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notesMasterIdLst>
    <p:notesMasterId r:id="rId41"/>
  </p:notesMasterIdLst>
  <p:sldIdLst>
    <p:sldId id="256" r:id="rId2"/>
    <p:sldId id="472" r:id="rId3"/>
    <p:sldId id="471" r:id="rId4"/>
    <p:sldId id="270" r:id="rId5"/>
    <p:sldId id="467" r:id="rId6"/>
    <p:sldId id="387" r:id="rId7"/>
    <p:sldId id="443" r:id="rId8"/>
    <p:sldId id="437" r:id="rId9"/>
    <p:sldId id="482" r:id="rId10"/>
    <p:sldId id="469" r:id="rId11"/>
    <p:sldId id="470" r:id="rId12"/>
    <p:sldId id="480" r:id="rId13"/>
    <p:sldId id="468" r:id="rId14"/>
    <p:sldId id="477" r:id="rId15"/>
    <p:sldId id="479" r:id="rId16"/>
    <p:sldId id="478" r:id="rId17"/>
    <p:sldId id="272" r:id="rId18"/>
    <p:sldId id="278" r:id="rId19"/>
    <p:sldId id="277" r:id="rId20"/>
    <p:sldId id="281" r:id="rId21"/>
    <p:sldId id="273" r:id="rId22"/>
    <p:sldId id="274" r:id="rId23"/>
    <p:sldId id="275" r:id="rId24"/>
    <p:sldId id="276" r:id="rId25"/>
    <p:sldId id="279" r:id="rId26"/>
    <p:sldId id="271" r:id="rId27"/>
    <p:sldId id="282" r:id="rId28"/>
    <p:sldId id="474" r:id="rId29"/>
    <p:sldId id="259" r:id="rId30"/>
    <p:sldId id="475" r:id="rId31"/>
    <p:sldId id="261" r:id="rId32"/>
    <p:sldId id="262" r:id="rId33"/>
    <p:sldId id="258" r:id="rId34"/>
    <p:sldId id="263" r:id="rId35"/>
    <p:sldId id="264" r:id="rId36"/>
    <p:sldId id="265" r:id="rId37"/>
    <p:sldId id="266" r:id="rId38"/>
    <p:sldId id="267" r:id="rId39"/>
    <p:sldId id="481" r:id="rId4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65"/>
    <p:restoredTop sz="89045"/>
  </p:normalViewPr>
  <p:slideViewPr>
    <p:cSldViewPr snapToGrid="0" snapToObjects="1">
      <p:cViewPr varScale="1">
        <p:scale>
          <a:sx n="110" d="100"/>
          <a:sy n="110" d="100"/>
        </p:scale>
        <p:origin x="3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5FFD1-AC7B-3B43-8349-BDE1235176FC}" type="datetimeFigureOut">
              <a:rPr lang="it-IT" smtClean="0"/>
              <a:t>12/02/20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B2DD-8726-7E4B-A598-9E236BFB64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9127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9191E-DBA4-4BB7-85AF-76300672382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898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D9191E-DBA4-4BB7-85AF-76300672382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045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9191E-DBA4-4BB7-85AF-763006723825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1138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3DAE9C-5DF5-9B4B-8769-C8C895624548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878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Top-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 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Spirals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protoplanetary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disk of MWC758 with a candidate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likely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responsible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spiral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Top-center:  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quasar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lensed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a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foreground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galaxy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visible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 The goal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infrared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flux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difference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lensed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images to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dark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matter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foreground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galaxy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Right:  A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Wolf-Rayet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 in a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binary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 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periastron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passage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dust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ejection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triggered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 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dust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over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first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Bottom-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 VY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CMa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supergiant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 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ejected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dust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clump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-right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scattered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light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constraining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 and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dust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properties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 ALMA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 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9um for the first time and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dust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 and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constrained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composition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Bottom-center:  A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dwarf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nearby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 (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Sirius-like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Bottom-right:  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note on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recently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LEECH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survey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planets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mature,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nearby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put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strongest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constraints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far on the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occurrence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rate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assuming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cold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start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planet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formation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FB2DD-8726-7E4B-A598-9E236BFB6495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969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FB2DD-8726-7E4B-A598-9E236BFB6495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2600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218EF-2B30-4DD6-BE50-6BDBC713415D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267" baseline="0">
                <a:solidFill>
                  <a:schemeClr val="tx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90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569206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218EF-2B30-4DD6-BE50-6BDBC713415D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  <p:pic>
        <p:nvPicPr>
          <p:cNvPr id="10" name="Picture 2" descr="D:\Documents and Settings\Pinna\Documenti\Arcetri\moduli-loghi\logo_inaf_bianco_su_nero.gif">
            <a:extLst>
              <a:ext uri="{FF2B5EF4-FFF2-40B4-BE49-F238E27FC236}">
                <a16:creationId xmlns:a16="http://schemas.microsoft.com/office/drawing/2014/main" id="{198693FD-4E13-5F4C-94CD-B0C279E08A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8" y="21502"/>
            <a:ext cx="834892" cy="838803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3D8444E-3686-F642-9BDE-4EB6DD972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9441" y1="18905" x2="59441" y2="18905"/>
                        <a14:foregroundMark x1="74749" y1="51990" x2="74749" y2="51990"/>
                        <a14:foregroundMark x1="72067" y1="45896" x2="72067" y2="458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6247" y="21502"/>
            <a:ext cx="1028116" cy="92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4412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447" y="274638"/>
            <a:ext cx="9121012" cy="658087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218EF-2B30-4DD6-BE50-6BDBC713415D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  <p:pic>
        <p:nvPicPr>
          <p:cNvPr id="11" name="Picture 2" descr="D:\Documents and Settings\Pinna\Documenti\Arcetri\moduli-loghi\logo_inaf_bianco_su_nero.gif">
            <a:extLst>
              <a:ext uri="{FF2B5EF4-FFF2-40B4-BE49-F238E27FC236}">
                <a16:creationId xmlns:a16="http://schemas.microsoft.com/office/drawing/2014/main" id="{B3FD340F-CA5B-9B48-B73F-7463C20C14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8" y="21502"/>
            <a:ext cx="834892" cy="838803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4D596EB-CB6B-C643-9686-F4AB23024B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9441" y1="18905" x2="59441" y2="18905"/>
                        <a14:foregroundMark x1="74749" y1="51990" x2="74749" y2="51990"/>
                        <a14:foregroundMark x1="72067" y1="45896" x2="72067" y2="458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6247" y="21502"/>
            <a:ext cx="1028116" cy="92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145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681F-838A-814A-BEA6-A0A8EDADB553}" type="datetimeFigureOut">
              <a:rPr lang="it-IT" smtClean="0"/>
              <a:t>14/02/20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9662A-EE93-4649-8F69-60D08BA167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6818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218EF-2B30-4DD6-BE50-6BDBC713415D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  <p:pic>
        <p:nvPicPr>
          <p:cNvPr id="10" name="Picture 2" descr="D:\Documents and Settings\Pinna\Documenti\Arcetri\moduli-loghi\logo_inaf_bianco_su_nero.gif">
            <a:extLst>
              <a:ext uri="{FF2B5EF4-FFF2-40B4-BE49-F238E27FC236}">
                <a16:creationId xmlns:a16="http://schemas.microsoft.com/office/drawing/2014/main" id="{198693FD-4E13-5F4C-94CD-B0C279E08A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8" y="21502"/>
            <a:ext cx="834892" cy="838803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049535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218EF-2B30-4DD6-BE50-6BDBC713415D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2" descr="D:\Documents and Settings\Pinna\Documenti\Arcetri\moduli-loghi\logo_inaf_bianco_su_ner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8" y="21502"/>
            <a:ext cx="834892" cy="838803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77421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447" y="274638"/>
            <a:ext cx="9121012" cy="658087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218EF-2B30-4DD6-BE50-6BDBC713415D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  <p:pic>
        <p:nvPicPr>
          <p:cNvPr id="11" name="Picture 2" descr="D:\Documents and Settings\Pinna\Documenti\Arcetri\moduli-loghi\logo_inaf_bianco_su_nero.gif">
            <a:extLst>
              <a:ext uri="{FF2B5EF4-FFF2-40B4-BE49-F238E27FC236}">
                <a16:creationId xmlns:a16="http://schemas.microsoft.com/office/drawing/2014/main" id="{B3FD340F-CA5B-9B48-B73F-7463C20C14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8" y="21502"/>
            <a:ext cx="834892" cy="838803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14587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218EF-2B30-4DD6-BE50-6BDBC713415D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2" descr="C:\Users\Enrico\Documents\Arcetri\SOUL\Logo\SOUL_Logo_Red_trNERO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"/>
          <a:stretch/>
        </p:blipFill>
        <p:spPr bwMode="auto">
          <a:xfrm>
            <a:off x="11068246" y="35707"/>
            <a:ext cx="1056117" cy="1062739"/>
          </a:xfrm>
          <a:prstGeom prst="ellipse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Documents and Settings\Pinna\Documenti\Arcetri\moduli-loghi\logo_inaf_bianco_su_nero.gi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8" y="21502"/>
            <a:ext cx="834892" cy="838803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96107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218EF-2B30-4DD6-BE50-6BDBC713415D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  <p:pic>
        <p:nvPicPr>
          <p:cNvPr id="8" name="Picture 2" descr="C:\Users\Enrico\Documents\Arcetri\SOUL\Logo\SOUL_Logo_Red_trNERO.png">
            <a:extLst>
              <a:ext uri="{FF2B5EF4-FFF2-40B4-BE49-F238E27FC236}">
                <a16:creationId xmlns:a16="http://schemas.microsoft.com/office/drawing/2014/main" id="{84BBA741-930F-194A-9FF5-0BA670CC502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"/>
          <a:stretch/>
        </p:blipFill>
        <p:spPr bwMode="auto">
          <a:xfrm>
            <a:off x="11068246" y="21502"/>
            <a:ext cx="1056117" cy="1062739"/>
          </a:xfrm>
          <a:prstGeom prst="ellipse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Documents and Settings\Pinna\Documenti\Arcetri\moduli-loghi\logo_inaf_bianco_su_nero.gif">
            <a:extLst>
              <a:ext uri="{FF2B5EF4-FFF2-40B4-BE49-F238E27FC236}">
                <a16:creationId xmlns:a16="http://schemas.microsoft.com/office/drawing/2014/main" id="{198693FD-4E13-5F4C-94CD-B0C279E08A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8" y="21502"/>
            <a:ext cx="834892" cy="838803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10700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447" y="274638"/>
            <a:ext cx="9121012" cy="658087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218EF-2B30-4DD6-BE50-6BDBC713415D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  <p:pic>
        <p:nvPicPr>
          <p:cNvPr id="10" name="Picture 2" descr="C:\Users\Enrico\Documents\Arcetri\SOUL\Logo\SOUL_Logo_Red_trNERO.png">
            <a:extLst>
              <a:ext uri="{FF2B5EF4-FFF2-40B4-BE49-F238E27FC236}">
                <a16:creationId xmlns:a16="http://schemas.microsoft.com/office/drawing/2014/main" id="{C5CBF86E-6BCE-C74E-AE2E-8AE39ED75D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"/>
          <a:stretch/>
        </p:blipFill>
        <p:spPr bwMode="auto">
          <a:xfrm>
            <a:off x="11068246" y="35707"/>
            <a:ext cx="1056117" cy="1062739"/>
          </a:xfrm>
          <a:prstGeom prst="ellipse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Documents and Settings\Pinna\Documenti\Arcetri\moduli-loghi\logo_inaf_bianco_su_nero.gif">
            <a:extLst>
              <a:ext uri="{FF2B5EF4-FFF2-40B4-BE49-F238E27FC236}">
                <a16:creationId xmlns:a16="http://schemas.microsoft.com/office/drawing/2014/main" id="{B3FD340F-CA5B-9B48-B73F-7463C20C14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8" y="21502"/>
            <a:ext cx="834892" cy="838803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32784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218EF-2B30-4DD6-BE50-6BDBC713415D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  <p:pic>
        <p:nvPicPr>
          <p:cNvPr id="10" name="Picture 2" descr="D:\Documents and Settings\Pinna\Documenti\Arcetri\moduli-loghi\logo_inaf_bianco_su_nero.gif">
            <a:extLst>
              <a:ext uri="{FF2B5EF4-FFF2-40B4-BE49-F238E27FC236}">
                <a16:creationId xmlns:a16="http://schemas.microsoft.com/office/drawing/2014/main" id="{198693FD-4E13-5F4C-94CD-B0C279E08A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8" y="21502"/>
            <a:ext cx="834892" cy="838803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DBF3560-08DA-B340-880B-B7C20C008D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533" y="175591"/>
            <a:ext cx="1671864" cy="60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488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447" y="274638"/>
            <a:ext cx="9121012" cy="658087"/>
          </a:xfrm>
          <a:prstGeom prst="rect">
            <a:avLst/>
          </a:prstGeom>
        </p:spPr>
        <p:txBody>
          <a:bodyPr/>
          <a:lstStyle>
            <a:lvl1pPr>
              <a:defRPr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218EF-2B30-4DD6-BE50-6BDBC713415D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  <p:pic>
        <p:nvPicPr>
          <p:cNvPr id="11" name="Picture 2" descr="D:\Documents and Settings\Pinna\Documenti\Arcetri\moduli-loghi\logo_inaf_bianco_su_nero.gif">
            <a:extLst>
              <a:ext uri="{FF2B5EF4-FFF2-40B4-BE49-F238E27FC236}">
                <a16:creationId xmlns:a16="http://schemas.microsoft.com/office/drawing/2014/main" id="{B3FD340F-CA5B-9B48-B73F-7463C20C14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8" y="21502"/>
            <a:ext cx="834892" cy="838803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88C3465-1597-BC45-9B6C-665DEB65D0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533" y="175591"/>
            <a:ext cx="1671864" cy="60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083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 rotWithShape="1">
          <a:blip r:embed="rId14" cstate="print"/>
          <a:srcRect b="8631"/>
          <a:stretch/>
        </p:blipFill>
        <p:spPr>
          <a:xfrm>
            <a:off x="-68080" y="548680"/>
            <a:ext cx="12192000" cy="626613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03563" y="6479784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8D218EF-2B30-4DD6-BE50-6BDBC713415D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696466" y="6554434"/>
            <a:ext cx="26629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i="0" kern="1200" spc="4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Roma 17 </a:t>
            </a:r>
            <a:r>
              <a:rPr lang="it-IT" sz="1200" b="1" i="0" kern="1200" spc="4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January</a:t>
            </a:r>
            <a:r>
              <a:rPr lang="it-IT" sz="1200" b="1" i="0" kern="1200" spc="4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</a:t>
            </a:r>
            <a:endParaRPr lang="it-IT" sz="1200" b="0" i="0" kern="1200" spc="4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33586" y="6511502"/>
            <a:ext cx="1114408" cy="25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067" b="0" i="0" kern="1200" spc="4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L. Busoni</a:t>
            </a:r>
            <a:endParaRPr lang="it-IT" sz="1067" b="0" i="0" kern="1200" spc="4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1015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7" r:id="rId1"/>
    <p:sldLayoutId id="2147483680" r:id="rId2"/>
    <p:sldLayoutId id="2147483682" r:id="rId3"/>
    <p:sldLayoutId id="2147483681" r:id="rId4"/>
    <p:sldLayoutId id="2147483658" r:id="rId5"/>
    <p:sldLayoutId id="2147483662" r:id="rId6"/>
    <p:sldLayoutId id="2147483668" r:id="rId7"/>
    <p:sldLayoutId id="2147483675" r:id="rId8"/>
    <p:sldLayoutId id="2147483676" r:id="rId9"/>
    <p:sldLayoutId id="2147483678" r:id="rId10"/>
    <p:sldLayoutId id="2147483679" r:id="rId11"/>
    <p:sldLayoutId id="2147483683" r:id="rId12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3200" b="0" kern="1200" cap="all" spc="400" baseline="0">
          <a:solidFill>
            <a:srgbClr val="FFC000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57189" indent="-457189" algn="l" defTabSz="1219170" rtl="0" eaLnBrk="1" latinLnBrk="0" hangingPunct="1">
        <a:lnSpc>
          <a:spcPct val="100000"/>
        </a:lnSpc>
        <a:spcBef>
          <a:spcPct val="20000"/>
        </a:spcBef>
        <a:spcAft>
          <a:spcPts val="800"/>
        </a:spcAft>
        <a:buClr>
          <a:schemeClr val="tx2"/>
        </a:buClr>
        <a:buFont typeface="Arial" pitchFamily="34" charset="0"/>
        <a:buChar char="•"/>
        <a:defRPr sz="2267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lnSpc>
          <a:spcPct val="100000"/>
        </a:lnSpc>
        <a:spcBef>
          <a:spcPct val="20000"/>
        </a:spcBef>
        <a:spcAft>
          <a:spcPts val="800"/>
        </a:spcAft>
        <a:buClr>
          <a:schemeClr val="tx2"/>
        </a:buClr>
        <a:buFont typeface="Arial" pitchFamily="34" charset="0"/>
        <a:buChar char="•"/>
        <a:defRPr sz="2267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100000"/>
        </a:lnSpc>
        <a:spcBef>
          <a:spcPct val="20000"/>
        </a:spcBef>
        <a:spcAft>
          <a:spcPts val="800"/>
        </a:spcAft>
        <a:buClr>
          <a:schemeClr val="tx2"/>
        </a:buClr>
        <a:buFont typeface="Arial" pitchFamily="34" charset="0"/>
        <a:buChar char="•"/>
        <a:defRPr sz="2267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100000"/>
        </a:lnSpc>
        <a:spcBef>
          <a:spcPct val="20000"/>
        </a:spcBef>
        <a:spcAft>
          <a:spcPts val="800"/>
        </a:spcAft>
        <a:buClr>
          <a:schemeClr val="tx2"/>
        </a:buClr>
        <a:buFont typeface="Arial" pitchFamily="34" charset="0"/>
        <a:buChar char="•"/>
        <a:defRPr sz="2267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100000"/>
        </a:lnSpc>
        <a:spcBef>
          <a:spcPct val="20000"/>
        </a:spcBef>
        <a:spcAft>
          <a:spcPts val="800"/>
        </a:spcAft>
        <a:buClr>
          <a:schemeClr val="tx2"/>
        </a:buClr>
        <a:buFont typeface="Arial" pitchFamily="34" charset="0"/>
        <a:buChar char="•"/>
        <a:defRPr sz="2267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100000"/>
        </a:lnSpc>
        <a:spcBef>
          <a:spcPct val="20000"/>
        </a:spcBef>
        <a:spcAft>
          <a:spcPts val="800"/>
        </a:spcAft>
        <a:buClr>
          <a:schemeClr val="tx2"/>
        </a:buClr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100000"/>
        </a:lnSpc>
        <a:spcBef>
          <a:spcPct val="20000"/>
        </a:spcBef>
        <a:spcAft>
          <a:spcPts val="800"/>
        </a:spcAft>
        <a:buClr>
          <a:schemeClr val="tx2"/>
        </a:buClr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100000"/>
        </a:lnSpc>
        <a:spcBef>
          <a:spcPct val="20000"/>
        </a:spcBef>
        <a:spcAft>
          <a:spcPts val="800"/>
        </a:spcAft>
        <a:buClr>
          <a:schemeClr val="tx2"/>
        </a:buClr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100000"/>
        </a:lnSpc>
        <a:spcBef>
          <a:spcPct val="20000"/>
        </a:spcBef>
        <a:spcAft>
          <a:spcPts val="800"/>
        </a:spcAft>
        <a:buClr>
          <a:schemeClr val="tx2"/>
        </a:buClr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tif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7.jpeg"/><Relationship Id="rId7" Type="http://schemas.openxmlformats.org/officeDocument/2006/relationships/image" Target="../media/image10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emf"/><Relationship Id="rId5" Type="http://schemas.openxmlformats.org/officeDocument/2006/relationships/image" Target="../media/image4.tif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tiff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4.tiff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7" Type="http://schemas.openxmlformats.org/officeDocument/2006/relationships/image" Target="../media/image9.em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microsoft.com/office/2007/relationships/media" Target="../media/media2.mp4"/><Relationship Id="rId7" Type="http://schemas.openxmlformats.org/officeDocument/2006/relationships/image" Target="../media/image8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4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emf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9.png"/><Relationship Id="rId5" Type="http://schemas.openxmlformats.org/officeDocument/2006/relationships/image" Target="../media/image107.png"/><Relationship Id="rId4" Type="http://schemas.openxmlformats.org/officeDocument/2006/relationships/notesSlide" Target="../notesSlides/notesSlide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jstone@as.arizona.edu?subject=" TargetMode="External"/><Relationship Id="rId2" Type="http://schemas.openxmlformats.org/officeDocument/2006/relationships/hyperlink" Target="mailto:sertel@email.arizona.edu?subject=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lbtipi@lbto.or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tif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hyperlink" Target="https://www.lsw.uni-heidelberg.de/users/jheidt/LBT_links/LUCI_UserMan.pdf" TargetMode="Externa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lsw.uni-heidelberg.de/users/jheidt/LBT_links/LUCI_UserMan.pdf" TargetMode="External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62D884ED-2270-F34C-BA35-231F7CC29B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b="1" dirty="0"/>
              <a:t>Lorenzo Busoni</a:t>
            </a:r>
            <a:r>
              <a:rPr lang="it-IT" dirty="0"/>
              <a:t>, Enrico Pinna,  Carmelo Arcidiacono, Guido Agapito, Marco </a:t>
            </a:r>
            <a:r>
              <a:rPr lang="it-IT" dirty="0" err="1"/>
              <a:t>Bonaglia</a:t>
            </a:r>
            <a:r>
              <a:rPr lang="it-IT" dirty="0"/>
              <a:t>, Simone Esposito, Alfio Timothy Puglisi, Fabio Rossi, </a:t>
            </a:r>
            <a:r>
              <a:rPr lang="it-IT" dirty="0" err="1"/>
              <a:t>Kalyan</a:t>
            </a:r>
            <a:r>
              <a:rPr lang="it-IT" dirty="0"/>
              <a:t> </a:t>
            </a:r>
            <a:r>
              <a:rPr lang="it-IT" dirty="0" err="1"/>
              <a:t>Radhakrishnan</a:t>
            </a:r>
            <a:r>
              <a:rPr lang="it-IT" dirty="0"/>
              <a:t>, </a:t>
            </a:r>
            <a:r>
              <a:rPr lang="it-IT" dirty="0" err="1"/>
              <a:t>Iskren</a:t>
            </a:r>
            <a:r>
              <a:rPr lang="it-IT" dirty="0"/>
              <a:t> </a:t>
            </a:r>
            <a:r>
              <a:rPr lang="it-IT" dirty="0" err="1"/>
              <a:t>Georgiev</a:t>
            </a:r>
            <a:r>
              <a:rPr lang="it-IT" dirty="0"/>
              <a:t>, Wolfgang </a:t>
            </a:r>
            <a:r>
              <a:rPr lang="it-IT" dirty="0" err="1"/>
              <a:t>Gaessler</a:t>
            </a:r>
            <a:r>
              <a:rPr lang="it-IT" dirty="0"/>
              <a:t>, Sebastian </a:t>
            </a:r>
            <a:r>
              <a:rPr lang="it-IT" dirty="0" err="1"/>
              <a:t>Rabien</a:t>
            </a:r>
            <a:r>
              <a:rPr lang="it-IT" dirty="0"/>
              <a:t>, Philip M </a:t>
            </a:r>
            <a:r>
              <a:rPr lang="it-IT" dirty="0" err="1"/>
              <a:t>Hinz</a:t>
            </a:r>
            <a:r>
              <a:rPr lang="it-IT" dirty="0"/>
              <a:t>, Steve </a:t>
            </a:r>
            <a:r>
              <a:rPr lang="it-IT" dirty="0" err="1"/>
              <a:t>Ertel</a:t>
            </a:r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00007E6-AA85-5642-924A-152B9AE390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The LBT suite of </a:t>
            </a:r>
            <a:r>
              <a:rPr lang="it-IT" dirty="0" err="1"/>
              <a:t>operational</a:t>
            </a:r>
            <a:r>
              <a:rPr lang="it-IT" dirty="0"/>
              <a:t> AO </a:t>
            </a:r>
            <a:r>
              <a:rPr lang="it-IT" dirty="0" err="1"/>
              <a:t>instrument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5682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Enrico\Documents\Arcetri\conferenze-scuole-ws\202002 AO-SCI Workshop (SOC)\Presentazione_LBT\scatterplot_SOUL_SI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t="4256" b="6135"/>
          <a:stretch/>
        </p:blipFill>
        <p:spPr bwMode="auto">
          <a:xfrm>
            <a:off x="2639617" y="1220756"/>
            <a:ext cx="7221801" cy="4465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283CA296-1514-EB4E-9AF5-AE6472EE3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effectLst>
                  <a:glow rad="101600">
                    <a:srgbClr val="67787B">
                      <a:satMod val="175000"/>
                      <a:alpha val="40000"/>
                    </a:srgbClr>
                  </a:glow>
                </a:effectLst>
              </a:rPr>
              <a:t>ON-</a:t>
            </a:r>
            <a:r>
              <a:rPr lang="it-IT" dirty="0" err="1">
                <a:effectLst>
                  <a:glow rad="101600">
                    <a:srgbClr val="67787B">
                      <a:satMod val="175000"/>
                      <a:alpha val="40000"/>
                    </a:srgbClr>
                  </a:glow>
                </a:effectLst>
              </a:rPr>
              <a:t>sky</a:t>
            </a:r>
            <a:r>
              <a:rPr lang="it-IT" dirty="0">
                <a:effectLst>
                  <a:glow rad="101600">
                    <a:srgbClr val="67787B">
                      <a:satMod val="175000"/>
                      <a:alpha val="40000"/>
                    </a:srgbClr>
                  </a:glow>
                </a:effectLst>
              </a:rPr>
              <a:t> luci1+soul  Vs </a:t>
            </a:r>
            <a:r>
              <a:rPr lang="it-IT" dirty="0" err="1">
                <a:effectLst>
                  <a:glow rad="101600">
                    <a:srgbClr val="67787B">
                      <a:satMod val="175000"/>
                      <a:alpha val="40000"/>
                    </a:srgbClr>
                  </a:glow>
                </a:effectLst>
              </a:rPr>
              <a:t>simulation</a:t>
            </a:r>
            <a:br>
              <a:rPr lang="it-IT" dirty="0">
                <a:effectLst>
                  <a:glow rad="101600">
                    <a:srgbClr val="67787B">
                      <a:satMod val="175000"/>
                      <a:alpha val="40000"/>
                    </a:srgbClr>
                  </a:glow>
                </a:effectLst>
              </a:rPr>
            </a:br>
            <a:endParaRPr 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38D218EF-2B30-4DD6-BE50-6BDBC713415D}" type="slidenum">
              <a:rPr lang="en-US">
                <a:solidFill>
                  <a:srgbClr val="FFFFFF"/>
                </a:solidFill>
                <a:latin typeface="Arial Narrow"/>
              </a:rPr>
              <a:pPr defTabSz="1219170">
                <a:defRPr/>
              </a:pPr>
              <a:t>10</a:t>
            </a:fld>
            <a:endParaRPr lang="en-US" dirty="0">
              <a:solidFill>
                <a:srgbClr val="FFFFFF"/>
              </a:solidFill>
              <a:latin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3339" y="1622552"/>
            <a:ext cx="11322337" cy="4238994"/>
            <a:chOff x="-581643" y="1601573"/>
            <a:chExt cx="10405561" cy="3895764"/>
          </a:xfrm>
        </p:grpSpPr>
        <p:sp>
          <p:nvSpPr>
            <p:cNvPr id="7" name="TextBox 6"/>
            <p:cNvSpPr txBox="1"/>
            <p:nvPr/>
          </p:nvSpPr>
          <p:spPr>
            <a:xfrm>
              <a:off x="-581643" y="4997507"/>
              <a:ext cx="1854001" cy="499830"/>
            </a:xfrm>
            <a:prstGeom prst="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defTabSz="1219170"/>
              <a:r>
                <a:rPr lang="it-IT" sz="1467" dirty="0">
                  <a:solidFill>
                    <a:srgbClr val="FFFFFF"/>
                  </a:solidFill>
                  <a:latin typeface="Arial Narrow"/>
                </a:rPr>
                <a:t>High SR affected by NCPA</a:t>
              </a:r>
            </a:p>
            <a:p>
              <a:pPr defTabSz="1219170"/>
              <a:r>
                <a:rPr lang="it-IT" sz="1467" dirty="0">
                  <a:solidFill>
                    <a:srgbClr val="FFFFFF"/>
                  </a:solidFill>
                  <a:latin typeface="Arial Narrow"/>
                </a:rPr>
                <a:t>Fast evolution on LUCI1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94968" y="4425021"/>
              <a:ext cx="1228950" cy="499830"/>
            </a:xfrm>
            <a:prstGeom prst="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defTabSz="1219170"/>
              <a:r>
                <a:rPr lang="it-IT" sz="1467" dirty="0">
                  <a:solidFill>
                    <a:srgbClr val="FFFFFF"/>
                  </a:solidFill>
                  <a:latin typeface="Arial Narrow"/>
                </a:rPr>
                <a:t>To be improved</a:t>
              </a:r>
            </a:p>
            <a:p>
              <a:pPr defTabSz="1219170"/>
              <a:r>
                <a:rPr lang="it-IT" sz="1467" dirty="0">
                  <a:solidFill>
                    <a:srgbClr val="FFFFFF"/>
                  </a:solidFill>
                  <a:latin typeface="Arial Narrow"/>
                </a:rPr>
                <a:t>BIN3 in progress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62286" y="1601573"/>
              <a:ext cx="826766" cy="3412251"/>
            </a:xfrm>
            <a:prstGeom prst="rect">
              <a:avLst/>
            </a:prstGeom>
            <a:solidFill>
              <a:srgbClr val="D9D9D9">
                <a:alpha val="30196"/>
              </a:srgb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it-IT" sz="2400">
                <a:solidFill>
                  <a:srgbClr val="FFFFFF"/>
                </a:solidFill>
                <a:latin typeface="Arial Narrow"/>
              </a:endParaRPr>
            </a:p>
          </p:txBody>
        </p:sp>
        <p:cxnSp>
          <p:nvCxnSpPr>
            <p:cNvPr id="10" name="Straight Arrow Connector 9"/>
            <p:cNvCxnSpPr>
              <a:endCxn id="9" idx="3"/>
            </p:cNvCxnSpPr>
            <p:nvPr/>
          </p:nvCxnSpPr>
          <p:spPr>
            <a:xfrm flipH="1" flipV="1">
              <a:off x="6389052" y="3307699"/>
              <a:ext cx="2205915" cy="127760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7" idx="0"/>
              <a:endCxn id="18" idx="3"/>
            </p:cNvCxnSpPr>
            <p:nvPr/>
          </p:nvCxnSpPr>
          <p:spPr>
            <a:xfrm flipV="1">
              <a:off x="345358" y="3720565"/>
              <a:ext cx="2445222" cy="127694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 rot="17909729">
            <a:off x="-388171" y="2740568"/>
            <a:ext cx="3377848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it-IT" sz="1867" dirty="0">
                <a:solidFill>
                  <a:srgbClr val="FFFFFF"/>
                </a:solidFill>
                <a:latin typeface="Arial Narrow"/>
              </a:rPr>
              <a:t>SR measured on LUCI1  PSF</a:t>
            </a:r>
          </a:p>
          <a:p>
            <a:pPr defTabSz="1219170"/>
            <a:r>
              <a:rPr lang="it-IT" sz="1867" dirty="0">
                <a:solidFill>
                  <a:srgbClr val="FFFFFF"/>
                </a:solidFill>
                <a:latin typeface="Arial Narrow"/>
              </a:rPr>
              <a:t>(each point average of 3-10 logn exp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06721" y="4019762"/>
            <a:ext cx="2636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it-IT" sz="1600" dirty="0">
                <a:solidFill>
                  <a:srgbClr val="0070C0"/>
                </a:solidFill>
                <a:latin typeface="Arial Narrow"/>
              </a:rPr>
              <a:t>So far, not much luck with seeing</a:t>
            </a:r>
          </a:p>
        </p:txBody>
      </p:sp>
      <p:sp>
        <p:nvSpPr>
          <p:cNvPr id="18" name="Oval 17"/>
          <p:cNvSpPr/>
          <p:nvPr/>
        </p:nvSpPr>
        <p:spPr>
          <a:xfrm>
            <a:off x="3376796" y="3025889"/>
            <a:ext cx="2976331" cy="1057163"/>
          </a:xfrm>
          <a:prstGeom prst="ellipse">
            <a:avLst/>
          </a:prstGeom>
          <a:solidFill>
            <a:srgbClr val="D9D9D9">
              <a:alpha val="30196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it-IT" sz="2400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7618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nrico\Documents\Arcetri\conferenze-scuole-ws\202002 AO-SCI Workshop (SOC)\Presentazione_LBT\scatterplot_FLAO_SI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" t="4538" b="5565"/>
          <a:stretch/>
        </p:blipFill>
        <p:spPr bwMode="auto">
          <a:xfrm>
            <a:off x="2619297" y="1455567"/>
            <a:ext cx="7221801" cy="4465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FECBD735-CB9B-6144-A587-575DDAA12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effectLst>
                  <a:glow rad="101600">
                    <a:srgbClr val="67787B">
                      <a:satMod val="175000"/>
                      <a:alpha val="40000"/>
                    </a:srgbClr>
                  </a:glow>
                </a:effectLst>
              </a:rPr>
              <a:t>ON-</a:t>
            </a:r>
            <a:r>
              <a:rPr lang="it-IT" dirty="0" err="1">
                <a:effectLst>
                  <a:glow rad="101600">
                    <a:srgbClr val="67787B">
                      <a:satMod val="175000"/>
                      <a:alpha val="40000"/>
                    </a:srgbClr>
                  </a:glow>
                </a:effectLst>
              </a:rPr>
              <a:t>sky</a:t>
            </a:r>
            <a:r>
              <a:rPr lang="it-IT" dirty="0">
                <a:effectLst>
                  <a:glow rad="101600">
                    <a:srgbClr val="67787B">
                      <a:satMod val="175000"/>
                      <a:alpha val="40000"/>
                    </a:srgbClr>
                  </a:glow>
                </a:effectLst>
              </a:rPr>
              <a:t> luc1+soul  Vs FLAO </a:t>
            </a:r>
            <a:r>
              <a:rPr lang="it-IT" dirty="0" err="1">
                <a:effectLst>
                  <a:glow rad="101600">
                    <a:srgbClr val="67787B">
                      <a:satMod val="175000"/>
                      <a:alpha val="40000"/>
                    </a:srgbClr>
                  </a:glow>
                </a:effectLst>
              </a:rPr>
              <a:t>simulation</a:t>
            </a:r>
            <a:br>
              <a:rPr lang="it-IT" dirty="0">
                <a:effectLst>
                  <a:glow rad="101600">
                    <a:srgbClr val="67787B">
                      <a:satMod val="175000"/>
                      <a:alpha val="40000"/>
                    </a:srgbClr>
                  </a:glow>
                </a:effectLst>
              </a:rPr>
            </a:br>
            <a:endParaRPr 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38D218EF-2B30-4DD6-BE50-6BDBC713415D}" type="slidenum">
              <a:rPr lang="en-US">
                <a:solidFill>
                  <a:srgbClr val="FFFFFF"/>
                </a:solidFill>
                <a:latin typeface="Arial Narrow"/>
              </a:rPr>
              <a:pPr defTabSz="1219170">
                <a:defRPr/>
              </a:pPr>
              <a:t>11</a:t>
            </a:fld>
            <a:endParaRPr lang="en-US" dirty="0">
              <a:solidFill>
                <a:srgbClr val="FFFFFF"/>
              </a:solidFill>
              <a:latin typeface="Arial Narrow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248128" y="1837044"/>
            <a:ext cx="4852429" cy="1200329"/>
            <a:chOff x="5947869" y="1601574"/>
            <a:chExt cx="4459532" cy="1103139"/>
          </a:xfrm>
        </p:grpSpPr>
        <p:sp>
          <p:nvSpPr>
            <p:cNvPr id="7" name="TextBox 6"/>
            <p:cNvSpPr txBox="1"/>
            <p:nvPr/>
          </p:nvSpPr>
          <p:spPr>
            <a:xfrm>
              <a:off x="8460027" y="1601574"/>
              <a:ext cx="1947374" cy="1103139"/>
            </a:xfrm>
            <a:prstGeom prst="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defTabSz="1219170"/>
              <a:r>
                <a:rPr lang="it-IT" dirty="0">
                  <a:solidFill>
                    <a:srgbClr val="FFFFFF"/>
                  </a:solidFill>
                  <a:latin typeface="Arial Narrow"/>
                </a:rPr>
                <a:t>Demonstrated: </a:t>
              </a:r>
              <a:br>
                <a:rPr lang="it-IT" dirty="0">
                  <a:solidFill>
                    <a:srgbClr val="FFFFFF"/>
                  </a:solidFill>
                  <a:latin typeface="Arial Narrow"/>
                </a:rPr>
              </a:br>
              <a:r>
                <a:rPr lang="it-IT" dirty="0">
                  <a:solidFill>
                    <a:srgbClr val="FFFFFF"/>
                  </a:solidFill>
                  <a:latin typeface="Arial Narrow"/>
                </a:rPr>
                <a:t>robustness + performance in bad  seeing</a:t>
              </a:r>
            </a:p>
          </p:txBody>
        </p:sp>
        <p:cxnSp>
          <p:nvCxnSpPr>
            <p:cNvPr id="11" name="Straight Arrow Connector 10"/>
            <p:cNvCxnSpPr>
              <a:stCxn id="7" idx="1"/>
              <a:endCxn id="14" idx="3"/>
            </p:cNvCxnSpPr>
            <p:nvPr/>
          </p:nvCxnSpPr>
          <p:spPr>
            <a:xfrm flipH="1" flipV="1">
              <a:off x="5947869" y="2122835"/>
              <a:ext cx="2512158" cy="3030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 rot="17909729">
            <a:off x="-503586" y="2934605"/>
            <a:ext cx="3608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it-IT" sz="2000" dirty="0">
                <a:solidFill>
                  <a:srgbClr val="FFFFFF"/>
                </a:solidFill>
                <a:latin typeface="Arial Narrow"/>
              </a:rPr>
              <a:t>SR measured on LUCI1  PSF</a:t>
            </a:r>
          </a:p>
          <a:p>
            <a:pPr defTabSz="1219170"/>
            <a:r>
              <a:rPr lang="it-IT" sz="2000" dirty="0">
                <a:solidFill>
                  <a:srgbClr val="FFFFFF"/>
                </a:solidFill>
                <a:latin typeface="Arial Narrow"/>
              </a:rPr>
              <a:t>(each point average of 3-10 long exp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06721" y="4019762"/>
            <a:ext cx="2636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it-IT" sz="1600" dirty="0">
                <a:solidFill>
                  <a:srgbClr val="0070C0"/>
                </a:solidFill>
                <a:latin typeface="Arial Narrow"/>
              </a:rPr>
              <a:t>So far, not much luck with seeing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15680" y="1837043"/>
            <a:ext cx="4032448" cy="1134373"/>
          </a:xfrm>
          <a:prstGeom prst="rect">
            <a:avLst/>
          </a:prstGeom>
          <a:solidFill>
            <a:srgbClr val="D9D9D9">
              <a:alpha val="30196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it-IT" sz="24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1691" y="955193"/>
            <a:ext cx="5586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it-IT" sz="2400" dirty="0">
                <a:solidFill>
                  <a:srgbClr val="FFFFFF"/>
                </a:solidFill>
                <a:latin typeface="Arial Narrow"/>
              </a:rPr>
              <a:t>Improvements at all regime wrt FLAO up to 25%</a:t>
            </a:r>
          </a:p>
        </p:txBody>
      </p:sp>
    </p:spTree>
    <p:extLst>
      <p:ext uri="{BB962C8B-B14F-4D97-AF65-F5344CB8AC3E}">
        <p14:creationId xmlns:p14="http://schemas.microsoft.com/office/powerpoint/2010/main" val="3636340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0" t="11941" r="25016" b="14472"/>
          <a:stretch/>
        </p:blipFill>
        <p:spPr bwMode="auto">
          <a:xfrm>
            <a:off x="4912192" y="1700808"/>
            <a:ext cx="2912000" cy="2672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5794" r="17999" b="50841"/>
          <a:stretch/>
        </p:blipFill>
        <p:spPr bwMode="auto">
          <a:xfrm>
            <a:off x="4897609" y="4577793"/>
            <a:ext cx="4444687" cy="1544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9264351" y="0"/>
            <a:ext cx="2880320" cy="1056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218EF-2B30-4DD6-BE50-6BDBC713415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3447" y="274638"/>
            <a:ext cx="9121012" cy="658087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buNone/>
              <a:defRPr sz="2400" b="0" cap="all" spc="300" baseline="0">
                <a:solidFill>
                  <a:srgbClr val="FFC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it-IT" sz="3200" dirty="0"/>
              <a:t>On-sky SOUL-LUCI PSF GAllery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239350" y="1032343"/>
            <a:ext cx="9102945" cy="5180968"/>
            <a:chOff x="323528" y="774560"/>
            <a:chExt cx="6827209" cy="3885726"/>
          </a:xfrm>
        </p:grpSpPr>
        <p:grpSp>
          <p:nvGrpSpPr>
            <p:cNvPr id="40" name="Group 39"/>
            <p:cNvGrpSpPr/>
            <p:nvPr/>
          </p:nvGrpSpPr>
          <p:grpSpPr>
            <a:xfrm>
              <a:off x="760013" y="774560"/>
              <a:ext cx="2081013" cy="2517573"/>
              <a:chOff x="736894" y="832908"/>
              <a:chExt cx="2081013" cy="2517573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49" t="11561" r="28715" b="13900"/>
              <a:stretch/>
            </p:blipFill>
            <p:spPr bwMode="auto">
              <a:xfrm>
                <a:off x="736894" y="1326211"/>
                <a:ext cx="2081013" cy="202427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830880" y="832908"/>
                <a:ext cx="1212310" cy="407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67" b="1" dirty="0"/>
                  <a:t>R = 9.5</a:t>
                </a:r>
                <a:r>
                  <a:rPr lang="it-IT" sz="1467" dirty="0"/>
                  <a:t>,  S = 1.3’’ </a:t>
                </a:r>
                <a:br>
                  <a:rPr lang="it-IT" sz="1467" dirty="0"/>
                </a:br>
                <a:r>
                  <a:rPr lang="it-IT" sz="1467" dirty="0"/>
                  <a:t>SR(1650nm) = 77%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23528" y="3435849"/>
              <a:ext cx="6827209" cy="1224437"/>
              <a:chOff x="166250" y="3481330"/>
              <a:chExt cx="5569748" cy="998915"/>
            </a:xfrm>
          </p:grpSpPr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86" t="4715" r="18082" b="48374"/>
              <a:stretch/>
            </p:blipFill>
            <p:spPr bwMode="auto">
              <a:xfrm>
                <a:off x="166250" y="3481330"/>
                <a:ext cx="2761029" cy="99891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2" name="Straight Connector 11"/>
              <p:cNvCxnSpPr/>
              <p:nvPr/>
            </p:nvCxnSpPr>
            <p:spPr>
              <a:xfrm>
                <a:off x="395536" y="4010282"/>
                <a:ext cx="534046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602361" y="3969300"/>
                <a:ext cx="366041" cy="194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67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10E-3</a:t>
                </a: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1043608" y="1297395"/>
              <a:ext cx="952424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133" b="1" dirty="0"/>
                <a:t>H-</a:t>
              </a:r>
              <a:r>
                <a:rPr lang="it-IT" sz="1600" b="1" dirty="0"/>
                <a:t>band (FeII)</a:t>
              </a:r>
              <a:endParaRPr lang="it-IT" sz="2133" b="1" dirty="0"/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1295467" y="3827735"/>
            <a:ext cx="2026669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77987" y="3519959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1.5 asec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50061" y="1065492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40SA  – 1.7kHz</a:t>
            </a:r>
          </a:p>
          <a:p>
            <a:r>
              <a:rPr lang="it-IT" sz="1400" dirty="0"/>
              <a:t>500 modes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27915" y="1744148"/>
            <a:ext cx="126989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133" b="1" dirty="0"/>
              <a:t>H-</a:t>
            </a:r>
            <a:r>
              <a:rPr lang="it-IT" sz="1600" b="1" dirty="0"/>
              <a:t>band (FeII)</a:t>
            </a:r>
            <a:endParaRPr lang="it-IT" sz="2133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5039883" y="1065493"/>
            <a:ext cx="1616413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67" b="1" dirty="0"/>
              <a:t>R = 11.5</a:t>
            </a:r>
            <a:r>
              <a:rPr lang="it-IT" sz="1467" dirty="0"/>
              <a:t>,  S = 1.0’’ </a:t>
            </a:r>
            <a:br>
              <a:rPr lang="it-IT" sz="1467" dirty="0"/>
            </a:br>
            <a:r>
              <a:rPr lang="it-IT" sz="1467" dirty="0"/>
              <a:t>SR(1650nm) = 66%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556256" y="1094863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40SA  – 1.2kHz</a:t>
            </a:r>
          </a:p>
          <a:p>
            <a:r>
              <a:rPr lang="it-IT" sz="1400" dirty="0"/>
              <a:t>500 modes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t="11759" r="24738" b="14104"/>
          <a:stretch/>
        </p:blipFill>
        <p:spPr bwMode="auto">
          <a:xfrm>
            <a:off x="9104237" y="1690081"/>
            <a:ext cx="2944424" cy="2667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9188139" y="1028734"/>
            <a:ext cx="1616413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67" b="1" dirty="0"/>
              <a:t>R = 14.5</a:t>
            </a:r>
            <a:r>
              <a:rPr lang="it-IT" sz="1467" dirty="0"/>
              <a:t>,  S = 1.1’’ </a:t>
            </a:r>
            <a:br>
              <a:rPr lang="it-IT" sz="1467" dirty="0"/>
            </a:br>
            <a:r>
              <a:rPr lang="it-IT" sz="1467" dirty="0"/>
              <a:t>SR(1650nm) = 19%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704512" y="1058104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40SA  – 1.0kHz</a:t>
            </a:r>
          </a:p>
          <a:p>
            <a:r>
              <a:rPr lang="it-IT" sz="1400" dirty="0"/>
              <a:t>54 modes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553704" y="1744148"/>
            <a:ext cx="82266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133" b="1" dirty="0"/>
              <a:t>H-</a:t>
            </a:r>
            <a:r>
              <a:rPr lang="it-IT" sz="1600" b="1" dirty="0"/>
              <a:t>band</a:t>
            </a:r>
            <a:endParaRPr lang="it-IT" sz="2133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564157" y="3366070"/>
            <a:ext cx="2211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 dirty="0"/>
              <a:t>14&lt;R&lt;16 </a:t>
            </a:r>
            <a:br>
              <a:rPr lang="it-IT" sz="1600" b="1" i="1" dirty="0"/>
            </a:br>
            <a:r>
              <a:rPr lang="it-IT" sz="1600" b="1" i="1" dirty="0"/>
              <a:t>To be improved with Bin3</a:t>
            </a:r>
          </a:p>
        </p:txBody>
      </p:sp>
    </p:spTree>
    <p:extLst>
      <p:ext uri="{BB962C8B-B14F-4D97-AF65-F5344CB8AC3E}">
        <p14:creationId xmlns:p14="http://schemas.microsoft.com/office/powerpoint/2010/main" val="749337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2" t="11604" r="6047" b="14001"/>
          <a:stretch/>
        </p:blipFill>
        <p:spPr bwMode="auto">
          <a:xfrm>
            <a:off x="2159563" y="1392208"/>
            <a:ext cx="3273941" cy="2324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38D218EF-2B30-4DD6-BE50-6BDBC713415D}" type="slidenum">
              <a:rPr lang="en-US">
                <a:solidFill>
                  <a:srgbClr val="FFFFFF"/>
                </a:solidFill>
                <a:latin typeface="Arial Narrow"/>
              </a:rPr>
              <a:pPr defTabSz="1219170">
                <a:defRPr/>
              </a:pPr>
              <a:t>13</a:t>
            </a:fld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03445" y="260648"/>
            <a:ext cx="8352928" cy="5527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spc="3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defTabSz="1219170"/>
            <a:r>
              <a:rPr lang="it-IT" sz="3200" spc="400" dirty="0">
                <a:effectLst>
                  <a:glow rad="101600">
                    <a:srgbClr val="67787B">
                      <a:satMod val="175000"/>
                      <a:alpha val="40000"/>
                    </a:srgbClr>
                  </a:glow>
                </a:effectLst>
                <a:latin typeface="Arial Narrow"/>
              </a:rPr>
              <a:t>new limits for dimm NGS (ever!)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36693" y="1355629"/>
            <a:ext cx="2300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/>
            <a:r>
              <a:rPr lang="it-IT" sz="2400" dirty="0">
                <a:solidFill>
                  <a:srgbClr val="FFFFFF"/>
                </a:solidFill>
                <a:latin typeface="Arial Narrow"/>
              </a:rPr>
              <a:t>20190709_064042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84439" y="3935892"/>
            <a:ext cx="6283636" cy="1656251"/>
            <a:chOff x="-2556792" y="402766"/>
            <a:chExt cx="12026340" cy="316992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4" t="6100" r="292" b="50053"/>
            <a:stretch/>
          </p:blipFill>
          <p:spPr bwMode="auto">
            <a:xfrm>
              <a:off x="-2556792" y="402766"/>
              <a:ext cx="12026340" cy="31699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-1692696" y="1565000"/>
              <a:ext cx="10836696" cy="647962"/>
              <a:chOff x="5724128" y="5610925"/>
              <a:chExt cx="10836696" cy="647962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5724128" y="6172150"/>
                <a:ext cx="1083669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6623566" y="5610925"/>
                <a:ext cx="1810023" cy="647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/>
                <a:r>
                  <a:rPr lang="it-IT" sz="1600" dirty="0">
                    <a:solidFill>
                      <a:srgbClr val="000000"/>
                    </a:solidFill>
                    <a:latin typeface="Arial Narrow"/>
                  </a:rPr>
                  <a:t>10E-3</a:t>
                </a: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4382314" y="4197085"/>
            <a:ext cx="138781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it-IT" sz="1867" dirty="0">
                <a:solidFill>
                  <a:srgbClr val="0070C0"/>
                </a:solidFill>
                <a:latin typeface="Arial Narrow"/>
              </a:rPr>
              <a:t>RAW contrast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6" t="33880" r="1746" b="6774"/>
          <a:stretch/>
        </p:blipFill>
        <p:spPr bwMode="auto">
          <a:xfrm>
            <a:off x="7248128" y="1601849"/>
            <a:ext cx="4038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20190709_06404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886" y="3654437"/>
            <a:ext cx="1777421" cy="177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30549" y="1018096"/>
            <a:ext cx="4346767" cy="379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1219170"/>
            <a:r>
              <a:rPr lang="it-IT" sz="1867" dirty="0">
                <a:solidFill>
                  <a:srgbClr val="FFFFFF"/>
                </a:solidFill>
                <a:latin typeface="Arial Narrow"/>
              </a:rPr>
              <a:t>SPHERE nominal R13.5, S= 0.6’’  -&gt; SR = 48.5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89387" y="1008582"/>
            <a:ext cx="2480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it-IT" sz="1600" dirty="0">
                <a:solidFill>
                  <a:srgbClr val="FFFFFF"/>
                </a:solidFill>
                <a:latin typeface="Arial Narrow"/>
              </a:rPr>
              <a:t>Long-exp 40x2s (NO shift-add)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73095" y="1412777"/>
            <a:ext cx="1255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it-IT" sz="1600" b="1" dirty="0">
                <a:solidFill>
                  <a:srgbClr val="FFFFFF"/>
                </a:solidFill>
                <a:latin typeface="Arial Narrow"/>
              </a:rPr>
              <a:t>SR = 57%</a:t>
            </a:r>
            <a:br>
              <a:rPr lang="it-IT" sz="1600" b="1" dirty="0">
                <a:solidFill>
                  <a:srgbClr val="FFFFFF"/>
                </a:solidFill>
                <a:latin typeface="Arial Narrow"/>
              </a:rPr>
            </a:br>
            <a:r>
              <a:rPr lang="it-IT" sz="1600" b="1" dirty="0">
                <a:solidFill>
                  <a:srgbClr val="FFFFFF"/>
                </a:solidFill>
                <a:latin typeface="Arial Narrow"/>
              </a:rPr>
              <a:t>FeII (1650nm)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3808" y="1586735"/>
            <a:ext cx="1123384" cy="1815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it-IT" sz="2133" dirty="0">
                <a:solidFill>
                  <a:srgbClr val="FFFFFF"/>
                </a:solidFill>
                <a:latin typeface="Arial Narrow"/>
              </a:rPr>
              <a:t>R13.5</a:t>
            </a:r>
          </a:p>
          <a:p>
            <a:pPr defTabSz="1219170"/>
            <a:r>
              <a:rPr lang="it-IT" sz="2133" dirty="0">
                <a:solidFill>
                  <a:srgbClr val="FFFFFF"/>
                </a:solidFill>
                <a:latin typeface="Arial Narrow"/>
              </a:rPr>
              <a:t>S = 0.93’’</a:t>
            </a:r>
            <a:br>
              <a:rPr lang="it-IT" sz="2133" dirty="0">
                <a:solidFill>
                  <a:srgbClr val="FFFFFF"/>
                </a:solidFill>
                <a:latin typeface="Arial Narrow"/>
              </a:rPr>
            </a:br>
            <a:endParaRPr lang="it-IT" sz="2133" dirty="0">
              <a:solidFill>
                <a:srgbClr val="FFFFFF"/>
              </a:solidFill>
              <a:latin typeface="Arial Narrow"/>
            </a:endParaRPr>
          </a:p>
          <a:p>
            <a:pPr defTabSz="1219170"/>
            <a:r>
              <a:rPr lang="it-IT" sz="1600" dirty="0">
                <a:solidFill>
                  <a:srgbClr val="FFFFFF"/>
                </a:solidFill>
                <a:latin typeface="Arial Narrow"/>
              </a:rPr>
              <a:t>20x20SA</a:t>
            </a:r>
            <a:br>
              <a:rPr lang="it-IT" sz="1600" dirty="0">
                <a:solidFill>
                  <a:srgbClr val="FFFFFF"/>
                </a:solidFill>
                <a:latin typeface="Arial Narrow"/>
              </a:rPr>
            </a:br>
            <a:r>
              <a:rPr lang="it-IT" sz="1600" dirty="0">
                <a:solidFill>
                  <a:srgbClr val="FFFFFF"/>
                </a:solidFill>
                <a:latin typeface="Arial Narrow"/>
              </a:rPr>
              <a:t>870Hz</a:t>
            </a:r>
          </a:p>
          <a:p>
            <a:pPr defTabSz="1219170"/>
            <a:r>
              <a:rPr lang="it-IT" sz="1600" dirty="0">
                <a:solidFill>
                  <a:srgbClr val="FFFFFF"/>
                </a:solidFill>
                <a:latin typeface="Arial Narrow"/>
              </a:rPr>
              <a:t>250modes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44139" y="4829832"/>
            <a:ext cx="2419958" cy="954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it-IT" sz="1867" dirty="0">
                <a:solidFill>
                  <a:srgbClr val="FFFFFF"/>
                </a:solidFill>
                <a:latin typeface="Arial Narrow"/>
              </a:rPr>
              <a:t>R13.5 S=0.93’’ + ave. vib.</a:t>
            </a:r>
            <a:br>
              <a:rPr lang="it-IT" sz="1867" dirty="0">
                <a:solidFill>
                  <a:srgbClr val="FFFFFF"/>
                </a:solidFill>
                <a:latin typeface="Arial Narrow"/>
              </a:rPr>
            </a:br>
            <a:r>
              <a:rPr lang="it-IT" sz="1867" dirty="0">
                <a:solidFill>
                  <a:srgbClr val="FFFFFF"/>
                </a:solidFill>
                <a:latin typeface="Arial Narrow"/>
              </a:rPr>
              <a:t>SOUL simul = 54%</a:t>
            </a:r>
          </a:p>
          <a:p>
            <a:pPr defTabSz="1219170"/>
            <a:r>
              <a:rPr lang="it-IT" sz="1867" dirty="0">
                <a:solidFill>
                  <a:srgbClr val="FFFFFF"/>
                </a:solidFill>
                <a:latin typeface="Arial Narrow"/>
              </a:rPr>
              <a:t>FLAO simul = 25%</a:t>
            </a:r>
          </a:p>
        </p:txBody>
      </p:sp>
    </p:spTree>
    <p:extLst>
      <p:ext uri="{BB962C8B-B14F-4D97-AF65-F5344CB8AC3E}">
        <p14:creationId xmlns:p14="http://schemas.microsoft.com/office/powerpoint/2010/main" val="2592397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t="1421" r="3344" b="2487"/>
          <a:stretch/>
        </p:blipFill>
        <p:spPr bwMode="auto">
          <a:xfrm>
            <a:off x="5039883" y="3559572"/>
            <a:ext cx="3840427" cy="248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218EF-2B30-4DD6-BE50-6BDBC713415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093" y="1636011"/>
            <a:ext cx="3450659" cy="177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3448" y="1184605"/>
            <a:ext cx="214513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133" dirty="0">
                <a:solidFill>
                  <a:srgbClr val="FFC000"/>
                </a:solidFill>
              </a:rPr>
              <a:t>Close multiple stars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03447" y="274638"/>
            <a:ext cx="9121012" cy="658087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buNone/>
              <a:defRPr sz="2400" b="0" cap="all" spc="300" baseline="0">
                <a:solidFill>
                  <a:srgbClr val="FFC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it-IT" sz="3200" dirty="0"/>
              <a:t>Which science for SOUL-LUCI?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12755" y="2372667"/>
            <a:ext cx="1798121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7" i="1" dirty="0"/>
              <a:t>2012 Close2012+ - ApJ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957" y="1358273"/>
            <a:ext cx="4357156" cy="182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62819" y="903543"/>
            <a:ext cx="169950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67" dirty="0">
                <a:solidFill>
                  <a:srgbClr val="FFC000"/>
                </a:solidFill>
              </a:rPr>
              <a:t>Stellar population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5247892" y="2007439"/>
            <a:ext cx="1813317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7" i="1" dirty="0"/>
              <a:t>2015 Monellu et al -ApJ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07967" y="3387652"/>
            <a:ext cx="159691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133" dirty="0">
                <a:solidFill>
                  <a:srgbClr val="FFC000"/>
                </a:solidFill>
              </a:rPr>
              <a:t>Star formation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887065" y="4586723"/>
            <a:ext cx="1956818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7" i="1" dirty="0"/>
              <a:t>2013 Cesaroni et al . A&amp;A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53" y="4120317"/>
            <a:ext cx="2140952" cy="209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967542" y="3613355"/>
            <a:ext cx="188384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133" dirty="0">
                <a:solidFill>
                  <a:srgbClr val="FFC000"/>
                </a:solidFill>
              </a:rPr>
              <a:t>Merging galaxies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73253" y="5893507"/>
            <a:ext cx="105349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7" b="1" dirty="0">
                <a:solidFill>
                  <a:schemeClr val="bg1"/>
                </a:solidFill>
              </a:rPr>
              <a:t>FLAO+LUCI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43998" y="5007762"/>
            <a:ext cx="174201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7" i="1" dirty="0"/>
              <a:t>2019 Heidt  et al . A&amp;A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52384" y="4581128"/>
            <a:ext cx="2543605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67" i="1" dirty="0">
                <a:solidFill>
                  <a:srgbClr val="FFC000"/>
                </a:solidFill>
              </a:rPr>
              <a:t>...  solar system, AGN, and more </a:t>
            </a:r>
          </a:p>
        </p:txBody>
      </p:sp>
    </p:spTree>
    <p:extLst>
      <p:ext uri="{BB962C8B-B14F-4D97-AF65-F5344CB8AC3E}">
        <p14:creationId xmlns:p14="http://schemas.microsoft.com/office/powerpoint/2010/main" val="2674555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218EF-2B30-4DD6-BE50-6BDBC713415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" t="4330" r="2906" b="1488"/>
          <a:stretch/>
        </p:blipFill>
        <p:spPr bwMode="auto">
          <a:xfrm>
            <a:off x="12720736" y="-195653"/>
            <a:ext cx="5249333" cy="883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103447" y="274638"/>
            <a:ext cx="9121012" cy="658087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buNone/>
              <a:defRPr sz="2400" b="0" cap="all" spc="300" baseline="0">
                <a:solidFill>
                  <a:srgbClr val="FFC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it-IT" sz="3200" dirty="0"/>
              <a:t>SOUL-LUCI toward science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381574" y="997385"/>
            <a:ext cx="4032448" cy="5301457"/>
            <a:chOff x="4462602" y="157291"/>
            <a:chExt cx="3637790" cy="4646707"/>
          </a:xfrm>
        </p:grpSpPr>
        <p:grpSp>
          <p:nvGrpSpPr>
            <p:cNvPr id="5" name="Group 4"/>
            <p:cNvGrpSpPr/>
            <p:nvPr/>
          </p:nvGrpSpPr>
          <p:grpSpPr>
            <a:xfrm>
              <a:off x="4612260" y="662682"/>
              <a:ext cx="3488132" cy="4141316"/>
              <a:chOff x="4211960" y="1289992"/>
              <a:chExt cx="2952327" cy="3505176"/>
            </a:xfrm>
          </p:grpSpPr>
          <p:pic>
            <p:nvPicPr>
              <p:cNvPr id="6" name="Picture 4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3" t="2433" r="1902" b="22755"/>
              <a:stretch/>
            </p:blipFill>
            <p:spPr bwMode="auto">
              <a:xfrm>
                <a:off x="4211960" y="1289992"/>
                <a:ext cx="2952327" cy="3505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4211960" y="1289992"/>
                <a:ext cx="504056" cy="9937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462602" y="555526"/>
              <a:ext cx="3565781" cy="4104456"/>
              <a:chOff x="4462603" y="411510"/>
              <a:chExt cx="3240360" cy="4104456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>
                <a:off x="4462603" y="411510"/>
                <a:ext cx="3240360" cy="0"/>
              </a:xfrm>
              <a:prstGeom prst="straightConnector1">
                <a:avLst/>
              </a:prstGeom>
              <a:ln w="1905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4480942" y="411510"/>
                <a:ext cx="0" cy="4104456"/>
              </a:xfrm>
              <a:prstGeom prst="straightConnector1">
                <a:avLst/>
              </a:prstGeom>
              <a:ln w="1905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 rot="16200000">
              <a:off x="4306467" y="1815493"/>
              <a:ext cx="853131" cy="416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>
                  <a:solidFill>
                    <a:schemeClr val="accent1"/>
                  </a:solidFill>
                </a:rPr>
                <a:t>Seeing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940152" y="562713"/>
              <a:ext cx="839037" cy="404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>
                  <a:solidFill>
                    <a:schemeClr val="accent1"/>
                  </a:solidFill>
                </a:rPr>
                <a:t>R mag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558537" y="157291"/>
              <a:ext cx="3307556" cy="296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rgbClr val="FFC000"/>
                  </a:solidFill>
                </a:rPr>
                <a:t>On-sky PSF archive (in progress, soon online)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35361" y="1631712"/>
            <a:ext cx="2688299" cy="4101544"/>
            <a:chOff x="3419873" y="797492"/>
            <a:chExt cx="2304255" cy="3508206"/>
          </a:xfrm>
        </p:grpSpPr>
        <p:sp>
          <p:nvSpPr>
            <p:cNvPr id="27" name="TextBox 26"/>
            <p:cNvSpPr txBox="1"/>
            <p:nvPr/>
          </p:nvSpPr>
          <p:spPr>
            <a:xfrm>
              <a:off x="3878415" y="797492"/>
              <a:ext cx="1333057" cy="289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/>
                <a:t>soul.arcetri.astro.it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419873" y="1087937"/>
              <a:ext cx="2304255" cy="3217761"/>
              <a:chOff x="3995936" y="1035521"/>
              <a:chExt cx="3062532" cy="4276649"/>
            </a:xfrm>
          </p:grpSpPr>
          <p:pic>
            <p:nvPicPr>
              <p:cNvPr id="26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063"/>
              <a:stretch/>
            </p:blipFill>
            <p:spPr bwMode="auto">
              <a:xfrm>
                <a:off x="3995936" y="1035521"/>
                <a:ext cx="3062532" cy="2684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6" t="27549" r="44676" b="17715"/>
              <a:stretch/>
            </p:blipFill>
            <p:spPr bwMode="auto">
              <a:xfrm>
                <a:off x="4011227" y="3831941"/>
                <a:ext cx="3033252" cy="148022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3" name="TextBox 52"/>
          <p:cNvSpPr txBox="1"/>
          <p:nvPr/>
        </p:nvSpPr>
        <p:spPr>
          <a:xfrm>
            <a:off x="1103447" y="977791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FFC000"/>
                </a:solidFill>
              </a:rPr>
              <a:t>SR calculator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030739" y="966664"/>
            <a:ext cx="4161261" cy="5469837"/>
            <a:chOff x="6023054" y="724998"/>
            <a:chExt cx="3120946" cy="4102378"/>
          </a:xfrm>
        </p:grpSpPr>
        <p:grpSp>
          <p:nvGrpSpPr>
            <p:cNvPr id="51" name="Group 50"/>
            <p:cNvGrpSpPr/>
            <p:nvPr/>
          </p:nvGrpSpPr>
          <p:grpSpPr>
            <a:xfrm>
              <a:off x="6023054" y="724998"/>
              <a:ext cx="3120946" cy="4102378"/>
              <a:chOff x="6023054" y="724998"/>
              <a:chExt cx="3120946" cy="4102378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6023054" y="724998"/>
                <a:ext cx="3075023" cy="4102378"/>
                <a:chOff x="6023054" y="724998"/>
                <a:chExt cx="3075023" cy="4102378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6023054" y="1108446"/>
                  <a:ext cx="3075023" cy="3539081"/>
                  <a:chOff x="4029501" y="919713"/>
                  <a:chExt cx="3489846" cy="4016506"/>
                </a:xfrm>
              </p:grpSpPr>
              <p:pic>
                <p:nvPicPr>
                  <p:cNvPr id="40" name="Picture 39" descr="C:\Users\Enrico\Documents\Arcetri\SOUL\- AIT -\20190328 FLAOSX\20190408Night\J1030Comparison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-1" r="51220"/>
                  <a:stretch/>
                </p:blipFill>
                <p:spPr bwMode="auto">
                  <a:xfrm>
                    <a:off x="4029501" y="943438"/>
                    <a:ext cx="2521016" cy="299570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4997799" y="919713"/>
                    <a:ext cx="1531596" cy="11264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600" dirty="0"/>
                      <a:t>J1030+0524</a:t>
                    </a:r>
                    <a:endParaRPr lang="it-IT" sz="16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  <a:p>
                    <a:r>
                      <a:rPr lang="it-IT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Glaxy protocluster</a:t>
                    </a:r>
                  </a:p>
                  <a:p>
                    <a:endParaRPr lang="it-IT" sz="16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  <a:p>
                    <a:r>
                      <a:rPr lang="it-IT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Ks</a:t>
                    </a:r>
                  </a:p>
                  <a:p>
                    <a:r>
                      <a:rPr lang="it-IT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40min</a:t>
                    </a:r>
                  </a:p>
                </p:txBody>
              </p:sp>
              <p:pic>
                <p:nvPicPr>
                  <p:cNvPr id="42" name="Picture 10" descr="C:\Users\Enrico\Documents\Arcetri\SOUL\- AIT -\20190328 FLAOSX\20190408Night\AO_ref_Gilli-Mannucci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3405" t="15488" r="21992" b="15514"/>
                  <a:stretch/>
                </p:blipFill>
                <p:spPr bwMode="auto">
                  <a:xfrm>
                    <a:off x="6506944" y="3996958"/>
                    <a:ext cx="1012403" cy="93926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cxnSp>
                <p:nvCxnSpPr>
                  <p:cNvPr id="43" name="Straight Arrow Connector 42"/>
                  <p:cNvCxnSpPr/>
                  <p:nvPr/>
                </p:nvCxnSpPr>
                <p:spPr>
                  <a:xfrm>
                    <a:off x="4932040" y="3520421"/>
                    <a:ext cx="1798154" cy="806069"/>
                  </a:xfrm>
                  <a:prstGeom prst="straightConnector1">
                    <a:avLst/>
                  </a:prstGeom>
                  <a:ln>
                    <a:headEnd type="arrow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TextBox 43"/>
                  <p:cNvSpPr txBox="1"/>
                  <p:nvPr/>
                </p:nvSpPr>
                <p:spPr>
                  <a:xfrm rot="1259601">
                    <a:off x="6085041" y="3968430"/>
                    <a:ext cx="1136304" cy="3231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1867" dirty="0"/>
                      <a:t>23’’</a:t>
                    </a:r>
                  </a:p>
                </p:txBody>
              </p:sp>
              <p:cxnSp>
                <p:nvCxnSpPr>
                  <p:cNvPr id="45" name="Straight Arrow Connector 44"/>
                  <p:cNvCxnSpPr/>
                  <p:nvPr/>
                </p:nvCxnSpPr>
                <p:spPr>
                  <a:xfrm flipV="1">
                    <a:off x="4344025" y="2373860"/>
                    <a:ext cx="388079" cy="1855067"/>
                  </a:xfrm>
                  <a:prstGeom prst="straightConnector1">
                    <a:avLst/>
                  </a:prstGeom>
                  <a:ln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Arrow Connector 45"/>
                  <p:cNvCxnSpPr/>
                  <p:nvPr/>
                </p:nvCxnSpPr>
                <p:spPr>
                  <a:xfrm flipV="1">
                    <a:off x="5329707" y="3479360"/>
                    <a:ext cx="240147" cy="751373"/>
                  </a:xfrm>
                  <a:prstGeom prst="straightConnector1">
                    <a:avLst/>
                  </a:prstGeom>
                  <a:ln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7" name="TextBox 46"/>
                <p:cNvSpPr txBox="1"/>
                <p:nvPr/>
              </p:nvSpPr>
              <p:spPr>
                <a:xfrm>
                  <a:off x="6131407" y="724998"/>
                  <a:ext cx="158841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600" dirty="0">
                      <a:solidFill>
                        <a:srgbClr val="FFC000"/>
                      </a:solidFill>
                    </a:rPr>
                    <a:t>First extragalactic science</a:t>
                  </a:r>
                </a:p>
              </p:txBody>
            </p:sp>
            <p:pic>
              <p:nvPicPr>
                <p:cNvPr id="3076" name="Picture 4" descr="C:\Users\Enrico\Downloads\paper.png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50" t="12583" r="48744" b="13000"/>
                <a:stretch/>
              </p:blipFill>
              <p:spPr bwMode="auto">
                <a:xfrm>
                  <a:off x="7083202" y="4025895"/>
                  <a:ext cx="815052" cy="80148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4" descr="C:\Users\Enrico\Downloads\paper.png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225" t="12583" r="7399" b="13000"/>
                <a:stretch/>
              </p:blipFill>
              <p:spPr bwMode="auto">
                <a:xfrm>
                  <a:off x="6072013" y="4024308"/>
                  <a:ext cx="778595" cy="80148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4" name="TextBox 53"/>
              <p:cNvSpPr txBox="1"/>
              <p:nvPr/>
            </p:nvSpPr>
            <p:spPr>
              <a:xfrm>
                <a:off x="8289372" y="3003798"/>
                <a:ext cx="854628" cy="807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NGS </a:t>
                </a:r>
                <a:br>
                  <a:rPr lang="it-IT" sz="1600" dirty="0"/>
                </a:br>
                <a:r>
                  <a:rPr lang="it-IT" sz="1600" dirty="0"/>
                  <a:t>R=12 (13)</a:t>
                </a:r>
                <a:br>
                  <a:rPr lang="it-IT" sz="1600" dirty="0"/>
                </a:br>
                <a:r>
                  <a:rPr lang="it-IT" sz="1600" dirty="0"/>
                  <a:t>Double!</a:t>
                </a:r>
              </a:p>
              <a:p>
                <a:r>
                  <a:rPr lang="it-IT" sz="1600" dirty="0"/>
                  <a:t>0.4’’ sep. </a:t>
                </a:r>
                <a:endParaRPr lang="it-IT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6307063" y="899977"/>
              <a:ext cx="2027816" cy="238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67" dirty="0"/>
                <a:t>2019 </a:t>
              </a:r>
              <a:r>
                <a:rPr lang="en-US" sz="1467" dirty="0" err="1"/>
                <a:t>Gilli</a:t>
              </a:r>
              <a:r>
                <a:rPr lang="en-US" sz="1467" dirty="0"/>
                <a:t> et al. A&amp;A 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45963" y="1220755"/>
            <a:ext cx="1737976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67" dirty="0"/>
              <a:t>Still simulations values</a:t>
            </a:r>
          </a:p>
        </p:txBody>
      </p:sp>
    </p:spTree>
    <p:extLst>
      <p:ext uri="{BB962C8B-B14F-4D97-AF65-F5344CB8AC3E}">
        <p14:creationId xmlns:p14="http://schemas.microsoft.com/office/powerpoint/2010/main" val="243439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218EF-2B30-4DD6-BE50-6BDBC713415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103447" y="274638"/>
            <a:ext cx="9121012" cy="658087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buNone/>
              <a:defRPr sz="2400" b="0" cap="all" spc="300" baseline="0">
                <a:solidFill>
                  <a:srgbClr val="FFC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it-IT" sz="3200" dirty="0"/>
              <a:t>Your science with SOUL-LUCI1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78908" y="1579246"/>
            <a:ext cx="6097310" cy="2965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1867" dirty="0"/>
              <a:t>Science Verification Time scheduled end of May 2020 (6 nights)</a:t>
            </a:r>
            <a:br>
              <a:rPr lang="it-IT" sz="1867" dirty="0"/>
            </a:br>
            <a:endParaRPr lang="it-IT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1867" dirty="0"/>
              <a:t>Looking for science cases: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it-IT" sz="1867" dirty="0"/>
              <a:t>exploiting the SOUL potential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it-IT" sz="1867" dirty="0"/>
              <a:t>open shutter time up to 2h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it-IT" sz="1867" dirty="0"/>
              <a:t>fast track for publication</a:t>
            </a:r>
            <a:br>
              <a:rPr lang="it-IT" sz="1867" dirty="0"/>
            </a:br>
            <a:endParaRPr lang="it-IT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1867" dirty="0"/>
              <a:t>Call will open to all LBT partners in March 2020</a:t>
            </a:r>
            <a:br>
              <a:rPr lang="it-IT" sz="1867" dirty="0"/>
            </a:br>
            <a:endParaRPr lang="it-IT" sz="1867" dirty="0"/>
          </a:p>
          <a:p>
            <a:r>
              <a:rPr lang="it-IT" sz="1867" dirty="0"/>
              <a:t>Please contact the PI for details - </a:t>
            </a:r>
            <a:r>
              <a:rPr lang="it-IT" sz="1867" i="1" dirty="0"/>
              <a:t>enrico.pinna@inaf.it</a:t>
            </a:r>
            <a:endParaRPr lang="it-IT" sz="1867" dirty="0"/>
          </a:p>
        </p:txBody>
      </p:sp>
      <p:sp>
        <p:nvSpPr>
          <p:cNvPr id="5" name="TextBox 4"/>
          <p:cNvSpPr txBox="1"/>
          <p:nvPr/>
        </p:nvSpPr>
        <p:spPr>
          <a:xfrm>
            <a:off x="7123058" y="1054328"/>
            <a:ext cx="3015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C000"/>
                </a:solidFill>
              </a:rPr>
              <a:t>Science Verification Time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91144" y="4747598"/>
            <a:ext cx="1094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C000"/>
                </a:solidFill>
              </a:rPr>
              <a:t>LBT call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3714" y="5323662"/>
            <a:ext cx="4759444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1867" dirty="0"/>
              <a:t>SOUL-LUCI1 is offered as facility to the partners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1867" dirty="0"/>
              <a:t>Apply to the LBT-ITALIA annual call 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10829" y="1001848"/>
            <a:ext cx="3744545" cy="4434428"/>
            <a:chOff x="316046" y="1060536"/>
            <a:chExt cx="2808409" cy="3325821"/>
          </a:xfrm>
        </p:grpSpPr>
        <p:grpSp>
          <p:nvGrpSpPr>
            <p:cNvPr id="10" name="Group 9"/>
            <p:cNvGrpSpPr/>
            <p:nvPr/>
          </p:nvGrpSpPr>
          <p:grpSpPr>
            <a:xfrm>
              <a:off x="467544" y="1060536"/>
              <a:ext cx="2401316" cy="3325821"/>
              <a:chOff x="6664847" y="1113252"/>
              <a:chExt cx="2401316" cy="3325821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6689899" y="1113252"/>
                <a:ext cx="2376264" cy="2382629"/>
                <a:chOff x="6689899" y="1113252"/>
                <a:chExt cx="2376264" cy="2382629"/>
              </a:xfrm>
            </p:grpSpPr>
            <p:sp>
              <p:nvSpPr>
                <p:cNvPr id="16" name="TextBox 15"/>
                <p:cNvSpPr txBox="1"/>
                <p:nvPr/>
              </p:nvSpPr>
              <p:spPr>
                <a:xfrm>
                  <a:off x="6689899" y="1113252"/>
                  <a:ext cx="1955392" cy="4385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28594" indent="-228594">
                    <a:buFont typeface="Arial" panose="020B0604020202020204" pitchFamily="34" charset="0"/>
                    <a:buChar char="•"/>
                  </a:pPr>
                  <a:r>
                    <a:rPr lang="it-IT" sz="1600" dirty="0"/>
                    <a:t>Enable vis AO up to R12-R13</a:t>
                  </a:r>
                  <a:br>
                    <a:rPr lang="it-IT" sz="1600" dirty="0"/>
                  </a:br>
                  <a:endParaRPr lang="it-IT" sz="1600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6689899" y="2872633"/>
                  <a:ext cx="2376264" cy="6232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28594" indent="-228594">
                    <a:buFont typeface="Arial" panose="020B0604020202020204" pitchFamily="34" charset="0"/>
                    <a:buChar char="•"/>
                  </a:pPr>
                  <a:r>
                    <a:rPr lang="it-IT" sz="1600" dirty="0"/>
                    <a:t>High resolution in Ks and L’-M’  for extragalctic targets  R&gt;14 </a:t>
                  </a:r>
                </a:p>
                <a:p>
                  <a:endParaRPr lang="it-IT" sz="1600" dirty="0"/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719911" y="1905561"/>
                <a:ext cx="1898597" cy="253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28594" indent="-228594">
                  <a:buFont typeface="Arial" panose="020B0604020202020204" pitchFamily="34" charset="0"/>
                  <a:buChar char="•"/>
                </a:pPr>
                <a:r>
                  <a:rPr lang="it-IT" sz="1600" dirty="0"/>
                  <a:t>High contrast at R12-13 in H</a:t>
                </a:r>
              </a:p>
            </p:txBody>
          </p:sp>
          <p:pic>
            <p:nvPicPr>
              <p:cNvPr id="13" name="Picture 2" descr="C:\Users\Enrico\Documents\Arcetri\moduli-loghi\SHARK-Vis_logo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1395348"/>
                <a:ext cx="305120" cy="305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6664847" y="3815825"/>
                <a:ext cx="2062906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594" indent="-228594">
                  <a:buFont typeface="Arial" panose="020B0604020202020204" pitchFamily="34" charset="0"/>
                  <a:buChar char="•"/>
                </a:pPr>
                <a:r>
                  <a:rPr lang="it-IT" sz="1600" dirty="0"/>
                  <a:t>Improved robustness performances in «strong» seeing</a:t>
                </a:r>
              </a:p>
            </p:txBody>
          </p:sp>
          <p:pic>
            <p:nvPicPr>
              <p:cNvPr id="15" name="Picture 2" descr="C:\Users\Enrico\Documents\Arcetri\moduli-loghi\SHARK-NIR_logo_white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3116" y="2139702"/>
                <a:ext cx="303358" cy="2847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" name="Picture 5" descr="Risultati immagini per done tick symbo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725763"/>
              <a:ext cx="511539" cy="474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Risultati immagini per done tick symbo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046" y="3668755"/>
              <a:ext cx="511539" cy="474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5" descr="Risultati immagini per done tick symbo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056" y="2692992"/>
              <a:ext cx="511539" cy="474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4" descr="C:\Users\Enrico\Documents\Arcetri\moduli-loghi\Grafica_varia\in_progress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046" y="1096467"/>
              <a:ext cx="354156" cy="354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https://www.iconbunny.com/icons/media/catalog/product/3/9/398.4-work-in-progress-sign-board-icon-iconbunny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8458" y="2819917"/>
              <a:ext cx="355997" cy="355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ctangle 23"/>
          <p:cNvSpPr/>
          <p:nvPr/>
        </p:nvSpPr>
        <p:spPr>
          <a:xfrm>
            <a:off x="1007435" y="5349214"/>
            <a:ext cx="3310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600" dirty="0"/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it-IT" sz="1600" dirty="0"/>
              <a:t>Improve AO loop robustness with new control algorithms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pic>
        <p:nvPicPr>
          <p:cNvPr id="30" name="Picture 5" descr="Risultati immagini per done tick symb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47" y="5401974"/>
            <a:ext cx="682052" cy="63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110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7D170C-F349-D641-A6AA-824F0F651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ARGOS – Wide Field AO for LUCI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28031D-C2B3-E846-A8CE-BFB416C2156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0315" y="1110716"/>
            <a:ext cx="8001000" cy="13216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400" dirty="0"/>
              <a:t>Laser </a:t>
            </a:r>
            <a:r>
              <a:rPr lang="it-IT" sz="2400" dirty="0" err="1"/>
              <a:t>assisted</a:t>
            </a:r>
            <a:r>
              <a:rPr lang="it-IT" sz="2400" dirty="0"/>
              <a:t> Ground-</a:t>
            </a:r>
            <a:r>
              <a:rPr lang="it-IT" sz="2400" dirty="0" err="1"/>
              <a:t>Layer</a:t>
            </a:r>
            <a:r>
              <a:rPr lang="it-IT" sz="2400" dirty="0"/>
              <a:t> AO </a:t>
            </a:r>
            <a:r>
              <a:rPr lang="it-IT" sz="2400" dirty="0" err="1"/>
              <a:t>system</a:t>
            </a:r>
            <a:endParaRPr lang="it-IT" sz="2400" dirty="0"/>
          </a:p>
          <a:p>
            <a:pPr marL="0" indent="0">
              <a:buNone/>
            </a:pP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provides</a:t>
            </a:r>
            <a:r>
              <a:rPr lang="it-IT" sz="2400" dirty="0"/>
              <a:t> high </a:t>
            </a:r>
            <a:r>
              <a:rPr lang="it-IT" sz="2400" dirty="0" err="1"/>
              <a:t>sky-coverage</a:t>
            </a:r>
            <a:r>
              <a:rPr lang="it-IT" sz="2400" dirty="0"/>
              <a:t>, wide-</a:t>
            </a:r>
            <a:r>
              <a:rPr lang="it-IT" sz="2400" dirty="0" err="1"/>
              <a:t>field</a:t>
            </a:r>
            <a:r>
              <a:rPr lang="it-IT" sz="2400" dirty="0"/>
              <a:t>, </a:t>
            </a:r>
            <a:r>
              <a:rPr lang="it-IT" sz="2400" dirty="0" err="1"/>
              <a:t>uniform</a:t>
            </a:r>
            <a:r>
              <a:rPr lang="it-IT" sz="2400" dirty="0"/>
              <a:t> </a:t>
            </a:r>
            <a:r>
              <a:rPr lang="it-IT" sz="2400" dirty="0" err="1"/>
              <a:t>correction</a:t>
            </a:r>
            <a:r>
              <a:rPr lang="it-IT" sz="2400" dirty="0"/>
              <a:t> for LUCI large </a:t>
            </a:r>
            <a:r>
              <a:rPr lang="it-IT" sz="2400" dirty="0" err="1"/>
              <a:t>field</a:t>
            </a:r>
            <a:r>
              <a:rPr lang="it-IT" sz="2400" dirty="0"/>
              <a:t> camera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82E8341-DCE1-5743-A96A-5C596DF481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533" y="175591"/>
            <a:ext cx="1671864" cy="60356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AD97A98-71D1-7D4E-9E09-6725D51D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5980" y="674104"/>
            <a:ext cx="3915417" cy="5705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DDEBF34E-9C05-8D44-9292-371EA83B932B}"/>
              </a:ext>
            </a:extLst>
          </p:cNvPr>
          <p:cNvSpPr txBox="1">
            <a:spLocks noChangeArrowheads="1"/>
          </p:cNvSpPr>
          <p:nvPr/>
        </p:nvSpPr>
        <p:spPr>
          <a:xfrm>
            <a:off x="174631" y="3087324"/>
            <a:ext cx="4426718" cy="1983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ea typeface="Gill Sans Light" charset="0"/>
                <a:cs typeface="Arial" panose="020B0604020202020204" pitchFamily="34" charset="0"/>
              </a:rPr>
              <a:t>A </a:t>
            </a:r>
            <a:r>
              <a:rPr lang="de-DE" sz="2400" dirty="0" err="1">
                <a:ea typeface="Gill Sans Light" charset="0"/>
                <a:cs typeface="Arial" panose="020B0604020202020204" pitchFamily="34" charset="0"/>
              </a:rPr>
              <a:t>factor</a:t>
            </a:r>
            <a:r>
              <a:rPr lang="de-DE" sz="2400" dirty="0">
                <a:ea typeface="Gill Sans Light" charset="0"/>
                <a:cs typeface="Arial" panose="020B0604020202020204" pitchFamily="34" charset="0"/>
              </a:rPr>
              <a:t> 2-3 in FWHM </a:t>
            </a:r>
            <a:r>
              <a:rPr lang="de-DE" sz="2400" dirty="0" err="1">
                <a:ea typeface="Gill Sans Light" charset="0"/>
                <a:cs typeface="Arial" panose="020B0604020202020204" pitchFamily="34" charset="0"/>
              </a:rPr>
              <a:t>can</a:t>
            </a:r>
            <a:r>
              <a:rPr lang="de-DE" sz="2400" dirty="0">
                <a:ea typeface="Gill Sans Light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ea typeface="Gill Sans Light" charset="0"/>
                <a:cs typeface="Arial" panose="020B0604020202020204" pitchFamily="34" charset="0"/>
              </a:rPr>
              <a:t>be</a:t>
            </a:r>
            <a:r>
              <a:rPr lang="de-DE" sz="2400" dirty="0">
                <a:ea typeface="Gill Sans Light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ea typeface="Gill Sans Light" charset="0"/>
                <a:cs typeface="Arial" panose="020B0604020202020204" pitchFamily="34" charset="0"/>
              </a:rPr>
              <a:t>gained</a:t>
            </a:r>
            <a:r>
              <a:rPr lang="de-DE" sz="2400" dirty="0">
                <a:ea typeface="Gill Sans Light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ea typeface="Gill Sans Light" charset="0"/>
                <a:cs typeface="Arial" panose="020B0604020202020204" pitchFamily="34" charset="0"/>
              </a:rPr>
              <a:t>over</a:t>
            </a:r>
            <a:r>
              <a:rPr lang="de-DE" sz="2400" dirty="0">
                <a:ea typeface="Gill Sans Light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ea typeface="Gill Sans Light" charset="0"/>
                <a:cs typeface="Arial" panose="020B0604020202020204" pitchFamily="34" charset="0"/>
              </a:rPr>
              <a:t>the</a:t>
            </a:r>
            <a:r>
              <a:rPr lang="de-DE" sz="2400" dirty="0">
                <a:ea typeface="Gill Sans Light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ea typeface="Gill Sans Light" charset="0"/>
                <a:cs typeface="Arial" panose="020B0604020202020204" pitchFamily="34" charset="0"/>
              </a:rPr>
              <a:t>full</a:t>
            </a:r>
            <a:r>
              <a:rPr lang="de-DE" sz="2400" dirty="0">
                <a:ea typeface="Gill Sans Light" charset="0"/>
                <a:cs typeface="Arial" panose="020B0604020202020204" pitchFamily="34" charset="0"/>
              </a:rPr>
              <a:t> 4x4‘ LUCI </a:t>
            </a:r>
            <a:r>
              <a:rPr lang="de-DE" sz="2400" dirty="0" err="1">
                <a:ea typeface="Gill Sans Light" charset="0"/>
                <a:cs typeface="Arial" panose="020B0604020202020204" pitchFamily="34" charset="0"/>
              </a:rPr>
              <a:t>FoV</a:t>
            </a:r>
            <a:endParaRPr lang="de-DE" sz="2400" dirty="0">
              <a:ea typeface="Gill Sans Light" charset="0"/>
              <a:cs typeface="Arial" panose="020B0604020202020204" pitchFamily="34" charset="0"/>
            </a:endParaRPr>
          </a:p>
          <a:p>
            <a:r>
              <a:rPr lang="de-DE" sz="2400" dirty="0">
                <a:ea typeface="Gill Sans Light" charset="0"/>
                <a:cs typeface="Arial" panose="020B0604020202020204" pitchFamily="34" charset="0"/>
              </a:rPr>
              <a:t>A </a:t>
            </a:r>
            <a:r>
              <a:rPr lang="de-DE" sz="2400" dirty="0" err="1">
                <a:ea typeface="Gill Sans Light" charset="0"/>
                <a:cs typeface="Arial" panose="020B0604020202020204" pitchFamily="34" charset="0"/>
              </a:rPr>
              <a:t>factor</a:t>
            </a:r>
            <a:r>
              <a:rPr lang="de-DE" sz="2400" dirty="0">
                <a:ea typeface="Gill Sans Light" charset="0"/>
                <a:cs typeface="Arial" panose="020B0604020202020204" pitchFamily="34" charset="0"/>
              </a:rPr>
              <a:t> 2-3 </a:t>
            </a:r>
            <a:r>
              <a:rPr lang="de-DE" sz="2400" dirty="0" err="1">
                <a:ea typeface="Gill Sans Light" charset="0"/>
                <a:cs typeface="Arial" panose="020B0604020202020204" pitchFamily="34" charset="0"/>
              </a:rPr>
              <a:t>more</a:t>
            </a:r>
            <a:r>
              <a:rPr lang="de-DE" sz="2400" dirty="0">
                <a:ea typeface="Gill Sans Light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ea typeface="Gill Sans Light" charset="0"/>
                <a:cs typeface="Arial" panose="020B0604020202020204" pitchFamily="34" charset="0"/>
              </a:rPr>
              <a:t>flux</a:t>
            </a:r>
            <a:r>
              <a:rPr lang="de-DE" sz="2400" dirty="0">
                <a:ea typeface="Gill Sans Light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ea typeface="Gill Sans Light" charset="0"/>
                <a:cs typeface="Arial" panose="020B0604020202020204" pitchFamily="34" charset="0"/>
              </a:rPr>
              <a:t>is</a:t>
            </a:r>
            <a:r>
              <a:rPr lang="de-DE" sz="2400" dirty="0">
                <a:ea typeface="Gill Sans Light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ea typeface="Gill Sans Light" charset="0"/>
                <a:cs typeface="Arial" panose="020B0604020202020204" pitchFamily="34" charset="0"/>
              </a:rPr>
              <a:t>gained</a:t>
            </a:r>
            <a:r>
              <a:rPr lang="de-DE" sz="2400" dirty="0">
                <a:ea typeface="Gill Sans Light" charset="0"/>
                <a:cs typeface="Arial" panose="020B0604020202020204" pitchFamily="34" charset="0"/>
              </a:rPr>
              <a:t> in a 0.25‘‘ </a:t>
            </a:r>
            <a:r>
              <a:rPr lang="de-DE" sz="2400" dirty="0" err="1">
                <a:ea typeface="Gill Sans Light" charset="0"/>
                <a:cs typeface="Arial" panose="020B0604020202020204" pitchFamily="34" charset="0"/>
              </a:rPr>
              <a:t>slit</a:t>
            </a:r>
            <a:r>
              <a:rPr lang="de-DE" sz="2400" dirty="0">
                <a:ea typeface="Gill Sans Light" charset="0"/>
                <a:cs typeface="Arial" panose="020B0604020202020204" pitchFamily="34" charset="0"/>
              </a:rPr>
              <a:t>.</a:t>
            </a:r>
          </a:p>
          <a:p>
            <a:endParaRPr lang="de-DE" sz="2400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71ECCA76-7418-144C-AB24-74DD7FB67B54}"/>
              </a:ext>
            </a:extLst>
          </p:cNvPr>
          <p:cNvGrpSpPr/>
          <p:nvPr/>
        </p:nvGrpSpPr>
        <p:grpSpPr>
          <a:xfrm>
            <a:off x="4630054" y="2266883"/>
            <a:ext cx="4109205" cy="3585206"/>
            <a:chOff x="2849421" y="1005143"/>
            <a:chExt cx="4905980" cy="5172025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D77EB9A9-D586-284D-A2EC-22B86CC44D18}"/>
                </a:ext>
              </a:extLst>
            </p:cNvPr>
            <p:cNvGrpSpPr/>
            <p:nvPr/>
          </p:nvGrpSpPr>
          <p:grpSpPr>
            <a:xfrm>
              <a:off x="2850444" y="1005143"/>
              <a:ext cx="4904957" cy="4666709"/>
              <a:chOff x="2850444" y="1005143"/>
              <a:chExt cx="4904957" cy="4666709"/>
            </a:xfrm>
          </p:grpSpPr>
          <p:pic>
            <p:nvPicPr>
              <p:cNvPr id="9" name="Picture 5" descr="GLAO_performance_2008">
                <a:extLst>
                  <a:ext uri="{FF2B5EF4-FFF2-40B4-BE49-F238E27FC236}">
                    <a16:creationId xmlns:a16="http://schemas.microsoft.com/office/drawing/2014/main" id="{ED864536-3EDE-5F46-BFFA-24163D8D22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lum bright="-12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108" r="-1"/>
              <a:stretch/>
            </p:blipFill>
            <p:spPr bwMode="auto">
              <a:xfrm>
                <a:off x="2850444" y="1567396"/>
                <a:ext cx="4904957" cy="41044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ight Arrow 9">
                <a:extLst>
                  <a:ext uri="{FF2B5EF4-FFF2-40B4-BE49-F238E27FC236}">
                    <a16:creationId xmlns:a16="http://schemas.microsoft.com/office/drawing/2014/main" id="{2A9088E1-F40D-6141-B464-DC796629F4B1}"/>
                  </a:ext>
                </a:extLst>
              </p:cNvPr>
              <p:cNvSpPr/>
              <p:nvPr/>
            </p:nvSpPr>
            <p:spPr>
              <a:xfrm rot="10800000">
                <a:off x="4842915" y="3834501"/>
                <a:ext cx="1029332" cy="18161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Gill Sans Light" charset="0"/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F2B9038-352A-B040-B8D3-9CE1FF8F4709}"/>
                  </a:ext>
                </a:extLst>
              </p:cNvPr>
              <p:cNvSpPr txBox="1"/>
              <p:nvPr/>
            </p:nvSpPr>
            <p:spPr>
              <a:xfrm>
                <a:off x="6005350" y="3247597"/>
                <a:ext cx="1533436" cy="665999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Gill Sans Light" charset="0"/>
                    <a:ea typeface="Gill Sans Light" charset="0"/>
                    <a:cs typeface="Gill Sans Light" charset="0"/>
                  </a:rPr>
                  <a:t>‘Make a bad night acceptable’</a:t>
                </a:r>
              </a:p>
            </p:txBody>
          </p:sp>
          <p:sp>
            <p:nvSpPr>
              <p:cNvPr id="12" name="Right Arrow 11">
                <a:extLst>
                  <a:ext uri="{FF2B5EF4-FFF2-40B4-BE49-F238E27FC236}">
                    <a16:creationId xmlns:a16="http://schemas.microsoft.com/office/drawing/2014/main" id="{CBC94D4D-9C26-BD4A-8AD6-88E52718B3E6}"/>
                  </a:ext>
                </a:extLst>
              </p:cNvPr>
              <p:cNvSpPr/>
              <p:nvPr/>
            </p:nvSpPr>
            <p:spPr>
              <a:xfrm rot="9274916">
                <a:off x="4079958" y="1612325"/>
                <a:ext cx="360785" cy="24669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Gill Sans Light" charset="0"/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8500C28-FF55-0747-8FF3-D56FA8392245}"/>
                  </a:ext>
                </a:extLst>
              </p:cNvPr>
              <p:cNvSpPr txBox="1"/>
              <p:nvPr/>
            </p:nvSpPr>
            <p:spPr>
              <a:xfrm>
                <a:off x="4506065" y="1005143"/>
                <a:ext cx="1579211" cy="665999"/>
              </a:xfrm>
              <a:prstGeom prst="rect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Gill Sans Light" charset="0"/>
                    <a:ea typeface="Gill Sans Light" charset="0"/>
                    <a:cs typeface="Gill Sans Light" charset="0"/>
                  </a:rPr>
                  <a:t>‘Make a good night excellent’</a:t>
                </a:r>
              </a:p>
            </p:txBody>
          </p:sp>
          <p:sp>
            <p:nvSpPr>
              <p:cNvPr id="14" name="Right Arrow 13">
                <a:extLst>
                  <a:ext uri="{FF2B5EF4-FFF2-40B4-BE49-F238E27FC236}">
                    <a16:creationId xmlns:a16="http://schemas.microsoft.com/office/drawing/2014/main" id="{511781A5-C634-0F40-B5FA-F0DD6F6FD661}"/>
                  </a:ext>
                </a:extLst>
              </p:cNvPr>
              <p:cNvSpPr/>
              <p:nvPr/>
            </p:nvSpPr>
            <p:spPr>
              <a:xfrm rot="10800000">
                <a:off x="3586914" y="4497378"/>
                <a:ext cx="419401" cy="33737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Gill Sans Light" charset="0"/>
                  <a:ea typeface="Gill Sans Light" charset="0"/>
                  <a:cs typeface="Gill Sans Light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0913C2-8500-8046-88EB-D6B67EBB439E}"/>
                  </a:ext>
                </a:extLst>
              </p:cNvPr>
              <p:cNvSpPr txBox="1"/>
              <p:nvPr/>
            </p:nvSpPr>
            <p:spPr>
              <a:xfrm>
                <a:off x="4161239" y="4263554"/>
                <a:ext cx="1673786" cy="665999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Gill Sans Light" charset="0"/>
                    <a:ea typeface="Gill Sans Light" charset="0"/>
                    <a:cs typeface="Gill Sans Light" charset="0"/>
                  </a:rPr>
                  <a:t>‘The high resolution project nights’</a:t>
                </a:r>
              </a:p>
            </p:txBody>
          </p:sp>
        </p:grp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398E4D98-BE23-2844-B94C-889046098448}"/>
                </a:ext>
              </a:extLst>
            </p:cNvPr>
            <p:cNvSpPr txBox="1"/>
            <p:nvPr/>
          </p:nvSpPr>
          <p:spPr>
            <a:xfrm>
              <a:off x="2849421" y="5688769"/>
              <a:ext cx="4892501" cy="48839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Gill Sans Light" charset="0"/>
                  <a:ea typeface="Gill Sans Light" charset="0"/>
                  <a:cs typeface="Gill Sans Light" charset="0"/>
                </a:rPr>
                <a:t>ARGOS acts as a seeing enhancer</a:t>
              </a:r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383D204-426C-5745-A748-37EA2621209F}"/>
              </a:ext>
            </a:extLst>
          </p:cNvPr>
          <p:cNvSpPr txBox="1"/>
          <p:nvPr/>
        </p:nvSpPr>
        <p:spPr>
          <a:xfrm>
            <a:off x="220603" y="5390424"/>
            <a:ext cx="474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allows</a:t>
            </a:r>
            <a:r>
              <a:rPr lang="it-IT" sz="2400" dirty="0"/>
              <a:t> </a:t>
            </a:r>
            <a:r>
              <a:rPr lang="it-IT" sz="2400" dirty="0" err="1"/>
              <a:t>fully</a:t>
            </a:r>
            <a:r>
              <a:rPr lang="it-IT" sz="2400" dirty="0"/>
              <a:t> </a:t>
            </a:r>
            <a:r>
              <a:rPr lang="it-IT" sz="2400" dirty="0" err="1"/>
              <a:t>binocular</a:t>
            </a:r>
            <a:r>
              <a:rPr lang="it-IT" sz="2400" dirty="0"/>
              <a:t> </a:t>
            </a:r>
            <a:r>
              <a:rPr lang="it-IT" sz="2400" dirty="0" err="1"/>
              <a:t>observations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01058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FAFCB5-A45F-754B-B8D9-A5F3C7441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ARGOS – </a:t>
            </a:r>
            <a:r>
              <a:rPr lang="it-IT" dirty="0" err="1"/>
              <a:t>resolution</a:t>
            </a:r>
            <a:r>
              <a:rPr lang="it-IT" dirty="0"/>
              <a:t> gain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2E5A4D29-E21F-3A47-B5E7-A2B9498D0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D443E-7114-E045-868A-3C6FF36D8A4B}" type="slidenum">
              <a:rPr lang="it-IT" smtClean="0"/>
              <a:t>18</a:t>
            </a:fld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124C922-49AE-4146-A3AB-CE48CA9F61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25" y="1401322"/>
            <a:ext cx="5325054" cy="3637827"/>
          </a:xfrm>
          <a:prstGeom prst="roundRect">
            <a:avLst>
              <a:gd name="adj" fmla="val 1064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F67FD07-81D1-C645-A617-F72EF85F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259" y="809785"/>
            <a:ext cx="5689600" cy="28956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7298B7F-9265-0D4A-9AC2-19ECA54024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495" y="3039066"/>
            <a:ext cx="4533136" cy="336837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0923149-0F97-554F-97FA-752FD6727016}"/>
              </a:ext>
            </a:extLst>
          </p:cNvPr>
          <p:cNvSpPr txBox="1"/>
          <p:nvPr/>
        </p:nvSpPr>
        <p:spPr>
          <a:xfrm>
            <a:off x="7014847" y="4669817"/>
            <a:ext cx="390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GC NGC2419 </a:t>
            </a:r>
            <a:r>
              <a:rPr lang="it-IT" dirty="0" err="1">
                <a:solidFill>
                  <a:schemeClr val="bg1"/>
                </a:solidFill>
              </a:rPr>
              <a:t>deeper</a:t>
            </a:r>
            <a:r>
              <a:rPr lang="it-IT" dirty="0">
                <a:solidFill>
                  <a:schemeClr val="bg1"/>
                </a:solidFill>
              </a:rPr>
              <a:t> in </a:t>
            </a:r>
            <a:r>
              <a:rPr lang="it-IT" dirty="0" err="1">
                <a:solidFill>
                  <a:schemeClr val="bg1"/>
                </a:solidFill>
              </a:rPr>
              <a:t>crowded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fields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A04E90F-4CB7-B14A-AE71-844699A22D5F}"/>
              </a:ext>
            </a:extLst>
          </p:cNvPr>
          <p:cNvSpPr txBox="1"/>
          <p:nvPr/>
        </p:nvSpPr>
        <p:spPr>
          <a:xfrm>
            <a:off x="475301" y="5039149"/>
            <a:ext cx="5135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ARGOS  </a:t>
            </a:r>
            <a:r>
              <a:rPr lang="it-IT" dirty="0" err="1"/>
              <a:t>improves</a:t>
            </a:r>
            <a:r>
              <a:rPr lang="it-IT" dirty="0"/>
              <a:t> FWHM by </a:t>
            </a:r>
            <a:r>
              <a:rPr lang="it-IT" dirty="0" err="1"/>
              <a:t>factor</a:t>
            </a:r>
            <a:r>
              <a:rPr lang="it-IT" dirty="0"/>
              <a:t> 2-3  (sample 123 </a:t>
            </a:r>
            <a:r>
              <a:rPr lang="it-IT" dirty="0" err="1"/>
              <a:t>obs</a:t>
            </a:r>
            <a:r>
              <a:rPr lang="it-IT" dirty="0"/>
              <a:t>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CA2B209-D1D3-2A47-BE39-97B79D56BEDC}"/>
              </a:ext>
            </a:extLst>
          </p:cNvPr>
          <p:cNvSpPr txBox="1"/>
          <p:nvPr/>
        </p:nvSpPr>
        <p:spPr>
          <a:xfrm>
            <a:off x="266218" y="5796266"/>
            <a:ext cx="2349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From </a:t>
            </a:r>
            <a:r>
              <a:rPr lang="it-IT" i="1" dirty="0" err="1"/>
              <a:t>Rabien</a:t>
            </a:r>
            <a:r>
              <a:rPr lang="it-IT" i="1" dirty="0"/>
              <a:t> </a:t>
            </a:r>
            <a:r>
              <a:rPr lang="it-IT" i="1" dirty="0" err="1"/>
              <a:t>at</a:t>
            </a:r>
            <a:r>
              <a:rPr lang="it-IT" i="1" dirty="0"/>
              <a:t> al 2019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E9B4308-6612-E941-9E20-8902089F8E9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533" y="175591"/>
            <a:ext cx="1671864" cy="60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18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8565CC35-0A9E-1243-AACC-0CF4DC779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ARGOS – SKY COVERAGE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EBD61C7-8B12-C34B-A69A-1CA2B2DDE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69" y="1398984"/>
            <a:ext cx="7491775" cy="36923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772A226-1970-8D41-9231-7CAE87702AE0}"/>
              </a:ext>
            </a:extLst>
          </p:cNvPr>
          <p:cNvSpPr txBox="1"/>
          <p:nvPr/>
        </p:nvSpPr>
        <p:spPr>
          <a:xfrm>
            <a:off x="477882" y="5346127"/>
            <a:ext cx="5507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magR</a:t>
            </a:r>
            <a:r>
              <a:rPr lang="it-IT" dirty="0"/>
              <a:t> of ~100 NGS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commissioning</a:t>
            </a:r>
            <a:r>
              <a:rPr lang="it-IT" dirty="0"/>
              <a:t> (</a:t>
            </a:r>
            <a:r>
              <a:rPr lang="it-IT" dirty="0" err="1"/>
              <a:t>left</a:t>
            </a:r>
            <a:r>
              <a:rPr lang="it-IT" dirty="0"/>
              <a:t>)</a:t>
            </a:r>
          </a:p>
          <a:p>
            <a:r>
              <a:rPr lang="it-IT" dirty="0"/>
              <a:t>OL/CL FHWM ratio vs </a:t>
            </a:r>
            <a:r>
              <a:rPr lang="it-IT" dirty="0" err="1"/>
              <a:t>magR</a:t>
            </a:r>
            <a:r>
              <a:rPr lang="it-IT" dirty="0"/>
              <a:t> (right)</a:t>
            </a:r>
          </a:p>
        </p:txBody>
      </p:sp>
      <p:pic>
        <p:nvPicPr>
          <p:cNvPr id="171" name="Immagine 170">
            <a:extLst>
              <a:ext uri="{FF2B5EF4-FFF2-40B4-BE49-F238E27FC236}">
                <a16:creationId xmlns:a16="http://schemas.microsoft.com/office/drawing/2014/main" id="{F8B7B482-3BBE-504C-B8F1-53687A16E6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533" y="175591"/>
            <a:ext cx="1671864" cy="60356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585EDF5-F5BE-4C4F-9D72-5FEC3D772983}"/>
              </a:ext>
            </a:extLst>
          </p:cNvPr>
          <p:cNvSpPr/>
          <p:nvPr/>
        </p:nvSpPr>
        <p:spPr>
          <a:xfrm>
            <a:off x="8082844" y="1551563"/>
            <a:ext cx="401884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 err="1"/>
              <a:t>Need</a:t>
            </a:r>
            <a:r>
              <a:rPr lang="it-IT" sz="2400" dirty="0"/>
              <a:t> 1 NGS </a:t>
            </a:r>
            <a:r>
              <a:rPr lang="it-IT" sz="2400" dirty="0" err="1"/>
              <a:t>mag</a:t>
            </a:r>
            <a:r>
              <a:rPr lang="it-IT" sz="2400" baseline="-25000" dirty="0"/>
              <a:t> </a:t>
            </a:r>
            <a:r>
              <a:rPr lang="it-IT" sz="2400" baseline="-25000" dirty="0" err="1"/>
              <a:t>R</a:t>
            </a:r>
            <a:r>
              <a:rPr lang="it-IT" sz="2400" dirty="0"/>
              <a:t> &lt; 17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NGS &lt; 2 </a:t>
            </a:r>
            <a:r>
              <a:rPr lang="it-IT" sz="2400" dirty="0" err="1"/>
              <a:t>arcmin</a:t>
            </a:r>
            <a:r>
              <a:rPr lang="it-IT" sz="2400" dirty="0"/>
              <a:t> from target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performances do NOT </a:t>
            </a:r>
            <a:r>
              <a:rPr lang="it-IT" sz="2400" dirty="0" err="1"/>
              <a:t>depend</a:t>
            </a:r>
            <a:r>
              <a:rPr lang="it-IT" sz="2400" dirty="0"/>
              <a:t> on NGS </a:t>
            </a:r>
            <a:r>
              <a:rPr lang="it-IT" sz="2400" dirty="0" err="1"/>
              <a:t>magnitude</a:t>
            </a:r>
            <a:endParaRPr lang="it-IT" sz="24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 err="1"/>
              <a:t>Telescope</a:t>
            </a:r>
            <a:r>
              <a:rPr lang="it-IT" sz="2400" dirty="0"/>
              <a:t> </a:t>
            </a:r>
            <a:r>
              <a:rPr lang="it-IT" sz="2400" dirty="0" err="1"/>
              <a:t>elevation</a:t>
            </a:r>
            <a:r>
              <a:rPr lang="it-IT" sz="2400" dirty="0"/>
              <a:t> &gt; 45 for laser </a:t>
            </a:r>
            <a:r>
              <a:rPr lang="it-IT" sz="2400" dirty="0" err="1"/>
              <a:t>safety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47948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C0D85C-B007-614A-ADB8-D08169795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LBT AO </a:t>
            </a:r>
            <a:r>
              <a:rPr lang="it-IT" dirty="0" err="1"/>
              <a:t>InstrumentATION</a:t>
            </a:r>
            <a:endParaRPr lang="it-IT" dirty="0"/>
          </a:p>
        </p:txBody>
      </p:sp>
      <p:pic>
        <p:nvPicPr>
          <p:cNvPr id="4" name="lbti1.jpg" descr="lbti1.jpg">
            <a:extLst>
              <a:ext uri="{FF2B5EF4-FFF2-40B4-BE49-F238E27FC236}">
                <a16:creationId xmlns:a16="http://schemas.microsoft.com/office/drawing/2014/main" id="{D77FC2D3-AB5D-6245-ADC6-998C45FBE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27" y="1366941"/>
            <a:ext cx="10887194" cy="461617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sp>
        <p:nvSpPr>
          <p:cNvPr id="3" name="Trapezio 2">
            <a:extLst>
              <a:ext uri="{FF2B5EF4-FFF2-40B4-BE49-F238E27FC236}">
                <a16:creationId xmlns:a16="http://schemas.microsoft.com/office/drawing/2014/main" id="{E9069B61-E6FB-824F-9203-50BC4AC3D307}"/>
              </a:ext>
            </a:extLst>
          </p:cNvPr>
          <p:cNvSpPr/>
          <p:nvPr/>
        </p:nvSpPr>
        <p:spPr>
          <a:xfrm rot="10800000">
            <a:off x="4284584" y="1370610"/>
            <a:ext cx="3389280" cy="1091522"/>
          </a:xfrm>
          <a:custGeom>
            <a:avLst/>
            <a:gdLst>
              <a:gd name="connsiteX0" fmla="*/ 0 w 3389280"/>
              <a:gd name="connsiteY0" fmla="*/ 1091522 h 1091522"/>
              <a:gd name="connsiteX1" fmla="*/ 133712 w 3389280"/>
              <a:gd name="connsiteY1" fmla="*/ 556676 h 1091522"/>
              <a:gd name="connsiteX2" fmla="*/ 272881 w 3389280"/>
              <a:gd name="connsiteY2" fmla="*/ 0 h 1091522"/>
              <a:gd name="connsiteX3" fmla="*/ 898455 w 3389280"/>
              <a:gd name="connsiteY3" fmla="*/ 0 h 1091522"/>
              <a:gd name="connsiteX4" fmla="*/ 1467159 w 3389280"/>
              <a:gd name="connsiteY4" fmla="*/ 0 h 1091522"/>
              <a:gd name="connsiteX5" fmla="*/ 1978992 w 3389280"/>
              <a:gd name="connsiteY5" fmla="*/ 0 h 1091522"/>
              <a:gd name="connsiteX6" fmla="*/ 2490826 w 3389280"/>
              <a:gd name="connsiteY6" fmla="*/ 0 h 1091522"/>
              <a:gd name="connsiteX7" fmla="*/ 3116400 w 3389280"/>
              <a:gd name="connsiteY7" fmla="*/ 0 h 1091522"/>
              <a:gd name="connsiteX8" fmla="*/ 3252840 w 3389280"/>
              <a:gd name="connsiteY8" fmla="*/ 545761 h 1091522"/>
              <a:gd name="connsiteX9" fmla="*/ 3389280 w 3389280"/>
              <a:gd name="connsiteY9" fmla="*/ 1091522 h 1091522"/>
              <a:gd name="connsiteX10" fmla="*/ 2824400 w 3389280"/>
              <a:gd name="connsiteY10" fmla="*/ 1091522 h 1091522"/>
              <a:gd name="connsiteX11" fmla="*/ 2293413 w 3389280"/>
              <a:gd name="connsiteY11" fmla="*/ 1091522 h 1091522"/>
              <a:gd name="connsiteX12" fmla="*/ 1694640 w 3389280"/>
              <a:gd name="connsiteY12" fmla="*/ 1091522 h 1091522"/>
              <a:gd name="connsiteX13" fmla="*/ 1163653 w 3389280"/>
              <a:gd name="connsiteY13" fmla="*/ 1091522 h 1091522"/>
              <a:gd name="connsiteX14" fmla="*/ 530987 w 3389280"/>
              <a:gd name="connsiteY14" fmla="*/ 1091522 h 1091522"/>
              <a:gd name="connsiteX15" fmla="*/ 0 w 3389280"/>
              <a:gd name="connsiteY15" fmla="*/ 1091522 h 109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89280" h="1091522" extrusionOk="0">
                <a:moveTo>
                  <a:pt x="0" y="1091522"/>
                </a:moveTo>
                <a:cubicBezTo>
                  <a:pt x="32314" y="961574"/>
                  <a:pt x="126473" y="694047"/>
                  <a:pt x="133712" y="556676"/>
                </a:cubicBezTo>
                <a:cubicBezTo>
                  <a:pt x="140950" y="419305"/>
                  <a:pt x="232455" y="258366"/>
                  <a:pt x="272881" y="0"/>
                </a:cubicBezTo>
                <a:cubicBezTo>
                  <a:pt x="450777" y="-29677"/>
                  <a:pt x="758368" y="65740"/>
                  <a:pt x="898455" y="0"/>
                </a:cubicBezTo>
                <a:cubicBezTo>
                  <a:pt x="1038542" y="-65740"/>
                  <a:pt x="1267823" y="30632"/>
                  <a:pt x="1467159" y="0"/>
                </a:cubicBezTo>
                <a:cubicBezTo>
                  <a:pt x="1666495" y="-30632"/>
                  <a:pt x="1836566" y="58564"/>
                  <a:pt x="1978992" y="0"/>
                </a:cubicBezTo>
                <a:cubicBezTo>
                  <a:pt x="2121418" y="-58564"/>
                  <a:pt x="2298639" y="59211"/>
                  <a:pt x="2490826" y="0"/>
                </a:cubicBezTo>
                <a:cubicBezTo>
                  <a:pt x="2683013" y="-59211"/>
                  <a:pt x="2837797" y="74936"/>
                  <a:pt x="3116400" y="0"/>
                </a:cubicBezTo>
                <a:cubicBezTo>
                  <a:pt x="3172568" y="105406"/>
                  <a:pt x="3195757" y="338836"/>
                  <a:pt x="3252840" y="545761"/>
                </a:cubicBezTo>
                <a:cubicBezTo>
                  <a:pt x="3309923" y="752686"/>
                  <a:pt x="3315225" y="848315"/>
                  <a:pt x="3389280" y="1091522"/>
                </a:cubicBezTo>
                <a:cubicBezTo>
                  <a:pt x="3148065" y="1154052"/>
                  <a:pt x="3014509" y="1047832"/>
                  <a:pt x="2824400" y="1091522"/>
                </a:cubicBezTo>
                <a:cubicBezTo>
                  <a:pt x="2634291" y="1135212"/>
                  <a:pt x="2441513" y="1067889"/>
                  <a:pt x="2293413" y="1091522"/>
                </a:cubicBezTo>
                <a:cubicBezTo>
                  <a:pt x="2145313" y="1115155"/>
                  <a:pt x="1912614" y="1045565"/>
                  <a:pt x="1694640" y="1091522"/>
                </a:cubicBezTo>
                <a:cubicBezTo>
                  <a:pt x="1476666" y="1137479"/>
                  <a:pt x="1414011" y="1048053"/>
                  <a:pt x="1163653" y="1091522"/>
                </a:cubicBezTo>
                <a:cubicBezTo>
                  <a:pt x="913295" y="1134991"/>
                  <a:pt x="685065" y="1045369"/>
                  <a:pt x="530987" y="1091522"/>
                </a:cubicBezTo>
                <a:cubicBezTo>
                  <a:pt x="376909" y="1137675"/>
                  <a:pt x="246750" y="1063774"/>
                  <a:pt x="0" y="1091522"/>
                </a:cubicBezTo>
                <a:close/>
              </a:path>
            </a:pathLst>
          </a:custGeom>
          <a:noFill/>
          <a:ln w="57150">
            <a:solidFill>
              <a:srgbClr val="00FA03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trapezoi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035640A-71FC-884C-8751-660ECCB1B266}"/>
              </a:ext>
            </a:extLst>
          </p:cNvPr>
          <p:cNvSpPr/>
          <p:nvPr/>
        </p:nvSpPr>
        <p:spPr>
          <a:xfrm>
            <a:off x="4825181" y="2607733"/>
            <a:ext cx="2365841" cy="1212345"/>
          </a:xfrm>
          <a:custGeom>
            <a:avLst/>
            <a:gdLst>
              <a:gd name="connsiteX0" fmla="*/ 0 w 2365841"/>
              <a:gd name="connsiteY0" fmla="*/ 0 h 1212345"/>
              <a:gd name="connsiteX1" fmla="*/ 638777 w 2365841"/>
              <a:gd name="connsiteY1" fmla="*/ 0 h 1212345"/>
              <a:gd name="connsiteX2" fmla="*/ 1206579 w 2365841"/>
              <a:gd name="connsiteY2" fmla="*/ 0 h 1212345"/>
              <a:gd name="connsiteX3" fmla="*/ 1845356 w 2365841"/>
              <a:gd name="connsiteY3" fmla="*/ 0 h 1212345"/>
              <a:gd name="connsiteX4" fmla="*/ 2365841 w 2365841"/>
              <a:gd name="connsiteY4" fmla="*/ 0 h 1212345"/>
              <a:gd name="connsiteX5" fmla="*/ 2365841 w 2365841"/>
              <a:gd name="connsiteY5" fmla="*/ 428362 h 1212345"/>
              <a:gd name="connsiteX6" fmla="*/ 2365841 w 2365841"/>
              <a:gd name="connsiteY6" fmla="*/ 796107 h 1212345"/>
              <a:gd name="connsiteX7" fmla="*/ 2365841 w 2365841"/>
              <a:gd name="connsiteY7" fmla="*/ 1212345 h 1212345"/>
              <a:gd name="connsiteX8" fmla="*/ 1845356 w 2365841"/>
              <a:gd name="connsiteY8" fmla="*/ 1212345 h 1212345"/>
              <a:gd name="connsiteX9" fmla="*/ 1277554 w 2365841"/>
              <a:gd name="connsiteY9" fmla="*/ 1212345 h 1212345"/>
              <a:gd name="connsiteX10" fmla="*/ 686094 w 2365841"/>
              <a:gd name="connsiteY10" fmla="*/ 1212345 h 1212345"/>
              <a:gd name="connsiteX11" fmla="*/ 0 w 2365841"/>
              <a:gd name="connsiteY11" fmla="*/ 1212345 h 1212345"/>
              <a:gd name="connsiteX12" fmla="*/ 0 w 2365841"/>
              <a:gd name="connsiteY12" fmla="*/ 808230 h 1212345"/>
              <a:gd name="connsiteX13" fmla="*/ 0 w 2365841"/>
              <a:gd name="connsiteY13" fmla="*/ 416238 h 1212345"/>
              <a:gd name="connsiteX14" fmla="*/ 0 w 2365841"/>
              <a:gd name="connsiteY14" fmla="*/ 0 h 1212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65841" h="1212345" fill="none" extrusionOk="0">
                <a:moveTo>
                  <a:pt x="0" y="0"/>
                </a:moveTo>
                <a:cubicBezTo>
                  <a:pt x="294455" y="-44587"/>
                  <a:pt x="463544" y="72492"/>
                  <a:pt x="638777" y="0"/>
                </a:cubicBezTo>
                <a:cubicBezTo>
                  <a:pt x="814010" y="-72492"/>
                  <a:pt x="1045825" y="64586"/>
                  <a:pt x="1206579" y="0"/>
                </a:cubicBezTo>
                <a:cubicBezTo>
                  <a:pt x="1367333" y="-64586"/>
                  <a:pt x="1698285" y="55240"/>
                  <a:pt x="1845356" y="0"/>
                </a:cubicBezTo>
                <a:cubicBezTo>
                  <a:pt x="1992427" y="-55240"/>
                  <a:pt x="2227743" y="60285"/>
                  <a:pt x="2365841" y="0"/>
                </a:cubicBezTo>
                <a:cubicBezTo>
                  <a:pt x="2408550" y="129092"/>
                  <a:pt x="2328772" y="251050"/>
                  <a:pt x="2365841" y="428362"/>
                </a:cubicBezTo>
                <a:cubicBezTo>
                  <a:pt x="2402910" y="605674"/>
                  <a:pt x="2332798" y="624312"/>
                  <a:pt x="2365841" y="796107"/>
                </a:cubicBezTo>
                <a:cubicBezTo>
                  <a:pt x="2398884" y="967903"/>
                  <a:pt x="2356677" y="1128495"/>
                  <a:pt x="2365841" y="1212345"/>
                </a:cubicBezTo>
                <a:cubicBezTo>
                  <a:pt x="2197106" y="1268530"/>
                  <a:pt x="2097887" y="1151792"/>
                  <a:pt x="1845356" y="1212345"/>
                </a:cubicBezTo>
                <a:cubicBezTo>
                  <a:pt x="1592825" y="1272898"/>
                  <a:pt x="1533729" y="1203844"/>
                  <a:pt x="1277554" y="1212345"/>
                </a:cubicBezTo>
                <a:cubicBezTo>
                  <a:pt x="1021379" y="1220846"/>
                  <a:pt x="805342" y="1186579"/>
                  <a:pt x="686094" y="1212345"/>
                </a:cubicBezTo>
                <a:cubicBezTo>
                  <a:pt x="566846" y="1238111"/>
                  <a:pt x="233379" y="1177427"/>
                  <a:pt x="0" y="1212345"/>
                </a:cubicBezTo>
                <a:cubicBezTo>
                  <a:pt x="-28347" y="1028685"/>
                  <a:pt x="6482" y="913013"/>
                  <a:pt x="0" y="808230"/>
                </a:cubicBezTo>
                <a:cubicBezTo>
                  <a:pt x="-6482" y="703447"/>
                  <a:pt x="12876" y="518396"/>
                  <a:pt x="0" y="416238"/>
                </a:cubicBezTo>
                <a:cubicBezTo>
                  <a:pt x="-12876" y="314080"/>
                  <a:pt x="31089" y="138809"/>
                  <a:pt x="0" y="0"/>
                </a:cubicBezTo>
                <a:close/>
              </a:path>
              <a:path w="2365841" h="1212345" stroke="0" extrusionOk="0">
                <a:moveTo>
                  <a:pt x="0" y="0"/>
                </a:moveTo>
                <a:cubicBezTo>
                  <a:pt x="306127" y="-70332"/>
                  <a:pt x="418530" y="42404"/>
                  <a:pt x="615119" y="0"/>
                </a:cubicBezTo>
                <a:cubicBezTo>
                  <a:pt x="811708" y="-42404"/>
                  <a:pt x="1016528" y="25475"/>
                  <a:pt x="1206579" y="0"/>
                </a:cubicBezTo>
                <a:cubicBezTo>
                  <a:pt x="1396630" y="-25475"/>
                  <a:pt x="1485356" y="32904"/>
                  <a:pt x="1750722" y="0"/>
                </a:cubicBezTo>
                <a:cubicBezTo>
                  <a:pt x="2016088" y="-32904"/>
                  <a:pt x="2082860" y="4419"/>
                  <a:pt x="2365841" y="0"/>
                </a:cubicBezTo>
                <a:cubicBezTo>
                  <a:pt x="2402060" y="109538"/>
                  <a:pt x="2355658" y="223290"/>
                  <a:pt x="2365841" y="416238"/>
                </a:cubicBezTo>
                <a:cubicBezTo>
                  <a:pt x="2376024" y="609186"/>
                  <a:pt x="2350995" y="702668"/>
                  <a:pt x="2365841" y="844600"/>
                </a:cubicBezTo>
                <a:cubicBezTo>
                  <a:pt x="2380687" y="986532"/>
                  <a:pt x="2331325" y="1130833"/>
                  <a:pt x="2365841" y="1212345"/>
                </a:cubicBezTo>
                <a:cubicBezTo>
                  <a:pt x="2134710" y="1216512"/>
                  <a:pt x="1972844" y="1191245"/>
                  <a:pt x="1727064" y="1212345"/>
                </a:cubicBezTo>
                <a:cubicBezTo>
                  <a:pt x="1481284" y="1233445"/>
                  <a:pt x="1410127" y="1178851"/>
                  <a:pt x="1182921" y="1212345"/>
                </a:cubicBezTo>
                <a:cubicBezTo>
                  <a:pt x="955715" y="1245839"/>
                  <a:pt x="776567" y="1151160"/>
                  <a:pt x="544143" y="1212345"/>
                </a:cubicBezTo>
                <a:cubicBezTo>
                  <a:pt x="311719" y="1273530"/>
                  <a:pt x="169300" y="1193032"/>
                  <a:pt x="0" y="1212345"/>
                </a:cubicBezTo>
                <a:cubicBezTo>
                  <a:pt x="-32781" y="1120710"/>
                  <a:pt x="41742" y="961077"/>
                  <a:pt x="0" y="808230"/>
                </a:cubicBezTo>
                <a:cubicBezTo>
                  <a:pt x="-41742" y="655383"/>
                  <a:pt x="21210" y="553159"/>
                  <a:pt x="0" y="379868"/>
                </a:cubicBezTo>
                <a:cubicBezTo>
                  <a:pt x="-21210" y="206577"/>
                  <a:pt x="28721" y="142340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FA03"/>
            </a:solidFill>
            <a:extLst>
              <a:ext uri="{C807C97D-BFC1-408E-A445-0C87EB9F89A2}">
                <ask:lineSketchStyleProps xmlns:ask="http://schemas.microsoft.com/office/drawing/2018/sketchyshapes" sd="38950548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F34294B4-2135-2A4F-9B45-1F5272D3BEB0}"/>
              </a:ext>
            </a:extLst>
          </p:cNvPr>
          <p:cNvSpPr/>
          <p:nvPr/>
        </p:nvSpPr>
        <p:spPr>
          <a:xfrm rot="1009876">
            <a:off x="4329071" y="3997980"/>
            <a:ext cx="1422838" cy="1311507"/>
          </a:xfrm>
          <a:custGeom>
            <a:avLst/>
            <a:gdLst>
              <a:gd name="connsiteX0" fmla="*/ 0 w 1422838"/>
              <a:gd name="connsiteY0" fmla="*/ 0 h 1311507"/>
              <a:gd name="connsiteX1" fmla="*/ 488508 w 1422838"/>
              <a:gd name="connsiteY1" fmla="*/ 0 h 1311507"/>
              <a:gd name="connsiteX2" fmla="*/ 962787 w 1422838"/>
              <a:gd name="connsiteY2" fmla="*/ 0 h 1311507"/>
              <a:gd name="connsiteX3" fmla="*/ 1422838 w 1422838"/>
              <a:gd name="connsiteY3" fmla="*/ 0 h 1311507"/>
              <a:gd name="connsiteX4" fmla="*/ 1422838 w 1422838"/>
              <a:gd name="connsiteY4" fmla="*/ 410939 h 1311507"/>
              <a:gd name="connsiteX5" fmla="*/ 1422838 w 1422838"/>
              <a:gd name="connsiteY5" fmla="*/ 821878 h 1311507"/>
              <a:gd name="connsiteX6" fmla="*/ 1422838 w 1422838"/>
              <a:gd name="connsiteY6" fmla="*/ 1311507 h 1311507"/>
              <a:gd name="connsiteX7" fmla="*/ 991244 w 1422838"/>
              <a:gd name="connsiteY7" fmla="*/ 1311507 h 1311507"/>
              <a:gd name="connsiteX8" fmla="*/ 502736 w 1422838"/>
              <a:gd name="connsiteY8" fmla="*/ 1311507 h 1311507"/>
              <a:gd name="connsiteX9" fmla="*/ 0 w 1422838"/>
              <a:gd name="connsiteY9" fmla="*/ 1311507 h 1311507"/>
              <a:gd name="connsiteX10" fmla="*/ 0 w 1422838"/>
              <a:gd name="connsiteY10" fmla="*/ 848108 h 1311507"/>
              <a:gd name="connsiteX11" fmla="*/ 0 w 1422838"/>
              <a:gd name="connsiteY11" fmla="*/ 384709 h 1311507"/>
              <a:gd name="connsiteX12" fmla="*/ 0 w 1422838"/>
              <a:gd name="connsiteY12" fmla="*/ 0 h 131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2838" h="1311507" extrusionOk="0">
                <a:moveTo>
                  <a:pt x="0" y="0"/>
                </a:moveTo>
                <a:cubicBezTo>
                  <a:pt x="210427" y="-35309"/>
                  <a:pt x="320883" y="46776"/>
                  <a:pt x="488508" y="0"/>
                </a:cubicBezTo>
                <a:cubicBezTo>
                  <a:pt x="656133" y="-46776"/>
                  <a:pt x="791939" y="55462"/>
                  <a:pt x="962787" y="0"/>
                </a:cubicBezTo>
                <a:cubicBezTo>
                  <a:pt x="1133635" y="-55462"/>
                  <a:pt x="1292491" y="39839"/>
                  <a:pt x="1422838" y="0"/>
                </a:cubicBezTo>
                <a:cubicBezTo>
                  <a:pt x="1462951" y="165907"/>
                  <a:pt x="1393360" y="212594"/>
                  <a:pt x="1422838" y="410939"/>
                </a:cubicBezTo>
                <a:cubicBezTo>
                  <a:pt x="1452316" y="609284"/>
                  <a:pt x="1404113" y="692800"/>
                  <a:pt x="1422838" y="821878"/>
                </a:cubicBezTo>
                <a:cubicBezTo>
                  <a:pt x="1441563" y="950956"/>
                  <a:pt x="1367008" y="1185458"/>
                  <a:pt x="1422838" y="1311507"/>
                </a:cubicBezTo>
                <a:cubicBezTo>
                  <a:pt x="1287430" y="1359049"/>
                  <a:pt x="1121991" y="1299049"/>
                  <a:pt x="991244" y="1311507"/>
                </a:cubicBezTo>
                <a:cubicBezTo>
                  <a:pt x="860497" y="1323965"/>
                  <a:pt x="610597" y="1283118"/>
                  <a:pt x="502736" y="1311507"/>
                </a:cubicBezTo>
                <a:cubicBezTo>
                  <a:pt x="394875" y="1339896"/>
                  <a:pt x="141046" y="1251283"/>
                  <a:pt x="0" y="1311507"/>
                </a:cubicBezTo>
                <a:cubicBezTo>
                  <a:pt x="-38881" y="1211577"/>
                  <a:pt x="8013" y="957336"/>
                  <a:pt x="0" y="848108"/>
                </a:cubicBezTo>
                <a:cubicBezTo>
                  <a:pt x="-8013" y="738880"/>
                  <a:pt x="41833" y="491527"/>
                  <a:pt x="0" y="384709"/>
                </a:cubicBezTo>
                <a:cubicBezTo>
                  <a:pt x="-41833" y="277891"/>
                  <a:pt x="38024" y="95129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FA03"/>
            </a:solidFill>
            <a:extLst>
              <a:ext uri="{C807C97D-BFC1-408E-A445-0C87EB9F89A2}">
                <ask:lineSketchStyleProps xmlns:ask="http://schemas.microsoft.com/office/drawing/2018/sketchyshapes" sd="38950548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6686E922-9575-F54C-8014-FF56E0397DEC}"/>
              </a:ext>
            </a:extLst>
          </p:cNvPr>
          <p:cNvSpPr/>
          <p:nvPr/>
        </p:nvSpPr>
        <p:spPr>
          <a:xfrm rot="19853683">
            <a:off x="6074537" y="4083318"/>
            <a:ext cx="1422838" cy="1311507"/>
          </a:xfrm>
          <a:custGeom>
            <a:avLst/>
            <a:gdLst>
              <a:gd name="connsiteX0" fmla="*/ 0 w 1422838"/>
              <a:gd name="connsiteY0" fmla="*/ 0 h 1311507"/>
              <a:gd name="connsiteX1" fmla="*/ 488508 w 1422838"/>
              <a:gd name="connsiteY1" fmla="*/ 0 h 1311507"/>
              <a:gd name="connsiteX2" fmla="*/ 962787 w 1422838"/>
              <a:gd name="connsiteY2" fmla="*/ 0 h 1311507"/>
              <a:gd name="connsiteX3" fmla="*/ 1422838 w 1422838"/>
              <a:gd name="connsiteY3" fmla="*/ 0 h 1311507"/>
              <a:gd name="connsiteX4" fmla="*/ 1422838 w 1422838"/>
              <a:gd name="connsiteY4" fmla="*/ 410939 h 1311507"/>
              <a:gd name="connsiteX5" fmla="*/ 1422838 w 1422838"/>
              <a:gd name="connsiteY5" fmla="*/ 821878 h 1311507"/>
              <a:gd name="connsiteX6" fmla="*/ 1422838 w 1422838"/>
              <a:gd name="connsiteY6" fmla="*/ 1311507 h 1311507"/>
              <a:gd name="connsiteX7" fmla="*/ 991244 w 1422838"/>
              <a:gd name="connsiteY7" fmla="*/ 1311507 h 1311507"/>
              <a:gd name="connsiteX8" fmla="*/ 502736 w 1422838"/>
              <a:gd name="connsiteY8" fmla="*/ 1311507 h 1311507"/>
              <a:gd name="connsiteX9" fmla="*/ 0 w 1422838"/>
              <a:gd name="connsiteY9" fmla="*/ 1311507 h 1311507"/>
              <a:gd name="connsiteX10" fmla="*/ 0 w 1422838"/>
              <a:gd name="connsiteY10" fmla="*/ 848108 h 1311507"/>
              <a:gd name="connsiteX11" fmla="*/ 0 w 1422838"/>
              <a:gd name="connsiteY11" fmla="*/ 384709 h 1311507"/>
              <a:gd name="connsiteX12" fmla="*/ 0 w 1422838"/>
              <a:gd name="connsiteY12" fmla="*/ 0 h 131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22838" h="1311507" extrusionOk="0">
                <a:moveTo>
                  <a:pt x="0" y="0"/>
                </a:moveTo>
                <a:cubicBezTo>
                  <a:pt x="210427" y="-35309"/>
                  <a:pt x="320883" y="46776"/>
                  <a:pt x="488508" y="0"/>
                </a:cubicBezTo>
                <a:cubicBezTo>
                  <a:pt x="656133" y="-46776"/>
                  <a:pt x="791939" y="55462"/>
                  <a:pt x="962787" y="0"/>
                </a:cubicBezTo>
                <a:cubicBezTo>
                  <a:pt x="1133635" y="-55462"/>
                  <a:pt x="1292491" y="39839"/>
                  <a:pt x="1422838" y="0"/>
                </a:cubicBezTo>
                <a:cubicBezTo>
                  <a:pt x="1462951" y="165907"/>
                  <a:pt x="1393360" y="212594"/>
                  <a:pt x="1422838" y="410939"/>
                </a:cubicBezTo>
                <a:cubicBezTo>
                  <a:pt x="1452316" y="609284"/>
                  <a:pt x="1404113" y="692800"/>
                  <a:pt x="1422838" y="821878"/>
                </a:cubicBezTo>
                <a:cubicBezTo>
                  <a:pt x="1441563" y="950956"/>
                  <a:pt x="1367008" y="1185458"/>
                  <a:pt x="1422838" y="1311507"/>
                </a:cubicBezTo>
                <a:cubicBezTo>
                  <a:pt x="1287430" y="1359049"/>
                  <a:pt x="1121991" y="1299049"/>
                  <a:pt x="991244" y="1311507"/>
                </a:cubicBezTo>
                <a:cubicBezTo>
                  <a:pt x="860497" y="1323965"/>
                  <a:pt x="610597" y="1283118"/>
                  <a:pt x="502736" y="1311507"/>
                </a:cubicBezTo>
                <a:cubicBezTo>
                  <a:pt x="394875" y="1339896"/>
                  <a:pt x="141046" y="1251283"/>
                  <a:pt x="0" y="1311507"/>
                </a:cubicBezTo>
                <a:cubicBezTo>
                  <a:pt x="-38881" y="1211577"/>
                  <a:pt x="8013" y="957336"/>
                  <a:pt x="0" y="848108"/>
                </a:cubicBezTo>
                <a:cubicBezTo>
                  <a:pt x="-8013" y="738880"/>
                  <a:pt x="41833" y="491527"/>
                  <a:pt x="0" y="384709"/>
                </a:cubicBezTo>
                <a:cubicBezTo>
                  <a:pt x="-41833" y="277891"/>
                  <a:pt x="38024" y="95129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FA03"/>
            </a:solidFill>
            <a:extLst>
              <a:ext uri="{C807C97D-BFC1-408E-A445-0C87EB9F89A2}">
                <ask:lineSketchStyleProps xmlns:ask="http://schemas.microsoft.com/office/drawing/2018/sketchyshapes" sd="38950548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C066DF2-BA69-824A-9184-CFEB465A398C}"/>
              </a:ext>
            </a:extLst>
          </p:cNvPr>
          <p:cNvSpPr txBox="1"/>
          <p:nvPr/>
        </p:nvSpPr>
        <p:spPr>
          <a:xfrm rot="1096222">
            <a:off x="4254461" y="4836246"/>
            <a:ext cx="849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FA0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LUCI 2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9B90FC4-629A-C249-9409-6F685C04BDBC}"/>
              </a:ext>
            </a:extLst>
          </p:cNvPr>
          <p:cNvSpPr txBox="1"/>
          <p:nvPr/>
        </p:nvSpPr>
        <p:spPr>
          <a:xfrm rot="19662069">
            <a:off x="6335845" y="5013490"/>
            <a:ext cx="849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FA0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LUCI 1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EE023EB-025E-A44A-BE5A-D2648B606ED4}"/>
              </a:ext>
            </a:extLst>
          </p:cNvPr>
          <p:cNvSpPr txBox="1"/>
          <p:nvPr/>
        </p:nvSpPr>
        <p:spPr>
          <a:xfrm>
            <a:off x="4863458" y="3316694"/>
            <a:ext cx="651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FA0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LBTI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C1905D9-DC32-244F-A8B7-8F3ABF9BA4F3}"/>
              </a:ext>
            </a:extLst>
          </p:cNvPr>
          <p:cNvSpPr txBox="1"/>
          <p:nvPr/>
        </p:nvSpPr>
        <p:spPr>
          <a:xfrm>
            <a:off x="4561131" y="2021293"/>
            <a:ext cx="1674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FA0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LINC NIRVANA</a:t>
            </a:r>
          </a:p>
        </p:txBody>
      </p:sp>
      <p:pic>
        <p:nvPicPr>
          <p:cNvPr id="24" name="Picture 5" descr="C:\Users\Enrico\Documents\Arcetri\moduli-loghi\LBTI_logo.jpg">
            <a:extLst>
              <a:ext uri="{FF2B5EF4-FFF2-40B4-BE49-F238E27FC236}">
                <a16:creationId xmlns:a16="http://schemas.microsoft.com/office/drawing/2014/main" id="{B18A2CE2-54D9-9747-BC10-63BD66CD6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029" y="2725046"/>
            <a:ext cx="742766" cy="667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3" descr="C:\Users\Enrico\Documents\Arcetri\SOUL\Logo\logo_SOUL_Red_transparent.png">
            <a:extLst>
              <a:ext uri="{FF2B5EF4-FFF2-40B4-BE49-F238E27FC236}">
                <a16:creationId xmlns:a16="http://schemas.microsoft.com/office/drawing/2014/main" id="{5574A136-74D7-E747-B46F-D6EC2FF34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104" y="2973448"/>
            <a:ext cx="629520" cy="629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Enrico\Documents\Arcetri\SOUL\Logo\logo_SOUL_Red_transparent.png">
            <a:extLst>
              <a:ext uri="{FF2B5EF4-FFF2-40B4-BE49-F238E27FC236}">
                <a16:creationId xmlns:a16="http://schemas.microsoft.com/office/drawing/2014/main" id="{2E972325-AF61-ED4B-AD27-AB72AA8F3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9943">
            <a:off x="7832753" y="3848759"/>
            <a:ext cx="629520" cy="629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Enrico\Documents\Arcetri\SOUL\Logo\logo_SOUL_Red_transparent.png">
            <a:extLst>
              <a:ext uri="{FF2B5EF4-FFF2-40B4-BE49-F238E27FC236}">
                <a16:creationId xmlns:a16="http://schemas.microsoft.com/office/drawing/2014/main" id="{A7271CBA-6EAD-9B45-A0B8-ADD03F62B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040" y="2973448"/>
            <a:ext cx="629520" cy="629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Enrico\Documents\Arcetri\SOUL\Logo\logo_SOUL_Red_transparent.png">
            <a:extLst>
              <a:ext uri="{FF2B5EF4-FFF2-40B4-BE49-F238E27FC236}">
                <a16:creationId xmlns:a16="http://schemas.microsoft.com/office/drawing/2014/main" id="{C17A371C-16C4-AE4C-8A47-C6C2B67FB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2604">
            <a:off x="3487030" y="3890505"/>
            <a:ext cx="629520" cy="629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F24B9471-42FF-404D-83DB-E452315D6C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30534">
            <a:off x="7867248" y="4408374"/>
            <a:ext cx="1671864" cy="603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C3011A3D-A833-0A4D-9E1F-C32ADE9546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8482">
            <a:off x="2305485" y="4505782"/>
            <a:ext cx="1671864" cy="603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4">
            <a:extLst>
              <a:ext uri="{FF2B5EF4-FFF2-40B4-BE49-F238E27FC236}">
                <a16:creationId xmlns:a16="http://schemas.microsoft.com/office/drawing/2014/main" id="{7EB947B3-1D2F-0546-A439-5F1A37F71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467" y="1456267"/>
            <a:ext cx="673594" cy="921393"/>
          </a:xfrm>
          <a:prstGeom prst="rect">
            <a:avLst/>
          </a:prstGeom>
        </p:spPr>
      </p:pic>
      <p:grpSp>
        <p:nvGrpSpPr>
          <p:cNvPr id="35" name="Gruppo 34">
            <a:extLst>
              <a:ext uri="{FF2B5EF4-FFF2-40B4-BE49-F238E27FC236}">
                <a16:creationId xmlns:a16="http://schemas.microsoft.com/office/drawing/2014/main" id="{17ED04CE-C3DA-D744-AF82-73F684F15AE3}"/>
              </a:ext>
            </a:extLst>
          </p:cNvPr>
          <p:cNvGrpSpPr/>
          <p:nvPr/>
        </p:nvGrpSpPr>
        <p:grpSpPr>
          <a:xfrm>
            <a:off x="4884240" y="2571392"/>
            <a:ext cx="1237327" cy="650188"/>
            <a:chOff x="4884240" y="2571392"/>
            <a:chExt cx="1237327" cy="650188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00994152-60BF-2245-98B9-25D13BB2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84240" y="2647860"/>
              <a:ext cx="573720" cy="573720"/>
            </a:xfrm>
            <a:prstGeom prst="rect">
              <a:avLst/>
            </a:prstGeom>
          </p:spPr>
        </p:pic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FD3AE874-004F-8548-B959-FCAC89B24DAA}"/>
                </a:ext>
              </a:extLst>
            </p:cNvPr>
            <p:cNvGrpSpPr/>
            <p:nvPr/>
          </p:nvGrpSpPr>
          <p:grpSpPr>
            <a:xfrm>
              <a:off x="5498156" y="2571392"/>
              <a:ext cx="623411" cy="632801"/>
              <a:chOff x="8147512" y="-284158"/>
              <a:chExt cx="2332821" cy="2414669"/>
            </a:xfrm>
          </p:grpSpPr>
          <p:pic>
            <p:nvPicPr>
              <p:cNvPr id="32" name="Immagine 31">
                <a:extLst>
                  <a:ext uri="{FF2B5EF4-FFF2-40B4-BE49-F238E27FC236}">
                    <a16:creationId xmlns:a16="http://schemas.microsoft.com/office/drawing/2014/main" id="{5C32067E-DD28-774B-8DF0-6E61E6DE9F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47512" y="-3089"/>
                <a:ext cx="2273300" cy="2133600"/>
              </a:xfrm>
              <a:prstGeom prst="rect">
                <a:avLst/>
              </a:prstGeom>
            </p:spPr>
          </p:pic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D565452A-9397-D744-840A-7110062C66AD}"/>
                  </a:ext>
                </a:extLst>
              </p:cNvPr>
              <p:cNvSpPr txBox="1"/>
              <p:nvPr/>
            </p:nvSpPr>
            <p:spPr>
              <a:xfrm>
                <a:off x="8219004" y="-284158"/>
                <a:ext cx="2261329" cy="8806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dirty="0" err="1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shark-nir</a:t>
                </a:r>
                <a:endParaRPr lang="it-IT" sz="1000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306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633D709D-5626-814B-8F04-06860F73E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CORRECTION UNIFORMITY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8439870-4AAA-3145-9F73-481D80486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61" y="1127889"/>
            <a:ext cx="6579479" cy="327885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4D482A4-CFE3-A24B-AC01-F063F52FD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276" y="932725"/>
            <a:ext cx="3885034" cy="32788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22B27AA-5730-6349-B1FC-96F82CD6A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089832"/>
            <a:ext cx="4668191" cy="3255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0B7B522-4356-1C41-B048-DFF6329F7A7D}"/>
              </a:ext>
            </a:extLst>
          </p:cNvPr>
          <p:cNvSpPr txBox="1"/>
          <p:nvPr/>
        </p:nvSpPr>
        <p:spPr>
          <a:xfrm>
            <a:off x="181561" y="4406747"/>
            <a:ext cx="31502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NGC 2419 (</a:t>
            </a:r>
            <a:r>
              <a:rPr lang="it-IT" sz="2400" dirty="0" err="1"/>
              <a:t>seeing</a:t>
            </a:r>
            <a:r>
              <a:rPr lang="it-IT" sz="2400" dirty="0"/>
              <a:t> ~1.0")</a:t>
            </a:r>
          </a:p>
          <a:p>
            <a:r>
              <a:rPr lang="it-IT" sz="2400" dirty="0"/>
              <a:t>ARGOS </a:t>
            </a:r>
            <a:r>
              <a:rPr lang="it-IT" sz="2400" dirty="0" err="1"/>
              <a:t>corrected</a:t>
            </a:r>
            <a:r>
              <a:rPr lang="it-IT" sz="2400" dirty="0"/>
              <a:t> FWHM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J: 0.27 (+0.02) +/- 0.04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H: 0.25 (+0.02) +/- 0.04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K: 0.25 (+0.02) +/- 0.04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5D25D1A-AAE6-6349-8FE1-15D31FF433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533" y="175591"/>
            <a:ext cx="1671864" cy="60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3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D8707B43-6BB5-6048-A43D-D13341BF5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392" y="0"/>
            <a:ext cx="9162950" cy="687417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20D38B4-C2EA-224B-A9A6-0351D5656F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533" y="175591"/>
            <a:ext cx="1671864" cy="60356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F5077B7-583B-324C-BFDF-836138F1345D}"/>
              </a:ext>
            </a:extLst>
          </p:cNvPr>
          <p:cNvSpPr txBox="1"/>
          <p:nvPr/>
        </p:nvSpPr>
        <p:spPr>
          <a:xfrm>
            <a:off x="10320463" y="6120526"/>
            <a:ext cx="176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Courtesy</a:t>
            </a:r>
            <a:r>
              <a:rPr lang="it-IT" sz="1400" dirty="0"/>
              <a:t> of </a:t>
            </a:r>
            <a:r>
              <a:rPr lang="it-IT" sz="1400" dirty="0" err="1"/>
              <a:t>Iskren</a:t>
            </a:r>
            <a:r>
              <a:rPr lang="it-IT" sz="1400" dirty="0"/>
              <a:t> </a:t>
            </a:r>
            <a:r>
              <a:rPr lang="it-IT" sz="1400" dirty="0" err="1"/>
              <a:t>Georgiev</a:t>
            </a:r>
            <a:r>
              <a:rPr lang="it-IT" sz="1400" dirty="0"/>
              <a:t> (MPIA)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E9B0CE8-16DC-CA49-BA33-E8E17B417168}"/>
              </a:ext>
            </a:extLst>
          </p:cNvPr>
          <p:cNvSpPr txBox="1"/>
          <p:nvPr/>
        </p:nvSpPr>
        <p:spPr>
          <a:xfrm rot="18284305">
            <a:off x="9972665" y="4710895"/>
            <a:ext cx="250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First LGS MOS </a:t>
            </a:r>
            <a:r>
              <a:rPr lang="it-IT" dirty="0" err="1"/>
              <a:t>observation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01195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DAF7997-419F-CA46-AD4D-4CD8A2632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50" y="0"/>
            <a:ext cx="9120433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EDCB0A-D396-0342-AC96-AF86DDCDA215}"/>
              </a:ext>
            </a:extLst>
          </p:cNvPr>
          <p:cNvSpPr txBox="1"/>
          <p:nvPr/>
        </p:nvSpPr>
        <p:spPr>
          <a:xfrm>
            <a:off x="10320463" y="6120526"/>
            <a:ext cx="176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Courtesy</a:t>
            </a:r>
            <a:r>
              <a:rPr lang="it-IT" sz="1400" dirty="0"/>
              <a:t> of </a:t>
            </a:r>
            <a:r>
              <a:rPr lang="it-IT" sz="1400" dirty="0" err="1"/>
              <a:t>Iskren</a:t>
            </a:r>
            <a:r>
              <a:rPr lang="it-IT" sz="1400" dirty="0"/>
              <a:t> </a:t>
            </a:r>
            <a:r>
              <a:rPr lang="it-IT" sz="1400" dirty="0" err="1"/>
              <a:t>Georgiev</a:t>
            </a:r>
            <a:r>
              <a:rPr lang="it-IT" sz="1400" dirty="0"/>
              <a:t> (MPIA)</a:t>
            </a:r>
          </a:p>
        </p:txBody>
      </p:sp>
    </p:spTree>
    <p:extLst>
      <p:ext uri="{BB962C8B-B14F-4D97-AF65-F5344CB8AC3E}">
        <p14:creationId xmlns:p14="http://schemas.microsoft.com/office/powerpoint/2010/main" val="1059646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61EBF99-C8B5-9E40-9E78-441A1A839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242" y="0"/>
            <a:ext cx="9149249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660B9A2-EE61-B041-B97F-DF4E2D02D61D}"/>
              </a:ext>
            </a:extLst>
          </p:cNvPr>
          <p:cNvSpPr txBox="1"/>
          <p:nvPr/>
        </p:nvSpPr>
        <p:spPr>
          <a:xfrm>
            <a:off x="10320463" y="6120526"/>
            <a:ext cx="176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Courtesy</a:t>
            </a:r>
            <a:r>
              <a:rPr lang="it-IT" sz="1400" dirty="0"/>
              <a:t> of </a:t>
            </a:r>
            <a:r>
              <a:rPr lang="it-IT" sz="1400" dirty="0" err="1"/>
              <a:t>Iskren</a:t>
            </a:r>
            <a:r>
              <a:rPr lang="it-IT" sz="1400" dirty="0"/>
              <a:t> </a:t>
            </a:r>
            <a:r>
              <a:rPr lang="it-IT" sz="1400" dirty="0" err="1"/>
              <a:t>Georgiev</a:t>
            </a:r>
            <a:r>
              <a:rPr lang="it-IT" sz="1400" dirty="0"/>
              <a:t> (MPIA)</a:t>
            </a:r>
          </a:p>
        </p:txBody>
      </p:sp>
    </p:spTree>
    <p:extLst>
      <p:ext uri="{BB962C8B-B14F-4D97-AF65-F5344CB8AC3E}">
        <p14:creationId xmlns:p14="http://schemas.microsoft.com/office/powerpoint/2010/main" val="554862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D402166-C92F-274A-969D-0064A6591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89" y="0"/>
            <a:ext cx="9136144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19BA729-C8C2-9E40-A3DE-D560FF4730DF}"/>
              </a:ext>
            </a:extLst>
          </p:cNvPr>
          <p:cNvSpPr txBox="1"/>
          <p:nvPr/>
        </p:nvSpPr>
        <p:spPr>
          <a:xfrm>
            <a:off x="10320463" y="6120526"/>
            <a:ext cx="176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Courtesy</a:t>
            </a:r>
            <a:r>
              <a:rPr lang="it-IT" sz="1400" dirty="0"/>
              <a:t> of </a:t>
            </a:r>
            <a:r>
              <a:rPr lang="it-IT" sz="1400" dirty="0" err="1"/>
              <a:t>Iskren</a:t>
            </a:r>
            <a:r>
              <a:rPr lang="it-IT" sz="1400" dirty="0"/>
              <a:t> </a:t>
            </a:r>
            <a:r>
              <a:rPr lang="it-IT" sz="1400" dirty="0" err="1"/>
              <a:t>Georgiev</a:t>
            </a:r>
            <a:r>
              <a:rPr lang="it-IT" sz="1400" dirty="0"/>
              <a:t> (MPIA)</a:t>
            </a:r>
          </a:p>
        </p:txBody>
      </p:sp>
    </p:spTree>
    <p:extLst>
      <p:ext uri="{BB962C8B-B14F-4D97-AF65-F5344CB8AC3E}">
        <p14:creationId xmlns:p14="http://schemas.microsoft.com/office/powerpoint/2010/main" val="2096218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AD72E6-5AB1-A641-B781-B8654A42A07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/>
              <a:t>Custom </a:t>
            </a:r>
            <a:r>
              <a:rPr lang="it-IT" dirty="0" err="1"/>
              <a:t>slits</a:t>
            </a:r>
            <a:r>
              <a:rPr lang="it-IT" dirty="0"/>
              <a:t> </a:t>
            </a:r>
            <a:r>
              <a:rPr lang="it-IT" dirty="0" err="1"/>
              <a:t>shape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0BC800EB-5D31-A24C-8A70-A32919AD6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D443E-7114-E045-868A-3C6FF36D8A4B}" type="slidenum">
              <a:rPr lang="it-IT" smtClean="0"/>
              <a:t>25</a:t>
            </a:fld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266343F-1751-EE47-9387-B1B174656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7" y="1492250"/>
            <a:ext cx="5404866" cy="3631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B458620-4AE9-994F-8F17-08AFBA8F149A}"/>
              </a:ext>
            </a:extLst>
          </p:cNvPr>
          <p:cNvSpPr txBox="1"/>
          <p:nvPr/>
        </p:nvSpPr>
        <p:spPr>
          <a:xfrm>
            <a:off x="335242" y="5710794"/>
            <a:ext cx="2349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From </a:t>
            </a:r>
            <a:r>
              <a:rPr lang="it-IT" i="1" dirty="0" err="1"/>
              <a:t>Rabien</a:t>
            </a:r>
            <a:r>
              <a:rPr lang="it-IT" i="1" dirty="0"/>
              <a:t> </a:t>
            </a:r>
            <a:r>
              <a:rPr lang="it-IT" i="1" dirty="0" err="1"/>
              <a:t>at</a:t>
            </a:r>
            <a:r>
              <a:rPr lang="it-IT" i="1" dirty="0"/>
              <a:t> al 2019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49D1FA-02B7-CB4C-88CE-BE7B1D636CCC}"/>
              </a:ext>
            </a:extLst>
          </p:cNvPr>
          <p:cNvSpPr txBox="1"/>
          <p:nvPr/>
        </p:nvSpPr>
        <p:spPr>
          <a:xfrm>
            <a:off x="335242" y="1122918"/>
            <a:ext cx="5359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Imaging</a:t>
            </a:r>
            <a:r>
              <a:rPr lang="it-IT" dirty="0"/>
              <a:t> and </a:t>
            </a:r>
            <a:r>
              <a:rPr lang="it-IT" dirty="0" err="1"/>
              <a:t>spectroscopy</a:t>
            </a:r>
            <a:r>
              <a:rPr lang="it-IT" dirty="0"/>
              <a:t> of </a:t>
            </a:r>
            <a:r>
              <a:rPr lang="it-IT" dirty="0" err="1"/>
              <a:t>gravitional</a:t>
            </a:r>
            <a:r>
              <a:rPr lang="it-IT" dirty="0"/>
              <a:t> </a:t>
            </a:r>
            <a:r>
              <a:rPr lang="it-IT" dirty="0" err="1"/>
              <a:t>arcs</a:t>
            </a:r>
            <a:r>
              <a:rPr lang="it-IT" dirty="0"/>
              <a:t> with LUCI-MOS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42CDF0-53CB-BD43-84EF-57D69DAFD8F6}"/>
              </a:ext>
            </a:extLst>
          </p:cNvPr>
          <p:cNvSpPr txBox="1"/>
          <p:nvPr/>
        </p:nvSpPr>
        <p:spPr>
          <a:xfrm>
            <a:off x="416264" y="5249432"/>
            <a:ext cx="4760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G165 composite LUCI ARGOS (</a:t>
            </a:r>
            <a:r>
              <a:rPr lang="it-IT" sz="1400" dirty="0" err="1"/>
              <a:t>red</a:t>
            </a:r>
            <a:r>
              <a:rPr lang="it-IT" sz="1400" dirty="0"/>
              <a:t>) + HST/WFC3 (green &amp; blue)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7FD3A75-4802-E44A-B11E-70CDAB9CA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204" y="1122918"/>
            <a:ext cx="5036554" cy="382864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E4B92B1-A2BB-5141-A42B-12CB77FDEE5C}"/>
              </a:ext>
            </a:extLst>
          </p:cNvPr>
          <p:cNvSpPr txBox="1"/>
          <p:nvPr/>
        </p:nvSpPr>
        <p:spPr>
          <a:xfrm>
            <a:off x="6733554" y="5064766"/>
            <a:ext cx="4470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SDSS1038+4849 (SMILE </a:t>
            </a:r>
            <a:r>
              <a:rPr lang="it-IT" sz="1400" dirty="0" err="1"/>
              <a:t>arc</a:t>
            </a:r>
            <a:r>
              <a:rPr lang="it-IT" sz="1400" dirty="0"/>
              <a:t>) </a:t>
            </a:r>
            <a:r>
              <a:rPr lang="it-IT" sz="1400" dirty="0" err="1"/>
              <a:t>z</a:t>
            </a:r>
            <a:r>
              <a:rPr lang="it-IT" sz="1400" dirty="0"/>
              <a:t>=2.197 MOS with </a:t>
            </a:r>
            <a:r>
              <a:rPr lang="it-IT" sz="1400" dirty="0" err="1"/>
              <a:t>curved</a:t>
            </a:r>
            <a:r>
              <a:rPr lang="it-IT" sz="1400" dirty="0"/>
              <a:t> </a:t>
            </a:r>
            <a:r>
              <a:rPr lang="it-IT" sz="1400" dirty="0" err="1"/>
              <a:t>slit</a:t>
            </a:r>
            <a:endParaRPr lang="it-IT" sz="1400" dirty="0"/>
          </a:p>
          <a:p>
            <a:r>
              <a:rPr lang="it-IT" sz="1400" dirty="0"/>
              <a:t>2D </a:t>
            </a:r>
            <a:r>
              <a:rPr lang="it-IT" sz="1400" dirty="0" err="1"/>
              <a:t>spectra</a:t>
            </a:r>
            <a:r>
              <a:rPr lang="it-IT" sz="1400" dirty="0"/>
              <a:t> of OIII e Ha (</a:t>
            </a:r>
            <a:r>
              <a:rPr lang="it-IT" sz="1400" dirty="0" err="1"/>
              <a:t>tint</a:t>
            </a:r>
            <a:r>
              <a:rPr lang="it-IT" sz="1400" dirty="0"/>
              <a:t>=4h)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100F159-3D36-044B-A64A-ED48332F4B55}"/>
              </a:ext>
            </a:extLst>
          </p:cNvPr>
          <p:cNvSpPr txBox="1"/>
          <p:nvPr/>
        </p:nvSpPr>
        <p:spPr>
          <a:xfrm>
            <a:off x="10356074" y="5879586"/>
            <a:ext cx="176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/>
              <a:t>Courtesy</a:t>
            </a:r>
            <a:r>
              <a:rPr lang="it-IT" sz="1400" dirty="0"/>
              <a:t> of </a:t>
            </a:r>
            <a:r>
              <a:rPr lang="it-IT" sz="1400" dirty="0" err="1"/>
              <a:t>Iskren</a:t>
            </a:r>
            <a:r>
              <a:rPr lang="it-IT" sz="1400" dirty="0"/>
              <a:t> </a:t>
            </a:r>
            <a:r>
              <a:rPr lang="it-IT" sz="1400" dirty="0" err="1"/>
              <a:t>Georgiev</a:t>
            </a:r>
            <a:r>
              <a:rPr lang="it-IT" sz="1400" dirty="0"/>
              <a:t> (MPIA)</a:t>
            </a:r>
          </a:p>
        </p:txBody>
      </p:sp>
    </p:spTree>
    <p:extLst>
      <p:ext uri="{BB962C8B-B14F-4D97-AF65-F5344CB8AC3E}">
        <p14:creationId xmlns:p14="http://schemas.microsoft.com/office/powerpoint/2010/main" val="2836779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18DA62-5474-E644-B8C4-C13CAD6FF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Who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LUCI-ARGOS for?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90FB82-5744-5343-AC76-D7DA93D248B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9865" y="1599848"/>
            <a:ext cx="10515600" cy="4351338"/>
          </a:xfrm>
        </p:spPr>
        <p:txBody>
          <a:bodyPr>
            <a:normAutofit/>
          </a:bodyPr>
          <a:lstStyle/>
          <a:p>
            <a:r>
              <a:rPr lang="it-IT" sz="2400" dirty="0" err="1"/>
              <a:t>spatial</a:t>
            </a:r>
            <a:r>
              <a:rPr lang="it-IT" sz="2400" dirty="0"/>
              <a:t> </a:t>
            </a:r>
            <a:r>
              <a:rPr lang="it-IT" sz="2400" dirty="0" err="1"/>
              <a:t>resolution</a:t>
            </a:r>
            <a:r>
              <a:rPr lang="it-IT" sz="2400" dirty="0"/>
              <a:t> (0.25"-0.3") in the </a:t>
            </a:r>
            <a:r>
              <a:rPr lang="it-IT" sz="2400" dirty="0" err="1"/>
              <a:t>zJHK</a:t>
            </a:r>
            <a:r>
              <a:rPr lang="it-IT" sz="2400" dirty="0"/>
              <a:t> </a:t>
            </a:r>
            <a:r>
              <a:rPr lang="it-IT" sz="2400" dirty="0" err="1"/>
              <a:t>bands</a:t>
            </a:r>
            <a:r>
              <a:rPr lang="it-IT" sz="2400" dirty="0"/>
              <a:t> over 4'x4' </a:t>
            </a:r>
            <a:r>
              <a:rPr lang="it-IT" sz="2400" dirty="0" err="1"/>
              <a:t>field</a:t>
            </a:r>
            <a:r>
              <a:rPr lang="it-IT" sz="2400" dirty="0"/>
              <a:t> of </a:t>
            </a:r>
            <a:r>
              <a:rPr lang="it-IT" sz="2400" dirty="0" err="1"/>
              <a:t>view</a:t>
            </a:r>
            <a:r>
              <a:rPr lang="it-IT" sz="2400" dirty="0"/>
              <a:t>.</a:t>
            </a:r>
          </a:p>
          <a:p>
            <a:r>
              <a:rPr lang="it-IT" sz="2400" dirty="0"/>
              <a:t>high-</a:t>
            </a:r>
            <a:r>
              <a:rPr lang="it-IT" sz="2400" dirty="0" err="1"/>
              <a:t>resolution</a:t>
            </a:r>
            <a:r>
              <a:rPr lang="it-IT" sz="2400" dirty="0"/>
              <a:t> (R~10000) </a:t>
            </a:r>
            <a:r>
              <a:rPr lang="it-IT" sz="2400" dirty="0" err="1"/>
              <a:t>longslit</a:t>
            </a:r>
            <a:r>
              <a:rPr lang="it-IT" sz="2400" dirty="0"/>
              <a:t> or MOS </a:t>
            </a:r>
            <a:r>
              <a:rPr lang="it-IT" sz="2400" dirty="0" err="1"/>
              <a:t>spectra</a:t>
            </a:r>
            <a:r>
              <a:rPr lang="it-IT" sz="2400" dirty="0"/>
              <a:t> in </a:t>
            </a:r>
            <a:r>
              <a:rPr lang="it-IT" sz="2400" dirty="0" err="1"/>
              <a:t>zJHK</a:t>
            </a:r>
            <a:r>
              <a:rPr lang="it-IT" sz="2400" dirty="0"/>
              <a:t> with 0.2-0.3" </a:t>
            </a:r>
            <a:r>
              <a:rPr lang="it-IT" sz="2400" dirty="0" err="1"/>
              <a:t>spatial</a:t>
            </a:r>
            <a:r>
              <a:rPr lang="it-IT" sz="2400" dirty="0"/>
              <a:t> scale</a:t>
            </a:r>
          </a:p>
          <a:p>
            <a:r>
              <a:rPr lang="it-IT" sz="2400" dirty="0" err="1"/>
              <a:t>Examples</a:t>
            </a:r>
            <a:r>
              <a:rPr lang="it-IT" sz="2400" dirty="0"/>
              <a:t> of </a:t>
            </a:r>
            <a:r>
              <a:rPr lang="it-IT" sz="2400" dirty="0" err="1"/>
              <a:t>commissioning</a:t>
            </a:r>
            <a:r>
              <a:rPr lang="it-IT" sz="2400" dirty="0"/>
              <a:t> </a:t>
            </a:r>
            <a:r>
              <a:rPr lang="it-IT" sz="2400" dirty="0" err="1"/>
              <a:t>observations</a:t>
            </a:r>
            <a:r>
              <a:rPr lang="it-IT" sz="2400" dirty="0"/>
              <a:t>: </a:t>
            </a:r>
            <a:r>
              <a:rPr lang="it-IT" sz="2400" dirty="0" err="1"/>
              <a:t>nearby</a:t>
            </a:r>
            <a:r>
              <a:rPr lang="it-IT" sz="2400" dirty="0"/>
              <a:t> </a:t>
            </a:r>
            <a:r>
              <a:rPr lang="it-IT" sz="2400" dirty="0" err="1"/>
              <a:t>embedded</a:t>
            </a:r>
            <a:r>
              <a:rPr lang="it-IT" sz="2400" dirty="0"/>
              <a:t> star-</a:t>
            </a:r>
            <a:r>
              <a:rPr lang="it-IT" sz="2400" dirty="0" err="1"/>
              <a:t>formation</a:t>
            </a:r>
            <a:r>
              <a:rPr lang="it-IT" sz="2400" dirty="0"/>
              <a:t>,  high-</a:t>
            </a:r>
            <a:r>
              <a:rPr lang="it-IT" sz="2400" dirty="0" err="1"/>
              <a:t>redshift</a:t>
            </a:r>
            <a:r>
              <a:rPr lang="it-IT" sz="2400" dirty="0"/>
              <a:t> </a:t>
            </a:r>
            <a:r>
              <a:rPr lang="it-IT" sz="2400" dirty="0" err="1"/>
              <a:t>galaxies</a:t>
            </a:r>
            <a:r>
              <a:rPr lang="it-IT" sz="2400" dirty="0"/>
              <a:t>, </a:t>
            </a:r>
            <a:r>
              <a:rPr lang="it-IT" sz="2400" dirty="0" err="1"/>
              <a:t>lensed</a:t>
            </a:r>
            <a:r>
              <a:rPr lang="it-IT" sz="2400" dirty="0"/>
              <a:t> </a:t>
            </a:r>
            <a:r>
              <a:rPr lang="it-IT" sz="2400" dirty="0" err="1"/>
              <a:t>arcs</a:t>
            </a:r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5732B22-E60B-4948-88F8-B4CE3B8D3A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533" y="175591"/>
            <a:ext cx="1671864" cy="60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31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8ECA7F82-929B-2641-9F86-150FBCD4EE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87" y="2560586"/>
            <a:ext cx="5485310" cy="1528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604A524-31DA-2546-A872-58C7D5FBBB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48199"/>
            <a:ext cx="4560983" cy="1900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A213039-6CF0-8245-86B3-FD3F78AD4B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303" y="365125"/>
            <a:ext cx="4803354" cy="1637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5C44D5A-D600-0841-9974-1C1E991694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355" y="2248950"/>
            <a:ext cx="4803355" cy="1715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FD60A0A-E742-E84C-B7E0-01C2306B3F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79" y="4228838"/>
            <a:ext cx="5075104" cy="17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233C0C8-0A20-CA47-B15E-4169E30C663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989" y="4031432"/>
            <a:ext cx="6165773" cy="1738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3F2B0E3-3EB8-FC4D-AAB3-4D2665E9FCF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298" y="5265417"/>
            <a:ext cx="4803354" cy="1847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06F80B3-DFB7-8743-BFE3-703F607B543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1314" y="4900603"/>
            <a:ext cx="6606448" cy="1594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7A2A647-797B-4741-84C0-1A0EA5BB5334}"/>
              </a:ext>
            </a:extLst>
          </p:cNvPr>
          <p:cNvSpPr txBox="1"/>
          <p:nvPr/>
        </p:nvSpPr>
        <p:spPr>
          <a:xfrm rot="21206970">
            <a:off x="8826856" y="1549188"/>
            <a:ext cx="314568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Publications </a:t>
            </a:r>
            <a:r>
              <a:rPr lang="it-IT" sz="2000" dirty="0" err="1"/>
              <a:t>based</a:t>
            </a:r>
            <a:r>
              <a:rPr lang="it-IT" sz="2000" dirty="0"/>
              <a:t> on ARGOS </a:t>
            </a:r>
            <a:r>
              <a:rPr lang="it-IT" sz="2000" dirty="0" err="1"/>
              <a:t>commissioning</a:t>
            </a:r>
            <a:r>
              <a:rPr lang="it-IT" sz="2000" dirty="0"/>
              <a:t> data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306E24A6-CD51-F04C-9A99-120DB7093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D443E-7114-E045-868A-3C6FF36D8A4B}" type="slidenum">
              <a:rPr lang="it-IT" smtClean="0"/>
              <a:t>27</a:t>
            </a:fld>
            <a:endParaRPr lang="it-IT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667A059-2407-604E-AE54-FDEB302C138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9533" y="175591"/>
            <a:ext cx="1671864" cy="60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31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44E92C63-CB7D-0946-AB7E-9D3E2FADC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LINC NIRVANA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C002005-ACBD-7D46-A3E7-30B70BD68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218EF-2B30-4DD6-BE50-6BDBC713415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1DE3A918-FF9E-1646-8CC9-FFB9197BAC9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655733" y="1433895"/>
            <a:ext cx="6536267" cy="4114800"/>
          </a:xfrm>
        </p:spPr>
        <p:txBody>
          <a:bodyPr>
            <a:normAutofit fontScale="85000" lnSpcReduction="10000"/>
          </a:bodyPr>
          <a:lstStyle/>
          <a:p>
            <a:pPr lvl="0" defTabSz="457200">
              <a:spcBef>
                <a:spcPts val="0"/>
              </a:spcBef>
              <a:spcAft>
                <a:spcPts val="0"/>
              </a:spcAft>
            </a:pPr>
            <a:r>
              <a:rPr lang="en-US" sz="2400" spc="300" dirty="0">
                <a:solidFill>
                  <a:prstClr val="white"/>
                </a:solidFill>
              </a:rPr>
              <a:t>Binocular Natural Guide Star Layer-Oriented Multiple-</a:t>
            </a:r>
            <a:r>
              <a:rPr lang="en-US" sz="2400" spc="300" dirty="0" err="1">
                <a:solidFill>
                  <a:prstClr val="white"/>
                </a:solidFill>
              </a:rPr>
              <a:t>FoV</a:t>
            </a:r>
            <a:r>
              <a:rPr lang="en-US" sz="2400" spc="300" dirty="0">
                <a:solidFill>
                  <a:prstClr val="white"/>
                </a:solidFill>
              </a:rPr>
              <a:t> Multi-Pyramid MCAO system.</a:t>
            </a:r>
          </a:p>
          <a:p>
            <a:pPr lvl="0" defTabSz="457200">
              <a:spcBef>
                <a:spcPts val="0"/>
              </a:spcBef>
              <a:spcAft>
                <a:spcPts val="0"/>
              </a:spcAft>
            </a:pPr>
            <a:endParaRPr lang="en-US" sz="1000" spc="300" dirty="0">
              <a:solidFill>
                <a:prstClr val="white"/>
              </a:solidFill>
            </a:endParaRPr>
          </a:p>
          <a:p>
            <a:pPr lvl="0" defTabSz="457200">
              <a:spcBef>
                <a:spcPts val="0"/>
              </a:spcBef>
              <a:spcAft>
                <a:spcPts val="0"/>
              </a:spcAft>
            </a:pPr>
            <a:r>
              <a:rPr lang="en-US" sz="2400" spc="300" dirty="0">
                <a:solidFill>
                  <a:prstClr val="white"/>
                </a:solidFill>
              </a:rPr>
              <a:t>Possibility of achieving Fizeau interferometric beam-combination.</a:t>
            </a:r>
          </a:p>
          <a:p>
            <a:pPr lvl="0" defTabSz="457200">
              <a:spcBef>
                <a:spcPts val="0"/>
              </a:spcBef>
              <a:spcAft>
                <a:spcPts val="0"/>
              </a:spcAft>
            </a:pPr>
            <a:endParaRPr lang="en-US" sz="1000" spc="300" dirty="0">
              <a:solidFill>
                <a:prstClr val="white"/>
              </a:solidFill>
            </a:endParaRPr>
          </a:p>
          <a:p>
            <a:pPr lvl="0" defTabSz="457200">
              <a:spcBef>
                <a:spcPts val="0"/>
              </a:spcBef>
              <a:spcAft>
                <a:spcPts val="0"/>
              </a:spcAft>
            </a:pPr>
            <a:r>
              <a:rPr lang="en-US" sz="2400" spc="300" dirty="0">
                <a:solidFill>
                  <a:prstClr val="white"/>
                </a:solidFill>
              </a:rPr>
              <a:t>Science wavelengths are J, H, and K bands.</a:t>
            </a:r>
          </a:p>
          <a:p>
            <a:pPr lvl="0" defTabSz="457200">
              <a:spcBef>
                <a:spcPts val="0"/>
              </a:spcBef>
              <a:spcAft>
                <a:spcPts val="0"/>
              </a:spcAft>
            </a:pPr>
            <a:endParaRPr lang="en-US" sz="1000" spc="300" dirty="0">
              <a:solidFill>
                <a:prstClr val="white"/>
              </a:solidFill>
            </a:endParaRPr>
          </a:p>
          <a:p>
            <a:pPr lvl="0" defTabSz="457200">
              <a:spcBef>
                <a:spcPts val="0"/>
              </a:spcBef>
              <a:spcAft>
                <a:spcPts val="0"/>
              </a:spcAft>
            </a:pPr>
            <a:r>
              <a:rPr lang="en-US" sz="2400" spc="300" dirty="0">
                <a:solidFill>
                  <a:prstClr val="white"/>
                </a:solidFill>
              </a:rPr>
              <a:t>Two DMs: ASM of LBT compensates the ground layer turbulence while </a:t>
            </a:r>
            <a:r>
              <a:rPr lang="en-US" sz="2400" spc="300" dirty="0" err="1">
                <a:solidFill>
                  <a:prstClr val="white"/>
                </a:solidFill>
              </a:rPr>
              <a:t>Xinetics</a:t>
            </a:r>
            <a:r>
              <a:rPr lang="en-US" sz="2400" spc="300" dirty="0">
                <a:solidFill>
                  <a:prstClr val="white"/>
                </a:solidFill>
              </a:rPr>
              <a:t> DM on LN bench compensates for the altitude ~7km above the telescope pupil.</a:t>
            </a:r>
          </a:p>
          <a:p>
            <a:pPr lvl="0" defTabSz="457200">
              <a:spcBef>
                <a:spcPts val="0"/>
              </a:spcBef>
              <a:spcAft>
                <a:spcPts val="0"/>
              </a:spcAft>
            </a:pPr>
            <a:endParaRPr lang="en-US" sz="1000" spc="300" dirty="0">
              <a:solidFill>
                <a:prstClr val="white"/>
              </a:solidFill>
            </a:endParaRPr>
          </a:p>
          <a:p>
            <a:pPr lvl="0" defTabSz="457200">
              <a:spcBef>
                <a:spcPts val="0"/>
              </a:spcBef>
              <a:spcAft>
                <a:spcPts val="0"/>
              </a:spcAft>
            </a:pPr>
            <a:r>
              <a:rPr lang="en-US" sz="2400" spc="300" dirty="0">
                <a:solidFill>
                  <a:prstClr val="white"/>
                </a:solidFill>
              </a:rPr>
              <a:t>Commissioning on the left arm is almost complete and Science Verification will begin in the coming semester.</a:t>
            </a:r>
          </a:p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52711BC-EA73-8346-B7B9-FCA637892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23" y="1562100"/>
            <a:ext cx="5238044" cy="3928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FE3E365C-5C20-5F46-8F22-A7078F6F0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409" y="5440737"/>
            <a:ext cx="877182" cy="865538"/>
          </a:xfrm>
          <a:prstGeom prst="rect">
            <a:avLst/>
          </a:prstGeom>
        </p:spPr>
      </p:pic>
      <p:pic>
        <p:nvPicPr>
          <p:cNvPr id="11" name="Picture 2" descr="INAF OAS Bologna">
            <a:extLst>
              <a:ext uri="{FF2B5EF4-FFF2-40B4-BE49-F238E27FC236}">
                <a16:creationId xmlns:a16="http://schemas.microsoft.com/office/drawing/2014/main" id="{A42D089C-12F8-A347-A504-CDCD52BA7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449" y="5640010"/>
            <a:ext cx="1120776" cy="4669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33" descr="http://www.occhisusaturno.it/wp-content/uploads/2015/06/oar.jpg">
            <a:extLst>
              <a:ext uri="{FF2B5EF4-FFF2-40B4-BE49-F238E27FC236}">
                <a16:creationId xmlns:a16="http://schemas.microsoft.com/office/drawing/2014/main" id="{D61671F8-972A-E04D-880C-B1A528C93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658" y="5596621"/>
            <a:ext cx="793362" cy="55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9D0A77CD-6564-D742-A18C-B6980997B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9591" y="5280821"/>
            <a:ext cx="1185369" cy="1185369"/>
          </a:xfrm>
          <a:prstGeom prst="rect">
            <a:avLst/>
          </a:prstGeom>
        </p:spPr>
      </p:pic>
      <p:pic>
        <p:nvPicPr>
          <p:cNvPr id="15" name="Picture 34">
            <a:extLst>
              <a:ext uri="{FF2B5EF4-FFF2-40B4-BE49-F238E27FC236}">
                <a16:creationId xmlns:a16="http://schemas.microsoft.com/office/drawing/2014/main" id="{1D96A076-1077-3841-8F18-C927B3EC9E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5109" y="170912"/>
            <a:ext cx="632761" cy="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63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3-PS_Overlay_LastFrame.jpg">
            <a:extLst>
              <a:ext uri="{FF2B5EF4-FFF2-40B4-BE49-F238E27FC236}">
                <a16:creationId xmlns:a16="http://schemas.microsoft.com/office/drawing/2014/main" id="{D211DF81-99E6-3741-8B6A-2972841D61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2"/>
            <a:ext cx="9144001" cy="64346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uppo 106">
            <a:extLst>
              <a:ext uri="{FF2B5EF4-FFF2-40B4-BE49-F238E27FC236}">
                <a16:creationId xmlns:a16="http://schemas.microsoft.com/office/drawing/2014/main" id="{0B2C618D-3688-A94F-9BDB-5B03B9E05E3B}"/>
              </a:ext>
            </a:extLst>
          </p:cNvPr>
          <p:cNvGrpSpPr>
            <a:grpSpLocks/>
          </p:cNvGrpSpPr>
          <p:nvPr/>
        </p:nvGrpSpPr>
        <p:grpSpPr bwMode="auto">
          <a:xfrm>
            <a:off x="9120108" y="1719234"/>
            <a:ext cx="1349941" cy="1350169"/>
            <a:chOff x="1070164" y="4629323"/>
            <a:chExt cx="1800000" cy="1800000"/>
          </a:xfrm>
        </p:grpSpPr>
        <p:sp>
          <p:nvSpPr>
            <p:cNvPr id="9" name="Ovale 86">
              <a:extLst>
                <a:ext uri="{FF2B5EF4-FFF2-40B4-BE49-F238E27FC236}">
                  <a16:creationId xmlns:a16="http://schemas.microsoft.com/office/drawing/2014/main" id="{1280295E-628F-824B-BF36-C638664DB592}"/>
                </a:ext>
              </a:extLst>
            </p:cNvPr>
            <p:cNvSpPr/>
            <p:nvPr/>
          </p:nvSpPr>
          <p:spPr>
            <a:xfrm>
              <a:off x="1070164" y="4629323"/>
              <a:ext cx="1800300" cy="1800000"/>
            </a:xfrm>
            <a:prstGeom prst="ellipse">
              <a:avLst/>
            </a:prstGeom>
            <a:solidFill>
              <a:srgbClr val="A82896">
                <a:alpha val="62745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900" dirty="0"/>
            </a:p>
          </p:txBody>
        </p:sp>
        <p:sp>
          <p:nvSpPr>
            <p:cNvPr id="10" name="Ovale 87">
              <a:extLst>
                <a:ext uri="{FF2B5EF4-FFF2-40B4-BE49-F238E27FC236}">
                  <a16:creationId xmlns:a16="http://schemas.microsoft.com/office/drawing/2014/main" id="{08D54AF4-1C71-FF4A-9CAB-B65063FA5241}"/>
                </a:ext>
              </a:extLst>
            </p:cNvPr>
            <p:cNvSpPr/>
            <p:nvPr/>
          </p:nvSpPr>
          <p:spPr>
            <a:xfrm>
              <a:off x="1521033" y="5080117"/>
              <a:ext cx="900151" cy="900000"/>
            </a:xfrm>
            <a:prstGeom prst="ellipse">
              <a:avLst/>
            </a:prstGeom>
            <a:solidFill>
              <a:srgbClr val="FFFF00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1100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07330AA-F920-9E4C-9C5C-3C3E3667F222}"/>
              </a:ext>
            </a:extLst>
          </p:cNvPr>
          <p:cNvSpPr/>
          <p:nvPr/>
        </p:nvSpPr>
        <p:spPr>
          <a:xfrm>
            <a:off x="8270265" y="4574146"/>
            <a:ext cx="32221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A82896"/>
                </a:solidFill>
                <a:cs typeface="Calibri" panose="020F0502020204030204" pitchFamily="34" charset="0"/>
              </a:rPr>
              <a:t>Ground </a:t>
            </a:r>
            <a:r>
              <a:rPr lang="it-IT" dirty="0" err="1">
                <a:solidFill>
                  <a:srgbClr val="A82896"/>
                </a:solidFill>
                <a:cs typeface="Calibri" panose="020F0502020204030204" pitchFamily="34" charset="0"/>
              </a:rPr>
              <a:t>layer</a:t>
            </a:r>
            <a:r>
              <a:rPr lang="it-IT" dirty="0">
                <a:solidFill>
                  <a:srgbClr val="A82896"/>
                </a:solidFill>
                <a:cs typeface="Calibri" panose="020F0502020204030204" pitchFamily="34" charset="0"/>
              </a:rPr>
              <a:t> WFS can use up to 12 </a:t>
            </a:r>
            <a:r>
              <a:rPr lang="it-IT" dirty="0" err="1">
                <a:solidFill>
                  <a:srgbClr val="A82896"/>
                </a:solidFill>
                <a:cs typeface="Calibri" panose="020F0502020204030204" pitchFamily="34" charset="0"/>
              </a:rPr>
              <a:t>NGSs</a:t>
            </a:r>
            <a:r>
              <a:rPr lang="it-IT" dirty="0">
                <a:solidFill>
                  <a:srgbClr val="A82896"/>
                </a:solidFill>
                <a:cs typeface="Calibri" panose="020F0502020204030204" pitchFamily="34" charset="0"/>
              </a:rPr>
              <a:t> from the </a:t>
            </a:r>
            <a:r>
              <a:rPr lang="it-IT" dirty="0" err="1">
                <a:solidFill>
                  <a:srgbClr val="A82896"/>
                </a:solidFill>
                <a:cs typeface="Calibri" panose="020F0502020204030204" pitchFamily="34" charset="0"/>
              </a:rPr>
              <a:t>annular</a:t>
            </a:r>
            <a:r>
              <a:rPr lang="it-IT" dirty="0">
                <a:solidFill>
                  <a:srgbClr val="A82896"/>
                </a:solidFill>
                <a:cs typeface="Calibri" panose="020F0502020204030204" pitchFamily="34" charset="0"/>
              </a:rPr>
              <a:t> 2’-6’ </a:t>
            </a:r>
            <a:r>
              <a:rPr lang="it-IT" dirty="0" err="1">
                <a:solidFill>
                  <a:srgbClr val="A82896"/>
                </a:solidFill>
                <a:cs typeface="Calibri" panose="020F0502020204030204" pitchFamily="34" charset="0"/>
              </a:rPr>
              <a:t>diameter</a:t>
            </a:r>
            <a:r>
              <a:rPr lang="it-IT" dirty="0">
                <a:solidFill>
                  <a:srgbClr val="A82896"/>
                </a:solidFill>
                <a:cs typeface="Calibri" panose="020F0502020204030204" pitchFamily="34" charset="0"/>
              </a:rPr>
              <a:t> FoV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33A0C1-E66A-E742-A8EA-4372498DFB53}"/>
              </a:ext>
            </a:extLst>
          </p:cNvPr>
          <p:cNvSpPr/>
          <p:nvPr/>
        </p:nvSpPr>
        <p:spPr>
          <a:xfrm>
            <a:off x="8270265" y="3217335"/>
            <a:ext cx="30498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C000"/>
                </a:solidFill>
                <a:cs typeface="Calibri" panose="020F0502020204030204" pitchFamily="34" charset="0"/>
              </a:rPr>
              <a:t>High </a:t>
            </a:r>
            <a:r>
              <a:rPr lang="it-IT" dirty="0" err="1">
                <a:solidFill>
                  <a:srgbClr val="FFC000"/>
                </a:solidFill>
                <a:cs typeface="Calibri" panose="020F0502020204030204" pitchFamily="34" charset="0"/>
              </a:rPr>
              <a:t>layer</a:t>
            </a:r>
            <a:r>
              <a:rPr lang="it-IT" dirty="0">
                <a:solidFill>
                  <a:srgbClr val="FFC000"/>
                </a:solidFill>
                <a:cs typeface="Calibri" panose="020F0502020204030204" pitchFamily="34" charset="0"/>
              </a:rPr>
              <a:t> WFS can use up to 8 </a:t>
            </a:r>
            <a:r>
              <a:rPr lang="it-IT" dirty="0" err="1">
                <a:solidFill>
                  <a:srgbClr val="FFC000"/>
                </a:solidFill>
                <a:cs typeface="Calibri" panose="020F0502020204030204" pitchFamily="34" charset="0"/>
              </a:rPr>
              <a:t>NGSs</a:t>
            </a:r>
            <a:r>
              <a:rPr lang="it-IT" dirty="0">
                <a:solidFill>
                  <a:srgbClr val="FFC000"/>
                </a:solidFill>
                <a:cs typeface="Calibri" panose="020F0502020204030204" pitchFamily="34" charset="0"/>
              </a:rPr>
              <a:t> from the </a:t>
            </a:r>
            <a:r>
              <a:rPr lang="it-IT" dirty="0" err="1">
                <a:solidFill>
                  <a:srgbClr val="FFC000"/>
                </a:solidFill>
                <a:cs typeface="Calibri" panose="020F0502020204030204" pitchFamily="34" charset="0"/>
              </a:rPr>
              <a:t>central</a:t>
            </a:r>
            <a:r>
              <a:rPr lang="it-IT" dirty="0">
                <a:solidFill>
                  <a:srgbClr val="FFC000"/>
                </a:solidFill>
                <a:cs typeface="Calibri" panose="020F0502020204030204" pitchFamily="34" charset="0"/>
              </a:rPr>
              <a:t>  2’ </a:t>
            </a:r>
            <a:r>
              <a:rPr lang="it-IT" dirty="0" err="1">
                <a:solidFill>
                  <a:srgbClr val="FFC000"/>
                </a:solidFill>
                <a:cs typeface="Calibri" panose="020F0502020204030204" pitchFamily="34" charset="0"/>
              </a:rPr>
              <a:t>diameter</a:t>
            </a:r>
            <a:r>
              <a:rPr lang="it-IT" dirty="0">
                <a:solidFill>
                  <a:srgbClr val="FFC000"/>
                </a:solidFill>
                <a:cs typeface="Calibri" panose="020F0502020204030204" pitchFamily="34" charset="0"/>
              </a:rPr>
              <a:t> FoV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636A32-FD12-6D41-AFDD-47CD333F9999}"/>
              </a:ext>
            </a:extLst>
          </p:cNvPr>
          <p:cNvSpPr/>
          <p:nvPr/>
        </p:nvSpPr>
        <p:spPr>
          <a:xfrm>
            <a:off x="9494563" y="1719233"/>
            <a:ext cx="639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GWS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6997EA-D8D6-5141-9EEE-7DB083BFDE19}"/>
              </a:ext>
            </a:extLst>
          </p:cNvPr>
          <p:cNvSpPr/>
          <p:nvPr/>
        </p:nvSpPr>
        <p:spPr>
          <a:xfrm>
            <a:off x="9494564" y="2204720"/>
            <a:ext cx="638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HWS</a:t>
            </a:r>
          </a:p>
        </p:txBody>
      </p:sp>
      <p:pic>
        <p:nvPicPr>
          <p:cNvPr id="15" name="Online Media 3" descr="GWS_Mapping_Short30.mp4">
            <a:hlinkClick r:id="" action="ppaction://media"/>
            <a:extLst>
              <a:ext uri="{FF2B5EF4-FFF2-40B4-BE49-F238E27FC236}">
                <a16:creationId xmlns:a16="http://schemas.microsoft.com/office/drawing/2014/main" id="{E4398CF7-F949-CC4D-B079-94512C00CA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1489" y="3855197"/>
            <a:ext cx="2361227" cy="2361227"/>
          </a:xfrm>
          <a:prstGeom prst="rect">
            <a:avLst/>
          </a:prstGeom>
        </p:spPr>
      </p:pic>
      <p:pic>
        <p:nvPicPr>
          <p:cNvPr id="17" name="Online Media 4" descr="HWS_SE.mp4">
            <a:hlinkClick r:id="" action="ppaction://media"/>
            <a:extLst>
              <a:ext uri="{FF2B5EF4-FFF2-40B4-BE49-F238E27FC236}">
                <a16:creationId xmlns:a16="http://schemas.microsoft.com/office/drawing/2014/main" id="{E88FD2BE-47EC-A441-A02E-64A4825B9F9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1490" y="1393439"/>
            <a:ext cx="2361226" cy="2361226"/>
          </a:xfrm>
          <a:prstGeom prst="rect">
            <a:avLst/>
          </a:prstGeom>
        </p:spPr>
      </p:pic>
      <p:pic>
        <p:nvPicPr>
          <p:cNvPr id="16" name="Picture 34">
            <a:extLst>
              <a:ext uri="{FF2B5EF4-FFF2-40B4-BE49-F238E27FC236}">
                <a16:creationId xmlns:a16="http://schemas.microsoft.com/office/drawing/2014/main" id="{2184BC94-4810-8745-88E0-EA67921491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5109" y="170912"/>
            <a:ext cx="632761" cy="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0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2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7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BDAD4797-8B60-304A-BC7A-FD799E9B4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LBT AO </a:t>
            </a:r>
            <a:r>
              <a:rPr lang="it-IT" dirty="0" err="1"/>
              <a:t>iNSTRUMENTS</a:t>
            </a:r>
            <a:r>
              <a:rPr lang="it-IT" dirty="0"/>
              <a:t> ASSORTMENT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4796056C-E29D-D74F-94CE-3A943E00F7B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27377" y="1566334"/>
            <a:ext cx="10566400" cy="3999088"/>
          </a:xfrm>
        </p:spPr>
        <p:txBody>
          <a:bodyPr>
            <a:normAutofit lnSpcReduction="10000"/>
          </a:bodyPr>
          <a:lstStyle/>
          <a:p>
            <a:pPr>
              <a:lnSpc>
                <a:spcPct val="210000"/>
              </a:lnSpc>
            </a:pPr>
            <a:r>
              <a:rPr lang="it-IT" sz="2800" b="1" dirty="0"/>
              <a:t>LUCI + SOUL</a:t>
            </a:r>
            <a:r>
              <a:rPr lang="it-IT" sz="2800" dirty="0"/>
              <a:t>: High </a:t>
            </a:r>
            <a:r>
              <a:rPr lang="it-IT" sz="2800" dirty="0" err="1"/>
              <a:t>Strehl</a:t>
            </a:r>
            <a:r>
              <a:rPr lang="it-IT" sz="2800" dirty="0"/>
              <a:t> Small Field NIR camera &amp; LSS</a:t>
            </a:r>
          </a:p>
          <a:p>
            <a:pPr>
              <a:lnSpc>
                <a:spcPct val="210000"/>
              </a:lnSpc>
            </a:pPr>
            <a:r>
              <a:rPr lang="it-IT" sz="2800" b="1" dirty="0"/>
              <a:t>LUCI + ARGOS</a:t>
            </a:r>
            <a:r>
              <a:rPr lang="it-IT" sz="2800" dirty="0"/>
              <a:t>: Wide Field NIR MOS &amp; </a:t>
            </a:r>
            <a:r>
              <a:rPr lang="it-IT" sz="2800" dirty="0" err="1"/>
              <a:t>Imager</a:t>
            </a:r>
            <a:endParaRPr lang="it-IT" sz="2800" dirty="0"/>
          </a:p>
          <a:p>
            <a:pPr>
              <a:lnSpc>
                <a:spcPct val="210000"/>
              </a:lnSpc>
            </a:pPr>
            <a:r>
              <a:rPr lang="it-IT" sz="2800" b="1" dirty="0"/>
              <a:t>LBTI</a:t>
            </a:r>
            <a:r>
              <a:rPr lang="it-IT" sz="2800" dirty="0"/>
              <a:t>: K L M band </a:t>
            </a:r>
            <a:r>
              <a:rPr lang="it-IT" sz="2800" dirty="0" err="1"/>
              <a:t>Imager</a:t>
            </a:r>
            <a:r>
              <a:rPr lang="it-IT" sz="2800" dirty="0"/>
              <a:t> &amp; IFU, Fizeau &amp; </a:t>
            </a:r>
            <a:r>
              <a:rPr lang="it-IT" sz="2800" dirty="0" err="1"/>
              <a:t>Nulling</a:t>
            </a:r>
            <a:r>
              <a:rPr lang="it-IT" sz="2800" dirty="0"/>
              <a:t> </a:t>
            </a:r>
            <a:r>
              <a:rPr lang="it-IT" sz="2800" dirty="0" err="1"/>
              <a:t>Interferometer</a:t>
            </a:r>
            <a:r>
              <a:rPr lang="it-IT" sz="2800" dirty="0"/>
              <a:t> </a:t>
            </a:r>
          </a:p>
          <a:p>
            <a:pPr>
              <a:lnSpc>
                <a:spcPct val="210000"/>
              </a:lnSpc>
            </a:pPr>
            <a:r>
              <a:rPr lang="it-IT" sz="2800" b="1" dirty="0"/>
              <a:t>LINC NIRVANA</a:t>
            </a:r>
            <a:r>
              <a:rPr lang="it-IT" sz="2800" dirty="0"/>
              <a:t>: NIR MCAO camera with </a:t>
            </a:r>
            <a:r>
              <a:rPr lang="it-IT" sz="2800" dirty="0" err="1"/>
              <a:t>interferometric</a:t>
            </a:r>
            <a:r>
              <a:rPr lang="it-IT" sz="2800" dirty="0"/>
              <a:t> </a:t>
            </a:r>
            <a:r>
              <a:rPr lang="it-IT" sz="2800" dirty="0" err="1"/>
              <a:t>capabilities</a:t>
            </a:r>
            <a:r>
              <a:rPr lang="it-IT" sz="2800" dirty="0"/>
              <a:t> </a:t>
            </a:r>
          </a:p>
        </p:txBody>
      </p:sp>
      <p:pic>
        <p:nvPicPr>
          <p:cNvPr id="11" name="Picture 3" descr="C:\Users\Enrico\Documents\Arcetri\SOUL\Logo\logo_SOUL_Red_transparent.png">
            <a:extLst>
              <a:ext uri="{FF2B5EF4-FFF2-40B4-BE49-F238E27FC236}">
                <a16:creationId xmlns:a16="http://schemas.microsoft.com/office/drawing/2014/main" id="{915F61AE-F6C9-684D-8E77-6E9A19456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289" y="1292578"/>
            <a:ext cx="1135334" cy="11353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977FAC2-AF30-6A42-AF97-ACB0947CB5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1143" y="2701668"/>
            <a:ext cx="2080125" cy="7509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5" descr="C:\Users\Enrico\Documents\Arcetri\moduli-loghi\LBTI_logo.jpg">
            <a:extLst>
              <a:ext uri="{FF2B5EF4-FFF2-40B4-BE49-F238E27FC236}">
                <a16:creationId xmlns:a16="http://schemas.microsoft.com/office/drawing/2014/main" id="{A39A9547-2CF3-8847-82F3-582A0A494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289" y="3637028"/>
            <a:ext cx="1058550" cy="950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34">
            <a:extLst>
              <a:ext uri="{FF2B5EF4-FFF2-40B4-BE49-F238E27FC236}">
                <a16:creationId xmlns:a16="http://schemas.microsoft.com/office/drawing/2014/main" id="{80E3F80D-6E16-C946-9E0C-06840BC34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3777" y="4741232"/>
            <a:ext cx="822220" cy="11246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79092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E47887-CC3E-644D-82B7-F8231349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80CADD0-0BDE-C341-B54E-DA3D28BBB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218EF-2B30-4DD6-BE50-6BDBC713415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CBAABD6C-4274-5F4B-B987-44C248577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64" y="3651111"/>
            <a:ext cx="3419423" cy="255975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FA53FA6-EB2E-7F44-9128-C3C926412C7F}"/>
              </a:ext>
            </a:extLst>
          </p:cNvPr>
          <p:cNvSpPr txBox="1"/>
          <p:nvPr/>
        </p:nvSpPr>
        <p:spPr>
          <a:xfrm>
            <a:off x="311145" y="5064630"/>
            <a:ext cx="7660670" cy="1200329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dirty="0"/>
              <a:t>LINC-NIRVANA </a:t>
            </a:r>
            <a:r>
              <a:rPr lang="it-IT" sz="2400" dirty="0" err="1"/>
              <a:t>offers</a:t>
            </a:r>
            <a:r>
              <a:rPr lang="it-IT" sz="2400" dirty="0"/>
              <a:t> the AO community the </a:t>
            </a:r>
            <a:r>
              <a:rPr lang="it-IT" sz="2400" dirty="0" err="1"/>
              <a:t>unique</a:t>
            </a:r>
            <a:r>
              <a:rPr lang="it-IT" sz="2400" dirty="0"/>
              <a:t> </a:t>
            </a:r>
            <a:r>
              <a:rPr lang="it-IT" sz="2400" dirty="0" err="1"/>
              <a:t>opportunity</a:t>
            </a:r>
            <a:r>
              <a:rPr lang="it-IT" sz="2400" dirty="0"/>
              <a:t> to test MCAO </a:t>
            </a:r>
            <a:r>
              <a:rPr lang="it-IT" sz="2400" dirty="0" err="1"/>
              <a:t>related</a:t>
            </a:r>
            <a:r>
              <a:rPr lang="it-IT" sz="2400" dirty="0"/>
              <a:t> </a:t>
            </a:r>
            <a:r>
              <a:rPr lang="it-IT" sz="2400" dirty="0" err="1"/>
              <a:t>activities</a:t>
            </a:r>
            <a:r>
              <a:rPr lang="it-IT" sz="2400" dirty="0"/>
              <a:t>.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will</a:t>
            </a:r>
            <a:r>
              <a:rPr lang="it-IT" sz="2400" dirty="0"/>
              <a:t> be </a:t>
            </a:r>
            <a:r>
              <a:rPr lang="it-IT" sz="2400" dirty="0" err="1"/>
              <a:t>very</a:t>
            </a:r>
            <a:r>
              <a:rPr lang="it-IT" sz="2400" dirty="0"/>
              <a:t> </a:t>
            </a:r>
            <a:r>
              <a:rPr lang="it-IT" sz="2400" dirty="0" err="1"/>
              <a:t>useful</a:t>
            </a:r>
            <a:r>
              <a:rPr lang="it-IT" sz="2400" dirty="0"/>
              <a:t> for the future </a:t>
            </a:r>
            <a:r>
              <a:rPr lang="it-IT" sz="2400" dirty="0" err="1"/>
              <a:t>instrumentation</a:t>
            </a:r>
            <a:r>
              <a:rPr lang="it-IT" sz="2400" dirty="0"/>
              <a:t> </a:t>
            </a:r>
            <a:r>
              <a:rPr lang="it-IT" sz="2400" dirty="0" err="1"/>
              <a:t>such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MAVIS and MAORY.</a:t>
            </a:r>
          </a:p>
        </p:txBody>
      </p:sp>
      <p:pic>
        <p:nvPicPr>
          <p:cNvPr id="7" name="Picture 34">
            <a:extLst>
              <a:ext uri="{FF2B5EF4-FFF2-40B4-BE49-F238E27FC236}">
                <a16:creationId xmlns:a16="http://schemas.microsoft.com/office/drawing/2014/main" id="{8212A9C7-F3ED-BB46-BDC4-8098DF7D5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5109" y="170912"/>
            <a:ext cx="632761" cy="86553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8753EF6-3F5E-CC40-8DA0-4D7D7D435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22" y="1193205"/>
            <a:ext cx="6742874" cy="223579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CFC574D-5415-974A-B6EB-B339D176C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1815" y="1110433"/>
            <a:ext cx="3246422" cy="508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97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E54AB9-3BA7-CA41-8540-388762C46697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LBTI?</a:t>
            </a:r>
          </a:p>
        </p:txBody>
      </p:sp>
      <p:pic>
        <p:nvPicPr>
          <p:cNvPr id="3" name="lbti1.jpg" descr="lbti1.jpg">
            <a:extLst>
              <a:ext uri="{FF2B5EF4-FFF2-40B4-BE49-F238E27FC236}">
                <a16:creationId xmlns:a16="http://schemas.microsoft.com/office/drawing/2014/main" id="{64AEF1C9-32DF-6441-A5BC-58F13B678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455" y="1194589"/>
            <a:ext cx="9143090" cy="387667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sp>
        <p:nvSpPr>
          <p:cNvPr id="5" name="Linea">
            <a:extLst>
              <a:ext uri="{FF2B5EF4-FFF2-40B4-BE49-F238E27FC236}">
                <a16:creationId xmlns:a16="http://schemas.microsoft.com/office/drawing/2014/main" id="{F8109B80-FB8A-FA46-9C37-C962CF99BEAF}"/>
              </a:ext>
            </a:extLst>
          </p:cNvPr>
          <p:cNvSpPr/>
          <p:nvPr/>
        </p:nvSpPr>
        <p:spPr>
          <a:xfrm>
            <a:off x="7128688" y="1791630"/>
            <a:ext cx="3019054" cy="1"/>
          </a:xfrm>
          <a:prstGeom prst="line">
            <a:avLst/>
          </a:prstGeom>
          <a:ln w="63500">
            <a:solidFill>
              <a:schemeClr val="tx1"/>
            </a:solidFill>
            <a:miter lim="400000"/>
            <a:headEnd type="triangle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828" kern="0">
              <a:latin typeface="Helvetica Light"/>
              <a:sym typeface="Helvetica Light"/>
            </a:endParaRPr>
          </a:p>
        </p:txBody>
      </p:sp>
      <p:sp>
        <p:nvSpPr>
          <p:cNvPr id="6" name="Linea">
            <a:extLst>
              <a:ext uri="{FF2B5EF4-FFF2-40B4-BE49-F238E27FC236}">
                <a16:creationId xmlns:a16="http://schemas.microsoft.com/office/drawing/2014/main" id="{3B4B3DD4-B57E-4042-9A90-9A084ACF1D29}"/>
              </a:ext>
            </a:extLst>
          </p:cNvPr>
          <p:cNvSpPr/>
          <p:nvPr/>
        </p:nvSpPr>
        <p:spPr>
          <a:xfrm>
            <a:off x="2110837" y="1791631"/>
            <a:ext cx="3099517" cy="1"/>
          </a:xfrm>
          <a:prstGeom prst="line">
            <a:avLst/>
          </a:prstGeom>
          <a:ln w="63500">
            <a:solidFill>
              <a:schemeClr val="tx1"/>
            </a:solidFill>
            <a:miter lim="400000"/>
            <a:headEnd type="triangle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828" kern="0">
              <a:latin typeface="Helvetica Light"/>
              <a:sym typeface="Helvetica Light"/>
            </a:endParaRPr>
          </a:p>
        </p:txBody>
      </p:sp>
      <p:sp>
        <p:nvSpPr>
          <p:cNvPr id="7" name="Linea">
            <a:extLst>
              <a:ext uri="{FF2B5EF4-FFF2-40B4-BE49-F238E27FC236}">
                <a16:creationId xmlns:a16="http://schemas.microsoft.com/office/drawing/2014/main" id="{506680BD-2F98-054C-9960-B3ED4D9BCD24}"/>
              </a:ext>
            </a:extLst>
          </p:cNvPr>
          <p:cNvSpPr/>
          <p:nvPr/>
        </p:nvSpPr>
        <p:spPr>
          <a:xfrm>
            <a:off x="3706651" y="5159077"/>
            <a:ext cx="4778697" cy="1"/>
          </a:xfrm>
          <a:prstGeom prst="line">
            <a:avLst/>
          </a:prstGeom>
          <a:ln w="63500">
            <a:solidFill>
              <a:schemeClr val="tx1"/>
            </a:solidFill>
            <a:miter lim="400000"/>
            <a:headEnd type="triangle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828" kern="0">
              <a:latin typeface="Helvetica Light"/>
              <a:sym typeface="Helvetica Light"/>
            </a:endParaRPr>
          </a:p>
        </p:txBody>
      </p:sp>
      <p:sp>
        <p:nvSpPr>
          <p:cNvPr id="8" name="Linea">
            <a:extLst>
              <a:ext uri="{FF2B5EF4-FFF2-40B4-BE49-F238E27FC236}">
                <a16:creationId xmlns:a16="http://schemas.microsoft.com/office/drawing/2014/main" id="{354F77E2-BB66-7941-B3E2-5DA9D4219EF2}"/>
              </a:ext>
            </a:extLst>
          </p:cNvPr>
          <p:cNvSpPr/>
          <p:nvPr/>
        </p:nvSpPr>
        <p:spPr>
          <a:xfrm flipV="1">
            <a:off x="2218541" y="5612888"/>
            <a:ext cx="7770586" cy="23873"/>
          </a:xfrm>
          <a:prstGeom prst="line">
            <a:avLst/>
          </a:prstGeom>
          <a:ln w="63500">
            <a:solidFill>
              <a:schemeClr val="tx1"/>
            </a:solidFill>
            <a:miter lim="400000"/>
            <a:headEnd type="triangle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828" kern="0">
              <a:latin typeface="Helvetica Light"/>
              <a:sym typeface="Helvetica Light"/>
            </a:endParaRPr>
          </a:p>
        </p:txBody>
      </p:sp>
      <p:sp>
        <p:nvSpPr>
          <p:cNvPr id="9" name="8.4 m">
            <a:extLst>
              <a:ext uri="{FF2B5EF4-FFF2-40B4-BE49-F238E27FC236}">
                <a16:creationId xmlns:a16="http://schemas.microsoft.com/office/drawing/2014/main" id="{DE1AD8D3-C707-F544-A62B-A9E69211BA4A}"/>
              </a:ext>
            </a:extLst>
          </p:cNvPr>
          <p:cNvSpPr txBox="1"/>
          <p:nvPr/>
        </p:nvSpPr>
        <p:spPr>
          <a:xfrm>
            <a:off x="8150901" y="1791631"/>
            <a:ext cx="974627" cy="50488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spcBef>
                <a:spcPts val="2000"/>
              </a:spcBef>
              <a:defRPr sz="4000"/>
            </a:lvl1pPr>
          </a:lstStyle>
          <a:p>
            <a:pPr defTabSz="410751" hangingPunct="0">
              <a:spcBef>
                <a:spcPts val="1406"/>
              </a:spcBef>
            </a:pPr>
            <a:r>
              <a:rPr sz="2812" kern="0" dirty="0">
                <a:latin typeface="+mj-lt"/>
                <a:cs typeface="Arial"/>
                <a:sym typeface="Arial"/>
              </a:rPr>
              <a:t>8.4 m</a:t>
            </a:r>
          </a:p>
        </p:txBody>
      </p:sp>
      <p:sp>
        <p:nvSpPr>
          <p:cNvPr id="10" name="8.4 m">
            <a:extLst>
              <a:ext uri="{FF2B5EF4-FFF2-40B4-BE49-F238E27FC236}">
                <a16:creationId xmlns:a16="http://schemas.microsoft.com/office/drawing/2014/main" id="{39499B7D-96F7-0140-9559-BE25F2D35A5A}"/>
              </a:ext>
            </a:extLst>
          </p:cNvPr>
          <p:cNvSpPr txBox="1"/>
          <p:nvPr/>
        </p:nvSpPr>
        <p:spPr>
          <a:xfrm>
            <a:off x="3219337" y="1791631"/>
            <a:ext cx="974627" cy="50488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spcBef>
                <a:spcPts val="2000"/>
              </a:spcBef>
              <a:defRPr sz="4000"/>
            </a:lvl1pPr>
          </a:lstStyle>
          <a:p>
            <a:pPr defTabSz="410751" hangingPunct="0">
              <a:spcBef>
                <a:spcPts val="1406"/>
              </a:spcBef>
            </a:pPr>
            <a:r>
              <a:rPr sz="2812" kern="0" dirty="0">
                <a:latin typeface="+mj-lt"/>
                <a:cs typeface="Arial"/>
                <a:sym typeface="Arial"/>
              </a:rPr>
              <a:t>8.4 m</a:t>
            </a:r>
          </a:p>
        </p:txBody>
      </p:sp>
      <p:sp>
        <p:nvSpPr>
          <p:cNvPr id="11" name="14.4 m">
            <a:extLst>
              <a:ext uri="{FF2B5EF4-FFF2-40B4-BE49-F238E27FC236}">
                <a16:creationId xmlns:a16="http://schemas.microsoft.com/office/drawing/2014/main" id="{A71AAE2E-AB4E-4244-A9D1-A519795FCCC5}"/>
              </a:ext>
            </a:extLst>
          </p:cNvPr>
          <p:cNvSpPr txBox="1"/>
          <p:nvPr/>
        </p:nvSpPr>
        <p:spPr>
          <a:xfrm>
            <a:off x="5586027" y="5100339"/>
            <a:ext cx="1175002" cy="50488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spcBef>
                <a:spcPts val="2000"/>
              </a:spcBef>
              <a:defRPr sz="4000"/>
            </a:lvl1pPr>
          </a:lstStyle>
          <a:p>
            <a:pPr defTabSz="410751" hangingPunct="0">
              <a:spcBef>
                <a:spcPts val="1406"/>
              </a:spcBef>
            </a:pPr>
            <a:r>
              <a:rPr sz="2812" kern="0">
                <a:latin typeface="+mj-lt"/>
                <a:cs typeface="Arial"/>
                <a:sym typeface="Arial"/>
              </a:rPr>
              <a:t>14.4 m</a:t>
            </a:r>
          </a:p>
        </p:txBody>
      </p:sp>
      <p:sp>
        <p:nvSpPr>
          <p:cNvPr id="12" name="22.7 m">
            <a:extLst>
              <a:ext uri="{FF2B5EF4-FFF2-40B4-BE49-F238E27FC236}">
                <a16:creationId xmlns:a16="http://schemas.microsoft.com/office/drawing/2014/main" id="{47D13A7E-0EE0-0F46-91B0-3E13298D2AFE}"/>
              </a:ext>
            </a:extLst>
          </p:cNvPr>
          <p:cNvSpPr txBox="1"/>
          <p:nvPr/>
        </p:nvSpPr>
        <p:spPr>
          <a:xfrm>
            <a:off x="5586027" y="5676014"/>
            <a:ext cx="977833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spcBef>
                <a:spcPts val="2000"/>
              </a:spcBef>
              <a:defRPr sz="4000"/>
            </a:lvl1pPr>
          </a:lstStyle>
          <a:p>
            <a:pPr defTabSz="410751" hangingPunct="0">
              <a:spcBef>
                <a:spcPts val="1406"/>
              </a:spcBef>
            </a:pPr>
            <a:r>
              <a:rPr sz="2812" kern="0" dirty="0">
                <a:latin typeface="+mj-lt"/>
                <a:cs typeface="Arial"/>
                <a:sym typeface="Arial"/>
              </a:rPr>
              <a:t>22.7 m</a:t>
            </a:r>
          </a:p>
        </p:txBody>
      </p:sp>
      <p:pic>
        <p:nvPicPr>
          <p:cNvPr id="13" name="Rettangolo Quadrato" descr="Rettangolo Quadrato">
            <a:extLst>
              <a:ext uri="{FF2B5EF4-FFF2-40B4-BE49-F238E27FC236}">
                <a16:creationId xmlns:a16="http://schemas.microsoft.com/office/drawing/2014/main" id="{F2B75FB0-67C6-FC44-BF76-E96899440DA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73853" y="2062447"/>
            <a:ext cx="2644294" cy="14008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Linea">
            <a:extLst>
              <a:ext uri="{FF2B5EF4-FFF2-40B4-BE49-F238E27FC236}">
                <a16:creationId xmlns:a16="http://schemas.microsoft.com/office/drawing/2014/main" id="{8211D98E-1444-E842-A808-215D4CB9A1EE}"/>
              </a:ext>
            </a:extLst>
          </p:cNvPr>
          <p:cNvSpPr/>
          <p:nvPr/>
        </p:nvSpPr>
        <p:spPr>
          <a:xfrm>
            <a:off x="3274546" y="2949824"/>
            <a:ext cx="1935808" cy="1"/>
          </a:xfrm>
          <a:prstGeom prst="line">
            <a:avLst/>
          </a:prstGeom>
          <a:ln w="101600">
            <a:solidFill>
              <a:srgbClr val="00FA03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828" kern="0">
              <a:latin typeface="Helvetica Light"/>
              <a:sym typeface="Helvetica Light"/>
            </a:endParaRPr>
          </a:p>
        </p:txBody>
      </p:sp>
      <p:sp>
        <p:nvSpPr>
          <p:cNvPr id="15" name="Linea">
            <a:extLst>
              <a:ext uri="{FF2B5EF4-FFF2-40B4-BE49-F238E27FC236}">
                <a16:creationId xmlns:a16="http://schemas.microsoft.com/office/drawing/2014/main" id="{CD4581E4-DCCD-554D-AA96-89BB9AFFE31E}"/>
              </a:ext>
            </a:extLst>
          </p:cNvPr>
          <p:cNvSpPr/>
          <p:nvPr/>
        </p:nvSpPr>
        <p:spPr>
          <a:xfrm flipH="1">
            <a:off x="6939329" y="2949824"/>
            <a:ext cx="1935808" cy="1"/>
          </a:xfrm>
          <a:prstGeom prst="line">
            <a:avLst/>
          </a:prstGeom>
          <a:ln w="101600">
            <a:solidFill>
              <a:srgbClr val="00FA03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828" kern="0">
              <a:latin typeface="Helvetica Light"/>
              <a:sym typeface="Helvetica Light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24C63CA-9AD3-FF4D-BFBA-5D7659C5DB4B}"/>
              </a:ext>
            </a:extLst>
          </p:cNvPr>
          <p:cNvSpPr txBox="1"/>
          <p:nvPr/>
        </p:nvSpPr>
        <p:spPr>
          <a:xfrm>
            <a:off x="9111253" y="6539092"/>
            <a:ext cx="31125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Courtesy</a:t>
            </a:r>
            <a:r>
              <a:rPr lang="it-IT" sz="1200" dirty="0"/>
              <a:t> of Steve </a:t>
            </a:r>
            <a:r>
              <a:rPr lang="it-IT" sz="1200" dirty="0" err="1"/>
              <a:t>Ertel</a:t>
            </a:r>
            <a:r>
              <a:rPr lang="it-IT" sz="1200" dirty="0"/>
              <a:t> – Steward </a:t>
            </a:r>
            <a:r>
              <a:rPr lang="it-IT" sz="1200" dirty="0" err="1"/>
              <a:t>Observatory</a:t>
            </a:r>
            <a:endParaRPr lang="it-IT" sz="1200" dirty="0"/>
          </a:p>
        </p:txBody>
      </p:sp>
      <p:pic>
        <p:nvPicPr>
          <p:cNvPr id="17" name="Picture 5" descr="C:\Users\Enrico\Documents\Arcetri\moduli-loghi\LBTI_logo.jpg">
            <a:extLst>
              <a:ext uri="{FF2B5EF4-FFF2-40B4-BE49-F238E27FC236}">
                <a16:creationId xmlns:a16="http://schemas.microsoft.com/office/drawing/2014/main" id="{443C9E46-A0EF-AE43-BF36-172700A51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120" y="2181939"/>
            <a:ext cx="858019" cy="770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3" descr="C:\Users\Enrico\Documents\Arcetri\SOUL\Logo\logo_SOUL_Red_transparent.png">
            <a:extLst>
              <a:ext uri="{FF2B5EF4-FFF2-40B4-BE49-F238E27FC236}">
                <a16:creationId xmlns:a16="http://schemas.microsoft.com/office/drawing/2014/main" id="{20A8EA98-0399-F745-99E1-3EEAE1ADA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85" y="2567329"/>
            <a:ext cx="629520" cy="62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Enrico\Documents\Arcetri\SOUL\Logo\logo_SOUL_Red_transparent.png">
            <a:extLst>
              <a:ext uri="{FF2B5EF4-FFF2-40B4-BE49-F238E27FC236}">
                <a16:creationId xmlns:a16="http://schemas.microsoft.com/office/drawing/2014/main" id="{8E37BF5C-31FA-6743-A94B-6CD650F2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70" y="2504910"/>
            <a:ext cx="629520" cy="62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815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E54AB9-3BA7-CA41-8540-388762C46697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LBTI?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24C63CA-9AD3-FF4D-BFBA-5D7659C5DB4B}"/>
              </a:ext>
            </a:extLst>
          </p:cNvPr>
          <p:cNvSpPr txBox="1"/>
          <p:nvPr/>
        </p:nvSpPr>
        <p:spPr>
          <a:xfrm>
            <a:off x="9111253" y="6539092"/>
            <a:ext cx="31125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Courtesy</a:t>
            </a:r>
            <a:r>
              <a:rPr lang="it-IT" sz="1200" dirty="0"/>
              <a:t> of Steve </a:t>
            </a:r>
            <a:r>
              <a:rPr lang="it-IT" sz="1200" dirty="0" err="1"/>
              <a:t>Ertel</a:t>
            </a:r>
            <a:r>
              <a:rPr lang="it-IT" sz="1200" dirty="0"/>
              <a:t> – Steward </a:t>
            </a:r>
            <a:r>
              <a:rPr lang="it-IT" sz="1200" dirty="0" err="1"/>
              <a:t>Observatory</a:t>
            </a:r>
            <a:endParaRPr lang="it-IT" sz="12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2B324EE-0621-5D49-9044-0032072E0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45" y="1094510"/>
            <a:ext cx="6633200" cy="4978305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1F23786F-6A46-9943-B5F9-DA4BA1FAE671}"/>
              </a:ext>
            </a:extLst>
          </p:cNvPr>
          <p:cNvGrpSpPr/>
          <p:nvPr/>
        </p:nvGrpSpPr>
        <p:grpSpPr>
          <a:xfrm>
            <a:off x="287145" y="1216220"/>
            <a:ext cx="6441670" cy="4856595"/>
            <a:chOff x="4166418" y="1245687"/>
            <a:chExt cx="6441670" cy="4856595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751A890E-20C3-7647-B3A7-E4632D97C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66418" y="1245687"/>
              <a:ext cx="6441670" cy="48565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76985AAF-A85A-B947-BE97-77EA24E2E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66418" y="1245687"/>
              <a:ext cx="6363037" cy="4727100"/>
            </a:xfrm>
            <a:prstGeom prst="rect">
              <a:avLst/>
            </a:prstGeom>
          </p:spPr>
        </p:pic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AC11C5B-FE05-F946-BF49-5827FC912D56}"/>
              </a:ext>
            </a:extLst>
          </p:cNvPr>
          <p:cNvSpPr txBox="1"/>
          <p:nvPr/>
        </p:nvSpPr>
        <p:spPr>
          <a:xfrm>
            <a:off x="7266709" y="932725"/>
            <a:ext cx="44888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LBTI </a:t>
            </a:r>
            <a:r>
              <a:rPr lang="it-IT" sz="2400" dirty="0" err="1"/>
              <a:t>is</a:t>
            </a:r>
            <a:r>
              <a:rPr lang="it-IT" sz="2400" dirty="0"/>
              <a:t> a ‘</a:t>
            </a:r>
            <a:r>
              <a:rPr lang="it-IT" sz="2400" dirty="0" err="1"/>
              <a:t>strategic</a:t>
            </a:r>
            <a:r>
              <a:rPr lang="it-IT" sz="2400" dirty="0"/>
              <a:t>’ (</a:t>
            </a:r>
            <a:r>
              <a:rPr lang="it-IT" sz="2400" dirty="0" err="1"/>
              <a:t>similar</a:t>
            </a:r>
            <a:r>
              <a:rPr lang="it-IT" sz="2400" dirty="0"/>
              <a:t> to PI) </a:t>
            </a:r>
            <a:r>
              <a:rPr lang="it-IT" sz="2400" dirty="0" err="1"/>
              <a:t>instrument</a:t>
            </a:r>
            <a:endParaRPr lang="it-IT" sz="24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High </a:t>
            </a:r>
            <a:r>
              <a:rPr lang="it-IT" sz="2400" dirty="0" err="1"/>
              <a:t>angular</a:t>
            </a:r>
            <a:r>
              <a:rPr lang="it-IT" sz="2400" dirty="0"/>
              <a:t> </a:t>
            </a:r>
            <a:r>
              <a:rPr lang="it-IT" sz="2400" dirty="0" err="1"/>
              <a:t>resolution</a:t>
            </a:r>
            <a:r>
              <a:rPr lang="it-IT" sz="2400" dirty="0"/>
              <a:t> and high </a:t>
            </a:r>
            <a:r>
              <a:rPr lang="it-IT" sz="2400" dirty="0" err="1"/>
              <a:t>contrast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</a:t>
            </a:r>
            <a:r>
              <a:rPr lang="it-IT" sz="2400" dirty="0" err="1"/>
              <a:t>thermal</a:t>
            </a:r>
            <a:r>
              <a:rPr lang="it-IT" sz="2400" dirty="0"/>
              <a:t> </a:t>
            </a:r>
            <a:r>
              <a:rPr lang="it-IT" sz="2400" dirty="0" err="1"/>
              <a:t>infrared</a:t>
            </a:r>
            <a:r>
              <a:rPr lang="it-IT" sz="2400" dirty="0"/>
              <a:t> (L to </a:t>
            </a:r>
            <a:r>
              <a:rPr lang="it-IT" sz="2400" dirty="0" err="1"/>
              <a:t>N</a:t>
            </a:r>
            <a:r>
              <a:rPr lang="it-IT" sz="2400" dirty="0"/>
              <a:t> </a:t>
            </a:r>
            <a:r>
              <a:rPr lang="it-IT" sz="2400" dirty="0" err="1"/>
              <a:t>bands</a:t>
            </a:r>
            <a:r>
              <a:rPr lang="it-IT" sz="2400" dirty="0"/>
              <a:t>, can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observe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H &amp; K </a:t>
            </a:r>
            <a:r>
              <a:rPr lang="it-IT" sz="2400" dirty="0" err="1"/>
              <a:t>bands</a:t>
            </a:r>
            <a:r>
              <a:rPr lang="it-IT" sz="2400" dirty="0"/>
              <a:t>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/>
              <a:t>AO </a:t>
            </a:r>
            <a:r>
              <a:rPr lang="it-IT" sz="2400" dirty="0" err="1"/>
              <a:t>assisted</a:t>
            </a:r>
            <a:r>
              <a:rPr lang="it-IT" sz="2400" dirty="0"/>
              <a:t> single </a:t>
            </a:r>
            <a:r>
              <a:rPr lang="it-IT" sz="2400" dirty="0" err="1"/>
              <a:t>sided</a:t>
            </a:r>
            <a:r>
              <a:rPr lang="it-IT" sz="2400" dirty="0"/>
              <a:t>, double </a:t>
            </a:r>
            <a:r>
              <a:rPr lang="it-IT" sz="2400" dirty="0" err="1"/>
              <a:t>sided</a:t>
            </a:r>
            <a:r>
              <a:rPr lang="it-IT" sz="2400" dirty="0"/>
              <a:t>, and </a:t>
            </a:r>
            <a:r>
              <a:rPr lang="it-IT" sz="2400" dirty="0" err="1"/>
              <a:t>interferometric</a:t>
            </a:r>
            <a:r>
              <a:rPr lang="it-IT" sz="2400" dirty="0"/>
              <a:t> </a:t>
            </a:r>
            <a:r>
              <a:rPr lang="it-IT" sz="2400" dirty="0" err="1"/>
              <a:t>observations</a:t>
            </a:r>
            <a:r>
              <a:rPr lang="it-IT" sz="2400" dirty="0"/>
              <a:t> to exploit </a:t>
            </a:r>
            <a:r>
              <a:rPr lang="it-IT" sz="2400" dirty="0" err="1"/>
              <a:t>LBT’s</a:t>
            </a:r>
            <a:r>
              <a:rPr lang="it-IT" sz="2400" dirty="0"/>
              <a:t> full </a:t>
            </a:r>
            <a:r>
              <a:rPr lang="it-IT" sz="2400" dirty="0" err="1"/>
              <a:t>resolution</a:t>
            </a:r>
            <a:r>
              <a:rPr lang="it-IT" sz="2400" dirty="0"/>
              <a:t> </a:t>
            </a:r>
            <a:r>
              <a:rPr lang="it-IT" sz="2400" dirty="0" err="1"/>
              <a:t>capabilities</a:t>
            </a:r>
            <a:endParaRPr lang="it-IT" sz="24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2400" dirty="0" err="1"/>
              <a:t>Very</a:t>
            </a:r>
            <a:r>
              <a:rPr lang="it-IT" sz="2400" dirty="0"/>
              <a:t> </a:t>
            </a:r>
            <a:r>
              <a:rPr lang="it-IT" sz="2400" dirty="0" err="1"/>
              <a:t>low</a:t>
            </a:r>
            <a:r>
              <a:rPr lang="it-IT" sz="2400" dirty="0"/>
              <a:t> </a:t>
            </a:r>
            <a:r>
              <a:rPr lang="it-IT" sz="2400" dirty="0" err="1"/>
              <a:t>thermal</a:t>
            </a:r>
            <a:r>
              <a:rPr lang="it-IT" sz="2400" dirty="0"/>
              <a:t> background due to </a:t>
            </a:r>
            <a:r>
              <a:rPr lang="it-IT" sz="2400" dirty="0" err="1"/>
              <a:t>adaptive</a:t>
            </a:r>
            <a:r>
              <a:rPr lang="it-IT" sz="2400" dirty="0"/>
              <a:t> </a:t>
            </a:r>
            <a:r>
              <a:rPr lang="it-IT" sz="2400" dirty="0" err="1"/>
              <a:t>secondary</a:t>
            </a:r>
            <a:r>
              <a:rPr lang="it-IT" sz="2400" dirty="0"/>
              <a:t> and </a:t>
            </a:r>
            <a:r>
              <a:rPr lang="it-IT" sz="2400" dirty="0" err="1"/>
              <a:t>only</a:t>
            </a:r>
            <a:r>
              <a:rPr lang="it-IT" sz="2400" dirty="0"/>
              <a:t> </a:t>
            </a:r>
            <a:r>
              <a:rPr lang="it-IT" sz="2400" dirty="0" err="1"/>
              <a:t>three</a:t>
            </a:r>
            <a:r>
              <a:rPr lang="it-IT" sz="2400" dirty="0"/>
              <a:t> </a:t>
            </a:r>
            <a:r>
              <a:rPr lang="it-IT" sz="2400" dirty="0" err="1"/>
              <a:t>warm</a:t>
            </a:r>
            <a:r>
              <a:rPr lang="it-IT" sz="2400" dirty="0"/>
              <a:t> </a:t>
            </a:r>
            <a:r>
              <a:rPr lang="it-IT" sz="2400" dirty="0" err="1"/>
              <a:t>reflections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030281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rrent LBTI capabilities"/>
          <p:cNvSpPr txBox="1"/>
          <p:nvPr/>
        </p:nvSpPr>
        <p:spPr>
          <a:xfrm>
            <a:off x="4470513" y="624165"/>
            <a:ext cx="72200" cy="287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3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400" dirty="0"/>
          </a:p>
        </p:txBody>
      </p:sp>
      <p:sp>
        <p:nvSpPr>
          <p:cNvPr id="132" name="Adaptive optics system:…"/>
          <p:cNvSpPr txBox="1"/>
          <p:nvPr/>
        </p:nvSpPr>
        <p:spPr>
          <a:xfrm>
            <a:off x="4563295" y="877208"/>
            <a:ext cx="5547540" cy="81079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35719" tIns="35719" rIns="35719" bIns="35719" anchor="ctr">
            <a:spAutoFit/>
          </a:bodyPr>
          <a:lstStyle/>
          <a:p>
            <a:pPr algn="l">
              <a:def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Adaptive optics system:</a:t>
            </a:r>
          </a:p>
          <a:p>
            <a:pPr algn="l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Natural guide ‘star’ needed, off-axis separation &lt;50”,  limiting magnitude R&lt;17 (demonstrated), R&lt;18 (expected)</a:t>
            </a:r>
          </a:p>
        </p:txBody>
      </p:sp>
      <p:sp>
        <p:nvSpPr>
          <p:cNvPr id="136" name="Imaging:…"/>
          <p:cNvSpPr txBox="1"/>
          <p:nvPr/>
        </p:nvSpPr>
        <p:spPr>
          <a:xfrm>
            <a:off x="53523" y="84334"/>
            <a:ext cx="3990610" cy="668933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5719" tIns="35719" rIns="35719" bIns="35719" anchor="ctr">
            <a:spAutoFit/>
          </a:bodyPr>
          <a:lstStyle/>
          <a:p>
            <a:pPr algn="ctr">
              <a:def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sz="1400" dirty="0" err="1">
                <a:solidFill>
                  <a:schemeClr val="bg1"/>
                </a:solidFill>
              </a:rPr>
              <a:t>LMIRCam</a:t>
            </a:r>
            <a:endParaRPr lang="it-IT" sz="1400" dirty="0">
              <a:solidFill>
                <a:schemeClr val="bg1"/>
              </a:solidFill>
            </a:endParaRPr>
          </a:p>
          <a:p>
            <a:pPr algn="l">
              <a:def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Imaging:</a:t>
            </a:r>
          </a:p>
          <a:p>
            <a:pPr marL="89294" indent="-89294">
              <a:buSzPct val="100000"/>
              <a:buChar char="•"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Wavelengths:  J to M band</a:t>
            </a:r>
          </a:p>
          <a:p>
            <a:pPr marL="89294" indent="-89294">
              <a:buSzPct val="100000"/>
              <a:buChar char="•"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Field-of-view:  20”</a:t>
            </a:r>
          </a:p>
          <a:p>
            <a:pPr marL="89294" indent="-89294">
              <a:buSzPct val="100000"/>
              <a:buChar char="•"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High contrast (12 mag at 0.5” in L band)</a:t>
            </a:r>
          </a:p>
          <a:p>
            <a:pPr marL="89294" indent="-89294">
              <a:buSzPct val="100000"/>
              <a:buChar char="•"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Background limit: 23 mag (H), 17 mag (L)</a:t>
            </a:r>
          </a:p>
          <a:p>
            <a:pPr marL="89294" indent="-89294">
              <a:buSzPct val="100000"/>
              <a:buChar char="•"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8.4m resolution, two sides in parallel</a:t>
            </a:r>
          </a:p>
          <a:p>
            <a:pPr marL="89294" indent="-89294">
              <a:buSzPct val="100000"/>
              <a:buChar char="•"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AGPM &amp; </a:t>
            </a:r>
            <a:r>
              <a:rPr sz="1600" dirty="0" err="1">
                <a:solidFill>
                  <a:schemeClr val="bg1"/>
                </a:solidFill>
              </a:rPr>
              <a:t>vAPP</a:t>
            </a:r>
            <a:r>
              <a:rPr sz="1600" dirty="0">
                <a:solidFill>
                  <a:schemeClr val="bg1"/>
                </a:solidFill>
              </a:rPr>
              <a:t> </a:t>
            </a:r>
            <a:r>
              <a:rPr sz="1600" dirty="0" err="1">
                <a:solidFill>
                  <a:schemeClr val="bg1"/>
                </a:solidFill>
              </a:rPr>
              <a:t>coronagraphy</a:t>
            </a:r>
            <a:endParaRPr sz="1600" dirty="0">
              <a:solidFill>
                <a:schemeClr val="bg1"/>
              </a:solidFill>
            </a:endParaRPr>
          </a:p>
          <a:p>
            <a:pPr algn="l">
              <a:lnSpc>
                <a:spcPct val="50000"/>
              </a:lnSpc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dirty="0">
              <a:solidFill>
                <a:schemeClr val="bg1"/>
              </a:solidFill>
            </a:endParaRPr>
          </a:p>
          <a:p>
            <a:pPr algn="l">
              <a:def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Fizeau imaging interferometry:</a:t>
            </a:r>
          </a:p>
          <a:p>
            <a:pPr marL="89294" indent="-89294">
              <a:buSzPct val="100000"/>
              <a:buChar char="•"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Interferometric technique to reach full 23m equivalent angular resolution</a:t>
            </a:r>
          </a:p>
          <a:p>
            <a:pPr marL="89294" indent="-89294">
              <a:buSzPct val="100000"/>
              <a:buChar char="•"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Open phase loop or fringe tracked (K &lt; 5)</a:t>
            </a:r>
          </a:p>
          <a:p>
            <a:pPr algn="l">
              <a:lnSpc>
                <a:spcPct val="50000"/>
              </a:lnSpc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dirty="0">
              <a:solidFill>
                <a:schemeClr val="bg1"/>
              </a:solidFill>
            </a:endParaRPr>
          </a:p>
          <a:p>
            <a:pPr algn="l">
              <a:def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Aperture masking:</a:t>
            </a:r>
          </a:p>
          <a:p>
            <a:pPr marL="89294" indent="-89294">
              <a:buSzPct val="100000"/>
              <a:buChar char="•"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Interferometric technique</a:t>
            </a:r>
          </a:p>
          <a:p>
            <a:pPr marL="89294" indent="-89294">
              <a:buSzPct val="100000"/>
              <a:buChar char="•"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Faint companions &amp; disks inside diffraction limit</a:t>
            </a:r>
          </a:p>
          <a:p>
            <a:pPr marL="89294" indent="-89294">
              <a:buSzPct val="100000"/>
              <a:buChar char="•"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Contrast ~6mag at 100 mas</a:t>
            </a:r>
          </a:p>
          <a:p>
            <a:pPr algn="l">
              <a:lnSpc>
                <a:spcPct val="50000"/>
              </a:lnSpc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dirty="0">
              <a:solidFill>
                <a:schemeClr val="bg1"/>
              </a:solidFill>
            </a:endParaRPr>
          </a:p>
          <a:p>
            <a:pPr algn="l">
              <a:def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Wall-eyed pointing mode:</a:t>
            </a:r>
          </a:p>
          <a:p>
            <a:pPr marL="89294" indent="-89294">
              <a:buSzPct val="100000"/>
              <a:buChar char="•"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Precision relative IR photometry</a:t>
            </a:r>
          </a:p>
          <a:p>
            <a:pPr marL="89294" indent="-89294">
              <a:buSzPct val="100000"/>
              <a:buChar char="•"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Two apertures point at two different stars</a:t>
            </a:r>
          </a:p>
          <a:p>
            <a:pPr marL="89294" indent="-89294">
              <a:buSzPct val="100000"/>
              <a:buChar char="•"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Maximum separation ~2 arcmin</a:t>
            </a:r>
          </a:p>
          <a:p>
            <a:pPr algn="l">
              <a:lnSpc>
                <a:spcPct val="50000"/>
              </a:lnSpc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dirty="0">
              <a:solidFill>
                <a:schemeClr val="bg1"/>
              </a:solidFill>
            </a:endParaRPr>
          </a:p>
          <a:p>
            <a:pPr algn="l">
              <a:def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Prism spectroscopy:</a:t>
            </a:r>
          </a:p>
          <a:p>
            <a:pPr marL="89294" indent="-89294">
              <a:buSzPct val="100000"/>
              <a:buChar char="•"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Imaging and </a:t>
            </a:r>
            <a:r>
              <a:rPr sz="1600" dirty="0" err="1">
                <a:solidFill>
                  <a:schemeClr val="bg1"/>
                </a:solidFill>
              </a:rPr>
              <a:t>spectro</a:t>
            </a:r>
            <a:r>
              <a:rPr sz="1600" dirty="0">
                <a:solidFill>
                  <a:schemeClr val="bg1"/>
                </a:solidFill>
              </a:rPr>
              <a:t>-interferometric modes</a:t>
            </a:r>
          </a:p>
          <a:p>
            <a:pPr marL="89294" indent="-89294">
              <a:buSzPct val="100000"/>
              <a:buChar char="•"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Spectral resolution ~100</a:t>
            </a:r>
          </a:p>
        </p:txBody>
      </p:sp>
      <p:sp>
        <p:nvSpPr>
          <p:cNvPr id="140" name="Integral field spectroscopy:…"/>
          <p:cNvSpPr txBox="1"/>
          <p:nvPr/>
        </p:nvSpPr>
        <p:spPr>
          <a:xfrm>
            <a:off x="4129660" y="2830016"/>
            <a:ext cx="3852433" cy="3519233"/>
          </a:xfrm>
          <a:prstGeom prst="rect">
            <a:avLst/>
          </a:prstGeom>
          <a:ln>
            <a:solidFill>
              <a:schemeClr val="tx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35719" tIns="35719" rIns="35719" bIns="35719" anchor="ctr">
            <a:spAutoFit/>
          </a:bodyPr>
          <a:lstStyle/>
          <a:p>
            <a:pPr algn="ctr">
              <a:def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sz="1600" dirty="0">
                <a:solidFill>
                  <a:schemeClr val="bg1"/>
                </a:solidFill>
              </a:rPr>
              <a:t>ALES</a:t>
            </a:r>
          </a:p>
          <a:p>
            <a:pPr algn="l">
              <a:def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Integral field spectroscopy:</a:t>
            </a:r>
          </a:p>
          <a:p>
            <a:pPr marL="89294" indent="-89294">
              <a:buSzPct val="100000"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Spatially resolved spectra</a:t>
            </a:r>
          </a:p>
          <a:p>
            <a:pPr marL="89294" indent="-89294">
              <a:buSzPct val="100000"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High angular resolution, high contrast imaging techniques with spectral resolution</a:t>
            </a:r>
          </a:p>
          <a:p>
            <a:pPr marL="89294" indent="-89294">
              <a:buSzPct val="100000"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Spectral resolution ~80</a:t>
            </a:r>
          </a:p>
          <a:p>
            <a:pPr marL="89294" indent="-89294">
              <a:buSzPct val="100000"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Field of view 2”</a:t>
            </a:r>
          </a:p>
          <a:p>
            <a:pPr marL="89294" indent="-89294">
              <a:buSzPct val="100000"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Wavelength range 2-5 micron (only 3-4 routine)</a:t>
            </a:r>
          </a:p>
          <a:p>
            <a:pPr marL="89294" indent="-89294">
              <a:buSzPct val="100000"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Routinely combined with </a:t>
            </a:r>
            <a:r>
              <a:rPr sz="1600" dirty="0" err="1">
                <a:solidFill>
                  <a:schemeClr val="bg1"/>
                </a:solidFill>
              </a:rPr>
              <a:t>vAPP</a:t>
            </a:r>
            <a:r>
              <a:rPr sz="1600" dirty="0">
                <a:solidFill>
                  <a:schemeClr val="bg1"/>
                </a:solidFill>
              </a:rPr>
              <a:t> </a:t>
            </a:r>
            <a:r>
              <a:rPr sz="1600" dirty="0" err="1">
                <a:solidFill>
                  <a:schemeClr val="bg1"/>
                </a:solidFill>
              </a:rPr>
              <a:t>coronagraphy</a:t>
            </a:r>
            <a:endParaRPr sz="1600" dirty="0">
              <a:solidFill>
                <a:schemeClr val="bg1"/>
              </a:solidFill>
            </a:endParaRPr>
          </a:p>
          <a:p>
            <a:pPr marL="89294" indent="-89294">
              <a:buSzPct val="100000"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Future:  Combine with AGPM </a:t>
            </a:r>
            <a:r>
              <a:rPr sz="1600" dirty="0" err="1">
                <a:solidFill>
                  <a:schemeClr val="bg1"/>
                </a:solidFill>
              </a:rPr>
              <a:t>coronagraphy</a:t>
            </a:r>
            <a:r>
              <a:rPr sz="1600" dirty="0">
                <a:solidFill>
                  <a:schemeClr val="bg1"/>
                </a:solidFill>
              </a:rPr>
              <a:t> and Fizeau interferometry</a:t>
            </a:r>
          </a:p>
        </p:txBody>
      </p:sp>
      <p:sp>
        <p:nvSpPr>
          <p:cNvPr id="144" name="Imaging:…"/>
          <p:cNvSpPr txBox="1"/>
          <p:nvPr/>
        </p:nvSpPr>
        <p:spPr>
          <a:xfrm>
            <a:off x="8147869" y="1777105"/>
            <a:ext cx="3924962" cy="499656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35719" tIns="35719" rIns="35719" bIns="35719" anchor="ctr">
            <a:spAutoFit/>
          </a:bodyPr>
          <a:lstStyle/>
          <a:p>
            <a:pPr algn="ctr">
              <a:def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it-IT" sz="1600" dirty="0">
                <a:solidFill>
                  <a:schemeClr val="bg1"/>
                </a:solidFill>
              </a:rPr>
              <a:t>NOMIC</a:t>
            </a:r>
          </a:p>
          <a:p>
            <a:pPr algn="l">
              <a:def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Imaging:</a:t>
            </a:r>
          </a:p>
          <a:p>
            <a:pPr marL="89294" indent="-89294">
              <a:buSzPct val="100000"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AO </a:t>
            </a:r>
            <a:r>
              <a:rPr sz="1600" dirty="0" err="1">
                <a:solidFill>
                  <a:schemeClr val="bg1"/>
                </a:solidFill>
              </a:rPr>
              <a:t>assiste</a:t>
            </a:r>
            <a:r>
              <a:rPr lang="it-IT" sz="1600" dirty="0">
                <a:solidFill>
                  <a:schemeClr val="bg1"/>
                </a:solidFill>
              </a:rPr>
              <a:t>d</a:t>
            </a:r>
            <a:r>
              <a:rPr sz="1600" dirty="0">
                <a:solidFill>
                  <a:schemeClr val="bg1"/>
                </a:solidFill>
              </a:rPr>
              <a:t> N band imaging</a:t>
            </a:r>
          </a:p>
          <a:p>
            <a:pPr marL="89294" indent="-89294">
              <a:buSzPct val="100000"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Diffraction limited, stable PSF</a:t>
            </a:r>
          </a:p>
          <a:p>
            <a:pPr marL="89294" indent="-89294">
              <a:buSzPct val="100000"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Very high sensitivity:</a:t>
            </a:r>
            <a:r>
              <a:rPr lang="it-IT" sz="1600" dirty="0" err="1">
                <a:solidFill>
                  <a:schemeClr val="bg1"/>
                </a:solidFill>
              </a:rPr>
              <a:t>f</a:t>
            </a:r>
            <a:r>
              <a:rPr sz="1600" dirty="0" err="1">
                <a:solidFill>
                  <a:schemeClr val="bg1"/>
                </a:solidFill>
              </a:rPr>
              <a:t>ew</a:t>
            </a:r>
            <a:r>
              <a:rPr sz="1600" dirty="0">
                <a:solidFill>
                  <a:schemeClr val="bg1"/>
                </a:solidFill>
              </a:rPr>
              <a:t> </a:t>
            </a:r>
            <a:r>
              <a:rPr sz="1600" dirty="0" err="1">
                <a:solidFill>
                  <a:schemeClr val="bg1"/>
                </a:solidFill>
              </a:rPr>
              <a:t>mJy</a:t>
            </a:r>
            <a:r>
              <a:rPr sz="1600" dirty="0">
                <a:solidFill>
                  <a:schemeClr val="bg1"/>
                </a:solidFill>
              </a:rPr>
              <a:t>  (1 sigma, 10 min)</a:t>
            </a:r>
            <a:endParaRPr lang="it-IT" sz="1600" dirty="0">
              <a:solidFill>
                <a:schemeClr val="bg1"/>
              </a:solidFill>
            </a:endParaRPr>
          </a:p>
          <a:p>
            <a:pPr marL="89294" indent="-89294">
              <a:buSzPct val="100000"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Field-of-view: 18”</a:t>
            </a:r>
            <a:r>
              <a:rPr lang="it-IT" sz="1600" dirty="0">
                <a:solidFill>
                  <a:schemeClr val="bg1"/>
                </a:solidFill>
              </a:rPr>
              <a:t> </a:t>
            </a:r>
            <a:r>
              <a:rPr sz="1600" dirty="0">
                <a:solidFill>
                  <a:schemeClr val="bg1"/>
                </a:solidFill>
              </a:rPr>
              <a:t>(but some </a:t>
            </a:r>
            <a:r>
              <a:rPr sz="1600" dirty="0" err="1">
                <a:solidFill>
                  <a:schemeClr val="bg1"/>
                </a:solidFill>
              </a:rPr>
              <a:t>vignetting</a:t>
            </a:r>
            <a:r>
              <a:rPr sz="1600" dirty="0">
                <a:solidFill>
                  <a:schemeClr val="bg1"/>
                </a:solidFill>
              </a:rPr>
              <a:t>)</a:t>
            </a:r>
          </a:p>
          <a:p>
            <a:pPr algn="l">
              <a:lnSpc>
                <a:spcPct val="50000"/>
              </a:lnSpc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dirty="0">
              <a:solidFill>
                <a:schemeClr val="bg1"/>
              </a:solidFill>
            </a:endParaRPr>
          </a:p>
          <a:p>
            <a:pPr algn="l">
              <a:def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Nulling interferometry:</a:t>
            </a:r>
          </a:p>
          <a:p>
            <a:pPr marL="89294" indent="-89294">
              <a:buSzPct val="100000"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Interferometric technique</a:t>
            </a:r>
          </a:p>
          <a:p>
            <a:pPr marL="89294" indent="-89294">
              <a:buSzPct val="100000"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High contrast detection of circumstellar emission</a:t>
            </a:r>
          </a:p>
          <a:p>
            <a:pPr marL="89294" indent="-89294">
              <a:buSzPct val="100000"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Contrast:  few 10</a:t>
            </a:r>
            <a:r>
              <a:rPr sz="1600" baseline="31999" dirty="0">
                <a:solidFill>
                  <a:schemeClr val="bg1"/>
                </a:solidFill>
              </a:rPr>
              <a:t>-4</a:t>
            </a:r>
          </a:p>
          <a:p>
            <a:pPr marL="89294" indent="-89294">
              <a:buSzPct val="100000"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Limiting magnitude: K~5</a:t>
            </a:r>
          </a:p>
          <a:p>
            <a:pPr algn="l">
              <a:lnSpc>
                <a:spcPct val="50000"/>
              </a:lnSpc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dirty="0">
              <a:solidFill>
                <a:schemeClr val="bg1"/>
              </a:solidFill>
            </a:endParaRPr>
          </a:p>
          <a:p>
            <a:pPr algn="l">
              <a:def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Fizeau imaging:</a:t>
            </a:r>
          </a:p>
          <a:p>
            <a:pPr marL="89294" indent="-89294">
              <a:buSzPct val="100000"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Same as </a:t>
            </a:r>
            <a:r>
              <a:rPr sz="1600" dirty="0" err="1">
                <a:solidFill>
                  <a:schemeClr val="bg1"/>
                </a:solidFill>
              </a:rPr>
              <a:t>LMIRCam</a:t>
            </a:r>
            <a:r>
              <a:rPr sz="1600" dirty="0">
                <a:solidFill>
                  <a:schemeClr val="bg1"/>
                </a:solidFill>
              </a:rPr>
              <a:t> but in</a:t>
            </a:r>
            <a:r>
              <a:rPr lang="it-IT" sz="1600" dirty="0">
                <a:solidFill>
                  <a:schemeClr val="bg1"/>
                </a:solidFill>
              </a:rPr>
              <a:t> </a:t>
            </a:r>
            <a:r>
              <a:rPr sz="1600" dirty="0">
                <a:solidFill>
                  <a:schemeClr val="bg1"/>
                </a:solidFill>
              </a:rPr>
              <a:t>N band</a:t>
            </a:r>
          </a:p>
          <a:p>
            <a:pPr algn="l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dirty="0">
              <a:solidFill>
                <a:schemeClr val="bg1"/>
              </a:solidFill>
            </a:endParaRPr>
          </a:p>
          <a:p>
            <a:pPr algn="l">
              <a:def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Prism spectroscopy:</a:t>
            </a:r>
          </a:p>
          <a:p>
            <a:pPr marL="160729" indent="-160729">
              <a:buSzPct val="100000"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Imaging and </a:t>
            </a:r>
            <a:r>
              <a:rPr sz="1600" dirty="0" err="1">
                <a:solidFill>
                  <a:schemeClr val="bg1"/>
                </a:solidFill>
              </a:rPr>
              <a:t>spectro</a:t>
            </a:r>
            <a:r>
              <a:rPr sz="1600" dirty="0">
                <a:solidFill>
                  <a:schemeClr val="bg1"/>
                </a:solidFill>
              </a:rPr>
              <a:t>-interferometry</a:t>
            </a:r>
          </a:p>
          <a:p>
            <a:pPr marL="160729" indent="-160729">
              <a:buSzPct val="100000"/>
              <a:buChar char="•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dirty="0">
                <a:solidFill>
                  <a:schemeClr val="bg1"/>
                </a:solidFill>
              </a:rPr>
              <a:t>Spectral resolution ~100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39A9F93-25BE-0740-8D7F-C8B62D93BA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67288" y="4763"/>
            <a:ext cx="7224712" cy="1023937"/>
          </a:xfrm>
          <a:prstGeom prst="rect">
            <a:avLst/>
          </a:prstGeom>
        </p:spPr>
        <p:txBody>
          <a:bodyPr/>
          <a:lstStyle/>
          <a:p>
            <a:r>
              <a:rPr lang="it-IT" dirty="0" err="1"/>
              <a:t>Current</a:t>
            </a:r>
            <a:r>
              <a:rPr lang="it-IT" dirty="0"/>
              <a:t> LBTI </a:t>
            </a:r>
            <a:r>
              <a:rPr lang="it-IT" dirty="0" err="1"/>
              <a:t>capabilities</a:t>
            </a:r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D86DE34-4923-3C45-B01B-8D703BD32358}"/>
              </a:ext>
            </a:extLst>
          </p:cNvPr>
          <p:cNvSpPr txBox="1"/>
          <p:nvPr/>
        </p:nvSpPr>
        <p:spPr>
          <a:xfrm>
            <a:off x="4310282" y="2436791"/>
            <a:ext cx="31509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/>
              <a:t>Courtesy</a:t>
            </a:r>
            <a:r>
              <a:rPr lang="it-IT" sz="1000" dirty="0"/>
              <a:t> of Steve </a:t>
            </a:r>
            <a:r>
              <a:rPr lang="it-IT" sz="1000" dirty="0" err="1"/>
              <a:t>Ertel</a:t>
            </a:r>
            <a:r>
              <a:rPr lang="it-IT" sz="1000" dirty="0"/>
              <a:t> – Steward </a:t>
            </a:r>
            <a:r>
              <a:rPr lang="it-IT" sz="1000" dirty="0" err="1"/>
              <a:t>Observatory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963434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752AC6-1632-C347-A4B4-972ADCF14A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00240" y="160906"/>
            <a:ext cx="9556044" cy="5746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it-IT" dirty="0"/>
              <a:t>The LBTI/HOSTS </a:t>
            </a:r>
            <a:r>
              <a:rPr lang="it-IT" dirty="0" err="1"/>
              <a:t>program</a:t>
            </a:r>
            <a:endParaRPr lang="it-IT" dirty="0"/>
          </a:p>
        </p:txBody>
      </p:sp>
      <p:sp>
        <p:nvSpPr>
          <p:cNvPr id="8" name="WISE: Kennedy et al. 2013…">
            <a:extLst>
              <a:ext uri="{FF2B5EF4-FFF2-40B4-BE49-F238E27FC236}">
                <a16:creationId xmlns:a16="http://schemas.microsoft.com/office/drawing/2014/main" id="{8423CB46-687B-F847-A35C-0CD675037C33}"/>
              </a:ext>
            </a:extLst>
          </p:cNvPr>
          <p:cNvSpPr txBox="1"/>
          <p:nvPr/>
        </p:nvSpPr>
        <p:spPr>
          <a:xfrm>
            <a:off x="9149750" y="5908364"/>
            <a:ext cx="3227302" cy="89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WISE: Kennedy et al. 2013</a:t>
            </a:r>
          </a:p>
          <a:p>
            <a:r>
              <a:rPr dirty="0"/>
              <a:t>KIN: </a:t>
            </a:r>
            <a:r>
              <a:rPr dirty="0" err="1"/>
              <a:t>Mennesson</a:t>
            </a:r>
            <a:r>
              <a:rPr dirty="0"/>
              <a:t> et al. 2014</a:t>
            </a:r>
          </a:p>
          <a:p>
            <a:r>
              <a:rPr dirty="0"/>
              <a:t>LBTI: </a:t>
            </a:r>
            <a:r>
              <a:rPr dirty="0" err="1"/>
              <a:t>Ertel</a:t>
            </a:r>
            <a:r>
              <a:rPr dirty="0"/>
              <a:t> et al. 2018 &amp; </a:t>
            </a:r>
            <a:r>
              <a:rPr dirty="0" err="1"/>
              <a:t>subm</a:t>
            </a:r>
            <a:r>
              <a:rPr dirty="0"/>
              <a:t>.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CA33D56-E50E-CE49-AA04-157D184BCE80}"/>
              </a:ext>
            </a:extLst>
          </p:cNvPr>
          <p:cNvGrpSpPr/>
          <p:nvPr/>
        </p:nvGrpSpPr>
        <p:grpSpPr>
          <a:xfrm>
            <a:off x="350788" y="2240516"/>
            <a:ext cx="7510228" cy="4377642"/>
            <a:chOff x="1185800" y="3087859"/>
            <a:chExt cx="8163607" cy="4898164"/>
          </a:xfrm>
        </p:grpSpPr>
        <p:pic>
          <p:nvPicPr>
            <p:cNvPr id="6" name="hist.png" descr="hist.png">
              <a:extLst>
                <a:ext uri="{FF2B5EF4-FFF2-40B4-BE49-F238E27FC236}">
                  <a16:creationId xmlns:a16="http://schemas.microsoft.com/office/drawing/2014/main" id="{7BD1A043-A224-6649-92F6-F222067FB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5800" y="3087859"/>
              <a:ext cx="8163607" cy="489816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Detection rates:…">
              <a:extLst>
                <a:ext uri="{FF2B5EF4-FFF2-40B4-BE49-F238E27FC236}">
                  <a16:creationId xmlns:a16="http://schemas.microsoft.com/office/drawing/2014/main" id="{C8BA55B3-F5EC-D74B-AB9C-40E1FEB41041}"/>
                </a:ext>
              </a:extLst>
            </p:cNvPr>
            <p:cNvSpPr txBox="1"/>
            <p:nvPr/>
          </p:nvSpPr>
          <p:spPr>
            <a:xfrm>
              <a:off x="2224853" y="3395372"/>
              <a:ext cx="3086280" cy="15551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>
                <a:spcBef>
                  <a:spcPts val="2000"/>
                </a:spcBef>
                <a:defRPr sz="2200"/>
              </a:pPr>
              <a:r>
                <a:rPr sz="1600" dirty="0"/>
                <a:t>Detection rates:</a:t>
              </a:r>
            </a:p>
            <a:p>
              <a:pPr>
                <a:defRPr sz="2200"/>
              </a:pPr>
              <a:r>
                <a:rPr sz="1600" dirty="0"/>
                <a:t>WISE:  22 of 24174  (0.09%)</a:t>
              </a:r>
            </a:p>
            <a:p>
              <a:pPr>
                <a:defRPr sz="2200"/>
              </a:pPr>
              <a:r>
                <a:rPr sz="1600" dirty="0"/>
                <a:t>KIN:  5 of 44  (11%)</a:t>
              </a:r>
            </a:p>
            <a:p>
              <a:pPr>
                <a:defRPr sz="2200"/>
              </a:pPr>
              <a:r>
                <a:rPr sz="1600" dirty="0"/>
                <a:t>LBTI:  10 of 38  (26%)</a:t>
              </a:r>
            </a:p>
          </p:txBody>
        </p:sp>
        <p:sp>
          <p:nvSpPr>
            <p:cNvPr id="9" name="LBTI">
              <a:extLst>
                <a:ext uri="{FF2B5EF4-FFF2-40B4-BE49-F238E27FC236}">
                  <a16:creationId xmlns:a16="http://schemas.microsoft.com/office/drawing/2014/main" id="{C102B109-A743-7F4D-BB81-58FC1F78EFCE}"/>
                </a:ext>
              </a:extLst>
            </p:cNvPr>
            <p:cNvSpPr txBox="1"/>
            <p:nvPr/>
          </p:nvSpPr>
          <p:spPr>
            <a:xfrm>
              <a:off x="3925511" y="6032429"/>
              <a:ext cx="704343" cy="4226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spcBef>
                  <a:spcPts val="2000"/>
                </a:spcBef>
                <a:defRPr sz="2200">
                  <a:solidFill>
                    <a:srgbClr val="FF2700"/>
                  </a:solidFill>
                </a:defRPr>
              </a:lvl1pPr>
            </a:lstStyle>
            <a:p>
              <a:r>
                <a:t>LBTI</a:t>
              </a:r>
            </a:p>
          </p:txBody>
        </p:sp>
        <p:sp>
          <p:nvSpPr>
            <p:cNvPr id="10" name="KIN">
              <a:extLst>
                <a:ext uri="{FF2B5EF4-FFF2-40B4-BE49-F238E27FC236}">
                  <a16:creationId xmlns:a16="http://schemas.microsoft.com/office/drawing/2014/main" id="{8A1BE058-D616-A14A-90B7-12B01BB1BD22}"/>
                </a:ext>
              </a:extLst>
            </p:cNvPr>
            <p:cNvSpPr txBox="1"/>
            <p:nvPr/>
          </p:nvSpPr>
          <p:spPr>
            <a:xfrm>
              <a:off x="5311132" y="5786186"/>
              <a:ext cx="580059" cy="4226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spcBef>
                  <a:spcPts val="2000"/>
                </a:spcBef>
                <a:defRPr sz="2200">
                  <a:solidFill>
                    <a:srgbClr val="0077FC"/>
                  </a:solidFill>
                </a:defRPr>
              </a:lvl1pPr>
            </a:lstStyle>
            <a:p>
              <a:r>
                <a:t>KIN</a:t>
              </a:r>
            </a:p>
          </p:txBody>
        </p:sp>
        <p:sp>
          <p:nvSpPr>
            <p:cNvPr id="11" name="WISE">
              <a:extLst>
                <a:ext uri="{FF2B5EF4-FFF2-40B4-BE49-F238E27FC236}">
                  <a16:creationId xmlns:a16="http://schemas.microsoft.com/office/drawing/2014/main" id="{E912AC88-0D96-3045-9DB4-0EA1313D31AD}"/>
                </a:ext>
              </a:extLst>
            </p:cNvPr>
            <p:cNvSpPr txBox="1"/>
            <p:nvPr/>
          </p:nvSpPr>
          <p:spPr>
            <a:xfrm>
              <a:off x="7253343" y="4068877"/>
              <a:ext cx="828353" cy="4226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spcBef>
                  <a:spcPts val="2000"/>
                </a:spcBef>
                <a:defRPr sz="2200">
                  <a:solidFill>
                    <a:srgbClr val="FFA900"/>
                  </a:solidFill>
                </a:defRPr>
              </a:lvl1pPr>
            </a:lstStyle>
            <a:p>
              <a:r>
                <a:t>WISE</a:t>
              </a:r>
            </a:p>
          </p:txBody>
        </p:sp>
      </p:grpSp>
      <p:sp>
        <p:nvSpPr>
          <p:cNvPr id="12" name="NASA funded to build the LBTI, execute survey…">
            <a:extLst>
              <a:ext uri="{FF2B5EF4-FFF2-40B4-BE49-F238E27FC236}">
                <a16:creationId xmlns:a16="http://schemas.microsoft.com/office/drawing/2014/main" id="{9F048041-8A53-1841-8D58-4A03745139E5}"/>
              </a:ext>
            </a:extLst>
          </p:cNvPr>
          <p:cNvSpPr txBox="1"/>
          <p:nvPr/>
        </p:nvSpPr>
        <p:spPr>
          <a:xfrm>
            <a:off x="7922650" y="4081099"/>
            <a:ext cx="4290090" cy="170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217714" indent="-217714">
              <a:spcBef>
                <a:spcPts val="1000"/>
              </a:spcBef>
              <a:buSzPct val="75000"/>
              <a:buChar char="•"/>
              <a:defRPr sz="3000"/>
            </a:pPr>
            <a:r>
              <a:rPr sz="2400" dirty="0"/>
              <a:t>NASA funded to build the LBTI, execute survey</a:t>
            </a:r>
          </a:p>
          <a:p>
            <a:pPr marL="217714" indent="-217714">
              <a:spcBef>
                <a:spcPts val="1000"/>
              </a:spcBef>
              <a:buSzPct val="75000"/>
              <a:buChar char="•"/>
              <a:defRPr sz="3000"/>
            </a:pPr>
            <a:r>
              <a:rPr sz="2400" dirty="0"/>
              <a:t>Recently completed, 38 stars observed, 10 detections</a:t>
            </a:r>
          </a:p>
        </p:txBody>
      </p:sp>
      <p:sp>
        <p:nvSpPr>
          <p:cNvPr id="13" name="Main LBTI science driver:  Search for HZ dust around nearby stars…">
            <a:extLst>
              <a:ext uri="{FF2B5EF4-FFF2-40B4-BE49-F238E27FC236}">
                <a16:creationId xmlns:a16="http://schemas.microsoft.com/office/drawing/2014/main" id="{A27C6048-23DF-B543-B744-91DEAFBD8805}"/>
              </a:ext>
            </a:extLst>
          </p:cNvPr>
          <p:cNvSpPr txBox="1"/>
          <p:nvPr/>
        </p:nvSpPr>
        <p:spPr>
          <a:xfrm>
            <a:off x="463107" y="1105619"/>
            <a:ext cx="8944885" cy="969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>
              <a:spcBef>
                <a:spcPts val="2000"/>
              </a:spcBef>
              <a:buSzPct val="75000"/>
              <a:buChar char="•"/>
              <a:defRPr sz="3000"/>
            </a:pPr>
            <a:r>
              <a:rPr sz="2400" dirty="0"/>
              <a:t>Main LBTI science driver:  Search for HZ dust around nearby stars</a:t>
            </a:r>
          </a:p>
          <a:p>
            <a:pPr marL="228600" indent="-228600">
              <a:spcBef>
                <a:spcPts val="1000"/>
              </a:spcBef>
              <a:buSzPct val="75000"/>
              <a:buChar char="•"/>
              <a:defRPr sz="3000"/>
            </a:pPr>
            <a:r>
              <a:rPr sz="2400" dirty="0"/>
              <a:t>Characterize dust, evaluate risk for future </a:t>
            </a:r>
            <a:r>
              <a:rPr sz="2400" dirty="0" err="1"/>
              <a:t>exo</a:t>
            </a:r>
            <a:r>
              <a:rPr sz="2400" dirty="0"/>
              <a:t>-Earth imaging missions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0B20780F-F07F-9E41-BE32-05F3E47D13C6}"/>
              </a:ext>
            </a:extLst>
          </p:cNvPr>
          <p:cNvGrpSpPr/>
          <p:nvPr/>
        </p:nvGrpSpPr>
        <p:grpSpPr>
          <a:xfrm>
            <a:off x="8216274" y="2401643"/>
            <a:ext cx="2016203" cy="1560352"/>
            <a:chOff x="9941536" y="4229253"/>
            <a:chExt cx="2574629" cy="1992521"/>
          </a:xfrm>
        </p:grpSpPr>
        <p:pic>
          <p:nvPicPr>
            <p:cNvPr id="15" name="Rettangolo Quadrato" descr="Rettangolo Quadrato">
              <a:extLst>
                <a:ext uri="{FF2B5EF4-FFF2-40B4-BE49-F238E27FC236}">
                  <a16:creationId xmlns:a16="http://schemas.microsoft.com/office/drawing/2014/main" id="{32F15FD3-42BF-3A41-81E8-72BFA17DCBDB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41536" y="4229253"/>
              <a:ext cx="2574629" cy="1992521"/>
            </a:xfrm>
            <a:prstGeom prst="rect">
              <a:avLst/>
            </a:prstGeom>
          </p:spPr>
        </p:pic>
        <p:sp>
          <p:nvSpPr>
            <p:cNvPr id="16" name="Exo-Earth imaging…">
              <a:extLst>
                <a:ext uri="{FF2B5EF4-FFF2-40B4-BE49-F238E27FC236}">
                  <a16:creationId xmlns:a16="http://schemas.microsoft.com/office/drawing/2014/main" id="{5AD5FAE5-1FEA-C844-A0BF-1DCF428A132B}"/>
                </a:ext>
              </a:extLst>
            </p:cNvPr>
            <p:cNvSpPr txBox="1"/>
            <p:nvPr/>
          </p:nvSpPr>
          <p:spPr>
            <a:xfrm>
              <a:off x="10104166" y="4519455"/>
              <a:ext cx="2249370" cy="14121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algn="ctr">
                <a:defRPr sz="3000" b="1">
                  <a:solidFill>
                    <a:srgbClr val="00E617"/>
                  </a:solidFill>
                </a:defRPr>
              </a:pPr>
              <a:r>
                <a:rPr sz="2400" dirty="0"/>
                <a:t>Exo-Earth imaging</a:t>
              </a:r>
            </a:p>
            <a:p>
              <a:pPr algn="ctr">
                <a:defRPr sz="3000" b="1">
                  <a:solidFill>
                    <a:srgbClr val="00E617"/>
                  </a:solidFill>
                </a:defRPr>
              </a:pPr>
              <a:r>
                <a:rPr sz="2400" dirty="0"/>
                <a:t>is possible!</a:t>
              </a:r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8BFE4B6-27D3-414B-B54C-E4DEDDB7F4CD}"/>
              </a:ext>
            </a:extLst>
          </p:cNvPr>
          <p:cNvSpPr txBox="1"/>
          <p:nvPr/>
        </p:nvSpPr>
        <p:spPr>
          <a:xfrm>
            <a:off x="6814720" y="202879"/>
            <a:ext cx="3417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Hunt</a:t>
            </a:r>
            <a:r>
              <a:rPr lang="it-IT" dirty="0"/>
              <a:t> for </a:t>
            </a:r>
            <a:r>
              <a:rPr lang="it-IT" dirty="0" err="1"/>
              <a:t>Observable</a:t>
            </a:r>
            <a:r>
              <a:rPr lang="it-IT" dirty="0"/>
              <a:t> </a:t>
            </a:r>
            <a:r>
              <a:rPr lang="it-IT" dirty="0" err="1"/>
              <a:t>Signatures</a:t>
            </a:r>
            <a:r>
              <a:rPr lang="it-IT" dirty="0"/>
              <a:t> of </a:t>
            </a:r>
            <a:r>
              <a:rPr lang="it-IT" dirty="0" err="1"/>
              <a:t>Terrestrial</a:t>
            </a:r>
            <a:r>
              <a:rPr lang="it-IT" dirty="0"/>
              <a:t> Systems</a:t>
            </a:r>
          </a:p>
        </p:txBody>
      </p:sp>
    </p:spTree>
    <p:extLst>
      <p:ext uri="{BB962C8B-B14F-4D97-AF65-F5344CB8AC3E}">
        <p14:creationId xmlns:p14="http://schemas.microsoft.com/office/powerpoint/2010/main" val="32046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7E805B-0454-824C-B9D0-C9399C744BB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dirty="0"/>
              <a:t>LBTI science</a:t>
            </a: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3BBBA803-FE24-424F-984C-C1252433FABA}"/>
              </a:ext>
            </a:extLst>
          </p:cNvPr>
          <p:cNvGrpSpPr/>
          <p:nvPr/>
        </p:nvGrpSpPr>
        <p:grpSpPr>
          <a:xfrm>
            <a:off x="3614088" y="898171"/>
            <a:ext cx="4686981" cy="2404544"/>
            <a:chOff x="161499" y="1304121"/>
            <a:chExt cx="4686981" cy="2404544"/>
          </a:xfrm>
        </p:grpSpPr>
        <p:pic>
          <p:nvPicPr>
            <p:cNvPr id="6" name="quad.png" descr="quad.png">
              <a:extLst>
                <a:ext uri="{FF2B5EF4-FFF2-40B4-BE49-F238E27FC236}">
                  <a16:creationId xmlns:a16="http://schemas.microsoft.com/office/drawing/2014/main" id="{4940DB8E-BAE7-C343-A2D4-6AE4960A0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499" y="1304121"/>
              <a:ext cx="4686981" cy="240454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" name="Jones et al. 2019">
              <a:extLst>
                <a:ext uri="{FF2B5EF4-FFF2-40B4-BE49-F238E27FC236}">
                  <a16:creationId xmlns:a16="http://schemas.microsoft.com/office/drawing/2014/main" id="{3A711595-E650-8943-ABA4-ADF8A8099E50}"/>
                </a:ext>
              </a:extLst>
            </p:cNvPr>
            <p:cNvSpPr txBox="1"/>
            <p:nvPr/>
          </p:nvSpPr>
          <p:spPr>
            <a:xfrm>
              <a:off x="3017068" y="3189006"/>
              <a:ext cx="1664302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>
                  <a:solidFill>
                    <a:schemeClr val="bg1"/>
                  </a:solidFill>
                </a:rPr>
                <a:t>Jones et al. 2019</a:t>
              </a:r>
            </a:p>
          </p:txBody>
        </p:sp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3DD4845C-22AB-6743-A8A8-5E26977F93DC}"/>
              </a:ext>
            </a:extLst>
          </p:cNvPr>
          <p:cNvGrpSpPr/>
          <p:nvPr/>
        </p:nvGrpSpPr>
        <p:grpSpPr>
          <a:xfrm>
            <a:off x="8651347" y="6110788"/>
            <a:ext cx="3415578" cy="691898"/>
            <a:chOff x="8723730" y="8186288"/>
            <a:chExt cx="4173124" cy="967111"/>
          </a:xfrm>
        </p:grpSpPr>
        <p:sp>
          <p:nvSpPr>
            <p:cNvPr id="20" name="Also:  LEECH survey">
              <a:extLst>
                <a:ext uri="{FF2B5EF4-FFF2-40B4-BE49-F238E27FC236}">
                  <a16:creationId xmlns:a16="http://schemas.microsoft.com/office/drawing/2014/main" id="{C3A0DA2F-60B1-AC4D-97B1-476683211EFA}"/>
                </a:ext>
              </a:extLst>
            </p:cNvPr>
            <p:cNvSpPr txBox="1"/>
            <p:nvPr/>
          </p:nvSpPr>
          <p:spPr>
            <a:xfrm>
              <a:off x="8807387" y="8267406"/>
              <a:ext cx="3904210" cy="5209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spcBef>
                  <a:spcPts val="1000"/>
                </a:spcBef>
                <a:defRPr sz="3000" b="1"/>
              </a:lvl1pPr>
            </a:lstStyle>
            <a:p>
              <a:r>
                <a:t>Also:  LEECH survey</a:t>
              </a:r>
            </a:p>
          </p:txBody>
        </p:sp>
        <p:pic>
          <p:nvPicPr>
            <p:cNvPr id="22" name="Rettangolo Quadrato" descr="Rettangolo Quadrato">
              <a:extLst>
                <a:ext uri="{FF2B5EF4-FFF2-40B4-BE49-F238E27FC236}">
                  <a16:creationId xmlns:a16="http://schemas.microsoft.com/office/drawing/2014/main" id="{CFA30B56-F177-7748-BFB7-161E8A16CF20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23730" y="8186288"/>
              <a:ext cx="4173124" cy="967111"/>
            </a:xfrm>
            <a:prstGeom prst="rect">
              <a:avLst/>
            </a:prstGeom>
          </p:spPr>
        </p:pic>
        <p:sp>
          <p:nvSpPr>
            <p:cNvPr id="23" name="Stone et al. 2018">
              <a:extLst>
                <a:ext uri="{FF2B5EF4-FFF2-40B4-BE49-F238E27FC236}">
                  <a16:creationId xmlns:a16="http://schemas.microsoft.com/office/drawing/2014/main" id="{BE521403-B252-D848-80AC-A232323BFAB1}"/>
                </a:ext>
              </a:extLst>
            </p:cNvPr>
            <p:cNvSpPr txBox="1"/>
            <p:nvPr/>
          </p:nvSpPr>
          <p:spPr>
            <a:xfrm>
              <a:off x="10909118" y="8745277"/>
              <a:ext cx="1842865" cy="3608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t>Stone et al. 2018</a:t>
              </a: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26D3BA61-DCD6-604D-BD81-658F6BA09B7E}"/>
              </a:ext>
            </a:extLst>
          </p:cNvPr>
          <p:cNvGrpSpPr/>
          <p:nvPr/>
        </p:nvGrpSpPr>
        <p:grpSpPr>
          <a:xfrm>
            <a:off x="8566760" y="674953"/>
            <a:ext cx="3623123" cy="5407696"/>
            <a:chOff x="8455851" y="700448"/>
            <a:chExt cx="3623123" cy="5407696"/>
          </a:xfrm>
        </p:grpSpPr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6FCC7353-4FA9-D648-853E-0D139777A03B}"/>
                </a:ext>
              </a:extLst>
            </p:cNvPr>
            <p:cNvGrpSpPr/>
            <p:nvPr/>
          </p:nvGrpSpPr>
          <p:grpSpPr>
            <a:xfrm>
              <a:off x="8455851" y="700448"/>
              <a:ext cx="3623123" cy="5407696"/>
              <a:chOff x="7969353" y="819506"/>
              <a:chExt cx="4618319" cy="6893077"/>
            </a:xfrm>
          </p:grpSpPr>
          <p:pic>
            <p:nvPicPr>
              <p:cNvPr id="7" name="Immagine" descr="Immagine">
                <a:extLst>
                  <a:ext uri="{FF2B5EF4-FFF2-40B4-BE49-F238E27FC236}">
                    <a16:creationId xmlns:a16="http://schemas.microsoft.com/office/drawing/2014/main" id="{A8CB7A9A-C886-6D42-802B-B79EF77CA4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99176" y="819506"/>
                <a:ext cx="2286001" cy="2286001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8" name="Immagine" descr="Immagine">
                <a:extLst>
                  <a:ext uri="{FF2B5EF4-FFF2-40B4-BE49-F238E27FC236}">
                    <a16:creationId xmlns:a16="http://schemas.microsoft.com/office/drawing/2014/main" id="{75A450C7-86BA-D54B-AD27-550FA47B2D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10604" y="5449438"/>
                <a:ext cx="2263145" cy="2263145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9" name="Immagine" descr="Immagine">
                <a:extLst>
                  <a:ext uri="{FF2B5EF4-FFF2-40B4-BE49-F238E27FC236}">
                    <a16:creationId xmlns:a16="http://schemas.microsoft.com/office/drawing/2014/main" id="{C48743A2-5F73-6642-8E86-5875B9AE45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01671" y="3127569"/>
                <a:ext cx="2286001" cy="2286001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0" name="Immagine" descr="Immagine">
                <a:extLst>
                  <a:ext uri="{FF2B5EF4-FFF2-40B4-BE49-F238E27FC236}">
                    <a16:creationId xmlns:a16="http://schemas.microsoft.com/office/drawing/2014/main" id="{23C77DAC-5E0B-B645-93B6-AD36533A0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96051" y="5454577"/>
                <a:ext cx="2258006" cy="2258006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1" name="Immagine" descr="Immagine">
                <a:extLst>
                  <a:ext uri="{FF2B5EF4-FFF2-40B4-BE49-F238E27FC236}">
                    <a16:creationId xmlns:a16="http://schemas.microsoft.com/office/drawing/2014/main" id="{050ACA11-8BBB-D644-8A7E-5662D1444F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69353" y="821525"/>
                <a:ext cx="2286001" cy="2286001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2" name="Immagine" descr="Immagine">
                <a:extLst>
                  <a:ext uri="{FF2B5EF4-FFF2-40B4-BE49-F238E27FC236}">
                    <a16:creationId xmlns:a16="http://schemas.microsoft.com/office/drawing/2014/main" id="{377BDA51-0E2E-3D46-85E2-38312D9022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76143" y="3141481"/>
                <a:ext cx="2286001" cy="2286001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3" name="Phase 0.109…">
                <a:extLst>
                  <a:ext uri="{FF2B5EF4-FFF2-40B4-BE49-F238E27FC236}">
                    <a16:creationId xmlns:a16="http://schemas.microsoft.com/office/drawing/2014/main" id="{4F28C711-C972-3041-A7C8-AD791A6A959E}"/>
                  </a:ext>
                </a:extLst>
              </p:cNvPr>
              <p:cNvSpPr txBox="1"/>
              <p:nvPr/>
            </p:nvSpPr>
            <p:spPr>
              <a:xfrm>
                <a:off x="7977799" y="3306187"/>
                <a:ext cx="1275028" cy="68001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20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sz="1400" b="1">
                    <a:solidFill>
                      <a:schemeClr val="bg1"/>
                    </a:solidFill>
                  </a:rPr>
                  <a:t>Phase 0.109</a:t>
                </a:r>
              </a:p>
              <a:p>
                <a:pPr>
                  <a:defRPr sz="2000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sz="1400" b="1">
                    <a:solidFill>
                      <a:schemeClr val="bg1"/>
                    </a:solidFill>
                  </a:rPr>
                  <a:t> 2 Nov 2017</a:t>
                </a:r>
              </a:p>
            </p:txBody>
          </p:sp>
          <p:sp>
            <p:nvSpPr>
              <p:cNvPr id="14" name="Phase 0.171…">
                <a:extLst>
                  <a:ext uri="{FF2B5EF4-FFF2-40B4-BE49-F238E27FC236}">
                    <a16:creationId xmlns:a16="http://schemas.microsoft.com/office/drawing/2014/main" id="{517EF0AB-9272-F341-ACA7-A6A1B704C97B}"/>
                  </a:ext>
                </a:extLst>
              </p:cNvPr>
              <p:cNvSpPr txBox="1"/>
              <p:nvPr/>
            </p:nvSpPr>
            <p:spPr>
              <a:xfrm>
                <a:off x="8015899" y="5440391"/>
                <a:ext cx="1275028" cy="68001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20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sz="1400">
                    <a:solidFill>
                      <a:schemeClr val="bg1"/>
                    </a:solidFill>
                  </a:rPr>
                  <a:t>Phase 0.171</a:t>
                </a:r>
              </a:p>
              <a:p>
                <a:pPr>
                  <a:defRPr sz="20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sz="1400">
                    <a:solidFill>
                      <a:schemeClr val="bg1"/>
                    </a:solidFill>
                  </a:rPr>
                  <a:t>6 May 2018</a:t>
                </a:r>
              </a:p>
            </p:txBody>
          </p:sp>
          <p:sp>
            <p:nvSpPr>
              <p:cNvPr id="15" name="2.15um">
                <a:extLst>
                  <a:ext uri="{FF2B5EF4-FFF2-40B4-BE49-F238E27FC236}">
                    <a16:creationId xmlns:a16="http://schemas.microsoft.com/office/drawing/2014/main" id="{1A08D790-E29E-4647-BAD1-17B43F1DF0CC}"/>
                  </a:ext>
                </a:extLst>
              </p:cNvPr>
              <p:cNvSpPr txBox="1"/>
              <p:nvPr/>
            </p:nvSpPr>
            <p:spPr>
              <a:xfrm>
                <a:off x="9359959" y="7303892"/>
                <a:ext cx="839803" cy="40539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r>
                  <a:rPr sz="1400">
                    <a:solidFill>
                      <a:schemeClr val="bg1"/>
                    </a:solidFill>
                  </a:rPr>
                  <a:t>2.15um</a:t>
                </a:r>
              </a:p>
            </p:txBody>
          </p:sp>
          <p:sp>
            <p:nvSpPr>
              <p:cNvPr id="24" name="Phase 0.048…">
                <a:extLst>
                  <a:ext uri="{FF2B5EF4-FFF2-40B4-BE49-F238E27FC236}">
                    <a16:creationId xmlns:a16="http://schemas.microsoft.com/office/drawing/2014/main" id="{B28DB58D-97D3-5E47-B489-22246DD760C5}"/>
                  </a:ext>
                </a:extLst>
              </p:cNvPr>
              <p:cNvSpPr txBox="1"/>
              <p:nvPr/>
            </p:nvSpPr>
            <p:spPr>
              <a:xfrm>
                <a:off x="7996849" y="823354"/>
                <a:ext cx="1377194" cy="68001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defTabSz="457200">
                  <a:defRPr sz="20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sz="1400">
                    <a:solidFill>
                      <a:schemeClr val="bg1"/>
                    </a:solidFill>
                  </a:rPr>
                  <a:t>Phase 0.048 </a:t>
                </a:r>
              </a:p>
              <a:p>
                <a:pPr defTabSz="457200">
                  <a:defRPr sz="2000" b="1"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sz="1400">
                    <a:solidFill>
                      <a:schemeClr val="bg1"/>
                    </a:solidFill>
                  </a:rPr>
                  <a:t>17 May 2017</a:t>
                </a:r>
              </a:p>
            </p:txBody>
          </p:sp>
          <p:sp>
            <p:nvSpPr>
              <p:cNvPr id="25" name="3.95um">
                <a:extLst>
                  <a:ext uri="{FF2B5EF4-FFF2-40B4-BE49-F238E27FC236}">
                    <a16:creationId xmlns:a16="http://schemas.microsoft.com/office/drawing/2014/main" id="{D966BC85-E763-EC47-84DC-F578B9C0BE50}"/>
                  </a:ext>
                </a:extLst>
              </p:cNvPr>
              <p:cNvSpPr txBox="1"/>
              <p:nvPr/>
            </p:nvSpPr>
            <p:spPr>
              <a:xfrm>
                <a:off x="11683402" y="7304075"/>
                <a:ext cx="839803" cy="40539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r>
                  <a:rPr sz="1400">
                    <a:solidFill>
                      <a:schemeClr val="bg1"/>
                    </a:solidFill>
                  </a:rPr>
                  <a:t>3.95um</a:t>
                </a:r>
              </a:p>
            </p:txBody>
          </p:sp>
        </p:grpSp>
        <p:sp>
          <p:nvSpPr>
            <p:cNvPr id="26" name="Credit: G. Weigelt">
              <a:extLst>
                <a:ext uri="{FF2B5EF4-FFF2-40B4-BE49-F238E27FC236}">
                  <a16:creationId xmlns:a16="http://schemas.microsoft.com/office/drawing/2014/main" id="{AE8D2985-82A8-FF44-AFA8-6B5932E48A10}"/>
                </a:ext>
              </a:extLst>
            </p:cNvPr>
            <p:cNvSpPr txBox="1"/>
            <p:nvPr/>
          </p:nvSpPr>
          <p:spPr>
            <a:xfrm>
              <a:off x="9952078" y="715645"/>
              <a:ext cx="1759521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dirty="0">
                  <a:solidFill>
                    <a:schemeClr val="bg1"/>
                  </a:solidFill>
                </a:rPr>
                <a:t>Credit: G. </a:t>
              </a:r>
              <a:r>
                <a:rPr dirty="0" err="1">
                  <a:solidFill>
                    <a:schemeClr val="bg1"/>
                  </a:solidFill>
                </a:rPr>
                <a:t>Weigelt</a:t>
              </a:r>
              <a:endParaRPr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6791B891-B55A-0B46-870E-AE4EF61B6EFE}"/>
              </a:ext>
            </a:extLst>
          </p:cNvPr>
          <p:cNvGrpSpPr/>
          <p:nvPr/>
        </p:nvGrpSpPr>
        <p:grpSpPr>
          <a:xfrm>
            <a:off x="125075" y="4403818"/>
            <a:ext cx="5501205" cy="1794893"/>
            <a:chOff x="1806264" y="4042550"/>
            <a:chExt cx="6172191" cy="2182710"/>
          </a:xfrm>
        </p:grpSpPr>
        <p:pic>
          <p:nvPicPr>
            <p:cNvPr id="27" name="vycma.png" descr="vycma.png">
              <a:extLst>
                <a:ext uri="{FF2B5EF4-FFF2-40B4-BE49-F238E27FC236}">
                  <a16:creationId xmlns:a16="http://schemas.microsoft.com/office/drawing/2014/main" id="{ABE8DE98-14FE-1940-8F8B-21FAD9256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06264" y="4042550"/>
              <a:ext cx="6172191" cy="214636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8" name="Gordon et al 2019">
              <a:extLst>
                <a:ext uri="{FF2B5EF4-FFF2-40B4-BE49-F238E27FC236}">
                  <a16:creationId xmlns:a16="http://schemas.microsoft.com/office/drawing/2014/main" id="{9C36D7DA-B07F-7042-9FB2-1548DB7BB62F}"/>
                </a:ext>
              </a:extLst>
            </p:cNvPr>
            <p:cNvSpPr txBox="1"/>
            <p:nvPr/>
          </p:nvSpPr>
          <p:spPr>
            <a:xfrm>
              <a:off x="5203049" y="4107121"/>
              <a:ext cx="1821903" cy="4616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dirty="0"/>
                <a:t>Gordon et al 2019</a:t>
              </a:r>
            </a:p>
          </p:txBody>
        </p:sp>
        <p:sp>
          <p:nvSpPr>
            <p:cNvPr id="29" name="HST 1μm">
              <a:extLst>
                <a:ext uri="{FF2B5EF4-FFF2-40B4-BE49-F238E27FC236}">
                  <a16:creationId xmlns:a16="http://schemas.microsoft.com/office/drawing/2014/main" id="{0E68AD8D-83C3-144E-8B25-6E6D4E2208AF}"/>
                </a:ext>
              </a:extLst>
            </p:cNvPr>
            <p:cNvSpPr txBox="1"/>
            <p:nvPr/>
          </p:nvSpPr>
          <p:spPr>
            <a:xfrm>
              <a:off x="2790400" y="5763651"/>
              <a:ext cx="1008900" cy="4616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t>HST 1μm</a:t>
              </a:r>
            </a:p>
          </p:txBody>
        </p:sp>
        <p:sp>
          <p:nvSpPr>
            <p:cNvPr id="30" name="LBTI 2.2μm">
              <a:extLst>
                <a:ext uri="{FF2B5EF4-FFF2-40B4-BE49-F238E27FC236}">
                  <a16:creationId xmlns:a16="http://schemas.microsoft.com/office/drawing/2014/main" id="{F24F36EF-91C4-2244-8CC2-B66C9C3DED5E}"/>
                </a:ext>
              </a:extLst>
            </p:cNvPr>
            <p:cNvSpPr txBox="1"/>
            <p:nvPr/>
          </p:nvSpPr>
          <p:spPr>
            <a:xfrm>
              <a:off x="4570651" y="5763652"/>
              <a:ext cx="1275153" cy="4616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t>LBTI 2.2μm </a:t>
              </a:r>
            </a:p>
          </p:txBody>
        </p:sp>
        <p:sp>
          <p:nvSpPr>
            <p:cNvPr id="31" name="LBTI 9μm">
              <a:extLst>
                <a:ext uri="{FF2B5EF4-FFF2-40B4-BE49-F238E27FC236}">
                  <a16:creationId xmlns:a16="http://schemas.microsoft.com/office/drawing/2014/main" id="{DBDF7859-C52F-7145-8BA6-AB16F79BD233}"/>
                </a:ext>
              </a:extLst>
            </p:cNvPr>
            <p:cNvSpPr txBox="1"/>
            <p:nvPr/>
          </p:nvSpPr>
          <p:spPr>
            <a:xfrm>
              <a:off x="6771659" y="5763652"/>
              <a:ext cx="1097099" cy="4616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t>LBTI 9μm </a:t>
              </a:r>
            </a:p>
          </p:txBody>
        </p:sp>
        <p:sp>
          <p:nvSpPr>
            <p:cNvPr id="32" name="VY CMa">
              <a:extLst>
                <a:ext uri="{FF2B5EF4-FFF2-40B4-BE49-F238E27FC236}">
                  <a16:creationId xmlns:a16="http://schemas.microsoft.com/office/drawing/2014/main" id="{141BBB10-1F84-DD4D-9571-5097F4AAFEB6}"/>
                </a:ext>
              </a:extLst>
            </p:cNvPr>
            <p:cNvSpPr txBox="1"/>
            <p:nvPr/>
          </p:nvSpPr>
          <p:spPr>
            <a:xfrm>
              <a:off x="2887937" y="4066736"/>
              <a:ext cx="902787" cy="4616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t>VY CMa</a:t>
              </a: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744B1BE8-FF87-544D-9A26-53240C3D85F8}"/>
              </a:ext>
            </a:extLst>
          </p:cNvPr>
          <p:cNvGrpSpPr/>
          <p:nvPr/>
        </p:nvGrpSpPr>
        <p:grpSpPr>
          <a:xfrm>
            <a:off x="288234" y="1286533"/>
            <a:ext cx="3046270" cy="2935093"/>
            <a:chOff x="-2616158" y="5822026"/>
            <a:chExt cx="3118661" cy="3004842"/>
          </a:xfrm>
        </p:grpSpPr>
        <p:pic>
          <p:nvPicPr>
            <p:cNvPr id="21" name="MWC758.png" descr="MWC758.png">
              <a:extLst>
                <a:ext uri="{FF2B5EF4-FFF2-40B4-BE49-F238E27FC236}">
                  <a16:creationId xmlns:a16="http://schemas.microsoft.com/office/drawing/2014/main" id="{4C7BC84F-4DA7-0843-9993-E61393B87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2616158" y="5822026"/>
              <a:ext cx="3118661" cy="300484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" name="Wagner et al. 2019">
              <a:extLst>
                <a:ext uri="{FF2B5EF4-FFF2-40B4-BE49-F238E27FC236}">
                  <a16:creationId xmlns:a16="http://schemas.microsoft.com/office/drawing/2014/main" id="{1E0DA0D3-3B7E-7649-B4C4-9846DDDCBE8E}"/>
                </a:ext>
              </a:extLst>
            </p:cNvPr>
            <p:cNvSpPr txBox="1"/>
            <p:nvPr/>
          </p:nvSpPr>
          <p:spPr>
            <a:xfrm>
              <a:off x="-1994777" y="8447277"/>
              <a:ext cx="1875898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dirty="0">
                  <a:solidFill>
                    <a:schemeClr val="bg1"/>
                  </a:solidFill>
                </a:rPr>
                <a:t>Wagner et al. 2019</a:t>
              </a:r>
            </a:p>
          </p:txBody>
        </p: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2D2DDE26-8AC4-F74A-B35B-C5DADB43D7F0}"/>
              </a:ext>
            </a:extLst>
          </p:cNvPr>
          <p:cNvGrpSpPr/>
          <p:nvPr/>
        </p:nvGrpSpPr>
        <p:grpSpPr>
          <a:xfrm>
            <a:off x="5768538" y="3506636"/>
            <a:ext cx="2683111" cy="2733984"/>
            <a:chOff x="3708353" y="6473074"/>
            <a:chExt cx="2683111" cy="2733984"/>
          </a:xfrm>
        </p:grpSpPr>
        <p:pic>
          <p:nvPicPr>
            <p:cNvPr id="18" name="crepp.png" descr="crepp.png">
              <a:extLst>
                <a:ext uri="{FF2B5EF4-FFF2-40B4-BE49-F238E27FC236}">
                  <a16:creationId xmlns:a16="http://schemas.microsoft.com/office/drawing/2014/main" id="{8E8BB76C-5E54-4449-9A40-1D13701B4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08353" y="6473074"/>
              <a:ext cx="2683111" cy="271591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" name="Crepp et al. 2018">
              <a:extLst>
                <a:ext uri="{FF2B5EF4-FFF2-40B4-BE49-F238E27FC236}">
                  <a16:creationId xmlns:a16="http://schemas.microsoft.com/office/drawing/2014/main" id="{69D4F61B-5BCE-8C40-A5FD-170B21C1DE38}"/>
                </a:ext>
              </a:extLst>
            </p:cNvPr>
            <p:cNvSpPr txBox="1"/>
            <p:nvPr/>
          </p:nvSpPr>
          <p:spPr>
            <a:xfrm>
              <a:off x="4498828" y="8827467"/>
              <a:ext cx="1701363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dirty="0" err="1">
                  <a:solidFill>
                    <a:schemeClr val="bg1"/>
                  </a:solidFill>
                </a:rPr>
                <a:t>Crepp</a:t>
              </a:r>
              <a:r>
                <a:rPr dirty="0">
                  <a:solidFill>
                    <a:schemeClr val="bg1"/>
                  </a:solidFill>
                </a:rPr>
                <a:t> et al.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30654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219CF6-FA6B-434F-9237-B500E8FCB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ALES </a:t>
            </a:r>
            <a:r>
              <a:rPr lang="it-IT" dirty="0" err="1"/>
              <a:t>integral</a:t>
            </a:r>
            <a:r>
              <a:rPr lang="it-IT" dirty="0"/>
              <a:t> </a:t>
            </a:r>
            <a:r>
              <a:rPr lang="it-IT" dirty="0" err="1"/>
              <a:t>field</a:t>
            </a:r>
            <a:r>
              <a:rPr lang="it-IT" dirty="0"/>
              <a:t> </a:t>
            </a:r>
            <a:r>
              <a:rPr lang="it-IT" dirty="0" err="1"/>
              <a:t>spectroscopy</a:t>
            </a:r>
            <a:endParaRPr lang="it-IT" dirty="0"/>
          </a:p>
        </p:txBody>
      </p:sp>
      <p:pic>
        <p:nvPicPr>
          <p:cNvPr id="6" name="Io_plain.png" descr="Io_plain.png">
            <a:extLst>
              <a:ext uri="{FF2B5EF4-FFF2-40B4-BE49-F238E27FC236}">
                <a16:creationId xmlns:a16="http://schemas.microsoft.com/office/drawing/2014/main" id="{A1032419-7B4F-9E48-B6A2-85D0FE9FA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646" y="1531639"/>
            <a:ext cx="4889414" cy="488941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~1 arcsec">
            <a:extLst>
              <a:ext uri="{FF2B5EF4-FFF2-40B4-BE49-F238E27FC236}">
                <a16:creationId xmlns:a16="http://schemas.microsoft.com/office/drawing/2014/main" id="{72A2BB64-A697-9944-9F3A-67725D04933B}"/>
              </a:ext>
            </a:extLst>
          </p:cNvPr>
          <p:cNvSpPr txBox="1"/>
          <p:nvPr/>
        </p:nvSpPr>
        <p:spPr>
          <a:xfrm rot="16200000">
            <a:off x="-550132" y="3715878"/>
            <a:ext cx="1776711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2000"/>
              </a:spcBef>
              <a:defRPr sz="3000"/>
            </a:lvl1pPr>
          </a:lstStyle>
          <a:p>
            <a:r>
              <a:rPr dirty="0"/>
              <a:t>~1 arcsec</a:t>
            </a:r>
          </a:p>
        </p:txBody>
      </p:sp>
      <p:sp>
        <p:nvSpPr>
          <p:cNvPr id="8" name="Linea">
            <a:extLst>
              <a:ext uri="{FF2B5EF4-FFF2-40B4-BE49-F238E27FC236}">
                <a16:creationId xmlns:a16="http://schemas.microsoft.com/office/drawing/2014/main" id="{50707F1A-292A-C64D-9308-3B36D201EA73}"/>
              </a:ext>
            </a:extLst>
          </p:cNvPr>
          <p:cNvSpPr/>
          <p:nvPr/>
        </p:nvSpPr>
        <p:spPr>
          <a:xfrm flipV="1">
            <a:off x="625599" y="1531639"/>
            <a:ext cx="1" cy="4889414"/>
          </a:xfrm>
          <a:prstGeom prst="line">
            <a:avLst/>
          </a:prstGeom>
          <a:ln w="50800">
            <a:solidFill>
              <a:schemeClr val="tx1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 sz="26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pic>
        <p:nvPicPr>
          <p:cNvPr id="9" name="io_ales.png" descr="io_ales.png">
            <a:extLst>
              <a:ext uri="{FF2B5EF4-FFF2-40B4-BE49-F238E27FC236}">
                <a16:creationId xmlns:a16="http://schemas.microsoft.com/office/drawing/2014/main" id="{466441C0-0F0B-C446-BBAB-95E490204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385" y="3423721"/>
            <a:ext cx="6433892" cy="306682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First thermal IR IFS in the world!…">
            <a:extLst>
              <a:ext uri="{FF2B5EF4-FFF2-40B4-BE49-F238E27FC236}">
                <a16:creationId xmlns:a16="http://schemas.microsoft.com/office/drawing/2014/main" id="{AA3CCE08-5C19-E244-91FB-8C115F40AC9C}"/>
              </a:ext>
            </a:extLst>
          </p:cNvPr>
          <p:cNvSpPr txBox="1"/>
          <p:nvPr/>
        </p:nvSpPr>
        <p:spPr>
          <a:xfrm>
            <a:off x="6062014" y="1214204"/>
            <a:ext cx="6433897" cy="2070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17714" indent="-217714">
              <a:spcBef>
                <a:spcPts val="1000"/>
              </a:spcBef>
              <a:buSzPct val="75000"/>
              <a:buChar char="•"/>
              <a:defRPr sz="3000"/>
            </a:pPr>
            <a:r>
              <a:t>First </a:t>
            </a:r>
            <a:r>
              <a:rPr b="1">
                <a:solidFill>
                  <a:srgbClr val="EDFB00"/>
                </a:solidFill>
              </a:rPr>
              <a:t>thermal IR IFS</a:t>
            </a:r>
            <a:r>
              <a:t> in the world!</a:t>
            </a:r>
          </a:p>
          <a:p>
            <a:pPr marL="217714" indent="-217714">
              <a:spcBef>
                <a:spcPts val="1000"/>
              </a:spcBef>
              <a:buSzPct val="75000"/>
              <a:buChar char="•"/>
              <a:defRPr sz="3000"/>
            </a:pPr>
            <a:r>
              <a:t>Get spectral image cubes</a:t>
            </a:r>
          </a:p>
          <a:p>
            <a:pPr marL="217714" indent="-217714">
              <a:spcBef>
                <a:spcPts val="1000"/>
              </a:spcBef>
              <a:buSzPct val="75000"/>
              <a:buChar char="•"/>
              <a:defRPr sz="3000"/>
            </a:pPr>
            <a:r>
              <a:t>Can be combined with </a:t>
            </a:r>
            <a:r>
              <a:rPr b="1">
                <a:solidFill>
                  <a:srgbClr val="EDFB00"/>
                </a:solidFill>
              </a:rPr>
              <a:t>coronagraphy</a:t>
            </a:r>
            <a:r>
              <a:t> and </a:t>
            </a:r>
            <a:r>
              <a:rPr b="1">
                <a:solidFill>
                  <a:srgbClr val="EDFB00"/>
                </a:solidFill>
              </a:rPr>
              <a:t>interferometry</a:t>
            </a:r>
          </a:p>
        </p:txBody>
      </p:sp>
      <p:sp>
        <p:nvSpPr>
          <p:cNvPr id="11" name="Hinz et al. 2016">
            <a:extLst>
              <a:ext uri="{FF2B5EF4-FFF2-40B4-BE49-F238E27FC236}">
                <a16:creationId xmlns:a16="http://schemas.microsoft.com/office/drawing/2014/main" id="{886328CF-7CF2-EC47-BCB6-9ACEDFAFFF21}"/>
              </a:ext>
            </a:extLst>
          </p:cNvPr>
          <p:cNvSpPr txBox="1"/>
          <p:nvPr/>
        </p:nvSpPr>
        <p:spPr>
          <a:xfrm>
            <a:off x="9736496" y="6490543"/>
            <a:ext cx="1702781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Hinz</a:t>
            </a:r>
            <a:r>
              <a:rPr dirty="0"/>
              <a:t> et al. 2016</a:t>
            </a:r>
          </a:p>
        </p:txBody>
      </p:sp>
    </p:spTree>
    <p:extLst>
      <p:ext uri="{BB962C8B-B14F-4D97-AF65-F5344CB8AC3E}">
        <p14:creationId xmlns:p14="http://schemas.microsoft.com/office/powerpoint/2010/main" val="251545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08940-B828-3D40-B4DE-170C860AE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FIZEAU </a:t>
            </a:r>
            <a:r>
              <a:rPr lang="it-IT" dirty="0" err="1"/>
              <a:t>interferometry</a:t>
            </a:r>
            <a:endParaRPr lang="it-IT" dirty="0"/>
          </a:p>
        </p:txBody>
      </p:sp>
      <p:sp>
        <p:nvSpPr>
          <p:cNvPr id="4" name="Resolved high contrast imaging with the full 23m eff. aperture…">
            <a:extLst>
              <a:ext uri="{FF2B5EF4-FFF2-40B4-BE49-F238E27FC236}">
                <a16:creationId xmlns:a16="http://schemas.microsoft.com/office/drawing/2014/main" id="{8B77A22A-0F9D-0B4A-A4ED-C9ED19631E9A}"/>
              </a:ext>
            </a:extLst>
          </p:cNvPr>
          <p:cNvSpPr txBox="1">
            <a:spLocks/>
          </p:cNvSpPr>
          <p:nvPr/>
        </p:nvSpPr>
        <p:spPr>
          <a:xfrm>
            <a:off x="75720" y="1195505"/>
            <a:ext cx="10897080" cy="33016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7714" indent="-217714">
              <a:spcBef>
                <a:spcPts val="2000"/>
              </a:spcBef>
              <a:defRPr sz="3000">
                <a:latin typeface="+mn-lt"/>
                <a:ea typeface="+mn-ea"/>
                <a:cs typeface="+mn-cs"/>
                <a:sym typeface="Arial"/>
              </a:defRPr>
            </a:pPr>
            <a:r>
              <a:rPr lang="it-IT" sz="2400" dirty="0" err="1">
                <a:sym typeface="Arial"/>
              </a:rPr>
              <a:t>Resolved</a:t>
            </a:r>
            <a:r>
              <a:rPr lang="it-IT" sz="2400" dirty="0">
                <a:sym typeface="Arial"/>
              </a:rPr>
              <a:t> </a:t>
            </a:r>
            <a:r>
              <a:rPr lang="it-IT" sz="2400" b="1" dirty="0">
                <a:solidFill>
                  <a:srgbClr val="EDFB00"/>
                </a:solidFill>
                <a:sym typeface="Arial"/>
              </a:rPr>
              <a:t>high </a:t>
            </a:r>
            <a:r>
              <a:rPr lang="it-IT" sz="2400" b="1" dirty="0" err="1">
                <a:solidFill>
                  <a:srgbClr val="EDFB00"/>
                </a:solidFill>
                <a:sym typeface="Arial"/>
              </a:rPr>
              <a:t>contrast</a:t>
            </a:r>
            <a:r>
              <a:rPr lang="it-IT" sz="2400" dirty="0">
                <a:sym typeface="Arial"/>
              </a:rPr>
              <a:t> </a:t>
            </a:r>
            <a:r>
              <a:rPr lang="it-IT" sz="2400" dirty="0" err="1">
                <a:sym typeface="Arial"/>
              </a:rPr>
              <a:t>imaging</a:t>
            </a:r>
            <a:r>
              <a:rPr lang="it-IT" sz="2400" dirty="0">
                <a:sym typeface="Arial"/>
              </a:rPr>
              <a:t> with the full </a:t>
            </a:r>
            <a:r>
              <a:rPr lang="it-IT" sz="2400" b="1" dirty="0">
                <a:solidFill>
                  <a:srgbClr val="EDFB00"/>
                </a:solidFill>
                <a:sym typeface="Arial"/>
              </a:rPr>
              <a:t>23m </a:t>
            </a:r>
            <a:r>
              <a:rPr lang="it-IT" sz="2400" b="1" dirty="0" err="1">
                <a:solidFill>
                  <a:srgbClr val="EDFB00"/>
                </a:solidFill>
                <a:sym typeface="Arial"/>
              </a:rPr>
              <a:t>eff</a:t>
            </a:r>
            <a:r>
              <a:rPr lang="it-IT" sz="2400" b="1" dirty="0">
                <a:solidFill>
                  <a:srgbClr val="EDFB00"/>
                </a:solidFill>
                <a:sym typeface="Arial"/>
              </a:rPr>
              <a:t>. aperture</a:t>
            </a:r>
          </a:p>
          <a:p>
            <a:pPr marL="217714" indent="-217714">
              <a:spcBef>
                <a:spcPts val="2000"/>
              </a:spcBef>
              <a:defRPr sz="3000">
                <a:latin typeface="+mn-lt"/>
                <a:ea typeface="+mn-ea"/>
                <a:cs typeface="+mn-cs"/>
                <a:sym typeface="Arial"/>
              </a:defRPr>
            </a:pPr>
            <a:r>
              <a:rPr lang="it-IT" sz="2400" b="1" dirty="0">
                <a:solidFill>
                  <a:srgbClr val="EDFB00"/>
                </a:solidFill>
                <a:sym typeface="Arial"/>
              </a:rPr>
              <a:t>20’’ </a:t>
            </a:r>
            <a:r>
              <a:rPr lang="it-IT" sz="2400" b="1" dirty="0" err="1">
                <a:solidFill>
                  <a:srgbClr val="EDFB00"/>
                </a:solidFill>
                <a:sym typeface="Arial"/>
              </a:rPr>
              <a:t>field</a:t>
            </a:r>
            <a:r>
              <a:rPr lang="it-IT" sz="2400" b="1" dirty="0">
                <a:solidFill>
                  <a:srgbClr val="EDFB00"/>
                </a:solidFill>
                <a:sym typeface="Arial"/>
              </a:rPr>
              <a:t> of </a:t>
            </a:r>
            <a:r>
              <a:rPr lang="it-IT" sz="2400" b="1" dirty="0" err="1">
                <a:solidFill>
                  <a:srgbClr val="EDFB00"/>
                </a:solidFill>
                <a:sym typeface="Arial"/>
              </a:rPr>
              <a:t>view</a:t>
            </a:r>
            <a:r>
              <a:rPr lang="it-IT" sz="2400" dirty="0">
                <a:sym typeface="Arial"/>
              </a:rPr>
              <a:t>, </a:t>
            </a:r>
            <a:r>
              <a:rPr lang="it-IT" sz="2400" i="1" dirty="0">
                <a:sym typeface="Arial"/>
              </a:rPr>
              <a:t>L/M/</a:t>
            </a:r>
            <a:r>
              <a:rPr lang="it-IT" sz="2400" i="1" dirty="0" err="1">
                <a:sym typeface="Arial"/>
              </a:rPr>
              <a:t>N</a:t>
            </a:r>
            <a:r>
              <a:rPr lang="it-IT" sz="2400" dirty="0">
                <a:sym typeface="Arial"/>
              </a:rPr>
              <a:t> band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 sz="3000">
                <a:latin typeface="+mn-lt"/>
                <a:ea typeface="+mn-ea"/>
                <a:cs typeface="+mn-cs"/>
                <a:sym typeface="Arial"/>
              </a:defRPr>
            </a:pPr>
            <a:r>
              <a:rPr lang="it-IT" sz="2400" dirty="0">
                <a:sym typeface="Arial"/>
              </a:rPr>
              <a:t>  (</a:t>
            </a:r>
            <a:r>
              <a:rPr lang="it-IT" sz="2400" i="1" dirty="0">
                <a:sym typeface="Arial"/>
              </a:rPr>
              <a:t>H/K</a:t>
            </a:r>
            <a:r>
              <a:rPr lang="it-IT" sz="2400" dirty="0">
                <a:sym typeface="Arial"/>
              </a:rPr>
              <a:t> in </a:t>
            </a:r>
            <a:r>
              <a:rPr lang="it-IT" sz="2400" dirty="0" err="1">
                <a:sym typeface="Arial"/>
              </a:rPr>
              <a:t>principle</a:t>
            </a:r>
            <a:r>
              <a:rPr lang="it-IT" sz="2400" dirty="0">
                <a:sym typeface="Arial"/>
              </a:rPr>
              <a:t> </a:t>
            </a:r>
            <a:r>
              <a:rPr lang="it-IT" sz="2400" dirty="0" err="1">
                <a:sym typeface="Arial"/>
              </a:rPr>
              <a:t>possible</a:t>
            </a:r>
            <a:r>
              <a:rPr lang="it-IT" sz="2400" dirty="0">
                <a:sym typeface="Arial"/>
              </a:rPr>
              <a:t>)</a:t>
            </a:r>
          </a:p>
          <a:p>
            <a:pPr marL="217714" indent="-217714">
              <a:spcBef>
                <a:spcPts val="2000"/>
              </a:spcBef>
              <a:defRPr sz="3000">
                <a:latin typeface="+mn-lt"/>
                <a:ea typeface="+mn-ea"/>
                <a:cs typeface="+mn-cs"/>
                <a:sym typeface="Arial"/>
              </a:defRPr>
            </a:pPr>
            <a:r>
              <a:rPr lang="it-IT" sz="2400" dirty="0" err="1">
                <a:sym typeface="Arial"/>
              </a:rPr>
              <a:t>Makes</a:t>
            </a:r>
            <a:r>
              <a:rPr lang="it-IT" sz="2400" dirty="0">
                <a:sym typeface="Arial"/>
              </a:rPr>
              <a:t> the LBT the </a:t>
            </a:r>
            <a:r>
              <a:rPr lang="it-IT" sz="2400" b="1" dirty="0">
                <a:solidFill>
                  <a:srgbClr val="EDFB00"/>
                </a:solidFill>
                <a:sym typeface="Arial"/>
              </a:rPr>
              <a:t>first 30-m </a:t>
            </a:r>
            <a:r>
              <a:rPr lang="it-IT" sz="2400" b="1" dirty="0" err="1">
                <a:solidFill>
                  <a:srgbClr val="EDFB00"/>
                </a:solidFill>
                <a:sym typeface="Arial"/>
              </a:rPr>
              <a:t>class</a:t>
            </a:r>
            <a:r>
              <a:rPr lang="it-IT" sz="2400" b="1" dirty="0">
                <a:solidFill>
                  <a:srgbClr val="EDFB00"/>
                </a:solidFill>
                <a:sym typeface="Arial"/>
              </a:rPr>
              <a:t> </a:t>
            </a:r>
            <a:r>
              <a:rPr lang="it-IT" sz="2400" b="1" dirty="0" err="1">
                <a:solidFill>
                  <a:srgbClr val="EDFB00"/>
                </a:solidFill>
                <a:sym typeface="Arial"/>
              </a:rPr>
              <a:t>telescope</a:t>
            </a:r>
            <a:endParaRPr lang="it-IT" sz="2400" b="1" dirty="0">
              <a:solidFill>
                <a:srgbClr val="EDFB00"/>
              </a:solidFill>
              <a:sym typeface="Arial"/>
            </a:endParaRPr>
          </a:p>
          <a:p>
            <a:pPr marL="217714" indent="-217714">
              <a:spcBef>
                <a:spcPts val="2000"/>
              </a:spcBef>
              <a:defRPr sz="3000">
                <a:latin typeface="+mn-lt"/>
                <a:ea typeface="+mn-ea"/>
                <a:cs typeface="+mn-cs"/>
                <a:sym typeface="Arial"/>
              </a:defRPr>
            </a:pPr>
            <a:r>
              <a:rPr lang="it-IT" sz="2400" dirty="0">
                <a:sym typeface="Arial"/>
              </a:rPr>
              <a:t>Can be </a:t>
            </a:r>
            <a:r>
              <a:rPr lang="it-IT" sz="2400" dirty="0" err="1">
                <a:sym typeface="Arial"/>
              </a:rPr>
              <a:t>combined</a:t>
            </a:r>
            <a:r>
              <a:rPr lang="it-IT" sz="2400" dirty="0">
                <a:sym typeface="Arial"/>
              </a:rPr>
              <a:t> with ALES, aperture </a:t>
            </a:r>
            <a:r>
              <a:rPr lang="it-IT" sz="2400" dirty="0" err="1">
                <a:sym typeface="Arial"/>
              </a:rPr>
              <a:t>masking</a:t>
            </a:r>
            <a:r>
              <a:rPr lang="it-IT" sz="2400" dirty="0">
                <a:sym typeface="Arial"/>
              </a:rPr>
              <a:t>, </a:t>
            </a:r>
            <a:r>
              <a:rPr lang="it-IT" sz="2400" dirty="0" err="1">
                <a:sym typeface="Arial"/>
              </a:rPr>
              <a:t>spetroscopy</a:t>
            </a:r>
            <a:endParaRPr lang="it-IT" sz="2400" dirty="0">
              <a:sym typeface="Arial"/>
            </a:endParaRPr>
          </a:p>
        </p:txBody>
      </p:sp>
      <p:sp>
        <p:nvSpPr>
          <p:cNvPr id="6" name="de Kleer et al. 2017">
            <a:extLst>
              <a:ext uri="{FF2B5EF4-FFF2-40B4-BE49-F238E27FC236}">
                <a16:creationId xmlns:a16="http://schemas.microsoft.com/office/drawing/2014/main" id="{6DA82822-A115-2B44-AF06-CD88E2B2DC94}"/>
              </a:ext>
            </a:extLst>
          </p:cNvPr>
          <p:cNvSpPr txBox="1"/>
          <p:nvPr/>
        </p:nvSpPr>
        <p:spPr>
          <a:xfrm>
            <a:off x="9564029" y="6326829"/>
            <a:ext cx="2096915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de Kleer et al. 2017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1D9B7A1C-F857-A443-B293-936E64CD770A}"/>
              </a:ext>
            </a:extLst>
          </p:cNvPr>
          <p:cNvGrpSpPr/>
          <p:nvPr/>
        </p:nvGrpSpPr>
        <p:grpSpPr>
          <a:xfrm>
            <a:off x="756203" y="4019168"/>
            <a:ext cx="4875519" cy="2307661"/>
            <a:chOff x="745571" y="6816676"/>
            <a:chExt cx="4875519" cy="2307661"/>
          </a:xfrm>
        </p:grpSpPr>
        <p:pic>
          <p:nvPicPr>
            <p:cNvPr id="7" name="Io_plain.png" descr="Io_plain.png">
              <a:extLst>
                <a:ext uri="{FF2B5EF4-FFF2-40B4-BE49-F238E27FC236}">
                  <a16:creationId xmlns:a16="http://schemas.microsoft.com/office/drawing/2014/main" id="{572C9AB9-FAA2-C24E-B9F9-3552B2D8E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571" y="6838336"/>
              <a:ext cx="2286001" cy="22860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Io_recon.png" descr="Io_recon.png">
              <a:extLst>
                <a:ext uri="{FF2B5EF4-FFF2-40B4-BE49-F238E27FC236}">
                  <a16:creationId xmlns:a16="http://schemas.microsoft.com/office/drawing/2014/main" id="{D2D01AA5-0985-664C-AC44-6D832B148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35089" y="6838336"/>
              <a:ext cx="2286001" cy="22860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8.4 m">
              <a:extLst>
                <a:ext uri="{FF2B5EF4-FFF2-40B4-BE49-F238E27FC236}">
                  <a16:creationId xmlns:a16="http://schemas.microsoft.com/office/drawing/2014/main" id="{20026B0B-B63B-7E44-A64A-3F7BD1C5A924}"/>
                </a:ext>
              </a:extLst>
            </p:cNvPr>
            <p:cNvSpPr txBox="1"/>
            <p:nvPr/>
          </p:nvSpPr>
          <p:spPr>
            <a:xfrm>
              <a:off x="1964399" y="6816676"/>
              <a:ext cx="891270" cy="5642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spcBef>
                  <a:spcPts val="2000"/>
                </a:spcBef>
                <a:defRPr sz="3000"/>
              </a:lvl1pPr>
            </a:lstStyle>
            <a:p>
              <a:r>
                <a:t>8.4 m</a:t>
              </a:r>
            </a:p>
          </p:txBody>
        </p:sp>
        <p:sp>
          <p:nvSpPr>
            <p:cNvPr id="10" name="23 m">
              <a:extLst>
                <a:ext uri="{FF2B5EF4-FFF2-40B4-BE49-F238E27FC236}">
                  <a16:creationId xmlns:a16="http://schemas.microsoft.com/office/drawing/2014/main" id="{1DAB2E03-73B3-B44E-86D0-E5CFA175BA0A}"/>
                </a:ext>
              </a:extLst>
            </p:cNvPr>
            <p:cNvSpPr txBox="1"/>
            <p:nvPr/>
          </p:nvSpPr>
          <p:spPr>
            <a:xfrm>
              <a:off x="4633809" y="6816676"/>
              <a:ext cx="803105" cy="5642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spcBef>
                  <a:spcPts val="2000"/>
                </a:spcBef>
                <a:defRPr sz="3000"/>
              </a:lvl1pPr>
            </a:lstStyle>
            <a:p>
              <a:r>
                <a:t>23 m</a:t>
              </a:r>
            </a:p>
          </p:txBody>
        </p:sp>
        <p:sp>
          <p:nvSpPr>
            <p:cNvPr id="11" name="Conrad et al. 2015">
              <a:extLst>
                <a:ext uri="{FF2B5EF4-FFF2-40B4-BE49-F238E27FC236}">
                  <a16:creationId xmlns:a16="http://schemas.microsoft.com/office/drawing/2014/main" id="{D9DEC84A-0E3D-2F49-BCB7-E2A7ADE80018}"/>
                </a:ext>
              </a:extLst>
            </p:cNvPr>
            <p:cNvSpPr txBox="1"/>
            <p:nvPr/>
          </p:nvSpPr>
          <p:spPr>
            <a:xfrm>
              <a:off x="1133595" y="8744746"/>
              <a:ext cx="1665521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dirty="0"/>
                <a:t>Conrad et al. 2015</a:t>
              </a:r>
            </a:p>
          </p:txBody>
        </p:sp>
      </p:grpSp>
      <p:pic>
        <p:nvPicPr>
          <p:cNvPr id="15" name="Elementi multimediali online 14" descr="io-europa">
            <a:hlinkClick r:id="" action="ppaction://media"/>
            <a:extLst>
              <a:ext uri="{FF2B5EF4-FFF2-40B4-BE49-F238E27FC236}">
                <a16:creationId xmlns:a16="http://schemas.microsoft.com/office/drawing/2014/main" id="{F27B2291-157F-FD4E-B2E4-0196EA6C53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13697" y="1925318"/>
            <a:ext cx="4195762" cy="4231020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DB7FEC0D-738B-FD4A-8CB1-095EFEDD8B31}"/>
              </a:ext>
            </a:extLst>
          </p:cNvPr>
          <p:cNvGrpSpPr/>
          <p:nvPr/>
        </p:nvGrpSpPr>
        <p:grpSpPr>
          <a:xfrm>
            <a:off x="2180027" y="859525"/>
            <a:ext cx="5171169" cy="3525797"/>
            <a:chOff x="5880929" y="1195505"/>
            <a:chExt cx="5171169" cy="3525797"/>
          </a:xfrm>
        </p:grpSpPr>
        <p:pic>
          <p:nvPicPr>
            <p:cNvPr id="13" name="Picture 2" descr="http://brunelleschi.imss.fi.it/esplora/cannocchiale/dswmedia/storia/immagini/02/16.jpg">
              <a:extLst>
                <a:ext uri="{FF2B5EF4-FFF2-40B4-BE49-F238E27FC236}">
                  <a16:creationId xmlns:a16="http://schemas.microsoft.com/office/drawing/2014/main" id="{21821606-8BF8-3D4C-941C-7E5D72972E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0929" y="1195505"/>
              <a:ext cx="5171169" cy="3525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77DE9E4A-D8C7-3843-83B4-58C6E121A194}"/>
                </a:ext>
              </a:extLst>
            </p:cNvPr>
            <p:cNvSpPr txBox="1"/>
            <p:nvPr/>
          </p:nvSpPr>
          <p:spPr>
            <a:xfrm>
              <a:off x="7913697" y="4051379"/>
              <a:ext cx="22108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b="1" dirty="0">
                  <a:solidFill>
                    <a:schemeClr val="bg1"/>
                  </a:solidFill>
                </a:rPr>
                <a:t>Io in 400 </a:t>
              </a:r>
              <a:r>
                <a:rPr lang="it-IT" sz="2800" b="1" dirty="0" err="1">
                  <a:solidFill>
                    <a:schemeClr val="bg1"/>
                  </a:solidFill>
                </a:rPr>
                <a:t>years</a:t>
              </a:r>
              <a:endParaRPr lang="it-IT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353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BBFC70-0228-B149-9D61-F67D90839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LBTI </a:t>
            </a:r>
            <a:r>
              <a:rPr lang="it-IT" dirty="0" err="1"/>
              <a:t>queue</a:t>
            </a:r>
            <a:r>
              <a:rPr lang="it-IT" dirty="0"/>
              <a:t> mode</a:t>
            </a:r>
          </a:p>
        </p:txBody>
      </p:sp>
      <p:sp>
        <p:nvSpPr>
          <p:cNvPr id="7" name="Observations scheduled and executed following target observability, weather requirements &amp; TAC+PI priorities…">
            <a:extLst>
              <a:ext uri="{FF2B5EF4-FFF2-40B4-BE49-F238E27FC236}">
                <a16:creationId xmlns:a16="http://schemas.microsoft.com/office/drawing/2014/main" id="{224EA2EF-5CDD-BD43-9649-B0CB8D58201B}"/>
              </a:ext>
            </a:extLst>
          </p:cNvPr>
          <p:cNvSpPr txBox="1"/>
          <p:nvPr/>
        </p:nvSpPr>
        <p:spPr>
          <a:xfrm>
            <a:off x="163772" y="1047719"/>
            <a:ext cx="12028228" cy="4596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17714" indent="-217714">
              <a:spcBef>
                <a:spcPts val="2000"/>
              </a:spcBef>
              <a:buClr>
                <a:schemeClr val="tx2"/>
              </a:buClr>
              <a:buSzPct val="75000"/>
              <a:buChar char="•"/>
              <a:defRPr sz="3000"/>
            </a:pPr>
            <a:r>
              <a:rPr sz="2400" dirty="0"/>
              <a:t>Observations scheduled and executed following target observability, weather requirements &amp; TAC+PI priorities</a:t>
            </a:r>
          </a:p>
          <a:p>
            <a:pPr marL="217714" indent="-217714">
              <a:spcBef>
                <a:spcPts val="2000"/>
              </a:spcBef>
              <a:buClr>
                <a:schemeClr val="tx2"/>
              </a:buClr>
              <a:buSzPct val="75000"/>
              <a:buChar char="•"/>
              <a:defRPr sz="3000"/>
            </a:pPr>
            <a:r>
              <a:rPr sz="2400" dirty="0"/>
              <a:t>Maximizes use of available open dome time</a:t>
            </a:r>
          </a:p>
          <a:p>
            <a:pPr marL="217714" indent="-217714">
              <a:spcBef>
                <a:spcPts val="2000"/>
              </a:spcBef>
              <a:buClr>
                <a:schemeClr val="tx2"/>
              </a:buClr>
              <a:buSzPct val="75000"/>
              <a:buChar char="•"/>
              <a:defRPr sz="3000"/>
            </a:pPr>
            <a:r>
              <a:rPr sz="2400" dirty="0"/>
              <a:t>Good probability that high priority observations are </a:t>
            </a:r>
            <a:r>
              <a:rPr sz="2400" b="1" u="sng" dirty="0"/>
              <a:t>completed</a:t>
            </a:r>
            <a:r>
              <a:rPr sz="2400" dirty="0"/>
              <a:t> under </a:t>
            </a:r>
            <a:r>
              <a:rPr sz="2400" b="1" u="sng" dirty="0"/>
              <a:t>suitable conditions</a:t>
            </a:r>
          </a:p>
          <a:p>
            <a:pPr marL="217714" indent="-217714">
              <a:spcBef>
                <a:spcPts val="2000"/>
              </a:spcBef>
              <a:buClr>
                <a:schemeClr val="tx2"/>
              </a:buClr>
              <a:buSzPct val="75000"/>
              <a:buChar char="•"/>
              <a:defRPr sz="3000"/>
            </a:pPr>
            <a:r>
              <a:rPr sz="2400" dirty="0"/>
              <a:t>Expert preparation and execution of observations by instrument team</a:t>
            </a:r>
          </a:p>
          <a:p>
            <a:pPr marL="217714" indent="-217714">
              <a:spcBef>
                <a:spcPts val="2000"/>
              </a:spcBef>
              <a:buClr>
                <a:schemeClr val="tx2"/>
              </a:buClr>
              <a:buSzPct val="75000"/>
              <a:buChar char="•"/>
              <a:defRPr sz="3000"/>
            </a:pPr>
            <a:r>
              <a:rPr sz="2400" dirty="0"/>
              <a:t>Minimal effort from science PIs required</a:t>
            </a:r>
          </a:p>
          <a:p>
            <a:pPr marL="217714" indent="-217714">
              <a:spcBef>
                <a:spcPts val="2000"/>
              </a:spcBef>
              <a:buClr>
                <a:schemeClr val="tx2"/>
              </a:buClr>
              <a:buSzPct val="75000"/>
              <a:buChar char="•"/>
              <a:defRPr sz="3000"/>
            </a:pPr>
            <a:r>
              <a:rPr sz="2400" dirty="0"/>
              <a:t>PIs (teams) always welcome to attend runs</a:t>
            </a:r>
          </a:p>
          <a:p>
            <a:pPr marL="217714" indent="-217714">
              <a:spcBef>
                <a:spcPts val="2000"/>
              </a:spcBef>
              <a:buClr>
                <a:schemeClr val="tx2"/>
              </a:buClr>
              <a:buSzPct val="75000"/>
              <a:buChar char="•"/>
              <a:defRPr sz="3000"/>
            </a:pPr>
            <a:r>
              <a:rPr sz="2400" dirty="0"/>
              <a:t>Limited support on data reduction</a:t>
            </a:r>
          </a:p>
        </p:txBody>
      </p:sp>
      <p:sp>
        <p:nvSpPr>
          <p:cNvPr id="4" name="Steve Ertel (leading instrument scientist, user support, observations):  sertel@email.arizona.edu…">
            <a:extLst>
              <a:ext uri="{FF2B5EF4-FFF2-40B4-BE49-F238E27FC236}">
                <a16:creationId xmlns:a16="http://schemas.microsoft.com/office/drawing/2014/main" id="{C264049A-3017-CD4A-B0FA-BEF7B149E5FA}"/>
              </a:ext>
            </a:extLst>
          </p:cNvPr>
          <p:cNvSpPr txBox="1"/>
          <p:nvPr/>
        </p:nvSpPr>
        <p:spPr>
          <a:xfrm rot="21410700">
            <a:off x="5892806" y="4260354"/>
            <a:ext cx="6096000" cy="1600438"/>
          </a:xfrm>
          <a:prstGeom prst="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50800" tIns="50800" rIns="50800" bIns="50800" anchor="ctr">
            <a:spAutoFit/>
          </a:bodyPr>
          <a:lstStyle/>
          <a:p>
            <a:pPr marL="217714" indent="-217714">
              <a:spcBef>
                <a:spcPts val="2000"/>
              </a:spcBef>
              <a:buSzPct val="75000"/>
              <a:buChar char="•"/>
              <a:defRPr sz="3000"/>
            </a:pPr>
            <a:r>
              <a:rPr sz="1600" dirty="0"/>
              <a:t>Steve </a:t>
            </a:r>
            <a:r>
              <a:rPr sz="1600" dirty="0" err="1"/>
              <a:t>Ertel</a:t>
            </a:r>
            <a:r>
              <a:rPr sz="1600" dirty="0"/>
              <a:t> (leading instrument scientist, user support, observations):  </a:t>
            </a:r>
            <a:r>
              <a:rPr sz="1600" u="sng" dirty="0">
                <a:hlinkClick r:id="rId2"/>
              </a:rPr>
              <a:t>sertel@email.arizona.edu</a:t>
            </a:r>
          </a:p>
          <a:p>
            <a:pPr marL="217714" indent="-217714">
              <a:spcBef>
                <a:spcPts val="2000"/>
              </a:spcBef>
              <a:buSzPct val="75000"/>
              <a:buChar char="•"/>
              <a:defRPr sz="3000"/>
            </a:pPr>
            <a:r>
              <a:rPr sz="1600" dirty="0"/>
              <a:t>Jordan Stone (instrument scientist, NALES expert): </a:t>
            </a:r>
            <a:r>
              <a:rPr sz="1600" u="sng" dirty="0">
                <a:hlinkClick r:id="rId3"/>
              </a:rPr>
              <a:t>jstone@as.arizona.edu</a:t>
            </a:r>
          </a:p>
          <a:p>
            <a:pPr marL="217714" indent="-217714">
              <a:spcBef>
                <a:spcPts val="2000"/>
              </a:spcBef>
              <a:buSzPct val="75000"/>
              <a:buChar char="•"/>
              <a:defRPr sz="3000"/>
            </a:pPr>
            <a:r>
              <a:rPr sz="1600" dirty="0"/>
              <a:t>PI approval for proposal submission:  </a:t>
            </a:r>
            <a:r>
              <a:rPr sz="1600" u="sng" dirty="0">
                <a:hlinkClick r:id="rId4"/>
              </a:rPr>
              <a:t>lbtipi@lbto.org</a:t>
            </a:r>
          </a:p>
        </p:txBody>
      </p:sp>
    </p:spTree>
    <p:extLst>
      <p:ext uri="{BB962C8B-B14F-4D97-AF65-F5344CB8AC3E}">
        <p14:creationId xmlns:p14="http://schemas.microsoft.com/office/powerpoint/2010/main" val="31521075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C8F6079-9E4D-9E48-B6B7-60599227B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D218EF-2B30-4DD6-BE50-6BDBC713415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425A91CD-CDE9-C448-91EC-F8DFC3CA0B9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it-IT" dirty="0" err="1"/>
              <a:t>Four</a:t>
            </a:r>
            <a:r>
              <a:rPr lang="it-IT" dirty="0"/>
              <a:t> AO </a:t>
            </a:r>
            <a:r>
              <a:rPr lang="it-IT" dirty="0" err="1"/>
              <a:t>instruments</a:t>
            </a:r>
            <a:r>
              <a:rPr lang="it-IT" dirty="0"/>
              <a:t> are in </a:t>
            </a:r>
            <a:r>
              <a:rPr lang="it-IT" dirty="0" err="1"/>
              <a:t>operation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LBT (and </a:t>
            </a:r>
            <a:r>
              <a:rPr lang="it-IT" dirty="0" err="1"/>
              <a:t>counting</a:t>
            </a:r>
            <a:r>
              <a:rPr lang="it-IT" dirty="0"/>
              <a:t>...)  </a:t>
            </a:r>
          </a:p>
          <a:p>
            <a:pPr lvl="1"/>
            <a:r>
              <a:rPr lang="it-IT" dirty="0" err="1"/>
              <a:t>LUCIs</a:t>
            </a:r>
            <a:r>
              <a:rPr lang="it-IT" dirty="0"/>
              <a:t> – NIR </a:t>
            </a:r>
            <a:r>
              <a:rPr lang="it-IT" dirty="0" err="1"/>
              <a:t>imager</a:t>
            </a:r>
            <a:r>
              <a:rPr lang="it-IT" dirty="0"/>
              <a:t>-MOS small/wide </a:t>
            </a:r>
            <a:r>
              <a:rPr lang="it-IT" dirty="0" err="1"/>
              <a:t>field</a:t>
            </a:r>
            <a:r>
              <a:rPr lang="it-IT" dirty="0"/>
              <a:t> </a:t>
            </a:r>
          </a:p>
          <a:p>
            <a:pPr lvl="1"/>
            <a:r>
              <a:rPr lang="it-IT" dirty="0"/>
              <a:t>LBTI – </a:t>
            </a:r>
            <a:r>
              <a:rPr lang="it-IT" dirty="0" err="1"/>
              <a:t>Mid</a:t>
            </a:r>
            <a:r>
              <a:rPr lang="it-IT" dirty="0"/>
              <a:t> </a:t>
            </a:r>
            <a:r>
              <a:rPr lang="it-IT" dirty="0" err="1"/>
              <a:t>infrared</a:t>
            </a:r>
            <a:r>
              <a:rPr lang="it-IT" dirty="0"/>
              <a:t> camera / IFU / 23m baseline </a:t>
            </a:r>
            <a:r>
              <a:rPr lang="it-IT" dirty="0" err="1"/>
              <a:t>Interferometer</a:t>
            </a:r>
            <a:endParaRPr lang="it-IT" dirty="0"/>
          </a:p>
          <a:p>
            <a:pPr lvl="1"/>
            <a:r>
              <a:rPr lang="it-IT" dirty="0"/>
              <a:t>LN – MCAO </a:t>
            </a:r>
            <a:r>
              <a:rPr lang="it-IT" dirty="0" err="1"/>
              <a:t>assisted</a:t>
            </a:r>
            <a:r>
              <a:rPr lang="it-IT" dirty="0"/>
              <a:t> NIR camera</a:t>
            </a:r>
          </a:p>
          <a:p>
            <a:r>
              <a:rPr lang="it-IT" dirty="0" err="1"/>
              <a:t>Italian</a:t>
            </a:r>
            <a:r>
              <a:rPr lang="it-IT" dirty="0"/>
              <a:t> </a:t>
            </a:r>
            <a:r>
              <a:rPr lang="it-IT" dirty="0" err="1"/>
              <a:t>astronomers</a:t>
            </a:r>
            <a:r>
              <a:rPr lang="it-IT" dirty="0"/>
              <a:t> are </a:t>
            </a:r>
            <a:r>
              <a:rPr lang="it-IT" dirty="0" err="1"/>
              <a:t>encouraged</a:t>
            </a:r>
            <a:r>
              <a:rPr lang="it-IT" dirty="0"/>
              <a:t> to </a:t>
            </a:r>
            <a:r>
              <a:rPr lang="it-IT" dirty="0" err="1"/>
              <a:t>apply</a:t>
            </a:r>
            <a:r>
              <a:rPr lang="it-IT" dirty="0"/>
              <a:t> for </a:t>
            </a:r>
            <a:r>
              <a:rPr lang="it-IT" dirty="0" err="1"/>
              <a:t>observations</a:t>
            </a:r>
            <a:r>
              <a:rPr lang="it-IT" dirty="0"/>
              <a:t> with AO </a:t>
            </a:r>
            <a:r>
              <a:rPr lang="it-IT" dirty="0" err="1"/>
              <a:t>instruments</a:t>
            </a:r>
            <a:endParaRPr lang="it-IT" dirty="0"/>
          </a:p>
          <a:p>
            <a:r>
              <a:rPr lang="it-IT" dirty="0" err="1"/>
              <a:t>Italian</a:t>
            </a:r>
            <a:r>
              <a:rPr lang="it-IT" dirty="0"/>
              <a:t> </a:t>
            </a:r>
            <a:r>
              <a:rPr lang="it-IT" dirty="0" err="1"/>
              <a:t>instruments</a:t>
            </a:r>
            <a:r>
              <a:rPr lang="it-IT" dirty="0"/>
              <a:t> </a:t>
            </a:r>
            <a:r>
              <a:rPr lang="it-IT" dirty="0" err="1"/>
              <a:t>representatives</a:t>
            </a:r>
            <a:r>
              <a:rPr lang="it-IT" dirty="0"/>
              <a:t> are </a:t>
            </a:r>
            <a:r>
              <a:rPr lang="it-IT" dirty="0" err="1"/>
              <a:t>willing</a:t>
            </a:r>
            <a:r>
              <a:rPr lang="it-IT" dirty="0"/>
              <a:t> to </a:t>
            </a:r>
            <a:r>
              <a:rPr lang="it-IT" dirty="0" err="1"/>
              <a:t>support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!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6ED6D36-AA6B-4F45-87D2-154A3363EF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64355" y="176604"/>
            <a:ext cx="9121775" cy="658812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042480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28A29C-B5FF-DD4D-B9A8-578F63D1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LUCI – The NIR </a:t>
            </a:r>
            <a:r>
              <a:rPr lang="it-IT" dirty="0" err="1"/>
              <a:t>cameras</a:t>
            </a:r>
            <a:r>
              <a:rPr lang="it-IT" dirty="0"/>
              <a:t> of LBT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F50EC8-65DC-534F-B207-4416873771C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8602" y="1182287"/>
            <a:ext cx="5838825" cy="1720850"/>
          </a:xfrm>
        </p:spPr>
        <p:txBody>
          <a:bodyPr>
            <a:normAutofit fontScale="85000" lnSpcReduction="20000"/>
          </a:bodyPr>
          <a:lstStyle/>
          <a:p>
            <a:r>
              <a:rPr lang="it-IT" sz="2400" dirty="0" err="1"/>
              <a:t>Two</a:t>
            </a:r>
            <a:r>
              <a:rPr lang="it-IT" sz="2400" dirty="0"/>
              <a:t> </a:t>
            </a:r>
            <a:r>
              <a:rPr lang="it-IT" sz="2400" dirty="0" err="1"/>
              <a:t>identical</a:t>
            </a:r>
            <a:r>
              <a:rPr lang="it-IT" sz="2400" dirty="0"/>
              <a:t> </a:t>
            </a:r>
            <a:r>
              <a:rPr lang="it-IT" sz="2400" dirty="0" err="1"/>
              <a:t>units</a:t>
            </a:r>
            <a:r>
              <a:rPr lang="it-IT" sz="2400" dirty="0"/>
              <a:t> on the 2 </a:t>
            </a:r>
            <a:r>
              <a:rPr lang="it-IT" sz="2400" dirty="0" err="1"/>
              <a:t>eyes</a:t>
            </a:r>
            <a:r>
              <a:rPr lang="it-IT" sz="2400" dirty="0"/>
              <a:t> </a:t>
            </a:r>
          </a:p>
          <a:p>
            <a:r>
              <a:rPr lang="it-IT" sz="2400" dirty="0" err="1"/>
              <a:t>Spectro-imager</a:t>
            </a:r>
            <a:r>
              <a:rPr lang="it-IT" sz="2400" dirty="0"/>
              <a:t> from </a:t>
            </a:r>
            <a:r>
              <a:rPr lang="it-IT" sz="2400" dirty="0" err="1"/>
              <a:t>z</a:t>
            </a:r>
            <a:r>
              <a:rPr lang="it-IT" sz="2400" dirty="0"/>
              <a:t> to K band (1-2.5um) </a:t>
            </a:r>
          </a:p>
          <a:p>
            <a:r>
              <a:rPr lang="it-IT" sz="2400" dirty="0"/>
              <a:t>LSS &amp; MOS</a:t>
            </a:r>
          </a:p>
          <a:p>
            <a:r>
              <a:rPr lang="it-IT" sz="2400" dirty="0" err="1"/>
              <a:t>Fully</a:t>
            </a:r>
            <a:r>
              <a:rPr lang="it-IT" sz="2400" dirty="0"/>
              <a:t> </a:t>
            </a:r>
            <a:r>
              <a:rPr lang="it-IT" sz="2400" dirty="0" err="1"/>
              <a:t>binocular</a:t>
            </a:r>
            <a:r>
              <a:rPr lang="it-IT" sz="2400" dirty="0"/>
              <a:t> </a:t>
            </a:r>
            <a:r>
              <a:rPr lang="it-IT" sz="2400" dirty="0" err="1"/>
              <a:t>observation</a:t>
            </a:r>
            <a:r>
              <a:rPr lang="it-IT" sz="2400" dirty="0"/>
              <a:t> </a:t>
            </a:r>
          </a:p>
          <a:p>
            <a:endParaRPr lang="it-IT" sz="2400" dirty="0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71BC5579-5F90-594E-BE98-E5F1160D372A}"/>
              </a:ext>
            </a:extLst>
          </p:cNvPr>
          <p:cNvSpPr txBox="1">
            <a:spLocks/>
          </p:cNvSpPr>
          <p:nvPr/>
        </p:nvSpPr>
        <p:spPr>
          <a:xfrm>
            <a:off x="519655" y="11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>
              <a:latin typeface="Gill Sans Light" charset="0"/>
              <a:ea typeface="Gill Sans Light" charset="0"/>
              <a:cs typeface="Gill Sans Light" charset="0"/>
            </a:endParaRPr>
          </a:p>
        </p:txBody>
      </p:sp>
      <p:grpSp>
        <p:nvGrpSpPr>
          <p:cNvPr id="7" name="Group 36">
            <a:extLst>
              <a:ext uri="{FF2B5EF4-FFF2-40B4-BE49-F238E27FC236}">
                <a16:creationId xmlns:a16="http://schemas.microsoft.com/office/drawing/2014/main" id="{B7871782-C6D0-1640-825B-C2ABDE25E326}"/>
              </a:ext>
            </a:extLst>
          </p:cNvPr>
          <p:cNvGrpSpPr/>
          <p:nvPr/>
        </p:nvGrpSpPr>
        <p:grpSpPr>
          <a:xfrm>
            <a:off x="7044267" y="3140758"/>
            <a:ext cx="2712234" cy="2989972"/>
            <a:chOff x="5436096" y="1340768"/>
            <a:chExt cx="3384376" cy="3592650"/>
          </a:xfrm>
        </p:grpSpPr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8C99088D-3910-CC4E-9B84-22774CA3A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00" r="9200"/>
            <a:stretch/>
          </p:blipFill>
          <p:spPr>
            <a:xfrm>
              <a:off x="5652120" y="1640439"/>
              <a:ext cx="2755857" cy="2770634"/>
            </a:xfrm>
            <a:prstGeom prst="rect">
              <a:avLst/>
            </a:prstGeom>
          </p:spPr>
        </p:pic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28100D1C-78DE-B140-82E5-A9FC4BDA8394}"/>
                </a:ext>
              </a:extLst>
            </p:cNvPr>
            <p:cNvSpPr txBox="1"/>
            <p:nvPr/>
          </p:nvSpPr>
          <p:spPr>
            <a:xfrm>
              <a:off x="5436096" y="4581127"/>
              <a:ext cx="1593953" cy="35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latin typeface="Gill Sans Light" charset="0"/>
                  <a:ea typeface="Gill Sans Light" charset="0"/>
                  <a:cs typeface="Gill Sans Light" charset="0"/>
                </a:rPr>
                <a:t>camera wheel</a:t>
              </a:r>
            </a:p>
          </p:txBody>
        </p:sp>
        <p:cxnSp>
          <p:nvCxnSpPr>
            <p:cNvPr id="10" name="Straight Arrow Connector 22">
              <a:extLst>
                <a:ext uri="{FF2B5EF4-FFF2-40B4-BE49-F238E27FC236}">
                  <a16:creationId xmlns:a16="http://schemas.microsoft.com/office/drawing/2014/main" id="{198689FE-3882-B24B-BCBE-1CCE104CB9DC}"/>
                </a:ext>
              </a:extLst>
            </p:cNvPr>
            <p:cNvCxnSpPr>
              <a:stCxn id="9" idx="0"/>
            </p:cNvCxnSpPr>
            <p:nvPr/>
          </p:nvCxnSpPr>
          <p:spPr>
            <a:xfrm flipV="1">
              <a:off x="6233072" y="3448746"/>
              <a:ext cx="355152" cy="113238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25">
              <a:extLst>
                <a:ext uri="{FF2B5EF4-FFF2-40B4-BE49-F238E27FC236}">
                  <a16:creationId xmlns:a16="http://schemas.microsoft.com/office/drawing/2014/main" id="{9A61C005-A6FA-244A-9C83-B5998D6838DB}"/>
                </a:ext>
              </a:extLst>
            </p:cNvPr>
            <p:cNvSpPr txBox="1"/>
            <p:nvPr/>
          </p:nvSpPr>
          <p:spPr>
            <a:xfrm>
              <a:off x="6794473" y="4581128"/>
              <a:ext cx="1593953" cy="35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latin typeface="Gill Sans Light" charset="0"/>
                  <a:ea typeface="Gill Sans Light" charset="0"/>
                  <a:cs typeface="Gill Sans Light" charset="0"/>
                </a:rPr>
                <a:t>filter wheel</a:t>
              </a:r>
            </a:p>
          </p:txBody>
        </p:sp>
        <p:cxnSp>
          <p:nvCxnSpPr>
            <p:cNvPr id="12" name="Straight Arrow Connector 27">
              <a:extLst>
                <a:ext uri="{FF2B5EF4-FFF2-40B4-BE49-F238E27FC236}">
                  <a16:creationId xmlns:a16="http://schemas.microsoft.com/office/drawing/2014/main" id="{58821925-505C-FC40-82F9-A9009813FE44}"/>
                </a:ext>
              </a:extLst>
            </p:cNvPr>
            <p:cNvCxnSpPr>
              <a:stCxn id="11" idx="0"/>
            </p:cNvCxnSpPr>
            <p:nvPr/>
          </p:nvCxnSpPr>
          <p:spPr>
            <a:xfrm flipH="1" flipV="1">
              <a:off x="7164290" y="4014939"/>
              <a:ext cx="427159" cy="5661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28">
              <a:extLst>
                <a:ext uri="{FF2B5EF4-FFF2-40B4-BE49-F238E27FC236}">
                  <a16:creationId xmlns:a16="http://schemas.microsoft.com/office/drawing/2014/main" id="{7EED3BD5-7061-1845-A565-ED6D7885535F}"/>
                </a:ext>
              </a:extLst>
            </p:cNvPr>
            <p:cNvSpPr txBox="1"/>
            <p:nvPr/>
          </p:nvSpPr>
          <p:spPr>
            <a:xfrm>
              <a:off x="7377868" y="1340768"/>
              <a:ext cx="1442604" cy="35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latin typeface="Gill Sans Light" charset="0"/>
                  <a:ea typeface="Gill Sans Light" charset="0"/>
                  <a:cs typeface="Gill Sans Light" charset="0"/>
                </a:rPr>
                <a:t>gratings</a:t>
              </a:r>
            </a:p>
          </p:txBody>
        </p:sp>
        <p:cxnSp>
          <p:nvCxnSpPr>
            <p:cNvPr id="14" name="Straight Arrow Connector 30">
              <a:extLst>
                <a:ext uri="{FF2B5EF4-FFF2-40B4-BE49-F238E27FC236}">
                  <a16:creationId xmlns:a16="http://schemas.microsoft.com/office/drawing/2014/main" id="{5DFED0A0-7A5E-4740-B47F-AC745E7B283F}"/>
                </a:ext>
              </a:extLst>
            </p:cNvPr>
            <p:cNvCxnSpPr/>
            <p:nvPr/>
          </p:nvCxnSpPr>
          <p:spPr>
            <a:xfrm flipH="1">
              <a:off x="7591448" y="1648545"/>
              <a:ext cx="507722" cy="98836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33">
              <a:extLst>
                <a:ext uri="{FF2B5EF4-FFF2-40B4-BE49-F238E27FC236}">
                  <a16:creationId xmlns:a16="http://schemas.microsoft.com/office/drawing/2014/main" id="{4F034D98-00F0-7241-9203-C4E1E2E70604}"/>
                </a:ext>
              </a:extLst>
            </p:cNvPr>
            <p:cNvSpPr txBox="1"/>
            <p:nvPr/>
          </p:nvSpPr>
          <p:spPr>
            <a:xfrm>
              <a:off x="5652120" y="1340768"/>
              <a:ext cx="1584176" cy="352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latin typeface="Gill Sans Light" charset="0"/>
                  <a:ea typeface="Gill Sans Light" charset="0"/>
                  <a:cs typeface="Gill Sans Light" charset="0"/>
                </a:rPr>
                <a:t>MOS unit</a:t>
              </a:r>
            </a:p>
          </p:txBody>
        </p:sp>
        <p:cxnSp>
          <p:nvCxnSpPr>
            <p:cNvPr id="16" name="Straight Arrow Connector 35">
              <a:extLst>
                <a:ext uri="{FF2B5EF4-FFF2-40B4-BE49-F238E27FC236}">
                  <a16:creationId xmlns:a16="http://schemas.microsoft.com/office/drawing/2014/main" id="{FDE970E7-629D-5E4F-954F-8B2225D94AE8}"/>
                </a:ext>
              </a:extLst>
            </p:cNvPr>
            <p:cNvCxnSpPr>
              <a:stCxn id="15" idx="2"/>
            </p:cNvCxnSpPr>
            <p:nvPr/>
          </p:nvCxnSpPr>
          <p:spPr>
            <a:xfrm>
              <a:off x="6444209" y="1693058"/>
              <a:ext cx="144015" cy="6558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7" name="Table 1">
            <a:extLst>
              <a:ext uri="{FF2B5EF4-FFF2-40B4-BE49-F238E27FC236}">
                <a16:creationId xmlns:a16="http://schemas.microsoft.com/office/drawing/2014/main" id="{B8FF2220-07E7-1B45-B132-0456F02B35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475074"/>
              </p:ext>
            </p:extLst>
          </p:nvPr>
        </p:nvGraphicFramePr>
        <p:xfrm>
          <a:off x="327010" y="3390158"/>
          <a:ext cx="6236016" cy="2898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9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9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90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4009">
                <a:tc>
                  <a:txBody>
                    <a:bodyPr/>
                    <a:lstStyle/>
                    <a:p>
                      <a:r>
                        <a:rPr lang="it-IT" sz="1600" dirty="0"/>
                        <a:t>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Imaging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Spectrosc.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009">
                <a:tc rowSpan="3"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Wide Field N3.75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FoV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4x4’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4x2’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009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0.12’’/px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0.25’’/slit</a:t>
                      </a:r>
                      <a:endParaRPr lang="it-IT" sz="16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009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aseline="0" dirty="0"/>
                        <a:t>3800-17000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009">
                <a:tc rowSpan="3">
                  <a:txBody>
                    <a:bodyPr/>
                    <a:lstStyle/>
                    <a:p>
                      <a:pPr algn="ctr"/>
                      <a:r>
                        <a:rPr lang="it-IT" sz="1600" dirty="0" err="1"/>
                        <a:t>Diffraction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limited</a:t>
                      </a:r>
                      <a:r>
                        <a:rPr lang="it-IT" sz="1600" dirty="0"/>
                        <a:t> N30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FoV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30x30’’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30x30’’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009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0.015’’/px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0.030’’/slit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009">
                <a:tc vMerge="1"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10000-40000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0" name="Picture 3">
            <a:extLst>
              <a:ext uri="{FF2B5EF4-FFF2-40B4-BE49-F238E27FC236}">
                <a16:creationId xmlns:a16="http://schemas.microsoft.com/office/drawing/2014/main" id="{4559EF2D-5634-2644-B10E-2C5FE1D6B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335" y="2918843"/>
            <a:ext cx="2237583" cy="32850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6589BB63-BCEA-6545-80D2-56B09A84E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34" y="976517"/>
            <a:ext cx="1529013" cy="199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6">
            <a:extLst>
              <a:ext uri="{FF2B5EF4-FFF2-40B4-BE49-F238E27FC236}">
                <a16:creationId xmlns:a16="http://schemas.microsoft.com/office/drawing/2014/main" id="{BAB20EB4-A9A8-6A40-AAC5-F5C21E008264}"/>
              </a:ext>
            </a:extLst>
          </p:cNvPr>
          <p:cNvSpPr/>
          <p:nvPr/>
        </p:nvSpPr>
        <p:spPr>
          <a:xfrm>
            <a:off x="8071887" y="1099711"/>
            <a:ext cx="246064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it-IT" sz="1400" dirty="0">
                <a:solidFill>
                  <a:srgbClr val="FFC000"/>
                </a:solidFill>
                <a:latin typeface="Arial Narrow"/>
              </a:rPr>
              <a:t>User manual</a:t>
            </a:r>
          </a:p>
          <a:p>
            <a:pPr defTabSz="1219170"/>
            <a:r>
              <a:rPr lang="it-IT" sz="1400" dirty="0">
                <a:solidFill>
                  <a:srgbClr val="FFFFFF"/>
                </a:solidFill>
                <a:latin typeface="Arial Narrow"/>
                <a:hlinkClick r:id="rId5"/>
              </a:rPr>
              <a:t>https://www.lsw.uni-heidelberg.de/users/jheidt/LBT_links/LUCI_UserMan.pdf</a:t>
            </a:r>
            <a:endParaRPr lang="it-IT" sz="1400" dirty="0">
              <a:solidFill>
                <a:srgbClr val="FFFFFF"/>
              </a:solidFill>
              <a:latin typeface="Arial Narrow"/>
            </a:endParaRPr>
          </a:p>
          <a:p>
            <a:pPr defTabSz="1219170"/>
            <a:endParaRPr lang="it-IT" sz="1400" dirty="0">
              <a:solidFill>
                <a:srgbClr val="FFC000"/>
              </a:solidFill>
              <a:latin typeface="Arial Narrow"/>
            </a:endParaRPr>
          </a:p>
          <a:p>
            <a:pPr defTabSz="1219170"/>
            <a:r>
              <a:rPr lang="it-IT" sz="1400" dirty="0">
                <a:solidFill>
                  <a:srgbClr val="FFC000"/>
                </a:solidFill>
                <a:latin typeface="Arial Narrow"/>
              </a:rPr>
              <a:t>Exposure Time Calculator</a:t>
            </a:r>
          </a:p>
          <a:p>
            <a:pPr defTabSz="1219170"/>
            <a:r>
              <a:rPr lang="it-IT" sz="1400" dirty="0">
                <a:solidFill>
                  <a:srgbClr val="FFFFFF"/>
                </a:solidFill>
                <a:latin typeface="Arial Narrow"/>
              </a:rPr>
              <a:t>http://luci-etc.lbto.org/calculator.py</a:t>
            </a:r>
          </a:p>
        </p:txBody>
      </p:sp>
      <p:pic>
        <p:nvPicPr>
          <p:cNvPr id="23" name="Picture 3" descr="C:\Users\Enrico\Documents\Arcetri\SOUL\Logo\logo_SOUL_Red_transparent.png">
            <a:extLst>
              <a:ext uri="{FF2B5EF4-FFF2-40B4-BE49-F238E27FC236}">
                <a16:creationId xmlns:a16="http://schemas.microsoft.com/office/drawing/2014/main" id="{278960F2-29DE-7A4D-B7A5-C263F8607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83" y="5512398"/>
            <a:ext cx="650278" cy="650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7626105B-F514-1242-9508-0B48290DA36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655" y="4338150"/>
            <a:ext cx="1135334" cy="409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0963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11C983E-F5D2-6249-94C3-D5A9BC94E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effectLst>
                  <a:glow rad="101600">
                    <a:srgbClr val="67787B">
                      <a:satMod val="175000"/>
                      <a:alpha val="40000"/>
                    </a:srgbClr>
                  </a:glow>
                </a:effectLst>
              </a:rPr>
              <a:t>LUCI1 and luci2   dl camera (n30)</a:t>
            </a:r>
            <a:br>
              <a:rPr lang="it-IT" dirty="0">
                <a:effectLst>
                  <a:glow rad="101600">
                    <a:srgbClr val="67787B">
                      <a:satMod val="175000"/>
                      <a:alpha val="40000"/>
                    </a:srgbClr>
                  </a:glow>
                </a:effectLst>
              </a:rPr>
            </a:br>
            <a:endParaRPr 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38D218EF-2B30-4DD6-BE50-6BDBC713415D}" type="slidenum">
              <a:rPr lang="en-US">
                <a:solidFill>
                  <a:srgbClr val="FFFFFF"/>
                </a:solidFill>
                <a:latin typeface="Arial Narrow"/>
              </a:rPr>
              <a:pPr defTabSz="1219170">
                <a:defRPr/>
              </a:pPr>
              <a:t>5</a:t>
            </a:fld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97929" y="1421369"/>
            <a:ext cx="3994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it-IT" sz="2400" dirty="0">
                <a:solidFill>
                  <a:srgbClr val="FFC000"/>
                </a:solidFill>
                <a:latin typeface="Arial Narrow"/>
              </a:rPr>
              <a:t>Imager + LSS + MOS  at  J-H-K </a:t>
            </a:r>
          </a:p>
          <a:p>
            <a:pPr defTabSz="1219170"/>
            <a:r>
              <a:rPr lang="it-IT" sz="2400" dirty="0">
                <a:solidFill>
                  <a:srgbClr val="FFC000"/>
                </a:solidFill>
                <a:latin typeface="Arial Narrow"/>
              </a:rPr>
              <a:t>Seeing limited   and  AO assisted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27648" y="1064479"/>
            <a:ext cx="3898877" cy="1332588"/>
            <a:chOff x="395536" y="1052736"/>
            <a:chExt cx="8334376" cy="2674937"/>
          </a:xfrm>
        </p:grpSpPr>
        <p:pic>
          <p:nvPicPr>
            <p:cNvPr id="7" name="Picture 2" descr="C:\Users\Enrico\Documents\Arcetri\Seminari\20160301 OA Roma\lbt_01lucis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052736"/>
              <a:ext cx="8334376" cy="2674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626543" y="1124744"/>
              <a:ext cx="2513409" cy="230425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it-IT" sz="140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860032" y="1111250"/>
              <a:ext cx="2513409" cy="230425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it-IT" sz="1400">
                <a:solidFill>
                  <a:srgbClr val="FFFFFF"/>
                </a:solidFill>
                <a:latin typeface="Arial Narrow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09078" y="1124743"/>
              <a:ext cx="1340500" cy="597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it-IT" sz="13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/>
                </a:rPr>
                <a:t>LUCI 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78405" y="1149322"/>
              <a:ext cx="1340500" cy="597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it-IT" sz="13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/>
                </a:rPr>
                <a:t>LUCI 2</a:t>
              </a:r>
            </a:p>
          </p:txBody>
        </p:sp>
      </p:grpSp>
      <p:sp>
        <p:nvSpPr>
          <p:cNvPr id="12" name="Right Brace 11"/>
          <p:cNvSpPr/>
          <p:nvPr/>
        </p:nvSpPr>
        <p:spPr>
          <a:xfrm>
            <a:off x="6765813" y="3220379"/>
            <a:ext cx="118072" cy="279944"/>
          </a:xfrm>
          <a:prstGeom prst="rightBrace">
            <a:avLst/>
          </a:prstGeom>
          <a:ln w="190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it-IT" sz="14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99075" y="2452294"/>
            <a:ext cx="1773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it-IT" sz="1200" b="1" dirty="0">
                <a:solidFill>
                  <a:srgbClr val="FFFFFF"/>
                </a:solidFill>
                <a:latin typeface="Arial Narrow"/>
              </a:rPr>
              <a:t>GLAO</a:t>
            </a:r>
            <a:r>
              <a:rPr lang="it-IT" sz="1200" dirty="0">
                <a:solidFill>
                  <a:srgbClr val="FFFFFF"/>
                </a:solidFill>
                <a:latin typeface="Arial Narrow"/>
              </a:rPr>
              <a:t> Assisted with ARGOS</a:t>
            </a:r>
            <a:br>
              <a:rPr lang="it-IT" sz="1200" dirty="0">
                <a:solidFill>
                  <a:srgbClr val="FFFFFF"/>
                </a:solidFill>
                <a:latin typeface="Arial Narrow"/>
              </a:rPr>
            </a:br>
            <a:r>
              <a:rPr lang="it-IT" sz="1200" dirty="0">
                <a:solidFill>
                  <a:srgbClr val="FFFFFF"/>
                </a:solidFill>
                <a:latin typeface="Arial Narrow"/>
              </a:rPr>
              <a:t>(imag. + LSS + MOS)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59962" y="3243844"/>
            <a:ext cx="1687895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it-IT" sz="1200" b="1" dirty="0">
                <a:solidFill>
                  <a:srgbClr val="FFFFFF"/>
                </a:solidFill>
                <a:latin typeface="Arial Narrow"/>
              </a:rPr>
              <a:t>SCAO</a:t>
            </a:r>
            <a:r>
              <a:rPr lang="it-IT" sz="1200" dirty="0">
                <a:solidFill>
                  <a:srgbClr val="FFFFFF"/>
                </a:solidFill>
                <a:latin typeface="Arial Narrow"/>
              </a:rPr>
              <a:t> Assisted</a:t>
            </a:r>
            <a:r>
              <a:rPr lang="it-IT" sz="1333" dirty="0">
                <a:solidFill>
                  <a:srgbClr val="FFFFFF"/>
                </a:solidFill>
                <a:latin typeface="Arial Narrow"/>
              </a:rPr>
              <a:t> </a:t>
            </a:r>
            <a:r>
              <a:rPr lang="it-IT" sz="1200" dirty="0">
                <a:solidFill>
                  <a:srgbClr val="FFFFFF"/>
                </a:solidFill>
                <a:latin typeface="Arial Narrow"/>
              </a:rPr>
              <a:t>by SOUL</a:t>
            </a:r>
            <a:br>
              <a:rPr lang="it-IT" sz="1200" dirty="0">
                <a:solidFill>
                  <a:srgbClr val="FFFFFF"/>
                </a:solidFill>
                <a:latin typeface="Arial Narrow"/>
              </a:rPr>
            </a:br>
            <a:r>
              <a:rPr lang="it-IT" sz="1200" dirty="0">
                <a:solidFill>
                  <a:srgbClr val="FFFFFF"/>
                </a:solidFill>
                <a:latin typeface="Arial Narrow"/>
              </a:rPr>
              <a:t>(Imag. + LSS)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19" y="2667109"/>
            <a:ext cx="4459295" cy="114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5" y="1112597"/>
            <a:ext cx="1091263" cy="142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95897" y="2500636"/>
            <a:ext cx="19543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it-IT" sz="1200" dirty="0">
                <a:solidFill>
                  <a:srgbClr val="FFC000"/>
                </a:solidFill>
                <a:latin typeface="Arial Narrow"/>
              </a:rPr>
              <a:t>User manual</a:t>
            </a:r>
          </a:p>
          <a:p>
            <a:pPr defTabSz="1219170"/>
            <a:r>
              <a:rPr lang="it-IT" sz="1200" dirty="0">
                <a:solidFill>
                  <a:srgbClr val="FFFFFF"/>
                </a:solidFill>
                <a:latin typeface="Arial Narrow"/>
                <a:hlinkClick r:id="rId6"/>
              </a:rPr>
              <a:t>https://www.lsw.uni-heidelberg.de/users/jheidt/LBT_links/LUCI_UserMan.pdf</a:t>
            </a:r>
            <a:endParaRPr lang="it-IT" sz="1200" dirty="0">
              <a:solidFill>
                <a:srgbClr val="FFFFFF"/>
              </a:solidFill>
              <a:latin typeface="Arial Narrow"/>
            </a:endParaRPr>
          </a:p>
          <a:p>
            <a:pPr defTabSz="1219170"/>
            <a:endParaRPr lang="it-IT" sz="1200" dirty="0">
              <a:solidFill>
                <a:srgbClr val="FFC000"/>
              </a:solidFill>
              <a:latin typeface="Arial Narrow"/>
            </a:endParaRPr>
          </a:p>
          <a:p>
            <a:pPr defTabSz="1219170"/>
            <a:r>
              <a:rPr lang="it-IT" sz="1200" dirty="0">
                <a:solidFill>
                  <a:srgbClr val="FFC000"/>
                </a:solidFill>
                <a:latin typeface="Arial Narrow"/>
              </a:rPr>
              <a:t>Exposure Time Calculator</a:t>
            </a:r>
          </a:p>
          <a:p>
            <a:pPr defTabSz="1219170"/>
            <a:r>
              <a:rPr lang="it-IT" sz="1200" dirty="0">
                <a:solidFill>
                  <a:srgbClr val="FFFFFF"/>
                </a:solidFill>
                <a:latin typeface="Arial Narrow"/>
              </a:rPr>
              <a:t>http://luci-etc.lbto.org/calculator.py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504785" y="3622077"/>
            <a:ext cx="736112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1"/>
            <a:endCxn id="13" idx="1"/>
          </p:cNvCxnSpPr>
          <p:nvPr/>
        </p:nvCxnSpPr>
        <p:spPr>
          <a:xfrm flipV="1">
            <a:off x="6883885" y="2775460"/>
            <a:ext cx="415190" cy="58489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3" b="48338"/>
          <a:stretch/>
        </p:blipFill>
        <p:spPr bwMode="auto">
          <a:xfrm>
            <a:off x="4790014" y="4383561"/>
            <a:ext cx="3848583" cy="134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749697" y="4383562"/>
            <a:ext cx="3890555" cy="2000089"/>
            <a:chOff x="4650012" y="4675754"/>
            <a:chExt cx="4222450" cy="2170714"/>
          </a:xfrm>
        </p:grpSpPr>
        <p:pic>
          <p:nvPicPr>
            <p:cNvPr id="22" name="Picture 6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175"/>
            <a:stretch/>
          </p:blipFill>
          <p:spPr bwMode="auto">
            <a:xfrm>
              <a:off x="4650012" y="5229200"/>
              <a:ext cx="4220009" cy="1617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6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82" b="75885"/>
            <a:stretch/>
          </p:blipFill>
          <p:spPr bwMode="auto">
            <a:xfrm>
              <a:off x="4652453" y="4675754"/>
              <a:ext cx="4220009" cy="567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540" y="3668563"/>
            <a:ext cx="1440160" cy="120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9608287" y="4906464"/>
            <a:ext cx="1920212" cy="1007480"/>
            <a:chOff x="2572098" y="2257425"/>
            <a:chExt cx="4157316" cy="218122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"/>
            <a:stretch/>
          </p:blipFill>
          <p:spPr bwMode="auto">
            <a:xfrm>
              <a:off x="2572098" y="2257425"/>
              <a:ext cx="415731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39"/>
            <a:stretch/>
          </p:blipFill>
          <p:spPr bwMode="auto">
            <a:xfrm>
              <a:off x="2572098" y="2886075"/>
              <a:ext cx="4157316" cy="155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Rectangle 27"/>
          <p:cNvSpPr/>
          <p:nvPr/>
        </p:nvSpPr>
        <p:spPr>
          <a:xfrm>
            <a:off x="2376377" y="3521113"/>
            <a:ext cx="4128408" cy="1882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it-IT" sz="24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840417" y="3094047"/>
            <a:ext cx="1403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it-IT" sz="1400" dirty="0">
                <a:solidFill>
                  <a:srgbClr val="FFC000"/>
                </a:solidFill>
                <a:latin typeface="Arial Narrow"/>
              </a:rPr>
              <a:t>Diffraction Limited </a:t>
            </a:r>
          </a:p>
          <a:p>
            <a:pPr defTabSz="1219170"/>
            <a:r>
              <a:rPr lang="it-IT" sz="1400" dirty="0">
                <a:solidFill>
                  <a:srgbClr val="FFC000"/>
                </a:solidFill>
                <a:latin typeface="Arial Narrow"/>
              </a:rPr>
              <a:t>LSS on LUCI2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43606" y="3993122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it-IT" sz="1400" dirty="0">
                <a:solidFill>
                  <a:srgbClr val="FFC000"/>
                </a:solidFill>
                <a:latin typeface="Arial Narrow"/>
              </a:rPr>
              <a:t>Filter wheel #1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25826" y="3993122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it-IT" sz="1400" dirty="0">
                <a:solidFill>
                  <a:srgbClr val="FFC000"/>
                </a:solidFill>
                <a:latin typeface="Arial Narrow"/>
              </a:rPr>
              <a:t>Filter wheel #2</a:t>
            </a:r>
          </a:p>
        </p:txBody>
      </p:sp>
    </p:spTree>
    <p:extLst>
      <p:ext uri="{BB962C8B-B14F-4D97-AF65-F5344CB8AC3E}">
        <p14:creationId xmlns:p14="http://schemas.microsoft.com/office/powerpoint/2010/main" val="623139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38D218EF-2B30-4DD6-BE50-6BDBC713415D}" type="slidenum">
              <a:rPr lang="en-US">
                <a:solidFill>
                  <a:srgbClr val="FFFFFF"/>
                </a:solidFill>
                <a:latin typeface="Arial Narrow"/>
              </a:rPr>
              <a:pPr defTabSz="1219170">
                <a:defRPr/>
              </a:pPr>
              <a:t>6</a:t>
            </a:fld>
            <a:endParaRPr lang="en-US">
              <a:solidFill>
                <a:srgbClr val="FFFFFF"/>
              </a:solidFill>
              <a:latin typeface="Arial Narrow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34061" y="1220755"/>
            <a:ext cx="3690531" cy="4897047"/>
            <a:chOff x="4724400" y="914400"/>
            <a:chExt cx="4281750" cy="5681548"/>
          </a:xfrm>
        </p:grpSpPr>
        <p:grpSp>
          <p:nvGrpSpPr>
            <p:cNvPr id="15" name="Group 14"/>
            <p:cNvGrpSpPr/>
            <p:nvPr/>
          </p:nvGrpSpPr>
          <p:grpSpPr>
            <a:xfrm>
              <a:off x="4724400" y="914400"/>
              <a:ext cx="4281750" cy="5681548"/>
              <a:chOff x="4876800" y="1152639"/>
              <a:chExt cx="4281750" cy="568154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4876800" y="1152639"/>
                <a:ext cx="4267200" cy="5681548"/>
                <a:chOff x="4800600" y="1029645"/>
                <a:chExt cx="4343400" cy="5804542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 flipH="1" flipV="1">
                  <a:off x="6096000" y="4572000"/>
                  <a:ext cx="1447800" cy="838201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4" name="Picture 7" descr="C:\Users\Enrico\Documents\Arcetri\Pubblicazioni\2010 Nature\FLAO-4Nature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0600" y="1029645"/>
                  <a:ext cx="4343400" cy="5804542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</p:grpSp>
          <p:sp>
            <p:nvSpPr>
              <p:cNvPr id="20" name="TextBox 19"/>
              <p:cNvSpPr txBox="1"/>
              <p:nvPr/>
            </p:nvSpPr>
            <p:spPr>
              <a:xfrm>
                <a:off x="7094348" y="2586215"/>
                <a:ext cx="2037865" cy="1107178"/>
              </a:xfrm>
              <a:prstGeom prst="rect">
                <a:avLst/>
              </a:prstGeom>
              <a:solidFill>
                <a:schemeClr val="accent1">
                  <a:lumMod val="50000"/>
                  <a:alpha val="56863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it-IT" sz="1867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/>
                  </a:rPr>
                  <a:t>Adaptive Secondary  Mirror (672acts)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571872" y="4242852"/>
                <a:ext cx="1586678" cy="1107178"/>
              </a:xfrm>
              <a:prstGeom prst="rect">
                <a:avLst/>
              </a:prstGeom>
              <a:solidFill>
                <a:srgbClr val="C00000">
                  <a:alpha val="5686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it-IT" sz="1867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/>
                  </a:rPr>
                  <a:t>Pyramid </a:t>
                </a:r>
              </a:p>
              <a:p>
                <a:pPr algn="ctr" defTabSz="1219170"/>
                <a:r>
                  <a:rPr lang="it-IT" sz="1867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/>
                  </a:rPr>
                  <a:t>Wavefront</a:t>
                </a:r>
              </a:p>
              <a:p>
                <a:pPr algn="ctr" defTabSz="1219170"/>
                <a:r>
                  <a:rPr lang="it-IT" sz="1867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/>
                  </a:rPr>
                  <a:t>Sensor</a:t>
                </a:r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 flipH="1" flipV="1">
              <a:off x="6019800" y="4340964"/>
              <a:ext cx="1399674" cy="8309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itle 1"/>
          <p:cNvSpPr txBox="1">
            <a:spLocks/>
          </p:cNvSpPr>
          <p:nvPr/>
        </p:nvSpPr>
        <p:spPr>
          <a:xfrm>
            <a:off x="1103446" y="260648"/>
            <a:ext cx="9192221" cy="5527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>
              <a:spcBef>
                <a:spcPct val="0"/>
              </a:spcBef>
              <a:buNone/>
              <a:defRPr sz="2400" b="0" cap="all" spc="300" baseline="0">
                <a:solidFill>
                  <a:srgbClr val="FFC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1219170"/>
            <a:r>
              <a:rPr lang="it-IT" sz="3200" spc="400" dirty="0">
                <a:effectLst>
                  <a:glow rad="101600">
                    <a:srgbClr val="67787B">
                      <a:satMod val="175000"/>
                      <a:alpha val="40000"/>
                    </a:srgbClr>
                  </a:glow>
                </a:effectLst>
                <a:latin typeface="Arial Narrow"/>
              </a:rPr>
              <a:t>SOUL: upgrade of LBT SCAO systems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369370" y="1197840"/>
            <a:ext cx="7459071" cy="4905916"/>
            <a:chOff x="3277027" y="898380"/>
            <a:chExt cx="5594303" cy="3679437"/>
          </a:xfrm>
        </p:grpSpPr>
        <p:grpSp>
          <p:nvGrpSpPr>
            <p:cNvPr id="4" name="Group 3"/>
            <p:cNvGrpSpPr/>
            <p:nvPr/>
          </p:nvGrpSpPr>
          <p:grpSpPr>
            <a:xfrm>
              <a:off x="3277027" y="898380"/>
              <a:ext cx="5594303" cy="3679437"/>
              <a:chOff x="3277027" y="898380"/>
              <a:chExt cx="5594303" cy="3679437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3277027" y="898380"/>
                <a:ext cx="5589138" cy="2169771"/>
                <a:chOff x="76200" y="1044681"/>
                <a:chExt cx="8983299" cy="3487429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76200" y="1044681"/>
                  <a:ext cx="8983299" cy="3487429"/>
                  <a:chOff x="-38100" y="1306532"/>
                  <a:chExt cx="9173623" cy="3625214"/>
                </a:xfrm>
              </p:grpSpPr>
              <p:pic>
                <p:nvPicPr>
                  <p:cNvPr id="37" name="Picture 3" descr="C:\Users\Enrico\Documents\Arcetri\conferenze-scuole-ws\201510 AO4ELT 4 UCLA\Talk\LBT_top_view_Enrico Sacchetti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7217"/>
                  <a:stretch/>
                </p:blipFill>
                <p:spPr bwMode="auto">
                  <a:xfrm>
                    <a:off x="-38100" y="1306532"/>
                    <a:ext cx="9173623" cy="3608889"/>
                  </a:xfrm>
                  <a:prstGeom prst="roundRect">
                    <a:avLst>
                      <a:gd name="adj" fmla="val 8594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</p:spPr>
              </p:pic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7209646" y="4546075"/>
                    <a:ext cx="1873049" cy="38567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1219170"/>
                    <a:r>
                      <a:rPr lang="it-IT" sz="1400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/>
                      </a:rPr>
                      <a:t>Credits: E. Sacchetti</a:t>
                    </a:r>
                  </a:p>
                </p:txBody>
              </p:sp>
            </p:grpSp>
            <p:grpSp>
              <p:nvGrpSpPr>
                <p:cNvPr id="28" name="Group 27"/>
                <p:cNvGrpSpPr/>
                <p:nvPr/>
              </p:nvGrpSpPr>
              <p:grpSpPr>
                <a:xfrm>
                  <a:off x="3429000" y="1981200"/>
                  <a:ext cx="2209800" cy="914400"/>
                  <a:chOff x="3429000" y="1981200"/>
                  <a:chExt cx="2209800" cy="914400"/>
                </a:xfrm>
              </p:grpSpPr>
              <p:sp>
                <p:nvSpPr>
                  <p:cNvPr id="35" name="Rectangle 34"/>
                  <p:cNvSpPr/>
                  <p:nvPr/>
                </p:nvSpPr>
                <p:spPr>
                  <a:xfrm>
                    <a:off x="3429000" y="1981200"/>
                    <a:ext cx="2209800" cy="914400"/>
                  </a:xfrm>
                  <a:prstGeom prst="rect">
                    <a:avLst/>
                  </a:prstGeom>
                  <a:noFill/>
                  <a:ln w="28575">
                    <a:solidFill>
                      <a:srgbClr val="92D050"/>
                    </a:solidFill>
                  </a:ln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219170"/>
                    <a:endParaRPr lang="it-IT" sz="1867">
                      <a:solidFill>
                        <a:srgbClr val="FFFFFF"/>
                      </a:solidFill>
                      <a:latin typeface="Arial Narrow"/>
                    </a:endParaRPr>
                  </a:p>
                </p:txBody>
              </p:sp>
              <p:pic>
                <p:nvPicPr>
                  <p:cNvPr id="36" name="Picture 5" descr="C:\Users\Enrico\Documents\Arcetri\moduli-loghi\LBTI_logo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00600" y="2092519"/>
                    <a:ext cx="472116" cy="424113"/>
                  </a:xfrm>
                  <a:prstGeom prst="roundRect">
                    <a:avLst>
                      <a:gd name="adj" fmla="val 8594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</p:spPr>
              </p:pic>
            </p:grpSp>
            <p:sp>
              <p:nvSpPr>
                <p:cNvPr id="29" name="TextBox 28"/>
                <p:cNvSpPr txBox="1"/>
                <p:nvPr/>
              </p:nvSpPr>
              <p:spPr>
                <a:xfrm>
                  <a:off x="4830417" y="3434041"/>
                  <a:ext cx="970429" cy="4576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219170"/>
                  <a:r>
                    <a:rPr lang="it-IT" sz="1867" b="1" dirty="0">
                      <a:solidFill>
                        <a:srgbClr val="FFFF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/>
                    </a:rPr>
                    <a:t>LUCI 1</a:t>
                  </a:r>
                </a:p>
              </p:txBody>
            </p:sp>
            <p:grpSp>
              <p:nvGrpSpPr>
                <p:cNvPr id="30" name="Group 29"/>
                <p:cNvGrpSpPr/>
                <p:nvPr/>
              </p:nvGrpSpPr>
              <p:grpSpPr>
                <a:xfrm>
                  <a:off x="3230540" y="3111881"/>
                  <a:ext cx="2612317" cy="1085842"/>
                  <a:chOff x="3230540" y="3111881"/>
                  <a:chExt cx="2612317" cy="1085842"/>
                </a:xfrm>
              </p:grpSpPr>
              <p:grpSp>
                <p:nvGrpSpPr>
                  <p:cNvPr id="31" name="Group 30"/>
                  <p:cNvGrpSpPr/>
                  <p:nvPr/>
                </p:nvGrpSpPr>
                <p:grpSpPr>
                  <a:xfrm>
                    <a:off x="3230540" y="3111881"/>
                    <a:ext cx="2612317" cy="1085842"/>
                    <a:chOff x="3230540" y="3111881"/>
                    <a:chExt cx="2612317" cy="1085842"/>
                  </a:xfrm>
                </p:grpSpPr>
                <p:sp>
                  <p:nvSpPr>
                    <p:cNvPr id="33" name="Rectangle 32"/>
                    <p:cNvSpPr/>
                    <p:nvPr/>
                  </p:nvSpPr>
                  <p:spPr>
                    <a:xfrm rot="1515121">
                      <a:off x="3230540" y="3111881"/>
                      <a:ext cx="1022062" cy="1058491"/>
                    </a:xfrm>
                    <a:prstGeom prst="rect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</a:ln>
                    <a:effectLst>
                      <a:glow rad="63500">
                        <a:schemeClr val="accent6">
                          <a:satMod val="175000"/>
                          <a:alpha val="40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1219170"/>
                      <a:endParaRPr lang="it-IT" sz="1867">
                        <a:solidFill>
                          <a:srgbClr val="FFFFFF"/>
                        </a:solidFill>
                        <a:latin typeface="Arial Narrow"/>
                      </a:endParaRPr>
                    </a:p>
                  </p:txBody>
                </p:sp>
                <p:sp>
                  <p:nvSpPr>
                    <p:cNvPr id="34" name="Rectangle 33"/>
                    <p:cNvSpPr/>
                    <p:nvPr/>
                  </p:nvSpPr>
                  <p:spPr>
                    <a:xfrm rot="20084879" flipH="1">
                      <a:off x="4820795" y="3139232"/>
                      <a:ext cx="1022062" cy="1058491"/>
                    </a:xfrm>
                    <a:prstGeom prst="rect">
                      <a:avLst/>
                    </a:prstGeom>
                    <a:noFill/>
                    <a:ln w="28575">
                      <a:solidFill>
                        <a:srgbClr val="FFFF00"/>
                      </a:solidFill>
                    </a:ln>
                    <a:effectLst>
                      <a:glow rad="63500">
                        <a:schemeClr val="accent6">
                          <a:satMod val="175000"/>
                          <a:alpha val="40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1219170"/>
                      <a:endParaRPr lang="it-IT" sz="1867">
                        <a:solidFill>
                          <a:srgbClr val="FFFFFF"/>
                        </a:solidFill>
                        <a:latin typeface="Arial Narrow"/>
                      </a:endParaRPr>
                    </a:p>
                  </p:txBody>
                </p:sp>
              </p:grp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3281602" y="3421794"/>
                    <a:ext cx="970429" cy="45766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1219170"/>
                    <a:r>
                      <a:rPr lang="it-IT" sz="1867" b="1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/>
                      </a:rPr>
                      <a:t>LUCI 2</a:t>
                    </a:r>
                  </a:p>
                </p:txBody>
              </p:sp>
            </p:grpSp>
          </p:grpSp>
          <p:sp>
            <p:nvSpPr>
              <p:cNvPr id="39" name="Content Placeholder 2"/>
              <p:cNvSpPr txBox="1">
                <a:spLocks/>
              </p:cNvSpPr>
              <p:nvPr/>
            </p:nvSpPr>
            <p:spPr>
              <a:xfrm>
                <a:off x="3300768" y="3795258"/>
                <a:ext cx="2423360" cy="782559"/>
              </a:xfrm>
              <a:prstGeom prst="rect">
                <a:avLst/>
              </a:prstGeom>
            </p:spPr>
            <p:txBody>
              <a:bodyPr vert="horz" lIns="121920" tIns="60960" rIns="121920" bIns="60960" rtlCol="0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 spc="3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Font typeface="Arial" pitchFamily="34" charset="0"/>
                  <a:buChar char="•"/>
                  <a:defRPr sz="1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1219170">
                  <a:spcAft>
                    <a:spcPts val="800"/>
                  </a:spcAft>
                  <a:buClr>
                    <a:srgbClr val="DC9E1F"/>
                  </a:buClr>
                  <a:buNone/>
                </a:pPr>
                <a:r>
                  <a:rPr lang="it-IT" sz="1867" b="1" spc="40" dirty="0">
                    <a:solidFill>
                      <a:srgbClr val="FFFFFF"/>
                    </a:solidFill>
                    <a:latin typeface="Arial Narrow"/>
                  </a:rPr>
                  <a:t>LUCI1 </a:t>
                </a:r>
                <a:r>
                  <a:rPr lang="it-IT" sz="1867" spc="40" dirty="0">
                    <a:solidFill>
                      <a:srgbClr val="FFFFFF"/>
                    </a:solidFill>
                    <a:latin typeface="Arial Narrow"/>
                  </a:rPr>
                  <a:t>DL-imager J-H-K</a:t>
                </a:r>
              </a:p>
              <a:p>
                <a:pPr marL="0" indent="0" defTabSz="1219170">
                  <a:spcAft>
                    <a:spcPts val="800"/>
                  </a:spcAft>
                  <a:buClr>
                    <a:srgbClr val="DC9E1F"/>
                  </a:buClr>
                  <a:buNone/>
                </a:pPr>
                <a:r>
                  <a:rPr lang="it-IT" sz="1867" b="1" spc="40" dirty="0">
                    <a:solidFill>
                      <a:srgbClr val="FFFFFF"/>
                    </a:solidFill>
                    <a:latin typeface="Arial Narrow"/>
                  </a:rPr>
                  <a:t>LUCI2 </a:t>
                </a:r>
                <a:r>
                  <a:rPr lang="it-IT" sz="1867" spc="40" dirty="0">
                    <a:solidFill>
                      <a:srgbClr val="FFFFFF"/>
                    </a:solidFill>
                    <a:latin typeface="Arial Narrow"/>
                  </a:rPr>
                  <a:t>DL Spectro-imager J-H-K</a:t>
                </a: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709397" y="3795886"/>
                <a:ext cx="3161933" cy="7157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219170"/>
                <a:r>
                  <a:rPr lang="it-IT" sz="1867" b="1" dirty="0">
                    <a:solidFill>
                      <a:srgbClr val="FFFFFF"/>
                    </a:solidFill>
                    <a:latin typeface="Arial Narrow"/>
                  </a:rPr>
                  <a:t>LBTI SX + LBTI DX</a:t>
                </a:r>
              </a:p>
              <a:p>
                <a:pPr defTabSz="1219170"/>
                <a:r>
                  <a:rPr lang="it-IT" sz="1867" dirty="0">
                    <a:solidFill>
                      <a:srgbClr val="FFFFFF"/>
                    </a:solidFill>
                    <a:latin typeface="Arial Narrow"/>
                  </a:rPr>
                  <a:t>Imager - Fizeau &amp; Nulling interferometer - IFU</a:t>
                </a:r>
              </a:p>
              <a:p>
                <a:pPr defTabSz="1219170"/>
                <a:r>
                  <a:rPr lang="it-IT" sz="1867" dirty="0">
                    <a:solidFill>
                      <a:srgbClr val="FFFFFF"/>
                    </a:solidFill>
                    <a:latin typeface="Arial Narrow"/>
                  </a:rPr>
                  <a:t>  K-L’-M’</a:t>
                </a: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4572000" y="3363838"/>
                <a:ext cx="1878159" cy="3154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219170"/>
                <a:r>
                  <a:rPr lang="it-IT" sz="2133" dirty="0">
                    <a:solidFill>
                      <a:srgbClr val="FFC000"/>
                    </a:solidFill>
                    <a:latin typeface="Arial Narrow"/>
                  </a:rPr>
                  <a:t>4 NGS SCAO systems </a:t>
                </a:r>
                <a:endParaRPr lang="it-IT" sz="2133" dirty="0">
                  <a:solidFill>
                    <a:srgbClr val="FFFFFF"/>
                  </a:solidFill>
                  <a:latin typeface="Arial Narrow"/>
                </a:endParaRPr>
              </a:p>
            </p:txBody>
          </p:sp>
        </p:grpSp>
        <p:pic>
          <p:nvPicPr>
            <p:cNvPr id="2051" name="Picture 3" descr="C:\Users\Enrico\Documents\Arcetri\SOUL\Logo\logo_SOUL_Red_transparent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7224" y="1545882"/>
              <a:ext cx="472140" cy="472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3" descr="C:\Users\Enrico\Documents\Arcetri\SOUL\Logo\logo_SOUL_Red_transparent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3617" y="1578607"/>
              <a:ext cx="472140" cy="472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3" descr="C:\Users\Enrico\Documents\Arcetri\SOUL\Logo\logo_SOUL_Red_transparent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215" y="2091956"/>
              <a:ext cx="472140" cy="472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Enrico\Documents\Arcetri\SOUL\Logo\logo_SOUL_Red_transparent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034" y="2097656"/>
              <a:ext cx="472140" cy="472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CB33559-D12B-9A43-89E1-E337517FF1EE}"/>
              </a:ext>
            </a:extLst>
          </p:cNvPr>
          <p:cNvSpPr txBox="1"/>
          <p:nvPr/>
        </p:nvSpPr>
        <p:spPr>
          <a:xfrm rot="20506253">
            <a:off x="462084" y="1475678"/>
            <a:ext cx="128272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FLAO 2010</a:t>
            </a:r>
          </a:p>
        </p:txBody>
      </p:sp>
    </p:spTree>
    <p:extLst>
      <p:ext uri="{BB962C8B-B14F-4D97-AF65-F5344CB8AC3E}">
        <p14:creationId xmlns:p14="http://schemas.microsoft.com/office/powerpoint/2010/main" val="3656738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5627" y="260648"/>
            <a:ext cx="5088565" cy="503333"/>
          </a:xfrm>
        </p:spPr>
        <p:txBody>
          <a:bodyPr/>
          <a:lstStyle/>
          <a:p>
            <a:r>
              <a:rPr lang="it-IT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SOUL</a:t>
            </a:r>
            <a:r>
              <a:rPr lang="it-IT" dirty="0">
                <a:effectLst>
                  <a:reflection blurRad="6350" stA="55000" endA="300" endPos="45500" dir="5400000" sy="-100000" algn="bl" rotWithShape="0"/>
                </a:effectLst>
              </a:rPr>
              <a:t> - </a:t>
            </a:r>
            <a:r>
              <a:rPr lang="it-IT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TIMELINE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38D218EF-2B30-4DD6-BE50-6BDBC713415D}" type="slidenum">
              <a:rPr lang="en-US">
                <a:solidFill>
                  <a:srgbClr val="FFFFFF"/>
                </a:solidFill>
                <a:latin typeface="Arial Narrow"/>
              </a:rPr>
              <a:pPr defTabSz="1219170">
                <a:defRPr/>
              </a:pPr>
              <a:t>7</a:t>
            </a:fld>
            <a:endParaRPr lang="en-US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9616" y="1015563"/>
            <a:ext cx="6162264" cy="49393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lnSpc>
                <a:spcPct val="200000"/>
              </a:lnSpc>
            </a:pPr>
            <a:r>
              <a:rPr lang="it-IT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2014-05</a:t>
            </a:r>
            <a:r>
              <a:rPr lang="it-IT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 	SOUL proposal approved as II generation instrument for LBT </a:t>
            </a:r>
          </a:p>
          <a:p>
            <a:pPr defTabSz="1219170">
              <a:lnSpc>
                <a:spcPct val="200000"/>
              </a:lnSpc>
            </a:pPr>
            <a:r>
              <a:rPr lang="it-IT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2016-03</a:t>
            </a:r>
            <a:r>
              <a:rPr lang="it-IT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 	Design review approved</a:t>
            </a:r>
          </a:p>
          <a:p>
            <a:pPr defTabSz="1219170">
              <a:lnSpc>
                <a:spcPct val="200000"/>
              </a:lnSpc>
            </a:pPr>
            <a:r>
              <a:rPr lang="it-IT" sz="16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2017-06</a:t>
            </a:r>
            <a:r>
              <a:rPr lang="it-IT" sz="16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 	Ready for 1st upgrade on LBTI WFS - stopped 1 year  by NASA</a:t>
            </a:r>
          </a:p>
          <a:p>
            <a:pPr defTabSz="1219170">
              <a:lnSpc>
                <a:spcPct val="200000"/>
              </a:lnSpc>
            </a:pPr>
            <a:r>
              <a:rPr lang="it-IT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2018-03</a:t>
            </a:r>
            <a:r>
              <a:rPr lang="it-IT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	First WFS upgraded</a:t>
            </a:r>
          </a:p>
          <a:p>
            <a:pPr defTabSz="1219170">
              <a:lnSpc>
                <a:spcPct val="200000"/>
              </a:lnSpc>
            </a:pPr>
            <a:r>
              <a:rPr lang="it-IT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2018-09</a:t>
            </a:r>
            <a:r>
              <a:rPr lang="it-IT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 	</a:t>
            </a:r>
            <a:r>
              <a:rPr lang="it-IT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First light on LBTI SX [#1]</a:t>
            </a:r>
          </a:p>
          <a:p>
            <a:pPr defTabSz="1219170">
              <a:lnSpc>
                <a:spcPct val="200000"/>
              </a:lnSpc>
            </a:pPr>
            <a:r>
              <a:rPr lang="it-IT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2018-11</a:t>
            </a:r>
            <a:r>
              <a:rPr lang="it-IT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	</a:t>
            </a:r>
            <a:r>
              <a:rPr lang="it-IT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First light on LUCI1 (SX) – first NIR images [#2]</a:t>
            </a:r>
          </a:p>
          <a:p>
            <a:pPr defTabSz="1219170">
              <a:lnSpc>
                <a:spcPct val="200000"/>
              </a:lnSpc>
            </a:pPr>
            <a:r>
              <a:rPr lang="it-IT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2019-02</a:t>
            </a:r>
            <a:r>
              <a:rPr lang="it-IT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 	First light on LBTI DX [#3]</a:t>
            </a:r>
          </a:p>
          <a:p>
            <a:pPr defTabSz="1219170">
              <a:lnSpc>
                <a:spcPct val="200000"/>
              </a:lnSpc>
            </a:pPr>
            <a:r>
              <a:rPr lang="it-IT" sz="1600" b="1" dirty="0">
                <a:solidFill>
                  <a:srgbClr val="FFC000"/>
                </a:solidFill>
                <a:latin typeface="Arial Narrow"/>
              </a:rPr>
              <a:t>2019-11</a:t>
            </a:r>
            <a:r>
              <a:rPr lang="it-IT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	</a:t>
            </a:r>
            <a:r>
              <a:rPr lang="it-IT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SOUL-LUCI1 offered for science operations</a:t>
            </a:r>
          </a:p>
          <a:p>
            <a:pPr defTabSz="1219170">
              <a:lnSpc>
                <a:spcPct val="200000"/>
              </a:lnSpc>
            </a:pPr>
            <a:r>
              <a:rPr lang="it-IT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2019-11</a:t>
            </a:r>
            <a:r>
              <a:rPr lang="it-IT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 	Upgrade on LUCI2 [#4]</a:t>
            </a:r>
          </a:p>
          <a:p>
            <a:pPr defTabSz="1219170">
              <a:lnSpc>
                <a:spcPct val="200000"/>
              </a:lnSpc>
            </a:pPr>
            <a:r>
              <a:rPr lang="it-IT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2020</a:t>
            </a:r>
            <a:r>
              <a:rPr lang="it-IT" sz="1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	</a:t>
            </a:r>
            <a:r>
              <a:rPr lang="it-IT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New instruments: SHARK-NIR, SHARK-Vis, iLocater</a:t>
            </a:r>
            <a:endParaRPr lang="it-IT" sz="1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1802902" y="1015563"/>
            <a:ext cx="768085" cy="5020443"/>
          </a:xfrm>
          <a:prstGeom prst="downArrow">
            <a:avLst/>
          </a:prstGeom>
          <a:gradFill flip="none" rotWithShape="1">
            <a:gsLst>
              <a:gs pos="0">
                <a:schemeClr val="bg1"/>
              </a:gs>
              <a:gs pos="64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it-IT" sz="2400">
              <a:solidFill>
                <a:srgbClr val="FFFFFF"/>
              </a:solidFill>
              <a:latin typeface="Arial Narrow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983766" y="5496492"/>
            <a:ext cx="56119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578176" y="5253203"/>
            <a:ext cx="122091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it-IT" sz="1867" spc="800" dirty="0">
                <a:solidFill>
                  <a:srgbClr val="7E97AD">
                    <a:lumMod val="40000"/>
                    <a:lumOff val="60000"/>
                  </a:srgbClr>
                </a:solidFill>
                <a:latin typeface="Arial Narrow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4119754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3B61299-EBA8-C340-B591-F650C02CD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effectLst>
                  <a:glow rad="101600">
                    <a:srgbClr val="67787B">
                      <a:satMod val="175000"/>
                      <a:alpha val="40000"/>
                    </a:srgbClr>
                  </a:glow>
                </a:effectLst>
              </a:rPr>
              <a:t>SOUL  - </a:t>
            </a:r>
            <a:r>
              <a:rPr lang="it-IT" dirty="0" err="1">
                <a:effectLst>
                  <a:glow rad="101600">
                    <a:srgbClr val="67787B">
                      <a:satMod val="175000"/>
                      <a:alpha val="40000"/>
                    </a:srgbClr>
                  </a:glow>
                </a:effectLst>
              </a:rPr>
              <a:t>Expected</a:t>
            </a:r>
            <a:r>
              <a:rPr lang="it-IT" dirty="0">
                <a:effectLst>
                  <a:glow rad="101600">
                    <a:srgbClr val="67787B">
                      <a:satMod val="175000"/>
                      <a:alpha val="40000"/>
                    </a:srgbClr>
                  </a:glow>
                </a:effectLst>
              </a:rPr>
              <a:t> performances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38237106-F2ED-405E-BC33-CC3CF426205F}" type="slidenum">
              <a:rPr lang="en-US">
                <a:solidFill>
                  <a:srgbClr val="FFFFFF"/>
                </a:solidFill>
                <a:latin typeface="Arial Narrow"/>
              </a:rPr>
              <a:pPr defTabSz="1219170"/>
              <a:t>8</a:t>
            </a:fld>
            <a:endParaRPr lang="en-US">
              <a:solidFill>
                <a:srgbClr val="FFFFFF"/>
              </a:solidFill>
              <a:latin typeface="Arial Narrow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716847" y="967154"/>
            <a:ext cx="3996237" cy="5305617"/>
            <a:chOff x="294621" y="527196"/>
            <a:chExt cx="4148532" cy="5507809"/>
          </a:xfrm>
        </p:grpSpPr>
        <p:sp>
          <p:nvSpPr>
            <p:cNvPr id="26" name="Rectangle 25"/>
            <p:cNvSpPr/>
            <p:nvPr/>
          </p:nvSpPr>
          <p:spPr>
            <a:xfrm>
              <a:off x="873232" y="1052737"/>
              <a:ext cx="3568751" cy="4982268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it-IT" sz="2400">
                <a:solidFill>
                  <a:srgbClr val="FFFFFF"/>
                </a:solidFill>
                <a:latin typeface="Arial Narrow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294621" y="591122"/>
              <a:ext cx="4148532" cy="5443882"/>
              <a:chOff x="21611552" y="17614799"/>
              <a:chExt cx="8147957" cy="10692094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22861085" y="18543733"/>
                <a:ext cx="5635591" cy="9763160"/>
                <a:chOff x="17336496" y="8938740"/>
                <a:chExt cx="7252855" cy="12564928"/>
              </a:xfrm>
            </p:grpSpPr>
            <p:pic>
              <p:nvPicPr>
                <p:cNvPr id="52" name="Picture 51" descr="C:\Users\Enrico\Documents\Arcetri\conferenze-scuole-ws\201706 LBT UsersMeeting Firenze\SR_FLAO_R_IL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573" r="26544"/>
                <a:stretch/>
              </p:blipFill>
              <p:spPr bwMode="auto">
                <a:xfrm>
                  <a:off x="17407243" y="8938740"/>
                  <a:ext cx="7182107" cy="62441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5" descr="C:\Users\Enrico\Documents\Arcetri\conferenze-scuole-ws\201706 LBT UsersMeeting Firenze\SR_FLAO_K_IL.pn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178" r="25723"/>
                <a:stretch/>
              </p:blipFill>
              <p:spPr bwMode="auto">
                <a:xfrm>
                  <a:off x="17336496" y="15307270"/>
                  <a:ext cx="7252855" cy="619639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5" name="TextBox 44"/>
              <p:cNvSpPr txBox="1"/>
              <p:nvPr/>
            </p:nvSpPr>
            <p:spPr>
              <a:xfrm>
                <a:off x="28644339" y="17614799"/>
                <a:ext cx="1115170" cy="941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1219170"/>
                <a:r>
                  <a:rPr lang="it-IT" sz="2400" b="1" dirty="0">
                    <a:solidFill>
                      <a:srgbClr val="FFFFFF">
                        <a:lumMod val="65000"/>
                        <a:lumOff val="35000"/>
                      </a:srgbClr>
                    </a:solidFill>
                    <a:latin typeface="Cambria" panose="02040503050406030204" pitchFamily="18" charset="0"/>
                  </a:rPr>
                  <a:t>SR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6200000">
                <a:off x="21275775" y="20152546"/>
                <a:ext cx="1853819" cy="10250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/>
                <a:r>
                  <a:rPr lang="it-IT" sz="2667" b="1" dirty="0">
                    <a:solidFill>
                      <a:srgbClr val="FFC000"/>
                    </a:solidFill>
                    <a:latin typeface="Cambria" panose="02040503050406030204" pitchFamily="18" charset="0"/>
                  </a:rPr>
                  <a:t>R</a:t>
                </a:r>
                <a:r>
                  <a:rPr lang="it-IT" sz="2133" b="1" dirty="0">
                    <a:solidFill>
                      <a:srgbClr val="FFC00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it-IT" sz="1467" b="1" dirty="0">
                    <a:solidFill>
                      <a:srgbClr val="FFC000"/>
                    </a:solidFill>
                    <a:latin typeface="Cambria" panose="02040503050406030204" pitchFamily="18" charset="0"/>
                  </a:rPr>
                  <a:t>band</a:t>
                </a:r>
                <a:endParaRPr lang="it-IT" sz="1867" b="1" dirty="0">
                  <a:solidFill>
                    <a:srgbClr val="FFC000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16200000">
                <a:off x="21190652" y="24938609"/>
                <a:ext cx="1866893" cy="10250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/>
                <a:r>
                  <a:rPr lang="it-IT" sz="2667" b="1" dirty="0">
                    <a:solidFill>
                      <a:srgbClr val="FFC000"/>
                    </a:solidFill>
                    <a:latin typeface="Cambria" panose="02040503050406030204" pitchFamily="18" charset="0"/>
                  </a:rPr>
                  <a:t>K</a:t>
                </a:r>
                <a:r>
                  <a:rPr lang="it-IT" sz="2133" b="1" dirty="0">
                    <a:solidFill>
                      <a:srgbClr val="FFC00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it-IT" sz="1467" b="1" dirty="0">
                    <a:solidFill>
                      <a:srgbClr val="FFC000"/>
                    </a:solidFill>
                    <a:latin typeface="Cambria" panose="02040503050406030204" pitchFamily="18" charset="0"/>
                  </a:rPr>
                  <a:t>band</a:t>
                </a:r>
                <a:endParaRPr lang="it-IT" sz="1867" b="1" dirty="0">
                  <a:solidFill>
                    <a:srgbClr val="FFC000"/>
                  </a:solidFill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925569" y="527196"/>
              <a:ext cx="1054570" cy="521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/>
              <a:r>
                <a:rPr lang="it-IT" sz="2667" b="1" dirty="0">
                  <a:solidFill>
                    <a:srgbClr val="FFC000"/>
                  </a:solidFill>
                  <a:latin typeface="Cambria" panose="02040503050406030204" pitchFamily="18" charset="0"/>
                </a:rPr>
                <a:t>FLAO</a:t>
              </a:r>
              <a:endParaRPr lang="it-IT" sz="1867" b="1" dirty="0">
                <a:solidFill>
                  <a:srgbClr val="FFC00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54" name="Picture 3" descr="C:\Users\Enrico\Documents\Arcetri\conferenze-scuole-ws\201706 LBT UsersMeeting Firenze\SR_SOUL_R_I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1" t="5911" r="9385"/>
          <a:stretch/>
        </p:blipFill>
        <p:spPr bwMode="auto">
          <a:xfrm>
            <a:off x="5125547" y="1604799"/>
            <a:ext cx="436856" cy="21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 descr="C:\Users\Enrico\Documents\Arcetri\conferenze-scuole-ws\201706 LBT UsersMeeting Firenze\SR_SOUL_R_I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1" t="5911" r="9385"/>
          <a:stretch/>
        </p:blipFill>
        <p:spPr bwMode="auto">
          <a:xfrm>
            <a:off x="5093713" y="4029355"/>
            <a:ext cx="436856" cy="21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9498651">
            <a:off x="103814" y="1631770"/>
            <a:ext cx="199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it-IT" sz="2400" i="1" dirty="0">
                <a:solidFill>
                  <a:srgbClr val="FFFFFF"/>
                </a:solidFill>
                <a:latin typeface="Arial Narrow"/>
              </a:rPr>
              <a:t>E2E simulations</a:t>
            </a:r>
          </a:p>
        </p:txBody>
      </p:sp>
    </p:spTree>
    <p:extLst>
      <p:ext uri="{BB962C8B-B14F-4D97-AF65-F5344CB8AC3E}">
        <p14:creationId xmlns:p14="http://schemas.microsoft.com/office/powerpoint/2010/main" val="3896532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274218" y="967154"/>
            <a:ext cx="6299200" cy="5305617"/>
            <a:chOff x="873232" y="527196"/>
            <a:chExt cx="6539256" cy="5507809"/>
          </a:xfrm>
        </p:grpSpPr>
        <p:sp>
          <p:nvSpPr>
            <p:cNvPr id="26" name="Rectangle 25"/>
            <p:cNvSpPr/>
            <p:nvPr/>
          </p:nvSpPr>
          <p:spPr>
            <a:xfrm>
              <a:off x="873232" y="1052736"/>
              <a:ext cx="6539256" cy="498226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930816" y="608702"/>
              <a:ext cx="6421381" cy="5426302"/>
              <a:chOff x="22861086" y="17649328"/>
              <a:chExt cx="12611968" cy="10657565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22861086" y="18543733"/>
                <a:ext cx="12600706" cy="9763160"/>
                <a:chOff x="17336496" y="8938740"/>
                <a:chExt cx="16216771" cy="12564928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17407244" y="8938740"/>
                  <a:ext cx="16146021" cy="6244110"/>
                  <a:chOff x="16054330" y="7494549"/>
                  <a:chExt cx="20448058" cy="7907824"/>
                </a:xfrm>
              </p:grpSpPr>
              <p:pic>
                <p:nvPicPr>
                  <p:cNvPr id="52" name="Picture 51" descr="C:\Users\Enrico\Documents\Arcetri\conferenze-scuole-ws\201706 LBT UsersMeeting Firenze\SR_FLAO_R_IL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573" r="26544"/>
                  <a:stretch/>
                </p:blipFill>
                <p:spPr bwMode="auto">
                  <a:xfrm>
                    <a:off x="16054330" y="7494549"/>
                    <a:ext cx="9095747" cy="790782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3" name="Picture 3" descr="C:\Users\Enrico\Documents\Arcetri\conferenze-scuole-ws\201706 LBT UsersMeeting Firenze\SR_SOUL_R_IL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-477" t="5911" r="9385"/>
                  <a:stretch/>
                </p:blipFill>
                <p:spPr bwMode="auto">
                  <a:xfrm>
                    <a:off x="25222844" y="7595530"/>
                    <a:ext cx="11279544" cy="779686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17336496" y="15307269"/>
                  <a:ext cx="16216771" cy="6196399"/>
                  <a:chOff x="16764002" y="13488765"/>
                  <a:chExt cx="20564469" cy="7857647"/>
                </a:xfrm>
              </p:grpSpPr>
              <p:pic>
                <p:nvPicPr>
                  <p:cNvPr id="50" name="Picture 5" descr="C:\Users\Enrico\Documents\Arcetri\conferenze-scuole-ws\201706 LBT UsersMeeting Firenze\SR_FLAO_K_IL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178" r="25723"/>
                  <a:stretch/>
                </p:blipFill>
                <p:spPr bwMode="auto">
                  <a:xfrm>
                    <a:off x="16764002" y="13488765"/>
                    <a:ext cx="9197337" cy="785764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1" name="Picture 6" descr="C:\Users\Enrico\Documents\Arcetri\conferenze-scuole-ws\201706 LBT UsersMeeting Firenze\SR_SOUL_K_IL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-800" t="5632" r="9000"/>
                  <a:stretch/>
                </p:blipFill>
                <p:spPr bwMode="auto">
                  <a:xfrm>
                    <a:off x="25961339" y="13488765"/>
                    <a:ext cx="11367132" cy="782907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45" name="TextBox 44"/>
              <p:cNvSpPr txBox="1"/>
              <p:nvPr/>
            </p:nvSpPr>
            <p:spPr>
              <a:xfrm>
                <a:off x="34357884" y="17649328"/>
                <a:ext cx="1115170" cy="941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</a:rPr>
                  <a:t>SR</a:t>
                </a: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5180569" y="527196"/>
              <a:ext cx="1155133" cy="521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667" b="1" dirty="0">
                  <a:solidFill>
                    <a:srgbClr val="FFC000"/>
                  </a:solidFill>
                  <a:latin typeface="Cambria" panose="02040503050406030204" pitchFamily="18" charset="0"/>
                </a:rPr>
                <a:t>SOUL</a:t>
              </a:r>
              <a:endParaRPr lang="it-IT" sz="1867" b="1" dirty="0">
                <a:solidFill>
                  <a:srgbClr val="FFC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287921" y="967153"/>
            <a:ext cx="1015856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667" b="1" dirty="0">
                <a:solidFill>
                  <a:srgbClr val="FFC000"/>
                </a:solidFill>
                <a:latin typeface="Cambria" panose="02040503050406030204" pitchFamily="18" charset="0"/>
              </a:rPr>
              <a:t>FLAO</a:t>
            </a:r>
            <a:endParaRPr lang="it-IT" sz="1867" b="1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pic>
        <p:nvPicPr>
          <p:cNvPr id="2052" name="Picture 4" descr="SR @1650n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r="35211"/>
          <a:stretch/>
        </p:blipFill>
        <p:spPr bwMode="auto">
          <a:xfrm>
            <a:off x="12816747" y="1473402"/>
            <a:ext cx="3113024" cy="32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 rot="19498651">
            <a:off x="103814" y="1631770"/>
            <a:ext cx="199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/>
              <a:t>E2E simulations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1510415" y="4620763"/>
            <a:ext cx="91563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667" b="1" dirty="0">
                <a:solidFill>
                  <a:srgbClr val="FFC000"/>
                </a:solidFill>
                <a:latin typeface="Cambria" panose="02040503050406030204" pitchFamily="18" charset="0"/>
              </a:rPr>
              <a:t>K</a:t>
            </a:r>
            <a:r>
              <a:rPr lang="it-IT" sz="2133" b="1" dirty="0">
                <a:solidFill>
                  <a:srgbClr val="FFC000"/>
                </a:solidFill>
                <a:latin typeface="Cambria" panose="02040503050406030204" pitchFamily="18" charset="0"/>
              </a:rPr>
              <a:t> </a:t>
            </a:r>
            <a:r>
              <a:rPr lang="it-IT" sz="1467" b="1" dirty="0">
                <a:solidFill>
                  <a:srgbClr val="FFC000"/>
                </a:solidFill>
                <a:latin typeface="Cambria" panose="02040503050406030204" pitchFamily="18" charset="0"/>
              </a:rPr>
              <a:t>band</a:t>
            </a:r>
            <a:endParaRPr lang="it-IT" sz="1867" b="1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1552162" y="2273394"/>
            <a:ext cx="909223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667" b="1" dirty="0">
                <a:solidFill>
                  <a:srgbClr val="FFC000"/>
                </a:solidFill>
                <a:latin typeface="Cambria" panose="02040503050406030204" pitchFamily="18" charset="0"/>
              </a:rPr>
              <a:t>R</a:t>
            </a:r>
            <a:r>
              <a:rPr lang="it-IT" sz="2133" b="1" dirty="0">
                <a:solidFill>
                  <a:srgbClr val="FFC000"/>
                </a:solidFill>
                <a:latin typeface="Cambria" panose="02040503050406030204" pitchFamily="18" charset="0"/>
              </a:rPr>
              <a:t> </a:t>
            </a:r>
            <a:r>
              <a:rPr lang="it-IT" sz="1467" b="1" dirty="0">
                <a:solidFill>
                  <a:srgbClr val="FFC000"/>
                </a:solidFill>
                <a:latin typeface="Cambria" panose="02040503050406030204" pitchFamily="18" charset="0"/>
              </a:rPr>
              <a:t>band</a:t>
            </a:r>
            <a:endParaRPr lang="it-IT" sz="1867" b="1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103446" y="260648"/>
            <a:ext cx="7104789" cy="5527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 cap="all" spc="300" baseline="0">
                <a:solidFill>
                  <a:srgbClr val="FFC000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2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Exptected performances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704604" y="2180862"/>
            <a:ext cx="4817304" cy="3788965"/>
            <a:chOff x="2028453" y="1635646"/>
            <a:chExt cx="3612978" cy="2841724"/>
          </a:xfrm>
        </p:grpSpPr>
        <p:grpSp>
          <p:nvGrpSpPr>
            <p:cNvPr id="18" name="Group 17"/>
            <p:cNvGrpSpPr/>
            <p:nvPr/>
          </p:nvGrpSpPr>
          <p:grpSpPr>
            <a:xfrm>
              <a:off x="2028453" y="1635646"/>
              <a:ext cx="3612978" cy="2841724"/>
              <a:chOff x="2028453" y="1635646"/>
              <a:chExt cx="3612978" cy="2841724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2028453" y="1855788"/>
                <a:ext cx="376237" cy="825500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4665663" y="1708150"/>
                <a:ext cx="498598" cy="989029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 flipV="1">
                <a:off x="4067944" y="1635646"/>
                <a:ext cx="608831" cy="67742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ight Arrow 10"/>
              <p:cNvSpPr/>
              <p:nvPr/>
            </p:nvSpPr>
            <p:spPr>
              <a:xfrm>
                <a:off x="4139952" y="2139702"/>
                <a:ext cx="775010" cy="360040"/>
              </a:xfrm>
              <a:prstGeom prst="rightArrow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182810" y="2182560"/>
                <a:ext cx="623008" cy="2385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67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2-3 mags</a:t>
                </a: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2757115" y="3651870"/>
                <a:ext cx="376237" cy="82550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2103065" y="2970213"/>
                <a:ext cx="654050" cy="687387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4922046" y="2945606"/>
                <a:ext cx="719385" cy="1531764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ight Arrow 40"/>
              <p:cNvSpPr/>
              <p:nvPr/>
            </p:nvSpPr>
            <p:spPr>
              <a:xfrm>
                <a:off x="4229037" y="3795886"/>
                <a:ext cx="935223" cy="360040"/>
              </a:xfrm>
              <a:prstGeom prst="rightArrow">
                <a:avLst/>
              </a:prstGeom>
              <a:noFill/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40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372359" y="3836351"/>
                <a:ext cx="519614" cy="238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sz="1467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 mags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051720" y="1852732"/>
              <a:ext cx="38977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20%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97857" y="3171596"/>
              <a:ext cx="38977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50%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696648" y="1664309"/>
              <a:ext cx="38977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20%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70164" y="3086839"/>
              <a:ext cx="38977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50%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902670" y="1484337"/>
            <a:ext cx="3168352" cy="4746497"/>
            <a:chOff x="6677001" y="1113252"/>
            <a:chExt cx="2376264" cy="3559873"/>
          </a:xfrm>
        </p:grpSpPr>
        <p:grpSp>
          <p:nvGrpSpPr>
            <p:cNvPr id="31" name="Group 30"/>
            <p:cNvGrpSpPr/>
            <p:nvPr/>
          </p:nvGrpSpPr>
          <p:grpSpPr>
            <a:xfrm>
              <a:off x="6677001" y="1113252"/>
              <a:ext cx="2376264" cy="2151328"/>
              <a:chOff x="6677001" y="1113252"/>
              <a:chExt cx="2376264" cy="2151328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6689899" y="1113252"/>
                <a:ext cx="1955392" cy="438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28594" indent="-228594">
                  <a:buFont typeface="Arial" panose="020B0604020202020204" pitchFamily="34" charset="0"/>
                  <a:buChar char="•"/>
                </a:pPr>
                <a:r>
                  <a:rPr lang="it-IT" sz="1600" dirty="0"/>
                  <a:t>Enable vis AO up to R12-R13</a:t>
                </a:r>
                <a:br>
                  <a:rPr lang="it-IT" sz="1600" dirty="0"/>
                </a:br>
                <a:endParaRPr lang="it-IT" sz="1600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6677001" y="2641332"/>
                <a:ext cx="2376264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594" indent="-228594">
                  <a:buFont typeface="Arial" panose="020B0604020202020204" pitchFamily="34" charset="0"/>
                  <a:buChar char="•"/>
                </a:pPr>
                <a:r>
                  <a:rPr lang="it-IT" sz="1600" dirty="0"/>
                  <a:t>High resolution in Ks and L’-M’  for extragalctic targets  R&gt;14 </a:t>
                </a:r>
              </a:p>
              <a:p>
                <a:endParaRPr lang="it-IT" sz="1600" dirty="0"/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6719911" y="1905561"/>
              <a:ext cx="189859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28594" indent="-228594">
                <a:buFont typeface="Arial" panose="020B0604020202020204" pitchFamily="34" charset="0"/>
                <a:buChar char="•"/>
              </a:pPr>
              <a:r>
                <a:rPr lang="it-IT" sz="1600" dirty="0"/>
                <a:t>High contrast at R12-13 in H</a:t>
              </a:r>
            </a:p>
          </p:txBody>
        </p:sp>
        <p:pic>
          <p:nvPicPr>
            <p:cNvPr id="1026" name="Picture 2" descr="C:\Users\Enrico\Documents\Arcetri\moduli-loghi\SHARK-Vis_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8" y="1395348"/>
              <a:ext cx="305120" cy="305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689899" y="3311213"/>
              <a:ext cx="2062906" cy="1361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594" indent="-228594">
                <a:buFont typeface="Arial" panose="020B0604020202020204" pitchFamily="34" charset="0"/>
                <a:buChar char="•"/>
              </a:pPr>
              <a:r>
                <a:rPr lang="it-IT" sz="1600" dirty="0"/>
                <a:t>Improve performances in «strong» seeing</a:t>
              </a:r>
            </a:p>
            <a:p>
              <a:br>
                <a:rPr lang="it-IT" sz="1600" dirty="0"/>
              </a:br>
              <a:endParaRPr lang="it-IT" sz="1600" dirty="0"/>
            </a:p>
            <a:p>
              <a:pPr marL="228594" indent="-228594">
                <a:buFont typeface="Arial" panose="020B0604020202020204" pitchFamily="34" charset="0"/>
                <a:buChar char="•"/>
              </a:pPr>
              <a:r>
                <a:rPr lang="it-IT" sz="1600" dirty="0"/>
                <a:t>Improve AO loop robustness with new control algorithms</a:t>
              </a:r>
            </a:p>
            <a:p>
              <a:pPr marL="228594" indent="-228594">
                <a:buFont typeface="Arial" panose="020B0604020202020204" pitchFamily="34" charset="0"/>
                <a:buChar char="•"/>
              </a:pPr>
              <a:endParaRPr lang="it-IT" sz="1600" dirty="0"/>
            </a:p>
          </p:txBody>
        </p:sp>
        <p:pic>
          <p:nvPicPr>
            <p:cNvPr id="5122" name="Picture 2" descr="C:\Users\Enrico\Documents\Arcetri\moduli-loghi\SHARK-NIR_logo_white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116" y="2139702"/>
              <a:ext cx="303358" cy="284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534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14519</TotalTime>
  <Words>2624</Words>
  <Application>Microsoft Macintosh PowerPoint</Application>
  <PresentationFormat>Widescreen</PresentationFormat>
  <Paragraphs>439</Paragraphs>
  <Slides>39</Slides>
  <Notes>6</Notes>
  <HiddenSlides>3</HiddenSlides>
  <MMClips>3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8" baseType="lpstr">
      <vt:lpstr>Arial</vt:lpstr>
      <vt:lpstr>Arial Narrow</vt:lpstr>
      <vt:lpstr>Calibri</vt:lpstr>
      <vt:lpstr>Calibri Light</vt:lpstr>
      <vt:lpstr>Cambria</vt:lpstr>
      <vt:lpstr>Gill Sans Light</vt:lpstr>
      <vt:lpstr>Helvetica Light</vt:lpstr>
      <vt:lpstr>Times New Roman</vt:lpstr>
      <vt:lpstr>1_Horizon</vt:lpstr>
      <vt:lpstr>The LBT suite of operational AO instrument</vt:lpstr>
      <vt:lpstr>LBT AO InstrumentATION</vt:lpstr>
      <vt:lpstr>The LBT AO iNSTRUMENTS ASSORTMENT</vt:lpstr>
      <vt:lpstr>LUCI – The NIR cameras of LBT</vt:lpstr>
      <vt:lpstr>LUCI1 and luci2   dl camera (n30) </vt:lpstr>
      <vt:lpstr>Presentazione standard di PowerPoint</vt:lpstr>
      <vt:lpstr>SOUL - TIMELINE</vt:lpstr>
      <vt:lpstr>SOUL  - Expected performances</vt:lpstr>
      <vt:lpstr>Presentazione standard di PowerPoint</vt:lpstr>
      <vt:lpstr>ON-sky luci1+soul  Vs simulation </vt:lpstr>
      <vt:lpstr>ON-sky luc1+soul  Vs FLAO simulation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ARGOS – Wide Field AO for LUCI</vt:lpstr>
      <vt:lpstr>ARGOS – resolution gain</vt:lpstr>
      <vt:lpstr>ARGOS – SKY COVERAGE</vt:lpstr>
      <vt:lpstr>CORRECTION UNIFORMITY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Custom slits shape</vt:lpstr>
      <vt:lpstr>Who is LUCI-ARGOS for?</vt:lpstr>
      <vt:lpstr>Presentazione standard di PowerPoint</vt:lpstr>
      <vt:lpstr>LINC NIRVANA</vt:lpstr>
      <vt:lpstr>Presentazione standard di PowerPoint</vt:lpstr>
      <vt:lpstr>Presentazione standard di PowerPoint</vt:lpstr>
      <vt:lpstr>What is the LBTI?</vt:lpstr>
      <vt:lpstr>What is the LBTI?</vt:lpstr>
      <vt:lpstr>Current LBTI capabilities</vt:lpstr>
      <vt:lpstr>The LBTI/HOSTS program</vt:lpstr>
      <vt:lpstr>LBTI science</vt:lpstr>
      <vt:lpstr>ALES integral field spectroscopy</vt:lpstr>
      <vt:lpstr>FIZEAU interferometry</vt:lpstr>
      <vt:lpstr>LBTI queue mode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128</cp:revision>
  <dcterms:created xsi:type="dcterms:W3CDTF">2020-02-06T11:31:21Z</dcterms:created>
  <dcterms:modified xsi:type="dcterms:W3CDTF">2020-02-17T11:09:47Z</dcterms:modified>
</cp:coreProperties>
</file>