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402" r:id="rId3"/>
    <p:sldId id="403" r:id="rId4"/>
    <p:sldId id="419" r:id="rId5"/>
    <p:sldId id="404" r:id="rId6"/>
    <p:sldId id="406" r:id="rId7"/>
    <p:sldId id="409" r:id="rId8"/>
    <p:sldId id="413" r:id="rId9"/>
    <p:sldId id="412" r:id="rId10"/>
    <p:sldId id="414" r:id="rId11"/>
    <p:sldId id="405" r:id="rId12"/>
    <p:sldId id="410" r:id="rId13"/>
    <p:sldId id="425" r:id="rId14"/>
    <p:sldId id="417" r:id="rId15"/>
    <p:sldId id="327" r:id="rId16"/>
    <p:sldId id="420" r:id="rId17"/>
    <p:sldId id="328" r:id="rId18"/>
    <p:sldId id="421" r:id="rId19"/>
    <p:sldId id="423" r:id="rId20"/>
    <p:sldId id="424" r:id="rId21"/>
    <p:sldId id="415" r:id="rId22"/>
    <p:sldId id="407" r:id="rId23"/>
    <p:sldId id="333" r:id="rId24"/>
    <p:sldId id="422" r:id="rId25"/>
    <p:sldId id="332" r:id="rId26"/>
    <p:sldId id="331" r:id="rId27"/>
    <p:sldId id="408" r:id="rId28"/>
    <p:sldId id="329" r:id="rId29"/>
    <p:sldId id="335" r:id="rId30"/>
    <p:sldId id="325" r:id="rId31"/>
    <p:sldId id="326" r:id="rId32"/>
    <p:sldId id="398" r:id="rId33"/>
    <p:sldId id="399" r:id="rId3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melo Arcidiacono" initials="CA" lastIdx="2" clrIdx="0">
    <p:extLst>
      <p:ext uri="{19B8F6BF-5375-455C-9EA6-DF929625EA0E}">
        <p15:presenceInfo xmlns:p15="http://schemas.microsoft.com/office/powerpoint/2012/main" userId="fae18df8f91b16b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7FD"/>
    <a:srgbClr val="FEFAF8"/>
    <a:srgbClr val="FDF3ED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artel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Cartel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C1D-4B48-A89B-86FF067E1CD5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C1D-4B48-A89B-86FF067E1CD5}"/>
              </c:ext>
            </c:extLst>
          </c:dPt>
          <c:dLbls>
            <c:dLbl>
              <c:idx val="0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/>
                      <a:t>AO
</a:t>
                    </a:r>
                    <a:fld id="{31168B0F-CCD6-4132-9885-E4B8E5F69BE9}" type="PERCENTAGE">
                      <a:rPr lang="en-US" baseline="0"/>
                      <a:pPr>
                        <a:defRPr sz="133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[PERCENTUALE]</a:t>
                    </a:fld>
                    <a:endParaRPr lang="en-US" baseline="0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C1D-4B48-A89B-86FF067E1CD5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2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MCAO</a:t>
                    </a:r>
                    <a:r>
                      <a:rPr lang="en-US" baseline="0" dirty="0"/>
                      <a:t>
</a:t>
                    </a:r>
                    <a:fld id="{181E2943-D5B1-4A96-998F-08CC6ECD89CB}" type="PERCENTAGE">
                      <a:rPr lang="en-US" baseline="0"/>
                      <a:pPr>
                        <a:defRPr sz="1330" b="0" i="0" u="none" strike="noStrike" kern="1200" baseline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[PERCENTUALE]</a:t>
                    </a:fld>
                    <a:endParaRPr lang="en-US" baseline="0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C1D-4B48-A89B-86FF067E1CD5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FFC000"/>
                </a:solidFill>
                <a:round/>
              </a:ln>
              <a:effectLst>
                <a:outerShdw blurRad="50800" dist="38100" dir="2700000" algn="tl" rotWithShape="0">
                  <a:srgbClr val="FFC000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Foglio1!$A$6:$B$6</c:f>
              <c:numCache>
                <c:formatCode>General</c:formatCode>
                <c:ptCount val="2"/>
                <c:pt idx="0">
                  <c:v>8</c:v>
                </c:pt>
                <c:pt idx="1">
                  <c:v>14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Foglio1!$A$5:$B$5</c15:sqref>
                        </c15:formulaRef>
                      </c:ext>
                    </c:extLst>
                    <c:strCache>
                      <c:ptCount val="2"/>
                      <c:pt idx="0">
                        <c:v>AO </c:v>
                      </c:pt>
                      <c:pt idx="1">
                        <c:v>MCAO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2C1D-4B48-A89B-86FF067E1CD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C1D-4B48-A89B-86FF067E1CD5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C1D-4B48-A89B-86FF067E1CD5}"/>
              </c:ext>
            </c:extLst>
          </c:dPt>
          <c:dLbls>
            <c:dLbl>
              <c:idx val="0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/>
                      <a:t>AO
</a:t>
                    </a:r>
                    <a:fld id="{31168B0F-CCD6-4132-9885-E4B8E5F69BE9}" type="PERCENTAGE">
                      <a:rPr lang="en-US" baseline="0"/>
                      <a:pPr>
                        <a:defRPr sz="1330" b="0" i="0" u="none" strike="noStrike" kern="1200" baseline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[PERCENTUALE]</a:t>
                    </a:fld>
                    <a:endParaRPr lang="en-US" baseline="0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C1D-4B48-A89B-86FF067E1CD5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accent2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MCAO</a:t>
                    </a:r>
                    <a:r>
                      <a:rPr lang="en-US" baseline="0" dirty="0"/>
                      <a:t>
</a:t>
                    </a:r>
                    <a:fld id="{181E2943-D5B1-4A96-998F-08CC6ECD89CB}" type="PERCENTAGE">
                      <a:rPr lang="en-US" baseline="0"/>
                      <a:pPr>
                        <a:defRPr sz="1330" b="0" i="0" u="none" strike="noStrike" kern="1200" baseline="0">
                          <a:solidFill>
                            <a:schemeClr val="accent2"/>
                          </a:solidFill>
                          <a:effectLst/>
                          <a:latin typeface="+mn-lt"/>
                          <a:ea typeface="+mn-ea"/>
                          <a:cs typeface="+mn-cs"/>
                        </a:defRPr>
                      </a:pPr>
                      <a:t>[PERCENTUALE]</a:t>
                    </a:fld>
                    <a:endParaRPr lang="en-US" baseline="0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C1D-4B48-A89B-86FF067E1CD5}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FFC000"/>
                </a:solidFill>
                <a:round/>
              </a:ln>
              <a:effectLst>
                <a:outerShdw blurRad="50800" dist="38100" dir="2700000" algn="tl" rotWithShape="0">
                  <a:srgbClr val="FFC000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Foglio1!$A$6:$B$6</c:f>
              <c:numCache>
                <c:formatCode>General</c:formatCode>
                <c:ptCount val="2"/>
                <c:pt idx="0">
                  <c:v>8</c:v>
                </c:pt>
                <c:pt idx="1">
                  <c:v>14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CategoryTitle>
                <c15:cat>
                  <c:strRef>
                    <c:extLst>
                      <c:ext uri="{02D57815-91ED-43cb-92C2-25804820EDAC}">
                        <c15:formulaRef>
                          <c15:sqref>Foglio1!$A$5:$B$5</c15:sqref>
                        </c15:formulaRef>
                      </c:ext>
                    </c:extLst>
                    <c:strCache>
                      <c:ptCount val="2"/>
                      <c:pt idx="0">
                        <c:v>AO </c:v>
                      </c:pt>
                      <c:pt idx="1">
                        <c:v>MCAO</c:v>
                      </c:pt>
                    </c:strCache>
                  </c:strRef>
                </c15:cat>
              </c15:filteredCategoryTitle>
            </c:ext>
            <c:ext xmlns:c16="http://schemas.microsoft.com/office/drawing/2014/chart" uri="{C3380CC4-5D6E-409C-BE32-E72D297353CC}">
              <c16:uniqueId val="{00000004-2C1D-4B48-A89B-86FF067E1CD5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17T22:03:01.748" idx="2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11996-84BB-47C9-BE50-AB44B2D44165}" type="datetimeFigureOut">
              <a:rPr lang="it-IT" smtClean="0"/>
              <a:t>18/02/2020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0D6C9-4B67-499B-9953-6ED44F8A51F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7989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22BBB-69AF-0E42-B25E-A5D27EF46C8D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65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22BBB-69AF-0E42-B25E-A5D27EF46C8D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8273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Tecniche di grande campo come la MCAO o il GLAO offrono una maggiore uniformità anche su grandi campi di vista, a scapito di una maggiore complessità e performance di picco più limitate.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22BBB-69AF-0E42-B25E-A5D27EF46C8D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4161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22BBB-69AF-0E42-B25E-A5D27EF46C8D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2563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22BBB-69AF-0E42-B25E-A5D27EF46C8D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7818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22BBB-69AF-0E42-B25E-A5D27EF46C8D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17754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D22BBB-69AF-0E42-B25E-A5D27EF46C8D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6853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302579-FD7A-4914-909F-9383FBC960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029D01C-943A-40E5-90E9-2D564261C4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7F7BEDA-DCF4-498E-8D98-24897C304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F33CD79-2EE4-43B9-8746-92B187BA4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6F4DFB-350C-4850-BEFA-7C08BD48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77B6-61F1-4CBB-B5CF-82A1E1B226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2720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5136D2-0A6E-4B81-9E12-000F08664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893F95A-DB77-4198-AFA6-73FDB1343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A5B885-D346-4F05-95F8-5715E75B9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5D4050-D8E0-4536-8DB7-0FA254D22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6935FE-F14F-422A-ABE8-2FB7A7D80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77B6-61F1-4CBB-B5CF-82A1E1B226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4219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FEEBB20-5A96-4D81-8C97-786515FB0B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9354F81-2FEF-4872-8115-B97081311E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EB16BE-3562-4BE3-B19F-59B2C22C4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150148-978E-4E34-B6DE-89A73979E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E8D065A-F473-4D3A-BC11-C3A7CEEF7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77B6-61F1-4CBB-B5CF-82A1E1B226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582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415592" y="6400892"/>
            <a:ext cx="252024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</a:rPr>
              <a:t>© 2018 </a:t>
            </a:r>
            <a:r>
              <a:rPr lang="en-US" sz="9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Slidefabric.com</a:t>
            </a:r>
            <a:r>
              <a:rPr lang="en-US" sz="9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 All rights reserved.</a:t>
            </a:r>
            <a:endParaRPr lang="en-US" sz="900" b="0" i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039748" y="6377809"/>
            <a:ext cx="954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spc="600" dirty="0">
                <a:latin typeface="+mj-lt"/>
              </a:rPr>
              <a:t>PAGE</a:t>
            </a:r>
            <a:fld id="{1FF971EA-3A6D-44E0-AE21-1C9457776B3F}" type="slidenum">
              <a:rPr lang="en-US" sz="1200" smtClean="0">
                <a:latin typeface="+mn-lt"/>
              </a:rPr>
              <a:pPr/>
              <a:t>‹N›</a:t>
            </a:fld>
            <a:endParaRPr lang="en-US" sz="1100" dirty="0">
              <a:latin typeface="+mn-lt"/>
            </a:endParaRPr>
          </a:p>
        </p:txBody>
      </p:sp>
      <p:pic>
        <p:nvPicPr>
          <p:cNvPr id="5" name="Immagine 4" descr="Immagine che contiene oggetto&#10;&#10;Descrizione generata automaticamente">
            <a:extLst>
              <a:ext uri="{FF2B5EF4-FFF2-40B4-BE49-F238E27FC236}">
                <a16:creationId xmlns:a16="http://schemas.microsoft.com/office/drawing/2014/main" id="{7C8BA068-9264-4B86-BEF6-DEA3BF5F00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69" y="6430904"/>
            <a:ext cx="3081704" cy="29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95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55D960-5A1D-4D89-A8EB-00469F1BB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086134-E0AA-44FF-9951-7EAEF8148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37C07D6-909F-4251-8425-FFFBDF68C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0AB38D6-D32C-4B18-9844-027B00FF9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DD78F80-5A75-475E-9FC8-85ED761DF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77B6-61F1-4CBB-B5CF-82A1E1B226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4466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6FB301-25BF-4710-9103-8E5038DE3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4A07DAE-816E-4408-A366-D196F07A8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C84A1C-7699-43D1-8A10-13AB974D4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D39D03-B8CF-40BE-BA12-7D6D70BA5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A226A0-03B2-4A0D-B90E-128CA0145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77B6-61F1-4CBB-B5CF-82A1E1B226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4276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AD51CC-BD8E-41D7-B4F9-54FE56E2B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883AEC-A8D8-4230-A225-10D1AFEFA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3855334-2163-4FD3-84FC-218497078B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F650CEA-83FF-4F54-95DC-D1ABE56CB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DBC31F8-EB39-41E0-8BAA-79B983765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7CACCE0-4F59-46AD-A97C-3A15361C4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77B6-61F1-4CBB-B5CF-82A1E1B226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052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B02D30-2474-40E1-8A3A-70EF01B15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34AB05F-A013-47ED-AD9A-3BDACA190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74C0C3F-F427-4600-A1A1-5D9D40B1F3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1F4A0E0-D0AC-42BE-B672-11E42D071E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9F31F2D-57CF-4D6C-B247-EAD1C4642C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C7CABC0-09AA-437A-87E9-DFB44C80F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26229CC-0DC3-4402-8A12-592D0B122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1F97E24-A9B8-40EA-8E31-3FD025FCF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77B6-61F1-4CBB-B5CF-82A1E1B226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6090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75137B-4322-4A92-9DDD-C62502607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066EA90-3714-440D-AF2D-73C5B11C6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02D3D1B-182D-4F0B-A133-B26F5C31D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FC5B481-CAA1-4831-818D-ADD247B01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77B6-61F1-4CBB-B5CF-82A1E1B226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0677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75345DC-EE65-40CF-AADE-C3942EE28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92582BA-78D1-47F7-8581-99B022574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5520F08-6303-4E4D-B77F-B021F8D5A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77B6-61F1-4CBB-B5CF-82A1E1B226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5894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BD5BF1-CF53-4B71-A578-B86218BB6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9F9FC75-C450-471D-9B20-97944CB5D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C057619-A1B1-4BBB-97DC-B66C8CBEF1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4E3BF33-CBD9-4C5C-8E56-5F3540571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7F3FBFA-8695-4090-B380-12FDBE380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CB5F132-631F-41A8-8C21-FF7A9245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77B6-61F1-4CBB-B5CF-82A1E1B226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7301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F254D3-E7FB-4F5E-A5CF-DADE45E3D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CAF19ED-A652-4140-B246-142D1F83FE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5828FA1-6F31-4440-BD29-94F4424B9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432CDB7-F628-4F61-804F-CD07D2EFE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B21F94-F033-4A03-8450-4818886D5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2308263-FD74-4763-B68C-7709BF9F4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77B6-61F1-4CBB-B5CF-82A1E1B226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6770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F64B6E3-E7CD-4273-AEEB-5B05BEA43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7C42BAA-4613-4125-A86C-5BC6816CB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741F5D2-C7F1-452A-9DAA-AE6C33E0ED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17-19 Feb 2020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CBAE7BE-F75D-47F6-8748-A846729A99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Roma, AO2020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977C31-AC9B-47F9-9175-D693303534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BB77B6-61F1-4CBB-B5CF-82A1E1B2265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36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comments" Target="../comments/commen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7.jpg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2.png"/><Relationship Id="rId4" Type="http://schemas.openxmlformats.org/officeDocument/2006/relationships/image" Target="../media/image30.emf"/><Relationship Id="rId9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emf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5" Type="http://schemas.openxmlformats.org/officeDocument/2006/relationships/image" Target="../media/image46.pn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oleObject" Target="../embeddings/oleObject4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2.jpeg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4.emf"/><Relationship Id="rId11" Type="http://schemas.openxmlformats.org/officeDocument/2006/relationships/image" Target="../media/image56.png"/><Relationship Id="rId5" Type="http://schemas.openxmlformats.org/officeDocument/2006/relationships/image" Target="../media/image51.jpeg"/><Relationship Id="rId10" Type="http://schemas.openxmlformats.org/officeDocument/2006/relationships/image" Target="../media/image55.gif"/><Relationship Id="rId4" Type="http://schemas.openxmlformats.org/officeDocument/2006/relationships/image" Target="../media/image50.jpeg"/><Relationship Id="rId9" Type="http://schemas.openxmlformats.org/officeDocument/2006/relationships/image" Target="../media/image54.jpeg"/><Relationship Id="rId14" Type="http://schemas.openxmlformats.org/officeDocument/2006/relationships/image" Target="../media/image4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6.avi"/><Relationship Id="rId7" Type="http://schemas.openxmlformats.org/officeDocument/2006/relationships/image" Target="../media/image60.png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6" Type="http://schemas.openxmlformats.org/officeDocument/2006/relationships/image" Target="../media/image5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avi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4.pn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63.emf"/><Relationship Id="rId4" Type="http://schemas.openxmlformats.org/officeDocument/2006/relationships/oleObject" Target="../embeddings/oleObject5.bin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avi"/><Relationship Id="rId7" Type="http://schemas.openxmlformats.org/officeDocument/2006/relationships/image" Target="../media/image6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avi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video" Target="../media/media3.avi"/><Relationship Id="rId7" Type="http://schemas.openxmlformats.org/officeDocument/2006/relationships/image" Target="../media/image10.emf"/><Relationship Id="rId2" Type="http://schemas.microsoft.com/office/2007/relationships/media" Target="../media/media3.avi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E6D68E-DDFD-4EFB-B26D-2CCF55C68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4876" y="629266"/>
            <a:ext cx="3651466" cy="167660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AO data analysis challenge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9497DF2-6C40-4731-9AB9-5AD17FA59A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156" y="2659422"/>
            <a:ext cx="4012186" cy="356931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PSF shape relates to the technique used, vs. the field, vs. wavelength, vs. turbulence profile, and many more</a:t>
            </a:r>
          </a:p>
          <a:p>
            <a:pPr algn="l"/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Carmelo Arcidiacono</a:t>
            </a:r>
          </a:p>
          <a:p>
            <a:pPr algn="l"/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it-IT" alt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carmelo.arcidiacono@inaf.it</a:t>
            </a: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INAF </a:t>
            </a:r>
            <a:r>
              <a:rPr lang="en-US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OaPd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ADONI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975AB7-2D60-4000-A6C5-7107C7852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929" y="6356350"/>
            <a:ext cx="365146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Roma, AO2020</a:t>
            </a:r>
            <a:endParaRPr lang="en-US" kern="1200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Banner">
            <a:extLst>
              <a:ext uri="{FF2B5EF4-FFF2-40B4-BE49-F238E27FC236}">
                <a16:creationId xmlns:a16="http://schemas.microsoft.com/office/drawing/2014/main" id="{40FC95E6-F182-4A5E-9B45-0AA5E4BB0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" r="17540" b="-1"/>
          <a:stretch/>
        </p:blipFill>
        <p:spPr bwMode="auto">
          <a:xfrm>
            <a:off x="4639056" y="10"/>
            <a:ext cx="7552944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764850-E789-47A5-ACBC-096697E09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1856" y="6356350"/>
            <a:ext cx="266090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17-19 Feb 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F0ED7A1-588E-43D1-8FB9-86FC7D356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928" y="6356350"/>
            <a:ext cx="685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44BB77B6-61F1-4CBB-B5CF-82A1E1B2265E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1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22" descr="http://www.oact.inaf.it/cosmoct/pics/logo_inaf_circ_big.jpg">
            <a:extLst>
              <a:ext uri="{FF2B5EF4-FFF2-40B4-BE49-F238E27FC236}">
                <a16:creationId xmlns:a16="http://schemas.microsoft.com/office/drawing/2014/main" id="{DB144A29-6C17-4ACA-9D02-D917F076D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19" y="3751610"/>
            <a:ext cx="1178054" cy="118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657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163BC11-A2B9-4985-BD81-284865B1D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393" y="2975928"/>
            <a:ext cx="1672207" cy="534352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CFDC37E-FFB8-4F7F-8EE2-F6E91200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16" y="365125"/>
            <a:ext cx="11033284" cy="1325563"/>
          </a:xfrm>
        </p:spPr>
        <p:txBody>
          <a:bodyPr/>
          <a:lstStyle/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PSF vs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Wavelength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6FFEE7-ABBC-46E4-96AD-6EC6D23B2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847850"/>
            <a:ext cx="4683760" cy="3811270"/>
          </a:xfrm>
        </p:spPr>
        <p:txBody>
          <a:bodyPr>
            <a:normAutofit/>
          </a:bodyPr>
          <a:lstStyle/>
          <a:p>
            <a:r>
              <a:rPr lang="it-IT" dirty="0" err="1"/>
              <a:t>We</a:t>
            </a:r>
            <a:r>
              <a:rPr lang="it-IT" dirty="0"/>
              <a:t> can </a:t>
            </a:r>
            <a:r>
              <a:rPr lang="it-IT" dirty="0" err="1"/>
              <a:t>approximate</a:t>
            </a:r>
            <a:r>
              <a:rPr lang="it-IT" dirty="0"/>
              <a:t> the PSF </a:t>
            </a:r>
            <a:r>
              <a:rPr lang="it-IT" dirty="0" err="1"/>
              <a:t>as</a:t>
            </a:r>
            <a:r>
              <a:rPr lang="it-IT" dirty="0"/>
              <a:t> the </a:t>
            </a:r>
            <a:r>
              <a:rPr lang="it-IT" dirty="0" err="1"/>
              <a:t>square</a:t>
            </a:r>
            <a:r>
              <a:rPr lang="en-US" dirty="0"/>
              <a:t> of the Fourier transform of the complex amplitude                      </a:t>
            </a:r>
          </a:p>
          <a:p>
            <a:r>
              <a:rPr lang="en-US" dirty="0"/>
              <a:t>the phase is proportional to the wavelength. </a:t>
            </a:r>
          </a:p>
          <a:p>
            <a:r>
              <a:rPr lang="en-US" dirty="0"/>
              <a:t>Therefore an identical correction is more effective in K than in H or J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B1B444-91B9-4040-81A6-E3E45EE4C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244FB84-9770-4FB2-BD30-EA5094FEC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753EC16-B202-443F-9BD4-08F9F663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5</a:t>
            </a:r>
          </a:p>
        </p:txBody>
      </p:sp>
      <p:pic>
        <p:nvPicPr>
          <p:cNvPr id="10" name="Immagine 9" descr="Immagine che contiene mappa&#10;&#10;Descrizione generata automaticamente">
            <a:extLst>
              <a:ext uri="{FF2B5EF4-FFF2-40B4-BE49-F238E27FC236}">
                <a16:creationId xmlns:a16="http://schemas.microsoft.com/office/drawing/2014/main" id="{2347E414-674B-48BF-8574-04365981E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86" y="1416209"/>
            <a:ext cx="7011828" cy="4674552"/>
          </a:xfrm>
          <a:prstGeom prst="rect">
            <a:avLst/>
          </a:prstGeom>
        </p:spPr>
      </p:pic>
      <p:pic>
        <p:nvPicPr>
          <p:cNvPr id="14" name="Immagine 13" descr="Immagine che contiene casettaperuccelli, piccolo, sedendo, fotografia&#10;&#10;Descrizione generata automaticamente">
            <a:extLst>
              <a:ext uri="{FF2B5EF4-FFF2-40B4-BE49-F238E27FC236}">
                <a16:creationId xmlns:a16="http://schemas.microsoft.com/office/drawing/2014/main" id="{401E9508-178D-4D14-80DB-485C359E4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8925"/>
            <a:ext cx="12192000" cy="438912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0C88DB3-E1BB-41F0-A1A2-F76FBC2C7D6F}"/>
              </a:ext>
            </a:extLst>
          </p:cNvPr>
          <p:cNvSpPr txBox="1"/>
          <p:nvPr/>
        </p:nvSpPr>
        <p:spPr>
          <a:xfrm>
            <a:off x="3581400" y="1336745"/>
            <a:ext cx="264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chemeClr val="accent1"/>
                </a:solidFill>
              </a:rPr>
              <a:t>J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AEA7962-0BD5-4D05-807F-15A053B3F61B}"/>
              </a:ext>
            </a:extLst>
          </p:cNvPr>
          <p:cNvSpPr txBox="1"/>
          <p:nvPr/>
        </p:nvSpPr>
        <p:spPr>
          <a:xfrm>
            <a:off x="11204891" y="1334027"/>
            <a:ext cx="6665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err="1">
                <a:solidFill>
                  <a:srgbClr val="FF0000"/>
                </a:solidFill>
              </a:rPr>
              <a:t>Ks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9C8E25B-CA86-44E7-8F9E-A3A35A099EE0}"/>
              </a:ext>
            </a:extLst>
          </p:cNvPr>
          <p:cNvSpPr txBox="1"/>
          <p:nvPr/>
        </p:nvSpPr>
        <p:spPr>
          <a:xfrm>
            <a:off x="7286858" y="1334027"/>
            <a:ext cx="5036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rgbClr val="92D050"/>
                </a:solidFill>
              </a:rPr>
              <a:t>H</a:t>
            </a:r>
            <a:endParaRPr lang="en-US" sz="4000" b="1" dirty="0">
              <a:solidFill>
                <a:srgbClr val="92D050"/>
              </a:solidFill>
            </a:endParaRPr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EDE82282-EF60-4023-AE4E-3599868629B3}"/>
              </a:ext>
            </a:extLst>
          </p:cNvPr>
          <p:cNvSpPr/>
          <p:nvPr/>
        </p:nvSpPr>
        <p:spPr>
          <a:xfrm>
            <a:off x="2121763" y="5924709"/>
            <a:ext cx="8735627" cy="531177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Resolution</a:t>
            </a:r>
            <a:r>
              <a:rPr lang="it-IT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b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Contrast</a:t>
            </a:r>
            <a:r>
              <a:rPr lang="it-IT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b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Wavelength</a:t>
            </a:r>
            <a:endParaRPr lang="en-US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1D5D2CA4-C811-483B-B027-0419C808500F}"/>
              </a:ext>
            </a:extLst>
          </p:cNvPr>
          <p:cNvSpPr/>
          <p:nvPr/>
        </p:nvSpPr>
        <p:spPr>
          <a:xfrm>
            <a:off x="5278056" y="335623"/>
            <a:ext cx="5330760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sz="2200" dirty="0">
                <a:solidFill>
                  <a:srgbClr val="993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Better performance </a:t>
            </a:r>
            <a:r>
              <a:rPr lang="it-IT" sz="2200" dirty="0" err="1">
                <a:solidFill>
                  <a:srgbClr val="993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toward</a:t>
            </a:r>
            <a:r>
              <a:rPr lang="it-IT" sz="2200" dirty="0">
                <a:solidFill>
                  <a:srgbClr val="993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red.</a:t>
            </a:r>
          </a:p>
          <a:p>
            <a:r>
              <a:rPr lang="it-IT" sz="2200" dirty="0" err="1">
                <a:solidFill>
                  <a:srgbClr val="993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Narrower</a:t>
            </a:r>
            <a:r>
              <a:rPr lang="it-IT" sz="2200" dirty="0">
                <a:solidFill>
                  <a:srgbClr val="993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200" dirty="0" err="1">
                <a:solidFill>
                  <a:srgbClr val="993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peak</a:t>
            </a:r>
            <a:r>
              <a:rPr lang="it-IT" sz="2200" dirty="0">
                <a:solidFill>
                  <a:srgbClr val="993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More </a:t>
            </a:r>
            <a:r>
              <a:rPr lang="it-IT" sz="2200" dirty="0" err="1">
                <a:solidFill>
                  <a:srgbClr val="993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Resolution</a:t>
            </a:r>
            <a:endParaRPr lang="it-IT" sz="2200" dirty="0">
              <a:solidFill>
                <a:srgbClr val="9933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2200" dirty="0">
                <a:solidFill>
                  <a:srgbClr val="993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Lower Halo: More </a:t>
            </a:r>
            <a:r>
              <a:rPr lang="it-IT" sz="2200" dirty="0" err="1">
                <a:solidFill>
                  <a:srgbClr val="9933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Contrast</a:t>
            </a:r>
            <a:endParaRPr lang="it-IT" sz="2200" dirty="0">
              <a:solidFill>
                <a:srgbClr val="9933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D5E65148-3176-4C7B-81FA-BED2D39B6E9E}"/>
              </a:ext>
            </a:extLst>
          </p:cNvPr>
          <p:cNvCxnSpPr>
            <a:cxnSpLocks/>
          </p:cNvCxnSpPr>
          <p:nvPr/>
        </p:nvCxnSpPr>
        <p:spPr>
          <a:xfrm>
            <a:off x="4199138" y="1935332"/>
            <a:ext cx="3790765" cy="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DB087FB-8131-4729-A2E5-F6E072668BA8}"/>
              </a:ext>
            </a:extLst>
          </p:cNvPr>
          <p:cNvSpPr txBox="1"/>
          <p:nvPr/>
        </p:nvSpPr>
        <p:spPr>
          <a:xfrm>
            <a:off x="5951207" y="1620322"/>
            <a:ext cx="722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18’’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184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7314EE79-3D63-4E5C-AC8C-50E782E59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2380" y="3458708"/>
            <a:ext cx="671468" cy="32656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C74FFE0-026B-45BC-9F27-1EFAD632A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465" y="987395"/>
            <a:ext cx="5601708" cy="3816461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C8FB1D4-DF8B-4C0C-A0A4-E571EC3C3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85" y="365125"/>
            <a:ext cx="10515600" cy="1325563"/>
          </a:xfrm>
        </p:spPr>
        <p:txBody>
          <a:bodyPr/>
          <a:lstStyle/>
          <a:p>
            <a:r>
              <a:rPr lang="it-IT" dirty="0"/>
              <a:t>Quasi </a:t>
            </a:r>
            <a:r>
              <a:rPr lang="it-IT" dirty="0" err="1"/>
              <a:t>Diffr</a:t>
            </a:r>
            <a:r>
              <a:rPr lang="it-IT" dirty="0"/>
              <a:t>.-</a:t>
            </a:r>
            <a:r>
              <a:rPr lang="it-IT" dirty="0" err="1"/>
              <a:t>Lim</a:t>
            </a:r>
            <a:r>
              <a:rPr lang="it-IT" dirty="0"/>
              <a:t>. </a:t>
            </a:r>
            <a:r>
              <a:rPr lang="it-IT" dirty="0" err="1"/>
              <a:t>PSFs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Structures</a:t>
            </a:r>
            <a:endParaRPr lang="en-US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34A552-16B6-43B1-8C1C-ED7A4F04B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C68DEEA-2F5F-4239-81FA-33163688D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AFFAA95-9075-44DB-8B6D-A490D2B46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77B6-61F1-4CBB-B5CF-82A1E1B2265E}" type="slidenum">
              <a:rPr lang="it-IT" smtClean="0"/>
              <a:t>11</a:t>
            </a:fld>
            <a:endParaRPr lang="it-IT"/>
          </a:p>
        </p:txBody>
      </p:sp>
      <p:pic>
        <p:nvPicPr>
          <p:cNvPr id="8" name="SCAO.SR50.gif">
            <a:hlinkClick r:id="" action="ppaction://media"/>
            <a:extLst>
              <a:ext uri="{FF2B5EF4-FFF2-40B4-BE49-F238E27FC236}">
                <a16:creationId xmlns:a16="http://schemas.microsoft.com/office/drawing/2014/main" id="{7415443C-9BD4-4F7D-A83B-1D6F65EC3F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3790" y="2371695"/>
            <a:ext cx="3902075" cy="390207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5496B6B-B78B-4D12-B2CF-DEDDE5C18897}"/>
              </a:ext>
            </a:extLst>
          </p:cNvPr>
          <p:cNvSpPr txBox="1"/>
          <p:nvPr/>
        </p:nvSpPr>
        <p:spPr>
          <a:xfrm>
            <a:off x="384808" y="1497653"/>
            <a:ext cx="436474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</a:t>
            </a:r>
            <a:r>
              <a:rPr lang="it-IT" dirty="0" err="1"/>
              <a:t>number</a:t>
            </a:r>
            <a:r>
              <a:rPr lang="it-IT" dirty="0"/>
              <a:t> of DM </a:t>
            </a:r>
            <a:r>
              <a:rPr lang="it-IT" dirty="0" err="1"/>
              <a:t>modes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</a:t>
            </a:r>
            <a:r>
              <a:rPr lang="it-IT" dirty="0" err="1"/>
              <a:t>fixes</a:t>
            </a:r>
            <a:r>
              <a:rPr lang="it-IT" dirty="0"/>
              <a:t> the </a:t>
            </a:r>
            <a:r>
              <a:rPr lang="it-IT" dirty="0" err="1"/>
              <a:t>highest</a:t>
            </a:r>
            <a:r>
              <a:rPr lang="it-IT" dirty="0"/>
              <a:t> frequency </a:t>
            </a:r>
            <a:r>
              <a:rPr lang="it-IT" dirty="0" err="1"/>
              <a:t>corrected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ultimately</a:t>
            </a:r>
            <a:r>
              <a:rPr lang="it-IT" dirty="0"/>
              <a:t> limited by the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actuators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appears</a:t>
            </a:r>
            <a:r>
              <a:rPr lang="it-IT" dirty="0"/>
              <a:t> in the PSF fixing the so-</a:t>
            </a:r>
            <a:r>
              <a:rPr lang="it-IT" dirty="0" err="1"/>
              <a:t>called</a:t>
            </a:r>
            <a:r>
              <a:rPr lang="it-IT" dirty="0"/>
              <a:t> control </a:t>
            </a:r>
            <a:r>
              <a:rPr lang="it-IT" dirty="0" err="1"/>
              <a:t>radius</a:t>
            </a:r>
            <a:r>
              <a:rPr lang="it-IT" dirty="0"/>
              <a:t> (</a:t>
            </a:r>
            <a:r>
              <a:rPr lang="fi-FI" dirty="0"/>
              <a:t>Perrin+2003</a:t>
            </a:r>
            <a:r>
              <a:rPr lang="it-IT" dirty="0"/>
              <a:t>),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visible</a:t>
            </a:r>
            <a:r>
              <a:rPr lang="it-IT" dirty="0"/>
              <a:t> in SCAO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Control </a:t>
            </a:r>
            <a:r>
              <a:rPr lang="it-IT" dirty="0" err="1"/>
              <a:t>Radius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              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it-IT" dirty="0">
                <a:cs typeface="Times New Roman" panose="02020603050405020304" pitchFamily="18" charset="0"/>
              </a:rPr>
              <a:t>, </a:t>
            </a:r>
            <a:r>
              <a:rPr lang="it-IT" dirty="0" err="1">
                <a:cs typeface="Times New Roman" panose="02020603050405020304" pitchFamily="18" charset="0"/>
              </a:rPr>
              <a:t>is</a:t>
            </a:r>
            <a:r>
              <a:rPr lang="it-IT" dirty="0">
                <a:cs typeface="Times New Roman" panose="02020603050405020304" pitchFamily="18" charset="0"/>
              </a:rPr>
              <a:t> the </a:t>
            </a:r>
            <a:r>
              <a:rPr lang="it-IT" dirty="0" err="1">
                <a:cs typeface="Times New Roman" panose="02020603050405020304" pitchFamily="18" charset="0"/>
              </a:rPr>
              <a:t>dimension</a:t>
            </a:r>
            <a:r>
              <a:rPr lang="it-IT" dirty="0">
                <a:cs typeface="Times New Roman" panose="02020603050405020304" pitchFamily="18" charset="0"/>
              </a:rPr>
              <a:t> of the </a:t>
            </a:r>
            <a:r>
              <a:rPr lang="it-IT" dirty="0" err="1">
                <a:cs typeface="Times New Roman" panose="02020603050405020304" pitchFamily="18" charset="0"/>
              </a:rPr>
              <a:t>smallest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correction</a:t>
            </a:r>
            <a:r>
              <a:rPr lang="it-IT" dirty="0">
                <a:cs typeface="Times New Roman" panose="02020603050405020304" pitchFamily="18" charset="0"/>
              </a:rPr>
              <a:t> patch on the DM</a:t>
            </a:r>
          </a:p>
          <a:p>
            <a:endParaRPr lang="en-US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A6A8F632-25FC-4C6C-B497-A2907FC1E866}"/>
              </a:ext>
            </a:extLst>
          </p:cNvPr>
          <p:cNvSpPr/>
          <p:nvPr/>
        </p:nvSpPr>
        <p:spPr>
          <a:xfrm>
            <a:off x="8865865" y="4702940"/>
            <a:ext cx="3197308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993300"/>
                </a:solidFill>
              </a:rPr>
              <a:t>i.e., the c. </a:t>
            </a:r>
            <a:r>
              <a:rPr lang="it-IT" dirty="0" err="1">
                <a:solidFill>
                  <a:srgbClr val="993300"/>
                </a:solidFill>
              </a:rPr>
              <a:t>radius</a:t>
            </a:r>
            <a:r>
              <a:rPr lang="it-IT" dirty="0">
                <a:solidFill>
                  <a:srgbClr val="993300"/>
                </a:solidFill>
              </a:rPr>
              <a:t> follows the maximum frequency </a:t>
            </a:r>
            <a:r>
              <a:rPr lang="it-IT" dirty="0" err="1">
                <a:solidFill>
                  <a:srgbClr val="993300"/>
                </a:solidFill>
              </a:rPr>
              <a:t>controlled</a:t>
            </a:r>
            <a:r>
              <a:rPr lang="it-IT" dirty="0">
                <a:solidFill>
                  <a:srgbClr val="993300"/>
                </a:solidFill>
              </a:rPr>
              <a:t> by the AO, </a:t>
            </a:r>
            <a:r>
              <a:rPr lang="it-IT" dirty="0" err="1">
                <a:solidFill>
                  <a:srgbClr val="993300"/>
                </a:solidFill>
              </a:rPr>
              <a:t>accordingly</a:t>
            </a:r>
            <a:r>
              <a:rPr lang="it-IT" dirty="0">
                <a:solidFill>
                  <a:srgbClr val="993300"/>
                </a:solidFill>
              </a:rPr>
              <a:t> to the mode </a:t>
            </a:r>
            <a:r>
              <a:rPr lang="it-IT" dirty="0" err="1">
                <a:solidFill>
                  <a:srgbClr val="993300"/>
                </a:solidFill>
              </a:rPr>
              <a:t>number</a:t>
            </a:r>
            <a:r>
              <a:rPr lang="it-IT" dirty="0">
                <a:solidFill>
                  <a:srgbClr val="993300"/>
                </a:solidFill>
              </a:rPr>
              <a:t>, </a:t>
            </a:r>
            <a:r>
              <a:rPr lang="it-IT" dirty="0" err="1">
                <a:solidFill>
                  <a:srgbClr val="993300"/>
                </a:solidFill>
              </a:rPr>
              <a:t>here</a:t>
            </a:r>
            <a:r>
              <a:rPr lang="it-IT" dirty="0">
                <a:solidFill>
                  <a:srgbClr val="993300"/>
                </a:solidFill>
              </a:rPr>
              <a:t> fixing the </a:t>
            </a:r>
            <a:r>
              <a:rPr lang="it-IT" dirty="0" err="1">
                <a:solidFill>
                  <a:srgbClr val="993300"/>
                </a:solidFill>
              </a:rPr>
              <a:t>rms</a:t>
            </a:r>
            <a:r>
              <a:rPr lang="it-IT" dirty="0">
                <a:solidFill>
                  <a:srgbClr val="993300"/>
                </a:solidFill>
              </a:rPr>
              <a:t> of the </a:t>
            </a:r>
            <a:r>
              <a:rPr lang="it-IT" dirty="0" err="1">
                <a:solidFill>
                  <a:srgbClr val="993300"/>
                </a:solidFill>
              </a:rPr>
              <a:t>corrected</a:t>
            </a:r>
            <a:r>
              <a:rPr lang="it-IT" dirty="0">
                <a:solidFill>
                  <a:srgbClr val="993300"/>
                </a:solidFill>
              </a:rPr>
              <a:t> WF.</a:t>
            </a:r>
          </a:p>
        </p:txBody>
      </p:sp>
      <p:pic>
        <p:nvPicPr>
          <p:cNvPr id="19" name="Immagine 18" descr="Immagine che contiene interni, sedendo, tavolo, blu&#10;&#10;Descrizione generata automaticamente">
            <a:extLst>
              <a:ext uri="{FF2B5EF4-FFF2-40B4-BE49-F238E27FC236}">
                <a16:creationId xmlns:a16="http://schemas.microsoft.com/office/drawing/2014/main" id="{B9477406-B1BD-43B7-B938-F8B5B7DC58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37" y="4510023"/>
            <a:ext cx="4364745" cy="2081788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7633A6C6-C691-43EA-AFAF-BF6D0827E352}"/>
              </a:ext>
            </a:extLst>
          </p:cNvPr>
          <p:cNvGrpSpPr/>
          <p:nvPr/>
        </p:nvGrpSpPr>
        <p:grpSpPr>
          <a:xfrm>
            <a:off x="5778821" y="3246614"/>
            <a:ext cx="2190163" cy="2245448"/>
            <a:chOff x="5778821" y="3246614"/>
            <a:chExt cx="2190163" cy="2245448"/>
          </a:xfrm>
        </p:grpSpPr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B7CA8028-30AF-48B4-B589-3C74029D4593}"/>
                </a:ext>
              </a:extLst>
            </p:cNvPr>
            <p:cNvSpPr/>
            <p:nvPr/>
          </p:nvSpPr>
          <p:spPr>
            <a:xfrm>
              <a:off x="5778821" y="3246614"/>
              <a:ext cx="2190163" cy="224544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EE643F20-D372-43F4-B982-90F25E7F1611}"/>
                </a:ext>
              </a:extLst>
            </p:cNvPr>
            <p:cNvSpPr/>
            <p:nvPr/>
          </p:nvSpPr>
          <p:spPr>
            <a:xfrm>
              <a:off x="6368294" y="3785275"/>
              <a:ext cx="1011218" cy="104392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F108F269-14B0-467F-844B-4358ACF51451}"/>
                </a:ext>
              </a:extLst>
            </p:cNvPr>
            <p:cNvSpPr txBox="1"/>
            <p:nvPr/>
          </p:nvSpPr>
          <p:spPr>
            <a:xfrm>
              <a:off x="6558283" y="3835054"/>
              <a:ext cx="914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Low </a:t>
              </a:r>
              <a:r>
                <a:rPr lang="it-IT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spatial</a:t>
              </a:r>
              <a:r>
                <a:rPr lang="it-IT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t-IT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freq</a:t>
              </a:r>
              <a:endPara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016EDB39-26CB-48A0-B2E9-A0581778B841}"/>
                </a:ext>
              </a:extLst>
            </p:cNvPr>
            <p:cNvSpPr txBox="1"/>
            <p:nvPr/>
          </p:nvSpPr>
          <p:spPr>
            <a:xfrm>
              <a:off x="5927464" y="4832548"/>
              <a:ext cx="2041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High </a:t>
              </a:r>
              <a:r>
                <a:rPr lang="it-IT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spatial</a:t>
              </a:r>
              <a:r>
                <a:rPr lang="it-IT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it-IT" dirty="0" err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freq</a:t>
              </a:r>
              <a:endPara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pic>
        <p:nvPicPr>
          <p:cNvPr id="20" name="Immagine 19" descr="Immagine che contiene sedendo, fotografia, tavolo, nero&#10;&#10;Descrizione generata automaticamente">
            <a:extLst>
              <a:ext uri="{FF2B5EF4-FFF2-40B4-BE49-F238E27FC236}">
                <a16:creationId xmlns:a16="http://schemas.microsoft.com/office/drawing/2014/main" id="{2965431E-8887-4EAE-8C6D-F034799E06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372" y="248999"/>
            <a:ext cx="843208" cy="85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5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5228E6-6BE8-4443-8468-8574A7932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Space </a:t>
            </a:r>
            <a:r>
              <a:rPr lang="it-IT" dirty="0" err="1"/>
              <a:t>variant</a:t>
            </a:r>
            <a:r>
              <a:rPr lang="it-IT" dirty="0"/>
              <a:t> PSF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E60A8BC-580C-4F3D-8960-2E9220BD58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SCAO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efficiency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is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limited to the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region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within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the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isoplanatic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angle,</a:t>
                </a:r>
                <a14:m>
                  <m:oMath xmlns:m="http://schemas.openxmlformats.org/officeDocument/2006/math">
                    <m:r>
                      <a:rPr lang="el-GR" sz="2200" i="1" dirty="0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Calibri" panose="020F0502020204030204" pitchFamily="34" charset="0"/>
                      </a:rPr>
                      <m:t> </m:t>
                    </m:r>
                    <m:sSub>
                      <m:sSubPr>
                        <m:ctrlPr>
                          <a:rPr lang="el-GR" sz="220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it-IT" sz="2200" b="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Calibri" panose="020F0502020204030204" pitchFamily="34" charset="0"/>
                          </a:rPr>
                          <m:t> </m:t>
                        </m:r>
                        <m:r>
                          <a:rPr lang="el-GR" sz="2200" i="1" dirty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Calibri" panose="020F0502020204030204" pitchFamily="34" charset="0"/>
                          </a:rPr>
                          <m:t>𝜃</m:t>
                        </m:r>
                        <m:r>
                          <a:rPr lang="it-IT" sz="2200" b="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Calibri" panose="020F0502020204030204" pitchFamily="34" charset="0"/>
                          </a:rPr>
                          <m:t>&lt;</m:t>
                        </m:r>
                        <m:r>
                          <a:rPr lang="el-GR" sz="2200" i="1" dirty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Calibri" panose="020F0502020204030204" pitchFamily="34" charset="0"/>
                          </a:rPr>
                          <m:t>𝜃</m:t>
                        </m:r>
                      </m:e>
                      <m:sub>
                        <m:r>
                          <a:rPr lang="it-IT" sz="2200" b="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. </a:t>
                </a:r>
              </a:p>
              <a:p>
                <a:pPr marL="0" indent="0">
                  <a:buNone/>
                </a:pP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200" i="1" dirty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l-GR" sz="2200" i="1" dirty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Calibri" panose="020F0502020204030204" pitchFamily="34" charset="0"/>
                          </a:rPr>
                          <m:t>𝜃</m:t>
                        </m:r>
                      </m:e>
                      <m:sub>
                        <m:r>
                          <a:rPr lang="it-IT" sz="2200" i="1" dirty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depends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on the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turbulence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vertical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profile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(i.e.,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sz="220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accPr>
                      <m:e>
                        <m:r>
                          <a:rPr lang="it-IT" sz="2200" i="1" dirty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h</m:t>
                        </m:r>
                      </m:e>
                    </m:acc>
                  </m:oMath>
                </a14:m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) and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this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makes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it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very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variable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intranight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and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even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in short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timescale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(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min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-hour).</a:t>
                </a:r>
                <a:endParaRPr lang="en-US" sz="2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E60A8BC-580C-4F3D-8960-2E9220BD58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  <a:blipFill>
                <a:blip r:embed="rId2"/>
                <a:stretch>
                  <a:fillRect l="-1508" t="-1541" r="-1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C40EED-51D0-430D-B63B-37399CD6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25B1D6-66F3-48C0-8325-E92E6BF7D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F1928E-44D7-4532-88E4-DBA435D6B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77B6-61F1-4CBB-B5CF-82A1E1B2265E}" type="slidenum">
              <a:rPr lang="it-IT" smtClean="0"/>
              <a:t>12</a:t>
            </a:fld>
            <a:endParaRPr lang="it-IT"/>
          </a:p>
        </p:txBody>
      </p:sp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1B996DE4-8AAF-400F-A836-62FCB4DA1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9" y="717760"/>
            <a:ext cx="5276088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16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02956B0-5D5F-4BF5-B159-FB0427E85526}"/>
              </a:ext>
            </a:extLst>
          </p:cNvPr>
          <p:cNvSpPr txBox="1"/>
          <p:nvPr/>
        </p:nvSpPr>
        <p:spPr>
          <a:xfrm>
            <a:off x="1123200" y="4528623"/>
            <a:ext cx="537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 a minute I </a:t>
            </a:r>
            <a:r>
              <a:rPr lang="it-IT" dirty="0" err="1"/>
              <a:t>will</a:t>
            </a:r>
            <a:r>
              <a:rPr lang="it-IT" dirty="0"/>
              <a:t> show </a:t>
            </a:r>
            <a:r>
              <a:rPr lang="it-IT" dirty="0" err="1"/>
              <a:t>here</a:t>
            </a:r>
            <a:r>
              <a:rPr lang="it-IT" dirty="0"/>
              <a:t> the point by point </a:t>
            </a:r>
            <a:r>
              <a:rPr lang="it-IT" dirty="0" err="1"/>
              <a:t>rms</a:t>
            </a:r>
            <a:r>
              <a:rPr lang="it-IT" dirty="0"/>
              <a:t> due to </a:t>
            </a:r>
            <a:r>
              <a:rPr lang="it-IT" dirty="0" err="1"/>
              <a:t>temporal</a:t>
            </a:r>
            <a:r>
              <a:rPr lang="it-IT" dirty="0"/>
              <a:t> </a:t>
            </a:r>
            <a:r>
              <a:rPr lang="it-IT" dirty="0" err="1"/>
              <a:t>evolution</a:t>
            </a:r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B5228E6-6BE8-4443-8468-8574A7932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Space </a:t>
            </a:r>
            <a:r>
              <a:rPr lang="it-IT" dirty="0" err="1"/>
              <a:t>variant</a:t>
            </a:r>
            <a:r>
              <a:rPr lang="it-IT" dirty="0"/>
              <a:t> PSF</a:t>
            </a:r>
            <a:endParaRPr lang="en-US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C40EED-51D0-430D-B63B-37399CD6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25B1D6-66F3-48C0-8325-E92E6BF7D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F1928E-44D7-4532-88E4-DBA435D6B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77B6-61F1-4CBB-B5CF-82A1E1B2265E}" type="slidenum">
              <a:rPr lang="it-IT" smtClean="0"/>
              <a:t>13</a:t>
            </a:fld>
            <a:endParaRPr lang="it-IT"/>
          </a:p>
        </p:txBody>
      </p:sp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1B996DE4-8AAF-400F-A836-62FCB4DA1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995" y="1027906"/>
            <a:ext cx="5276088" cy="512064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109DEDB-5A1A-416B-91A9-C3B764DCB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03" y="442451"/>
            <a:ext cx="3266005" cy="3215587"/>
          </a:xfrm>
          <a:prstGeom prst="rect">
            <a:avLst/>
          </a:prstGeom>
        </p:spPr>
      </p:pic>
      <p:graphicFrame>
        <p:nvGraphicFramePr>
          <p:cNvPr id="11" name="Oggetto 10">
            <a:extLst>
              <a:ext uri="{FF2B5EF4-FFF2-40B4-BE49-F238E27FC236}">
                <a16:creationId xmlns:a16="http://schemas.microsoft.com/office/drawing/2014/main" id="{9CC9F16B-54E2-4172-81B9-996757E27C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9136945"/>
              </p:ext>
            </p:extLst>
          </p:nvPr>
        </p:nvGraphicFramePr>
        <p:xfrm>
          <a:off x="3694367" y="365125"/>
          <a:ext cx="3345348" cy="3260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4" name="CorelDRAW" r:id="rId5" imgW="2995830" imgH="2920016" progId="CorelDraw.Graphic.21">
                  <p:embed/>
                </p:oleObj>
              </mc:Choice>
              <mc:Fallback>
                <p:oleObj name="CorelDRAW" r:id="rId5" imgW="2995830" imgH="2920016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94367" y="365125"/>
                        <a:ext cx="3345348" cy="32602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uppo 6">
            <a:extLst>
              <a:ext uri="{FF2B5EF4-FFF2-40B4-BE49-F238E27FC236}">
                <a16:creationId xmlns:a16="http://schemas.microsoft.com/office/drawing/2014/main" id="{F8481EFA-BF94-49F1-B0C1-468B773DCBE9}"/>
              </a:ext>
            </a:extLst>
          </p:cNvPr>
          <p:cNvGrpSpPr/>
          <p:nvPr/>
        </p:nvGrpSpPr>
        <p:grpSpPr>
          <a:xfrm>
            <a:off x="537203" y="3608388"/>
            <a:ext cx="6487485" cy="3259137"/>
            <a:chOff x="537203" y="3608388"/>
            <a:chExt cx="6487485" cy="3259137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1B60E9C7-E5B9-455A-8913-A9A97D42C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7203" y="3658038"/>
              <a:ext cx="3266004" cy="3157844"/>
            </a:xfrm>
            <a:prstGeom prst="rect">
              <a:avLst/>
            </a:prstGeom>
          </p:spPr>
        </p:pic>
        <p:graphicFrame>
          <p:nvGraphicFramePr>
            <p:cNvPr id="12" name="Oggetto 11">
              <a:extLst>
                <a:ext uri="{FF2B5EF4-FFF2-40B4-BE49-F238E27FC236}">
                  <a16:creationId xmlns:a16="http://schemas.microsoft.com/office/drawing/2014/main" id="{E75A7272-FD25-4A10-BF7D-FC3D1CF2FA8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88303894"/>
                </p:ext>
              </p:extLst>
            </p:nvPr>
          </p:nvGraphicFramePr>
          <p:xfrm>
            <a:off x="3814763" y="3608388"/>
            <a:ext cx="3209925" cy="3259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25" name="CorelDRAW" r:id="rId8" imgW="2927781" imgH="2973743" progId="CorelDraw.Graphic.21">
                    <p:embed/>
                  </p:oleObj>
                </mc:Choice>
                <mc:Fallback>
                  <p:oleObj name="CorelDRAW" r:id="rId8" imgW="2927781" imgH="2973743" progId="CorelDraw.Graphic.21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814763" y="3608388"/>
                          <a:ext cx="3209925" cy="32591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6" name="Immagine 15">
            <a:extLst>
              <a:ext uri="{FF2B5EF4-FFF2-40B4-BE49-F238E27FC236}">
                <a16:creationId xmlns:a16="http://schemas.microsoft.com/office/drawing/2014/main" id="{8546A3FC-17EB-4AED-ADC3-2E531C5E0E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759" y="2100412"/>
            <a:ext cx="549974" cy="548773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B4CADA3-8A22-4042-9E37-76B0236051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57" y="2138671"/>
            <a:ext cx="549974" cy="548773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C16C9385-1160-46F3-A082-BE7AB7CCCDFC}"/>
              </a:ext>
            </a:extLst>
          </p:cNvPr>
          <p:cNvSpPr/>
          <p:nvPr/>
        </p:nvSpPr>
        <p:spPr>
          <a:xfrm>
            <a:off x="7340712" y="157321"/>
            <a:ext cx="4418669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M15 J band data</a:t>
            </a:r>
          </a:p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20’’x20’’, PISCES+FLAO, SR</a:t>
            </a:r>
            <a:r>
              <a:rPr lang="it-IT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EE</a:t>
            </a:r>
            <a:r>
              <a:rPr lang="it-IT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0’’.1</a:t>
            </a:r>
          </a:p>
          <a:p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Measured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values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temporal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rms</a:t>
            </a:r>
            <a:endParaRPr lang="it-I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F9AE164A-E746-4584-AB3F-00BB75F54E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573" y="5342272"/>
            <a:ext cx="549974" cy="548773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0B368220-FA27-439B-9297-EEEB96CFA1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642" y="5389005"/>
            <a:ext cx="549974" cy="54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2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5228E6-6BE8-4443-8468-8574A7932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Space </a:t>
            </a:r>
            <a:r>
              <a:rPr lang="it-IT" dirty="0" err="1"/>
              <a:t>variant</a:t>
            </a:r>
            <a:r>
              <a:rPr lang="it-IT" dirty="0"/>
              <a:t> PSF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E60A8BC-580C-4F3D-8960-2E9220BD58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SCAO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efficiency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is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limited to the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region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within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the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isoplanatic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angle,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20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l-GR" sz="2200" i="1" dirty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Calibri" panose="020F0502020204030204" pitchFamily="34" charset="0"/>
                          </a:rPr>
                          <m:t>𝜃</m:t>
                        </m:r>
                      </m:e>
                      <m:sub>
                        <m:r>
                          <a:rPr lang="it-IT" sz="2200" b="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. </a:t>
                </a:r>
              </a:p>
              <a:p>
                <a:pPr marL="0" indent="0">
                  <a:buNone/>
                </a:pP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The extension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depends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on the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turbulence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vertical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profile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(i.e.,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sz="220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accPr>
                      <m:e>
                        <m:r>
                          <a:rPr lang="it-IT" sz="2200" i="1" dirty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h</m:t>
                        </m:r>
                      </m:e>
                    </m:acc>
                  </m:oMath>
                </a14:m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) and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this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makes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it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very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variable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intranight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and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even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in short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timescale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.</a:t>
                </a:r>
                <a:endParaRPr lang="en-US" sz="2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E60A8BC-580C-4F3D-8960-2E9220BD58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5257800" cy="4351338"/>
              </a:xfrm>
              <a:blipFill>
                <a:blip r:embed="rId2"/>
                <a:stretch>
                  <a:fillRect l="-1508" t="-1541" r="-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C40EED-51D0-430D-B63B-37399CD6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25B1D6-66F3-48C0-8325-E92E6BF7D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F1928E-44D7-4532-88E4-DBA435D6B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77B6-61F1-4CBB-B5CF-82A1E1B2265E}" type="slidenum">
              <a:rPr lang="it-IT" smtClean="0"/>
              <a:t>14</a:t>
            </a:fld>
            <a:endParaRPr lang="it-IT"/>
          </a:p>
        </p:txBody>
      </p:sp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1B996DE4-8AAF-400F-A836-62FCB4DA1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9" y="717760"/>
            <a:ext cx="5276088" cy="512064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5D83291-1AE7-49C8-982B-D8FD3BBA6E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692" y="681037"/>
            <a:ext cx="9939049" cy="538839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8A3F418-EA2C-45C4-939C-3B22E5DC085F}"/>
              </a:ext>
            </a:extLst>
          </p:cNvPr>
          <p:cNvSpPr txBox="1"/>
          <p:nvPr/>
        </p:nvSpPr>
        <p:spPr>
          <a:xfrm rot="19835177">
            <a:off x="8804489" y="5653734"/>
            <a:ext cx="3642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ALTA PREDICTIONS FOR THE 13</a:t>
            </a:r>
            <a:r>
              <a:rPr lang="it-IT" baseline="30000" dirty="0">
                <a:solidFill>
                  <a:srgbClr val="FF0000"/>
                </a:solidFill>
              </a:rPr>
              <a:t>th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Feb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561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EBB1667D-93EC-4017-900E-4CB3A2638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F17F0-01AA-5A48-B5EF-63EBECFF2274}" type="slidenum">
              <a:rPr lang="it-IT" smtClean="0"/>
              <a:t>15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DB0C92F-ABE2-4630-B070-C99377CCA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D2E18E-6C68-4BC1-A1B0-94BE5A8BE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Roma, AO2020</a:t>
            </a:r>
            <a:endParaRPr lang="it-IT"/>
          </a:p>
        </p:txBody>
      </p:sp>
      <p:pic>
        <p:nvPicPr>
          <p:cNvPr id="5" name="Picture 2" descr="Risultati immagini per MUSE ESO VLT">
            <a:extLst>
              <a:ext uri="{FF2B5EF4-FFF2-40B4-BE49-F238E27FC236}">
                <a16:creationId xmlns:a16="http://schemas.microsoft.com/office/drawing/2014/main" id="{9D721DA3-2270-430E-8DE4-A9905B904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50777">
            <a:off x="7455472" y="2677790"/>
            <a:ext cx="1449948" cy="42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36744D6-1816-45AF-A818-42C0D1E8DE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721" y="2434944"/>
            <a:ext cx="526533" cy="717489"/>
          </a:xfrm>
          <a:prstGeom prst="rect">
            <a:avLst/>
          </a:prstGeom>
        </p:spPr>
      </p:pic>
      <p:pic>
        <p:nvPicPr>
          <p:cNvPr id="7" name="Picture 2" descr="Risultati immagini per ARGOS LBT">
            <a:extLst>
              <a:ext uri="{FF2B5EF4-FFF2-40B4-BE49-F238E27FC236}">
                <a16:creationId xmlns:a16="http://schemas.microsoft.com/office/drawing/2014/main" id="{A6FAE7A8-DCE0-4D72-8D9D-BE0B3E659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410" y="2867804"/>
            <a:ext cx="1316150" cy="47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730C9CE3-7E7C-45B3-979F-7E23982C8B24}"/>
              </a:ext>
            </a:extLst>
          </p:cNvPr>
          <p:cNvSpPr txBox="1"/>
          <p:nvPr/>
        </p:nvSpPr>
        <p:spPr>
          <a:xfrm>
            <a:off x="158877" y="703520"/>
            <a:ext cx="50272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Adding complexity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1200722E-49D3-4455-A2B4-704621F41097}"/>
              </a:ext>
            </a:extLst>
          </p:cNvPr>
          <p:cNvSpPr txBox="1"/>
          <p:nvPr/>
        </p:nvSpPr>
        <p:spPr>
          <a:xfrm>
            <a:off x="451779" y="276862"/>
            <a:ext cx="50568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Trading complexity for performance</a:t>
            </a:r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0CAB6151-212B-4621-AEE1-8060432589D6}"/>
              </a:ext>
            </a:extLst>
          </p:cNvPr>
          <p:cNvSpPr>
            <a:spLocks noEditPoints="1"/>
          </p:cNvSpPr>
          <p:nvPr/>
        </p:nvSpPr>
        <p:spPr bwMode="auto">
          <a:xfrm>
            <a:off x="186305" y="342629"/>
            <a:ext cx="253288" cy="231262"/>
          </a:xfrm>
          <a:custGeom>
            <a:avLst/>
            <a:gdLst>
              <a:gd name="T0" fmla="*/ 123 w 245"/>
              <a:gd name="T1" fmla="*/ 223 h 223"/>
              <a:gd name="T2" fmla="*/ 44 w 245"/>
              <a:gd name="T3" fmla="*/ 190 h 223"/>
              <a:gd name="T4" fmla="*/ 44 w 245"/>
              <a:gd name="T5" fmla="*/ 32 h 223"/>
              <a:gd name="T6" fmla="*/ 123 w 245"/>
              <a:gd name="T7" fmla="*/ 0 h 223"/>
              <a:gd name="T8" fmla="*/ 202 w 245"/>
              <a:gd name="T9" fmla="*/ 32 h 223"/>
              <a:gd name="T10" fmla="*/ 202 w 245"/>
              <a:gd name="T11" fmla="*/ 32 h 223"/>
              <a:gd name="T12" fmla="*/ 202 w 245"/>
              <a:gd name="T13" fmla="*/ 190 h 223"/>
              <a:gd name="T14" fmla="*/ 123 w 245"/>
              <a:gd name="T15" fmla="*/ 223 h 223"/>
              <a:gd name="T16" fmla="*/ 123 w 245"/>
              <a:gd name="T17" fmla="*/ 36 h 223"/>
              <a:gd name="T18" fmla="*/ 69 w 245"/>
              <a:gd name="T19" fmla="*/ 58 h 223"/>
              <a:gd name="T20" fmla="*/ 69 w 245"/>
              <a:gd name="T21" fmla="*/ 165 h 223"/>
              <a:gd name="T22" fmla="*/ 123 w 245"/>
              <a:gd name="T23" fmla="*/ 187 h 223"/>
              <a:gd name="T24" fmla="*/ 176 w 245"/>
              <a:gd name="T25" fmla="*/ 165 h 223"/>
              <a:gd name="T26" fmla="*/ 176 w 245"/>
              <a:gd name="T27" fmla="*/ 58 h 223"/>
              <a:gd name="T28" fmla="*/ 123 w 245"/>
              <a:gd name="T29" fmla="*/ 36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45" h="223">
                <a:moveTo>
                  <a:pt x="123" y="223"/>
                </a:moveTo>
                <a:cubicBezTo>
                  <a:pt x="93" y="223"/>
                  <a:pt x="65" y="212"/>
                  <a:pt x="44" y="190"/>
                </a:cubicBezTo>
                <a:cubicBezTo>
                  <a:pt x="0" y="147"/>
                  <a:pt x="0" y="76"/>
                  <a:pt x="44" y="32"/>
                </a:cubicBezTo>
                <a:cubicBezTo>
                  <a:pt x="65" y="11"/>
                  <a:pt x="93" y="0"/>
                  <a:pt x="123" y="0"/>
                </a:cubicBezTo>
                <a:cubicBezTo>
                  <a:pt x="153" y="0"/>
                  <a:pt x="181" y="11"/>
                  <a:pt x="202" y="32"/>
                </a:cubicBezTo>
                <a:cubicBezTo>
                  <a:pt x="202" y="32"/>
                  <a:pt x="202" y="32"/>
                  <a:pt x="202" y="32"/>
                </a:cubicBezTo>
                <a:cubicBezTo>
                  <a:pt x="245" y="76"/>
                  <a:pt x="245" y="147"/>
                  <a:pt x="202" y="190"/>
                </a:cubicBezTo>
                <a:cubicBezTo>
                  <a:pt x="181" y="212"/>
                  <a:pt x="153" y="223"/>
                  <a:pt x="123" y="223"/>
                </a:cubicBezTo>
                <a:close/>
                <a:moveTo>
                  <a:pt x="123" y="36"/>
                </a:moveTo>
                <a:cubicBezTo>
                  <a:pt x="103" y="36"/>
                  <a:pt x="84" y="43"/>
                  <a:pt x="69" y="58"/>
                </a:cubicBezTo>
                <a:cubicBezTo>
                  <a:pt x="40" y="87"/>
                  <a:pt x="40" y="135"/>
                  <a:pt x="69" y="165"/>
                </a:cubicBezTo>
                <a:cubicBezTo>
                  <a:pt x="84" y="179"/>
                  <a:pt x="103" y="187"/>
                  <a:pt x="123" y="187"/>
                </a:cubicBezTo>
                <a:cubicBezTo>
                  <a:pt x="143" y="187"/>
                  <a:pt x="162" y="179"/>
                  <a:pt x="176" y="165"/>
                </a:cubicBezTo>
                <a:cubicBezTo>
                  <a:pt x="206" y="135"/>
                  <a:pt x="206" y="87"/>
                  <a:pt x="176" y="58"/>
                </a:cubicBezTo>
                <a:cubicBezTo>
                  <a:pt x="162" y="43"/>
                  <a:pt x="143" y="36"/>
                  <a:pt x="123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: Shape 7696">
            <a:extLst>
              <a:ext uri="{FF2B5EF4-FFF2-40B4-BE49-F238E27FC236}">
                <a16:creationId xmlns:a16="http://schemas.microsoft.com/office/drawing/2014/main" id="{6F4C1CAE-7408-4031-ADA1-EBEC47F140E3}"/>
              </a:ext>
            </a:extLst>
          </p:cNvPr>
          <p:cNvSpPr>
            <a:spLocks noChangeAspect="1"/>
          </p:cNvSpPr>
          <p:nvPr/>
        </p:nvSpPr>
        <p:spPr>
          <a:xfrm rot="4800">
            <a:off x="5636314" y="639792"/>
            <a:ext cx="3236361" cy="3233264"/>
          </a:xfrm>
          <a:prstGeom prst="donut">
            <a:avLst>
              <a:gd name="adj" fmla="val 1800"/>
            </a:avLst>
          </a:prstGeom>
          <a:solidFill>
            <a:schemeClr val="accent1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 dirty="0">
              <a:latin typeface="Schoolbell" panose="02000000000000000000" pitchFamily="2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2" name="Freeform: Shape 7697">
            <a:extLst>
              <a:ext uri="{FF2B5EF4-FFF2-40B4-BE49-F238E27FC236}">
                <a16:creationId xmlns:a16="http://schemas.microsoft.com/office/drawing/2014/main" id="{FAC297D2-965E-41C9-8DFB-02E2202F727E}"/>
              </a:ext>
            </a:extLst>
          </p:cNvPr>
          <p:cNvSpPr>
            <a:spLocks noChangeAspect="1"/>
          </p:cNvSpPr>
          <p:nvPr/>
        </p:nvSpPr>
        <p:spPr>
          <a:xfrm rot="4800">
            <a:off x="5281916" y="2641263"/>
            <a:ext cx="2114082" cy="2112059"/>
          </a:xfrm>
          <a:prstGeom prst="donut">
            <a:avLst>
              <a:gd name="adj" fmla="val 1822"/>
            </a:avLst>
          </a:prstGeom>
          <a:solidFill>
            <a:schemeClr val="accent2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 dirty="0">
              <a:latin typeface="Schoolbell" panose="02000000000000000000" pitchFamily="2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3" name="Freeform: Shape 7698">
            <a:extLst>
              <a:ext uri="{FF2B5EF4-FFF2-40B4-BE49-F238E27FC236}">
                <a16:creationId xmlns:a16="http://schemas.microsoft.com/office/drawing/2014/main" id="{F60A65D2-959C-45C2-B255-29B3BF901CC5}"/>
              </a:ext>
            </a:extLst>
          </p:cNvPr>
          <p:cNvSpPr>
            <a:spLocks noChangeAspect="1"/>
          </p:cNvSpPr>
          <p:nvPr/>
        </p:nvSpPr>
        <p:spPr>
          <a:xfrm rot="4800">
            <a:off x="8760639" y="342654"/>
            <a:ext cx="3236361" cy="4443960"/>
          </a:xfrm>
          <a:prstGeom prst="donut">
            <a:avLst>
              <a:gd name="adj" fmla="val 1827"/>
            </a:avLst>
          </a:prstGeom>
          <a:solidFill>
            <a:schemeClr val="accent3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 dirty="0">
              <a:ea typeface="Arial Unicode MS" pitchFamily="2"/>
              <a:cs typeface="Arial Unicode MS" pitchFamily="2"/>
            </a:endParaRPr>
          </a:p>
        </p:txBody>
      </p:sp>
      <p:sp>
        <p:nvSpPr>
          <p:cNvPr id="14" name="Freeform: Shape 7699">
            <a:extLst>
              <a:ext uri="{FF2B5EF4-FFF2-40B4-BE49-F238E27FC236}">
                <a16:creationId xmlns:a16="http://schemas.microsoft.com/office/drawing/2014/main" id="{A3DFF968-948D-43F0-9005-D7E86216DA4B}"/>
              </a:ext>
            </a:extLst>
          </p:cNvPr>
          <p:cNvSpPr>
            <a:spLocks noChangeAspect="1"/>
          </p:cNvSpPr>
          <p:nvPr/>
        </p:nvSpPr>
        <p:spPr>
          <a:xfrm rot="2441920">
            <a:off x="7319774" y="2649593"/>
            <a:ext cx="4439139" cy="2465897"/>
          </a:xfrm>
          <a:prstGeom prst="donut">
            <a:avLst>
              <a:gd name="adj" fmla="val 1675"/>
            </a:avLst>
          </a:prstGeom>
          <a:solidFill>
            <a:schemeClr val="accent4"/>
          </a:solidFill>
          <a:ln cap="flat">
            <a:noFill/>
            <a:prstDash val="solid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900" dirty="0">
              <a:latin typeface="Schoolbell" panose="02000000000000000000" pitchFamily="2" charset="0"/>
              <a:ea typeface="Arial Unicode MS" pitchFamily="2"/>
              <a:cs typeface="Arial Unicode MS" pitchFamily="2"/>
            </a:endParaRPr>
          </a:p>
        </p:txBody>
      </p:sp>
      <p:sp>
        <p:nvSpPr>
          <p:cNvPr id="15" name="TextBox 229">
            <a:extLst>
              <a:ext uri="{FF2B5EF4-FFF2-40B4-BE49-F238E27FC236}">
                <a16:creationId xmlns:a16="http://schemas.microsoft.com/office/drawing/2014/main" id="{C9EAB9E0-E95E-411F-B86C-335692E6A17E}"/>
              </a:ext>
            </a:extLst>
          </p:cNvPr>
          <p:cNvSpPr txBox="1"/>
          <p:nvPr/>
        </p:nvSpPr>
        <p:spPr>
          <a:xfrm>
            <a:off x="6254067" y="1088023"/>
            <a:ext cx="261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Multiple references </a:t>
            </a:r>
          </a:p>
          <a:p>
            <a:pPr algn="ctr"/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1 DM</a:t>
            </a:r>
          </a:p>
          <a:p>
            <a:pPr algn="ctr"/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Large </a:t>
            </a:r>
            <a:r>
              <a:rPr lang="en-US" dirty="0" err="1">
                <a:ea typeface="Lato" panose="020F0502020204030203" pitchFamily="34" charset="0"/>
                <a:cs typeface="Lato" panose="020F0502020204030203" pitchFamily="34" charset="0"/>
              </a:rPr>
              <a:t>FoV</a:t>
            </a:r>
            <a:endParaRPr lang="en-US" dirty="0"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TextBox 230">
            <a:extLst>
              <a:ext uri="{FF2B5EF4-FFF2-40B4-BE49-F238E27FC236}">
                <a16:creationId xmlns:a16="http://schemas.microsoft.com/office/drawing/2014/main" id="{2066F4A9-75CD-4FE2-B67D-FC2609AECB46}"/>
              </a:ext>
            </a:extLst>
          </p:cNvPr>
          <p:cNvSpPr txBox="1"/>
          <p:nvPr/>
        </p:nvSpPr>
        <p:spPr>
          <a:xfrm>
            <a:off x="6358335" y="723645"/>
            <a:ext cx="2414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a typeface="Roboto" charset="0"/>
                <a:cs typeface="Poppins" pitchFamily="2" charset="77"/>
              </a:rPr>
              <a:t>GLAO</a:t>
            </a:r>
          </a:p>
        </p:txBody>
      </p:sp>
      <p:sp>
        <p:nvSpPr>
          <p:cNvPr id="17" name="TextBox 41">
            <a:extLst>
              <a:ext uri="{FF2B5EF4-FFF2-40B4-BE49-F238E27FC236}">
                <a16:creationId xmlns:a16="http://schemas.microsoft.com/office/drawing/2014/main" id="{71C43CF7-5973-4950-A9FC-ED278205F050}"/>
              </a:ext>
            </a:extLst>
          </p:cNvPr>
          <p:cNvSpPr txBox="1"/>
          <p:nvPr/>
        </p:nvSpPr>
        <p:spPr>
          <a:xfrm>
            <a:off x="4889850" y="3765816"/>
            <a:ext cx="2414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a typeface="Roboto" charset="0"/>
                <a:cs typeface="Poppins" pitchFamily="2" charset="77"/>
              </a:rPr>
              <a:t>Rayleigh LGS</a:t>
            </a:r>
          </a:p>
        </p:txBody>
      </p:sp>
      <p:sp>
        <p:nvSpPr>
          <p:cNvPr id="18" name="TextBox 42">
            <a:extLst>
              <a:ext uri="{FF2B5EF4-FFF2-40B4-BE49-F238E27FC236}">
                <a16:creationId xmlns:a16="http://schemas.microsoft.com/office/drawing/2014/main" id="{D7D5912F-EA41-4F10-9DC8-E89C3A89F609}"/>
              </a:ext>
            </a:extLst>
          </p:cNvPr>
          <p:cNvSpPr txBox="1"/>
          <p:nvPr/>
        </p:nvSpPr>
        <p:spPr>
          <a:xfrm>
            <a:off x="9325894" y="923077"/>
            <a:ext cx="2414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Multiple references </a:t>
            </a:r>
          </a:p>
          <a:p>
            <a:pPr algn="ctr"/>
            <a:r>
              <a:rPr lang="en-US" dirty="0">
                <a:ea typeface="Lato" panose="020F0502020204030203" pitchFamily="34" charset="0"/>
                <a:cs typeface="Lato" panose="020F0502020204030203" pitchFamily="34" charset="0"/>
              </a:rPr>
              <a:t>2-3 Deformable mirrors</a:t>
            </a:r>
          </a:p>
        </p:txBody>
      </p:sp>
      <p:sp>
        <p:nvSpPr>
          <p:cNvPr id="19" name="TextBox 43">
            <a:extLst>
              <a:ext uri="{FF2B5EF4-FFF2-40B4-BE49-F238E27FC236}">
                <a16:creationId xmlns:a16="http://schemas.microsoft.com/office/drawing/2014/main" id="{76B8CCDB-0F81-4877-973B-5F621D079796}"/>
              </a:ext>
            </a:extLst>
          </p:cNvPr>
          <p:cNvSpPr txBox="1"/>
          <p:nvPr/>
        </p:nvSpPr>
        <p:spPr>
          <a:xfrm>
            <a:off x="9290791" y="551159"/>
            <a:ext cx="2414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a typeface="Roboto" charset="0"/>
                <a:cs typeface="Poppins" pitchFamily="2" charset="77"/>
              </a:rPr>
              <a:t>MCAO</a:t>
            </a:r>
          </a:p>
        </p:txBody>
      </p:sp>
      <p:sp>
        <p:nvSpPr>
          <p:cNvPr id="20" name="TextBox 45">
            <a:extLst>
              <a:ext uri="{FF2B5EF4-FFF2-40B4-BE49-F238E27FC236}">
                <a16:creationId xmlns:a16="http://schemas.microsoft.com/office/drawing/2014/main" id="{C857316C-AD97-4514-A1DC-41B7F1858E56}"/>
              </a:ext>
            </a:extLst>
          </p:cNvPr>
          <p:cNvSpPr txBox="1"/>
          <p:nvPr/>
        </p:nvSpPr>
        <p:spPr>
          <a:xfrm rot="1422630">
            <a:off x="8669562" y="4755717"/>
            <a:ext cx="24142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a typeface="Roboto" charset="0"/>
                <a:cs typeface="Poppins" pitchFamily="2" charset="77"/>
              </a:rPr>
              <a:t>Sodium LGS</a:t>
            </a:r>
          </a:p>
        </p:txBody>
      </p:sp>
      <p:pic>
        <p:nvPicPr>
          <p:cNvPr id="21" name="Picture 6" descr="Risultati immagini per GEMS mcao">
            <a:extLst>
              <a:ext uri="{FF2B5EF4-FFF2-40B4-BE49-F238E27FC236}">
                <a16:creationId xmlns:a16="http://schemas.microsoft.com/office/drawing/2014/main" id="{069089D7-6570-4D8E-9A30-38316F267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765" y="2838475"/>
            <a:ext cx="1089866" cy="55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30" descr="mad_logo_stars_01Feb">
            <a:extLst>
              <a:ext uri="{FF2B5EF4-FFF2-40B4-BE49-F238E27FC236}">
                <a16:creationId xmlns:a16="http://schemas.microsoft.com/office/drawing/2014/main" id="{A94E7BB5-7EFA-42E7-922F-40DE6BCED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608" y="1722981"/>
            <a:ext cx="559787" cy="55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3">
            <a:extLst>
              <a:ext uri="{FF2B5EF4-FFF2-40B4-BE49-F238E27FC236}">
                <a16:creationId xmlns:a16="http://schemas.microsoft.com/office/drawing/2014/main" id="{80977F59-71B3-4F45-AC96-88579960C2E1}"/>
              </a:ext>
            </a:extLst>
          </p:cNvPr>
          <p:cNvSpPr/>
          <p:nvPr/>
        </p:nvSpPr>
        <p:spPr>
          <a:xfrm>
            <a:off x="312949" y="1383012"/>
            <a:ext cx="5525258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en-U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Adding</a:t>
            </a:r>
            <a:r>
              <a:rPr lang="it-IT" alt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altLang="en-U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References</a:t>
            </a:r>
            <a:r>
              <a:rPr lang="it-IT" alt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</a:t>
            </a:r>
            <a:r>
              <a:rPr lang="it-IT" altLang="en-U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sense</a:t>
            </a:r>
            <a:r>
              <a:rPr lang="it-IT" alt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</a:t>
            </a:r>
            <a:r>
              <a:rPr lang="it-IT" altLang="en-U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atmospheric</a:t>
            </a:r>
            <a:r>
              <a:rPr lang="it-IT" alt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altLang="en-U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turbulence</a:t>
            </a:r>
            <a:r>
              <a:rPr lang="it-IT" alt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volume </a:t>
            </a:r>
          </a:p>
          <a:p>
            <a:pPr>
              <a:lnSpc>
                <a:spcPct val="90000"/>
              </a:lnSpc>
            </a:pPr>
            <a:endParaRPr lang="it-IT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0000"/>
              </a:lnSpc>
            </a:pPr>
            <a:r>
              <a:rPr lang="it-IT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Adding</a:t>
            </a:r>
            <a:r>
              <a:rPr lang="it-IT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Deformable</a:t>
            </a:r>
            <a:r>
              <a:rPr lang="it-IT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Mirrors</a:t>
            </a:r>
            <a:r>
              <a:rPr lang="it-IT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</a:t>
            </a:r>
            <a:r>
              <a:rPr lang="it-IT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apply</a:t>
            </a:r>
            <a:r>
              <a:rPr lang="it-IT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field </a:t>
            </a:r>
            <a:r>
              <a:rPr lang="it-IT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dependant</a:t>
            </a:r>
            <a:r>
              <a:rPr lang="it-IT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correction</a:t>
            </a:r>
            <a:endParaRPr lang="it-IT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0000"/>
              </a:lnSpc>
            </a:pPr>
            <a:endParaRPr lang="it-IT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0000"/>
              </a:lnSpc>
            </a:pPr>
            <a:r>
              <a:rPr lang="it-IT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Firing</a:t>
            </a:r>
            <a:r>
              <a:rPr lang="it-IT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lasers</a:t>
            </a:r>
            <a:r>
              <a:rPr lang="it-IT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generate low (</a:t>
            </a:r>
            <a:r>
              <a:rPr lang="it-IT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Rayleigh</a:t>
            </a:r>
            <a:r>
              <a:rPr lang="it-IT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&lt;10km) or high (</a:t>
            </a:r>
            <a:r>
              <a:rPr lang="it-IT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Sodium</a:t>
            </a:r>
            <a:r>
              <a:rPr lang="it-IT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90km) </a:t>
            </a:r>
            <a:r>
              <a:rPr lang="it-IT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artificial</a:t>
            </a:r>
            <a:r>
              <a:rPr lang="it-IT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stars for </a:t>
            </a:r>
            <a:r>
              <a:rPr lang="it-IT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sky</a:t>
            </a:r>
            <a:r>
              <a:rPr lang="it-IT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coverage.</a:t>
            </a:r>
          </a:p>
          <a:p>
            <a:pPr>
              <a:lnSpc>
                <a:spcPct val="90000"/>
              </a:lnSpc>
            </a:pPr>
            <a:endParaRPr lang="it-IT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0000"/>
              </a:lnSpc>
            </a:pPr>
            <a:endParaRPr lang="it-IT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97FBEFE3-7B3B-4962-979F-12C319F439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925" y="1432988"/>
            <a:ext cx="193107" cy="197454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C585EA58-9177-4595-AA6A-1041034602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925" y="1802626"/>
            <a:ext cx="193107" cy="197454"/>
          </a:xfrm>
          <a:prstGeom prst="rect">
            <a:avLst/>
          </a:prstGeom>
        </p:spPr>
      </p:pic>
      <p:pic>
        <p:nvPicPr>
          <p:cNvPr id="27" name="Picture 8" descr="Risultati immagini per VLT SODIUM">
            <a:extLst>
              <a:ext uri="{FF2B5EF4-FFF2-40B4-BE49-F238E27FC236}">
                <a16:creationId xmlns:a16="http://schemas.microsoft.com/office/drawing/2014/main" id="{635E81E2-5DC0-42C3-8852-ED98ABEC2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209" y="4919664"/>
            <a:ext cx="760336" cy="128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Risultati immagini per LBT RAYLEIGH">
            <a:extLst>
              <a:ext uri="{FF2B5EF4-FFF2-40B4-BE49-F238E27FC236}">
                <a16:creationId xmlns:a16="http://schemas.microsoft.com/office/drawing/2014/main" id="{6B9705CB-722E-4B72-8CAC-316D33B87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153" y="4324156"/>
            <a:ext cx="1189723" cy="158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EE745F88-77AE-460F-B1AE-7A925455A2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747" y="2184041"/>
            <a:ext cx="193107" cy="197454"/>
          </a:xfrm>
          <a:prstGeom prst="rect">
            <a:avLst/>
          </a:prstGeom>
        </p:spPr>
      </p:pic>
      <p:pic>
        <p:nvPicPr>
          <p:cNvPr id="30" name="Picture 2" descr="Risultati immagini per MAVIS ESO">
            <a:extLst>
              <a:ext uri="{FF2B5EF4-FFF2-40B4-BE49-F238E27FC236}">
                <a16:creationId xmlns:a16="http://schemas.microsoft.com/office/drawing/2014/main" id="{D315166E-0B56-44C4-B546-D904CE996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783" y="3564550"/>
            <a:ext cx="621974" cy="63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" descr="Macintosh HD:Users:paolo:ELT:2.0:LOGO:maory_logo_2015.pdf">
            <a:extLst>
              <a:ext uri="{FF2B5EF4-FFF2-40B4-BE49-F238E27FC236}">
                <a16:creationId xmlns:a16="http://schemas.microsoft.com/office/drawing/2014/main" id="{401B6E7F-BA9A-445D-B32F-078DBA11593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379" y="3584676"/>
            <a:ext cx="600218" cy="600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68E3993A-35A2-4C1D-892E-E32C11019B44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0175">
            <a:off x="4190436" y="2365995"/>
            <a:ext cx="9164329" cy="1752845"/>
          </a:xfrm>
          <a:prstGeom prst="rect">
            <a:avLst/>
          </a:prstGeom>
        </p:spPr>
      </p:pic>
      <p:pic>
        <p:nvPicPr>
          <p:cNvPr id="34" name="Immagine 33" descr="Immagine che contiene esterni, nero, lato, sedendo&#10;&#10;Descrizione generata automaticamente">
            <a:extLst>
              <a:ext uri="{FF2B5EF4-FFF2-40B4-BE49-F238E27FC236}">
                <a16:creationId xmlns:a16="http://schemas.microsoft.com/office/drawing/2014/main" id="{D3BD6577-EA25-4A65-AB31-6C61869733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68" y="2619456"/>
            <a:ext cx="4693930" cy="401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750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A2E915F-D91F-481E-8BE9-A371EFD2A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F17F0-01AA-5A48-B5EF-63EBECFF2274}" type="slidenum">
              <a:rPr lang="it-IT" smtClean="0"/>
              <a:t>16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929C032-45EE-4CE4-AA12-690303CE4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7DBF9A1-DE6C-49D2-B520-85B84B837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Roma, AO2020</a:t>
            </a:r>
            <a:endParaRPr lang="it-IT"/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5845A1D0-FF10-45F6-8C84-C26D030DF1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5" y="1414587"/>
            <a:ext cx="5330952" cy="4355592"/>
          </a:xfrm>
          <a:prstGeom prst="rect">
            <a:avLst/>
          </a:prstGeom>
        </p:spPr>
      </p:pic>
      <p:sp>
        <p:nvSpPr>
          <p:cNvPr id="7" name="Freeform 13">
            <a:extLst>
              <a:ext uri="{FF2B5EF4-FFF2-40B4-BE49-F238E27FC236}">
                <a16:creationId xmlns:a16="http://schemas.microsoft.com/office/drawing/2014/main" id="{05619D4F-F5DE-4624-86D7-D4BEF67BC0FF}"/>
              </a:ext>
            </a:extLst>
          </p:cNvPr>
          <p:cNvSpPr>
            <a:spLocks noEditPoints="1"/>
          </p:cNvSpPr>
          <p:nvPr/>
        </p:nvSpPr>
        <p:spPr bwMode="auto">
          <a:xfrm>
            <a:off x="129696" y="296938"/>
            <a:ext cx="253288" cy="231262"/>
          </a:xfrm>
          <a:custGeom>
            <a:avLst/>
            <a:gdLst>
              <a:gd name="T0" fmla="*/ 123 w 245"/>
              <a:gd name="T1" fmla="*/ 223 h 223"/>
              <a:gd name="T2" fmla="*/ 44 w 245"/>
              <a:gd name="T3" fmla="*/ 190 h 223"/>
              <a:gd name="T4" fmla="*/ 44 w 245"/>
              <a:gd name="T5" fmla="*/ 32 h 223"/>
              <a:gd name="T6" fmla="*/ 123 w 245"/>
              <a:gd name="T7" fmla="*/ 0 h 223"/>
              <a:gd name="T8" fmla="*/ 202 w 245"/>
              <a:gd name="T9" fmla="*/ 32 h 223"/>
              <a:gd name="T10" fmla="*/ 202 w 245"/>
              <a:gd name="T11" fmla="*/ 32 h 223"/>
              <a:gd name="T12" fmla="*/ 202 w 245"/>
              <a:gd name="T13" fmla="*/ 190 h 223"/>
              <a:gd name="T14" fmla="*/ 123 w 245"/>
              <a:gd name="T15" fmla="*/ 223 h 223"/>
              <a:gd name="T16" fmla="*/ 123 w 245"/>
              <a:gd name="T17" fmla="*/ 36 h 223"/>
              <a:gd name="T18" fmla="*/ 69 w 245"/>
              <a:gd name="T19" fmla="*/ 58 h 223"/>
              <a:gd name="T20" fmla="*/ 69 w 245"/>
              <a:gd name="T21" fmla="*/ 165 h 223"/>
              <a:gd name="T22" fmla="*/ 123 w 245"/>
              <a:gd name="T23" fmla="*/ 187 h 223"/>
              <a:gd name="T24" fmla="*/ 176 w 245"/>
              <a:gd name="T25" fmla="*/ 165 h 223"/>
              <a:gd name="T26" fmla="*/ 176 w 245"/>
              <a:gd name="T27" fmla="*/ 58 h 223"/>
              <a:gd name="T28" fmla="*/ 123 w 245"/>
              <a:gd name="T29" fmla="*/ 36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45" h="223">
                <a:moveTo>
                  <a:pt x="123" y="223"/>
                </a:moveTo>
                <a:cubicBezTo>
                  <a:pt x="93" y="223"/>
                  <a:pt x="65" y="212"/>
                  <a:pt x="44" y="190"/>
                </a:cubicBezTo>
                <a:cubicBezTo>
                  <a:pt x="0" y="147"/>
                  <a:pt x="0" y="76"/>
                  <a:pt x="44" y="32"/>
                </a:cubicBezTo>
                <a:cubicBezTo>
                  <a:pt x="65" y="11"/>
                  <a:pt x="93" y="0"/>
                  <a:pt x="123" y="0"/>
                </a:cubicBezTo>
                <a:cubicBezTo>
                  <a:pt x="153" y="0"/>
                  <a:pt x="181" y="11"/>
                  <a:pt x="202" y="32"/>
                </a:cubicBezTo>
                <a:cubicBezTo>
                  <a:pt x="202" y="32"/>
                  <a:pt x="202" y="32"/>
                  <a:pt x="202" y="32"/>
                </a:cubicBezTo>
                <a:cubicBezTo>
                  <a:pt x="245" y="76"/>
                  <a:pt x="245" y="147"/>
                  <a:pt x="202" y="190"/>
                </a:cubicBezTo>
                <a:cubicBezTo>
                  <a:pt x="181" y="212"/>
                  <a:pt x="153" y="223"/>
                  <a:pt x="123" y="223"/>
                </a:cubicBezTo>
                <a:close/>
                <a:moveTo>
                  <a:pt x="123" y="36"/>
                </a:moveTo>
                <a:cubicBezTo>
                  <a:pt x="103" y="36"/>
                  <a:pt x="84" y="43"/>
                  <a:pt x="69" y="58"/>
                </a:cubicBezTo>
                <a:cubicBezTo>
                  <a:pt x="40" y="87"/>
                  <a:pt x="40" y="135"/>
                  <a:pt x="69" y="165"/>
                </a:cubicBezTo>
                <a:cubicBezTo>
                  <a:pt x="84" y="179"/>
                  <a:pt x="103" y="187"/>
                  <a:pt x="123" y="187"/>
                </a:cubicBezTo>
                <a:cubicBezTo>
                  <a:pt x="143" y="187"/>
                  <a:pt x="162" y="179"/>
                  <a:pt x="176" y="165"/>
                </a:cubicBezTo>
                <a:cubicBezTo>
                  <a:pt x="206" y="135"/>
                  <a:pt x="206" y="87"/>
                  <a:pt x="176" y="58"/>
                </a:cubicBezTo>
                <a:cubicBezTo>
                  <a:pt x="162" y="43"/>
                  <a:pt x="143" y="36"/>
                  <a:pt x="123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9993320-2A47-471D-BC73-6FE01A92370C}"/>
              </a:ext>
            </a:extLst>
          </p:cNvPr>
          <p:cNvSpPr txBox="1"/>
          <p:nvPr/>
        </p:nvSpPr>
        <p:spPr>
          <a:xfrm>
            <a:off x="3172443" y="5801654"/>
            <a:ext cx="322710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*M15 core, 23’’x23’’ data J band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PISCES+FLAO @ LBT, inset 6 ’’x5’’</a:t>
            </a:r>
            <a:endParaRPr lang="it-IT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A51866C-6FD6-4C63-A5A7-298C15CB5BF7}"/>
              </a:ext>
            </a:extLst>
          </p:cNvPr>
          <p:cNvSpPr txBox="1"/>
          <p:nvPr/>
        </p:nvSpPr>
        <p:spPr>
          <a:xfrm>
            <a:off x="425362" y="258680"/>
            <a:ext cx="5650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Beyond Single Conjugate adaptive optics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3C282BF0-73A4-40C6-85C2-2389C74ED2F5}"/>
              </a:ext>
            </a:extLst>
          </p:cNvPr>
          <p:cNvSpPr txBox="1"/>
          <p:nvPr/>
        </p:nvSpPr>
        <p:spPr>
          <a:xfrm>
            <a:off x="679395" y="615251"/>
            <a:ext cx="16353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SCAO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894E279-1613-4E91-9323-84E5233EFC6E}"/>
              </a:ext>
            </a:extLst>
          </p:cNvPr>
          <p:cNvSpPr txBox="1"/>
          <p:nvPr/>
        </p:nvSpPr>
        <p:spPr>
          <a:xfrm>
            <a:off x="8780206" y="5757115"/>
            <a:ext cx="306770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*NGC 6388 halo,65’’x63’’, Ks band, MAD @ VLT, inset 6 ’’x5’’</a:t>
            </a:r>
            <a:endParaRPr lang="it-IT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242AB484-A3DA-4ADD-8EA3-68FD88D6DD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753" y="1446248"/>
            <a:ext cx="5250662" cy="4160259"/>
          </a:xfrm>
          <a:prstGeom prst="rect">
            <a:avLst/>
          </a:prstGeom>
        </p:spPr>
      </p:pic>
      <p:sp>
        <p:nvSpPr>
          <p:cNvPr id="21" name="TextBox 6">
            <a:extLst>
              <a:ext uri="{FF2B5EF4-FFF2-40B4-BE49-F238E27FC236}">
                <a16:creationId xmlns:a16="http://schemas.microsoft.com/office/drawing/2014/main" id="{CEF37846-95ED-4E49-9D47-1F1DDB995D84}"/>
              </a:ext>
            </a:extLst>
          </p:cNvPr>
          <p:cNvSpPr txBox="1"/>
          <p:nvPr/>
        </p:nvSpPr>
        <p:spPr>
          <a:xfrm>
            <a:off x="6625248" y="615251"/>
            <a:ext cx="18356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MCAO</a:t>
            </a:r>
          </a:p>
        </p:txBody>
      </p:sp>
    </p:spTree>
    <p:extLst>
      <p:ext uri="{BB962C8B-B14F-4D97-AF65-F5344CB8AC3E}">
        <p14:creationId xmlns:p14="http://schemas.microsoft.com/office/powerpoint/2010/main" val="958131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BCE8ECD-F0A5-4BB4-811D-0A9A302C8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F17F0-01AA-5A48-B5EF-63EBECFF2274}" type="slidenum">
              <a:rPr lang="it-IT" smtClean="0"/>
              <a:t>17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B40FF01-5AB0-4CD4-8238-EC79A7BCA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CAFFC4B-42BA-4A4B-B66C-73E81DC21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Roma, AO2020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54DC461-4275-4A2C-8160-DF26ABACD6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52" y="186432"/>
            <a:ext cx="10353312" cy="6134332"/>
          </a:xfrm>
          <a:prstGeom prst="rect">
            <a:avLst/>
          </a:prstGeom>
        </p:spPr>
      </p:pic>
      <p:pic>
        <p:nvPicPr>
          <p:cNvPr id="6" name="Picture 2" descr="Risultati immagini per MAVIS ESO">
            <a:extLst>
              <a:ext uri="{FF2B5EF4-FFF2-40B4-BE49-F238E27FC236}">
                <a16:creationId xmlns:a16="http://schemas.microsoft.com/office/drawing/2014/main" id="{D004E6BE-F160-4D47-AB13-980635A59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766" y="5093497"/>
            <a:ext cx="569960" cy="58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 descr="Macintosh HD:Users:paolo:ELT:2.0:LOGO:maory_logo_2015.pdf">
            <a:extLst>
              <a:ext uri="{FF2B5EF4-FFF2-40B4-BE49-F238E27FC236}">
                <a16:creationId xmlns:a16="http://schemas.microsoft.com/office/drawing/2014/main" id="{55EAA2CF-F4BF-4001-9440-F3524F1CCE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881" y="5523525"/>
            <a:ext cx="591682" cy="591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40064B3-E723-46E7-B04D-AE3EEF02DB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766" y="3429000"/>
            <a:ext cx="569960" cy="776664"/>
          </a:xfrm>
          <a:prstGeom prst="rect">
            <a:avLst/>
          </a:prstGeom>
        </p:spPr>
      </p:pic>
      <p:pic>
        <p:nvPicPr>
          <p:cNvPr id="13" name="Immagine 12" descr="Immagine che contiene disegnando&#10;&#10;Descrizione generata automaticamente">
            <a:extLst>
              <a:ext uri="{FF2B5EF4-FFF2-40B4-BE49-F238E27FC236}">
                <a16:creationId xmlns:a16="http://schemas.microsoft.com/office/drawing/2014/main" id="{091A8000-8826-4585-A22A-046CFB0B7D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869" y="5676294"/>
            <a:ext cx="1292355" cy="438913"/>
          </a:xfrm>
          <a:prstGeom prst="rect">
            <a:avLst/>
          </a:prstGeom>
        </p:spPr>
      </p:pic>
      <p:pic>
        <p:nvPicPr>
          <p:cNvPr id="2050" name="Picture 2" descr="Risultato immagini per globe">
            <a:extLst>
              <a:ext uri="{FF2B5EF4-FFF2-40B4-BE49-F238E27FC236}">
                <a16:creationId xmlns:a16="http://schemas.microsoft.com/office/drawing/2014/main" id="{A5B6592B-F4F0-4D01-978A-B2A44E3A6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588" y="2780948"/>
            <a:ext cx="1768365" cy="47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isultato immagini per SOUL LBT">
            <a:extLst>
              <a:ext uri="{FF2B5EF4-FFF2-40B4-BE49-F238E27FC236}">
                <a16:creationId xmlns:a16="http://schemas.microsoft.com/office/drawing/2014/main" id="{2873CD97-8066-412C-9FCC-879CC11F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35" y="3536732"/>
            <a:ext cx="729836" cy="72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o immagini per shark NIR">
            <a:extLst>
              <a:ext uri="{FF2B5EF4-FFF2-40B4-BE49-F238E27FC236}">
                <a16:creationId xmlns:a16="http://schemas.microsoft.com/office/drawing/2014/main" id="{4AEF4479-7BA7-49F3-82D3-C70D04A61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530" y="3756325"/>
            <a:ext cx="503598" cy="47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isultato immagini per shark vis">
            <a:extLst>
              <a:ext uri="{FF2B5EF4-FFF2-40B4-BE49-F238E27FC236}">
                <a16:creationId xmlns:a16="http://schemas.microsoft.com/office/drawing/2014/main" id="{C8DBFEB1-83ED-4F60-9A21-E8C9C9868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90" y="3732732"/>
            <a:ext cx="519836" cy="519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Oggetto 8">
            <a:extLst>
              <a:ext uri="{FF2B5EF4-FFF2-40B4-BE49-F238E27FC236}">
                <a16:creationId xmlns:a16="http://schemas.microsoft.com/office/drawing/2014/main" id="{6101F732-8B11-49D2-8A26-364F562579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968365"/>
              </p:ext>
            </p:extLst>
          </p:nvPr>
        </p:nvGraphicFramePr>
        <p:xfrm>
          <a:off x="2041518" y="5093497"/>
          <a:ext cx="731837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4" name="CorelDRAW" r:id="rId13" imgW="1463040" imgH="885215" progId="CorelDraw.Graphic.21">
                  <p:embed/>
                </p:oleObj>
              </mc:Choice>
              <mc:Fallback>
                <p:oleObj name="CorelDRAW" r:id="rId13" imgW="1463040" imgH="885215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041518" y="5093497"/>
                        <a:ext cx="731837" cy="442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13355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7BB4B6E-0A87-4C6B-9279-0B9CFBA11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F17F0-01AA-5A48-B5EF-63EBECFF2274}" type="slidenum">
              <a:rPr lang="it-IT" smtClean="0"/>
              <a:t>18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4C9DE3E-8AF8-4DA8-B73C-14A584D49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CAFD28B-AEB2-429E-BC37-AD51D6F41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Roma, AO2020</a:t>
            </a:r>
            <a:endParaRPr lang="it-IT"/>
          </a:p>
        </p:txBody>
      </p:sp>
      <p:pic>
        <p:nvPicPr>
          <p:cNvPr id="5" name="Picture 2" descr="http://www.mpia-hd.mpg.de/LINC/images/mcao_512.jpg">
            <a:extLst>
              <a:ext uri="{FF2B5EF4-FFF2-40B4-BE49-F238E27FC236}">
                <a16:creationId xmlns:a16="http://schemas.microsoft.com/office/drawing/2014/main" id="{B1D0B78A-A504-4592-AE54-AEAC39767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4826" y="847991"/>
            <a:ext cx="5151280" cy="515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13">
            <a:extLst>
              <a:ext uri="{FF2B5EF4-FFF2-40B4-BE49-F238E27FC236}">
                <a16:creationId xmlns:a16="http://schemas.microsoft.com/office/drawing/2014/main" id="{750A17DA-C4C6-4912-AF38-40EA180FB7D5}"/>
              </a:ext>
            </a:extLst>
          </p:cNvPr>
          <p:cNvSpPr>
            <a:spLocks noEditPoints="1"/>
          </p:cNvSpPr>
          <p:nvPr/>
        </p:nvSpPr>
        <p:spPr bwMode="auto">
          <a:xfrm>
            <a:off x="129696" y="296938"/>
            <a:ext cx="253288" cy="231262"/>
          </a:xfrm>
          <a:custGeom>
            <a:avLst/>
            <a:gdLst>
              <a:gd name="T0" fmla="*/ 123 w 245"/>
              <a:gd name="T1" fmla="*/ 223 h 223"/>
              <a:gd name="T2" fmla="*/ 44 w 245"/>
              <a:gd name="T3" fmla="*/ 190 h 223"/>
              <a:gd name="T4" fmla="*/ 44 w 245"/>
              <a:gd name="T5" fmla="*/ 32 h 223"/>
              <a:gd name="T6" fmla="*/ 123 w 245"/>
              <a:gd name="T7" fmla="*/ 0 h 223"/>
              <a:gd name="T8" fmla="*/ 202 w 245"/>
              <a:gd name="T9" fmla="*/ 32 h 223"/>
              <a:gd name="T10" fmla="*/ 202 w 245"/>
              <a:gd name="T11" fmla="*/ 32 h 223"/>
              <a:gd name="T12" fmla="*/ 202 w 245"/>
              <a:gd name="T13" fmla="*/ 190 h 223"/>
              <a:gd name="T14" fmla="*/ 123 w 245"/>
              <a:gd name="T15" fmla="*/ 223 h 223"/>
              <a:gd name="T16" fmla="*/ 123 w 245"/>
              <a:gd name="T17" fmla="*/ 36 h 223"/>
              <a:gd name="T18" fmla="*/ 69 w 245"/>
              <a:gd name="T19" fmla="*/ 58 h 223"/>
              <a:gd name="T20" fmla="*/ 69 w 245"/>
              <a:gd name="T21" fmla="*/ 165 h 223"/>
              <a:gd name="T22" fmla="*/ 123 w 245"/>
              <a:gd name="T23" fmla="*/ 187 h 223"/>
              <a:gd name="T24" fmla="*/ 176 w 245"/>
              <a:gd name="T25" fmla="*/ 165 h 223"/>
              <a:gd name="T26" fmla="*/ 176 w 245"/>
              <a:gd name="T27" fmla="*/ 58 h 223"/>
              <a:gd name="T28" fmla="*/ 123 w 245"/>
              <a:gd name="T29" fmla="*/ 36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45" h="223">
                <a:moveTo>
                  <a:pt x="123" y="223"/>
                </a:moveTo>
                <a:cubicBezTo>
                  <a:pt x="93" y="223"/>
                  <a:pt x="65" y="212"/>
                  <a:pt x="44" y="190"/>
                </a:cubicBezTo>
                <a:cubicBezTo>
                  <a:pt x="0" y="147"/>
                  <a:pt x="0" y="76"/>
                  <a:pt x="44" y="32"/>
                </a:cubicBezTo>
                <a:cubicBezTo>
                  <a:pt x="65" y="11"/>
                  <a:pt x="93" y="0"/>
                  <a:pt x="123" y="0"/>
                </a:cubicBezTo>
                <a:cubicBezTo>
                  <a:pt x="153" y="0"/>
                  <a:pt x="181" y="11"/>
                  <a:pt x="202" y="32"/>
                </a:cubicBezTo>
                <a:cubicBezTo>
                  <a:pt x="202" y="32"/>
                  <a:pt x="202" y="32"/>
                  <a:pt x="202" y="32"/>
                </a:cubicBezTo>
                <a:cubicBezTo>
                  <a:pt x="245" y="76"/>
                  <a:pt x="245" y="147"/>
                  <a:pt x="202" y="190"/>
                </a:cubicBezTo>
                <a:cubicBezTo>
                  <a:pt x="181" y="212"/>
                  <a:pt x="153" y="223"/>
                  <a:pt x="123" y="223"/>
                </a:cubicBezTo>
                <a:close/>
                <a:moveTo>
                  <a:pt x="123" y="36"/>
                </a:moveTo>
                <a:cubicBezTo>
                  <a:pt x="103" y="36"/>
                  <a:pt x="84" y="43"/>
                  <a:pt x="69" y="58"/>
                </a:cubicBezTo>
                <a:cubicBezTo>
                  <a:pt x="40" y="87"/>
                  <a:pt x="40" y="135"/>
                  <a:pt x="69" y="165"/>
                </a:cubicBezTo>
                <a:cubicBezTo>
                  <a:pt x="84" y="179"/>
                  <a:pt x="103" y="187"/>
                  <a:pt x="123" y="187"/>
                </a:cubicBezTo>
                <a:cubicBezTo>
                  <a:pt x="143" y="187"/>
                  <a:pt x="162" y="179"/>
                  <a:pt x="176" y="165"/>
                </a:cubicBezTo>
                <a:cubicBezTo>
                  <a:pt x="206" y="135"/>
                  <a:pt x="206" y="87"/>
                  <a:pt x="176" y="58"/>
                </a:cubicBezTo>
                <a:cubicBezTo>
                  <a:pt x="162" y="43"/>
                  <a:pt x="143" y="36"/>
                  <a:pt x="123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6BAFF63-F8FF-4D5F-A4FE-FECF250E0F52}"/>
              </a:ext>
            </a:extLst>
          </p:cNvPr>
          <p:cNvSpPr/>
          <p:nvPr/>
        </p:nvSpPr>
        <p:spPr>
          <a:xfrm>
            <a:off x="574801" y="589008"/>
            <a:ext cx="5825999" cy="2834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it-IT" alt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0000"/>
              </a:lnSpc>
            </a:pPr>
            <a:endParaRPr lang="it-I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0000"/>
              </a:lnSpc>
            </a:pP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MCAO mode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get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uniform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PSF over the field by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correcting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turbulence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volume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using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multiple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reference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multiple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deformable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mirrors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endParaRPr lang="it-I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0000"/>
              </a:lnSpc>
            </a:pP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reduction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software can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deal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with the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residual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field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aberration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enabling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accurate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photometry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endParaRPr lang="it-I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0000"/>
              </a:lnSpc>
            </a:pPr>
            <a:endParaRPr lang="it-I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0000"/>
              </a:lnSpc>
            </a:pPr>
            <a:endParaRPr lang="it-I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A2A2853-F444-4A78-AA34-E006C86E9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335" y="2171737"/>
            <a:ext cx="389466" cy="37819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29A9D24-7340-46C9-9043-9729B8FDB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335" y="1218327"/>
            <a:ext cx="389466" cy="378194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1F834BAB-587A-4D0A-966C-77F9AE8B2126}"/>
              </a:ext>
            </a:extLst>
          </p:cNvPr>
          <p:cNvSpPr txBox="1"/>
          <p:nvPr/>
        </p:nvSpPr>
        <p:spPr>
          <a:xfrm>
            <a:off x="425362" y="258680"/>
            <a:ext cx="5650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Multi-Conjugate Adaptive Optics</a:t>
            </a:r>
          </a:p>
        </p:txBody>
      </p:sp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B15EC390-F0C3-4DCF-953E-B455D0C172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1314312"/>
              </p:ext>
            </p:extLst>
          </p:nvPr>
        </p:nvGraphicFramePr>
        <p:xfrm>
          <a:off x="-135205" y="3040738"/>
          <a:ext cx="4078222" cy="2495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5" name="Rettangolo 14">
            <a:extLst>
              <a:ext uri="{FF2B5EF4-FFF2-40B4-BE49-F238E27FC236}">
                <a16:creationId xmlns:a16="http://schemas.microsoft.com/office/drawing/2014/main" id="{A09AF167-AED1-477A-B9AA-61CFCD3D55C1}"/>
              </a:ext>
            </a:extLst>
          </p:cNvPr>
          <p:cNvSpPr/>
          <p:nvPr/>
        </p:nvSpPr>
        <p:spPr>
          <a:xfrm>
            <a:off x="3328594" y="4028594"/>
            <a:ext cx="2304293" cy="133882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Refereed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GC Papers by AO mode, MCAO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exceeds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SCAO by a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factor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80314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5228E6-6BE8-4443-8468-8574A7932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MCAO vs SCAO PSF</a:t>
            </a:r>
            <a:endParaRPr lang="en-US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C40EED-51D0-430D-B63B-37399CD6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25B1D6-66F3-48C0-8325-E92E6BF7D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F1928E-44D7-4532-88E4-DBA435D6B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77B6-61F1-4CBB-B5CF-82A1E1B2265E}" type="slidenum">
              <a:rPr lang="it-IT" smtClean="0"/>
              <a:t>19</a:t>
            </a:fld>
            <a:endParaRPr lang="it-IT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8450B17-E553-4B44-91BB-64F90437C3B7}"/>
              </a:ext>
            </a:extLst>
          </p:cNvPr>
          <p:cNvSpPr txBox="1">
            <a:spLocks/>
          </p:cNvSpPr>
          <p:nvPr/>
        </p:nvSpPr>
        <p:spPr>
          <a:xfrm>
            <a:off x="300943" y="1442803"/>
            <a:ext cx="373765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SCAO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removes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higher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higher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spatial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frequencies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correcting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turbulence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the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direction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the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0" indent="0">
              <a:buNone/>
            </a:pP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MCAO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removes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0" indent="0">
              <a:buNone/>
            </a:pP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higher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higher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spatial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freq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from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conjugated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layers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</a:p>
          <a:p>
            <a:pPr marL="0" indent="0">
              <a:buNone/>
            </a:pP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Limited to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lower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freq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proportionally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the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distance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the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layer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from the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conjugation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0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plane</a:t>
            </a:r>
            <a:r>
              <a:rPr lang="it-IT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   </a:t>
            </a:r>
          </a:p>
        </p:txBody>
      </p:sp>
      <p:pic>
        <p:nvPicPr>
          <p:cNvPr id="12" name="scao.dance.sr50_mono.log.">
            <a:hlinkClick r:id="" action="ppaction://media"/>
            <a:extLst>
              <a:ext uri="{FF2B5EF4-FFF2-40B4-BE49-F238E27FC236}">
                <a16:creationId xmlns:a16="http://schemas.microsoft.com/office/drawing/2014/main" id="{73B7DFFE-5A7F-4479-8E14-EB877E1BFE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44800" y="1442803"/>
            <a:ext cx="3902400" cy="3902400"/>
          </a:xfrm>
          <a:prstGeom prst="rect">
            <a:avLst/>
          </a:prstGeom>
        </p:spPr>
      </p:pic>
      <p:pic>
        <p:nvPicPr>
          <p:cNvPr id="13" name="mcao.dance.sr50_mono.log.">
            <a:hlinkClick r:id="" action="ppaction://media"/>
            <a:extLst>
              <a:ext uri="{FF2B5EF4-FFF2-40B4-BE49-F238E27FC236}">
                <a16:creationId xmlns:a16="http://schemas.microsoft.com/office/drawing/2014/main" id="{404C6748-32A9-4400-9B43-445ECB6904B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3400" y="1442803"/>
            <a:ext cx="3902075" cy="3902075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67B994F1-FF5A-4723-A35A-9B6D55E3B50C}"/>
              </a:ext>
            </a:extLst>
          </p:cNvPr>
          <p:cNvSpPr/>
          <p:nvPr/>
        </p:nvSpPr>
        <p:spPr>
          <a:xfrm>
            <a:off x="5132439" y="5481282"/>
            <a:ext cx="206477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SCAO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20sec, K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SR 50%</a:t>
            </a:r>
            <a:endParaRPr lang="it-I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4ADC613-AC73-4C1C-AD3C-ED793CB68F18}"/>
              </a:ext>
            </a:extLst>
          </p:cNvPr>
          <p:cNvSpPr/>
          <p:nvPr/>
        </p:nvSpPr>
        <p:spPr>
          <a:xfrm>
            <a:off x="8991610" y="5486200"/>
            <a:ext cx="236218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MCAO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20sec, K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SR 50%</a:t>
            </a:r>
            <a:endParaRPr lang="it-I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Immagine 10" descr="Immagine che contiene volante&#10;&#10;Descrizione generata automaticamente">
            <a:extLst>
              <a:ext uri="{FF2B5EF4-FFF2-40B4-BE49-F238E27FC236}">
                <a16:creationId xmlns:a16="http://schemas.microsoft.com/office/drawing/2014/main" id="{00841E0D-7171-46D9-9001-3678DC1094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837" y="1015535"/>
            <a:ext cx="1356363" cy="307849"/>
          </a:xfrm>
          <a:prstGeom prst="rect">
            <a:avLst/>
          </a:prstGeom>
        </p:spPr>
      </p:pic>
      <p:pic>
        <p:nvPicPr>
          <p:cNvPr id="14" name="Immagine 13" descr="Immagine che contiene volante&#10;&#10;Descrizione generata automaticamente">
            <a:extLst>
              <a:ext uri="{FF2B5EF4-FFF2-40B4-BE49-F238E27FC236}">
                <a16:creationId xmlns:a16="http://schemas.microsoft.com/office/drawing/2014/main" id="{C2AFB97F-058C-49E7-B1B4-1EB6AFE46B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484" y="1064293"/>
            <a:ext cx="1356363" cy="30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5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9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9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48052A-862E-4CBB-8DD5-C75691F30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General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context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67A66B-8F49-45E8-850F-F9C3EF06D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05979" cy="4351338"/>
          </a:xfrm>
        </p:spPr>
        <p:txBody>
          <a:bodyPr>
            <a:normAutofit lnSpcReduction="10000"/>
          </a:bodyPr>
          <a:lstStyle/>
          <a:p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Point Spread Function (PSF) ignorance can lead to significant systematic errors for science data extraction. </a:t>
            </a:r>
          </a:p>
          <a:p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PSF estimation technique is one of the key ingredients for the analysis of the observations.</a:t>
            </a:r>
          </a:p>
          <a:p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actual PSF is not a priori fully determined, since the degree of Adaptive Optics (AO) correction is sensitive to the observing conditions: seeing, wind speed, the brightness of the reference stars, etc.</a:t>
            </a:r>
          </a:p>
          <a:p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 AO technique produces PSF with specific morphology and field variation.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6A7A95E-996C-42B8-B3F4-F766E056A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B195AC-0D2E-400A-918A-5340C6611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Roma, AO2020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60D5A3-CFFD-42C4-A474-AC55C6592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77B6-61F1-4CBB-B5CF-82A1E1B2265E}" type="slidenum">
              <a:rPr lang="it-IT" smtClean="0"/>
              <a:t>2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A6A2F6B-010D-4F19-8727-C08871F8E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150" y="1876550"/>
            <a:ext cx="4193497" cy="293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41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5228E6-6BE8-4443-8468-8574A7932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MCAO vs SCAO PSF</a:t>
            </a:r>
            <a:endParaRPr lang="en-US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C40EED-51D0-430D-B63B-37399CD6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25B1D6-66F3-48C0-8325-E92E6BF7D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F1928E-44D7-4532-88E4-DBA435D6B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77B6-61F1-4CBB-B5CF-82A1E1B2265E}" type="slidenum">
              <a:rPr lang="it-IT" smtClean="0"/>
              <a:t>20</a:t>
            </a:fld>
            <a:endParaRPr lang="it-IT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8450B17-E553-4B44-91BB-64F90437C3B7}"/>
              </a:ext>
            </a:extLst>
          </p:cNvPr>
          <p:cNvSpPr txBox="1">
            <a:spLocks/>
          </p:cNvSpPr>
          <p:nvPr/>
        </p:nvSpPr>
        <p:spPr>
          <a:xfrm>
            <a:off x="300943" y="1442803"/>
            <a:ext cx="3737658" cy="435133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SCAO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removes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0" indent="0">
              <a:buNone/>
            </a:pP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higher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higher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spatial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frequencies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correcting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turbulence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the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direction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the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0" indent="0">
              <a:buNone/>
            </a:pP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MCAO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removes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0" indent="0">
              <a:buNone/>
            </a:pP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higher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higher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spatial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freq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from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conjugated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layers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</a:p>
          <a:p>
            <a:pPr marL="0" indent="0">
              <a:buNone/>
            </a:pP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Limited to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lower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freq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proportionally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the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distance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the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layer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from the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conjugation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plane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   </a:t>
            </a:r>
          </a:p>
          <a:p>
            <a:pPr marL="0" indent="0">
              <a:buNone/>
            </a:pP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It’s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much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challenging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obtain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50% on MCAO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SCAO! </a:t>
            </a:r>
          </a:p>
        </p:txBody>
      </p:sp>
      <p:pic>
        <p:nvPicPr>
          <p:cNvPr id="7" name="Immagine 6" descr="Immagine che contiene rosso, acqua, traffico&#10;&#10;Descrizione generata automaticamente">
            <a:extLst>
              <a:ext uri="{FF2B5EF4-FFF2-40B4-BE49-F238E27FC236}">
                <a16:creationId xmlns:a16="http://schemas.microsoft.com/office/drawing/2014/main" id="{96B54A37-2CF8-44FB-ACDF-519470146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000" y="1442803"/>
            <a:ext cx="3902400" cy="3902400"/>
          </a:xfrm>
          <a:prstGeom prst="rect">
            <a:avLst/>
          </a:prstGeom>
        </p:spPr>
      </p:pic>
      <p:pic>
        <p:nvPicPr>
          <p:cNvPr id="15" name="Immagine 14" descr="Immagine che contiene arancia, nero, computer, portatile&#10;&#10;Descrizione generata automaticamente">
            <a:extLst>
              <a:ext uri="{FF2B5EF4-FFF2-40B4-BE49-F238E27FC236}">
                <a16:creationId xmlns:a16="http://schemas.microsoft.com/office/drawing/2014/main" id="{BB9E4A63-08DD-4FB3-BBAC-913B31C3E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600" y="1442803"/>
            <a:ext cx="3902400" cy="39024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A8BDEBD-5126-409D-B540-12574F20113E}"/>
              </a:ext>
            </a:extLst>
          </p:cNvPr>
          <p:cNvSpPr txBox="1"/>
          <p:nvPr/>
        </p:nvSpPr>
        <p:spPr>
          <a:xfrm>
            <a:off x="3460238" y="5848283"/>
            <a:ext cx="8547609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Typically</a:t>
            </a:r>
            <a:r>
              <a:rPr lang="it-IT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 MCAO the correction radius is almost invisible. 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uncorrected layers far from the conjugated planes introduce residuals including the lowest spatial frequencies filling the area included in the control radius</a:t>
            </a:r>
            <a:endParaRPr lang="it-IT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Immagine 9" descr="Immagine che contiene volante&#10;&#10;Descrizione generata automaticamente">
            <a:extLst>
              <a:ext uri="{FF2B5EF4-FFF2-40B4-BE49-F238E27FC236}">
                <a16:creationId xmlns:a16="http://schemas.microsoft.com/office/drawing/2014/main" id="{7836FD68-910B-4D91-B6B8-0560DF17A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484" y="1064293"/>
            <a:ext cx="1356363" cy="307849"/>
          </a:xfrm>
          <a:prstGeom prst="rect">
            <a:avLst/>
          </a:prstGeom>
        </p:spPr>
      </p:pic>
      <p:pic>
        <p:nvPicPr>
          <p:cNvPr id="12" name="Immagine 11" descr="Immagine che contiene volante&#10;&#10;Descrizione generata automaticamente">
            <a:extLst>
              <a:ext uri="{FF2B5EF4-FFF2-40B4-BE49-F238E27FC236}">
                <a16:creationId xmlns:a16="http://schemas.microsoft.com/office/drawing/2014/main" id="{F8AC19CA-73BD-44B1-AEAC-C5CBFACA1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837" y="1015535"/>
            <a:ext cx="1356363" cy="30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63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5228E6-6BE8-4443-8468-8574A7932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43" y="365125"/>
            <a:ext cx="4509827" cy="1325563"/>
          </a:xfrm>
        </p:spPr>
        <p:txBody>
          <a:bodyPr/>
          <a:lstStyle/>
          <a:p>
            <a:r>
              <a:rPr lang="it-IT" dirty="0"/>
              <a:t>MCAO </a:t>
            </a:r>
            <a:r>
              <a:rPr lang="it-IT" dirty="0" err="1"/>
              <a:t>limitations</a:t>
            </a:r>
            <a:endParaRPr lang="en-US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6C40EED-51D0-430D-B63B-37399CD6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25B1D6-66F3-48C0-8325-E92E6BF7D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F1928E-44D7-4532-88E4-DBA435D6B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77B6-61F1-4CBB-B5CF-82A1E1B2265E}" type="slidenum">
              <a:rPr lang="it-IT" smtClean="0"/>
              <a:t>21</a:t>
            </a:fld>
            <a:endParaRPr lang="it-IT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8450B17-E553-4B44-91BB-64F90437C3B7}"/>
              </a:ext>
            </a:extLst>
          </p:cNvPr>
          <p:cNvSpPr txBox="1">
            <a:spLocks/>
          </p:cNvSpPr>
          <p:nvPr/>
        </p:nvSpPr>
        <p:spPr>
          <a:xfrm>
            <a:off x="300943" y="1442803"/>
            <a:ext cx="3737658" cy="435133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MCAO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peforms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turbulence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volume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correction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still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the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correction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exactly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uniform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depending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 Guide Stars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magnitude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spatial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configuration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can be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uniform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within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area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inscribed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by the Guide Stars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it-IT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MCAO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does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extreme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peak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performance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SCAO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may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do,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leading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important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difference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within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different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filters.</a:t>
            </a:r>
            <a:endParaRPr 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646E1BE-4819-442E-93EE-1CEFDD079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039" y="740298"/>
            <a:ext cx="6714527" cy="5377404"/>
          </a:xfrm>
          <a:prstGeom prst="rect">
            <a:avLst/>
          </a:prstGeom>
        </p:spPr>
      </p:pic>
      <p:graphicFrame>
        <p:nvGraphicFramePr>
          <p:cNvPr id="19" name="Oggetto 18">
            <a:extLst>
              <a:ext uri="{FF2B5EF4-FFF2-40B4-BE49-F238E27FC236}">
                <a16:creationId xmlns:a16="http://schemas.microsoft.com/office/drawing/2014/main" id="{441F5A11-983C-423C-B576-7BAA126328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621085"/>
              </p:ext>
            </p:extLst>
          </p:nvPr>
        </p:nvGraphicFramePr>
        <p:xfrm>
          <a:off x="5736220" y="2684527"/>
          <a:ext cx="1676400" cy="168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0" name="CorelDRAW" r:id="rId4" imgW="1676116" imgH="1680459" progId="CorelDraw.Graphic.21">
                  <p:embed/>
                </p:oleObj>
              </mc:Choice>
              <mc:Fallback>
                <p:oleObj name="CorelDRAW" r:id="rId4" imgW="1676116" imgH="1680459" progId="CorelDraw.Graphic.21">
                  <p:embed/>
                  <p:pic>
                    <p:nvPicPr>
                      <p:cNvPr id="12" name="Oggetto 11">
                        <a:extLst>
                          <a:ext uri="{FF2B5EF4-FFF2-40B4-BE49-F238E27FC236}">
                            <a16:creationId xmlns:a16="http://schemas.microsoft.com/office/drawing/2014/main" id="{E1C2ED97-455D-4DEB-8213-398B9CF592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36220" y="2684527"/>
                        <a:ext cx="1676400" cy="1681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ggetto 19">
            <a:extLst>
              <a:ext uri="{FF2B5EF4-FFF2-40B4-BE49-F238E27FC236}">
                <a16:creationId xmlns:a16="http://schemas.microsoft.com/office/drawing/2014/main" id="{B984F571-A042-4667-900A-FB6A3B4642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1432536"/>
              </p:ext>
            </p:extLst>
          </p:nvPr>
        </p:nvGraphicFramePr>
        <p:xfrm>
          <a:off x="9982200" y="2985658"/>
          <a:ext cx="1676400" cy="168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1" name="CorelDRAW" r:id="rId6" imgW="1676116" imgH="1680459" progId="CorelDraw.Graphic.21">
                  <p:embed/>
                </p:oleObj>
              </mc:Choice>
              <mc:Fallback>
                <p:oleObj name="CorelDRAW" r:id="rId6" imgW="1676116" imgH="1680459" progId="CorelDraw.Graphic.21">
                  <p:embed/>
                  <p:pic>
                    <p:nvPicPr>
                      <p:cNvPr id="13" name="Oggetto 12">
                        <a:extLst>
                          <a:ext uri="{FF2B5EF4-FFF2-40B4-BE49-F238E27FC236}">
                            <a16:creationId xmlns:a16="http://schemas.microsoft.com/office/drawing/2014/main" id="{14D1F4A8-E7F4-4E3B-8593-535798BB71A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82200" y="2985658"/>
                        <a:ext cx="1676400" cy="1681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ggetto 20">
            <a:extLst>
              <a:ext uri="{FF2B5EF4-FFF2-40B4-BE49-F238E27FC236}">
                <a16:creationId xmlns:a16="http://schemas.microsoft.com/office/drawing/2014/main" id="{305BF3CC-AB1E-4C0D-BC4B-1560A899DA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8094958"/>
              </p:ext>
            </p:extLst>
          </p:nvPr>
        </p:nvGraphicFramePr>
        <p:xfrm>
          <a:off x="6934200" y="365125"/>
          <a:ext cx="1676400" cy="168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62" name="CorelDRAW" r:id="rId7" imgW="1676116" imgH="1680459" progId="CorelDraw.Graphic.21">
                  <p:embed/>
                </p:oleObj>
              </mc:Choice>
              <mc:Fallback>
                <p:oleObj name="CorelDRAW" r:id="rId7" imgW="1676116" imgH="1680459" progId="CorelDraw.Graphic.21">
                  <p:embed/>
                  <p:pic>
                    <p:nvPicPr>
                      <p:cNvPr id="14" name="Oggetto 13">
                        <a:extLst>
                          <a:ext uri="{FF2B5EF4-FFF2-40B4-BE49-F238E27FC236}">
                            <a16:creationId xmlns:a16="http://schemas.microsoft.com/office/drawing/2014/main" id="{F8378D73-AEFA-4D0E-AEC7-6988BDA295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34200" y="365125"/>
                        <a:ext cx="1676400" cy="1681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4E8AFE5-27F4-4861-A926-C64D86EA736D}"/>
              </a:ext>
            </a:extLst>
          </p:cNvPr>
          <p:cNvSpPr txBox="1"/>
          <p:nvPr/>
        </p:nvSpPr>
        <p:spPr>
          <a:xfrm flipH="1">
            <a:off x="8754930" y="370966"/>
            <a:ext cx="328368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Ks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MAD @VLT, R136, 30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Dor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magine 8" descr="Immagine che contiene fotografia, sedendo, colorato, tavolo&#10;&#10;Descrizione generata automaticamente">
            <a:extLst>
              <a:ext uri="{FF2B5EF4-FFF2-40B4-BE49-F238E27FC236}">
                <a16:creationId xmlns:a16="http://schemas.microsoft.com/office/drawing/2014/main" id="{8B279280-2185-4D23-9EC1-54B3AD84AE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933" y="556056"/>
            <a:ext cx="7151924" cy="5561646"/>
          </a:xfrm>
          <a:prstGeom prst="rect">
            <a:avLst/>
          </a:prstGeom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7EA836D0-518A-48B1-912D-12974C2419BA}"/>
              </a:ext>
            </a:extLst>
          </p:cNvPr>
          <p:cNvSpPr/>
          <p:nvPr/>
        </p:nvSpPr>
        <p:spPr>
          <a:xfrm>
            <a:off x="5904900" y="722004"/>
            <a:ext cx="5257800" cy="5377404"/>
          </a:xfrm>
          <a:prstGeom prst="ellipse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F979F95E-1681-420F-B925-3CC888E3131B}"/>
              </a:ext>
            </a:extLst>
          </p:cNvPr>
          <p:cNvCxnSpPr>
            <a:cxnSpLocks/>
          </p:cNvCxnSpPr>
          <p:nvPr/>
        </p:nvCxnSpPr>
        <p:spPr>
          <a:xfrm>
            <a:off x="6321600" y="6356350"/>
            <a:ext cx="4787644" cy="0"/>
          </a:xfrm>
          <a:prstGeom prst="straightConnector1">
            <a:avLst/>
          </a:prstGeom>
          <a:ln w="28575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B717897-FFCE-4F21-9165-225AF66BE333}"/>
              </a:ext>
            </a:extLst>
          </p:cNvPr>
          <p:cNvSpPr txBox="1"/>
          <p:nvPr/>
        </p:nvSpPr>
        <p:spPr>
          <a:xfrm>
            <a:off x="7696800" y="6277149"/>
            <a:ext cx="157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arcmin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FoV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98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8C7843-FDF2-40D6-8492-F65E9DC12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role</a:t>
            </a:r>
            <a:r>
              <a:rPr lang="it-IT" dirty="0"/>
              <a:t> of PSF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1474D58-7403-4FE6-83EA-FA3674B54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879" y="1610449"/>
            <a:ext cx="4544028" cy="4351338"/>
          </a:xfrm>
          <a:solidFill>
            <a:srgbClr val="FEFAF8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main methods of PSF-dependent post-processing can be broadly grouped into four classes: </a:t>
            </a:r>
          </a:p>
          <a:p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 Deconvolution;</a:t>
            </a:r>
          </a:p>
          <a:p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 convolution;</a:t>
            </a:r>
          </a:p>
          <a:p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Photometry and astrometry [</a:t>
            </a:r>
            <a:r>
              <a:rPr lang="en-US" sz="2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Marasco A, Schreiber L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];</a:t>
            </a:r>
          </a:p>
          <a:p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Speckle suppression [</a:t>
            </a:r>
            <a:r>
              <a:rPr lang="en-US" sz="2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 </a:t>
            </a:r>
            <a:r>
              <a:rPr lang="en-US" sz="22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Causi</a:t>
            </a:r>
            <a:r>
              <a:rPr lang="en-US" sz="2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</a:t>
            </a:r>
            <a:r>
              <a:rPr lang="en-US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].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781E4A1-EA82-4A48-ACE6-1D55A1BC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764ECB4-5412-44A1-B468-340BA423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2793E1-C4BA-4806-B8D4-1AC7DCF43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77B6-61F1-4CBB-B5CF-82A1E1B2265E}" type="slidenum">
              <a:rPr lang="it-IT" smtClean="0"/>
              <a:t>22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4F4CC1-F09D-4B34-BDFB-3A98D13BA01E}"/>
              </a:ext>
            </a:extLst>
          </p:cNvPr>
          <p:cNvSpPr txBox="1"/>
          <p:nvPr/>
        </p:nvSpPr>
        <p:spPr>
          <a:xfrm>
            <a:off x="5810490" y="1610449"/>
            <a:ext cx="5058137" cy="3816429"/>
          </a:xfrm>
          <a:prstGeom prst="rect">
            <a:avLst/>
          </a:prstGeom>
          <a:solidFill>
            <a:srgbClr val="F5F7FD"/>
          </a:solidFill>
        </p:spPr>
        <p:txBody>
          <a:bodyPr wrap="square" rtlCol="0">
            <a:spAutoFit/>
          </a:bodyPr>
          <a:lstStyle/>
          <a:p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know the PSF over the field, PSF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should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 a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limitation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photometry-astrometry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endParaRPr lang="it-IT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However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PSF field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variation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introduces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spatial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dependent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errors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because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the </a:t>
            </a:r>
            <a:r>
              <a:rPr lang="it-IT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field </a:t>
            </a:r>
            <a:r>
              <a:rPr lang="it-IT" sz="2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varying</a:t>
            </a:r>
            <a:r>
              <a:rPr lang="it-IT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SNR. </a:t>
            </a:r>
          </a:p>
          <a:p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may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 source of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systematic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errors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regions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the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observed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field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have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different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depth</a:t>
            </a:r>
            <a:r>
              <a:rPr lang="it-IT"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  <a:endParaRPr lang="it-IT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620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C20784-FD9B-40B9-A879-D06DAC77F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PSF and PSF-R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E5F40C-F114-451C-A2E4-D5E2ED937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PSF-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Reconstruction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method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retrieving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PSF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shape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(s) from the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focal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plane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data, the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telescope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WFS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telemetry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or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both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aka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hybrid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),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even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possible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 hoc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numerical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simulations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Refer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</a:t>
            </a:r>
            <a:r>
              <a:rPr lang="it-IT" sz="2400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Grazian</a:t>
            </a:r>
            <a:r>
              <a:rPr lang="it-IT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A.,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about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MICADO PSF-R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later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today</a:t>
            </a:r>
            <a:endParaRPr lang="it-IT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Massari D., Marasco A.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Beltramo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-Martin O., Milli J., </a:t>
            </a:r>
            <a:r>
              <a:rPr lang="it-IT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Fiorentino G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.,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Tolstoy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E.,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Kerber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F., 2020, A&amp;A, 634, L5</a:t>
            </a:r>
          </a:p>
          <a:p>
            <a: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PSF-R, </a:t>
            </a:r>
            <a:r>
              <a:rPr lang="it-IT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Beltramo</a:t>
            </a:r>
            <a: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-Martin O., </a:t>
            </a:r>
            <a:r>
              <a:rPr lang="it-IT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Correia</a:t>
            </a:r>
            <a: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C.M., </a:t>
            </a:r>
            <a:r>
              <a:rPr lang="it-IT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Ragland</a:t>
            </a:r>
            <a: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S., </a:t>
            </a:r>
            <a:r>
              <a:rPr lang="it-IT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Jolissaint</a:t>
            </a:r>
            <a: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L., </a:t>
            </a:r>
            <a:r>
              <a:rPr lang="it-IT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Neichel</a:t>
            </a:r>
            <a: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B., Fusco T., </a:t>
            </a:r>
            <a:r>
              <a:rPr lang="it-IT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Wizinowich</a:t>
            </a:r>
            <a: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P.L., 2019, MNRAS, 487, 5450</a:t>
            </a:r>
          </a:p>
          <a:p>
            <a: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Sphere </a:t>
            </a:r>
            <a:r>
              <a:rPr lang="it-IT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Simulation</a:t>
            </a:r>
            <a: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17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Fètick</a:t>
            </a:r>
            <a:r>
              <a:rPr lang="it-IT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R.J.L., et al., 2019, A&amp;A, 628, A99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683D63-0BA3-4CB7-9A27-8CD60F72A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7EA4A4-40AD-40E2-BEEF-BCD072BEB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E1B575-04E2-4E00-A050-687346D22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77B6-61F1-4CBB-B5CF-82A1E1B2265E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4738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D2FD57BF-CC6A-4C49-9BA7-CD0819752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975" y="2315449"/>
            <a:ext cx="5534025" cy="29813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A56ADBB-A7FB-4B0C-97B1-9F2414126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413" y="365125"/>
            <a:ext cx="11289173" cy="1325563"/>
          </a:xfrm>
        </p:spPr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Math, 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ASTronomy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Research (MAST&amp;R)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B9CDE22-CFFC-46E3-8611-F65C5CB95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413" y="1435261"/>
            <a:ext cx="6400799" cy="474170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 INAF group working on mathematical methods for high-resolution imaging</a:t>
            </a:r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/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 supports several current mainstream AO projects as MAORY, MICADO, ERIS, SHARK, MAVIS</a:t>
            </a:r>
          </a:p>
          <a:p>
            <a:pPr fontAlgn="base"/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Focus on PSF- Reconstruction activities </a:t>
            </a:r>
          </a:p>
          <a:p>
            <a:pPr fontAlgn="base"/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Looking for beneficial return for other large project as Gaia and Euclid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C5BDAF-F8CB-4EA5-A266-70F639E99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D4311F5-46E8-49AB-A48E-9FE400CCA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904E89-D217-4893-B032-912F2BAD4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77B6-61F1-4CBB-B5CF-82A1E1B2265E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3123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925ECC-325A-45E0-9C68-4A2CF2021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</a:t>
            </a:r>
            <a:r>
              <a:rPr lang="it-IT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projects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3B0E86-21F3-49D3-8AF0-71C5F73F8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35880" cy="40513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the framework of the science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related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activities of MAORY, MICADO and MAVIS,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built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collaboration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devoted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the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scientific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exploitation of the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unique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combination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of:</a:t>
            </a:r>
          </a:p>
          <a:p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Large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Spectral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Coverage V to K;</a:t>
            </a:r>
          </a:p>
          <a:p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similar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spatial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resolution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~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10mas;</a:t>
            </a:r>
          </a:p>
          <a:p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‘’Large’’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FoV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~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30’’-50’’;</a:t>
            </a:r>
          </a:p>
          <a:p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High-SR &gt; 15%V - 50% K;</a:t>
            </a:r>
          </a:p>
          <a:p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High-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sky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coverage &gt; 50%;</a:t>
            </a:r>
          </a:p>
          <a:p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almost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parallel</a:t>
            </a:r>
            <a:r>
              <a:rPr lang="it-IT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schedule, operative 2026-2027.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A3E0C4-2CF5-474F-A18E-87CD10EBE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AB4C15-6790-4526-927E-D2851B2E8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A609B9-ED0C-4439-A1C1-E817A743B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77B6-61F1-4CBB-B5CF-82A1E1B2265E}" type="slidenum">
              <a:rPr lang="it-IT" smtClean="0"/>
              <a:t>25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27FB918-4C72-466A-B33E-629E2F57B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680" y="854214"/>
            <a:ext cx="5641658" cy="532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19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oggetto, esterni, acqua, neve&#10;&#10;Descrizione generata automaticamente">
            <a:extLst>
              <a:ext uri="{FF2B5EF4-FFF2-40B4-BE49-F238E27FC236}">
                <a16:creationId xmlns:a16="http://schemas.microsoft.com/office/drawing/2014/main" id="{07DF737F-9AC1-4494-851B-9460D70D7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55" y="2124076"/>
            <a:ext cx="4344716" cy="4276724"/>
          </a:xfrm>
          <a:prstGeom prst="rect">
            <a:avLst/>
          </a:prstGeom>
        </p:spPr>
      </p:pic>
      <p:pic>
        <p:nvPicPr>
          <p:cNvPr id="7" name="Immagine 6" descr="Immagine che contiene oggetto, stella&#10;&#10;Descrizione generata automaticamente">
            <a:extLst>
              <a:ext uri="{FF2B5EF4-FFF2-40B4-BE49-F238E27FC236}">
                <a16:creationId xmlns:a16="http://schemas.microsoft.com/office/drawing/2014/main" id="{556B745C-0B42-4C68-AD94-A0985F3D7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862" y="2124076"/>
            <a:ext cx="4729223" cy="427672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F32E241-F6F6-4A77-9956-42356877B341}"/>
              </a:ext>
            </a:extLst>
          </p:cNvPr>
          <p:cNvSpPr txBox="1"/>
          <p:nvPr/>
        </p:nvSpPr>
        <p:spPr>
          <a:xfrm>
            <a:off x="2139518" y="727969"/>
            <a:ext cx="55989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it-IT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that’s</a:t>
            </a:r>
            <a:r>
              <a:rPr lang="it-IT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4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</a:t>
            </a:r>
            <a:r>
              <a:rPr lang="it-IT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thanks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6A07599-DF96-424F-8E9B-DA6EB349F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2CDB52C-9160-4917-9330-31EBAFD64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4D521F3-D348-4583-A053-8D8B27BD5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77B6-61F1-4CBB-B5CF-82A1E1B2265E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2251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404C45-882B-47F2-8FF8-9A0A0F7A7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Reference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F006FC-4F35-4B38-935E-D6FD691FA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M. D. Perrin, A. Sivaramakrishnan, R. B. Makidon, B. R.</a:t>
            </a:r>
            <a:r>
              <a:rPr lang="en-US" dirty="0"/>
              <a:t>Oppenheimer, and J. R. Graham, “The structure of high </a:t>
            </a:r>
            <a:r>
              <a:rPr lang="en-US" dirty="0" err="1"/>
              <a:t>Strehl</a:t>
            </a:r>
            <a:r>
              <a:rPr lang="en-US" dirty="0"/>
              <a:t> ratio point-spread functions,” </a:t>
            </a:r>
            <a:r>
              <a:rPr lang="en-US" dirty="0" err="1"/>
              <a:t>Astrophys</a:t>
            </a:r>
            <a:r>
              <a:rPr lang="en-US" dirty="0"/>
              <a:t>. J. 596, 702–712 (2003).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95998A-A37D-4658-A465-A14DBE333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34B85A-AD1C-4599-A3EE-7CA5D446A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C291EB-D293-4D2D-97A0-0CB4A0B9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77B6-61F1-4CBB-B5CF-82A1E1B2265E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32355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DD42858-8FFA-4756-8D16-CDBD0F6F8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F17F0-01AA-5A48-B5EF-63EBECFF2274}" type="slidenum">
              <a:rPr lang="it-IT" smtClean="0"/>
              <a:t>28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5EBE13D-58E2-4963-A91E-EAA3324E1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0C0F550-6963-43DC-B2E5-5C5ECF6F6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Roma, AO2020</a:t>
            </a:r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BE81634-5165-43B4-8270-B2C11EFE3137}"/>
              </a:ext>
            </a:extLst>
          </p:cNvPr>
          <p:cNvSpPr txBox="1"/>
          <p:nvPr/>
        </p:nvSpPr>
        <p:spPr>
          <a:xfrm>
            <a:off x="343007" y="859651"/>
            <a:ext cx="3225311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Plot shows the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reasonable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maximum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resolution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achievable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 a 39m (ELT)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telescope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resolution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range of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different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AO technique.</a:t>
            </a:r>
          </a:p>
          <a:p>
            <a:endParaRPr lang="it-IT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Better performance on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larger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FoV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require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more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actuators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per DM;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more  DM;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Brighter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References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More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References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endParaRPr lang="it-IT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general, the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higher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correction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lower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realization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tolerances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endParaRPr lang="it-I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6" name="Immagine 5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FDA32F42-AD06-47AA-B7DB-12712C9DE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436" y="135562"/>
            <a:ext cx="8246117" cy="64800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CE65915-4413-4805-98F9-E85BC83B92B8}"/>
              </a:ext>
            </a:extLst>
          </p:cNvPr>
          <p:cNvSpPr txBox="1"/>
          <p:nvPr/>
        </p:nvSpPr>
        <p:spPr>
          <a:xfrm rot="1031621">
            <a:off x="7577442" y="4423940"/>
            <a:ext cx="3933658" cy="88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 err="1">
                <a:solidFill>
                  <a:schemeClr val="bg2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Complexity</a:t>
            </a:r>
            <a:endParaRPr lang="it-IT" sz="4800" dirty="0">
              <a:solidFill>
                <a:schemeClr val="bg2">
                  <a:lumMod val="9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95D4E291-338E-4363-B59C-833A26D17E98}"/>
              </a:ext>
            </a:extLst>
          </p:cNvPr>
          <p:cNvCxnSpPr>
            <a:cxnSpLocks/>
          </p:cNvCxnSpPr>
          <p:nvPr/>
        </p:nvCxnSpPr>
        <p:spPr>
          <a:xfrm flipH="1" flipV="1">
            <a:off x="6693031" y="4392891"/>
            <a:ext cx="4596852" cy="1498411"/>
          </a:xfrm>
          <a:prstGeom prst="straightConnector1">
            <a:avLst/>
          </a:prstGeom>
          <a:ln w="28575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474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1EBD0F-1D1B-4CC8-8D5B-991A2158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PSF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partially</a:t>
            </a:r>
            <a:r>
              <a:rPr lang="it-IT" dirty="0"/>
              <a:t> </a:t>
            </a:r>
            <a:r>
              <a:rPr lang="it-IT" dirty="0" err="1"/>
              <a:t>fixed</a:t>
            </a:r>
            <a:r>
              <a:rPr lang="it-IT" dirty="0"/>
              <a:t> to NGS </a:t>
            </a:r>
            <a:r>
              <a:rPr lang="it-IT" dirty="0" err="1"/>
              <a:t>geometry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10F0F6-ED69-46E7-9D22-8F974CEC8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Pupil</a:t>
            </a:r>
            <a:r>
              <a:rPr lang="it-IT" dirty="0"/>
              <a:t> </a:t>
            </a:r>
            <a:r>
              <a:rPr lang="it-IT" dirty="0" err="1"/>
              <a:t>rotates</a:t>
            </a:r>
            <a:r>
              <a:rPr lang="it-IT" dirty="0"/>
              <a:t>, [</a:t>
            </a:r>
            <a:r>
              <a:rPr lang="it-IT" dirty="0" err="1"/>
              <a:t>Shape</a:t>
            </a:r>
            <a:r>
              <a:rPr lang="it-IT" dirty="0"/>
              <a:t>, Spider footprint </a:t>
            </a:r>
            <a:r>
              <a:rPr lang="it-IT" dirty="0" err="1"/>
              <a:t>rotates</a:t>
            </a:r>
            <a:r>
              <a:rPr lang="it-IT" dirty="0"/>
              <a:t>]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4C8131-4FA6-49F3-B7D9-3720EB982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CA3393-90F4-431C-AA33-61C70E491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9A6EF4-1981-428C-A4F9-D5881086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77B6-61F1-4CBB-B5CF-82A1E1B2265E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912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95671B-1784-4592-846D-938940FE7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PSF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formation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AO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effects</a:t>
            </a:r>
            <a:endParaRPr lang="it-I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13256C-D775-4F39-8F97-656D75AE9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825625"/>
            <a:ext cx="339638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PSF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the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integration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along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time of consecutive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instantaneous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PSF and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across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wavelengths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within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filter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used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the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observations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7E827D-846C-4BF3-AAD5-DF530228C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2273A4-3653-44A0-8A5D-4D150159F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B30B4A-8976-4FB8-B43B-00B87F94C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77B6-61F1-4CBB-B5CF-82A1E1B2265E}" type="slidenum">
              <a:rPr lang="it-IT" smtClean="0"/>
              <a:t>3</a:t>
            </a:fld>
            <a:endParaRPr lang="it-IT"/>
          </a:p>
        </p:txBody>
      </p:sp>
      <p:pic>
        <p:nvPicPr>
          <p:cNvPr id="29" name="Immagine 28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3AB80409-6988-45E6-A70A-5C64C68075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24" y="5667404"/>
            <a:ext cx="1789180" cy="237744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F139ACF6-96B1-4427-93F0-8C952DD7D1AC}"/>
              </a:ext>
            </a:extLst>
          </p:cNvPr>
          <p:cNvSpPr txBox="1"/>
          <p:nvPr/>
        </p:nvSpPr>
        <p:spPr>
          <a:xfrm>
            <a:off x="3696031" y="1215277"/>
            <a:ext cx="437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 Loop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Sequence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b="1" dirty="0" err="1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monochromatic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speckle.lambda.dance.k_mono.linear.">
            <a:hlinkClick r:id="" action="ppaction://media"/>
            <a:extLst>
              <a:ext uri="{FF2B5EF4-FFF2-40B4-BE49-F238E27FC236}">
                <a16:creationId xmlns:a16="http://schemas.microsoft.com/office/drawing/2014/main" id="{ABBCD540-C47D-4B4E-A4A3-805D07A39B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3600" y="1607755"/>
            <a:ext cx="3902075" cy="3902075"/>
          </a:xfrm>
          <a:prstGeom prst="rect">
            <a:avLst/>
          </a:prstGeom>
        </p:spPr>
      </p:pic>
      <p:pic>
        <p:nvPicPr>
          <p:cNvPr id="11" name="speckle.lambda.dance.k_lambda.linear.">
            <a:hlinkClick r:id="" action="ppaction://media"/>
            <a:extLst>
              <a:ext uri="{FF2B5EF4-FFF2-40B4-BE49-F238E27FC236}">
                <a16:creationId xmlns:a16="http://schemas.microsoft.com/office/drawing/2014/main" id="{57E20933-3059-4C16-8F41-EDDF17DF9DC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3400" y="1607755"/>
            <a:ext cx="3902075" cy="3902075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A03D4A1-2224-44D1-B15C-F3CA706740B1}"/>
              </a:ext>
            </a:extLst>
          </p:cNvPr>
          <p:cNvSpPr txBox="1"/>
          <p:nvPr/>
        </p:nvSpPr>
        <p:spPr>
          <a:xfrm>
            <a:off x="7991505" y="1215277"/>
            <a:ext cx="4203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 Loop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Sequence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</a:t>
            </a:r>
            <a:r>
              <a:rPr lang="it-IT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ly</a:t>
            </a:r>
            <a:r>
              <a:rPr lang="it-IT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</a:t>
            </a:r>
            <a:r>
              <a:rPr lang="it-IT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</a:t>
            </a:r>
            <a:r>
              <a:rPr lang="it-IT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</a:t>
            </a:r>
            <a:r>
              <a:rPr lang="it-IT" b="1" dirty="0" err="1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</a:t>
            </a:r>
            <a:r>
              <a:rPr lang="it-IT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endParaRPr lang="en-US" b="1" dirty="0">
              <a:solidFill>
                <a:srgbClr val="7030A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" name="Immagine 19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71FBDB9D-C394-4D63-914A-87F818BECD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235" y="5693242"/>
            <a:ext cx="1789180" cy="237744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385FEBBA-0D04-40CB-93B6-962009F1CA12}"/>
              </a:ext>
            </a:extLst>
          </p:cNvPr>
          <p:cNvSpPr/>
          <p:nvPr/>
        </p:nvSpPr>
        <p:spPr>
          <a:xfrm>
            <a:off x="335949" y="4308948"/>
            <a:ext cx="3372181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20 sec, 1.2’’ seeing in V</a:t>
            </a:r>
          </a:p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 bar: SR Ratio</a:t>
            </a:r>
          </a:p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 bar: EE in the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diffraction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limited core</a:t>
            </a:r>
          </a:p>
        </p:txBody>
      </p:sp>
    </p:spTree>
    <p:extLst>
      <p:ext uri="{BB962C8B-B14F-4D97-AF65-F5344CB8AC3E}">
        <p14:creationId xmlns:p14="http://schemas.microsoft.com/office/powerpoint/2010/main" val="315962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9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A2E915F-D91F-481E-8BE9-A371EFD2A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F17F0-01AA-5A48-B5EF-63EBECFF2274}" type="slidenum">
              <a:rPr lang="it-IT" smtClean="0"/>
              <a:t>30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929C032-45EE-4CE4-AA12-690303CE4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7DBF9A1-DE6C-49D2-B520-85B84B837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Roma, AO2020</a:t>
            </a:r>
            <a:endParaRPr lang="it-IT"/>
          </a:p>
        </p:txBody>
      </p:sp>
      <p:pic>
        <p:nvPicPr>
          <p:cNvPr id="5" name="Immagine 4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423FA16B-14C9-48AF-AD36-2660130883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914" y="288702"/>
            <a:ext cx="5253818" cy="3274519"/>
          </a:xfrm>
          <a:prstGeom prst="rect">
            <a:avLst/>
          </a:prstGeom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5845A1D0-FF10-45F6-8C84-C26D030DF1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85" y="1414587"/>
            <a:ext cx="5330952" cy="4355592"/>
          </a:xfrm>
          <a:prstGeom prst="rect">
            <a:avLst/>
          </a:prstGeom>
        </p:spPr>
      </p:pic>
      <p:sp>
        <p:nvSpPr>
          <p:cNvPr id="7" name="Freeform 13">
            <a:extLst>
              <a:ext uri="{FF2B5EF4-FFF2-40B4-BE49-F238E27FC236}">
                <a16:creationId xmlns:a16="http://schemas.microsoft.com/office/drawing/2014/main" id="{05619D4F-F5DE-4624-86D7-D4BEF67BC0FF}"/>
              </a:ext>
            </a:extLst>
          </p:cNvPr>
          <p:cNvSpPr>
            <a:spLocks noEditPoints="1"/>
          </p:cNvSpPr>
          <p:nvPr/>
        </p:nvSpPr>
        <p:spPr bwMode="auto">
          <a:xfrm>
            <a:off x="129696" y="296938"/>
            <a:ext cx="253288" cy="231262"/>
          </a:xfrm>
          <a:custGeom>
            <a:avLst/>
            <a:gdLst>
              <a:gd name="T0" fmla="*/ 123 w 245"/>
              <a:gd name="T1" fmla="*/ 223 h 223"/>
              <a:gd name="T2" fmla="*/ 44 w 245"/>
              <a:gd name="T3" fmla="*/ 190 h 223"/>
              <a:gd name="T4" fmla="*/ 44 w 245"/>
              <a:gd name="T5" fmla="*/ 32 h 223"/>
              <a:gd name="T6" fmla="*/ 123 w 245"/>
              <a:gd name="T7" fmla="*/ 0 h 223"/>
              <a:gd name="T8" fmla="*/ 202 w 245"/>
              <a:gd name="T9" fmla="*/ 32 h 223"/>
              <a:gd name="T10" fmla="*/ 202 w 245"/>
              <a:gd name="T11" fmla="*/ 32 h 223"/>
              <a:gd name="T12" fmla="*/ 202 w 245"/>
              <a:gd name="T13" fmla="*/ 190 h 223"/>
              <a:gd name="T14" fmla="*/ 123 w 245"/>
              <a:gd name="T15" fmla="*/ 223 h 223"/>
              <a:gd name="T16" fmla="*/ 123 w 245"/>
              <a:gd name="T17" fmla="*/ 36 h 223"/>
              <a:gd name="T18" fmla="*/ 69 w 245"/>
              <a:gd name="T19" fmla="*/ 58 h 223"/>
              <a:gd name="T20" fmla="*/ 69 w 245"/>
              <a:gd name="T21" fmla="*/ 165 h 223"/>
              <a:gd name="T22" fmla="*/ 123 w 245"/>
              <a:gd name="T23" fmla="*/ 187 h 223"/>
              <a:gd name="T24" fmla="*/ 176 w 245"/>
              <a:gd name="T25" fmla="*/ 165 h 223"/>
              <a:gd name="T26" fmla="*/ 176 w 245"/>
              <a:gd name="T27" fmla="*/ 58 h 223"/>
              <a:gd name="T28" fmla="*/ 123 w 245"/>
              <a:gd name="T29" fmla="*/ 36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45" h="223">
                <a:moveTo>
                  <a:pt x="123" y="223"/>
                </a:moveTo>
                <a:cubicBezTo>
                  <a:pt x="93" y="223"/>
                  <a:pt x="65" y="212"/>
                  <a:pt x="44" y="190"/>
                </a:cubicBezTo>
                <a:cubicBezTo>
                  <a:pt x="0" y="147"/>
                  <a:pt x="0" y="76"/>
                  <a:pt x="44" y="32"/>
                </a:cubicBezTo>
                <a:cubicBezTo>
                  <a:pt x="65" y="11"/>
                  <a:pt x="93" y="0"/>
                  <a:pt x="123" y="0"/>
                </a:cubicBezTo>
                <a:cubicBezTo>
                  <a:pt x="153" y="0"/>
                  <a:pt x="181" y="11"/>
                  <a:pt x="202" y="32"/>
                </a:cubicBezTo>
                <a:cubicBezTo>
                  <a:pt x="202" y="32"/>
                  <a:pt x="202" y="32"/>
                  <a:pt x="202" y="32"/>
                </a:cubicBezTo>
                <a:cubicBezTo>
                  <a:pt x="245" y="76"/>
                  <a:pt x="245" y="147"/>
                  <a:pt x="202" y="190"/>
                </a:cubicBezTo>
                <a:cubicBezTo>
                  <a:pt x="181" y="212"/>
                  <a:pt x="153" y="223"/>
                  <a:pt x="123" y="223"/>
                </a:cubicBezTo>
                <a:close/>
                <a:moveTo>
                  <a:pt x="123" y="36"/>
                </a:moveTo>
                <a:cubicBezTo>
                  <a:pt x="103" y="36"/>
                  <a:pt x="84" y="43"/>
                  <a:pt x="69" y="58"/>
                </a:cubicBezTo>
                <a:cubicBezTo>
                  <a:pt x="40" y="87"/>
                  <a:pt x="40" y="135"/>
                  <a:pt x="69" y="165"/>
                </a:cubicBezTo>
                <a:cubicBezTo>
                  <a:pt x="84" y="179"/>
                  <a:pt x="103" y="187"/>
                  <a:pt x="123" y="187"/>
                </a:cubicBezTo>
                <a:cubicBezTo>
                  <a:pt x="143" y="187"/>
                  <a:pt x="162" y="179"/>
                  <a:pt x="176" y="165"/>
                </a:cubicBezTo>
                <a:cubicBezTo>
                  <a:pt x="206" y="135"/>
                  <a:pt x="206" y="87"/>
                  <a:pt x="176" y="58"/>
                </a:cubicBezTo>
                <a:cubicBezTo>
                  <a:pt x="162" y="43"/>
                  <a:pt x="143" y="36"/>
                  <a:pt x="123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9993320-2A47-471D-BC73-6FE01A92370C}"/>
              </a:ext>
            </a:extLst>
          </p:cNvPr>
          <p:cNvSpPr txBox="1"/>
          <p:nvPr/>
        </p:nvSpPr>
        <p:spPr>
          <a:xfrm>
            <a:off x="3206845" y="5770179"/>
            <a:ext cx="28932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*M15 core, 23’’x23’’ data J band</a:t>
            </a:r>
          </a:p>
          <a:p>
            <a:r>
              <a:rPr lang="en-US" sz="1400" dirty="0"/>
              <a:t>PISCES+FLAO @ LBT, inset 6 ’’x5’’</a:t>
            </a:r>
            <a:endParaRPr lang="it-IT" sz="14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7B7467F-FD73-46F3-82A4-A4F5DF248DAB}"/>
              </a:ext>
            </a:extLst>
          </p:cNvPr>
          <p:cNvSpPr/>
          <p:nvPr/>
        </p:nvSpPr>
        <p:spPr>
          <a:xfrm>
            <a:off x="6087891" y="3940279"/>
            <a:ext cx="6115773" cy="233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it-IT" alt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Challenging</a:t>
            </a:r>
            <a:r>
              <a:rPr lang="it-IT" alt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alt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photometry</a:t>
            </a:r>
            <a:r>
              <a:rPr lang="it-IT" alt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alt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because</a:t>
            </a:r>
            <a:r>
              <a:rPr lang="it-IT" alt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the large PSF field-</a:t>
            </a:r>
            <a:r>
              <a:rPr lang="it-IT" alt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variation</a:t>
            </a:r>
            <a:endParaRPr lang="it-IT" alt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0000"/>
              </a:lnSpc>
            </a:pPr>
            <a:endParaRPr lang="it-IT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0000"/>
              </a:lnSpc>
            </a:pP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Sky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coverage &lt;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few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%, limited to the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galactic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plane</a:t>
            </a:r>
            <a:endParaRPr lang="it-IT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0000"/>
              </a:lnSpc>
            </a:pPr>
            <a:endParaRPr lang="it-IT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0000"/>
              </a:lnSpc>
            </a:pPr>
            <a:r>
              <a:rPr lang="it-IT" alt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PSFs</a:t>
            </a:r>
            <a:r>
              <a:rPr lang="it-IT" alt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are </a:t>
            </a:r>
            <a:r>
              <a:rPr lang="it-IT" alt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elongated</a:t>
            </a:r>
            <a:r>
              <a:rPr lang="it-IT" alt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alt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towards</a:t>
            </a:r>
            <a:r>
              <a:rPr lang="it-IT" alt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</a:t>
            </a:r>
            <a:r>
              <a:rPr lang="it-IT" alt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direction</a:t>
            </a:r>
            <a:r>
              <a:rPr lang="it-IT" alt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the </a:t>
            </a:r>
            <a:r>
              <a:rPr lang="it-IT" alt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reference</a:t>
            </a:r>
            <a:r>
              <a:rPr lang="it-IT" alt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star</a:t>
            </a:r>
          </a:p>
          <a:p>
            <a:pPr>
              <a:lnSpc>
                <a:spcPct val="90000"/>
              </a:lnSpc>
            </a:pPr>
            <a:endParaRPr lang="it-IT" alt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0000"/>
              </a:lnSpc>
            </a:pP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Guide Star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Limiting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Magnitude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12 (15 for field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stabilization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>
              <a:lnSpc>
                <a:spcPct val="90000"/>
              </a:lnSpc>
            </a:pPr>
            <a:endParaRPr lang="it-IT" alt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0000"/>
              </a:lnSpc>
            </a:pPr>
            <a:endParaRPr lang="it-I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24ACCD4-80A4-4DC8-AC49-44730F29BF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3888" y="4195615"/>
            <a:ext cx="114003" cy="11583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E45F259-9A73-40E1-B133-C6A930FA8F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5898" y="4695446"/>
            <a:ext cx="114003" cy="115834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DA51866C-6FD6-4C63-A5A7-298C15CB5BF7}"/>
              </a:ext>
            </a:extLst>
          </p:cNvPr>
          <p:cNvSpPr txBox="1"/>
          <p:nvPr/>
        </p:nvSpPr>
        <p:spPr>
          <a:xfrm>
            <a:off x="425362" y="258680"/>
            <a:ext cx="5650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Beyond Single Conjugate adaptive optics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3C282BF0-73A4-40C6-85C2-2389C74ED2F5}"/>
              </a:ext>
            </a:extLst>
          </p:cNvPr>
          <p:cNvSpPr txBox="1"/>
          <p:nvPr/>
        </p:nvSpPr>
        <p:spPr>
          <a:xfrm>
            <a:off x="413178" y="778923"/>
            <a:ext cx="17673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SCAO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61BC4259-B777-4B97-A476-D07E97599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1997" y="5558820"/>
            <a:ext cx="121931" cy="11583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9C9A619D-EAAB-49EF-A325-B04EEE9D89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97971" y="1937029"/>
            <a:ext cx="1665143" cy="1906979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8A37C1EF-9500-49EC-926B-8EEE04C026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1997" y="5134575"/>
            <a:ext cx="114003" cy="11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44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7BB4B6E-0A87-4C6B-9279-0B9CFBA11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F17F0-01AA-5A48-B5EF-63EBECFF2274}" type="slidenum">
              <a:rPr lang="it-IT" smtClean="0"/>
              <a:t>31</a:t>
            </a:fld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4C9DE3E-8AF8-4DA8-B73C-14A584D49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CAFD28B-AEB2-429E-BC37-AD51D6F41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Roma, AO2020</a:t>
            </a:r>
            <a:endParaRPr lang="it-IT"/>
          </a:p>
        </p:txBody>
      </p:sp>
      <p:pic>
        <p:nvPicPr>
          <p:cNvPr id="5" name="Picture 2" descr="http://www.mpia-hd.mpg.de/LINC/images/mcao_512.jpg">
            <a:extLst>
              <a:ext uri="{FF2B5EF4-FFF2-40B4-BE49-F238E27FC236}">
                <a16:creationId xmlns:a16="http://schemas.microsoft.com/office/drawing/2014/main" id="{B1D0B78A-A504-4592-AE54-AEAC39767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7155" y="128408"/>
            <a:ext cx="3312085" cy="3312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13">
            <a:extLst>
              <a:ext uri="{FF2B5EF4-FFF2-40B4-BE49-F238E27FC236}">
                <a16:creationId xmlns:a16="http://schemas.microsoft.com/office/drawing/2014/main" id="{750A17DA-C4C6-4912-AF38-40EA180FB7D5}"/>
              </a:ext>
            </a:extLst>
          </p:cNvPr>
          <p:cNvSpPr>
            <a:spLocks noEditPoints="1"/>
          </p:cNvSpPr>
          <p:nvPr/>
        </p:nvSpPr>
        <p:spPr bwMode="auto">
          <a:xfrm>
            <a:off x="129696" y="296938"/>
            <a:ext cx="253288" cy="231262"/>
          </a:xfrm>
          <a:custGeom>
            <a:avLst/>
            <a:gdLst>
              <a:gd name="T0" fmla="*/ 123 w 245"/>
              <a:gd name="T1" fmla="*/ 223 h 223"/>
              <a:gd name="T2" fmla="*/ 44 w 245"/>
              <a:gd name="T3" fmla="*/ 190 h 223"/>
              <a:gd name="T4" fmla="*/ 44 w 245"/>
              <a:gd name="T5" fmla="*/ 32 h 223"/>
              <a:gd name="T6" fmla="*/ 123 w 245"/>
              <a:gd name="T7" fmla="*/ 0 h 223"/>
              <a:gd name="T8" fmla="*/ 202 w 245"/>
              <a:gd name="T9" fmla="*/ 32 h 223"/>
              <a:gd name="T10" fmla="*/ 202 w 245"/>
              <a:gd name="T11" fmla="*/ 32 h 223"/>
              <a:gd name="T12" fmla="*/ 202 w 245"/>
              <a:gd name="T13" fmla="*/ 190 h 223"/>
              <a:gd name="T14" fmla="*/ 123 w 245"/>
              <a:gd name="T15" fmla="*/ 223 h 223"/>
              <a:gd name="T16" fmla="*/ 123 w 245"/>
              <a:gd name="T17" fmla="*/ 36 h 223"/>
              <a:gd name="T18" fmla="*/ 69 w 245"/>
              <a:gd name="T19" fmla="*/ 58 h 223"/>
              <a:gd name="T20" fmla="*/ 69 w 245"/>
              <a:gd name="T21" fmla="*/ 165 h 223"/>
              <a:gd name="T22" fmla="*/ 123 w 245"/>
              <a:gd name="T23" fmla="*/ 187 h 223"/>
              <a:gd name="T24" fmla="*/ 176 w 245"/>
              <a:gd name="T25" fmla="*/ 165 h 223"/>
              <a:gd name="T26" fmla="*/ 176 w 245"/>
              <a:gd name="T27" fmla="*/ 58 h 223"/>
              <a:gd name="T28" fmla="*/ 123 w 245"/>
              <a:gd name="T29" fmla="*/ 36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45" h="223">
                <a:moveTo>
                  <a:pt x="123" y="223"/>
                </a:moveTo>
                <a:cubicBezTo>
                  <a:pt x="93" y="223"/>
                  <a:pt x="65" y="212"/>
                  <a:pt x="44" y="190"/>
                </a:cubicBezTo>
                <a:cubicBezTo>
                  <a:pt x="0" y="147"/>
                  <a:pt x="0" y="76"/>
                  <a:pt x="44" y="32"/>
                </a:cubicBezTo>
                <a:cubicBezTo>
                  <a:pt x="65" y="11"/>
                  <a:pt x="93" y="0"/>
                  <a:pt x="123" y="0"/>
                </a:cubicBezTo>
                <a:cubicBezTo>
                  <a:pt x="153" y="0"/>
                  <a:pt x="181" y="11"/>
                  <a:pt x="202" y="32"/>
                </a:cubicBezTo>
                <a:cubicBezTo>
                  <a:pt x="202" y="32"/>
                  <a:pt x="202" y="32"/>
                  <a:pt x="202" y="32"/>
                </a:cubicBezTo>
                <a:cubicBezTo>
                  <a:pt x="245" y="76"/>
                  <a:pt x="245" y="147"/>
                  <a:pt x="202" y="190"/>
                </a:cubicBezTo>
                <a:cubicBezTo>
                  <a:pt x="181" y="212"/>
                  <a:pt x="153" y="223"/>
                  <a:pt x="123" y="223"/>
                </a:cubicBezTo>
                <a:close/>
                <a:moveTo>
                  <a:pt x="123" y="36"/>
                </a:moveTo>
                <a:cubicBezTo>
                  <a:pt x="103" y="36"/>
                  <a:pt x="84" y="43"/>
                  <a:pt x="69" y="58"/>
                </a:cubicBezTo>
                <a:cubicBezTo>
                  <a:pt x="40" y="87"/>
                  <a:pt x="40" y="135"/>
                  <a:pt x="69" y="165"/>
                </a:cubicBezTo>
                <a:cubicBezTo>
                  <a:pt x="84" y="179"/>
                  <a:pt x="103" y="187"/>
                  <a:pt x="123" y="187"/>
                </a:cubicBezTo>
                <a:cubicBezTo>
                  <a:pt x="143" y="187"/>
                  <a:pt x="162" y="179"/>
                  <a:pt x="176" y="165"/>
                </a:cubicBezTo>
                <a:cubicBezTo>
                  <a:pt x="206" y="135"/>
                  <a:pt x="206" y="87"/>
                  <a:pt x="176" y="58"/>
                </a:cubicBezTo>
                <a:cubicBezTo>
                  <a:pt x="162" y="43"/>
                  <a:pt x="143" y="36"/>
                  <a:pt x="123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8465111-00C1-40AD-BA7D-E10446014510}"/>
              </a:ext>
            </a:extLst>
          </p:cNvPr>
          <p:cNvSpPr txBox="1"/>
          <p:nvPr/>
        </p:nvSpPr>
        <p:spPr>
          <a:xfrm>
            <a:off x="3056280" y="5770179"/>
            <a:ext cx="2891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*NGC 6388 halo,65’’x63’’, Ks band, MAD @ VLT, inset 6 ’’x5’’</a:t>
            </a:r>
            <a:endParaRPr lang="it-IT" sz="14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6BAFF63-F8FF-4D5F-A4FE-FECF250E0F52}"/>
              </a:ext>
            </a:extLst>
          </p:cNvPr>
          <p:cNvSpPr/>
          <p:nvPr/>
        </p:nvSpPr>
        <p:spPr>
          <a:xfrm>
            <a:off x="6644717" y="2902899"/>
            <a:ext cx="5064930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it-IT" alt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0000"/>
              </a:lnSpc>
            </a:pPr>
            <a:endParaRPr lang="it-IT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0000"/>
              </a:lnSpc>
            </a:pP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MCAO mode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get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uniform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PSF over the field by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correcting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turbulence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volume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using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multiple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reference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multiple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deformable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mirrors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endParaRPr lang="it-IT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0000"/>
              </a:lnSpc>
            </a:pP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reduction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software can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deal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with the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residual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field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aberration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enabling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accurate </a:t>
            </a:r>
            <a:r>
              <a:rPr lang="it-IT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photometry</a:t>
            </a:r>
            <a:r>
              <a:rPr lang="it-IT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endParaRPr lang="it-IT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0000"/>
              </a:lnSpc>
            </a:pPr>
            <a:endParaRPr lang="it-IT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90000"/>
              </a:lnSpc>
            </a:pPr>
            <a:endParaRPr lang="it-IT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A2A2853-F444-4A78-AA34-E006C86E9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5810" y="3398302"/>
            <a:ext cx="272819" cy="26492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29A9D24-7340-46C9-9043-9729B8FDB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810" y="4130675"/>
            <a:ext cx="272819" cy="264923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1F834BAB-587A-4D0A-966C-77F9AE8B2126}"/>
              </a:ext>
            </a:extLst>
          </p:cNvPr>
          <p:cNvSpPr txBox="1"/>
          <p:nvPr/>
        </p:nvSpPr>
        <p:spPr>
          <a:xfrm>
            <a:off x="425362" y="258680"/>
            <a:ext cx="5650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Multi-Conjugate Adaptive Optics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120E12B-8C23-46A2-A1A1-D3969866E9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31" y="1578259"/>
            <a:ext cx="5166360" cy="4093464"/>
          </a:xfrm>
          <a:prstGeom prst="rect">
            <a:avLst/>
          </a:prstGeom>
        </p:spPr>
      </p:pic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B15EC390-F0C3-4DCF-953E-B455D0C17276}"/>
              </a:ext>
            </a:extLst>
          </p:cNvPr>
          <p:cNvGraphicFramePr>
            <a:graphicFrameLocks/>
          </p:cNvGraphicFramePr>
          <p:nvPr/>
        </p:nvGraphicFramePr>
        <p:xfrm>
          <a:off x="6146930" y="4620726"/>
          <a:ext cx="2891760" cy="2032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Rettangolo 14">
            <a:extLst>
              <a:ext uri="{FF2B5EF4-FFF2-40B4-BE49-F238E27FC236}">
                <a16:creationId xmlns:a16="http://schemas.microsoft.com/office/drawing/2014/main" id="{A09AF167-AED1-477A-B9AA-61CFCD3D55C1}"/>
              </a:ext>
            </a:extLst>
          </p:cNvPr>
          <p:cNvSpPr/>
          <p:nvPr/>
        </p:nvSpPr>
        <p:spPr>
          <a:xfrm>
            <a:off x="8609097" y="5251603"/>
            <a:ext cx="2304293" cy="5355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it-IT" sz="1600" dirty="0"/>
              <a:t>*</a:t>
            </a:r>
            <a:r>
              <a:rPr lang="it-IT" sz="1600" dirty="0" err="1"/>
              <a:t>Refereed</a:t>
            </a:r>
            <a:r>
              <a:rPr lang="it-IT" sz="1600" dirty="0"/>
              <a:t> GC Papers by AO mode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883E5DC6-E441-4A9F-8829-B3DACF61EE18}"/>
              </a:ext>
            </a:extLst>
          </p:cNvPr>
          <p:cNvSpPr txBox="1"/>
          <p:nvPr/>
        </p:nvSpPr>
        <p:spPr>
          <a:xfrm>
            <a:off x="413178" y="778923"/>
            <a:ext cx="1985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MCAO</a:t>
            </a:r>
          </a:p>
        </p:txBody>
      </p:sp>
    </p:spTree>
    <p:extLst>
      <p:ext uri="{BB962C8B-B14F-4D97-AF65-F5344CB8AC3E}">
        <p14:creationId xmlns:p14="http://schemas.microsoft.com/office/powerpoint/2010/main" val="1551585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7C3F43B-2C08-4571-94D8-AB37A65DE3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8" y="2655859"/>
            <a:ext cx="5054280" cy="3820987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Immagine 6" descr="Immagine che contiene interni, persona&#10;&#10;Descrizione generata automaticamente">
            <a:extLst>
              <a:ext uri="{FF2B5EF4-FFF2-40B4-BE49-F238E27FC236}">
                <a16:creationId xmlns:a16="http://schemas.microsoft.com/office/drawing/2014/main" id="{D0A31E80-F313-4A31-A39F-83D0FD54AE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826" y="205964"/>
            <a:ext cx="6813317" cy="4899789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1" name="Freeform 13">
            <a:extLst>
              <a:ext uri="{FF2B5EF4-FFF2-40B4-BE49-F238E27FC236}">
                <a16:creationId xmlns:a16="http://schemas.microsoft.com/office/drawing/2014/main" id="{F345B426-70DD-430A-9D56-6EA57B833D8C}"/>
              </a:ext>
            </a:extLst>
          </p:cNvPr>
          <p:cNvSpPr>
            <a:spLocks noEditPoints="1"/>
          </p:cNvSpPr>
          <p:nvPr/>
        </p:nvSpPr>
        <p:spPr bwMode="auto">
          <a:xfrm>
            <a:off x="129696" y="296938"/>
            <a:ext cx="253288" cy="231262"/>
          </a:xfrm>
          <a:custGeom>
            <a:avLst/>
            <a:gdLst>
              <a:gd name="T0" fmla="*/ 123 w 245"/>
              <a:gd name="T1" fmla="*/ 223 h 223"/>
              <a:gd name="T2" fmla="*/ 44 w 245"/>
              <a:gd name="T3" fmla="*/ 190 h 223"/>
              <a:gd name="T4" fmla="*/ 44 w 245"/>
              <a:gd name="T5" fmla="*/ 32 h 223"/>
              <a:gd name="T6" fmla="*/ 123 w 245"/>
              <a:gd name="T7" fmla="*/ 0 h 223"/>
              <a:gd name="T8" fmla="*/ 202 w 245"/>
              <a:gd name="T9" fmla="*/ 32 h 223"/>
              <a:gd name="T10" fmla="*/ 202 w 245"/>
              <a:gd name="T11" fmla="*/ 32 h 223"/>
              <a:gd name="T12" fmla="*/ 202 w 245"/>
              <a:gd name="T13" fmla="*/ 190 h 223"/>
              <a:gd name="T14" fmla="*/ 123 w 245"/>
              <a:gd name="T15" fmla="*/ 223 h 223"/>
              <a:gd name="T16" fmla="*/ 123 w 245"/>
              <a:gd name="T17" fmla="*/ 36 h 223"/>
              <a:gd name="T18" fmla="*/ 69 w 245"/>
              <a:gd name="T19" fmla="*/ 58 h 223"/>
              <a:gd name="T20" fmla="*/ 69 w 245"/>
              <a:gd name="T21" fmla="*/ 165 h 223"/>
              <a:gd name="T22" fmla="*/ 123 w 245"/>
              <a:gd name="T23" fmla="*/ 187 h 223"/>
              <a:gd name="T24" fmla="*/ 176 w 245"/>
              <a:gd name="T25" fmla="*/ 165 h 223"/>
              <a:gd name="T26" fmla="*/ 176 w 245"/>
              <a:gd name="T27" fmla="*/ 58 h 223"/>
              <a:gd name="T28" fmla="*/ 123 w 245"/>
              <a:gd name="T29" fmla="*/ 36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45" h="223">
                <a:moveTo>
                  <a:pt x="123" y="223"/>
                </a:moveTo>
                <a:cubicBezTo>
                  <a:pt x="93" y="223"/>
                  <a:pt x="65" y="212"/>
                  <a:pt x="44" y="190"/>
                </a:cubicBezTo>
                <a:cubicBezTo>
                  <a:pt x="0" y="147"/>
                  <a:pt x="0" y="76"/>
                  <a:pt x="44" y="32"/>
                </a:cubicBezTo>
                <a:cubicBezTo>
                  <a:pt x="65" y="11"/>
                  <a:pt x="93" y="0"/>
                  <a:pt x="123" y="0"/>
                </a:cubicBezTo>
                <a:cubicBezTo>
                  <a:pt x="153" y="0"/>
                  <a:pt x="181" y="11"/>
                  <a:pt x="202" y="32"/>
                </a:cubicBezTo>
                <a:cubicBezTo>
                  <a:pt x="202" y="32"/>
                  <a:pt x="202" y="32"/>
                  <a:pt x="202" y="32"/>
                </a:cubicBezTo>
                <a:cubicBezTo>
                  <a:pt x="245" y="76"/>
                  <a:pt x="245" y="147"/>
                  <a:pt x="202" y="190"/>
                </a:cubicBezTo>
                <a:cubicBezTo>
                  <a:pt x="181" y="212"/>
                  <a:pt x="153" y="223"/>
                  <a:pt x="123" y="223"/>
                </a:cubicBezTo>
                <a:close/>
                <a:moveTo>
                  <a:pt x="123" y="36"/>
                </a:moveTo>
                <a:cubicBezTo>
                  <a:pt x="103" y="36"/>
                  <a:pt x="84" y="43"/>
                  <a:pt x="69" y="58"/>
                </a:cubicBezTo>
                <a:cubicBezTo>
                  <a:pt x="40" y="87"/>
                  <a:pt x="40" y="135"/>
                  <a:pt x="69" y="165"/>
                </a:cubicBezTo>
                <a:cubicBezTo>
                  <a:pt x="84" y="179"/>
                  <a:pt x="103" y="187"/>
                  <a:pt x="123" y="187"/>
                </a:cubicBezTo>
                <a:cubicBezTo>
                  <a:pt x="143" y="187"/>
                  <a:pt x="162" y="179"/>
                  <a:pt x="176" y="165"/>
                </a:cubicBezTo>
                <a:cubicBezTo>
                  <a:pt x="206" y="135"/>
                  <a:pt x="206" y="87"/>
                  <a:pt x="176" y="58"/>
                </a:cubicBezTo>
                <a:cubicBezTo>
                  <a:pt x="162" y="43"/>
                  <a:pt x="143" y="36"/>
                  <a:pt x="123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56B89A6F-1F5C-484D-9B7D-FF0B1E5815B2}"/>
              </a:ext>
            </a:extLst>
          </p:cNvPr>
          <p:cNvSpPr txBox="1"/>
          <p:nvPr/>
        </p:nvSpPr>
        <p:spPr>
          <a:xfrm>
            <a:off x="425363" y="258680"/>
            <a:ext cx="2317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SCAO vs MCAO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572E43F-A1EE-47A8-A4A8-E8C6C89F1F3E}"/>
              </a:ext>
            </a:extLst>
          </p:cNvPr>
          <p:cNvSpPr txBox="1"/>
          <p:nvPr/>
        </p:nvSpPr>
        <p:spPr>
          <a:xfrm>
            <a:off x="364028" y="797668"/>
            <a:ext cx="453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correct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turbulence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volume the MCAO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needs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apply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field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dependant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correction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inserting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multiple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deformable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mirror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conjugated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out of the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pupil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plane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28780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DAD34E1-CF84-4357-B718-568BA12EE8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8" y="2655859"/>
            <a:ext cx="5054280" cy="3820987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Immagine 3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C63505B7-3E70-46FD-8FA7-E484518B02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800" y="205200"/>
            <a:ext cx="6814800" cy="4878549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Freeform 13">
            <a:extLst>
              <a:ext uri="{FF2B5EF4-FFF2-40B4-BE49-F238E27FC236}">
                <a16:creationId xmlns:a16="http://schemas.microsoft.com/office/drawing/2014/main" id="{3F6027C1-0F7A-4212-9B61-6E1542A7A86A}"/>
              </a:ext>
            </a:extLst>
          </p:cNvPr>
          <p:cNvSpPr>
            <a:spLocks noEditPoints="1"/>
          </p:cNvSpPr>
          <p:nvPr/>
        </p:nvSpPr>
        <p:spPr bwMode="auto">
          <a:xfrm>
            <a:off x="129696" y="296938"/>
            <a:ext cx="253288" cy="231262"/>
          </a:xfrm>
          <a:custGeom>
            <a:avLst/>
            <a:gdLst>
              <a:gd name="T0" fmla="*/ 123 w 245"/>
              <a:gd name="T1" fmla="*/ 223 h 223"/>
              <a:gd name="T2" fmla="*/ 44 w 245"/>
              <a:gd name="T3" fmla="*/ 190 h 223"/>
              <a:gd name="T4" fmla="*/ 44 w 245"/>
              <a:gd name="T5" fmla="*/ 32 h 223"/>
              <a:gd name="T6" fmla="*/ 123 w 245"/>
              <a:gd name="T7" fmla="*/ 0 h 223"/>
              <a:gd name="T8" fmla="*/ 202 w 245"/>
              <a:gd name="T9" fmla="*/ 32 h 223"/>
              <a:gd name="T10" fmla="*/ 202 w 245"/>
              <a:gd name="T11" fmla="*/ 32 h 223"/>
              <a:gd name="T12" fmla="*/ 202 w 245"/>
              <a:gd name="T13" fmla="*/ 190 h 223"/>
              <a:gd name="T14" fmla="*/ 123 w 245"/>
              <a:gd name="T15" fmla="*/ 223 h 223"/>
              <a:gd name="T16" fmla="*/ 123 w 245"/>
              <a:gd name="T17" fmla="*/ 36 h 223"/>
              <a:gd name="T18" fmla="*/ 69 w 245"/>
              <a:gd name="T19" fmla="*/ 58 h 223"/>
              <a:gd name="T20" fmla="*/ 69 w 245"/>
              <a:gd name="T21" fmla="*/ 165 h 223"/>
              <a:gd name="T22" fmla="*/ 123 w 245"/>
              <a:gd name="T23" fmla="*/ 187 h 223"/>
              <a:gd name="T24" fmla="*/ 176 w 245"/>
              <a:gd name="T25" fmla="*/ 165 h 223"/>
              <a:gd name="T26" fmla="*/ 176 w 245"/>
              <a:gd name="T27" fmla="*/ 58 h 223"/>
              <a:gd name="T28" fmla="*/ 123 w 245"/>
              <a:gd name="T29" fmla="*/ 36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45" h="223">
                <a:moveTo>
                  <a:pt x="123" y="223"/>
                </a:moveTo>
                <a:cubicBezTo>
                  <a:pt x="93" y="223"/>
                  <a:pt x="65" y="212"/>
                  <a:pt x="44" y="190"/>
                </a:cubicBezTo>
                <a:cubicBezTo>
                  <a:pt x="0" y="147"/>
                  <a:pt x="0" y="76"/>
                  <a:pt x="44" y="32"/>
                </a:cubicBezTo>
                <a:cubicBezTo>
                  <a:pt x="65" y="11"/>
                  <a:pt x="93" y="0"/>
                  <a:pt x="123" y="0"/>
                </a:cubicBezTo>
                <a:cubicBezTo>
                  <a:pt x="153" y="0"/>
                  <a:pt x="181" y="11"/>
                  <a:pt x="202" y="32"/>
                </a:cubicBezTo>
                <a:cubicBezTo>
                  <a:pt x="202" y="32"/>
                  <a:pt x="202" y="32"/>
                  <a:pt x="202" y="32"/>
                </a:cubicBezTo>
                <a:cubicBezTo>
                  <a:pt x="245" y="76"/>
                  <a:pt x="245" y="147"/>
                  <a:pt x="202" y="190"/>
                </a:cubicBezTo>
                <a:cubicBezTo>
                  <a:pt x="181" y="212"/>
                  <a:pt x="153" y="223"/>
                  <a:pt x="123" y="223"/>
                </a:cubicBezTo>
                <a:close/>
                <a:moveTo>
                  <a:pt x="123" y="36"/>
                </a:moveTo>
                <a:cubicBezTo>
                  <a:pt x="103" y="36"/>
                  <a:pt x="84" y="43"/>
                  <a:pt x="69" y="58"/>
                </a:cubicBezTo>
                <a:cubicBezTo>
                  <a:pt x="40" y="87"/>
                  <a:pt x="40" y="135"/>
                  <a:pt x="69" y="165"/>
                </a:cubicBezTo>
                <a:cubicBezTo>
                  <a:pt x="84" y="179"/>
                  <a:pt x="103" y="187"/>
                  <a:pt x="123" y="187"/>
                </a:cubicBezTo>
                <a:cubicBezTo>
                  <a:pt x="143" y="187"/>
                  <a:pt x="162" y="179"/>
                  <a:pt x="176" y="165"/>
                </a:cubicBezTo>
                <a:cubicBezTo>
                  <a:pt x="206" y="135"/>
                  <a:pt x="206" y="87"/>
                  <a:pt x="176" y="58"/>
                </a:cubicBezTo>
                <a:cubicBezTo>
                  <a:pt x="162" y="43"/>
                  <a:pt x="143" y="36"/>
                  <a:pt x="123" y="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BB73DCF2-E74F-4D47-B86F-D36FF2E7D601}"/>
              </a:ext>
            </a:extLst>
          </p:cNvPr>
          <p:cNvSpPr txBox="1"/>
          <p:nvPr/>
        </p:nvSpPr>
        <p:spPr>
          <a:xfrm>
            <a:off x="425363" y="258680"/>
            <a:ext cx="2317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SCAO vs MCAO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AC69A30-8E05-4DC5-8762-FDB6D62EC7DF}"/>
              </a:ext>
            </a:extLst>
          </p:cNvPr>
          <p:cNvSpPr txBox="1"/>
          <p:nvPr/>
        </p:nvSpPr>
        <p:spPr>
          <a:xfrm>
            <a:off x="364028" y="797668"/>
            <a:ext cx="4538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multiple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reference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stars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sense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turbulent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volume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above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the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telescope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illuminate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different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portions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the DM,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enabling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Closed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Loop control.</a:t>
            </a:r>
          </a:p>
        </p:txBody>
      </p:sp>
    </p:spTree>
    <p:extLst>
      <p:ext uri="{BB962C8B-B14F-4D97-AF65-F5344CB8AC3E}">
        <p14:creationId xmlns:p14="http://schemas.microsoft.com/office/powerpoint/2010/main" val="235487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95671B-1784-4592-846D-938940FE7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PSF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formation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AO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effects</a:t>
            </a:r>
            <a:endParaRPr lang="it-I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13256C-D775-4F39-8F97-656D75AE9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825625"/>
            <a:ext cx="3396380" cy="26087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speckles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dancing on the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focal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plane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ground-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based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telescopes</a:t>
            </a:r>
            <a:r>
              <a:rPr lang="it-IT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produce the seeing disk.</a:t>
            </a:r>
          </a:p>
          <a:p>
            <a:pPr marL="0" indent="0">
              <a:buNone/>
            </a:pPr>
            <a:endParaRPr lang="it-IT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it-IT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7E827D-846C-4BF3-AAD5-DF530228C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2273A4-3653-44A0-8A5D-4D150159F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B30B4A-8976-4FB8-B43B-00B87F94C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77B6-61F1-4CBB-B5CF-82A1E1B2265E}" type="slidenum">
              <a:rPr lang="it-IT" smtClean="0"/>
              <a:t>4</a:t>
            </a:fld>
            <a:endParaRPr lang="it-IT"/>
          </a:p>
        </p:txBody>
      </p:sp>
      <p:pic>
        <p:nvPicPr>
          <p:cNvPr id="29" name="Immagine 28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3AB80409-6988-45E6-A70A-5C64C6807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24" y="5667404"/>
            <a:ext cx="1789180" cy="237744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F139ACF6-96B1-4427-93F0-8C952DD7D1AC}"/>
              </a:ext>
            </a:extLst>
          </p:cNvPr>
          <p:cNvSpPr txBox="1"/>
          <p:nvPr/>
        </p:nvSpPr>
        <p:spPr>
          <a:xfrm>
            <a:off x="3696031" y="1215277"/>
            <a:ext cx="437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 Loop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Sequence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b="1" dirty="0" err="1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monochromatic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A03D4A1-2224-44D1-B15C-F3CA706740B1}"/>
              </a:ext>
            </a:extLst>
          </p:cNvPr>
          <p:cNvSpPr txBox="1"/>
          <p:nvPr/>
        </p:nvSpPr>
        <p:spPr>
          <a:xfrm>
            <a:off x="7991505" y="1215277"/>
            <a:ext cx="4203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Open Loop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Sequence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</a:t>
            </a:r>
            <a:r>
              <a:rPr lang="it-IT" b="1" dirty="0" err="1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ly</a:t>
            </a:r>
            <a:r>
              <a:rPr lang="it-IT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</a:t>
            </a:r>
            <a:r>
              <a:rPr lang="it-IT" b="1" dirty="0" err="1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</a:t>
            </a:r>
            <a:r>
              <a:rPr lang="it-IT" b="1" dirty="0" err="1">
                <a:solidFill>
                  <a:srgbClr val="00B0F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</a:t>
            </a:r>
            <a:r>
              <a:rPr lang="it-IT" b="1" dirty="0" err="1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</a:t>
            </a:r>
            <a:r>
              <a:rPr lang="it-IT" b="1" dirty="0" err="1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endParaRPr lang="en-US" b="1" dirty="0">
              <a:solidFill>
                <a:srgbClr val="7030A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" name="Immagine 19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71FBDB9D-C394-4D63-914A-87F818BEC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235" y="5693242"/>
            <a:ext cx="1789180" cy="23774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A89FD62-167A-497D-8B7F-89CE5BBD6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000" y="1609200"/>
            <a:ext cx="3902400" cy="39024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9592507-A629-4049-AC0D-BFE29B9B8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400" y="1609200"/>
            <a:ext cx="3902400" cy="39024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2E0B7E4B-731B-42A6-BB22-F882F3AC0F2C}"/>
              </a:ext>
            </a:extLst>
          </p:cNvPr>
          <p:cNvSpPr/>
          <p:nvPr/>
        </p:nvSpPr>
        <p:spPr>
          <a:xfrm>
            <a:off x="323850" y="4308948"/>
            <a:ext cx="3372181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20 sec, 1.2’’ seeing in V</a:t>
            </a:r>
          </a:p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 bar: SR Ratio</a:t>
            </a:r>
          </a:p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 bar: EE in the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diffraction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limited core</a:t>
            </a:r>
          </a:p>
        </p:txBody>
      </p:sp>
    </p:spTree>
    <p:extLst>
      <p:ext uri="{BB962C8B-B14F-4D97-AF65-F5344CB8AC3E}">
        <p14:creationId xmlns:p14="http://schemas.microsoft.com/office/powerpoint/2010/main" val="2518141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D16C31A6-534C-413F-8771-BD1F23AC0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544" y="620831"/>
            <a:ext cx="3902400" cy="3902400"/>
          </a:xfrm>
          <a:prstGeom prst="rect">
            <a:avLst/>
          </a:prstGeom>
        </p:spPr>
      </p:pic>
      <p:graphicFrame>
        <p:nvGraphicFramePr>
          <p:cNvPr id="12" name="Oggetto 11">
            <a:extLst>
              <a:ext uri="{FF2B5EF4-FFF2-40B4-BE49-F238E27FC236}">
                <a16:creationId xmlns:a16="http://schemas.microsoft.com/office/drawing/2014/main" id="{CFCD3F8A-D072-44E1-9AB1-4803673CAF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6960328"/>
              </p:ext>
            </p:extLst>
          </p:nvPr>
        </p:nvGraphicFramePr>
        <p:xfrm>
          <a:off x="5679628" y="1789865"/>
          <a:ext cx="4114800" cy="49153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" name="CorelDRAW" r:id="rId6" imgW="3843032" imgH="4590667" progId="CorelDraw.Graphic.21">
                  <p:embed/>
                </p:oleObj>
              </mc:Choice>
              <mc:Fallback>
                <p:oleObj name="CorelDRAW" r:id="rId6" imgW="3843032" imgH="4590667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79628" y="1789865"/>
                        <a:ext cx="4114800" cy="49153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0C95671B-1784-4592-846D-938940FE7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PSF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formation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</a:t>
            </a:r>
            <a:b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AO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effects</a:t>
            </a:r>
            <a:endParaRPr lang="it-I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E13256C-D775-4F39-8F97-656D75AE9E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9265" y="1825625"/>
                <a:ext cx="4885415" cy="4530725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chr m:val="∬"/>
                        <m:limLoc m:val="undOvr"/>
                        <m:subHide m:val="on"/>
                        <m:supHide m:val="on"/>
                        <m:ctrlPr>
                          <a:rPr lang="it-IT" sz="2200" b="0" i="1" dirty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it-IT" sz="2200" i="1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𝑑𝑡</m:t>
                        </m:r>
                        <m:r>
                          <m:rPr>
                            <m:sty m:val="p"/>
                          </m:rPr>
                          <a:rPr lang="it-IT" sz="2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d</m:t>
                        </m:r>
                        <m:r>
                          <a:rPr lang="el-GR" sz="2200" i="1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𝜆</m:t>
                        </m:r>
                      </m:e>
                    </m:nary>
                  </m:oMath>
                </a14:m>
                <a:r>
                  <a:rPr lang="it-IT" sz="2200" dirty="0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of the instant PSF</a:t>
                </a:r>
              </a:p>
              <a:p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AO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flattens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the incoming WF and acts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moving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speckles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from the seeing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halo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to the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Airy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diffraction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pattern</a:t>
                </a: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E13256C-D775-4F39-8F97-656D75AE9E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9265" y="1825625"/>
                <a:ext cx="4885415" cy="4530725"/>
              </a:xfrm>
              <a:blipFill>
                <a:blip r:embed="rId8"/>
                <a:stretch>
                  <a:fillRect l="-5611" t="-15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7E827D-846C-4BF3-AAD5-DF530228C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2273A4-3653-44A0-8A5D-4D150159F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B30B4A-8976-4FB8-B43B-00B87F94C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77B6-61F1-4CBB-B5CF-82A1E1B2265E}" type="slidenum">
              <a:rPr lang="it-IT" smtClean="0"/>
              <a:t>5</a:t>
            </a:fld>
            <a:endParaRPr lang="it-IT"/>
          </a:p>
        </p:txBody>
      </p:sp>
      <p:pic>
        <p:nvPicPr>
          <p:cNvPr id="8" name="psfscao.ao">
            <a:hlinkClick r:id="" action="ppaction://media"/>
            <a:extLst>
              <a:ext uri="{FF2B5EF4-FFF2-40B4-BE49-F238E27FC236}">
                <a16:creationId xmlns:a16="http://schemas.microsoft.com/office/drawing/2014/main" id="{0564CB1E-5472-4F41-A842-6C583EABC3A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85991" y="1873528"/>
            <a:ext cx="3902075" cy="3902075"/>
          </a:xfrm>
          <a:prstGeom prst="rect">
            <a:avLst/>
          </a:prstGeom>
        </p:spPr>
      </p:pic>
      <p:pic>
        <p:nvPicPr>
          <p:cNvPr id="15" name="Immagine 14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8C760D01-569C-4A5B-823A-68F93BBA57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990" y="319088"/>
            <a:ext cx="1789180" cy="237744"/>
          </a:xfrm>
          <a:prstGeom prst="rect">
            <a:avLst/>
          </a:prstGeom>
        </p:spPr>
      </p:pic>
      <p:pic>
        <p:nvPicPr>
          <p:cNvPr id="16" name="Immagine 15" descr="Immagine che contiene volante&#10;&#10;Descrizione generata automaticamente">
            <a:extLst>
              <a:ext uri="{FF2B5EF4-FFF2-40B4-BE49-F238E27FC236}">
                <a16:creationId xmlns:a16="http://schemas.microsoft.com/office/drawing/2014/main" id="{31BD1D19-5704-4E8E-9C05-D2867EE4BA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818" y="1464427"/>
            <a:ext cx="1356363" cy="307849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B53133E-8CC9-42E5-9746-D353C6F6DDAA}"/>
              </a:ext>
            </a:extLst>
          </p:cNvPr>
          <p:cNvSpPr txBox="1"/>
          <p:nvPr/>
        </p:nvSpPr>
        <p:spPr>
          <a:xfrm>
            <a:off x="9706156" y="5148421"/>
            <a:ext cx="1622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Closing Loop </a:t>
            </a:r>
          </a:p>
          <a:p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Sequence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54A1C41F-6C90-4311-B144-02369840A5D1}"/>
              </a:ext>
            </a:extLst>
          </p:cNvPr>
          <p:cNvSpPr/>
          <p:nvPr/>
        </p:nvSpPr>
        <p:spPr>
          <a:xfrm>
            <a:off x="335949" y="4308948"/>
            <a:ext cx="3372181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20 sec, 0.9’’ seeing in V, </a:t>
            </a:r>
          </a:p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 bar: SR Ratio</a:t>
            </a:r>
          </a:p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 bar: EE in the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diffraction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limited core</a:t>
            </a:r>
          </a:p>
        </p:txBody>
      </p:sp>
    </p:spTree>
    <p:extLst>
      <p:ext uri="{BB962C8B-B14F-4D97-AF65-F5344CB8AC3E}">
        <p14:creationId xmlns:p14="http://schemas.microsoft.com/office/powerpoint/2010/main" val="248988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:a16="http://schemas.microsoft.com/office/drawing/2014/main" id="{D16C31A6-534C-413F-8771-BD1F23AC0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118" y="594194"/>
            <a:ext cx="3902400" cy="39024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C95671B-1784-4592-846D-938940FE7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924" cy="1325563"/>
          </a:xfrm>
        </p:spPr>
        <p:txBody>
          <a:bodyPr/>
          <a:lstStyle/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PSF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formation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AO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effects</a:t>
            </a:r>
            <a:endParaRPr lang="it-IT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E13256C-D775-4F39-8F97-656D75AE9E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4676480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it-IT" sz="2200" dirty="0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PSF </a:t>
                </a:r>
                <a:r>
                  <a:rPr lang="it-IT" sz="2200" dirty="0" err="1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is</a:t>
                </a:r>
                <a:r>
                  <a:rPr lang="it-IT" sz="2200" dirty="0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the </a:t>
                </a:r>
                <a:r>
                  <a:rPr lang="it-IT" sz="2200" dirty="0" err="1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result</a:t>
                </a:r>
                <a:r>
                  <a:rPr lang="it-IT" sz="2200" dirty="0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of the </a:t>
                </a:r>
                <a:r>
                  <a:rPr lang="it-IT" sz="2200" dirty="0" err="1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integration</a:t>
                </a:r>
                <a:r>
                  <a:rPr lang="it-IT" sz="2200" dirty="0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in time of the </a:t>
                </a:r>
                <a:r>
                  <a:rPr lang="it-IT" sz="2200" dirty="0" err="1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instantaneous</a:t>
                </a:r>
                <a:r>
                  <a:rPr lang="it-IT" sz="2200" dirty="0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PSF</a:t>
                </a:r>
              </a:p>
              <a:p>
                <a:r>
                  <a:rPr lang="it-IT" sz="2200" dirty="0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The </a:t>
                </a:r>
                <a:r>
                  <a:rPr lang="it-IT" sz="2200" dirty="0" err="1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speckles</a:t>
                </a:r>
                <a:r>
                  <a:rPr lang="it-IT" sz="2200" dirty="0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dancing on the </a:t>
                </a:r>
                <a:r>
                  <a:rPr lang="it-IT" sz="2200" dirty="0" err="1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focal</a:t>
                </a:r>
                <a:r>
                  <a:rPr lang="it-IT" sz="2200" dirty="0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it-IT" sz="2200" dirty="0" err="1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plane</a:t>
                </a:r>
                <a:r>
                  <a:rPr lang="it-IT" sz="2200" dirty="0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of ground-</a:t>
                </a:r>
                <a:r>
                  <a:rPr lang="it-IT" sz="2200" dirty="0" err="1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based</a:t>
                </a:r>
                <a:r>
                  <a:rPr lang="it-IT" sz="2200" dirty="0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it-IT" sz="2200" dirty="0" err="1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telescopes</a:t>
                </a:r>
                <a:r>
                  <a:rPr lang="it-IT" sz="2200" dirty="0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, produce the seeing disk.</a:t>
                </a:r>
              </a:p>
              <a:p>
                <a:r>
                  <a:rPr lang="it-IT" sz="2200" dirty="0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AO </a:t>
                </a:r>
                <a:r>
                  <a:rPr lang="it-IT" sz="2200" dirty="0" err="1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flattens</a:t>
                </a:r>
                <a:r>
                  <a:rPr lang="it-IT" sz="2200" dirty="0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the incoming WF and acts </a:t>
                </a:r>
                <a:r>
                  <a:rPr lang="it-IT" sz="2200" dirty="0" err="1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moving</a:t>
                </a:r>
                <a:r>
                  <a:rPr lang="it-IT" sz="2200" dirty="0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it-IT" sz="2200" dirty="0" err="1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speckles</a:t>
                </a:r>
                <a:r>
                  <a:rPr lang="it-IT" sz="2200" dirty="0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from the seeing </a:t>
                </a:r>
                <a:r>
                  <a:rPr lang="it-IT" sz="2200" dirty="0" err="1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halo</a:t>
                </a:r>
                <a:r>
                  <a:rPr lang="it-IT" sz="2200" dirty="0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to the </a:t>
                </a:r>
                <a:r>
                  <a:rPr lang="it-IT" sz="2200" dirty="0" err="1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Airy</a:t>
                </a:r>
                <a:r>
                  <a:rPr lang="it-IT" sz="2200" dirty="0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it-IT" sz="2200" dirty="0" err="1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diffraction</a:t>
                </a:r>
                <a:r>
                  <a:rPr lang="it-IT" sz="2200" dirty="0">
                    <a:solidFill>
                      <a:schemeClr val="bg1">
                        <a:lumMod val="50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pattern</a:t>
                </a:r>
              </a:p>
              <a:p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AO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retrieves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a FWHM gain of the </a:t>
                </a:r>
                <a:r>
                  <a:rPr lang="it-IT" sz="22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order</a:t>
                </a:r>
                <a:r>
                  <a:rPr lang="it-IT" sz="2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20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fPr>
                      <m:num>
                        <m:f>
                          <m:fPr>
                            <m:type m:val="lin"/>
                            <m:ctrlPr>
                              <a:rPr lang="it-IT" sz="2200" i="1" dirty="0" smtClean="0"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fPr>
                          <m:num>
                            <m:r>
                              <a:rPr lang="el-GR" sz="2200" i="1" dirty="0"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𝜆</m:t>
                            </m:r>
                          </m:num>
                          <m:den>
                            <m:sSub>
                              <m:sSubPr>
                                <m:ctrlPr>
                                  <a:rPr lang="it-IT" sz="2200" i="1" dirty="0"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it-IT" sz="2200" i="1" dirty="0"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it-IT" sz="2200" i="1" dirty="0">
                                    <a:latin typeface="Cambria Math" panose="02040503050406030204" pitchFamily="18" charset="0"/>
                                    <a:ea typeface="Open Sans" panose="020B0606030504020204" pitchFamily="34" charset="0"/>
                                    <a:cs typeface="Open Sans" panose="020B0606030504020204" pitchFamily="34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num>
                      <m:den>
                        <m:f>
                          <m:fPr>
                            <m:type m:val="lin"/>
                            <m:ctrlPr>
                              <a:rPr lang="it-IT" sz="2200" i="1" dirty="0"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</m:ctrlPr>
                          </m:fPr>
                          <m:num>
                            <m:r>
                              <a:rPr lang="el-GR" sz="2200" i="1" dirty="0"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𝜆</m:t>
                            </m:r>
                          </m:num>
                          <m:den>
                            <m:r>
                              <a:rPr lang="it-IT" sz="2200" b="0" i="1" dirty="0" smtClean="0">
                                <a:latin typeface="Cambria Math" panose="02040503050406030204" pitchFamily="18" charset="0"/>
                                <a:ea typeface="Open Sans" panose="020B0606030504020204" pitchFamily="34" charset="0"/>
                                <a:cs typeface="Open Sans" panose="020B0606030504020204" pitchFamily="34" charset="0"/>
                              </a:rPr>
                              <m:t>𝐷</m:t>
                            </m:r>
                          </m:den>
                        </m:f>
                      </m:den>
                    </m:f>
                    <m:r>
                      <a:rPr lang="it-IT" sz="2200" b="0" i="1" dirty="0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=</m:t>
                    </m:r>
                    <m:r>
                      <a:rPr lang="it-IT" sz="2200" i="1" dirty="0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𝐷</m:t>
                    </m:r>
                    <m:r>
                      <a:rPr lang="it-IT" sz="2200" i="1" dirty="0" smtClean="0">
                        <a:latin typeface="Cambria Math" panose="02040503050406030204" pitchFamily="18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m:t>/</m:t>
                    </m:r>
                    <m:sSub>
                      <m:sSubPr>
                        <m:ctrlPr>
                          <a:rPr lang="it-IT" sz="220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</m:ctrlPr>
                      </m:sSubPr>
                      <m:e>
                        <m:r>
                          <a:rPr lang="it-IT" sz="2200" i="1" dirty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𝑟</m:t>
                        </m:r>
                      </m:e>
                      <m:sub>
                        <m:r>
                          <a:rPr lang="it-IT" sz="2200" b="0" i="1" dirty="0" smtClean="0">
                            <a:latin typeface="Cambria Math" panose="02040503050406030204" pitchFamily="18" charset="0"/>
                            <a:ea typeface="Open Sans" panose="020B0606030504020204" pitchFamily="34" charset="0"/>
                            <a:cs typeface="Open Sans" panose="020B0606030504020204" pitchFamily="34" charset="0"/>
                          </a:rPr>
                          <m:t>0</m:t>
                        </m:r>
                      </m:sub>
                    </m:sSub>
                  </m:oMath>
                </a14:m>
                <a:endParaRPr lang="it-IT" sz="22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8E13256C-D775-4F39-8F97-656D75AE9E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4676480" cy="4351338"/>
              </a:xfrm>
              <a:blipFill>
                <a:blip r:embed="rId3"/>
                <a:stretch>
                  <a:fillRect l="-1565" t="-2241" r="-29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7E827D-846C-4BF3-AAD5-DF530228C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2273A4-3653-44A0-8A5D-4D150159F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B30B4A-8976-4FB8-B43B-00B87F94C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B77B6-61F1-4CBB-B5CF-82A1E1B2265E}" type="slidenum">
              <a:rPr lang="it-IT" smtClean="0"/>
              <a:t>6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C8E6150-CF84-4EDD-A582-8E3DDEB58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200" y="2638800"/>
            <a:ext cx="3902400" cy="3902400"/>
          </a:xfrm>
          <a:prstGeom prst="rect">
            <a:avLst/>
          </a:prstGeom>
        </p:spPr>
      </p:pic>
      <p:pic>
        <p:nvPicPr>
          <p:cNvPr id="10" name="Immagine 9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6EF5B2C6-2E47-4AF8-9D69-9876EE684C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990" y="319088"/>
            <a:ext cx="1789180" cy="237744"/>
          </a:xfrm>
          <a:prstGeom prst="rect">
            <a:avLst/>
          </a:prstGeom>
        </p:spPr>
      </p:pic>
      <p:pic>
        <p:nvPicPr>
          <p:cNvPr id="12" name="Immagine 11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CE51ED85-501B-4795-B92C-C69131750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680" y="2307650"/>
            <a:ext cx="1789180" cy="2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10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FDC37E-FFB8-4F7F-8EE2-F6E912001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PSF vs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Wavelength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[</a:t>
            </a:r>
            <a:r>
              <a:rPr lang="el-G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λ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]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E06FFEE7-ABBC-46E4-96AD-6EC6D23B27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8000" y="1847850"/>
                <a:ext cx="4683760" cy="3811270"/>
              </a:xfrm>
            </p:spPr>
            <p:txBody>
              <a:bodyPr>
                <a:noAutofit/>
              </a:bodyPr>
              <a:lstStyle/>
              <a:p>
                <a:r>
                  <a:rPr lang="it-IT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The PSF can be </a:t>
                </a:r>
                <a:r>
                  <a:rPr lang="it-IT" sz="20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computed</a:t>
                </a:r>
                <a:r>
                  <a:rPr lang="it-IT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</a:t>
                </a:r>
                <a:r>
                  <a:rPr lang="it-IT" sz="20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as</a:t>
                </a:r>
                <a:r>
                  <a:rPr lang="it-IT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the </a:t>
                </a:r>
                <a:r>
                  <a:rPr lang="it-IT" sz="2000" dirty="0" err="1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square</a:t>
                </a:r>
                <a:r>
                  <a:rPr lang="en-US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of the Fourier transform of the complex amplitude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 err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000" i="1" dirty="0" err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 dirty="0" err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sSup>
                      <m:sSupPr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l-GR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  <m:d>
                          <m:dPr>
                            <m:ctrlPr>
                              <a:rPr lang="el-GR" sz="20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2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it-IT" sz="2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sz="2400" dirty="0"/>
                  <a:t>                 </a:t>
                </a:r>
              </a:p>
              <a:p>
                <a:r>
                  <a:rPr lang="en-US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the (residual) phase is proportional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sz="200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l-GR" sz="20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𝜆</m:t>
                        </m:r>
                      </m:e>
                      <m:sup>
                        <m:r>
                          <a:rPr lang="it-IT" sz="2000" b="0" i="1" dirty="0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. </a:t>
                </a:r>
              </a:p>
              <a:p>
                <a:pPr lvl="1"/>
                <a:r>
                  <a:rPr lang="en-US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identical correction residuals are more effective in </a:t>
                </a:r>
                <a:r>
                  <a:rPr lang="en-US" sz="20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K</a:t>
                </a:r>
                <a:r>
                  <a:rPr lang="en-US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than in </a:t>
                </a:r>
                <a:r>
                  <a:rPr lang="en-US" sz="20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H</a:t>
                </a:r>
                <a:r>
                  <a:rPr lang="en-US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or </a:t>
                </a:r>
                <a:r>
                  <a:rPr lang="en-US" sz="20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J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it-IT" sz="20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sz="20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l-GR" sz="20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𝜆</m:t>
                        </m:r>
                      </m:e>
                      <m:sup>
                        <m:r>
                          <a:rPr lang="it-IT" sz="20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6/5</m:t>
                        </m:r>
                      </m:sup>
                    </m:sSup>
                    <m:r>
                      <a:rPr lang="it-IT" sz="2000" i="1" dirty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-&gt; Seeing FWHM is prop.to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sz="20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l-GR" sz="20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𝜆</m:t>
                        </m:r>
                      </m:e>
                      <m:sup>
                        <m:r>
                          <a:rPr lang="it-IT" sz="2000" i="1" dirty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  <m:f>
                          <m:fPr>
                            <m:type m:val="lin"/>
                            <m:ctrlPr>
                              <a:rPr lang="it-IT" sz="2000" i="1" dirty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it-IT" sz="2000" i="1" dirty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it-IT" sz="2000" i="1" dirty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5</m:t>
                            </m:r>
                          </m:den>
                        </m:f>
                      </m:sup>
                    </m:sSup>
                  </m:oMath>
                </a14:m>
                <a:endParaRPr lang="en-US" sz="2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  <a:p>
                <a:pPr lvl="1"/>
                <a:endParaRPr lang="it-IT" sz="2000" b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E06FFEE7-ABBC-46E4-96AD-6EC6D23B27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8000" y="1847850"/>
                <a:ext cx="4683760" cy="3811270"/>
              </a:xfrm>
              <a:blipFill>
                <a:blip r:embed="rId2"/>
                <a:stretch>
                  <a:fillRect l="-1170" t="-1600" b="-17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B1B444-91B9-4040-81A6-E3E45EE4C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244FB84-9770-4FB2-BD30-EA5094FEC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753EC16-B202-443F-9BD4-08F9F663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5</a:t>
            </a:r>
          </a:p>
        </p:txBody>
      </p:sp>
      <p:pic>
        <p:nvPicPr>
          <p:cNvPr id="10" name="Immagine 9" descr="Immagine che contiene mappa&#10;&#10;Descrizione generata automaticamente">
            <a:extLst>
              <a:ext uri="{FF2B5EF4-FFF2-40B4-BE49-F238E27FC236}">
                <a16:creationId xmlns:a16="http://schemas.microsoft.com/office/drawing/2014/main" id="{2347E414-674B-48BF-8574-04365981E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86" y="1416209"/>
            <a:ext cx="7011828" cy="467455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8250B12-4F5A-44D0-B335-1EEA22943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9205" y="313328"/>
            <a:ext cx="901395" cy="9078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76E9EFEF-ABD5-4410-BDAB-AE0B5FC97ED3}"/>
                  </a:ext>
                </a:extLst>
              </p:cNvPr>
              <p:cNvSpPr txBox="1"/>
              <p:nvPr/>
            </p:nvSpPr>
            <p:spPr>
              <a:xfrm>
                <a:off x="6781130" y="582573"/>
                <a:ext cx="9280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err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dirty="0" err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dirty="0" err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76E9EFEF-ABD5-4410-BDAB-AE0B5FC97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130" y="582573"/>
                <a:ext cx="928075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B26CB947-A71A-4A1D-8C58-69F0D1AF5F4F}"/>
              </a:ext>
            </a:extLst>
          </p:cNvPr>
          <p:cNvCxnSpPr/>
          <p:nvPr/>
        </p:nvCxnSpPr>
        <p:spPr>
          <a:xfrm flipH="1">
            <a:off x="6096000" y="2926080"/>
            <a:ext cx="46401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0E33CA6F-6111-4E2E-A62F-32347AC11881}"/>
              </a:ext>
            </a:extLst>
          </p:cNvPr>
          <p:cNvCxnSpPr/>
          <p:nvPr/>
        </p:nvCxnSpPr>
        <p:spPr>
          <a:xfrm flipH="1">
            <a:off x="6096000" y="3808207"/>
            <a:ext cx="32201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D47C4A4B-6C57-42BF-8BF2-E63EC73B764B}"/>
              </a:ext>
            </a:extLst>
          </p:cNvPr>
          <p:cNvCxnSpPr/>
          <p:nvPr/>
        </p:nvCxnSpPr>
        <p:spPr>
          <a:xfrm flipH="1">
            <a:off x="6096000" y="4733365"/>
            <a:ext cx="21981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A549A75-3D87-4F3A-B5A9-3D44FA6CDF15}"/>
              </a:ext>
            </a:extLst>
          </p:cNvPr>
          <p:cNvSpPr txBox="1"/>
          <p:nvPr/>
        </p:nvSpPr>
        <p:spPr>
          <a:xfrm>
            <a:off x="9316122" y="949348"/>
            <a:ext cx="238757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a MAORY Case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914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163BC11-A2B9-4985-BD81-284865B1D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657463"/>
            <a:ext cx="1557537" cy="49770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CFDC37E-FFB8-4F7F-8EE2-F6E912001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PSF vs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Wavelength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[</a:t>
            </a:r>
            <a:r>
              <a:rPr lang="el-GR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λ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]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B1B444-91B9-4040-81A6-E3E45EE4C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244FB84-9770-4FB2-BD30-EA5094FEC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753EC16-B202-443F-9BD4-08F9F663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5</a:t>
            </a:r>
          </a:p>
        </p:txBody>
      </p:sp>
      <p:pic>
        <p:nvPicPr>
          <p:cNvPr id="10" name="Immagine 9" descr="Immagine che contiene mappa&#10;&#10;Descrizione generata automaticamente">
            <a:extLst>
              <a:ext uri="{FF2B5EF4-FFF2-40B4-BE49-F238E27FC236}">
                <a16:creationId xmlns:a16="http://schemas.microsoft.com/office/drawing/2014/main" id="{2347E414-674B-48BF-8574-04365981E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86" y="1416209"/>
            <a:ext cx="7011828" cy="4674552"/>
          </a:xfrm>
          <a:prstGeom prst="rect">
            <a:avLst/>
          </a:prstGeom>
        </p:spPr>
      </p:pic>
      <p:sp>
        <p:nvSpPr>
          <p:cNvPr id="9" name="Segnaposto data 3">
            <a:extLst>
              <a:ext uri="{FF2B5EF4-FFF2-40B4-BE49-F238E27FC236}">
                <a16:creationId xmlns:a16="http://schemas.microsoft.com/office/drawing/2014/main" id="{76765310-02B0-4FF5-9B91-8AB75416F6F7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17-19 Feb 2020</a:t>
            </a:r>
          </a:p>
        </p:txBody>
      </p:sp>
      <p:pic>
        <p:nvPicPr>
          <p:cNvPr id="12" name="Immagine 11" descr="Immagine che contiene edificio, esterni, fotografia, bianco&#10;&#10;Descrizione generata automaticamente">
            <a:extLst>
              <a:ext uri="{FF2B5EF4-FFF2-40B4-BE49-F238E27FC236}">
                <a16:creationId xmlns:a16="http://schemas.microsoft.com/office/drawing/2014/main" id="{57346EF9-1119-4833-B808-77CCCFC2B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60" y="1521019"/>
            <a:ext cx="9172794" cy="497185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134191A-393B-455D-9AA1-9A1DD953EC85}"/>
              </a:ext>
            </a:extLst>
          </p:cNvPr>
          <p:cNvSpPr txBox="1"/>
          <p:nvPr/>
        </p:nvSpPr>
        <p:spPr>
          <a:xfrm>
            <a:off x="5961415" y="1094392"/>
            <a:ext cx="264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chemeClr val="accent1"/>
                </a:solidFill>
              </a:rPr>
              <a:t>J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D911CD7-F216-49B2-890F-7FB09B4C7D62}"/>
              </a:ext>
            </a:extLst>
          </p:cNvPr>
          <p:cNvSpPr txBox="1"/>
          <p:nvPr/>
        </p:nvSpPr>
        <p:spPr>
          <a:xfrm>
            <a:off x="10182249" y="1094392"/>
            <a:ext cx="6665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err="1">
                <a:solidFill>
                  <a:srgbClr val="FF0000"/>
                </a:solidFill>
              </a:rPr>
              <a:t>Ks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DA2CA20-CFEF-4D09-9A40-A748AB3C98D5}"/>
              </a:ext>
            </a:extLst>
          </p:cNvPr>
          <p:cNvSpPr txBox="1"/>
          <p:nvPr/>
        </p:nvSpPr>
        <p:spPr>
          <a:xfrm flipH="1">
            <a:off x="7256307" y="171062"/>
            <a:ext cx="3358975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Resolving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stars in NGC 1560 FLAO + PISCES,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Closed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loop on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foreground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star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2F631B2-BF02-4DEE-8663-D175CEEE0D84}"/>
              </a:ext>
            </a:extLst>
          </p:cNvPr>
          <p:cNvSpPr txBox="1"/>
          <p:nvPr/>
        </p:nvSpPr>
        <p:spPr>
          <a:xfrm>
            <a:off x="377219" y="1403609"/>
            <a:ext cx="11718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20% SR K</a:t>
            </a:r>
          </a:p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2% SR J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/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18CB9C5C-B52C-486A-8D5F-9357E90D0C2C}"/>
              </a:ext>
            </a:extLst>
          </p:cNvPr>
          <p:cNvCxnSpPr>
            <a:cxnSpLocks/>
          </p:cNvCxnSpPr>
          <p:nvPr/>
        </p:nvCxnSpPr>
        <p:spPr>
          <a:xfrm>
            <a:off x="1725860" y="1719209"/>
            <a:ext cx="0" cy="4290974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772FED5-67D4-473A-809E-206AF6C3F38F}"/>
              </a:ext>
            </a:extLst>
          </p:cNvPr>
          <p:cNvSpPr txBox="1"/>
          <p:nvPr/>
        </p:nvSpPr>
        <p:spPr>
          <a:xfrm>
            <a:off x="1149472" y="3813076"/>
            <a:ext cx="79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14’’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091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FDC37E-FFB8-4F7F-8EE2-F6E91200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16" y="365125"/>
            <a:ext cx="11033284" cy="1325563"/>
          </a:xfrm>
        </p:spPr>
        <p:txBody>
          <a:bodyPr/>
          <a:lstStyle/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PSF vs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Wavelength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6FFEE7-ABBC-46E4-96AD-6EC6D23B2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000" y="1847850"/>
            <a:ext cx="4683760" cy="3811270"/>
          </a:xfrm>
        </p:spPr>
        <p:txBody>
          <a:bodyPr>
            <a:normAutofit/>
          </a:bodyPr>
          <a:lstStyle/>
          <a:p>
            <a:r>
              <a:rPr lang="it-IT" dirty="0" err="1"/>
              <a:t>We</a:t>
            </a:r>
            <a:r>
              <a:rPr lang="it-IT" dirty="0"/>
              <a:t> can </a:t>
            </a:r>
            <a:r>
              <a:rPr lang="it-IT" dirty="0" err="1"/>
              <a:t>approximate</a:t>
            </a:r>
            <a:r>
              <a:rPr lang="it-IT" dirty="0"/>
              <a:t> the PSF </a:t>
            </a:r>
            <a:r>
              <a:rPr lang="it-IT" dirty="0" err="1"/>
              <a:t>as</a:t>
            </a:r>
            <a:r>
              <a:rPr lang="it-IT" dirty="0"/>
              <a:t> the </a:t>
            </a:r>
            <a:r>
              <a:rPr lang="it-IT" dirty="0" err="1"/>
              <a:t>square</a:t>
            </a:r>
            <a:r>
              <a:rPr lang="en-US" dirty="0"/>
              <a:t> of the Fourier transform of the complex amplitude                      </a:t>
            </a:r>
          </a:p>
          <a:p>
            <a:r>
              <a:rPr lang="en-US" dirty="0"/>
              <a:t>the phase is proportional to the wavelength. </a:t>
            </a:r>
          </a:p>
          <a:p>
            <a:r>
              <a:rPr lang="en-US" dirty="0"/>
              <a:t>Therefore an identical correction is more effective in K than in H or J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B1B444-91B9-4040-81A6-E3E45EE4C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17-19 Feb 2020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244FB84-9770-4FB2-BD30-EA5094FEC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Roma, AO2020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753EC16-B202-443F-9BD4-08F9F663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5</a:t>
            </a:r>
          </a:p>
        </p:txBody>
      </p:sp>
      <p:pic>
        <p:nvPicPr>
          <p:cNvPr id="10" name="Immagine 9" descr="Immagine che contiene mappa&#10;&#10;Descrizione generata automaticamente">
            <a:extLst>
              <a:ext uri="{FF2B5EF4-FFF2-40B4-BE49-F238E27FC236}">
                <a16:creationId xmlns:a16="http://schemas.microsoft.com/office/drawing/2014/main" id="{2347E414-674B-48BF-8574-04365981E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86" y="1416209"/>
            <a:ext cx="7011828" cy="4674552"/>
          </a:xfrm>
          <a:prstGeom prst="rect">
            <a:avLst/>
          </a:prstGeom>
        </p:spPr>
      </p:pic>
      <p:pic>
        <p:nvPicPr>
          <p:cNvPr id="9" name="Immagine 8" descr="Immagine che contiene edificio, esterni, fotografia, bianco&#10;&#10;Descrizione generata automaticamente">
            <a:extLst>
              <a:ext uri="{FF2B5EF4-FFF2-40B4-BE49-F238E27FC236}">
                <a16:creationId xmlns:a16="http://schemas.microsoft.com/office/drawing/2014/main" id="{E98EB260-6335-4C25-A7BF-25023431B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60" y="1521019"/>
            <a:ext cx="9172794" cy="497185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B009B37-2021-4F78-8067-90EB840627D1}"/>
              </a:ext>
            </a:extLst>
          </p:cNvPr>
          <p:cNvSpPr txBox="1"/>
          <p:nvPr/>
        </p:nvSpPr>
        <p:spPr>
          <a:xfrm flipH="1">
            <a:off x="7107165" y="400742"/>
            <a:ext cx="2875035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NGC 404, FLAO + PISCES, Closing Loop on the core of the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galaxy</a:t>
            </a:r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Immagine 13" descr="Immagine che contiene casettaperuccelli, piccolo, sedendo, fotografia&#10;&#10;Descrizione generata automaticamente">
            <a:extLst>
              <a:ext uri="{FF2B5EF4-FFF2-40B4-BE49-F238E27FC236}">
                <a16:creationId xmlns:a16="http://schemas.microsoft.com/office/drawing/2014/main" id="{401E9508-178D-4D14-80DB-485C359E46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8925"/>
            <a:ext cx="12192000" cy="438912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0C88DB3-E1BB-41F0-A1A2-F76FBC2C7D6F}"/>
              </a:ext>
            </a:extLst>
          </p:cNvPr>
          <p:cNvSpPr txBox="1"/>
          <p:nvPr/>
        </p:nvSpPr>
        <p:spPr>
          <a:xfrm>
            <a:off x="3581400" y="1336745"/>
            <a:ext cx="264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chemeClr val="accent1"/>
                </a:solidFill>
              </a:rPr>
              <a:t>J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AEA7962-0BD5-4D05-807F-15A053B3F61B}"/>
              </a:ext>
            </a:extLst>
          </p:cNvPr>
          <p:cNvSpPr txBox="1"/>
          <p:nvPr/>
        </p:nvSpPr>
        <p:spPr>
          <a:xfrm>
            <a:off x="11204891" y="1334027"/>
            <a:ext cx="6665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err="1">
                <a:solidFill>
                  <a:srgbClr val="FF0000"/>
                </a:solidFill>
              </a:rPr>
              <a:t>Ks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9C8E25B-CA86-44E7-8F9E-A3A35A099EE0}"/>
              </a:ext>
            </a:extLst>
          </p:cNvPr>
          <p:cNvSpPr txBox="1"/>
          <p:nvPr/>
        </p:nvSpPr>
        <p:spPr>
          <a:xfrm>
            <a:off x="7286858" y="1334027"/>
            <a:ext cx="5036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rgbClr val="92D050"/>
                </a:solidFill>
              </a:rPr>
              <a:t>H</a:t>
            </a:r>
            <a:endParaRPr lang="en-US" sz="4000" b="1" dirty="0">
              <a:solidFill>
                <a:srgbClr val="92D050"/>
              </a:solidFill>
            </a:endParaRP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90B11C43-B0FB-4724-B73E-CF868AE818DA}"/>
              </a:ext>
            </a:extLst>
          </p:cNvPr>
          <p:cNvCxnSpPr>
            <a:cxnSpLocks/>
          </p:cNvCxnSpPr>
          <p:nvPr/>
        </p:nvCxnSpPr>
        <p:spPr>
          <a:xfrm>
            <a:off x="4199138" y="1935332"/>
            <a:ext cx="3790765" cy="0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EE113C2-D3F9-4051-87A8-F1B0AD7494FA}"/>
              </a:ext>
            </a:extLst>
          </p:cNvPr>
          <p:cNvSpPr txBox="1"/>
          <p:nvPr/>
        </p:nvSpPr>
        <p:spPr>
          <a:xfrm>
            <a:off x="5951207" y="1620322"/>
            <a:ext cx="722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18’’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4407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2535</TotalTime>
  <Words>2217</Words>
  <Application>Microsoft Office PowerPoint</Application>
  <PresentationFormat>Widescreen</PresentationFormat>
  <Paragraphs>329</Paragraphs>
  <Slides>33</Slides>
  <Notes>7</Notes>
  <HiddenSlides>7</HiddenSlides>
  <MMClips>6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Open Sans</vt:lpstr>
      <vt:lpstr>Schoolbell</vt:lpstr>
      <vt:lpstr>Times New Roman</vt:lpstr>
      <vt:lpstr>Tema di Office</vt:lpstr>
      <vt:lpstr>CorelDRAW</vt:lpstr>
      <vt:lpstr>AO data analysis challenge</vt:lpstr>
      <vt:lpstr>General context</vt:lpstr>
      <vt:lpstr>PSF formation and AO effects</vt:lpstr>
      <vt:lpstr>PSF formation and AO effects</vt:lpstr>
      <vt:lpstr>PSF formation and AO effects</vt:lpstr>
      <vt:lpstr>PSF formation and AO effects</vt:lpstr>
      <vt:lpstr>PSF vs Wavelength [λ]</vt:lpstr>
      <vt:lpstr>PSF vs Wavelength [λ]</vt:lpstr>
      <vt:lpstr>PSF vs Wavelength</vt:lpstr>
      <vt:lpstr>PSF vs Wavelength</vt:lpstr>
      <vt:lpstr>Quasi Diffr.-Lim. PSFs have Structures</vt:lpstr>
      <vt:lpstr>Space variant PSF</vt:lpstr>
      <vt:lpstr>Space variant PSF</vt:lpstr>
      <vt:lpstr>Space variant PSF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MCAO vs SCAO PSF</vt:lpstr>
      <vt:lpstr>MCAO vs SCAO PSF</vt:lpstr>
      <vt:lpstr>MCAO limitations</vt:lpstr>
      <vt:lpstr>The role of PSF</vt:lpstr>
      <vt:lpstr>PSF and PSF-R</vt:lpstr>
      <vt:lpstr>Math, ASTronomy and Research (MAST&amp;R)</vt:lpstr>
      <vt:lpstr>M3 projects</vt:lpstr>
      <vt:lpstr>Presentazione standard di PowerPoint</vt:lpstr>
      <vt:lpstr>Reference</vt:lpstr>
      <vt:lpstr>Presentazione standard di PowerPoint</vt:lpstr>
      <vt:lpstr>PSF is partially fixed to NGS geometry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PSF</dc:title>
  <dc:creator>Carmelo Arcidiacono</dc:creator>
  <cp:lastModifiedBy>Carmelo Arcidiacono</cp:lastModifiedBy>
  <cp:revision>151</cp:revision>
  <dcterms:created xsi:type="dcterms:W3CDTF">2020-02-15T08:05:17Z</dcterms:created>
  <dcterms:modified xsi:type="dcterms:W3CDTF">2020-02-18T12:01:31Z</dcterms:modified>
</cp:coreProperties>
</file>