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737" r:id="rId3"/>
    <p:sldId id="835" r:id="rId4"/>
    <p:sldId id="836" r:id="rId5"/>
    <p:sldId id="677" r:id="rId6"/>
    <p:sldId id="747" r:id="rId7"/>
    <p:sldId id="679" r:id="rId8"/>
    <p:sldId id="709" r:id="rId9"/>
    <p:sldId id="828" r:id="rId10"/>
    <p:sldId id="710" r:id="rId11"/>
    <p:sldId id="738" r:id="rId12"/>
    <p:sldId id="727" r:id="rId13"/>
    <p:sldId id="767" r:id="rId14"/>
    <p:sldId id="683" r:id="rId15"/>
    <p:sldId id="735" r:id="rId16"/>
    <p:sldId id="684" r:id="rId17"/>
    <p:sldId id="700" r:id="rId18"/>
    <p:sldId id="701" r:id="rId19"/>
    <p:sldId id="686" r:id="rId20"/>
    <p:sldId id="833" r:id="rId21"/>
    <p:sldId id="685" r:id="rId22"/>
    <p:sldId id="687" r:id="rId23"/>
    <p:sldId id="789" r:id="rId24"/>
    <p:sldId id="790" r:id="rId25"/>
    <p:sldId id="801" r:id="rId26"/>
    <p:sldId id="791" r:id="rId27"/>
    <p:sldId id="792" r:id="rId28"/>
    <p:sldId id="795" r:id="rId29"/>
    <p:sldId id="796" r:id="rId30"/>
    <p:sldId id="797" r:id="rId31"/>
    <p:sldId id="794" r:id="rId32"/>
    <p:sldId id="834" r:id="rId33"/>
    <p:sldId id="793" r:id="rId34"/>
    <p:sldId id="831" r:id="rId35"/>
    <p:sldId id="829" r:id="rId36"/>
    <p:sldId id="839" r:id="rId37"/>
    <p:sldId id="832" r:id="rId38"/>
    <p:sldId id="825" r:id="rId39"/>
    <p:sldId id="798" r:id="rId40"/>
    <p:sldId id="800" r:id="rId41"/>
    <p:sldId id="752" r:id="rId42"/>
    <p:sldId id="716" r:id="rId43"/>
    <p:sldId id="837" r:id="rId44"/>
    <p:sldId id="838" r:id="rId45"/>
    <p:sldId id="827" r:id="rId46"/>
  </p:sldIdLst>
  <p:sldSz cx="9144000" cy="6858000" type="screen4x3"/>
  <p:notesSz cx="6858000" cy="9144000"/>
  <p:defaultTextStyle>
    <a:defPPr>
      <a:defRPr lang="ar-SA"/>
    </a:defPPr>
    <a:lvl1pPr marL="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779CC93D-E52E-4D84-901B-11D7331DD495}">
          <p14:sldIdLst>
            <p14:sldId id="737"/>
            <p14:sldId id="835"/>
            <p14:sldId id="836"/>
            <p14:sldId id="677"/>
            <p14:sldId id="747"/>
            <p14:sldId id="679"/>
            <p14:sldId id="709"/>
            <p14:sldId id="828"/>
            <p14:sldId id="710"/>
            <p14:sldId id="738"/>
            <p14:sldId id="727"/>
            <p14:sldId id="767"/>
            <p14:sldId id="683"/>
            <p14:sldId id="735"/>
            <p14:sldId id="684"/>
            <p14:sldId id="700"/>
            <p14:sldId id="701"/>
            <p14:sldId id="686"/>
            <p14:sldId id="833"/>
            <p14:sldId id="685"/>
            <p14:sldId id="687"/>
            <p14:sldId id="789"/>
            <p14:sldId id="790"/>
            <p14:sldId id="801"/>
            <p14:sldId id="791"/>
            <p14:sldId id="792"/>
            <p14:sldId id="795"/>
            <p14:sldId id="796"/>
            <p14:sldId id="797"/>
            <p14:sldId id="794"/>
            <p14:sldId id="834"/>
            <p14:sldId id="793"/>
            <p14:sldId id="831"/>
            <p14:sldId id="829"/>
            <p14:sldId id="839"/>
            <p14:sldId id="832"/>
            <p14:sldId id="825"/>
            <p14:sldId id="798"/>
            <p14:sldId id="800"/>
            <p14:sldId id="752"/>
            <p14:sldId id="716"/>
            <p14:sldId id="837"/>
            <p14:sldId id="838"/>
            <p14:sldId id="827"/>
          </p14:sldIdLst>
        </p14:section>
        <p14:section name="סקירה ויעדים" id="{ABA716BF-3A5C-4ADB-94C9-CFEF84EBA240}">
          <p14:sldIdLst/>
        </p14:section>
        <p14:section name="נספח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D09F6E"/>
    <a:srgbClr val="D5A97D"/>
    <a:srgbClr val="C78E55"/>
    <a:srgbClr val="996633"/>
    <a:srgbClr val="9966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75" autoAdjust="0"/>
    <p:restoredTop sz="94454" autoAdjust="0"/>
  </p:normalViewPr>
  <p:slideViewPr>
    <p:cSldViewPr>
      <p:cViewPr varScale="1">
        <p:scale>
          <a:sx n="71" d="100"/>
          <a:sy n="71" d="100"/>
        </p:scale>
        <p:origin x="678" y="24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284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D9B5A-C03B-48C0-9C01-D8A083BCF3B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8ECBD90-1FC2-4B30-8A13-5517FDB32D86}">
      <dgm:prSet phldrT="[טקסט]"/>
      <dgm:spPr/>
      <dgm:t>
        <a:bodyPr/>
        <a:lstStyle/>
        <a:p>
          <a:pPr rtl="1"/>
          <a:r>
            <a:rPr lang="en-US" dirty="0" smtClean="0"/>
            <a:t>Relativistic Causality</a:t>
          </a:r>
          <a:endParaRPr lang="he-IL" dirty="0"/>
        </a:p>
      </dgm:t>
    </dgm:pt>
    <dgm:pt modelId="{EBAFECA8-34B6-4A74-B052-DFFA62EDDAD3}" type="parTrans" cxnId="{ED746DC6-858B-4B36-BAD3-732EB51CE669}">
      <dgm:prSet/>
      <dgm:spPr/>
      <dgm:t>
        <a:bodyPr/>
        <a:lstStyle/>
        <a:p>
          <a:pPr rtl="1"/>
          <a:endParaRPr lang="he-IL"/>
        </a:p>
      </dgm:t>
    </dgm:pt>
    <dgm:pt modelId="{6268EB33-7AA6-4077-A4B8-B42D2D7ACA40}" type="sibTrans" cxnId="{ED746DC6-858B-4B36-BAD3-732EB51CE669}">
      <dgm:prSet/>
      <dgm:spPr/>
      <dgm:t>
        <a:bodyPr/>
        <a:lstStyle/>
        <a:p>
          <a:pPr rtl="1"/>
          <a:endParaRPr lang="he-IL"/>
        </a:p>
      </dgm:t>
    </dgm:pt>
    <dgm:pt modelId="{3A6DAA14-C3F7-4F31-9E0C-690DEFFD4A61}">
      <dgm:prSet phldrT="[טקסט]"/>
      <dgm:spPr/>
      <dgm:t>
        <a:bodyPr/>
        <a:lstStyle/>
        <a:p>
          <a:pPr rtl="1"/>
          <a:r>
            <a:rPr lang="en-US" dirty="0" smtClean="0"/>
            <a:t>Quantum Uncertainty</a:t>
          </a:r>
          <a:endParaRPr lang="he-IL" dirty="0"/>
        </a:p>
      </dgm:t>
    </dgm:pt>
    <dgm:pt modelId="{48B402B1-2F36-4337-9EB4-A26DF012260D}" type="parTrans" cxnId="{2AE7B14B-0252-408D-ABAC-36DBB8A4DD20}">
      <dgm:prSet/>
      <dgm:spPr/>
      <dgm:t>
        <a:bodyPr/>
        <a:lstStyle/>
        <a:p>
          <a:pPr rtl="1"/>
          <a:endParaRPr lang="he-IL"/>
        </a:p>
      </dgm:t>
    </dgm:pt>
    <dgm:pt modelId="{F8738ADA-63CE-409A-91FF-FE29B2EEDB73}" type="sibTrans" cxnId="{2AE7B14B-0252-408D-ABAC-36DBB8A4DD20}">
      <dgm:prSet/>
      <dgm:spPr/>
      <dgm:t>
        <a:bodyPr/>
        <a:lstStyle/>
        <a:p>
          <a:pPr rtl="1"/>
          <a:endParaRPr lang="he-IL"/>
        </a:p>
      </dgm:t>
    </dgm:pt>
    <dgm:pt modelId="{3DB07AD5-FFE9-4F1B-83AC-8C5D2163254B}">
      <dgm:prSet phldrT="[טקסט]"/>
      <dgm:spPr/>
      <dgm:t>
        <a:bodyPr/>
        <a:lstStyle/>
        <a:p>
          <a:pPr rtl="1"/>
          <a:r>
            <a:rPr lang="en-US" dirty="0" smtClean="0"/>
            <a:t>Quantum Nonlocality</a:t>
          </a:r>
          <a:endParaRPr lang="he-IL" dirty="0"/>
        </a:p>
      </dgm:t>
    </dgm:pt>
    <dgm:pt modelId="{B32E870E-3A6A-4B36-AF6C-D843323E330E}" type="parTrans" cxnId="{C995FE54-85F9-4FD8-9B5A-C3B5E7DA9A65}">
      <dgm:prSet/>
      <dgm:spPr/>
      <dgm:t>
        <a:bodyPr/>
        <a:lstStyle/>
        <a:p>
          <a:pPr rtl="1"/>
          <a:endParaRPr lang="he-IL"/>
        </a:p>
      </dgm:t>
    </dgm:pt>
    <dgm:pt modelId="{E567D9B9-6D93-48EE-B7C6-3118E7E0FE1D}" type="sibTrans" cxnId="{C995FE54-85F9-4FD8-9B5A-C3B5E7DA9A65}">
      <dgm:prSet/>
      <dgm:spPr/>
      <dgm:t>
        <a:bodyPr/>
        <a:lstStyle/>
        <a:p>
          <a:pPr rtl="1"/>
          <a:endParaRPr lang="he-IL"/>
        </a:p>
      </dgm:t>
    </dgm:pt>
    <dgm:pt modelId="{E4C7BC2A-7BC9-4961-B21B-5F992633F126}" type="pres">
      <dgm:prSet presAssocID="{503D9B5A-C03B-48C0-9C01-D8A083BCF3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3B662F6-1E6D-4F6A-8F19-52C732B2954E}" type="pres">
      <dgm:prSet presAssocID="{08ECBD90-1FC2-4B30-8A13-5517FDB32D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D51E20-19BE-4768-9D7B-779624868F4A}" type="pres">
      <dgm:prSet presAssocID="{08ECBD90-1FC2-4B30-8A13-5517FDB32D86}" presName="spNode" presStyleCnt="0"/>
      <dgm:spPr/>
    </dgm:pt>
    <dgm:pt modelId="{9B804CB5-ED92-4604-B079-ED69617960CE}" type="pres">
      <dgm:prSet presAssocID="{6268EB33-7AA6-4077-A4B8-B42D2D7ACA40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3DD05AF0-2978-40F8-8D6A-17B5529F0CFC}" type="pres">
      <dgm:prSet presAssocID="{3A6DAA14-C3F7-4F31-9E0C-690DEFFD4A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4BE176-27BC-4E99-AE52-03B3982EAE07}" type="pres">
      <dgm:prSet presAssocID="{3A6DAA14-C3F7-4F31-9E0C-690DEFFD4A61}" presName="spNode" presStyleCnt="0"/>
      <dgm:spPr/>
    </dgm:pt>
    <dgm:pt modelId="{CB436073-688D-4C07-89CD-5BCE865B3AFB}" type="pres">
      <dgm:prSet presAssocID="{F8738ADA-63CE-409A-91FF-FE29B2EEDB73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CF030B12-BC88-4DBC-B1ED-C442435B242E}" type="pres">
      <dgm:prSet presAssocID="{3DB07AD5-FFE9-4F1B-83AC-8C5D2163254B}" presName="node" presStyleLbl="node1" presStyleIdx="2" presStyleCnt="3" custScaleY="1419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AC1034-E905-43F2-8BB4-21BABFEA4F36}" type="pres">
      <dgm:prSet presAssocID="{3DB07AD5-FFE9-4F1B-83AC-8C5D2163254B}" presName="spNode" presStyleCnt="0"/>
      <dgm:spPr/>
    </dgm:pt>
    <dgm:pt modelId="{6907B131-8A88-419A-8054-D368DF893269}" type="pres">
      <dgm:prSet presAssocID="{E567D9B9-6D93-48EE-B7C6-3118E7E0FE1D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EB267F0A-933F-4AC4-A626-DBC9358FC0B5}" type="presOf" srcId="{F8738ADA-63CE-409A-91FF-FE29B2EEDB73}" destId="{CB436073-688D-4C07-89CD-5BCE865B3AFB}" srcOrd="0" destOrd="0" presId="urn:microsoft.com/office/officeart/2005/8/layout/cycle6"/>
    <dgm:cxn modelId="{2AE7B14B-0252-408D-ABAC-36DBB8A4DD20}" srcId="{503D9B5A-C03B-48C0-9C01-D8A083BCF3BA}" destId="{3A6DAA14-C3F7-4F31-9E0C-690DEFFD4A61}" srcOrd="1" destOrd="0" parTransId="{48B402B1-2F36-4337-9EB4-A26DF012260D}" sibTransId="{F8738ADA-63CE-409A-91FF-FE29B2EEDB73}"/>
    <dgm:cxn modelId="{ED746DC6-858B-4B36-BAD3-732EB51CE669}" srcId="{503D9B5A-C03B-48C0-9C01-D8A083BCF3BA}" destId="{08ECBD90-1FC2-4B30-8A13-5517FDB32D86}" srcOrd="0" destOrd="0" parTransId="{EBAFECA8-34B6-4A74-B052-DFFA62EDDAD3}" sibTransId="{6268EB33-7AA6-4077-A4B8-B42D2D7ACA40}"/>
    <dgm:cxn modelId="{1C8CCAA4-F2E1-4E1C-B170-D8CD2B2304AF}" type="presOf" srcId="{08ECBD90-1FC2-4B30-8A13-5517FDB32D86}" destId="{D3B662F6-1E6D-4F6A-8F19-52C732B2954E}" srcOrd="0" destOrd="0" presId="urn:microsoft.com/office/officeart/2005/8/layout/cycle6"/>
    <dgm:cxn modelId="{35A3CA16-B1C4-4CD7-95B0-8AB4859E4164}" type="presOf" srcId="{503D9B5A-C03B-48C0-9C01-D8A083BCF3BA}" destId="{E4C7BC2A-7BC9-4961-B21B-5F992633F126}" srcOrd="0" destOrd="0" presId="urn:microsoft.com/office/officeart/2005/8/layout/cycle6"/>
    <dgm:cxn modelId="{A4F955CC-8764-49FF-90AD-50DB5941566D}" type="presOf" srcId="{3DB07AD5-FFE9-4F1B-83AC-8C5D2163254B}" destId="{CF030B12-BC88-4DBC-B1ED-C442435B242E}" srcOrd="0" destOrd="0" presId="urn:microsoft.com/office/officeart/2005/8/layout/cycle6"/>
    <dgm:cxn modelId="{46792451-3511-48D8-A4CC-C99C874B4658}" type="presOf" srcId="{6268EB33-7AA6-4077-A4B8-B42D2D7ACA40}" destId="{9B804CB5-ED92-4604-B079-ED69617960CE}" srcOrd="0" destOrd="0" presId="urn:microsoft.com/office/officeart/2005/8/layout/cycle6"/>
    <dgm:cxn modelId="{C995FE54-85F9-4FD8-9B5A-C3B5E7DA9A65}" srcId="{503D9B5A-C03B-48C0-9C01-D8A083BCF3BA}" destId="{3DB07AD5-FFE9-4F1B-83AC-8C5D2163254B}" srcOrd="2" destOrd="0" parTransId="{B32E870E-3A6A-4B36-AF6C-D843323E330E}" sibTransId="{E567D9B9-6D93-48EE-B7C6-3118E7E0FE1D}"/>
    <dgm:cxn modelId="{9DEBFBD0-E936-4661-9783-9B9D06219C6B}" type="presOf" srcId="{3A6DAA14-C3F7-4F31-9E0C-690DEFFD4A61}" destId="{3DD05AF0-2978-40F8-8D6A-17B5529F0CFC}" srcOrd="0" destOrd="0" presId="urn:microsoft.com/office/officeart/2005/8/layout/cycle6"/>
    <dgm:cxn modelId="{8AE63D57-6B84-4C66-B456-06304A76DD98}" type="presOf" srcId="{E567D9B9-6D93-48EE-B7C6-3118E7E0FE1D}" destId="{6907B131-8A88-419A-8054-D368DF893269}" srcOrd="0" destOrd="0" presId="urn:microsoft.com/office/officeart/2005/8/layout/cycle6"/>
    <dgm:cxn modelId="{EC3DED5E-82C9-4DFB-8A87-F8BD6CE387EE}" type="presParOf" srcId="{E4C7BC2A-7BC9-4961-B21B-5F992633F126}" destId="{D3B662F6-1E6D-4F6A-8F19-52C732B2954E}" srcOrd="0" destOrd="0" presId="urn:microsoft.com/office/officeart/2005/8/layout/cycle6"/>
    <dgm:cxn modelId="{0DCBB79D-8FD3-4ACF-8CC9-51DA7662AE74}" type="presParOf" srcId="{E4C7BC2A-7BC9-4961-B21B-5F992633F126}" destId="{16D51E20-19BE-4768-9D7B-779624868F4A}" srcOrd="1" destOrd="0" presId="urn:microsoft.com/office/officeart/2005/8/layout/cycle6"/>
    <dgm:cxn modelId="{3380B654-C720-432D-A9B8-A9DA31FE2CBB}" type="presParOf" srcId="{E4C7BC2A-7BC9-4961-B21B-5F992633F126}" destId="{9B804CB5-ED92-4604-B079-ED69617960CE}" srcOrd="2" destOrd="0" presId="urn:microsoft.com/office/officeart/2005/8/layout/cycle6"/>
    <dgm:cxn modelId="{FA7188D1-0734-40C5-A836-3C4F73FF5546}" type="presParOf" srcId="{E4C7BC2A-7BC9-4961-B21B-5F992633F126}" destId="{3DD05AF0-2978-40F8-8D6A-17B5529F0CFC}" srcOrd="3" destOrd="0" presId="urn:microsoft.com/office/officeart/2005/8/layout/cycle6"/>
    <dgm:cxn modelId="{8C50E752-0660-43B4-BC36-99893B47F115}" type="presParOf" srcId="{E4C7BC2A-7BC9-4961-B21B-5F992633F126}" destId="{F64BE176-27BC-4E99-AE52-03B3982EAE07}" srcOrd="4" destOrd="0" presId="urn:microsoft.com/office/officeart/2005/8/layout/cycle6"/>
    <dgm:cxn modelId="{560ABD0A-D74F-45F7-AD45-1A5007D7BA45}" type="presParOf" srcId="{E4C7BC2A-7BC9-4961-B21B-5F992633F126}" destId="{CB436073-688D-4C07-89CD-5BCE865B3AFB}" srcOrd="5" destOrd="0" presId="urn:microsoft.com/office/officeart/2005/8/layout/cycle6"/>
    <dgm:cxn modelId="{FE529B5D-702A-4B71-9E7D-9E2557D3E02C}" type="presParOf" srcId="{E4C7BC2A-7BC9-4961-B21B-5F992633F126}" destId="{CF030B12-BC88-4DBC-B1ED-C442435B242E}" srcOrd="6" destOrd="0" presId="urn:microsoft.com/office/officeart/2005/8/layout/cycle6"/>
    <dgm:cxn modelId="{F8BD9827-A162-43F9-A940-33639E76419F}" type="presParOf" srcId="{E4C7BC2A-7BC9-4961-B21B-5F992633F126}" destId="{95AC1034-E905-43F2-8BB4-21BABFEA4F36}" srcOrd="7" destOrd="0" presId="urn:microsoft.com/office/officeart/2005/8/layout/cycle6"/>
    <dgm:cxn modelId="{E16D4E34-6660-4870-86A7-EFF1D51DC791}" type="presParOf" srcId="{E4C7BC2A-7BC9-4961-B21B-5F992633F126}" destId="{6907B131-8A88-419A-8054-D368DF89326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662F6-1E6D-4F6A-8F19-52C732B2954E}">
      <dsp:nvSpPr>
        <dsp:cNvPr id="0" name=""/>
        <dsp:cNvSpPr/>
      </dsp:nvSpPr>
      <dsp:spPr>
        <a:xfrm>
          <a:off x="2409824" y="1729"/>
          <a:ext cx="2190749" cy="1423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Relativistic Causality</a:t>
          </a:r>
          <a:endParaRPr lang="he-IL" sz="3000" kern="1200" dirty="0"/>
        </a:p>
      </dsp:txBody>
      <dsp:txXfrm>
        <a:off x="2479337" y="71242"/>
        <a:ext cx="2051723" cy="1284961"/>
      </dsp:txXfrm>
    </dsp:sp>
    <dsp:sp modelId="{9B804CB5-ED92-4604-B079-ED69617960CE}">
      <dsp:nvSpPr>
        <dsp:cNvPr id="0" name=""/>
        <dsp:cNvSpPr/>
      </dsp:nvSpPr>
      <dsp:spPr>
        <a:xfrm>
          <a:off x="1606770" y="713722"/>
          <a:ext cx="3796858" cy="3796858"/>
        </a:xfrm>
        <a:custGeom>
          <a:avLst/>
          <a:gdLst/>
          <a:ahLst/>
          <a:cxnLst/>
          <a:rect l="0" t="0" r="0" b="0"/>
          <a:pathLst>
            <a:path>
              <a:moveTo>
                <a:pt x="3009703" y="359240"/>
              </a:moveTo>
              <a:arcTo wR="1898429" hR="1898429" stAng="18349728" swAng="3645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05AF0-2978-40F8-8D6A-17B5529F0CFC}">
      <dsp:nvSpPr>
        <dsp:cNvPr id="0" name=""/>
        <dsp:cNvSpPr/>
      </dsp:nvSpPr>
      <dsp:spPr>
        <a:xfrm>
          <a:off x="4053912" y="2849372"/>
          <a:ext cx="2190749" cy="1423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Quantum Uncertainty</a:t>
          </a:r>
          <a:endParaRPr lang="he-IL" sz="3000" kern="1200" dirty="0"/>
        </a:p>
      </dsp:txBody>
      <dsp:txXfrm>
        <a:off x="4123425" y="2918885"/>
        <a:ext cx="2051723" cy="1284961"/>
      </dsp:txXfrm>
    </dsp:sp>
    <dsp:sp modelId="{CB436073-688D-4C07-89CD-5BCE865B3AFB}">
      <dsp:nvSpPr>
        <dsp:cNvPr id="0" name=""/>
        <dsp:cNvSpPr/>
      </dsp:nvSpPr>
      <dsp:spPr>
        <a:xfrm>
          <a:off x="1606770" y="713722"/>
          <a:ext cx="3796858" cy="3796858"/>
        </a:xfrm>
        <a:custGeom>
          <a:avLst/>
          <a:gdLst/>
          <a:ahLst/>
          <a:cxnLst/>
          <a:rect l="0" t="0" r="0" b="0"/>
          <a:pathLst>
            <a:path>
              <a:moveTo>
                <a:pt x="2804409" y="3566731"/>
              </a:moveTo>
              <a:arcTo wR="1898429" hR="1898429" stAng="3689735" swAng="26915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30B12-BC88-4DBC-B1ED-C442435B242E}">
      <dsp:nvSpPr>
        <dsp:cNvPr id="0" name=""/>
        <dsp:cNvSpPr/>
      </dsp:nvSpPr>
      <dsp:spPr>
        <a:xfrm>
          <a:off x="765737" y="2550734"/>
          <a:ext cx="2190749" cy="2021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Quantum Nonlocality</a:t>
          </a:r>
          <a:endParaRPr lang="he-IL" sz="3000" kern="1200" dirty="0"/>
        </a:p>
      </dsp:txBody>
      <dsp:txXfrm>
        <a:off x="864407" y="2649404"/>
        <a:ext cx="1993409" cy="1823924"/>
      </dsp:txXfrm>
    </dsp:sp>
    <dsp:sp modelId="{6907B131-8A88-419A-8054-D368DF893269}">
      <dsp:nvSpPr>
        <dsp:cNvPr id="0" name=""/>
        <dsp:cNvSpPr/>
      </dsp:nvSpPr>
      <dsp:spPr>
        <a:xfrm>
          <a:off x="1606770" y="713722"/>
          <a:ext cx="3796858" cy="3796858"/>
        </a:xfrm>
        <a:custGeom>
          <a:avLst/>
          <a:gdLst/>
          <a:ahLst/>
          <a:cxnLst/>
          <a:rect l="0" t="0" r="0" b="0"/>
          <a:pathLst>
            <a:path>
              <a:moveTo>
                <a:pt x="1616" y="1820108"/>
              </a:moveTo>
              <a:arcTo wR="1898429" hR="1898429" stAng="10941866" swAng="31131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D83FDC75-7F73-4A4A-A77C-09AADF00E0EA}" type="datetimeFigureOut">
              <a:rPr lang="ar-SA" smtClean="0"/>
              <a:pPr algn="r" rtl="1"/>
              <a:t>24/01/1441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fld id="{459226BF-1F13-42D3-80DC-373E7ADD1EB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33894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48AEF76B-3757-4A0B-AF93-28494465C1DD}" type="datetimeFigureOut">
              <a:rPr lang="he-IL"/>
              <a:pPr algn="r" rtl="1"/>
              <a:t>כ"ג/אלול/תשע"ט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1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ניתן להשתמש בתבנית זו כקובץ התחלתי להצגת חומרי הדרכה בסביבת קבוצה.</a:t>
            </a:r>
          </a:p>
          <a:p>
            <a:pPr rtl="1"/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מקטעים</a:t>
            </a:r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לחץ באמצעות לחצן העכבר הימני על שקופית כדי להוסיף מקטעים. מקטעים יכולים לסייע בארגון השקופיות שלך או להקל את שיתוף הפעולה בין עורכים מרובים.</a:t>
            </a:r>
          </a:p>
          <a:p>
            <a:pPr rtl="1"/>
            <a:endParaRPr lang="he-IL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הערות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השתמש במקטע 'הערות' עבור הערות העברה או כדי לספק פרטים נוספים עבור הקהל. הצג הערות אלה בתצוגת מצגת במהלך המצגת שלך. 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שים לב לגודל הגופן (חשוב עבור נגישות, ניראות, צילום בווידאו וייצור מקוון)</a:t>
            </a:r>
          </a:p>
          <a:p>
            <a:pPr rtl="1"/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צבעים מתואמים 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הקדש תשומת לב מיוחדת לגרפים, תרשימים ותיבות טקסט. 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קח בחשבון את העובדה שהמשתתפים ידפיסו בשחור- לבן או בגווני אפור. בצע הדפסת בדיקה כדי לוודא שהצבעים שלך מוצגים כראוי בעת הדפסה בשחור-לבן מלא ובגווני אפור.</a:t>
            </a:r>
          </a:p>
          <a:p>
            <a:pPr rtl="1"/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גרפיקה, טבלאות וגרפים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שמור על פשטות: אם הדבר אפשרי, השתמש בסגנונות ובצבעים עקביים שאינם מסיחים את הדעת.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סמן בתוויות את כל הגרפים והטבלאות.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14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זוהי אפשרות נוספת עבור שקופיות סקירה המשתמשות במעברים.</a:t>
            </a:r>
          </a:p>
          <a:p>
            <a:pPr rtl="1"/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5693FD4-8F83-4EF7-AC3F-0DC0388986B0}" type="slidenum">
              <a:rPr lang="ar-SA" smtClean="0"/>
              <a:pPr algn="r" rtl="1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98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זוהי אפשרות נוספת עבור שקופיות סקירה המשתמשות במעברים.</a:t>
            </a:r>
          </a:p>
          <a:p>
            <a:pPr rtl="1"/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5693FD4-8F83-4EF7-AC3F-0DC0388986B0}" type="slidenum">
              <a:rPr lang="ar-SA" smtClean="0"/>
              <a:pPr algn="r" rtl="1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71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סקור בקצרה את המצגת. תתאר את הנקודה המרכזית במצגת ומדוע היא חשובה.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הצג כל אחד מהנושאים המרכזיים.</a:t>
            </a:r>
          </a:p>
          <a:p>
            <a:pPr rtl="1"/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כדי לספק מפת דרכים עבור הקהל, באפשרותך לחזור על שקופית סקירה זו במהלך המצגת, תוך הדגשת הנושא המסוים הבא שתדון בו.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EC6EAC7D-5A89-47C2-8ABA-56C9C2DEF7A4}" type="slidenum">
              <a:rPr lang="ar-SA" smtClean="0"/>
              <a:pPr algn="r" rtl="1"/>
              <a:t>39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489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5693FD4-8F83-4EF7-AC3F-0DC0388986B0}" type="slidenum">
              <a:rPr lang="en-US" smtClean="0"/>
              <a:pPr algn="r" rtl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5693FD4-8F83-4EF7-AC3F-0DC0388986B0}" type="slidenum">
              <a:rPr lang="en-US" smtClean="0"/>
              <a:pPr algn="r" rtl="1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ar-SA" b="1" cap="small" baseline="0">
                <a:solidFill>
                  <a:srgbClr val="003300"/>
                </a:solidFill>
              </a:defRPr>
            </a:lvl1pPr>
          </a:lstStyle>
          <a:p>
            <a:pPr algn="r" rtl="1"/>
            <a:r>
              <a:rPr kumimoji="0" lang="ar-SA"/>
              <a:t>انقر لتحرير نمط العنوان الرئيسي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 eaLnBrk="1" latinLnBrk="0" hangingPunct="1"/>
            <a:r>
              <a:rPr lang="he-IL" smtClean="0"/>
              <a:t>לחץ כדי לערוך סגנון כותרת משנה של תבנית בסיס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2000" baseline="0"/>
            </a:lvl1pPr>
          </a:lstStyle>
          <a:p>
            <a:pPr algn="r" rtl="1"/>
            <a:r>
              <a:rPr kumimoji="0" lang="ar-SA"/>
              <a:t>شعار الشركة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الخلفية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0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r" eaLnBrk="1" latinLnBrk="0" hangingPunct="1">
              <a:defRPr kumimoji="0" lang="ar-SA" sz="4000" b="1" cap="small" baseline="0">
                <a:solidFill>
                  <a:srgbClr val="003300"/>
                </a:solidFill>
              </a:defRPr>
            </a:lvl1pPr>
          </a:lstStyle>
          <a:p>
            <a:pPr algn="r" rtl="1"/>
            <a:r>
              <a:rPr kumimoji="0" lang="ar-SA"/>
              <a:t>انقر لتحرير نمط العنوان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1800"/>
            </a:lvl1pPr>
          </a:lstStyle>
          <a:p>
            <a:pPr algn="r" rtl="1"/>
            <a:r>
              <a:rPr kumimoji="0" lang="ar-SA"/>
              <a:t>شعار الشركة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r" eaLnBrk="1" latinLnBrk="0" hangingPunct="1">
              <a:defRPr kumimoji="0" lang="ar-SA"/>
            </a:lvl1pPr>
          </a:lstStyle>
          <a:p>
            <a:pPr algn="r" rtl="1"/>
            <a:r>
              <a:rPr kumimoji="0" lang="ar-SA" dirty="0"/>
              <a:t>انقر لتحرير نمط العنوان الرئيسي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algn="r" eaLnBrk="1" latinLnBrk="0" hangingPunct="1">
              <a:defRPr kumimoji="0" lang="ar-SA" sz="3200">
                <a:latin typeface="+mn-lt"/>
              </a:defRPr>
            </a:lvl1pPr>
            <a:lvl2pPr algn="r" eaLnBrk="1" latinLnBrk="0" hangingPunct="1">
              <a:defRPr kumimoji="0" lang="ar-SA" sz="2800">
                <a:latin typeface="+mn-lt"/>
              </a:defRPr>
            </a:lvl2pPr>
            <a:lvl3pPr algn="r" eaLnBrk="1" latinLnBrk="0" hangingPunct="1">
              <a:defRPr kumimoji="0" lang="ar-SA" sz="2400">
                <a:latin typeface="+mn-lt"/>
              </a:defRPr>
            </a:lvl3pPr>
            <a:lvl4pPr algn="r" eaLnBrk="1" latinLnBrk="0" hangingPunct="1">
              <a:defRPr kumimoji="0" lang="ar-SA" sz="2400">
                <a:latin typeface="+mn-lt"/>
              </a:defRPr>
            </a:lvl4pPr>
            <a:lvl5pPr algn="r" eaLnBrk="1" latinLnBrk="0" hangingPunct="1">
              <a:defRPr kumimoji="0" lang="ar-SA" sz="2400">
                <a:latin typeface="+mn-lt"/>
              </a:defRPr>
            </a:lvl5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algn="r" eaLnBrk="1" latinLnBrk="0" hangingPunct="1">
              <a:defRPr kumimoji="0" lang="ar-SA" sz="2800"/>
            </a:lvl1pPr>
            <a:lvl2pPr algn="r" eaLnBrk="1" latinLnBrk="0" hangingPunct="1">
              <a:defRPr kumimoji="0" lang="ar-SA" sz="2400"/>
            </a:lvl2pPr>
            <a:lvl3pPr algn="r" eaLnBrk="1" latinLnBrk="0" hangingPunct="1">
              <a:defRPr kumimoji="0" lang="ar-SA" sz="2000"/>
            </a:lvl3pPr>
            <a:lvl4pPr algn="r" eaLnBrk="1" latinLnBrk="0" hangingPunct="1">
              <a:defRPr kumimoji="0" lang="ar-SA" sz="1800"/>
            </a:lvl4pPr>
            <a:lvl5pPr algn="r" eaLnBrk="1" latinLnBrk="0" hangingPunct="1">
              <a:defRPr kumimoji="0" lang="ar-SA" sz="1800"/>
            </a:lvl5pPr>
            <a:lvl6pPr algn="r" eaLnBrk="1" latinLnBrk="0" hangingPunct="1">
              <a:defRPr kumimoji="0" lang="ar-SA" sz="1800"/>
            </a:lvl6pPr>
            <a:lvl7pPr algn="r" eaLnBrk="1" latinLnBrk="0" hangingPunct="1">
              <a:defRPr kumimoji="0" lang="ar-SA" sz="1800"/>
            </a:lvl7pPr>
            <a:lvl8pPr algn="r" eaLnBrk="1" latinLnBrk="0" hangingPunct="1">
              <a:defRPr kumimoji="0" lang="ar-SA" sz="1800"/>
            </a:lvl8pPr>
            <a:lvl9pPr algn="r" eaLnBrk="1" latinLnBrk="0" hangingPunct="1">
              <a:defRPr kumimoji="0" lang="ar-SA" sz="18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algn="r" eaLnBrk="1" latinLnBrk="0" hangingPunct="1">
              <a:defRPr kumimoji="0" lang="ar-SA" sz="2800"/>
            </a:lvl1pPr>
            <a:lvl2pPr algn="r" eaLnBrk="1" latinLnBrk="0" hangingPunct="1">
              <a:defRPr kumimoji="0" lang="ar-SA" sz="2400"/>
            </a:lvl2pPr>
            <a:lvl3pPr algn="r" eaLnBrk="1" latinLnBrk="0" hangingPunct="1">
              <a:defRPr kumimoji="0" lang="ar-SA" sz="2000"/>
            </a:lvl3pPr>
            <a:lvl4pPr algn="r" eaLnBrk="1" latinLnBrk="0" hangingPunct="1">
              <a:defRPr kumimoji="0" lang="ar-SA" sz="1800"/>
            </a:lvl4pPr>
            <a:lvl5pPr algn="r" eaLnBrk="1" latinLnBrk="0" hangingPunct="1">
              <a:defRPr kumimoji="0" lang="ar-SA" sz="1800"/>
            </a:lvl5pPr>
            <a:lvl6pPr algn="r" eaLnBrk="1" latinLnBrk="0" hangingPunct="1">
              <a:defRPr kumimoji="0" lang="ar-SA" sz="1800"/>
            </a:lvl6pPr>
            <a:lvl7pPr algn="r" eaLnBrk="1" latinLnBrk="0" hangingPunct="1">
              <a:defRPr kumimoji="0" lang="ar-SA" sz="1800"/>
            </a:lvl7pPr>
            <a:lvl8pPr algn="r" eaLnBrk="1" latinLnBrk="0" hangingPunct="1">
              <a:defRPr kumimoji="0" lang="ar-SA" sz="1800"/>
            </a:lvl8pPr>
            <a:lvl9pPr algn="r" eaLnBrk="1" latinLnBrk="0" hangingPunct="1">
              <a:defRPr kumimoji="0" lang="ar-SA" sz="18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eaLnBrk="1" latinLnBrk="0" hangingPunct="1">
              <a:defRPr kumimoji="0" lang="ar-SA"/>
            </a:lvl1pPr>
          </a:lstStyle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algn="r" eaLnBrk="1" latinLnBrk="0" hangingPunct="1">
              <a:buNone/>
              <a:defRPr kumimoji="0" lang="ar-SA" sz="2400" b="1"/>
            </a:lvl1pPr>
            <a:lvl2pPr marL="457200" indent="0" algn="r" eaLnBrk="1" latinLnBrk="0" hangingPunct="1">
              <a:buNone/>
              <a:defRPr kumimoji="0" lang="ar-SA" sz="2000" b="1"/>
            </a:lvl2pPr>
            <a:lvl3pPr marL="914400" indent="0" algn="r" eaLnBrk="1" latinLnBrk="0" hangingPunct="1">
              <a:buNone/>
              <a:defRPr kumimoji="0" lang="ar-SA" sz="1800" b="1"/>
            </a:lvl3pPr>
            <a:lvl4pPr marL="1371600" indent="0" algn="r" eaLnBrk="1" latinLnBrk="0" hangingPunct="1">
              <a:buNone/>
              <a:defRPr kumimoji="0" lang="ar-SA" sz="1600" b="1"/>
            </a:lvl4pPr>
            <a:lvl5pPr marL="1828800" indent="0" algn="r" eaLnBrk="1" latinLnBrk="0" hangingPunct="1">
              <a:buNone/>
              <a:defRPr kumimoji="0" lang="ar-SA" sz="1600" b="1"/>
            </a:lvl5pPr>
            <a:lvl6pPr marL="2286000" indent="0" algn="r" eaLnBrk="1" latinLnBrk="0" hangingPunct="1">
              <a:buNone/>
              <a:defRPr kumimoji="0" lang="ar-SA" sz="1600" b="1"/>
            </a:lvl6pPr>
            <a:lvl7pPr marL="2743200" indent="0" algn="r" eaLnBrk="1" latinLnBrk="0" hangingPunct="1">
              <a:buNone/>
              <a:defRPr kumimoji="0" lang="ar-SA" sz="1600" b="1"/>
            </a:lvl7pPr>
            <a:lvl8pPr marL="3200400" indent="0" algn="r" eaLnBrk="1" latinLnBrk="0" hangingPunct="1">
              <a:buNone/>
              <a:defRPr kumimoji="0" lang="ar-SA" sz="1600" b="1"/>
            </a:lvl8pPr>
            <a:lvl9pPr marL="3657600" indent="0" algn="r" eaLnBrk="1" latinLnBrk="0" hangingPunct="1">
              <a:buNone/>
              <a:defRPr kumimoji="0" lang="ar-SA" sz="1600" b="1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algn="r" eaLnBrk="1" latinLnBrk="0" hangingPunct="1">
              <a:defRPr kumimoji="0" lang="ar-SA" sz="2400"/>
            </a:lvl1pPr>
            <a:lvl2pPr algn="r" eaLnBrk="1" latinLnBrk="0" hangingPunct="1">
              <a:defRPr kumimoji="0" lang="ar-SA" sz="2000"/>
            </a:lvl2pPr>
            <a:lvl3pPr algn="r" eaLnBrk="1" latinLnBrk="0" hangingPunct="1">
              <a:defRPr kumimoji="0" lang="ar-SA" sz="1800"/>
            </a:lvl3pPr>
            <a:lvl4pPr algn="r" eaLnBrk="1" latinLnBrk="0" hangingPunct="1">
              <a:defRPr kumimoji="0" lang="ar-SA" sz="1600"/>
            </a:lvl4pPr>
            <a:lvl5pPr algn="r" eaLnBrk="1" latinLnBrk="0" hangingPunct="1">
              <a:defRPr kumimoji="0" lang="ar-SA" sz="1600"/>
            </a:lvl5pPr>
            <a:lvl6pPr algn="r" eaLnBrk="1" latinLnBrk="0" hangingPunct="1">
              <a:defRPr kumimoji="0" lang="ar-SA" sz="1600"/>
            </a:lvl6pPr>
            <a:lvl7pPr algn="r" eaLnBrk="1" latinLnBrk="0" hangingPunct="1">
              <a:defRPr kumimoji="0" lang="ar-SA" sz="1600"/>
            </a:lvl7pPr>
            <a:lvl8pPr algn="r" eaLnBrk="1" latinLnBrk="0" hangingPunct="1">
              <a:defRPr kumimoji="0" lang="ar-SA" sz="1600"/>
            </a:lvl8pPr>
            <a:lvl9pPr algn="r" eaLnBrk="1" latinLnBrk="0" hangingPunct="1">
              <a:defRPr kumimoji="0" lang="ar-SA" sz="16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algn="r" eaLnBrk="1" latinLnBrk="0" hangingPunct="1">
              <a:buNone/>
              <a:defRPr kumimoji="0" lang="ar-SA" sz="2400" b="1"/>
            </a:lvl1pPr>
            <a:lvl2pPr marL="457200" indent="0" algn="r" eaLnBrk="1" latinLnBrk="0" hangingPunct="1">
              <a:buNone/>
              <a:defRPr kumimoji="0" lang="ar-SA" sz="2000" b="1"/>
            </a:lvl2pPr>
            <a:lvl3pPr marL="914400" indent="0" algn="r" eaLnBrk="1" latinLnBrk="0" hangingPunct="1">
              <a:buNone/>
              <a:defRPr kumimoji="0" lang="ar-SA" sz="1800" b="1"/>
            </a:lvl3pPr>
            <a:lvl4pPr marL="1371600" indent="0" algn="r" eaLnBrk="1" latinLnBrk="0" hangingPunct="1">
              <a:buNone/>
              <a:defRPr kumimoji="0" lang="ar-SA" sz="1600" b="1"/>
            </a:lvl4pPr>
            <a:lvl5pPr marL="1828800" indent="0" algn="r" eaLnBrk="1" latinLnBrk="0" hangingPunct="1">
              <a:buNone/>
              <a:defRPr kumimoji="0" lang="ar-SA" sz="1600" b="1"/>
            </a:lvl5pPr>
            <a:lvl6pPr marL="2286000" indent="0" algn="r" eaLnBrk="1" latinLnBrk="0" hangingPunct="1">
              <a:buNone/>
              <a:defRPr kumimoji="0" lang="ar-SA" sz="1600" b="1"/>
            </a:lvl6pPr>
            <a:lvl7pPr marL="2743200" indent="0" algn="r" eaLnBrk="1" latinLnBrk="0" hangingPunct="1">
              <a:buNone/>
              <a:defRPr kumimoji="0" lang="ar-SA" sz="1600" b="1"/>
            </a:lvl7pPr>
            <a:lvl8pPr marL="3200400" indent="0" algn="r" eaLnBrk="1" latinLnBrk="0" hangingPunct="1">
              <a:buNone/>
              <a:defRPr kumimoji="0" lang="ar-SA" sz="1600" b="1"/>
            </a:lvl8pPr>
            <a:lvl9pPr marL="3657600" indent="0" algn="r" eaLnBrk="1" latinLnBrk="0" hangingPunct="1">
              <a:buNone/>
              <a:defRPr kumimoji="0" lang="ar-SA" sz="1600" b="1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algn="r" eaLnBrk="1" latinLnBrk="0" hangingPunct="1">
              <a:defRPr kumimoji="0" lang="ar-SA" sz="2400"/>
            </a:lvl1pPr>
            <a:lvl2pPr algn="r" eaLnBrk="1" latinLnBrk="0" hangingPunct="1">
              <a:defRPr kumimoji="0" lang="ar-SA" sz="2000"/>
            </a:lvl2pPr>
            <a:lvl3pPr algn="r" eaLnBrk="1" latinLnBrk="0" hangingPunct="1">
              <a:defRPr kumimoji="0" lang="ar-SA" sz="1800"/>
            </a:lvl3pPr>
            <a:lvl4pPr algn="r" eaLnBrk="1" latinLnBrk="0" hangingPunct="1">
              <a:defRPr kumimoji="0" lang="ar-SA" sz="1600"/>
            </a:lvl4pPr>
            <a:lvl5pPr algn="r" eaLnBrk="1" latinLnBrk="0" hangingPunct="1">
              <a:defRPr kumimoji="0" lang="ar-SA" sz="1600"/>
            </a:lvl5pPr>
            <a:lvl6pPr algn="r" eaLnBrk="1" latinLnBrk="0" hangingPunct="1">
              <a:defRPr kumimoji="0" lang="ar-SA" sz="1600"/>
            </a:lvl6pPr>
            <a:lvl7pPr algn="r" eaLnBrk="1" latinLnBrk="0" hangingPunct="1">
              <a:defRPr kumimoji="0" lang="ar-SA" sz="1600"/>
            </a:lvl7pPr>
            <a:lvl8pPr algn="r" eaLnBrk="1" latinLnBrk="0" hangingPunct="1">
              <a:defRPr kumimoji="0" lang="ar-SA" sz="1600"/>
            </a:lvl8pPr>
            <a:lvl9pPr algn="r" eaLnBrk="1" latinLnBrk="0" hangingPunct="1">
              <a:defRPr kumimoji="0" lang="ar-SA" sz="16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r" eaLnBrk="1" latinLnBrk="0" hangingPunct="1">
              <a:defRPr kumimoji="0" lang="ar-SA" sz="2000" b="1"/>
            </a:lvl1pPr>
          </a:lstStyle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algn="r" eaLnBrk="1" latinLnBrk="0" hangingPunct="1">
              <a:defRPr kumimoji="0" lang="ar-SA" sz="3200"/>
            </a:lvl1pPr>
            <a:lvl2pPr algn="r" eaLnBrk="1" latinLnBrk="0" hangingPunct="1">
              <a:defRPr kumimoji="0" lang="ar-SA" sz="2800"/>
            </a:lvl2pPr>
            <a:lvl3pPr algn="r" eaLnBrk="1" latinLnBrk="0" hangingPunct="1">
              <a:defRPr kumimoji="0" lang="ar-SA" sz="2400"/>
            </a:lvl3pPr>
            <a:lvl4pPr algn="r" eaLnBrk="1" latinLnBrk="0" hangingPunct="1">
              <a:defRPr kumimoji="0" lang="ar-SA" sz="2000"/>
            </a:lvl4pPr>
            <a:lvl5pPr algn="r" eaLnBrk="1" latinLnBrk="0" hangingPunct="1">
              <a:defRPr kumimoji="0" lang="ar-SA" sz="2000"/>
            </a:lvl5pPr>
            <a:lvl6pPr algn="r" eaLnBrk="1" latinLnBrk="0" hangingPunct="1">
              <a:defRPr kumimoji="0" lang="ar-SA" sz="2000"/>
            </a:lvl6pPr>
            <a:lvl7pPr algn="r" eaLnBrk="1" latinLnBrk="0" hangingPunct="1">
              <a:defRPr kumimoji="0" lang="ar-SA" sz="2000"/>
            </a:lvl7pPr>
            <a:lvl8pPr algn="r" eaLnBrk="1" latinLnBrk="0" hangingPunct="1">
              <a:defRPr kumimoji="0" lang="ar-SA" sz="2000"/>
            </a:lvl8pPr>
            <a:lvl9pPr algn="r" eaLnBrk="1" latinLnBrk="0" hangingPunct="1">
              <a:defRPr kumimoji="0" lang="ar-SA" sz="20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1400"/>
            </a:lvl1pPr>
            <a:lvl2pPr marL="457200" indent="0" algn="r" eaLnBrk="1" latinLnBrk="0" hangingPunct="1">
              <a:buNone/>
              <a:defRPr kumimoji="0" lang="ar-SA" sz="1200"/>
            </a:lvl2pPr>
            <a:lvl3pPr marL="914400" indent="0" algn="r" eaLnBrk="1" latinLnBrk="0" hangingPunct="1">
              <a:buNone/>
              <a:defRPr kumimoji="0" lang="ar-SA" sz="1000"/>
            </a:lvl3pPr>
            <a:lvl4pPr marL="1371600" indent="0" algn="r" eaLnBrk="1" latinLnBrk="0" hangingPunct="1">
              <a:buNone/>
              <a:defRPr kumimoji="0" lang="ar-SA" sz="900"/>
            </a:lvl4pPr>
            <a:lvl5pPr marL="1828800" indent="0" algn="r" eaLnBrk="1" latinLnBrk="0" hangingPunct="1">
              <a:buNone/>
              <a:defRPr kumimoji="0" lang="ar-SA" sz="900"/>
            </a:lvl5pPr>
            <a:lvl6pPr marL="2286000" indent="0" algn="r" eaLnBrk="1" latinLnBrk="0" hangingPunct="1">
              <a:buNone/>
              <a:defRPr kumimoji="0" lang="ar-SA" sz="900"/>
            </a:lvl6pPr>
            <a:lvl7pPr marL="2743200" indent="0" algn="r" eaLnBrk="1" latinLnBrk="0" hangingPunct="1">
              <a:buNone/>
              <a:defRPr kumimoji="0" lang="ar-SA" sz="900"/>
            </a:lvl7pPr>
            <a:lvl8pPr marL="3200400" indent="0" algn="r" eaLnBrk="1" latinLnBrk="0" hangingPunct="1">
              <a:buNone/>
              <a:defRPr kumimoji="0" lang="ar-SA" sz="900"/>
            </a:lvl8pPr>
            <a:lvl9pPr marL="3657600" indent="0" algn="r" eaLnBrk="1" latinLnBrk="0" hangingPunct="1">
              <a:buNone/>
              <a:defRPr kumimoji="0" lang="ar-SA" sz="9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eaLnBrk="1" latinLnBrk="0" hangingPunct="1">
              <a:defRPr kumimoji="0" lang="ar-SA" sz="2000" b="1"/>
            </a:lvl1pPr>
          </a:lstStyle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3200"/>
            </a:lvl1pPr>
            <a:lvl2pPr marL="457200" indent="0" algn="r" eaLnBrk="1" latinLnBrk="0" hangingPunct="1">
              <a:buNone/>
              <a:defRPr kumimoji="0" lang="ar-SA" sz="2800"/>
            </a:lvl2pPr>
            <a:lvl3pPr marL="914400" indent="0" algn="r" eaLnBrk="1" latinLnBrk="0" hangingPunct="1">
              <a:buNone/>
              <a:defRPr kumimoji="0" lang="ar-SA" sz="2400"/>
            </a:lvl3pPr>
            <a:lvl4pPr marL="1371600" indent="0" algn="r" eaLnBrk="1" latinLnBrk="0" hangingPunct="1">
              <a:buNone/>
              <a:defRPr kumimoji="0" lang="ar-SA" sz="2000"/>
            </a:lvl4pPr>
            <a:lvl5pPr marL="1828800" indent="0" algn="r" eaLnBrk="1" latinLnBrk="0" hangingPunct="1">
              <a:buNone/>
              <a:defRPr kumimoji="0" lang="ar-SA" sz="2000"/>
            </a:lvl5pPr>
            <a:lvl6pPr marL="2286000" indent="0" algn="r" eaLnBrk="1" latinLnBrk="0" hangingPunct="1">
              <a:buNone/>
              <a:defRPr kumimoji="0" lang="ar-SA" sz="2000"/>
            </a:lvl6pPr>
            <a:lvl7pPr marL="2743200" indent="0" algn="r" eaLnBrk="1" latinLnBrk="0" hangingPunct="1">
              <a:buNone/>
              <a:defRPr kumimoji="0" lang="ar-SA" sz="2000"/>
            </a:lvl7pPr>
            <a:lvl8pPr marL="3200400" indent="0" algn="r" eaLnBrk="1" latinLnBrk="0" hangingPunct="1">
              <a:buNone/>
              <a:defRPr kumimoji="0" lang="ar-SA" sz="2000"/>
            </a:lvl8pPr>
            <a:lvl9pPr marL="3657600" indent="0" algn="r" eaLnBrk="1" latinLnBrk="0" hangingPunct="1">
              <a:buNone/>
              <a:defRPr kumimoji="0" lang="ar-SA" sz="2000"/>
            </a:lvl9pPr>
          </a:lstStyle>
          <a:p>
            <a:pPr algn="r" rtl="1" eaLnBrk="1" latinLnBrk="0" hangingPunct="1"/>
            <a:r>
              <a:rPr lang="he-IL" smtClean="0"/>
              <a:t>לחץ על הסמל כדי להוסיף תמונה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1400"/>
            </a:lvl1pPr>
            <a:lvl2pPr marL="457200" indent="0" algn="r" eaLnBrk="1" latinLnBrk="0" hangingPunct="1">
              <a:buNone/>
              <a:defRPr kumimoji="0" lang="ar-SA" sz="1200"/>
            </a:lvl2pPr>
            <a:lvl3pPr marL="914400" indent="0" algn="r" eaLnBrk="1" latinLnBrk="0" hangingPunct="1">
              <a:buNone/>
              <a:defRPr kumimoji="0" lang="ar-SA" sz="1000"/>
            </a:lvl3pPr>
            <a:lvl4pPr marL="1371600" indent="0" algn="r" eaLnBrk="1" latinLnBrk="0" hangingPunct="1">
              <a:buNone/>
              <a:defRPr kumimoji="0" lang="ar-SA" sz="900"/>
            </a:lvl4pPr>
            <a:lvl5pPr marL="1828800" indent="0" algn="r" eaLnBrk="1" latinLnBrk="0" hangingPunct="1">
              <a:buNone/>
              <a:defRPr kumimoji="0" lang="ar-SA" sz="900"/>
            </a:lvl5pPr>
            <a:lvl6pPr marL="2286000" indent="0" algn="r" eaLnBrk="1" latinLnBrk="0" hangingPunct="1">
              <a:buNone/>
              <a:defRPr kumimoji="0" lang="ar-SA" sz="900"/>
            </a:lvl6pPr>
            <a:lvl7pPr marL="2743200" indent="0" algn="r" eaLnBrk="1" latinLnBrk="0" hangingPunct="1">
              <a:buNone/>
              <a:defRPr kumimoji="0" lang="ar-SA" sz="900"/>
            </a:lvl7pPr>
            <a:lvl8pPr marL="3200400" indent="0" algn="r" eaLnBrk="1" latinLnBrk="0" hangingPunct="1">
              <a:buNone/>
              <a:defRPr kumimoji="0" lang="ar-SA" sz="900"/>
            </a:lvl8pPr>
            <a:lvl9pPr marL="3657600" indent="0" algn="r" eaLnBrk="1" latinLnBrk="0" hangingPunct="1">
              <a:buNone/>
              <a:defRPr kumimoji="0" lang="ar-SA" sz="900"/>
            </a:lvl9pPr>
          </a:lstStyle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762000" y="1624012"/>
            <a:ext cx="8077200" cy="4525963"/>
          </a:xfrm>
        </p:spPr>
        <p:txBody>
          <a:bodyPr vert="eaVert"/>
          <a:lstStyle/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530225"/>
            <a:ext cx="2057400" cy="5851525"/>
          </a:xfrm>
        </p:spPr>
        <p:txBody>
          <a:bodyPr vert="eaVert"/>
          <a:lstStyle/>
          <a:p>
            <a:pPr algn="r" rtl="1" eaLnBrk="1" latinLnBrk="0" hangingPunct="1"/>
            <a:r>
              <a:rPr lang="he-IL" smtClean="0"/>
              <a:t>לחץ כדי לערוך סגנון כותרת של תבנית בסיס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algn="r" rtl="1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 smtClean="0"/>
              <a:t>רמה שנייה</a:t>
            </a:r>
          </a:p>
          <a:p>
            <a:pPr lvl="2" algn="r" rtl="1" eaLnBrk="1" latinLnBrk="0" hangingPunct="1"/>
            <a:r>
              <a:rPr lang="he-IL" smtClean="0"/>
              <a:t>רמה שלישית</a:t>
            </a:r>
          </a:p>
          <a:p>
            <a:pPr lvl="3" algn="r" rtl="1" eaLnBrk="1" latinLnBrk="0" hangingPunct="1"/>
            <a:r>
              <a:rPr lang="he-IL" smtClean="0"/>
              <a:t>רמה רביעית</a:t>
            </a:r>
          </a:p>
          <a:p>
            <a:pPr lvl="4" algn="r" rtl="1" eaLnBrk="1" latinLnBrk="0" hangingPunct="1"/>
            <a:r>
              <a:rPr lang="he-IL" smtClean="0"/>
              <a:t>רמה חמישית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eaLnBrk="1" latinLnBrk="0" hangingPunct="1"/>
            <a:r>
              <a:rPr kumimoji="0" lang="he-IL" smtClean="0"/>
              <a:t>לחץ כדי לערוך סגנון כותרת של תבנית בסיס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/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4554" y="-101710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6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kumimoji="0" lang="ar-S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ar-S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spcBef>
          <a:spcPct val="20000"/>
        </a:spcBef>
        <a:buFont typeface="Arial" pitchFamily="34" charset="0"/>
        <a:buChar char="»"/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ar-SA"/>
      </a:defPPr>
      <a:lvl1pPr marL="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tags" Target="../tags/tag38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.xml"/><Relationship Id="rId10" Type="http://schemas.openxmlformats.org/officeDocument/2006/relationships/image" Target="../media/image32.wmf"/><Relationship Id="rId4" Type="http://schemas.openxmlformats.org/officeDocument/2006/relationships/tags" Target="../tags/tag39.xml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45.xml"/><Relationship Id="rId7" Type="http://schemas.openxmlformats.org/officeDocument/2006/relationships/image" Target="../media/image34.png"/><Relationship Id="rId2" Type="http://schemas.openxmlformats.org/officeDocument/2006/relationships/tags" Target="../tags/tag44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7.xml"/><Relationship Id="rId7" Type="http://schemas.openxmlformats.org/officeDocument/2006/relationships/image" Target="../media/image3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9.xml"/><Relationship Id="rId10" Type="http://schemas.openxmlformats.org/officeDocument/2006/relationships/image" Target="../media/image42.png"/><Relationship Id="rId4" Type="http://schemas.openxmlformats.org/officeDocument/2006/relationships/tags" Target="../tags/tag58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62.xml"/><Relationship Id="rId7" Type="http://schemas.openxmlformats.org/officeDocument/2006/relationships/image" Target="../media/image4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3.xml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3" Type="http://schemas.openxmlformats.org/officeDocument/2006/relationships/tags" Target="../tags/tag75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17" Type="http://schemas.openxmlformats.org/officeDocument/2006/relationships/image" Target="../media/image56.png"/><Relationship Id="rId2" Type="http://schemas.openxmlformats.org/officeDocument/2006/relationships/tags" Target="../tags/tag74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slideLayout" Target="../slideLayouts/slideLayout13.xml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2.wmf"/><Relationship Id="rId4" Type="http://schemas.openxmlformats.org/officeDocument/2006/relationships/tags" Target="../tags/tag76.xml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tags" Target="../tags/tag78.xml"/><Relationship Id="rId7" Type="http://schemas.openxmlformats.org/officeDocument/2006/relationships/oleObject" Target="../embeddings/oleObject30.bin"/><Relationship Id="rId2" Type="http://schemas.openxmlformats.org/officeDocument/2006/relationships/tags" Target="../tags/tag77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8.png"/><Relationship Id="rId5" Type="http://schemas.openxmlformats.org/officeDocument/2006/relationships/tags" Target="../tags/tag80.xml"/><Relationship Id="rId10" Type="http://schemas.openxmlformats.org/officeDocument/2006/relationships/image" Target="../media/image57.png"/><Relationship Id="rId4" Type="http://schemas.openxmlformats.org/officeDocument/2006/relationships/tags" Target="../tags/tag79.xml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2.wmf"/><Relationship Id="rId3" Type="http://schemas.openxmlformats.org/officeDocument/2006/relationships/tags" Target="../tags/tag84.xml"/><Relationship Id="rId7" Type="http://schemas.openxmlformats.org/officeDocument/2006/relationships/image" Target="../media/image64.png"/><Relationship Id="rId12" Type="http://schemas.openxmlformats.org/officeDocument/2006/relationships/oleObject" Target="../embeddings/oleObject32.bin"/><Relationship Id="rId2" Type="http://schemas.openxmlformats.org/officeDocument/2006/relationships/tags" Target="../tags/tag8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7.png"/><Relationship Id="rId4" Type="http://schemas.openxmlformats.org/officeDocument/2006/relationships/tags" Target="../tags/tag85.xml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3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4.wmf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oleObject" Target="../embeddings/oleObject35.bin"/><Relationship Id="rId2" Type="http://schemas.openxmlformats.org/officeDocument/2006/relationships/tags" Target="../tags/tag94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98.xml"/><Relationship Id="rId11" Type="http://schemas.openxmlformats.org/officeDocument/2006/relationships/oleObject" Target="../embeddings/oleObject34.bin"/><Relationship Id="rId5" Type="http://schemas.openxmlformats.org/officeDocument/2006/relationships/tags" Target="../tags/tag97.xml"/><Relationship Id="rId15" Type="http://schemas.openxmlformats.org/officeDocument/2006/relationships/image" Target="../media/image76.png"/><Relationship Id="rId10" Type="http://schemas.openxmlformats.org/officeDocument/2006/relationships/image" Target="../media/image51.wmf"/><Relationship Id="rId4" Type="http://schemas.openxmlformats.org/officeDocument/2006/relationships/tags" Target="../tags/tag96.xml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78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oleObject" Target="../embeddings/oleObject37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4.xml"/><Relationship Id="rId11" Type="http://schemas.openxmlformats.org/officeDocument/2006/relationships/image" Target="../media/image51.wmf"/><Relationship Id="rId5" Type="http://schemas.openxmlformats.org/officeDocument/2006/relationships/tags" Target="../tags/tag103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1.xml"/><Relationship Id="rId11" Type="http://schemas.openxmlformats.org/officeDocument/2006/relationships/image" Target="../media/image80.png"/><Relationship Id="rId5" Type="http://schemas.openxmlformats.org/officeDocument/2006/relationships/tags" Target="../tags/tag110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109.xml"/><Relationship Id="rId9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5.xml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90.jpeg"/><Relationship Id="rId4" Type="http://schemas.openxmlformats.org/officeDocument/2006/relationships/tags" Target="../tags/tag119.xml"/><Relationship Id="rId9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8.xml"/><Relationship Id="rId4" Type="http://schemas.openxmlformats.org/officeDocument/2006/relationships/hyperlink" Target="http://www.eng.biu.ac.il/cohenel4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93.wmf"/><Relationship Id="rId2" Type="http://schemas.openxmlformats.org/officeDocument/2006/relationships/tags" Target="../tags/tag13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6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9.xml"/><Relationship Id="rId7" Type="http://schemas.openxmlformats.org/officeDocument/2006/relationships/oleObject" Target="../embeddings/oleObject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.xml"/><Relationship Id="rId10" Type="http://schemas.openxmlformats.org/officeDocument/2006/relationships/image" Target="../media/image13.wmf"/><Relationship Id="rId4" Type="http://schemas.openxmlformats.org/officeDocument/2006/relationships/tags" Target="../tags/tag20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wmf"/><Relationship Id="rId2" Type="http://schemas.openxmlformats.org/officeDocument/2006/relationships/tags" Target="../tags/tag2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5.wmf"/><Relationship Id="rId5" Type="http://schemas.openxmlformats.org/officeDocument/2006/relationships/tags" Target="../tags/tag25.xml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tags" Target="../tags/tag24.xml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3.bin"/><Relationship Id="rId3" Type="http://schemas.openxmlformats.org/officeDocument/2006/relationships/tags" Target="../tags/tag27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4.wmf"/><Relationship Id="rId2" Type="http://schemas.openxmlformats.org/officeDocument/2006/relationships/tags" Target="../tags/tag26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1.wmf"/><Relationship Id="rId5" Type="http://schemas.openxmlformats.org/officeDocument/2006/relationships/tags" Target="../tags/tag29.xml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4.bin"/><Relationship Id="rId4" Type="http://schemas.openxmlformats.org/officeDocument/2006/relationships/tags" Target="../tags/tag28.xml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3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tags" Target="../tags/tag34.xml"/><Relationship Id="rId11" Type="http://schemas.openxmlformats.org/officeDocument/2006/relationships/image" Target="../media/image28.png"/><Relationship Id="rId5" Type="http://schemas.openxmlformats.org/officeDocument/2006/relationships/tags" Target="../tags/tag33.xml"/><Relationship Id="rId10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36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33800" y="5130800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endParaRPr lang="he-IL" sz="2400" dirty="0">
              <a:latin typeface="+mn-lt"/>
            </a:endParaRPr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41741" y="38989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u="sng" dirty="0" smtClean="0">
                <a:latin typeface="+mn-lt"/>
              </a:rPr>
              <a:t>Theory (mainly) together with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pPr algn="l"/>
            <a:r>
              <a:rPr lang="en-US" sz="2400" b="1" dirty="0" err="1" smtClean="0">
                <a:latin typeface="+mn-lt"/>
              </a:rPr>
              <a:t>Avishy</a:t>
            </a:r>
            <a:r>
              <a:rPr lang="en-US" sz="2400" b="1" dirty="0" smtClean="0">
                <a:latin typeface="+mn-lt"/>
              </a:rPr>
              <a:t> Carmi (BGU)</a:t>
            </a:r>
          </a:p>
          <a:p>
            <a:pPr algn="l"/>
            <a:r>
              <a:rPr lang="en-US" sz="2400" b="1" u="sng" dirty="0" smtClean="0">
                <a:latin typeface="+mn-lt"/>
              </a:rPr>
              <a:t>Experiments together with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pPr algn="l"/>
            <a:r>
              <a:rPr lang="en-US" sz="2400" b="1" dirty="0">
                <a:latin typeface="+mn-lt"/>
              </a:rPr>
              <a:t>The Genovese </a:t>
            </a:r>
            <a:r>
              <a:rPr lang="en-US" sz="2400" b="1" dirty="0" smtClean="0">
                <a:latin typeface="+mn-lt"/>
              </a:rPr>
              <a:t>Group (</a:t>
            </a:r>
            <a:r>
              <a:rPr lang="en-US" sz="2400" b="1" dirty="0" err="1" smtClean="0">
                <a:latin typeface="+mn-lt"/>
              </a:rPr>
              <a:t>INRiM</a:t>
            </a:r>
            <a:r>
              <a:rPr lang="en-US" sz="2400" b="1" dirty="0" smtClean="0">
                <a:latin typeface="+mn-lt"/>
              </a:rPr>
              <a:t>)</a:t>
            </a:r>
          </a:p>
          <a:p>
            <a:pPr algn="l"/>
            <a:r>
              <a:rPr lang="en-US" sz="2400" b="1" dirty="0" smtClean="0">
                <a:latin typeface="+mn-lt"/>
              </a:rPr>
              <a:t>The </a:t>
            </a:r>
            <a:r>
              <a:rPr lang="en-US" sz="2400" b="1" dirty="0" err="1" smtClean="0">
                <a:latin typeface="+mn-lt"/>
              </a:rPr>
              <a:t>Karimi</a:t>
            </a:r>
            <a:r>
              <a:rPr lang="en-US" sz="2400" b="1" dirty="0" smtClean="0">
                <a:latin typeface="+mn-lt"/>
              </a:rPr>
              <a:t> Group (uOttawa)</a:t>
            </a:r>
          </a:p>
          <a:p>
            <a:pPr algn="l"/>
            <a:endParaRPr lang="en-US" sz="2400" b="1" dirty="0" smtClean="0">
              <a:latin typeface="+mn-lt"/>
            </a:endParaRPr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39589" y="1808578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+mn-lt"/>
              </a:rPr>
              <a:t>Interrelations between local correlations, nonlocal correlations and causality</a:t>
            </a:r>
            <a:endParaRPr lang="he-IL" sz="3000" b="1" dirty="0">
              <a:latin typeface="+mn-lt"/>
            </a:endParaRPr>
          </a:p>
        </p:txBody>
      </p:sp>
      <p:pic>
        <p:nvPicPr>
          <p:cNvPr id="8" name="Picture 4" descr="File:Bar Ilan logo2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3" y="84693"/>
            <a:ext cx="4851997" cy="14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ina biu 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165978"/>
            <a:ext cx="2717218" cy="19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513" y="-14514"/>
            <a:ext cx="1488142" cy="1524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38600" y="30480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latin typeface="+mn-lt"/>
              </a:rPr>
              <a:t>Eliahu</a:t>
            </a:r>
            <a:r>
              <a:rPr lang="en-US" sz="3200" b="1" dirty="0" smtClean="0">
                <a:latin typeface="+mn-lt"/>
              </a:rPr>
              <a:t> Cohen</a:t>
            </a:r>
          </a:p>
        </p:txBody>
      </p:sp>
      <p:sp>
        <p:nvSpPr>
          <p:cNvPr id="14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19400" y="6362700"/>
            <a:ext cx="6324600" cy="99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ar-S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200" b="1" dirty="0" smtClean="0">
                <a:latin typeface="+mn-lt"/>
              </a:rPr>
              <a:t>TM 2019, September 2019, Turin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477000" y="6365586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668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Why are quantum correlations the way they are?</a:t>
            </a:r>
            <a:endParaRPr lang="he-IL" sz="3600" b="1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34417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Why         and not</a:t>
            </a:r>
          </a:p>
          <a:p>
            <a:pPr algn="l"/>
            <a:endParaRPr lang="en-US" sz="1500" dirty="0" smtClean="0"/>
          </a:p>
          <a:p>
            <a:pPr algn="l"/>
            <a:r>
              <a:rPr lang="en-US" sz="3000" dirty="0" smtClean="0"/>
              <a:t>Models such as PR-boxes seem to have stronger correlations without violating relativistic causality  </a:t>
            </a:r>
            <a:endParaRPr lang="en-US" sz="3000" dirty="0"/>
          </a:p>
          <a:p>
            <a:pPr algn="l"/>
            <a:endParaRPr lang="en-US" sz="3000" dirty="0" smtClean="0"/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26854"/>
              </p:ext>
            </p:extLst>
          </p:nvPr>
        </p:nvGraphicFramePr>
        <p:xfrm>
          <a:off x="1931901" y="1423699"/>
          <a:ext cx="685800" cy="46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8" name="Equation" r:id="rId7" imgW="317160" imgH="215640" progId="Equation.DSMT4">
                  <p:embed/>
                </p:oleObj>
              </mc:Choice>
              <mc:Fallback>
                <p:oleObj name="Equation" r:id="rId7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01" y="1423699"/>
                        <a:ext cx="685800" cy="4688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95499"/>
              </p:ext>
            </p:extLst>
          </p:nvPr>
        </p:nvGraphicFramePr>
        <p:xfrm>
          <a:off x="3956050" y="1465263"/>
          <a:ext cx="4397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9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1465263"/>
                        <a:ext cx="439738" cy="385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03730" y="3800764"/>
            <a:ext cx="8077200" cy="34417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smtClean="0"/>
              <a:t>Many principles were suggested to rule them out…</a:t>
            </a:r>
          </a:p>
          <a:p>
            <a:pPr algn="l"/>
            <a:endParaRPr lang="en-US" sz="3000" dirty="0" smtClean="0"/>
          </a:p>
        </p:txBody>
      </p:sp>
      <p:sp>
        <p:nvSpPr>
          <p:cNvPr id="9" name="Conten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16430" y="3800764"/>
            <a:ext cx="8077200" cy="34417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000" dirty="0" smtClean="0">
              <a:solidFill>
                <a:srgbClr val="FF0000"/>
              </a:solidFill>
            </a:endParaRPr>
          </a:p>
          <a:p>
            <a:pPr algn="l"/>
            <a:endParaRPr lang="en-US" sz="3000" dirty="0">
              <a:solidFill>
                <a:srgbClr val="FF0000"/>
              </a:solidFill>
            </a:endParaRPr>
          </a:p>
          <a:p>
            <a:pPr algn="l"/>
            <a:r>
              <a:rPr lang="en-US" sz="3000" dirty="0" smtClean="0">
                <a:solidFill>
                  <a:srgbClr val="0070C0"/>
                </a:solidFill>
              </a:rPr>
              <a:t>PR boxes and other post-quantum models violate either generalized uncertainty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or relativistic causality!</a:t>
            </a:r>
          </a:p>
          <a:p>
            <a:pPr algn="l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9649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2191325610"/>
              </p:ext>
            </p:extLst>
          </p:nvPr>
        </p:nvGraphicFramePr>
        <p:xfrm>
          <a:off x="1533525" y="1001806"/>
          <a:ext cx="7010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24275" y="22412"/>
            <a:ext cx="26289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Main Theme</a:t>
            </a:r>
            <a:endParaRPr lang="he-IL" sz="36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0" y="5765800"/>
            <a:ext cx="489585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New quantitative relations!</a:t>
            </a:r>
            <a:endParaRPr lang="he-IL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2912725"/>
            <a:ext cx="7239000" cy="3808750"/>
          </a:xfrm>
          <a:prstGeom prst="rect">
            <a:avLst/>
          </a:prstGeom>
          <a:noFill/>
        </p:spPr>
        <p:txBody>
          <a:bodyPr wrap="square" rtlCol="1">
            <a:normAutofit/>
          </a:bodyPr>
          <a:lstStyle/>
          <a:p>
            <a:pPr algn="l"/>
            <a:r>
              <a:rPr lang="en-US" sz="6000" dirty="0" smtClean="0"/>
              <a:t>Relativistic Independence</a:t>
            </a:r>
            <a:endParaRPr lang="he-IL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69223" y="0"/>
            <a:ext cx="7765662" cy="16476125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chemeClr val="tx1"/>
                </a:solidFill>
              </a:rPr>
              <a:pPr algn="r" rtl="1"/>
              <a:t>12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95400" y="6043612"/>
            <a:ext cx="665321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dirty="0" smtClean="0"/>
              <a:t>A. Carmi, E. Cohen, Relativistic </a:t>
            </a:r>
            <a:r>
              <a:rPr lang="en-US" sz="2200" dirty="0"/>
              <a:t>independence bounds </a:t>
            </a:r>
            <a:r>
              <a:rPr lang="en-US" sz="2200" dirty="0" smtClean="0"/>
              <a:t>nonlocality, </a:t>
            </a:r>
            <a:r>
              <a:rPr lang="en-US" sz="2200" dirty="0"/>
              <a:t>Sci. Adv. 5, eaav8370 (2019</a:t>
            </a:r>
            <a:r>
              <a:rPr lang="en-US" sz="2200" dirty="0" smtClean="0"/>
              <a:t>).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9358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972684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53128" y="46605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Relativistic Independence</a:t>
            </a:r>
            <a:endParaRPr lang="he-IL" sz="3600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3986" y="768350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We proved that relativistic causality and generalized uncertainty alone yield all the aforementioned bounds, and even some new ones</a:t>
            </a:r>
            <a:endParaRPr lang="he-IL" sz="2300" dirty="0">
              <a:solidFill>
                <a:srgbClr val="0070C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332" y="1916923"/>
            <a:ext cx="7562850" cy="3762375"/>
          </a:xfrm>
          <a:prstGeom prst="rect">
            <a:avLst/>
          </a:prstGeom>
        </p:spPr>
      </p:pic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02802"/>
              </p:ext>
            </p:extLst>
          </p:nvPr>
        </p:nvGraphicFramePr>
        <p:xfrm>
          <a:off x="4419600" y="41910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0" name="Equation" r:id="rId8" imgW="939600" imgH="228600" progId="Equation.DSMT4">
                  <p:embed/>
                </p:oleObj>
              </mc:Choice>
              <mc:Fallback>
                <p:oleObj name="Equation" r:id="rId8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9600" y="4191000"/>
                        <a:ext cx="187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685800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09999" y="0"/>
            <a:ext cx="21336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4000" b="1" dirty="0" smtClean="0"/>
              <a:t>PR Boxes</a:t>
            </a:r>
            <a:endParaRPr lang="he-IL" sz="40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" y="974725"/>
            <a:ext cx="8459788" cy="4774074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71512" y="2057400"/>
            <a:ext cx="847248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73100" y="3200400"/>
            <a:ext cx="8472488" cy="143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58812" y="4632325"/>
            <a:ext cx="8472488" cy="143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0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133600" y="58987"/>
            <a:ext cx="501015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Deriving the TLM bound</a:t>
            </a:r>
            <a:endParaRPr lang="he-IL" sz="36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6" y="1042896"/>
            <a:ext cx="8407764" cy="2005104"/>
          </a:xfrm>
          <a:prstGeom prst="rect">
            <a:avLst/>
          </a:prstGeom>
        </p:spPr>
      </p:pic>
      <p:sp>
        <p:nvSpPr>
          <p:cNvPr id="2" name="חץ למטה 1"/>
          <p:cNvSpPr/>
          <p:nvPr/>
        </p:nvSpPr>
        <p:spPr>
          <a:xfrm>
            <a:off x="4114800" y="3581400"/>
            <a:ext cx="1219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187184"/>
            <a:ext cx="7380374" cy="14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972684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-318" r="474"/>
          <a:stretch/>
        </p:blipFill>
        <p:spPr>
          <a:xfrm>
            <a:off x="636493" y="876787"/>
            <a:ext cx="8494060" cy="545362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85432" y="-17916"/>
            <a:ext cx="6847324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 smtClean="0"/>
              <a:t>New Approach to Quantum Nonlocality</a:t>
            </a:r>
            <a:endParaRPr lang="he-IL" b="1" dirty="0"/>
          </a:p>
        </p:txBody>
      </p:sp>
      <p:sp>
        <p:nvSpPr>
          <p:cNvPr id="8" name="מלבן 7"/>
          <p:cNvSpPr/>
          <p:nvPr/>
        </p:nvSpPr>
        <p:spPr>
          <a:xfrm>
            <a:off x="6261100" y="5943599"/>
            <a:ext cx="381000" cy="31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4305300" y="5943600"/>
            <a:ext cx="228600" cy="31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26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972684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85063" y="188103"/>
            <a:ext cx="915328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 smtClean="0"/>
              <a:t>New </a:t>
            </a:r>
            <a:r>
              <a:rPr lang="en-US" b="1" dirty="0"/>
              <a:t>Approach to Quantum Nonlocality</a:t>
            </a:r>
            <a:endParaRPr lang="he-IL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3986" y="1201784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e-IL" sz="2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494895"/>
            <a:ext cx="3151132" cy="76649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531" y="2678724"/>
            <a:ext cx="2607069" cy="8577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86" y="3632864"/>
            <a:ext cx="5941351" cy="75347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331" y="1493633"/>
            <a:ext cx="3108517" cy="7923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1501" y="1108168"/>
            <a:ext cx="1484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Local (Alice)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91615" y="1094000"/>
            <a:ext cx="1123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Nonlocal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17155" y="1113521"/>
            <a:ext cx="10838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Nonlocal</a:t>
            </a:r>
            <a:endParaRPr lang="he-I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62650" y="1108168"/>
            <a:ext cx="1266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Local (Bob)</a:t>
            </a:r>
            <a:endParaRPr lang="he-IL" b="1" dirty="0"/>
          </a:p>
        </p:txBody>
      </p:sp>
      <p:sp>
        <p:nvSpPr>
          <p:cNvPr id="18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58371" y="5069696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Local correlations determine the extent of nonlocal correlations!</a:t>
            </a:r>
            <a:endParaRPr lang="he-I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3986" y="1000353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85018"/>
            <a:ext cx="7391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New bounds on nonlocal correlations</a:t>
            </a:r>
            <a:endParaRPr lang="he-IL" sz="36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261" y="2209800"/>
            <a:ext cx="6095284" cy="146961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6620" y="3935596"/>
            <a:ext cx="7504566" cy="101269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847" y="5457876"/>
            <a:ext cx="5326650" cy="63876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85" y="5486400"/>
            <a:ext cx="2329085" cy="61024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36386" y="1045030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Quantum bounds on correlations are uncertainty principles</a:t>
            </a:r>
          </a:p>
          <a:p>
            <a:pPr algn="l"/>
            <a:r>
              <a:rPr lang="en-US" sz="2400" dirty="0" smtClean="0"/>
              <a:t>We thus propose new, richer quantum bounds</a:t>
            </a:r>
            <a:endParaRPr lang="he-IL" sz="2400" dirty="0"/>
          </a:p>
        </p:txBody>
      </p:sp>
      <p:sp>
        <p:nvSpPr>
          <p:cNvPr id="2" name="אליפסה 1"/>
          <p:cNvSpPr/>
          <p:nvPr/>
        </p:nvSpPr>
        <p:spPr>
          <a:xfrm>
            <a:off x="6705600" y="2209800"/>
            <a:ext cx="135094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6485393" y="3829232"/>
            <a:ext cx="1439408" cy="634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2438400" y="3800292"/>
            <a:ext cx="3581400" cy="687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6705600" y="3060966"/>
            <a:ext cx="135094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3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7030" y="11756"/>
            <a:ext cx="64770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 smtClean="0"/>
              <a:t>Quantum Hidden Variables                  and signaling backwards                                 in time</a:t>
            </a:r>
            <a:endParaRPr lang="he-IL" b="1" dirty="0"/>
          </a:p>
        </p:txBody>
      </p:sp>
      <p:pic>
        <p:nvPicPr>
          <p:cNvPr id="347140" name="Picture 4" descr="Image result for peres mermin squar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0667" y="513023"/>
            <a:ext cx="3819525" cy="24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57" y="2988400"/>
            <a:ext cx="8229600" cy="309004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61987" y="6174994"/>
            <a:ext cx="7924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Carmi, E. Cohen,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Maccone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Nikolic, </a:t>
            </a:r>
            <a:r>
              <a:rPr lang="en-US" dirty="0"/>
              <a:t>Knowledge of Quantum Hidden Variables Enables Backwards-In-Time Signaling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arXiv:1903.01349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68430" y="399935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059706" y="6432435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33800" y="38100"/>
            <a:ext cx="290966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Motivation</a:t>
            </a:r>
            <a:endParaRPr lang="he-IL" sz="3600" b="1" dirty="0"/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61683" y="5585221"/>
            <a:ext cx="3696317" cy="671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6324" y="746669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Time Machine Factory: “</a:t>
            </a:r>
            <a:r>
              <a:rPr lang="en-US" sz="2200" b="1" dirty="0" smtClean="0">
                <a:solidFill>
                  <a:srgbClr val="FF0000"/>
                </a:solidFill>
              </a:rPr>
              <a:t>Space-time </a:t>
            </a:r>
            <a:r>
              <a:rPr lang="en-US" sz="2200" b="1" dirty="0" smtClean="0">
                <a:solidFill>
                  <a:srgbClr val="FF0000"/>
                </a:solidFill>
              </a:rPr>
              <a:t>is your jail”</a:t>
            </a:r>
            <a:endParaRPr lang="he-IL" sz="2200" b="1" dirty="0">
              <a:solidFill>
                <a:srgbClr val="FF0000"/>
              </a:solidFill>
            </a:endParaRPr>
          </a:p>
        </p:txBody>
      </p:sp>
      <p:pic>
        <p:nvPicPr>
          <p:cNvPr id="352258" name="Picture 2" descr="Image result for &quot;spacetime&quot; &quot;priso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9" y="1566456"/>
            <a:ext cx="3171825" cy="43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262" name="Picture 6" descr="Image result for spacetime behind bar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9" y="1329115"/>
            <a:ext cx="8302625" cy="46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36812" y="636494"/>
            <a:ext cx="8077200" cy="59563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0" indent="0" algn="l">
              <a:buFont typeface="Arial" pitchFamily="34" charset="0"/>
              <a:buNone/>
            </a:pPr>
            <a:r>
              <a:rPr lang="en-US" dirty="0" smtClean="0"/>
              <a:t>     </a:t>
            </a:r>
          </a:p>
          <a:p>
            <a:pPr marL="0" indent="0" algn="l">
              <a:buFont typeface="Arial" pitchFamily="34" charset="0"/>
              <a:buNone/>
            </a:pPr>
            <a:endParaRPr lang="en-US" dirty="0" smtClean="0"/>
          </a:p>
          <a:p>
            <a:pPr marL="0" indent="0" algn="l">
              <a:buFont typeface="Arial" pitchFamily="34" charset="0"/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32012" y="5994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And quantum mechanics as well</a:t>
            </a:r>
          </a:p>
        </p:txBody>
      </p:sp>
      <p:sp>
        <p:nvSpPr>
          <p:cNvPr id="2" name="מלבן 1"/>
          <p:cNvSpPr/>
          <p:nvPr/>
        </p:nvSpPr>
        <p:spPr>
          <a:xfrm>
            <a:off x="604302" y="6394335"/>
            <a:ext cx="87682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</a:rPr>
              <a:t>But we can rely on theory-independent observations and correlations</a:t>
            </a:r>
            <a:endParaRPr lang="he-IL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66800" y="-21091"/>
            <a:ext cx="88011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 smtClean="0"/>
              <a:t>Ways out: </a:t>
            </a:r>
            <a:r>
              <a:rPr lang="en-US" b="1" dirty="0" err="1" smtClean="0"/>
              <a:t>Pseudolocal</a:t>
            </a:r>
            <a:r>
              <a:rPr lang="en-US" b="1" dirty="0" smtClean="0"/>
              <a:t> and </a:t>
            </a:r>
            <a:r>
              <a:rPr lang="en-US" b="1" dirty="0" err="1" smtClean="0"/>
              <a:t>Quasilocal</a:t>
            </a:r>
            <a:r>
              <a:rPr lang="en-US" b="1" dirty="0" smtClean="0"/>
              <a:t> boxes</a:t>
            </a:r>
            <a:endParaRPr lang="he-IL" b="1" dirty="0"/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9588" y="1676400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/>
              <a:t>Local Hidden variables fail to reproduce quantum correlations</a:t>
            </a:r>
            <a:endParaRPr lang="en-US" sz="2400" b="1" dirty="0"/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Nonlocal hidden variables having                              produce in general correlations stronger than quantum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We found two ways in which they give rise to quantum correlations without signaling in time:</a:t>
            </a:r>
          </a:p>
          <a:p>
            <a:pPr lvl="1" algn="l"/>
            <a:r>
              <a:rPr lang="en-US" sz="2000" b="1" dirty="0" err="1" smtClean="0"/>
              <a:t>Pseudolocal</a:t>
            </a:r>
            <a:r>
              <a:rPr lang="en-US" sz="2000" b="1" dirty="0" smtClean="0"/>
              <a:t> boxes</a:t>
            </a:r>
          </a:p>
          <a:p>
            <a:pPr lvl="1" algn="l"/>
            <a:r>
              <a:rPr lang="en-US" sz="2000" b="1" dirty="0" err="1" smtClean="0"/>
              <a:t>Quasilocal</a:t>
            </a:r>
            <a:r>
              <a:rPr lang="en-US" sz="2000" b="1" dirty="0" smtClean="0"/>
              <a:t> boxes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New Bell-like inequality</a:t>
            </a:r>
            <a:endParaRPr lang="en-US" sz="2000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974" y="2658035"/>
            <a:ext cx="1883195" cy="28801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6045200"/>
            <a:ext cx="7734300" cy="676275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48553" y="508057"/>
            <a:ext cx="245647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dirty="0" smtClean="0"/>
              <a:t>With:                     </a:t>
            </a:r>
            <a:r>
              <a:rPr lang="en-US" sz="2000" b="1" dirty="0" err="1" smtClean="0"/>
              <a:t>Sandu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Popescu</a:t>
            </a:r>
            <a:endParaRPr lang="en-US" sz="2000" b="1" dirty="0" smtClean="0"/>
          </a:p>
          <a:p>
            <a:pPr marL="0" indent="0" algn="l">
              <a:buNone/>
            </a:pPr>
            <a:r>
              <a:rPr lang="en-US" sz="2000" b="1" dirty="0" smtClean="0"/>
              <a:t>Paul </a:t>
            </a:r>
            <a:r>
              <a:rPr lang="en-US" sz="2000" b="1" dirty="0" err="1" smtClean="0"/>
              <a:t>Skrzypczyk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2351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977695"/>
            <a:ext cx="8077200" cy="5956300"/>
          </a:xfrm>
        </p:spPr>
        <p:txBody>
          <a:bodyPr>
            <a:normAutofit/>
          </a:bodyPr>
          <a:lstStyle/>
          <a:p>
            <a:pPr algn="l">
              <a:lnSpc>
                <a:spcPct val="250000"/>
              </a:lnSpc>
            </a:pPr>
            <a:endParaRPr lang="en-US" dirty="0"/>
          </a:p>
          <a:p>
            <a:pPr algn="l">
              <a:lnSpc>
                <a:spcPct val="250000"/>
              </a:lnSpc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lnSpc>
                <a:spcPct val="250000"/>
              </a:lnSpc>
              <a:buNone/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endParaRPr lang="en-US" sz="3000" dirty="0" smtClean="0"/>
          </a:p>
          <a:p>
            <a:pPr algn="l">
              <a:lnSpc>
                <a:spcPct val="250000"/>
              </a:lnSpc>
            </a:pPr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83705" y="22927"/>
            <a:ext cx="5688695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Applications of our approach</a:t>
            </a:r>
            <a:endParaRPr lang="he-IL" sz="3600" b="1" dirty="0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11693" y="963501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300" dirty="0" smtClean="0"/>
              <a:t>Connection with </a:t>
            </a:r>
            <a:r>
              <a:rPr lang="en-US" sz="2300" dirty="0" err="1" smtClean="0"/>
              <a:t>Tsallis</a:t>
            </a:r>
            <a:r>
              <a:rPr lang="en-US" sz="2300" dirty="0" smtClean="0"/>
              <a:t> Entropy</a:t>
            </a:r>
          </a:p>
          <a:p>
            <a:pPr algn="l">
              <a:lnSpc>
                <a:spcPct val="150000"/>
              </a:lnSpc>
            </a:pPr>
            <a:r>
              <a:rPr lang="en-US" sz="2300" dirty="0"/>
              <a:t>Multiplicative Bell Inequalities and new quantum games</a:t>
            </a:r>
          </a:p>
          <a:p>
            <a:pPr algn="l">
              <a:lnSpc>
                <a:spcPct val="150000"/>
              </a:lnSpc>
            </a:pPr>
            <a:r>
              <a:rPr lang="en-US" sz="2300" dirty="0"/>
              <a:t>Correlations in non-Hermitian and signaling systems: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300" dirty="0"/>
              <a:t>     </a:t>
            </a:r>
            <a:r>
              <a:rPr lang="en-US" sz="2300" dirty="0" err="1"/>
              <a:t>Parafermions</a:t>
            </a:r>
            <a:r>
              <a:rPr lang="en-US" sz="2300" dirty="0"/>
              <a:t> as simulators</a:t>
            </a:r>
          </a:p>
          <a:p>
            <a:pPr algn="l">
              <a:lnSpc>
                <a:spcPct val="150000"/>
              </a:lnSpc>
            </a:pPr>
            <a:r>
              <a:rPr lang="en-US" sz="2300" dirty="0" smtClean="0"/>
              <a:t>Correlations in CV systems and </a:t>
            </a:r>
            <a:r>
              <a:rPr lang="en-US" sz="2300" dirty="0"/>
              <a:t>Negativity of the Wigner function</a:t>
            </a:r>
            <a:endParaRPr lang="en-US" sz="2300" dirty="0" smtClean="0"/>
          </a:p>
          <a:p>
            <a:pPr algn="l">
              <a:lnSpc>
                <a:spcPct val="150000"/>
              </a:lnSpc>
            </a:pPr>
            <a:r>
              <a:rPr lang="en-US" sz="2300" dirty="0" smtClean="0"/>
              <a:t>Correlated Networks</a:t>
            </a:r>
            <a:endParaRPr lang="en-US" sz="2300" dirty="0"/>
          </a:p>
          <a:p>
            <a:pPr algn="l">
              <a:lnSpc>
                <a:spcPct val="150000"/>
              </a:lnSpc>
            </a:pPr>
            <a:r>
              <a:rPr lang="en-US" sz="2300" dirty="0"/>
              <a:t>Predator-Prey Models</a:t>
            </a:r>
          </a:p>
          <a:p>
            <a:pPr algn="l">
              <a:lnSpc>
                <a:spcPct val="150000"/>
              </a:lnSpc>
            </a:pPr>
            <a:r>
              <a:rPr lang="en-US" sz="2300" dirty="0" smtClean="0"/>
              <a:t>Cognitive networks and emergent </a:t>
            </a:r>
            <a:r>
              <a:rPr lang="en-US" sz="2300" dirty="0" err="1" smtClean="0"/>
              <a:t>spacetime</a:t>
            </a:r>
            <a:endParaRPr lang="en-US" sz="2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</p:spTree>
    <p:extLst>
      <p:ext uri="{BB962C8B-B14F-4D97-AF65-F5344CB8AC3E}">
        <p14:creationId xmlns:p14="http://schemas.microsoft.com/office/powerpoint/2010/main" val="10037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869612" y="6454774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22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78726" y="39189"/>
            <a:ext cx="6157686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Tighter-than-CHSH Inequalities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4859716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914400"/>
            <a:ext cx="6629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e-IL" sz="3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0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1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2260600" y="1371600"/>
          <a:ext cx="50434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2" name="Equation" r:id="rId9" imgW="2489040" imgH="253800" progId="Equation.DSMT4">
                  <p:embed/>
                </p:oleObj>
              </mc:Choice>
              <mc:Fallback>
                <p:oleObj name="Equation" r:id="rId9" imgW="248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371600"/>
                        <a:ext cx="50434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0" name="Object 6"/>
          <p:cNvGraphicFramePr>
            <a:graphicFrameLocks noChangeAspect="1"/>
          </p:cNvGraphicFramePr>
          <p:nvPr/>
        </p:nvGraphicFramePr>
        <p:xfrm>
          <a:off x="2209800" y="2667000"/>
          <a:ext cx="52212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3" name="Equation" r:id="rId11" imgW="2489040" imgH="253800" progId="Equation.DSMT4">
                  <p:embed/>
                </p:oleObj>
              </mc:Choice>
              <mc:Fallback>
                <p:oleObj name="Equation" r:id="rId11" imgW="248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52212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838200" y="3716716"/>
            <a:ext cx="807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CMMI10"/>
              </a:rPr>
              <a:t>where       is the </a:t>
            </a:r>
            <a:r>
              <a:rPr lang="en-US" sz="2800" dirty="0" err="1" smtClean="0">
                <a:solidFill>
                  <a:prstClr val="black"/>
                </a:solidFill>
                <a:latin typeface="CMMI10"/>
              </a:rPr>
              <a:t>Tsallis</a:t>
            </a:r>
            <a:r>
              <a:rPr lang="en-US" sz="2800" dirty="0" smtClean="0">
                <a:solidFill>
                  <a:prstClr val="black"/>
                </a:solidFill>
                <a:latin typeface="CMMI10"/>
              </a:rPr>
              <a:t> entropy with parameter </a:t>
            </a:r>
            <a:r>
              <a:rPr lang="en-US" sz="2800" i="1" dirty="0" smtClean="0">
                <a:solidFill>
                  <a:prstClr val="black"/>
                </a:solidFill>
                <a:latin typeface="CMMI10"/>
              </a:rPr>
              <a:t>½</a:t>
            </a:r>
            <a:r>
              <a:rPr lang="en-US" sz="2800" dirty="0" smtClean="0">
                <a:solidFill>
                  <a:prstClr val="black"/>
                </a:solidFill>
                <a:latin typeface="CMMI10"/>
              </a:rPr>
              <a:t>:</a:t>
            </a:r>
          </a:p>
        </p:txBody>
      </p:sp>
      <p:graphicFrame>
        <p:nvGraphicFramePr>
          <p:cNvPr id="492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7489"/>
              </p:ext>
            </p:extLst>
          </p:nvPr>
        </p:nvGraphicFramePr>
        <p:xfrm>
          <a:off x="2028372" y="3760258"/>
          <a:ext cx="5064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4" name="Equation" r:id="rId13" imgW="241200" imgH="228600" progId="Equation.DSMT4">
                  <p:embed/>
                </p:oleObj>
              </mc:Choice>
              <mc:Fallback>
                <p:oleObj name="Equation" r:id="rId13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372" y="3760258"/>
                        <a:ext cx="5064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87556"/>
              </p:ext>
            </p:extLst>
          </p:nvPr>
        </p:nvGraphicFramePr>
        <p:xfrm>
          <a:off x="2619988" y="4537832"/>
          <a:ext cx="44751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5" name="Equation" r:id="rId15" imgW="2133360" imgH="266400" progId="Equation.DSMT4">
                  <p:embed/>
                </p:oleObj>
              </mc:Choice>
              <mc:Fallback>
                <p:oleObj name="Equation" r:id="rId15" imgW="2133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988" y="4537832"/>
                        <a:ext cx="447516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5260748"/>
            <a:ext cx="3124976" cy="911452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2521564" y="6530823"/>
            <a:ext cx="452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 Carmi and E. Cohen, Entropy </a:t>
            </a:r>
            <a:r>
              <a:rPr lang="en-US" dirty="0"/>
              <a:t>20, 500 (2018)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43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23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5663" y="28575"/>
            <a:ext cx="6984274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Tighter-than-</a:t>
            </a:r>
            <a:r>
              <a:rPr lang="en-US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Mermin</a:t>
            </a: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Inequality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51068" y="5498068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914400"/>
            <a:ext cx="6629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e-IL" sz="3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8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9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784"/>
          <a:stretch/>
        </p:blipFill>
        <p:spPr>
          <a:xfrm>
            <a:off x="951068" y="2018486"/>
            <a:ext cx="5188445" cy="47875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36" t="49490" r="10035" b="1600"/>
          <a:stretch/>
        </p:blipFill>
        <p:spPr>
          <a:xfrm>
            <a:off x="5981700" y="2055620"/>
            <a:ext cx="2362200" cy="4572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257" y="2759868"/>
            <a:ext cx="5182686" cy="280989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0105" y="1187178"/>
            <a:ext cx="6984274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Bound on tripartite quantum correlations: </a:t>
            </a:r>
            <a:endParaRPr lang="he-IL" sz="3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539820" y="6488668"/>
            <a:ext cx="452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 Carmi and E. Cohen, Entropy </a:t>
            </a:r>
            <a:r>
              <a:rPr lang="en-US" dirty="0"/>
              <a:t>20, 500 (2018)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35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24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120588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4400" y="5486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8882" y="-20737"/>
            <a:ext cx="6692537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Multiplicative Bell Inequalities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620" y="897459"/>
            <a:ext cx="4339971" cy="354806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8591" y="1276537"/>
            <a:ext cx="4019550" cy="35528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585403"/>
            <a:ext cx="6553200" cy="9620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562" y="5526439"/>
            <a:ext cx="1971675" cy="81915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295400" y="6488668"/>
            <a:ext cx="7390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dirty="0"/>
              <a:t>B.Y. </a:t>
            </a:r>
            <a:r>
              <a:rPr lang="en-US" dirty="0" err="1"/>
              <a:t>Peled</a:t>
            </a:r>
            <a:r>
              <a:rPr lang="en-US" dirty="0"/>
              <a:t>, A. </a:t>
            </a:r>
            <a:r>
              <a:rPr lang="en-US" dirty="0" err="1"/>
              <a:t>Te'eni</a:t>
            </a:r>
            <a:r>
              <a:rPr lang="en-US" dirty="0"/>
              <a:t>, A. Carmi, E. Cohen E., </a:t>
            </a:r>
            <a:r>
              <a:rPr lang="en-US" i="1" dirty="0"/>
              <a:t>Phys. Rev. A</a:t>
            </a:r>
            <a:r>
              <a:rPr lang="en-US" dirty="0"/>
              <a:t> 99, 040102(R) (2019)</a:t>
            </a:r>
          </a:p>
        </p:txBody>
      </p:sp>
    </p:spTree>
    <p:extLst>
      <p:ext uri="{BB962C8B-B14F-4D97-AF65-F5344CB8AC3E}">
        <p14:creationId xmlns:p14="http://schemas.microsoft.com/office/powerpoint/2010/main" val="35902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000353"/>
            <a:ext cx="8077200" cy="5956300"/>
          </a:xfrm>
        </p:spPr>
        <p:txBody>
          <a:bodyPr>
            <a:normAutofit/>
          </a:bodyPr>
          <a:lstStyle/>
          <a:p>
            <a:pPr algn="l">
              <a:lnSpc>
                <a:spcPct val="250000"/>
              </a:lnSpc>
            </a:pPr>
            <a:endParaRPr lang="en-US" dirty="0"/>
          </a:p>
          <a:p>
            <a:pPr algn="l">
              <a:lnSpc>
                <a:spcPct val="250000"/>
              </a:lnSpc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lnSpc>
                <a:spcPct val="250000"/>
              </a:lnSpc>
              <a:buNone/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endParaRPr lang="en-US" sz="3000" dirty="0" smtClean="0"/>
          </a:p>
          <a:p>
            <a:pPr algn="l">
              <a:lnSpc>
                <a:spcPct val="250000"/>
              </a:lnSpc>
            </a:pPr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51902" y="3890"/>
            <a:ext cx="6532015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 smtClean="0"/>
              <a:t>Quantum Optics and CV systems</a:t>
            </a:r>
            <a:endParaRPr lang="he-IL" b="1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40124"/>
            <a:ext cx="2314575" cy="50482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35" y="2130794"/>
            <a:ext cx="7124700" cy="7239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104" y="3421909"/>
            <a:ext cx="5324475" cy="16287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850" y="1480050"/>
            <a:ext cx="3286125" cy="6000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0826" y="756347"/>
            <a:ext cx="4448175" cy="6762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914" y="5193906"/>
            <a:ext cx="5048250" cy="685800"/>
          </a:xfrm>
          <a:prstGeom prst="rect">
            <a:avLst/>
          </a:prstGeom>
        </p:spPr>
      </p:pic>
      <p:graphicFrame>
        <p:nvGraphicFramePr>
          <p:cNvPr id="19" name="Object 20"/>
          <p:cNvGraphicFramePr>
            <a:graphicFrameLocks noChangeAspect="1"/>
          </p:cNvGraphicFramePr>
          <p:nvPr>
            <p:extLst/>
          </p:nvPr>
        </p:nvGraphicFramePr>
        <p:xfrm>
          <a:off x="762000" y="5916558"/>
          <a:ext cx="7528702" cy="69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6" name="Equation" r:id="rId12" imgW="3174840" imgH="291960" progId="Equation.DSMT4">
                  <p:embed/>
                </p:oleObj>
              </mc:Choice>
              <mc:Fallback>
                <p:oleObj name="Equation" r:id="rId12" imgW="3174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16558"/>
                        <a:ext cx="7528702" cy="6938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7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5972" y="1551099"/>
            <a:ext cx="8077200" cy="5956300"/>
          </a:xfrm>
        </p:spPr>
        <p:txBody>
          <a:bodyPr>
            <a:normAutofit/>
          </a:bodyPr>
          <a:lstStyle/>
          <a:p>
            <a:pPr algn="l">
              <a:lnSpc>
                <a:spcPct val="250000"/>
              </a:lnSpc>
            </a:pPr>
            <a:endParaRPr lang="en-US" dirty="0"/>
          </a:p>
          <a:p>
            <a:pPr algn="l">
              <a:lnSpc>
                <a:spcPct val="250000"/>
              </a:lnSpc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lnSpc>
                <a:spcPct val="250000"/>
              </a:lnSpc>
              <a:buNone/>
            </a:pPr>
            <a:endParaRPr lang="en-US" sz="2800" dirty="0"/>
          </a:p>
          <a:p>
            <a:pPr marL="0" indent="0" algn="l">
              <a:lnSpc>
                <a:spcPct val="250000"/>
              </a:lnSpc>
              <a:buNone/>
            </a:pPr>
            <a:endParaRPr lang="en-US" sz="3000" dirty="0" smtClean="0"/>
          </a:p>
          <a:p>
            <a:pPr algn="l">
              <a:lnSpc>
                <a:spcPct val="250000"/>
              </a:lnSpc>
            </a:pPr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759504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6858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300" dirty="0" smtClean="0"/>
              <a:t>New bounds on CV systems originating from                                                    uncertainty relations, e.g. 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From the study of nonlocal hidden variables we know that negativity is essential for achieving nonlocal correlations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When the Wigner function becomes more negative, stronger correlations can be reached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Seeking for new higher-moment relations…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Connection with Fisher Information…</a:t>
            </a: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63192" y="62647"/>
            <a:ext cx="6532015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Quantum Optics and CV systems</a:t>
            </a:r>
            <a:endParaRPr lang="he-IL" sz="3600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674" y="1410861"/>
            <a:ext cx="27336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27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4400" y="5486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50764"/>
            <a:ext cx="8458199" cy="495473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03863" y="38100"/>
            <a:ext cx="4101737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Entangled Networks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28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4400" y="5486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58617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29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4400" y="5486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6915"/>
            <a:ext cx="7339339" cy="5419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228600"/>
            <a:ext cx="1981200" cy="1066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753554"/>
            <a:ext cx="4156017" cy="10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84412" y="457200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0" y="6459537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0" y="381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Motivation-Cont.</a:t>
            </a:r>
            <a:endParaRPr lang="he-IL" sz="3600" b="1" dirty="0"/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61683" y="5585221"/>
            <a:ext cx="3696317" cy="671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4412" y="5588955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sz="2200" dirty="0"/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5065" y="868362"/>
            <a:ext cx="8508935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dirty="0" smtClean="0"/>
              <a:t>Previous times – Two-State-Vector Formalism and Weak Measurements were the </a:t>
            </a:r>
            <a:r>
              <a:rPr lang="en-US" sz="2400" b="1" i="1" dirty="0" smtClean="0"/>
              <a:t>goals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Now, </a:t>
            </a:r>
            <a:r>
              <a:rPr lang="en-US" sz="2400" b="1" dirty="0" smtClean="0"/>
              <a:t>weak measurement is one </a:t>
            </a:r>
            <a:r>
              <a:rPr lang="en-US" sz="2400" b="1" dirty="0" smtClean="0"/>
              <a:t>of the </a:t>
            </a:r>
            <a:r>
              <a:rPr lang="en-US" sz="2400" b="1" i="1" dirty="0" smtClean="0"/>
              <a:t>tools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While the </a:t>
            </a:r>
            <a:r>
              <a:rPr lang="en-US" sz="2400" b="1" i="1" dirty="0" smtClean="0"/>
              <a:t>goals</a:t>
            </a:r>
            <a:r>
              <a:rPr lang="en-US" sz="2400" b="1" dirty="0" smtClean="0"/>
              <a:t> are </a:t>
            </a:r>
          </a:p>
          <a:p>
            <a:pPr lvl="1" algn="l">
              <a:lnSpc>
                <a:spcPct val="150000"/>
              </a:lnSpc>
            </a:pPr>
            <a:r>
              <a:rPr lang="en-US" sz="2000" b="1" dirty="0" smtClean="0"/>
              <a:t>Deriving bounds on correlations in general signaling and non-signaling models</a:t>
            </a:r>
          </a:p>
          <a:p>
            <a:pPr lvl="1" algn="l">
              <a:lnSpc>
                <a:spcPct val="150000"/>
              </a:lnSpc>
            </a:pPr>
            <a:r>
              <a:rPr lang="en-US" sz="2000" b="1" dirty="0" smtClean="0"/>
              <a:t>Understanding the relations between causality, uncertainty and nonlocality</a:t>
            </a:r>
          </a:p>
          <a:p>
            <a:pPr lvl="1" algn="l">
              <a:lnSpc>
                <a:spcPct val="150000"/>
              </a:lnSpc>
            </a:pPr>
            <a:r>
              <a:rPr lang="en-US" sz="2000" b="1" dirty="0" smtClean="0"/>
              <a:t>Trying to characterize and possibly reconstruct the structure of </a:t>
            </a:r>
            <a:r>
              <a:rPr lang="en-US" sz="2000" b="1" dirty="0" smtClean="0"/>
              <a:t>space-time </a:t>
            </a:r>
            <a:r>
              <a:rPr lang="en-US" sz="2000" b="1" dirty="0" smtClean="0"/>
              <a:t>from empirical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36128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30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488287" y="-30189"/>
            <a:ext cx="479406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Further </a:t>
            </a: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Generalization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1934" y="5496845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5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6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6326" y="930220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endParaRPr lang="he-IL" sz="2300" b="1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2114547" y="1186488"/>
          <a:ext cx="4914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7" name="Equation" r:id="rId12" imgW="2425680" imgH="253800" progId="Equation.DSMT4">
                  <p:embed/>
                </p:oleObj>
              </mc:Choice>
              <mc:Fallback>
                <p:oleObj name="Equation" r:id="rId12" imgW="2425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47" y="1186488"/>
                        <a:ext cx="49149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958" y="2161883"/>
            <a:ext cx="4619625" cy="10191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0334" y="2549553"/>
            <a:ext cx="828675" cy="3524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899" y="3792844"/>
            <a:ext cx="7391400" cy="61912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42949" y="5257299"/>
            <a:ext cx="8401051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dirty="0" smtClean="0"/>
              <a:t>The quantum formalism is so restricting that even correlations between non-Hermitian, “signaling” operators cannot go beyond  </a:t>
            </a:r>
            <a:endParaRPr lang="he-IL" sz="2200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955"/>
          <a:stretch/>
        </p:blipFill>
        <p:spPr>
          <a:xfrm>
            <a:off x="7114671" y="5469586"/>
            <a:ext cx="520700" cy="61912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86970" y="6478003"/>
            <a:ext cx="899159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dirty="0" smtClean="0"/>
              <a:t>A. Carmi </a:t>
            </a:r>
            <a:r>
              <a:rPr lang="en-US" sz="1900" dirty="0"/>
              <a:t>A., </a:t>
            </a:r>
            <a:r>
              <a:rPr lang="en-US" sz="1900" dirty="0" smtClean="0"/>
              <a:t>Y. </a:t>
            </a:r>
            <a:r>
              <a:rPr lang="en-US" sz="1900" dirty="0" err="1" smtClean="0"/>
              <a:t>Herasymenko</a:t>
            </a:r>
            <a:r>
              <a:rPr lang="en-US" sz="1900" dirty="0" smtClean="0"/>
              <a:t>, E. Cohen, K. </a:t>
            </a:r>
            <a:r>
              <a:rPr lang="en-US" sz="1900" dirty="0" err="1" smtClean="0"/>
              <a:t>Snizhko</a:t>
            </a:r>
            <a:r>
              <a:rPr lang="en-US" sz="1900" dirty="0" smtClean="0"/>
              <a:t>, NJP 21</a:t>
            </a:r>
            <a:r>
              <a:rPr lang="en-US" sz="1900" dirty="0"/>
              <a:t>, 073032 (</a:t>
            </a:r>
            <a:r>
              <a:rPr lang="en-US" sz="1900" dirty="0" smtClean="0"/>
              <a:t>2019)</a:t>
            </a:r>
            <a:endParaRPr lang="he-IL" sz="1900" dirty="0"/>
          </a:p>
        </p:txBody>
      </p:sp>
      <p:sp>
        <p:nvSpPr>
          <p:cNvPr id="18" name="Subtitle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42949" y="4522453"/>
            <a:ext cx="8401051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dirty="0" smtClean="0"/>
              <a:t>How to measure? Weak measurements!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5586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31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86326" y="-83512"/>
            <a:ext cx="8381999" cy="98966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Interrelations between local correlations, nonlocal correlations and causality</a:t>
            </a:r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1934" y="5496845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0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1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6326" y="930220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endParaRPr lang="he-IL" sz="2300" b="1" dirty="0"/>
          </a:p>
        </p:txBody>
      </p:sp>
      <p:sp>
        <p:nvSpPr>
          <p:cNvPr id="17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86970" y="6518344"/>
            <a:ext cx="899159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dirty="0" smtClean="0"/>
              <a:t>A. Carmi </a:t>
            </a:r>
            <a:r>
              <a:rPr lang="en-US" sz="1900" dirty="0"/>
              <a:t>A., </a:t>
            </a:r>
            <a:r>
              <a:rPr lang="en-US" sz="1900" dirty="0" smtClean="0"/>
              <a:t>Y. </a:t>
            </a:r>
            <a:r>
              <a:rPr lang="en-US" sz="1900" dirty="0" err="1" smtClean="0"/>
              <a:t>Herasymenko</a:t>
            </a:r>
            <a:r>
              <a:rPr lang="en-US" sz="1900" dirty="0" smtClean="0"/>
              <a:t>, E. Cohen, K. </a:t>
            </a:r>
            <a:r>
              <a:rPr lang="en-US" sz="1900" dirty="0" err="1" smtClean="0"/>
              <a:t>Snizhko</a:t>
            </a:r>
            <a:r>
              <a:rPr lang="en-US" sz="1900" dirty="0" smtClean="0"/>
              <a:t>, NJP 21</a:t>
            </a:r>
            <a:r>
              <a:rPr lang="en-US" sz="1900" dirty="0"/>
              <a:t>, 073032 (</a:t>
            </a:r>
            <a:r>
              <a:rPr lang="en-US" sz="1900" dirty="0" smtClean="0"/>
              <a:t>2019)</a:t>
            </a:r>
            <a:endParaRPr lang="he-IL" sz="19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812" y="1362648"/>
            <a:ext cx="4962525" cy="8096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093" y="2144045"/>
            <a:ext cx="4733925" cy="434340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3425" y="1055389"/>
            <a:ext cx="1174376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b="1" dirty="0" smtClean="0"/>
              <a:t>nonlocal</a:t>
            </a:r>
            <a:endParaRPr lang="he-IL" sz="1900" b="1" dirty="0"/>
          </a:p>
        </p:txBody>
      </p:sp>
      <p:sp>
        <p:nvSpPr>
          <p:cNvPr id="24" name="Subtitle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671257" y="1058670"/>
            <a:ext cx="735331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b="1" dirty="0" smtClean="0"/>
              <a:t>local</a:t>
            </a:r>
            <a:endParaRPr lang="he-IL" sz="1900" b="1" dirty="0"/>
          </a:p>
        </p:txBody>
      </p:sp>
      <p:sp>
        <p:nvSpPr>
          <p:cNvPr id="25" name="Subtitle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703910" y="1041833"/>
            <a:ext cx="1174376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b="1" dirty="0" smtClean="0"/>
              <a:t>signaling</a:t>
            </a:r>
            <a:endParaRPr lang="he-IL" sz="1900" b="1" dirty="0"/>
          </a:p>
        </p:txBody>
      </p:sp>
    </p:spTree>
    <p:extLst>
      <p:ext uri="{BB962C8B-B14F-4D97-AF65-F5344CB8AC3E}">
        <p14:creationId xmlns:p14="http://schemas.microsoft.com/office/powerpoint/2010/main" val="30434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rgbClr val="000000"/>
                </a:solidFill>
              </a:rPr>
              <a:pPr algn="r" rtl="1"/>
              <a:t>32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2655" y="-47792"/>
            <a:ext cx="380346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Parafermions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5486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12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13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000" y="963501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endParaRPr lang="he-IL" sz="23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7925" y="4802187"/>
            <a:ext cx="4705350" cy="174307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2000" y="862959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300" dirty="0" smtClean="0"/>
              <a:t>Non-Abelian quasiparticles that generalize </a:t>
            </a:r>
            <a:r>
              <a:rPr lang="en-US" sz="2300" dirty="0" err="1" smtClean="0"/>
              <a:t>Majorana</a:t>
            </a:r>
            <a:r>
              <a:rPr lang="en-US" sz="2300" dirty="0" smtClean="0"/>
              <a:t> 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300" dirty="0" smtClean="0"/>
              <a:t>     fermions, yet with a more complex braiding behavior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May be realized in strong electron-electron interactions, e.g.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edge states of fractional quantum Hall systems</a:t>
            </a:r>
          </a:p>
          <a:p>
            <a:pPr algn="l">
              <a:lnSpc>
                <a:spcPct val="200000"/>
              </a:lnSpc>
            </a:pPr>
            <a:r>
              <a:rPr lang="en-US" sz="2300" dirty="0" smtClean="0"/>
              <a:t>Allow to realize entangling gates through quasi-particle braiding</a:t>
            </a:r>
          </a:p>
        </p:txBody>
      </p:sp>
      <p:sp>
        <p:nvSpPr>
          <p:cNvPr id="18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371725" y="6459538"/>
            <a:ext cx="505344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 smtClean="0"/>
              <a:t>(</a:t>
            </a:r>
            <a:r>
              <a:rPr lang="en-US" sz="2400" dirty="0"/>
              <a:t>copied </a:t>
            </a:r>
            <a:r>
              <a:rPr lang="en-US" sz="2400" dirty="0" smtClean="0"/>
              <a:t>figure from Yuval </a:t>
            </a:r>
            <a:r>
              <a:rPr lang="en-US" sz="2400" dirty="0" err="1" smtClean="0"/>
              <a:t>Gefen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8876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11" y="8965"/>
            <a:ext cx="6693211" cy="485725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10" y="4866221"/>
            <a:ext cx="6693212" cy="19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48" y="0"/>
            <a:ext cx="8529070" cy="63563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458053"/>
            <a:ext cx="2809875" cy="8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61829" t="56665" r="3652"/>
          <a:stretch/>
        </p:blipFill>
        <p:spPr>
          <a:xfrm rot="3000000">
            <a:off x="2197842" y="1623189"/>
            <a:ext cx="4541114" cy="41255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/>
          <a:srcRect l="62222" t="56791" r="3828"/>
          <a:stretch/>
        </p:blipFill>
        <p:spPr>
          <a:xfrm>
            <a:off x="2057620" y="1465492"/>
            <a:ext cx="4821557" cy="444090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/>
          <a:srcRect l="62222" t="56791" r="3828"/>
          <a:stretch/>
        </p:blipFill>
        <p:spPr>
          <a:xfrm rot="-3000000">
            <a:off x="2180446" y="1643193"/>
            <a:ext cx="4643808" cy="427719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83081" y="82778"/>
            <a:ext cx="380346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Correlation Matrix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29949" y="63728"/>
            <a:ext cx="5542451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Alice and Bob are signaling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84065" y="44678"/>
            <a:ext cx="623421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Alice and Bob are non-signaling</a:t>
            </a:r>
            <a:endParaRPr lang="he-IL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5417843" cy="32766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83" y="3310165"/>
            <a:ext cx="4475305" cy="35859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486150" y="3435578"/>
            <a:ext cx="515245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time-reversibility</a:t>
            </a:r>
            <a:endParaRPr lang="he-IL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26" y="101828"/>
            <a:ext cx="206585" cy="858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he-IL" sz="59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63"/>
            <a:ext cx="9144000" cy="69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972684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037205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00400" y="-93741"/>
            <a:ext cx="268605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Experiments</a:t>
            </a:r>
            <a:endParaRPr lang="he-IL" sz="3600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4072" y="1076863"/>
            <a:ext cx="8690428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dirty="0" smtClean="0"/>
              <a:t>Forthcoming in Torino and Ottawa</a:t>
            </a:r>
          </a:p>
          <a:p>
            <a:pPr algn="l"/>
            <a:r>
              <a:rPr lang="en-US" sz="2300" dirty="0" smtClean="0"/>
              <a:t>Employing SPDC source and sequential weak measurements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" y="2217328"/>
            <a:ext cx="7795303" cy="368853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38238" y="1904231"/>
            <a:ext cx="2416575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00" b="1" dirty="0" smtClean="0"/>
              <a:t>      with the </a:t>
            </a:r>
            <a:r>
              <a:rPr lang="en-US" sz="2600" b="1" dirty="0" err="1" smtClean="0"/>
              <a:t>Karimi</a:t>
            </a:r>
            <a:r>
              <a:rPr lang="en-US" sz="2600" b="1" dirty="0" smtClean="0"/>
              <a:t> Group</a:t>
            </a:r>
            <a:endParaRPr lang="he-IL" sz="2600" b="1" dirty="0"/>
          </a:p>
        </p:txBody>
      </p:sp>
      <p:sp>
        <p:nvSpPr>
          <p:cNvPr id="2" name="מלבן 1"/>
          <p:cNvSpPr/>
          <p:nvPr/>
        </p:nvSpPr>
        <p:spPr>
          <a:xfrm>
            <a:off x="804610" y="5986246"/>
            <a:ext cx="833939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en-US" dirty="0" smtClean="0"/>
              <a:t>Based on our: Sequential Weak Measurements - </a:t>
            </a:r>
            <a:r>
              <a:rPr lang="en-US" i="1" dirty="0" smtClean="0"/>
              <a:t>Phys</a:t>
            </a:r>
            <a:r>
              <a:rPr lang="en-US" i="1" dirty="0"/>
              <a:t>. Rev. Lett. </a:t>
            </a:r>
            <a:r>
              <a:rPr lang="en-US" b="1" dirty="0"/>
              <a:t>117</a:t>
            </a:r>
            <a:r>
              <a:rPr lang="en-US" dirty="0"/>
              <a:t>, 170402 (2016</a:t>
            </a:r>
            <a:r>
              <a:rPr lang="en-US" dirty="0" smtClean="0"/>
              <a:t>)</a:t>
            </a:r>
          </a:p>
        </p:txBody>
      </p:sp>
      <p:pic>
        <p:nvPicPr>
          <p:cNvPr id="307202" name="Picture 2" descr="×ª××¦××ª ×ª××× × ×¢×××¨ âªebrahim karimiâ¬â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39" y="19246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marco genovese inri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16" y="17099"/>
            <a:ext cx="912784" cy="13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634890" y="277373"/>
            <a:ext cx="2681823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/>
              <a:t>with the Genovese Group</a:t>
            </a:r>
          </a:p>
        </p:txBody>
      </p:sp>
    </p:spTree>
    <p:extLst>
      <p:ext uri="{BB962C8B-B14F-4D97-AF65-F5344CB8AC3E}">
        <p14:creationId xmlns:p14="http://schemas.microsoft.com/office/powerpoint/2010/main" val="4332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762000"/>
            <a:ext cx="8632372" cy="54102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Outside QM:</a:t>
            </a:r>
          </a:p>
          <a:p>
            <a:pPr lvl="1" algn="l"/>
            <a:r>
              <a:rPr lang="en-US" sz="2000" dirty="0" err="1" smtClean="0"/>
              <a:t>Uncertainty+Causality</a:t>
            </a:r>
            <a:r>
              <a:rPr lang="en-US" sz="2000" dirty="0" smtClean="0"/>
              <a:t>           Bounds on Nonlocal Correlations</a:t>
            </a:r>
          </a:p>
          <a:p>
            <a:pPr lvl="1" algn="l"/>
            <a:r>
              <a:rPr lang="en-US" sz="2000" dirty="0" smtClean="0"/>
              <a:t>PR boxes and other stronger-than-quantum models violate either relativistic causality or generalized uncertainty</a:t>
            </a:r>
          </a:p>
          <a:p>
            <a:pPr lvl="1" algn="l"/>
            <a:r>
              <a:rPr lang="en-US" sz="2000" dirty="0"/>
              <a:t>Imaginary correlations imply </a:t>
            </a:r>
            <a:r>
              <a:rPr lang="en-US" sz="2000" dirty="0" smtClean="0"/>
              <a:t>signaling</a:t>
            </a:r>
          </a:p>
          <a:p>
            <a:pPr lvl="1" algn="l"/>
            <a:r>
              <a:rPr lang="en-US" sz="2000" dirty="0" smtClean="0"/>
              <a:t>Causality, uncertainty and nonlocality are confined to the unit sphere</a:t>
            </a:r>
            <a:endParaRPr lang="en-US" sz="2000" dirty="0"/>
          </a:p>
          <a:p>
            <a:pPr algn="l"/>
            <a:r>
              <a:rPr lang="en-US" sz="2200" dirty="0" smtClean="0"/>
              <a:t>Within QM: </a:t>
            </a:r>
          </a:p>
          <a:p>
            <a:pPr lvl="1" algn="l"/>
            <a:r>
              <a:rPr lang="en-US" sz="2000" dirty="0" smtClean="0"/>
              <a:t>local correlations bound quantum nonlocal correlations</a:t>
            </a:r>
          </a:p>
          <a:p>
            <a:pPr lvl="1" algn="l"/>
            <a:r>
              <a:rPr lang="en-US" sz="2000" dirty="0" smtClean="0"/>
              <a:t>Derivation of new, richer bounds on nonlocal correlations</a:t>
            </a:r>
          </a:p>
          <a:p>
            <a:pPr lvl="1" algn="l"/>
            <a:r>
              <a:rPr lang="en-US" sz="2000" dirty="0" smtClean="0"/>
              <a:t>Multiplicative Bell </a:t>
            </a:r>
            <a:r>
              <a:rPr lang="en-US" sz="2000" dirty="0" err="1" smtClean="0"/>
              <a:t>inequaltiies</a:t>
            </a:r>
            <a:r>
              <a:rPr lang="en-US" sz="2000" dirty="0" smtClean="0"/>
              <a:t>, </a:t>
            </a:r>
            <a:r>
              <a:rPr lang="en-US" sz="2000" dirty="0" err="1" smtClean="0"/>
              <a:t>Tsallis</a:t>
            </a:r>
            <a:r>
              <a:rPr lang="en-US" sz="2000" dirty="0" smtClean="0"/>
              <a:t> entropy, networks, HVs, etc. </a:t>
            </a:r>
            <a:endParaRPr lang="en-US" sz="2000" dirty="0"/>
          </a:p>
          <a:p>
            <a:pPr algn="l"/>
            <a:r>
              <a:rPr lang="en-US" sz="2200" dirty="0" smtClean="0"/>
              <a:t>Some </a:t>
            </a:r>
            <a:r>
              <a:rPr lang="en-US" sz="2200" dirty="0"/>
              <a:t>experimental validations coming </a:t>
            </a:r>
            <a:r>
              <a:rPr lang="en-US" sz="2200" dirty="0" smtClean="0"/>
              <a:t>soon</a:t>
            </a:r>
          </a:p>
          <a:p>
            <a:pPr algn="l"/>
            <a:endParaRPr lang="en-US" sz="2000" dirty="0"/>
          </a:p>
          <a:p>
            <a:pPr marL="457200" lvl="1" indent="0" algn="l">
              <a:buNone/>
            </a:pPr>
            <a:endParaRPr lang="en-US" sz="2000" dirty="0" smtClean="0"/>
          </a:p>
          <a:p>
            <a:pPr marL="457200" lvl="1" indent="0" algn="l">
              <a:buNone/>
            </a:pPr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</p:txBody>
      </p:sp>
      <p:sp>
        <p:nvSpPr>
          <p:cNvPr id="7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32314" y="82550"/>
            <a:ext cx="43434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Take-Home Message</a:t>
            </a:r>
            <a:endParaRPr lang="he-IL" sz="3600" b="1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chemeClr val="tx1"/>
                </a:solidFill>
              </a:rPr>
              <a:pPr algn="r" rtl="1"/>
              <a:t>39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4" name="חץ ימינה 3"/>
          <p:cNvSpPr/>
          <p:nvPr/>
        </p:nvSpPr>
        <p:spPr>
          <a:xfrm>
            <a:off x="3989294" y="1259541"/>
            <a:ext cx="4078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7759" y="4733964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u="sng" dirty="0" smtClean="0"/>
              <a:t>References</a:t>
            </a:r>
          </a:p>
          <a:p>
            <a:pPr marL="0" indent="0" algn="l">
              <a:buNone/>
            </a:pPr>
            <a:r>
              <a:rPr lang="en-US" sz="1900" dirty="0" smtClean="0"/>
              <a:t>A. Carmi, E. Cohen, </a:t>
            </a:r>
            <a:r>
              <a:rPr lang="en-US" sz="1900" i="1" dirty="0"/>
              <a:t>Sci. Adv. </a:t>
            </a:r>
            <a:r>
              <a:rPr lang="en-US" sz="1900" dirty="0"/>
              <a:t>5, eaav8370 (</a:t>
            </a:r>
            <a:r>
              <a:rPr lang="en-US" sz="1900" dirty="0" smtClean="0"/>
              <a:t>2019)</a:t>
            </a:r>
            <a:endParaRPr lang="he-IL" sz="1900" dirty="0"/>
          </a:p>
        </p:txBody>
      </p:sp>
      <p:sp>
        <p:nvSpPr>
          <p:cNvPr id="10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7759" y="538768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None/>
            </a:pPr>
            <a:r>
              <a:rPr lang="en-US" sz="1800" dirty="0" smtClean="0"/>
              <a:t>A. </a:t>
            </a:r>
            <a:r>
              <a:rPr lang="en-US" sz="1800" dirty="0" err="1" smtClean="0"/>
              <a:t>Te'eni</a:t>
            </a:r>
            <a:r>
              <a:rPr lang="en-US" sz="1800" dirty="0"/>
              <a:t>, B.Y. </a:t>
            </a:r>
            <a:r>
              <a:rPr lang="en-US" sz="1800" dirty="0" err="1" smtClean="0"/>
              <a:t>Peled</a:t>
            </a:r>
            <a:r>
              <a:rPr lang="en-US" sz="1800" dirty="0" smtClean="0"/>
              <a:t>, A. Carmi, E. Cohen </a:t>
            </a:r>
            <a:r>
              <a:rPr lang="en-US" sz="1800" dirty="0"/>
              <a:t>E., </a:t>
            </a:r>
            <a:r>
              <a:rPr lang="en-US" sz="1800" i="1" dirty="0" smtClean="0"/>
              <a:t>Phys</a:t>
            </a:r>
            <a:r>
              <a:rPr lang="en-US" sz="1800" i="1" dirty="0"/>
              <a:t>. Rev. A</a:t>
            </a:r>
            <a:r>
              <a:rPr lang="en-US" sz="1800" dirty="0"/>
              <a:t> 99, 040102(R) (2019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1" name="מלבן 10"/>
          <p:cNvSpPr/>
          <p:nvPr/>
        </p:nvSpPr>
        <p:spPr>
          <a:xfrm>
            <a:off x="748552" y="5962365"/>
            <a:ext cx="452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 Carmi and E. Cohen, </a:t>
            </a:r>
            <a:r>
              <a:rPr lang="en-US" i="1" dirty="0" smtClean="0"/>
              <a:t>Entropy</a:t>
            </a:r>
            <a:r>
              <a:rPr lang="en-US" dirty="0" smtClean="0"/>
              <a:t> </a:t>
            </a:r>
            <a:r>
              <a:rPr lang="en-US" dirty="0"/>
              <a:t>20, 500 (2018)</a:t>
            </a:r>
            <a:endParaRPr lang="he-IL" dirty="0"/>
          </a:p>
        </p:txBody>
      </p:sp>
      <p:sp>
        <p:nvSpPr>
          <p:cNvPr id="12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01206" y="5687993"/>
            <a:ext cx="8991599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900" dirty="0" smtClean="0"/>
              <a:t>A. Carmi </a:t>
            </a:r>
            <a:r>
              <a:rPr lang="en-US" sz="1900" dirty="0"/>
              <a:t>A., </a:t>
            </a:r>
            <a:r>
              <a:rPr lang="en-US" sz="1900" dirty="0" smtClean="0"/>
              <a:t>Y. </a:t>
            </a:r>
            <a:r>
              <a:rPr lang="en-US" sz="1900" dirty="0" err="1" smtClean="0"/>
              <a:t>Herasymenko</a:t>
            </a:r>
            <a:r>
              <a:rPr lang="en-US" sz="1900" dirty="0" smtClean="0"/>
              <a:t>, E. Cohen, K. </a:t>
            </a:r>
            <a:r>
              <a:rPr lang="en-US" sz="1900" dirty="0" err="1" smtClean="0"/>
              <a:t>Snizhko</a:t>
            </a:r>
            <a:r>
              <a:rPr lang="en-US" sz="1900" dirty="0" smtClean="0"/>
              <a:t>, </a:t>
            </a:r>
            <a:r>
              <a:rPr lang="en-US" sz="1900" i="1" dirty="0" smtClean="0"/>
              <a:t>NJP</a:t>
            </a:r>
            <a:r>
              <a:rPr lang="en-US" sz="1900" dirty="0" smtClean="0"/>
              <a:t> 21</a:t>
            </a:r>
            <a:r>
              <a:rPr lang="en-US" sz="1900" dirty="0"/>
              <a:t>, 073032 (</a:t>
            </a:r>
            <a:r>
              <a:rPr lang="en-US" sz="1900" dirty="0" smtClean="0"/>
              <a:t>2019)</a:t>
            </a:r>
            <a:endParaRPr lang="he-IL" sz="1900" dirty="0"/>
          </a:p>
        </p:txBody>
      </p:sp>
      <p:sp>
        <p:nvSpPr>
          <p:cNvPr id="13" name="מלבן 12"/>
          <p:cNvSpPr/>
          <p:nvPr/>
        </p:nvSpPr>
        <p:spPr>
          <a:xfrm>
            <a:off x="813519" y="6201306"/>
            <a:ext cx="79248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Carmi, E. Cohen, L.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Maccone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Nikolic, arXiv:1903.01349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8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3429000"/>
            <a:ext cx="7239000" cy="3808750"/>
          </a:xfrm>
          <a:prstGeom prst="rect">
            <a:avLst/>
          </a:prstGeom>
          <a:noFill/>
        </p:spPr>
        <p:txBody>
          <a:bodyPr wrap="square" rtlCol="1">
            <a:normAutofit/>
          </a:bodyPr>
          <a:lstStyle/>
          <a:p>
            <a:pPr algn="l"/>
            <a:r>
              <a:rPr lang="en-US" sz="8000" dirty="0" smtClean="0"/>
              <a:t>Introduction</a:t>
            </a:r>
            <a:endParaRPr lang="he-IL" sz="8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71600" y="-457200"/>
            <a:ext cx="7765662" cy="16476125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33D6E5A2-EC83-451F-A719-9AC1370DD5CF}" type="slidenum">
              <a:rPr lang="en-US" smtClean="0">
                <a:solidFill>
                  <a:schemeClr val="tx1"/>
                </a:solidFill>
              </a:rPr>
              <a:pPr algn="r" rtl="1"/>
              <a:t>4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>
          <a:xfrm>
            <a:off x="6781800" y="6345562"/>
            <a:ext cx="2133600" cy="365125"/>
          </a:xfrm>
        </p:spPr>
        <p:txBody>
          <a:bodyPr/>
          <a:lstStyle/>
          <a:p>
            <a:pPr rtl="1"/>
            <a:fld id="{A3F31473-23EB-4724-8B59-FE6D21D89FA4}" type="slidenum">
              <a:rPr lang="he-IL" smtClean="0">
                <a:solidFill>
                  <a:schemeClr val="tx1"/>
                </a:solidFill>
              </a:rPr>
              <a:pPr rtl="1"/>
              <a:t>40</a:t>
            </a:fld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" name="מציין מיקום תוכן 4" descr="cacthankyou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5900" y="50271"/>
            <a:ext cx="6705600" cy="5029200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762000" y="506428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I’m grateful to all collaborators and especially </a:t>
            </a:r>
            <a:r>
              <a:rPr lang="en-US" sz="2000" b="1" dirty="0" err="1" smtClean="0"/>
              <a:t>Avishy</a:t>
            </a:r>
            <a:r>
              <a:rPr lang="en-US" sz="2000" b="1" dirty="0" smtClean="0"/>
              <a:t> Carmi*</a:t>
            </a:r>
            <a:r>
              <a:rPr lang="en-US" sz="2000" dirty="0" smtClean="0"/>
              <a:t> and </a:t>
            </a:r>
            <a:r>
              <a:rPr lang="en-US" sz="2000" b="1" dirty="0" smtClean="0"/>
              <a:t>Marco </a:t>
            </a:r>
            <a:r>
              <a:rPr lang="en-US" sz="2000" b="1" dirty="0" err="1" smtClean="0"/>
              <a:t>Genovse’s</a:t>
            </a:r>
            <a:r>
              <a:rPr lang="en-US" sz="2000" b="1" dirty="0" smtClean="0"/>
              <a:t> Group</a:t>
            </a:r>
            <a:r>
              <a:rPr lang="en-US" sz="2000" dirty="0"/>
              <a:t> </a:t>
            </a:r>
            <a:r>
              <a:rPr lang="en-US" sz="2000" dirty="0" smtClean="0"/>
              <a:t>for the long, fruitful and still ongoing joint research</a:t>
            </a:r>
          </a:p>
          <a:p>
            <a:pPr algn="ctr"/>
            <a:endParaRPr lang="en-US" sz="2000" dirty="0"/>
          </a:p>
        </p:txBody>
      </p:sp>
      <p:sp>
        <p:nvSpPr>
          <p:cNvPr id="5" name="מלבן 4"/>
          <p:cNvSpPr/>
          <p:nvPr/>
        </p:nvSpPr>
        <p:spPr>
          <a:xfrm>
            <a:off x="-685800" y="6504057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*</a:t>
            </a:r>
            <a:r>
              <a:rPr lang="en-US" sz="2000" dirty="0" smtClean="0"/>
              <a:t> To whom, by the way, most of the graphics belong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57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תוכן 7" descr="ques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811258"/>
            <a:ext cx="4794037" cy="3595527"/>
          </a:xfrm>
          <a:prstGeom prst="rect">
            <a:avLst/>
          </a:prstGeom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A3F31473-23EB-4724-8B59-FE6D21D89FA4}" type="slidenum">
              <a:rPr lang="he-IL" smtClean="0">
                <a:solidFill>
                  <a:schemeClr val="tx1"/>
                </a:solidFill>
              </a:rPr>
              <a:pPr rtl="1"/>
              <a:t>41</a:t>
            </a:fld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05200" y="5185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4000" b="1" dirty="0" smtClean="0"/>
              <a:t>Questions?</a:t>
            </a:r>
            <a:br>
              <a:rPr lang="en-US" sz="4000" b="1" dirty="0" smtClean="0"/>
            </a:br>
            <a:endParaRPr lang="he-IL" sz="4000" b="1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913328" y="6094249"/>
            <a:ext cx="8230672" cy="328471"/>
          </a:xfrm>
          <a:prstGeom prst="rect">
            <a:avLst/>
          </a:prstGeom>
        </p:spPr>
        <p:txBody>
          <a:bodyPr vert="horz" lIns="68598" tIns="34299" rIns="68598" bIns="34299" rtlCol="1" anchor="b">
            <a:no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lang="he-IL" sz="3600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1065728" y="6180279"/>
            <a:ext cx="8230672" cy="328471"/>
          </a:xfrm>
          <a:prstGeom prst="rect">
            <a:avLst/>
          </a:prstGeom>
        </p:spPr>
        <p:txBody>
          <a:bodyPr vert="horz" lIns="68598" tIns="34299" rIns="68598" bIns="34299" rtlCol="1" anchor="b">
            <a:no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lang="he-IL" sz="3600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2895600" y="5056081"/>
            <a:ext cx="8230672" cy="328471"/>
          </a:xfrm>
          <a:prstGeom prst="rect">
            <a:avLst/>
          </a:prstGeom>
        </p:spPr>
        <p:txBody>
          <a:bodyPr vert="horz" lIns="68598" tIns="34299" rIns="68598" bIns="34299" rtlCol="1" anchor="b">
            <a:no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lang="he-IL" sz="3600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eliahu.cohen@biu.ac.il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1257568" y="6297194"/>
            <a:ext cx="7162264" cy="360553"/>
          </a:xfrm>
          <a:prstGeom prst="rect">
            <a:avLst/>
          </a:prstGeom>
        </p:spPr>
        <p:txBody>
          <a:bodyPr vert="horz" lIns="68598" tIns="34299" rIns="68598" bIns="34299" rtlCol="1" anchor="b">
            <a:no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lang="he-IL" sz="3600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Graduate and postdoc positions available!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Special Issue of Entropy on Axiomatic Approaches to Quantum Mechanics</a:t>
            </a: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2286000" y="4555782"/>
            <a:ext cx="8230672" cy="328471"/>
          </a:xfrm>
          <a:prstGeom prst="rect">
            <a:avLst/>
          </a:prstGeom>
        </p:spPr>
        <p:txBody>
          <a:bodyPr vert="horz" lIns="68598" tIns="34299" rIns="68598" bIns="34299" rtlCol="1" anchor="b">
            <a:no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lang="he-IL" sz="3600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sz="2400" dirty="0">
                <a:hlinkClick r:id="rId4"/>
              </a:rPr>
              <a:t>http://www.eng.biu.ac.il/cohenel4/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6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84412" y="457200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0" y="6459537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4412" y="977900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400" b="1" dirty="0" smtClean="0"/>
              <a:t>Introduction and motivation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The principle of Relativistic Independence 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Applications and consequences</a:t>
            </a:r>
            <a:endParaRPr lang="en-US" sz="2400" b="1" dirty="0"/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On-going photonic experiments</a:t>
            </a:r>
            <a:endParaRPr lang="en-US" sz="2400" b="1" dirty="0"/>
          </a:p>
          <a:p>
            <a:pPr marL="857250" lvl="1" indent="-457200" algn="l">
              <a:lnSpc>
                <a:spcPct val="200000"/>
              </a:lnSpc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48340" y="67943"/>
            <a:ext cx="170452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Outline</a:t>
            </a:r>
            <a:endParaRPr lang="he-IL" sz="3600" b="1" dirty="0"/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61683" y="5585221"/>
            <a:ext cx="3696317" cy="671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b="1" dirty="0"/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4412" y="5588955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dirty="0" smtClean="0"/>
              <a:t>Mainly based on: A. Carmi &amp; E. Cohen, Relativistic </a:t>
            </a:r>
            <a:r>
              <a:rPr lang="en-US" sz="2200" dirty="0"/>
              <a:t>independence bounds </a:t>
            </a:r>
            <a:r>
              <a:rPr lang="en-US" sz="2200" dirty="0" smtClean="0"/>
              <a:t>nonlocality, </a:t>
            </a:r>
            <a:r>
              <a:rPr lang="en-US" sz="2200" dirty="0"/>
              <a:t>Sci. Adv. 5, eaav8370 (2019</a:t>
            </a:r>
            <a:r>
              <a:rPr lang="en-US" sz="2200" dirty="0" smtClean="0"/>
              <a:t>) and follow-up papers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7502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42641" y="582612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200" b="1" dirty="0" smtClean="0"/>
              <a:t>Entanglement is a unique quantum characteristic </a:t>
            </a:r>
          </a:p>
          <a:p>
            <a:pPr algn="l">
              <a:lnSpc>
                <a:spcPct val="150000"/>
              </a:lnSpc>
            </a:pPr>
            <a:endParaRPr lang="en-US" sz="2200" b="1" dirty="0" smtClean="0"/>
          </a:p>
          <a:p>
            <a:pPr algn="l">
              <a:lnSpc>
                <a:spcPct val="150000"/>
              </a:lnSpc>
            </a:pPr>
            <a:r>
              <a:rPr lang="en-US" sz="2200" b="1" dirty="0" smtClean="0"/>
              <a:t>It lies at the heart of many quantum protocols for</a:t>
            </a:r>
          </a:p>
          <a:p>
            <a:pPr lvl="1" algn="l">
              <a:lnSpc>
                <a:spcPct val="150000"/>
              </a:lnSpc>
            </a:pPr>
            <a:r>
              <a:rPr lang="en-US" sz="1800" b="1" dirty="0" smtClean="0"/>
              <a:t>Information processing and error correction</a:t>
            </a:r>
          </a:p>
          <a:p>
            <a:pPr lvl="1" algn="l">
              <a:lnSpc>
                <a:spcPct val="150000"/>
              </a:lnSpc>
            </a:pPr>
            <a:r>
              <a:rPr lang="en-US" sz="1800" b="1" dirty="0" smtClean="0"/>
              <a:t>Communications and cryptography</a:t>
            </a:r>
          </a:p>
          <a:p>
            <a:pPr lvl="1" algn="l">
              <a:lnSpc>
                <a:spcPct val="150000"/>
              </a:lnSpc>
            </a:pPr>
            <a:r>
              <a:rPr lang="en-US" sz="1800" b="1" dirty="0" smtClean="0"/>
              <a:t>Sensing, metrology and imaging</a:t>
            </a:r>
          </a:p>
          <a:p>
            <a:pPr lvl="1" algn="l">
              <a:lnSpc>
                <a:spcPct val="150000"/>
              </a:lnSpc>
            </a:pPr>
            <a:r>
              <a:rPr lang="en-US" sz="1800" b="1" dirty="0" smtClean="0"/>
              <a:t>Computation</a:t>
            </a:r>
          </a:p>
          <a:p>
            <a:pPr lvl="1" algn="l">
              <a:lnSpc>
                <a:spcPct val="150000"/>
              </a:lnSpc>
            </a:pPr>
            <a:r>
              <a:rPr lang="en-US" sz="1800" b="1" dirty="0" smtClean="0"/>
              <a:t>Simulation</a:t>
            </a:r>
          </a:p>
          <a:p>
            <a:pPr algn="l">
              <a:lnSpc>
                <a:spcPct val="150000"/>
              </a:lnSpc>
            </a:pPr>
            <a:r>
              <a:rPr lang="en-US" sz="2200" b="1" dirty="0" smtClean="0"/>
              <a:t>It also affects the structure of novel quantum materials and inspires new approaches towards quantum gravity</a:t>
            </a:r>
          </a:p>
          <a:p>
            <a:pPr algn="l">
              <a:lnSpc>
                <a:spcPct val="15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We wish to have a better understanding of entanglement (and nonlocality in general) for both conceptual and practical purposes</a:t>
            </a:r>
          </a:p>
          <a:p>
            <a:pPr marL="457200" lvl="1" indent="0" algn="l">
              <a:lnSpc>
                <a:spcPct val="150000"/>
              </a:lnSpc>
              <a:buNone/>
            </a:pPr>
            <a:endParaRPr lang="en-US" sz="2200" b="1" dirty="0" smtClean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52600" y="0"/>
            <a:ext cx="6944374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Motivation – Why Entanglement?</a:t>
            </a:r>
            <a:endParaRPr lang="he-IL" sz="3600" b="1" dirty="0"/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61683" y="5965689"/>
            <a:ext cx="3696317" cy="671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b="1" dirty="0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/>
          </p:nvPr>
        </p:nvGraphicFramePr>
        <p:xfrm>
          <a:off x="1219200" y="1124976"/>
          <a:ext cx="3076707" cy="76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5"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1124976"/>
                        <a:ext cx="3076707" cy="76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889000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26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0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08" name="Rectangle 17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3" name="Rectangle 2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5" name="Rectangle 2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7" name="Rectangle 2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719" name="Rectangle 3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0" y="0"/>
            <a:ext cx="5791200" cy="91285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4000" b="1" dirty="0" smtClean="0"/>
              <a:t>Time Evolution in Turin	</a:t>
            </a:r>
            <a:endParaRPr lang="he-IL" sz="4000" b="1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726363"/>
            <a:ext cx="7696200" cy="49530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8759"/>
            <a:ext cx="9144000" cy="511804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669750"/>
            <a:ext cx="5105400" cy="59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8853" y="789503"/>
            <a:ext cx="8534400" cy="59563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dirty="0" smtClean="0"/>
              <a:t>Quantum mechanics exhibits unique correlations in space and time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The former correlations violate Bell inequalities (local-realism) </a:t>
            </a:r>
          </a:p>
          <a:p>
            <a:pPr algn="l">
              <a:lnSpc>
                <a:spcPct val="150000"/>
              </a:lnSpc>
            </a:pPr>
            <a:endParaRPr lang="en-US" sz="2400" b="1" dirty="0" smtClean="0"/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The latter, tightly related to uncertainty, violate Leggett-Garg inequalities (macro-realism)</a:t>
            </a:r>
          </a:p>
          <a:p>
            <a:pPr algn="l">
              <a:lnSpc>
                <a:spcPct val="150000"/>
              </a:lnSpc>
            </a:pPr>
            <a:endParaRPr lang="en-US" sz="2400" b="1" dirty="0"/>
          </a:p>
          <a:p>
            <a:pPr algn="l"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How do violations occur? To which extent? </a:t>
            </a:r>
          </a:p>
          <a:p>
            <a:pPr algn="l"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Why is causality preserved?</a:t>
            </a:r>
          </a:p>
          <a:p>
            <a:pPr algn="l"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What can be more general?</a:t>
            </a:r>
          </a:p>
          <a:p>
            <a:pPr algn="l"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Which experiments and which applications?</a:t>
            </a:r>
          </a:p>
          <a:p>
            <a:pPr algn="l"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81300" y="51379"/>
            <a:ext cx="5115574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Quantum Correlations</a:t>
            </a:r>
            <a:endParaRPr lang="he-IL" sz="3600" b="1" dirty="0"/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61683" y="5965689"/>
            <a:ext cx="3696317" cy="671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b="1" dirty="0"/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154258"/>
              </p:ext>
            </p:extLst>
          </p:nvPr>
        </p:nvGraphicFramePr>
        <p:xfrm>
          <a:off x="1254125" y="2532063"/>
          <a:ext cx="30527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0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532063"/>
                        <a:ext cx="3052763" cy="477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99577"/>
              </p:ext>
            </p:extLst>
          </p:nvPr>
        </p:nvGraphicFramePr>
        <p:xfrm>
          <a:off x="4769607" y="3910232"/>
          <a:ext cx="2994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1" name="Equation" r:id="rId9" imgW="1663560" imgH="253800" progId="Equation.DSMT4">
                  <p:embed/>
                </p:oleObj>
              </mc:Choice>
              <mc:Fallback>
                <p:oleObj name="Equation" r:id="rId9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607" y="3910232"/>
                        <a:ext cx="2994025" cy="458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סוגר מסולסל ימני 2"/>
          <p:cNvSpPr/>
          <p:nvPr/>
        </p:nvSpPr>
        <p:spPr>
          <a:xfrm>
            <a:off x="6074258" y="4594103"/>
            <a:ext cx="688944" cy="21273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חץ ימינה 4"/>
          <p:cNvSpPr/>
          <p:nvPr/>
        </p:nvSpPr>
        <p:spPr>
          <a:xfrm>
            <a:off x="6411719" y="5320578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08297" y="5210091"/>
            <a:ext cx="2017773" cy="101005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Relativistic Independence</a:t>
            </a:r>
            <a:endParaRPr lang="he-I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972684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sz="3000" dirty="0" smtClean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13023" y="31046"/>
            <a:ext cx="6097211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Bell-CHSH Experiment – Intro</a:t>
            </a:r>
          </a:p>
        </p:txBody>
      </p:sp>
      <p:pic>
        <p:nvPicPr>
          <p:cNvPr id="271362" name="Picture 2" descr="Image result for Alice Bob Bell experi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927553"/>
            <a:ext cx="82486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18175"/>
              </p:ext>
            </p:extLst>
          </p:nvPr>
        </p:nvGraphicFramePr>
        <p:xfrm>
          <a:off x="3016357" y="4501290"/>
          <a:ext cx="43957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6" name="Equation" r:id="rId8" imgW="1663560" imgH="253800" progId="Equation.DSMT4">
                  <p:embed/>
                </p:oleObj>
              </mc:Choice>
              <mc:Fallback>
                <p:oleObj name="Equation" r:id="rId8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57" y="4501290"/>
                        <a:ext cx="439578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70155"/>
              </p:ext>
            </p:extLst>
          </p:nvPr>
        </p:nvGraphicFramePr>
        <p:xfrm>
          <a:off x="3971017" y="3497836"/>
          <a:ext cx="21812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7" name="Equation" r:id="rId10" imgW="825480" imgH="241200" progId="Equation.DSMT4">
                  <p:embed/>
                </p:oleObj>
              </mc:Choice>
              <mc:Fallback>
                <p:oleObj name="Equation" r:id="rId10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017" y="3497836"/>
                        <a:ext cx="21812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72632"/>
              </p:ext>
            </p:extLst>
          </p:nvPr>
        </p:nvGraphicFramePr>
        <p:xfrm>
          <a:off x="1526171" y="2894586"/>
          <a:ext cx="18462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8" name="Equation" r:id="rId12" imgW="698400" imgH="228600" progId="Equation.DSMT4">
                  <p:embed/>
                </p:oleObj>
              </mc:Choice>
              <mc:Fallback>
                <p:oleObj name="Equation" r:id="rId1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71" y="2894586"/>
                        <a:ext cx="1846262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32175"/>
              </p:ext>
            </p:extLst>
          </p:nvPr>
        </p:nvGraphicFramePr>
        <p:xfrm>
          <a:off x="6705600" y="2937329"/>
          <a:ext cx="18462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9"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37329"/>
                        <a:ext cx="1846262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0618"/>
              </p:ext>
            </p:extLst>
          </p:nvPr>
        </p:nvGraphicFramePr>
        <p:xfrm>
          <a:off x="2972176" y="5326636"/>
          <a:ext cx="4799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0" name="Equation" r:id="rId16" imgW="1815840" imgH="266400" progId="Equation.DSMT4">
                  <p:embed/>
                </p:oleObj>
              </mc:Choice>
              <mc:Fallback>
                <p:oleObj name="Equation" r:id="rId16" imgW="1815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176" y="5326636"/>
                        <a:ext cx="47990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12554" y="4453164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LHV:</a:t>
            </a:r>
            <a:endParaRPr lang="he-IL" sz="3600" b="1" dirty="0"/>
          </a:p>
        </p:txBody>
      </p:sp>
      <p:sp>
        <p:nvSpPr>
          <p:cNvPr id="19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660680" y="5305569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QM: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5940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0911" y="591388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endParaRPr lang="en-US" sz="3000" dirty="0" smtClean="0"/>
          </a:p>
          <a:p>
            <a:pPr marL="0" indent="0" algn="l">
              <a:buNone/>
            </a:pPr>
            <a:endParaRPr lang="en-US" sz="3200" b="1" dirty="0" smtClean="0"/>
          </a:p>
          <a:p>
            <a:pPr marL="0" indent="0" algn="l">
              <a:buNone/>
            </a:pPr>
            <a:endParaRPr lang="en-US" sz="2400" b="1" dirty="0" smtClean="0"/>
          </a:p>
          <a:p>
            <a:pPr marL="0" indent="0" algn="l">
              <a:buNone/>
            </a:pPr>
            <a:r>
              <a:rPr lang="en-US" sz="3200" b="1" dirty="0" smtClean="0"/>
              <a:t>     TLM:</a:t>
            </a:r>
            <a:endParaRPr lang="he-IL" sz="3200" b="1" dirty="0"/>
          </a:p>
          <a:p>
            <a:pPr algn="l"/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0" y="6293360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71600" y="96088"/>
            <a:ext cx="868017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Quantum bounds beyond </a:t>
            </a:r>
            <a:r>
              <a:rPr lang="en-US" sz="3600" b="1" dirty="0" err="1" smtClean="0"/>
              <a:t>Tsirelson’s</a:t>
            </a:r>
            <a:endParaRPr lang="he-IL" sz="3600" b="1" dirty="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39507"/>
              </p:ext>
            </p:extLst>
          </p:nvPr>
        </p:nvGraphicFramePr>
        <p:xfrm>
          <a:off x="1018574" y="2662748"/>
          <a:ext cx="36909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5" name="Equation" r:id="rId7" imgW="1396800" imgH="507960" progId="Equation.DSMT4">
                  <p:embed/>
                </p:oleObj>
              </mc:Choice>
              <mc:Fallback>
                <p:oleObj name="Equation" r:id="rId7" imgW="1396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574" y="2662748"/>
                        <a:ext cx="3690937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תמונה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273" y="1066800"/>
            <a:ext cx="3263341" cy="2919007"/>
          </a:xfrm>
          <a:prstGeom prst="rect">
            <a:avLst/>
          </a:prstGeom>
        </p:spPr>
      </p:pic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3599"/>
              </p:ext>
            </p:extLst>
          </p:nvPr>
        </p:nvGraphicFramePr>
        <p:xfrm>
          <a:off x="2596565" y="1813877"/>
          <a:ext cx="19462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6"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565" y="1813877"/>
                        <a:ext cx="194627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74149" y="1750968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err="1" smtClean="0"/>
              <a:t>Uffink</a:t>
            </a:r>
            <a:r>
              <a:rPr lang="en-US" sz="3600" b="1" dirty="0" smtClean="0"/>
              <a:t>:</a:t>
            </a:r>
            <a:endParaRPr lang="he-IL" sz="3600" b="1" dirty="0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61258"/>
              </p:ext>
            </p:extLst>
          </p:nvPr>
        </p:nvGraphicFramePr>
        <p:xfrm>
          <a:off x="735759" y="4841244"/>
          <a:ext cx="83883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7" name="Equation" r:id="rId12" imgW="3174840" imgH="291960" progId="Equation.DSMT4">
                  <p:embed/>
                </p:oleObj>
              </mc:Choice>
              <mc:Fallback>
                <p:oleObj name="Equation" r:id="rId12" imgW="3174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59" y="4841244"/>
                        <a:ext cx="838835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1208" y="5778500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NPA: </a:t>
            </a:r>
            <a:r>
              <a:rPr lang="en-US" sz="3600" dirty="0"/>
              <a:t>Q     </a:t>
            </a:r>
            <a:r>
              <a:rPr lang="en-US" sz="3600" dirty="0" smtClean="0"/>
              <a:t>…     Q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  Q</a:t>
            </a:r>
            <a:r>
              <a:rPr lang="en-US" sz="3600" baseline="30000" dirty="0" smtClean="0"/>
              <a:t>2       </a:t>
            </a:r>
            <a:r>
              <a:rPr lang="en-US" sz="3600" dirty="0" smtClean="0"/>
              <a:t>Q</a:t>
            </a:r>
            <a:r>
              <a:rPr lang="en-US" sz="3600" baseline="30000" dirty="0" smtClean="0"/>
              <a:t>1+AB      </a:t>
            </a:r>
            <a:r>
              <a:rPr lang="en-US" sz="3600" dirty="0" smtClean="0"/>
              <a:t>Q</a:t>
            </a:r>
            <a:r>
              <a:rPr lang="en-US" sz="3600" baseline="30000" dirty="0" smtClean="0"/>
              <a:t>1</a:t>
            </a:r>
            <a:endParaRPr lang="he-IL" sz="3600" baseline="30000" dirty="0"/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38021"/>
              </p:ext>
            </p:extLst>
          </p:nvPr>
        </p:nvGraphicFramePr>
        <p:xfrm>
          <a:off x="6571571" y="5909092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8" name="Equation" r:id="rId14" imgW="152280" imgH="152280" progId="Equation.DSMT4">
                  <p:embed/>
                </p:oleObj>
              </mc:Choice>
              <mc:Fallback>
                <p:oleObj name="Equation" r:id="rId14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71" y="5909092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05323"/>
              </p:ext>
            </p:extLst>
          </p:nvPr>
        </p:nvGraphicFramePr>
        <p:xfrm>
          <a:off x="5123771" y="5924726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19" name="Equation" r:id="rId16" imgW="152280" imgH="152280" progId="Equation.DSMT4">
                  <p:embed/>
                </p:oleObj>
              </mc:Choice>
              <mc:Fallback>
                <p:oleObj name="Equation" r:id="rId1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771" y="5924726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56674"/>
              </p:ext>
            </p:extLst>
          </p:nvPr>
        </p:nvGraphicFramePr>
        <p:xfrm>
          <a:off x="2609171" y="5934585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0" name="Equation" r:id="rId18" imgW="152280" imgH="152280" progId="Equation.DSMT4">
                  <p:embed/>
                </p:oleObj>
              </mc:Choice>
              <mc:Fallback>
                <p:oleObj name="Equation" r:id="rId18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171" y="5934585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83658"/>
              </p:ext>
            </p:extLst>
          </p:nvPr>
        </p:nvGraphicFramePr>
        <p:xfrm>
          <a:off x="2596565" y="5933230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1" name="Equation" r:id="rId19" imgW="152280" imgH="152280" progId="Equation.DSMT4">
                  <p:embed/>
                </p:oleObj>
              </mc:Choice>
              <mc:Fallback>
                <p:oleObj name="Equation" r:id="rId19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565" y="5933230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94311"/>
              </p:ext>
            </p:extLst>
          </p:nvPr>
        </p:nvGraphicFramePr>
        <p:xfrm>
          <a:off x="4304287" y="5927856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2" name="Equation" r:id="rId20" imgW="152280" imgH="152280" progId="Equation.DSMT4">
                  <p:embed/>
                </p:oleObj>
              </mc:Choice>
              <mc:Fallback>
                <p:oleObj name="Equation" r:id="rId20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287" y="5927856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03173"/>
              </p:ext>
            </p:extLst>
          </p:nvPr>
        </p:nvGraphicFramePr>
        <p:xfrm>
          <a:off x="3391808" y="5928736"/>
          <a:ext cx="40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3" name="Equation" r:id="rId21" imgW="152280" imgH="152280" progId="Equation.DSMT4">
                  <p:embed/>
                </p:oleObj>
              </mc:Choice>
              <mc:Fallback>
                <p:oleObj name="Equation" r:id="rId21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808" y="5928736"/>
                        <a:ext cx="4016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מחבר ישר 2"/>
          <p:cNvCxnSpPr/>
          <p:nvPr/>
        </p:nvCxnSpPr>
        <p:spPr>
          <a:xfrm>
            <a:off x="5123771" y="1813877"/>
            <a:ext cx="89602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086600" y="1813877"/>
            <a:ext cx="8960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206571" y="3505200"/>
            <a:ext cx="896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0911" y="591388"/>
            <a:ext cx="8077200" cy="59563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endParaRPr lang="en-US" sz="3000" dirty="0" smtClean="0"/>
          </a:p>
          <a:p>
            <a:pPr marL="0" indent="0" algn="l">
              <a:buNone/>
            </a:pPr>
            <a:endParaRPr lang="en-US" sz="3200" b="1" dirty="0" smtClean="0"/>
          </a:p>
          <a:p>
            <a:pPr marL="0" indent="0" algn="l">
              <a:buNone/>
            </a:pPr>
            <a:endParaRPr lang="en-US" sz="2400" b="1" dirty="0" smtClean="0"/>
          </a:p>
          <a:p>
            <a:pPr marL="0" indent="0" algn="l">
              <a:buNone/>
            </a:pPr>
            <a:r>
              <a:rPr lang="en-US" sz="3200" b="1" dirty="0" smtClean="0"/>
              <a:t>     </a:t>
            </a:r>
            <a:endParaRPr lang="he-IL" sz="3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0" y="6293360"/>
            <a:ext cx="2133600" cy="365125"/>
          </a:xfrm>
        </p:spPr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71600" y="96088"/>
            <a:ext cx="868017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Quantum bounds beyond </a:t>
            </a:r>
            <a:r>
              <a:rPr lang="en-US" sz="3600" b="1" dirty="0" err="1" smtClean="0"/>
              <a:t>Tsirelson’s</a:t>
            </a:r>
            <a:endParaRPr lang="he-IL" sz="3600" b="1" dirty="0"/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65961"/>
              </p:ext>
            </p:extLst>
          </p:nvPr>
        </p:nvGraphicFramePr>
        <p:xfrm>
          <a:off x="2389736" y="1267385"/>
          <a:ext cx="19462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28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736" y="1267385"/>
                        <a:ext cx="194627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53408" y="1219200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err="1"/>
              <a:t>Uffink</a:t>
            </a:r>
            <a:r>
              <a:rPr lang="en-US" sz="3600" b="1" dirty="0"/>
              <a:t>:</a:t>
            </a:r>
            <a:endParaRPr lang="he-IL" sz="36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2869" y="2188085"/>
            <a:ext cx="6543675" cy="38576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4075" y="2257985"/>
            <a:ext cx="4733925" cy="3895725"/>
          </a:xfrm>
          <a:prstGeom prst="rect">
            <a:avLst/>
          </a:prstGeom>
        </p:spPr>
      </p:pic>
      <p:graphicFrame>
        <p:nvGraphicFramePr>
          <p:cNvPr id="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5229"/>
              </p:ext>
            </p:extLst>
          </p:nvPr>
        </p:nvGraphicFramePr>
        <p:xfrm>
          <a:off x="2321032" y="1694373"/>
          <a:ext cx="5368926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29" name="Equation" r:id="rId12" imgW="2031840" imgH="279360" progId="Equation.DSMT4">
                  <p:embed/>
                </p:oleObj>
              </mc:Choice>
              <mc:Fallback>
                <p:oleObj name="Equation" r:id="rId12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032" y="1694373"/>
                        <a:ext cx="5368926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0127" y="1673162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he-IL" sz="3600" b="1" dirty="0"/>
          </a:p>
        </p:txBody>
      </p:sp>
      <p:sp>
        <p:nvSpPr>
          <p:cNvPr id="11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53408" y="1676400"/>
            <a:ext cx="6971392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Ours: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6140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F82-E8E0-4C94-8E01-F70E75F3D5E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47800" y="0"/>
            <a:ext cx="7848600" cy="990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ar-S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ar-S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 smtClean="0"/>
              <a:t>Quantum bounds beyond </a:t>
            </a:r>
            <a:r>
              <a:rPr lang="en-US" sz="3600" b="1" dirty="0" err="1" smtClean="0"/>
              <a:t>Tsirelson’s</a:t>
            </a:r>
            <a:endParaRPr lang="he-IL" sz="3600" b="1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78042" y="1219200"/>
            <a:ext cx="80772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Incorporating local expectations: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Multipartite scenarios: Alice, Bob, Charlie,…</a:t>
            </a:r>
            <a:endParaRPr lang="en-US" sz="3000" dirty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Multiple-input – multiple-output scenarios: non-</a:t>
            </a:r>
            <a:r>
              <a:rPr lang="en-US" sz="3000" dirty="0" err="1" smtClean="0"/>
              <a:t>dichotomic</a:t>
            </a:r>
            <a:r>
              <a:rPr lang="en-US" sz="3000" dirty="0" smtClean="0"/>
              <a:t> operators: </a:t>
            </a:r>
          </a:p>
          <a:p>
            <a:pPr algn="l"/>
            <a:endParaRPr lang="en-US" sz="3000" dirty="0" smtClean="0"/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24170"/>
              </p:ext>
            </p:extLst>
          </p:nvPr>
        </p:nvGraphicFramePr>
        <p:xfrm>
          <a:off x="1327598" y="1894260"/>
          <a:ext cx="3484562" cy="9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6" name="Equation" r:id="rId5" imgW="1803240" imgH="507960" progId="Equation.DSMT4">
                  <p:embed/>
                </p:oleObj>
              </mc:Choice>
              <mc:Fallback>
                <p:oleObj name="Equation" r:id="rId5" imgW="1803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598" y="1894260"/>
                        <a:ext cx="3484562" cy="984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56615"/>
              </p:ext>
            </p:extLst>
          </p:nvPr>
        </p:nvGraphicFramePr>
        <p:xfrm>
          <a:off x="4585447" y="4433047"/>
          <a:ext cx="1946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7" name="Equation" r:id="rId7" imgW="736560" imgH="228600" progId="Equation.DSMT4">
                  <p:embed/>
                </p:oleObj>
              </mc:Choice>
              <mc:Fallback>
                <p:oleObj name="Equation" r:id="rId7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447" y="4433047"/>
                        <a:ext cx="19462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2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010386-27B7-4256-AD8E-D8EA056267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הדרכה</Template>
  <TotalTime>0</TotalTime>
  <Words>1523</Words>
  <Application>Microsoft Office PowerPoint</Application>
  <PresentationFormat>‫הצגה על המסך (4:3)</PresentationFormat>
  <Paragraphs>334</Paragraphs>
  <Slides>44</Slides>
  <Notes>6</Notes>
  <HiddenSlides>3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2" baseType="lpstr">
      <vt:lpstr>Arial</vt:lpstr>
      <vt:lpstr>Calibri</vt:lpstr>
      <vt:lpstr>CMMI10</vt:lpstr>
      <vt:lpstr>Georgia</vt:lpstr>
      <vt:lpstr>Tahoma</vt:lpstr>
      <vt:lpstr>Times New Roman</vt:lpstr>
      <vt:lpstr>Training</vt:lpstr>
      <vt:lpstr>Equation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2015-05-06T12:45:06Z</dcterms:created>
  <dcterms:modified xsi:type="dcterms:W3CDTF">2019-09-23T11:04:45Z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