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40" r:id="rId2"/>
    <p:sldId id="740" r:id="rId3"/>
    <p:sldId id="279" r:id="rId4"/>
    <p:sldId id="493" r:id="rId5"/>
    <p:sldId id="629" r:id="rId6"/>
    <p:sldId id="464" r:id="rId7"/>
    <p:sldId id="487" r:id="rId8"/>
  </p:sldIdLst>
  <p:sldSz cx="9144000" cy="5715000" type="screen16x10"/>
  <p:notesSz cx="6858000" cy="9144000"/>
  <p:defaultTextStyle>
    <a:defPPr>
      <a:defRPr lang="en-US"/>
    </a:defPPr>
    <a:lvl1pPr marL="0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588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174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762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350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2938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524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112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700" algn="l" defTabSz="71317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624" autoAdjust="0"/>
    <p:restoredTop sz="89683" autoAdjust="0"/>
  </p:normalViewPr>
  <p:slideViewPr>
    <p:cSldViewPr snapToGrid="0">
      <p:cViewPr varScale="1">
        <p:scale>
          <a:sx n="129" d="100"/>
          <a:sy n="129" d="100"/>
        </p:scale>
        <p:origin x="456" y="19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70B64-ED48-7647-B96C-6664354BE806}" type="datetimeFigureOut">
              <a:rPr lang="en-US" smtClean="0"/>
              <a:t>9/10/19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9770A-09B1-454C-ACEE-59D9CC264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3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28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0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54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7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80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4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8" algn="l" defTabSz="4571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770A-09B1-454C-ACEE-59D9CC264C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9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109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588" indent="0" algn="ctr">
              <a:buNone/>
              <a:defRPr sz="1600"/>
            </a:lvl2pPr>
            <a:lvl3pPr marL="713174" indent="0" algn="ctr">
              <a:buNone/>
              <a:defRPr sz="1400"/>
            </a:lvl3pPr>
            <a:lvl4pPr marL="1069762" indent="0" algn="ctr">
              <a:buNone/>
              <a:defRPr sz="1200"/>
            </a:lvl4pPr>
            <a:lvl5pPr marL="1426350" indent="0" algn="ctr">
              <a:buNone/>
              <a:defRPr sz="1200"/>
            </a:lvl5pPr>
            <a:lvl6pPr marL="1782938" indent="0" algn="ctr">
              <a:buNone/>
              <a:defRPr sz="1200"/>
            </a:lvl6pPr>
            <a:lvl7pPr marL="2139524" indent="0" algn="ctr">
              <a:buNone/>
              <a:defRPr sz="1200"/>
            </a:lvl7pPr>
            <a:lvl8pPr marL="2496112" indent="0" algn="ctr">
              <a:buNone/>
              <a:defRPr sz="1200"/>
            </a:lvl8pPr>
            <a:lvl9pPr marL="28527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84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3846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535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57950" y="5296963"/>
            <a:ext cx="2057400" cy="30427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0724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Bullets">
  <p:cSld name="Title &amp; Bullets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  <p:pic>
        <p:nvPicPr>
          <p:cNvPr id="36" name="Google Shape;36;p5" descr="IDIA_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0440" y="-104348"/>
            <a:ext cx="1433559" cy="11653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alibri"/>
              <a:buNone/>
              <a:defRPr sz="32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t" anchorCtr="0">
            <a:noAutofit/>
          </a:bodyPr>
          <a:lstStyle>
            <a:lvl1pPr marL="457200" marR="0" lvl="0" indent="-349250" algn="l" rtl="0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790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87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</p:spPr>
        <p:txBody>
          <a:bodyPr anchor="b"/>
          <a:lstStyle>
            <a:lvl1pPr>
              <a:defRPr sz="47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56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131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697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263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829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395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961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52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204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472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588" indent="0">
              <a:buNone/>
              <a:defRPr sz="1600" b="1"/>
            </a:lvl2pPr>
            <a:lvl3pPr marL="713174" indent="0">
              <a:buNone/>
              <a:defRPr sz="1400" b="1"/>
            </a:lvl3pPr>
            <a:lvl4pPr marL="1069762" indent="0">
              <a:buNone/>
              <a:defRPr sz="1200" b="1"/>
            </a:lvl4pPr>
            <a:lvl5pPr marL="1426350" indent="0">
              <a:buNone/>
              <a:defRPr sz="1200" b="1"/>
            </a:lvl5pPr>
            <a:lvl6pPr marL="1782938" indent="0">
              <a:buNone/>
              <a:defRPr sz="1200" b="1"/>
            </a:lvl6pPr>
            <a:lvl7pPr marL="2139524" indent="0">
              <a:buNone/>
              <a:defRPr sz="1200" b="1"/>
            </a:lvl7pPr>
            <a:lvl8pPr marL="2496112" indent="0">
              <a:buNone/>
              <a:defRPr sz="1200" b="1"/>
            </a:lvl8pPr>
            <a:lvl9pPr marL="28527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588" indent="0">
              <a:buNone/>
              <a:defRPr sz="1600" b="1"/>
            </a:lvl2pPr>
            <a:lvl3pPr marL="713174" indent="0">
              <a:buNone/>
              <a:defRPr sz="1400" b="1"/>
            </a:lvl3pPr>
            <a:lvl4pPr marL="1069762" indent="0">
              <a:buNone/>
              <a:defRPr sz="1200" b="1"/>
            </a:lvl4pPr>
            <a:lvl5pPr marL="1426350" indent="0">
              <a:buNone/>
              <a:defRPr sz="1200" b="1"/>
            </a:lvl5pPr>
            <a:lvl6pPr marL="1782938" indent="0">
              <a:buNone/>
              <a:defRPr sz="1200" b="1"/>
            </a:lvl6pPr>
            <a:lvl7pPr marL="2139524" indent="0">
              <a:buNone/>
              <a:defRPr sz="1200" b="1"/>
            </a:lvl7pPr>
            <a:lvl8pPr marL="2496112" indent="0">
              <a:buNone/>
              <a:defRPr sz="1200" b="1"/>
            </a:lvl8pPr>
            <a:lvl9pPr marL="28527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689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0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30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588" indent="0">
              <a:buNone/>
              <a:defRPr sz="1100"/>
            </a:lvl2pPr>
            <a:lvl3pPr marL="713174" indent="0">
              <a:buNone/>
              <a:defRPr sz="900"/>
            </a:lvl3pPr>
            <a:lvl4pPr marL="1069762" indent="0">
              <a:buNone/>
              <a:defRPr sz="800"/>
            </a:lvl4pPr>
            <a:lvl5pPr marL="1426350" indent="0">
              <a:buNone/>
              <a:defRPr sz="800"/>
            </a:lvl5pPr>
            <a:lvl6pPr marL="1782938" indent="0">
              <a:buNone/>
              <a:defRPr sz="800"/>
            </a:lvl6pPr>
            <a:lvl7pPr marL="2139524" indent="0">
              <a:buNone/>
              <a:defRPr sz="800"/>
            </a:lvl7pPr>
            <a:lvl8pPr marL="2496112" indent="0">
              <a:buNone/>
              <a:defRPr sz="800"/>
            </a:lvl8pPr>
            <a:lvl9pPr marL="28527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908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 marL="0" indent="0">
              <a:buNone/>
              <a:defRPr sz="2500"/>
            </a:lvl1pPr>
            <a:lvl2pPr marL="356588" indent="0">
              <a:buNone/>
              <a:defRPr sz="2200"/>
            </a:lvl2pPr>
            <a:lvl3pPr marL="713174" indent="0">
              <a:buNone/>
              <a:defRPr sz="1900"/>
            </a:lvl3pPr>
            <a:lvl4pPr marL="1069762" indent="0">
              <a:buNone/>
              <a:defRPr sz="1600"/>
            </a:lvl4pPr>
            <a:lvl5pPr marL="1426350" indent="0">
              <a:buNone/>
              <a:defRPr sz="1600"/>
            </a:lvl5pPr>
            <a:lvl6pPr marL="1782938" indent="0">
              <a:buNone/>
              <a:defRPr sz="1600"/>
            </a:lvl6pPr>
            <a:lvl7pPr marL="2139524" indent="0">
              <a:buNone/>
              <a:defRPr sz="1600"/>
            </a:lvl7pPr>
            <a:lvl8pPr marL="2496112" indent="0">
              <a:buNone/>
              <a:defRPr sz="1600"/>
            </a:lvl8pPr>
            <a:lvl9pPr marL="2852700" indent="0">
              <a:buNone/>
              <a:defRPr sz="16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56588" indent="0">
              <a:buNone/>
              <a:defRPr sz="1100"/>
            </a:lvl2pPr>
            <a:lvl3pPr marL="713174" indent="0">
              <a:buNone/>
              <a:defRPr sz="900"/>
            </a:lvl3pPr>
            <a:lvl4pPr marL="1069762" indent="0">
              <a:buNone/>
              <a:defRPr sz="800"/>
            </a:lvl4pPr>
            <a:lvl5pPr marL="1426350" indent="0">
              <a:buNone/>
              <a:defRPr sz="800"/>
            </a:lvl5pPr>
            <a:lvl6pPr marL="1782938" indent="0">
              <a:buNone/>
              <a:defRPr sz="800"/>
            </a:lvl6pPr>
            <a:lvl7pPr marL="2139524" indent="0">
              <a:buNone/>
              <a:defRPr sz="800"/>
            </a:lvl7pPr>
            <a:lvl8pPr marL="2496112" indent="0">
              <a:buNone/>
              <a:defRPr sz="800"/>
            </a:lvl8pPr>
            <a:lvl9pPr marL="28527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192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71317" tIns="35659" rIns="71317" bIns="35659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71317" tIns="35659" rIns="71317" bIns="3565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71317" tIns="35659" rIns="71317" bIns="3565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7B80B-C52D-49C1-98C3-52BB1F75C5F3}" type="datetimeFigureOut">
              <a:rPr lang="en-ZA" smtClean="0"/>
              <a:t>2019/09/10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71317" tIns="35659" rIns="71317" bIns="3565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71317" tIns="35659" rIns="71317" bIns="3565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847C7-CBFB-4E18-94ED-1A0404196B7C}" type="slidenum">
              <a:rPr lang="en-ZA" smtClean="0"/>
              <a:t>‹#›</a:t>
            </a:fld>
            <a:endParaRPr lang="en-ZA"/>
          </a:p>
        </p:txBody>
      </p:sp>
      <p:pic>
        <p:nvPicPr>
          <p:cNvPr id="8" name="Picture 7" descr="IDI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40" y="-104348"/>
            <a:ext cx="1433559" cy="116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713174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8294" indent="-178294" algn="l" defTabSz="71317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34882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1468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056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644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230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818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406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0993" indent="-178294" algn="l" defTabSz="71317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588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74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762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350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2938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524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112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700" algn="l" defTabSz="71317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9.tiff"/><Relationship Id="rId2" Type="http://schemas.openxmlformats.org/officeDocument/2006/relationships/video" Target="../media/media1.mp4"/><Relationship Id="rId16" Type="http://schemas.openxmlformats.org/officeDocument/2006/relationships/image" Target="../media/image13.tiff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8.tiff"/><Relationship Id="rId5" Type="http://schemas.openxmlformats.org/officeDocument/2006/relationships/image" Target="../media/image3.png"/><Relationship Id="rId15" Type="http://schemas.openxmlformats.org/officeDocument/2006/relationships/image" Target="../media/image12.tiff"/><Relationship Id="rId10" Type="http://schemas.openxmlformats.org/officeDocument/2006/relationships/image" Target="../media/image7.tiff"/><Relationship Id="rId4" Type="http://schemas.openxmlformats.org/officeDocument/2006/relationships/image" Target="../media/image2.jpg"/><Relationship Id="rId9" Type="http://schemas.openxmlformats.org/officeDocument/2006/relationships/image" Target="../media/image6.tiff"/><Relationship Id="rId1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>
            <a:stCxn id="10" idx="3"/>
            <a:endCxn id="4" idx="1"/>
          </p:cNvCxnSpPr>
          <p:nvPr/>
        </p:nvCxnSpPr>
        <p:spPr>
          <a:xfrm flipV="1">
            <a:off x="1907359" y="1713394"/>
            <a:ext cx="586934" cy="2825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6063175" y="1712568"/>
            <a:ext cx="4559" cy="782539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2"/>
            <a:endCxn id="9" idx="0"/>
          </p:cNvCxnSpPr>
          <p:nvPr/>
        </p:nvCxnSpPr>
        <p:spPr>
          <a:xfrm>
            <a:off x="3481969" y="3286338"/>
            <a:ext cx="9903" cy="421663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74" y="232847"/>
            <a:ext cx="8518574" cy="721498"/>
          </a:xfrm>
        </p:spPr>
        <p:txBody>
          <a:bodyPr>
            <a:noAutofit/>
          </a:bodyPr>
          <a:lstStyle/>
          <a:p>
            <a:r>
              <a:rPr lang="en-US" sz="2800" dirty="0"/>
              <a:t>SKA Data to Knowledge:  Processing and Analytics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94293" y="1320978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 Conditioning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87334" y="1314961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Calibration and Imaging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83050" y="2495107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Object identification and Abstraction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97285" y="2501507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Parameterized catalogues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07188" y="3708001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Classification and</a:t>
            </a:r>
          </a:p>
          <a:p>
            <a:pPr algn="ctr"/>
            <a:r>
              <a:rPr lang="en-US" sz="1600" dirty="0"/>
              <a:t>characterization</a:t>
            </a:r>
          </a:p>
        </p:txBody>
      </p:sp>
      <p:pic>
        <p:nvPicPr>
          <p:cNvPr id="10" name="Picture 9" descr="meerKA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20" y="1271086"/>
            <a:ext cx="1540739" cy="890265"/>
          </a:xfrm>
          <a:prstGeom prst="rect">
            <a:avLst/>
          </a:prstGeom>
        </p:spPr>
      </p:pic>
      <p:pic>
        <p:nvPicPr>
          <p:cNvPr id="12" name="Picture 11" descr="GMRT.I.JVLA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4" y="1050188"/>
            <a:ext cx="1654016" cy="1184519"/>
          </a:xfrm>
          <a:prstGeom prst="rect">
            <a:avLst/>
          </a:prstGeom>
        </p:spPr>
      </p:pic>
      <p:pic>
        <p:nvPicPr>
          <p:cNvPr id="13" name="mosaic source.mp4" descr="mosaic source.mp4">
            <a:hlinkClick r:id="" action="ppaction://ole?verb=0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3073" y="2300702"/>
            <a:ext cx="1673267" cy="110716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5" name="Straight Arrow Connector 14"/>
          <p:cNvCxnSpPr>
            <a:stCxn id="4" idx="3"/>
            <a:endCxn id="5" idx="1"/>
          </p:cNvCxnSpPr>
          <p:nvPr/>
        </p:nvCxnSpPr>
        <p:spPr>
          <a:xfrm flipV="1">
            <a:off x="4463661" y="1707377"/>
            <a:ext cx="623673" cy="6017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Content Placeholder 9">
            <a:extLst>
              <a:ext uri="{FF2B5EF4-FFF2-40B4-BE49-F238E27FC236}">
                <a16:creationId xmlns:a16="http://schemas.microsoft.com/office/drawing/2014/main" id="{F6E82F0C-BDB9-43EE-80FA-F9FE7FC817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3" y="4029813"/>
            <a:ext cx="1591139" cy="145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Straight Arrow Connector 22"/>
          <p:cNvCxnSpPr>
            <a:stCxn id="6" idx="1"/>
            <a:endCxn id="7" idx="3"/>
          </p:cNvCxnSpPr>
          <p:nvPr/>
        </p:nvCxnSpPr>
        <p:spPr>
          <a:xfrm flipH="1">
            <a:off x="4466653" y="2887523"/>
            <a:ext cx="616397" cy="64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52" idx="1"/>
            <a:endCxn id="9" idx="3"/>
          </p:cNvCxnSpPr>
          <p:nvPr/>
        </p:nvCxnSpPr>
        <p:spPr>
          <a:xfrm flipH="1">
            <a:off x="4476556" y="4089716"/>
            <a:ext cx="597486" cy="10701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5074042" y="3697300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Image arrays</a:t>
            </a:r>
          </a:p>
        </p:txBody>
      </p:sp>
      <p:cxnSp>
        <p:nvCxnSpPr>
          <p:cNvPr id="53" name="Straight Arrow Connector 52"/>
          <p:cNvCxnSpPr>
            <a:stCxn id="6" idx="2"/>
            <a:endCxn id="52" idx="0"/>
          </p:cNvCxnSpPr>
          <p:nvPr/>
        </p:nvCxnSpPr>
        <p:spPr>
          <a:xfrm flipH="1">
            <a:off x="6058726" y="3279938"/>
            <a:ext cx="9008" cy="41736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134335" y="2547982"/>
            <a:ext cx="1969368" cy="784831"/>
          </a:xfrm>
          <a:prstGeom prst="roundRect">
            <a:avLst/>
          </a:prstGeom>
          <a:solidFill>
            <a:schemeClr val="accent2"/>
          </a:solidFill>
          <a:effectLst>
            <a:glow rad="101600">
              <a:schemeClr val="accent2">
                <a:lumMod val="40000"/>
                <a:lumOff val="6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Data fusion</a:t>
            </a:r>
          </a:p>
          <a:p>
            <a:pPr algn="ctr"/>
            <a:r>
              <a:rPr lang="en-US" sz="1600" dirty="0"/>
              <a:t> multi-wavelength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V="1">
            <a:off x="2161381" y="2915901"/>
            <a:ext cx="370232" cy="73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2513041" y="4825118"/>
            <a:ext cx="1969368" cy="784831"/>
          </a:xfrm>
          <a:prstGeom prst="roundRect">
            <a:avLst/>
          </a:prstGeom>
          <a:effectLst>
            <a:glow rad="101600">
              <a:schemeClr val="accent1">
                <a:lumMod val="20000"/>
                <a:lumOff val="80000"/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Exploration</a:t>
            </a:r>
          </a:p>
          <a:p>
            <a:pPr algn="ctr"/>
            <a:r>
              <a:rPr lang="en-US" sz="1600" dirty="0"/>
              <a:t>unknown unknowns</a:t>
            </a:r>
          </a:p>
        </p:txBody>
      </p:sp>
      <p:cxnSp>
        <p:nvCxnSpPr>
          <p:cNvPr id="83" name="Straight Arrow Connector 82"/>
          <p:cNvCxnSpPr>
            <a:stCxn id="9" idx="2"/>
            <a:endCxn id="81" idx="0"/>
          </p:cNvCxnSpPr>
          <p:nvPr/>
        </p:nvCxnSpPr>
        <p:spPr>
          <a:xfrm>
            <a:off x="3491872" y="4492832"/>
            <a:ext cx="5853" cy="33228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Group 85"/>
          <p:cNvGrpSpPr/>
          <p:nvPr/>
        </p:nvGrpSpPr>
        <p:grpSpPr>
          <a:xfrm>
            <a:off x="7107586" y="4176342"/>
            <a:ext cx="1941768" cy="1074614"/>
            <a:chOff x="164213" y="1521810"/>
            <a:chExt cx="8463026" cy="3848975"/>
          </a:xfrm>
        </p:grpSpPr>
        <p:pic>
          <p:nvPicPr>
            <p:cNvPr id="87" name="Picture 86" descr="object1.tif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32" y="1565604"/>
              <a:ext cx="1885168" cy="1817414"/>
            </a:xfrm>
            <a:prstGeom prst="rect">
              <a:avLst/>
            </a:prstGeom>
          </p:spPr>
        </p:pic>
        <p:pic>
          <p:nvPicPr>
            <p:cNvPr id="88" name="Picture 87" descr="object2.tif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823" y="1631293"/>
              <a:ext cx="1672220" cy="1642241"/>
            </a:xfrm>
            <a:prstGeom prst="rect">
              <a:avLst/>
            </a:prstGeom>
          </p:spPr>
        </p:pic>
        <p:pic>
          <p:nvPicPr>
            <p:cNvPr id="89" name="Picture 88" descr="object3.tif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401" y="1521810"/>
              <a:ext cx="1847756" cy="1724572"/>
            </a:xfrm>
            <a:prstGeom prst="rect">
              <a:avLst/>
            </a:prstGeom>
          </p:spPr>
        </p:pic>
        <p:pic>
          <p:nvPicPr>
            <p:cNvPr id="90" name="Picture 89" descr="object4.tif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328" y="1642242"/>
              <a:ext cx="1725539" cy="1707931"/>
            </a:xfrm>
            <a:prstGeom prst="rect">
              <a:avLst/>
            </a:prstGeom>
          </p:spPr>
        </p:pic>
        <p:pic>
          <p:nvPicPr>
            <p:cNvPr id="91" name="Picture 90" descr="object5.tif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069" y="3415861"/>
              <a:ext cx="1991027" cy="1948793"/>
            </a:xfrm>
            <a:prstGeom prst="rect">
              <a:avLst/>
            </a:prstGeom>
          </p:spPr>
        </p:pic>
        <p:pic>
          <p:nvPicPr>
            <p:cNvPr id="92" name="Picture 91" descr="object6.tif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315" y="3492500"/>
              <a:ext cx="1845308" cy="1864989"/>
            </a:xfrm>
            <a:prstGeom prst="rect">
              <a:avLst/>
            </a:prstGeom>
          </p:spPr>
        </p:pic>
        <p:pic>
          <p:nvPicPr>
            <p:cNvPr id="93" name="Picture 92" descr="object7.tif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186" y="3514396"/>
              <a:ext cx="2076053" cy="1576552"/>
            </a:xfrm>
            <a:prstGeom prst="rect">
              <a:avLst/>
            </a:prstGeom>
          </p:spPr>
        </p:pic>
        <p:pic>
          <p:nvPicPr>
            <p:cNvPr id="94" name="Picture 93" descr="object8.tif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13" y="3482106"/>
              <a:ext cx="1908771" cy="18886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699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979080" y="929893"/>
            <a:ext cx="3645193" cy="4644645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29766" tIns="29766" rIns="29766" bIns="29766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89"/>
          </a:p>
        </p:txBody>
      </p:sp>
      <p:pic>
        <p:nvPicPr>
          <p:cNvPr id="170" name="terminal_ss.png" descr="terminal_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08" y="1504743"/>
            <a:ext cx="1954406" cy="1545423"/>
          </a:xfrm>
          <a:prstGeom prst="rect">
            <a:avLst/>
          </a:prstGeom>
          <a:ln w="254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389" y="1052964"/>
            <a:ext cx="1931178" cy="146969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JupyterLab"/>
          <p:cNvSpPr txBox="1"/>
          <p:nvPr/>
        </p:nvSpPr>
        <p:spPr>
          <a:xfrm>
            <a:off x="6487610" y="974151"/>
            <a:ext cx="861964" cy="244779"/>
          </a:xfrm>
          <a:prstGeom prst="rect">
            <a:avLst/>
          </a:prstGeom>
          <a:solidFill>
            <a:srgbClr val="FFFFFF">
              <a:alpha val="67411"/>
            </a:srgbClr>
          </a:solidFill>
          <a:ln w="12700">
            <a:solidFill>
              <a:srgbClr val="000000">
                <a:alpha val="67411"/>
              </a:srgbClr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766" tIns="29766" rIns="29766" bIns="29766" anchor="ctr">
            <a:spAutoFit/>
          </a:bodyPr>
          <a:lstStyle>
            <a:lvl1pPr>
              <a:defRPr sz="1600"/>
            </a:lvl1pPr>
          </a:lstStyle>
          <a:p>
            <a:r>
              <a:rPr sz="1200" dirty="0" err="1"/>
              <a:t>JupyterLab</a:t>
            </a:r>
            <a:endParaRPr sz="1200" dirty="0"/>
          </a:p>
        </p:txBody>
      </p:sp>
      <p:sp>
        <p:nvSpPr>
          <p:cNvPr id="173" name="ssh"/>
          <p:cNvSpPr txBox="1"/>
          <p:nvPr/>
        </p:nvSpPr>
        <p:spPr>
          <a:xfrm>
            <a:off x="4869275" y="1381193"/>
            <a:ext cx="262092" cy="244779"/>
          </a:xfrm>
          <a:prstGeom prst="rect">
            <a:avLst/>
          </a:prstGeom>
          <a:solidFill>
            <a:srgbClr val="FFFFFF">
              <a:alpha val="79964"/>
            </a:srgbClr>
          </a:solidFill>
          <a:ln w="12700">
            <a:solidFill>
              <a:srgbClr val="000000">
                <a:alpha val="79964"/>
              </a:srgbClr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 anchor="ctr">
            <a:spAutoFit/>
          </a:bodyPr>
          <a:lstStyle>
            <a:lvl1pPr>
              <a:defRPr sz="1600"/>
            </a:lvl1pPr>
          </a:lstStyle>
          <a:p>
            <a:r>
              <a:rPr sz="1200" dirty="0" err="1"/>
              <a:t>ssh</a:t>
            </a:r>
            <a:endParaRPr sz="1200" dirty="0"/>
          </a:p>
        </p:txBody>
      </p:sp>
      <p:sp>
        <p:nvSpPr>
          <p:cNvPr id="174" name="Singularity…"/>
          <p:cNvSpPr/>
          <p:nvPr/>
        </p:nvSpPr>
        <p:spPr>
          <a:xfrm>
            <a:off x="2965704" y="1101845"/>
            <a:ext cx="1398550" cy="1004692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algn="l">
              <a:defRPr sz="1400"/>
            </a:pPr>
            <a:r>
              <a:rPr sz="820" dirty="0"/>
              <a:t>                   </a:t>
            </a:r>
            <a:r>
              <a:rPr sz="1000" dirty="0"/>
              <a:t>Singularity</a:t>
            </a:r>
          </a:p>
          <a:p>
            <a:pPr lvl="2">
              <a:defRPr sz="1400"/>
            </a:pPr>
            <a:r>
              <a:rPr sz="820" dirty="0"/>
              <a:t>       </a:t>
            </a:r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820" dirty="0"/>
              <a:t>                  </a:t>
            </a:r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endParaRPr sz="820" dirty="0"/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endParaRPr sz="820" dirty="0"/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endParaRPr sz="820" dirty="0"/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820" dirty="0"/>
              <a:t>  Containers</a:t>
            </a:r>
          </a:p>
        </p:txBody>
      </p:sp>
      <p:pic>
        <p:nvPicPr>
          <p:cNvPr id="175" name="slurm-image.png" descr="slurm-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676" y="2256218"/>
            <a:ext cx="388444" cy="362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ingularity_logo.png" descr="singularity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910" y="1138556"/>
            <a:ext cx="429171" cy="43724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luster / Job…"/>
          <p:cNvSpPr/>
          <p:nvPr/>
        </p:nvSpPr>
        <p:spPr>
          <a:xfrm>
            <a:off x="2958263" y="2179366"/>
            <a:ext cx="1398550" cy="1048165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lvl="1">
              <a:defRPr sz="1400"/>
            </a:pPr>
            <a:r>
              <a:rPr sz="820" dirty="0"/>
              <a:t>                  </a:t>
            </a:r>
            <a:endParaRPr lang="en-CA" sz="820" dirty="0"/>
          </a:p>
          <a:p>
            <a:pPr lvl="1">
              <a:defRPr sz="1400"/>
            </a:pPr>
            <a:r>
              <a:rPr lang="en-ZA" sz="820" dirty="0"/>
              <a:t>         </a:t>
            </a:r>
            <a:r>
              <a:rPr sz="900" dirty="0"/>
              <a:t>Cluster / Job</a:t>
            </a:r>
          </a:p>
          <a:p>
            <a:pPr lvl="1">
              <a:defRPr sz="1400"/>
            </a:pPr>
            <a:r>
              <a:rPr sz="900" dirty="0"/>
              <a:t>                   Scheduler </a:t>
            </a:r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820" dirty="0"/>
              <a:t>                  </a:t>
            </a:r>
          </a:p>
        </p:txBody>
      </p:sp>
      <p:grpSp>
        <p:nvGrpSpPr>
          <p:cNvPr id="182" name="Group"/>
          <p:cNvGrpSpPr/>
          <p:nvPr/>
        </p:nvGrpSpPr>
        <p:grpSpPr>
          <a:xfrm>
            <a:off x="3040302" y="1574835"/>
            <a:ext cx="991778" cy="310514"/>
            <a:chOff x="0" y="0"/>
            <a:chExt cx="1692634" cy="520152"/>
          </a:xfrm>
        </p:grpSpPr>
        <p:pic>
          <p:nvPicPr>
            <p:cNvPr id="178" name="cargo_container_icon.png" descr="cargo_container_ic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588" y="0"/>
              <a:ext cx="520153" cy="520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cargo_container_icon.png" descr="cargo_container_ic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20152" cy="520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cargo_container_icon.png" descr="cargo_container_icon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1268" y="0"/>
              <a:ext cx="520153" cy="520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1" name="…"/>
            <p:cNvSpPr txBox="1"/>
            <p:nvPr/>
          </p:nvSpPr>
          <p:spPr>
            <a:xfrm>
              <a:off x="1466929" y="197785"/>
              <a:ext cx="225705" cy="317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9766" tIns="29766" rIns="29766" bIns="29766" numCol="1" anchor="ctr">
              <a:spAutoFit/>
            </a:bodyPr>
            <a:lstStyle/>
            <a:p>
              <a:r>
                <a:rPr sz="820"/>
                <a:t>…</a:t>
              </a:r>
            </a:p>
          </p:txBody>
        </p:sp>
      </p:grpSp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alphaModFix amt="55684"/>
          </a:blip>
          <a:stretch>
            <a:fillRect/>
          </a:stretch>
        </p:blipFill>
        <p:spPr>
          <a:xfrm>
            <a:off x="3000097" y="4692038"/>
            <a:ext cx="907789" cy="703862"/>
          </a:xfrm>
          <a:prstGeom prst="rect">
            <a:avLst/>
          </a:prstGeom>
          <a:ln w="25400">
            <a:miter lim="400000"/>
          </a:ln>
        </p:spPr>
      </p:pic>
      <p:sp>
        <p:nvSpPr>
          <p:cNvPr id="184" name="Clusters"/>
          <p:cNvSpPr/>
          <p:nvPr/>
        </p:nvSpPr>
        <p:spPr>
          <a:xfrm>
            <a:off x="2995701" y="2716004"/>
            <a:ext cx="1190625" cy="204700"/>
          </a:xfrm>
          <a:prstGeom prst="roundRect">
            <a:avLst>
              <a:gd name="adj" fmla="val 25926"/>
            </a:avLst>
          </a:prstGeom>
          <a:solidFill>
            <a:srgbClr val="D6D5D5"/>
          </a:solidFill>
          <a:ln w="12700">
            <a:solidFill>
              <a:srgbClr val="000000"/>
            </a:solidFill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 anchor="ctr"/>
          <a:lstStyle>
            <a:lvl1pPr algn="l">
              <a:defRPr sz="1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20"/>
              <a:t>Clusters</a:t>
            </a:r>
          </a:p>
        </p:txBody>
      </p:sp>
      <p:sp>
        <p:nvSpPr>
          <p:cNvPr id="185" name="Partitions"/>
          <p:cNvSpPr/>
          <p:nvPr/>
        </p:nvSpPr>
        <p:spPr>
          <a:xfrm>
            <a:off x="3345447" y="2879715"/>
            <a:ext cx="892969" cy="204700"/>
          </a:xfrm>
          <a:prstGeom prst="roundRect">
            <a:avLst>
              <a:gd name="adj" fmla="val 25926"/>
            </a:avLst>
          </a:prstGeom>
          <a:solidFill>
            <a:srgbClr val="D6D5D5">
              <a:alpha val="69278"/>
            </a:srgbClr>
          </a:solidFill>
          <a:ln w="12700">
            <a:solidFill>
              <a:srgbClr val="000000">
                <a:alpha val="69278"/>
              </a:srgbClr>
            </a:solidFill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 anchor="ctr"/>
          <a:lstStyle>
            <a:lvl1pPr algn="l">
              <a:defRPr sz="1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820"/>
              <a:t>Partitions</a:t>
            </a:r>
          </a:p>
        </p:txBody>
      </p:sp>
      <p:sp>
        <p:nvSpPr>
          <p:cNvPr id="208" name="Connection Line"/>
          <p:cNvSpPr/>
          <p:nvPr/>
        </p:nvSpPr>
        <p:spPr>
          <a:xfrm>
            <a:off x="3189177" y="2919080"/>
            <a:ext cx="158502" cy="87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 sz="820"/>
          </a:p>
        </p:txBody>
      </p:sp>
      <p:sp>
        <p:nvSpPr>
          <p:cNvPr id="187" name="VM"/>
          <p:cNvSpPr/>
          <p:nvPr/>
        </p:nvSpPr>
        <p:spPr>
          <a:xfrm>
            <a:off x="3003142" y="3540046"/>
            <a:ext cx="388443" cy="310514"/>
          </a:xfrm>
          <a:prstGeom prst="roundRect">
            <a:avLst>
              <a:gd name="adj" fmla="val 19118"/>
            </a:avLst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289"/>
              <a:t>VM</a:t>
            </a:r>
          </a:p>
        </p:txBody>
      </p:sp>
      <p:sp>
        <p:nvSpPr>
          <p:cNvPr id="188" name="VM"/>
          <p:cNvSpPr/>
          <p:nvPr/>
        </p:nvSpPr>
        <p:spPr>
          <a:xfrm>
            <a:off x="3345447" y="3599578"/>
            <a:ext cx="388443" cy="310514"/>
          </a:xfrm>
          <a:prstGeom prst="roundRect">
            <a:avLst>
              <a:gd name="adj" fmla="val 19118"/>
            </a:avLst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289"/>
              <a:t>VM</a:t>
            </a:r>
          </a:p>
        </p:txBody>
      </p:sp>
      <p:sp>
        <p:nvSpPr>
          <p:cNvPr id="189" name="VM"/>
          <p:cNvSpPr/>
          <p:nvPr/>
        </p:nvSpPr>
        <p:spPr>
          <a:xfrm>
            <a:off x="3672869" y="3651667"/>
            <a:ext cx="388443" cy="310514"/>
          </a:xfrm>
          <a:prstGeom prst="roundRect">
            <a:avLst>
              <a:gd name="adj" fmla="val 19118"/>
            </a:avLst>
          </a:prstGeom>
          <a:solidFill>
            <a:srgbClr val="929292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 anchor="ctr"/>
          <a:lstStyle>
            <a:lvl1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sz="1289"/>
              <a:t>VM</a:t>
            </a:r>
          </a:p>
        </p:txBody>
      </p:sp>
      <p:sp>
        <p:nvSpPr>
          <p:cNvPr id="190" name="Virtual Machines"/>
          <p:cNvSpPr/>
          <p:nvPr/>
        </p:nvSpPr>
        <p:spPr>
          <a:xfrm>
            <a:off x="2949409" y="3302015"/>
            <a:ext cx="1398550" cy="1048165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lvl="1">
              <a:defRPr sz="1400"/>
            </a:pPr>
            <a:r>
              <a:rPr sz="1000" dirty="0"/>
              <a:t> Virtual Machines</a:t>
            </a:r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820" dirty="0"/>
              <a:t>                 </a:t>
            </a:r>
          </a:p>
        </p:txBody>
      </p:sp>
      <p:sp>
        <p:nvSpPr>
          <p:cNvPr id="191" name="services…"/>
          <p:cNvSpPr txBox="1"/>
          <p:nvPr/>
        </p:nvSpPr>
        <p:spPr>
          <a:xfrm>
            <a:off x="2961267" y="3896975"/>
            <a:ext cx="878607" cy="438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 anchor="ctr">
            <a:spAutoFit/>
          </a:bodyPr>
          <a:lstStyle/>
          <a:p>
            <a:pPr marL="113939" indent="-113939">
              <a:buSzPct val="145000"/>
              <a:buChar char="-"/>
              <a:defRPr sz="1400"/>
            </a:pPr>
            <a:r>
              <a:rPr sz="820" dirty="0"/>
              <a:t>services</a:t>
            </a:r>
          </a:p>
          <a:p>
            <a:pPr marL="113939" indent="-113939">
              <a:buSzPct val="145000"/>
              <a:buChar char="-"/>
              <a:defRPr sz="1400"/>
            </a:pPr>
            <a:r>
              <a:rPr sz="820" dirty="0"/>
              <a:t>single use nodes</a:t>
            </a:r>
          </a:p>
          <a:p>
            <a:pPr marL="113939" indent="-113939">
              <a:buSzPct val="145000"/>
              <a:buChar char="-"/>
              <a:defRPr sz="1400"/>
            </a:pPr>
            <a:r>
              <a:rPr sz="820" dirty="0"/>
              <a:t>etc.</a:t>
            </a:r>
          </a:p>
        </p:txBody>
      </p:sp>
      <p:sp>
        <p:nvSpPr>
          <p:cNvPr id="192" name="JupyterHub"/>
          <p:cNvSpPr/>
          <p:nvPr/>
        </p:nvSpPr>
        <p:spPr>
          <a:xfrm>
            <a:off x="2949409" y="4415344"/>
            <a:ext cx="1398550" cy="1048165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lvl="3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endParaRPr sz="820" dirty="0"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6910" y="4478171"/>
            <a:ext cx="927993" cy="406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openstack_logo.jpeg" descr="openstack_logo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5114" y="1102440"/>
            <a:ext cx="783515" cy="730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torage_icon.png" descr="storage_icon.png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586" y="3064823"/>
            <a:ext cx="429171" cy="43724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red Storage…"/>
          <p:cNvSpPr/>
          <p:nvPr/>
        </p:nvSpPr>
        <p:spPr>
          <a:xfrm>
            <a:off x="1164884" y="3042737"/>
            <a:ext cx="1398550" cy="636378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algn="r">
              <a:defRPr sz="1400"/>
            </a:pPr>
            <a:r>
              <a:rPr sz="1000" dirty="0"/>
              <a:t>Shared Storage</a:t>
            </a:r>
          </a:p>
          <a:p>
            <a:pPr lvl="1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1000" dirty="0"/>
              <a:t>       </a:t>
            </a:r>
            <a:r>
              <a:rPr sz="1000" i="1" dirty="0" err="1">
                <a:latin typeface="Helvetica Neue"/>
                <a:ea typeface="Helvetica Neue"/>
                <a:cs typeface="Helvetica Neue"/>
                <a:sym typeface="Helvetica Neue"/>
              </a:rPr>
              <a:t>Ceph</a:t>
            </a:r>
            <a:r>
              <a:rPr lang="en-CA" sz="1000" i="1" dirty="0">
                <a:latin typeface="Helvetica Neue"/>
                <a:ea typeface="Helvetica Neue"/>
                <a:cs typeface="Helvetica Neue"/>
                <a:sym typeface="Helvetica Neue"/>
              </a:rPr>
              <a:t>FS</a:t>
            </a:r>
            <a:endParaRPr sz="1000" i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defRPr sz="1400" b="0" i="1"/>
            </a:pPr>
            <a:r>
              <a:rPr sz="1000" dirty="0"/>
              <a:t>                   </a:t>
            </a:r>
            <a:r>
              <a:rPr sz="1000" dirty="0" err="1"/>
              <a:t>BeeGFS</a:t>
            </a:r>
            <a:endParaRPr sz="1000" dirty="0"/>
          </a:p>
        </p:txBody>
      </p:sp>
      <p:pic>
        <p:nvPicPr>
          <p:cNvPr id="197" name="compute_icon.png" descr="compute_ico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0985" y="2225634"/>
            <a:ext cx="399222" cy="50842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ompute"/>
          <p:cNvSpPr/>
          <p:nvPr/>
        </p:nvSpPr>
        <p:spPr>
          <a:xfrm>
            <a:off x="1164884" y="2155373"/>
            <a:ext cx="1398550" cy="735759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algn="l">
              <a:defRPr sz="1400"/>
            </a:pPr>
            <a:r>
              <a:rPr sz="820" dirty="0"/>
              <a:t>                   </a:t>
            </a:r>
            <a:r>
              <a:rPr lang="en-CA" sz="820" dirty="0"/>
              <a:t>     </a:t>
            </a:r>
            <a:r>
              <a:rPr sz="1000" dirty="0"/>
              <a:t>Compute</a:t>
            </a:r>
            <a:r>
              <a:rPr sz="820" dirty="0"/>
              <a:t>       </a:t>
            </a:r>
          </a:p>
          <a:p>
            <a:pPr lvl="2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820" dirty="0"/>
              <a:t>                  </a:t>
            </a:r>
          </a:p>
        </p:txBody>
      </p:sp>
      <p:sp>
        <p:nvSpPr>
          <p:cNvPr id="199" name="ILIFU Cloud"/>
          <p:cNvSpPr txBox="1"/>
          <p:nvPr/>
        </p:nvSpPr>
        <p:spPr>
          <a:xfrm>
            <a:off x="1804627" y="1148337"/>
            <a:ext cx="765435" cy="24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 anchor="ctr">
            <a:spAutoFit/>
          </a:bodyPr>
          <a:lstStyle/>
          <a:p>
            <a:r>
              <a:rPr sz="1200" dirty="0"/>
              <a:t>ILIFU Cloud</a:t>
            </a:r>
          </a:p>
        </p:txBody>
      </p:sp>
      <p:sp>
        <p:nvSpPr>
          <p:cNvPr id="200" name="Virtual…"/>
          <p:cNvSpPr/>
          <p:nvPr/>
        </p:nvSpPr>
        <p:spPr>
          <a:xfrm>
            <a:off x="1164884" y="3833526"/>
            <a:ext cx="1398550" cy="528041"/>
          </a:xfrm>
          <a:prstGeom prst="rect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/>
          <a:lstStyle/>
          <a:p>
            <a:pPr lvl="1">
              <a:defRPr sz="1400"/>
            </a:pPr>
            <a:r>
              <a:rPr sz="1000" dirty="0"/>
              <a:t>                   Virtual </a:t>
            </a:r>
          </a:p>
          <a:p>
            <a:pPr algn="l">
              <a:defRPr sz="1400"/>
            </a:pPr>
            <a:r>
              <a:rPr sz="1000" dirty="0"/>
              <a:t>                   Networking</a:t>
            </a:r>
          </a:p>
          <a:p>
            <a:pPr lvl="1">
              <a:defRPr sz="14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sz="820" dirty="0"/>
              <a:t>                  </a:t>
            </a:r>
          </a:p>
        </p:txBody>
      </p:sp>
      <p:pic>
        <p:nvPicPr>
          <p:cNvPr id="201" name="network_icon.png" descr="network_icon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0985" y="3895299"/>
            <a:ext cx="399222" cy="40673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Line"/>
          <p:cNvSpPr/>
          <p:nvPr/>
        </p:nvSpPr>
        <p:spPr>
          <a:xfrm flipV="1">
            <a:off x="2772458" y="1366332"/>
            <a:ext cx="1" cy="398191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29766" tIns="29766" rIns="29766" bIns="29766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89"/>
          </a:p>
        </p:txBody>
      </p:sp>
      <p:sp>
        <p:nvSpPr>
          <p:cNvPr id="203" name="Interface"/>
          <p:cNvSpPr txBox="1"/>
          <p:nvPr/>
        </p:nvSpPr>
        <p:spPr>
          <a:xfrm>
            <a:off x="4962915" y="842002"/>
            <a:ext cx="1316739" cy="30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9766" tIns="29766" rIns="29766" bIns="29766" anchor="ctr">
            <a:spAutoFit/>
          </a:bodyPr>
          <a:lstStyle/>
          <a:p>
            <a:r>
              <a:rPr lang="en-CA" sz="1600" dirty="0">
                <a:solidFill>
                  <a:schemeClr val="tx2"/>
                </a:solidFill>
              </a:rPr>
              <a:t>User </a:t>
            </a:r>
            <a:r>
              <a:rPr sz="1600" dirty="0">
                <a:solidFill>
                  <a:schemeClr val="tx2"/>
                </a:solidFill>
              </a:rPr>
              <a:t>Interface</a:t>
            </a:r>
            <a:r>
              <a:rPr lang="en-US" sz="1600" dirty="0">
                <a:solidFill>
                  <a:schemeClr val="tx2"/>
                </a:solidFill>
              </a:rPr>
              <a:t>s</a:t>
            </a:r>
            <a:endParaRPr sz="1600" dirty="0">
              <a:solidFill>
                <a:schemeClr val="tx2"/>
              </a:solidFill>
            </a:endParaRPr>
          </a:p>
        </p:txBody>
      </p:sp>
      <p:grpSp>
        <p:nvGrpSpPr>
          <p:cNvPr id="207" name="Group"/>
          <p:cNvGrpSpPr/>
          <p:nvPr/>
        </p:nvGrpSpPr>
        <p:grpSpPr>
          <a:xfrm>
            <a:off x="6546997" y="2790817"/>
            <a:ext cx="2468464" cy="1832480"/>
            <a:chOff x="0" y="0"/>
            <a:chExt cx="4305511" cy="3016999"/>
          </a:xfrm>
        </p:grpSpPr>
        <p:pic>
          <p:nvPicPr>
            <p:cNvPr id="204" name="openstack_dashboard_ss.png" descr="openstack_dashboard_ss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1637" y="316615"/>
              <a:ext cx="3447660" cy="2700384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pic>
          <p:nvPicPr>
            <p:cNvPr id="205" name="openstack_login_ss.png" descr="openstack_login_ss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34591" y="0"/>
              <a:ext cx="1770920" cy="1835525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  <p:sp>
          <p:nvSpPr>
            <p:cNvPr id="206" name="Openstack"/>
            <p:cNvSpPr txBox="1"/>
            <p:nvPr/>
          </p:nvSpPr>
          <p:spPr>
            <a:xfrm>
              <a:off x="0" y="35500"/>
              <a:ext cx="1226347" cy="417756"/>
            </a:xfrm>
            <a:prstGeom prst="rect">
              <a:avLst/>
            </a:prstGeom>
            <a:solidFill>
              <a:srgbClr val="FFFFFF">
                <a:alpha val="67411"/>
              </a:srgbClr>
            </a:solidFill>
            <a:ln w="12700" cap="flat">
              <a:solidFill>
                <a:srgbClr val="000000">
                  <a:alpha val="67411"/>
                </a:srgbClr>
              </a:solidFill>
              <a:prstDash val="solid"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9766" tIns="29766" rIns="29766" bIns="29766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200" dirty="0" err="1"/>
                <a:t>Openstack</a:t>
              </a:r>
              <a:endParaRPr sz="1200" dirty="0"/>
            </a:p>
          </p:txBody>
        </p:sp>
      </p:grpSp>
      <p:sp>
        <p:nvSpPr>
          <p:cNvPr id="43" name="ILIFU Computing Environment">
            <a:extLst>
              <a:ext uri="{FF2B5EF4-FFF2-40B4-BE49-F238E27FC236}">
                <a16:creationId xmlns:a16="http://schemas.microsoft.com/office/drawing/2014/main" id="{B7F8E12D-6B45-8F42-B30A-AC681C97324D}"/>
              </a:ext>
            </a:extLst>
          </p:cNvPr>
          <p:cNvSpPr txBox="1"/>
          <p:nvPr/>
        </p:nvSpPr>
        <p:spPr>
          <a:xfrm>
            <a:off x="355398" y="-48263"/>
            <a:ext cx="7519639" cy="802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9766" tIns="29766" rIns="29766" bIns="29766" anchor="b"/>
          <a:lstStyle>
            <a:lvl1pPr defTabSz="914400">
              <a:defRPr sz="6400" b="0">
                <a:solidFill>
                  <a:schemeClr val="accent1">
                    <a:lumOff val="-13575"/>
                  </a:schemeClr>
                </a:solidFill>
                <a:uFill>
                  <a:solidFill>
                    <a:srgbClr val="0433FF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CA" sz="3750" dirty="0">
                <a:solidFill>
                  <a:schemeClr val="tx2"/>
                </a:solidFill>
                <a:latin typeface="+mj-lt"/>
              </a:rPr>
              <a:t>ILIFU User interface</a:t>
            </a:r>
            <a:endParaRPr sz="375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ED542-CB22-B049-B987-92740D15C9D2}"/>
              </a:ext>
            </a:extLst>
          </p:cNvPr>
          <p:cNvSpPr txBox="1"/>
          <p:nvPr/>
        </p:nvSpPr>
        <p:spPr>
          <a:xfrm>
            <a:off x="93218" y="4956085"/>
            <a:ext cx="2231375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All this complexity hidden from user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8AA75B-627F-9940-A02E-CD26D91438E2}"/>
              </a:ext>
            </a:extLst>
          </p:cNvPr>
          <p:cNvCxnSpPr>
            <a:cxnSpLocks/>
          </p:cNvCxnSpPr>
          <p:nvPr/>
        </p:nvCxnSpPr>
        <p:spPr>
          <a:xfrm flipV="1">
            <a:off x="1804627" y="4566663"/>
            <a:ext cx="301617" cy="389422"/>
          </a:xfrm>
          <a:prstGeom prst="straightConnector1">
            <a:avLst/>
          </a:prstGeom>
          <a:ln w="412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B16932EA-1757-EE4E-9094-C50F02734D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8" y="3981833"/>
            <a:ext cx="2541486" cy="1582258"/>
          </a:xfrm>
          <a:prstGeom prst="rect">
            <a:avLst/>
          </a:prstGeom>
        </p:spPr>
      </p:pic>
      <p:sp>
        <p:nvSpPr>
          <p:cNvPr id="47" name="JupyterLab">
            <a:extLst>
              <a:ext uri="{FF2B5EF4-FFF2-40B4-BE49-F238E27FC236}">
                <a16:creationId xmlns:a16="http://schemas.microsoft.com/office/drawing/2014/main" id="{7D5CC6AE-360C-EF42-934A-71E869097D85}"/>
              </a:ext>
            </a:extLst>
          </p:cNvPr>
          <p:cNvSpPr txBox="1"/>
          <p:nvPr/>
        </p:nvSpPr>
        <p:spPr>
          <a:xfrm>
            <a:off x="4775754" y="3936790"/>
            <a:ext cx="861964" cy="244779"/>
          </a:xfrm>
          <a:prstGeom prst="rect">
            <a:avLst/>
          </a:prstGeom>
          <a:solidFill>
            <a:srgbClr val="FFFFFF">
              <a:alpha val="67411"/>
            </a:srgbClr>
          </a:solidFill>
          <a:ln w="12700">
            <a:solidFill>
              <a:srgbClr val="000000">
                <a:alpha val="67411"/>
              </a:srgbClr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9766" tIns="29766" rIns="29766" bIns="29766" anchor="ctr">
            <a:spAutoFit/>
          </a:bodyPr>
          <a:lstStyle>
            <a:lvl1pPr>
              <a:defRPr sz="1600"/>
            </a:lvl1pPr>
          </a:lstStyle>
          <a:p>
            <a:r>
              <a:rPr lang="en-US" sz="1200" dirty="0"/>
              <a:t>Visualization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975601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50" descr="calibra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8072" y="1290918"/>
            <a:ext cx="4841487" cy="394518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0"/>
          <p:cNvSpPr txBox="1">
            <a:spLocks noGrp="1"/>
          </p:cNvSpPr>
          <p:nvPr>
            <p:ph type="title"/>
          </p:nvPr>
        </p:nvSpPr>
        <p:spPr>
          <a:xfrm>
            <a:off x="592430" y="331485"/>
            <a:ext cx="7886700" cy="65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300" tIns="35650" rIns="71300" bIns="356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200"/>
              <a:buFont typeface="Calibri"/>
              <a:buNone/>
            </a:pPr>
            <a:r>
              <a:rPr lang="en-ZA" sz="3200" b="0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Data Intensive </a:t>
            </a:r>
            <a:r>
              <a:rPr lang="en-ZA" dirty="0"/>
              <a:t>Research</a:t>
            </a:r>
            <a:r>
              <a:rPr lang="en-ZA" sz="3200" b="0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Cloud</a:t>
            </a:r>
            <a:endParaRPr sz="3200" b="0" i="0" u="none" strike="noStrike" cap="none" dirty="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50" descr="datase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441" y="1066475"/>
            <a:ext cx="3379177" cy="39451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95D6E-18A9-E648-B8B4-FDEA97CFCBB4}"/>
              </a:ext>
            </a:extLst>
          </p:cNvPr>
          <p:cNvSpPr txBox="1"/>
          <p:nvPr/>
        </p:nvSpPr>
        <p:spPr>
          <a:xfrm>
            <a:off x="5799853" y="737061"/>
            <a:ext cx="1943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</a:rPr>
              <a:t>jupyter.ilifu.ac.za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8F44DBA-F152-B74B-A72B-A2D97A8A44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0" y="2324069"/>
            <a:ext cx="5075928" cy="3124988"/>
          </a:xfrm>
          <a:prstGeom prst="rect">
            <a:avLst/>
          </a:prstGeom>
        </p:spPr>
      </p:pic>
      <p:pic>
        <p:nvPicPr>
          <p:cNvPr id="7" name="jupyter_login_ss.png" descr="jupyter_login_ss.png">
            <a:extLst>
              <a:ext uri="{FF2B5EF4-FFF2-40B4-BE49-F238E27FC236}">
                <a16:creationId xmlns:a16="http://schemas.microsoft.com/office/drawing/2014/main" id="{0B3AEDC3-8901-9D40-B921-90E744FB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004" y="1137171"/>
            <a:ext cx="2732732" cy="209509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4139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598" y="256883"/>
            <a:ext cx="8297354" cy="481919"/>
          </a:xfrm>
        </p:spPr>
        <p:txBody>
          <a:bodyPr>
            <a:normAutofit fontScale="90000"/>
          </a:bodyPr>
          <a:lstStyle/>
          <a:p>
            <a:r>
              <a:rPr lang="en-US" dirty="0"/>
              <a:t>IDIA/ILIFU cloud-supported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19" y="785450"/>
            <a:ext cx="7886700" cy="4777908"/>
          </a:xfrm>
        </p:spPr>
        <p:txBody>
          <a:bodyPr>
            <a:normAutofit fontScale="85000" lnSpcReduction="20000"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900" b="1" dirty="0"/>
              <a:t>A Transient IDIA 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Pipelines processing and joint post-processing analytics for </a:t>
            </a: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</a:rPr>
              <a:t>ThunderKAT</a:t>
            </a:r>
            <a:r>
              <a:rPr lang="en-US" sz="1500" dirty="0"/>
              <a:t> radio and </a:t>
            </a:r>
            <a:r>
              <a:rPr lang="en-US" sz="1500" b="1" dirty="0" err="1">
                <a:solidFill>
                  <a:srgbClr val="2E75B6"/>
                </a:solidFill>
              </a:rPr>
              <a:t>MeerLICHT</a:t>
            </a:r>
            <a:r>
              <a:rPr lang="en-US" sz="1500" dirty="0"/>
              <a:t> optical observations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/>
              <a:t>Pipeline Development for the MeerKAT Imaging Large Survey Projects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Collaboration among </a:t>
            </a:r>
            <a:r>
              <a:rPr lang="en-US" sz="1500" b="1" dirty="0">
                <a:solidFill>
                  <a:srgbClr val="2E75B6"/>
                </a:solidFill>
              </a:rPr>
              <a:t>5 MeerKAT LSPs </a:t>
            </a:r>
            <a:r>
              <a:rPr lang="en-US" sz="1500" dirty="0"/>
              <a:t>to jointly develop pipeline processing of MeerKAT data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/>
              <a:t>IDIA Visualization Toolkit: Converting Data Into Discoveries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Development of visualization and visual analytics for</a:t>
            </a:r>
            <a:r>
              <a:rPr lang="en-US" sz="1500" b="1" dirty="0">
                <a:solidFill>
                  <a:srgbClr val="5B9BD5"/>
                </a:solidFill>
              </a:rPr>
              <a:t> </a:t>
            </a:r>
            <a:r>
              <a:rPr lang="en-US" sz="1500" b="1" dirty="0">
                <a:solidFill>
                  <a:srgbClr val="2E75B6"/>
                </a:solidFill>
              </a:rPr>
              <a:t>MeerKAT big image data sets </a:t>
            </a:r>
            <a:r>
              <a:rPr lang="en-US" sz="1500" dirty="0"/>
              <a:t>and use cases.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/>
              <a:t>HIPPO: HELP-IDIA Panchromatic Project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Multi-wavelength data fusion and analysis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Machine learning for classification from multi-wavelength data</a:t>
            </a:r>
            <a:endParaRPr lang="en-US" sz="1700" dirty="0"/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/>
              <a:t>Data Intensive Astronomy with LADUMA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analytics and simulations for</a:t>
            </a:r>
            <a:r>
              <a:rPr lang="en-US" sz="1500" b="1" dirty="0">
                <a:solidFill>
                  <a:schemeClr val="accent1"/>
                </a:solidFill>
              </a:rPr>
              <a:t> </a:t>
            </a:r>
            <a:r>
              <a:rPr lang="en-US" sz="1500" b="1" dirty="0">
                <a:solidFill>
                  <a:srgbClr val="2E75B6"/>
                </a:solidFill>
              </a:rPr>
              <a:t>LADUMA</a:t>
            </a:r>
            <a:r>
              <a:rPr lang="en-US" sz="1500" b="1" dirty="0">
                <a:solidFill>
                  <a:schemeClr val="accent1"/>
                </a:solidFill>
              </a:rPr>
              <a:t> </a:t>
            </a:r>
            <a:r>
              <a:rPr lang="en-US" sz="1500" dirty="0"/>
              <a:t>HI science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900" b="1" dirty="0"/>
              <a:t>How do Galaxies Form and Evolve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Analytics and simulations for </a:t>
            </a:r>
            <a:r>
              <a:rPr lang="en-US" sz="1500" b="1" dirty="0">
                <a:solidFill>
                  <a:srgbClr val="2E75B6"/>
                </a:solidFill>
              </a:rPr>
              <a:t>MONGHOOSE </a:t>
            </a:r>
            <a:endParaRPr lang="en-US" sz="1500" dirty="0"/>
          </a:p>
          <a:p>
            <a:pPr lvl="1">
              <a:lnSpc>
                <a:spcPct val="110000"/>
              </a:lnSpc>
            </a:pPr>
            <a:r>
              <a:rPr lang="en-US" sz="1900" b="1" dirty="0"/>
              <a:t>HI Intensity Mapping 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b="1" dirty="0" err="1">
                <a:solidFill>
                  <a:schemeClr val="accent1">
                    <a:lumMod val="75000"/>
                  </a:schemeClr>
                </a:solidFill>
              </a:rPr>
              <a:t>MeerKLASS</a:t>
            </a:r>
            <a:r>
              <a:rPr lang="en-US" sz="1500" dirty="0"/>
              <a:t> preparatory studies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700" b="1" dirty="0"/>
              <a:t>Wide-field Very Long Baseline Interferometry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Calibration, imaging and analytics of VLBI data sets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sz="1700" b="1" dirty="0"/>
              <a:t>Open time science projects</a:t>
            </a:r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500" dirty="0"/>
              <a:t>E.g. </a:t>
            </a:r>
            <a:r>
              <a:rPr lang="en-US" sz="1500" b="1" dirty="0">
                <a:solidFill>
                  <a:srgbClr val="2E75B6"/>
                </a:solidFill>
              </a:rPr>
              <a:t>MHISHAPS, VELA</a:t>
            </a:r>
            <a:r>
              <a:rPr lang="en-US" sz="1500" dirty="0"/>
              <a:t>,</a:t>
            </a:r>
            <a:r>
              <a:rPr lang="mr-IN" sz="1500" dirty="0"/>
              <a:t>…</a:t>
            </a:r>
            <a:endParaRPr lang="en-US" sz="1500" dirty="0"/>
          </a:p>
          <a:p>
            <a:pPr lvl="2">
              <a:lnSpc>
                <a:spcPct val="110000"/>
              </a:lnSpc>
              <a:spcBef>
                <a:spcPts val="0"/>
              </a:spcBef>
            </a:pPr>
            <a:endParaRPr lang="en-US" sz="1500" dirty="0"/>
          </a:p>
          <a:p>
            <a:pPr lvl="2">
              <a:lnSpc>
                <a:spcPct val="110000"/>
              </a:lnSpc>
              <a:spcBef>
                <a:spcPts val="0"/>
              </a:spcBef>
            </a:pPr>
            <a:endParaRPr lang="en-US" sz="1500" dirty="0"/>
          </a:p>
          <a:p>
            <a:pPr marL="356588" lvl="1" indent="0">
              <a:buNone/>
            </a:pPr>
            <a:endParaRPr lang="en-US" sz="1700" dirty="0"/>
          </a:p>
          <a:p>
            <a:pPr marL="356588" lvl="1" indent="0">
              <a:buNone/>
            </a:pPr>
            <a:endParaRPr lang="en-US" sz="17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14C5EE-6657-234E-B071-2CC8C9B93BB7}"/>
              </a:ext>
            </a:extLst>
          </p:cNvPr>
          <p:cNvSpPr txBox="1"/>
          <p:nvPr/>
        </p:nvSpPr>
        <p:spPr>
          <a:xfrm>
            <a:off x="4723376" y="3501255"/>
            <a:ext cx="435964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1600" dirty="0"/>
              <a:t>Must be lead by South African Researchers at IDIA partner institutions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/>
              <a:t>Involve young South African trainees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1600" dirty="0"/>
              <a:t>Provides </a:t>
            </a:r>
          </a:p>
          <a:p>
            <a:pPr marL="770806" lvl="1" indent="-342900">
              <a:buFont typeface="Wingdings" charset="2"/>
              <a:buChar char="q"/>
            </a:pPr>
            <a:r>
              <a:rPr lang="en-US" sz="1600" dirty="0"/>
              <a:t>access and support on the Data Intensive Astronomy Cloud</a:t>
            </a:r>
          </a:p>
          <a:p>
            <a:pPr marL="770806" lvl="1" indent="-342900">
              <a:buFont typeface="Wingdings" charset="2"/>
              <a:buChar char="q"/>
            </a:pPr>
            <a:r>
              <a:rPr lang="en-US" sz="1600" dirty="0"/>
              <a:t>funds for postgraduate  and postdoctoral researchers</a:t>
            </a:r>
          </a:p>
        </p:txBody>
      </p:sp>
    </p:spTree>
    <p:extLst>
      <p:ext uri="{BB962C8B-B14F-4D97-AF65-F5344CB8AC3E}">
        <p14:creationId xmlns:p14="http://schemas.microsoft.com/office/powerpoint/2010/main" val="4094194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3DCFC-9298-CF4C-A80E-A1252776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MIGHTEE XMMLSS:  </a:t>
            </a:r>
            <a:br>
              <a:rPr lang="en-US" dirty="0"/>
            </a:br>
            <a:r>
              <a:rPr lang="en-US" dirty="0"/>
              <a:t>Multi-wavelength Postage Stamp tool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2C6B2-140B-594B-BC58-82945CE62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33" y="1238596"/>
            <a:ext cx="5371685" cy="4476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FC3D8-E52A-3B47-973D-EBE4599A2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1" y="1845130"/>
            <a:ext cx="4459228" cy="3284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27EAE6-8ABC-2F49-B2E3-4FCAFC7F1F15}"/>
              </a:ext>
            </a:extLst>
          </p:cNvPr>
          <p:cNvSpPr txBox="1"/>
          <p:nvPr/>
        </p:nvSpPr>
        <p:spPr>
          <a:xfrm>
            <a:off x="728426" y="1811878"/>
            <a:ext cx="3731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RMS ~2 𝜇</a:t>
            </a:r>
            <a:r>
              <a:rPr lang="en-US" dirty="0" err="1">
                <a:solidFill>
                  <a:schemeClr val="bg1"/>
                </a:solidFill>
              </a:rPr>
              <a:t>Jy</a:t>
            </a:r>
            <a:r>
              <a:rPr lang="en-US" dirty="0">
                <a:solidFill>
                  <a:schemeClr val="bg1"/>
                </a:solidFill>
              </a:rPr>
              <a:t>,    Robust = -0.5,   Beam = 7.3” x 6.3”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89504-1FDE-AF47-8B44-FD4508D91E9E}"/>
              </a:ext>
            </a:extLst>
          </p:cNvPr>
          <p:cNvSpPr/>
          <p:nvPr/>
        </p:nvSpPr>
        <p:spPr>
          <a:xfrm>
            <a:off x="282633" y="1778923"/>
            <a:ext cx="445793" cy="3507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9AE093-3E09-8544-AE3E-99F927256E28}"/>
              </a:ext>
            </a:extLst>
          </p:cNvPr>
          <p:cNvSpPr/>
          <p:nvPr/>
        </p:nvSpPr>
        <p:spPr>
          <a:xfrm>
            <a:off x="4365729" y="1807968"/>
            <a:ext cx="445793" cy="3507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D85C7-ADAF-BE46-B3CD-0BDB8647BBA1}"/>
              </a:ext>
            </a:extLst>
          </p:cNvPr>
          <p:cNvSpPr txBox="1"/>
          <p:nvPr/>
        </p:nvSpPr>
        <p:spPr>
          <a:xfrm>
            <a:off x="728426" y="1379910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NGC 0895</a:t>
            </a:r>
          </a:p>
        </p:txBody>
      </p:sp>
    </p:spTree>
    <p:extLst>
      <p:ext uri="{BB962C8B-B14F-4D97-AF65-F5344CB8AC3E}">
        <p14:creationId xmlns:p14="http://schemas.microsoft.com/office/powerpoint/2010/main" val="18366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Machine Learning for Catalogue-Based Classification and Photometric Redshift Estimation"/>
          <p:cNvSpPr txBox="1">
            <a:spLocks noGrp="1"/>
          </p:cNvSpPr>
          <p:nvPr>
            <p:ph type="title"/>
          </p:nvPr>
        </p:nvSpPr>
        <p:spPr>
          <a:xfrm>
            <a:off x="229887" y="191324"/>
            <a:ext cx="7713083" cy="100440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r>
              <a:rPr lang="en-CA" sz="2800" dirty="0"/>
              <a:t>Cloud-enabled </a:t>
            </a:r>
            <a:r>
              <a:rPr sz="2800" dirty="0"/>
              <a:t>Machine Learning for Catalogue-Based Classification and Photometric Redshift Estimation</a:t>
            </a:r>
          </a:p>
        </p:txBody>
      </p:sp>
      <p:pic>
        <p:nvPicPr>
          <p:cNvPr id="1747" name="Screen Shot 2017-04-12 at 08.00.49.png" descr="Screen Shot 2017-04-12 at 08.00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3237252"/>
            <a:ext cx="3144301" cy="235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Screen Shot 2017-04-11 at 23.23.13.png" descr="Screen Shot 2017-04-11 at 23.23.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063" y="1608667"/>
            <a:ext cx="4833659" cy="3783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reen Shot 2016-04-11 at 17.50.04.png" descr="Screen Shot 2016-04-11 at 17.50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4" y="1267007"/>
            <a:ext cx="2644293" cy="21953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8AA7F1-2E07-DA45-8F6E-001AAB7526E8}"/>
              </a:ext>
            </a:extLst>
          </p:cNvPr>
          <p:cNvSpPr/>
          <p:nvPr/>
        </p:nvSpPr>
        <p:spPr>
          <a:xfrm>
            <a:off x="3069167" y="114058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200"/>
              </a:spcBef>
            </a:pPr>
            <a:r>
              <a:rPr lang="en-ZA" dirty="0">
                <a:latin typeface="Calibri Light"/>
                <a:cs typeface="Calibri Light"/>
              </a:rPr>
              <a:t>Case Study : combining SDSS &amp; WISE multi-band photometry to classify sources as SFGs/AGNs</a:t>
            </a:r>
          </a:p>
        </p:txBody>
      </p:sp>
    </p:spTree>
    <p:extLst>
      <p:ext uri="{BB962C8B-B14F-4D97-AF65-F5344CB8AC3E}">
        <p14:creationId xmlns:p14="http://schemas.microsoft.com/office/powerpoint/2010/main" val="19534818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NN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68" y="564443"/>
            <a:ext cx="2957499" cy="4656013"/>
          </a:xfrm>
          <a:prstGeom prst="rect">
            <a:avLst/>
          </a:prstGeom>
        </p:spPr>
      </p:pic>
      <p:pic>
        <p:nvPicPr>
          <p:cNvPr id="5" name="Picture 4" descr="confustionmatr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3" y="1373482"/>
            <a:ext cx="3331948" cy="3723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1111" y="5239926"/>
            <a:ext cx="2595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Wathela</a:t>
            </a:r>
            <a:r>
              <a:rPr lang="en-US" dirty="0"/>
              <a:t> Hassan, MSc. UCT: 2018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for radio galaxy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4002029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31536</TotalTime>
  <Words>340</Words>
  <Application>Microsoft Macintosh PowerPoint</Application>
  <PresentationFormat>On-screen Show (16:10)</PresentationFormat>
  <Paragraphs>88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Helvetica Neue</vt:lpstr>
      <vt:lpstr>Wingdings</vt:lpstr>
      <vt:lpstr>Office Theme</vt:lpstr>
      <vt:lpstr>SKA Data to Knowledge:  Processing and Analytics</vt:lpstr>
      <vt:lpstr>PowerPoint Presentation</vt:lpstr>
      <vt:lpstr>Data Intensive Research Cloud</vt:lpstr>
      <vt:lpstr>IDIA/ILIFU cloud-supported Projects</vt:lpstr>
      <vt:lpstr>MIGHTEE XMMLSS:   Multi-wavelength Postage Stamp tool</vt:lpstr>
      <vt:lpstr>Cloud-enabled Machine Learning for Catalogue-Based Classification and Photometric Redshift Estimation</vt:lpstr>
      <vt:lpstr>CNN for radio galaxy classification</vt:lpstr>
    </vt:vector>
  </TitlesOfParts>
  <Company>University of Cape Town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Lucas</dc:creator>
  <cp:lastModifiedBy>Russell Taylor</cp:lastModifiedBy>
  <cp:revision>500</cp:revision>
  <cp:lastPrinted>2015-09-10T08:30:52Z</cp:lastPrinted>
  <dcterms:created xsi:type="dcterms:W3CDTF">2015-09-02T13:45:33Z</dcterms:created>
  <dcterms:modified xsi:type="dcterms:W3CDTF">2019-09-10T07:01:06Z</dcterms:modified>
</cp:coreProperties>
</file>