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653" r:id="rId2"/>
    <p:sldId id="416" r:id="rId3"/>
    <p:sldId id="417" r:id="rId4"/>
    <p:sldId id="647" r:id="rId5"/>
    <p:sldId id="600" r:id="rId6"/>
    <p:sldId id="655" r:id="rId7"/>
    <p:sldId id="654" r:id="rId8"/>
    <p:sldId id="420" r:id="rId9"/>
    <p:sldId id="488" r:id="rId10"/>
    <p:sldId id="440" r:id="rId11"/>
  </p:sldIdLst>
  <p:sldSz cx="9144000" cy="5715000" type="screen16x10"/>
  <p:notesSz cx="6858000" cy="9144000"/>
  <p:defaultTextStyle>
    <a:defPPr>
      <a:defRPr lang="en-US"/>
    </a:defPPr>
    <a:lvl1pPr marL="0" algn="l" defTabSz="7132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A5F2"/>
    <a:srgbClr val="00E0EE"/>
    <a:srgbClr val="FE4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24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68" y="37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2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70B64-ED48-7647-B96C-6664354BE806}" type="datetimeFigureOut">
              <a:rPr lang="en-US" smtClean="0"/>
              <a:t>9/10/19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9770A-09B1-454C-ACEE-59D9CC264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611016-5844-F847-9EBE-C79D40A60B67}" type="slidenum">
              <a:rPr lang="en-US" sz="1200">
                <a:solidFill>
                  <a:prstClr val="black"/>
                </a:solidFill>
              </a:rPr>
              <a:pPr eaLnBrk="1" hangingPunct="1"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02" indent="0" algn="ctr">
              <a:buNone/>
              <a:defRPr sz="1600"/>
            </a:lvl2pPr>
            <a:lvl3pPr marL="713203" indent="0" algn="ctr">
              <a:buNone/>
              <a:defRPr sz="1400"/>
            </a:lvl3pPr>
            <a:lvl4pPr marL="1069805" indent="0" algn="ctr">
              <a:buNone/>
              <a:defRPr sz="1200"/>
            </a:lvl4pPr>
            <a:lvl5pPr marL="1426407" indent="0" algn="ctr">
              <a:buNone/>
              <a:defRPr sz="1200"/>
            </a:lvl5pPr>
            <a:lvl6pPr marL="1783009" indent="0" algn="ctr">
              <a:buNone/>
              <a:defRPr sz="1200"/>
            </a:lvl6pPr>
            <a:lvl7pPr marL="2139610" indent="0" algn="ctr">
              <a:buNone/>
              <a:defRPr sz="1200"/>
            </a:lvl7pPr>
            <a:lvl8pPr marL="2496212" indent="0" algn="ctr">
              <a:buNone/>
              <a:defRPr sz="1200"/>
            </a:lvl8pPr>
            <a:lvl9pPr marL="285281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784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846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5351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11367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8906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477699"/>
            <a:ext cx="8662989" cy="3899958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AU" dirty="0"/>
              <a:t>Sixth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057011"/>
            <a:ext cx="8662988" cy="404826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39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063625"/>
            <a:ext cx="8460000" cy="3796375"/>
          </a:xfrm>
        </p:spPr>
        <p:txBody>
          <a:bodyPr/>
          <a:lstStyle>
            <a:lvl2pPr marL="209992" indent="-209012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25000"/>
            <a:ext cx="8460000" cy="744818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36"/>
              </a:spcAft>
              <a:buNone/>
              <a:defRPr sz="30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1833" b="1">
                <a:solidFill>
                  <a:schemeClr val="accent2"/>
                </a:solidFill>
              </a:defRPr>
            </a:lvl2pPr>
            <a:lvl3pPr>
              <a:buNone/>
              <a:defRPr sz="2333">
                <a:solidFill>
                  <a:srgbClr val="00A9CE"/>
                </a:solidFill>
              </a:defRPr>
            </a:lvl3pPr>
            <a:lvl4pPr>
              <a:buNone/>
              <a:defRPr sz="2333">
                <a:solidFill>
                  <a:srgbClr val="00A9CE"/>
                </a:solidFill>
              </a:defRPr>
            </a:lvl4pPr>
            <a:lvl5pPr>
              <a:buNone/>
              <a:defRPr sz="2333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Jordan Collier | MIGHTEE workshop | 21st Feb 2019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0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87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4"/>
            <a:ext cx="7886700" cy="2377281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6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2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8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204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72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02" indent="0">
              <a:buNone/>
              <a:defRPr sz="1600" b="1"/>
            </a:lvl2pPr>
            <a:lvl3pPr marL="713203" indent="0">
              <a:buNone/>
              <a:defRPr sz="1400" b="1"/>
            </a:lvl3pPr>
            <a:lvl4pPr marL="1069805" indent="0">
              <a:buNone/>
              <a:defRPr sz="1200" b="1"/>
            </a:lvl4pPr>
            <a:lvl5pPr marL="1426407" indent="0">
              <a:buNone/>
              <a:defRPr sz="1200" b="1"/>
            </a:lvl5pPr>
            <a:lvl6pPr marL="1783009" indent="0">
              <a:buNone/>
              <a:defRPr sz="1200" b="1"/>
            </a:lvl6pPr>
            <a:lvl7pPr marL="2139610" indent="0">
              <a:buNone/>
              <a:defRPr sz="1200" b="1"/>
            </a:lvl7pPr>
            <a:lvl8pPr marL="2496212" indent="0">
              <a:buNone/>
              <a:defRPr sz="1200" b="1"/>
            </a:lvl8pPr>
            <a:lvl9pPr marL="285281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400969"/>
            <a:ext cx="3887391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02" indent="0">
              <a:buNone/>
              <a:defRPr sz="1600" b="1"/>
            </a:lvl2pPr>
            <a:lvl3pPr marL="713203" indent="0">
              <a:buNone/>
              <a:defRPr sz="1400" b="1"/>
            </a:lvl3pPr>
            <a:lvl4pPr marL="1069805" indent="0">
              <a:buNone/>
              <a:defRPr sz="1200" b="1"/>
            </a:lvl4pPr>
            <a:lvl5pPr marL="1426407" indent="0">
              <a:buNone/>
              <a:defRPr sz="1200" b="1"/>
            </a:lvl5pPr>
            <a:lvl6pPr marL="1783009" indent="0">
              <a:buNone/>
              <a:defRPr sz="1200" b="1"/>
            </a:lvl6pPr>
            <a:lvl7pPr marL="2139610" indent="0">
              <a:buNone/>
              <a:defRPr sz="1200" b="1"/>
            </a:lvl7pPr>
            <a:lvl8pPr marL="2496212" indent="0">
              <a:buNone/>
              <a:defRPr sz="1200" b="1"/>
            </a:lvl8pPr>
            <a:lvl9pPr marL="285281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689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08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30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02" indent="0">
              <a:buNone/>
              <a:defRPr sz="1100"/>
            </a:lvl2pPr>
            <a:lvl3pPr marL="713203" indent="0">
              <a:buNone/>
              <a:defRPr sz="900"/>
            </a:lvl3pPr>
            <a:lvl4pPr marL="1069805" indent="0">
              <a:buNone/>
              <a:defRPr sz="800"/>
            </a:lvl4pPr>
            <a:lvl5pPr marL="1426407" indent="0">
              <a:buNone/>
              <a:defRPr sz="800"/>
            </a:lvl5pPr>
            <a:lvl6pPr marL="1783009" indent="0">
              <a:buNone/>
              <a:defRPr sz="800"/>
            </a:lvl6pPr>
            <a:lvl7pPr marL="2139610" indent="0">
              <a:buNone/>
              <a:defRPr sz="800"/>
            </a:lvl7pPr>
            <a:lvl8pPr marL="2496212" indent="0">
              <a:buNone/>
              <a:defRPr sz="800"/>
            </a:lvl8pPr>
            <a:lvl9pPr marL="285281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908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2500"/>
            </a:lvl1pPr>
            <a:lvl2pPr marL="356602" indent="0">
              <a:buNone/>
              <a:defRPr sz="2200"/>
            </a:lvl2pPr>
            <a:lvl3pPr marL="713203" indent="0">
              <a:buNone/>
              <a:defRPr sz="1900"/>
            </a:lvl3pPr>
            <a:lvl4pPr marL="1069805" indent="0">
              <a:buNone/>
              <a:defRPr sz="1600"/>
            </a:lvl4pPr>
            <a:lvl5pPr marL="1426407" indent="0">
              <a:buNone/>
              <a:defRPr sz="1600"/>
            </a:lvl5pPr>
            <a:lvl6pPr marL="1783009" indent="0">
              <a:buNone/>
              <a:defRPr sz="1600"/>
            </a:lvl6pPr>
            <a:lvl7pPr marL="2139610" indent="0">
              <a:buNone/>
              <a:defRPr sz="1600"/>
            </a:lvl7pPr>
            <a:lvl8pPr marL="2496212" indent="0">
              <a:buNone/>
              <a:defRPr sz="1600"/>
            </a:lvl8pPr>
            <a:lvl9pPr marL="2852814" indent="0">
              <a:buNone/>
              <a:defRPr sz="16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02" indent="0">
              <a:buNone/>
              <a:defRPr sz="1100"/>
            </a:lvl2pPr>
            <a:lvl3pPr marL="713203" indent="0">
              <a:buNone/>
              <a:defRPr sz="900"/>
            </a:lvl3pPr>
            <a:lvl4pPr marL="1069805" indent="0">
              <a:buNone/>
              <a:defRPr sz="800"/>
            </a:lvl4pPr>
            <a:lvl5pPr marL="1426407" indent="0">
              <a:buNone/>
              <a:defRPr sz="800"/>
            </a:lvl5pPr>
            <a:lvl6pPr marL="1783009" indent="0">
              <a:buNone/>
              <a:defRPr sz="800"/>
            </a:lvl6pPr>
            <a:lvl7pPr marL="2139610" indent="0">
              <a:buNone/>
              <a:defRPr sz="800"/>
            </a:lvl7pPr>
            <a:lvl8pPr marL="2496212" indent="0">
              <a:buNone/>
              <a:defRPr sz="800"/>
            </a:lvl8pPr>
            <a:lvl9pPr marL="285281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192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71320" tIns="35661" rIns="71320" bIns="35661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71320" tIns="35661" rIns="71320" bIns="3566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1"/>
            <a:ext cx="2057400" cy="304271"/>
          </a:xfrm>
          <a:prstGeom prst="rect">
            <a:avLst/>
          </a:prstGeom>
        </p:spPr>
        <p:txBody>
          <a:bodyPr vert="horz" lIns="71320" tIns="35661" rIns="71320" bIns="3566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1"/>
            <a:ext cx="3086100" cy="304271"/>
          </a:xfrm>
          <a:prstGeom prst="rect">
            <a:avLst/>
          </a:prstGeom>
        </p:spPr>
        <p:txBody>
          <a:bodyPr vert="horz" lIns="71320" tIns="35661" rIns="71320" bIns="3566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1"/>
            <a:ext cx="2057400" cy="304271"/>
          </a:xfrm>
          <a:prstGeom prst="rect">
            <a:avLst/>
          </a:prstGeom>
        </p:spPr>
        <p:txBody>
          <a:bodyPr vert="horz" lIns="71320" tIns="35661" rIns="71320" bIns="3566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  <p:pic>
        <p:nvPicPr>
          <p:cNvPr id="8" name="Picture 7" descr="IDIA_logo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39" y="-191935"/>
            <a:ext cx="1300141" cy="10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8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5" r:id="rId14"/>
  </p:sldLayoutIdLst>
  <p:txStyles>
    <p:titleStyle>
      <a:lvl1pPr algn="l" defTabSz="713203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8301" indent="-178301" algn="l" defTabSz="71320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03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04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06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08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09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7911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513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115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02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03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05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07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09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10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212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814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5A3BA3-FE70-FE48-8B4D-B6C870FA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286"/>
            <a:ext cx="9144000" cy="5647714"/>
          </a:xfrm>
          <a:prstGeom prst="rect">
            <a:avLst/>
          </a:prstGeom>
        </p:spPr>
      </p:pic>
      <p:pic>
        <p:nvPicPr>
          <p:cNvPr id="14" name="Picture 1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5D07A390-CAF2-E645-810D-3537F66DC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47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F5082F-8356-334F-92C3-81EB01ADA306}"/>
              </a:ext>
            </a:extLst>
          </p:cNvPr>
          <p:cNvSpPr txBox="1"/>
          <p:nvPr/>
        </p:nvSpPr>
        <p:spPr>
          <a:xfrm>
            <a:off x="638909" y="3900335"/>
            <a:ext cx="821834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superMIGHTEE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</a:rPr>
              <a:t>Ultra-broad Band Imaging of the deep GHz Sky</a:t>
            </a:r>
          </a:p>
        </p:txBody>
      </p:sp>
    </p:spTree>
    <p:extLst>
      <p:ext uri="{BB962C8B-B14F-4D97-AF65-F5344CB8AC3E}">
        <p14:creationId xmlns:p14="http://schemas.microsoft.com/office/powerpoint/2010/main" val="2849930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059" y="813059"/>
            <a:ext cx="8301990" cy="3626115"/>
          </a:xfrm>
        </p:spPr>
        <p:txBody>
          <a:bodyPr/>
          <a:lstStyle/>
          <a:p>
            <a:r>
              <a:rPr lang="en-CA" sz="1800" dirty="0"/>
              <a:t>Combined data  sensitivity to  &lt;1 𝜇</a:t>
            </a:r>
            <a:r>
              <a:rPr lang="en-CA" sz="1800" dirty="0" err="1"/>
              <a:t>Jy</a:t>
            </a:r>
            <a:r>
              <a:rPr lang="en-CA" sz="1800" dirty="0"/>
              <a:t> (0.25-2.7 GHz)</a:t>
            </a:r>
            <a:endParaRPr lang="en-US" sz="1800" dirty="0"/>
          </a:p>
          <a:p>
            <a:r>
              <a:rPr lang="en-US" sz="1800" dirty="0"/>
              <a:t>Well matched resolution (a few arcseconds) from 0.25-2.7 GHz</a:t>
            </a:r>
          </a:p>
          <a:p>
            <a:r>
              <a:rPr lang="en-US" sz="1800" dirty="0"/>
              <a:t>Spectral analysis from 0.25 </a:t>
            </a:r>
            <a:r>
              <a:rPr lang="mr-IN" sz="1800" dirty="0"/>
              <a:t>–</a:t>
            </a:r>
            <a:r>
              <a:rPr lang="en-US" sz="1800" dirty="0"/>
              <a:t> (1.7-2.7) GHz for very large sample of 𝜇</a:t>
            </a:r>
            <a:r>
              <a:rPr lang="en-US" sz="1800" dirty="0" err="1"/>
              <a:t>Jy</a:t>
            </a:r>
            <a:r>
              <a:rPr lang="en-US" sz="1800" dirty="0"/>
              <a:t> radio sources</a:t>
            </a:r>
          </a:p>
          <a:p>
            <a:r>
              <a:rPr lang="en-US" sz="1800" dirty="0"/>
              <a:t>Ultra-broad band polarimetry to measure Faraday complexity</a:t>
            </a:r>
          </a:p>
          <a:p>
            <a:pPr lvl="1"/>
            <a:r>
              <a:rPr lang="en-US" sz="1800" dirty="0"/>
              <a:t>3.2 times the Faraday synthesis precision over MIGHTEE alone</a:t>
            </a:r>
          </a:p>
          <a:p>
            <a:pPr lvl="1"/>
            <a:r>
              <a:rPr lang="en-US" sz="1800" dirty="0"/>
              <a:t>Samples important frequency range for complex de/repolarization </a:t>
            </a:r>
          </a:p>
          <a:p>
            <a:r>
              <a:rPr lang="en-US" sz="1800" dirty="0"/>
              <a:t>HI science to high redshift and higher resolution for stacking</a:t>
            </a:r>
          </a:p>
          <a:p>
            <a:pPr lvl="1"/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90354" y="4603439"/>
            <a:ext cx="152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MKATcore_2017Mar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99" y="3246025"/>
            <a:ext cx="8068946" cy="2761093"/>
          </a:xfrm>
          <a:prstGeom prst="rect">
            <a:avLst/>
          </a:prstGeom>
        </p:spPr>
      </p:pic>
      <p:pic>
        <p:nvPicPr>
          <p:cNvPr id="15" name="Picture 14" descr="GM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781" y="3172013"/>
            <a:ext cx="4885808" cy="264274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6410" y="263631"/>
            <a:ext cx="7886700" cy="43188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Summary: </a:t>
            </a:r>
            <a:r>
              <a:rPr lang="en-US" dirty="0" err="1"/>
              <a:t>SuperMIGHTEE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8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7387" y="191118"/>
            <a:ext cx="431328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MeerKAT Core </a:t>
            </a:r>
            <a:r>
              <a:rPr lang="en-US" sz="3200" dirty="0">
                <a:solidFill>
                  <a:schemeClr val="bg1"/>
                </a:solidFill>
              </a:rPr>
              <a:t>S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tations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1921" y="155650"/>
            <a:ext cx="7632526" cy="723636"/>
          </a:xfrm>
          <a:prstGeom prst="rect">
            <a:avLst/>
          </a:prstGeom>
        </p:spPr>
        <p:txBody>
          <a:bodyPr/>
          <a:lstStyle>
            <a:lvl1pPr algn="l" defTabSz="7132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uGMRT</a:t>
            </a:r>
            <a:r>
              <a:rPr lang="en-US" dirty="0"/>
              <a:t>–</a:t>
            </a:r>
            <a:r>
              <a:rPr lang="en-US" dirty="0" err="1"/>
              <a:t>MeerKAT</a:t>
            </a:r>
            <a:endParaRPr lang="en-US" dirty="0"/>
          </a:p>
          <a:p>
            <a:r>
              <a:rPr lang="en-US" dirty="0"/>
              <a:t>    Angular Resolution Complementarity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63373" y="2123950"/>
            <a:ext cx="3251443" cy="3229753"/>
            <a:chOff x="1445085" y="1904990"/>
            <a:chExt cx="3251443" cy="3229753"/>
          </a:xfrm>
        </p:grpSpPr>
        <p:grpSp>
          <p:nvGrpSpPr>
            <p:cNvPr id="9" name="Group 8"/>
            <p:cNvGrpSpPr/>
            <p:nvPr/>
          </p:nvGrpSpPr>
          <p:grpSpPr>
            <a:xfrm>
              <a:off x="1445085" y="1915949"/>
              <a:ext cx="3251443" cy="3218794"/>
              <a:chOff x="1456033" y="2496207"/>
              <a:chExt cx="3251443" cy="3218794"/>
            </a:xfrm>
          </p:grpSpPr>
          <p:pic>
            <p:nvPicPr>
              <p:cNvPr id="4" name="Shape 22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456033" y="2496207"/>
                <a:ext cx="3251443" cy="3218794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" name="Shape 225"/>
              <p:cNvCxnSpPr/>
              <p:nvPr/>
            </p:nvCxnSpPr>
            <p:spPr>
              <a:xfrm flipV="1">
                <a:off x="1609301" y="3591035"/>
                <a:ext cx="2923014" cy="963447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stealth" w="lg" len="lg"/>
                <a:tailEnd type="stealth" w="lg" len="lg"/>
              </a:ln>
            </p:spPr>
          </p:cxnSp>
          <p:sp>
            <p:nvSpPr>
              <p:cNvPr id="6" name="Shape 226"/>
              <p:cNvSpPr txBox="1"/>
              <p:nvPr/>
            </p:nvSpPr>
            <p:spPr>
              <a:xfrm rot="20416110">
                <a:off x="3563111" y="3365467"/>
                <a:ext cx="922394" cy="515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  <a:scene3d>
                  <a:camera prst="orthographicFront">
                    <a:rot lat="0" lon="0" rev="21540000"/>
                  </a:camera>
                  <a:lightRig rig="threePt" dir="t"/>
                </a:scene3d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25000"/>
                  <a:buFont typeface="Arial"/>
                  <a:buNone/>
                </a:pPr>
                <a:r>
                  <a:rPr lang="en-GB" sz="2000" b="0" i="0" u="none" strike="noStrike" cap="none" baseline="0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8 km</a:t>
                </a: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1477932" y="1904990"/>
              <a:ext cx="3141964" cy="303268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59272" y="1915941"/>
            <a:ext cx="3579873" cy="3777156"/>
            <a:chOff x="4959272" y="1631293"/>
            <a:chExt cx="3579873" cy="3777156"/>
          </a:xfrm>
        </p:grpSpPr>
        <p:grpSp>
          <p:nvGrpSpPr>
            <p:cNvPr id="18" name="Group 17"/>
            <p:cNvGrpSpPr/>
            <p:nvPr/>
          </p:nvGrpSpPr>
          <p:grpSpPr>
            <a:xfrm>
              <a:off x="4959272" y="1631293"/>
              <a:ext cx="3579873" cy="3777156"/>
              <a:chOff x="4948324" y="1313793"/>
              <a:chExt cx="3579873" cy="3777156"/>
            </a:xfrm>
          </p:grpSpPr>
          <p:grpSp>
            <p:nvGrpSpPr>
              <p:cNvPr id="10" name="Group 2"/>
              <p:cNvGrpSpPr>
                <a:grpSpLocks/>
              </p:cNvGrpSpPr>
              <p:nvPr/>
            </p:nvGrpSpPr>
            <p:grpSpPr bwMode="auto">
              <a:xfrm>
                <a:off x="4948324" y="1313793"/>
                <a:ext cx="3579873" cy="3777156"/>
                <a:chOff x="3101" y="877"/>
                <a:chExt cx="2681" cy="2959"/>
              </a:xfrm>
            </p:grpSpPr>
            <p:pic>
              <p:nvPicPr>
                <p:cNvPr id="11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64" b="4758"/>
                <a:stretch>
                  <a:fillRect/>
                </a:stretch>
              </p:blipFill>
              <p:spPr bwMode="auto">
                <a:xfrm>
                  <a:off x="3101" y="877"/>
                  <a:ext cx="2681" cy="295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3265" y="1867"/>
                  <a:ext cx="2163" cy="777"/>
                </a:xfrm>
                <a:prstGeom prst="line">
                  <a:avLst/>
                </a:prstGeom>
                <a:noFill/>
                <a:ln w="38100" cmpd="sng">
                  <a:solidFill>
                    <a:srgbClr val="FF0000"/>
                  </a:solidFill>
                  <a:miter lim="800000"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" name="Rectangle 7"/>
                <p:cNvSpPr>
                  <a:spLocks noChangeArrowheads="1"/>
                </p:cNvSpPr>
                <p:nvPr/>
              </p:nvSpPr>
              <p:spPr bwMode="auto">
                <a:xfrm>
                  <a:off x="4381" y="2206"/>
                  <a:ext cx="91" cy="97"/>
                </a:xfrm>
                <a:prstGeom prst="rect">
                  <a:avLst/>
                </a:prstGeom>
                <a:noFill/>
                <a:ln w="2556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en-US" altLang="en-US">
                    <a:ea typeface="DejaVu Sans" charset="0"/>
                    <a:cs typeface="DejaVu Sans" charset="0"/>
                  </a:endParaRPr>
                </a:p>
              </p:txBody>
            </p:sp>
          </p:grpSp>
          <p:sp>
            <p:nvSpPr>
              <p:cNvPr id="17" name="Shape 226"/>
              <p:cNvSpPr txBox="1"/>
              <p:nvPr/>
            </p:nvSpPr>
            <p:spPr>
              <a:xfrm rot="20416110">
                <a:off x="7372014" y="2685797"/>
                <a:ext cx="922394" cy="515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  <a:scene3d>
                  <a:camera prst="orthographicFront">
                    <a:rot lat="0" lon="0" rev="21594000"/>
                  </a:camera>
                  <a:lightRig rig="threePt" dir="t"/>
                </a:scene3d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25000"/>
                  <a:buFont typeface="Arial"/>
                  <a:buNone/>
                </a:pPr>
                <a:r>
                  <a:rPr lang="en-GB" sz="2000" b="0" i="0" u="none" strike="noStrike" cap="none" baseline="0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25 km</a:t>
                </a: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5112536" y="1795517"/>
              <a:ext cx="3076281" cy="31093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08" y="1296255"/>
            <a:ext cx="2514600" cy="4572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02" y="1296255"/>
            <a:ext cx="2514600" cy="45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2103120"/>
            <a:ext cx="108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MeerKAT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8480" y="209296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E44E0"/>
                </a:solidFill>
              </a:rPr>
              <a:t>GMRT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705" y="170793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21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66" y="942268"/>
            <a:ext cx="4841174" cy="4645821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07024" y="236939"/>
            <a:ext cx="7886700" cy="8133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7132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uGMRT-MeerKAT</a:t>
            </a:r>
            <a:br>
              <a:rPr lang="en-US" dirty="0"/>
            </a:br>
            <a:r>
              <a:rPr lang="en-US" dirty="0"/>
              <a:t>    Sensitivity Complementarity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6CF933-D735-534C-A72B-74DA1C30BC60}"/>
              </a:ext>
            </a:extLst>
          </p:cNvPr>
          <p:cNvSpPr txBox="1"/>
          <p:nvPr/>
        </p:nvSpPr>
        <p:spPr>
          <a:xfrm>
            <a:off x="1077632" y="4436570"/>
            <a:ext cx="1306640" cy="307777"/>
          </a:xfrm>
          <a:prstGeom prst="rect">
            <a:avLst/>
          </a:prstGeom>
          <a:noFill/>
          <a:ln>
            <a:solidFill>
              <a:srgbClr val="FE44E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uGMRT</a:t>
            </a:r>
            <a:r>
              <a:rPr lang="en-US" b="1" dirty="0"/>
              <a:t> Band-3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E0ED8-9507-E747-9F98-5823B479AB80}"/>
              </a:ext>
            </a:extLst>
          </p:cNvPr>
          <p:cNvSpPr txBox="1"/>
          <p:nvPr/>
        </p:nvSpPr>
        <p:spPr>
          <a:xfrm>
            <a:off x="1427256" y="5059576"/>
            <a:ext cx="1306640" cy="307777"/>
          </a:xfrm>
          <a:prstGeom prst="rect">
            <a:avLst/>
          </a:prstGeom>
          <a:noFill/>
          <a:ln>
            <a:solidFill>
              <a:srgbClr val="FE44E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uGMRT</a:t>
            </a:r>
            <a:r>
              <a:rPr lang="en-US" b="1" dirty="0"/>
              <a:t> Band-4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DC9472-61F8-8E43-BED4-D0E0298A46DD}"/>
              </a:ext>
            </a:extLst>
          </p:cNvPr>
          <p:cNvCxnSpPr>
            <a:cxnSpLocks/>
          </p:cNvCxnSpPr>
          <p:nvPr/>
        </p:nvCxnSpPr>
        <p:spPr>
          <a:xfrm flipV="1">
            <a:off x="2717866" y="3926541"/>
            <a:ext cx="2272096" cy="1286923"/>
          </a:xfrm>
          <a:prstGeom prst="straightConnector1">
            <a:avLst/>
          </a:prstGeom>
          <a:ln w="19050">
            <a:solidFill>
              <a:srgbClr val="FE44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34C2DE-1D19-574D-B8E5-13B66F1E5D67}"/>
              </a:ext>
            </a:extLst>
          </p:cNvPr>
          <p:cNvCxnSpPr>
            <a:cxnSpLocks/>
          </p:cNvCxnSpPr>
          <p:nvPr/>
        </p:nvCxnSpPr>
        <p:spPr>
          <a:xfrm flipV="1">
            <a:off x="2368242" y="3741745"/>
            <a:ext cx="2096182" cy="841263"/>
          </a:xfrm>
          <a:prstGeom prst="straightConnector1">
            <a:avLst/>
          </a:prstGeom>
          <a:ln w="19050">
            <a:solidFill>
              <a:srgbClr val="FE44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CDB748C-FCDD-C24A-9BB6-82DD23FA4133}"/>
              </a:ext>
            </a:extLst>
          </p:cNvPr>
          <p:cNvSpPr txBox="1"/>
          <p:nvPr/>
        </p:nvSpPr>
        <p:spPr>
          <a:xfrm>
            <a:off x="7399830" y="3050147"/>
            <a:ext cx="1449820" cy="307777"/>
          </a:xfrm>
          <a:prstGeom prst="rect">
            <a:avLst/>
          </a:prstGeom>
          <a:noFill/>
          <a:ln>
            <a:solidFill>
              <a:srgbClr val="00A5F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MeerKAT</a:t>
            </a:r>
            <a:r>
              <a:rPr lang="en-US" b="1" dirty="0"/>
              <a:t> L-Band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8EF5CB-A83C-B54F-847B-82930A413B9D}"/>
              </a:ext>
            </a:extLst>
          </p:cNvPr>
          <p:cNvCxnSpPr/>
          <p:nvPr/>
        </p:nvCxnSpPr>
        <p:spPr>
          <a:xfrm flipH="1">
            <a:off x="5791200" y="3265178"/>
            <a:ext cx="1584960" cy="6613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2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142281-8DC1-6544-A58F-20FF1F1C0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1138127"/>
            <a:ext cx="6979973" cy="43659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B1D60F-F33A-A24B-98D7-C141EBFA10BC}"/>
              </a:ext>
            </a:extLst>
          </p:cNvPr>
          <p:cNvSpPr/>
          <p:nvPr/>
        </p:nvSpPr>
        <p:spPr>
          <a:xfrm>
            <a:off x="5292436" y="2751650"/>
            <a:ext cx="2623128" cy="1431636"/>
          </a:xfrm>
          <a:prstGeom prst="rect">
            <a:avLst/>
          </a:prstGeom>
          <a:solidFill>
            <a:schemeClr val="accent4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C35BC0-DCD4-D242-91EF-A9B251F2C4D4}"/>
              </a:ext>
            </a:extLst>
          </p:cNvPr>
          <p:cNvCxnSpPr>
            <a:cxnSpLocks/>
          </p:cNvCxnSpPr>
          <p:nvPr/>
        </p:nvCxnSpPr>
        <p:spPr>
          <a:xfrm>
            <a:off x="2456873" y="1868483"/>
            <a:ext cx="5486396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E12C9C-A518-9A49-A0E9-B342553C9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566" y="1966904"/>
            <a:ext cx="2006962" cy="569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0560B1-AE07-7448-B72A-9226862BA69C}"/>
              </a:ext>
            </a:extLst>
          </p:cNvPr>
          <p:cNvSpPr txBox="1"/>
          <p:nvPr/>
        </p:nvSpPr>
        <p:spPr>
          <a:xfrm>
            <a:off x="6875279" y="2751650"/>
            <a:ext cx="10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MeerKAT</a:t>
            </a:r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DE9D76-77A2-CA4D-A13E-AB8A3C822C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024" y="236939"/>
            <a:ext cx="7886700" cy="8133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7132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uGMRT-MeerKAT</a:t>
            </a:r>
            <a:br>
              <a:rPr lang="en-US" dirty="0"/>
            </a:br>
            <a:r>
              <a:rPr lang="en-US" dirty="0"/>
              <a:t>    Frequency Complementarity</a:t>
            </a:r>
          </a:p>
        </p:txBody>
      </p:sp>
    </p:spTree>
    <p:extLst>
      <p:ext uri="{BB962C8B-B14F-4D97-AF65-F5344CB8AC3E}">
        <p14:creationId xmlns:p14="http://schemas.microsoft.com/office/powerpoint/2010/main" val="1555281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2302" y="225000"/>
            <a:ext cx="7319698" cy="744818"/>
          </a:xfrm>
        </p:spPr>
        <p:txBody>
          <a:bodyPr/>
          <a:lstStyle/>
          <a:p>
            <a:pPr algn="ctr"/>
            <a:r>
              <a:rPr lang="en-US" b="0" dirty="0">
                <a:solidFill>
                  <a:schemeClr val="tx2"/>
                </a:solidFill>
                <a:latin typeface="+mj-lt"/>
              </a:rPr>
              <a:t>“There’s nothing as useless </a:t>
            </a:r>
            <a:br>
              <a:rPr lang="en-US" b="0" dirty="0">
                <a:solidFill>
                  <a:schemeClr val="tx2"/>
                </a:solidFill>
                <a:latin typeface="+mj-lt"/>
              </a:rPr>
            </a:br>
            <a:r>
              <a:rPr lang="en-US" b="0" dirty="0">
                <a:solidFill>
                  <a:schemeClr val="tx2"/>
                </a:solidFill>
                <a:latin typeface="+mj-lt"/>
              </a:rPr>
              <a:t>as a radio source”  - </a:t>
            </a:r>
            <a:r>
              <a:rPr lang="en-US" sz="2800" b="0" dirty="0">
                <a:solidFill>
                  <a:schemeClr val="tx2"/>
                </a:solidFill>
                <a:latin typeface="+mj-lt"/>
              </a:rPr>
              <a:t>J. Condon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Jordan Collier | MIGHTEE workshop | 21st Feb 2019</a:t>
            </a:r>
            <a:endParaRPr lang="en-US">
              <a:solidFill>
                <a:srgbClr val="FBFEFF"/>
              </a:solidFill>
            </a:endParaRPr>
          </a:p>
        </p:txBody>
      </p:sp>
      <p:pic>
        <p:nvPicPr>
          <p:cNvPr id="2" name="Picture 1" descr="SMC_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0"/>
          <a:stretch/>
        </p:blipFill>
        <p:spPr>
          <a:xfrm>
            <a:off x="1522537" y="1071238"/>
            <a:ext cx="5776199" cy="391192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22293" y="1071237"/>
            <a:ext cx="2877009" cy="3911921"/>
            <a:chOff x="360363" y="1285486"/>
            <a:chExt cx="3358456" cy="4694305"/>
          </a:xfrm>
        </p:grpSpPr>
        <p:pic>
          <p:nvPicPr>
            <p:cNvPr id="7" name="Picture 6" descr="SMC_59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 r="86828"/>
            <a:stretch/>
          </p:blipFill>
          <p:spPr>
            <a:xfrm>
              <a:off x="2805791" y="1285486"/>
              <a:ext cx="913028" cy="469430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60363" y="1285486"/>
              <a:ext cx="2445428" cy="4694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>
                <a:solidFill>
                  <a:srgbClr val="FBFE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85750" y="1071239"/>
            <a:ext cx="1763741" cy="3911919"/>
            <a:chOff x="7497140" y="1285486"/>
            <a:chExt cx="2116489" cy="4694305"/>
          </a:xfrm>
        </p:grpSpPr>
        <p:sp>
          <p:nvSpPr>
            <p:cNvPr id="11" name="Rectangle 10"/>
            <p:cNvSpPr/>
            <p:nvPr/>
          </p:nvSpPr>
          <p:spPr>
            <a:xfrm>
              <a:off x="7592968" y="1285486"/>
              <a:ext cx="2020661" cy="4694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>
                <a:solidFill>
                  <a:srgbClr val="FBFEFF"/>
                </a:solidFill>
              </a:endParaRPr>
            </a:p>
          </p:txBody>
        </p:sp>
        <p:pic>
          <p:nvPicPr>
            <p:cNvPr id="10" name="Picture 9" descr="SMC_59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65" t="9700" b="9403"/>
            <a:stretch/>
          </p:blipFill>
          <p:spPr>
            <a:xfrm>
              <a:off x="7497140" y="1285487"/>
              <a:ext cx="737139" cy="420548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7B761A0-6F78-3242-AA58-DA43437D49C0}"/>
              </a:ext>
            </a:extLst>
          </p:cNvPr>
          <p:cNvSpPr txBox="1"/>
          <p:nvPr/>
        </p:nvSpPr>
        <p:spPr>
          <a:xfrm>
            <a:off x="5843672" y="5336111"/>
            <a:ext cx="314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Slide complements: Jordan Collier  (IDIA)</a:t>
            </a:r>
          </a:p>
        </p:txBody>
      </p:sp>
    </p:spTree>
    <p:extLst>
      <p:ext uri="{BB962C8B-B14F-4D97-AF65-F5344CB8AC3E}">
        <p14:creationId xmlns:p14="http://schemas.microsoft.com/office/powerpoint/2010/main" val="292269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6F93E5E3-38DB-B640-8671-67D56E879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8" y="0"/>
            <a:ext cx="7749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4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5BAC48-D995-A546-9DAC-45DCBE61C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33400"/>
            <a:ext cx="7848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39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3953" y="1016699"/>
            <a:ext cx="7641439" cy="42724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650658" y="5323866"/>
            <a:ext cx="2775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4546A"/>
                </a:solidFill>
              </a:rPr>
              <a:t>Slide modified from Bryan Gaensler</a:t>
            </a:r>
          </a:p>
        </p:txBody>
      </p:sp>
      <p:pic>
        <p:nvPicPr>
          <p:cNvPr id="7" name="Picture 6" descr="1610_2cmpnt_re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764" y="1439622"/>
            <a:ext cx="7263662" cy="3902789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504" y="337687"/>
            <a:ext cx="10484076" cy="527844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solidFill>
                  <a:schemeClr val="tx2"/>
                </a:solidFill>
              </a:rPr>
              <a:t>Polarimetry: Bandwidth is key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021" y="5315868"/>
            <a:ext cx="4051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4546A"/>
                </a:solidFill>
              </a:rPr>
              <a:t>Polarimetry of PKS B1610-771 (O’Sullivan et al. 2012)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0889" y="3023291"/>
            <a:ext cx="3318017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/>
                <a:cs typeface="Times New Roman"/>
              </a:rPr>
              <a:t>0.03        0.06        0.09        0.12       0.15       0.18        0.21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98620" y="4973459"/>
            <a:ext cx="3368508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Times New Roman"/>
                <a:cs typeface="Times New Roman"/>
              </a:rPr>
              <a:t>0.03        0.06        0.09        0.12       0.15       0.18        0.21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47840" y="3083956"/>
            <a:ext cx="3428586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/>
                <a:cs typeface="Times New Roman"/>
              </a:rPr>
              <a:t>            00.03       0.06        0.09        0.12       0.15       0.18        0.21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47520" y="1476375"/>
            <a:ext cx="2987040" cy="1534584"/>
            <a:chOff x="1757680" y="1476375"/>
            <a:chExt cx="2987040" cy="1534584"/>
          </a:xfrm>
        </p:grpSpPr>
        <p:sp>
          <p:nvSpPr>
            <p:cNvPr id="34" name="Rectangle 33"/>
            <p:cNvSpPr/>
            <p:nvPr/>
          </p:nvSpPr>
          <p:spPr>
            <a:xfrm>
              <a:off x="3037840" y="1483360"/>
              <a:ext cx="1706880" cy="1527599"/>
            </a:xfrm>
            <a:prstGeom prst="rect">
              <a:avLst/>
            </a:prstGeom>
            <a:solidFill>
              <a:schemeClr val="accent2">
                <a:lumMod val="75000"/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57680" y="1476375"/>
              <a:ext cx="1290320" cy="1533383"/>
            </a:xfrm>
            <a:prstGeom prst="rect">
              <a:avLst/>
            </a:prstGeom>
            <a:solidFill>
              <a:schemeClr val="accent4"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385683" y="1029807"/>
            <a:ext cx="2189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900 - 2750 MHz (MeerKAT)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48030" y="1029807"/>
            <a:ext cx="372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550-900 MHz (GMRT)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364480" y="1527175"/>
            <a:ext cx="2987040" cy="1534584"/>
            <a:chOff x="1757680" y="1476375"/>
            <a:chExt cx="2987040" cy="1534584"/>
          </a:xfrm>
        </p:grpSpPr>
        <p:sp>
          <p:nvSpPr>
            <p:cNvPr id="21" name="Rectangle 20"/>
            <p:cNvSpPr/>
            <p:nvPr/>
          </p:nvSpPr>
          <p:spPr>
            <a:xfrm>
              <a:off x="3037840" y="1483360"/>
              <a:ext cx="1706880" cy="1527599"/>
            </a:xfrm>
            <a:prstGeom prst="rect">
              <a:avLst/>
            </a:prstGeom>
            <a:solidFill>
              <a:schemeClr val="accent2">
                <a:lumMod val="75000"/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57680" y="1476375"/>
              <a:ext cx="1290320" cy="1533383"/>
            </a:xfrm>
            <a:prstGeom prst="rect">
              <a:avLst/>
            </a:prstGeom>
            <a:solidFill>
              <a:schemeClr val="accent4"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76400" y="3447415"/>
            <a:ext cx="2987040" cy="1534584"/>
            <a:chOff x="1757680" y="1476375"/>
            <a:chExt cx="2987040" cy="1534584"/>
          </a:xfrm>
        </p:grpSpPr>
        <p:sp>
          <p:nvSpPr>
            <p:cNvPr id="24" name="Rectangle 23"/>
            <p:cNvSpPr/>
            <p:nvPr/>
          </p:nvSpPr>
          <p:spPr>
            <a:xfrm>
              <a:off x="3037840" y="1483360"/>
              <a:ext cx="1706880" cy="1527599"/>
            </a:xfrm>
            <a:prstGeom prst="rect">
              <a:avLst/>
            </a:prstGeom>
            <a:solidFill>
              <a:schemeClr val="accent2">
                <a:lumMod val="75000"/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757680" y="1476375"/>
              <a:ext cx="1290320" cy="1533383"/>
            </a:xfrm>
            <a:prstGeom prst="rect">
              <a:avLst/>
            </a:prstGeom>
            <a:solidFill>
              <a:schemeClr val="accent4"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7649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7C44C-1696-DA48-B8B8-4125DE8F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62" y="250027"/>
            <a:ext cx="7886700" cy="780610"/>
          </a:xfrm>
        </p:spPr>
        <p:txBody>
          <a:bodyPr/>
          <a:lstStyle/>
          <a:p>
            <a:r>
              <a:rPr lang="en-US" dirty="0"/>
              <a:t>First </a:t>
            </a:r>
            <a:r>
              <a:rPr lang="en-US" dirty="0" err="1"/>
              <a:t>SuperMIGHTEE</a:t>
            </a:r>
            <a:r>
              <a:rPr lang="en-US" dirty="0"/>
              <a:t> Observing Proposal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A0683DD-002B-5F4B-961B-ADB2FAB1F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" y="1602923"/>
            <a:ext cx="6797098" cy="3727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EFE33E-7652-3746-BCEE-308F1A5929E6}"/>
              </a:ext>
            </a:extLst>
          </p:cNvPr>
          <p:cNvSpPr txBox="1"/>
          <p:nvPr/>
        </p:nvSpPr>
        <p:spPr>
          <a:xfrm>
            <a:off x="5868709" y="1015699"/>
            <a:ext cx="318035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  4 </a:t>
            </a:r>
            <a:r>
              <a:rPr lang="en-US" sz="1600" dirty="0" err="1"/>
              <a:t>pointings</a:t>
            </a:r>
            <a:r>
              <a:rPr lang="en-US" sz="1600" dirty="0"/>
              <a:t> band-3   250-450 MHz  </a:t>
            </a:r>
          </a:p>
          <a:p>
            <a:r>
              <a:rPr lang="en-US" sz="1600" dirty="0"/>
              <a:t>19 </a:t>
            </a:r>
            <a:r>
              <a:rPr lang="en-US" sz="1600" dirty="0" err="1"/>
              <a:t>pointings</a:t>
            </a:r>
            <a:r>
              <a:rPr lang="en-US" sz="1600" dirty="0"/>
              <a:t> band-2   550–800 MHz</a:t>
            </a:r>
          </a:p>
          <a:p>
            <a:endParaRPr lang="en-US" sz="1600" dirty="0"/>
          </a:p>
          <a:p>
            <a:r>
              <a:rPr lang="en-US" sz="1600" dirty="0"/>
              <a:t>Band-3 observations: </a:t>
            </a:r>
          </a:p>
          <a:p>
            <a:r>
              <a:rPr lang="en-US" sz="1600" dirty="0"/>
              <a:t>   September 2019</a:t>
            </a:r>
          </a:p>
          <a:p>
            <a:r>
              <a:rPr lang="en-US" sz="1600" dirty="0"/>
              <a:t>   Target </a:t>
            </a:r>
            <a:r>
              <a:rPr lang="en-US" sz="1600" dirty="0" err="1"/>
              <a:t>rms</a:t>
            </a:r>
            <a:r>
              <a:rPr lang="en-US" sz="1600" dirty="0"/>
              <a:t> 5 𝜇</a:t>
            </a:r>
            <a:r>
              <a:rPr lang="en-US" sz="1600" dirty="0" err="1"/>
              <a:t>Jy</a:t>
            </a:r>
            <a:r>
              <a:rPr lang="en-US" sz="1600" dirty="0"/>
              <a:t> /beam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8D386E-933E-6A47-A039-9FA6F9A149C0}"/>
              </a:ext>
            </a:extLst>
          </p:cNvPr>
          <p:cNvSpPr txBox="1"/>
          <p:nvPr/>
        </p:nvSpPr>
        <p:spPr>
          <a:xfrm>
            <a:off x="6875389" y="4822574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MIGHTEE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5438CD-5198-3E49-A97D-26734FFC77D8}"/>
              </a:ext>
            </a:extLst>
          </p:cNvPr>
          <p:cNvCxnSpPr>
            <a:cxnSpLocks/>
          </p:cNvCxnSpPr>
          <p:nvPr/>
        </p:nvCxnSpPr>
        <p:spPr>
          <a:xfrm flipH="1" flipV="1">
            <a:off x="6017623" y="4822574"/>
            <a:ext cx="770637" cy="153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9C1ED8C-9DCE-E54D-8469-0C829A86544A}"/>
              </a:ext>
            </a:extLst>
          </p:cNvPr>
          <p:cNvSpPr txBox="1"/>
          <p:nvPr/>
        </p:nvSpPr>
        <p:spPr>
          <a:xfrm>
            <a:off x="7369444" y="3168394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superMIGHTEE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13D0AD-3959-1448-990B-4FB54258F994}"/>
              </a:ext>
            </a:extLst>
          </p:cNvPr>
          <p:cNvCxnSpPr>
            <a:cxnSpLocks/>
            <a:stCxn id="8" idx="1"/>
            <a:endCxn id="5" idx="3"/>
          </p:cNvCxnSpPr>
          <p:nvPr/>
        </p:nvCxnSpPr>
        <p:spPr>
          <a:xfrm flipH="1">
            <a:off x="6808886" y="3322283"/>
            <a:ext cx="560558" cy="144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838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22287</TotalTime>
  <Words>222</Words>
  <Application>Microsoft Macintosh PowerPoint</Application>
  <PresentationFormat>On-screen Show (16:10)</PresentationFormat>
  <Paragraphs>44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uGMRT-MeerKAT     Sensitivity Complementarity</vt:lpstr>
      <vt:lpstr>uGMRT-MeerKAT     Frequency Complementarity</vt:lpstr>
      <vt:lpstr>PowerPoint Presentation</vt:lpstr>
      <vt:lpstr>PowerPoint Presentation</vt:lpstr>
      <vt:lpstr>PowerPoint Presentation</vt:lpstr>
      <vt:lpstr>Polarimetry: Bandwidth is key</vt:lpstr>
      <vt:lpstr>First SuperMIGHTEE Observing Proposal</vt:lpstr>
      <vt:lpstr>Summary: SuperMIGHTEE</vt:lpstr>
    </vt:vector>
  </TitlesOfParts>
  <Company>University of Cape Town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Lucas</dc:creator>
  <cp:lastModifiedBy>Russell Taylor</cp:lastModifiedBy>
  <cp:revision>341</cp:revision>
  <cp:lastPrinted>2019-03-13T08:41:54Z</cp:lastPrinted>
  <dcterms:created xsi:type="dcterms:W3CDTF">2015-09-02T13:45:33Z</dcterms:created>
  <dcterms:modified xsi:type="dcterms:W3CDTF">2019-09-10T09:12:11Z</dcterms:modified>
</cp:coreProperties>
</file>