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5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9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3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8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69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CC2C7-492A-433C-B849-58F82322F4B8}" type="datetimeFigureOut">
              <a:rPr lang="en-GB" smtClean="0"/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62DB6-C943-4AD2-AF2B-F89956CC9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8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Electronic : PM0 (former IM0)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5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82" y="0"/>
            <a:ext cx="6765636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3076" y="5029200"/>
            <a:ext cx="2145847" cy="1649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4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703"/>
            <a:ext cx="10515600" cy="1325563"/>
          </a:xfrm>
        </p:spPr>
        <p:txBody>
          <a:bodyPr/>
          <a:lstStyle/>
          <a:p>
            <a:r>
              <a:rPr lang="it-IT" dirty="0" smtClean="0"/>
              <a:t>boundaries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0839"/>
            <a:ext cx="10515600" cy="4722132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Mass limitation: </a:t>
            </a:r>
            <a:r>
              <a:rPr lang="it-IT" dirty="0" smtClean="0"/>
              <a:t>12,5T EVERYTHING included </a:t>
            </a:r>
          </a:p>
          <a:p>
            <a:pPr lvl="1"/>
            <a:r>
              <a:rPr lang="it-IT" dirty="0" smtClean="0"/>
              <a:t>Bench + legs</a:t>
            </a:r>
          </a:p>
          <a:p>
            <a:pPr lvl="1"/>
            <a:r>
              <a:rPr lang="it-IT" dirty="0" smtClean="0"/>
              <a:t>elevator 1+2 + CU boxes</a:t>
            </a:r>
          </a:p>
          <a:p>
            <a:pPr lvl="1"/>
            <a:r>
              <a:rPr lang="it-IT" dirty="0" smtClean="0"/>
              <a:t>Enclosure Micado</a:t>
            </a:r>
          </a:p>
          <a:p>
            <a:pPr lvl="1"/>
            <a:r>
              <a:rPr lang="it-IT" dirty="0" smtClean="0"/>
              <a:t>Enclosure Maory (to be discussed)</a:t>
            </a:r>
            <a:endParaRPr lang="it-IT" dirty="0" smtClean="0"/>
          </a:p>
          <a:p>
            <a:r>
              <a:rPr lang="it-IT" dirty="0" smtClean="0"/>
              <a:t>Volume </a:t>
            </a:r>
            <a:r>
              <a:rPr lang="it-IT" dirty="0" smtClean="0"/>
              <a:t>under negotiation with ESO</a:t>
            </a:r>
            <a:endParaRPr lang="it-IT" dirty="0" smtClean="0"/>
          </a:p>
          <a:p>
            <a:r>
              <a:rPr lang="it-IT" dirty="0" smtClean="0"/>
              <a:t>Heat dissipation limit (for each)</a:t>
            </a:r>
          </a:p>
          <a:p>
            <a:r>
              <a:rPr lang="it-IT" dirty="0" smtClean="0"/>
              <a:t>Electrical </a:t>
            </a:r>
            <a:r>
              <a:rPr lang="it-IT" dirty="0" smtClean="0"/>
              <a:t>power limit </a:t>
            </a:r>
            <a:r>
              <a:rPr lang="it-IT" dirty="0" smtClean="0"/>
              <a:t>(for each)</a:t>
            </a:r>
          </a:p>
          <a:p>
            <a:r>
              <a:rPr lang="it-IT" dirty="0" smtClean="0"/>
              <a:t>No vignetting</a:t>
            </a:r>
          </a:p>
          <a:p>
            <a:r>
              <a:rPr lang="it-IT" dirty="0" smtClean="0"/>
              <a:t>Motion on the optics how to budget with Optomech: 250um 5arcsec</a:t>
            </a:r>
          </a:p>
          <a:p>
            <a:r>
              <a:rPr lang="it-IT" dirty="0"/>
              <a:t>Alignment Range, </a:t>
            </a:r>
            <a:r>
              <a:rPr lang="it-IT" dirty="0" smtClean="0"/>
              <a:t>(</a:t>
            </a:r>
            <a:r>
              <a:rPr lang="it-IT" dirty="0"/>
              <a:t>coming from optical design </a:t>
            </a:r>
            <a:r>
              <a:rPr lang="it-IT"/>
              <a:t>and </a:t>
            </a:r>
            <a:r>
              <a:rPr lang="it-IT" smtClean="0"/>
              <a:t>Nasmyth </a:t>
            </a:r>
            <a:r>
              <a:rPr lang="it-IT" dirty="0"/>
              <a:t>DUG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en-GB" dirty="0"/>
              <a:t>Bench shall guarantee that the Access to the instrument across the Nasmyth platform will be   exclusively via the walkway area shown in CAD-130610</a:t>
            </a:r>
            <a:r>
              <a:rPr lang="en-GB" dirty="0" smtClean="0"/>
              <a:t>.</a:t>
            </a:r>
          </a:p>
          <a:p>
            <a:r>
              <a:rPr lang="it-IT" dirty="0" smtClean="0"/>
              <a:t>emissivity</a:t>
            </a:r>
            <a:endParaRPr 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24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Time budget (mainly for elevators)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23208" y="1971586"/>
            <a:ext cx="112150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start up shut down online to/from standby and standby to/from offline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Time budget in maintenance</a:t>
            </a:r>
          </a:p>
        </p:txBody>
      </p:sp>
    </p:spTree>
    <p:extLst>
      <p:ext uri="{BB962C8B-B14F-4D97-AF65-F5344CB8AC3E}">
        <p14:creationId xmlns:p14="http://schemas.microsoft.com/office/powerpoint/2010/main" val="175314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Interface to Telescope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70164" y="1825625"/>
            <a:ext cx="104965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Eigenfrequency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Load to the </a:t>
            </a:r>
            <a:r>
              <a:rPr lang="it-IT" sz="3200" dirty="0" smtClean="0"/>
              <a:t>telescope (earthquake but not only)</a:t>
            </a:r>
            <a:endParaRPr lang="it-IT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Point stiffness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smtClean="0"/>
              <a:t>Nasmyth flexures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2790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Interface to subsystems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I-IM0/IU0-1.2.3 Calibration unit mounting	The Calibration Unit mounting interface to IM0 is shown in DWG XX</a:t>
            </a:r>
          </a:p>
          <a:p>
            <a:r>
              <a:rPr lang="en-GB" dirty="0"/>
              <a:t>I-IM0/IU0-1.2.4 Volume allocation	The volume reserved for Calibration Unit  </a:t>
            </a:r>
            <a:r>
              <a:rPr lang="en-GB" dirty="0" err="1"/>
              <a:t>unit</a:t>
            </a:r>
            <a:r>
              <a:rPr lang="en-GB" dirty="0"/>
              <a:t> is defined in XX</a:t>
            </a:r>
          </a:p>
          <a:p>
            <a:r>
              <a:rPr lang="en-GB" dirty="0"/>
              <a:t>I-IM0/IU0-1.2.5 Loads	To be completed</a:t>
            </a:r>
          </a:p>
          <a:p>
            <a:r>
              <a:rPr lang="en-GB" dirty="0"/>
              <a:t>I-IM0/IU0-1.2.6 Mass	The mass </a:t>
            </a:r>
            <a:r>
              <a:rPr lang="en-GB" dirty="0" err="1"/>
              <a:t>aconsidered</a:t>
            </a:r>
            <a:r>
              <a:rPr lang="en-GB" dirty="0"/>
              <a:t> for the CU </a:t>
            </a:r>
            <a:r>
              <a:rPr lang="en-GB" dirty="0" err="1"/>
              <a:t>equipments</a:t>
            </a:r>
            <a:r>
              <a:rPr lang="en-GB" dirty="0"/>
              <a:t> is 200Kg </a:t>
            </a:r>
          </a:p>
          <a:p>
            <a:r>
              <a:rPr lang="en-GB" dirty="0"/>
              <a:t>I-IM0/IU0-1.2.7 MOI in symmetric </a:t>
            </a:r>
            <a:r>
              <a:rPr lang="en-GB" dirty="0" err="1"/>
              <a:t>config</a:t>
            </a:r>
            <a:r>
              <a:rPr lang="en-GB" dirty="0"/>
              <a:t>	TBC</a:t>
            </a:r>
          </a:p>
          <a:p>
            <a:r>
              <a:rPr lang="en-GB" dirty="0"/>
              <a:t>I-IM0/IU0-1.2.8 </a:t>
            </a:r>
            <a:r>
              <a:rPr lang="en-GB" dirty="0" err="1"/>
              <a:t>CoG</a:t>
            </a:r>
            <a:r>
              <a:rPr lang="en-GB" dirty="0"/>
              <a:t> in symmetrical	"The </a:t>
            </a:r>
            <a:r>
              <a:rPr lang="en-GB" dirty="0" err="1"/>
              <a:t>Center</a:t>
            </a:r>
            <a:r>
              <a:rPr lang="en-GB" dirty="0"/>
              <a:t> of Gravity </a:t>
            </a:r>
            <a:r>
              <a:rPr lang="en-GB" dirty="0" smtClean="0"/>
              <a:t>is TBC</a:t>
            </a:r>
            <a:r>
              <a:rPr lang="en-GB" dirty="0"/>
              <a:t>"</a:t>
            </a:r>
          </a:p>
          <a:p>
            <a:r>
              <a:rPr lang="en-GB" dirty="0"/>
              <a:t>I-IM0/IU0-1.2.9 Acting forces	To be completed</a:t>
            </a:r>
          </a:p>
          <a:p>
            <a:r>
              <a:rPr lang="en-GB" dirty="0"/>
              <a:t>I-IM0/IU0-1.2.10 Structural frequency	To be completed</a:t>
            </a:r>
          </a:p>
          <a:p>
            <a:r>
              <a:rPr lang="en-GB" dirty="0"/>
              <a:t>I-IM0/IU0-1.2.11 Vibration requirements	To be completed</a:t>
            </a:r>
          </a:p>
        </p:txBody>
      </p:sp>
    </p:spTree>
    <p:extLst>
      <p:ext uri="{BB962C8B-B14F-4D97-AF65-F5344CB8AC3E}">
        <p14:creationId xmlns:p14="http://schemas.microsoft.com/office/powerpoint/2010/main" val="182537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Routing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en-GB" dirty="0" smtClean="0"/>
              <a:t>I-IH0/IM0-1.2.5 Cable routing </a:t>
            </a:r>
            <a:r>
              <a:rPr lang="en-GB" dirty="0" err="1" smtClean="0"/>
              <a:t>Optomechanics</a:t>
            </a:r>
            <a:r>
              <a:rPr lang="en-GB" dirty="0" smtClean="0"/>
              <a:t>	The cable routing from the </a:t>
            </a:r>
            <a:r>
              <a:rPr lang="en-GB" dirty="0" err="1" smtClean="0"/>
              <a:t>Optomechanical</a:t>
            </a:r>
            <a:r>
              <a:rPr lang="en-GB" dirty="0" smtClean="0"/>
              <a:t> mountings   to IH0 is defined by IM0 in XX</a:t>
            </a:r>
          </a:p>
          <a:p>
            <a:r>
              <a:rPr lang="en-GB" dirty="0" smtClean="0"/>
              <a:t>I-IH0/IM0-1.2.6 Pipe routing </a:t>
            </a:r>
            <a:r>
              <a:rPr lang="en-GB" dirty="0" err="1" smtClean="0"/>
              <a:t>Optomechanics</a:t>
            </a:r>
            <a:r>
              <a:rPr lang="en-GB" dirty="0" smtClean="0"/>
              <a:t>	The pipe routing from the </a:t>
            </a:r>
            <a:r>
              <a:rPr lang="en-GB" dirty="0" err="1" smtClean="0"/>
              <a:t>Optomechanicsequipment</a:t>
            </a:r>
            <a:r>
              <a:rPr lang="en-GB" dirty="0" smtClean="0"/>
              <a:t> to IT0 (manifold) is defined by IM0 in XX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en-GB" dirty="0"/>
              <a:t>I-IH0/IP0-1.4.1 Cabling definition for </a:t>
            </a:r>
            <a:r>
              <a:rPr lang="en-GB" dirty="0" err="1"/>
              <a:t>Opto</a:t>
            </a:r>
            <a:r>
              <a:rPr lang="en-GB" dirty="0"/>
              <a:t>-mechanical mountings	The </a:t>
            </a:r>
            <a:r>
              <a:rPr lang="en-GB" dirty="0" err="1"/>
              <a:t>Opto</a:t>
            </a:r>
            <a:r>
              <a:rPr lang="en-GB" dirty="0"/>
              <a:t>-mechanical mountings will be connected to ICH through the cable defined  in XX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29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378" y="135617"/>
            <a:ext cx="10515600" cy="66489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Mechanics</a:t>
            </a:r>
            <a:endParaRPr lang="en-GB" b="1" dirty="0"/>
          </a:p>
          <a:p>
            <a:pPr fontAlgn="base"/>
            <a:r>
              <a:rPr lang="en-GB" dirty="0"/>
              <a:t>Review of subsystem specifications</a:t>
            </a:r>
          </a:p>
          <a:p>
            <a:pPr lvl="1" fontAlgn="base"/>
            <a:r>
              <a:rPr lang="en-GB" dirty="0"/>
              <a:t>what are the requirements assumed so far for the design?</a:t>
            </a:r>
          </a:p>
          <a:p>
            <a:pPr lvl="1" fontAlgn="base"/>
            <a:r>
              <a:rPr lang="en-GB" dirty="0"/>
              <a:t>requirements from new baseline design</a:t>
            </a:r>
          </a:p>
          <a:p>
            <a:pPr lvl="1" fontAlgn="base"/>
            <a:r>
              <a:rPr lang="en-GB" dirty="0"/>
              <a:t>requirements from the Optical WP, DM WP, Thermal WP</a:t>
            </a:r>
          </a:p>
          <a:p>
            <a:pPr lvl="1" fontAlgn="base"/>
            <a:r>
              <a:rPr lang="en-GB" dirty="0"/>
              <a:t>budget split between bench and mounts</a:t>
            </a:r>
          </a:p>
          <a:p>
            <a:pPr fontAlgn="base"/>
            <a:r>
              <a:rPr lang="en-GB" dirty="0"/>
              <a:t>Status of analysis and design</a:t>
            </a:r>
          </a:p>
          <a:p>
            <a:pPr lvl="1" fontAlgn="base"/>
            <a:r>
              <a:rPr lang="en-GB" dirty="0"/>
              <a:t>overview of the mechanical design</a:t>
            </a:r>
          </a:p>
          <a:p>
            <a:pPr lvl="1" fontAlgn="base"/>
            <a:r>
              <a:rPr lang="en-GB" dirty="0"/>
              <a:t>earthquake analysis </a:t>
            </a:r>
          </a:p>
          <a:p>
            <a:pPr lvl="1" fontAlgn="base"/>
            <a:r>
              <a:rPr lang="en-GB" dirty="0"/>
              <a:t>effect of thermal expansion</a:t>
            </a:r>
          </a:p>
          <a:p>
            <a:pPr lvl="1" fontAlgn="base"/>
            <a:r>
              <a:rPr lang="en-GB" dirty="0"/>
              <a:t>effect of </a:t>
            </a:r>
            <a:r>
              <a:rPr lang="en-GB" dirty="0" err="1"/>
              <a:t>nasmyth</a:t>
            </a:r>
            <a:r>
              <a:rPr lang="en-GB" dirty="0"/>
              <a:t> platform flexures</a:t>
            </a:r>
          </a:p>
          <a:p>
            <a:pPr lvl="1" fontAlgn="base"/>
            <a:r>
              <a:rPr lang="en-GB" dirty="0"/>
              <a:t>effect of variable loads (</a:t>
            </a:r>
            <a:r>
              <a:rPr lang="en-GB" dirty="0" err="1"/>
              <a:t>calunit</a:t>
            </a:r>
            <a:r>
              <a:rPr lang="en-GB" dirty="0"/>
              <a:t>, </a:t>
            </a:r>
            <a:r>
              <a:rPr lang="en-GB" dirty="0" err="1"/>
              <a:t>lgsw</a:t>
            </a:r>
            <a:r>
              <a:rPr lang="en-GB" dirty="0"/>
              <a:t>)</a:t>
            </a:r>
          </a:p>
          <a:p>
            <a:pPr lvl="1" fontAlgn="base"/>
            <a:r>
              <a:rPr lang="en-GB" dirty="0"/>
              <a:t>effect of wind</a:t>
            </a:r>
          </a:p>
          <a:p>
            <a:pPr lvl="1" fontAlgn="base"/>
            <a:r>
              <a:rPr lang="en-GB" dirty="0"/>
              <a:t>elevator for the calibration units </a:t>
            </a:r>
          </a:p>
          <a:p>
            <a:pPr lvl="1" fontAlgn="base"/>
            <a:r>
              <a:rPr lang="en-GB" dirty="0"/>
              <a:t>AIV</a:t>
            </a:r>
          </a:p>
          <a:p>
            <a:pPr fontAlgn="base"/>
            <a:r>
              <a:rPr lang="en-GB" dirty="0"/>
              <a:t>Subsystem management and interfaces</a:t>
            </a:r>
          </a:p>
          <a:p>
            <a:pPr lvl="1" fontAlgn="base"/>
            <a:r>
              <a:rPr lang="en-GB" dirty="0"/>
              <a:t>Interface with other subsystems: LGSW, DM</a:t>
            </a:r>
          </a:p>
          <a:p>
            <a:pPr lvl="1" fontAlgn="base"/>
            <a:r>
              <a:rPr lang="en-GB" dirty="0"/>
              <a:t>how do you share mechanical activities of bench, mounts, LGSW, </a:t>
            </a:r>
            <a:r>
              <a:rPr lang="en-GB" dirty="0" err="1"/>
              <a:t>CalUnit</a:t>
            </a:r>
            <a:endParaRPr lang="en-GB" dirty="0"/>
          </a:p>
          <a:p>
            <a:pPr lvl="1" fontAlgn="base"/>
            <a:r>
              <a:rPr lang="en-GB" dirty="0"/>
              <a:t>resume contract with Libra: when? scope of Libra’s work?</a:t>
            </a:r>
          </a:p>
          <a:p>
            <a:pPr lvl="1" fontAlgn="base"/>
            <a:r>
              <a:rPr lang="en-GB" dirty="0"/>
              <a:t>interface with the telescope</a:t>
            </a:r>
          </a:p>
          <a:p>
            <a:pPr lvl="1" fontAlgn="base"/>
            <a:r>
              <a:rPr lang="en-GB" dirty="0"/>
              <a:t>interface with LGSW, </a:t>
            </a:r>
            <a:r>
              <a:rPr lang="en-GB" dirty="0" err="1"/>
              <a:t>CalUnit</a:t>
            </a:r>
            <a:r>
              <a:rPr lang="en-GB" dirty="0"/>
              <a:t>, MICADO </a:t>
            </a:r>
            <a:r>
              <a:rPr lang="en-GB" dirty="0" err="1"/>
              <a:t>CalUnit</a:t>
            </a:r>
            <a:r>
              <a:rPr lang="en-GB" dirty="0"/>
              <a:t>, Thermal</a:t>
            </a:r>
          </a:p>
          <a:p>
            <a:pPr lvl="1" fontAlgn="base"/>
            <a:r>
              <a:rPr lang="en-GB" dirty="0"/>
              <a:t>schedule towards PDR (set WP milestones)</a:t>
            </a:r>
          </a:p>
          <a:p>
            <a:pPr lvl="1" fontAlgn="base"/>
            <a:r>
              <a:rPr lang="en-GB" dirty="0"/>
              <a:t>cost estimate (bench, mounts, …)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546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212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Electronic : PM0 (former IM0)</vt:lpstr>
      <vt:lpstr>PowerPoint Presentation</vt:lpstr>
      <vt:lpstr>boundaries</vt:lpstr>
      <vt:lpstr>Time budget (mainly for elevators)</vt:lpstr>
      <vt:lpstr>Interface to Telescope</vt:lpstr>
      <vt:lpstr>Interface to subsystems</vt:lpstr>
      <vt:lpstr>Routing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: PH0 (former IH0)</dc:title>
  <dc:creator>Marco</dc:creator>
  <cp:lastModifiedBy>Marco</cp:lastModifiedBy>
  <cp:revision>17</cp:revision>
  <dcterms:created xsi:type="dcterms:W3CDTF">2019-07-02T16:48:17Z</dcterms:created>
  <dcterms:modified xsi:type="dcterms:W3CDTF">2019-07-03T06:33:44Z</dcterms:modified>
</cp:coreProperties>
</file>