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3" r:id="rId9"/>
    <p:sldId id="265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4E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CC2C7-492A-433C-B849-58F82322F4B8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2DB6-C943-4AD2-AF2B-F89956CC9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974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CC2C7-492A-433C-B849-58F82322F4B8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2DB6-C943-4AD2-AF2B-F89956CC9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729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CC2C7-492A-433C-B849-58F82322F4B8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2DB6-C943-4AD2-AF2B-F89956CC9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475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CC2C7-492A-433C-B849-58F82322F4B8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2DB6-C943-4AD2-AF2B-F89956CC9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350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CC2C7-492A-433C-B849-58F82322F4B8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2DB6-C943-4AD2-AF2B-F89956CC9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890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CC2C7-492A-433C-B849-58F82322F4B8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2DB6-C943-4AD2-AF2B-F89956CC9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912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CC2C7-492A-433C-B849-58F82322F4B8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2DB6-C943-4AD2-AF2B-F89956CC9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227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CC2C7-492A-433C-B849-58F82322F4B8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2DB6-C943-4AD2-AF2B-F89956CC9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939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CC2C7-492A-433C-B849-58F82322F4B8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2DB6-C943-4AD2-AF2B-F89956CC9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084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CC2C7-492A-433C-B849-58F82322F4B8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2DB6-C943-4AD2-AF2B-F89956CC9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211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CC2C7-492A-433C-B849-58F82322F4B8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2DB6-C943-4AD2-AF2B-F89956CC9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692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CC2C7-492A-433C-B849-58F82322F4B8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62DB6-C943-4AD2-AF2B-F89956CC9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88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Electronic : PH0 (former IH0)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453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Interface to software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399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378" y="135617"/>
            <a:ext cx="10515600" cy="664890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/>
              <a:t>Electronics</a:t>
            </a:r>
            <a:endParaRPr lang="en-GB" b="1" dirty="0"/>
          </a:p>
          <a:p>
            <a:pPr fontAlgn="base"/>
            <a:r>
              <a:rPr lang="en-GB" dirty="0"/>
              <a:t>Review of subsystem specifications</a:t>
            </a:r>
          </a:p>
          <a:p>
            <a:pPr lvl="1" fontAlgn="base"/>
            <a:r>
              <a:rPr lang="en-GB" dirty="0"/>
              <a:t>what are the requirements assumed so far for the design?</a:t>
            </a:r>
          </a:p>
          <a:p>
            <a:pPr lvl="1" fontAlgn="base"/>
            <a:r>
              <a:rPr lang="en-GB" dirty="0"/>
              <a:t>are ALL the specifications and recommendation from ESO taken into account? (materials to be used, standards, connectors, best-practices, …)</a:t>
            </a:r>
          </a:p>
          <a:p>
            <a:pPr lvl="1" fontAlgn="base"/>
            <a:r>
              <a:rPr lang="en-GB" dirty="0"/>
              <a:t>new requirements from baseline  </a:t>
            </a:r>
          </a:p>
          <a:p>
            <a:pPr fontAlgn="base"/>
            <a:r>
              <a:rPr lang="en-GB" dirty="0"/>
              <a:t>Current status of design and analysis</a:t>
            </a:r>
          </a:p>
          <a:p>
            <a:pPr lvl="1" fontAlgn="base"/>
            <a:r>
              <a:rPr lang="en-GB" dirty="0"/>
              <a:t>overview of the entire electronic system of MAORY</a:t>
            </a:r>
          </a:p>
          <a:p>
            <a:pPr lvl="1" fontAlgn="base"/>
            <a:r>
              <a:rPr lang="en-GB" dirty="0"/>
              <a:t>distribution of cabinets, routing between cabinets, routing to devices, mechanical interface to the Nasmyth</a:t>
            </a:r>
          </a:p>
          <a:p>
            <a:pPr lvl="1" fontAlgn="base"/>
            <a:r>
              <a:rPr lang="en-GB" dirty="0"/>
              <a:t>internal layout of the cabinets</a:t>
            </a:r>
          </a:p>
          <a:p>
            <a:pPr lvl="1" fontAlgn="base"/>
            <a:r>
              <a:rPr lang="en-GB" dirty="0"/>
              <a:t>list of selected devices/controller</a:t>
            </a:r>
          </a:p>
          <a:p>
            <a:pPr lvl="1" fontAlgn="base"/>
            <a:r>
              <a:rPr lang="en-GB" dirty="0"/>
              <a:t>distributed vs centralized controllers on the main bench</a:t>
            </a:r>
          </a:p>
          <a:p>
            <a:pPr lvl="1" fontAlgn="base"/>
            <a:r>
              <a:rPr lang="en-GB" dirty="0"/>
              <a:t>prototyping: short term, medium term plan</a:t>
            </a:r>
          </a:p>
          <a:p>
            <a:pPr lvl="1" fontAlgn="base"/>
            <a:r>
              <a:rPr lang="en-GB" dirty="0"/>
              <a:t>power/mass/cooling budget update</a:t>
            </a:r>
          </a:p>
          <a:p>
            <a:pPr lvl="1" fontAlgn="base"/>
            <a:r>
              <a:rPr lang="en-GB" dirty="0"/>
              <a:t>operational scheme (what is always on, who switch on/off who)</a:t>
            </a:r>
          </a:p>
          <a:p>
            <a:pPr lvl="1" fontAlgn="base"/>
            <a:r>
              <a:rPr lang="en-GB" dirty="0"/>
              <a:t>safety (overcurrent / </a:t>
            </a:r>
            <a:r>
              <a:rPr lang="en-GB" dirty="0" err="1"/>
              <a:t>overtemperature</a:t>
            </a:r>
            <a:r>
              <a:rPr lang="en-GB" dirty="0"/>
              <a:t> / glycol leaks / …)</a:t>
            </a:r>
          </a:p>
          <a:p>
            <a:pPr lvl="1" fontAlgn="base"/>
            <a:r>
              <a:rPr lang="en-GB" dirty="0"/>
              <a:t>AIV</a:t>
            </a:r>
          </a:p>
          <a:p>
            <a:pPr fontAlgn="base"/>
            <a:r>
              <a:rPr lang="en-GB" dirty="0"/>
              <a:t>Sub-system coordination</a:t>
            </a:r>
          </a:p>
          <a:p>
            <a:pPr lvl="1" fontAlgn="base"/>
            <a:r>
              <a:rPr lang="en-GB" sz="800" dirty="0"/>
              <a:t> </a:t>
            </a:r>
            <a:r>
              <a:rPr lang="en-GB" dirty="0"/>
              <a:t>internal guidelines / standards to be followed by everyone working on electronics</a:t>
            </a:r>
          </a:p>
          <a:p>
            <a:pPr lvl="1" fontAlgn="base"/>
            <a:r>
              <a:rPr lang="en-GB" dirty="0"/>
              <a:t>common services: power supply, cabinet thermal insulation and cooling, data distribution</a:t>
            </a:r>
          </a:p>
          <a:p>
            <a:pPr lvl="1" fontAlgn="base"/>
            <a:r>
              <a:rPr lang="en-GB" dirty="0"/>
              <a:t>how do you share activities between electronics of MPO, </a:t>
            </a:r>
            <a:r>
              <a:rPr lang="en-GB" dirty="0" err="1"/>
              <a:t>CalUnit</a:t>
            </a:r>
            <a:r>
              <a:rPr lang="en-GB" dirty="0"/>
              <a:t>, LGSW, LOR</a:t>
            </a:r>
          </a:p>
          <a:p>
            <a:pPr lvl="1" fontAlgn="base"/>
            <a:r>
              <a:rPr lang="en-GB" dirty="0"/>
              <a:t>interface with the telescope and MICADO</a:t>
            </a:r>
          </a:p>
          <a:p>
            <a:pPr lvl="1" fontAlgn="base"/>
            <a:r>
              <a:rPr lang="en-GB" dirty="0"/>
              <a:t>interfaces with bench </a:t>
            </a:r>
          </a:p>
          <a:p>
            <a:pPr lvl="1" fontAlgn="base"/>
            <a:r>
              <a:rPr lang="en-GB" dirty="0"/>
              <a:t>schedule towards PDR</a:t>
            </a:r>
          </a:p>
          <a:p>
            <a:pPr lvl="1" fontAlgn="base"/>
            <a:r>
              <a:rPr lang="en-GB" dirty="0"/>
              <a:t>cost estimate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8546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637" y="511175"/>
            <a:ext cx="10323841" cy="6020254"/>
          </a:xfrm>
        </p:spPr>
      </p:pic>
      <p:sp>
        <p:nvSpPr>
          <p:cNvPr id="6" name="Rectangle 5"/>
          <p:cNvSpPr/>
          <p:nvPr/>
        </p:nvSpPr>
        <p:spPr>
          <a:xfrm>
            <a:off x="8752114" y="3535135"/>
            <a:ext cx="2310493" cy="791936"/>
          </a:xfrm>
          <a:prstGeom prst="rect">
            <a:avLst/>
          </a:prstGeom>
          <a:solidFill>
            <a:srgbClr val="954E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8858249" y="3624942"/>
            <a:ext cx="2008415" cy="369332"/>
          </a:xfrm>
          <a:prstGeom prst="rect">
            <a:avLst/>
          </a:prstGeom>
          <a:solidFill>
            <a:srgbClr val="954ECA"/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IH0 to IS0 interface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8972550" y="963386"/>
            <a:ext cx="2196193" cy="19839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148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1341" y="1027906"/>
            <a:ext cx="7826418" cy="5342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119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boundaries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Mass limitation: 3T EVERYTHING included </a:t>
            </a:r>
            <a:r>
              <a:rPr lang="it-IT" dirty="0"/>
              <a:t>(</a:t>
            </a:r>
            <a:r>
              <a:rPr lang="it-IT" dirty="0" smtClean="0"/>
              <a:t>cabling, all electornic)</a:t>
            </a:r>
          </a:p>
          <a:p>
            <a:r>
              <a:rPr lang="it-IT" dirty="0" smtClean="0"/>
              <a:t>Volume to be agreed (number of rack)</a:t>
            </a:r>
          </a:p>
          <a:p>
            <a:r>
              <a:rPr lang="it-IT" dirty="0" smtClean="0"/>
              <a:t>Heat dissipation limit (still to be defined)</a:t>
            </a:r>
          </a:p>
          <a:p>
            <a:r>
              <a:rPr lang="it-IT" dirty="0" smtClean="0"/>
              <a:t>Electrical power limit (see next slide</a:t>
            </a:r>
            <a:r>
              <a:rPr lang="it-IT" dirty="0" smtClean="0"/>
              <a:t>)</a:t>
            </a:r>
          </a:p>
          <a:p>
            <a:r>
              <a:rPr lang="it-IT" dirty="0" smtClean="0"/>
              <a:t>Number and frequency of motion</a:t>
            </a:r>
            <a:endParaRPr lang="it-IT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6439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7636" y="642938"/>
            <a:ext cx="2971800" cy="553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307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Time budget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23208" y="1971586"/>
            <a:ext cx="1121500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3200" dirty="0" smtClean="0"/>
              <a:t>Time Budget in start up shut down online to/from standby and standby to/from offline time.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3200" dirty="0" smtClean="0"/>
              <a:t>Time Budget in integration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3200" dirty="0" smtClean="0"/>
              <a:t>Time budget in maintenance</a:t>
            </a:r>
          </a:p>
        </p:txBody>
      </p:sp>
    </p:spTree>
    <p:extLst>
      <p:ext uri="{BB962C8B-B14F-4D97-AF65-F5344CB8AC3E}">
        <p14:creationId xmlns:p14="http://schemas.microsoft.com/office/powerpoint/2010/main" val="1753145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Interface to Telescope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770164" y="1825625"/>
            <a:ext cx="104965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MAO-IH0-3.10.1.1 E-</a:t>
            </a:r>
            <a:r>
              <a:rPr lang="en-GB" dirty="0" err="1" smtClean="0"/>
              <a:t>ELt</a:t>
            </a:r>
            <a:r>
              <a:rPr lang="en-GB" dirty="0" smtClean="0"/>
              <a:t> provide routing tray	The E-ELT System shall provide in the form of a metallic tray for cabling and piping, permanently installed on the Telescope Main Structure, with a minimum cross-section of 400x200 mm. The pipe and cable trays provided by the E-ELT System will not extend into the Nasmyth Instruments design volume. </a:t>
            </a:r>
          </a:p>
          <a:p>
            <a:endParaRPr lang="it-IT" dirty="0"/>
          </a:p>
          <a:p>
            <a:endParaRPr lang="en-GB" dirty="0" smtClean="0"/>
          </a:p>
          <a:p>
            <a:r>
              <a:rPr lang="en-GB" dirty="0" smtClean="0"/>
              <a:t>MAO-IH0-3.10.1.2 E-ELT define cable paths	The E-ELT System shall define the routing path for the above cable tray considering the need for maintenance access after first installation. 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770163" y="4486773"/>
            <a:ext cx="102434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MAO-IH0-3.10.2.1 Routing inside the volume	"shall procure, deliver and install the cabling and piping including its thermal insulation, between the SCPs and itself (IH0).</a:t>
            </a:r>
          </a:p>
          <a:p>
            <a:r>
              <a:rPr lang="en-GB" dirty="0" smtClean="0"/>
              <a:t>shall procure, deliver and install the cabling and piping routing (e.g. metallic trays) inside the instrument design volume up to itself (IH0)"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7901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Interface to subsystems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I-IH0/IP0-1.4.2 Electrical bonding	"The electrical bonding between the IP0 and the rest of </a:t>
            </a:r>
            <a:r>
              <a:rPr lang="en-GB" dirty="0" err="1" smtClean="0"/>
              <a:t>Maory</a:t>
            </a:r>
            <a:r>
              <a:rPr lang="en-GB" dirty="0" smtClean="0"/>
              <a:t> will be defined for the MAORY FDR"</a:t>
            </a:r>
          </a:p>
          <a:p>
            <a:r>
              <a:rPr lang="en-GB" dirty="0" smtClean="0"/>
              <a:t>I-IH0/IP0-1.4.3 Grounding and Isolation	"A common grounding between the IP0  and the rest of </a:t>
            </a:r>
            <a:r>
              <a:rPr lang="en-GB" dirty="0" err="1" smtClean="0"/>
              <a:t>Maory</a:t>
            </a:r>
            <a:r>
              <a:rPr lang="en-GB" dirty="0" smtClean="0"/>
              <a:t> will be defined for the MAORY FDR"</a:t>
            </a:r>
          </a:p>
          <a:p>
            <a:r>
              <a:rPr lang="en-GB" dirty="0" smtClean="0"/>
              <a:t>I-IH0/IP0-1.4.4 Shielding	"The shielding strategy between the IP0  and the rest of </a:t>
            </a:r>
            <a:r>
              <a:rPr lang="en-GB" dirty="0" err="1" smtClean="0"/>
              <a:t>Maory</a:t>
            </a:r>
            <a:r>
              <a:rPr lang="en-GB" dirty="0" smtClean="0"/>
              <a:t> will be defined for the </a:t>
            </a:r>
            <a:r>
              <a:rPr lang="en-GB" dirty="0" err="1" smtClean="0"/>
              <a:t>mAORY</a:t>
            </a:r>
            <a:r>
              <a:rPr lang="en-GB" dirty="0" smtClean="0"/>
              <a:t> FDR"</a:t>
            </a:r>
          </a:p>
          <a:p>
            <a:r>
              <a:rPr lang="en-GB" dirty="0" smtClean="0"/>
              <a:t>I-IH0/IP0-1.4.5 Electrical Power Allocation to IP0	"The power allocation from IH0 to IP0 (to drive the motors) is: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Average (over 24hours) normal power: xx kW</a:t>
            </a:r>
          </a:p>
          <a:p>
            <a:pPr lvl="1"/>
            <a:r>
              <a:rPr lang="en-GB" dirty="0" smtClean="0"/>
              <a:t>Peak normal power: xx </a:t>
            </a:r>
            <a:r>
              <a:rPr lang="en-GB" dirty="0" err="1" smtClean="0"/>
              <a:t>kWAverage</a:t>
            </a:r>
            <a:r>
              <a:rPr lang="en-GB" dirty="0" smtClean="0"/>
              <a:t> (over 24hours) </a:t>
            </a:r>
          </a:p>
          <a:p>
            <a:pPr lvl="1"/>
            <a:r>
              <a:rPr lang="en-GB" dirty="0" smtClean="0"/>
              <a:t>safety power: xx kW"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5371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Routing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it-IT" dirty="0" smtClean="0"/>
          </a:p>
          <a:p>
            <a:r>
              <a:rPr lang="en-GB" dirty="0" smtClean="0"/>
              <a:t>I-IH0/IP0-1.4.1 Cabling definition for </a:t>
            </a:r>
            <a:r>
              <a:rPr lang="en-GB" dirty="0" err="1" smtClean="0"/>
              <a:t>Opto</a:t>
            </a:r>
            <a:r>
              <a:rPr lang="en-GB" smtClean="0"/>
              <a:t>-mechanical </a:t>
            </a:r>
            <a:r>
              <a:rPr lang="en-GB" dirty="0" smtClean="0"/>
              <a:t>mountings	The </a:t>
            </a:r>
            <a:r>
              <a:rPr lang="en-GB" dirty="0" err="1" smtClean="0"/>
              <a:t>Opto</a:t>
            </a:r>
            <a:r>
              <a:rPr lang="en-GB" dirty="0" smtClean="0"/>
              <a:t>-mechanical mountings will be connected to ICH through the cable defined  in XX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r>
              <a:rPr lang="en-GB" dirty="0" smtClean="0"/>
              <a:t>I-IH0/IM0-1.2.5 Cable routing </a:t>
            </a:r>
            <a:r>
              <a:rPr lang="en-GB" dirty="0" err="1" smtClean="0"/>
              <a:t>Optomechanics</a:t>
            </a:r>
            <a:r>
              <a:rPr lang="en-GB" dirty="0" smtClean="0"/>
              <a:t>	The cable routing from the </a:t>
            </a:r>
            <a:r>
              <a:rPr lang="en-GB" dirty="0" err="1" smtClean="0"/>
              <a:t>Optomechanical</a:t>
            </a:r>
            <a:r>
              <a:rPr lang="en-GB" dirty="0" smtClean="0"/>
              <a:t> mountings   to IH0 is defined by IM0 in XX</a:t>
            </a:r>
          </a:p>
          <a:p>
            <a:r>
              <a:rPr lang="en-GB" dirty="0" smtClean="0"/>
              <a:t>I-IH0/IM0-1.2.6 Pipe routing </a:t>
            </a:r>
            <a:r>
              <a:rPr lang="en-GB" dirty="0" err="1" smtClean="0"/>
              <a:t>Optomechanics</a:t>
            </a:r>
            <a:r>
              <a:rPr lang="en-GB" dirty="0" smtClean="0"/>
              <a:t>	The pipe routing from the </a:t>
            </a:r>
            <a:r>
              <a:rPr lang="en-GB" dirty="0" err="1" smtClean="0"/>
              <a:t>Optomechanicsequipment</a:t>
            </a:r>
            <a:r>
              <a:rPr lang="en-GB" dirty="0" smtClean="0"/>
              <a:t> to IT0 (manifold) is defined by IM0 in XX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6296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155</Words>
  <Application>Microsoft Office PowerPoint</Application>
  <PresentationFormat>Widescreen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Electronic : PH0 (former IH0)</vt:lpstr>
      <vt:lpstr>PowerPoint Presentation</vt:lpstr>
      <vt:lpstr>PowerPoint Presentation</vt:lpstr>
      <vt:lpstr>boundaries</vt:lpstr>
      <vt:lpstr>PowerPoint Presentation</vt:lpstr>
      <vt:lpstr>Time budget</vt:lpstr>
      <vt:lpstr>Interface to Telescope</vt:lpstr>
      <vt:lpstr>Interface to subsystems</vt:lpstr>
      <vt:lpstr>Routing</vt:lpstr>
      <vt:lpstr>Interface to software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: PH0 (former IH0)</dc:title>
  <dc:creator>Marco</dc:creator>
  <cp:lastModifiedBy>Marco</cp:lastModifiedBy>
  <cp:revision>11</cp:revision>
  <dcterms:created xsi:type="dcterms:W3CDTF">2019-07-02T16:48:17Z</dcterms:created>
  <dcterms:modified xsi:type="dcterms:W3CDTF">2019-07-03T06:28:17Z</dcterms:modified>
</cp:coreProperties>
</file>