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89" r:id="rId3"/>
    <p:sldId id="258" r:id="rId4"/>
    <p:sldId id="257" r:id="rId5"/>
    <p:sldId id="259" r:id="rId6"/>
    <p:sldId id="287" r:id="rId7"/>
    <p:sldId id="279" r:id="rId8"/>
    <p:sldId id="280" r:id="rId9"/>
    <p:sldId id="288" r:id="rId10"/>
    <p:sldId id="281" r:id="rId11"/>
    <p:sldId id="282" r:id="rId12"/>
    <p:sldId id="284" r:id="rId13"/>
    <p:sldId id="283" r:id="rId14"/>
    <p:sldId id="290" r:id="rId15"/>
    <p:sldId id="285" r:id="rId16"/>
  </p:sldIdLst>
  <p:sldSz cx="9144000" cy="5143500" type="screen16x9"/>
  <p:notesSz cx="6858000" cy="9144000"/>
  <p:defaultText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3224"/>
    <p:restoredTop sz="94706"/>
  </p:normalViewPr>
  <p:slideViewPr>
    <p:cSldViewPr snapToGrid="0" snapToObjects="1">
      <p:cViewPr varScale="1">
        <p:scale>
          <a:sx n="61" d="100"/>
          <a:sy n="61" d="100"/>
        </p:scale>
        <p:origin x="1042"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9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DED9-EB7B-F840-887F-C25B1A536D77}" type="datetimeFigureOut">
              <a:rPr lang="it-IT" smtClean="0"/>
              <a:t>02/07/2019</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748723-BCA0-FF4D-AA43-ED2332BA574B}" type="slidenum">
              <a:rPr lang="it-IT" smtClean="0"/>
              <a:t>‹N›</a:t>
            </a:fld>
            <a:endParaRPr lang="it-IT"/>
          </a:p>
        </p:txBody>
      </p:sp>
    </p:spTree>
    <p:extLst>
      <p:ext uri="{BB962C8B-B14F-4D97-AF65-F5344CB8AC3E}">
        <p14:creationId xmlns:p14="http://schemas.microsoft.com/office/powerpoint/2010/main" val="12929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43378"/>
            <a:ext cx="6858000" cy="1790700"/>
          </a:xfrm>
        </p:spPr>
        <p:txBody>
          <a:bodyPr anchor="b">
            <a:normAutofit/>
          </a:bodyPr>
          <a:lstStyle>
            <a:lvl1pPr algn="ctr">
              <a:defRPr sz="3600" b="1" i="0">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331199"/>
            <a:ext cx="6858000" cy="1241822"/>
          </a:xfrm>
        </p:spPr>
        <p:txBody>
          <a:bodyPr>
            <a:normAutofit/>
          </a:bodyPr>
          <a:lstStyle>
            <a:lvl1pPr marL="0" indent="0" algn="ctr">
              <a:buNone/>
              <a:defRPr sz="24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EB63537-70D1-B241-BFD7-04A693C71D7F}" type="slidenum">
              <a:rPr lang="it-IT" smtClean="0"/>
              <a:t>‹N›</a:t>
            </a:fld>
            <a:endParaRPr lang="it-IT"/>
          </a:p>
        </p:txBody>
      </p:sp>
      <p:pic>
        <p:nvPicPr>
          <p:cNvPr id="9" name="Picture 8">
            <a:extLst>
              <a:ext uri="{FF2B5EF4-FFF2-40B4-BE49-F238E27FC236}">
                <a16:creationId xmlns:a16="http://schemas.microsoft.com/office/drawing/2014/main" id="{02A399D0-8116-7C4E-9FC1-9D5063A074B1}"/>
              </a:ext>
            </a:extLst>
          </p:cNvPr>
          <p:cNvPicPr>
            <a:picLocks noChangeAspect="1"/>
          </p:cNvPicPr>
          <p:nvPr userDrawn="1"/>
        </p:nvPicPr>
        <p:blipFill>
          <a:blip r:embed="rId2"/>
          <a:stretch>
            <a:fillRect/>
          </a:stretch>
        </p:blipFill>
        <p:spPr>
          <a:xfrm>
            <a:off x="391886" y="239486"/>
            <a:ext cx="1009650" cy="1009650"/>
          </a:xfrm>
          <a:prstGeom prst="rect">
            <a:avLst/>
          </a:prstGeom>
        </p:spPr>
      </p:pic>
      <p:pic>
        <p:nvPicPr>
          <p:cNvPr id="11" name="Picture 10">
            <a:extLst>
              <a:ext uri="{FF2B5EF4-FFF2-40B4-BE49-F238E27FC236}">
                <a16:creationId xmlns:a16="http://schemas.microsoft.com/office/drawing/2014/main" id="{E3B78013-14C9-3144-8A1A-AF72B41BDC1D}"/>
              </a:ext>
            </a:extLst>
          </p:cNvPr>
          <p:cNvPicPr>
            <a:picLocks noChangeAspect="1"/>
          </p:cNvPicPr>
          <p:nvPr userDrawn="1"/>
        </p:nvPicPr>
        <p:blipFill>
          <a:blip r:embed="rId3"/>
          <a:stretch>
            <a:fillRect/>
          </a:stretch>
        </p:blipFill>
        <p:spPr>
          <a:xfrm>
            <a:off x="8000595" y="239486"/>
            <a:ext cx="774407" cy="1009650"/>
          </a:xfrm>
          <a:prstGeom prst="rect">
            <a:avLst/>
          </a:prstGeom>
        </p:spPr>
      </p:pic>
      <p:pic>
        <p:nvPicPr>
          <p:cNvPr id="13" name="Picture 12">
            <a:extLst>
              <a:ext uri="{FF2B5EF4-FFF2-40B4-BE49-F238E27FC236}">
                <a16:creationId xmlns:a16="http://schemas.microsoft.com/office/drawing/2014/main" id="{062E83AB-AD42-4E44-9682-7CF01B6FA158}"/>
              </a:ext>
            </a:extLst>
          </p:cNvPr>
          <p:cNvPicPr>
            <a:picLocks noChangeAspect="1"/>
          </p:cNvPicPr>
          <p:nvPr userDrawn="1"/>
        </p:nvPicPr>
        <p:blipFill>
          <a:blip r:embed="rId4"/>
          <a:stretch>
            <a:fillRect/>
          </a:stretch>
        </p:blipFill>
        <p:spPr>
          <a:xfrm>
            <a:off x="6437587" y="241358"/>
            <a:ext cx="1428654" cy="1009650"/>
          </a:xfrm>
          <a:prstGeom prst="rect">
            <a:avLst/>
          </a:prstGeom>
        </p:spPr>
      </p:pic>
      <p:pic>
        <p:nvPicPr>
          <p:cNvPr id="17" name="Picture 16">
            <a:extLst>
              <a:ext uri="{FF2B5EF4-FFF2-40B4-BE49-F238E27FC236}">
                <a16:creationId xmlns:a16="http://schemas.microsoft.com/office/drawing/2014/main" id="{090BAF75-465D-CB41-BCCC-D9237A9D095A}"/>
              </a:ext>
            </a:extLst>
          </p:cNvPr>
          <p:cNvPicPr>
            <a:picLocks noChangeAspect="1"/>
          </p:cNvPicPr>
          <p:nvPr userDrawn="1"/>
        </p:nvPicPr>
        <p:blipFill>
          <a:blip r:embed="rId5"/>
          <a:stretch>
            <a:fillRect/>
          </a:stretch>
        </p:blipFill>
        <p:spPr>
          <a:xfrm>
            <a:off x="5293583" y="239486"/>
            <a:ext cx="1009650" cy="1009650"/>
          </a:xfrm>
          <a:prstGeom prst="rect">
            <a:avLst/>
          </a:prstGeom>
        </p:spPr>
      </p:pic>
    </p:spTree>
    <p:extLst>
      <p:ext uri="{BB962C8B-B14F-4D97-AF65-F5344CB8AC3E}">
        <p14:creationId xmlns:p14="http://schemas.microsoft.com/office/powerpoint/2010/main" val="400823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5989864" cy="994172"/>
          </a:xfrm>
        </p:spPr>
        <p:txBody>
          <a:bodyPr>
            <a:normAutofit/>
          </a:bodyPr>
          <a:lstStyle>
            <a:lvl1pPr>
              <a:defRPr sz="3200" b="1" i="0">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000">
                <a:latin typeface="Arial" panose="020B0604020202020204" pitchFamily="34" charset="0"/>
                <a:cs typeface="Arial" panose="020B0604020202020204" pitchFamily="34" charset="0"/>
              </a:defRPr>
            </a:lvl1pPr>
          </a:lstStyle>
          <a:p>
            <a:pPr lvl="0"/>
            <a:r>
              <a:rPr lang="en-US" dirty="0"/>
              <a:t>Edit Master text styles</a:t>
            </a:r>
          </a:p>
          <a:p>
            <a:pPr lvl="1"/>
            <a:endParaRPr lang="en-US" dirty="0"/>
          </a:p>
        </p:txBody>
      </p:sp>
      <p:sp>
        <p:nvSpPr>
          <p:cNvPr id="4" name="Date Placeholder 3"/>
          <p:cNvSpPr>
            <a:spLocks noGrp="1"/>
          </p:cNvSpPr>
          <p:nvPr>
            <p:ph type="dt" sz="half" idx="10"/>
          </p:nvPr>
        </p:nvSpPr>
        <p:spPr/>
        <p:txBody>
          <a:bodyPr/>
          <a:lstStyle/>
          <a:p>
            <a:fld id="{3C310E2B-3F38-474E-B4C0-9D5300D5C63A}" type="datetime1">
              <a:rPr lang="it-IT" smtClean="0"/>
              <a:t>02/07/2019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B63537-70D1-B241-BFD7-04A693C71D7F}" type="slidenum">
              <a:rPr lang="it-IT" smtClean="0"/>
              <a:t>‹N›</a:t>
            </a:fld>
            <a:endParaRPr lang="it-IT"/>
          </a:p>
        </p:txBody>
      </p:sp>
      <p:pic>
        <p:nvPicPr>
          <p:cNvPr id="8" name="Picture 7">
            <a:extLst>
              <a:ext uri="{FF2B5EF4-FFF2-40B4-BE49-F238E27FC236}">
                <a16:creationId xmlns:a16="http://schemas.microsoft.com/office/drawing/2014/main" id="{0ECECB81-1596-E044-9A06-45C59071EEA6}"/>
              </a:ext>
            </a:extLst>
          </p:cNvPr>
          <p:cNvPicPr>
            <a:picLocks noChangeAspect="1"/>
          </p:cNvPicPr>
          <p:nvPr userDrawn="1"/>
        </p:nvPicPr>
        <p:blipFill>
          <a:blip r:embed="rId2"/>
          <a:stretch>
            <a:fillRect/>
          </a:stretch>
        </p:blipFill>
        <p:spPr>
          <a:xfrm>
            <a:off x="7954736" y="273844"/>
            <a:ext cx="764721" cy="764721"/>
          </a:xfrm>
          <a:prstGeom prst="rect">
            <a:avLst/>
          </a:prstGeom>
        </p:spPr>
      </p:pic>
    </p:spTree>
    <p:extLst>
      <p:ext uri="{BB962C8B-B14F-4D97-AF65-F5344CB8AC3E}">
        <p14:creationId xmlns:p14="http://schemas.microsoft.com/office/powerpoint/2010/main" val="585859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5935436" cy="994172"/>
          </a:xfrm>
        </p:spPr>
        <p:txBody>
          <a:bodyPr>
            <a:normAutofit/>
          </a:bodyPr>
          <a:lstStyle>
            <a:lvl1pPr>
              <a:defRPr sz="3200" b="1" i="0">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lvl1pPr>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2635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4EB63537-70D1-B241-BFD7-04A693C71D7F}" type="slidenum">
              <a:rPr lang="it-IT" smtClean="0"/>
              <a:t>‹N›</a:t>
            </a:fld>
            <a:endParaRPr lang="it-IT"/>
          </a:p>
        </p:txBody>
      </p:sp>
      <p:pic>
        <p:nvPicPr>
          <p:cNvPr id="8" name="Picture 7">
            <a:extLst>
              <a:ext uri="{FF2B5EF4-FFF2-40B4-BE49-F238E27FC236}">
                <a16:creationId xmlns:a16="http://schemas.microsoft.com/office/drawing/2014/main" id="{BDFEBA21-EE4C-E446-A242-777CE095282A}"/>
              </a:ext>
            </a:extLst>
          </p:cNvPr>
          <p:cNvPicPr>
            <a:picLocks noChangeAspect="1"/>
          </p:cNvPicPr>
          <p:nvPr userDrawn="1"/>
        </p:nvPicPr>
        <p:blipFill>
          <a:blip r:embed="rId2"/>
          <a:stretch>
            <a:fillRect/>
          </a:stretch>
        </p:blipFill>
        <p:spPr>
          <a:xfrm>
            <a:off x="7954736" y="273844"/>
            <a:ext cx="764721" cy="764721"/>
          </a:xfrm>
          <a:prstGeom prst="rect">
            <a:avLst/>
          </a:prstGeom>
        </p:spPr>
      </p:pic>
    </p:spTree>
    <p:extLst>
      <p:ext uri="{BB962C8B-B14F-4D97-AF65-F5344CB8AC3E}">
        <p14:creationId xmlns:p14="http://schemas.microsoft.com/office/powerpoint/2010/main" val="2286832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95616"/>
            <a:ext cx="6327321" cy="994172"/>
          </a:xfrm>
        </p:spPr>
        <p:txBody>
          <a:bodyPr>
            <a:normAutofit/>
          </a:bodyPr>
          <a:lstStyle>
            <a:lvl1pPr>
              <a:defRPr sz="3200" b="1" i="0">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4EB63537-70D1-B241-BFD7-04A693C71D7F}" type="slidenum">
              <a:rPr lang="it-IT" smtClean="0"/>
              <a:t>‹N›</a:t>
            </a:fld>
            <a:endParaRPr lang="it-IT"/>
          </a:p>
        </p:txBody>
      </p:sp>
      <p:pic>
        <p:nvPicPr>
          <p:cNvPr id="6" name="Picture 5">
            <a:extLst>
              <a:ext uri="{FF2B5EF4-FFF2-40B4-BE49-F238E27FC236}">
                <a16:creationId xmlns:a16="http://schemas.microsoft.com/office/drawing/2014/main" id="{60C4402C-5F7F-BD40-86AA-F7ECF9358B60}"/>
              </a:ext>
            </a:extLst>
          </p:cNvPr>
          <p:cNvPicPr>
            <a:picLocks noChangeAspect="1"/>
          </p:cNvPicPr>
          <p:nvPr userDrawn="1"/>
        </p:nvPicPr>
        <p:blipFill>
          <a:blip r:embed="rId2"/>
          <a:stretch>
            <a:fillRect/>
          </a:stretch>
        </p:blipFill>
        <p:spPr>
          <a:xfrm>
            <a:off x="7954736" y="273844"/>
            <a:ext cx="764721" cy="764721"/>
          </a:xfrm>
          <a:prstGeom prst="rect">
            <a:avLst/>
          </a:prstGeom>
        </p:spPr>
      </p:pic>
    </p:spTree>
    <p:extLst>
      <p:ext uri="{BB962C8B-B14F-4D97-AF65-F5344CB8AC3E}">
        <p14:creationId xmlns:p14="http://schemas.microsoft.com/office/powerpoint/2010/main" val="113901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B63537-70D1-B241-BFD7-04A693C71D7F}" type="slidenum">
              <a:rPr lang="it-IT" smtClean="0"/>
              <a:t>‹N›</a:t>
            </a:fld>
            <a:endParaRPr lang="it-IT"/>
          </a:p>
        </p:txBody>
      </p:sp>
      <p:pic>
        <p:nvPicPr>
          <p:cNvPr id="5" name="Picture 4">
            <a:extLst>
              <a:ext uri="{FF2B5EF4-FFF2-40B4-BE49-F238E27FC236}">
                <a16:creationId xmlns:a16="http://schemas.microsoft.com/office/drawing/2014/main" id="{D089F27B-0B19-DB42-BCD5-7476CE030B18}"/>
              </a:ext>
            </a:extLst>
          </p:cNvPr>
          <p:cNvPicPr>
            <a:picLocks noChangeAspect="1"/>
          </p:cNvPicPr>
          <p:nvPr userDrawn="1"/>
        </p:nvPicPr>
        <p:blipFill>
          <a:blip r:embed="rId2"/>
          <a:stretch>
            <a:fillRect/>
          </a:stretch>
        </p:blipFill>
        <p:spPr>
          <a:xfrm>
            <a:off x="7954736" y="273844"/>
            <a:ext cx="764721" cy="764721"/>
          </a:xfrm>
          <a:prstGeom prst="rect">
            <a:avLst/>
          </a:prstGeom>
        </p:spPr>
      </p:pic>
      <p:sp>
        <p:nvSpPr>
          <p:cNvPr id="2" name="TextBox 1">
            <a:extLst>
              <a:ext uri="{FF2B5EF4-FFF2-40B4-BE49-F238E27FC236}">
                <a16:creationId xmlns:a16="http://schemas.microsoft.com/office/drawing/2014/main" id="{E7C2F9CE-4A51-5D48-9C66-7B1C0D9CA011}"/>
              </a:ext>
            </a:extLst>
          </p:cNvPr>
          <p:cNvSpPr txBox="1"/>
          <p:nvPr userDrawn="1"/>
        </p:nvSpPr>
        <p:spPr>
          <a:xfrm>
            <a:off x="1698171" y="1208314"/>
            <a:ext cx="5573486" cy="400110"/>
          </a:xfrm>
          <a:prstGeom prst="rect">
            <a:avLst/>
          </a:prstGeom>
          <a:noFill/>
        </p:spPr>
        <p:txBody>
          <a:bodyPr wrap="square" rtlCol="0">
            <a:spAutoFit/>
          </a:bodyPr>
          <a:lstStyle/>
          <a:p>
            <a:endParaRPr lang="it-IT"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060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CF84356-F06B-E645-8171-D8A19D819FE1}" type="datetime1">
              <a:rPr lang="it-IT" smtClean="0"/>
              <a:t>02/07/2019</a:t>
            </a:fld>
            <a:endParaRPr lang="it-IT"/>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EB63537-70D1-B241-BFD7-04A693C71D7F}" type="slidenum">
              <a:rPr lang="it-IT" smtClean="0"/>
              <a:t>‹N›</a:t>
            </a:fld>
            <a:endParaRPr lang="it-IT"/>
          </a:p>
        </p:txBody>
      </p:sp>
    </p:spTree>
    <p:extLst>
      <p:ext uri="{BB962C8B-B14F-4D97-AF65-F5344CB8AC3E}">
        <p14:creationId xmlns:p14="http://schemas.microsoft.com/office/powerpoint/2010/main" val="288493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3E2B7-CB99-4445-9BD1-6A2A5043CEA6}"/>
              </a:ext>
            </a:extLst>
          </p:cNvPr>
          <p:cNvSpPr>
            <a:spLocks noGrp="1"/>
          </p:cNvSpPr>
          <p:nvPr>
            <p:ph type="ctrTitle"/>
          </p:nvPr>
        </p:nvSpPr>
        <p:spPr/>
        <p:txBody>
          <a:bodyPr/>
          <a:lstStyle/>
          <a:p>
            <a:r>
              <a:rPr lang="it-IT" dirty="0"/>
              <a:t>MAORY </a:t>
            </a:r>
            <a:br>
              <a:rPr lang="it-IT" dirty="0"/>
            </a:br>
            <a:r>
              <a:rPr lang="it-IT" dirty="0"/>
              <a:t>Status of the </a:t>
            </a:r>
            <a:r>
              <a:rPr lang="it-IT" dirty="0" err="1"/>
              <a:t>project</a:t>
            </a:r>
            <a:r>
              <a:rPr lang="it-IT" dirty="0"/>
              <a:t/>
            </a:r>
            <a:br>
              <a:rPr lang="it-IT" dirty="0"/>
            </a:br>
            <a:endParaRPr lang="it-IT" dirty="0"/>
          </a:p>
        </p:txBody>
      </p:sp>
      <p:sp>
        <p:nvSpPr>
          <p:cNvPr id="3" name="Subtitle 2">
            <a:extLst>
              <a:ext uri="{FF2B5EF4-FFF2-40B4-BE49-F238E27FC236}">
                <a16:creationId xmlns:a16="http://schemas.microsoft.com/office/drawing/2014/main" id="{CDE292A9-3151-4A44-AAC7-B782D969521C}"/>
              </a:ext>
            </a:extLst>
          </p:cNvPr>
          <p:cNvSpPr>
            <a:spLocks noGrp="1"/>
          </p:cNvSpPr>
          <p:nvPr>
            <p:ph type="subTitle" idx="1"/>
          </p:nvPr>
        </p:nvSpPr>
        <p:spPr/>
        <p:txBody>
          <a:bodyPr/>
          <a:lstStyle/>
          <a:p>
            <a:r>
              <a:rPr lang="it-IT" dirty="0"/>
              <a:t>PAOLO CILIEGI</a:t>
            </a:r>
          </a:p>
        </p:txBody>
      </p:sp>
      <p:sp>
        <p:nvSpPr>
          <p:cNvPr id="4" name="Slide Number Placeholder 3">
            <a:extLst>
              <a:ext uri="{FF2B5EF4-FFF2-40B4-BE49-F238E27FC236}">
                <a16:creationId xmlns:a16="http://schemas.microsoft.com/office/drawing/2014/main" id="{BEA01141-E799-284F-84E1-CCF238754A53}"/>
              </a:ext>
            </a:extLst>
          </p:cNvPr>
          <p:cNvSpPr>
            <a:spLocks noGrp="1"/>
          </p:cNvSpPr>
          <p:nvPr>
            <p:ph type="sldNum" sz="quarter" idx="12"/>
          </p:nvPr>
        </p:nvSpPr>
        <p:spPr/>
        <p:txBody>
          <a:bodyPr/>
          <a:lstStyle/>
          <a:p>
            <a:fld id="{4EB63537-70D1-B241-BFD7-04A693C71D7F}" type="slidenum">
              <a:rPr lang="it-IT" smtClean="0"/>
              <a:t>1</a:t>
            </a:fld>
            <a:endParaRPr lang="it-IT"/>
          </a:p>
        </p:txBody>
      </p:sp>
    </p:spTree>
    <p:extLst>
      <p:ext uri="{BB962C8B-B14F-4D97-AF65-F5344CB8AC3E}">
        <p14:creationId xmlns:p14="http://schemas.microsoft.com/office/powerpoint/2010/main" val="3420973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FF67-8FC1-9D4D-BC6B-F28BE08E170C}"/>
              </a:ext>
            </a:extLst>
          </p:cNvPr>
          <p:cNvSpPr>
            <a:spLocks noGrp="1"/>
          </p:cNvSpPr>
          <p:nvPr>
            <p:ph type="title"/>
          </p:nvPr>
        </p:nvSpPr>
        <p:spPr/>
        <p:txBody>
          <a:bodyPr/>
          <a:lstStyle/>
          <a:p>
            <a:r>
              <a:rPr lang="it-IT" dirty="0" err="1"/>
              <a:t>Cost</a:t>
            </a:r>
            <a:r>
              <a:rPr lang="it-IT" dirty="0"/>
              <a:t> </a:t>
            </a:r>
            <a:r>
              <a:rPr lang="it-IT" dirty="0" err="1"/>
              <a:t>estimation</a:t>
            </a:r>
            <a:r>
              <a:rPr lang="it-IT" dirty="0"/>
              <a:t> </a:t>
            </a:r>
          </a:p>
        </p:txBody>
      </p:sp>
      <p:sp>
        <p:nvSpPr>
          <p:cNvPr id="3" name="Slide Number Placeholder 2">
            <a:extLst>
              <a:ext uri="{FF2B5EF4-FFF2-40B4-BE49-F238E27FC236}">
                <a16:creationId xmlns:a16="http://schemas.microsoft.com/office/drawing/2014/main" id="{042776BC-C74D-FE48-B858-0263166FDD5F}"/>
              </a:ext>
            </a:extLst>
          </p:cNvPr>
          <p:cNvSpPr>
            <a:spLocks noGrp="1"/>
          </p:cNvSpPr>
          <p:nvPr>
            <p:ph type="sldNum" sz="quarter" idx="12"/>
          </p:nvPr>
        </p:nvSpPr>
        <p:spPr/>
        <p:txBody>
          <a:bodyPr/>
          <a:lstStyle/>
          <a:p>
            <a:fld id="{4EB63537-70D1-B241-BFD7-04A693C71D7F}" type="slidenum">
              <a:rPr lang="it-IT" smtClean="0"/>
              <a:t>10</a:t>
            </a:fld>
            <a:endParaRPr lang="it-IT"/>
          </a:p>
        </p:txBody>
      </p:sp>
      <p:sp>
        <p:nvSpPr>
          <p:cNvPr id="4" name="TextBox 3">
            <a:extLst>
              <a:ext uri="{FF2B5EF4-FFF2-40B4-BE49-F238E27FC236}">
                <a16:creationId xmlns:a16="http://schemas.microsoft.com/office/drawing/2014/main" id="{F9A3C648-7EBD-8242-A126-D2D24A8D4C1D}"/>
              </a:ext>
            </a:extLst>
          </p:cNvPr>
          <p:cNvSpPr txBox="1"/>
          <p:nvPr/>
        </p:nvSpPr>
        <p:spPr>
          <a:xfrm>
            <a:off x="172720" y="2765926"/>
            <a:ext cx="8971280" cy="2377574"/>
          </a:xfrm>
          <a:prstGeom prst="rect">
            <a:avLst/>
          </a:prstGeom>
          <a:noFill/>
        </p:spPr>
        <p:txBody>
          <a:bodyPr wrap="square" rtlCol="0">
            <a:spAutoFit/>
          </a:bodyPr>
          <a:lstStyle/>
          <a:p>
            <a:r>
              <a:rPr lang="it-IT" dirty="0" err="1"/>
              <a:t>Signed</a:t>
            </a:r>
            <a:r>
              <a:rPr lang="it-IT" dirty="0"/>
              <a:t>  </a:t>
            </a:r>
            <a:r>
              <a:rPr lang="it-IT" dirty="0" err="1"/>
              <a:t>agreement</a:t>
            </a:r>
            <a:r>
              <a:rPr lang="it-IT" dirty="0"/>
              <a:t>   ESO – INAF               </a:t>
            </a:r>
            <a:r>
              <a:rPr lang="it-IT" b="1" dirty="0"/>
              <a:t>18.500</a:t>
            </a:r>
            <a:r>
              <a:rPr lang="it-IT" dirty="0"/>
              <a:t>   M  EUR     </a:t>
            </a:r>
            <a:r>
              <a:rPr lang="it-IT" dirty="0" smtClean="0"/>
              <a:t>(2015)    </a:t>
            </a:r>
            <a:r>
              <a:rPr lang="it-IT" dirty="0"/>
              <a:t>of </a:t>
            </a:r>
            <a:r>
              <a:rPr lang="it-IT" dirty="0" err="1"/>
              <a:t>which</a:t>
            </a:r>
            <a:r>
              <a:rPr lang="it-IT" dirty="0"/>
              <a:t>  </a:t>
            </a:r>
          </a:p>
          <a:p>
            <a:endParaRPr lang="it-IT" dirty="0"/>
          </a:p>
          <a:p>
            <a:pPr lvl="8"/>
            <a:r>
              <a:rPr lang="it-IT" dirty="0"/>
              <a:t>   </a:t>
            </a:r>
            <a:r>
              <a:rPr lang="it-IT" b="1" dirty="0"/>
              <a:t>1.755</a:t>
            </a:r>
            <a:r>
              <a:rPr lang="it-IT" dirty="0"/>
              <a:t>   M  EUR  for ESO </a:t>
            </a:r>
            <a:r>
              <a:rPr lang="it-IT" dirty="0" err="1"/>
              <a:t>deliverable</a:t>
            </a:r>
            <a:r>
              <a:rPr lang="it-IT" dirty="0"/>
              <a:t> (AO WFS </a:t>
            </a:r>
            <a:r>
              <a:rPr lang="it-IT" dirty="0" err="1"/>
              <a:t>Cameras</a:t>
            </a:r>
            <a:r>
              <a:rPr lang="it-IT" dirty="0"/>
              <a:t> detector) </a:t>
            </a:r>
            <a:r>
              <a:rPr lang="it-IT" dirty="0" err="1"/>
              <a:t>as</a:t>
            </a:r>
            <a:r>
              <a:rPr lang="it-IT" dirty="0"/>
              <a:t> </a:t>
            </a:r>
            <a:r>
              <a:rPr lang="it-IT" dirty="0" err="1"/>
              <a:t>reported</a:t>
            </a:r>
            <a:r>
              <a:rPr lang="it-IT" dirty="0"/>
              <a:t> in the  </a:t>
            </a:r>
            <a:r>
              <a:rPr lang="it-IT" dirty="0" err="1"/>
              <a:t>signed</a:t>
            </a:r>
            <a:r>
              <a:rPr lang="it-IT" dirty="0"/>
              <a:t> </a:t>
            </a:r>
            <a:r>
              <a:rPr lang="it-IT" dirty="0" err="1"/>
              <a:t>agreement</a:t>
            </a:r>
            <a:r>
              <a:rPr lang="it-IT" dirty="0"/>
              <a:t>  </a:t>
            </a:r>
          </a:p>
          <a:p>
            <a:pPr lvl="8"/>
            <a:r>
              <a:rPr lang="it-IT" dirty="0"/>
              <a:t>   </a:t>
            </a:r>
            <a:r>
              <a:rPr lang="it-IT" b="1" dirty="0"/>
              <a:t>1.53970</a:t>
            </a:r>
            <a:r>
              <a:rPr lang="it-IT" dirty="0"/>
              <a:t>  M EUR    </a:t>
            </a:r>
            <a:r>
              <a:rPr lang="it-IT" dirty="0" err="1"/>
              <a:t>cost</a:t>
            </a:r>
            <a:r>
              <a:rPr lang="it-IT" dirty="0"/>
              <a:t> </a:t>
            </a:r>
            <a:r>
              <a:rPr lang="it-IT" dirty="0" err="1"/>
              <a:t>incurred</a:t>
            </a:r>
            <a:r>
              <a:rPr lang="it-IT" dirty="0"/>
              <a:t> by INSU-IPAG (</a:t>
            </a:r>
            <a:r>
              <a:rPr lang="it-IT" dirty="0" err="1"/>
              <a:t>upper</a:t>
            </a:r>
            <a:r>
              <a:rPr lang="it-IT" dirty="0"/>
              <a:t> </a:t>
            </a:r>
            <a:r>
              <a:rPr lang="it-IT" dirty="0" err="1"/>
              <a:t>limit</a:t>
            </a:r>
            <a:r>
              <a:rPr lang="it-IT" dirty="0"/>
              <a:t>) </a:t>
            </a:r>
            <a:r>
              <a:rPr lang="it-IT" dirty="0" err="1"/>
              <a:t>excluding</a:t>
            </a:r>
            <a:r>
              <a:rPr lang="it-IT" dirty="0"/>
              <a:t> AO WFS </a:t>
            </a:r>
            <a:r>
              <a:rPr lang="it-IT" dirty="0" err="1"/>
              <a:t>cameras</a:t>
            </a:r>
            <a:r>
              <a:rPr lang="it-IT" dirty="0"/>
              <a:t> </a:t>
            </a:r>
            <a:r>
              <a:rPr lang="it-IT" dirty="0" err="1"/>
              <a:t>required</a:t>
            </a:r>
            <a:r>
              <a:rPr lang="it-IT" dirty="0"/>
              <a:t> for the production of the </a:t>
            </a:r>
            <a:r>
              <a:rPr lang="it-IT" dirty="0" err="1"/>
              <a:t>deliverables</a:t>
            </a:r>
            <a:r>
              <a:rPr lang="it-IT" dirty="0"/>
              <a:t> </a:t>
            </a:r>
            <a:r>
              <a:rPr lang="it-IT" dirty="0" err="1"/>
              <a:t>products</a:t>
            </a:r>
            <a:r>
              <a:rPr lang="it-IT" dirty="0"/>
              <a:t> of INSU-IPAS (</a:t>
            </a:r>
            <a:r>
              <a:rPr lang="it-IT" dirty="0" err="1"/>
              <a:t>MoU</a:t>
            </a:r>
            <a:r>
              <a:rPr lang="it-IT" dirty="0"/>
              <a:t>) </a:t>
            </a:r>
          </a:p>
          <a:p>
            <a:r>
              <a:rPr lang="it-IT" dirty="0"/>
              <a:t>                                                                             </a:t>
            </a:r>
          </a:p>
          <a:p>
            <a:endParaRPr lang="it-IT" dirty="0"/>
          </a:p>
          <a:p>
            <a:r>
              <a:rPr lang="it-IT" dirty="0"/>
              <a:t>                              </a:t>
            </a:r>
          </a:p>
          <a:p>
            <a:endParaRPr lang="it-IT" dirty="0"/>
          </a:p>
          <a:p>
            <a:endParaRPr lang="it-IT" dirty="0"/>
          </a:p>
        </p:txBody>
      </p:sp>
      <p:sp>
        <p:nvSpPr>
          <p:cNvPr id="7" name="TextBox 6">
            <a:extLst>
              <a:ext uri="{FF2B5EF4-FFF2-40B4-BE49-F238E27FC236}">
                <a16:creationId xmlns:a16="http://schemas.microsoft.com/office/drawing/2014/main" id="{AB815F71-C21B-FD49-8096-04B5B7A1BFC1}"/>
              </a:ext>
            </a:extLst>
          </p:cNvPr>
          <p:cNvSpPr txBox="1"/>
          <p:nvPr/>
        </p:nvSpPr>
        <p:spPr>
          <a:xfrm>
            <a:off x="628650" y="1734207"/>
            <a:ext cx="7600950" cy="523220"/>
          </a:xfrm>
          <a:prstGeom prst="rect">
            <a:avLst/>
          </a:prstGeom>
          <a:noFill/>
        </p:spPr>
        <p:txBody>
          <a:bodyPr wrap="square" rtlCol="0">
            <a:spAutoFit/>
          </a:bodyPr>
          <a:lstStyle/>
          <a:p>
            <a:r>
              <a:rPr lang="it-IT" sz="2800" dirty="0"/>
              <a:t>OUR BUDGET </a:t>
            </a:r>
          </a:p>
        </p:txBody>
      </p:sp>
    </p:spTree>
    <p:extLst>
      <p:ext uri="{BB962C8B-B14F-4D97-AF65-F5344CB8AC3E}">
        <p14:creationId xmlns:p14="http://schemas.microsoft.com/office/powerpoint/2010/main" val="368187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42776BC-C74D-FE48-B858-0263166FDD5F}"/>
              </a:ext>
            </a:extLst>
          </p:cNvPr>
          <p:cNvSpPr>
            <a:spLocks noGrp="1"/>
          </p:cNvSpPr>
          <p:nvPr>
            <p:ph type="sldNum" sz="quarter" idx="12"/>
          </p:nvPr>
        </p:nvSpPr>
        <p:spPr/>
        <p:txBody>
          <a:bodyPr/>
          <a:lstStyle/>
          <a:p>
            <a:fld id="{4EB63537-70D1-B241-BFD7-04A693C71D7F}" type="slidenum">
              <a:rPr lang="it-IT" smtClean="0"/>
              <a:t>11</a:t>
            </a:fld>
            <a:endParaRPr lang="it-IT"/>
          </a:p>
        </p:txBody>
      </p:sp>
      <p:sp>
        <p:nvSpPr>
          <p:cNvPr id="8" name="TextBox 7">
            <a:extLst>
              <a:ext uri="{FF2B5EF4-FFF2-40B4-BE49-F238E27FC236}">
                <a16:creationId xmlns:a16="http://schemas.microsoft.com/office/drawing/2014/main" id="{7CEBE3D8-8B66-B343-A6E8-713613370D77}"/>
              </a:ext>
            </a:extLst>
          </p:cNvPr>
          <p:cNvSpPr txBox="1"/>
          <p:nvPr/>
        </p:nvSpPr>
        <p:spPr>
          <a:xfrm>
            <a:off x="1080595" y="65187"/>
            <a:ext cx="7706053" cy="5078313"/>
          </a:xfrm>
          <a:prstGeom prst="rect">
            <a:avLst/>
          </a:prstGeom>
          <a:noFill/>
        </p:spPr>
        <p:txBody>
          <a:bodyPr wrap="square" rtlCol="0">
            <a:spAutoFit/>
          </a:bodyPr>
          <a:lstStyle/>
          <a:p>
            <a:r>
              <a:rPr lang="it-IT" dirty="0"/>
              <a:t> </a:t>
            </a:r>
            <a:r>
              <a:rPr lang="it-IT" b="1" dirty="0"/>
              <a:t>Component                                              Baseline 2016	Baseline 2019       4 parabola </a:t>
            </a:r>
            <a:r>
              <a:rPr lang="it-IT" b="1" dirty="0" err="1"/>
              <a:t>based</a:t>
            </a:r>
            <a:r>
              <a:rPr lang="it-IT" b="1" dirty="0"/>
              <a:t> 2019   </a:t>
            </a:r>
            <a:r>
              <a:rPr lang="it-IT" dirty="0"/>
              <a:t>	</a:t>
            </a:r>
          </a:p>
          <a:p>
            <a:r>
              <a:rPr lang="it-IT" dirty="0"/>
              <a:t>Post </a:t>
            </a:r>
            <a:r>
              <a:rPr lang="it-IT" dirty="0" err="1"/>
              <a:t>Focal</a:t>
            </a:r>
            <a:r>
              <a:rPr lang="it-IT" dirty="0"/>
              <a:t> </a:t>
            </a:r>
            <a:r>
              <a:rPr lang="it-IT" dirty="0" err="1"/>
              <a:t>relay</a:t>
            </a:r>
            <a:r>
              <a:rPr lang="it-IT" dirty="0"/>
              <a:t> </a:t>
            </a:r>
            <a:r>
              <a:rPr lang="it-IT" dirty="0" err="1"/>
              <a:t>optics</a:t>
            </a:r>
            <a:r>
              <a:rPr lang="it-IT" dirty="0"/>
              <a:t>             </a:t>
            </a:r>
          </a:p>
          <a:p>
            <a:r>
              <a:rPr lang="it-IT" dirty="0"/>
              <a:t>  </a:t>
            </a:r>
            <a:r>
              <a:rPr lang="it-IT" dirty="0" err="1"/>
              <a:t>including</a:t>
            </a:r>
            <a:r>
              <a:rPr lang="it-IT" dirty="0"/>
              <a:t> LGS Object 	                        3559 		          3675                                3900</a:t>
            </a:r>
          </a:p>
          <a:p>
            <a:endParaRPr lang="it-IT" dirty="0"/>
          </a:p>
          <a:p>
            <a:r>
              <a:rPr lang="it-IT" dirty="0" err="1"/>
              <a:t>Main</a:t>
            </a:r>
            <a:r>
              <a:rPr lang="it-IT" dirty="0"/>
              <a:t> </a:t>
            </a:r>
            <a:r>
              <a:rPr lang="it-IT" dirty="0" err="1"/>
              <a:t>Structure</a:t>
            </a:r>
            <a:r>
              <a:rPr lang="it-IT" dirty="0"/>
              <a:t>+ </a:t>
            </a:r>
            <a:r>
              <a:rPr lang="it-IT" dirty="0" err="1"/>
              <a:t>Opt</a:t>
            </a:r>
            <a:r>
              <a:rPr lang="it-IT" dirty="0"/>
              <a:t> </a:t>
            </a:r>
            <a:r>
              <a:rPr lang="it-IT" dirty="0" err="1"/>
              <a:t>Mounts+ICH+TCS</a:t>
            </a:r>
            <a:r>
              <a:rPr lang="it-IT" dirty="0"/>
              <a:t>        2000                               1920                                2070</a:t>
            </a:r>
          </a:p>
          <a:p>
            <a:endParaRPr lang="it-IT" dirty="0"/>
          </a:p>
          <a:p>
            <a:r>
              <a:rPr lang="it-IT" dirty="0" err="1"/>
              <a:t>Calibration</a:t>
            </a:r>
            <a:r>
              <a:rPr lang="it-IT" dirty="0"/>
              <a:t> Unit 		                          200                                  550                                  550</a:t>
            </a:r>
          </a:p>
          <a:p>
            <a:endParaRPr lang="it-IT" dirty="0"/>
          </a:p>
          <a:p>
            <a:r>
              <a:rPr lang="it-IT" dirty="0"/>
              <a:t>LOR WFS    (no camera)                                      800                                  800                                  800           </a:t>
            </a:r>
          </a:p>
          <a:p>
            <a:endParaRPr lang="it-IT" dirty="0"/>
          </a:p>
          <a:p>
            <a:r>
              <a:rPr lang="it-IT" dirty="0"/>
              <a:t>LGS WFS     (no camera)                                   1540	                             1400                               1400 </a:t>
            </a:r>
          </a:p>
          <a:p>
            <a:endParaRPr lang="it-IT" dirty="0"/>
          </a:p>
          <a:p>
            <a:r>
              <a:rPr lang="it-IT" dirty="0"/>
              <a:t>AO WFS camera (ESO </a:t>
            </a:r>
            <a:r>
              <a:rPr lang="it-IT" dirty="0" err="1"/>
              <a:t>deliverable</a:t>
            </a:r>
            <a:r>
              <a:rPr lang="it-IT" dirty="0"/>
              <a:t>)                1755                                1755                                1755 </a:t>
            </a:r>
          </a:p>
          <a:p>
            <a:endParaRPr lang="it-IT" dirty="0"/>
          </a:p>
          <a:p>
            <a:r>
              <a:rPr lang="it-IT" dirty="0"/>
              <a:t>2 DM                                                                    6200                                8820                               8820 </a:t>
            </a:r>
          </a:p>
          <a:p>
            <a:endParaRPr lang="it-IT" dirty="0"/>
          </a:p>
          <a:p>
            <a:r>
              <a:rPr lang="it-IT" dirty="0"/>
              <a:t>RTC                                                                       1800                                3474                               3474</a:t>
            </a:r>
          </a:p>
          <a:p>
            <a:endParaRPr lang="it-IT" dirty="0"/>
          </a:p>
          <a:p>
            <a:r>
              <a:rPr lang="it-IT" dirty="0"/>
              <a:t>AIV </a:t>
            </a:r>
            <a:r>
              <a:rPr lang="it-IT" dirty="0" err="1"/>
              <a:t>tools</a:t>
            </a:r>
            <a:r>
              <a:rPr lang="it-IT" dirty="0"/>
              <a:t> 			                          200		           1100 	                  900</a:t>
            </a:r>
          </a:p>
          <a:p>
            <a:endParaRPr lang="it-IT" dirty="0"/>
          </a:p>
          <a:p>
            <a:r>
              <a:rPr lang="it-IT" dirty="0" err="1"/>
              <a:t>Shipment</a:t>
            </a:r>
            <a:r>
              <a:rPr lang="it-IT" dirty="0"/>
              <a:t> in Chile 		   	        200		             300		300 </a:t>
            </a:r>
          </a:p>
          <a:p>
            <a:endParaRPr lang="it-IT" dirty="0"/>
          </a:p>
          <a:p>
            <a:r>
              <a:rPr lang="it-IT" dirty="0"/>
              <a:t>     </a:t>
            </a:r>
            <a:r>
              <a:rPr lang="it-IT" sz="1400" b="1" dirty="0"/>
              <a:t>TOTAL</a:t>
            </a:r>
            <a:r>
              <a:rPr lang="it-IT" sz="1400" dirty="0"/>
              <a:t>      </a:t>
            </a:r>
            <a:r>
              <a:rPr lang="it-IT" dirty="0"/>
              <a:t>                                                      </a:t>
            </a:r>
            <a:r>
              <a:rPr lang="it-IT" b="1" dirty="0"/>
              <a:t>18254		           23794                           23969</a:t>
            </a:r>
          </a:p>
        </p:txBody>
      </p:sp>
      <p:sp>
        <p:nvSpPr>
          <p:cNvPr id="10" name="TextBox 9">
            <a:extLst>
              <a:ext uri="{FF2B5EF4-FFF2-40B4-BE49-F238E27FC236}">
                <a16:creationId xmlns:a16="http://schemas.microsoft.com/office/drawing/2014/main" id="{FA8E21C9-5040-1645-A933-F0270FD1C0C5}"/>
              </a:ext>
            </a:extLst>
          </p:cNvPr>
          <p:cNvSpPr txBox="1"/>
          <p:nvPr/>
        </p:nvSpPr>
        <p:spPr>
          <a:xfrm>
            <a:off x="136635" y="315310"/>
            <a:ext cx="241737" cy="4785926"/>
          </a:xfrm>
          <a:prstGeom prst="rect">
            <a:avLst/>
          </a:prstGeom>
          <a:noFill/>
        </p:spPr>
        <p:txBody>
          <a:bodyPr wrap="square" rtlCol="0">
            <a:spAutoFit/>
          </a:bodyPr>
          <a:lstStyle/>
          <a:p>
            <a:r>
              <a:rPr lang="it-IT" sz="1400" b="1" dirty="0"/>
              <a:t>COST </a:t>
            </a:r>
          </a:p>
          <a:p>
            <a:endParaRPr lang="it-IT" sz="1400" b="1" dirty="0"/>
          </a:p>
          <a:p>
            <a:endParaRPr lang="it-IT" sz="1400" b="1" dirty="0"/>
          </a:p>
          <a:p>
            <a:r>
              <a:rPr lang="it-IT" sz="1400" b="1" dirty="0"/>
              <a:t>ESTIMATION </a:t>
            </a:r>
          </a:p>
          <a:p>
            <a:endParaRPr lang="it-IT" sz="1400" b="1" dirty="0"/>
          </a:p>
          <a:p>
            <a:r>
              <a:rPr lang="it-IT" sz="1400" b="1" dirty="0"/>
              <a:t>K</a:t>
            </a:r>
          </a:p>
          <a:p>
            <a:endParaRPr lang="it-IT" sz="1400" b="1" dirty="0"/>
          </a:p>
          <a:p>
            <a:r>
              <a:rPr lang="it-IT" sz="1400" b="1" dirty="0"/>
              <a:t>EUR</a:t>
            </a:r>
          </a:p>
        </p:txBody>
      </p:sp>
      <p:sp>
        <p:nvSpPr>
          <p:cNvPr id="11" name="Rectangle 10">
            <a:extLst>
              <a:ext uri="{FF2B5EF4-FFF2-40B4-BE49-F238E27FC236}">
                <a16:creationId xmlns:a16="http://schemas.microsoft.com/office/drawing/2014/main" id="{4A8703A9-ECFC-8544-8754-4EE7B3CA88BB}"/>
              </a:ext>
            </a:extLst>
          </p:cNvPr>
          <p:cNvSpPr/>
          <p:nvPr/>
        </p:nvSpPr>
        <p:spPr>
          <a:xfrm>
            <a:off x="136635" y="65187"/>
            <a:ext cx="672662" cy="5036049"/>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38186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27ED26-03CD-194A-A49C-7A1A65FD623C}"/>
              </a:ext>
            </a:extLst>
          </p:cNvPr>
          <p:cNvSpPr>
            <a:spLocks noGrp="1"/>
          </p:cNvSpPr>
          <p:nvPr>
            <p:ph type="sldNum" sz="quarter" idx="12"/>
          </p:nvPr>
        </p:nvSpPr>
        <p:spPr/>
        <p:txBody>
          <a:bodyPr/>
          <a:lstStyle/>
          <a:p>
            <a:fld id="{4EB63537-70D1-B241-BFD7-04A693C71D7F}" type="slidenum">
              <a:rPr lang="it-IT" smtClean="0"/>
              <a:t>12</a:t>
            </a:fld>
            <a:endParaRPr lang="it-IT"/>
          </a:p>
        </p:txBody>
      </p:sp>
      <p:sp>
        <p:nvSpPr>
          <p:cNvPr id="3" name="TextBox 2">
            <a:extLst>
              <a:ext uri="{FF2B5EF4-FFF2-40B4-BE49-F238E27FC236}">
                <a16:creationId xmlns:a16="http://schemas.microsoft.com/office/drawing/2014/main" id="{FE7D1489-19FB-E445-A974-20AB634211E5}"/>
              </a:ext>
            </a:extLst>
          </p:cNvPr>
          <p:cNvSpPr txBox="1"/>
          <p:nvPr/>
        </p:nvSpPr>
        <p:spPr>
          <a:xfrm>
            <a:off x="346841" y="367862"/>
            <a:ext cx="7062952" cy="3647152"/>
          </a:xfrm>
          <a:prstGeom prst="rect">
            <a:avLst/>
          </a:prstGeom>
          <a:noFill/>
        </p:spPr>
        <p:txBody>
          <a:bodyPr wrap="square" rtlCol="0">
            <a:spAutoFit/>
          </a:bodyPr>
          <a:lstStyle/>
          <a:p>
            <a:r>
              <a:rPr lang="it-IT" sz="2400" dirty="0" err="1"/>
              <a:t>Actions</a:t>
            </a:r>
            <a:r>
              <a:rPr lang="it-IT" sz="2400" dirty="0"/>
              <a:t> to mitigate </a:t>
            </a:r>
            <a:r>
              <a:rPr lang="it-IT" sz="2400" dirty="0" err="1"/>
              <a:t>cost</a:t>
            </a:r>
            <a:r>
              <a:rPr lang="it-IT" sz="2400" dirty="0"/>
              <a:t> </a:t>
            </a:r>
          </a:p>
          <a:p>
            <a:endParaRPr lang="it-IT" dirty="0"/>
          </a:p>
          <a:p>
            <a:endParaRPr lang="it-IT" dirty="0"/>
          </a:p>
          <a:p>
            <a:r>
              <a:rPr lang="it-IT" dirty="0"/>
              <a:t>Major </a:t>
            </a:r>
            <a:r>
              <a:rPr lang="it-IT" dirty="0" err="1"/>
              <a:t>difference</a:t>
            </a:r>
            <a:r>
              <a:rPr lang="it-IT" dirty="0"/>
              <a:t> for DM , RTC and AIV </a:t>
            </a:r>
            <a:r>
              <a:rPr lang="it-IT" dirty="0" err="1"/>
              <a:t>tools</a:t>
            </a:r>
            <a:r>
              <a:rPr lang="it-IT" dirty="0"/>
              <a:t> </a:t>
            </a:r>
          </a:p>
          <a:p>
            <a:endParaRPr lang="it-IT" dirty="0"/>
          </a:p>
          <a:p>
            <a:pPr marL="285750" indent="-285750">
              <a:buFont typeface="Arial" panose="020B0604020202020204" pitchFamily="34" charset="0"/>
              <a:buChar char="•"/>
            </a:pPr>
            <a:r>
              <a:rPr lang="it-IT" dirty="0" err="1"/>
              <a:t>Contact</a:t>
            </a:r>
            <a:r>
              <a:rPr lang="it-IT" dirty="0"/>
              <a:t> with a </a:t>
            </a:r>
            <a:r>
              <a:rPr lang="it-IT" dirty="0" err="1"/>
              <a:t>different</a:t>
            </a:r>
            <a:r>
              <a:rPr lang="it-IT" dirty="0"/>
              <a:t> </a:t>
            </a:r>
            <a:r>
              <a:rPr lang="it-IT" dirty="0" smtClean="0"/>
              <a:t>providers</a:t>
            </a:r>
            <a:r>
              <a:rPr lang="it-IT" dirty="0" smtClean="0"/>
              <a:t>   </a:t>
            </a:r>
            <a:r>
              <a:rPr lang="it-IT" dirty="0"/>
              <a:t>to </a:t>
            </a:r>
            <a:r>
              <a:rPr lang="it-IT" dirty="0" err="1"/>
              <a:t>receive</a:t>
            </a:r>
            <a:r>
              <a:rPr lang="it-IT" dirty="0"/>
              <a:t> </a:t>
            </a:r>
            <a:r>
              <a:rPr lang="it-IT" dirty="0" smtClean="0"/>
              <a:t> </a:t>
            </a:r>
            <a:r>
              <a:rPr lang="it-IT" dirty="0" err="1" smtClean="0"/>
              <a:t>different</a:t>
            </a:r>
            <a:r>
              <a:rPr lang="it-IT" dirty="0" smtClean="0"/>
              <a:t> ROM </a:t>
            </a:r>
            <a:r>
              <a:rPr lang="it-IT" dirty="0" err="1" smtClean="0"/>
              <a:t>cost</a:t>
            </a:r>
            <a:r>
              <a:rPr lang="it-IT" dirty="0" smtClean="0"/>
              <a:t> </a:t>
            </a:r>
            <a:r>
              <a:rPr lang="it-IT" dirty="0" err="1" smtClean="0"/>
              <a:t>estimation</a:t>
            </a:r>
            <a:r>
              <a:rPr lang="it-IT" dirty="0" smtClean="0"/>
              <a:t> for </a:t>
            </a:r>
            <a:r>
              <a:rPr lang="it-IT" dirty="0" err="1" smtClean="0"/>
              <a:t>optics</a:t>
            </a:r>
            <a:r>
              <a:rPr lang="it-IT" dirty="0" smtClean="0"/>
              <a:t> </a:t>
            </a:r>
            <a:r>
              <a:rPr lang="it-IT" dirty="0"/>
              <a:t>.    </a:t>
            </a:r>
          </a:p>
          <a:p>
            <a:r>
              <a:rPr lang="it-IT" dirty="0"/>
              <a:t>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Start a </a:t>
            </a:r>
            <a:r>
              <a:rPr lang="it-IT" dirty="0" err="1"/>
              <a:t>feasibility</a:t>
            </a:r>
            <a:r>
              <a:rPr lang="it-IT" dirty="0"/>
              <a:t> </a:t>
            </a:r>
            <a:r>
              <a:rPr lang="it-IT" dirty="0" err="1"/>
              <a:t>study</a:t>
            </a:r>
            <a:r>
              <a:rPr lang="it-IT" dirty="0"/>
              <a:t> for an alternative RTC design </a:t>
            </a:r>
            <a:r>
              <a:rPr lang="it-IT" dirty="0" err="1"/>
              <a:t>based</a:t>
            </a:r>
            <a:r>
              <a:rPr lang="it-IT" dirty="0"/>
              <a:t> on CPU (TMT-</a:t>
            </a:r>
            <a:r>
              <a:rPr lang="it-IT" dirty="0" err="1"/>
              <a:t>like</a:t>
            </a:r>
            <a:r>
              <a:rPr lang="it-IT" dirty="0"/>
              <a:t>)  ( Jean Pierre </a:t>
            </a:r>
            <a:r>
              <a:rPr lang="it-IT" dirty="0" err="1"/>
              <a:t>Veran</a:t>
            </a:r>
            <a:r>
              <a:rPr lang="it-IT" dirty="0"/>
              <a:t>)</a:t>
            </a:r>
          </a:p>
          <a:p>
            <a:endParaRPr lang="it-IT" dirty="0"/>
          </a:p>
          <a:p>
            <a:endParaRPr lang="it-IT" dirty="0"/>
          </a:p>
          <a:p>
            <a:endParaRPr lang="it-IT" dirty="0"/>
          </a:p>
          <a:p>
            <a:r>
              <a:rPr lang="it-IT" sz="1800" dirty="0" err="1"/>
              <a:t>Cost</a:t>
            </a:r>
            <a:r>
              <a:rPr lang="it-IT" sz="1800" dirty="0"/>
              <a:t> budget to be </a:t>
            </a:r>
            <a:r>
              <a:rPr lang="it-IT" sz="1800" dirty="0" err="1"/>
              <a:t>discussed</a:t>
            </a:r>
            <a:r>
              <a:rPr lang="it-IT" sz="1800" dirty="0"/>
              <a:t> with ESO </a:t>
            </a:r>
            <a:r>
              <a:rPr lang="it-IT" sz="1800" dirty="0" err="1"/>
              <a:t>as</a:t>
            </a:r>
            <a:r>
              <a:rPr lang="it-IT" sz="1800" dirty="0"/>
              <a:t> </a:t>
            </a:r>
            <a:r>
              <a:rPr lang="it-IT" sz="1800" dirty="0" err="1"/>
              <a:t>soon</a:t>
            </a:r>
            <a:r>
              <a:rPr lang="it-IT" sz="1800" dirty="0"/>
              <a:t> </a:t>
            </a:r>
            <a:r>
              <a:rPr lang="it-IT" sz="1800" dirty="0" err="1"/>
              <a:t>as</a:t>
            </a:r>
            <a:r>
              <a:rPr lang="it-IT" sz="1800" dirty="0"/>
              <a:t> </a:t>
            </a:r>
            <a:r>
              <a:rPr lang="it-IT" sz="1800" dirty="0" err="1"/>
              <a:t>possible</a:t>
            </a:r>
            <a:r>
              <a:rPr lang="it-IT" sz="1800" dirty="0"/>
              <a:t>   </a:t>
            </a:r>
          </a:p>
          <a:p>
            <a:endParaRPr lang="it-IT" dirty="0"/>
          </a:p>
        </p:txBody>
      </p:sp>
    </p:spTree>
    <p:extLst>
      <p:ext uri="{BB962C8B-B14F-4D97-AF65-F5344CB8AC3E}">
        <p14:creationId xmlns:p14="http://schemas.microsoft.com/office/powerpoint/2010/main" val="260533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5381" y="180002"/>
            <a:ext cx="7324656" cy="994172"/>
          </a:xfrm>
        </p:spPr>
        <p:txBody>
          <a:bodyPr>
            <a:normAutofit/>
          </a:bodyPr>
          <a:lstStyle/>
          <a:p>
            <a:r>
              <a:rPr lang="it-IT" sz="2800" dirty="0" smtClean="0"/>
              <a:t>How </a:t>
            </a:r>
            <a:r>
              <a:rPr lang="it-IT" sz="2800" dirty="0" err="1" smtClean="0"/>
              <a:t>we</a:t>
            </a:r>
            <a:r>
              <a:rPr lang="it-IT" sz="2800" dirty="0" smtClean="0"/>
              <a:t> </a:t>
            </a:r>
            <a:r>
              <a:rPr lang="it-IT" sz="2800" dirty="0" smtClean="0"/>
              <a:t> </a:t>
            </a:r>
            <a:r>
              <a:rPr lang="it-IT" sz="2800" dirty="0" err="1" smtClean="0"/>
              <a:t>proceeded</a:t>
            </a:r>
            <a:r>
              <a:rPr lang="it-IT" sz="2800" dirty="0" smtClean="0"/>
              <a:t> ….</a:t>
            </a:r>
            <a:endParaRPr lang="it-IT" sz="2800" dirty="0"/>
          </a:p>
        </p:txBody>
      </p:sp>
      <p:sp>
        <p:nvSpPr>
          <p:cNvPr id="3" name="Segnaposto numero diapositiva 2"/>
          <p:cNvSpPr>
            <a:spLocks noGrp="1"/>
          </p:cNvSpPr>
          <p:nvPr>
            <p:ph type="sldNum" sz="quarter" idx="12"/>
          </p:nvPr>
        </p:nvSpPr>
        <p:spPr/>
        <p:txBody>
          <a:bodyPr/>
          <a:lstStyle/>
          <a:p>
            <a:fld id="{4EB63537-70D1-B241-BFD7-04A693C71D7F}" type="slidenum">
              <a:rPr lang="it-IT" smtClean="0"/>
              <a:t>13</a:t>
            </a:fld>
            <a:endParaRPr lang="it-IT"/>
          </a:p>
        </p:txBody>
      </p:sp>
      <p:sp>
        <p:nvSpPr>
          <p:cNvPr id="4" name="CasellaDiTesto 3"/>
          <p:cNvSpPr txBox="1"/>
          <p:nvPr/>
        </p:nvSpPr>
        <p:spPr>
          <a:xfrm>
            <a:off x="264476" y="842637"/>
            <a:ext cx="8159969" cy="3624069"/>
          </a:xfrm>
          <a:prstGeom prst="rect">
            <a:avLst/>
          </a:prstGeom>
          <a:noFill/>
        </p:spPr>
        <p:txBody>
          <a:bodyPr wrap="square" rtlCol="0">
            <a:spAutoFit/>
          </a:bodyPr>
          <a:lstStyle/>
          <a:p>
            <a:r>
              <a:rPr lang="it-IT" dirty="0"/>
              <a:t>A </a:t>
            </a:r>
            <a:r>
              <a:rPr lang="it-IT" dirty="0" err="1"/>
              <a:t>functional</a:t>
            </a:r>
            <a:r>
              <a:rPr lang="it-IT" dirty="0"/>
              <a:t> </a:t>
            </a:r>
            <a:r>
              <a:rPr lang="it-IT" dirty="0" err="1"/>
              <a:t>consortium</a:t>
            </a:r>
            <a:r>
              <a:rPr lang="it-IT" dirty="0"/>
              <a:t> ready to take an </a:t>
            </a:r>
            <a:r>
              <a:rPr lang="it-IT" dirty="0" err="1"/>
              <a:t>agreed</a:t>
            </a:r>
            <a:r>
              <a:rPr lang="it-IT" dirty="0"/>
              <a:t> baseline to PDR and </a:t>
            </a:r>
            <a:r>
              <a:rPr lang="it-IT" dirty="0" err="1"/>
              <a:t>beyond</a:t>
            </a:r>
            <a:r>
              <a:rPr lang="it-IT" dirty="0"/>
              <a:t>  </a:t>
            </a:r>
          </a:p>
          <a:p>
            <a:pPr marL="1314450" lvl="3" indent="-285750">
              <a:buFont typeface="Arial" panose="020B0604020202020204" pitchFamily="34" charset="0"/>
              <a:buChar char="•"/>
            </a:pPr>
            <a:r>
              <a:rPr lang="it-IT" b="1" dirty="0" err="1"/>
              <a:t>Updated</a:t>
            </a:r>
            <a:r>
              <a:rPr lang="it-IT" b="1" dirty="0"/>
              <a:t> </a:t>
            </a:r>
            <a:r>
              <a:rPr lang="it-IT" b="1" dirty="0" err="1"/>
              <a:t>project</a:t>
            </a:r>
            <a:r>
              <a:rPr lang="it-IT" b="1" dirty="0"/>
              <a:t> management </a:t>
            </a:r>
            <a:r>
              <a:rPr lang="it-IT" b="1" dirty="0" err="1"/>
              <a:t>plan</a:t>
            </a:r>
            <a:r>
              <a:rPr lang="it-IT" b="1" dirty="0"/>
              <a:t> and work </a:t>
            </a:r>
            <a:r>
              <a:rPr lang="it-IT" b="1" dirty="0" err="1"/>
              <a:t>packages</a:t>
            </a:r>
            <a:r>
              <a:rPr lang="it-IT" b="1" dirty="0"/>
              <a:t> </a:t>
            </a:r>
            <a:r>
              <a:rPr lang="it-IT" b="1" dirty="0" err="1"/>
              <a:t>description</a:t>
            </a:r>
            <a:r>
              <a:rPr lang="it-IT" b="1" dirty="0"/>
              <a:t> </a:t>
            </a:r>
          </a:p>
          <a:p>
            <a:pPr marL="1314450" lvl="3" indent="-285750">
              <a:buFont typeface="Arial" panose="020B0604020202020204" pitchFamily="34" charset="0"/>
              <a:buChar char="•"/>
            </a:pPr>
            <a:r>
              <a:rPr lang="it-IT" b="1" dirty="0" err="1"/>
              <a:t>Formal</a:t>
            </a:r>
            <a:r>
              <a:rPr lang="it-IT" b="1" dirty="0"/>
              <a:t> </a:t>
            </a:r>
            <a:r>
              <a:rPr lang="it-IT" b="1" dirty="0" err="1"/>
              <a:t>agreement</a:t>
            </a:r>
            <a:r>
              <a:rPr lang="it-IT" b="1" dirty="0"/>
              <a:t> on the </a:t>
            </a:r>
            <a:r>
              <a:rPr lang="it-IT" b="1" dirty="0" err="1"/>
              <a:t>instrument</a:t>
            </a:r>
            <a:r>
              <a:rPr lang="it-IT" b="1" dirty="0"/>
              <a:t> baseline by the MAORY </a:t>
            </a:r>
            <a:r>
              <a:rPr lang="it-IT" b="1" dirty="0" err="1"/>
              <a:t>steering</a:t>
            </a:r>
            <a:r>
              <a:rPr lang="it-IT" b="1" dirty="0"/>
              <a:t> </a:t>
            </a:r>
            <a:r>
              <a:rPr lang="it-IT" b="1" dirty="0" err="1"/>
              <a:t>committee</a:t>
            </a:r>
            <a:endParaRPr lang="it-IT" b="1" dirty="0"/>
          </a:p>
          <a:p>
            <a:endParaRPr lang="it-IT" dirty="0"/>
          </a:p>
          <a:p>
            <a:pPr marL="342900" indent="-342900">
              <a:buFont typeface="+mj-lt"/>
              <a:buAutoNum type="arabicPeriod"/>
            </a:pPr>
            <a:endParaRPr lang="it-IT" dirty="0"/>
          </a:p>
          <a:p>
            <a:r>
              <a:rPr lang="it-IT" dirty="0"/>
              <a:t>Management Plan </a:t>
            </a:r>
            <a:r>
              <a:rPr lang="it-IT" dirty="0" smtClean="0"/>
              <a:t>and WP </a:t>
            </a:r>
            <a:r>
              <a:rPr lang="it-IT" dirty="0" err="1" smtClean="0"/>
              <a:t>description</a:t>
            </a:r>
            <a:r>
              <a:rPr lang="it-IT" dirty="0" smtClean="0"/>
              <a:t> </a:t>
            </a:r>
            <a:r>
              <a:rPr lang="it-IT" dirty="0" err="1" smtClean="0"/>
              <a:t>has</a:t>
            </a:r>
            <a:r>
              <a:rPr lang="it-IT" dirty="0" smtClean="0"/>
              <a:t> </a:t>
            </a:r>
            <a:r>
              <a:rPr lang="it-IT" dirty="0" err="1"/>
              <a:t>been</a:t>
            </a:r>
            <a:r>
              <a:rPr lang="it-IT" dirty="0"/>
              <a:t> </a:t>
            </a:r>
            <a:r>
              <a:rPr lang="it-IT" dirty="0" err="1"/>
              <a:t>revised</a:t>
            </a:r>
            <a:r>
              <a:rPr lang="it-IT" dirty="0"/>
              <a:t> </a:t>
            </a:r>
            <a:r>
              <a:rPr lang="it-IT" dirty="0" smtClean="0"/>
              <a:t>and </a:t>
            </a:r>
            <a:r>
              <a:rPr lang="it-IT" dirty="0" err="1" smtClean="0"/>
              <a:t>delivered</a:t>
            </a:r>
            <a:r>
              <a:rPr lang="it-IT" dirty="0" smtClean="0"/>
              <a:t> to ESO </a:t>
            </a:r>
            <a:endParaRPr lang="it-IT" dirty="0"/>
          </a:p>
          <a:p>
            <a:endParaRPr lang="it-IT" dirty="0"/>
          </a:p>
          <a:p>
            <a:r>
              <a:rPr lang="it-IT" dirty="0" err="1" smtClean="0"/>
              <a:t>Also</a:t>
            </a:r>
            <a:r>
              <a:rPr lang="it-IT" dirty="0" smtClean="0"/>
              <a:t> </a:t>
            </a:r>
            <a:r>
              <a:rPr lang="it-IT" dirty="0"/>
              <a:t>the </a:t>
            </a:r>
            <a:r>
              <a:rPr lang="it-IT" dirty="0" err="1"/>
              <a:t>MoU</a:t>
            </a:r>
            <a:r>
              <a:rPr lang="it-IT" dirty="0"/>
              <a:t> must be </a:t>
            </a:r>
            <a:r>
              <a:rPr lang="it-IT" dirty="0" err="1"/>
              <a:t>revised</a:t>
            </a:r>
            <a:r>
              <a:rPr lang="it-IT" dirty="0"/>
              <a:t> </a:t>
            </a:r>
          </a:p>
          <a:p>
            <a:endParaRPr lang="it-IT" dirty="0"/>
          </a:p>
          <a:p>
            <a:r>
              <a:rPr lang="it-IT" dirty="0"/>
              <a:t>NUIG </a:t>
            </a:r>
            <a:r>
              <a:rPr lang="it-IT" dirty="0" err="1"/>
              <a:t>will</a:t>
            </a:r>
            <a:r>
              <a:rPr lang="it-IT" dirty="0"/>
              <a:t> be in </a:t>
            </a:r>
            <a:r>
              <a:rPr lang="it-IT" dirty="0" err="1"/>
              <a:t>charge</a:t>
            </a:r>
            <a:r>
              <a:rPr lang="it-IT" dirty="0"/>
              <a:t> for a WP </a:t>
            </a:r>
            <a:r>
              <a:rPr lang="it-IT" dirty="0" err="1"/>
              <a:t>called</a:t>
            </a:r>
            <a:r>
              <a:rPr lang="it-IT" dirty="0"/>
              <a:t>  «</a:t>
            </a:r>
            <a:r>
              <a:rPr lang="it-IT" b="1" i="1" dirty="0"/>
              <a:t>Test and </a:t>
            </a:r>
            <a:r>
              <a:rPr lang="it-IT" b="1" i="1" dirty="0" err="1"/>
              <a:t>Wavefront</a:t>
            </a:r>
            <a:r>
              <a:rPr lang="it-IT" b="1" i="1" dirty="0"/>
              <a:t> </a:t>
            </a:r>
            <a:r>
              <a:rPr lang="it-IT" b="1" i="1" dirty="0" err="1"/>
              <a:t>Correction</a:t>
            </a:r>
            <a:r>
              <a:rPr lang="it-IT" b="1" i="1" dirty="0"/>
              <a:t> </a:t>
            </a:r>
            <a:r>
              <a:rPr lang="it-IT" b="1" i="1" dirty="0" err="1"/>
              <a:t>Verification</a:t>
            </a:r>
            <a:r>
              <a:rPr lang="it-IT" dirty="0"/>
              <a:t>»  </a:t>
            </a:r>
          </a:p>
          <a:p>
            <a:endParaRPr lang="it-IT" dirty="0"/>
          </a:p>
          <a:p>
            <a:pPr algn="just"/>
            <a:r>
              <a:rPr lang="it-IT" dirty="0" err="1"/>
              <a:t>It</a:t>
            </a:r>
            <a:r>
              <a:rPr lang="it-IT" dirty="0"/>
              <a:t> </a:t>
            </a:r>
            <a:r>
              <a:rPr lang="it-IT" dirty="0" err="1"/>
              <a:t>will</a:t>
            </a:r>
            <a:r>
              <a:rPr lang="it-IT" dirty="0"/>
              <a:t> involve </a:t>
            </a:r>
            <a:r>
              <a:rPr lang="it-IT" dirty="0" err="1"/>
              <a:t>developing</a:t>
            </a:r>
            <a:r>
              <a:rPr lang="it-IT" dirty="0"/>
              <a:t> a </a:t>
            </a:r>
            <a:r>
              <a:rPr lang="it-IT" dirty="0" err="1"/>
              <a:t>strategy</a:t>
            </a:r>
            <a:r>
              <a:rPr lang="it-IT" dirty="0"/>
              <a:t> to test MAORY on Integration (</a:t>
            </a:r>
            <a:r>
              <a:rPr lang="it-IT" dirty="0" err="1"/>
              <a:t>possibly</a:t>
            </a:r>
            <a:r>
              <a:rPr lang="it-IT" dirty="0"/>
              <a:t> </a:t>
            </a:r>
            <a:r>
              <a:rPr lang="it-IT" dirty="0" err="1"/>
              <a:t>both</a:t>
            </a:r>
            <a:r>
              <a:rPr lang="it-IT" dirty="0"/>
              <a:t> in </a:t>
            </a:r>
            <a:r>
              <a:rPr lang="it-IT" dirty="0" err="1"/>
              <a:t>Italy</a:t>
            </a:r>
            <a:r>
              <a:rPr lang="it-IT" dirty="0"/>
              <a:t> and </a:t>
            </a:r>
            <a:r>
              <a:rPr lang="it-IT" dirty="0" smtClean="0"/>
              <a:t>Chile). </a:t>
            </a:r>
            <a:r>
              <a:rPr lang="it-IT" dirty="0" err="1"/>
              <a:t>We</a:t>
            </a:r>
            <a:r>
              <a:rPr lang="it-IT" dirty="0"/>
              <a:t> </a:t>
            </a:r>
            <a:r>
              <a:rPr lang="it-IT" dirty="0" err="1"/>
              <a:t>need</a:t>
            </a:r>
            <a:r>
              <a:rPr lang="it-IT" dirty="0"/>
              <a:t> to </a:t>
            </a:r>
            <a:r>
              <a:rPr lang="it-IT" dirty="0" err="1"/>
              <a:t>determine</a:t>
            </a:r>
            <a:r>
              <a:rPr lang="it-IT" dirty="0"/>
              <a:t> </a:t>
            </a:r>
            <a:r>
              <a:rPr lang="it-IT" dirty="0" err="1"/>
              <a:t>exactly</a:t>
            </a:r>
            <a:r>
              <a:rPr lang="it-IT" dirty="0"/>
              <a:t> </a:t>
            </a:r>
            <a:r>
              <a:rPr lang="it-IT" dirty="0" err="1"/>
              <a:t>what</a:t>
            </a:r>
            <a:r>
              <a:rPr lang="it-IT" dirty="0"/>
              <a:t> can </a:t>
            </a:r>
            <a:r>
              <a:rPr lang="it-IT" dirty="0" err="1"/>
              <a:t>realistically</a:t>
            </a:r>
            <a:r>
              <a:rPr lang="it-IT" dirty="0"/>
              <a:t> be </a:t>
            </a:r>
            <a:r>
              <a:rPr lang="it-IT" dirty="0" err="1"/>
              <a:t>verified</a:t>
            </a:r>
            <a:r>
              <a:rPr lang="it-IT" dirty="0"/>
              <a:t>, and so, of </a:t>
            </a:r>
            <a:r>
              <a:rPr lang="it-IT" dirty="0" err="1"/>
              <a:t>course</a:t>
            </a:r>
            <a:r>
              <a:rPr lang="it-IT" dirty="0"/>
              <a:t>, the </a:t>
            </a:r>
            <a:r>
              <a:rPr lang="it-IT" dirty="0" err="1"/>
              <a:t>financial</a:t>
            </a:r>
            <a:r>
              <a:rPr lang="it-IT" dirty="0"/>
              <a:t> </a:t>
            </a:r>
            <a:r>
              <a:rPr lang="it-IT" dirty="0" err="1"/>
              <a:t>allocation</a:t>
            </a:r>
            <a:r>
              <a:rPr lang="it-IT" dirty="0"/>
              <a:t> for hardware </a:t>
            </a:r>
            <a:r>
              <a:rPr lang="it-IT" dirty="0" err="1"/>
              <a:t>is</a:t>
            </a:r>
            <a:r>
              <a:rPr lang="it-IT" dirty="0"/>
              <a:t> </a:t>
            </a:r>
            <a:r>
              <a:rPr lang="it-IT" dirty="0" err="1"/>
              <a:t>impossible</a:t>
            </a:r>
            <a:r>
              <a:rPr lang="it-IT" dirty="0"/>
              <a:t>  </a:t>
            </a:r>
            <a:r>
              <a:rPr lang="it-IT" dirty="0" err="1"/>
              <a:t>at</a:t>
            </a:r>
            <a:r>
              <a:rPr lang="it-IT" dirty="0"/>
              <a:t> </a:t>
            </a:r>
            <a:r>
              <a:rPr lang="it-IT" dirty="0" err="1"/>
              <a:t>this</a:t>
            </a:r>
            <a:r>
              <a:rPr lang="it-IT" dirty="0"/>
              <a:t> </a:t>
            </a:r>
            <a:r>
              <a:rPr lang="it-IT" dirty="0" err="1"/>
              <a:t>point</a:t>
            </a:r>
            <a:r>
              <a:rPr lang="it-IT" dirty="0"/>
              <a:t>.</a:t>
            </a:r>
          </a:p>
          <a:p>
            <a:pPr algn="just"/>
            <a:endParaRPr lang="it-IT" dirty="0"/>
          </a:p>
          <a:p>
            <a:pPr algn="just"/>
            <a:endParaRPr lang="it-IT" dirty="0"/>
          </a:p>
          <a:p>
            <a:pPr algn="just"/>
            <a:r>
              <a:rPr lang="it-IT" dirty="0" smtClean="0"/>
              <a:t>New PM.  </a:t>
            </a:r>
            <a:r>
              <a:rPr lang="it-IT" dirty="0" smtClean="0"/>
              <a:t>  </a:t>
            </a:r>
            <a:r>
              <a:rPr lang="it-IT" dirty="0" err="1" smtClean="0"/>
              <a:t>Selected</a:t>
            </a:r>
            <a:r>
              <a:rPr lang="it-IT" dirty="0" smtClean="0"/>
              <a:t>.   Full time </a:t>
            </a:r>
            <a:r>
              <a:rPr lang="it-IT" dirty="0" err="1" smtClean="0"/>
              <a:t>expected</a:t>
            </a:r>
            <a:r>
              <a:rPr lang="it-IT" dirty="0" smtClean="0"/>
              <a:t> by </a:t>
            </a:r>
            <a:r>
              <a:rPr lang="it-IT" dirty="0" err="1" smtClean="0"/>
              <a:t>September</a:t>
            </a:r>
            <a:r>
              <a:rPr lang="it-IT" dirty="0" smtClean="0"/>
              <a:t> </a:t>
            </a:r>
            <a:r>
              <a:rPr lang="it-IT" dirty="0" err="1" smtClean="0"/>
              <a:t>October</a:t>
            </a:r>
            <a:endParaRPr lang="it-IT" dirty="0"/>
          </a:p>
        </p:txBody>
      </p:sp>
    </p:spTree>
    <p:extLst>
      <p:ext uri="{BB962C8B-B14F-4D97-AF65-F5344CB8AC3E}">
        <p14:creationId xmlns:p14="http://schemas.microsoft.com/office/powerpoint/2010/main" val="22060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NEXT STEP </a:t>
            </a:r>
            <a:endParaRPr lang="en-GB" dirty="0"/>
          </a:p>
        </p:txBody>
      </p:sp>
      <p:sp>
        <p:nvSpPr>
          <p:cNvPr id="3" name="Segnaposto numero diapositiva 2"/>
          <p:cNvSpPr>
            <a:spLocks noGrp="1"/>
          </p:cNvSpPr>
          <p:nvPr>
            <p:ph type="sldNum" sz="quarter" idx="12"/>
          </p:nvPr>
        </p:nvSpPr>
        <p:spPr/>
        <p:txBody>
          <a:bodyPr/>
          <a:lstStyle/>
          <a:p>
            <a:fld id="{4EB63537-70D1-B241-BFD7-04A693C71D7F}" type="slidenum">
              <a:rPr lang="it-IT" smtClean="0"/>
              <a:t>14</a:t>
            </a:fld>
            <a:endParaRPr lang="it-IT"/>
          </a:p>
        </p:txBody>
      </p:sp>
      <p:sp>
        <p:nvSpPr>
          <p:cNvPr id="4" name="CasellaDiTesto 3"/>
          <p:cNvSpPr txBox="1"/>
          <p:nvPr/>
        </p:nvSpPr>
        <p:spPr>
          <a:xfrm>
            <a:off x="753035" y="1604682"/>
            <a:ext cx="6822141" cy="369332"/>
          </a:xfrm>
          <a:prstGeom prst="rect">
            <a:avLst/>
          </a:prstGeom>
          <a:noFill/>
        </p:spPr>
        <p:txBody>
          <a:bodyPr wrap="square" rtlCol="0">
            <a:spAutoFit/>
          </a:bodyPr>
          <a:lstStyle/>
          <a:p>
            <a:r>
              <a:rPr lang="it-IT" sz="1800" dirty="0" smtClean="0"/>
              <a:t>Technical </a:t>
            </a:r>
            <a:r>
              <a:rPr lang="it-IT" sz="1800" dirty="0" err="1" smtClean="0"/>
              <a:t>discussion</a:t>
            </a:r>
            <a:r>
              <a:rPr lang="it-IT" sz="1800" dirty="0" smtClean="0"/>
              <a:t> with ESO </a:t>
            </a:r>
            <a:endParaRPr lang="en-GB" sz="1800" dirty="0"/>
          </a:p>
        </p:txBody>
      </p:sp>
    </p:spTree>
    <p:extLst>
      <p:ext uri="{BB962C8B-B14F-4D97-AF65-F5344CB8AC3E}">
        <p14:creationId xmlns:p14="http://schemas.microsoft.com/office/powerpoint/2010/main" val="322268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8095" y="-31698"/>
            <a:ext cx="6327321" cy="994172"/>
          </a:xfrm>
        </p:spPr>
        <p:txBody>
          <a:bodyPr/>
          <a:lstStyle/>
          <a:p>
            <a:r>
              <a:rPr lang="it-IT" dirty="0" err="1" smtClean="0"/>
              <a:t>Conclusion</a:t>
            </a:r>
            <a:r>
              <a:rPr lang="it-IT" dirty="0" smtClean="0"/>
              <a:t> 	</a:t>
            </a:r>
            <a:endParaRPr lang="it-IT" dirty="0"/>
          </a:p>
        </p:txBody>
      </p:sp>
      <p:sp>
        <p:nvSpPr>
          <p:cNvPr id="3" name="Segnaposto numero diapositiva 2"/>
          <p:cNvSpPr>
            <a:spLocks noGrp="1"/>
          </p:cNvSpPr>
          <p:nvPr>
            <p:ph type="sldNum" sz="quarter" idx="12"/>
          </p:nvPr>
        </p:nvSpPr>
        <p:spPr/>
        <p:txBody>
          <a:bodyPr/>
          <a:lstStyle/>
          <a:p>
            <a:fld id="{4EB63537-70D1-B241-BFD7-04A693C71D7F}" type="slidenum">
              <a:rPr lang="it-IT" smtClean="0"/>
              <a:t>15</a:t>
            </a:fld>
            <a:endParaRPr lang="it-IT"/>
          </a:p>
        </p:txBody>
      </p:sp>
      <p:sp>
        <p:nvSpPr>
          <p:cNvPr id="4" name="CasellaDiTesto 3"/>
          <p:cNvSpPr txBox="1"/>
          <p:nvPr/>
        </p:nvSpPr>
        <p:spPr>
          <a:xfrm>
            <a:off x="452005" y="962474"/>
            <a:ext cx="7559386" cy="4662815"/>
          </a:xfrm>
          <a:prstGeom prst="rect">
            <a:avLst/>
          </a:prstGeom>
          <a:noFill/>
        </p:spPr>
        <p:txBody>
          <a:bodyPr wrap="square" rtlCol="0">
            <a:spAutoFit/>
          </a:bodyPr>
          <a:lstStyle/>
          <a:p>
            <a:r>
              <a:rPr lang="it-IT" dirty="0" err="1" smtClean="0"/>
              <a:t>Considerable</a:t>
            </a:r>
            <a:r>
              <a:rPr lang="it-IT" dirty="0" smtClean="0"/>
              <a:t> </a:t>
            </a:r>
            <a:r>
              <a:rPr lang="it-IT" dirty="0" err="1" smtClean="0"/>
              <a:t>effort</a:t>
            </a:r>
            <a:r>
              <a:rPr lang="it-IT" dirty="0" smtClean="0"/>
              <a:t> </a:t>
            </a:r>
            <a:r>
              <a:rPr lang="it-IT" dirty="0" err="1" smtClean="0"/>
              <a:t>has</a:t>
            </a:r>
            <a:r>
              <a:rPr lang="it-IT" dirty="0" smtClean="0"/>
              <a:t> </a:t>
            </a:r>
            <a:r>
              <a:rPr lang="it-IT" dirty="0" err="1" smtClean="0"/>
              <a:t>been</a:t>
            </a:r>
            <a:r>
              <a:rPr lang="it-IT" dirty="0" smtClean="0"/>
              <a:t> </a:t>
            </a:r>
            <a:r>
              <a:rPr lang="it-IT" dirty="0" err="1" smtClean="0"/>
              <a:t>done</a:t>
            </a:r>
            <a:r>
              <a:rPr lang="it-IT" dirty="0" smtClean="0"/>
              <a:t> from the </a:t>
            </a:r>
            <a:r>
              <a:rPr lang="it-IT" dirty="0" err="1" smtClean="0"/>
              <a:t>technical</a:t>
            </a:r>
            <a:r>
              <a:rPr lang="it-IT" dirty="0" smtClean="0"/>
              <a:t> </a:t>
            </a:r>
            <a:r>
              <a:rPr lang="it-IT" dirty="0" err="1" smtClean="0"/>
              <a:t>point</a:t>
            </a:r>
            <a:r>
              <a:rPr lang="it-IT" dirty="0" smtClean="0"/>
              <a:t> of </a:t>
            </a:r>
            <a:r>
              <a:rPr lang="it-IT" dirty="0" err="1" smtClean="0"/>
              <a:t>view</a:t>
            </a:r>
            <a:r>
              <a:rPr lang="it-IT" dirty="0" smtClean="0"/>
              <a:t> to conclude the </a:t>
            </a:r>
            <a:r>
              <a:rPr lang="it-IT" dirty="0" err="1" smtClean="0"/>
              <a:t>trade</a:t>
            </a:r>
            <a:r>
              <a:rPr lang="it-IT" dirty="0" smtClean="0"/>
              <a:t>  off </a:t>
            </a:r>
            <a:r>
              <a:rPr lang="it-IT" dirty="0" err="1" smtClean="0"/>
              <a:t>analysis</a:t>
            </a:r>
            <a:r>
              <a:rPr lang="it-IT" dirty="0" smtClean="0"/>
              <a:t> </a:t>
            </a:r>
          </a:p>
          <a:p>
            <a:endParaRPr lang="it-IT" dirty="0" smtClean="0"/>
          </a:p>
          <a:p>
            <a:r>
              <a:rPr lang="it-IT" dirty="0" smtClean="0"/>
              <a:t>The </a:t>
            </a:r>
            <a:r>
              <a:rPr lang="it-IT" dirty="0" err="1" smtClean="0"/>
              <a:t>documents</a:t>
            </a:r>
            <a:r>
              <a:rPr lang="it-IT" dirty="0"/>
              <a:t> </a:t>
            </a:r>
            <a:r>
              <a:rPr lang="it-IT" dirty="0" smtClean="0"/>
              <a:t>nave </a:t>
            </a:r>
            <a:r>
              <a:rPr lang="it-IT" dirty="0" err="1" smtClean="0"/>
              <a:t>been</a:t>
            </a:r>
            <a:r>
              <a:rPr lang="it-IT" dirty="0" smtClean="0"/>
              <a:t> </a:t>
            </a:r>
            <a:r>
              <a:rPr lang="it-IT" dirty="0" err="1" smtClean="0"/>
              <a:t>delivered</a:t>
            </a:r>
            <a:r>
              <a:rPr lang="it-IT" dirty="0" smtClean="0"/>
              <a:t> to </a:t>
            </a:r>
            <a:r>
              <a:rPr lang="it-IT" dirty="0" smtClean="0"/>
              <a:t> </a:t>
            </a:r>
            <a:r>
              <a:rPr lang="it-IT" dirty="0" smtClean="0"/>
              <a:t>ESO first week of </a:t>
            </a:r>
            <a:r>
              <a:rPr lang="it-IT" dirty="0" err="1" smtClean="0"/>
              <a:t>June</a:t>
            </a:r>
            <a:endParaRPr lang="it-IT" dirty="0" smtClean="0"/>
          </a:p>
          <a:p>
            <a:endParaRPr lang="it-IT" dirty="0"/>
          </a:p>
          <a:p>
            <a:endParaRPr lang="it-IT" dirty="0"/>
          </a:p>
          <a:p>
            <a:r>
              <a:rPr lang="it-IT" dirty="0" smtClean="0"/>
              <a:t>The </a:t>
            </a:r>
            <a:r>
              <a:rPr lang="it-IT" dirty="0" err="1" smtClean="0"/>
              <a:t>whole</a:t>
            </a:r>
            <a:r>
              <a:rPr lang="it-IT" dirty="0" smtClean="0"/>
              <a:t> team </a:t>
            </a:r>
            <a:r>
              <a:rPr lang="it-IT" dirty="0" err="1" smtClean="0"/>
              <a:t>is</a:t>
            </a:r>
            <a:r>
              <a:rPr lang="it-IT" dirty="0" smtClean="0"/>
              <a:t> </a:t>
            </a:r>
            <a:r>
              <a:rPr lang="it-IT" dirty="0" err="1" smtClean="0"/>
              <a:t>working</a:t>
            </a:r>
            <a:r>
              <a:rPr lang="it-IT" dirty="0" smtClean="0"/>
              <a:t> </a:t>
            </a:r>
            <a:r>
              <a:rPr lang="it-IT" dirty="0" err="1" smtClean="0"/>
              <a:t>well</a:t>
            </a:r>
            <a:r>
              <a:rPr lang="it-IT" dirty="0" smtClean="0"/>
              <a:t>.  The </a:t>
            </a:r>
            <a:r>
              <a:rPr lang="it-IT" dirty="0" err="1" smtClean="0"/>
              <a:t>improved</a:t>
            </a:r>
            <a:r>
              <a:rPr lang="it-IT" dirty="0" smtClean="0"/>
              <a:t> </a:t>
            </a:r>
            <a:r>
              <a:rPr lang="it-IT" dirty="0" err="1" smtClean="0"/>
              <a:t>communication</a:t>
            </a:r>
            <a:r>
              <a:rPr lang="it-IT" dirty="0" smtClean="0"/>
              <a:t> and </a:t>
            </a:r>
            <a:r>
              <a:rPr lang="it-IT" dirty="0" err="1" smtClean="0"/>
              <a:t>collaboration</a:t>
            </a:r>
            <a:r>
              <a:rPr lang="it-IT" dirty="0" smtClean="0"/>
              <a:t> </a:t>
            </a:r>
            <a:r>
              <a:rPr lang="it-IT" dirty="0" err="1" smtClean="0"/>
              <a:t>between</a:t>
            </a:r>
            <a:r>
              <a:rPr lang="it-IT" dirty="0" smtClean="0"/>
              <a:t> the team  </a:t>
            </a:r>
            <a:r>
              <a:rPr lang="it-IT" dirty="0" err="1" smtClean="0"/>
              <a:t>located</a:t>
            </a:r>
            <a:r>
              <a:rPr lang="it-IT" dirty="0" smtClean="0"/>
              <a:t> in </a:t>
            </a:r>
            <a:r>
              <a:rPr lang="it-IT" dirty="0" err="1" smtClean="0"/>
              <a:t>different</a:t>
            </a:r>
            <a:r>
              <a:rPr lang="it-IT" dirty="0" smtClean="0"/>
              <a:t> </a:t>
            </a:r>
            <a:r>
              <a:rPr lang="it-IT" dirty="0" err="1" smtClean="0"/>
              <a:t>Institutes</a:t>
            </a:r>
            <a:r>
              <a:rPr lang="it-IT" dirty="0" smtClean="0"/>
              <a:t> </a:t>
            </a:r>
            <a:r>
              <a:rPr lang="it-IT" dirty="0" err="1" smtClean="0"/>
              <a:t>helped</a:t>
            </a:r>
            <a:r>
              <a:rPr lang="it-IT" dirty="0" smtClean="0"/>
              <a:t> to </a:t>
            </a:r>
            <a:r>
              <a:rPr lang="it-IT" dirty="0" err="1" smtClean="0"/>
              <a:t>build</a:t>
            </a:r>
            <a:r>
              <a:rPr lang="it-IT" dirty="0" smtClean="0"/>
              <a:t> a more compact and collaborative team</a:t>
            </a:r>
          </a:p>
          <a:p>
            <a:endParaRPr lang="it-IT" dirty="0"/>
          </a:p>
          <a:p>
            <a:r>
              <a:rPr lang="it-IT" dirty="0" smtClean="0"/>
              <a:t>The </a:t>
            </a:r>
            <a:r>
              <a:rPr lang="it-IT" dirty="0" smtClean="0"/>
              <a:t>  </a:t>
            </a:r>
            <a:r>
              <a:rPr lang="it-IT" dirty="0" smtClean="0"/>
              <a:t>entry of  NUIG   </a:t>
            </a:r>
            <a:r>
              <a:rPr lang="it-IT" dirty="0" err="1" smtClean="0"/>
              <a:t>as</a:t>
            </a:r>
            <a:r>
              <a:rPr lang="it-IT" dirty="0" smtClean="0"/>
              <a:t> new </a:t>
            </a:r>
            <a:r>
              <a:rPr lang="it-IT" dirty="0" err="1" smtClean="0"/>
              <a:t>consortium</a:t>
            </a:r>
            <a:r>
              <a:rPr lang="it-IT" dirty="0" smtClean="0"/>
              <a:t> partener </a:t>
            </a:r>
            <a:r>
              <a:rPr lang="it-IT" dirty="0" err="1" smtClean="0"/>
              <a:t>will</a:t>
            </a:r>
            <a:r>
              <a:rPr lang="it-IT" dirty="0" smtClean="0"/>
              <a:t> consolidate the team  </a:t>
            </a:r>
            <a:r>
              <a:rPr lang="it-IT" dirty="0" err="1" smtClean="0"/>
              <a:t>both</a:t>
            </a:r>
            <a:r>
              <a:rPr lang="it-IT" dirty="0" smtClean="0"/>
              <a:t> in </a:t>
            </a:r>
            <a:r>
              <a:rPr lang="it-IT" dirty="0" err="1" smtClean="0"/>
              <a:t>technical</a:t>
            </a:r>
            <a:r>
              <a:rPr lang="it-IT" dirty="0" smtClean="0"/>
              <a:t> and </a:t>
            </a:r>
          </a:p>
          <a:p>
            <a:r>
              <a:rPr lang="it-IT" dirty="0" err="1"/>
              <a:t>p</a:t>
            </a:r>
            <a:r>
              <a:rPr lang="it-IT" dirty="0" err="1" smtClean="0"/>
              <a:t>olitical</a:t>
            </a:r>
            <a:r>
              <a:rPr lang="it-IT" dirty="0" smtClean="0"/>
              <a:t> </a:t>
            </a:r>
            <a:r>
              <a:rPr lang="it-IT" dirty="0" err="1" smtClean="0"/>
              <a:t>terms</a:t>
            </a:r>
            <a:r>
              <a:rPr lang="it-IT" dirty="0" smtClean="0"/>
              <a:t>. </a:t>
            </a:r>
            <a:r>
              <a:rPr lang="it-IT" dirty="0"/>
              <a:t> </a:t>
            </a:r>
            <a:r>
              <a:rPr lang="it-IT" dirty="0" smtClean="0"/>
              <a:t>ESO </a:t>
            </a:r>
            <a:r>
              <a:rPr lang="it-IT" dirty="0" err="1" smtClean="0"/>
              <a:t>is</a:t>
            </a:r>
            <a:r>
              <a:rPr lang="it-IT" dirty="0" smtClean="0"/>
              <a:t> </a:t>
            </a:r>
            <a:r>
              <a:rPr lang="it-IT" dirty="0" err="1" smtClean="0"/>
              <a:t>very</a:t>
            </a:r>
            <a:r>
              <a:rPr lang="it-IT" dirty="0" smtClean="0"/>
              <a:t> positive in </a:t>
            </a:r>
            <a:r>
              <a:rPr lang="it-IT" dirty="0" err="1" smtClean="0"/>
              <a:t>this</a:t>
            </a:r>
            <a:r>
              <a:rPr lang="it-IT" dirty="0" smtClean="0"/>
              <a:t> </a:t>
            </a:r>
            <a:r>
              <a:rPr lang="it-IT" dirty="0" err="1" smtClean="0"/>
              <a:t>regard</a:t>
            </a:r>
            <a:r>
              <a:rPr lang="it-IT" dirty="0" smtClean="0"/>
              <a:t>. </a:t>
            </a:r>
          </a:p>
          <a:p>
            <a:endParaRPr lang="it-IT" dirty="0"/>
          </a:p>
          <a:p>
            <a:r>
              <a:rPr lang="it-IT" dirty="0" smtClean="0"/>
              <a:t>Some </a:t>
            </a:r>
            <a:r>
              <a:rPr lang="it-IT" dirty="0" err="1" smtClean="0"/>
              <a:t>critical</a:t>
            </a:r>
            <a:r>
              <a:rPr lang="it-IT" dirty="0" smtClean="0"/>
              <a:t> </a:t>
            </a:r>
            <a:r>
              <a:rPr lang="it-IT" dirty="0" err="1" smtClean="0"/>
              <a:t>points</a:t>
            </a:r>
            <a:r>
              <a:rPr lang="it-IT" dirty="0" smtClean="0"/>
              <a:t> </a:t>
            </a:r>
            <a:r>
              <a:rPr lang="it-IT" dirty="0" err="1" smtClean="0"/>
              <a:t>remain</a:t>
            </a:r>
            <a:endParaRPr lang="it-IT" dirty="0" smtClean="0"/>
          </a:p>
          <a:p>
            <a:endParaRPr lang="it-IT" dirty="0"/>
          </a:p>
          <a:p>
            <a:r>
              <a:rPr lang="it-IT" dirty="0" smtClean="0"/>
              <a:t>  </a:t>
            </a:r>
            <a:endParaRPr lang="it-IT" dirty="0" smtClean="0"/>
          </a:p>
          <a:p>
            <a:r>
              <a:rPr lang="it-IT" dirty="0"/>
              <a:t> </a:t>
            </a:r>
            <a:r>
              <a:rPr lang="it-IT" dirty="0" smtClean="0"/>
              <a:t>               The new PM must be </a:t>
            </a:r>
            <a:r>
              <a:rPr lang="it-IT" dirty="0" err="1" smtClean="0"/>
              <a:t>involved</a:t>
            </a:r>
            <a:r>
              <a:rPr lang="it-IT" dirty="0" smtClean="0"/>
              <a:t> in the </a:t>
            </a:r>
            <a:r>
              <a:rPr lang="it-IT" dirty="0" err="1" smtClean="0"/>
              <a:t>project</a:t>
            </a:r>
            <a:r>
              <a:rPr lang="it-IT" dirty="0" smtClean="0"/>
              <a:t> </a:t>
            </a:r>
            <a:r>
              <a:rPr lang="it-IT" dirty="0" err="1" smtClean="0"/>
              <a:t>as</a:t>
            </a:r>
            <a:r>
              <a:rPr lang="it-IT" dirty="0" smtClean="0"/>
              <a:t> </a:t>
            </a:r>
            <a:r>
              <a:rPr lang="it-IT" dirty="0" err="1" smtClean="0"/>
              <a:t>soon</a:t>
            </a:r>
            <a:r>
              <a:rPr lang="it-IT" dirty="0" smtClean="0"/>
              <a:t> </a:t>
            </a:r>
            <a:r>
              <a:rPr lang="it-IT" dirty="0" err="1" smtClean="0"/>
              <a:t>as</a:t>
            </a:r>
            <a:r>
              <a:rPr lang="it-IT" dirty="0" smtClean="0"/>
              <a:t> </a:t>
            </a:r>
            <a:r>
              <a:rPr lang="it-IT" dirty="0" err="1" smtClean="0"/>
              <a:t>possible</a:t>
            </a:r>
            <a:r>
              <a:rPr lang="it-IT" dirty="0" smtClean="0"/>
              <a:t>.  </a:t>
            </a:r>
          </a:p>
          <a:p>
            <a:r>
              <a:rPr lang="it-IT" dirty="0" smtClean="0"/>
              <a:t>                     </a:t>
            </a:r>
          </a:p>
          <a:p>
            <a:r>
              <a:rPr lang="it-IT" dirty="0"/>
              <a:t> </a:t>
            </a:r>
            <a:r>
              <a:rPr lang="it-IT" dirty="0" smtClean="0"/>
              <a:t>               </a:t>
            </a:r>
            <a:r>
              <a:rPr lang="it-IT" dirty="0" err="1" smtClean="0"/>
              <a:t>Cost</a:t>
            </a:r>
            <a:r>
              <a:rPr lang="it-IT" dirty="0" smtClean="0"/>
              <a:t>  budget .      </a:t>
            </a:r>
            <a:endParaRPr lang="it-IT" dirty="0"/>
          </a:p>
          <a:p>
            <a:endParaRPr lang="it-IT" dirty="0" smtClean="0"/>
          </a:p>
          <a:p>
            <a:endParaRPr lang="it-IT" dirty="0"/>
          </a:p>
          <a:p>
            <a:endParaRPr lang="it-IT" dirty="0" smtClean="0"/>
          </a:p>
          <a:p>
            <a:endParaRPr lang="it-IT" dirty="0"/>
          </a:p>
          <a:p>
            <a:endParaRPr lang="it-IT" dirty="0" smtClean="0"/>
          </a:p>
        </p:txBody>
      </p:sp>
    </p:spTree>
    <p:extLst>
      <p:ext uri="{BB962C8B-B14F-4D97-AF65-F5344CB8AC3E}">
        <p14:creationId xmlns:p14="http://schemas.microsoft.com/office/powerpoint/2010/main" val="65616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4EB63537-70D1-B241-BFD7-04A693C71D7F}" type="slidenum">
              <a:rPr lang="it-IT" smtClean="0"/>
              <a:t>2</a:t>
            </a:fld>
            <a:endParaRPr lang="it-IT"/>
          </a:p>
        </p:txBody>
      </p:sp>
      <p:sp>
        <p:nvSpPr>
          <p:cNvPr id="3" name="CasellaDiTesto 2"/>
          <p:cNvSpPr txBox="1"/>
          <p:nvPr/>
        </p:nvSpPr>
        <p:spPr>
          <a:xfrm>
            <a:off x="770965" y="1004047"/>
            <a:ext cx="8130988" cy="3685624"/>
          </a:xfrm>
          <a:prstGeom prst="rect">
            <a:avLst/>
          </a:prstGeom>
          <a:noFill/>
        </p:spPr>
        <p:txBody>
          <a:bodyPr wrap="square" rtlCol="0">
            <a:spAutoFit/>
          </a:bodyPr>
          <a:lstStyle/>
          <a:p>
            <a:r>
              <a:rPr lang="it-IT" sz="2800" b="1" dirty="0" smtClean="0"/>
              <a:t>WELCOME  TO  </a:t>
            </a:r>
          </a:p>
          <a:p>
            <a:endParaRPr lang="it-IT" dirty="0"/>
          </a:p>
          <a:p>
            <a:r>
              <a:rPr lang="it-IT" sz="2800" dirty="0" smtClean="0"/>
              <a:t>NICHOLAS DEVANEY </a:t>
            </a:r>
          </a:p>
          <a:p>
            <a:endParaRPr lang="it-IT" sz="2800" dirty="0"/>
          </a:p>
          <a:p>
            <a:r>
              <a:rPr lang="it-IT" sz="2800" dirty="0" smtClean="0"/>
              <a:t>ALEXANDER  GONCHAROV</a:t>
            </a:r>
          </a:p>
          <a:p>
            <a:endParaRPr lang="it-IT" sz="2800" dirty="0"/>
          </a:p>
          <a:p>
            <a:r>
              <a:rPr lang="en-GB" sz="2400" dirty="0"/>
              <a:t>School of Physics at the National University of Ireland Galway</a:t>
            </a:r>
          </a:p>
          <a:p>
            <a:endParaRPr lang="it-IT" sz="2800" dirty="0" smtClean="0"/>
          </a:p>
          <a:p>
            <a:r>
              <a:rPr lang="it-IT" sz="2800" dirty="0" smtClean="0"/>
              <a:t> </a:t>
            </a:r>
            <a:endParaRPr lang="en-GB" sz="2800" dirty="0"/>
          </a:p>
        </p:txBody>
      </p:sp>
    </p:spTree>
    <p:extLst>
      <p:ext uri="{BB962C8B-B14F-4D97-AF65-F5344CB8AC3E}">
        <p14:creationId xmlns:p14="http://schemas.microsoft.com/office/powerpoint/2010/main" val="209971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4EB63537-70D1-B241-BFD7-04A693C71D7F}" type="slidenum">
              <a:rPr lang="it-IT" smtClean="0"/>
              <a:t>3</a:t>
            </a:fld>
            <a:endParaRPr lang="it-IT"/>
          </a:p>
        </p:txBody>
      </p:sp>
      <p:sp>
        <p:nvSpPr>
          <p:cNvPr id="3" name="CasellaDiTesto 2"/>
          <p:cNvSpPr txBox="1"/>
          <p:nvPr/>
        </p:nvSpPr>
        <p:spPr>
          <a:xfrm>
            <a:off x="404848" y="1116643"/>
            <a:ext cx="6938272" cy="3831818"/>
          </a:xfrm>
          <a:prstGeom prst="rect">
            <a:avLst/>
          </a:prstGeom>
          <a:noFill/>
        </p:spPr>
        <p:txBody>
          <a:bodyPr wrap="square" rtlCol="0">
            <a:spAutoFit/>
          </a:bodyPr>
          <a:lstStyle/>
          <a:p>
            <a:pPr algn="just"/>
            <a:endParaRPr lang="it-IT" dirty="0"/>
          </a:p>
          <a:p>
            <a:pPr algn="just"/>
            <a:r>
              <a:rPr lang="it-IT" b="1" dirty="0"/>
              <a:t>21/12/2018</a:t>
            </a:r>
            <a:r>
              <a:rPr lang="it-IT" dirty="0"/>
              <a:t>  </a:t>
            </a:r>
            <a:r>
              <a:rPr lang="it-IT" b="1" dirty="0"/>
              <a:t>Roberto Tamai </a:t>
            </a:r>
            <a:r>
              <a:rPr lang="it-IT" dirty="0" err="1"/>
              <a:t>informed</a:t>
            </a:r>
            <a:r>
              <a:rPr lang="it-IT" dirty="0"/>
              <a:t> </a:t>
            </a:r>
            <a:r>
              <a:rPr lang="it-IT" dirty="0" err="1"/>
              <a:t>us</a:t>
            </a:r>
            <a:r>
              <a:rPr lang="it-IT" dirty="0"/>
              <a:t> </a:t>
            </a:r>
            <a:r>
              <a:rPr lang="it-IT" dirty="0" err="1"/>
              <a:t>that</a:t>
            </a:r>
            <a:r>
              <a:rPr lang="it-IT" dirty="0"/>
              <a:t> MAORY </a:t>
            </a:r>
            <a:r>
              <a:rPr lang="it-IT" dirty="0" err="1"/>
              <a:t>received</a:t>
            </a:r>
            <a:r>
              <a:rPr lang="it-IT" dirty="0"/>
              <a:t> a </a:t>
            </a:r>
            <a:r>
              <a:rPr lang="it-IT" b="1" dirty="0" err="1"/>
              <a:t>Red</a:t>
            </a:r>
            <a:r>
              <a:rPr lang="it-IT" b="1" dirty="0"/>
              <a:t> </a:t>
            </a:r>
            <a:r>
              <a:rPr lang="it-IT" b="1" dirty="0" err="1"/>
              <a:t>Flag</a:t>
            </a:r>
            <a:r>
              <a:rPr lang="it-IT" b="1" dirty="0"/>
              <a:t> </a:t>
            </a:r>
            <a:r>
              <a:rPr lang="it-IT" dirty="0"/>
              <a:t>due to </a:t>
            </a:r>
            <a:r>
              <a:rPr lang="it-IT" dirty="0" err="1"/>
              <a:t>possible</a:t>
            </a:r>
            <a:r>
              <a:rPr lang="it-IT" dirty="0"/>
              <a:t> </a:t>
            </a:r>
            <a:r>
              <a:rPr lang="it-IT" dirty="0" err="1"/>
              <a:t>consequences</a:t>
            </a:r>
            <a:r>
              <a:rPr lang="it-IT" dirty="0"/>
              <a:t> of the MAORY </a:t>
            </a:r>
            <a:r>
              <a:rPr lang="it-IT" dirty="0" err="1"/>
              <a:t>Managerial</a:t>
            </a:r>
            <a:r>
              <a:rPr lang="it-IT" dirty="0"/>
              <a:t> Team </a:t>
            </a:r>
            <a:r>
              <a:rPr lang="it-IT" dirty="0" err="1"/>
              <a:t>restructure</a:t>
            </a:r>
            <a:r>
              <a:rPr lang="it-IT" dirty="0"/>
              <a:t>. The </a:t>
            </a:r>
            <a:r>
              <a:rPr lang="it-IT" dirty="0" err="1"/>
              <a:t>decision</a:t>
            </a:r>
            <a:r>
              <a:rPr lang="it-IT" dirty="0"/>
              <a:t> </a:t>
            </a:r>
            <a:r>
              <a:rPr lang="it-IT" dirty="0" err="1"/>
              <a:t>has</a:t>
            </a:r>
            <a:r>
              <a:rPr lang="it-IT" dirty="0"/>
              <a:t> </a:t>
            </a:r>
            <a:r>
              <a:rPr lang="it-IT" dirty="0" err="1"/>
              <a:t>been</a:t>
            </a:r>
            <a:r>
              <a:rPr lang="it-IT" dirty="0"/>
              <a:t> </a:t>
            </a:r>
            <a:r>
              <a:rPr lang="it-IT" dirty="0" err="1"/>
              <a:t>taken</a:t>
            </a:r>
            <a:r>
              <a:rPr lang="it-IT" dirty="0"/>
              <a:t> with the goal of </a:t>
            </a:r>
            <a:r>
              <a:rPr lang="it-IT" dirty="0" err="1"/>
              <a:t>improving</a:t>
            </a:r>
            <a:r>
              <a:rPr lang="it-IT" dirty="0"/>
              <a:t> the situation and ESO </a:t>
            </a:r>
            <a:r>
              <a:rPr lang="it-IT" dirty="0" err="1"/>
              <a:t>will</a:t>
            </a:r>
            <a:r>
              <a:rPr lang="it-IT" dirty="0"/>
              <a:t> be happy to </a:t>
            </a:r>
            <a:r>
              <a:rPr lang="it-IT" dirty="0" err="1"/>
              <a:t>withdraw</a:t>
            </a:r>
            <a:r>
              <a:rPr lang="it-IT" dirty="0"/>
              <a:t> the </a:t>
            </a:r>
            <a:r>
              <a:rPr lang="it-IT" dirty="0" err="1"/>
              <a:t>Red</a:t>
            </a:r>
            <a:r>
              <a:rPr lang="it-IT" dirty="0"/>
              <a:t> </a:t>
            </a:r>
            <a:r>
              <a:rPr lang="it-IT" dirty="0" err="1"/>
              <a:t>Flag</a:t>
            </a:r>
            <a:r>
              <a:rPr lang="it-IT" dirty="0"/>
              <a:t> once the </a:t>
            </a:r>
            <a:r>
              <a:rPr lang="it-IT" dirty="0" err="1"/>
              <a:t>project</a:t>
            </a:r>
            <a:r>
              <a:rPr lang="it-IT" dirty="0"/>
              <a:t> </a:t>
            </a:r>
            <a:r>
              <a:rPr lang="it-IT" dirty="0" err="1"/>
              <a:t>is</a:t>
            </a:r>
            <a:r>
              <a:rPr lang="it-IT" dirty="0"/>
              <a:t> back on </a:t>
            </a:r>
            <a:r>
              <a:rPr lang="it-IT" dirty="0" err="1"/>
              <a:t>track</a:t>
            </a:r>
            <a:r>
              <a:rPr lang="it-IT" dirty="0"/>
              <a:t> </a:t>
            </a:r>
          </a:p>
          <a:p>
            <a:pPr algn="just"/>
            <a:endParaRPr lang="it-IT" dirty="0"/>
          </a:p>
          <a:p>
            <a:pPr algn="just"/>
            <a:r>
              <a:rPr lang="it-IT" b="1" dirty="0"/>
              <a:t>11/01/2019</a:t>
            </a:r>
            <a:r>
              <a:rPr lang="it-IT" dirty="0"/>
              <a:t> Presentation of the new team to ESO and start of </a:t>
            </a:r>
            <a:r>
              <a:rPr lang="it-IT" dirty="0" err="1"/>
              <a:t>trade</a:t>
            </a:r>
            <a:r>
              <a:rPr lang="it-IT" dirty="0"/>
              <a:t> off and  </a:t>
            </a:r>
            <a:r>
              <a:rPr lang="it-IT" dirty="0" err="1"/>
              <a:t>consolidation</a:t>
            </a:r>
            <a:r>
              <a:rPr lang="it-IT" dirty="0"/>
              <a:t> </a:t>
            </a:r>
            <a:r>
              <a:rPr lang="it-IT" dirty="0" err="1"/>
              <a:t>Phase</a:t>
            </a:r>
            <a:r>
              <a:rPr lang="it-IT" dirty="0"/>
              <a:t>. </a:t>
            </a:r>
            <a:r>
              <a:rPr lang="it-IT" dirty="0" err="1"/>
              <a:t>We</a:t>
            </a:r>
            <a:r>
              <a:rPr lang="it-IT" dirty="0"/>
              <a:t> propose  </a:t>
            </a:r>
            <a:r>
              <a:rPr lang="it-IT" b="1" u="sng" dirty="0"/>
              <a:t>30 </a:t>
            </a:r>
            <a:r>
              <a:rPr lang="it-IT" b="1" u="sng" dirty="0" err="1"/>
              <a:t>June</a:t>
            </a:r>
            <a:r>
              <a:rPr lang="it-IT" b="1" u="sng" dirty="0"/>
              <a:t> 2019</a:t>
            </a:r>
            <a:r>
              <a:rPr lang="it-IT" dirty="0"/>
              <a:t> to </a:t>
            </a:r>
            <a:r>
              <a:rPr lang="it-IT" dirty="0" err="1"/>
              <a:t>finish</a:t>
            </a:r>
            <a:r>
              <a:rPr lang="it-IT" dirty="0"/>
              <a:t> the </a:t>
            </a:r>
            <a:r>
              <a:rPr lang="it-IT" dirty="0" err="1"/>
              <a:t>trade</a:t>
            </a:r>
            <a:r>
              <a:rPr lang="it-IT" dirty="0"/>
              <a:t> off and </a:t>
            </a:r>
            <a:r>
              <a:rPr lang="it-IT" dirty="0" err="1"/>
              <a:t>consolidation</a:t>
            </a:r>
            <a:r>
              <a:rPr lang="it-IT" dirty="0"/>
              <a:t> </a:t>
            </a:r>
            <a:r>
              <a:rPr lang="it-IT" dirty="0" err="1"/>
              <a:t>phase</a:t>
            </a:r>
            <a:r>
              <a:rPr lang="it-IT" dirty="0"/>
              <a:t>. </a:t>
            </a:r>
          </a:p>
          <a:p>
            <a:pPr algn="just"/>
            <a:endParaRPr lang="it-IT" dirty="0"/>
          </a:p>
          <a:p>
            <a:endParaRPr lang="it-IT" dirty="0"/>
          </a:p>
          <a:p>
            <a:r>
              <a:rPr lang="it-IT" b="1" dirty="0"/>
              <a:t>6/03/2019 </a:t>
            </a:r>
            <a:r>
              <a:rPr lang="it-IT" dirty="0"/>
              <a:t>Progress meeting with ESO and MICADO to illustrate </a:t>
            </a:r>
            <a:r>
              <a:rPr lang="it-IT" dirty="0" err="1"/>
              <a:t>our</a:t>
            </a:r>
            <a:r>
              <a:rPr lang="it-IT" dirty="0"/>
              <a:t> </a:t>
            </a:r>
            <a:r>
              <a:rPr lang="it-IT" dirty="0" err="1"/>
              <a:t>acitivities</a:t>
            </a:r>
            <a:r>
              <a:rPr lang="it-IT" dirty="0"/>
              <a:t> </a:t>
            </a:r>
          </a:p>
          <a:p>
            <a:endParaRPr lang="it-IT" dirty="0"/>
          </a:p>
          <a:p>
            <a:r>
              <a:rPr lang="it-IT" b="1" dirty="0"/>
              <a:t>19/03/2019</a:t>
            </a:r>
            <a:r>
              <a:rPr lang="it-IT" dirty="0"/>
              <a:t> </a:t>
            </a:r>
            <a:r>
              <a:rPr lang="it-IT" dirty="0" err="1"/>
              <a:t>Document</a:t>
            </a:r>
            <a:r>
              <a:rPr lang="it-IT" dirty="0"/>
              <a:t> </a:t>
            </a:r>
            <a:r>
              <a:rPr lang="it-IT" dirty="0" err="1"/>
              <a:t>received</a:t>
            </a:r>
            <a:r>
              <a:rPr lang="it-IT" dirty="0"/>
              <a:t> from ESO «</a:t>
            </a:r>
            <a:r>
              <a:rPr lang="it-IT" b="1" i="1" dirty="0" err="1"/>
              <a:t>Criteria</a:t>
            </a:r>
            <a:r>
              <a:rPr lang="it-IT" b="1" i="1" dirty="0"/>
              <a:t> for </a:t>
            </a:r>
            <a:r>
              <a:rPr lang="it-IT" b="1" i="1" dirty="0" err="1"/>
              <a:t>Evaluating</a:t>
            </a:r>
            <a:r>
              <a:rPr lang="it-IT" b="1" i="1" dirty="0"/>
              <a:t> the Level of Success of the MAORY </a:t>
            </a:r>
            <a:r>
              <a:rPr lang="it-IT" b="1" i="1" dirty="0" err="1"/>
              <a:t>Consolidation</a:t>
            </a:r>
            <a:r>
              <a:rPr lang="it-IT" b="1" i="1" dirty="0"/>
              <a:t> </a:t>
            </a:r>
            <a:r>
              <a:rPr lang="it-IT" b="1" i="1" dirty="0" err="1"/>
              <a:t>Phase</a:t>
            </a:r>
            <a:r>
              <a:rPr lang="it-IT" dirty="0"/>
              <a:t>» </a:t>
            </a:r>
          </a:p>
          <a:p>
            <a:endParaRPr lang="it-IT" dirty="0"/>
          </a:p>
          <a:p>
            <a:endParaRPr lang="it-IT" dirty="0"/>
          </a:p>
          <a:p>
            <a:endParaRPr lang="it-IT" dirty="0"/>
          </a:p>
          <a:p>
            <a:endParaRPr lang="it-IT" dirty="0"/>
          </a:p>
        </p:txBody>
      </p:sp>
      <p:sp>
        <p:nvSpPr>
          <p:cNvPr id="4" name="CasellaDiTesto 3"/>
          <p:cNvSpPr txBox="1"/>
          <p:nvPr/>
        </p:nvSpPr>
        <p:spPr>
          <a:xfrm>
            <a:off x="404848" y="237325"/>
            <a:ext cx="6289118" cy="461665"/>
          </a:xfrm>
          <a:prstGeom prst="rect">
            <a:avLst/>
          </a:prstGeom>
          <a:noFill/>
        </p:spPr>
        <p:txBody>
          <a:bodyPr wrap="square" rtlCol="0">
            <a:spAutoFit/>
          </a:bodyPr>
          <a:lstStyle/>
          <a:p>
            <a:r>
              <a:rPr lang="it-IT" sz="2400" b="1" dirty="0">
                <a:latin typeface="Arial Black" panose="020B0A04020102020204" pitchFamily="34" charset="0"/>
              </a:rPr>
              <a:t>Short  </a:t>
            </a:r>
            <a:r>
              <a:rPr lang="it-IT" sz="2400" b="1" dirty="0" err="1">
                <a:latin typeface="Arial Black" panose="020B0A04020102020204" pitchFamily="34" charset="0"/>
              </a:rPr>
              <a:t>history</a:t>
            </a:r>
            <a:r>
              <a:rPr lang="it-IT" sz="2400" b="1" dirty="0">
                <a:latin typeface="Arial Black" panose="020B0A04020102020204" pitchFamily="34" charset="0"/>
              </a:rPr>
              <a:t> from last </a:t>
            </a:r>
            <a:r>
              <a:rPr lang="it-IT" sz="2400" b="1" dirty="0" err="1">
                <a:latin typeface="Arial Black" panose="020B0A04020102020204" pitchFamily="34" charset="0"/>
              </a:rPr>
              <a:t>November</a:t>
            </a:r>
            <a:r>
              <a:rPr lang="it-IT" sz="2400" b="1" dirty="0">
                <a:latin typeface="Arial Black" panose="020B0A04020102020204" pitchFamily="34" charset="0"/>
              </a:rPr>
              <a:t> </a:t>
            </a:r>
          </a:p>
        </p:txBody>
      </p:sp>
    </p:spTree>
    <p:extLst>
      <p:ext uri="{BB962C8B-B14F-4D97-AF65-F5344CB8AC3E}">
        <p14:creationId xmlns:p14="http://schemas.microsoft.com/office/powerpoint/2010/main" val="347442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295616"/>
            <a:ext cx="7324656" cy="994172"/>
          </a:xfrm>
        </p:spPr>
        <p:txBody>
          <a:bodyPr>
            <a:normAutofit fontScale="90000"/>
          </a:bodyPr>
          <a:lstStyle/>
          <a:p>
            <a:r>
              <a:rPr lang="it-IT" sz="2800" dirty="0" err="1"/>
              <a:t>Criteria</a:t>
            </a:r>
            <a:r>
              <a:rPr lang="it-IT" sz="2800" dirty="0"/>
              <a:t> for </a:t>
            </a:r>
            <a:r>
              <a:rPr lang="it-IT" sz="2800" dirty="0" err="1"/>
              <a:t>Evaluating</a:t>
            </a:r>
            <a:r>
              <a:rPr lang="it-IT" sz="2800" dirty="0"/>
              <a:t> the Level of Success of the MAORY </a:t>
            </a:r>
            <a:r>
              <a:rPr lang="it-IT" sz="2800" dirty="0" err="1"/>
              <a:t>Consolidation</a:t>
            </a:r>
            <a:r>
              <a:rPr lang="it-IT" sz="2800" dirty="0"/>
              <a:t> </a:t>
            </a:r>
            <a:r>
              <a:rPr lang="it-IT" sz="2800" dirty="0" err="1"/>
              <a:t>Phase</a:t>
            </a:r>
            <a:r>
              <a:rPr lang="it-IT" sz="2800" dirty="0"/>
              <a:t/>
            </a:r>
            <a:br>
              <a:rPr lang="it-IT" sz="2800" dirty="0"/>
            </a:br>
            <a:endParaRPr lang="it-IT" sz="2800" dirty="0"/>
          </a:p>
        </p:txBody>
      </p:sp>
      <p:sp>
        <p:nvSpPr>
          <p:cNvPr id="3" name="Segnaposto numero diapositiva 2"/>
          <p:cNvSpPr>
            <a:spLocks noGrp="1"/>
          </p:cNvSpPr>
          <p:nvPr>
            <p:ph type="sldNum" sz="quarter" idx="12"/>
          </p:nvPr>
        </p:nvSpPr>
        <p:spPr/>
        <p:txBody>
          <a:bodyPr/>
          <a:lstStyle/>
          <a:p>
            <a:fld id="{4EB63537-70D1-B241-BFD7-04A693C71D7F}" type="slidenum">
              <a:rPr lang="it-IT" smtClean="0"/>
              <a:t>4</a:t>
            </a:fld>
            <a:endParaRPr lang="it-IT"/>
          </a:p>
        </p:txBody>
      </p:sp>
      <p:sp>
        <p:nvSpPr>
          <p:cNvPr id="4" name="CasellaDiTesto 3"/>
          <p:cNvSpPr txBox="1"/>
          <p:nvPr/>
        </p:nvSpPr>
        <p:spPr>
          <a:xfrm>
            <a:off x="751789" y="1280116"/>
            <a:ext cx="7078377" cy="4662815"/>
          </a:xfrm>
          <a:prstGeom prst="rect">
            <a:avLst/>
          </a:prstGeom>
          <a:noFill/>
        </p:spPr>
        <p:txBody>
          <a:bodyPr wrap="square" rtlCol="0">
            <a:spAutoFit/>
          </a:bodyPr>
          <a:lstStyle/>
          <a:p>
            <a:r>
              <a:rPr lang="it-IT" dirty="0"/>
              <a:t>ESO </a:t>
            </a:r>
            <a:r>
              <a:rPr lang="it-IT" dirty="0" err="1"/>
              <a:t>asked</a:t>
            </a:r>
            <a:r>
              <a:rPr lang="it-IT" dirty="0"/>
              <a:t> to use the </a:t>
            </a:r>
            <a:r>
              <a:rPr lang="it-IT" dirty="0" err="1"/>
              <a:t>following</a:t>
            </a:r>
            <a:r>
              <a:rPr lang="it-IT" dirty="0"/>
              <a:t> </a:t>
            </a:r>
            <a:r>
              <a:rPr lang="it-IT" dirty="0" err="1"/>
              <a:t>criteria</a:t>
            </a:r>
            <a:r>
              <a:rPr lang="it-IT" dirty="0"/>
              <a:t> :</a:t>
            </a:r>
          </a:p>
          <a:p>
            <a:pPr marL="342900" indent="-342900">
              <a:buFont typeface="+mj-lt"/>
              <a:buAutoNum type="arabicPeriod"/>
            </a:pPr>
            <a:endParaRPr lang="it-IT" dirty="0"/>
          </a:p>
          <a:p>
            <a:pPr marL="342900" indent="-342900">
              <a:buFont typeface="+mj-lt"/>
              <a:buAutoNum type="arabicPeriod"/>
            </a:pPr>
            <a:r>
              <a:rPr lang="it-IT" dirty="0"/>
              <a:t>A </a:t>
            </a:r>
            <a:r>
              <a:rPr lang="it-IT" dirty="0" err="1"/>
              <a:t>feasible</a:t>
            </a:r>
            <a:r>
              <a:rPr lang="it-IT" dirty="0"/>
              <a:t> baseline </a:t>
            </a:r>
            <a:r>
              <a:rPr lang="it-IT" dirty="0" err="1"/>
              <a:t>instrument</a:t>
            </a:r>
            <a:r>
              <a:rPr lang="it-IT" dirty="0"/>
              <a:t> design </a:t>
            </a:r>
            <a:r>
              <a:rPr lang="it-IT" dirty="0" err="1"/>
              <a:t>compliant</a:t>
            </a:r>
            <a:r>
              <a:rPr lang="it-IT" dirty="0"/>
              <a:t> with the </a:t>
            </a:r>
            <a:r>
              <a:rPr lang="it-IT" dirty="0" err="1"/>
              <a:t>technical</a:t>
            </a:r>
            <a:r>
              <a:rPr lang="it-IT" dirty="0"/>
              <a:t> </a:t>
            </a:r>
            <a:r>
              <a:rPr lang="it-IT" dirty="0" err="1"/>
              <a:t>specifications</a:t>
            </a:r>
            <a:r>
              <a:rPr lang="it-IT" dirty="0"/>
              <a:t> and </a:t>
            </a:r>
            <a:r>
              <a:rPr lang="it-IT" dirty="0" err="1"/>
              <a:t>interface</a:t>
            </a:r>
            <a:r>
              <a:rPr lang="it-IT" dirty="0"/>
              <a:t> to the ELT, MICADO and 2 </a:t>
            </a:r>
            <a:r>
              <a:rPr lang="it-IT" dirty="0" err="1"/>
              <a:t>nd</a:t>
            </a:r>
            <a:r>
              <a:rPr lang="it-IT" dirty="0"/>
              <a:t> </a:t>
            </a:r>
            <a:r>
              <a:rPr lang="it-IT" dirty="0" err="1"/>
              <a:t>port</a:t>
            </a:r>
            <a:r>
              <a:rPr lang="it-IT" dirty="0"/>
              <a:t> </a:t>
            </a:r>
            <a:r>
              <a:rPr lang="it-IT" dirty="0" err="1"/>
              <a:t>instrument</a:t>
            </a:r>
            <a:r>
              <a:rPr lang="it-IT" dirty="0"/>
              <a:t> </a:t>
            </a:r>
          </a:p>
          <a:p>
            <a:pPr marL="1314450" lvl="3" indent="-285750">
              <a:buFont typeface="Arial" panose="020B0604020202020204" pitchFamily="34" charset="0"/>
              <a:buChar char="•"/>
            </a:pPr>
            <a:r>
              <a:rPr lang="it-IT" b="1" dirty="0"/>
              <a:t>Design </a:t>
            </a:r>
            <a:r>
              <a:rPr lang="it-IT" b="1" dirty="0" err="1"/>
              <a:t>trade</a:t>
            </a:r>
            <a:r>
              <a:rPr lang="it-IT" b="1" dirty="0"/>
              <a:t> off report </a:t>
            </a:r>
          </a:p>
          <a:p>
            <a:pPr marL="1314450" lvl="3" indent="-285750">
              <a:buFont typeface="Arial" panose="020B0604020202020204" pitchFamily="34" charset="0"/>
              <a:buChar char="•"/>
            </a:pPr>
            <a:r>
              <a:rPr lang="it-IT" b="1" dirty="0" err="1"/>
              <a:t>Draft</a:t>
            </a:r>
            <a:r>
              <a:rPr lang="it-IT" b="1" dirty="0"/>
              <a:t> </a:t>
            </a:r>
            <a:r>
              <a:rPr lang="it-IT" b="1" dirty="0" err="1"/>
              <a:t>risk</a:t>
            </a:r>
            <a:r>
              <a:rPr lang="it-IT" b="1" dirty="0"/>
              <a:t> </a:t>
            </a:r>
            <a:r>
              <a:rPr lang="it-IT" b="1" dirty="0" err="1"/>
              <a:t>analysis</a:t>
            </a:r>
            <a:r>
              <a:rPr lang="it-IT" b="1" dirty="0"/>
              <a:t> report </a:t>
            </a:r>
          </a:p>
          <a:p>
            <a:pPr marL="342900" indent="-342900">
              <a:buFont typeface="+mj-lt"/>
              <a:buAutoNum type="arabicPeriod"/>
            </a:pPr>
            <a:endParaRPr lang="it-IT" dirty="0"/>
          </a:p>
          <a:p>
            <a:pPr marL="342900" indent="-342900">
              <a:buFont typeface="+mj-lt"/>
              <a:buAutoNum type="arabicPeriod"/>
            </a:pPr>
            <a:r>
              <a:rPr lang="it-IT" dirty="0"/>
              <a:t>A </a:t>
            </a:r>
            <a:r>
              <a:rPr lang="it-IT" dirty="0" err="1"/>
              <a:t>credible</a:t>
            </a:r>
            <a:r>
              <a:rPr lang="it-IT" dirty="0"/>
              <a:t> schedule for the design , </a:t>
            </a:r>
            <a:r>
              <a:rPr lang="it-IT" dirty="0" err="1"/>
              <a:t>development</a:t>
            </a:r>
            <a:r>
              <a:rPr lang="it-IT" dirty="0"/>
              <a:t> , </a:t>
            </a:r>
            <a:r>
              <a:rPr lang="it-IT" dirty="0" err="1"/>
              <a:t>construction</a:t>
            </a:r>
            <a:r>
              <a:rPr lang="it-IT" dirty="0"/>
              <a:t>, </a:t>
            </a:r>
            <a:r>
              <a:rPr lang="it-IT" dirty="0" err="1"/>
              <a:t>installation</a:t>
            </a:r>
            <a:r>
              <a:rPr lang="it-IT" dirty="0"/>
              <a:t> and </a:t>
            </a:r>
            <a:r>
              <a:rPr lang="it-IT" dirty="0" err="1"/>
              <a:t>commissioning</a:t>
            </a:r>
            <a:r>
              <a:rPr lang="it-IT" dirty="0"/>
              <a:t> of the MAORY </a:t>
            </a:r>
            <a:r>
              <a:rPr lang="it-IT" dirty="0" err="1"/>
              <a:t>instrument</a:t>
            </a:r>
            <a:r>
              <a:rPr lang="it-IT" dirty="0"/>
              <a:t> </a:t>
            </a:r>
            <a:r>
              <a:rPr lang="it-IT" dirty="0" err="1"/>
              <a:t>within</a:t>
            </a:r>
            <a:r>
              <a:rPr lang="it-IT" dirty="0"/>
              <a:t> the </a:t>
            </a:r>
            <a:r>
              <a:rPr lang="it-IT" dirty="0" err="1"/>
              <a:t>available</a:t>
            </a:r>
            <a:r>
              <a:rPr lang="it-IT" dirty="0"/>
              <a:t> budget </a:t>
            </a:r>
          </a:p>
          <a:p>
            <a:endParaRPr lang="it-IT" dirty="0"/>
          </a:p>
          <a:p>
            <a:pPr marL="1314450" lvl="3" indent="-285750">
              <a:buFont typeface="Arial" panose="020B0604020202020204" pitchFamily="34" charset="0"/>
              <a:buChar char="•"/>
            </a:pPr>
            <a:r>
              <a:rPr lang="it-IT" b="1" dirty="0"/>
              <a:t>Schedule for the complete </a:t>
            </a:r>
            <a:r>
              <a:rPr lang="it-IT" b="1" dirty="0" err="1"/>
              <a:t>project</a:t>
            </a:r>
            <a:r>
              <a:rPr lang="it-IT" b="1" dirty="0"/>
              <a:t>, </a:t>
            </a:r>
            <a:r>
              <a:rPr lang="it-IT" b="1" dirty="0" err="1"/>
              <a:t>fully</a:t>
            </a:r>
            <a:r>
              <a:rPr lang="it-IT" b="1" dirty="0"/>
              <a:t> </a:t>
            </a:r>
            <a:r>
              <a:rPr lang="it-IT" b="1" dirty="0" err="1"/>
              <a:t>detailed</a:t>
            </a:r>
            <a:r>
              <a:rPr lang="it-IT" b="1" dirty="0"/>
              <a:t> up to PDR and </a:t>
            </a:r>
            <a:r>
              <a:rPr lang="it-IT" b="1" dirty="0" err="1"/>
              <a:t>containing</a:t>
            </a:r>
            <a:r>
              <a:rPr lang="it-IT" b="1" dirty="0"/>
              <a:t> major </a:t>
            </a:r>
            <a:r>
              <a:rPr lang="it-IT" b="1" dirty="0" err="1"/>
              <a:t>milestones</a:t>
            </a:r>
            <a:r>
              <a:rPr lang="it-IT" b="1" dirty="0"/>
              <a:t> up to delivery of the </a:t>
            </a:r>
            <a:r>
              <a:rPr lang="it-IT" b="1" dirty="0" err="1"/>
              <a:t>instruments</a:t>
            </a:r>
            <a:r>
              <a:rPr lang="it-IT" b="1" dirty="0"/>
              <a:t> </a:t>
            </a:r>
          </a:p>
          <a:p>
            <a:pPr marL="1314450" lvl="3" indent="-285750">
              <a:buFont typeface="Arial" panose="020B0604020202020204" pitchFamily="34" charset="0"/>
              <a:buChar char="•"/>
            </a:pPr>
            <a:r>
              <a:rPr lang="it-IT" b="1" dirty="0" err="1"/>
              <a:t>Cost</a:t>
            </a:r>
            <a:r>
              <a:rPr lang="it-IT" b="1" dirty="0"/>
              <a:t> estimate for </a:t>
            </a:r>
            <a:r>
              <a:rPr lang="it-IT" b="1" dirty="0" err="1"/>
              <a:t>selected</a:t>
            </a:r>
            <a:r>
              <a:rPr lang="it-IT" b="1" dirty="0"/>
              <a:t> baseline</a:t>
            </a:r>
          </a:p>
          <a:p>
            <a:pPr marL="1314450" lvl="3" indent="-285750">
              <a:buFont typeface="Arial" panose="020B0604020202020204" pitchFamily="34" charset="0"/>
              <a:buChar char="•"/>
            </a:pPr>
            <a:endParaRPr lang="it-IT" b="1" dirty="0"/>
          </a:p>
          <a:p>
            <a:pPr marL="342900" indent="-342900">
              <a:buAutoNum type="arabicPeriod" startAt="3"/>
            </a:pPr>
            <a:r>
              <a:rPr lang="it-IT" dirty="0"/>
              <a:t>A </a:t>
            </a:r>
            <a:r>
              <a:rPr lang="it-IT" dirty="0" err="1"/>
              <a:t>functional</a:t>
            </a:r>
            <a:r>
              <a:rPr lang="it-IT" dirty="0"/>
              <a:t> </a:t>
            </a:r>
            <a:r>
              <a:rPr lang="it-IT" dirty="0" err="1"/>
              <a:t>consortium</a:t>
            </a:r>
            <a:r>
              <a:rPr lang="it-IT" dirty="0"/>
              <a:t> ready to take an </a:t>
            </a:r>
            <a:r>
              <a:rPr lang="it-IT" dirty="0" err="1"/>
              <a:t>agreed</a:t>
            </a:r>
            <a:r>
              <a:rPr lang="it-IT" dirty="0"/>
              <a:t> baseline to PDR and </a:t>
            </a:r>
            <a:r>
              <a:rPr lang="it-IT" dirty="0" err="1"/>
              <a:t>beyond</a:t>
            </a:r>
            <a:r>
              <a:rPr lang="it-IT" dirty="0"/>
              <a:t>  </a:t>
            </a:r>
          </a:p>
          <a:p>
            <a:pPr marL="1314450" lvl="3" indent="-285750">
              <a:buFont typeface="Arial" panose="020B0604020202020204" pitchFamily="34" charset="0"/>
              <a:buChar char="•"/>
            </a:pPr>
            <a:r>
              <a:rPr lang="it-IT" b="1" dirty="0" err="1"/>
              <a:t>Updated</a:t>
            </a:r>
            <a:r>
              <a:rPr lang="it-IT" b="1" dirty="0"/>
              <a:t> </a:t>
            </a:r>
            <a:r>
              <a:rPr lang="it-IT" b="1" dirty="0" err="1"/>
              <a:t>project</a:t>
            </a:r>
            <a:r>
              <a:rPr lang="it-IT" b="1" dirty="0"/>
              <a:t> management </a:t>
            </a:r>
            <a:r>
              <a:rPr lang="it-IT" b="1" dirty="0" err="1"/>
              <a:t>plan</a:t>
            </a:r>
            <a:r>
              <a:rPr lang="it-IT" b="1" dirty="0"/>
              <a:t> and work </a:t>
            </a:r>
            <a:r>
              <a:rPr lang="it-IT" b="1" dirty="0" err="1"/>
              <a:t>packages</a:t>
            </a:r>
            <a:r>
              <a:rPr lang="it-IT" b="1" dirty="0"/>
              <a:t> </a:t>
            </a:r>
            <a:r>
              <a:rPr lang="it-IT" b="1" dirty="0" err="1"/>
              <a:t>description</a:t>
            </a:r>
            <a:r>
              <a:rPr lang="it-IT" b="1" dirty="0"/>
              <a:t> </a:t>
            </a:r>
          </a:p>
          <a:p>
            <a:pPr marL="1314450" lvl="3" indent="-285750">
              <a:buFont typeface="Arial" panose="020B0604020202020204" pitchFamily="34" charset="0"/>
              <a:buChar char="•"/>
            </a:pPr>
            <a:r>
              <a:rPr lang="it-IT" b="1" dirty="0" err="1"/>
              <a:t>Formal</a:t>
            </a:r>
            <a:r>
              <a:rPr lang="it-IT" b="1" dirty="0"/>
              <a:t> </a:t>
            </a:r>
            <a:r>
              <a:rPr lang="it-IT" b="1" dirty="0" err="1"/>
              <a:t>agreement</a:t>
            </a:r>
            <a:r>
              <a:rPr lang="it-IT" b="1" dirty="0"/>
              <a:t> on the </a:t>
            </a:r>
            <a:r>
              <a:rPr lang="it-IT" b="1" dirty="0" err="1"/>
              <a:t>instrument</a:t>
            </a:r>
            <a:r>
              <a:rPr lang="it-IT" b="1" dirty="0"/>
              <a:t> baseline by the MAORY </a:t>
            </a:r>
            <a:r>
              <a:rPr lang="it-IT" b="1" dirty="0" err="1"/>
              <a:t>steering</a:t>
            </a:r>
            <a:r>
              <a:rPr lang="it-IT" b="1" dirty="0"/>
              <a:t> </a:t>
            </a:r>
            <a:r>
              <a:rPr lang="it-IT" b="1" dirty="0" err="1"/>
              <a:t>committee</a:t>
            </a:r>
            <a:endParaRPr lang="it-IT" b="1" dirty="0"/>
          </a:p>
          <a:p>
            <a:endParaRPr lang="it-IT" dirty="0"/>
          </a:p>
          <a:p>
            <a:pPr marL="342900" indent="-342900">
              <a:buFont typeface="+mj-lt"/>
              <a:buAutoNum type="arabicPeriod"/>
            </a:pPr>
            <a:endParaRPr lang="it-IT" dirty="0"/>
          </a:p>
          <a:p>
            <a:endParaRPr lang="it-IT" dirty="0"/>
          </a:p>
          <a:p>
            <a:endParaRPr lang="it-IT" dirty="0"/>
          </a:p>
        </p:txBody>
      </p:sp>
    </p:spTree>
    <p:extLst>
      <p:ext uri="{BB962C8B-B14F-4D97-AF65-F5344CB8AC3E}">
        <p14:creationId xmlns:p14="http://schemas.microsoft.com/office/powerpoint/2010/main" val="426452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402C-9309-8F40-B07A-22207BC5E284}"/>
              </a:ext>
            </a:extLst>
          </p:cNvPr>
          <p:cNvSpPr>
            <a:spLocks noGrp="1"/>
          </p:cNvSpPr>
          <p:nvPr>
            <p:ph type="title"/>
          </p:nvPr>
        </p:nvSpPr>
        <p:spPr>
          <a:xfrm>
            <a:off x="0" y="0"/>
            <a:ext cx="8362950" cy="994172"/>
          </a:xfrm>
        </p:spPr>
        <p:txBody>
          <a:bodyPr>
            <a:normAutofit/>
          </a:bodyPr>
          <a:lstStyle/>
          <a:p>
            <a:r>
              <a:rPr lang="it-IT" sz="3000" dirty="0" smtClean="0"/>
              <a:t>How </a:t>
            </a:r>
            <a:r>
              <a:rPr lang="it-IT" sz="3000" dirty="0" err="1" smtClean="0"/>
              <a:t>we</a:t>
            </a:r>
            <a:r>
              <a:rPr lang="it-IT" sz="3000" dirty="0" smtClean="0"/>
              <a:t> </a:t>
            </a:r>
            <a:r>
              <a:rPr lang="it-IT" sz="3000" dirty="0" err="1" smtClean="0"/>
              <a:t>proceeded</a:t>
            </a:r>
            <a:r>
              <a:rPr lang="it-IT" sz="3000" dirty="0" smtClean="0"/>
              <a:t>… </a:t>
            </a:r>
            <a:endParaRPr lang="it-IT" sz="3000" dirty="0"/>
          </a:p>
        </p:txBody>
      </p:sp>
      <p:sp>
        <p:nvSpPr>
          <p:cNvPr id="3" name="Slide Number Placeholder 2">
            <a:extLst>
              <a:ext uri="{FF2B5EF4-FFF2-40B4-BE49-F238E27FC236}">
                <a16:creationId xmlns:a16="http://schemas.microsoft.com/office/drawing/2014/main" id="{D78B0BC9-74C3-E344-8201-603DF6C7B0A1}"/>
              </a:ext>
            </a:extLst>
          </p:cNvPr>
          <p:cNvSpPr>
            <a:spLocks noGrp="1"/>
          </p:cNvSpPr>
          <p:nvPr>
            <p:ph type="sldNum" sz="quarter" idx="12"/>
          </p:nvPr>
        </p:nvSpPr>
        <p:spPr/>
        <p:txBody>
          <a:bodyPr/>
          <a:lstStyle/>
          <a:p>
            <a:fld id="{4EB63537-70D1-B241-BFD7-04A693C71D7F}" type="slidenum">
              <a:rPr lang="it-IT" smtClean="0"/>
              <a:t>5</a:t>
            </a:fld>
            <a:endParaRPr lang="it-IT"/>
          </a:p>
        </p:txBody>
      </p:sp>
      <p:sp>
        <p:nvSpPr>
          <p:cNvPr id="4" name="TextBox 3">
            <a:extLst>
              <a:ext uri="{FF2B5EF4-FFF2-40B4-BE49-F238E27FC236}">
                <a16:creationId xmlns:a16="http://schemas.microsoft.com/office/drawing/2014/main" id="{9CCAE314-ADB1-834F-8B53-8F3862C9D045}"/>
              </a:ext>
            </a:extLst>
          </p:cNvPr>
          <p:cNvSpPr txBox="1"/>
          <p:nvPr/>
        </p:nvSpPr>
        <p:spPr>
          <a:xfrm>
            <a:off x="223520" y="994172"/>
            <a:ext cx="8442960" cy="4039567"/>
          </a:xfrm>
          <a:prstGeom prst="rect">
            <a:avLst/>
          </a:prstGeom>
          <a:noFill/>
        </p:spPr>
        <p:txBody>
          <a:bodyPr wrap="square" rtlCol="0">
            <a:spAutoFit/>
          </a:bodyPr>
          <a:lstStyle/>
          <a:p>
            <a:r>
              <a:rPr lang="it-IT" dirty="0"/>
              <a:t>A </a:t>
            </a:r>
            <a:r>
              <a:rPr lang="it-IT" dirty="0" err="1"/>
              <a:t>feasible</a:t>
            </a:r>
            <a:r>
              <a:rPr lang="it-IT" dirty="0"/>
              <a:t> baseline </a:t>
            </a:r>
            <a:r>
              <a:rPr lang="it-IT" dirty="0" err="1"/>
              <a:t>instrument</a:t>
            </a:r>
            <a:r>
              <a:rPr lang="it-IT" dirty="0"/>
              <a:t> design </a:t>
            </a:r>
            <a:r>
              <a:rPr lang="it-IT" dirty="0" err="1"/>
              <a:t>compliant</a:t>
            </a:r>
            <a:r>
              <a:rPr lang="it-IT" dirty="0"/>
              <a:t> with the </a:t>
            </a:r>
            <a:r>
              <a:rPr lang="it-IT" dirty="0" err="1"/>
              <a:t>technical</a:t>
            </a:r>
            <a:r>
              <a:rPr lang="it-IT" dirty="0"/>
              <a:t> </a:t>
            </a:r>
            <a:r>
              <a:rPr lang="it-IT" dirty="0" err="1"/>
              <a:t>specifications</a:t>
            </a:r>
            <a:r>
              <a:rPr lang="it-IT" dirty="0"/>
              <a:t> and </a:t>
            </a:r>
            <a:r>
              <a:rPr lang="it-IT" dirty="0" err="1"/>
              <a:t>interface</a:t>
            </a:r>
            <a:r>
              <a:rPr lang="it-IT" dirty="0"/>
              <a:t> to the ELT, MICADO and 2 </a:t>
            </a:r>
            <a:r>
              <a:rPr lang="it-IT" dirty="0" err="1"/>
              <a:t>nd</a:t>
            </a:r>
            <a:r>
              <a:rPr lang="it-IT" dirty="0"/>
              <a:t> </a:t>
            </a:r>
            <a:r>
              <a:rPr lang="it-IT" dirty="0" err="1"/>
              <a:t>port</a:t>
            </a:r>
            <a:r>
              <a:rPr lang="it-IT" dirty="0"/>
              <a:t> </a:t>
            </a:r>
            <a:r>
              <a:rPr lang="it-IT" dirty="0" err="1"/>
              <a:t>instrument</a:t>
            </a:r>
            <a:r>
              <a:rPr lang="it-IT" dirty="0"/>
              <a:t> </a:t>
            </a:r>
          </a:p>
          <a:p>
            <a:pPr marL="1314450" lvl="3" indent="-285750">
              <a:buFont typeface="Arial" panose="020B0604020202020204" pitchFamily="34" charset="0"/>
              <a:buChar char="•"/>
            </a:pPr>
            <a:r>
              <a:rPr lang="it-IT" b="1" dirty="0"/>
              <a:t>Design </a:t>
            </a:r>
            <a:r>
              <a:rPr lang="it-IT" b="1" dirty="0" err="1"/>
              <a:t>trade</a:t>
            </a:r>
            <a:r>
              <a:rPr lang="it-IT" b="1" dirty="0"/>
              <a:t> off report </a:t>
            </a:r>
          </a:p>
          <a:p>
            <a:pPr marL="1314450" lvl="3" indent="-285750">
              <a:buFont typeface="Arial" panose="020B0604020202020204" pitchFamily="34" charset="0"/>
              <a:buChar char="•"/>
            </a:pPr>
            <a:r>
              <a:rPr lang="it-IT" b="1" dirty="0" err="1"/>
              <a:t>Draft</a:t>
            </a:r>
            <a:r>
              <a:rPr lang="it-IT" b="1" dirty="0"/>
              <a:t> </a:t>
            </a:r>
            <a:r>
              <a:rPr lang="it-IT" b="1" dirty="0" err="1"/>
              <a:t>risk</a:t>
            </a:r>
            <a:r>
              <a:rPr lang="it-IT" b="1" dirty="0"/>
              <a:t> </a:t>
            </a:r>
            <a:r>
              <a:rPr lang="it-IT" b="1" dirty="0" err="1"/>
              <a:t>analysis</a:t>
            </a:r>
            <a:r>
              <a:rPr lang="it-IT" b="1" dirty="0"/>
              <a:t> report </a:t>
            </a:r>
          </a:p>
          <a:p>
            <a:pPr lvl="3"/>
            <a:endParaRPr lang="it-IT" b="1" dirty="0"/>
          </a:p>
          <a:p>
            <a:endParaRPr lang="it-IT" b="1" dirty="0"/>
          </a:p>
          <a:p>
            <a:pPr marL="285750" indent="-285750">
              <a:buFont typeface="Arial" panose="020B0604020202020204" pitchFamily="34" charset="0"/>
              <a:buChar char="•"/>
            </a:pPr>
            <a:r>
              <a:rPr lang="it-IT" dirty="0" err="1"/>
              <a:t>We</a:t>
            </a:r>
            <a:r>
              <a:rPr lang="it-IT" dirty="0"/>
              <a:t> </a:t>
            </a:r>
            <a:r>
              <a:rPr lang="it-IT" dirty="0" err="1"/>
              <a:t>introduced</a:t>
            </a:r>
            <a:r>
              <a:rPr lang="it-IT" dirty="0"/>
              <a:t> the System </a:t>
            </a:r>
            <a:r>
              <a:rPr lang="it-IT" dirty="0" err="1"/>
              <a:t>Engineering</a:t>
            </a:r>
            <a:r>
              <a:rPr lang="it-IT" dirty="0"/>
              <a:t> team in </a:t>
            </a:r>
            <a:r>
              <a:rPr lang="it-IT" dirty="0" err="1"/>
              <a:t>order</a:t>
            </a:r>
            <a:r>
              <a:rPr lang="it-IT" dirty="0"/>
              <a:t> to </a:t>
            </a:r>
            <a:r>
              <a:rPr lang="it-IT" dirty="0" err="1"/>
              <a:t>ensure</a:t>
            </a:r>
            <a:r>
              <a:rPr lang="it-IT" dirty="0"/>
              <a:t> </a:t>
            </a:r>
            <a:r>
              <a:rPr lang="it-IT" dirty="0" err="1"/>
              <a:t>that</a:t>
            </a:r>
            <a:r>
              <a:rPr lang="it-IT" dirty="0"/>
              <a:t> the System </a:t>
            </a:r>
            <a:r>
              <a:rPr lang="it-IT" dirty="0" err="1"/>
              <a:t>Overview</a:t>
            </a:r>
            <a:r>
              <a:rPr lang="it-IT" dirty="0"/>
              <a:t>  </a:t>
            </a:r>
            <a:r>
              <a:rPr lang="it-IT" dirty="0" err="1"/>
              <a:t>is</a:t>
            </a:r>
            <a:r>
              <a:rPr lang="it-IT" dirty="0"/>
              <a:t> </a:t>
            </a:r>
            <a:r>
              <a:rPr lang="it-IT" dirty="0" err="1"/>
              <a:t>shared</a:t>
            </a:r>
            <a:r>
              <a:rPr lang="it-IT" dirty="0"/>
              <a:t> </a:t>
            </a:r>
            <a:r>
              <a:rPr lang="it-IT" dirty="0" err="1"/>
              <a:t>between</a:t>
            </a:r>
            <a:r>
              <a:rPr lang="it-IT" dirty="0"/>
              <a:t> an </a:t>
            </a:r>
            <a:r>
              <a:rPr lang="it-IT" dirty="0" err="1"/>
              <a:t>adequate</a:t>
            </a:r>
            <a:r>
              <a:rPr lang="it-IT" dirty="0"/>
              <a:t> </a:t>
            </a:r>
            <a:r>
              <a:rPr lang="it-IT" dirty="0" err="1"/>
              <a:t>number</a:t>
            </a:r>
            <a:r>
              <a:rPr lang="it-IT" dirty="0"/>
              <a:t> of </a:t>
            </a:r>
            <a:r>
              <a:rPr lang="it-IT" dirty="0" err="1"/>
              <a:t>people</a:t>
            </a:r>
            <a:r>
              <a:rPr lang="it-IT" dirty="0"/>
              <a:t> </a:t>
            </a:r>
            <a:r>
              <a:rPr lang="it-IT" dirty="0" smtClean="0"/>
              <a:t>.   The System </a:t>
            </a:r>
            <a:r>
              <a:rPr lang="it-IT" dirty="0" err="1" smtClean="0"/>
              <a:t>Engineering</a:t>
            </a:r>
            <a:r>
              <a:rPr lang="it-IT" dirty="0" smtClean="0"/>
              <a:t> Team </a:t>
            </a:r>
            <a:r>
              <a:rPr lang="it-IT" dirty="0" err="1" smtClean="0"/>
              <a:t>was</a:t>
            </a:r>
            <a:r>
              <a:rPr lang="it-IT" dirty="0" smtClean="0"/>
              <a:t> </a:t>
            </a:r>
            <a:r>
              <a:rPr lang="it-IT" dirty="0" err="1" smtClean="0"/>
              <a:t>presented</a:t>
            </a:r>
            <a:r>
              <a:rPr lang="it-IT" dirty="0" smtClean="0"/>
              <a:t> to ESO on </a:t>
            </a:r>
            <a:r>
              <a:rPr lang="it-IT" dirty="0" err="1" smtClean="0"/>
              <a:t>January</a:t>
            </a:r>
            <a:r>
              <a:rPr lang="it-IT" dirty="0"/>
              <a:t> </a:t>
            </a:r>
            <a:r>
              <a:rPr lang="it-IT" dirty="0" smtClean="0"/>
              <a:t>2019. </a:t>
            </a: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err="1"/>
              <a:t>We</a:t>
            </a:r>
            <a:r>
              <a:rPr lang="it-IT" dirty="0"/>
              <a:t> </a:t>
            </a:r>
            <a:r>
              <a:rPr lang="it-IT" dirty="0" err="1"/>
              <a:t>improved</a:t>
            </a:r>
            <a:r>
              <a:rPr lang="it-IT" dirty="0"/>
              <a:t> the </a:t>
            </a:r>
            <a:r>
              <a:rPr lang="it-IT" dirty="0" err="1"/>
              <a:t>communication</a:t>
            </a:r>
            <a:r>
              <a:rPr lang="it-IT" dirty="0"/>
              <a:t> and </a:t>
            </a:r>
            <a:r>
              <a:rPr lang="it-IT" dirty="0" err="1"/>
              <a:t>interaction</a:t>
            </a:r>
            <a:r>
              <a:rPr lang="it-IT" dirty="0"/>
              <a:t> </a:t>
            </a:r>
            <a:r>
              <a:rPr lang="it-IT" dirty="0" err="1"/>
              <a:t>between</a:t>
            </a:r>
            <a:r>
              <a:rPr lang="it-IT" dirty="0"/>
              <a:t> </a:t>
            </a:r>
            <a:r>
              <a:rPr lang="it-IT" dirty="0" err="1"/>
              <a:t>Consortium</a:t>
            </a:r>
            <a:r>
              <a:rPr lang="it-IT" dirty="0"/>
              <a:t> </a:t>
            </a:r>
            <a:r>
              <a:rPr lang="it-IT" dirty="0" err="1"/>
              <a:t>Institutes</a:t>
            </a:r>
            <a:r>
              <a:rPr lang="it-IT" dirty="0"/>
              <a:t>.  An </a:t>
            </a:r>
            <a:r>
              <a:rPr lang="it-IT" dirty="0" err="1"/>
              <a:t>example</a:t>
            </a:r>
            <a:r>
              <a:rPr lang="it-IT" dirty="0"/>
              <a:t> </a:t>
            </a:r>
            <a:r>
              <a:rPr lang="it-IT" dirty="0" err="1"/>
              <a:t>is</a:t>
            </a:r>
            <a:r>
              <a:rPr lang="it-IT" dirty="0"/>
              <a:t> the LGS </a:t>
            </a:r>
            <a:r>
              <a:rPr lang="it-IT" dirty="0" err="1"/>
              <a:t>Objective</a:t>
            </a:r>
            <a:r>
              <a:rPr lang="it-IT" dirty="0"/>
              <a:t> design </a:t>
            </a:r>
            <a:r>
              <a:rPr lang="it-IT" dirty="0" err="1"/>
              <a:t>done</a:t>
            </a:r>
            <a:r>
              <a:rPr lang="it-IT" dirty="0"/>
              <a:t> in </a:t>
            </a:r>
            <a:r>
              <a:rPr lang="it-IT" dirty="0" err="1"/>
              <a:t>collaboration</a:t>
            </a:r>
            <a:r>
              <a:rPr lang="it-IT" dirty="0"/>
              <a:t> </a:t>
            </a:r>
            <a:r>
              <a:rPr lang="it-IT" dirty="0" err="1"/>
              <a:t>between</a:t>
            </a:r>
            <a:r>
              <a:rPr lang="it-IT" dirty="0"/>
              <a:t> </a:t>
            </a:r>
            <a:r>
              <a:rPr lang="it-IT" dirty="0" err="1"/>
              <a:t>Magrin</a:t>
            </a:r>
            <a:r>
              <a:rPr lang="it-IT" dirty="0"/>
              <a:t> (Padova), </a:t>
            </a:r>
            <a:r>
              <a:rPr lang="it-IT" dirty="0" err="1"/>
              <a:t>Rabou</a:t>
            </a:r>
            <a:r>
              <a:rPr lang="it-IT" dirty="0"/>
              <a:t> (Grenoble)  and Munari (Catania).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err="1"/>
              <a:t>We</a:t>
            </a:r>
            <a:r>
              <a:rPr lang="it-IT" dirty="0"/>
              <a:t> </a:t>
            </a:r>
            <a:r>
              <a:rPr lang="it-IT" dirty="0" err="1"/>
              <a:t>shared</a:t>
            </a:r>
            <a:r>
              <a:rPr lang="it-IT" dirty="0"/>
              <a:t> </a:t>
            </a:r>
            <a:r>
              <a:rPr lang="it-IT" dirty="0" err="1"/>
              <a:t>as</a:t>
            </a:r>
            <a:r>
              <a:rPr lang="it-IT" dirty="0"/>
              <a:t> </a:t>
            </a:r>
            <a:r>
              <a:rPr lang="it-IT" dirty="0" err="1"/>
              <a:t>much</a:t>
            </a:r>
            <a:r>
              <a:rPr lang="it-IT" dirty="0"/>
              <a:t> </a:t>
            </a:r>
            <a:r>
              <a:rPr lang="it-IT" dirty="0" err="1"/>
              <a:t>as</a:t>
            </a:r>
            <a:r>
              <a:rPr lang="it-IT" dirty="0"/>
              <a:t> </a:t>
            </a:r>
            <a:r>
              <a:rPr lang="it-IT" dirty="0" err="1"/>
              <a:t>possible</a:t>
            </a:r>
            <a:r>
              <a:rPr lang="it-IT" dirty="0"/>
              <a:t>  the information </a:t>
            </a:r>
            <a:r>
              <a:rPr lang="it-IT" dirty="0" err="1"/>
              <a:t>also</a:t>
            </a:r>
            <a:r>
              <a:rPr lang="it-IT" dirty="0"/>
              <a:t> with ESO and MICADO.   ESO </a:t>
            </a:r>
            <a:r>
              <a:rPr lang="it-IT" dirty="0" err="1"/>
              <a:t>experts</a:t>
            </a:r>
            <a:r>
              <a:rPr lang="it-IT" dirty="0"/>
              <a:t> (</a:t>
            </a:r>
            <a:r>
              <a:rPr lang="it-IT" dirty="0" err="1"/>
              <a:t>Madec</a:t>
            </a:r>
            <a:r>
              <a:rPr lang="it-IT" dirty="0"/>
              <a:t> for </a:t>
            </a:r>
            <a:r>
              <a:rPr lang="it-IT" dirty="0" err="1"/>
              <a:t>Optics</a:t>
            </a:r>
            <a:r>
              <a:rPr lang="it-IT" dirty="0"/>
              <a:t>, Frank for </a:t>
            </a:r>
            <a:r>
              <a:rPr lang="it-IT" dirty="0" err="1"/>
              <a:t>Mechanics</a:t>
            </a:r>
            <a:r>
              <a:rPr lang="it-IT" dirty="0"/>
              <a:t>,  </a:t>
            </a:r>
            <a:r>
              <a:rPr lang="it-IT" dirty="0" err="1"/>
              <a:t>Kosmalski</a:t>
            </a:r>
            <a:r>
              <a:rPr lang="it-IT" dirty="0"/>
              <a:t> for </a:t>
            </a:r>
            <a:r>
              <a:rPr lang="it-IT" dirty="0" err="1"/>
              <a:t>Optica</a:t>
            </a:r>
            <a:r>
              <a:rPr lang="it-IT" dirty="0"/>
              <a:t> Design, Amico for System </a:t>
            </a:r>
            <a:r>
              <a:rPr lang="it-IT" dirty="0" err="1"/>
              <a:t>Engineerging</a:t>
            </a:r>
            <a:r>
              <a:rPr lang="it-IT" dirty="0"/>
              <a:t>)  </a:t>
            </a:r>
            <a:r>
              <a:rPr lang="it-IT" dirty="0" err="1"/>
              <a:t>regularly</a:t>
            </a:r>
            <a:r>
              <a:rPr lang="it-IT" dirty="0"/>
              <a:t> </a:t>
            </a:r>
            <a:r>
              <a:rPr lang="it-IT" dirty="0" err="1"/>
              <a:t>participate</a:t>
            </a:r>
            <a:r>
              <a:rPr lang="it-IT" dirty="0"/>
              <a:t> in </a:t>
            </a:r>
            <a:r>
              <a:rPr lang="it-IT" dirty="0" err="1"/>
              <a:t>ours</a:t>
            </a:r>
            <a:r>
              <a:rPr lang="it-IT" dirty="0"/>
              <a:t> </a:t>
            </a:r>
            <a:r>
              <a:rPr lang="it-IT" dirty="0" err="1"/>
              <a:t>meetings</a:t>
            </a:r>
            <a:r>
              <a:rPr lang="it-IT" dirty="0"/>
              <a:t>. </a:t>
            </a:r>
            <a:r>
              <a:rPr lang="it-IT" dirty="0" err="1"/>
              <a:t>This</a:t>
            </a:r>
            <a:r>
              <a:rPr lang="it-IT" dirty="0"/>
              <a:t> </a:t>
            </a:r>
            <a:r>
              <a:rPr lang="it-IT" dirty="0" err="1"/>
              <a:t>was</a:t>
            </a:r>
            <a:r>
              <a:rPr lang="it-IT" dirty="0"/>
              <a:t> </a:t>
            </a:r>
            <a:r>
              <a:rPr lang="it-IT" dirty="0" err="1"/>
              <a:t>strongly</a:t>
            </a:r>
            <a:r>
              <a:rPr lang="it-IT" dirty="0"/>
              <a:t> </a:t>
            </a:r>
            <a:r>
              <a:rPr lang="it-IT" dirty="0" err="1"/>
              <a:t>appreciated</a:t>
            </a:r>
            <a:r>
              <a:rPr lang="it-IT" dirty="0"/>
              <a:t> by ESO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Evaluation Matrix </a:t>
            </a:r>
            <a:r>
              <a:rPr lang="it-IT" dirty="0" err="1"/>
              <a:t>has</a:t>
            </a:r>
            <a:r>
              <a:rPr lang="it-IT" dirty="0"/>
              <a:t> </a:t>
            </a:r>
            <a:r>
              <a:rPr lang="it-IT" dirty="0" err="1"/>
              <a:t>been</a:t>
            </a:r>
            <a:r>
              <a:rPr lang="it-IT" dirty="0"/>
              <a:t> </a:t>
            </a:r>
            <a:r>
              <a:rPr lang="it-IT" dirty="0" err="1"/>
              <a:t>prepared</a:t>
            </a:r>
            <a:r>
              <a:rPr lang="it-IT" dirty="0"/>
              <a:t> </a:t>
            </a:r>
            <a:r>
              <a:rPr lang="it-IT" dirty="0" smtClean="0"/>
              <a:t> by the MAORY team  </a:t>
            </a:r>
            <a:r>
              <a:rPr lang="it-IT" dirty="0"/>
              <a:t>and </a:t>
            </a:r>
            <a:r>
              <a:rPr lang="it-IT" dirty="0" err="1"/>
              <a:t>discussed</a:t>
            </a:r>
            <a:r>
              <a:rPr lang="it-IT" dirty="0"/>
              <a:t> with </a:t>
            </a:r>
            <a:r>
              <a:rPr lang="it-IT" dirty="0" smtClean="0"/>
              <a:t>ESO </a:t>
            </a:r>
            <a:r>
              <a:rPr lang="it-IT" dirty="0" err="1" smtClean="0"/>
              <a:t>at</a:t>
            </a:r>
            <a:r>
              <a:rPr lang="it-IT" dirty="0" smtClean="0"/>
              <a:t> System </a:t>
            </a:r>
            <a:r>
              <a:rPr lang="it-IT" dirty="0" err="1" smtClean="0"/>
              <a:t>Engineer</a:t>
            </a:r>
            <a:r>
              <a:rPr lang="it-IT" dirty="0" smtClean="0"/>
              <a:t> </a:t>
            </a:r>
            <a:r>
              <a:rPr lang="it-IT" dirty="0" err="1" smtClean="0"/>
              <a:t>level</a:t>
            </a:r>
            <a:r>
              <a:rPr lang="it-IT" dirty="0" smtClean="0"/>
              <a:t>     </a:t>
            </a:r>
            <a:r>
              <a:rPr lang="it-IT" dirty="0"/>
              <a:t>(Riva – Amico) to compare the </a:t>
            </a:r>
            <a:r>
              <a:rPr lang="it-IT" dirty="0" err="1"/>
              <a:t>different</a:t>
            </a:r>
            <a:r>
              <a:rPr lang="it-IT" dirty="0"/>
              <a:t> </a:t>
            </a:r>
            <a:r>
              <a:rPr lang="it-IT" dirty="0" err="1"/>
              <a:t>solutions</a:t>
            </a:r>
            <a:r>
              <a:rPr lang="it-IT" dirty="0"/>
              <a:t>  </a:t>
            </a:r>
          </a:p>
          <a:p>
            <a:endParaRPr lang="it-IT" b="1" dirty="0"/>
          </a:p>
        </p:txBody>
      </p:sp>
      <p:cxnSp>
        <p:nvCxnSpPr>
          <p:cNvPr id="7" name="Straight Connector 6">
            <a:extLst>
              <a:ext uri="{FF2B5EF4-FFF2-40B4-BE49-F238E27FC236}">
                <a16:creationId xmlns:a16="http://schemas.microsoft.com/office/drawing/2014/main" id="{B03427FF-78A9-E946-86B4-3BD082088744}"/>
              </a:ext>
            </a:extLst>
          </p:cNvPr>
          <p:cNvCxnSpPr/>
          <p:nvPr/>
        </p:nvCxnSpPr>
        <p:spPr>
          <a:xfrm>
            <a:off x="3069021" y="2070538"/>
            <a:ext cx="284830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785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402C-9309-8F40-B07A-22207BC5E284}"/>
              </a:ext>
            </a:extLst>
          </p:cNvPr>
          <p:cNvSpPr>
            <a:spLocks noGrp="1"/>
          </p:cNvSpPr>
          <p:nvPr>
            <p:ph type="title"/>
          </p:nvPr>
        </p:nvSpPr>
        <p:spPr>
          <a:xfrm>
            <a:off x="0" y="0"/>
            <a:ext cx="8362950" cy="994172"/>
          </a:xfrm>
        </p:spPr>
        <p:txBody>
          <a:bodyPr>
            <a:normAutofit/>
          </a:bodyPr>
          <a:lstStyle/>
          <a:p>
            <a:r>
              <a:rPr lang="it-IT" sz="3000" dirty="0" smtClean="0"/>
              <a:t>How </a:t>
            </a:r>
            <a:r>
              <a:rPr lang="it-IT" sz="3000" dirty="0" err="1" smtClean="0"/>
              <a:t>we</a:t>
            </a:r>
            <a:r>
              <a:rPr lang="it-IT" sz="3000" dirty="0" smtClean="0"/>
              <a:t> </a:t>
            </a:r>
            <a:r>
              <a:rPr lang="it-IT" sz="3000" dirty="0" err="1" smtClean="0"/>
              <a:t>proceeded</a:t>
            </a:r>
            <a:r>
              <a:rPr lang="it-IT" sz="3000" dirty="0" smtClean="0"/>
              <a:t>… </a:t>
            </a:r>
            <a:endParaRPr lang="it-IT" sz="3000" dirty="0"/>
          </a:p>
        </p:txBody>
      </p:sp>
      <p:sp>
        <p:nvSpPr>
          <p:cNvPr id="3" name="Slide Number Placeholder 2">
            <a:extLst>
              <a:ext uri="{FF2B5EF4-FFF2-40B4-BE49-F238E27FC236}">
                <a16:creationId xmlns:a16="http://schemas.microsoft.com/office/drawing/2014/main" id="{D78B0BC9-74C3-E344-8201-603DF6C7B0A1}"/>
              </a:ext>
            </a:extLst>
          </p:cNvPr>
          <p:cNvSpPr>
            <a:spLocks noGrp="1"/>
          </p:cNvSpPr>
          <p:nvPr>
            <p:ph type="sldNum" sz="quarter" idx="12"/>
          </p:nvPr>
        </p:nvSpPr>
        <p:spPr/>
        <p:txBody>
          <a:bodyPr/>
          <a:lstStyle/>
          <a:p>
            <a:fld id="{4EB63537-70D1-B241-BFD7-04A693C71D7F}" type="slidenum">
              <a:rPr lang="it-IT" smtClean="0"/>
              <a:t>6</a:t>
            </a:fld>
            <a:endParaRPr lang="it-IT"/>
          </a:p>
        </p:txBody>
      </p:sp>
      <p:sp>
        <p:nvSpPr>
          <p:cNvPr id="4" name="TextBox 3">
            <a:extLst>
              <a:ext uri="{FF2B5EF4-FFF2-40B4-BE49-F238E27FC236}">
                <a16:creationId xmlns:a16="http://schemas.microsoft.com/office/drawing/2014/main" id="{9CCAE314-ADB1-834F-8B53-8F3862C9D045}"/>
              </a:ext>
            </a:extLst>
          </p:cNvPr>
          <p:cNvSpPr txBox="1"/>
          <p:nvPr/>
        </p:nvSpPr>
        <p:spPr>
          <a:xfrm>
            <a:off x="223520" y="994172"/>
            <a:ext cx="8442960" cy="923330"/>
          </a:xfrm>
          <a:prstGeom prst="rect">
            <a:avLst/>
          </a:prstGeom>
          <a:noFill/>
        </p:spPr>
        <p:txBody>
          <a:bodyPr wrap="square" rtlCol="0">
            <a:spAutoFit/>
          </a:bodyPr>
          <a:lstStyle/>
          <a:p>
            <a:r>
              <a:rPr lang="it-IT" b="1"/>
              <a:t>5/4/2019 </a:t>
            </a:r>
            <a:r>
              <a:rPr lang="it-IT"/>
              <a:t> Progress Meeting with ESO (Progress Report)</a:t>
            </a:r>
          </a:p>
          <a:p>
            <a:pPr algn="just"/>
            <a:r>
              <a:rPr lang="it-IT"/>
              <a:t>Section 5.4 </a:t>
            </a:r>
            <a:r>
              <a:rPr lang="en-GB" i="1"/>
              <a:t>The next key milestone in our current activity is the end of the trade off studies.  Initially scheduled at the end of June, we anticipated the delivery of the documents at the </a:t>
            </a:r>
            <a:r>
              <a:rPr lang="en-GB" b="1" i="1"/>
              <a:t>end of May, with a face to face meeting to be scheduled in the second half of June</a:t>
            </a:r>
            <a:endParaRPr lang="it-IT" b="1" i="1" dirty="0"/>
          </a:p>
        </p:txBody>
      </p:sp>
      <p:cxnSp>
        <p:nvCxnSpPr>
          <p:cNvPr id="7" name="Straight Connector 6">
            <a:extLst>
              <a:ext uri="{FF2B5EF4-FFF2-40B4-BE49-F238E27FC236}">
                <a16:creationId xmlns:a16="http://schemas.microsoft.com/office/drawing/2014/main" id="{B03427FF-78A9-E946-86B4-3BD082088744}"/>
              </a:ext>
            </a:extLst>
          </p:cNvPr>
          <p:cNvCxnSpPr/>
          <p:nvPr/>
        </p:nvCxnSpPr>
        <p:spPr>
          <a:xfrm>
            <a:off x="3069021" y="2070538"/>
            <a:ext cx="284830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286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629" y="-70144"/>
            <a:ext cx="6327321" cy="994172"/>
          </a:xfrm>
        </p:spPr>
        <p:txBody>
          <a:bodyPr>
            <a:normAutofit/>
          </a:bodyPr>
          <a:lstStyle/>
          <a:p>
            <a:r>
              <a:rPr lang="it-IT" sz="2000" dirty="0"/>
              <a:t>Alternative Optical design </a:t>
            </a:r>
            <a:r>
              <a:rPr lang="it-IT" sz="2000" dirty="0" err="1"/>
              <a:t>investigated</a:t>
            </a:r>
            <a:r>
              <a:rPr lang="it-IT" sz="2000" dirty="0"/>
              <a:t> </a:t>
            </a:r>
          </a:p>
        </p:txBody>
      </p:sp>
      <p:sp>
        <p:nvSpPr>
          <p:cNvPr id="3" name="Segnaposto numero diapositiva 2"/>
          <p:cNvSpPr>
            <a:spLocks noGrp="1"/>
          </p:cNvSpPr>
          <p:nvPr>
            <p:ph type="sldNum" sz="quarter" idx="12"/>
          </p:nvPr>
        </p:nvSpPr>
        <p:spPr/>
        <p:txBody>
          <a:bodyPr/>
          <a:lstStyle/>
          <a:p>
            <a:fld id="{4EB63537-70D1-B241-BFD7-04A693C71D7F}" type="slidenum">
              <a:rPr lang="it-IT" smtClean="0"/>
              <a:t>7</a:t>
            </a:fld>
            <a:endParaRPr lang="it-IT" dirty="0"/>
          </a:p>
        </p:txBody>
      </p:sp>
      <p:pic>
        <p:nvPicPr>
          <p:cNvPr id="4" name="Segnaposto contenuto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315" y="756745"/>
            <a:ext cx="2499786" cy="1426202"/>
          </a:xfrm>
          <a:prstGeom prst="rect">
            <a:avLst/>
          </a:prstGeom>
        </p:spPr>
      </p:pic>
      <p:sp>
        <p:nvSpPr>
          <p:cNvPr id="5" name="CasellaDiTesto 4"/>
          <p:cNvSpPr txBox="1"/>
          <p:nvPr/>
        </p:nvSpPr>
        <p:spPr>
          <a:xfrm>
            <a:off x="815263" y="2138680"/>
            <a:ext cx="2479026" cy="300082"/>
          </a:xfrm>
          <a:prstGeom prst="rect">
            <a:avLst/>
          </a:prstGeom>
          <a:noFill/>
        </p:spPr>
        <p:txBody>
          <a:bodyPr wrap="square" rtlCol="0">
            <a:spAutoFit/>
          </a:bodyPr>
          <a:lstStyle/>
          <a:p>
            <a:r>
              <a:rPr lang="it-IT" dirty="0"/>
              <a:t>4 </a:t>
            </a:r>
            <a:r>
              <a:rPr lang="it-IT" dirty="0" err="1"/>
              <a:t>parabolas</a:t>
            </a:r>
            <a:r>
              <a:rPr lang="it-IT" dirty="0"/>
              <a:t> </a:t>
            </a:r>
            <a:r>
              <a:rPr lang="it-IT" dirty="0" err="1"/>
              <a:t>based</a:t>
            </a:r>
            <a:r>
              <a:rPr lang="it-IT" dirty="0"/>
              <a:t> </a:t>
            </a:r>
          </a:p>
        </p:txBody>
      </p:sp>
      <p:pic>
        <p:nvPicPr>
          <p:cNvPr id="6" name="Segnaposto contenuto 3"/>
          <p:cNvPicPr>
            <a:picLocks noGrp="1"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7263" y="756745"/>
            <a:ext cx="2499786" cy="1322152"/>
          </a:xfrm>
          <a:prstGeom prst="rect">
            <a:avLst/>
          </a:prstGeom>
        </p:spPr>
      </p:pic>
      <p:sp>
        <p:nvSpPr>
          <p:cNvPr id="12" name="Rectangle 11">
            <a:extLst>
              <a:ext uri="{FF2B5EF4-FFF2-40B4-BE49-F238E27FC236}">
                <a16:creationId xmlns:a16="http://schemas.microsoft.com/office/drawing/2014/main" id="{E4B8E93B-99E9-CB49-AD0B-1CA8C9D2536C}"/>
              </a:ext>
            </a:extLst>
          </p:cNvPr>
          <p:cNvSpPr/>
          <p:nvPr/>
        </p:nvSpPr>
        <p:spPr>
          <a:xfrm>
            <a:off x="4710082" y="2096562"/>
            <a:ext cx="1318887" cy="300082"/>
          </a:xfrm>
          <a:prstGeom prst="rect">
            <a:avLst/>
          </a:prstGeom>
        </p:spPr>
        <p:txBody>
          <a:bodyPr wrap="none">
            <a:spAutoFit/>
          </a:bodyPr>
          <a:lstStyle/>
          <a:p>
            <a:r>
              <a:rPr lang="it-IT" dirty="0"/>
              <a:t>3 </a:t>
            </a:r>
            <a:r>
              <a:rPr lang="it-IT" dirty="0" err="1"/>
              <a:t>spheres</a:t>
            </a:r>
            <a:r>
              <a:rPr lang="it-IT" dirty="0"/>
              <a:t> </a:t>
            </a:r>
            <a:r>
              <a:rPr lang="it-IT" dirty="0" err="1"/>
              <a:t>based</a:t>
            </a:r>
            <a:endParaRPr lang="it-IT" dirty="0"/>
          </a:p>
        </p:txBody>
      </p:sp>
      <p:sp>
        <p:nvSpPr>
          <p:cNvPr id="13" name="TextBox 12">
            <a:extLst>
              <a:ext uri="{FF2B5EF4-FFF2-40B4-BE49-F238E27FC236}">
                <a16:creationId xmlns:a16="http://schemas.microsoft.com/office/drawing/2014/main" id="{F4EFA568-3954-F34C-8D90-7194E08C4CC6}"/>
              </a:ext>
            </a:extLst>
          </p:cNvPr>
          <p:cNvSpPr txBox="1"/>
          <p:nvPr/>
        </p:nvSpPr>
        <p:spPr>
          <a:xfrm>
            <a:off x="396240" y="2906148"/>
            <a:ext cx="8445717" cy="1600438"/>
          </a:xfrm>
          <a:prstGeom prst="rect">
            <a:avLst/>
          </a:prstGeom>
          <a:noFill/>
        </p:spPr>
        <p:txBody>
          <a:bodyPr wrap="square" rtlCol="0">
            <a:spAutoFit/>
          </a:bodyPr>
          <a:lstStyle/>
          <a:p>
            <a:pPr marL="285750" indent="-285750">
              <a:buFont typeface="Arial" panose="020B0604020202020204" pitchFamily="34" charset="0"/>
              <a:buChar char="•"/>
            </a:pPr>
            <a:r>
              <a:rPr lang="it-IT" sz="1400" dirty="0">
                <a:latin typeface="Arial" panose="020B0604020202020204" pitchFamily="34" charset="0"/>
                <a:cs typeface="Arial" panose="020B0604020202020204" pitchFamily="34" charset="0"/>
              </a:rPr>
              <a:t>Pro and </a:t>
            </a:r>
            <a:r>
              <a:rPr lang="it-IT" sz="1400" dirty="0" err="1">
                <a:latin typeface="Arial" panose="020B0604020202020204" pitchFamily="34" charset="0"/>
                <a:cs typeface="Arial" panose="020B0604020202020204" pitchFamily="34" charset="0"/>
              </a:rPr>
              <a:t>Cons</a:t>
            </a:r>
            <a:r>
              <a:rPr lang="it-IT" sz="1400" dirty="0">
                <a:latin typeface="Arial" panose="020B0604020202020204" pitchFamily="34" charset="0"/>
                <a:cs typeface="Arial" panose="020B0604020202020204" pitchFamily="34" charset="0"/>
              </a:rPr>
              <a:t> of </a:t>
            </a:r>
            <a:r>
              <a:rPr lang="it-IT" sz="1400" dirty="0" err="1">
                <a:latin typeface="Arial" panose="020B0604020202020204" pitchFamily="34" charset="0"/>
                <a:cs typeface="Arial" panose="020B0604020202020204" pitchFamily="34" charset="0"/>
              </a:rPr>
              <a:t>all</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solutions</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have</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been</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investigsted</a:t>
            </a:r>
            <a:r>
              <a:rPr lang="it-IT" sz="1400" dirty="0">
                <a:latin typeface="Arial" panose="020B0604020202020204" pitchFamily="34" charset="0"/>
                <a:cs typeface="Arial" panose="020B0604020202020204" pitchFamily="34" charset="0"/>
              </a:rPr>
              <a:t> and </a:t>
            </a:r>
            <a:r>
              <a:rPr lang="it-IT" sz="1400" dirty="0" err="1">
                <a:latin typeface="Arial" panose="020B0604020202020204" pitchFamily="34" charset="0"/>
                <a:cs typeface="Arial" panose="020B0604020202020204" pitchFamily="34" charset="0"/>
              </a:rPr>
              <a:t>compared</a:t>
            </a:r>
            <a:r>
              <a:rPr lang="it-IT" sz="1400" dirty="0">
                <a:latin typeface="Arial" panose="020B0604020202020204" pitchFamily="34" charset="0"/>
                <a:cs typeface="Arial" panose="020B0604020202020204" pitchFamily="34" charset="0"/>
              </a:rPr>
              <a:t> to the </a:t>
            </a:r>
            <a:r>
              <a:rPr lang="it-IT" sz="1400" dirty="0" err="1">
                <a:latin typeface="Arial" panose="020B0604020202020204" pitchFamily="34" charset="0"/>
                <a:cs typeface="Arial" panose="020B0604020202020204" pitchFamily="34" charset="0"/>
              </a:rPr>
              <a:t>current</a:t>
            </a:r>
            <a:r>
              <a:rPr lang="it-IT" sz="1400" dirty="0">
                <a:latin typeface="Arial" panose="020B0604020202020204" pitchFamily="34" charset="0"/>
                <a:cs typeface="Arial" panose="020B0604020202020204" pitchFamily="34" charset="0"/>
              </a:rPr>
              <a:t> baseline </a:t>
            </a:r>
          </a:p>
          <a:p>
            <a:endParaRPr lang="it-IT"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400" dirty="0">
                <a:latin typeface="Arial" panose="020B0604020202020204" pitchFamily="34" charset="0"/>
                <a:cs typeface="Arial" panose="020B0604020202020204" pitchFamily="34" charset="0"/>
              </a:rPr>
              <a:t>Collaboration with the MICADO team to </a:t>
            </a:r>
            <a:r>
              <a:rPr lang="it-IT" sz="1400" dirty="0" err="1">
                <a:latin typeface="Arial" panose="020B0604020202020204" pitchFamily="34" charset="0"/>
                <a:cs typeface="Arial" panose="020B0604020202020204" pitchFamily="34" charset="0"/>
              </a:rPr>
              <a:t>evaluate</a:t>
            </a:r>
            <a:r>
              <a:rPr lang="it-IT" sz="1400" dirty="0">
                <a:latin typeface="Arial" panose="020B0604020202020204" pitchFamily="34" charset="0"/>
                <a:cs typeface="Arial" panose="020B0604020202020204" pitchFamily="34" charset="0"/>
              </a:rPr>
              <a:t> the impact of alternative design on MAORY-MICADO </a:t>
            </a:r>
            <a:r>
              <a:rPr lang="it-IT" sz="1400" dirty="0" err="1">
                <a:latin typeface="Arial" panose="020B0604020202020204" pitchFamily="34" charset="0"/>
                <a:cs typeface="Arial" panose="020B0604020202020204" pitchFamily="34" charset="0"/>
              </a:rPr>
              <a:t>interfaces</a:t>
            </a:r>
            <a:endParaRPr lang="it-IT"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it-IT"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400" dirty="0">
                <a:latin typeface="Arial" panose="020B0604020202020204" pitchFamily="34" charset="0"/>
                <a:cs typeface="Arial" panose="020B0604020202020204" pitchFamily="34" charset="0"/>
              </a:rPr>
              <a:t>The </a:t>
            </a:r>
            <a:r>
              <a:rPr lang="it-IT" sz="1400" b="1" dirty="0">
                <a:latin typeface="Arial" panose="020B0604020202020204" pitchFamily="34" charset="0"/>
                <a:cs typeface="Arial" panose="020B0604020202020204" pitchFamily="34" charset="0"/>
              </a:rPr>
              <a:t>4 </a:t>
            </a:r>
            <a:r>
              <a:rPr lang="it-IT" sz="1400" b="1" dirty="0" err="1">
                <a:latin typeface="Arial" panose="020B0604020202020204" pitchFamily="34" charset="0"/>
                <a:cs typeface="Arial" panose="020B0604020202020204" pitchFamily="34" charset="0"/>
              </a:rPr>
              <a:t>parabolas</a:t>
            </a:r>
            <a:r>
              <a:rPr lang="it-IT" sz="1400" b="1" dirty="0">
                <a:latin typeface="Arial" panose="020B0604020202020204" pitchFamily="34" charset="0"/>
                <a:cs typeface="Arial" panose="020B0604020202020204" pitchFamily="34" charset="0"/>
              </a:rPr>
              <a:t> </a:t>
            </a:r>
            <a:r>
              <a:rPr lang="it-IT" sz="1400" b="1" dirty="0" err="1">
                <a:latin typeface="Arial" panose="020B0604020202020204" pitchFamily="34" charset="0"/>
                <a:cs typeface="Arial" panose="020B0604020202020204" pitchFamily="34" charset="0"/>
              </a:rPr>
              <a:t>based</a:t>
            </a:r>
            <a:r>
              <a:rPr lang="it-IT" sz="1400" b="1"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solution</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has</a:t>
            </a:r>
            <a:r>
              <a:rPr lang="it-IT" sz="1400" dirty="0">
                <a:latin typeface="Arial" panose="020B0604020202020204" pitchFamily="34" charset="0"/>
                <a:cs typeface="Arial" panose="020B0604020202020204" pitchFamily="34" charset="0"/>
              </a:rPr>
              <a:t> an </a:t>
            </a:r>
            <a:r>
              <a:rPr lang="it-IT" sz="1400" dirty="0" err="1">
                <a:latin typeface="Arial" panose="020B0604020202020204" pitchFamily="34" charset="0"/>
                <a:cs typeface="Arial" panose="020B0604020202020204" pitchFamily="34" charset="0"/>
              </a:rPr>
              <a:t>excellent</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quality</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but</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it</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not</a:t>
            </a:r>
            <a:r>
              <a:rPr lang="it-IT" sz="1400" dirty="0">
                <a:latin typeface="Arial" panose="020B0604020202020204" pitchFamily="34" charset="0"/>
                <a:cs typeface="Arial" panose="020B0604020202020204" pitchFamily="34" charset="0"/>
              </a:rPr>
              <a:t> </a:t>
            </a:r>
            <a:r>
              <a:rPr lang="it-IT" sz="1400" dirty="0" err="1" smtClean="0">
                <a:latin typeface="Arial" panose="020B0604020202020204" pitchFamily="34" charset="0"/>
                <a:cs typeface="Arial" panose="020B0604020202020204" pitchFamily="34" charset="0"/>
              </a:rPr>
              <a:t>allow</a:t>
            </a:r>
            <a:r>
              <a:rPr lang="it-IT" sz="1400" dirty="0" smtClean="0">
                <a:latin typeface="Arial" panose="020B0604020202020204" pitchFamily="34" charset="0"/>
                <a:cs typeface="Arial" panose="020B0604020202020204" pitchFamily="34" charset="0"/>
              </a:rPr>
              <a:t> a </a:t>
            </a:r>
            <a:r>
              <a:rPr lang="it-IT" sz="1400" dirty="0" err="1">
                <a:latin typeface="Arial" panose="020B0604020202020204" pitchFamily="34" charset="0"/>
                <a:cs typeface="Arial" panose="020B0604020202020204" pitchFamily="34" charset="0"/>
              </a:rPr>
              <a:t>proper</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optical</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correction</a:t>
            </a:r>
            <a:r>
              <a:rPr lang="it-IT" sz="1400" dirty="0">
                <a:latin typeface="Arial" panose="020B0604020202020204" pitchFamily="34" charset="0"/>
                <a:cs typeface="Arial" panose="020B0604020202020204" pitchFamily="34" charset="0"/>
              </a:rPr>
              <a:t>  due to the </a:t>
            </a:r>
            <a:r>
              <a:rPr lang="it-IT" sz="1400" dirty="0" err="1">
                <a:latin typeface="Arial" panose="020B0604020202020204" pitchFamily="34" charset="0"/>
                <a:cs typeface="Arial" panose="020B0604020202020204" pitchFamily="34" charset="0"/>
              </a:rPr>
              <a:t>focal</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plane</a:t>
            </a:r>
            <a:r>
              <a:rPr lang="it-IT" sz="1400" dirty="0">
                <a:latin typeface="Arial" panose="020B0604020202020204" pitchFamily="34" charset="0"/>
                <a:cs typeface="Arial" panose="020B0604020202020204" pitchFamily="34" charset="0"/>
              </a:rPr>
              <a:t> </a:t>
            </a:r>
            <a:r>
              <a:rPr lang="it-IT" sz="1400" dirty="0" err="1">
                <a:latin typeface="Arial" panose="020B0604020202020204" pitchFamily="34" charset="0"/>
                <a:cs typeface="Arial" panose="020B0604020202020204" pitchFamily="34" charset="0"/>
              </a:rPr>
              <a:t>field</a:t>
            </a:r>
            <a:r>
              <a:rPr lang="it-IT" sz="1400" dirty="0">
                <a:latin typeface="Arial" panose="020B0604020202020204" pitchFamily="34" charset="0"/>
                <a:cs typeface="Arial" panose="020B0604020202020204" pitchFamily="34" charset="0"/>
              </a:rPr>
              <a:t> curvature</a:t>
            </a:r>
            <a:endParaRPr lang="it-IT" sz="1400" dirty="0"/>
          </a:p>
        </p:txBody>
      </p:sp>
    </p:spTree>
    <p:extLst>
      <p:ext uri="{BB962C8B-B14F-4D97-AF65-F5344CB8AC3E}">
        <p14:creationId xmlns:p14="http://schemas.microsoft.com/office/powerpoint/2010/main" val="59438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5109-6433-9E41-A45A-BF76F4FA24ED}"/>
              </a:ext>
            </a:extLst>
          </p:cNvPr>
          <p:cNvSpPr>
            <a:spLocks noGrp="1"/>
          </p:cNvSpPr>
          <p:nvPr>
            <p:ph type="title"/>
          </p:nvPr>
        </p:nvSpPr>
        <p:spPr>
          <a:xfrm>
            <a:off x="0" y="295616"/>
            <a:ext cx="8788400" cy="994172"/>
          </a:xfrm>
        </p:spPr>
        <p:txBody>
          <a:bodyPr>
            <a:normAutofit/>
          </a:bodyPr>
          <a:lstStyle/>
          <a:p>
            <a:r>
              <a:rPr lang="it-IT" sz="3000" dirty="0" smtClean="0"/>
              <a:t>How </a:t>
            </a:r>
            <a:r>
              <a:rPr lang="it-IT" sz="3000" dirty="0" err="1" smtClean="0"/>
              <a:t>we</a:t>
            </a:r>
            <a:r>
              <a:rPr lang="it-IT" sz="3000" dirty="0" smtClean="0"/>
              <a:t> </a:t>
            </a:r>
            <a:r>
              <a:rPr lang="it-IT" sz="3000" dirty="0" err="1" smtClean="0"/>
              <a:t>proceeded</a:t>
            </a:r>
            <a:r>
              <a:rPr lang="it-IT" sz="3000" dirty="0" smtClean="0"/>
              <a:t>…. </a:t>
            </a:r>
            <a:endParaRPr lang="it-IT" sz="3000" dirty="0"/>
          </a:p>
        </p:txBody>
      </p:sp>
      <p:sp>
        <p:nvSpPr>
          <p:cNvPr id="3" name="Slide Number Placeholder 2">
            <a:extLst>
              <a:ext uri="{FF2B5EF4-FFF2-40B4-BE49-F238E27FC236}">
                <a16:creationId xmlns:a16="http://schemas.microsoft.com/office/drawing/2014/main" id="{AE6D5E30-939C-2540-9C3D-DEA9B2C87EB9}"/>
              </a:ext>
            </a:extLst>
          </p:cNvPr>
          <p:cNvSpPr>
            <a:spLocks noGrp="1"/>
          </p:cNvSpPr>
          <p:nvPr>
            <p:ph type="sldNum" sz="quarter" idx="12"/>
          </p:nvPr>
        </p:nvSpPr>
        <p:spPr/>
        <p:txBody>
          <a:bodyPr/>
          <a:lstStyle/>
          <a:p>
            <a:fld id="{4EB63537-70D1-B241-BFD7-04A693C71D7F}" type="slidenum">
              <a:rPr lang="it-IT" smtClean="0"/>
              <a:t>8</a:t>
            </a:fld>
            <a:endParaRPr lang="it-IT"/>
          </a:p>
        </p:txBody>
      </p:sp>
      <p:sp>
        <p:nvSpPr>
          <p:cNvPr id="4" name="Rectangle 3">
            <a:extLst>
              <a:ext uri="{FF2B5EF4-FFF2-40B4-BE49-F238E27FC236}">
                <a16:creationId xmlns:a16="http://schemas.microsoft.com/office/drawing/2014/main" id="{4952069B-2E95-C341-AF42-A6DE97D652DC}"/>
              </a:ext>
            </a:extLst>
          </p:cNvPr>
          <p:cNvSpPr/>
          <p:nvPr/>
        </p:nvSpPr>
        <p:spPr>
          <a:xfrm>
            <a:off x="142240" y="1143672"/>
            <a:ext cx="8209280" cy="1338828"/>
          </a:xfrm>
          <a:prstGeom prst="rect">
            <a:avLst/>
          </a:prstGeom>
        </p:spPr>
        <p:txBody>
          <a:bodyPr wrap="square">
            <a:spAutoFit/>
          </a:bodyPr>
          <a:lstStyle/>
          <a:p>
            <a:r>
              <a:rPr lang="it-IT" dirty="0"/>
              <a:t>A </a:t>
            </a:r>
            <a:r>
              <a:rPr lang="it-IT" dirty="0" err="1"/>
              <a:t>credible</a:t>
            </a:r>
            <a:r>
              <a:rPr lang="it-IT" dirty="0"/>
              <a:t> schedule for the design , </a:t>
            </a:r>
            <a:r>
              <a:rPr lang="it-IT" dirty="0" err="1"/>
              <a:t>development</a:t>
            </a:r>
            <a:r>
              <a:rPr lang="it-IT" dirty="0"/>
              <a:t> , </a:t>
            </a:r>
            <a:r>
              <a:rPr lang="it-IT" dirty="0" err="1"/>
              <a:t>construction</a:t>
            </a:r>
            <a:r>
              <a:rPr lang="it-IT" dirty="0"/>
              <a:t>, </a:t>
            </a:r>
            <a:r>
              <a:rPr lang="it-IT" dirty="0" err="1"/>
              <a:t>installation</a:t>
            </a:r>
            <a:r>
              <a:rPr lang="it-IT" dirty="0"/>
              <a:t> and </a:t>
            </a:r>
            <a:r>
              <a:rPr lang="it-IT" dirty="0" err="1"/>
              <a:t>commissioning</a:t>
            </a:r>
            <a:r>
              <a:rPr lang="it-IT" dirty="0"/>
              <a:t> of the MAORY </a:t>
            </a:r>
            <a:r>
              <a:rPr lang="it-IT" dirty="0" err="1"/>
              <a:t>instrument</a:t>
            </a:r>
            <a:r>
              <a:rPr lang="it-IT" dirty="0"/>
              <a:t> </a:t>
            </a:r>
            <a:r>
              <a:rPr lang="it-IT" dirty="0" err="1"/>
              <a:t>within</a:t>
            </a:r>
            <a:r>
              <a:rPr lang="it-IT" dirty="0"/>
              <a:t> the </a:t>
            </a:r>
            <a:r>
              <a:rPr lang="it-IT" dirty="0" err="1"/>
              <a:t>available</a:t>
            </a:r>
            <a:r>
              <a:rPr lang="it-IT" dirty="0"/>
              <a:t> budget </a:t>
            </a:r>
          </a:p>
          <a:p>
            <a:endParaRPr lang="it-IT" dirty="0"/>
          </a:p>
          <a:p>
            <a:pPr marL="1314450" lvl="3" indent="-285750">
              <a:buFont typeface="Arial" panose="020B0604020202020204" pitchFamily="34" charset="0"/>
              <a:buChar char="•"/>
            </a:pPr>
            <a:r>
              <a:rPr lang="it-IT" b="1" dirty="0"/>
              <a:t>Schedule for the complete </a:t>
            </a:r>
            <a:r>
              <a:rPr lang="it-IT" b="1" dirty="0" err="1"/>
              <a:t>project</a:t>
            </a:r>
            <a:r>
              <a:rPr lang="it-IT" b="1" dirty="0"/>
              <a:t>, </a:t>
            </a:r>
            <a:r>
              <a:rPr lang="it-IT" b="1" dirty="0" err="1"/>
              <a:t>fully</a:t>
            </a:r>
            <a:r>
              <a:rPr lang="it-IT" b="1" dirty="0"/>
              <a:t> </a:t>
            </a:r>
            <a:r>
              <a:rPr lang="it-IT" b="1" dirty="0" err="1"/>
              <a:t>detailed</a:t>
            </a:r>
            <a:r>
              <a:rPr lang="it-IT" b="1" dirty="0"/>
              <a:t> up to PDR and </a:t>
            </a:r>
            <a:r>
              <a:rPr lang="it-IT" b="1" dirty="0" err="1"/>
              <a:t>containing</a:t>
            </a:r>
            <a:r>
              <a:rPr lang="it-IT" b="1" dirty="0"/>
              <a:t> major </a:t>
            </a:r>
            <a:r>
              <a:rPr lang="it-IT" b="1" dirty="0" err="1"/>
              <a:t>milestones</a:t>
            </a:r>
            <a:r>
              <a:rPr lang="it-IT" b="1" dirty="0"/>
              <a:t> up to delivery of the </a:t>
            </a:r>
            <a:r>
              <a:rPr lang="it-IT" b="1" dirty="0" err="1"/>
              <a:t>instruments</a:t>
            </a:r>
            <a:r>
              <a:rPr lang="it-IT" b="1" dirty="0"/>
              <a:t> </a:t>
            </a:r>
          </a:p>
          <a:p>
            <a:pPr marL="1314450" lvl="3" indent="-285750">
              <a:buFont typeface="Arial" panose="020B0604020202020204" pitchFamily="34" charset="0"/>
              <a:buChar char="•"/>
            </a:pPr>
            <a:r>
              <a:rPr lang="it-IT" b="1" dirty="0" err="1"/>
              <a:t>Cost</a:t>
            </a:r>
            <a:r>
              <a:rPr lang="it-IT" b="1" dirty="0"/>
              <a:t> estimate for </a:t>
            </a:r>
            <a:r>
              <a:rPr lang="it-IT" b="1" dirty="0" err="1"/>
              <a:t>selected</a:t>
            </a:r>
            <a:r>
              <a:rPr lang="it-IT" b="1" dirty="0"/>
              <a:t> baseline</a:t>
            </a:r>
          </a:p>
        </p:txBody>
      </p:sp>
      <p:sp>
        <p:nvSpPr>
          <p:cNvPr id="5" name="TextBox 4">
            <a:extLst>
              <a:ext uri="{FF2B5EF4-FFF2-40B4-BE49-F238E27FC236}">
                <a16:creationId xmlns:a16="http://schemas.microsoft.com/office/drawing/2014/main" id="{7239D91B-166A-3E42-A86B-2F718DEA0FC4}"/>
              </a:ext>
            </a:extLst>
          </p:cNvPr>
          <p:cNvSpPr txBox="1"/>
          <p:nvPr/>
        </p:nvSpPr>
        <p:spPr>
          <a:xfrm>
            <a:off x="223520" y="2763520"/>
            <a:ext cx="8564880" cy="1962076"/>
          </a:xfrm>
          <a:prstGeom prst="rect">
            <a:avLst/>
          </a:prstGeom>
          <a:noFill/>
        </p:spPr>
        <p:txBody>
          <a:bodyPr wrap="square" rtlCol="0">
            <a:spAutoFit/>
          </a:bodyPr>
          <a:lstStyle/>
          <a:p>
            <a:r>
              <a:rPr lang="it-IT" dirty="0"/>
              <a:t>SHORT TERM SCHEDULE </a:t>
            </a:r>
          </a:p>
          <a:p>
            <a:endParaRPr lang="it-IT" dirty="0"/>
          </a:p>
          <a:p>
            <a:r>
              <a:rPr lang="it-IT" dirty="0"/>
              <a:t>  7/6/2019                     Delivery </a:t>
            </a:r>
            <a:r>
              <a:rPr lang="it-IT" dirty="0" err="1"/>
              <a:t>trade</a:t>
            </a:r>
            <a:r>
              <a:rPr lang="it-IT" dirty="0"/>
              <a:t> off </a:t>
            </a:r>
            <a:r>
              <a:rPr lang="it-IT" dirty="0" err="1"/>
              <a:t>documentation</a:t>
            </a:r>
            <a:r>
              <a:rPr lang="it-IT" dirty="0"/>
              <a:t> to ESO</a:t>
            </a:r>
          </a:p>
          <a:p>
            <a:r>
              <a:rPr lang="it-IT" dirty="0"/>
              <a:t>End </a:t>
            </a:r>
            <a:r>
              <a:rPr lang="it-IT" dirty="0" err="1" smtClean="0"/>
              <a:t>July</a:t>
            </a:r>
            <a:r>
              <a:rPr lang="it-IT" dirty="0" smtClean="0"/>
              <a:t> </a:t>
            </a:r>
            <a:r>
              <a:rPr lang="it-IT" dirty="0"/>
              <a:t>2019              </a:t>
            </a:r>
            <a:r>
              <a:rPr lang="it-IT" dirty="0" smtClean="0"/>
              <a:t> </a:t>
            </a:r>
            <a:r>
              <a:rPr lang="it-IT" dirty="0" err="1" smtClean="0"/>
              <a:t>Consolidation</a:t>
            </a:r>
            <a:r>
              <a:rPr lang="it-IT" dirty="0" smtClean="0"/>
              <a:t> </a:t>
            </a:r>
            <a:r>
              <a:rPr lang="it-IT" dirty="0"/>
              <a:t>Design  Meeting </a:t>
            </a:r>
            <a:r>
              <a:rPr lang="it-IT" dirty="0" smtClean="0"/>
              <a:t>   (TBC)</a:t>
            </a:r>
            <a:endParaRPr lang="it-IT" dirty="0"/>
          </a:p>
          <a:p>
            <a:r>
              <a:rPr lang="it-IT" dirty="0"/>
              <a:t> 31/01/2020                  Delivery PDR </a:t>
            </a:r>
            <a:r>
              <a:rPr lang="it-IT" dirty="0" err="1"/>
              <a:t>documentation</a:t>
            </a:r>
            <a:r>
              <a:rPr lang="it-IT" dirty="0"/>
              <a:t> to ESO </a:t>
            </a:r>
          </a:p>
          <a:p>
            <a:r>
              <a:rPr lang="it-IT" dirty="0"/>
              <a:t> </a:t>
            </a:r>
            <a:r>
              <a:rPr lang="it-IT" dirty="0" smtClean="0"/>
              <a:t>April </a:t>
            </a:r>
            <a:r>
              <a:rPr lang="it-IT" dirty="0"/>
              <a:t>2020        PDR                      </a:t>
            </a:r>
          </a:p>
          <a:p>
            <a:r>
              <a:rPr lang="it-IT" dirty="0" err="1"/>
              <a:t>June</a:t>
            </a:r>
            <a:r>
              <a:rPr lang="it-IT" dirty="0"/>
              <a:t> 2020                       </a:t>
            </a:r>
            <a:r>
              <a:rPr lang="it-IT" dirty="0" err="1"/>
              <a:t>Discussion</a:t>
            </a:r>
            <a:r>
              <a:rPr lang="it-IT" dirty="0"/>
              <a:t> of the MAORY Status </a:t>
            </a:r>
            <a:r>
              <a:rPr lang="it-IT" dirty="0" err="1"/>
              <a:t>at</a:t>
            </a:r>
            <a:r>
              <a:rPr lang="it-IT" dirty="0"/>
              <a:t> the ESO </a:t>
            </a:r>
            <a:r>
              <a:rPr lang="it-IT" dirty="0" err="1"/>
              <a:t>Council</a:t>
            </a:r>
            <a:r>
              <a:rPr lang="it-IT" dirty="0"/>
              <a:t> </a:t>
            </a:r>
          </a:p>
          <a:p>
            <a:endParaRPr lang="it-IT" dirty="0"/>
          </a:p>
          <a:p>
            <a:endParaRPr lang="it-IT" dirty="0"/>
          </a:p>
        </p:txBody>
      </p:sp>
      <p:cxnSp>
        <p:nvCxnSpPr>
          <p:cNvPr id="7" name="Straight Connector 6">
            <a:extLst>
              <a:ext uri="{FF2B5EF4-FFF2-40B4-BE49-F238E27FC236}">
                <a16:creationId xmlns:a16="http://schemas.microsoft.com/office/drawing/2014/main" id="{744DEA1D-C520-2F4F-9CE5-E6F6D3A6B6EF}"/>
              </a:ext>
            </a:extLst>
          </p:cNvPr>
          <p:cNvCxnSpPr/>
          <p:nvPr/>
        </p:nvCxnSpPr>
        <p:spPr>
          <a:xfrm>
            <a:off x="2102069" y="2585545"/>
            <a:ext cx="40149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178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LONG TERM SCHEDULE</a:t>
            </a:r>
            <a:endParaRPr lang="en-GB"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75403641"/>
              </p:ext>
            </p:extLst>
          </p:nvPr>
        </p:nvGraphicFramePr>
        <p:xfrm>
          <a:off x="1335741" y="1613650"/>
          <a:ext cx="6741458" cy="3177098"/>
        </p:xfrm>
        <a:graphic>
          <a:graphicData uri="http://schemas.openxmlformats.org/drawingml/2006/table">
            <a:tbl>
              <a:tblPr>
                <a:tableStyleId>{5C22544A-7EE6-4342-B048-85BDC9FD1C3A}</a:tableStyleId>
              </a:tblPr>
              <a:tblGrid>
                <a:gridCol w="3693461">
                  <a:extLst>
                    <a:ext uri="{9D8B030D-6E8A-4147-A177-3AD203B41FA5}">
                      <a16:colId xmlns:a16="http://schemas.microsoft.com/office/drawing/2014/main" val="2192909836"/>
                    </a:ext>
                  </a:extLst>
                </a:gridCol>
                <a:gridCol w="932328">
                  <a:extLst>
                    <a:ext uri="{9D8B030D-6E8A-4147-A177-3AD203B41FA5}">
                      <a16:colId xmlns:a16="http://schemas.microsoft.com/office/drawing/2014/main" val="592593956"/>
                    </a:ext>
                  </a:extLst>
                </a:gridCol>
                <a:gridCol w="1051858">
                  <a:extLst>
                    <a:ext uri="{9D8B030D-6E8A-4147-A177-3AD203B41FA5}">
                      <a16:colId xmlns:a16="http://schemas.microsoft.com/office/drawing/2014/main" val="208756527"/>
                    </a:ext>
                  </a:extLst>
                </a:gridCol>
                <a:gridCol w="1063811">
                  <a:extLst>
                    <a:ext uri="{9D8B030D-6E8A-4147-A177-3AD203B41FA5}">
                      <a16:colId xmlns:a16="http://schemas.microsoft.com/office/drawing/2014/main" val="3282058622"/>
                    </a:ext>
                  </a:extLst>
                </a:gridCol>
              </a:tblGrid>
              <a:tr h="590482">
                <a:tc>
                  <a:txBody>
                    <a:bodyPr/>
                    <a:lstStyle/>
                    <a:p>
                      <a:pPr algn="l">
                        <a:lnSpc>
                          <a:spcPct val="115000"/>
                        </a:lnSpc>
                        <a:spcAft>
                          <a:spcPts val="0"/>
                        </a:spcAft>
                      </a:pPr>
                      <a:r>
                        <a:rPr lang="it-IT" sz="600">
                          <a:effectLst/>
                        </a:rPr>
                        <a:t>Activity</a:t>
                      </a:r>
                      <a:endParaRPr lang="en-GB" sz="6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600">
                          <a:effectLst/>
                        </a:rPr>
                        <a:t>Duration (days)</a:t>
                      </a:r>
                      <a:endParaRPr lang="en-GB" sz="6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600">
                          <a:effectLst/>
                        </a:rPr>
                        <a:t>Start </a:t>
                      </a:r>
                      <a:endParaRPr lang="en-GB" sz="6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600">
                          <a:effectLst/>
                        </a:rPr>
                        <a:t>End </a:t>
                      </a:r>
                      <a:endParaRPr lang="en-GB" sz="60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461629297"/>
                  </a:ext>
                </a:extLst>
              </a:tr>
              <a:tr h="277437">
                <a:tc>
                  <a:txBody>
                    <a:bodyPr/>
                    <a:lstStyle/>
                    <a:p>
                      <a:pPr algn="l">
                        <a:lnSpc>
                          <a:spcPct val="115000"/>
                        </a:lnSpc>
                        <a:spcAft>
                          <a:spcPts val="0"/>
                        </a:spcAft>
                      </a:pPr>
                      <a:r>
                        <a:rPr lang="it-IT" sz="1400" dirty="0">
                          <a:effectLst/>
                        </a:rPr>
                        <a:t>MAORY PROJECT</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3099</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02/02/2016</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19/09/2028</a:t>
                      </a:r>
                      <a:endParaRPr lang="en-GB" sz="140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88369627"/>
                  </a:ext>
                </a:extLst>
              </a:tr>
              <a:tr h="277437">
                <a:tc>
                  <a:txBody>
                    <a:bodyPr/>
                    <a:lstStyle/>
                    <a:p>
                      <a:pPr algn="l">
                        <a:lnSpc>
                          <a:spcPct val="115000"/>
                        </a:lnSpc>
                        <a:spcAft>
                          <a:spcPts val="0"/>
                        </a:spcAft>
                      </a:pPr>
                      <a:r>
                        <a:rPr lang="it-IT" sz="1400" dirty="0">
                          <a:effectLst/>
                        </a:rPr>
                        <a:t>   </a:t>
                      </a:r>
                      <a:r>
                        <a:rPr lang="it-IT" sz="1400" dirty="0" err="1">
                          <a:effectLst/>
                        </a:rPr>
                        <a:t>Phase</a:t>
                      </a:r>
                      <a:r>
                        <a:rPr lang="it-IT" sz="1400" dirty="0">
                          <a:effectLst/>
                        </a:rPr>
                        <a:t> B  : Preliminary Design </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1103</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02/02/2016</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01/06/2020</a:t>
                      </a:r>
                      <a:endParaRPr lang="en-GB" sz="140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502762541"/>
                  </a:ext>
                </a:extLst>
              </a:tr>
              <a:tr h="277437">
                <a:tc>
                  <a:txBody>
                    <a:bodyPr/>
                    <a:lstStyle/>
                    <a:p>
                      <a:pPr algn="l">
                        <a:lnSpc>
                          <a:spcPct val="115000"/>
                        </a:lnSpc>
                        <a:spcAft>
                          <a:spcPts val="0"/>
                        </a:spcAft>
                      </a:pPr>
                      <a:r>
                        <a:rPr lang="it-IT" sz="1400" dirty="0">
                          <a:effectLst/>
                        </a:rPr>
                        <a:t>   </a:t>
                      </a:r>
                      <a:r>
                        <a:rPr lang="it-IT" sz="1400" dirty="0" err="1">
                          <a:effectLst/>
                        </a:rPr>
                        <a:t>Phase</a:t>
                      </a:r>
                      <a:r>
                        <a:rPr lang="it-IT" sz="1400" dirty="0">
                          <a:effectLst/>
                        </a:rPr>
                        <a:t> C : </a:t>
                      </a:r>
                      <a:r>
                        <a:rPr lang="it-IT" sz="1400" dirty="0" err="1">
                          <a:effectLst/>
                        </a:rPr>
                        <a:t>Final</a:t>
                      </a:r>
                      <a:r>
                        <a:rPr lang="it-IT" sz="1400" dirty="0">
                          <a:effectLst/>
                        </a:rPr>
                        <a:t> Design </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445</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02/06/2020</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04/05/2022</a:t>
                      </a:r>
                      <a:endParaRPr lang="en-GB" sz="140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457355025"/>
                  </a:ext>
                </a:extLst>
              </a:tr>
              <a:tr h="277437">
                <a:tc>
                  <a:txBody>
                    <a:bodyPr/>
                    <a:lstStyle/>
                    <a:p>
                      <a:pPr algn="l">
                        <a:lnSpc>
                          <a:spcPct val="115000"/>
                        </a:lnSpc>
                        <a:spcAft>
                          <a:spcPts val="0"/>
                        </a:spcAft>
                      </a:pPr>
                      <a:r>
                        <a:rPr lang="it-IT" sz="1400">
                          <a:effectLst/>
                        </a:rPr>
                        <a:t>   Phase D : MAIT</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1568</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11/02/2021</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24/08/2027</a:t>
                      </a:r>
                      <a:endParaRPr lang="en-GB" sz="140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726106328"/>
                  </a:ext>
                </a:extLst>
              </a:tr>
              <a:tr h="381785">
                <a:tc>
                  <a:txBody>
                    <a:bodyPr/>
                    <a:lstStyle/>
                    <a:p>
                      <a:pPr algn="l">
                        <a:lnSpc>
                          <a:spcPct val="115000"/>
                        </a:lnSpc>
                        <a:spcAft>
                          <a:spcPts val="0"/>
                        </a:spcAft>
                      </a:pPr>
                      <a:r>
                        <a:rPr lang="en-GB" sz="1400">
                          <a:effectLst/>
                        </a:rPr>
                        <a:t>   Preliminary Acceptance in Europe (PAE) </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10</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21/04/2027</a:t>
                      </a:r>
                      <a:endParaRPr lang="en-GB" sz="1400" dirty="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04/05/2027</a:t>
                      </a:r>
                      <a:endParaRPr lang="en-GB" sz="1400" dirty="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3112159733"/>
                  </a:ext>
                </a:extLst>
              </a:tr>
              <a:tr h="277437">
                <a:tc>
                  <a:txBody>
                    <a:bodyPr/>
                    <a:lstStyle/>
                    <a:p>
                      <a:pPr algn="l">
                        <a:lnSpc>
                          <a:spcPct val="115000"/>
                        </a:lnSpc>
                        <a:spcAft>
                          <a:spcPts val="0"/>
                        </a:spcAft>
                      </a:pPr>
                      <a:r>
                        <a:rPr lang="it-IT" sz="1400">
                          <a:effectLst/>
                        </a:rPr>
                        <a:t>   Phase E : Commissioning </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275</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25/08/2027</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12/09/2028</a:t>
                      </a:r>
                      <a:endParaRPr lang="en-GB" sz="1400" dirty="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4224737463"/>
                  </a:ext>
                </a:extLst>
              </a:tr>
              <a:tr h="277437">
                <a:tc>
                  <a:txBody>
                    <a:bodyPr/>
                    <a:lstStyle/>
                    <a:p>
                      <a:pPr algn="l">
                        <a:lnSpc>
                          <a:spcPct val="115000"/>
                        </a:lnSpc>
                        <a:spcAft>
                          <a:spcPts val="0"/>
                        </a:spcAft>
                      </a:pPr>
                      <a:r>
                        <a:rPr lang="it-IT" sz="1400" dirty="0">
                          <a:effectLst/>
                        </a:rPr>
                        <a:t>   </a:t>
                      </a:r>
                      <a:r>
                        <a:rPr lang="it-IT" sz="1400" dirty="0">
                          <a:solidFill>
                            <a:srgbClr val="FF0000"/>
                          </a:solidFill>
                          <a:effectLst/>
                        </a:rPr>
                        <a:t>FIRST LIGHT </a:t>
                      </a:r>
                      <a:endParaRPr lang="en-GB" sz="1400" dirty="0">
                        <a:solidFill>
                          <a:srgbClr val="FF0000"/>
                        </a:solidFill>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21/12/2027</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21/12/2027</a:t>
                      </a:r>
                      <a:endParaRPr lang="en-GB" sz="1400" dirty="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3700892070"/>
                  </a:ext>
                </a:extLst>
              </a:tr>
              <a:tr h="381785">
                <a:tc>
                  <a:txBody>
                    <a:bodyPr/>
                    <a:lstStyle/>
                    <a:p>
                      <a:pPr algn="l">
                        <a:lnSpc>
                          <a:spcPct val="115000"/>
                        </a:lnSpc>
                        <a:spcAft>
                          <a:spcPts val="0"/>
                        </a:spcAft>
                      </a:pPr>
                      <a:r>
                        <a:rPr lang="it-IT" sz="1400">
                          <a:effectLst/>
                        </a:rPr>
                        <a:t>   Provisional Acceptance in Cile (PAC)</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a:effectLst/>
                        </a:rPr>
                        <a:t>12/09/2028</a:t>
                      </a:r>
                      <a:endParaRPr lang="en-GB" sz="1400">
                        <a:effectLst/>
                        <a:latin typeface="Arial" panose="020B0604020202020204" pitchFamily="34" charset="0"/>
                        <a:ea typeface="Arial" panose="020B0604020202020204" pitchFamily="34" charset="0"/>
                      </a:endParaRPr>
                    </a:p>
                  </a:txBody>
                  <a:tcPr marL="37144" marR="37144" marT="37144" marB="37144"/>
                </a:tc>
                <a:tc>
                  <a:txBody>
                    <a:bodyPr/>
                    <a:lstStyle/>
                    <a:p>
                      <a:pPr algn="l">
                        <a:lnSpc>
                          <a:spcPct val="115000"/>
                        </a:lnSpc>
                        <a:spcAft>
                          <a:spcPts val="0"/>
                        </a:spcAft>
                      </a:pPr>
                      <a:r>
                        <a:rPr lang="it-IT" sz="1400" dirty="0">
                          <a:effectLst/>
                        </a:rPr>
                        <a:t>12/09/2028</a:t>
                      </a:r>
                      <a:endParaRPr lang="en-GB" sz="1400" dirty="0">
                        <a:effectLst/>
                        <a:latin typeface="Arial" panose="020B0604020202020204" pitchFamily="34" charset="0"/>
                        <a:ea typeface="Arial" panose="020B0604020202020204" pitchFamily="34" charset="0"/>
                      </a:endParaRPr>
                    </a:p>
                  </a:txBody>
                  <a:tcPr marL="37144" marR="37144" marT="37144" marB="37144"/>
                </a:tc>
                <a:extLst>
                  <a:ext uri="{0D108BD9-81ED-4DB2-BD59-A6C34878D82A}">
                    <a16:rowId xmlns:a16="http://schemas.microsoft.com/office/drawing/2014/main" val="1497925778"/>
                  </a:ext>
                </a:extLst>
              </a:tr>
            </a:tbl>
          </a:graphicData>
        </a:graphic>
      </p:graphicFrame>
      <p:sp>
        <p:nvSpPr>
          <p:cNvPr id="4" name="Segnaposto numero diapositiva 3"/>
          <p:cNvSpPr>
            <a:spLocks noGrp="1"/>
          </p:cNvSpPr>
          <p:nvPr>
            <p:ph type="sldNum" sz="quarter" idx="12"/>
          </p:nvPr>
        </p:nvSpPr>
        <p:spPr/>
        <p:txBody>
          <a:bodyPr/>
          <a:lstStyle/>
          <a:p>
            <a:fld id="{4EB63537-70D1-B241-BFD7-04A693C71D7F}" type="slidenum">
              <a:rPr lang="it-IT" smtClean="0"/>
              <a:t>9</a:t>
            </a:fld>
            <a:endParaRPr lang="it-IT"/>
          </a:p>
        </p:txBody>
      </p:sp>
    </p:spTree>
    <p:extLst>
      <p:ext uri="{BB962C8B-B14F-4D97-AF65-F5344CB8AC3E}">
        <p14:creationId xmlns:p14="http://schemas.microsoft.com/office/powerpoint/2010/main" val="20517040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6384F32-86CC-4042-AC3A-51B98ECCA7F3}" vid="{95F1C657-707A-3549-B41A-45975C6D5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TotalTime>
  <Words>1103</Words>
  <Application>Microsoft Office PowerPoint</Application>
  <PresentationFormat>Presentazione su schermo (16:9)</PresentationFormat>
  <Paragraphs>220</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Arial Black</vt:lpstr>
      <vt:lpstr>Calibri</vt:lpstr>
      <vt:lpstr>Calibri Light</vt:lpstr>
      <vt:lpstr>Office Theme</vt:lpstr>
      <vt:lpstr>MAORY  Status of the project </vt:lpstr>
      <vt:lpstr>Presentazione standard di PowerPoint</vt:lpstr>
      <vt:lpstr>Presentazione standard di PowerPoint</vt:lpstr>
      <vt:lpstr>Criteria for Evaluating the Level of Success of the MAORY Consolidation Phase </vt:lpstr>
      <vt:lpstr>How we proceeded… </vt:lpstr>
      <vt:lpstr>How we proceeded… </vt:lpstr>
      <vt:lpstr>Alternative Optical design investigated </vt:lpstr>
      <vt:lpstr>How we proceeded…. </vt:lpstr>
      <vt:lpstr>LONG TERM SCHEDULE</vt:lpstr>
      <vt:lpstr>Cost estimation </vt:lpstr>
      <vt:lpstr>Presentazione standard di PowerPoint</vt:lpstr>
      <vt:lpstr>Presentazione standard di PowerPoint</vt:lpstr>
      <vt:lpstr>How we  proceeded ….</vt:lpstr>
      <vt:lpstr>NEXT STEP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paolo.ciliegi@oabo.inaf.it</dc:creator>
  <cp:lastModifiedBy>Paolo Ciliegi</cp:lastModifiedBy>
  <cp:revision>50</cp:revision>
  <dcterms:created xsi:type="dcterms:W3CDTF">2018-03-20T12:21:31Z</dcterms:created>
  <dcterms:modified xsi:type="dcterms:W3CDTF">2019-07-02T07:38:16Z</dcterms:modified>
</cp:coreProperties>
</file>