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27"/>
  </p:notesMasterIdLst>
  <p:sldIdLst>
    <p:sldId id="256" r:id="rId2"/>
    <p:sldId id="258" r:id="rId3"/>
    <p:sldId id="393" r:id="rId4"/>
    <p:sldId id="383" r:id="rId5"/>
    <p:sldId id="274" r:id="rId6"/>
    <p:sldId id="257" r:id="rId7"/>
    <p:sldId id="262" r:id="rId8"/>
    <p:sldId id="263" r:id="rId9"/>
    <p:sldId id="275" r:id="rId10"/>
    <p:sldId id="276" r:id="rId11"/>
    <p:sldId id="309" r:id="rId12"/>
    <p:sldId id="402" r:id="rId13"/>
    <p:sldId id="392" r:id="rId14"/>
    <p:sldId id="315" r:id="rId15"/>
    <p:sldId id="394" r:id="rId16"/>
    <p:sldId id="259" r:id="rId17"/>
    <p:sldId id="401" r:id="rId18"/>
    <p:sldId id="310" r:id="rId19"/>
    <p:sldId id="316" r:id="rId20"/>
    <p:sldId id="260" r:id="rId21"/>
    <p:sldId id="398" r:id="rId22"/>
    <p:sldId id="395" r:id="rId23"/>
    <p:sldId id="397" r:id="rId24"/>
    <p:sldId id="399" r:id="rId25"/>
    <p:sldId id="400"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0"/>
    <a:srgbClr val="F0FBE1"/>
    <a:srgbClr val="FF0000"/>
    <a:srgbClr val="00FA00"/>
    <a:srgbClr val="F19D19"/>
    <a:srgbClr val="0096FF"/>
    <a:srgbClr val="FF9300"/>
    <a:srgbClr val="0432FF"/>
    <a:srgbClr val="73FB79"/>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p:restoredTop sz="94803"/>
  </p:normalViewPr>
  <p:slideViewPr>
    <p:cSldViewPr snapToGrid="0" snapToObjects="1">
      <p:cViewPr varScale="1">
        <p:scale>
          <a:sx n="117" d="100"/>
          <a:sy n="117" d="100"/>
        </p:scale>
        <p:origin x="22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AD65A-0166-EC47-80FE-46FE5E60FCD2}" type="datetimeFigureOut">
              <a:rPr lang="en-US" smtClean="0"/>
              <a:t>7/2/19</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46353-A85E-0546-9E11-F6CD984D5B52}" type="slidenum">
              <a:rPr lang="en-US" smtClean="0"/>
              <a:t>‹N›</a:t>
            </a:fld>
            <a:endParaRPr lang="en-US"/>
          </a:p>
        </p:txBody>
      </p:sp>
    </p:spTree>
    <p:extLst>
      <p:ext uri="{BB962C8B-B14F-4D97-AF65-F5344CB8AC3E}">
        <p14:creationId xmlns:p14="http://schemas.microsoft.com/office/powerpoint/2010/main" val="299112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E0A9ED6-1700-D74A-8DA4-0D012DC7E5D6}" type="slidenum">
              <a:rPr lang="en-US" smtClean="0"/>
              <a:t>11</a:t>
            </a:fld>
            <a:endParaRPr lang="en-US"/>
          </a:p>
        </p:txBody>
      </p:sp>
    </p:spTree>
    <p:extLst>
      <p:ext uri="{BB962C8B-B14F-4D97-AF65-F5344CB8AC3E}">
        <p14:creationId xmlns:p14="http://schemas.microsoft.com/office/powerpoint/2010/main" val="37692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FFDC198-0391-3E4B-8DB5-6BEC57BF3479}" type="slidenum">
              <a:rPr lang="en-US" smtClean="0"/>
              <a:t>16</a:t>
            </a:fld>
            <a:endParaRPr lang="en-US"/>
          </a:p>
        </p:txBody>
      </p:sp>
    </p:spTree>
    <p:extLst>
      <p:ext uri="{BB962C8B-B14F-4D97-AF65-F5344CB8AC3E}">
        <p14:creationId xmlns:p14="http://schemas.microsoft.com/office/powerpoint/2010/main" val="222411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FFDC198-0391-3E4B-8DB5-6BEC57BF3479}" type="slidenum">
              <a:rPr lang="en-US" smtClean="0"/>
              <a:t>17</a:t>
            </a:fld>
            <a:endParaRPr lang="en-US"/>
          </a:p>
        </p:txBody>
      </p:sp>
    </p:spTree>
    <p:extLst>
      <p:ext uri="{BB962C8B-B14F-4D97-AF65-F5344CB8AC3E}">
        <p14:creationId xmlns:p14="http://schemas.microsoft.com/office/powerpoint/2010/main" val="2301079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A9EE475-517B-A04A-930E-25B0D329D2BE}" type="datetime1">
              <a:rPr lang="it-IT" smtClean="0"/>
              <a:t>02/07/19</a:t>
            </a:fld>
            <a:endParaRPr lang="en-US"/>
          </a:p>
        </p:txBody>
      </p:sp>
      <p:sp>
        <p:nvSpPr>
          <p:cNvPr id="5" name="Footer Placeholder 4"/>
          <p:cNvSpPr>
            <a:spLocks noGrp="1"/>
          </p:cNvSpPr>
          <p:nvPr>
            <p:ph type="ftr" sz="quarter" idx="11"/>
          </p:nvPr>
        </p:nvSpPr>
        <p:spPr/>
        <p:txBody>
          <a:bodyPr/>
          <a:lstStyle/>
          <a:p>
            <a:r>
              <a:rPr lang="en-US" dirty="0"/>
              <a:t>MAORY Consortium Meeting - 02-05/07/2019</a:t>
            </a:r>
          </a:p>
        </p:txBody>
      </p:sp>
      <p:sp>
        <p:nvSpPr>
          <p:cNvPr id="6" name="Slide Number Placeholder 5"/>
          <p:cNvSpPr>
            <a:spLocks noGrp="1"/>
          </p:cNvSpPr>
          <p:nvPr>
            <p:ph type="sldNum" sz="quarter" idx="12"/>
          </p:nvPr>
        </p:nvSpPr>
        <p:spPr/>
        <p:txBody>
          <a:bodyPr/>
          <a:lstStyle/>
          <a:p>
            <a:fld id="{DEC48222-1666-974F-8A35-A67AA2005B5F}" type="slidenum">
              <a:rPr lang="en-US" smtClean="0"/>
              <a:t>‹N›</a:t>
            </a:fld>
            <a:endParaRPr lang="en-US"/>
          </a:p>
        </p:txBody>
      </p:sp>
      <p:pic>
        <p:nvPicPr>
          <p:cNvPr id="8" name="Picture 3" descr="C:\Users\Emiliano\Root\progetti\MAORY\riunioni\AO4ELT4\labo_bandeau_une.jpg">
            <a:extLst>
              <a:ext uri="{FF2B5EF4-FFF2-40B4-BE49-F238E27FC236}">
                <a16:creationId xmlns:a16="http://schemas.microsoft.com/office/drawing/2014/main" id="{F8CFE37E-7DDB-414A-BD73-B03FF9CAE1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01" r="80934"/>
          <a:stretch/>
        </p:blipFill>
        <p:spPr bwMode="auto">
          <a:xfrm>
            <a:off x="6312304" y="182205"/>
            <a:ext cx="1137784" cy="108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11" descr="C:\Documents and Settings\emiliano\Documenti\doc\EAN\web\Inaf-circ-colore-N.gif">
            <a:extLst>
              <a:ext uri="{FF2B5EF4-FFF2-40B4-BE49-F238E27FC236}">
                <a16:creationId xmlns:a16="http://schemas.microsoft.com/office/drawing/2014/main" id="{95DF6237-6BAA-1646-BFBB-9D2BBEE9AFD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73824" y="182205"/>
            <a:ext cx="1072117" cy="10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1" descr="Macintosh HD:Users:paolo:ELT:2.0:LOGO:maory_logo_2015.pdf">
            <a:extLst>
              <a:ext uri="{FF2B5EF4-FFF2-40B4-BE49-F238E27FC236}">
                <a16:creationId xmlns:a16="http://schemas.microsoft.com/office/drawing/2014/main" id="{4D1FA0F2-783E-894D-A84C-A2959DE118E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1610" y="182204"/>
            <a:ext cx="1080000" cy="1080000"/>
          </a:xfrm>
          <a:prstGeom prst="rect">
            <a:avLst/>
          </a:prstGeom>
          <a:noFill/>
          <a:ln>
            <a:noFill/>
          </a:ln>
        </p:spPr>
      </p:pic>
      <p:pic>
        <p:nvPicPr>
          <p:cNvPr id="11" name="Picture 13">
            <a:extLst>
              <a:ext uri="{FF2B5EF4-FFF2-40B4-BE49-F238E27FC236}">
                <a16:creationId xmlns:a16="http://schemas.microsoft.com/office/drawing/2014/main" id="{60134944-EBAE-554A-BCBE-D4DFE4649E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0074" y="182204"/>
            <a:ext cx="828126" cy="1080000"/>
          </a:xfrm>
          <a:prstGeom prst="rect">
            <a:avLst/>
          </a:prstGeom>
        </p:spPr>
      </p:pic>
    </p:spTree>
    <p:extLst>
      <p:ext uri="{BB962C8B-B14F-4D97-AF65-F5344CB8AC3E}">
        <p14:creationId xmlns:p14="http://schemas.microsoft.com/office/powerpoint/2010/main" val="74192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C7433016-5487-264A-8E01-BE0EB8A8CF37}" type="datetime1">
              <a:rPr lang="it-IT" smtClean="0"/>
              <a:t>02/07/19</a:t>
            </a:fld>
            <a:endParaRPr lang="en-US"/>
          </a:p>
        </p:txBody>
      </p:sp>
      <p:sp>
        <p:nvSpPr>
          <p:cNvPr id="5" name="Footer Placeholder 4"/>
          <p:cNvSpPr>
            <a:spLocks noGrp="1"/>
          </p:cNvSpPr>
          <p:nvPr>
            <p:ph type="ftr" sz="quarter" idx="11"/>
          </p:nvPr>
        </p:nvSpPr>
        <p:spPr/>
        <p:txBody>
          <a:bodyPr/>
          <a:lstStyle/>
          <a:p>
            <a:r>
              <a:rPr lang="en-US" dirty="0"/>
              <a:t>MAORY Consortium Meeting - </a:t>
            </a:r>
            <a:r>
              <a:rPr lang="it-IT" dirty="0"/>
              <a:t>02-05/07/2019</a:t>
            </a:r>
            <a:endParaRPr lang="en-US" dirty="0"/>
          </a:p>
        </p:txBody>
      </p:sp>
      <p:sp>
        <p:nvSpPr>
          <p:cNvPr id="6" name="Slide Number Placeholder 5"/>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174252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D2375EB5-F46C-A843-91BA-255F2EB2A128}" type="datetime1">
              <a:rPr lang="it-IT" smtClean="0"/>
              <a:t>02/07/19</a:t>
            </a:fld>
            <a:endParaRPr lang="en-US"/>
          </a:p>
        </p:txBody>
      </p:sp>
      <p:sp>
        <p:nvSpPr>
          <p:cNvPr id="5" name="Footer Placeholder 4"/>
          <p:cNvSpPr>
            <a:spLocks noGrp="1"/>
          </p:cNvSpPr>
          <p:nvPr>
            <p:ph type="ftr" sz="quarter" idx="11"/>
          </p:nvPr>
        </p:nvSpPr>
        <p:spPr/>
        <p:txBody>
          <a:bodyPr/>
          <a:lstStyle/>
          <a:p>
            <a:r>
              <a:rPr lang="en-US" dirty="0"/>
              <a:t>MAORY Consortium Meeting - </a:t>
            </a:r>
            <a:r>
              <a:rPr lang="it-IT" dirty="0"/>
              <a:t>02-05/07/2019</a:t>
            </a:r>
            <a:endParaRPr lang="en-US" dirty="0"/>
          </a:p>
        </p:txBody>
      </p:sp>
      <p:sp>
        <p:nvSpPr>
          <p:cNvPr id="6" name="Slide Number Placeholder 5"/>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179683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F0CD91A-7C47-4243-8819-DE05A365A381}"/>
              </a:ext>
            </a:extLst>
          </p:cNvPr>
          <p:cNvPicPr>
            <a:picLocks noChangeAspect="1"/>
          </p:cNvPicPr>
          <p:nvPr userDrawn="1"/>
        </p:nvPicPr>
        <p:blipFill>
          <a:blip r:embed="rId2">
            <a:alphaModFix amt="60000"/>
          </a:blip>
          <a:stretch>
            <a:fillRect/>
          </a:stretch>
        </p:blipFill>
        <p:spPr>
          <a:xfrm>
            <a:off x="8515350" y="95126"/>
            <a:ext cx="540000" cy="540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256EC293-B3D4-574A-A407-D70E6D7C82AC}" type="datetime1">
              <a:rPr lang="it-IT" smtClean="0"/>
              <a:t>02/07/19</a:t>
            </a:fld>
            <a:endParaRPr lang="en-US"/>
          </a:p>
        </p:txBody>
      </p:sp>
      <p:sp>
        <p:nvSpPr>
          <p:cNvPr id="5" name="Footer Placeholder 4"/>
          <p:cNvSpPr>
            <a:spLocks noGrp="1"/>
          </p:cNvSpPr>
          <p:nvPr>
            <p:ph type="ftr" sz="quarter" idx="11"/>
          </p:nvPr>
        </p:nvSpPr>
        <p:spPr/>
        <p:txBody>
          <a:bodyPr/>
          <a:lstStyle/>
          <a:p>
            <a:r>
              <a:rPr lang="en-US" dirty="0"/>
              <a:t>MAORY Consortium Meeting - </a:t>
            </a:r>
            <a:r>
              <a:rPr lang="it-IT" dirty="0"/>
              <a:t>02-05/07/2019</a:t>
            </a:r>
            <a:endParaRPr lang="en-US" dirty="0"/>
          </a:p>
        </p:txBody>
      </p:sp>
      <p:sp>
        <p:nvSpPr>
          <p:cNvPr id="6" name="Slide Number Placeholder 5"/>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259790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A136ECE4-52C5-0D43-BAC0-A9B409AA6151}" type="datetime1">
              <a:rPr lang="it-IT" smtClean="0"/>
              <a:t>02/07/19</a:t>
            </a:fld>
            <a:endParaRPr lang="en-US"/>
          </a:p>
        </p:txBody>
      </p:sp>
      <p:sp>
        <p:nvSpPr>
          <p:cNvPr id="5" name="Footer Placeholder 4"/>
          <p:cNvSpPr>
            <a:spLocks noGrp="1"/>
          </p:cNvSpPr>
          <p:nvPr>
            <p:ph type="ftr" sz="quarter" idx="11"/>
          </p:nvPr>
        </p:nvSpPr>
        <p:spPr/>
        <p:txBody>
          <a:bodyPr/>
          <a:lstStyle>
            <a:lvl1pPr>
              <a:defRPr/>
            </a:lvl1pPr>
          </a:lstStyle>
          <a:p>
            <a:r>
              <a:rPr lang="en-US" dirty="0"/>
              <a:t>MAORY Consortium Meeting - </a:t>
            </a:r>
            <a:r>
              <a:rPr lang="it-IT" dirty="0"/>
              <a:t>02-05/07/2019</a:t>
            </a:r>
            <a:endParaRPr lang="en-US" dirty="0"/>
          </a:p>
        </p:txBody>
      </p:sp>
      <p:sp>
        <p:nvSpPr>
          <p:cNvPr id="6" name="Slide Number Placeholder 5"/>
          <p:cNvSpPr>
            <a:spLocks noGrp="1"/>
          </p:cNvSpPr>
          <p:nvPr>
            <p:ph type="sldNum" sz="quarter" idx="12"/>
          </p:nvPr>
        </p:nvSpPr>
        <p:spPr/>
        <p:txBody>
          <a:bodyPr/>
          <a:lstStyle/>
          <a:p>
            <a:fld id="{DEC48222-1666-974F-8A35-A67AA2005B5F}" type="slidenum">
              <a:rPr lang="en-US" smtClean="0"/>
              <a:t>‹N›</a:t>
            </a:fld>
            <a:endParaRPr lang="en-US"/>
          </a:p>
        </p:txBody>
      </p:sp>
      <p:pic>
        <p:nvPicPr>
          <p:cNvPr id="7" name="Immagine 6">
            <a:extLst>
              <a:ext uri="{FF2B5EF4-FFF2-40B4-BE49-F238E27FC236}">
                <a16:creationId xmlns:a16="http://schemas.microsoft.com/office/drawing/2014/main" id="{552BEE86-16E3-8947-9D75-E8EBA902BF1D}"/>
              </a:ext>
            </a:extLst>
          </p:cNvPr>
          <p:cNvPicPr>
            <a:picLocks noChangeAspect="1"/>
          </p:cNvPicPr>
          <p:nvPr userDrawn="1"/>
        </p:nvPicPr>
        <p:blipFill>
          <a:blip r:embed="rId2">
            <a:alphaModFix amt="60000"/>
          </a:blip>
          <a:stretch>
            <a:fillRect/>
          </a:stretch>
        </p:blipFill>
        <p:spPr>
          <a:xfrm>
            <a:off x="7970588" y="76245"/>
            <a:ext cx="1080000" cy="1080000"/>
          </a:xfrm>
          <a:prstGeom prst="rect">
            <a:avLst/>
          </a:prstGeom>
        </p:spPr>
      </p:pic>
    </p:spTree>
    <p:extLst>
      <p:ext uri="{BB962C8B-B14F-4D97-AF65-F5344CB8AC3E}">
        <p14:creationId xmlns:p14="http://schemas.microsoft.com/office/powerpoint/2010/main" val="131412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24CD5D60-A39A-F64C-B1B8-0DAF624ED8AE}" type="datetime1">
              <a:rPr lang="it-IT" smtClean="0"/>
              <a:t>02/07/19</a:t>
            </a:fld>
            <a:endParaRPr lang="en-US"/>
          </a:p>
        </p:txBody>
      </p:sp>
      <p:sp>
        <p:nvSpPr>
          <p:cNvPr id="6" name="Footer Placeholder 5"/>
          <p:cNvSpPr>
            <a:spLocks noGrp="1"/>
          </p:cNvSpPr>
          <p:nvPr>
            <p:ph type="ftr" sz="quarter" idx="11"/>
          </p:nvPr>
        </p:nvSpPr>
        <p:spPr/>
        <p:txBody>
          <a:bodyPr/>
          <a:lstStyle>
            <a:lvl1pPr>
              <a:defRPr/>
            </a:lvl1pPr>
          </a:lstStyle>
          <a:p>
            <a:r>
              <a:rPr lang="en-US" dirty="0"/>
              <a:t>MAORY Consortium Meeting - </a:t>
            </a:r>
            <a:r>
              <a:rPr lang="it-IT" dirty="0"/>
              <a:t>02-05/07/2019</a:t>
            </a:r>
            <a:endParaRPr lang="en-US" dirty="0"/>
          </a:p>
        </p:txBody>
      </p:sp>
      <p:sp>
        <p:nvSpPr>
          <p:cNvPr id="7" name="Slide Number Placeholder 6"/>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34161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CB264AE0-D9BB-B64E-AEBC-E3E4E5C12B88}" type="datetime1">
              <a:rPr lang="it-IT" smtClean="0"/>
              <a:t>02/07/19</a:t>
            </a:fld>
            <a:endParaRPr lang="en-US"/>
          </a:p>
        </p:txBody>
      </p:sp>
      <p:sp>
        <p:nvSpPr>
          <p:cNvPr id="8" name="Footer Placeholder 7"/>
          <p:cNvSpPr>
            <a:spLocks noGrp="1"/>
          </p:cNvSpPr>
          <p:nvPr>
            <p:ph type="ftr" sz="quarter" idx="11"/>
          </p:nvPr>
        </p:nvSpPr>
        <p:spPr/>
        <p:txBody>
          <a:bodyPr/>
          <a:lstStyle>
            <a:lvl1pPr>
              <a:defRPr/>
            </a:lvl1pPr>
          </a:lstStyle>
          <a:p>
            <a:r>
              <a:rPr lang="en-US" dirty="0"/>
              <a:t>MAORY Consortium Meeting - </a:t>
            </a:r>
            <a:r>
              <a:rPr lang="it-IT" dirty="0"/>
              <a:t>02-05/07/2019</a:t>
            </a:r>
            <a:endParaRPr lang="en-US" dirty="0"/>
          </a:p>
        </p:txBody>
      </p:sp>
      <p:sp>
        <p:nvSpPr>
          <p:cNvPr id="9" name="Slide Number Placeholder 8"/>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50490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F1E03F5-95CC-204E-9D09-B5F804598808}" type="datetime1">
              <a:rPr lang="it-IT" smtClean="0"/>
              <a:t>02/07/19</a:t>
            </a:fld>
            <a:endParaRPr lang="en-US"/>
          </a:p>
        </p:txBody>
      </p:sp>
      <p:sp>
        <p:nvSpPr>
          <p:cNvPr id="4" name="Footer Placeholder 3"/>
          <p:cNvSpPr>
            <a:spLocks noGrp="1"/>
          </p:cNvSpPr>
          <p:nvPr>
            <p:ph type="ftr" sz="quarter" idx="11"/>
          </p:nvPr>
        </p:nvSpPr>
        <p:spPr/>
        <p:txBody>
          <a:bodyPr/>
          <a:lstStyle>
            <a:lvl1pPr>
              <a:defRPr/>
            </a:lvl1pPr>
          </a:lstStyle>
          <a:p>
            <a:r>
              <a:rPr lang="en-US" dirty="0"/>
              <a:t>MAORY Consortium Meeting - </a:t>
            </a:r>
            <a:r>
              <a:rPr lang="it-IT" dirty="0"/>
              <a:t>02-05/07/2019</a:t>
            </a:r>
            <a:endParaRPr lang="en-US" dirty="0"/>
          </a:p>
        </p:txBody>
      </p:sp>
      <p:sp>
        <p:nvSpPr>
          <p:cNvPr id="5" name="Slide Number Placeholder 4"/>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365003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2D66A-EA30-CB41-A1A2-F624F79D6EE6}" type="datetime1">
              <a:rPr lang="it-IT" smtClean="0"/>
              <a:t>02/07/19</a:t>
            </a:fld>
            <a:endParaRPr lang="en-US"/>
          </a:p>
        </p:txBody>
      </p:sp>
      <p:sp>
        <p:nvSpPr>
          <p:cNvPr id="3" name="Footer Placeholder 2"/>
          <p:cNvSpPr>
            <a:spLocks noGrp="1"/>
          </p:cNvSpPr>
          <p:nvPr>
            <p:ph type="ftr" sz="quarter" idx="11"/>
          </p:nvPr>
        </p:nvSpPr>
        <p:spPr/>
        <p:txBody>
          <a:bodyPr/>
          <a:lstStyle>
            <a:lvl1pPr>
              <a:defRPr/>
            </a:lvl1pPr>
          </a:lstStyle>
          <a:p>
            <a:r>
              <a:rPr lang="en-US" dirty="0"/>
              <a:t>MAORY Consortium Meeting - </a:t>
            </a:r>
            <a:r>
              <a:rPr lang="it-IT" dirty="0"/>
              <a:t>02-05/07/2019</a:t>
            </a:r>
            <a:endParaRPr lang="en-US" dirty="0"/>
          </a:p>
        </p:txBody>
      </p:sp>
      <p:sp>
        <p:nvSpPr>
          <p:cNvPr id="4" name="Slide Number Placeholder 3"/>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164488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ECEFB389-8F42-B748-A0DF-3C463B3B48C4}" type="datetime1">
              <a:rPr lang="it-IT" smtClean="0"/>
              <a:t>02/07/19</a:t>
            </a:fld>
            <a:endParaRPr lang="en-US"/>
          </a:p>
        </p:txBody>
      </p:sp>
      <p:sp>
        <p:nvSpPr>
          <p:cNvPr id="6" name="Footer Placeholder 5"/>
          <p:cNvSpPr>
            <a:spLocks noGrp="1"/>
          </p:cNvSpPr>
          <p:nvPr>
            <p:ph type="ftr" sz="quarter" idx="11"/>
          </p:nvPr>
        </p:nvSpPr>
        <p:spPr/>
        <p:txBody>
          <a:bodyPr/>
          <a:lstStyle>
            <a:lvl1pPr>
              <a:defRPr/>
            </a:lvl1pPr>
          </a:lstStyle>
          <a:p>
            <a:r>
              <a:rPr lang="en-US" dirty="0"/>
              <a:t>MAORY Consortium Meeting - </a:t>
            </a:r>
            <a:r>
              <a:rPr lang="it-IT" dirty="0"/>
              <a:t>02-05/07/2019</a:t>
            </a:r>
            <a:endParaRPr lang="en-US" dirty="0"/>
          </a:p>
        </p:txBody>
      </p:sp>
      <p:sp>
        <p:nvSpPr>
          <p:cNvPr id="7" name="Slide Number Placeholder 6"/>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110116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BFDFD7D-6861-3949-BA63-F3792F7DBC25}" type="datetime1">
              <a:rPr lang="it-IT" smtClean="0"/>
              <a:t>02/07/19</a:t>
            </a:fld>
            <a:endParaRPr lang="en-US"/>
          </a:p>
        </p:txBody>
      </p:sp>
      <p:sp>
        <p:nvSpPr>
          <p:cNvPr id="6" name="Footer Placeholder 5"/>
          <p:cNvSpPr>
            <a:spLocks noGrp="1"/>
          </p:cNvSpPr>
          <p:nvPr>
            <p:ph type="ftr" sz="quarter" idx="11"/>
          </p:nvPr>
        </p:nvSpPr>
        <p:spPr/>
        <p:txBody>
          <a:bodyPr/>
          <a:lstStyle/>
          <a:p>
            <a:r>
              <a:rPr lang="en-US" dirty="0"/>
              <a:t>MAORY Consortium Meeting - </a:t>
            </a:r>
            <a:r>
              <a:rPr lang="it-IT" dirty="0"/>
              <a:t>02-05/07/2019</a:t>
            </a:r>
            <a:endParaRPr lang="en-US" dirty="0"/>
          </a:p>
        </p:txBody>
      </p:sp>
      <p:sp>
        <p:nvSpPr>
          <p:cNvPr id="7" name="Slide Number Placeholder 6"/>
          <p:cNvSpPr>
            <a:spLocks noGrp="1"/>
          </p:cNvSpPr>
          <p:nvPr>
            <p:ph type="sldNum" sz="quarter" idx="12"/>
          </p:nvPr>
        </p:nvSpPr>
        <p:spPr/>
        <p:txBody>
          <a:bodyPr/>
          <a:lstStyle/>
          <a:p>
            <a:fld id="{DEC48222-1666-974F-8A35-A67AA2005B5F}" type="slidenum">
              <a:rPr lang="en-US" smtClean="0"/>
              <a:t>‹N›</a:t>
            </a:fld>
            <a:endParaRPr lang="en-US"/>
          </a:p>
        </p:txBody>
      </p:sp>
    </p:spTree>
    <p:extLst>
      <p:ext uri="{BB962C8B-B14F-4D97-AF65-F5344CB8AC3E}">
        <p14:creationId xmlns:p14="http://schemas.microsoft.com/office/powerpoint/2010/main" val="186165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46BE6-628F-764D-B558-C772007FD893}" type="datetime1">
              <a:rPr lang="it-IT" smtClean="0"/>
              <a:t>02/07/19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MAORY </a:t>
            </a:r>
            <a:r>
              <a:rPr lang="it-IT" dirty="0" err="1"/>
              <a:t>Consortium</a:t>
            </a:r>
            <a:r>
              <a:rPr lang="it-IT" dirty="0"/>
              <a:t> Meeting – 02-05/07/2019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extLst>
      <p:ext uri="{BB962C8B-B14F-4D97-AF65-F5344CB8AC3E}">
        <p14:creationId xmlns:p14="http://schemas.microsoft.com/office/powerpoint/2010/main" val="38270894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7DA0EF-7C92-9742-824C-DF82956FCE3E}"/>
              </a:ext>
            </a:extLst>
          </p:cNvPr>
          <p:cNvSpPr>
            <a:spLocks noGrp="1"/>
          </p:cNvSpPr>
          <p:nvPr>
            <p:ph type="ctrTitle"/>
          </p:nvPr>
        </p:nvSpPr>
        <p:spPr/>
        <p:txBody>
          <a:bodyPr>
            <a:normAutofit fontScale="90000"/>
          </a:bodyPr>
          <a:lstStyle/>
          <a:p>
            <a:r>
              <a:rPr lang="it-IT" dirty="0"/>
              <a:t>Work Package</a:t>
            </a:r>
            <a:br>
              <a:rPr lang="it-IT" dirty="0"/>
            </a:br>
            <a:r>
              <a:rPr lang="it-IT" dirty="0"/>
              <a:t>END TO END SIMULATION </a:t>
            </a:r>
            <a:endParaRPr lang="en-US" dirty="0"/>
          </a:p>
        </p:txBody>
      </p:sp>
      <p:sp>
        <p:nvSpPr>
          <p:cNvPr id="3" name="Sottotitolo 2">
            <a:extLst>
              <a:ext uri="{FF2B5EF4-FFF2-40B4-BE49-F238E27FC236}">
                <a16:creationId xmlns:a16="http://schemas.microsoft.com/office/drawing/2014/main" id="{1AE8AA06-9B62-754B-8BCA-60CF189A889B}"/>
              </a:ext>
            </a:extLst>
          </p:cNvPr>
          <p:cNvSpPr>
            <a:spLocks noGrp="1"/>
          </p:cNvSpPr>
          <p:nvPr>
            <p:ph type="subTitle" idx="1"/>
          </p:nvPr>
        </p:nvSpPr>
        <p:spPr/>
        <p:txBody>
          <a:bodyPr/>
          <a:lstStyle/>
          <a:p>
            <a:r>
              <a:rPr lang="it-IT" dirty="0"/>
              <a:t>Work Package END TO END SIMULATION team</a:t>
            </a:r>
          </a:p>
          <a:p>
            <a:endParaRPr lang="en-US" dirty="0"/>
          </a:p>
          <a:p>
            <a:r>
              <a:rPr lang="en-US" dirty="0"/>
              <a:t>Presented by W.P. manager Guido </a:t>
            </a:r>
            <a:r>
              <a:rPr lang="en-US" dirty="0" err="1"/>
              <a:t>Agapito</a:t>
            </a:r>
            <a:endParaRPr lang="en-US" dirty="0"/>
          </a:p>
          <a:p>
            <a:endParaRPr lang="en-US" dirty="0"/>
          </a:p>
        </p:txBody>
      </p:sp>
      <p:sp>
        <p:nvSpPr>
          <p:cNvPr id="4" name="Segnaposto piè di pagina 3">
            <a:extLst>
              <a:ext uri="{FF2B5EF4-FFF2-40B4-BE49-F238E27FC236}">
                <a16:creationId xmlns:a16="http://schemas.microsoft.com/office/drawing/2014/main" id="{6FC8995A-91FF-EC4D-A91D-E1443C6C7EC6}"/>
              </a:ext>
            </a:extLst>
          </p:cNvPr>
          <p:cNvSpPr>
            <a:spLocks noGrp="1"/>
          </p:cNvSpPr>
          <p:nvPr>
            <p:ph type="ftr" sz="quarter" idx="11"/>
          </p:nvPr>
        </p:nvSpPr>
        <p:spPr/>
        <p:txBody>
          <a:bodyPr/>
          <a:lstStyle/>
          <a:p>
            <a:r>
              <a:rPr lang="en-US"/>
              <a:t>MAORY Consortium Meeting - 02-05/07/2019</a:t>
            </a:r>
            <a:endParaRPr lang="en-US" dirty="0"/>
          </a:p>
        </p:txBody>
      </p:sp>
      <p:sp>
        <p:nvSpPr>
          <p:cNvPr id="5" name="Segnaposto numero diapositiva 4">
            <a:extLst>
              <a:ext uri="{FF2B5EF4-FFF2-40B4-BE49-F238E27FC236}">
                <a16:creationId xmlns:a16="http://schemas.microsoft.com/office/drawing/2014/main" id="{0D00CDD0-9E3C-BA40-B527-BB45352EF30C}"/>
              </a:ext>
            </a:extLst>
          </p:cNvPr>
          <p:cNvSpPr>
            <a:spLocks noGrp="1"/>
          </p:cNvSpPr>
          <p:nvPr>
            <p:ph type="sldNum" sz="quarter" idx="12"/>
          </p:nvPr>
        </p:nvSpPr>
        <p:spPr/>
        <p:txBody>
          <a:bodyPr/>
          <a:lstStyle/>
          <a:p>
            <a:fld id="{DEC48222-1666-974F-8A35-A67AA2005B5F}" type="slidenum">
              <a:rPr lang="en-US" smtClean="0"/>
              <a:t>1</a:t>
            </a:fld>
            <a:endParaRPr lang="en-US"/>
          </a:p>
        </p:txBody>
      </p:sp>
    </p:spTree>
    <p:extLst>
      <p:ext uri="{BB962C8B-B14F-4D97-AF65-F5344CB8AC3E}">
        <p14:creationId xmlns:p14="http://schemas.microsoft.com/office/powerpoint/2010/main" val="382360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99429-45BB-5847-BD9A-546CC537072E}"/>
              </a:ext>
            </a:extLst>
          </p:cNvPr>
          <p:cNvSpPr>
            <a:spLocks noGrp="1"/>
          </p:cNvSpPr>
          <p:nvPr>
            <p:ph type="title"/>
          </p:nvPr>
        </p:nvSpPr>
        <p:spPr/>
        <p:txBody>
          <a:bodyPr/>
          <a:lstStyle/>
          <a:p>
            <a:r>
              <a:rPr lang="en-US" dirty="0"/>
              <a:t>Gen. fitting (projection) error</a:t>
            </a:r>
          </a:p>
        </p:txBody>
      </p:sp>
      <p:pic>
        <p:nvPicPr>
          <p:cNvPr id="5" name="Immagine 4">
            <a:extLst>
              <a:ext uri="{FF2B5EF4-FFF2-40B4-BE49-F238E27FC236}">
                <a16:creationId xmlns:a16="http://schemas.microsoft.com/office/drawing/2014/main" id="{332860C7-36DB-954E-940A-D00D710EEB80}"/>
              </a:ext>
            </a:extLst>
          </p:cNvPr>
          <p:cNvPicPr>
            <a:picLocks noChangeAspect="1"/>
          </p:cNvPicPr>
          <p:nvPr/>
        </p:nvPicPr>
        <p:blipFill>
          <a:blip r:embed="rId2"/>
          <a:stretch>
            <a:fillRect/>
          </a:stretch>
        </p:blipFill>
        <p:spPr>
          <a:xfrm>
            <a:off x="36221" y="2267374"/>
            <a:ext cx="4488883" cy="3603404"/>
          </a:xfrm>
          <a:prstGeom prst="rect">
            <a:avLst/>
          </a:prstGeom>
        </p:spPr>
      </p:pic>
      <p:pic>
        <p:nvPicPr>
          <p:cNvPr id="7" name="Immagine 6">
            <a:extLst>
              <a:ext uri="{FF2B5EF4-FFF2-40B4-BE49-F238E27FC236}">
                <a16:creationId xmlns:a16="http://schemas.microsoft.com/office/drawing/2014/main" id="{D31093A3-CDDB-1247-B8E6-51F02B129D79}"/>
              </a:ext>
            </a:extLst>
          </p:cNvPr>
          <p:cNvPicPr>
            <a:picLocks noChangeAspect="1"/>
          </p:cNvPicPr>
          <p:nvPr/>
        </p:nvPicPr>
        <p:blipFill>
          <a:blip r:embed="rId3"/>
          <a:stretch>
            <a:fillRect/>
          </a:stretch>
        </p:blipFill>
        <p:spPr>
          <a:xfrm>
            <a:off x="4495607" y="2472880"/>
            <a:ext cx="4563049" cy="3367087"/>
          </a:xfrm>
          <a:prstGeom prst="rect">
            <a:avLst/>
          </a:prstGeom>
        </p:spPr>
      </p:pic>
      <p:sp>
        <p:nvSpPr>
          <p:cNvPr id="10" name="CasellaDiTesto 9">
            <a:extLst>
              <a:ext uri="{FF2B5EF4-FFF2-40B4-BE49-F238E27FC236}">
                <a16:creationId xmlns:a16="http://schemas.microsoft.com/office/drawing/2014/main" id="{9F2F4465-62FC-D940-A9C9-4C8B5873BB43}"/>
              </a:ext>
            </a:extLst>
          </p:cNvPr>
          <p:cNvSpPr txBox="1"/>
          <p:nvPr/>
        </p:nvSpPr>
        <p:spPr>
          <a:xfrm>
            <a:off x="1093037" y="5906306"/>
            <a:ext cx="6864134"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Left and right show good agreement (note: curve level depends on frequency sampling!)</a:t>
            </a:r>
          </a:p>
          <a:p>
            <a:endParaRPr lang="en-US" dirty="0"/>
          </a:p>
        </p:txBody>
      </p:sp>
      <p:cxnSp>
        <p:nvCxnSpPr>
          <p:cNvPr id="11" name="Connettore 1 10">
            <a:extLst>
              <a:ext uri="{FF2B5EF4-FFF2-40B4-BE49-F238E27FC236}">
                <a16:creationId xmlns:a16="http://schemas.microsoft.com/office/drawing/2014/main" id="{88AB0C0E-8632-0D48-81A4-0205A4E4B80D}"/>
              </a:ext>
            </a:extLst>
          </p:cNvPr>
          <p:cNvCxnSpPr>
            <a:cxnSpLocks/>
          </p:cNvCxnSpPr>
          <p:nvPr/>
        </p:nvCxnSpPr>
        <p:spPr>
          <a:xfrm>
            <a:off x="3206496" y="4456176"/>
            <a:ext cx="56426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6E541423-AFB3-224C-8DFF-478A12F40F8F}"/>
              </a:ext>
            </a:extLst>
          </p:cNvPr>
          <p:cNvCxnSpPr>
            <a:cxnSpLocks/>
          </p:cNvCxnSpPr>
          <p:nvPr/>
        </p:nvCxnSpPr>
        <p:spPr>
          <a:xfrm>
            <a:off x="2193088" y="4949952"/>
            <a:ext cx="576408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0AED7D57-5F33-5644-896D-888F0CAF46A6}"/>
              </a:ext>
            </a:extLst>
          </p:cNvPr>
          <p:cNvSpPr txBox="1"/>
          <p:nvPr/>
        </p:nvSpPr>
        <p:spPr>
          <a:xfrm>
            <a:off x="5578344" y="2100220"/>
            <a:ext cx="2943819" cy="369332"/>
          </a:xfrm>
          <a:prstGeom prst="rect">
            <a:avLst/>
          </a:prstGeom>
          <a:solidFill>
            <a:schemeClr val="bg1"/>
          </a:solidFill>
        </p:spPr>
        <p:txBody>
          <a:bodyPr wrap="none" rtlCol="0">
            <a:spAutoFit/>
          </a:bodyPr>
          <a:lstStyle/>
          <a:p>
            <a:r>
              <a:rPr lang="en-US" dirty="0"/>
              <a:t>Generalized fitting error code</a:t>
            </a:r>
          </a:p>
        </p:txBody>
      </p:sp>
      <p:sp>
        <p:nvSpPr>
          <p:cNvPr id="14" name="CasellaDiTesto 13">
            <a:extLst>
              <a:ext uri="{FF2B5EF4-FFF2-40B4-BE49-F238E27FC236}">
                <a16:creationId xmlns:a16="http://schemas.microsoft.com/office/drawing/2014/main" id="{CD6459EC-A753-804C-9A50-682EFA93FA58}"/>
              </a:ext>
            </a:extLst>
          </p:cNvPr>
          <p:cNvSpPr txBox="1"/>
          <p:nvPr/>
        </p:nvSpPr>
        <p:spPr>
          <a:xfrm>
            <a:off x="1302222" y="2097860"/>
            <a:ext cx="2345514" cy="369332"/>
          </a:xfrm>
          <a:prstGeom prst="rect">
            <a:avLst/>
          </a:prstGeom>
          <a:solidFill>
            <a:schemeClr val="bg1"/>
          </a:solidFill>
        </p:spPr>
        <p:txBody>
          <a:bodyPr wrap="none" rtlCol="0">
            <a:spAutoFit/>
          </a:bodyPr>
          <a:lstStyle/>
          <a:p>
            <a:r>
              <a:rPr lang="en-US" dirty="0"/>
              <a:t>PFDMs with 700modes</a:t>
            </a:r>
          </a:p>
        </p:txBody>
      </p:sp>
      <p:sp>
        <p:nvSpPr>
          <p:cNvPr id="15" name="CasellaDiTesto 14">
            <a:extLst>
              <a:ext uri="{FF2B5EF4-FFF2-40B4-BE49-F238E27FC236}">
                <a16:creationId xmlns:a16="http://schemas.microsoft.com/office/drawing/2014/main" id="{5C6F8F72-C82B-7741-99CB-5AD99539F9AD}"/>
              </a:ext>
            </a:extLst>
          </p:cNvPr>
          <p:cNvSpPr txBox="1"/>
          <p:nvPr/>
        </p:nvSpPr>
        <p:spPr>
          <a:xfrm>
            <a:off x="481966" y="1481043"/>
            <a:ext cx="8601457" cy="461665"/>
          </a:xfrm>
          <a:prstGeom prst="rect">
            <a:avLst/>
          </a:prstGeom>
          <a:noFill/>
        </p:spPr>
        <p:txBody>
          <a:bodyPr wrap="none" rtlCol="0">
            <a:spAutoFit/>
          </a:bodyPr>
          <a:lstStyle/>
          <a:p>
            <a:r>
              <a:rPr lang="en-US" sz="2400" dirty="0"/>
              <a:t>Difference between 7 layers (DMs) correction and 3 DMs correction</a:t>
            </a:r>
          </a:p>
        </p:txBody>
      </p:sp>
    </p:spTree>
    <p:extLst>
      <p:ext uri="{BB962C8B-B14F-4D97-AF65-F5344CB8AC3E}">
        <p14:creationId xmlns:p14="http://schemas.microsoft.com/office/powerpoint/2010/main" val="170571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AF08AE-2924-134C-8834-9B9B286F6273}"/>
              </a:ext>
            </a:extLst>
          </p:cNvPr>
          <p:cNvSpPr>
            <a:spLocks noGrp="1"/>
          </p:cNvSpPr>
          <p:nvPr>
            <p:ph type="title"/>
          </p:nvPr>
        </p:nvSpPr>
        <p:spPr/>
        <p:txBody>
          <a:bodyPr/>
          <a:lstStyle/>
          <a:p>
            <a:r>
              <a:rPr lang="en-US" dirty="0"/>
              <a:t>Considerations on POLC</a:t>
            </a:r>
          </a:p>
        </p:txBody>
      </p:sp>
      <mc:AlternateContent xmlns:mc="http://schemas.openxmlformats.org/markup-compatibility/2006">
        <mc:Choice xmlns:a14="http://schemas.microsoft.com/office/drawing/2010/main" Requires="a14">
          <p:sp>
            <p:nvSpPr>
              <p:cNvPr id="4" name="Rettangolo 3">
                <a:extLst>
                  <a:ext uri="{FF2B5EF4-FFF2-40B4-BE49-F238E27FC236}">
                    <a16:creationId xmlns:a16="http://schemas.microsoft.com/office/drawing/2014/main" id="{AD25C0B4-1343-4347-9B78-EB50EF0D4759}"/>
                  </a:ext>
                </a:extLst>
              </p:cNvPr>
              <p:cNvSpPr/>
              <p:nvPr/>
            </p:nvSpPr>
            <p:spPr>
              <a:xfrm>
                <a:off x="1520211" y="3357135"/>
                <a:ext cx="6145619" cy="406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i="1" smtClean="0">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𝑃</m:t>
                          </m:r>
                          <m:r>
                            <a:rPr lang="en-US" i="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𝑅</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𝑜𝑙</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r>
                                <a:rPr lang="en-US" i="0">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𝑑</m:t>
                              </m:r>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𝑃</m:t>
                          </m:r>
                          <m:r>
                            <a:rPr lang="en-US" i="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𝑅</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𝑚𝑒𝑎𝑠</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r>
                            <a:rPr lang="en-US" i="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𝐻</m:t>
                          </m:r>
                          <m:r>
                            <a:rPr lang="en-US" i="1">
                              <a:solidFill>
                                <a:schemeClr val="tx1"/>
                              </a:solidFill>
                              <a:latin typeface="Cambria Math" panose="02040503050406030204" pitchFamily="18" charset="0"/>
                            </a:rPr>
                            <m:t>𝑐</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𝑑</m:t>
                          </m:r>
                        </m:e>
                      </m:d>
                    </m:oMath>
                  </m:oMathPara>
                </a14:m>
                <a:endParaRPr lang="en-US" dirty="0">
                  <a:solidFill>
                    <a:schemeClr val="tx1"/>
                  </a:solidFill>
                </a:endParaRPr>
              </a:p>
            </p:txBody>
          </p:sp>
        </mc:Choice>
        <mc:Fallback>
          <p:sp>
            <p:nvSpPr>
              <p:cNvPr id="4" name="Rettangolo 3">
                <a:extLst>
                  <a:ext uri="{FF2B5EF4-FFF2-40B4-BE49-F238E27FC236}">
                    <a16:creationId xmlns:a16="http://schemas.microsoft.com/office/drawing/2014/main" id="{AD25C0B4-1343-4347-9B78-EB50EF0D4759}"/>
                  </a:ext>
                </a:extLst>
              </p:cNvPr>
              <p:cNvSpPr>
                <a:spLocks noRot="1" noChangeAspect="1" noMove="1" noResize="1" noEditPoints="1" noAdjustHandles="1" noChangeArrowheads="1" noChangeShapeType="1" noTextEdit="1"/>
              </p:cNvSpPr>
              <p:nvPr/>
            </p:nvSpPr>
            <p:spPr>
              <a:xfrm>
                <a:off x="1520211" y="3357135"/>
                <a:ext cx="6145619" cy="406265"/>
              </a:xfrm>
              <a:prstGeom prst="rect">
                <a:avLst/>
              </a:prstGeom>
              <a:blipFill>
                <a:blip r:embed="rId3"/>
                <a:stretch>
                  <a:fillRect t="-112500" r="-2893" b="-16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ttangolo 4">
                <a:extLst>
                  <a:ext uri="{FF2B5EF4-FFF2-40B4-BE49-F238E27FC236}">
                    <a16:creationId xmlns:a16="http://schemas.microsoft.com/office/drawing/2014/main" id="{A8786727-271A-F049-9017-C7E126AE6A17}"/>
                  </a:ext>
                </a:extLst>
              </p:cNvPr>
              <p:cNvSpPr/>
              <p:nvPr/>
            </p:nvSpPr>
            <p:spPr>
              <a:xfrm>
                <a:off x="2817000" y="2142850"/>
                <a:ext cx="3510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𝑜𝑙</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𝑚𝑒𝑎𝑠</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𝑘</m:t>
                              </m:r>
                            </m:e>
                          </m:d>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ℐ</m:t>
                              </m:r>
                            </m:e>
                            <m:sub>
                              <m:r>
                                <a:rPr lang="en-US" i="1">
                                  <a:solidFill>
                                    <a:schemeClr val="tx1"/>
                                  </a:solidFill>
                                  <a:latin typeface="Cambria Math" panose="02040503050406030204" pitchFamily="18" charset="0"/>
                                </a:rPr>
                                <m:t>𝐷𝑀</m:t>
                              </m:r>
                            </m:sub>
                          </m:sSub>
                          <m:r>
                            <a:rPr lang="en-US" i="1">
                              <a:solidFill>
                                <a:schemeClr val="tx1"/>
                              </a:solidFill>
                              <a:latin typeface="Cambria Math" panose="02040503050406030204" pitchFamily="18" charset="0"/>
                            </a:rPr>
                            <m:t>𝑐</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i="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𝑑</m:t>
                          </m:r>
                        </m:e>
                      </m:d>
                    </m:oMath>
                  </m:oMathPara>
                </a14:m>
                <a:endParaRPr lang="en-US" dirty="0">
                  <a:solidFill>
                    <a:schemeClr val="tx1"/>
                  </a:solidFill>
                </a:endParaRPr>
              </a:p>
            </p:txBody>
          </p:sp>
        </mc:Choice>
        <mc:Fallback>
          <p:sp>
            <p:nvSpPr>
              <p:cNvPr id="5" name="Rettangolo 4">
                <a:extLst>
                  <a:ext uri="{FF2B5EF4-FFF2-40B4-BE49-F238E27FC236}">
                    <a16:creationId xmlns:a16="http://schemas.microsoft.com/office/drawing/2014/main" id="{A8786727-271A-F049-9017-C7E126AE6A17}"/>
                  </a:ext>
                </a:extLst>
              </p:cNvPr>
              <p:cNvSpPr>
                <a:spLocks noRot="1" noChangeAspect="1" noMove="1" noResize="1" noEditPoints="1" noAdjustHandles="1" noChangeArrowheads="1" noChangeShapeType="1" noTextEdit="1"/>
              </p:cNvSpPr>
              <p:nvPr/>
            </p:nvSpPr>
            <p:spPr>
              <a:xfrm>
                <a:off x="2817000" y="2142850"/>
                <a:ext cx="3510000" cy="369332"/>
              </a:xfrm>
              <a:prstGeom prst="rect">
                <a:avLst/>
              </a:prstGeom>
              <a:blipFill>
                <a:blip r:embed="rId4"/>
                <a:stretch>
                  <a:fillRect t="-116667" r="-5776" b="-18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ttangolo 5">
                <a:extLst>
                  <a:ext uri="{FF2B5EF4-FFF2-40B4-BE49-F238E27FC236}">
                    <a16:creationId xmlns:a16="http://schemas.microsoft.com/office/drawing/2014/main" id="{10895A31-8416-354C-86A5-C5D5A1842B28}"/>
                  </a:ext>
                </a:extLst>
              </p:cNvPr>
              <p:cNvSpPr/>
              <p:nvPr/>
            </p:nvSpPr>
            <p:spPr>
              <a:xfrm>
                <a:off x="3427263" y="3815556"/>
                <a:ext cx="18623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𝐻</m:t>
                      </m:r>
                      <m:r>
                        <a:rPr lang="en-US" i="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𝐼</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𝑃</m:t>
                      </m:r>
                      <m:r>
                        <a:rPr lang="en-US" i="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𝑅</m:t>
                      </m:r>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ℐ</m:t>
                          </m:r>
                        </m:e>
                        <m:sub>
                          <m:r>
                            <a:rPr lang="en-US" i="1">
                              <a:solidFill>
                                <a:schemeClr val="tx1"/>
                              </a:solidFill>
                              <a:latin typeface="Cambria Math" panose="02040503050406030204" pitchFamily="18" charset="0"/>
                            </a:rPr>
                            <m:t>𝐷𝑀</m:t>
                          </m:r>
                        </m:sub>
                      </m:sSub>
                    </m:oMath>
                  </m:oMathPara>
                </a14:m>
                <a:endParaRPr lang="en-US" dirty="0">
                  <a:solidFill>
                    <a:schemeClr val="tx1"/>
                  </a:solidFill>
                </a:endParaRPr>
              </a:p>
            </p:txBody>
          </p:sp>
        </mc:Choice>
        <mc:Fallback>
          <p:sp>
            <p:nvSpPr>
              <p:cNvPr id="6" name="Rettangolo 5">
                <a:extLst>
                  <a:ext uri="{FF2B5EF4-FFF2-40B4-BE49-F238E27FC236}">
                    <a16:creationId xmlns:a16="http://schemas.microsoft.com/office/drawing/2014/main" id="{10895A31-8416-354C-86A5-C5D5A1842B28}"/>
                  </a:ext>
                </a:extLst>
              </p:cNvPr>
              <p:cNvSpPr>
                <a:spLocks noRot="1" noChangeAspect="1" noMove="1" noResize="1" noEditPoints="1" noAdjustHandles="1" noChangeArrowheads="1" noChangeShapeType="1" noTextEdit="1"/>
              </p:cNvSpPr>
              <p:nvPr/>
            </p:nvSpPr>
            <p:spPr>
              <a:xfrm>
                <a:off x="3427263" y="3815556"/>
                <a:ext cx="1862305"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ttangolo 7">
                <a:extLst>
                  <a:ext uri="{FF2B5EF4-FFF2-40B4-BE49-F238E27FC236}">
                    <a16:creationId xmlns:a16="http://schemas.microsoft.com/office/drawing/2014/main" id="{F7DB08D1-1D90-F148-A628-3AA00AEFC382}"/>
                  </a:ext>
                </a:extLst>
              </p:cNvPr>
              <p:cNvSpPr/>
              <p:nvPr/>
            </p:nvSpPr>
            <p:spPr>
              <a:xfrm>
                <a:off x="220718" y="4228161"/>
                <a:ext cx="8744606" cy="1200329"/>
              </a:xfrm>
              <a:prstGeom prst="rect">
                <a:avLst/>
              </a:prstGeom>
            </p:spPr>
            <p:txBody>
              <a:bodyPr wrap="square">
                <a:spAutoFit/>
              </a:bodyPr>
              <a:lstStyle/>
              <a:p>
                <a:r>
                  <a:rPr lang="en-US" b="1" dirty="0">
                    <a:solidFill>
                      <a:schemeClr val="tx1"/>
                    </a:solidFill>
                    <a:latin typeface="Times New Roman" panose="02020603050405020304" pitchFamily="18" charset="0"/>
                    <a:ea typeface="MS PGothic" panose="020B0600070205080204" pitchFamily="34" charset="-128"/>
                  </a:rPr>
                  <a:t>the use of the correct loop delay </a:t>
                </a:r>
                <a14:m>
                  <m:oMath xmlns:m="http://schemas.openxmlformats.org/officeDocument/2006/math">
                    <m:r>
                      <a:rPr lang="en-US" b="0" i="1"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𝑑</m:t>
                    </m:r>
                  </m:oMath>
                </a14:m>
                <a:r>
                  <a:rPr lang="en-US" b="1" dirty="0">
                    <a:solidFill>
                      <a:schemeClr val="tx1"/>
                    </a:solidFill>
                    <a:latin typeface="Times New Roman" panose="02020603050405020304" pitchFamily="18" charset="0"/>
                    <a:ea typeface="MS PGothic" panose="020B0600070205080204" pitchFamily="34" charset="-128"/>
                  </a:rPr>
                  <a:t> to compute the error term is important:</a:t>
                </a:r>
                <a:r>
                  <a:rPr lang="en-US" dirty="0">
                    <a:solidFill>
                      <a:schemeClr val="tx1"/>
                    </a:solidFill>
                    <a:latin typeface="Times New Roman" panose="02020603050405020304" pitchFamily="18" charset="0"/>
                    <a:ea typeface="MS PGothic" panose="020B0600070205080204" pitchFamily="34" charset="-128"/>
                  </a:rPr>
                  <a:t> w</a:t>
                </a:r>
                <a:r>
                  <a:rPr lang="en-US" dirty="0">
                    <a:solidFill>
                      <a:schemeClr val="tx1"/>
                    </a:solidFill>
                    <a:effectLst/>
                    <a:latin typeface="Times New Roman" panose="02020603050405020304" pitchFamily="18" charset="0"/>
                    <a:ea typeface="MS PGothic" panose="020B0600070205080204" pitchFamily="34" charset="-128"/>
                  </a:rPr>
                  <a:t>e gain</a:t>
                </a:r>
                <a:r>
                  <a:rPr lang="en-US" dirty="0">
                    <a:solidFill>
                      <a:schemeClr val="tx1"/>
                    </a:solidFill>
                    <a:latin typeface="Times New Roman" panose="02020603050405020304" pitchFamily="18" charset="0"/>
                    <a:ea typeface="MS PGothic" panose="020B0600070205080204" pitchFamily="34" charset="-128"/>
                  </a:rPr>
                  <a:t> ~30nm using the new expression.</a:t>
                </a:r>
              </a:p>
              <a:p>
                <a:r>
                  <a:rPr lang="en-US" dirty="0">
                    <a:solidFill>
                      <a:schemeClr val="tx1"/>
                    </a:solidFill>
                    <a:latin typeface="Times New Roman" panose="02020603050405020304" pitchFamily="18" charset="0"/>
                    <a:ea typeface="MS PGothic" panose="020B0600070205080204" pitchFamily="34" charset="-128"/>
                  </a:rPr>
                  <a:t>The matrix </a:t>
                </a:r>
                <a14:m>
                  <m:oMath xmlns:m="http://schemas.openxmlformats.org/officeDocument/2006/math">
                    <m:r>
                      <a:rPr lang="en-US" i="1">
                        <a:solidFill>
                          <a:schemeClr val="tx1"/>
                        </a:solidFill>
                        <a:latin typeface="Cambria Math" panose="02040503050406030204" pitchFamily="18" charset="0"/>
                        <a:ea typeface="MS PGothic" panose="020B0600070205080204" pitchFamily="34" charset="-128"/>
                        <a:cs typeface="Times New Roman" panose="02020603050405020304" pitchFamily="18" charset="0"/>
                      </a:rPr>
                      <m:t>𝐻</m:t>
                    </m:r>
                  </m:oMath>
                </a14:m>
                <a:r>
                  <a:rPr lang="en-US" sz="2000" baseline="-25000" dirty="0">
                    <a:solidFill>
                      <a:schemeClr val="tx1"/>
                    </a:solidFill>
                    <a:latin typeface="Times New Roman" panose="02020603050405020304" pitchFamily="18" charset="0"/>
                    <a:ea typeface="MS PGothic" panose="020B0600070205080204" pitchFamily="34" charset="-128"/>
                  </a:rPr>
                  <a:t> </a:t>
                </a:r>
                <a:r>
                  <a:rPr lang="en-US" dirty="0">
                    <a:solidFill>
                      <a:schemeClr val="tx1"/>
                    </a:solidFill>
                    <a:latin typeface="Times New Roman" panose="02020603050405020304" pitchFamily="18" charset="0"/>
                    <a:ea typeface="MS PGothic" panose="020B0600070205080204" pitchFamily="34" charset="-128"/>
                  </a:rPr>
                  <a:t>(dimension </a:t>
                </a:r>
                <a14:m>
                  <m:oMath xmlns:m="http://schemas.openxmlformats.org/officeDocument/2006/math">
                    <m:sSub>
                      <m:sSubPr>
                        <m:ctrlPr>
                          <a:rPr lang="it-IT"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𝑐𝑜𝑚</m:t>
                        </m:r>
                      </m:sub>
                    </m:sSub>
                    <m:r>
                      <a:rPr lang="en-US" i="1">
                        <a:solidFill>
                          <a:schemeClr val="tx1"/>
                        </a:solidFill>
                        <a:latin typeface="Cambria Math" panose="02040503050406030204" pitchFamily="18" charset="0"/>
                      </a:rPr>
                      <m:t>×</m:t>
                    </m:r>
                    <m:sSub>
                      <m:sSubPr>
                        <m:ctrlPr>
                          <a:rPr lang="it-IT"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1">
                            <a:solidFill>
                              <a:schemeClr val="tx1"/>
                            </a:solidFill>
                            <a:latin typeface="Cambria Math" panose="02040503050406030204" pitchFamily="18" charset="0"/>
                          </a:rPr>
                          <m:t>𝑐𝑜𝑚</m:t>
                        </m:r>
                      </m:sub>
                    </m:sSub>
                  </m:oMath>
                </a14:m>
                <a:r>
                  <a:rPr lang="en-US" dirty="0">
                    <a:solidFill>
                      <a:schemeClr val="tx1"/>
                    </a:solidFill>
                    <a:latin typeface="Times New Roman" panose="02020603050405020304" pitchFamily="18" charset="0"/>
                    <a:ea typeface="MS PGothic" panose="020B0600070205080204" pitchFamily="34" charset="-128"/>
                  </a:rPr>
                  <a:t>) has a clear statistical meaning: it is </a:t>
                </a:r>
                <a:r>
                  <a:rPr lang="en-US" dirty="0">
                    <a:solidFill>
                      <a:schemeClr val="tx1"/>
                    </a:solidFill>
                    <a:latin typeface="Times New Roman" panose="02020603050405020304" pitchFamily="18" charset="0"/>
                    <a:ea typeface="Times New Roman" panose="02020603050405020304" pitchFamily="18" charset="0"/>
                  </a:rPr>
                  <a:t>the expected noise (in the modal space) given the DM commands. </a:t>
                </a:r>
                <a:r>
                  <a:rPr lang="it-IT" dirty="0">
                    <a:solidFill>
                      <a:schemeClr val="tx1"/>
                    </a:solidFill>
                    <a:effectLst/>
                  </a:rPr>
                  <a:t> </a:t>
                </a:r>
                <a:endParaRPr lang="en-US" dirty="0">
                  <a:solidFill>
                    <a:schemeClr val="tx1"/>
                  </a:solidFill>
                </a:endParaRPr>
              </a:p>
            </p:txBody>
          </p:sp>
        </mc:Choice>
        <mc:Fallback>
          <p:sp>
            <p:nvSpPr>
              <p:cNvPr id="8" name="Rettangolo 7">
                <a:extLst>
                  <a:ext uri="{FF2B5EF4-FFF2-40B4-BE49-F238E27FC236}">
                    <a16:creationId xmlns:a16="http://schemas.microsoft.com/office/drawing/2014/main" id="{F7DB08D1-1D90-F148-A628-3AA00AEFC382}"/>
                  </a:ext>
                </a:extLst>
              </p:cNvPr>
              <p:cNvSpPr>
                <a:spLocks noRot="1" noChangeAspect="1" noMove="1" noResize="1" noEditPoints="1" noAdjustHandles="1" noChangeArrowheads="1" noChangeShapeType="1" noTextEdit="1"/>
              </p:cNvSpPr>
              <p:nvPr/>
            </p:nvSpPr>
            <p:spPr>
              <a:xfrm>
                <a:off x="220718" y="4228161"/>
                <a:ext cx="8744606" cy="1200329"/>
              </a:xfrm>
              <a:prstGeom prst="rect">
                <a:avLst/>
              </a:prstGeom>
              <a:blipFill>
                <a:blip r:embed="rId6"/>
                <a:stretch>
                  <a:fillRect l="-435" t="-2105" b="-6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ttangolo 11">
                <a:extLst>
                  <a:ext uri="{FF2B5EF4-FFF2-40B4-BE49-F238E27FC236}">
                    <a16:creationId xmlns:a16="http://schemas.microsoft.com/office/drawing/2014/main" id="{45EB707F-2353-1D4B-BF3F-445114666075}"/>
                  </a:ext>
                </a:extLst>
              </p:cNvPr>
              <p:cNvSpPr/>
              <p:nvPr/>
            </p:nvSpPr>
            <p:spPr>
              <a:xfrm>
                <a:off x="1038288" y="5501309"/>
                <a:ext cx="7133117" cy="472437"/>
              </a:xfrm>
              <a:prstGeom prst="rect">
                <a:avLst/>
              </a:prstGeom>
            </p:spPr>
            <p:txBody>
              <a:bodyPr wrap="square">
                <a:spAutoFit/>
              </a:bodyPr>
              <a:lstStyle/>
              <a:p>
                <a14:m>
                  <m:oMath xmlns:m="http://schemas.openxmlformats.org/officeDocument/2006/math">
                    <m:r>
                      <a:rPr lang="en-US" i="1" smtClean="0">
                        <a:solidFill>
                          <a:schemeClr val="tx1"/>
                        </a:solidFill>
                        <a:latin typeface="Cambria Math" panose="02040503050406030204" pitchFamily="18" charset="0"/>
                      </a:rPr>
                      <m:t>𝐻</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𝑃</m:t>
                    </m:r>
                    <m:r>
                      <a:rPr lang="en-US" i="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𝑅</m:t>
                    </m:r>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ℐ</m:t>
                        </m:r>
                      </m:e>
                      <m:sub>
                        <m:r>
                          <a:rPr lang="en-US" i="1">
                            <a:solidFill>
                              <a:schemeClr val="tx1"/>
                            </a:solidFill>
                            <a:latin typeface="Cambria Math" panose="02040503050406030204" pitchFamily="18" charset="0"/>
                          </a:rPr>
                          <m:t>𝐷𝑀</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r>
                      <a:rPr lang="en-US" i="0">
                        <a:solidFill>
                          <a:schemeClr val="tx1"/>
                        </a:solidFill>
                        <a:latin typeface="Cambria Math" panose="02040503050406030204" pitchFamily="18" charset="0"/>
                      </a:rPr>
                      <m:t>ℐ</m:t>
                    </m:r>
                    <m:r>
                      <a:rPr lang="it-IT"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ℐ</m:t>
                                </m:r>
                              </m:e>
                              <m:sup>
                                <m:r>
                                  <a:rPr lang="en-US" i="1">
                                    <a:solidFill>
                                      <a:schemeClr val="tx1"/>
                                    </a:solidFill>
                                    <a:latin typeface="Cambria Math" panose="02040503050406030204" pitchFamily="18" charset="0"/>
                                  </a:rPr>
                                  <m:t>𝑇</m:t>
                                </m:r>
                              </m:sup>
                            </m:sSup>
                            <m:r>
                              <a:rPr lang="en-US">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rPr>
                                      <m:t>𝑁</m:t>
                                    </m:r>
                                  </m:sub>
                                </m:sSub>
                              </m:e>
                              <m:sup>
                                <m:r>
                                  <a:rPr lang="en-US">
                                    <a:solidFill>
                                      <a:schemeClr val="tx1"/>
                                    </a:solidFill>
                                    <a:latin typeface="Cambria Math" panose="02040503050406030204" pitchFamily="18" charset="0"/>
                                  </a:rPr>
                                  <m:t>−1</m:t>
                                </m:r>
                              </m:sup>
                            </m:sSup>
                            <m:r>
                              <a:rPr lang="en-US">
                                <a:solidFill>
                                  <a:schemeClr val="tx1"/>
                                </a:solidFill>
                                <a:latin typeface="Cambria Math" panose="02040503050406030204" pitchFamily="18" charset="0"/>
                              </a:rPr>
                              <m:t>ℐ</m:t>
                            </m:r>
                            <m:r>
                              <a:rPr lang="en-US">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ea typeface="Cambria Math" panose="02040503050406030204" pitchFamily="18" charset="0"/>
                                      </a:rPr>
                                      <m:t>𝜙</m:t>
                                    </m:r>
                                  </m:sub>
                                </m:sSub>
                              </m:e>
                              <m:sup>
                                <m:r>
                                  <a:rPr lang="en-US">
                                    <a:solidFill>
                                      <a:schemeClr val="tx1"/>
                                    </a:solidFill>
                                    <a:latin typeface="Cambria Math" panose="02040503050406030204" pitchFamily="18" charset="0"/>
                                  </a:rPr>
                                  <m:t>−1</m:t>
                                </m:r>
                              </m:sup>
                            </m:sSup>
                          </m:e>
                        </m:d>
                      </m:e>
                      <m:sup>
                        <m:r>
                          <a:rPr lang="it-IT" b="0" i="1" smtClean="0">
                            <a:solidFill>
                              <a:schemeClr val="tx1"/>
                            </a:solidFill>
                            <a:latin typeface="Cambria Math" panose="02040503050406030204" pitchFamily="18" charset="0"/>
                          </a:rPr>
                          <m:t>−1</m:t>
                        </m:r>
                      </m:sup>
                    </m:sSup>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ea typeface="Cambria Math" panose="02040503050406030204" pitchFamily="18" charset="0"/>
                              </a:rPr>
                              <m:t>𝜙</m:t>
                            </m:r>
                          </m:sub>
                        </m:sSub>
                      </m:e>
                      <m:sup>
                        <m:r>
                          <a:rPr lang="en-US">
                            <a:solidFill>
                              <a:schemeClr val="tx1"/>
                            </a:solidFill>
                            <a:latin typeface="Cambria Math" panose="02040503050406030204" pitchFamily="18" charset="0"/>
                          </a:rPr>
                          <m:t>−1</m:t>
                        </m:r>
                      </m:sup>
                    </m:sSup>
                  </m:oMath>
                </a14:m>
                <a:endParaRPr lang="en-US" dirty="0">
                  <a:solidFill>
                    <a:schemeClr val="tx1"/>
                  </a:solidFill>
                </a:endParaRPr>
              </a:p>
            </p:txBody>
          </p:sp>
        </mc:Choice>
        <mc:Fallback>
          <p:sp>
            <p:nvSpPr>
              <p:cNvPr id="12" name="Rettangolo 11">
                <a:extLst>
                  <a:ext uri="{FF2B5EF4-FFF2-40B4-BE49-F238E27FC236}">
                    <a16:creationId xmlns:a16="http://schemas.microsoft.com/office/drawing/2014/main" id="{45EB707F-2353-1D4B-BF3F-445114666075}"/>
                  </a:ext>
                </a:extLst>
              </p:cNvPr>
              <p:cNvSpPr>
                <a:spLocks noRot="1" noChangeAspect="1" noMove="1" noResize="1" noEditPoints="1" noAdjustHandles="1" noChangeArrowheads="1" noChangeShapeType="1" noTextEdit="1"/>
              </p:cNvSpPr>
              <p:nvPr/>
            </p:nvSpPr>
            <p:spPr>
              <a:xfrm>
                <a:off x="1038288" y="5501309"/>
                <a:ext cx="7133117" cy="472437"/>
              </a:xfrm>
              <a:prstGeom prst="rect">
                <a:avLst/>
              </a:prstGeom>
              <a:blipFill>
                <a:blip r:embed="rId7"/>
                <a:stretch>
                  <a:fillRect b="-5263"/>
                </a:stretch>
              </a:blipFill>
            </p:spPr>
            <p:txBody>
              <a:bodyPr/>
              <a:lstStyle/>
              <a:p>
                <a:r>
                  <a:rPr lang="en-US">
                    <a:noFill/>
                  </a:rPr>
                  <a:t> </a:t>
                </a:r>
              </a:p>
            </p:txBody>
          </p:sp>
        </mc:Fallback>
      </mc:AlternateContent>
      <p:sp>
        <p:nvSpPr>
          <p:cNvPr id="13" name="CasellaDiTesto 12">
            <a:extLst>
              <a:ext uri="{FF2B5EF4-FFF2-40B4-BE49-F238E27FC236}">
                <a16:creationId xmlns:a16="http://schemas.microsoft.com/office/drawing/2014/main" id="{9A141A2C-0FB7-6A40-8C2B-3764EFFC99AA}"/>
              </a:ext>
            </a:extLst>
          </p:cNvPr>
          <p:cNvSpPr txBox="1"/>
          <p:nvPr/>
        </p:nvSpPr>
        <p:spPr>
          <a:xfrm>
            <a:off x="450006" y="1531487"/>
            <a:ext cx="7816820" cy="646331"/>
          </a:xfrm>
          <a:prstGeom prst="rect">
            <a:avLst/>
          </a:prstGeom>
          <a:noFill/>
        </p:spPr>
        <p:txBody>
          <a:bodyPr wrap="none" rtlCol="0">
            <a:spAutoFit/>
          </a:bodyPr>
          <a:lstStyle/>
          <a:p>
            <a:r>
              <a:rPr lang="en-US" dirty="0"/>
              <a:t>Pseudo Open Loop Control (POLC) is used because it gives a stable MCAO control.</a:t>
            </a:r>
          </a:p>
          <a:p>
            <a:r>
              <a:rPr lang="en-US" dirty="0"/>
              <a:t>Equations (previous version):</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396C7E81-8352-F14E-8E4D-275EE6D24281}"/>
                  </a:ext>
                </a:extLst>
              </p:cNvPr>
              <p:cNvSpPr txBox="1"/>
              <p:nvPr/>
            </p:nvSpPr>
            <p:spPr>
              <a:xfrm>
                <a:off x="220718" y="6031173"/>
                <a:ext cx="8744606" cy="646331"/>
              </a:xfrm>
              <a:prstGeom prst="rect">
                <a:avLst/>
              </a:prstGeom>
              <a:noFill/>
            </p:spPr>
            <p:txBody>
              <a:bodyPr wrap="square" rtlCol="0">
                <a:spAutoFit/>
              </a:bodyPr>
              <a:lstStyle/>
              <a:p>
                <a14:m>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 </m:t>
                    </m:r>
                  </m:oMath>
                </a14:m>
                <a:r>
                  <a:rPr lang="en-US" dirty="0">
                    <a:solidFill>
                      <a:schemeClr val="tx1"/>
                    </a:solidFill>
                  </a:rPr>
                  <a:t>limits the propagation of noise at time </a:t>
                </a:r>
                <a14:m>
                  <m:oMath xmlns:m="http://schemas.openxmlformats.org/officeDocument/2006/math">
                    <m:r>
                      <a:rPr lang="en-US" i="1">
                        <a:solidFill>
                          <a:schemeClr val="tx1"/>
                        </a:solidFill>
                        <a:latin typeface="Cambria Math" panose="02040503050406030204" pitchFamily="18" charset="0"/>
                      </a:rPr>
                      <m:t>𝑘</m:t>
                    </m:r>
                  </m:oMath>
                </a14:m>
                <a:r>
                  <a:rPr lang="en-US" dirty="0">
                    <a:solidFill>
                      <a:schemeClr val="tx1"/>
                    </a:solidFill>
                  </a:rPr>
                  <a:t>, but residual slopes are also affected by </a:t>
                </a:r>
                <a:r>
                  <a:rPr lang="en-US" dirty="0">
                    <a:solidFill>
                      <a:schemeClr val="tx1"/>
                    </a:solidFill>
                    <a:ea typeface="Times New Roman" panose="02020603050405020304" pitchFamily="18" charset="0"/>
                  </a:rPr>
                  <a:t>noise propagated through closed loop at time </a:t>
                </a:r>
                <a14:m>
                  <m:oMath xmlns:m="http://schemas.openxmlformats.org/officeDocument/2006/math">
                    <m:r>
                      <a:rPr lang="it-IT" b="0" i="1" smtClean="0">
                        <a:solidFill>
                          <a:schemeClr val="tx1"/>
                        </a:solidFill>
                        <a:latin typeface="Cambria Math" panose="02040503050406030204" pitchFamily="18" charset="0"/>
                        <a:ea typeface="Times New Roman" panose="02020603050405020304" pitchFamily="18" charset="0"/>
                      </a:rPr>
                      <m:t>𝑘</m:t>
                    </m:r>
                    <m:r>
                      <a:rPr lang="it-IT" b="0" i="1" smtClean="0">
                        <a:solidFill>
                          <a:schemeClr val="tx1"/>
                        </a:solidFill>
                        <a:latin typeface="Cambria Math" panose="02040503050406030204" pitchFamily="18" charset="0"/>
                        <a:ea typeface="Times New Roman" panose="02020603050405020304" pitchFamily="18" charset="0"/>
                      </a:rPr>
                      <m:t>−</m:t>
                    </m:r>
                    <m:r>
                      <a:rPr lang="it-IT" b="0" i="1" smtClean="0">
                        <a:solidFill>
                          <a:schemeClr val="tx1"/>
                        </a:solidFill>
                        <a:latin typeface="Cambria Math" panose="02040503050406030204" pitchFamily="18" charset="0"/>
                        <a:ea typeface="Times New Roman" panose="02020603050405020304" pitchFamily="18" charset="0"/>
                      </a:rPr>
                      <m:t>𝑑</m:t>
                    </m:r>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𝐻𝑐</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oMath>
                </a14:m>
                <a:r>
                  <a:rPr lang="en-US" dirty="0">
                    <a:solidFill>
                      <a:schemeClr val="tx1"/>
                    </a:solidFill>
                  </a:rPr>
                  <a:t>) term takes this into account.</a:t>
                </a:r>
              </a:p>
            </p:txBody>
          </p:sp>
        </mc:Choice>
        <mc:Fallback xmlns="">
          <p:sp>
            <p:nvSpPr>
              <p:cNvPr id="14" name="CasellaDiTesto 13">
                <a:extLst>
                  <a:ext uri="{FF2B5EF4-FFF2-40B4-BE49-F238E27FC236}">
                    <a16:creationId xmlns:a16="http://schemas.microsoft.com/office/drawing/2014/main" id="{396C7E81-8352-F14E-8E4D-275EE6D24281}"/>
                  </a:ext>
                </a:extLst>
              </p:cNvPr>
              <p:cNvSpPr txBox="1">
                <a:spLocks noRot="1" noChangeAspect="1" noMove="1" noResize="1" noEditPoints="1" noAdjustHandles="1" noChangeArrowheads="1" noChangeShapeType="1" noTextEdit="1"/>
              </p:cNvSpPr>
              <p:nvPr/>
            </p:nvSpPr>
            <p:spPr>
              <a:xfrm>
                <a:off x="220718" y="6031173"/>
                <a:ext cx="8744606" cy="646331"/>
              </a:xfrm>
              <a:prstGeom prst="rect">
                <a:avLst/>
              </a:prstGeom>
              <a:blipFill>
                <a:blip r:embed="rId8"/>
                <a:stretch>
                  <a:fillRect l="-435" t="-3846" b="-13462"/>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80E5F98A-58A9-B648-9CE1-301A382F882E}"/>
              </a:ext>
            </a:extLst>
          </p:cNvPr>
          <p:cNvSpPr txBox="1"/>
          <p:nvPr/>
        </p:nvSpPr>
        <p:spPr>
          <a:xfrm>
            <a:off x="450006" y="2930067"/>
            <a:ext cx="1408399" cy="369332"/>
          </a:xfrm>
          <a:prstGeom prst="rect">
            <a:avLst/>
          </a:prstGeom>
          <a:noFill/>
        </p:spPr>
        <p:txBody>
          <a:bodyPr wrap="none" rtlCol="0">
            <a:spAutoFit/>
          </a:bodyPr>
          <a:lstStyle/>
          <a:p>
            <a:r>
              <a:rPr lang="en-US" dirty="0"/>
              <a:t>New version:</a:t>
            </a:r>
          </a:p>
        </p:txBody>
      </p:sp>
      <mc:AlternateContent xmlns:mc="http://schemas.openxmlformats.org/markup-compatibility/2006">
        <mc:Choice xmlns:a14="http://schemas.microsoft.com/office/drawing/2010/main" Requires="a14">
          <p:sp>
            <p:nvSpPr>
              <p:cNvPr id="7" name="Rettangolo 6">
                <a:extLst>
                  <a:ext uri="{FF2B5EF4-FFF2-40B4-BE49-F238E27FC236}">
                    <a16:creationId xmlns:a16="http://schemas.microsoft.com/office/drawing/2014/main" id="{53951D48-7074-6A4A-A1F8-1256951B84BF}"/>
                  </a:ext>
                </a:extLst>
              </p:cNvPr>
              <p:cNvSpPr/>
              <p:nvPr/>
            </p:nvSpPr>
            <p:spPr>
              <a:xfrm>
                <a:off x="2985620" y="2591368"/>
                <a:ext cx="323845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r>
                        <a:rPr lang="en-US" i="1">
                          <a:latin typeface="Cambria Math" panose="02040503050406030204" pitchFamily="18" charset="0"/>
                        </a:rPr>
                        <m:t>𝑐</m:t>
                      </m:r>
                      <m:d>
                        <m:dPr>
                          <m:ctrlPr>
                            <a:rPr lang="en-US" i="1">
                              <a:latin typeface="Cambria Math" panose="02040503050406030204" pitchFamily="18" charset="0"/>
                            </a:rPr>
                          </m:ctrlPr>
                        </m:dPr>
                        <m:e>
                          <m:r>
                            <a:rPr lang="en-US" i="1">
                              <a:latin typeface="Cambria Math" panose="02040503050406030204" pitchFamily="18" charset="0"/>
                            </a:rPr>
                            <m:t>𝑘</m:t>
                          </m:r>
                        </m:e>
                      </m:d>
                      <m:r>
                        <a:rPr lang="en-US">
                          <a:latin typeface="Cambria Math" panose="02040503050406030204" pitchFamily="18" charset="0"/>
                        </a:rPr>
                        <m:t>=</m:t>
                      </m:r>
                      <m:r>
                        <a:rPr lang="en-US" i="1">
                          <a:latin typeface="Cambria Math" panose="02040503050406030204" pitchFamily="18" charset="0"/>
                        </a:rPr>
                        <m:t>𝑃</m:t>
                      </m:r>
                      <m:r>
                        <a:rPr lang="en-US">
                          <a:latin typeface="Cambria Math" panose="02040503050406030204" pitchFamily="18" charset="0"/>
                        </a:rPr>
                        <m:t> </m:t>
                      </m:r>
                      <m:r>
                        <a:rPr lang="en-US" i="1">
                          <a:latin typeface="Cambria Math" panose="02040503050406030204" pitchFamily="18" charset="0"/>
                        </a:rPr>
                        <m:t>𝑅</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𝑜𝑙</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a:latin typeface="Cambria Math" panose="02040503050406030204" pitchFamily="18" charset="0"/>
                        </a:rPr>
                        <m:t>−</m:t>
                      </m:r>
                      <m:r>
                        <a:rPr lang="en-US" i="1">
                          <a:latin typeface="Cambria Math" panose="02040503050406030204" pitchFamily="18" charset="0"/>
                        </a:rPr>
                        <m:t>𝑐</m:t>
                      </m:r>
                      <m:d>
                        <m:dPr>
                          <m:ctrlPr>
                            <a:rPr lang="en-US" i="1">
                              <a:latin typeface="Cambria Math" panose="02040503050406030204" pitchFamily="18" charset="0"/>
                            </a:rPr>
                          </m:ctrlPr>
                        </m:dPr>
                        <m:e>
                          <m:r>
                            <a:rPr lang="en-US" i="1">
                              <a:latin typeface="Cambria Math" panose="02040503050406030204" pitchFamily="18" charset="0"/>
                            </a:rPr>
                            <m:t>𝑘</m:t>
                          </m:r>
                          <m:r>
                            <a:rPr lang="en-US">
                              <a:latin typeface="Cambria Math" panose="02040503050406030204" pitchFamily="18" charset="0"/>
                            </a:rPr>
                            <m:t>−</m:t>
                          </m:r>
                          <m:r>
                            <a:rPr lang="it-IT" b="0" i="1" smtClean="0">
                              <a:latin typeface="Cambria Math" panose="02040503050406030204" pitchFamily="18" charset="0"/>
                            </a:rPr>
                            <m:t>1</m:t>
                          </m:r>
                        </m:e>
                      </m:d>
                    </m:oMath>
                  </m:oMathPara>
                </a14:m>
                <a:endParaRPr lang="en-US" dirty="0"/>
              </a:p>
            </p:txBody>
          </p:sp>
        </mc:Choice>
        <mc:Fallback>
          <p:sp>
            <p:nvSpPr>
              <p:cNvPr id="7" name="Rettangolo 6">
                <a:extLst>
                  <a:ext uri="{FF2B5EF4-FFF2-40B4-BE49-F238E27FC236}">
                    <a16:creationId xmlns:a16="http://schemas.microsoft.com/office/drawing/2014/main" id="{53951D48-7074-6A4A-A1F8-1256951B84BF}"/>
                  </a:ext>
                </a:extLst>
              </p:cNvPr>
              <p:cNvSpPr>
                <a:spLocks noRot="1" noChangeAspect="1" noMove="1" noResize="1" noEditPoints="1" noAdjustHandles="1" noChangeArrowheads="1" noChangeShapeType="1" noTextEdit="1"/>
              </p:cNvSpPr>
              <p:nvPr/>
            </p:nvSpPr>
            <p:spPr>
              <a:xfrm>
                <a:off x="2985620" y="2591368"/>
                <a:ext cx="3238451" cy="369332"/>
              </a:xfrm>
              <a:prstGeom prst="rect">
                <a:avLst/>
              </a:prstGeom>
              <a:blipFill>
                <a:blip r:embed="rId9"/>
                <a:stretch>
                  <a:fillRect b="-17241"/>
                </a:stretch>
              </a:blipFill>
            </p:spPr>
            <p:txBody>
              <a:bodyPr/>
              <a:lstStyle/>
              <a:p>
                <a:r>
                  <a:rPr lang="en-US">
                    <a:noFill/>
                  </a:rPr>
                  <a:t> </a:t>
                </a:r>
              </a:p>
            </p:txBody>
          </p:sp>
        </mc:Fallback>
      </mc:AlternateContent>
    </p:spTree>
    <p:extLst>
      <p:ext uri="{BB962C8B-B14F-4D97-AF65-F5344CB8AC3E}">
        <p14:creationId xmlns:p14="http://schemas.microsoft.com/office/powerpoint/2010/main" val="394222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A43BB-72D5-9241-AF0D-4D8DCCE0095E}"/>
              </a:ext>
            </a:extLst>
          </p:cNvPr>
          <p:cNvSpPr>
            <a:spLocks noGrp="1"/>
          </p:cNvSpPr>
          <p:nvPr>
            <p:ph type="title"/>
          </p:nvPr>
        </p:nvSpPr>
        <p:spPr/>
        <p:txBody>
          <a:bodyPr/>
          <a:lstStyle/>
          <a:p>
            <a:r>
              <a:rPr lang="en-US" dirty="0"/>
              <a:t>Other activities</a:t>
            </a:r>
          </a:p>
        </p:txBody>
      </p:sp>
      <p:sp>
        <p:nvSpPr>
          <p:cNvPr id="3" name="Segnaposto testo 2">
            <a:extLst>
              <a:ext uri="{FF2B5EF4-FFF2-40B4-BE49-F238E27FC236}">
                <a16:creationId xmlns:a16="http://schemas.microsoft.com/office/drawing/2014/main" id="{CE27141D-EB40-5B4A-82DE-4E8AD45E94C0}"/>
              </a:ext>
            </a:extLst>
          </p:cNvPr>
          <p:cNvSpPr>
            <a:spLocks noGrp="1"/>
          </p:cNvSpPr>
          <p:nvPr>
            <p:ph type="body" idx="1"/>
          </p:nvPr>
        </p:nvSpPr>
        <p:spPr/>
        <p:txBody>
          <a:bodyPr/>
          <a:lstStyle/>
          <a:p>
            <a:endParaRPr lang="en-US"/>
          </a:p>
        </p:txBody>
      </p:sp>
      <p:sp>
        <p:nvSpPr>
          <p:cNvPr id="4" name="Segnaposto piè di pagina 3">
            <a:extLst>
              <a:ext uri="{FF2B5EF4-FFF2-40B4-BE49-F238E27FC236}">
                <a16:creationId xmlns:a16="http://schemas.microsoft.com/office/drawing/2014/main" id="{59CC4419-1560-214B-809E-51D6DE65F4B2}"/>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250CF75C-6D85-5043-82E1-E09C2108AA8D}"/>
              </a:ext>
            </a:extLst>
          </p:cNvPr>
          <p:cNvSpPr>
            <a:spLocks noGrp="1"/>
          </p:cNvSpPr>
          <p:nvPr>
            <p:ph type="sldNum" sz="quarter" idx="12"/>
          </p:nvPr>
        </p:nvSpPr>
        <p:spPr/>
        <p:txBody>
          <a:bodyPr/>
          <a:lstStyle/>
          <a:p>
            <a:fld id="{DEC48222-1666-974F-8A35-A67AA2005B5F}" type="slidenum">
              <a:rPr lang="en-US" smtClean="0"/>
              <a:t>12</a:t>
            </a:fld>
            <a:endParaRPr lang="en-US"/>
          </a:p>
        </p:txBody>
      </p:sp>
    </p:spTree>
    <p:extLst>
      <p:ext uri="{BB962C8B-B14F-4D97-AF65-F5344CB8AC3E}">
        <p14:creationId xmlns:p14="http://schemas.microsoft.com/office/powerpoint/2010/main" val="102812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F76D5-80BA-824F-963F-3A16F472992B}"/>
              </a:ext>
            </a:extLst>
          </p:cNvPr>
          <p:cNvSpPr>
            <a:spLocks noGrp="1"/>
          </p:cNvSpPr>
          <p:nvPr>
            <p:ph type="title"/>
          </p:nvPr>
        </p:nvSpPr>
        <p:spPr/>
        <p:txBody>
          <a:bodyPr/>
          <a:lstStyle/>
          <a:p>
            <a:r>
              <a:rPr lang="en-US" dirty="0"/>
              <a:t>LGS/HO loop</a:t>
            </a:r>
          </a:p>
        </p:txBody>
      </p:sp>
      <p:grpSp>
        <p:nvGrpSpPr>
          <p:cNvPr id="3" name="Gruppo 2">
            <a:extLst>
              <a:ext uri="{FF2B5EF4-FFF2-40B4-BE49-F238E27FC236}">
                <a16:creationId xmlns:a16="http://schemas.microsoft.com/office/drawing/2014/main" id="{DC7F2B49-6691-554F-A3FC-4C7116F4BB0C}"/>
              </a:ext>
            </a:extLst>
          </p:cNvPr>
          <p:cNvGrpSpPr>
            <a:grpSpLocks noChangeAspect="1"/>
          </p:cNvGrpSpPr>
          <p:nvPr/>
        </p:nvGrpSpPr>
        <p:grpSpPr>
          <a:xfrm>
            <a:off x="5106515" y="1554474"/>
            <a:ext cx="3606800" cy="2558211"/>
            <a:chOff x="499572" y="2331034"/>
            <a:chExt cx="5107773" cy="3622813"/>
          </a:xfrm>
        </p:grpSpPr>
        <p:pic>
          <p:nvPicPr>
            <p:cNvPr id="7" name="Immagine 6">
              <a:extLst>
                <a:ext uri="{FF2B5EF4-FFF2-40B4-BE49-F238E27FC236}">
                  <a16:creationId xmlns:a16="http://schemas.microsoft.com/office/drawing/2014/main" id="{BB492FB7-CA00-2A42-A708-7C7E4A4018AF}"/>
                </a:ext>
              </a:extLst>
            </p:cNvPr>
            <p:cNvPicPr>
              <a:picLocks noChangeAspect="1"/>
            </p:cNvPicPr>
            <p:nvPr/>
          </p:nvPicPr>
          <p:blipFill rotWithShape="1">
            <a:blip r:embed="rId2"/>
            <a:srcRect l="2708" t="9337" r="1351" b="3510"/>
            <a:stretch/>
          </p:blipFill>
          <p:spPr>
            <a:xfrm>
              <a:off x="499572" y="2331034"/>
              <a:ext cx="5107773" cy="3622813"/>
            </a:xfrm>
            <a:prstGeom prst="rect">
              <a:avLst/>
            </a:prstGeom>
          </p:spPr>
        </p:pic>
        <p:cxnSp>
          <p:nvCxnSpPr>
            <p:cNvPr id="10" name="Connettore 1 9">
              <a:extLst>
                <a:ext uri="{FF2B5EF4-FFF2-40B4-BE49-F238E27FC236}">
                  <a16:creationId xmlns:a16="http://schemas.microsoft.com/office/drawing/2014/main" id="{74E28B3C-8BE9-3648-B585-52EE1C9FC7F7}"/>
                </a:ext>
              </a:extLst>
            </p:cNvPr>
            <p:cNvCxnSpPr/>
            <p:nvPr/>
          </p:nvCxnSpPr>
          <p:spPr>
            <a:xfrm flipV="1">
              <a:off x="2585545" y="3090041"/>
              <a:ext cx="0" cy="23543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ttore 1 10">
              <a:extLst>
                <a:ext uri="{FF2B5EF4-FFF2-40B4-BE49-F238E27FC236}">
                  <a16:creationId xmlns:a16="http://schemas.microsoft.com/office/drawing/2014/main" id="{CF8D3977-FE66-AF45-A4F3-1533BFD830C6}"/>
                </a:ext>
              </a:extLst>
            </p:cNvPr>
            <p:cNvCxnSpPr>
              <a:cxnSpLocks/>
            </p:cNvCxnSpPr>
            <p:nvPr/>
          </p:nvCxnSpPr>
          <p:spPr>
            <a:xfrm flipH="1">
              <a:off x="1177159" y="4477407"/>
              <a:ext cx="42146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DF5840EC-AD1B-B94E-8434-7F4515C11C07}"/>
                </a:ext>
              </a:extLst>
            </p:cNvPr>
            <p:cNvCxnSpPr>
              <a:cxnSpLocks/>
            </p:cNvCxnSpPr>
            <p:nvPr/>
          </p:nvCxnSpPr>
          <p:spPr>
            <a:xfrm flipH="1">
              <a:off x="1187669" y="3439510"/>
              <a:ext cx="42146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uppo 8">
            <a:extLst>
              <a:ext uri="{FF2B5EF4-FFF2-40B4-BE49-F238E27FC236}">
                <a16:creationId xmlns:a16="http://schemas.microsoft.com/office/drawing/2014/main" id="{E595918E-AF4F-D748-9B56-5E6C2D15E722}"/>
              </a:ext>
            </a:extLst>
          </p:cNvPr>
          <p:cNvGrpSpPr>
            <a:grpSpLocks noChangeAspect="1"/>
          </p:cNvGrpSpPr>
          <p:nvPr/>
        </p:nvGrpSpPr>
        <p:grpSpPr>
          <a:xfrm>
            <a:off x="5160490" y="4104888"/>
            <a:ext cx="3498850" cy="2747755"/>
            <a:chOff x="0" y="1915137"/>
            <a:chExt cx="5293106" cy="4156840"/>
          </a:xfrm>
        </p:grpSpPr>
        <p:pic>
          <p:nvPicPr>
            <p:cNvPr id="12" name="Immagine 11">
              <a:extLst>
                <a:ext uri="{FF2B5EF4-FFF2-40B4-BE49-F238E27FC236}">
                  <a16:creationId xmlns:a16="http://schemas.microsoft.com/office/drawing/2014/main" id="{E13BF0AD-D267-1543-867E-3098B66DA9AD}"/>
                </a:ext>
              </a:extLst>
            </p:cNvPr>
            <p:cNvPicPr>
              <a:picLocks noChangeAspect="1"/>
            </p:cNvPicPr>
            <p:nvPr/>
          </p:nvPicPr>
          <p:blipFill>
            <a:blip r:embed="rId3"/>
            <a:srcRect/>
            <a:stretch/>
          </p:blipFill>
          <p:spPr>
            <a:xfrm>
              <a:off x="0" y="1915137"/>
              <a:ext cx="5293106" cy="4156840"/>
            </a:xfrm>
            <a:prstGeom prst="rect">
              <a:avLst/>
            </a:prstGeom>
          </p:spPr>
        </p:pic>
        <p:sp>
          <p:nvSpPr>
            <p:cNvPr id="13" name="CasellaDiTesto 12">
              <a:extLst>
                <a:ext uri="{FF2B5EF4-FFF2-40B4-BE49-F238E27FC236}">
                  <a16:creationId xmlns:a16="http://schemas.microsoft.com/office/drawing/2014/main" id="{6AA1F6ED-A316-4640-8842-D716851CEBEC}"/>
                </a:ext>
              </a:extLst>
            </p:cNvPr>
            <p:cNvSpPr txBox="1"/>
            <p:nvPr/>
          </p:nvSpPr>
          <p:spPr>
            <a:xfrm>
              <a:off x="2065047" y="4299293"/>
              <a:ext cx="1341216" cy="1117461"/>
            </a:xfrm>
            <a:prstGeom prst="rect">
              <a:avLst/>
            </a:prstGeom>
            <a:noFill/>
          </p:spPr>
          <p:txBody>
            <a:bodyPr wrap="square" rtlCol="0">
              <a:spAutoFit/>
            </a:bodyPr>
            <a:lstStyle/>
            <a:p>
              <a:r>
                <a:rPr lang="en-US" sz="1400" dirty="0"/>
                <a:t>Better rejection f&lt;3Hz</a:t>
              </a:r>
            </a:p>
          </p:txBody>
        </p:sp>
        <p:cxnSp>
          <p:nvCxnSpPr>
            <p:cNvPr id="14" name="Connettore 1 13">
              <a:extLst>
                <a:ext uri="{FF2B5EF4-FFF2-40B4-BE49-F238E27FC236}">
                  <a16:creationId xmlns:a16="http://schemas.microsoft.com/office/drawing/2014/main" id="{C05E8AFF-F628-5C4A-B7E6-70813099F4D6}"/>
                </a:ext>
              </a:extLst>
            </p:cNvPr>
            <p:cNvCxnSpPr>
              <a:cxnSpLocks/>
            </p:cNvCxnSpPr>
            <p:nvPr/>
          </p:nvCxnSpPr>
          <p:spPr>
            <a:xfrm>
              <a:off x="3268717" y="2039007"/>
              <a:ext cx="0" cy="33777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F854E765-AF8B-F049-9F5A-1A29971715FB}"/>
                </a:ext>
              </a:extLst>
            </p:cNvPr>
            <p:cNvSpPr txBox="1"/>
            <p:nvPr/>
          </p:nvSpPr>
          <p:spPr>
            <a:xfrm>
              <a:off x="4099605" y="3155483"/>
              <a:ext cx="1193499" cy="1443386"/>
            </a:xfrm>
            <a:prstGeom prst="rect">
              <a:avLst/>
            </a:prstGeom>
            <a:noFill/>
          </p:spPr>
          <p:txBody>
            <a:bodyPr wrap="square" rtlCol="0">
              <a:spAutoFit/>
            </a:bodyPr>
            <a:lstStyle/>
            <a:p>
              <a:r>
                <a:rPr lang="en-US" sz="1400" dirty="0"/>
                <a:t>Lower noise prop. f&gt;20Hz</a:t>
              </a:r>
            </a:p>
          </p:txBody>
        </p:sp>
        <p:cxnSp>
          <p:nvCxnSpPr>
            <p:cNvPr id="17" name="Connettore 1 16">
              <a:extLst>
                <a:ext uri="{FF2B5EF4-FFF2-40B4-BE49-F238E27FC236}">
                  <a16:creationId xmlns:a16="http://schemas.microsoft.com/office/drawing/2014/main" id="{31F27065-82D5-8743-BF1C-6766416C9841}"/>
                </a:ext>
              </a:extLst>
            </p:cNvPr>
            <p:cNvCxnSpPr>
              <a:cxnSpLocks/>
            </p:cNvCxnSpPr>
            <p:nvPr/>
          </p:nvCxnSpPr>
          <p:spPr>
            <a:xfrm>
              <a:off x="4093779" y="2039007"/>
              <a:ext cx="0" cy="25645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 name="CasellaDiTesto 3">
            <a:extLst>
              <a:ext uri="{FF2B5EF4-FFF2-40B4-BE49-F238E27FC236}">
                <a16:creationId xmlns:a16="http://schemas.microsoft.com/office/drawing/2014/main" id="{75BD1415-A150-EE41-8525-E2826EBD4754}"/>
              </a:ext>
            </a:extLst>
          </p:cNvPr>
          <p:cNvSpPr txBox="1"/>
          <p:nvPr/>
        </p:nvSpPr>
        <p:spPr>
          <a:xfrm>
            <a:off x="635375" y="1503238"/>
            <a:ext cx="4178300" cy="1754326"/>
          </a:xfrm>
          <a:prstGeom prst="rect">
            <a:avLst/>
          </a:prstGeom>
          <a:noFill/>
        </p:spPr>
        <p:txBody>
          <a:bodyPr wrap="square" rtlCol="0">
            <a:spAutoFit/>
          </a:bodyPr>
          <a:lstStyle/>
          <a:p>
            <a:r>
              <a:rPr lang="en-US" dirty="0"/>
              <a:t>As you will see increasing the number of LGSs gives significative advantage in term of performance, but noise propagation will be affected, so we have studied:</a:t>
            </a:r>
          </a:p>
          <a:p>
            <a:pPr marL="285750" indent="-285750">
              <a:buFont typeface="Arial" panose="020B0604020202020204" pitchFamily="34" charset="0"/>
              <a:buChar char="•"/>
            </a:pPr>
            <a:r>
              <a:rPr lang="en-US" dirty="0"/>
              <a:t>No. of LGS SHS sub-aperture</a:t>
            </a:r>
          </a:p>
          <a:p>
            <a:pPr marL="285750" indent="-285750">
              <a:buFont typeface="Arial" panose="020B0604020202020204" pitchFamily="34" charset="0"/>
              <a:buChar char="•"/>
            </a:pPr>
            <a:r>
              <a:rPr lang="en-US" dirty="0"/>
              <a:t>temporal error</a:t>
            </a:r>
          </a:p>
        </p:txBody>
      </p:sp>
      <p:grpSp>
        <p:nvGrpSpPr>
          <p:cNvPr id="18" name="Gruppo 17">
            <a:extLst>
              <a:ext uri="{FF2B5EF4-FFF2-40B4-BE49-F238E27FC236}">
                <a16:creationId xmlns:a16="http://schemas.microsoft.com/office/drawing/2014/main" id="{984E4E09-C6F4-014A-B512-6EC369401475}"/>
              </a:ext>
            </a:extLst>
          </p:cNvPr>
          <p:cNvGrpSpPr/>
          <p:nvPr/>
        </p:nvGrpSpPr>
        <p:grpSpPr>
          <a:xfrm>
            <a:off x="379232" y="3460113"/>
            <a:ext cx="4329458" cy="3284742"/>
            <a:chOff x="242542" y="1889851"/>
            <a:chExt cx="6215237" cy="4823891"/>
          </a:xfrm>
        </p:grpSpPr>
        <p:pic>
          <p:nvPicPr>
            <p:cNvPr id="19" name="Immagine 18">
              <a:extLst>
                <a:ext uri="{FF2B5EF4-FFF2-40B4-BE49-F238E27FC236}">
                  <a16:creationId xmlns:a16="http://schemas.microsoft.com/office/drawing/2014/main" id="{A56E8B89-EC26-BD48-95A1-0F1463DFB655}"/>
                </a:ext>
              </a:extLst>
            </p:cNvPr>
            <p:cNvPicPr>
              <a:picLocks noChangeAspect="1"/>
            </p:cNvPicPr>
            <p:nvPr/>
          </p:nvPicPr>
          <p:blipFill>
            <a:blip r:embed="rId4"/>
            <a:stretch>
              <a:fillRect/>
            </a:stretch>
          </p:blipFill>
          <p:spPr>
            <a:xfrm>
              <a:off x="242542" y="1889851"/>
              <a:ext cx="6215237" cy="4823891"/>
            </a:xfrm>
            <a:prstGeom prst="rect">
              <a:avLst/>
            </a:prstGeom>
          </p:spPr>
        </p:pic>
        <p:sp>
          <p:nvSpPr>
            <p:cNvPr id="20" name="CasellaDiTesto 19">
              <a:extLst>
                <a:ext uri="{FF2B5EF4-FFF2-40B4-BE49-F238E27FC236}">
                  <a16:creationId xmlns:a16="http://schemas.microsoft.com/office/drawing/2014/main" id="{153F11F1-A9D3-8F47-965D-A29B28129633}"/>
                </a:ext>
              </a:extLst>
            </p:cNvPr>
            <p:cNvSpPr txBox="1"/>
            <p:nvPr/>
          </p:nvSpPr>
          <p:spPr>
            <a:xfrm>
              <a:off x="3828181" y="2328230"/>
              <a:ext cx="2345406" cy="949186"/>
            </a:xfrm>
            <a:prstGeom prst="rect">
              <a:avLst/>
            </a:prstGeom>
            <a:solidFill>
              <a:schemeClr val="bg1"/>
            </a:solidFill>
          </p:spPr>
          <p:txBody>
            <a:bodyPr wrap="none" rtlCol="0">
              <a:spAutoFit/>
            </a:bodyPr>
            <a:lstStyle/>
            <a:p>
              <a:r>
                <a:rPr lang="en-US" sz="1200" dirty="0"/>
                <a:t>0.5% loss with </a:t>
              </a:r>
              <a:r>
                <a:rPr lang="en-US" sz="1200" b="1" dirty="0">
                  <a:solidFill>
                    <a:srgbClr val="00B050"/>
                  </a:solidFill>
                </a:rPr>
                <a:t>60x60sa</a:t>
              </a:r>
            </a:p>
            <a:p>
              <a:r>
                <a:rPr lang="en-US" sz="1200" dirty="0"/>
                <a:t>2.4% loss with </a:t>
              </a:r>
              <a:r>
                <a:rPr lang="en-US" sz="1200" b="1" dirty="0">
                  <a:solidFill>
                    <a:srgbClr val="0432FF"/>
                  </a:solidFill>
                </a:rPr>
                <a:t>48x48sa</a:t>
              </a:r>
            </a:p>
            <a:p>
              <a:r>
                <a:rPr lang="en-US" sz="1200" dirty="0"/>
                <a:t>5.5% loss with </a:t>
              </a:r>
              <a:r>
                <a:rPr lang="en-US" sz="1200" b="1" dirty="0">
                  <a:solidFill>
                    <a:srgbClr val="FF9300"/>
                  </a:solidFill>
                </a:rPr>
                <a:t>40x40sa</a:t>
              </a:r>
            </a:p>
          </p:txBody>
        </p:sp>
        <p:sp>
          <p:nvSpPr>
            <p:cNvPr id="21" name="CasellaDiTesto 20">
              <a:extLst>
                <a:ext uri="{FF2B5EF4-FFF2-40B4-BE49-F238E27FC236}">
                  <a16:creationId xmlns:a16="http://schemas.microsoft.com/office/drawing/2014/main" id="{A4D97E7F-E38C-E74D-8A4B-38C9EA529EFF}"/>
                </a:ext>
              </a:extLst>
            </p:cNvPr>
            <p:cNvSpPr txBox="1"/>
            <p:nvPr/>
          </p:nvSpPr>
          <p:spPr>
            <a:xfrm>
              <a:off x="2515308" y="2240080"/>
              <a:ext cx="1028680" cy="400110"/>
            </a:xfrm>
            <a:prstGeom prst="rect">
              <a:avLst/>
            </a:prstGeom>
            <a:noFill/>
          </p:spPr>
          <p:txBody>
            <a:bodyPr wrap="none" rtlCol="0">
              <a:spAutoFit/>
            </a:bodyPr>
            <a:lstStyle/>
            <a:p>
              <a:r>
                <a:rPr lang="en-US" sz="2000" dirty="0"/>
                <a:t>On-axis:</a:t>
              </a:r>
            </a:p>
          </p:txBody>
        </p:sp>
      </p:grpSp>
      <p:sp>
        <p:nvSpPr>
          <p:cNvPr id="5" name="CasellaDiTesto 4">
            <a:extLst>
              <a:ext uri="{FF2B5EF4-FFF2-40B4-BE49-F238E27FC236}">
                <a16:creationId xmlns:a16="http://schemas.microsoft.com/office/drawing/2014/main" id="{9443382C-FCFE-744B-922B-C10F9FB9CF81}"/>
              </a:ext>
            </a:extLst>
          </p:cNvPr>
          <p:cNvSpPr txBox="1"/>
          <p:nvPr/>
        </p:nvSpPr>
        <p:spPr>
          <a:xfrm>
            <a:off x="1070651" y="5322865"/>
            <a:ext cx="2329227" cy="461665"/>
          </a:xfrm>
          <a:prstGeom prst="rect">
            <a:avLst/>
          </a:prstGeom>
          <a:noFill/>
        </p:spPr>
        <p:txBody>
          <a:bodyPr wrap="none" rtlCol="0">
            <a:spAutoFit/>
          </a:bodyPr>
          <a:lstStyle/>
          <a:p>
            <a:r>
              <a:rPr lang="en-US" sz="2400" b="1" dirty="0"/>
              <a:t>no. sub-aperture</a:t>
            </a:r>
          </a:p>
        </p:txBody>
      </p:sp>
      <p:sp>
        <p:nvSpPr>
          <p:cNvPr id="22" name="CasellaDiTesto 21">
            <a:extLst>
              <a:ext uri="{FF2B5EF4-FFF2-40B4-BE49-F238E27FC236}">
                <a16:creationId xmlns:a16="http://schemas.microsoft.com/office/drawing/2014/main" id="{F945E006-E9C1-294F-AC03-3E26DC0DEA31}"/>
              </a:ext>
            </a:extLst>
          </p:cNvPr>
          <p:cNvSpPr txBox="1"/>
          <p:nvPr/>
        </p:nvSpPr>
        <p:spPr>
          <a:xfrm>
            <a:off x="6715147" y="3342726"/>
            <a:ext cx="1653466" cy="461665"/>
          </a:xfrm>
          <a:prstGeom prst="rect">
            <a:avLst/>
          </a:prstGeom>
          <a:noFill/>
        </p:spPr>
        <p:txBody>
          <a:bodyPr wrap="none" rtlCol="0">
            <a:spAutoFit/>
          </a:bodyPr>
          <a:lstStyle/>
          <a:p>
            <a:r>
              <a:rPr lang="en-US" sz="2400" b="1" dirty="0"/>
              <a:t>temp. error</a:t>
            </a:r>
          </a:p>
        </p:txBody>
      </p:sp>
      <p:sp>
        <p:nvSpPr>
          <p:cNvPr id="23" name="CasellaDiTesto 22">
            <a:extLst>
              <a:ext uri="{FF2B5EF4-FFF2-40B4-BE49-F238E27FC236}">
                <a16:creationId xmlns:a16="http://schemas.microsoft.com/office/drawing/2014/main" id="{3FA9DB0D-C8D3-3D4E-8E6B-1FECFAFB8DEE}"/>
              </a:ext>
            </a:extLst>
          </p:cNvPr>
          <p:cNvSpPr txBox="1"/>
          <p:nvPr/>
        </p:nvSpPr>
        <p:spPr>
          <a:xfrm>
            <a:off x="5631622" y="4361128"/>
            <a:ext cx="1924875" cy="707886"/>
          </a:xfrm>
          <a:prstGeom prst="rect">
            <a:avLst/>
          </a:prstGeom>
          <a:noFill/>
        </p:spPr>
        <p:txBody>
          <a:bodyPr wrap="square" rtlCol="0">
            <a:spAutoFit/>
          </a:bodyPr>
          <a:lstStyle/>
          <a:p>
            <a:r>
              <a:rPr lang="en-US" sz="2000" b="1" dirty="0"/>
              <a:t>more complex temp. control</a:t>
            </a:r>
          </a:p>
        </p:txBody>
      </p:sp>
    </p:spTree>
    <p:extLst>
      <p:ext uri="{BB962C8B-B14F-4D97-AF65-F5344CB8AC3E}">
        <p14:creationId xmlns:p14="http://schemas.microsoft.com/office/powerpoint/2010/main" val="102303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E95D8E-EF67-0B4C-A568-8D8D178B5322}"/>
              </a:ext>
            </a:extLst>
          </p:cNvPr>
          <p:cNvSpPr>
            <a:spLocks noGrp="1"/>
          </p:cNvSpPr>
          <p:nvPr>
            <p:ph type="title"/>
          </p:nvPr>
        </p:nvSpPr>
        <p:spPr>
          <a:xfrm>
            <a:off x="1" y="2"/>
            <a:ext cx="9144000" cy="1325563"/>
          </a:xfrm>
        </p:spPr>
        <p:txBody>
          <a:bodyPr>
            <a:normAutofit/>
          </a:bodyPr>
          <a:lstStyle/>
          <a:p>
            <a:pPr algn="ctr"/>
            <a:r>
              <a:rPr lang="en-US" sz="3600" dirty="0"/>
              <a:t>Reference WFSs</a:t>
            </a:r>
          </a:p>
        </p:txBody>
      </p:sp>
      <p:pic>
        <p:nvPicPr>
          <p:cNvPr id="7" name="Immagine 6">
            <a:extLst>
              <a:ext uri="{FF2B5EF4-FFF2-40B4-BE49-F238E27FC236}">
                <a16:creationId xmlns:a16="http://schemas.microsoft.com/office/drawing/2014/main" id="{2D20B539-599B-B64D-BFD0-861F5FAD696B}"/>
              </a:ext>
            </a:extLst>
          </p:cNvPr>
          <p:cNvPicPr>
            <a:picLocks noChangeAspect="1"/>
          </p:cNvPicPr>
          <p:nvPr/>
        </p:nvPicPr>
        <p:blipFill>
          <a:blip r:embed="rId2"/>
          <a:stretch>
            <a:fillRect/>
          </a:stretch>
        </p:blipFill>
        <p:spPr>
          <a:xfrm>
            <a:off x="308731" y="975874"/>
            <a:ext cx="4243455" cy="2801363"/>
          </a:xfrm>
          <a:prstGeom prst="rect">
            <a:avLst/>
          </a:prstGeom>
        </p:spPr>
      </p:pic>
      <p:sp>
        <p:nvSpPr>
          <p:cNvPr id="23" name="CasellaDiTesto 22">
            <a:extLst>
              <a:ext uri="{FF2B5EF4-FFF2-40B4-BE49-F238E27FC236}">
                <a16:creationId xmlns:a16="http://schemas.microsoft.com/office/drawing/2014/main" id="{22AF0DA7-6E80-1944-82B0-0CB1E65459A9}"/>
              </a:ext>
            </a:extLst>
          </p:cNvPr>
          <p:cNvSpPr txBox="1"/>
          <p:nvPr/>
        </p:nvSpPr>
        <p:spPr>
          <a:xfrm rot="16200000">
            <a:off x="-556457" y="2227033"/>
            <a:ext cx="1394421" cy="369332"/>
          </a:xfrm>
          <a:prstGeom prst="rect">
            <a:avLst/>
          </a:prstGeom>
          <a:noFill/>
        </p:spPr>
        <p:txBody>
          <a:bodyPr wrap="none" rtlCol="0">
            <a:spAutoFit/>
          </a:bodyPr>
          <a:lstStyle/>
          <a:p>
            <a:r>
              <a:rPr lang="en-US" dirty="0"/>
              <a:t>on-axis SR(K)</a:t>
            </a:r>
          </a:p>
        </p:txBody>
      </p:sp>
      <p:sp>
        <p:nvSpPr>
          <p:cNvPr id="14" name="CasellaDiTesto 13">
            <a:extLst>
              <a:ext uri="{FF2B5EF4-FFF2-40B4-BE49-F238E27FC236}">
                <a16:creationId xmlns:a16="http://schemas.microsoft.com/office/drawing/2014/main" id="{0C3B28F9-99C6-164D-AF4B-04884FAEFD1C}"/>
              </a:ext>
            </a:extLst>
          </p:cNvPr>
          <p:cNvSpPr txBox="1"/>
          <p:nvPr/>
        </p:nvSpPr>
        <p:spPr>
          <a:xfrm>
            <a:off x="1025238" y="1739529"/>
            <a:ext cx="3390415" cy="369332"/>
          </a:xfrm>
          <a:prstGeom prst="rect">
            <a:avLst/>
          </a:prstGeom>
          <a:noFill/>
        </p:spPr>
        <p:txBody>
          <a:bodyPr wrap="none" rtlCol="0">
            <a:spAutoFit/>
          </a:bodyPr>
          <a:lstStyle/>
          <a:p>
            <a:r>
              <a:rPr lang="en-US" b="1" dirty="0"/>
              <a:t>Ref. WFSs bring SR back to ~100%</a:t>
            </a:r>
          </a:p>
        </p:txBody>
      </p:sp>
      <p:pic>
        <p:nvPicPr>
          <p:cNvPr id="24" name="Immagine 23">
            <a:extLst>
              <a:ext uri="{FF2B5EF4-FFF2-40B4-BE49-F238E27FC236}">
                <a16:creationId xmlns:a16="http://schemas.microsoft.com/office/drawing/2014/main" id="{387EB267-37C3-274A-9A86-03E894FBB91A}"/>
              </a:ext>
            </a:extLst>
          </p:cNvPr>
          <p:cNvPicPr>
            <a:picLocks noChangeAspect="1"/>
          </p:cNvPicPr>
          <p:nvPr/>
        </p:nvPicPr>
        <p:blipFill>
          <a:blip r:embed="rId3"/>
          <a:stretch>
            <a:fillRect/>
          </a:stretch>
        </p:blipFill>
        <p:spPr>
          <a:xfrm>
            <a:off x="232601" y="3877698"/>
            <a:ext cx="4319585" cy="2801363"/>
          </a:xfrm>
          <a:prstGeom prst="rect">
            <a:avLst/>
          </a:prstGeom>
        </p:spPr>
      </p:pic>
      <p:sp>
        <p:nvSpPr>
          <p:cNvPr id="25" name="CasellaDiTesto 24">
            <a:extLst>
              <a:ext uri="{FF2B5EF4-FFF2-40B4-BE49-F238E27FC236}">
                <a16:creationId xmlns:a16="http://schemas.microsoft.com/office/drawing/2014/main" id="{3B86362A-E99A-804E-9AEF-A0E06A6EE7C1}"/>
              </a:ext>
            </a:extLst>
          </p:cNvPr>
          <p:cNvSpPr txBox="1"/>
          <p:nvPr/>
        </p:nvSpPr>
        <p:spPr>
          <a:xfrm>
            <a:off x="1724721" y="5124490"/>
            <a:ext cx="2317750" cy="523220"/>
          </a:xfrm>
          <a:prstGeom prst="rect">
            <a:avLst/>
          </a:prstGeom>
          <a:noFill/>
        </p:spPr>
        <p:txBody>
          <a:bodyPr wrap="square" rtlCol="0">
            <a:spAutoFit/>
          </a:bodyPr>
          <a:lstStyle/>
          <a:p>
            <a:r>
              <a:rPr lang="en-US" sz="1400" dirty="0"/>
              <a:t>Different ref. WFSs bandwidth</a:t>
            </a:r>
          </a:p>
        </p:txBody>
      </p:sp>
      <p:sp>
        <p:nvSpPr>
          <p:cNvPr id="3" name="CasellaDiTesto 2">
            <a:extLst>
              <a:ext uri="{FF2B5EF4-FFF2-40B4-BE49-F238E27FC236}">
                <a16:creationId xmlns:a16="http://schemas.microsoft.com/office/drawing/2014/main" id="{F4EF2073-D3E4-744C-BE47-DC76C4960E6F}"/>
              </a:ext>
            </a:extLst>
          </p:cNvPr>
          <p:cNvSpPr txBox="1"/>
          <p:nvPr/>
        </p:nvSpPr>
        <p:spPr>
          <a:xfrm>
            <a:off x="596658" y="2919871"/>
            <a:ext cx="2123787" cy="461665"/>
          </a:xfrm>
          <a:prstGeom prst="rect">
            <a:avLst/>
          </a:prstGeom>
          <a:noFill/>
        </p:spPr>
        <p:txBody>
          <a:bodyPr wrap="none" rtlCol="0">
            <a:spAutoFit/>
          </a:bodyPr>
          <a:lstStyle/>
          <a:p>
            <a:r>
              <a:rPr lang="en-US" sz="2400" dirty="0"/>
              <a:t>No atmosphere</a:t>
            </a:r>
          </a:p>
        </p:txBody>
      </p:sp>
      <p:sp>
        <p:nvSpPr>
          <p:cNvPr id="27" name="CasellaDiTesto 26">
            <a:extLst>
              <a:ext uri="{FF2B5EF4-FFF2-40B4-BE49-F238E27FC236}">
                <a16:creationId xmlns:a16="http://schemas.microsoft.com/office/drawing/2014/main" id="{0CDB8E4D-155C-AC40-8BE1-8310EFFAA66B}"/>
              </a:ext>
            </a:extLst>
          </p:cNvPr>
          <p:cNvSpPr txBox="1"/>
          <p:nvPr/>
        </p:nvSpPr>
        <p:spPr>
          <a:xfrm>
            <a:off x="565846" y="4022469"/>
            <a:ext cx="2317750" cy="461665"/>
          </a:xfrm>
          <a:prstGeom prst="rect">
            <a:avLst/>
          </a:prstGeom>
          <a:noFill/>
        </p:spPr>
        <p:txBody>
          <a:bodyPr wrap="none" rtlCol="0">
            <a:spAutoFit/>
          </a:bodyPr>
          <a:lstStyle/>
          <a:p>
            <a:r>
              <a:rPr lang="en-US" sz="2400" dirty="0"/>
              <a:t>with atmosphere</a:t>
            </a:r>
          </a:p>
        </p:txBody>
      </p:sp>
      <p:sp>
        <p:nvSpPr>
          <p:cNvPr id="5" name="CasellaDiTesto 4">
            <a:extLst>
              <a:ext uri="{FF2B5EF4-FFF2-40B4-BE49-F238E27FC236}">
                <a16:creationId xmlns:a16="http://schemas.microsoft.com/office/drawing/2014/main" id="{185C67EB-75A2-FC4A-9684-A094242D56BE}"/>
              </a:ext>
            </a:extLst>
          </p:cNvPr>
          <p:cNvSpPr txBox="1"/>
          <p:nvPr/>
        </p:nvSpPr>
        <p:spPr>
          <a:xfrm>
            <a:off x="4860916" y="1107054"/>
            <a:ext cx="3906014" cy="1015663"/>
          </a:xfrm>
          <a:prstGeom prst="rect">
            <a:avLst/>
          </a:prstGeom>
          <a:noFill/>
        </p:spPr>
        <p:txBody>
          <a:bodyPr wrap="square" rtlCol="0">
            <a:spAutoFit/>
          </a:bodyPr>
          <a:lstStyle/>
          <a:p>
            <a:r>
              <a:rPr lang="en-US" sz="2000" dirty="0"/>
              <a:t>We run simulation with sodium elongation to have some bias to be corrected by reference WFSs.</a:t>
            </a:r>
          </a:p>
        </p:txBody>
      </p:sp>
      <p:sp>
        <p:nvSpPr>
          <p:cNvPr id="6" name="Rettangolo 5">
            <a:extLst>
              <a:ext uri="{FF2B5EF4-FFF2-40B4-BE49-F238E27FC236}">
                <a16:creationId xmlns:a16="http://schemas.microsoft.com/office/drawing/2014/main" id="{052B6541-6263-ED4E-94D5-6527A99FD571}"/>
              </a:ext>
            </a:extLst>
          </p:cNvPr>
          <p:cNvSpPr/>
          <p:nvPr/>
        </p:nvSpPr>
        <p:spPr>
          <a:xfrm>
            <a:off x="4860916" y="4124217"/>
            <a:ext cx="3906014" cy="2308324"/>
          </a:xfrm>
          <a:prstGeom prst="rect">
            <a:avLst/>
          </a:prstGeom>
        </p:spPr>
        <p:txBody>
          <a:bodyPr wrap="square">
            <a:spAutoFit/>
          </a:bodyPr>
          <a:lstStyle/>
          <a:p>
            <a:r>
              <a:rPr lang="en-US" b="1" dirty="0"/>
              <a:t>Conclusion</a:t>
            </a:r>
            <a:r>
              <a:rPr lang="en-US" dirty="0"/>
              <a:t>:</a:t>
            </a:r>
          </a:p>
          <a:p>
            <a:r>
              <a:rPr lang="en-US" dirty="0"/>
              <a:t>3 10x10sa Refs with a good asterism:</a:t>
            </a:r>
          </a:p>
          <a:p>
            <a:pPr marL="285750" indent="-285750">
              <a:buFont typeface="Arial" panose="020B0604020202020204" pitchFamily="34" charset="0"/>
              <a:buChar char="•"/>
            </a:pPr>
            <a:r>
              <a:rPr lang="en-US" dirty="0"/>
              <a:t>can correct ~200modes on each DM</a:t>
            </a:r>
          </a:p>
          <a:p>
            <a:pPr marL="285750" indent="-285750">
              <a:buFont typeface="Arial" panose="020B0604020202020204" pitchFamily="34" charset="0"/>
              <a:buChar char="•"/>
            </a:pPr>
            <a:r>
              <a:rPr lang="en-US" dirty="0"/>
              <a:t>zero the truncation effect (res. 50-70nm, depends on asterism).</a:t>
            </a:r>
          </a:p>
          <a:p>
            <a:pPr marL="285750" indent="-285750">
              <a:buFont typeface="Arial" panose="020B0604020202020204" pitchFamily="34" charset="0"/>
              <a:buChar char="•"/>
            </a:pPr>
            <a:r>
              <a:rPr lang="en-US" dirty="0"/>
              <a:t>do not introduce a tomographic error on HO correction if bandwidth is slow enough (~0.01Hz)</a:t>
            </a:r>
          </a:p>
        </p:txBody>
      </p:sp>
      <p:sp>
        <p:nvSpPr>
          <p:cNvPr id="8" name="Rettangolo 7">
            <a:extLst>
              <a:ext uri="{FF2B5EF4-FFF2-40B4-BE49-F238E27FC236}">
                <a16:creationId xmlns:a16="http://schemas.microsoft.com/office/drawing/2014/main" id="{D515E729-D36D-4A4E-8576-0085604066A1}"/>
              </a:ext>
            </a:extLst>
          </p:cNvPr>
          <p:cNvSpPr/>
          <p:nvPr/>
        </p:nvSpPr>
        <p:spPr>
          <a:xfrm>
            <a:off x="4860917" y="2432617"/>
            <a:ext cx="3906014" cy="1231106"/>
          </a:xfrm>
          <a:prstGeom prst="rect">
            <a:avLst/>
          </a:prstGeom>
        </p:spPr>
        <p:txBody>
          <a:bodyPr wrap="square">
            <a:spAutoFit/>
          </a:bodyPr>
          <a:lstStyle/>
          <a:p>
            <a:r>
              <a:rPr lang="en-US" dirty="0"/>
              <a:t>Without atmosphere ref. WFSs works really well, but when atmosphere is there, ref. WFSs correct it with higher tomographic error than LGSs</a:t>
            </a:r>
            <a:r>
              <a:rPr lang="en-US" sz="2000" dirty="0"/>
              <a:t>.</a:t>
            </a:r>
          </a:p>
        </p:txBody>
      </p:sp>
    </p:spTree>
    <p:extLst>
      <p:ext uri="{BB962C8B-B14F-4D97-AF65-F5344CB8AC3E}">
        <p14:creationId xmlns:p14="http://schemas.microsoft.com/office/powerpoint/2010/main" val="280574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4C230B-F2F6-2440-950C-7300D7FE2F7B}"/>
              </a:ext>
            </a:extLst>
          </p:cNvPr>
          <p:cNvSpPr>
            <a:spLocks noGrp="1"/>
          </p:cNvSpPr>
          <p:nvPr>
            <p:ph type="title"/>
          </p:nvPr>
        </p:nvSpPr>
        <p:spPr/>
        <p:txBody>
          <a:bodyPr/>
          <a:lstStyle/>
          <a:p>
            <a:r>
              <a:rPr lang="en-US" dirty="0"/>
              <a:t>Sodium layer focus correction</a:t>
            </a:r>
          </a:p>
        </p:txBody>
      </p:sp>
      <p:sp>
        <p:nvSpPr>
          <p:cNvPr id="3" name="Segnaposto contenuto 2">
            <a:extLst>
              <a:ext uri="{FF2B5EF4-FFF2-40B4-BE49-F238E27FC236}">
                <a16:creationId xmlns:a16="http://schemas.microsoft.com/office/drawing/2014/main" id="{62E914C9-04D8-7E4E-AA42-A706E4089DD4}"/>
              </a:ext>
            </a:extLst>
          </p:cNvPr>
          <p:cNvSpPr>
            <a:spLocks noGrp="1"/>
          </p:cNvSpPr>
          <p:nvPr>
            <p:ph idx="1"/>
          </p:nvPr>
        </p:nvSpPr>
        <p:spPr>
          <a:xfrm>
            <a:off x="628650" y="1542883"/>
            <a:ext cx="7886700" cy="2533818"/>
          </a:xfrm>
        </p:spPr>
        <p:txBody>
          <a:bodyPr>
            <a:normAutofit fontScale="70000" lnSpcReduction="20000"/>
          </a:bodyPr>
          <a:lstStyle/>
          <a:p>
            <a:pPr marL="0" indent="0">
              <a:buNone/>
            </a:pPr>
            <a:r>
              <a:rPr lang="en-US" dirty="0"/>
              <a:t>Can we use ref. WFSs to correct for tracking sodium layer focus variations and so using a single sub-aperture SH for LO?</a:t>
            </a:r>
          </a:p>
          <a:p>
            <a:pPr marL="514350" indent="-514350">
              <a:buFont typeface="+mj-lt"/>
              <a:buAutoNum type="arabicPeriod"/>
            </a:pPr>
            <a:r>
              <a:rPr lang="en-US" dirty="0"/>
              <a:t>LO SHS 1x1 has a small gain with respect to 2x2 (measuring only TT) of ~65nm.</a:t>
            </a:r>
          </a:p>
          <a:p>
            <a:pPr marL="514350" indent="-514350">
              <a:buFont typeface="+mj-lt"/>
              <a:buAutoNum type="arabicPeriod"/>
            </a:pPr>
            <a:r>
              <a:rPr lang="en-US" dirty="0"/>
              <a:t>We will be limited by the brightest star to get enough bandwidth (~1Hz) with a 10x10 SHS.</a:t>
            </a:r>
          </a:p>
          <a:p>
            <a:pPr marL="514350" indent="-514350">
              <a:buFont typeface="+mj-lt"/>
              <a:buAutoNum type="arabicPeriod"/>
            </a:pPr>
            <a:r>
              <a:rPr lang="en-US" dirty="0"/>
              <a:t>1Hz bandwidth will give a significative correction of turbulence focus, so we will get an </a:t>
            </a:r>
            <a:r>
              <a:rPr lang="en-US" dirty="0" err="1"/>
              <a:t>isoplanatic</a:t>
            </a:r>
            <a:r>
              <a:rPr lang="en-US" dirty="0"/>
              <a:t> error.</a:t>
            </a:r>
          </a:p>
          <a:p>
            <a:pPr marL="514350" indent="-514350">
              <a:buFont typeface="+mj-lt"/>
              <a:buAutoNum type="arabicPeriod"/>
            </a:pPr>
            <a:r>
              <a:rPr lang="en-US" dirty="0"/>
              <a:t>Probability of getting a sufficient bright star (R&lt;22) is not 100%.</a:t>
            </a:r>
          </a:p>
        </p:txBody>
      </p:sp>
      <p:sp>
        <p:nvSpPr>
          <p:cNvPr id="4" name="Segnaposto piè di pagina 3">
            <a:extLst>
              <a:ext uri="{FF2B5EF4-FFF2-40B4-BE49-F238E27FC236}">
                <a16:creationId xmlns:a16="http://schemas.microsoft.com/office/drawing/2014/main" id="{361F7805-2C85-CF42-9107-191D31E774F8}"/>
              </a:ext>
            </a:extLst>
          </p:cNvPr>
          <p:cNvSpPr>
            <a:spLocks noGrp="1"/>
          </p:cNvSpPr>
          <p:nvPr>
            <p:ph type="ftr" sz="quarter" idx="11"/>
          </p:nvPr>
        </p:nvSpPr>
        <p:spPr/>
        <p:txBody>
          <a:bodyPr/>
          <a:lstStyle/>
          <a:p>
            <a:r>
              <a:rPr lang="en-US" dirty="0"/>
              <a:t>MAORY Consortium Meeting - </a:t>
            </a:r>
            <a:r>
              <a:rPr lang="it-IT" dirty="0"/>
              <a:t>02-05/07/2019</a:t>
            </a:r>
            <a:endParaRPr lang="en-US" dirty="0"/>
          </a:p>
        </p:txBody>
      </p:sp>
      <p:sp>
        <p:nvSpPr>
          <p:cNvPr id="5" name="Segnaposto numero diapositiva 4">
            <a:extLst>
              <a:ext uri="{FF2B5EF4-FFF2-40B4-BE49-F238E27FC236}">
                <a16:creationId xmlns:a16="http://schemas.microsoft.com/office/drawing/2014/main" id="{44C421CC-982C-CE46-81FD-BCD80E4D769A}"/>
              </a:ext>
            </a:extLst>
          </p:cNvPr>
          <p:cNvSpPr>
            <a:spLocks noGrp="1"/>
          </p:cNvSpPr>
          <p:nvPr>
            <p:ph type="sldNum" sz="quarter" idx="12"/>
          </p:nvPr>
        </p:nvSpPr>
        <p:spPr/>
        <p:txBody>
          <a:bodyPr/>
          <a:lstStyle/>
          <a:p>
            <a:fld id="{DEC48222-1666-974F-8A35-A67AA2005B5F}" type="slidenum">
              <a:rPr lang="en-US" smtClean="0"/>
              <a:t>15</a:t>
            </a:fld>
            <a:endParaRPr lang="en-US"/>
          </a:p>
        </p:txBody>
      </p:sp>
      <p:grpSp>
        <p:nvGrpSpPr>
          <p:cNvPr id="26" name="Gruppo 25">
            <a:extLst>
              <a:ext uri="{FF2B5EF4-FFF2-40B4-BE49-F238E27FC236}">
                <a16:creationId xmlns:a16="http://schemas.microsoft.com/office/drawing/2014/main" id="{1FAF8FA5-68D6-C646-8538-5B3D557BE5F8}"/>
              </a:ext>
            </a:extLst>
          </p:cNvPr>
          <p:cNvGrpSpPr>
            <a:grpSpLocks noChangeAspect="1"/>
          </p:cNvGrpSpPr>
          <p:nvPr/>
        </p:nvGrpSpPr>
        <p:grpSpPr>
          <a:xfrm>
            <a:off x="4377900" y="4494646"/>
            <a:ext cx="4564269" cy="1997853"/>
            <a:chOff x="1570658" y="4213160"/>
            <a:chExt cx="5764910" cy="2523392"/>
          </a:xfrm>
        </p:grpSpPr>
        <p:pic>
          <p:nvPicPr>
            <p:cNvPr id="27" name="Picture 4">
              <a:extLst>
                <a:ext uri="{FF2B5EF4-FFF2-40B4-BE49-F238E27FC236}">
                  <a16:creationId xmlns:a16="http://schemas.microsoft.com/office/drawing/2014/main" id="{9FE29289-3157-1743-B861-50045DF16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658" y="4213160"/>
              <a:ext cx="5046784" cy="2523392"/>
            </a:xfrm>
            <a:prstGeom prst="rect">
              <a:avLst/>
            </a:prstGeom>
          </p:spPr>
        </p:pic>
        <p:sp>
          <p:nvSpPr>
            <p:cNvPr id="28" name="TextBox 6">
              <a:extLst>
                <a:ext uri="{FF2B5EF4-FFF2-40B4-BE49-F238E27FC236}">
                  <a16:creationId xmlns:a16="http://schemas.microsoft.com/office/drawing/2014/main" id="{1CA64D8A-913F-1A4C-92D3-62D2409B1D7C}"/>
                </a:ext>
              </a:extLst>
            </p:cNvPr>
            <p:cNvSpPr txBox="1"/>
            <p:nvPr/>
          </p:nvSpPr>
          <p:spPr>
            <a:xfrm>
              <a:off x="3643531" y="4578073"/>
              <a:ext cx="1582205" cy="466485"/>
            </a:xfrm>
            <a:prstGeom prst="rect">
              <a:avLst/>
            </a:prstGeom>
            <a:noFill/>
          </p:spPr>
          <p:txBody>
            <a:bodyPr wrap="square" rtlCol="0">
              <a:spAutoFit/>
            </a:bodyPr>
            <a:lstStyle/>
            <a:p>
              <a:r>
                <a:rPr lang="en-US" dirty="0" err="1"/>
                <a:t>Turb</a:t>
              </a:r>
              <a:r>
                <a:rPr lang="en-US" dirty="0"/>
                <a:t> (</a:t>
              </a:r>
              <a:r>
                <a:rPr lang="en-US" dirty="0" err="1"/>
                <a:t>foc</a:t>
              </a:r>
              <a:r>
                <a:rPr lang="en-US" dirty="0"/>
                <a:t>)</a:t>
              </a:r>
            </a:p>
          </p:txBody>
        </p:sp>
        <p:sp>
          <p:nvSpPr>
            <p:cNvPr id="29" name="TextBox 8">
              <a:extLst>
                <a:ext uri="{FF2B5EF4-FFF2-40B4-BE49-F238E27FC236}">
                  <a16:creationId xmlns:a16="http://schemas.microsoft.com/office/drawing/2014/main" id="{6DBDF71A-4C41-014E-9D27-DDABFEB16562}"/>
                </a:ext>
              </a:extLst>
            </p:cNvPr>
            <p:cNvSpPr txBox="1"/>
            <p:nvPr/>
          </p:nvSpPr>
          <p:spPr>
            <a:xfrm>
              <a:off x="2429738" y="5312318"/>
              <a:ext cx="2051220" cy="466485"/>
            </a:xfrm>
            <a:prstGeom prst="rect">
              <a:avLst/>
            </a:prstGeom>
            <a:noFill/>
          </p:spPr>
          <p:txBody>
            <a:bodyPr wrap="square" rtlCol="0">
              <a:spAutoFit/>
            </a:bodyPr>
            <a:lstStyle/>
            <a:p>
              <a:r>
                <a:rPr lang="en-US" dirty="0"/>
                <a:t>Sodium focus</a:t>
              </a:r>
            </a:p>
          </p:txBody>
        </p:sp>
        <p:cxnSp>
          <p:nvCxnSpPr>
            <p:cNvPr id="30" name="Connettore 1 29">
              <a:extLst>
                <a:ext uri="{FF2B5EF4-FFF2-40B4-BE49-F238E27FC236}">
                  <a16:creationId xmlns:a16="http://schemas.microsoft.com/office/drawing/2014/main" id="{6AD70CE3-2025-D34F-B2C7-ECC579F34075}"/>
                </a:ext>
              </a:extLst>
            </p:cNvPr>
            <p:cNvCxnSpPr/>
            <p:nvPr/>
          </p:nvCxnSpPr>
          <p:spPr>
            <a:xfrm flipV="1">
              <a:off x="5020056" y="4487128"/>
              <a:ext cx="0" cy="1764792"/>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1 30">
              <a:extLst>
                <a:ext uri="{FF2B5EF4-FFF2-40B4-BE49-F238E27FC236}">
                  <a16:creationId xmlns:a16="http://schemas.microsoft.com/office/drawing/2014/main" id="{FEB1154C-F504-5E4F-9777-D37A36635B10}"/>
                </a:ext>
              </a:extLst>
            </p:cNvPr>
            <p:cNvCxnSpPr>
              <a:cxnSpLocks/>
            </p:cNvCxnSpPr>
            <p:nvPr/>
          </p:nvCxnSpPr>
          <p:spPr>
            <a:xfrm>
              <a:off x="4814374" y="5773384"/>
              <a:ext cx="1613858"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5E0AC6F0-EC7F-4147-9FEC-A67D85328A41}"/>
                </a:ext>
              </a:extLst>
            </p:cNvPr>
            <p:cNvSpPr txBox="1"/>
            <p:nvPr/>
          </p:nvSpPr>
          <p:spPr>
            <a:xfrm>
              <a:off x="6495273" y="5579574"/>
              <a:ext cx="840295" cy="369332"/>
            </a:xfrm>
            <a:prstGeom prst="rect">
              <a:avLst/>
            </a:prstGeom>
            <a:noFill/>
          </p:spPr>
          <p:txBody>
            <a:bodyPr wrap="none" rtlCol="0">
              <a:spAutoFit/>
            </a:bodyPr>
            <a:lstStyle/>
            <a:p>
              <a:r>
                <a:rPr lang="en-US" dirty="0"/>
                <a:t>~35nm</a:t>
              </a:r>
            </a:p>
          </p:txBody>
        </p:sp>
      </p:grpSp>
      <p:grpSp>
        <p:nvGrpSpPr>
          <p:cNvPr id="34" name="Gruppo 33">
            <a:extLst>
              <a:ext uri="{FF2B5EF4-FFF2-40B4-BE49-F238E27FC236}">
                <a16:creationId xmlns:a16="http://schemas.microsoft.com/office/drawing/2014/main" id="{186F2310-54A3-A24B-B32E-AFB3C40CFC7C}"/>
              </a:ext>
            </a:extLst>
          </p:cNvPr>
          <p:cNvGrpSpPr/>
          <p:nvPr/>
        </p:nvGrpSpPr>
        <p:grpSpPr>
          <a:xfrm>
            <a:off x="201831" y="4495799"/>
            <a:ext cx="3692037" cy="1995545"/>
            <a:chOff x="269996" y="2188031"/>
            <a:chExt cx="5843221" cy="2921611"/>
          </a:xfrm>
        </p:grpSpPr>
        <p:pic>
          <p:nvPicPr>
            <p:cNvPr id="35" name="Picture 3">
              <a:extLst>
                <a:ext uri="{FF2B5EF4-FFF2-40B4-BE49-F238E27FC236}">
                  <a16:creationId xmlns:a16="http://schemas.microsoft.com/office/drawing/2014/main" id="{D9977C90-F175-204C-A5B2-02858D8B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96" y="2188031"/>
              <a:ext cx="5843221" cy="2921611"/>
            </a:xfrm>
            <a:prstGeom prst="rect">
              <a:avLst/>
            </a:prstGeom>
          </p:spPr>
        </p:pic>
        <p:cxnSp>
          <p:nvCxnSpPr>
            <p:cNvPr id="36" name="Straight Arrow Connector 6">
              <a:extLst>
                <a:ext uri="{FF2B5EF4-FFF2-40B4-BE49-F238E27FC236}">
                  <a16:creationId xmlns:a16="http://schemas.microsoft.com/office/drawing/2014/main" id="{A15A1A75-197E-124F-BA67-5D019A4A0539}"/>
                </a:ext>
              </a:extLst>
            </p:cNvPr>
            <p:cNvCxnSpPr/>
            <p:nvPr/>
          </p:nvCxnSpPr>
          <p:spPr>
            <a:xfrm>
              <a:off x="4510454" y="3506879"/>
              <a:ext cx="756138"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7">
              <a:extLst>
                <a:ext uri="{FF2B5EF4-FFF2-40B4-BE49-F238E27FC236}">
                  <a16:creationId xmlns:a16="http://schemas.microsoft.com/office/drawing/2014/main" id="{385F237F-EEA4-9749-A140-DC354147FE6F}"/>
                </a:ext>
              </a:extLst>
            </p:cNvPr>
            <p:cNvSpPr txBox="1"/>
            <p:nvPr/>
          </p:nvSpPr>
          <p:spPr>
            <a:xfrm>
              <a:off x="4567602" y="3489295"/>
              <a:ext cx="1392781" cy="540727"/>
            </a:xfrm>
            <a:prstGeom prst="rect">
              <a:avLst/>
            </a:prstGeom>
            <a:noFill/>
          </p:spPr>
          <p:txBody>
            <a:bodyPr wrap="square" rtlCol="0">
              <a:spAutoFit/>
            </a:bodyPr>
            <a:lstStyle/>
            <a:p>
              <a:r>
                <a:rPr lang="it-IT" dirty="0">
                  <a:solidFill>
                    <a:schemeClr val="accent1"/>
                  </a:solidFill>
                </a:rPr>
                <a:t>7.7%</a:t>
              </a:r>
              <a:endParaRPr lang="en-US" dirty="0">
                <a:solidFill>
                  <a:schemeClr val="accent1"/>
                </a:solidFill>
              </a:endParaRPr>
            </a:p>
          </p:txBody>
        </p:sp>
        <p:sp>
          <p:nvSpPr>
            <p:cNvPr id="38" name="CasellaDiTesto 37">
              <a:extLst>
                <a:ext uri="{FF2B5EF4-FFF2-40B4-BE49-F238E27FC236}">
                  <a16:creationId xmlns:a16="http://schemas.microsoft.com/office/drawing/2014/main" id="{627E48F0-3A29-6348-9809-BD407223F15F}"/>
                </a:ext>
              </a:extLst>
            </p:cNvPr>
            <p:cNvSpPr txBox="1"/>
            <p:nvPr/>
          </p:nvSpPr>
          <p:spPr>
            <a:xfrm>
              <a:off x="1512980" y="2822837"/>
              <a:ext cx="865943" cy="369332"/>
            </a:xfrm>
            <a:prstGeom prst="rect">
              <a:avLst/>
            </a:prstGeom>
            <a:noFill/>
          </p:spPr>
          <p:txBody>
            <a:bodyPr wrap="none" rtlCol="0">
              <a:spAutoFit/>
            </a:bodyPr>
            <a:lstStyle/>
            <a:p>
              <a:r>
                <a:rPr lang="en-US" dirty="0"/>
                <a:t>1PFDM</a:t>
              </a:r>
            </a:p>
          </p:txBody>
        </p:sp>
      </p:grpSp>
      <p:sp>
        <p:nvSpPr>
          <p:cNvPr id="39" name="CasellaDiTesto 38">
            <a:extLst>
              <a:ext uri="{FF2B5EF4-FFF2-40B4-BE49-F238E27FC236}">
                <a16:creationId xmlns:a16="http://schemas.microsoft.com/office/drawing/2014/main" id="{2DB5DDDF-1642-A946-8649-53194AF73B72}"/>
              </a:ext>
            </a:extLst>
          </p:cNvPr>
          <p:cNvSpPr txBox="1"/>
          <p:nvPr/>
        </p:nvSpPr>
        <p:spPr>
          <a:xfrm>
            <a:off x="819980" y="4248992"/>
            <a:ext cx="2455737" cy="369332"/>
          </a:xfrm>
          <a:prstGeom prst="rect">
            <a:avLst/>
          </a:prstGeom>
          <a:noFill/>
        </p:spPr>
        <p:txBody>
          <a:bodyPr wrap="none" rtlCol="0">
            <a:spAutoFit/>
          </a:bodyPr>
          <a:lstStyle/>
          <a:p>
            <a:r>
              <a:rPr lang="en-US" dirty="0"/>
              <a:t>Sky coverage 1x1 VS 2x2</a:t>
            </a:r>
          </a:p>
        </p:txBody>
      </p:sp>
      <p:sp>
        <p:nvSpPr>
          <p:cNvPr id="40" name="CasellaDiTesto 39">
            <a:extLst>
              <a:ext uri="{FF2B5EF4-FFF2-40B4-BE49-F238E27FC236}">
                <a16:creationId xmlns:a16="http://schemas.microsoft.com/office/drawing/2014/main" id="{55441259-8C4D-9A4A-951B-784E185AF28E}"/>
              </a:ext>
            </a:extLst>
          </p:cNvPr>
          <p:cNvSpPr txBox="1"/>
          <p:nvPr/>
        </p:nvSpPr>
        <p:spPr>
          <a:xfrm>
            <a:off x="5058062" y="4199513"/>
            <a:ext cx="3318794" cy="369332"/>
          </a:xfrm>
          <a:prstGeom prst="rect">
            <a:avLst/>
          </a:prstGeom>
          <a:noFill/>
        </p:spPr>
        <p:txBody>
          <a:bodyPr wrap="none" rtlCol="0">
            <a:spAutoFit/>
          </a:bodyPr>
          <a:lstStyle/>
          <a:p>
            <a:r>
              <a:rPr lang="en-US" dirty="0"/>
              <a:t>Focus (</a:t>
            </a:r>
            <a:r>
              <a:rPr lang="en-US" dirty="0" err="1"/>
              <a:t>turb</a:t>
            </a:r>
            <a:r>
              <a:rPr lang="en-US" dirty="0"/>
              <a:t>. and sodium) residual</a:t>
            </a:r>
          </a:p>
        </p:txBody>
      </p:sp>
    </p:spTree>
    <p:extLst>
      <p:ext uri="{BB962C8B-B14F-4D97-AF65-F5344CB8AC3E}">
        <p14:creationId xmlns:p14="http://schemas.microsoft.com/office/powerpoint/2010/main" val="36135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D26F79-7979-C24B-9164-063AA743BDFD}"/>
              </a:ext>
            </a:extLst>
          </p:cNvPr>
          <p:cNvSpPr>
            <a:spLocks noGrp="1"/>
          </p:cNvSpPr>
          <p:nvPr>
            <p:ph type="title"/>
          </p:nvPr>
        </p:nvSpPr>
        <p:spPr>
          <a:xfrm>
            <a:off x="108065" y="365126"/>
            <a:ext cx="7727835" cy="1325563"/>
          </a:xfrm>
        </p:spPr>
        <p:txBody>
          <a:bodyPr>
            <a:normAutofit/>
          </a:bodyPr>
          <a:lstStyle/>
          <a:p>
            <a:r>
              <a:rPr lang="en-US" dirty="0"/>
              <a:t>Support to optical design</a:t>
            </a:r>
          </a:p>
        </p:txBody>
      </p:sp>
      <p:grpSp>
        <p:nvGrpSpPr>
          <p:cNvPr id="39" name="Gruppo 38">
            <a:extLst>
              <a:ext uri="{FF2B5EF4-FFF2-40B4-BE49-F238E27FC236}">
                <a16:creationId xmlns:a16="http://schemas.microsoft.com/office/drawing/2014/main" id="{5A11616D-AF28-AB4D-8883-9258C352C3BC}"/>
              </a:ext>
            </a:extLst>
          </p:cNvPr>
          <p:cNvGrpSpPr>
            <a:grpSpLocks noChangeAspect="1"/>
          </p:cNvGrpSpPr>
          <p:nvPr/>
        </p:nvGrpSpPr>
        <p:grpSpPr>
          <a:xfrm>
            <a:off x="89967" y="2115137"/>
            <a:ext cx="2989102" cy="4377737"/>
            <a:chOff x="5198301" y="1520901"/>
            <a:chExt cx="3452108" cy="5055840"/>
          </a:xfrm>
        </p:grpSpPr>
        <p:grpSp>
          <p:nvGrpSpPr>
            <p:cNvPr id="32" name="Gruppo 31">
              <a:extLst>
                <a:ext uri="{FF2B5EF4-FFF2-40B4-BE49-F238E27FC236}">
                  <a16:creationId xmlns:a16="http://schemas.microsoft.com/office/drawing/2014/main" id="{263CA395-DF35-2D4D-BA05-F57F6E77345E}"/>
                </a:ext>
              </a:extLst>
            </p:cNvPr>
            <p:cNvGrpSpPr>
              <a:grpSpLocks noChangeAspect="1"/>
            </p:cNvGrpSpPr>
            <p:nvPr/>
          </p:nvGrpSpPr>
          <p:grpSpPr>
            <a:xfrm>
              <a:off x="5198301" y="1520901"/>
              <a:ext cx="3452108" cy="5055840"/>
              <a:chOff x="5483916" y="2267209"/>
              <a:chExt cx="2364828" cy="3463447"/>
            </a:xfrm>
          </p:grpSpPr>
          <p:pic>
            <p:nvPicPr>
              <p:cNvPr id="30" name="Immagine 29">
                <a:extLst>
                  <a:ext uri="{FF2B5EF4-FFF2-40B4-BE49-F238E27FC236}">
                    <a16:creationId xmlns:a16="http://schemas.microsoft.com/office/drawing/2014/main" id="{EFCDB8DE-4B50-1B48-A704-CAD297B56421}"/>
                  </a:ext>
                </a:extLst>
              </p:cNvPr>
              <p:cNvPicPr>
                <a:picLocks noChangeAspect="1"/>
              </p:cNvPicPr>
              <p:nvPr/>
            </p:nvPicPr>
            <p:blipFill rotWithShape="1">
              <a:blip r:embed="rId3"/>
              <a:srcRect t="49863"/>
              <a:stretch/>
            </p:blipFill>
            <p:spPr>
              <a:xfrm>
                <a:off x="5483916" y="2292261"/>
                <a:ext cx="1182414" cy="3438395"/>
              </a:xfrm>
              <a:prstGeom prst="rect">
                <a:avLst/>
              </a:prstGeom>
            </p:spPr>
          </p:pic>
          <p:pic>
            <p:nvPicPr>
              <p:cNvPr id="31" name="Immagine 30">
                <a:extLst>
                  <a:ext uri="{FF2B5EF4-FFF2-40B4-BE49-F238E27FC236}">
                    <a16:creationId xmlns:a16="http://schemas.microsoft.com/office/drawing/2014/main" id="{9B4ABF60-083D-5C49-A367-8363502648E4}"/>
                  </a:ext>
                </a:extLst>
              </p:cNvPr>
              <p:cNvPicPr>
                <a:picLocks noChangeAspect="1"/>
              </p:cNvPicPr>
              <p:nvPr/>
            </p:nvPicPr>
            <p:blipFill rotWithShape="1">
              <a:blip r:embed="rId3"/>
              <a:srcRect b="50137"/>
              <a:stretch/>
            </p:blipFill>
            <p:spPr>
              <a:xfrm>
                <a:off x="6666330" y="2267209"/>
                <a:ext cx="1182414" cy="3419605"/>
              </a:xfrm>
              <a:prstGeom prst="rect">
                <a:avLst/>
              </a:prstGeom>
            </p:spPr>
          </p:pic>
        </p:grpSp>
        <p:sp>
          <p:nvSpPr>
            <p:cNvPr id="33" name="CasellaDiTesto 32">
              <a:extLst>
                <a:ext uri="{FF2B5EF4-FFF2-40B4-BE49-F238E27FC236}">
                  <a16:creationId xmlns:a16="http://schemas.microsoft.com/office/drawing/2014/main" id="{9AB17CF8-DE34-514A-8942-566FFACDDFB3}"/>
                </a:ext>
              </a:extLst>
            </p:cNvPr>
            <p:cNvSpPr txBox="1"/>
            <p:nvPr/>
          </p:nvSpPr>
          <p:spPr>
            <a:xfrm>
              <a:off x="5910485" y="5486400"/>
              <a:ext cx="340158" cy="461665"/>
            </a:xfrm>
            <a:prstGeom prst="rect">
              <a:avLst/>
            </a:prstGeom>
            <a:noFill/>
          </p:spPr>
          <p:txBody>
            <a:bodyPr wrap="none" rtlCol="0">
              <a:spAutoFit/>
            </a:bodyPr>
            <a:lstStyle/>
            <a:p>
              <a:r>
                <a:rPr lang="en-US" sz="2400" dirty="0">
                  <a:solidFill>
                    <a:schemeClr val="bg1"/>
                  </a:solidFill>
                </a:rPr>
                <a:t>1</a:t>
              </a:r>
            </a:p>
          </p:txBody>
        </p:sp>
        <p:sp>
          <p:nvSpPr>
            <p:cNvPr id="34" name="CasellaDiTesto 33">
              <a:extLst>
                <a:ext uri="{FF2B5EF4-FFF2-40B4-BE49-F238E27FC236}">
                  <a16:creationId xmlns:a16="http://schemas.microsoft.com/office/drawing/2014/main" id="{C67E7128-0AF9-7448-9BFB-0C8CFA068772}"/>
                </a:ext>
              </a:extLst>
            </p:cNvPr>
            <p:cNvSpPr txBox="1"/>
            <p:nvPr/>
          </p:nvSpPr>
          <p:spPr>
            <a:xfrm>
              <a:off x="5910485" y="3817989"/>
              <a:ext cx="340158" cy="461665"/>
            </a:xfrm>
            <a:prstGeom prst="rect">
              <a:avLst/>
            </a:prstGeom>
            <a:noFill/>
          </p:spPr>
          <p:txBody>
            <a:bodyPr wrap="none" rtlCol="0">
              <a:spAutoFit/>
            </a:bodyPr>
            <a:lstStyle/>
            <a:p>
              <a:r>
                <a:rPr lang="en-US" sz="2400" dirty="0">
                  <a:solidFill>
                    <a:schemeClr val="bg1"/>
                  </a:solidFill>
                </a:rPr>
                <a:t>2</a:t>
              </a:r>
            </a:p>
          </p:txBody>
        </p:sp>
        <p:sp>
          <p:nvSpPr>
            <p:cNvPr id="35" name="CasellaDiTesto 34">
              <a:extLst>
                <a:ext uri="{FF2B5EF4-FFF2-40B4-BE49-F238E27FC236}">
                  <a16:creationId xmlns:a16="http://schemas.microsoft.com/office/drawing/2014/main" id="{6B555CE4-DF19-6641-9BEB-005F23081DD2}"/>
                </a:ext>
              </a:extLst>
            </p:cNvPr>
            <p:cNvSpPr txBox="1"/>
            <p:nvPr/>
          </p:nvSpPr>
          <p:spPr>
            <a:xfrm>
              <a:off x="5910485" y="2142415"/>
              <a:ext cx="340158" cy="461665"/>
            </a:xfrm>
            <a:prstGeom prst="rect">
              <a:avLst/>
            </a:prstGeom>
            <a:noFill/>
          </p:spPr>
          <p:txBody>
            <a:bodyPr wrap="none" rtlCol="0">
              <a:spAutoFit/>
            </a:bodyPr>
            <a:lstStyle/>
            <a:p>
              <a:r>
                <a:rPr lang="en-US" sz="2400" dirty="0">
                  <a:solidFill>
                    <a:schemeClr val="bg1"/>
                  </a:solidFill>
                </a:rPr>
                <a:t>3</a:t>
              </a:r>
            </a:p>
          </p:txBody>
        </p:sp>
        <p:sp>
          <p:nvSpPr>
            <p:cNvPr id="36" name="CasellaDiTesto 35">
              <a:extLst>
                <a:ext uri="{FF2B5EF4-FFF2-40B4-BE49-F238E27FC236}">
                  <a16:creationId xmlns:a16="http://schemas.microsoft.com/office/drawing/2014/main" id="{6299F092-BDF4-664D-9DC0-D9CC274AE420}"/>
                </a:ext>
              </a:extLst>
            </p:cNvPr>
            <p:cNvSpPr txBox="1"/>
            <p:nvPr/>
          </p:nvSpPr>
          <p:spPr>
            <a:xfrm>
              <a:off x="7636539" y="5414068"/>
              <a:ext cx="340158" cy="461665"/>
            </a:xfrm>
            <a:prstGeom prst="rect">
              <a:avLst/>
            </a:prstGeom>
            <a:noFill/>
          </p:spPr>
          <p:txBody>
            <a:bodyPr wrap="none" rtlCol="0">
              <a:spAutoFit/>
            </a:bodyPr>
            <a:lstStyle/>
            <a:p>
              <a:r>
                <a:rPr lang="en-US" sz="2400" dirty="0">
                  <a:solidFill>
                    <a:schemeClr val="bg1"/>
                  </a:solidFill>
                </a:rPr>
                <a:t>4</a:t>
              </a:r>
            </a:p>
          </p:txBody>
        </p:sp>
        <p:sp>
          <p:nvSpPr>
            <p:cNvPr id="37" name="CasellaDiTesto 36">
              <a:extLst>
                <a:ext uri="{FF2B5EF4-FFF2-40B4-BE49-F238E27FC236}">
                  <a16:creationId xmlns:a16="http://schemas.microsoft.com/office/drawing/2014/main" id="{2F3E7CAE-B041-854F-A31C-8ED19356B24F}"/>
                </a:ext>
              </a:extLst>
            </p:cNvPr>
            <p:cNvSpPr txBox="1"/>
            <p:nvPr/>
          </p:nvSpPr>
          <p:spPr>
            <a:xfrm>
              <a:off x="7646896" y="3760124"/>
              <a:ext cx="340158" cy="461665"/>
            </a:xfrm>
            <a:prstGeom prst="rect">
              <a:avLst/>
            </a:prstGeom>
            <a:noFill/>
          </p:spPr>
          <p:txBody>
            <a:bodyPr wrap="none" rtlCol="0">
              <a:spAutoFit/>
            </a:bodyPr>
            <a:lstStyle/>
            <a:p>
              <a:r>
                <a:rPr lang="en-US" sz="2400" dirty="0">
                  <a:solidFill>
                    <a:schemeClr val="bg1"/>
                  </a:solidFill>
                </a:rPr>
                <a:t>5</a:t>
              </a:r>
            </a:p>
          </p:txBody>
        </p:sp>
        <p:sp>
          <p:nvSpPr>
            <p:cNvPr id="38" name="CasellaDiTesto 37">
              <a:extLst>
                <a:ext uri="{FF2B5EF4-FFF2-40B4-BE49-F238E27FC236}">
                  <a16:creationId xmlns:a16="http://schemas.microsoft.com/office/drawing/2014/main" id="{16ABED84-ACCF-8F40-AB3D-711775999B4A}"/>
                </a:ext>
              </a:extLst>
            </p:cNvPr>
            <p:cNvSpPr txBox="1"/>
            <p:nvPr/>
          </p:nvSpPr>
          <p:spPr>
            <a:xfrm>
              <a:off x="7634370" y="2106179"/>
              <a:ext cx="340158" cy="461665"/>
            </a:xfrm>
            <a:prstGeom prst="rect">
              <a:avLst/>
            </a:prstGeom>
            <a:noFill/>
          </p:spPr>
          <p:txBody>
            <a:bodyPr wrap="none" rtlCol="0">
              <a:spAutoFit/>
            </a:bodyPr>
            <a:lstStyle/>
            <a:p>
              <a:r>
                <a:rPr lang="en-US" sz="2400" dirty="0">
                  <a:solidFill>
                    <a:schemeClr val="bg1"/>
                  </a:solidFill>
                </a:rPr>
                <a:t>6</a:t>
              </a:r>
            </a:p>
          </p:txBody>
        </p:sp>
      </p:grpSp>
      <p:pic>
        <p:nvPicPr>
          <p:cNvPr id="17" name="Immagine 16">
            <a:extLst>
              <a:ext uri="{FF2B5EF4-FFF2-40B4-BE49-F238E27FC236}">
                <a16:creationId xmlns:a16="http://schemas.microsoft.com/office/drawing/2014/main" id="{FEB9D9BA-1C70-B640-9823-D820C9BF6F50}"/>
              </a:ext>
            </a:extLst>
          </p:cNvPr>
          <p:cNvPicPr>
            <a:picLocks noChangeAspect="1"/>
          </p:cNvPicPr>
          <p:nvPr/>
        </p:nvPicPr>
        <p:blipFill>
          <a:blip r:embed="rId4"/>
          <a:stretch>
            <a:fillRect/>
          </a:stretch>
        </p:blipFill>
        <p:spPr>
          <a:xfrm>
            <a:off x="7098001" y="4380806"/>
            <a:ext cx="1935535" cy="2060139"/>
          </a:xfrm>
          <a:prstGeom prst="rect">
            <a:avLst/>
          </a:prstGeom>
        </p:spPr>
      </p:pic>
      <p:pic>
        <p:nvPicPr>
          <p:cNvPr id="16" name="Immagine 15">
            <a:extLst>
              <a:ext uri="{FF2B5EF4-FFF2-40B4-BE49-F238E27FC236}">
                <a16:creationId xmlns:a16="http://schemas.microsoft.com/office/drawing/2014/main" id="{9B328573-3E0C-EE43-90B2-09AD874E8B95}"/>
              </a:ext>
            </a:extLst>
          </p:cNvPr>
          <p:cNvPicPr>
            <a:picLocks noChangeAspect="1"/>
          </p:cNvPicPr>
          <p:nvPr/>
        </p:nvPicPr>
        <p:blipFill>
          <a:blip r:embed="rId5"/>
          <a:stretch>
            <a:fillRect/>
          </a:stretch>
        </p:blipFill>
        <p:spPr>
          <a:xfrm>
            <a:off x="5144767" y="4339588"/>
            <a:ext cx="1935534" cy="2097870"/>
          </a:xfrm>
          <a:prstGeom prst="rect">
            <a:avLst/>
          </a:prstGeom>
        </p:spPr>
      </p:pic>
      <p:pic>
        <p:nvPicPr>
          <p:cNvPr id="5" name="Immagine 4">
            <a:extLst>
              <a:ext uri="{FF2B5EF4-FFF2-40B4-BE49-F238E27FC236}">
                <a16:creationId xmlns:a16="http://schemas.microsoft.com/office/drawing/2014/main" id="{DB91ED95-8802-834C-B0B4-BCD32170B207}"/>
              </a:ext>
            </a:extLst>
          </p:cNvPr>
          <p:cNvPicPr>
            <a:picLocks noChangeAspect="1"/>
          </p:cNvPicPr>
          <p:nvPr/>
        </p:nvPicPr>
        <p:blipFill>
          <a:blip r:embed="rId6"/>
          <a:stretch>
            <a:fillRect/>
          </a:stretch>
        </p:blipFill>
        <p:spPr>
          <a:xfrm>
            <a:off x="3160051" y="4360464"/>
            <a:ext cx="1935534" cy="2064293"/>
          </a:xfrm>
          <a:prstGeom prst="rect">
            <a:avLst/>
          </a:prstGeom>
        </p:spPr>
      </p:pic>
      <p:sp>
        <p:nvSpPr>
          <p:cNvPr id="4" name="CasellaDiTesto 3">
            <a:extLst>
              <a:ext uri="{FF2B5EF4-FFF2-40B4-BE49-F238E27FC236}">
                <a16:creationId xmlns:a16="http://schemas.microsoft.com/office/drawing/2014/main" id="{E4448B2A-5E1D-3A42-AF66-3B9537DFE270}"/>
              </a:ext>
            </a:extLst>
          </p:cNvPr>
          <p:cNvSpPr txBox="1"/>
          <p:nvPr/>
        </p:nvSpPr>
        <p:spPr>
          <a:xfrm>
            <a:off x="3662421" y="2107719"/>
            <a:ext cx="5125979" cy="1323439"/>
          </a:xfrm>
          <a:prstGeom prst="rect">
            <a:avLst/>
          </a:prstGeom>
          <a:noFill/>
        </p:spPr>
        <p:txBody>
          <a:bodyPr wrap="square" rtlCol="0">
            <a:spAutoFit/>
          </a:bodyPr>
          <a:lstStyle/>
          <a:p>
            <a:r>
              <a:rPr lang="en-US" sz="2000" dirty="0"/>
              <a:t>Impact of LGS objective aberrations:</a:t>
            </a:r>
          </a:p>
          <a:p>
            <a:pPr marL="285750" indent="-285750">
              <a:buFont typeface="Arial" panose="020B0604020202020204" pitchFamily="34" charset="0"/>
              <a:buChar char="•"/>
            </a:pPr>
            <a:r>
              <a:rPr lang="en-US" sz="2000" dirty="0"/>
              <a:t>interface </a:t>
            </a:r>
            <a:r>
              <a:rPr lang="en-US" sz="2000" dirty="0" err="1"/>
              <a:t>zemax</a:t>
            </a:r>
            <a:r>
              <a:rPr lang="en-US" sz="2000" dirty="0"/>
              <a:t> with IDL to get tomographic reconstruction of LGS objective aberrations.</a:t>
            </a:r>
          </a:p>
          <a:p>
            <a:pPr marL="285750" indent="-285750">
              <a:buFont typeface="Arial" panose="020B0604020202020204" pitchFamily="34" charset="0"/>
              <a:buChar char="•"/>
            </a:pPr>
            <a:r>
              <a:rPr lang="en-US" sz="2000" dirty="0"/>
              <a:t>help choosing best optical design.</a:t>
            </a:r>
          </a:p>
        </p:txBody>
      </p:sp>
      <p:sp>
        <p:nvSpPr>
          <p:cNvPr id="6" name="CasellaDiTesto 5">
            <a:extLst>
              <a:ext uri="{FF2B5EF4-FFF2-40B4-BE49-F238E27FC236}">
                <a16:creationId xmlns:a16="http://schemas.microsoft.com/office/drawing/2014/main" id="{F955469C-1C8F-F548-AD66-AD3FE614AD2A}"/>
              </a:ext>
            </a:extLst>
          </p:cNvPr>
          <p:cNvSpPr txBox="1"/>
          <p:nvPr/>
        </p:nvSpPr>
        <p:spPr>
          <a:xfrm>
            <a:off x="209464" y="1500471"/>
            <a:ext cx="2831096" cy="646331"/>
          </a:xfrm>
          <a:prstGeom prst="rect">
            <a:avLst/>
          </a:prstGeom>
          <a:noFill/>
        </p:spPr>
        <p:txBody>
          <a:bodyPr wrap="none" rtlCol="0">
            <a:spAutoFit/>
          </a:bodyPr>
          <a:lstStyle/>
          <a:p>
            <a:pPr algn="ctr"/>
            <a:r>
              <a:rPr lang="en-US" b="1" dirty="0"/>
              <a:t>6 LGS aberrations</a:t>
            </a:r>
          </a:p>
          <a:p>
            <a:pPr algn="ctr"/>
            <a:r>
              <a:rPr lang="en-US" b="1" dirty="0"/>
              <a:t>(from old objective – MOC)</a:t>
            </a:r>
          </a:p>
        </p:txBody>
      </p:sp>
      <p:sp>
        <p:nvSpPr>
          <p:cNvPr id="19" name="CasellaDiTesto 18">
            <a:extLst>
              <a:ext uri="{FF2B5EF4-FFF2-40B4-BE49-F238E27FC236}">
                <a16:creationId xmlns:a16="http://schemas.microsoft.com/office/drawing/2014/main" id="{BCCAB7C2-BD14-654C-96DB-3D6D5E350EEF}"/>
              </a:ext>
            </a:extLst>
          </p:cNvPr>
          <p:cNvSpPr txBox="1"/>
          <p:nvPr/>
        </p:nvSpPr>
        <p:spPr>
          <a:xfrm>
            <a:off x="5366592" y="3934673"/>
            <a:ext cx="1517723" cy="369332"/>
          </a:xfrm>
          <a:prstGeom prst="rect">
            <a:avLst/>
          </a:prstGeom>
          <a:noFill/>
        </p:spPr>
        <p:txBody>
          <a:bodyPr wrap="none" rtlCol="0">
            <a:spAutoFit/>
          </a:bodyPr>
          <a:lstStyle/>
          <a:p>
            <a:r>
              <a:rPr lang="en-US" b="1" dirty="0"/>
              <a:t>Effect on DMs</a:t>
            </a:r>
          </a:p>
        </p:txBody>
      </p:sp>
    </p:spTree>
    <p:extLst>
      <p:ext uri="{BB962C8B-B14F-4D97-AF65-F5344CB8AC3E}">
        <p14:creationId xmlns:p14="http://schemas.microsoft.com/office/powerpoint/2010/main" val="41801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D26F79-7979-C24B-9164-063AA743BDFD}"/>
              </a:ext>
            </a:extLst>
          </p:cNvPr>
          <p:cNvSpPr>
            <a:spLocks noGrp="1"/>
          </p:cNvSpPr>
          <p:nvPr>
            <p:ph type="title"/>
          </p:nvPr>
        </p:nvSpPr>
        <p:spPr>
          <a:xfrm>
            <a:off x="108065" y="365126"/>
            <a:ext cx="7727835" cy="1325563"/>
          </a:xfrm>
        </p:spPr>
        <p:txBody>
          <a:bodyPr>
            <a:normAutofit/>
          </a:bodyPr>
          <a:lstStyle/>
          <a:p>
            <a:r>
              <a:rPr lang="en-US" dirty="0"/>
              <a:t>Simulator test</a:t>
            </a:r>
          </a:p>
        </p:txBody>
      </p:sp>
      <p:pic>
        <p:nvPicPr>
          <p:cNvPr id="3" name="Immagine 2">
            <a:extLst>
              <a:ext uri="{FF2B5EF4-FFF2-40B4-BE49-F238E27FC236}">
                <a16:creationId xmlns:a16="http://schemas.microsoft.com/office/drawing/2014/main" id="{5C0F94CE-C453-8346-93E4-4550A4DCAF72}"/>
              </a:ext>
            </a:extLst>
          </p:cNvPr>
          <p:cNvPicPr>
            <a:picLocks noChangeAspect="1"/>
          </p:cNvPicPr>
          <p:nvPr/>
        </p:nvPicPr>
        <p:blipFill>
          <a:blip r:embed="rId3"/>
          <a:stretch>
            <a:fillRect/>
          </a:stretch>
        </p:blipFill>
        <p:spPr>
          <a:xfrm>
            <a:off x="3003341" y="1690689"/>
            <a:ext cx="5715000" cy="4470400"/>
          </a:xfrm>
          <a:prstGeom prst="rect">
            <a:avLst/>
          </a:prstGeom>
        </p:spPr>
      </p:pic>
      <p:sp>
        <p:nvSpPr>
          <p:cNvPr id="7" name="CasellaDiTesto 6">
            <a:extLst>
              <a:ext uri="{FF2B5EF4-FFF2-40B4-BE49-F238E27FC236}">
                <a16:creationId xmlns:a16="http://schemas.microsoft.com/office/drawing/2014/main" id="{06D6150B-AAC1-1647-8B54-24073920A1E5}"/>
              </a:ext>
            </a:extLst>
          </p:cNvPr>
          <p:cNvSpPr txBox="1"/>
          <p:nvPr/>
        </p:nvSpPr>
        <p:spPr>
          <a:xfrm>
            <a:off x="293122" y="2956393"/>
            <a:ext cx="2319449" cy="1938992"/>
          </a:xfrm>
          <a:prstGeom prst="rect">
            <a:avLst/>
          </a:prstGeom>
          <a:noFill/>
        </p:spPr>
        <p:txBody>
          <a:bodyPr wrap="square" rtlCol="0">
            <a:spAutoFit/>
          </a:bodyPr>
          <a:lstStyle/>
          <a:p>
            <a:r>
              <a:rPr lang="en-US" sz="2400" dirty="0"/>
              <a:t>ESO E2E simulations (Octopus/FRIM) are in good agreement</a:t>
            </a:r>
          </a:p>
        </p:txBody>
      </p:sp>
    </p:spTree>
    <p:extLst>
      <p:ext uri="{BB962C8B-B14F-4D97-AF65-F5344CB8AC3E}">
        <p14:creationId xmlns:p14="http://schemas.microsoft.com/office/powerpoint/2010/main" val="33555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C4F4ED-5DF0-F544-A462-F0F722210468}"/>
              </a:ext>
            </a:extLst>
          </p:cNvPr>
          <p:cNvSpPr>
            <a:spLocks noGrp="1"/>
          </p:cNvSpPr>
          <p:nvPr>
            <p:ph type="title"/>
          </p:nvPr>
        </p:nvSpPr>
        <p:spPr/>
        <p:txBody>
          <a:bodyPr/>
          <a:lstStyle/>
          <a:p>
            <a:r>
              <a:rPr lang="en-US" dirty="0"/>
              <a:t>Sky Coverage</a:t>
            </a:r>
          </a:p>
        </p:txBody>
      </p:sp>
      <p:sp>
        <p:nvSpPr>
          <p:cNvPr id="3" name="Segnaposto testo 2">
            <a:extLst>
              <a:ext uri="{FF2B5EF4-FFF2-40B4-BE49-F238E27FC236}">
                <a16:creationId xmlns:a16="http://schemas.microsoft.com/office/drawing/2014/main" id="{C58EECA4-F2F8-F44E-B031-F916A0852873}"/>
              </a:ext>
            </a:extLst>
          </p:cNvPr>
          <p:cNvSpPr>
            <a:spLocks noGrp="1"/>
          </p:cNvSpPr>
          <p:nvPr>
            <p:ph type="body" idx="1"/>
          </p:nvPr>
        </p:nvSpPr>
        <p:spPr/>
        <p:txBody>
          <a:bodyPr/>
          <a:lstStyle/>
          <a:p>
            <a:endParaRPr lang="en-US"/>
          </a:p>
        </p:txBody>
      </p:sp>
      <p:sp>
        <p:nvSpPr>
          <p:cNvPr id="4" name="Segnaposto piè di pagina 3">
            <a:extLst>
              <a:ext uri="{FF2B5EF4-FFF2-40B4-BE49-F238E27FC236}">
                <a16:creationId xmlns:a16="http://schemas.microsoft.com/office/drawing/2014/main" id="{497C58DC-6987-464C-8058-D319EC762DAE}"/>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67F7E580-F9DF-9046-BDF8-6F82A9863770}"/>
              </a:ext>
            </a:extLst>
          </p:cNvPr>
          <p:cNvSpPr>
            <a:spLocks noGrp="1"/>
          </p:cNvSpPr>
          <p:nvPr>
            <p:ph type="sldNum" sz="quarter" idx="12"/>
          </p:nvPr>
        </p:nvSpPr>
        <p:spPr/>
        <p:txBody>
          <a:bodyPr/>
          <a:lstStyle/>
          <a:p>
            <a:fld id="{DEC48222-1666-974F-8A35-A67AA2005B5F}" type="slidenum">
              <a:rPr lang="en-US" smtClean="0"/>
              <a:t>18</a:t>
            </a:fld>
            <a:endParaRPr lang="en-US"/>
          </a:p>
        </p:txBody>
      </p:sp>
    </p:spTree>
    <p:extLst>
      <p:ext uri="{BB962C8B-B14F-4D97-AF65-F5344CB8AC3E}">
        <p14:creationId xmlns:p14="http://schemas.microsoft.com/office/powerpoint/2010/main" val="263285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dirty="0"/>
              <a:t>Error budget comparison (median spec. profile)</a:t>
            </a:r>
            <a:endParaRPr lang="en-US" dirty="0"/>
          </a:p>
        </p:txBody>
      </p:sp>
      <p:cxnSp>
        <p:nvCxnSpPr>
          <p:cNvPr id="11" name="Straight Arrow Connector 10"/>
          <p:cNvCxnSpPr/>
          <p:nvPr/>
        </p:nvCxnSpPr>
        <p:spPr>
          <a:xfrm>
            <a:off x="2375592" y="2075436"/>
            <a:ext cx="6072447" cy="187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95682" y="1627189"/>
            <a:ext cx="4632268" cy="415498"/>
          </a:xfrm>
          <a:prstGeom prst="rect">
            <a:avLst/>
          </a:prstGeom>
          <a:noFill/>
        </p:spPr>
        <p:txBody>
          <a:bodyPr wrap="square" rtlCol="0">
            <a:spAutoFit/>
          </a:bodyPr>
          <a:lstStyle/>
          <a:p>
            <a:pPr algn="ctr"/>
            <a:r>
              <a:rPr lang="it-IT" sz="2100" b="1" u="sng" dirty="0"/>
              <a:t>Making MAORY great again!</a:t>
            </a:r>
            <a:endParaRPr lang="en-US" sz="2100" b="1" u="sng" dirty="0"/>
          </a:p>
        </p:txBody>
      </p:sp>
      <p:graphicFrame>
        <p:nvGraphicFramePr>
          <p:cNvPr id="3" name="Table 2"/>
          <p:cNvGraphicFramePr>
            <a:graphicFrameLocks noGrp="1"/>
          </p:cNvGraphicFramePr>
          <p:nvPr>
            <p:extLst>
              <p:ext uri="{D42A27DB-BD31-4B8C-83A1-F6EECF244321}">
                <p14:modId xmlns:p14="http://schemas.microsoft.com/office/powerpoint/2010/main" val="2686005807"/>
              </p:ext>
            </p:extLst>
          </p:nvPr>
        </p:nvGraphicFramePr>
        <p:xfrm>
          <a:off x="2375593" y="2211112"/>
          <a:ext cx="5996253" cy="2840971"/>
        </p:xfrm>
        <a:graphic>
          <a:graphicData uri="http://schemas.openxmlformats.org/drawingml/2006/table">
            <a:tbl>
              <a:tblPr/>
              <a:tblGrid>
                <a:gridCol w="1324390">
                  <a:extLst>
                    <a:ext uri="{9D8B030D-6E8A-4147-A177-3AD203B41FA5}">
                      <a16:colId xmlns:a16="http://schemas.microsoft.com/office/drawing/2014/main" val="2658891941"/>
                    </a:ext>
                  </a:extLst>
                </a:gridCol>
                <a:gridCol w="667409">
                  <a:extLst>
                    <a:ext uri="{9D8B030D-6E8A-4147-A177-3AD203B41FA5}">
                      <a16:colId xmlns:a16="http://schemas.microsoft.com/office/drawing/2014/main" val="2976087420"/>
                    </a:ext>
                  </a:extLst>
                </a:gridCol>
                <a:gridCol w="667409">
                  <a:extLst>
                    <a:ext uri="{9D8B030D-6E8A-4147-A177-3AD203B41FA5}">
                      <a16:colId xmlns:a16="http://schemas.microsoft.com/office/drawing/2014/main" val="2621846926"/>
                    </a:ext>
                  </a:extLst>
                </a:gridCol>
                <a:gridCol w="667409">
                  <a:extLst>
                    <a:ext uri="{9D8B030D-6E8A-4147-A177-3AD203B41FA5}">
                      <a16:colId xmlns:a16="http://schemas.microsoft.com/office/drawing/2014/main" val="1732243628"/>
                    </a:ext>
                  </a:extLst>
                </a:gridCol>
                <a:gridCol w="667409">
                  <a:extLst>
                    <a:ext uri="{9D8B030D-6E8A-4147-A177-3AD203B41FA5}">
                      <a16:colId xmlns:a16="http://schemas.microsoft.com/office/drawing/2014/main" val="3425724510"/>
                    </a:ext>
                  </a:extLst>
                </a:gridCol>
                <a:gridCol w="667409">
                  <a:extLst>
                    <a:ext uri="{9D8B030D-6E8A-4147-A177-3AD203B41FA5}">
                      <a16:colId xmlns:a16="http://schemas.microsoft.com/office/drawing/2014/main" val="2870795162"/>
                    </a:ext>
                  </a:extLst>
                </a:gridCol>
                <a:gridCol w="667409">
                  <a:extLst>
                    <a:ext uri="{9D8B030D-6E8A-4147-A177-3AD203B41FA5}">
                      <a16:colId xmlns:a16="http://schemas.microsoft.com/office/drawing/2014/main" val="2082258115"/>
                    </a:ext>
                  </a:extLst>
                </a:gridCol>
                <a:gridCol w="667409">
                  <a:extLst>
                    <a:ext uri="{9D8B030D-6E8A-4147-A177-3AD203B41FA5}">
                      <a16:colId xmlns:a16="http://schemas.microsoft.com/office/drawing/2014/main" val="1507656026"/>
                    </a:ext>
                  </a:extLst>
                </a:gridCol>
              </a:tblGrid>
              <a:tr h="219257">
                <a:tc>
                  <a:txBody>
                    <a:bodyPr/>
                    <a:lstStyle/>
                    <a:p>
                      <a:pPr algn="ctr" fontAlgn="ctr"/>
                      <a:r>
                        <a:rPr lang="en-US" sz="1100" b="0" i="0" u="none" strike="noStrike" dirty="0">
                          <a:solidFill>
                            <a:srgbClr val="000000"/>
                          </a:solidFill>
                          <a:effectLst/>
                          <a:latin typeface="Calibri" panose="020F0502020204030204" pitchFamily="34" charset="0"/>
                        </a:rPr>
                        <a:t># LGS</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60889689"/>
                  </a:ext>
                </a:extLst>
              </a:tr>
              <a:tr h="219257">
                <a:tc>
                  <a:txBody>
                    <a:bodyPr/>
                    <a:lstStyle/>
                    <a:p>
                      <a:pPr algn="ctr" fontAlgn="ctr"/>
                      <a:r>
                        <a:rPr lang="en-US" sz="1100" b="0" i="0" u="none" strike="noStrike" dirty="0">
                          <a:solidFill>
                            <a:srgbClr val="000000"/>
                          </a:solidFill>
                          <a:effectLst/>
                          <a:latin typeface="Calibri" panose="020F0502020204030204" pitchFamily="34" charset="0"/>
                        </a:rPr>
                        <a:t># PFDMs</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306711"/>
                  </a:ext>
                </a:extLst>
              </a:tr>
              <a:tr h="219257">
                <a:tc>
                  <a:txBody>
                    <a:bodyPr/>
                    <a:lstStyle/>
                    <a:p>
                      <a:pPr algn="ctr" fontAlgn="ctr"/>
                      <a:r>
                        <a:rPr lang="en-US" sz="1100" b="0" i="0" u="none" strike="noStrike">
                          <a:solidFill>
                            <a:srgbClr val="000000"/>
                          </a:solidFill>
                          <a:effectLst/>
                          <a:latin typeface="Calibri" panose="020F0502020204030204" pitchFamily="34" charset="0"/>
                        </a:rPr>
                        <a:t>pitch</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coarse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coarse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coarse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coarse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fine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fine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fine</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727599"/>
                  </a:ext>
                </a:extLst>
              </a:tr>
              <a:tr h="219257">
                <a:tc>
                  <a:txBody>
                    <a:bodyPr/>
                    <a:lstStyle/>
                    <a:p>
                      <a:pPr algn="ctr" fontAlgn="ctr"/>
                      <a:r>
                        <a:rPr lang="en-US" sz="1100" b="0" i="0" u="none" strike="noStrike">
                          <a:solidFill>
                            <a:srgbClr val="000000"/>
                          </a:solidFill>
                          <a:effectLst/>
                          <a:latin typeface="Calibri" panose="020F0502020204030204" pitchFamily="34" charset="0"/>
                        </a:rPr>
                        <a:t># subaps LO</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327688"/>
                  </a:ext>
                </a:extLst>
              </a:tr>
              <a:tr h="219257">
                <a:tc>
                  <a:txBody>
                    <a:bodyPr/>
                    <a:lstStyle/>
                    <a:p>
                      <a:pPr algn="ctr" fontAlgn="ctr"/>
                      <a:r>
                        <a:rPr lang="en-US" sz="1100" b="0" i="0" u="none" strike="noStrike">
                          <a:solidFill>
                            <a:srgbClr val="000000"/>
                          </a:solidFill>
                          <a:effectLst/>
                          <a:latin typeface="Calibri" panose="020F0502020204030204" pitchFamily="34" charset="0"/>
                        </a:rPr>
                        <a:t># LO modes</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976770"/>
                  </a:ext>
                </a:extLst>
              </a:tr>
              <a:tr h="219257">
                <a:tc>
                  <a:txBody>
                    <a:bodyPr/>
                    <a:lstStyle/>
                    <a:p>
                      <a:pPr algn="ctr" fontAlgn="ctr"/>
                      <a:r>
                        <a:rPr lang="en-US" sz="1100" b="0" i="0" u="none" strike="noStrike">
                          <a:solidFill>
                            <a:srgbClr val="000000"/>
                          </a:solidFill>
                          <a:effectLst/>
                          <a:latin typeface="Calibri" panose="020F0502020204030204" pitchFamily="34" charset="0"/>
                        </a:rPr>
                        <a:t>Dual AO</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x</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726205"/>
                  </a:ext>
                </a:extLst>
              </a:tr>
              <a:tr h="219257">
                <a:tc>
                  <a:txBody>
                    <a:bodyPr/>
                    <a:lstStyle/>
                    <a:p>
                      <a:pPr algn="ctr" fontAlgn="ctr"/>
                      <a:r>
                        <a:rPr lang="en-US" sz="1100" b="0" i="0" u="none" strike="noStrike">
                          <a:solidFill>
                            <a:srgbClr val="000000"/>
                          </a:solidFill>
                          <a:effectLst/>
                          <a:latin typeface="Calibri" panose="020F0502020204030204" pitchFamily="34" charset="0"/>
                        </a:rPr>
                        <a:t>Telescope</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36238794"/>
                  </a:ext>
                </a:extLst>
              </a:tr>
              <a:tr h="219257">
                <a:tc>
                  <a:txBody>
                    <a:bodyPr/>
                    <a:lstStyle/>
                    <a:p>
                      <a:pPr algn="ctr" fontAlgn="ctr"/>
                      <a:r>
                        <a:rPr lang="en-US" sz="1100" b="0" i="0" u="none" strike="noStrike">
                          <a:solidFill>
                            <a:srgbClr val="000000"/>
                          </a:solidFill>
                          <a:effectLst/>
                          <a:latin typeface="Calibri" panose="020F0502020204030204" pitchFamily="34" charset="0"/>
                        </a:rPr>
                        <a:t>Residual (nm)</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277</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757330"/>
                  </a:ext>
                </a:extLst>
              </a:tr>
              <a:tr h="429144">
                <a:tc>
                  <a:txBody>
                    <a:bodyPr/>
                    <a:lstStyle/>
                    <a:p>
                      <a:pPr algn="ctr" fontAlgn="ctr"/>
                      <a:r>
                        <a:rPr lang="en-US" sz="1100" b="0" i="0" u="none" strike="noStrike">
                          <a:solidFill>
                            <a:srgbClr val="000000"/>
                          </a:solidFill>
                          <a:effectLst/>
                          <a:latin typeface="Calibri" panose="020F0502020204030204" pitchFamily="34" charset="0"/>
                        </a:rPr>
                        <a:t>Difference with 1st</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222</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870044"/>
                  </a:ext>
                </a:extLst>
              </a:tr>
              <a:tr h="219257">
                <a:tc>
                  <a:txBody>
                    <a:bodyPr/>
                    <a:lstStyle/>
                    <a:p>
                      <a:pPr algn="ctr" fontAlgn="ctr"/>
                      <a:r>
                        <a:rPr lang="en-US" sz="1100" b="0" i="0" u="none" strike="noStrike">
                          <a:solidFill>
                            <a:srgbClr val="000000"/>
                          </a:solidFill>
                          <a:effectLst/>
                          <a:latin typeface="Calibri" panose="020F0502020204030204" pitchFamily="34" charset="0"/>
                        </a:rPr>
                        <a:t>Step difference</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68387808"/>
                  </a:ext>
                </a:extLst>
              </a:tr>
              <a:tr h="219257">
                <a:tc>
                  <a:txBody>
                    <a:bodyPr/>
                    <a:lstStyle/>
                    <a:p>
                      <a:pPr algn="ctr" fontAlgn="ctr"/>
                      <a:r>
                        <a:rPr lang="en-US" sz="1100" b="1" i="0" u="none" strike="noStrike">
                          <a:solidFill>
                            <a:srgbClr val="000000"/>
                          </a:solidFill>
                          <a:effectLst/>
                          <a:latin typeface="Calibri" panose="020F0502020204030204" pitchFamily="34" charset="0"/>
                        </a:rPr>
                        <a:t>SR (K)</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0,357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0,416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0,452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0,483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0,497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0,530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0,534</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762231"/>
                  </a:ext>
                </a:extLst>
              </a:tr>
              <a:tr h="219257">
                <a:tc>
                  <a:txBody>
                    <a:bodyPr/>
                    <a:lstStyle/>
                    <a:p>
                      <a:pPr algn="ctr" fontAlgn="ctr"/>
                      <a:r>
                        <a:rPr lang="en-US" sz="1100" b="1" i="0" u="none" strike="noStrike">
                          <a:solidFill>
                            <a:srgbClr val="000000"/>
                          </a:solidFill>
                          <a:effectLst/>
                          <a:latin typeface="Calibri" panose="020F0502020204030204" pitchFamily="34" charset="0"/>
                        </a:rPr>
                        <a:t>SR (J)</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0,041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0,066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0,086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0,105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0,115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0,140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0,143</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885626"/>
                  </a:ext>
                </a:extLst>
              </a:tr>
            </a:tbl>
          </a:graphicData>
        </a:graphic>
      </p:graphicFrame>
      <p:sp>
        <p:nvSpPr>
          <p:cNvPr id="2" name="CasellaDiTesto 1">
            <a:extLst>
              <a:ext uri="{FF2B5EF4-FFF2-40B4-BE49-F238E27FC236}">
                <a16:creationId xmlns:a16="http://schemas.microsoft.com/office/drawing/2014/main" id="{27CBD68F-8DD0-274D-A731-066D03C30773}"/>
              </a:ext>
            </a:extLst>
          </p:cNvPr>
          <p:cNvSpPr txBox="1"/>
          <p:nvPr/>
        </p:nvSpPr>
        <p:spPr>
          <a:xfrm>
            <a:off x="628650" y="5321638"/>
            <a:ext cx="788669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“reduce” the 145nm error from the telescope to 50nm following HARMONI computation on ELT data package (wind shake, M1 phasing, …). Now we are making the same computation to verify this assumption.</a:t>
            </a:r>
          </a:p>
          <a:p>
            <a:pPr marL="285750" indent="-285750">
              <a:buFont typeface="Arial" panose="020B0604020202020204" pitchFamily="34" charset="0"/>
              <a:buChar char="•"/>
            </a:pPr>
            <a:r>
              <a:rPr lang="en-US" dirty="0"/>
              <a:t>We list the main steps which improve the performance from one year ago baseline configuration, SR(K)36%, to the best one we could have, SR(K)=53%.</a:t>
            </a:r>
          </a:p>
        </p:txBody>
      </p:sp>
      <p:sp>
        <p:nvSpPr>
          <p:cNvPr id="5" name="CasellaDiTesto 4">
            <a:extLst>
              <a:ext uri="{FF2B5EF4-FFF2-40B4-BE49-F238E27FC236}">
                <a16:creationId xmlns:a16="http://schemas.microsoft.com/office/drawing/2014/main" id="{8565A67B-0B5A-8341-91E6-82218F7BBD9C}"/>
              </a:ext>
            </a:extLst>
          </p:cNvPr>
          <p:cNvSpPr txBox="1"/>
          <p:nvPr/>
        </p:nvSpPr>
        <p:spPr>
          <a:xfrm>
            <a:off x="772154" y="4508779"/>
            <a:ext cx="1590046" cy="646331"/>
          </a:xfrm>
          <a:prstGeom prst="rect">
            <a:avLst/>
          </a:prstGeom>
          <a:noFill/>
        </p:spPr>
        <p:txBody>
          <a:bodyPr wrap="square" rtlCol="0">
            <a:spAutoFit/>
          </a:bodyPr>
          <a:lstStyle/>
          <a:p>
            <a:r>
              <a:rPr lang="en-US" dirty="0"/>
              <a:t>50% sky </a:t>
            </a:r>
            <a:r>
              <a:rPr lang="en-US" dirty="0" err="1"/>
              <a:t>cov</a:t>
            </a:r>
            <a:r>
              <a:rPr lang="en-US" dirty="0"/>
              <a:t>. performance</a:t>
            </a:r>
          </a:p>
        </p:txBody>
      </p:sp>
      <p:sp>
        <p:nvSpPr>
          <p:cNvPr id="6" name="CasellaDiTesto 5">
            <a:extLst>
              <a:ext uri="{FF2B5EF4-FFF2-40B4-BE49-F238E27FC236}">
                <a16:creationId xmlns:a16="http://schemas.microsoft.com/office/drawing/2014/main" id="{D2C7444D-75F0-B643-81A1-D209B2E6F85A}"/>
              </a:ext>
            </a:extLst>
          </p:cNvPr>
          <p:cNvSpPr txBox="1"/>
          <p:nvPr/>
        </p:nvSpPr>
        <p:spPr>
          <a:xfrm>
            <a:off x="772154" y="2787790"/>
            <a:ext cx="1249316" cy="369332"/>
          </a:xfrm>
          <a:prstGeom prst="rect">
            <a:avLst/>
          </a:prstGeom>
          <a:noFill/>
        </p:spPr>
        <p:txBody>
          <a:bodyPr wrap="none" rtlCol="0">
            <a:spAutoFit/>
          </a:bodyPr>
          <a:lstStyle/>
          <a:p>
            <a:r>
              <a:rPr lang="en-US" dirty="0"/>
              <a:t>Parameters</a:t>
            </a:r>
          </a:p>
        </p:txBody>
      </p:sp>
      <p:sp>
        <p:nvSpPr>
          <p:cNvPr id="7" name="Parentesi graffa aperta 6">
            <a:extLst>
              <a:ext uri="{FF2B5EF4-FFF2-40B4-BE49-F238E27FC236}">
                <a16:creationId xmlns:a16="http://schemas.microsoft.com/office/drawing/2014/main" id="{319E3147-98B3-414E-8EDC-BE949AA8C3AB}"/>
              </a:ext>
            </a:extLst>
          </p:cNvPr>
          <p:cNvSpPr/>
          <p:nvPr/>
        </p:nvSpPr>
        <p:spPr>
          <a:xfrm>
            <a:off x="2021470" y="2211112"/>
            <a:ext cx="190500" cy="15226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8448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7B077A-791C-954E-B31B-FF919569CD22}"/>
              </a:ext>
            </a:extLst>
          </p:cNvPr>
          <p:cNvSpPr>
            <a:spLocks noGrp="1"/>
          </p:cNvSpPr>
          <p:nvPr>
            <p:ph type="title"/>
          </p:nvPr>
        </p:nvSpPr>
        <p:spPr/>
        <p:txBody>
          <a:bodyPr/>
          <a:lstStyle/>
          <a:p>
            <a:r>
              <a:rPr lang="en-US" dirty="0"/>
              <a:t>Stereo-SCIDAR profiles</a:t>
            </a:r>
          </a:p>
        </p:txBody>
      </p:sp>
      <p:sp>
        <p:nvSpPr>
          <p:cNvPr id="3" name="Segnaposto testo 2">
            <a:extLst>
              <a:ext uri="{FF2B5EF4-FFF2-40B4-BE49-F238E27FC236}">
                <a16:creationId xmlns:a16="http://schemas.microsoft.com/office/drawing/2014/main" id="{AE3361C2-748C-CB4A-B569-B041A6E3CD8A}"/>
              </a:ext>
            </a:extLst>
          </p:cNvPr>
          <p:cNvSpPr>
            <a:spLocks noGrp="1"/>
          </p:cNvSpPr>
          <p:nvPr>
            <p:ph type="body" idx="1"/>
          </p:nvPr>
        </p:nvSpPr>
        <p:spPr/>
        <p:txBody>
          <a:bodyPr/>
          <a:lstStyle/>
          <a:p>
            <a:endParaRPr lang="en-US"/>
          </a:p>
        </p:txBody>
      </p:sp>
      <p:sp>
        <p:nvSpPr>
          <p:cNvPr id="4" name="Segnaposto piè di pagina 3">
            <a:extLst>
              <a:ext uri="{FF2B5EF4-FFF2-40B4-BE49-F238E27FC236}">
                <a16:creationId xmlns:a16="http://schemas.microsoft.com/office/drawing/2014/main" id="{419F66D1-80C3-E744-8FF7-4814D306DEEE}"/>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8D7814A7-1AD7-584D-9288-7316838CF756}"/>
              </a:ext>
            </a:extLst>
          </p:cNvPr>
          <p:cNvSpPr>
            <a:spLocks noGrp="1"/>
          </p:cNvSpPr>
          <p:nvPr>
            <p:ph type="sldNum" sz="quarter" idx="12"/>
          </p:nvPr>
        </p:nvSpPr>
        <p:spPr/>
        <p:txBody>
          <a:bodyPr/>
          <a:lstStyle/>
          <a:p>
            <a:fld id="{DEC48222-1666-974F-8A35-A67AA2005B5F}" type="slidenum">
              <a:rPr lang="en-US" smtClean="0"/>
              <a:t>2</a:t>
            </a:fld>
            <a:endParaRPr lang="en-US"/>
          </a:p>
        </p:txBody>
      </p:sp>
    </p:spTree>
    <p:extLst>
      <p:ext uri="{BB962C8B-B14F-4D97-AF65-F5344CB8AC3E}">
        <p14:creationId xmlns:p14="http://schemas.microsoft.com/office/powerpoint/2010/main" val="88309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597376"/>
            <a:ext cx="6720840" cy="3360421"/>
          </a:xfrm>
          <a:prstGeom prst="rect">
            <a:avLst/>
          </a:prstGeom>
        </p:spPr>
      </p:pic>
      <p:sp>
        <p:nvSpPr>
          <p:cNvPr id="2" name="Title 1"/>
          <p:cNvSpPr>
            <a:spLocks noGrp="1"/>
          </p:cNvSpPr>
          <p:nvPr>
            <p:ph type="title"/>
          </p:nvPr>
        </p:nvSpPr>
        <p:spPr/>
        <p:txBody>
          <a:bodyPr/>
          <a:lstStyle/>
          <a:p>
            <a:r>
              <a:rPr lang="en-US" dirty="0"/>
              <a:t>Median SPEC profile</a:t>
            </a:r>
          </a:p>
        </p:txBody>
      </p:sp>
      <p:sp>
        <p:nvSpPr>
          <p:cNvPr id="11" name="Rectangle 10"/>
          <p:cNvSpPr/>
          <p:nvPr/>
        </p:nvSpPr>
        <p:spPr>
          <a:xfrm>
            <a:off x="7506416" y="1888781"/>
            <a:ext cx="1627369" cy="923330"/>
          </a:xfrm>
          <a:prstGeom prst="rect">
            <a:avLst/>
          </a:prstGeom>
        </p:spPr>
        <p:txBody>
          <a:bodyPr wrap="none">
            <a:spAutoFit/>
          </a:bodyPr>
          <a:lstStyle/>
          <a:p>
            <a:r>
              <a:rPr lang="it-IT" dirty="0"/>
              <a:t>Technical </a:t>
            </a:r>
            <a:r>
              <a:rPr lang="it-IT" dirty="0" err="1"/>
              <a:t>FoV</a:t>
            </a:r>
            <a:endParaRPr lang="it-IT" dirty="0"/>
          </a:p>
          <a:p>
            <a:r>
              <a:rPr lang="it-IT" dirty="0"/>
              <a:t>Solid = 180’’ </a:t>
            </a:r>
          </a:p>
          <a:p>
            <a:r>
              <a:rPr lang="it-IT" dirty="0"/>
              <a:t>Dashed = 160’’ </a:t>
            </a:r>
            <a:endParaRPr lang="en-US" dirty="0"/>
          </a:p>
        </p:txBody>
      </p:sp>
      <p:sp>
        <p:nvSpPr>
          <p:cNvPr id="4" name="CasellaDiTesto 3">
            <a:extLst>
              <a:ext uri="{FF2B5EF4-FFF2-40B4-BE49-F238E27FC236}">
                <a16:creationId xmlns:a16="http://schemas.microsoft.com/office/drawing/2014/main" id="{A488E5FA-4955-1D4C-94F8-1D54DDCBDCE3}"/>
              </a:ext>
            </a:extLst>
          </p:cNvPr>
          <p:cNvSpPr txBox="1"/>
          <p:nvPr/>
        </p:nvSpPr>
        <p:spPr>
          <a:xfrm>
            <a:off x="577850" y="4857666"/>
            <a:ext cx="8138160" cy="1938992"/>
          </a:xfrm>
          <a:prstGeom prst="rect">
            <a:avLst/>
          </a:prstGeom>
          <a:noFill/>
        </p:spPr>
        <p:txBody>
          <a:bodyPr wrap="square" rtlCol="0">
            <a:spAutoFit/>
          </a:bodyPr>
          <a:lstStyle/>
          <a:p>
            <a:r>
              <a:rPr lang="en-US" sz="2400" dirty="0"/>
              <a:t>All SR(K)&gt;30% for 50% sky.</a:t>
            </a:r>
          </a:p>
          <a:p>
            <a:r>
              <a:rPr lang="en-US" sz="2400" dirty="0"/>
              <a:t>We selected:</a:t>
            </a:r>
          </a:p>
          <a:p>
            <a:pPr marL="457200" indent="-457200">
              <a:buFont typeface="Arial" panose="020B0604020202020204" pitchFamily="34" charset="0"/>
              <a:buChar char="•"/>
            </a:pPr>
            <a:r>
              <a:rPr lang="en-US" sz="2400" dirty="0"/>
              <a:t>LO measures only TT (2LO in legend) </a:t>
            </a:r>
            <a:r>
              <a:rPr lang="en-US" sz="2400" dirty="0">
                <a:sym typeface="Wingdings" pitchFamily="2" charset="2"/>
              </a:rPr>
              <a:t> significative performance improvement</a:t>
            </a:r>
            <a:endParaRPr lang="en-US" sz="2400" dirty="0"/>
          </a:p>
          <a:p>
            <a:pPr marL="457200" indent="-457200">
              <a:buFont typeface="Arial" panose="020B0604020202020204" pitchFamily="34" charset="0"/>
              <a:buChar char="•"/>
            </a:pPr>
            <a:r>
              <a:rPr lang="en-US" sz="2400" dirty="0"/>
              <a:t>Technical </a:t>
            </a:r>
            <a:r>
              <a:rPr lang="en-US" sz="2400" dirty="0" err="1"/>
              <a:t>FoV</a:t>
            </a:r>
            <a:r>
              <a:rPr lang="en-US" sz="2400" dirty="0"/>
              <a:t> 160” </a:t>
            </a:r>
            <a:r>
              <a:rPr lang="en-US" sz="2400" dirty="0">
                <a:sym typeface="Wingdings" pitchFamily="2" charset="2"/>
              </a:rPr>
              <a:t> better for optical design</a:t>
            </a:r>
            <a:endParaRPr lang="en-US" sz="2400" dirty="0"/>
          </a:p>
        </p:txBody>
      </p:sp>
    </p:spTree>
    <p:extLst>
      <p:ext uri="{BB962C8B-B14F-4D97-AF65-F5344CB8AC3E}">
        <p14:creationId xmlns:p14="http://schemas.microsoft.com/office/powerpoint/2010/main" val="320895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C8651-CFE6-814B-9E7A-DC9B18235039}"/>
              </a:ext>
            </a:extLst>
          </p:cNvPr>
          <p:cNvSpPr>
            <a:spLocks noGrp="1"/>
          </p:cNvSpPr>
          <p:nvPr>
            <p:ph type="title"/>
          </p:nvPr>
        </p:nvSpPr>
        <p:spPr/>
        <p:txBody>
          <a:bodyPr/>
          <a:lstStyle/>
          <a:p>
            <a:r>
              <a:rPr lang="en-US" dirty="0"/>
              <a:t>LGS asterism 1 VS 2 rings</a:t>
            </a:r>
          </a:p>
        </p:txBody>
      </p:sp>
      <p:sp>
        <p:nvSpPr>
          <p:cNvPr id="4" name="Segnaposto piè di pagina 3">
            <a:extLst>
              <a:ext uri="{FF2B5EF4-FFF2-40B4-BE49-F238E27FC236}">
                <a16:creationId xmlns:a16="http://schemas.microsoft.com/office/drawing/2014/main" id="{BE03CCE0-B860-234C-BCB4-4DC3A459EF08}"/>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EE878F8D-B702-EF40-963A-99991BE025DD}"/>
              </a:ext>
            </a:extLst>
          </p:cNvPr>
          <p:cNvSpPr>
            <a:spLocks noGrp="1"/>
          </p:cNvSpPr>
          <p:nvPr>
            <p:ph type="sldNum" sz="quarter" idx="12"/>
          </p:nvPr>
        </p:nvSpPr>
        <p:spPr/>
        <p:txBody>
          <a:bodyPr/>
          <a:lstStyle/>
          <a:p>
            <a:fld id="{DEC48222-1666-974F-8A35-A67AA2005B5F}" type="slidenum">
              <a:rPr lang="en-US" smtClean="0"/>
              <a:t>21</a:t>
            </a:fld>
            <a:endParaRPr lang="en-US"/>
          </a:p>
        </p:txBody>
      </p:sp>
      <p:pic>
        <p:nvPicPr>
          <p:cNvPr id="6" name="Picture 4">
            <a:extLst>
              <a:ext uri="{FF2B5EF4-FFF2-40B4-BE49-F238E27FC236}">
                <a16:creationId xmlns:a16="http://schemas.microsoft.com/office/drawing/2014/main" id="{C0E8C4A8-EA4A-2549-861C-885CB60A8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456" y="3528812"/>
            <a:ext cx="5878544" cy="2939272"/>
          </a:xfrm>
          <a:prstGeom prst="rect">
            <a:avLst/>
          </a:prstGeom>
        </p:spPr>
      </p:pic>
      <p:pic>
        <p:nvPicPr>
          <p:cNvPr id="7" name="Picture 3">
            <a:extLst>
              <a:ext uri="{FF2B5EF4-FFF2-40B4-BE49-F238E27FC236}">
                <a16:creationId xmlns:a16="http://schemas.microsoft.com/office/drawing/2014/main" id="{B6C572D4-BEF8-F74F-B62B-E702838A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3797"/>
            <a:ext cx="4978400" cy="2489200"/>
          </a:xfrm>
          <a:prstGeom prst="rect">
            <a:avLst/>
          </a:prstGeom>
        </p:spPr>
      </p:pic>
      <p:sp>
        <p:nvSpPr>
          <p:cNvPr id="8" name="Rectangle 6">
            <a:extLst>
              <a:ext uri="{FF2B5EF4-FFF2-40B4-BE49-F238E27FC236}">
                <a16:creationId xmlns:a16="http://schemas.microsoft.com/office/drawing/2014/main" id="{D00D1764-EB8A-EA4C-A7C8-658F107B4E65}"/>
              </a:ext>
            </a:extLst>
          </p:cNvPr>
          <p:cNvSpPr/>
          <p:nvPr/>
        </p:nvSpPr>
        <p:spPr>
          <a:xfrm>
            <a:off x="3728258" y="1460500"/>
            <a:ext cx="1064029" cy="1868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10">
            <a:extLst>
              <a:ext uri="{FF2B5EF4-FFF2-40B4-BE49-F238E27FC236}">
                <a16:creationId xmlns:a16="http://schemas.microsoft.com/office/drawing/2014/main" id="{722C1511-F60B-3545-9E5B-17A0E40A55C7}"/>
              </a:ext>
            </a:extLst>
          </p:cNvPr>
          <p:cNvCxnSpPr>
            <a:cxnSpLocks/>
            <a:stCxn id="8" idx="3"/>
          </p:cNvCxnSpPr>
          <p:nvPr/>
        </p:nvCxnSpPr>
        <p:spPr>
          <a:xfrm>
            <a:off x="4792287" y="2394845"/>
            <a:ext cx="871913" cy="11339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16FE292E-AA64-C341-96A1-4B27C548AC55}"/>
              </a:ext>
            </a:extLst>
          </p:cNvPr>
          <p:cNvSpPr txBox="1"/>
          <p:nvPr/>
        </p:nvSpPr>
        <p:spPr>
          <a:xfrm>
            <a:off x="509556" y="4398283"/>
            <a:ext cx="2755900" cy="1200329"/>
          </a:xfrm>
          <a:prstGeom prst="rect">
            <a:avLst/>
          </a:prstGeom>
          <a:noFill/>
        </p:spPr>
        <p:txBody>
          <a:bodyPr wrap="square" rtlCol="0">
            <a:spAutoFit/>
          </a:bodyPr>
          <a:lstStyle/>
          <a:p>
            <a:r>
              <a:rPr lang="en-US" dirty="0"/>
              <a:t>2 rings option gives better performance, but having LGS at r=60” is a real challenge for optical design</a:t>
            </a:r>
          </a:p>
        </p:txBody>
      </p:sp>
    </p:spTree>
    <p:extLst>
      <p:ext uri="{BB962C8B-B14F-4D97-AF65-F5344CB8AC3E}">
        <p14:creationId xmlns:p14="http://schemas.microsoft.com/office/powerpoint/2010/main" val="235558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20D0AD-A094-5645-9C63-1423D953D671}"/>
              </a:ext>
            </a:extLst>
          </p:cNvPr>
          <p:cNvSpPr>
            <a:spLocks noGrp="1"/>
          </p:cNvSpPr>
          <p:nvPr>
            <p:ph type="title"/>
          </p:nvPr>
        </p:nvSpPr>
        <p:spPr/>
        <p:txBody>
          <a:bodyPr/>
          <a:lstStyle/>
          <a:p>
            <a:r>
              <a:rPr lang="en-US" dirty="0"/>
              <a:t>Stereo-SCIDAR P=50% profile</a:t>
            </a:r>
          </a:p>
        </p:txBody>
      </p:sp>
      <p:sp>
        <p:nvSpPr>
          <p:cNvPr id="4" name="Segnaposto piè di pagina 3">
            <a:extLst>
              <a:ext uri="{FF2B5EF4-FFF2-40B4-BE49-F238E27FC236}">
                <a16:creationId xmlns:a16="http://schemas.microsoft.com/office/drawing/2014/main" id="{43A8CC75-D077-0E41-9669-2B6812F7D129}"/>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E170C8B8-49F7-3F4D-BD80-595FF1D41099}"/>
              </a:ext>
            </a:extLst>
          </p:cNvPr>
          <p:cNvSpPr>
            <a:spLocks noGrp="1"/>
          </p:cNvSpPr>
          <p:nvPr>
            <p:ph type="sldNum" sz="quarter" idx="12"/>
          </p:nvPr>
        </p:nvSpPr>
        <p:spPr/>
        <p:txBody>
          <a:bodyPr/>
          <a:lstStyle/>
          <a:p>
            <a:fld id="{DEC48222-1666-974F-8A35-A67AA2005B5F}" type="slidenum">
              <a:rPr lang="en-US" smtClean="0"/>
              <a:t>22</a:t>
            </a:fld>
            <a:endParaRPr lang="en-US"/>
          </a:p>
        </p:txBody>
      </p:sp>
      <p:sp>
        <p:nvSpPr>
          <p:cNvPr id="6" name="Rectangle 3">
            <a:extLst>
              <a:ext uri="{FF2B5EF4-FFF2-40B4-BE49-F238E27FC236}">
                <a16:creationId xmlns:a16="http://schemas.microsoft.com/office/drawing/2014/main" id="{F4E3759D-25DB-494B-9124-6E4C46EF0CF5}"/>
              </a:ext>
            </a:extLst>
          </p:cNvPr>
          <p:cNvSpPr/>
          <p:nvPr/>
        </p:nvSpPr>
        <p:spPr>
          <a:xfrm>
            <a:off x="3620048" y="1506023"/>
            <a:ext cx="2113720" cy="369332"/>
          </a:xfrm>
          <a:prstGeom prst="rect">
            <a:avLst/>
          </a:prstGeom>
        </p:spPr>
        <p:txBody>
          <a:bodyPr wrap="none">
            <a:spAutoFit/>
          </a:bodyPr>
          <a:lstStyle/>
          <a:p>
            <a:r>
              <a:rPr lang="it-IT" dirty="0"/>
              <a:t>Technical </a:t>
            </a:r>
            <a:r>
              <a:rPr lang="it-IT" dirty="0" err="1"/>
              <a:t>Fov</a:t>
            </a:r>
            <a:r>
              <a:rPr lang="it-IT" dirty="0"/>
              <a:t> = 160’’</a:t>
            </a:r>
            <a:endParaRPr lang="en-US" dirty="0"/>
          </a:p>
        </p:txBody>
      </p:sp>
      <p:pic>
        <p:nvPicPr>
          <p:cNvPr id="7" name="Picture 2">
            <a:extLst>
              <a:ext uri="{FF2B5EF4-FFF2-40B4-BE49-F238E27FC236}">
                <a16:creationId xmlns:a16="http://schemas.microsoft.com/office/drawing/2014/main" id="{3C37E8E2-7F53-514C-8118-EE867DD8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73" y="1817689"/>
            <a:ext cx="6786563" cy="3393281"/>
          </a:xfrm>
          <a:prstGeom prst="rect">
            <a:avLst/>
          </a:prstGeom>
        </p:spPr>
      </p:pic>
      <p:sp>
        <p:nvSpPr>
          <p:cNvPr id="8" name="CasellaDiTesto 7">
            <a:extLst>
              <a:ext uri="{FF2B5EF4-FFF2-40B4-BE49-F238E27FC236}">
                <a16:creationId xmlns:a16="http://schemas.microsoft.com/office/drawing/2014/main" id="{237800B4-5D14-B54C-ABAA-D7AB78C95F14}"/>
              </a:ext>
            </a:extLst>
          </p:cNvPr>
          <p:cNvSpPr txBox="1"/>
          <p:nvPr/>
        </p:nvSpPr>
        <p:spPr>
          <a:xfrm>
            <a:off x="577850" y="5162466"/>
            <a:ext cx="8138160" cy="1200329"/>
          </a:xfrm>
          <a:prstGeom prst="rect">
            <a:avLst/>
          </a:prstGeom>
          <a:noFill/>
        </p:spPr>
        <p:txBody>
          <a:bodyPr wrap="square" rtlCol="0">
            <a:spAutoFit/>
          </a:bodyPr>
          <a:lstStyle/>
          <a:p>
            <a:r>
              <a:rPr lang="en-US" sz="2400" dirty="0"/>
              <a:t>Single post focal DM case is below SR(K)=30% at 50% sky.</a:t>
            </a:r>
          </a:p>
          <a:p>
            <a:r>
              <a:rPr lang="en-US" sz="2400" dirty="0"/>
              <a:t>2 rings options gives better results, but LGS at r=60” is challenging for optical design.</a:t>
            </a:r>
          </a:p>
        </p:txBody>
      </p:sp>
      <p:sp>
        <p:nvSpPr>
          <p:cNvPr id="9" name="CasellaDiTesto 8">
            <a:extLst>
              <a:ext uri="{FF2B5EF4-FFF2-40B4-BE49-F238E27FC236}">
                <a16:creationId xmlns:a16="http://schemas.microsoft.com/office/drawing/2014/main" id="{A61E2DCD-22FC-0C4F-A525-537CBE727DEF}"/>
              </a:ext>
            </a:extLst>
          </p:cNvPr>
          <p:cNvSpPr txBox="1"/>
          <p:nvPr/>
        </p:nvSpPr>
        <p:spPr>
          <a:xfrm>
            <a:off x="7355047" y="2967335"/>
            <a:ext cx="1549673" cy="923330"/>
          </a:xfrm>
          <a:prstGeom prst="rect">
            <a:avLst/>
          </a:prstGeom>
          <a:noFill/>
        </p:spPr>
        <p:txBody>
          <a:bodyPr wrap="square" rtlCol="0">
            <a:spAutoFit/>
          </a:bodyPr>
          <a:lstStyle/>
          <a:p>
            <a:r>
              <a:rPr lang="en-US" dirty="0"/>
              <a:t>6+6 means:</a:t>
            </a:r>
          </a:p>
          <a:p>
            <a:r>
              <a:rPr lang="en-US" dirty="0"/>
              <a:t>6 at r=45” and 6 at r=60”</a:t>
            </a:r>
          </a:p>
        </p:txBody>
      </p:sp>
    </p:spTree>
    <p:extLst>
      <p:ext uri="{BB962C8B-B14F-4D97-AF65-F5344CB8AC3E}">
        <p14:creationId xmlns:p14="http://schemas.microsoft.com/office/powerpoint/2010/main" val="159117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F26221-4F2E-3740-B906-D9D2F1F5B6D3}"/>
              </a:ext>
            </a:extLst>
          </p:cNvPr>
          <p:cNvSpPr>
            <a:spLocks noGrp="1"/>
          </p:cNvSpPr>
          <p:nvPr>
            <p:ph type="title"/>
          </p:nvPr>
        </p:nvSpPr>
        <p:spPr/>
        <p:txBody>
          <a:bodyPr/>
          <a:lstStyle/>
          <a:p>
            <a:r>
              <a:rPr lang="en-US" dirty="0"/>
              <a:t>Other LGS asterism and dual AO</a:t>
            </a:r>
          </a:p>
        </p:txBody>
      </p:sp>
      <p:sp>
        <p:nvSpPr>
          <p:cNvPr id="4" name="Segnaposto piè di pagina 3">
            <a:extLst>
              <a:ext uri="{FF2B5EF4-FFF2-40B4-BE49-F238E27FC236}">
                <a16:creationId xmlns:a16="http://schemas.microsoft.com/office/drawing/2014/main" id="{4DC0BFA3-5F85-4841-8854-600747A1E89C}"/>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65643E2E-A081-2C40-859F-4A596D0ACB2B}"/>
              </a:ext>
            </a:extLst>
          </p:cNvPr>
          <p:cNvSpPr>
            <a:spLocks noGrp="1"/>
          </p:cNvSpPr>
          <p:nvPr>
            <p:ph type="sldNum" sz="quarter" idx="12"/>
          </p:nvPr>
        </p:nvSpPr>
        <p:spPr/>
        <p:txBody>
          <a:bodyPr/>
          <a:lstStyle/>
          <a:p>
            <a:fld id="{DEC48222-1666-974F-8A35-A67AA2005B5F}" type="slidenum">
              <a:rPr lang="en-US" smtClean="0"/>
              <a:t>23</a:t>
            </a:fld>
            <a:endParaRPr lang="en-US"/>
          </a:p>
        </p:txBody>
      </p:sp>
      <p:pic>
        <p:nvPicPr>
          <p:cNvPr id="6" name="Picture 2">
            <a:extLst>
              <a:ext uri="{FF2B5EF4-FFF2-40B4-BE49-F238E27FC236}">
                <a16:creationId xmlns:a16="http://schemas.microsoft.com/office/drawing/2014/main" id="{E952D339-0BE7-5449-B248-B586CC0CD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2088"/>
            <a:ext cx="5256001" cy="2628000"/>
          </a:xfrm>
          <a:prstGeom prst="rect">
            <a:avLst/>
          </a:prstGeom>
        </p:spPr>
      </p:pic>
      <p:pic>
        <p:nvPicPr>
          <p:cNvPr id="7" name="Picture 1">
            <a:extLst>
              <a:ext uri="{FF2B5EF4-FFF2-40B4-BE49-F238E27FC236}">
                <a16:creationId xmlns:a16="http://schemas.microsoft.com/office/drawing/2014/main" id="{D4117548-DEB3-364B-BF0E-109EAD7F8399}"/>
              </a:ext>
            </a:extLst>
          </p:cNvPr>
          <p:cNvPicPr>
            <a:picLocks noChangeAspect="1"/>
          </p:cNvPicPr>
          <p:nvPr/>
        </p:nvPicPr>
        <p:blipFill>
          <a:blip r:embed="rId3"/>
          <a:stretch>
            <a:fillRect/>
          </a:stretch>
        </p:blipFill>
        <p:spPr>
          <a:xfrm>
            <a:off x="3875205" y="3836064"/>
            <a:ext cx="5267089" cy="2628000"/>
          </a:xfrm>
          <a:prstGeom prst="rect">
            <a:avLst/>
          </a:prstGeom>
        </p:spPr>
      </p:pic>
      <p:sp>
        <p:nvSpPr>
          <p:cNvPr id="8" name="CasellaDiTesto 7">
            <a:extLst>
              <a:ext uri="{FF2B5EF4-FFF2-40B4-BE49-F238E27FC236}">
                <a16:creationId xmlns:a16="http://schemas.microsoft.com/office/drawing/2014/main" id="{09D2D7FD-2717-7A41-9BE4-9424316D4DD4}"/>
              </a:ext>
            </a:extLst>
          </p:cNvPr>
          <p:cNvSpPr txBox="1"/>
          <p:nvPr/>
        </p:nvSpPr>
        <p:spPr>
          <a:xfrm>
            <a:off x="5256001" y="2379767"/>
            <a:ext cx="3507935" cy="646331"/>
          </a:xfrm>
          <a:prstGeom prst="rect">
            <a:avLst/>
          </a:prstGeom>
          <a:noFill/>
        </p:spPr>
        <p:txBody>
          <a:bodyPr wrap="square" rtlCol="0">
            <a:spAutoFit/>
          </a:bodyPr>
          <a:lstStyle/>
          <a:p>
            <a:pPr marL="285750" indent="-285750">
              <a:buFont typeface="Arial" panose="020B0604020202020204" pitchFamily="34" charset="0"/>
              <a:buChar char="•"/>
            </a:pPr>
            <a:r>
              <a:rPr lang="en-US" dirty="0"/>
              <a:t>4+4LGSs gives the same performance as 6+6</a:t>
            </a:r>
          </a:p>
        </p:txBody>
      </p:sp>
      <p:sp>
        <p:nvSpPr>
          <p:cNvPr id="9" name="CasellaDiTesto 8">
            <a:extLst>
              <a:ext uri="{FF2B5EF4-FFF2-40B4-BE49-F238E27FC236}">
                <a16:creationId xmlns:a16="http://schemas.microsoft.com/office/drawing/2014/main" id="{87FC2720-8B56-9A47-9B39-F4E46E1624B0}"/>
              </a:ext>
            </a:extLst>
          </p:cNvPr>
          <p:cNvSpPr txBox="1"/>
          <p:nvPr/>
        </p:nvSpPr>
        <p:spPr>
          <a:xfrm>
            <a:off x="431800" y="4219045"/>
            <a:ext cx="3644900" cy="1754326"/>
          </a:xfrm>
          <a:prstGeom prst="rect">
            <a:avLst/>
          </a:prstGeom>
          <a:noFill/>
        </p:spPr>
        <p:txBody>
          <a:bodyPr wrap="square" rtlCol="0">
            <a:spAutoFit/>
          </a:bodyPr>
          <a:lstStyle/>
          <a:p>
            <a:r>
              <a:rPr lang="en-US" dirty="0"/>
              <a:t>Optimization shown in previous slides benefits more the 2 post focal DMs case :</a:t>
            </a:r>
          </a:p>
          <a:p>
            <a:r>
              <a:rPr lang="en-US" dirty="0"/>
              <a:t>Dual AO improves significatively performance, but not at the level of 2 post focal DMs case.</a:t>
            </a:r>
          </a:p>
        </p:txBody>
      </p:sp>
    </p:spTree>
    <p:extLst>
      <p:ext uri="{BB962C8B-B14F-4D97-AF65-F5344CB8AC3E}">
        <p14:creationId xmlns:p14="http://schemas.microsoft.com/office/powerpoint/2010/main" val="379664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33E4F43-BE48-5A4D-8A42-17D4A3194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3660775"/>
            <a:ext cx="5562603" cy="2781301"/>
          </a:xfrm>
          <a:prstGeom prst="rect">
            <a:avLst/>
          </a:prstGeom>
        </p:spPr>
      </p:pic>
      <p:pic>
        <p:nvPicPr>
          <p:cNvPr id="6" name="Picture 3">
            <a:extLst>
              <a:ext uri="{FF2B5EF4-FFF2-40B4-BE49-F238E27FC236}">
                <a16:creationId xmlns:a16="http://schemas.microsoft.com/office/drawing/2014/main" id="{930AC408-CDA9-804C-8884-AB1EEE643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104899"/>
            <a:ext cx="5562600" cy="2781300"/>
          </a:xfrm>
          <a:prstGeom prst="rect">
            <a:avLst/>
          </a:prstGeom>
        </p:spPr>
      </p:pic>
      <p:sp>
        <p:nvSpPr>
          <p:cNvPr id="2" name="Titolo 1">
            <a:extLst>
              <a:ext uri="{FF2B5EF4-FFF2-40B4-BE49-F238E27FC236}">
                <a16:creationId xmlns:a16="http://schemas.microsoft.com/office/drawing/2014/main" id="{CBE62951-7E9D-1B46-9030-C22E0FDB9CE4}"/>
              </a:ext>
            </a:extLst>
          </p:cNvPr>
          <p:cNvSpPr>
            <a:spLocks noGrp="1"/>
          </p:cNvSpPr>
          <p:nvPr>
            <p:ph type="title"/>
          </p:nvPr>
        </p:nvSpPr>
        <p:spPr/>
        <p:txBody>
          <a:bodyPr/>
          <a:lstStyle/>
          <a:p>
            <a:r>
              <a:rPr lang="en-US" dirty="0"/>
              <a:t>2 PFDMs coarse 6 LGS</a:t>
            </a:r>
          </a:p>
        </p:txBody>
      </p:sp>
      <p:sp>
        <p:nvSpPr>
          <p:cNvPr id="4" name="Segnaposto piè di pagina 3">
            <a:extLst>
              <a:ext uri="{FF2B5EF4-FFF2-40B4-BE49-F238E27FC236}">
                <a16:creationId xmlns:a16="http://schemas.microsoft.com/office/drawing/2014/main" id="{47EF01F0-23F3-9144-A5CA-7994232D6288}"/>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C0BDC6D5-C7C5-3140-B172-1AFC6F377EDB}"/>
              </a:ext>
            </a:extLst>
          </p:cNvPr>
          <p:cNvSpPr>
            <a:spLocks noGrp="1"/>
          </p:cNvSpPr>
          <p:nvPr>
            <p:ph type="sldNum" sz="quarter" idx="12"/>
          </p:nvPr>
        </p:nvSpPr>
        <p:spPr/>
        <p:txBody>
          <a:bodyPr/>
          <a:lstStyle/>
          <a:p>
            <a:fld id="{DEC48222-1666-974F-8A35-A67AA2005B5F}" type="slidenum">
              <a:rPr lang="en-US" smtClean="0"/>
              <a:t>24</a:t>
            </a:fld>
            <a:endParaRPr lang="en-US"/>
          </a:p>
        </p:txBody>
      </p:sp>
      <p:sp>
        <p:nvSpPr>
          <p:cNvPr id="8" name="CasellaDiTesto 7">
            <a:extLst>
              <a:ext uri="{FF2B5EF4-FFF2-40B4-BE49-F238E27FC236}">
                <a16:creationId xmlns:a16="http://schemas.microsoft.com/office/drawing/2014/main" id="{FAB92A34-CA16-5D41-9BC3-F06BEDEF03E5}"/>
              </a:ext>
            </a:extLst>
          </p:cNvPr>
          <p:cNvSpPr txBox="1"/>
          <p:nvPr/>
        </p:nvSpPr>
        <p:spPr>
          <a:xfrm>
            <a:off x="5765800" y="2362200"/>
            <a:ext cx="833883" cy="369332"/>
          </a:xfrm>
          <a:prstGeom prst="rect">
            <a:avLst/>
          </a:prstGeom>
          <a:noFill/>
        </p:spPr>
        <p:txBody>
          <a:bodyPr wrap="none" rtlCol="0">
            <a:spAutoFit/>
          </a:bodyPr>
          <a:lstStyle/>
          <a:p>
            <a:r>
              <a:rPr lang="en-US" dirty="0"/>
              <a:t>K band</a:t>
            </a:r>
          </a:p>
        </p:txBody>
      </p:sp>
      <p:sp>
        <p:nvSpPr>
          <p:cNvPr id="9" name="CasellaDiTesto 8">
            <a:extLst>
              <a:ext uri="{FF2B5EF4-FFF2-40B4-BE49-F238E27FC236}">
                <a16:creationId xmlns:a16="http://schemas.microsoft.com/office/drawing/2014/main" id="{A4462134-3A05-4B44-BC08-6F871085BEB5}"/>
              </a:ext>
            </a:extLst>
          </p:cNvPr>
          <p:cNvSpPr txBox="1"/>
          <p:nvPr/>
        </p:nvSpPr>
        <p:spPr>
          <a:xfrm>
            <a:off x="5698108" y="4813063"/>
            <a:ext cx="787395" cy="369332"/>
          </a:xfrm>
          <a:prstGeom prst="rect">
            <a:avLst/>
          </a:prstGeom>
          <a:noFill/>
        </p:spPr>
        <p:txBody>
          <a:bodyPr wrap="none" rtlCol="0">
            <a:spAutoFit/>
          </a:bodyPr>
          <a:lstStyle/>
          <a:p>
            <a:r>
              <a:rPr lang="en-US" dirty="0"/>
              <a:t>J band</a:t>
            </a:r>
          </a:p>
        </p:txBody>
      </p:sp>
      <p:sp>
        <p:nvSpPr>
          <p:cNvPr id="10" name="CasellaDiTesto 9">
            <a:extLst>
              <a:ext uri="{FF2B5EF4-FFF2-40B4-BE49-F238E27FC236}">
                <a16:creationId xmlns:a16="http://schemas.microsoft.com/office/drawing/2014/main" id="{DC68A7C5-602D-7140-B475-15067C160418}"/>
              </a:ext>
            </a:extLst>
          </p:cNvPr>
          <p:cNvSpPr txBox="1"/>
          <p:nvPr/>
        </p:nvSpPr>
        <p:spPr>
          <a:xfrm>
            <a:off x="6864350" y="2810907"/>
            <a:ext cx="2279650" cy="2031325"/>
          </a:xfrm>
          <a:prstGeom prst="rect">
            <a:avLst/>
          </a:prstGeom>
          <a:noFill/>
        </p:spPr>
        <p:txBody>
          <a:bodyPr wrap="square" rtlCol="0">
            <a:spAutoFit/>
          </a:bodyPr>
          <a:lstStyle/>
          <a:p>
            <a:r>
              <a:rPr lang="en-US" dirty="0"/>
              <a:t>Sky coverage computed with the new stereo SCIDAR profiles gives a good way to visualize expected MAORY performance</a:t>
            </a:r>
          </a:p>
        </p:txBody>
      </p:sp>
    </p:spTree>
    <p:extLst>
      <p:ext uri="{BB962C8B-B14F-4D97-AF65-F5344CB8AC3E}">
        <p14:creationId xmlns:p14="http://schemas.microsoft.com/office/powerpoint/2010/main" val="180119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80C34-9738-0342-8A49-854EEFF30E84}"/>
              </a:ext>
            </a:extLst>
          </p:cNvPr>
          <p:cNvSpPr>
            <a:spLocks noGrp="1"/>
          </p:cNvSpPr>
          <p:nvPr>
            <p:ph type="title"/>
          </p:nvPr>
        </p:nvSpPr>
        <p:spPr/>
        <p:txBody>
          <a:bodyPr/>
          <a:lstStyle/>
          <a:p>
            <a:r>
              <a:rPr lang="en-US" dirty="0"/>
              <a:t>Small scientific </a:t>
            </a:r>
            <a:r>
              <a:rPr lang="en-US" dirty="0" err="1"/>
              <a:t>FoV</a:t>
            </a:r>
            <a:r>
              <a:rPr lang="en-US" dirty="0"/>
              <a:t> (20x20’’)</a:t>
            </a:r>
          </a:p>
        </p:txBody>
      </p:sp>
      <p:sp>
        <p:nvSpPr>
          <p:cNvPr id="4" name="Segnaposto piè di pagina 3">
            <a:extLst>
              <a:ext uri="{FF2B5EF4-FFF2-40B4-BE49-F238E27FC236}">
                <a16:creationId xmlns:a16="http://schemas.microsoft.com/office/drawing/2014/main" id="{BFD489BB-69C2-434D-92A9-044FB1E94263}"/>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DCDDF392-3363-A149-9862-4406281CA60B}"/>
              </a:ext>
            </a:extLst>
          </p:cNvPr>
          <p:cNvSpPr>
            <a:spLocks noGrp="1"/>
          </p:cNvSpPr>
          <p:nvPr>
            <p:ph type="sldNum" sz="quarter" idx="12"/>
          </p:nvPr>
        </p:nvSpPr>
        <p:spPr/>
        <p:txBody>
          <a:bodyPr/>
          <a:lstStyle/>
          <a:p>
            <a:fld id="{DEC48222-1666-974F-8A35-A67AA2005B5F}" type="slidenum">
              <a:rPr lang="en-US" smtClean="0"/>
              <a:t>25</a:t>
            </a:fld>
            <a:endParaRPr lang="en-US"/>
          </a:p>
        </p:txBody>
      </p:sp>
      <p:pic>
        <p:nvPicPr>
          <p:cNvPr id="6" name="Picture 1">
            <a:extLst>
              <a:ext uri="{FF2B5EF4-FFF2-40B4-BE49-F238E27FC236}">
                <a16:creationId xmlns:a16="http://schemas.microsoft.com/office/drawing/2014/main" id="{7EC4887E-580B-1A4C-BE88-358FEA86E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7486"/>
            <a:ext cx="4536001" cy="2268000"/>
          </a:xfrm>
          <a:prstGeom prst="rect">
            <a:avLst/>
          </a:prstGeom>
        </p:spPr>
      </p:pic>
      <p:pic>
        <p:nvPicPr>
          <p:cNvPr id="7" name="Picture 2">
            <a:extLst>
              <a:ext uri="{FF2B5EF4-FFF2-40B4-BE49-F238E27FC236}">
                <a16:creationId xmlns:a16="http://schemas.microsoft.com/office/drawing/2014/main" id="{6B2F5B84-F051-6547-A30A-3445D7956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17486"/>
            <a:ext cx="4536001" cy="2268000"/>
          </a:xfrm>
          <a:prstGeom prst="rect">
            <a:avLst/>
          </a:prstGeom>
        </p:spPr>
      </p:pic>
      <p:pic>
        <p:nvPicPr>
          <p:cNvPr id="8" name="Picture 2">
            <a:extLst>
              <a:ext uri="{FF2B5EF4-FFF2-40B4-BE49-F238E27FC236}">
                <a16:creationId xmlns:a16="http://schemas.microsoft.com/office/drawing/2014/main" id="{4D0D6F1B-6495-D641-BE11-D998E15F8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9" y="3961554"/>
            <a:ext cx="4536001" cy="2268000"/>
          </a:xfrm>
          <a:prstGeom prst="rect">
            <a:avLst/>
          </a:prstGeom>
        </p:spPr>
      </p:pic>
      <p:sp>
        <p:nvSpPr>
          <p:cNvPr id="9" name="CasellaDiTesto 8">
            <a:extLst>
              <a:ext uri="{FF2B5EF4-FFF2-40B4-BE49-F238E27FC236}">
                <a16:creationId xmlns:a16="http://schemas.microsoft.com/office/drawing/2014/main" id="{CB0A8C09-3721-AF47-AF9D-09B737628826}"/>
              </a:ext>
            </a:extLst>
          </p:cNvPr>
          <p:cNvSpPr txBox="1"/>
          <p:nvPr/>
        </p:nvSpPr>
        <p:spPr>
          <a:xfrm>
            <a:off x="762000" y="2456789"/>
            <a:ext cx="817853" cy="369332"/>
          </a:xfrm>
          <a:prstGeom prst="rect">
            <a:avLst/>
          </a:prstGeom>
          <a:noFill/>
        </p:spPr>
        <p:txBody>
          <a:bodyPr wrap="none" rtlCol="0">
            <a:spAutoFit/>
          </a:bodyPr>
          <a:lstStyle/>
          <a:p>
            <a:r>
              <a:rPr lang="en-US" dirty="0"/>
              <a:t>P=50%</a:t>
            </a:r>
          </a:p>
        </p:txBody>
      </p:sp>
      <p:sp>
        <p:nvSpPr>
          <p:cNvPr id="10" name="CasellaDiTesto 9">
            <a:extLst>
              <a:ext uri="{FF2B5EF4-FFF2-40B4-BE49-F238E27FC236}">
                <a16:creationId xmlns:a16="http://schemas.microsoft.com/office/drawing/2014/main" id="{DE98D759-B305-5642-9404-C4B14FE1F667}"/>
              </a:ext>
            </a:extLst>
          </p:cNvPr>
          <p:cNvSpPr txBox="1"/>
          <p:nvPr/>
        </p:nvSpPr>
        <p:spPr>
          <a:xfrm>
            <a:off x="7875297" y="2456789"/>
            <a:ext cx="817853" cy="369332"/>
          </a:xfrm>
          <a:prstGeom prst="rect">
            <a:avLst/>
          </a:prstGeom>
          <a:noFill/>
        </p:spPr>
        <p:txBody>
          <a:bodyPr wrap="none" rtlCol="0">
            <a:spAutoFit/>
          </a:bodyPr>
          <a:lstStyle/>
          <a:p>
            <a:r>
              <a:rPr lang="en-US" dirty="0"/>
              <a:t>P=75%</a:t>
            </a:r>
          </a:p>
        </p:txBody>
      </p:sp>
      <p:sp>
        <p:nvSpPr>
          <p:cNvPr id="11" name="CasellaDiTesto 10">
            <a:extLst>
              <a:ext uri="{FF2B5EF4-FFF2-40B4-BE49-F238E27FC236}">
                <a16:creationId xmlns:a16="http://schemas.microsoft.com/office/drawing/2014/main" id="{B053F7A7-3772-0945-8B59-7A6541479B54}"/>
              </a:ext>
            </a:extLst>
          </p:cNvPr>
          <p:cNvSpPr txBox="1"/>
          <p:nvPr/>
        </p:nvSpPr>
        <p:spPr>
          <a:xfrm>
            <a:off x="3201697" y="5258874"/>
            <a:ext cx="817853" cy="369332"/>
          </a:xfrm>
          <a:prstGeom prst="rect">
            <a:avLst/>
          </a:prstGeom>
          <a:noFill/>
        </p:spPr>
        <p:txBody>
          <a:bodyPr wrap="none" rtlCol="0">
            <a:spAutoFit/>
          </a:bodyPr>
          <a:lstStyle/>
          <a:p>
            <a:r>
              <a:rPr lang="en-US" dirty="0"/>
              <a:t>P=90%</a:t>
            </a:r>
          </a:p>
        </p:txBody>
      </p:sp>
      <p:sp>
        <p:nvSpPr>
          <p:cNvPr id="12" name="CasellaDiTesto 11">
            <a:extLst>
              <a:ext uri="{FF2B5EF4-FFF2-40B4-BE49-F238E27FC236}">
                <a16:creationId xmlns:a16="http://schemas.microsoft.com/office/drawing/2014/main" id="{CAEAAEF0-60A0-6342-B2C9-A6169419CAE5}"/>
              </a:ext>
            </a:extLst>
          </p:cNvPr>
          <p:cNvSpPr txBox="1"/>
          <p:nvPr/>
        </p:nvSpPr>
        <p:spPr>
          <a:xfrm>
            <a:off x="5226050" y="4478196"/>
            <a:ext cx="3289300" cy="923330"/>
          </a:xfrm>
          <a:prstGeom prst="rect">
            <a:avLst/>
          </a:prstGeom>
          <a:noFill/>
        </p:spPr>
        <p:txBody>
          <a:bodyPr wrap="square" rtlCol="0">
            <a:spAutoFit/>
          </a:bodyPr>
          <a:lstStyle/>
          <a:p>
            <a:r>
              <a:rPr lang="en-US" dirty="0"/>
              <a:t>Sky coverage with small Sc. </a:t>
            </a:r>
            <a:r>
              <a:rPr lang="en-US" dirty="0" err="1"/>
              <a:t>FoV</a:t>
            </a:r>
            <a:r>
              <a:rPr lang="en-US" dirty="0"/>
              <a:t> is much higher and could compete with HARMONI one.</a:t>
            </a:r>
          </a:p>
        </p:txBody>
      </p:sp>
    </p:spTree>
    <p:extLst>
      <p:ext uri="{BB962C8B-B14F-4D97-AF65-F5344CB8AC3E}">
        <p14:creationId xmlns:p14="http://schemas.microsoft.com/office/powerpoint/2010/main" val="52603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7135C3-E9FE-B343-AED3-A50483BD3BBB}"/>
              </a:ext>
            </a:extLst>
          </p:cNvPr>
          <p:cNvSpPr>
            <a:spLocks noGrp="1"/>
          </p:cNvSpPr>
          <p:nvPr>
            <p:ph type="title"/>
          </p:nvPr>
        </p:nvSpPr>
        <p:spPr/>
        <p:txBody>
          <a:bodyPr/>
          <a:lstStyle/>
          <a:p>
            <a:r>
              <a:rPr lang="en-US" dirty="0"/>
              <a:t>New atmospheric profiles</a:t>
            </a:r>
          </a:p>
        </p:txBody>
      </p:sp>
      <p:sp>
        <p:nvSpPr>
          <p:cNvPr id="4" name="Segnaposto piè di pagina 3">
            <a:extLst>
              <a:ext uri="{FF2B5EF4-FFF2-40B4-BE49-F238E27FC236}">
                <a16:creationId xmlns:a16="http://schemas.microsoft.com/office/drawing/2014/main" id="{2D83B36F-52B1-A345-8CCD-2FF5DE6370F4}"/>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605A93E5-9A38-B74A-BFD6-1E36210865FE}"/>
              </a:ext>
            </a:extLst>
          </p:cNvPr>
          <p:cNvSpPr>
            <a:spLocks noGrp="1"/>
          </p:cNvSpPr>
          <p:nvPr>
            <p:ph type="sldNum" sz="quarter" idx="12"/>
          </p:nvPr>
        </p:nvSpPr>
        <p:spPr/>
        <p:txBody>
          <a:bodyPr/>
          <a:lstStyle/>
          <a:p>
            <a:fld id="{DEC48222-1666-974F-8A35-A67AA2005B5F}" type="slidenum">
              <a:rPr lang="en-US" smtClean="0"/>
              <a:t>3</a:t>
            </a:fld>
            <a:endParaRPr lang="en-US"/>
          </a:p>
        </p:txBody>
      </p:sp>
      <p:pic>
        <p:nvPicPr>
          <p:cNvPr id="6" name="Picture 6" descr="Cover">
            <a:extLst>
              <a:ext uri="{FF2B5EF4-FFF2-40B4-BE49-F238E27FC236}">
                <a16:creationId xmlns:a16="http://schemas.microsoft.com/office/drawing/2014/main" id="{44E0F5A2-9F67-5F4C-9072-9566EB7D11F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587"/>
          <a:stretch/>
        </p:blipFill>
        <p:spPr bwMode="auto">
          <a:xfrm>
            <a:off x="945034" y="3654726"/>
            <a:ext cx="7253932" cy="267926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7893AC9-04A1-F141-A95D-3E7777FF436F}"/>
              </a:ext>
            </a:extLst>
          </p:cNvPr>
          <p:cNvSpPr txBox="1"/>
          <p:nvPr/>
        </p:nvSpPr>
        <p:spPr>
          <a:xfrm>
            <a:off x="628650" y="1687646"/>
            <a:ext cx="807085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After a long discussion with ESO and the discovery of some inaccuracies we have rejected the 4 profiles proposed by ESO in 2018, but despite this ESO asks us to use the stereo-SCIDAR atmospheric profiles data released by Osborn et al. </a:t>
            </a:r>
            <a:r>
              <a:rPr lang="en-US" dirty="0">
                <a:sym typeface="Wingdings" pitchFamily="2" charset="2"/>
              </a:rPr>
              <a:t> t</a:t>
            </a:r>
            <a:r>
              <a:rPr lang="en-US" dirty="0"/>
              <a:t>hey are 10k profiles, so we can not run sky coverage analysis on all of them.</a:t>
            </a:r>
          </a:p>
          <a:p>
            <a:pPr marL="285750" indent="-285750">
              <a:buFont typeface="Arial" panose="020B0604020202020204" pitchFamily="34" charset="0"/>
              <a:buChar char="•"/>
            </a:pPr>
            <a:r>
              <a:rPr lang="en-US" dirty="0"/>
              <a:t>Ollie Farley propose a method to cluster them based on morphology, but we want to choose profiles that correspond to a certain level of performance. </a:t>
            </a:r>
          </a:p>
        </p:txBody>
      </p:sp>
    </p:spTree>
    <p:extLst>
      <p:ext uri="{BB962C8B-B14F-4D97-AF65-F5344CB8AC3E}">
        <p14:creationId xmlns:p14="http://schemas.microsoft.com/office/powerpoint/2010/main" val="38886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5B6D6E-E0C1-0542-9B32-B26B68BCF502}"/>
              </a:ext>
            </a:extLst>
          </p:cNvPr>
          <p:cNvSpPr>
            <a:spLocks noGrp="1"/>
          </p:cNvSpPr>
          <p:nvPr>
            <p:ph type="title"/>
          </p:nvPr>
        </p:nvSpPr>
        <p:spPr/>
        <p:txBody>
          <a:bodyPr/>
          <a:lstStyle/>
          <a:p>
            <a:r>
              <a:rPr lang="en-US" dirty="0"/>
              <a:t>Reference profiles</a:t>
            </a:r>
          </a:p>
        </p:txBody>
      </p:sp>
      <p:sp>
        <p:nvSpPr>
          <p:cNvPr id="5" name="CasellaDiTesto 4">
            <a:extLst>
              <a:ext uri="{FF2B5EF4-FFF2-40B4-BE49-F238E27FC236}">
                <a16:creationId xmlns:a16="http://schemas.microsoft.com/office/drawing/2014/main" id="{89593D2B-0A6C-F841-AF1E-1D82836BD17D}"/>
              </a:ext>
            </a:extLst>
          </p:cNvPr>
          <p:cNvSpPr txBox="1"/>
          <p:nvPr/>
        </p:nvSpPr>
        <p:spPr>
          <a:xfrm>
            <a:off x="4660900" y="2573391"/>
            <a:ext cx="4223298" cy="646331"/>
          </a:xfrm>
          <a:prstGeom prst="rect">
            <a:avLst/>
          </a:prstGeom>
          <a:noFill/>
        </p:spPr>
        <p:txBody>
          <a:bodyPr wrap="square" rtlCol="0">
            <a:spAutoFit/>
          </a:bodyPr>
          <a:lstStyle/>
          <a:p>
            <a:r>
              <a:rPr lang="en-US" dirty="0"/>
              <a:t>Median k=seeing/theta0 and median performance of Fourier analysis agree</a:t>
            </a:r>
          </a:p>
        </p:txBody>
      </p:sp>
      <p:grpSp>
        <p:nvGrpSpPr>
          <p:cNvPr id="13" name="Gruppo 12">
            <a:extLst>
              <a:ext uri="{FF2B5EF4-FFF2-40B4-BE49-F238E27FC236}">
                <a16:creationId xmlns:a16="http://schemas.microsoft.com/office/drawing/2014/main" id="{96DF8F16-BCA1-E24A-8670-2EB460F14DFA}"/>
              </a:ext>
            </a:extLst>
          </p:cNvPr>
          <p:cNvGrpSpPr/>
          <p:nvPr/>
        </p:nvGrpSpPr>
        <p:grpSpPr>
          <a:xfrm>
            <a:off x="431935" y="2133709"/>
            <a:ext cx="3975736" cy="1987870"/>
            <a:chOff x="79587" y="1413826"/>
            <a:chExt cx="3975736" cy="1987870"/>
          </a:xfrm>
        </p:grpSpPr>
        <p:pic>
          <p:nvPicPr>
            <p:cNvPr id="4" name="Picture 13">
              <a:extLst>
                <a:ext uri="{FF2B5EF4-FFF2-40B4-BE49-F238E27FC236}">
                  <a16:creationId xmlns:a16="http://schemas.microsoft.com/office/drawing/2014/main" id="{9B83BDF8-135A-3148-B320-B46C9317B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7" y="1413828"/>
              <a:ext cx="3975736" cy="1987868"/>
            </a:xfrm>
            <a:prstGeom prst="rect">
              <a:avLst/>
            </a:prstGeom>
          </p:spPr>
        </p:pic>
        <p:sp>
          <p:nvSpPr>
            <p:cNvPr id="9" name="CasellaDiTesto 8">
              <a:extLst>
                <a:ext uri="{FF2B5EF4-FFF2-40B4-BE49-F238E27FC236}">
                  <a16:creationId xmlns:a16="http://schemas.microsoft.com/office/drawing/2014/main" id="{854369C2-C8A0-4149-9D9B-DFC141B632B5}"/>
                </a:ext>
              </a:extLst>
            </p:cNvPr>
            <p:cNvSpPr txBox="1"/>
            <p:nvPr/>
          </p:nvSpPr>
          <p:spPr>
            <a:xfrm rot="16200000" flipH="1">
              <a:off x="1552682" y="1743934"/>
              <a:ext cx="1029547" cy="369332"/>
            </a:xfrm>
            <a:prstGeom prst="rect">
              <a:avLst/>
            </a:prstGeom>
            <a:noFill/>
          </p:spPr>
          <p:txBody>
            <a:bodyPr wrap="square" rtlCol="0">
              <a:spAutoFit/>
            </a:bodyPr>
            <a:lstStyle/>
            <a:p>
              <a:r>
                <a:rPr lang="en-US" dirty="0"/>
                <a:t>0.37</a:t>
              </a:r>
            </a:p>
          </p:txBody>
        </p:sp>
      </p:grpSp>
      <p:sp>
        <p:nvSpPr>
          <p:cNvPr id="3" name="CasellaDiTesto 2">
            <a:extLst>
              <a:ext uri="{FF2B5EF4-FFF2-40B4-BE49-F238E27FC236}">
                <a16:creationId xmlns:a16="http://schemas.microsoft.com/office/drawing/2014/main" id="{8E72F827-B305-5A45-A934-FF2F5ADE3208}"/>
              </a:ext>
            </a:extLst>
          </p:cNvPr>
          <p:cNvSpPr txBox="1"/>
          <p:nvPr/>
        </p:nvSpPr>
        <p:spPr>
          <a:xfrm>
            <a:off x="670773" y="4069677"/>
            <a:ext cx="8168133" cy="461665"/>
          </a:xfrm>
          <a:prstGeom prst="rect">
            <a:avLst/>
          </a:prstGeom>
          <a:noFill/>
        </p:spPr>
        <p:txBody>
          <a:bodyPr wrap="none" rtlCol="0">
            <a:spAutoFit/>
          </a:bodyPr>
          <a:lstStyle/>
          <a:p>
            <a:r>
              <a:rPr lang="en-US" sz="2400" dirty="0"/>
              <a:t>So, we extract reference profiles for 10, 25, 50, 75, 90 percentile</a:t>
            </a:r>
          </a:p>
        </p:txBody>
      </p:sp>
      <p:sp>
        <p:nvSpPr>
          <p:cNvPr id="6" name="CasellaDiTesto 5">
            <a:extLst>
              <a:ext uri="{FF2B5EF4-FFF2-40B4-BE49-F238E27FC236}">
                <a16:creationId xmlns:a16="http://schemas.microsoft.com/office/drawing/2014/main" id="{DE23029E-F982-0E40-A4E0-85F2B969AD67}"/>
              </a:ext>
            </a:extLst>
          </p:cNvPr>
          <p:cNvSpPr txBox="1"/>
          <p:nvPr/>
        </p:nvSpPr>
        <p:spPr>
          <a:xfrm>
            <a:off x="533401" y="1473866"/>
            <a:ext cx="8458200" cy="646331"/>
          </a:xfrm>
          <a:prstGeom prst="rect">
            <a:avLst/>
          </a:prstGeom>
          <a:noFill/>
        </p:spPr>
        <p:txBody>
          <a:bodyPr wrap="square" rtlCol="0">
            <a:spAutoFit/>
          </a:bodyPr>
          <a:lstStyle/>
          <a:p>
            <a:r>
              <a:rPr lang="en-US" dirty="0"/>
              <a:t>We estimate MAORY HO performance on all 10k profiles with a Fourier based code, but ESO asks us to select profiles with a merit function independent from performance.</a:t>
            </a:r>
          </a:p>
        </p:txBody>
      </p:sp>
      <p:pic>
        <p:nvPicPr>
          <p:cNvPr id="11" name="Immagine 10">
            <a:extLst>
              <a:ext uri="{FF2B5EF4-FFF2-40B4-BE49-F238E27FC236}">
                <a16:creationId xmlns:a16="http://schemas.microsoft.com/office/drawing/2014/main" id="{8084C536-B01C-6B40-AA91-EBA1117E8EEE}"/>
              </a:ext>
            </a:extLst>
          </p:cNvPr>
          <p:cNvPicPr>
            <a:picLocks noChangeAspect="1"/>
          </p:cNvPicPr>
          <p:nvPr/>
        </p:nvPicPr>
        <p:blipFill>
          <a:blip r:embed="rId3"/>
          <a:stretch>
            <a:fillRect/>
          </a:stretch>
        </p:blipFill>
        <p:spPr>
          <a:xfrm>
            <a:off x="77464" y="4506385"/>
            <a:ext cx="2983594" cy="2200499"/>
          </a:xfrm>
          <a:prstGeom prst="rect">
            <a:avLst/>
          </a:prstGeom>
        </p:spPr>
      </p:pic>
      <p:grpSp>
        <p:nvGrpSpPr>
          <p:cNvPr id="14" name="Gruppo 13">
            <a:extLst>
              <a:ext uri="{FF2B5EF4-FFF2-40B4-BE49-F238E27FC236}">
                <a16:creationId xmlns:a16="http://schemas.microsoft.com/office/drawing/2014/main" id="{F221D39B-01B2-0E42-83BB-40A981D9D39D}"/>
              </a:ext>
            </a:extLst>
          </p:cNvPr>
          <p:cNvGrpSpPr>
            <a:grpSpLocks noChangeAspect="1"/>
          </p:cNvGrpSpPr>
          <p:nvPr/>
        </p:nvGrpSpPr>
        <p:grpSpPr>
          <a:xfrm>
            <a:off x="3045897" y="4543048"/>
            <a:ext cx="2859604" cy="2134204"/>
            <a:chOff x="0" y="1921210"/>
            <a:chExt cx="5582415" cy="4166315"/>
          </a:xfrm>
        </p:grpSpPr>
        <p:pic>
          <p:nvPicPr>
            <p:cNvPr id="15" name="Immagine 14" descr="Immagine che contiene mappa&#10;&#10;Descrizione generata automaticamente">
              <a:extLst>
                <a:ext uri="{FF2B5EF4-FFF2-40B4-BE49-F238E27FC236}">
                  <a16:creationId xmlns:a16="http://schemas.microsoft.com/office/drawing/2014/main" id="{5A9AE2D4-4CBD-934A-A995-C28937F496AB}"/>
                </a:ext>
              </a:extLst>
            </p:cNvPr>
            <p:cNvPicPr>
              <a:picLocks noChangeAspect="1"/>
            </p:cNvPicPr>
            <p:nvPr/>
          </p:nvPicPr>
          <p:blipFill>
            <a:blip r:embed="rId4"/>
            <a:stretch>
              <a:fillRect/>
            </a:stretch>
          </p:blipFill>
          <p:spPr>
            <a:xfrm>
              <a:off x="0" y="1921210"/>
              <a:ext cx="5582415" cy="4166315"/>
            </a:xfrm>
            <a:prstGeom prst="rect">
              <a:avLst/>
            </a:prstGeom>
          </p:spPr>
        </p:pic>
        <p:sp>
          <p:nvSpPr>
            <p:cNvPr id="16" name="CasellaDiTesto 15">
              <a:extLst>
                <a:ext uri="{FF2B5EF4-FFF2-40B4-BE49-F238E27FC236}">
                  <a16:creationId xmlns:a16="http://schemas.microsoft.com/office/drawing/2014/main" id="{473408D7-B9D9-DD41-9B69-0646C0BE8F1D}"/>
                </a:ext>
              </a:extLst>
            </p:cNvPr>
            <p:cNvSpPr txBox="1"/>
            <p:nvPr/>
          </p:nvSpPr>
          <p:spPr>
            <a:xfrm>
              <a:off x="978081" y="4393373"/>
              <a:ext cx="603156" cy="400110"/>
            </a:xfrm>
            <a:prstGeom prst="rect">
              <a:avLst/>
            </a:prstGeom>
            <a:noFill/>
          </p:spPr>
          <p:txBody>
            <a:bodyPr wrap="none" rtlCol="0">
              <a:spAutoFit/>
            </a:bodyPr>
            <a:lstStyle/>
            <a:p>
              <a:r>
                <a:rPr lang="en-US" sz="1350" dirty="0">
                  <a:solidFill>
                    <a:srgbClr val="FF0000"/>
                  </a:solidFill>
                </a:rPr>
                <a:t>10p</a:t>
              </a:r>
            </a:p>
          </p:txBody>
        </p:sp>
        <p:sp>
          <p:nvSpPr>
            <p:cNvPr id="17" name="CasellaDiTesto 16">
              <a:extLst>
                <a:ext uri="{FF2B5EF4-FFF2-40B4-BE49-F238E27FC236}">
                  <a16:creationId xmlns:a16="http://schemas.microsoft.com/office/drawing/2014/main" id="{D4C0A188-E88C-E343-80CA-EADFE2675A05}"/>
                </a:ext>
              </a:extLst>
            </p:cNvPr>
            <p:cNvSpPr txBox="1"/>
            <p:nvPr/>
          </p:nvSpPr>
          <p:spPr>
            <a:xfrm>
              <a:off x="1905884" y="4319605"/>
              <a:ext cx="603156" cy="400110"/>
            </a:xfrm>
            <a:prstGeom prst="rect">
              <a:avLst/>
            </a:prstGeom>
            <a:noFill/>
          </p:spPr>
          <p:txBody>
            <a:bodyPr wrap="none" rtlCol="0">
              <a:spAutoFit/>
            </a:bodyPr>
            <a:lstStyle/>
            <a:p>
              <a:r>
                <a:rPr lang="en-US" sz="1350" dirty="0">
                  <a:solidFill>
                    <a:srgbClr val="FF0000"/>
                  </a:solidFill>
                </a:rPr>
                <a:t>25p</a:t>
              </a:r>
            </a:p>
          </p:txBody>
        </p:sp>
        <p:sp>
          <p:nvSpPr>
            <p:cNvPr id="18" name="CasellaDiTesto 17">
              <a:extLst>
                <a:ext uri="{FF2B5EF4-FFF2-40B4-BE49-F238E27FC236}">
                  <a16:creationId xmlns:a16="http://schemas.microsoft.com/office/drawing/2014/main" id="{DC398A4E-00B9-2946-A488-CC7E1D552D03}"/>
                </a:ext>
              </a:extLst>
            </p:cNvPr>
            <p:cNvSpPr txBox="1"/>
            <p:nvPr/>
          </p:nvSpPr>
          <p:spPr>
            <a:xfrm>
              <a:off x="1582767" y="4947251"/>
              <a:ext cx="603156" cy="400110"/>
            </a:xfrm>
            <a:prstGeom prst="rect">
              <a:avLst/>
            </a:prstGeom>
            <a:noFill/>
          </p:spPr>
          <p:txBody>
            <a:bodyPr wrap="none" rtlCol="0">
              <a:spAutoFit/>
            </a:bodyPr>
            <a:lstStyle/>
            <a:p>
              <a:r>
                <a:rPr lang="en-US" sz="1350" dirty="0">
                  <a:solidFill>
                    <a:srgbClr val="FF0000"/>
                  </a:solidFill>
                </a:rPr>
                <a:t>50p</a:t>
              </a:r>
            </a:p>
          </p:txBody>
        </p:sp>
        <p:sp>
          <p:nvSpPr>
            <p:cNvPr id="19" name="CasellaDiTesto 18">
              <a:extLst>
                <a:ext uri="{FF2B5EF4-FFF2-40B4-BE49-F238E27FC236}">
                  <a16:creationId xmlns:a16="http://schemas.microsoft.com/office/drawing/2014/main" id="{F7631DB1-AB91-F340-9200-598D6B5D36AF}"/>
                </a:ext>
              </a:extLst>
            </p:cNvPr>
            <p:cNvSpPr txBox="1"/>
            <p:nvPr/>
          </p:nvSpPr>
          <p:spPr>
            <a:xfrm>
              <a:off x="2433058" y="4606653"/>
              <a:ext cx="603156" cy="400110"/>
            </a:xfrm>
            <a:prstGeom prst="rect">
              <a:avLst/>
            </a:prstGeom>
            <a:noFill/>
          </p:spPr>
          <p:txBody>
            <a:bodyPr wrap="none" rtlCol="0">
              <a:spAutoFit/>
            </a:bodyPr>
            <a:lstStyle/>
            <a:p>
              <a:r>
                <a:rPr lang="en-US" sz="1350" dirty="0">
                  <a:solidFill>
                    <a:srgbClr val="FF0000"/>
                  </a:solidFill>
                </a:rPr>
                <a:t>75p</a:t>
              </a:r>
            </a:p>
          </p:txBody>
        </p:sp>
        <p:sp>
          <p:nvSpPr>
            <p:cNvPr id="20" name="CasellaDiTesto 19">
              <a:extLst>
                <a:ext uri="{FF2B5EF4-FFF2-40B4-BE49-F238E27FC236}">
                  <a16:creationId xmlns:a16="http://schemas.microsoft.com/office/drawing/2014/main" id="{00640675-3525-2D40-AEB2-68D3BDF15B7A}"/>
                </a:ext>
              </a:extLst>
            </p:cNvPr>
            <p:cNvSpPr txBox="1"/>
            <p:nvPr/>
          </p:nvSpPr>
          <p:spPr>
            <a:xfrm>
              <a:off x="2872310" y="5037160"/>
              <a:ext cx="603156" cy="400110"/>
            </a:xfrm>
            <a:prstGeom prst="rect">
              <a:avLst/>
            </a:prstGeom>
            <a:noFill/>
          </p:spPr>
          <p:txBody>
            <a:bodyPr wrap="none" rtlCol="0">
              <a:spAutoFit/>
            </a:bodyPr>
            <a:lstStyle/>
            <a:p>
              <a:r>
                <a:rPr lang="en-US" sz="1350" dirty="0">
                  <a:solidFill>
                    <a:srgbClr val="FF0000"/>
                  </a:solidFill>
                </a:rPr>
                <a:t>90p</a:t>
              </a:r>
            </a:p>
          </p:txBody>
        </p:sp>
      </p:grpSp>
      <p:graphicFrame>
        <p:nvGraphicFramePr>
          <p:cNvPr id="21" name="Tabella 20">
            <a:extLst>
              <a:ext uri="{FF2B5EF4-FFF2-40B4-BE49-F238E27FC236}">
                <a16:creationId xmlns:a16="http://schemas.microsoft.com/office/drawing/2014/main" id="{98536173-540B-8743-8680-D81E791F133B}"/>
              </a:ext>
            </a:extLst>
          </p:cNvPr>
          <p:cNvGraphicFramePr>
            <a:graphicFrameLocks noGrp="1"/>
          </p:cNvGraphicFramePr>
          <p:nvPr>
            <p:extLst>
              <p:ext uri="{D42A27DB-BD31-4B8C-83A1-F6EECF244321}">
                <p14:modId xmlns:p14="http://schemas.microsoft.com/office/powerpoint/2010/main" val="3136884231"/>
              </p:ext>
            </p:extLst>
          </p:nvPr>
        </p:nvGraphicFramePr>
        <p:xfrm>
          <a:off x="5943601" y="4667686"/>
          <a:ext cx="3151579" cy="1729877"/>
        </p:xfrm>
        <a:graphic>
          <a:graphicData uri="http://schemas.openxmlformats.org/drawingml/2006/table">
            <a:tbl>
              <a:tblPr firstRow="1" bandRow="1">
                <a:tableStyleId>{5940675A-B579-460E-94D1-54222C63F5DA}</a:tableStyleId>
              </a:tblPr>
              <a:tblGrid>
                <a:gridCol w="587214">
                  <a:extLst>
                    <a:ext uri="{9D8B030D-6E8A-4147-A177-3AD203B41FA5}">
                      <a16:colId xmlns:a16="http://schemas.microsoft.com/office/drawing/2014/main" val="3040581270"/>
                    </a:ext>
                  </a:extLst>
                </a:gridCol>
                <a:gridCol w="512873">
                  <a:extLst>
                    <a:ext uri="{9D8B030D-6E8A-4147-A177-3AD203B41FA5}">
                      <a16:colId xmlns:a16="http://schemas.microsoft.com/office/drawing/2014/main" val="4051165978"/>
                    </a:ext>
                  </a:extLst>
                </a:gridCol>
                <a:gridCol w="512873">
                  <a:extLst>
                    <a:ext uri="{9D8B030D-6E8A-4147-A177-3AD203B41FA5}">
                      <a16:colId xmlns:a16="http://schemas.microsoft.com/office/drawing/2014/main" val="52100187"/>
                    </a:ext>
                  </a:extLst>
                </a:gridCol>
                <a:gridCol w="512873">
                  <a:extLst>
                    <a:ext uri="{9D8B030D-6E8A-4147-A177-3AD203B41FA5}">
                      <a16:colId xmlns:a16="http://schemas.microsoft.com/office/drawing/2014/main" val="1023759113"/>
                    </a:ext>
                  </a:extLst>
                </a:gridCol>
                <a:gridCol w="512873">
                  <a:extLst>
                    <a:ext uri="{9D8B030D-6E8A-4147-A177-3AD203B41FA5}">
                      <a16:colId xmlns:a16="http://schemas.microsoft.com/office/drawing/2014/main" val="1900698959"/>
                    </a:ext>
                  </a:extLst>
                </a:gridCol>
                <a:gridCol w="512873">
                  <a:extLst>
                    <a:ext uri="{9D8B030D-6E8A-4147-A177-3AD203B41FA5}">
                      <a16:colId xmlns:a16="http://schemas.microsoft.com/office/drawing/2014/main" val="908085575"/>
                    </a:ext>
                  </a:extLst>
                </a:gridCol>
              </a:tblGrid>
              <a:tr h="191599">
                <a:tc>
                  <a:txBody>
                    <a:bodyPr/>
                    <a:lstStyle/>
                    <a:p>
                      <a:pPr algn="ctr"/>
                      <a:r>
                        <a:rPr lang="en-US" sz="1100" b="1" dirty="0"/>
                        <a:t>Perc.</a:t>
                      </a:r>
                    </a:p>
                  </a:txBody>
                  <a:tcPr marL="68580" marR="68580" marT="34290" marB="34290" anchor="ctr">
                    <a:solidFill>
                      <a:schemeClr val="bg1"/>
                    </a:solidFill>
                  </a:tcPr>
                </a:tc>
                <a:tc>
                  <a:txBody>
                    <a:bodyPr/>
                    <a:lstStyle/>
                    <a:p>
                      <a:pPr algn="ctr"/>
                      <a:r>
                        <a:rPr lang="en-US" sz="1100" b="1" dirty="0"/>
                        <a:t>10</a:t>
                      </a:r>
                    </a:p>
                  </a:txBody>
                  <a:tcPr marL="68580" marR="68580" marT="34290" marB="34290" anchor="ctr">
                    <a:solidFill>
                      <a:schemeClr val="bg1"/>
                    </a:solidFill>
                  </a:tcPr>
                </a:tc>
                <a:tc>
                  <a:txBody>
                    <a:bodyPr/>
                    <a:lstStyle/>
                    <a:p>
                      <a:pPr algn="ctr"/>
                      <a:r>
                        <a:rPr lang="en-US" sz="1100" b="1" dirty="0"/>
                        <a:t>25</a:t>
                      </a:r>
                    </a:p>
                  </a:txBody>
                  <a:tcPr marL="68580" marR="68580" marT="34290" marB="34290" anchor="ctr">
                    <a:solidFill>
                      <a:schemeClr val="bg1"/>
                    </a:solidFill>
                  </a:tcPr>
                </a:tc>
                <a:tc>
                  <a:txBody>
                    <a:bodyPr/>
                    <a:lstStyle/>
                    <a:p>
                      <a:pPr algn="ctr"/>
                      <a:r>
                        <a:rPr lang="en-US" sz="1100" b="1" dirty="0"/>
                        <a:t>50</a:t>
                      </a:r>
                    </a:p>
                  </a:txBody>
                  <a:tcPr marL="68580" marR="68580" marT="34290" marB="34290" anchor="ctr">
                    <a:solidFill>
                      <a:schemeClr val="bg1"/>
                    </a:solidFill>
                  </a:tcPr>
                </a:tc>
                <a:tc>
                  <a:txBody>
                    <a:bodyPr/>
                    <a:lstStyle/>
                    <a:p>
                      <a:pPr algn="ctr"/>
                      <a:r>
                        <a:rPr lang="en-US" sz="1100" b="1" dirty="0"/>
                        <a:t>75</a:t>
                      </a:r>
                    </a:p>
                  </a:txBody>
                  <a:tcPr marL="68580" marR="68580" marT="34290" marB="34290" anchor="ctr">
                    <a:solidFill>
                      <a:schemeClr val="bg1"/>
                    </a:solidFill>
                  </a:tcPr>
                </a:tc>
                <a:tc>
                  <a:txBody>
                    <a:bodyPr/>
                    <a:lstStyle/>
                    <a:p>
                      <a:pPr algn="ctr"/>
                      <a:r>
                        <a:rPr lang="en-US" sz="1100" b="1" dirty="0"/>
                        <a:t>90</a:t>
                      </a:r>
                    </a:p>
                  </a:txBody>
                  <a:tcPr marL="68580" marR="68580" marT="34290" marB="34290" anchor="ctr">
                    <a:solidFill>
                      <a:schemeClr val="bg1"/>
                    </a:solidFill>
                  </a:tcPr>
                </a:tc>
                <a:extLst>
                  <a:ext uri="{0D108BD9-81ED-4DB2-BD59-A6C34878D82A}">
                    <a16:rowId xmlns:a16="http://schemas.microsoft.com/office/drawing/2014/main" val="2038624866"/>
                  </a:ext>
                </a:extLst>
              </a:tr>
              <a:tr h="282077">
                <a:tc>
                  <a:txBody>
                    <a:bodyPr/>
                    <a:lstStyle/>
                    <a:p>
                      <a:pPr algn="ctr"/>
                      <a:r>
                        <a:rPr lang="en-US" sz="1100" b="1" dirty="0"/>
                        <a:t>k</a:t>
                      </a:r>
                    </a:p>
                  </a:txBody>
                  <a:tcPr marL="68580" marR="68580" marT="34290" marB="34290" anchor="ctr">
                    <a:solidFill>
                      <a:srgbClr val="FFDFD0"/>
                    </a:solidFill>
                  </a:tcPr>
                </a:tc>
                <a:tc>
                  <a:txBody>
                    <a:bodyPr/>
                    <a:lstStyle/>
                    <a:p>
                      <a:pPr algn="ctr"/>
                      <a:r>
                        <a:rPr lang="en-US" sz="1100" dirty="0"/>
                        <a:t>0.176</a:t>
                      </a:r>
                    </a:p>
                  </a:txBody>
                  <a:tcPr marL="68580" marR="68580" marT="34290" marB="34290" anchor="ctr">
                    <a:solidFill>
                      <a:srgbClr val="FFDFD0"/>
                    </a:solidFill>
                  </a:tcPr>
                </a:tc>
                <a:tc>
                  <a:txBody>
                    <a:bodyPr/>
                    <a:lstStyle/>
                    <a:p>
                      <a:pPr algn="ctr"/>
                      <a:r>
                        <a:rPr lang="en-US" sz="1100" dirty="0"/>
                        <a:t>0.247</a:t>
                      </a:r>
                    </a:p>
                  </a:txBody>
                  <a:tcPr marL="68580" marR="68580" marT="34290" marB="34290" anchor="ctr">
                    <a:solidFill>
                      <a:srgbClr val="FFDFD0"/>
                    </a:solidFill>
                  </a:tcPr>
                </a:tc>
                <a:tc>
                  <a:txBody>
                    <a:bodyPr/>
                    <a:lstStyle/>
                    <a:p>
                      <a:pPr algn="ctr"/>
                      <a:r>
                        <a:rPr lang="en-US" sz="1100" dirty="0"/>
                        <a:t>0.375</a:t>
                      </a:r>
                    </a:p>
                  </a:txBody>
                  <a:tcPr marL="68580" marR="68580" marT="34290" marB="34290" anchor="ctr">
                    <a:solidFill>
                      <a:srgbClr val="FFDFD0"/>
                    </a:solidFill>
                  </a:tcPr>
                </a:tc>
                <a:tc>
                  <a:txBody>
                    <a:bodyPr/>
                    <a:lstStyle/>
                    <a:p>
                      <a:pPr algn="ctr"/>
                      <a:r>
                        <a:rPr lang="en-US" sz="1100" dirty="0"/>
                        <a:t>0.589</a:t>
                      </a:r>
                    </a:p>
                  </a:txBody>
                  <a:tcPr marL="68580" marR="68580" marT="34290" marB="34290" anchor="ctr">
                    <a:solidFill>
                      <a:srgbClr val="FFDFD0"/>
                    </a:solidFill>
                  </a:tcPr>
                </a:tc>
                <a:tc>
                  <a:txBody>
                    <a:bodyPr/>
                    <a:lstStyle/>
                    <a:p>
                      <a:pPr algn="ctr"/>
                      <a:r>
                        <a:rPr lang="en-US" sz="1100" dirty="0"/>
                        <a:t>0.878</a:t>
                      </a:r>
                    </a:p>
                  </a:txBody>
                  <a:tcPr marL="68580" marR="68580" marT="34290" marB="34290" anchor="ctr">
                    <a:solidFill>
                      <a:srgbClr val="FFDFD0"/>
                    </a:solidFill>
                  </a:tcPr>
                </a:tc>
                <a:extLst>
                  <a:ext uri="{0D108BD9-81ED-4DB2-BD59-A6C34878D82A}">
                    <a16:rowId xmlns:a16="http://schemas.microsoft.com/office/drawing/2014/main" val="1103116401"/>
                  </a:ext>
                </a:extLst>
              </a:tr>
              <a:tr h="191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prof. index</a:t>
                      </a:r>
                    </a:p>
                  </a:txBody>
                  <a:tcPr marL="68580" marR="68580" marT="34290" marB="34290" anchor="ctr">
                    <a:solidFill>
                      <a:schemeClr val="bg1"/>
                    </a:solidFill>
                  </a:tcPr>
                </a:tc>
                <a:tc>
                  <a:txBody>
                    <a:bodyPr/>
                    <a:lstStyle/>
                    <a:p>
                      <a:pPr algn="ctr"/>
                      <a:r>
                        <a:rPr lang="en-US" sz="1100" dirty="0"/>
                        <a:t>3101</a:t>
                      </a:r>
                    </a:p>
                  </a:txBody>
                  <a:tcPr marL="68580" marR="68580" marT="34290" marB="34290" anchor="ctr">
                    <a:solidFill>
                      <a:schemeClr val="bg1"/>
                    </a:solidFill>
                  </a:tcPr>
                </a:tc>
                <a:tc>
                  <a:txBody>
                    <a:bodyPr/>
                    <a:lstStyle/>
                    <a:p>
                      <a:pPr algn="ctr"/>
                      <a:r>
                        <a:rPr lang="en-US" sz="1100" dirty="0"/>
                        <a:t>536</a:t>
                      </a:r>
                    </a:p>
                  </a:txBody>
                  <a:tcPr marL="68580" marR="68580" marT="34290" marB="34290" anchor="ctr">
                    <a:solidFill>
                      <a:schemeClr val="bg1"/>
                    </a:solidFill>
                  </a:tcPr>
                </a:tc>
                <a:tc>
                  <a:txBody>
                    <a:bodyPr/>
                    <a:lstStyle/>
                    <a:p>
                      <a:pPr algn="ctr"/>
                      <a:r>
                        <a:rPr lang="en-US" sz="1100" dirty="0"/>
                        <a:t>2773</a:t>
                      </a:r>
                    </a:p>
                  </a:txBody>
                  <a:tcPr marL="68580" marR="68580" marT="34290" marB="34290" anchor="ctr">
                    <a:solidFill>
                      <a:schemeClr val="bg1"/>
                    </a:solidFill>
                  </a:tcPr>
                </a:tc>
                <a:tc>
                  <a:txBody>
                    <a:bodyPr/>
                    <a:lstStyle/>
                    <a:p>
                      <a:pPr algn="ctr"/>
                      <a:r>
                        <a:rPr lang="en-US" sz="1100" dirty="0"/>
                        <a:t>872</a:t>
                      </a:r>
                    </a:p>
                  </a:txBody>
                  <a:tcPr marL="68580" marR="68580" marT="34290" marB="34290" anchor="ctr">
                    <a:solidFill>
                      <a:schemeClr val="bg1"/>
                    </a:solidFill>
                  </a:tcPr>
                </a:tc>
                <a:tc>
                  <a:txBody>
                    <a:bodyPr/>
                    <a:lstStyle/>
                    <a:p>
                      <a:pPr algn="ctr"/>
                      <a:r>
                        <a:rPr lang="en-US" sz="1100" dirty="0"/>
                        <a:t>5280</a:t>
                      </a:r>
                    </a:p>
                  </a:txBody>
                  <a:tcPr marL="68580" marR="68580" marT="34290" marB="34290" anchor="ctr">
                    <a:solidFill>
                      <a:schemeClr val="bg1"/>
                    </a:solidFill>
                  </a:tcPr>
                </a:tc>
                <a:extLst>
                  <a:ext uri="{0D108BD9-81ED-4DB2-BD59-A6C34878D82A}">
                    <a16:rowId xmlns:a16="http://schemas.microsoft.com/office/drawing/2014/main" val="3270495120"/>
                  </a:ext>
                </a:extLst>
              </a:tr>
              <a:tr h="399166">
                <a:tc>
                  <a:txBody>
                    <a:bodyPr/>
                    <a:lstStyle/>
                    <a:p>
                      <a:pPr algn="ctr"/>
                      <a:r>
                        <a:rPr lang="en-US" sz="1100" b="1" dirty="0"/>
                        <a:t>prof. </a:t>
                      </a:r>
                      <a:r>
                        <a:rPr lang="en-US" sz="1100" b="1" dirty="0" err="1"/>
                        <a:t>ε</a:t>
                      </a:r>
                      <a:r>
                        <a:rPr lang="en-US" sz="1100" b="1" dirty="0"/>
                        <a:t>[“]</a:t>
                      </a:r>
                    </a:p>
                  </a:txBody>
                  <a:tcPr marL="68580" marR="68580" marT="34290" marB="34290" anchor="ctr">
                    <a:solidFill>
                      <a:schemeClr val="bg1"/>
                    </a:solidFill>
                  </a:tcPr>
                </a:tc>
                <a:tc>
                  <a:txBody>
                    <a:bodyPr/>
                    <a:lstStyle/>
                    <a:p>
                      <a:pPr algn="ctr"/>
                      <a:r>
                        <a:rPr lang="en-US" sz="1100" dirty="0"/>
                        <a:t>0.486</a:t>
                      </a:r>
                    </a:p>
                  </a:txBody>
                  <a:tcPr marL="68580" marR="68580" marT="34290" marB="34290" anchor="ctr">
                    <a:solidFill>
                      <a:schemeClr val="bg1"/>
                    </a:solidFill>
                  </a:tcPr>
                </a:tc>
                <a:tc>
                  <a:txBody>
                    <a:bodyPr/>
                    <a:lstStyle/>
                    <a:p>
                      <a:pPr algn="ctr"/>
                      <a:r>
                        <a:rPr lang="en-US" sz="1100" dirty="0"/>
                        <a:t>0.552</a:t>
                      </a:r>
                    </a:p>
                  </a:txBody>
                  <a:tcPr marL="68580" marR="68580" marT="34290" marB="34290" anchor="ctr">
                    <a:solidFill>
                      <a:schemeClr val="bg1"/>
                    </a:solidFill>
                  </a:tcPr>
                </a:tc>
                <a:tc>
                  <a:txBody>
                    <a:bodyPr/>
                    <a:lstStyle/>
                    <a:p>
                      <a:pPr algn="ctr"/>
                      <a:r>
                        <a:rPr lang="en-US" sz="1100" dirty="0"/>
                        <a:t>0.663</a:t>
                      </a:r>
                    </a:p>
                  </a:txBody>
                  <a:tcPr marL="68580" marR="68580" marT="34290" marB="34290" anchor="ctr">
                    <a:solidFill>
                      <a:schemeClr val="bg1"/>
                    </a:solidFill>
                  </a:tcPr>
                </a:tc>
                <a:tc>
                  <a:txBody>
                    <a:bodyPr/>
                    <a:lstStyle/>
                    <a:p>
                      <a:pPr algn="ctr"/>
                      <a:r>
                        <a:rPr lang="en-US" sz="1100" dirty="0"/>
                        <a:t>0.784</a:t>
                      </a:r>
                    </a:p>
                  </a:txBody>
                  <a:tcPr marL="68580" marR="68580" marT="34290" marB="34290" anchor="ctr">
                    <a:solidFill>
                      <a:schemeClr val="bg1"/>
                    </a:solidFill>
                  </a:tcPr>
                </a:tc>
                <a:tc>
                  <a:txBody>
                    <a:bodyPr/>
                    <a:lstStyle/>
                    <a:p>
                      <a:pPr algn="ctr"/>
                      <a:r>
                        <a:rPr lang="en-US" sz="1100" dirty="0"/>
                        <a:t>0.922</a:t>
                      </a:r>
                    </a:p>
                  </a:txBody>
                  <a:tcPr marL="68580" marR="68580" marT="34290" marB="34290" anchor="ctr">
                    <a:solidFill>
                      <a:schemeClr val="bg1"/>
                    </a:solidFill>
                  </a:tcPr>
                </a:tc>
                <a:extLst>
                  <a:ext uri="{0D108BD9-81ED-4DB2-BD59-A6C34878D82A}">
                    <a16:rowId xmlns:a16="http://schemas.microsoft.com/office/drawing/2014/main" val="3232740395"/>
                  </a:ext>
                </a:extLst>
              </a:tr>
              <a:tr h="399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prof. θ</a:t>
                      </a:r>
                      <a:r>
                        <a:rPr lang="en-US" sz="1100" b="1" baseline="-25000" dirty="0"/>
                        <a:t>0</a:t>
                      </a:r>
                      <a:r>
                        <a:rPr lang="en-US" sz="1100" b="1" dirty="0"/>
                        <a:t> [“]</a:t>
                      </a:r>
                    </a:p>
                  </a:txBody>
                  <a:tcPr marL="68580" marR="68580" marT="34290" marB="34290" anchor="ctr">
                    <a:solidFill>
                      <a:schemeClr val="bg1"/>
                    </a:solidFill>
                  </a:tcPr>
                </a:tc>
                <a:tc>
                  <a:txBody>
                    <a:bodyPr/>
                    <a:lstStyle/>
                    <a:p>
                      <a:pPr algn="ctr"/>
                      <a:r>
                        <a:rPr lang="en-US" sz="1100" dirty="0"/>
                        <a:t>2.74</a:t>
                      </a:r>
                    </a:p>
                  </a:txBody>
                  <a:tcPr marL="68580" marR="68580" marT="34290" marB="34290" anchor="ctr">
                    <a:solidFill>
                      <a:schemeClr val="bg1"/>
                    </a:solidFill>
                  </a:tcPr>
                </a:tc>
                <a:tc>
                  <a:txBody>
                    <a:bodyPr/>
                    <a:lstStyle/>
                    <a:p>
                      <a:pPr algn="ctr"/>
                      <a:r>
                        <a:rPr lang="en-US" sz="1100" dirty="0"/>
                        <a:t>2.23</a:t>
                      </a:r>
                    </a:p>
                  </a:txBody>
                  <a:tcPr marL="68580" marR="68580" marT="34290" marB="34290" anchor="ctr">
                    <a:solidFill>
                      <a:schemeClr val="bg1"/>
                    </a:solidFill>
                  </a:tcPr>
                </a:tc>
                <a:tc>
                  <a:txBody>
                    <a:bodyPr/>
                    <a:lstStyle/>
                    <a:p>
                      <a:pPr algn="ctr"/>
                      <a:r>
                        <a:rPr lang="en-US" sz="1100" dirty="0"/>
                        <a:t>1.76</a:t>
                      </a:r>
                    </a:p>
                  </a:txBody>
                  <a:tcPr marL="68580" marR="68580" marT="34290" marB="34290" anchor="ctr">
                    <a:solidFill>
                      <a:schemeClr val="bg1"/>
                    </a:solidFill>
                  </a:tcPr>
                </a:tc>
                <a:tc>
                  <a:txBody>
                    <a:bodyPr/>
                    <a:lstStyle/>
                    <a:p>
                      <a:pPr algn="ctr"/>
                      <a:r>
                        <a:rPr lang="en-US" sz="1100" dirty="0"/>
                        <a:t>1.34</a:t>
                      </a:r>
                    </a:p>
                  </a:txBody>
                  <a:tcPr marL="68580" marR="68580" marT="34290" marB="34290" anchor="ctr">
                    <a:solidFill>
                      <a:schemeClr val="bg1"/>
                    </a:solidFill>
                  </a:tcPr>
                </a:tc>
                <a:tc>
                  <a:txBody>
                    <a:bodyPr/>
                    <a:lstStyle/>
                    <a:p>
                      <a:pPr algn="ctr"/>
                      <a:r>
                        <a:rPr lang="en-US" sz="1100" dirty="0"/>
                        <a:t>1.06</a:t>
                      </a:r>
                    </a:p>
                  </a:txBody>
                  <a:tcPr marL="68580" marR="68580" marT="34290" marB="34290" anchor="ctr">
                    <a:solidFill>
                      <a:schemeClr val="bg1"/>
                    </a:solidFill>
                  </a:tcPr>
                </a:tc>
                <a:extLst>
                  <a:ext uri="{0D108BD9-81ED-4DB2-BD59-A6C34878D82A}">
                    <a16:rowId xmlns:a16="http://schemas.microsoft.com/office/drawing/2014/main" val="1595630666"/>
                  </a:ext>
                </a:extLst>
              </a:tr>
            </a:tbl>
          </a:graphicData>
        </a:graphic>
      </p:graphicFrame>
    </p:spTree>
    <p:extLst>
      <p:ext uri="{BB962C8B-B14F-4D97-AF65-F5344CB8AC3E}">
        <p14:creationId xmlns:p14="http://schemas.microsoft.com/office/powerpoint/2010/main" val="181932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B46D4F-9BB5-9C40-B834-269E483F7179}"/>
              </a:ext>
            </a:extLst>
          </p:cNvPr>
          <p:cNvSpPr>
            <a:spLocks noGrp="1"/>
          </p:cNvSpPr>
          <p:nvPr>
            <p:ph type="title"/>
          </p:nvPr>
        </p:nvSpPr>
        <p:spPr/>
        <p:txBody>
          <a:bodyPr/>
          <a:lstStyle/>
          <a:p>
            <a:r>
              <a:rPr lang="en-US" dirty="0"/>
              <a:t>HO/LGS tomographic reconstruction, projection and control</a:t>
            </a:r>
          </a:p>
        </p:txBody>
      </p:sp>
      <p:sp>
        <p:nvSpPr>
          <p:cNvPr id="3" name="Segnaposto testo 2">
            <a:extLst>
              <a:ext uri="{FF2B5EF4-FFF2-40B4-BE49-F238E27FC236}">
                <a16:creationId xmlns:a16="http://schemas.microsoft.com/office/drawing/2014/main" id="{C8E8A8ED-CAF2-3943-AA6C-B3B3EA27A102}"/>
              </a:ext>
            </a:extLst>
          </p:cNvPr>
          <p:cNvSpPr>
            <a:spLocks noGrp="1"/>
          </p:cNvSpPr>
          <p:nvPr>
            <p:ph type="body" idx="1"/>
          </p:nvPr>
        </p:nvSpPr>
        <p:spPr/>
        <p:txBody>
          <a:bodyPr/>
          <a:lstStyle/>
          <a:p>
            <a:endParaRPr lang="en-US"/>
          </a:p>
        </p:txBody>
      </p:sp>
      <p:sp>
        <p:nvSpPr>
          <p:cNvPr id="4" name="Segnaposto piè di pagina 3">
            <a:extLst>
              <a:ext uri="{FF2B5EF4-FFF2-40B4-BE49-F238E27FC236}">
                <a16:creationId xmlns:a16="http://schemas.microsoft.com/office/drawing/2014/main" id="{3E7BDE00-A59F-EA4A-A4AE-AAAE9C90321B}"/>
              </a:ext>
            </a:extLst>
          </p:cNvPr>
          <p:cNvSpPr>
            <a:spLocks noGrp="1"/>
          </p:cNvSpPr>
          <p:nvPr>
            <p:ph type="ftr" sz="quarter" idx="11"/>
          </p:nvPr>
        </p:nvSpPr>
        <p:spPr/>
        <p:txBody>
          <a:bodyPr/>
          <a:lstStyle/>
          <a:p>
            <a:r>
              <a:rPr lang="en-US"/>
              <a:t>MAORY Consortium Meeting - </a:t>
            </a:r>
            <a:r>
              <a:rPr lang="it-IT"/>
              <a:t>02-05/07/2019</a:t>
            </a:r>
            <a:endParaRPr lang="en-US" dirty="0"/>
          </a:p>
        </p:txBody>
      </p:sp>
      <p:sp>
        <p:nvSpPr>
          <p:cNvPr id="5" name="Segnaposto numero diapositiva 4">
            <a:extLst>
              <a:ext uri="{FF2B5EF4-FFF2-40B4-BE49-F238E27FC236}">
                <a16:creationId xmlns:a16="http://schemas.microsoft.com/office/drawing/2014/main" id="{116A8C36-3639-894E-9387-00A2A9142220}"/>
              </a:ext>
            </a:extLst>
          </p:cNvPr>
          <p:cNvSpPr>
            <a:spLocks noGrp="1"/>
          </p:cNvSpPr>
          <p:nvPr>
            <p:ph type="sldNum" sz="quarter" idx="12"/>
          </p:nvPr>
        </p:nvSpPr>
        <p:spPr/>
        <p:txBody>
          <a:bodyPr/>
          <a:lstStyle/>
          <a:p>
            <a:fld id="{DEC48222-1666-974F-8A35-A67AA2005B5F}" type="slidenum">
              <a:rPr lang="en-US" smtClean="0"/>
              <a:t>5</a:t>
            </a:fld>
            <a:endParaRPr lang="en-US"/>
          </a:p>
        </p:txBody>
      </p:sp>
    </p:spTree>
    <p:extLst>
      <p:ext uri="{BB962C8B-B14F-4D97-AF65-F5344CB8AC3E}">
        <p14:creationId xmlns:p14="http://schemas.microsoft.com/office/powerpoint/2010/main" val="421941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8A6F35-626F-3A45-AE8E-EA69B8822BCF}"/>
              </a:ext>
            </a:extLst>
          </p:cNvPr>
          <p:cNvSpPr>
            <a:spLocks noGrp="1"/>
          </p:cNvSpPr>
          <p:nvPr>
            <p:ph type="title"/>
          </p:nvPr>
        </p:nvSpPr>
        <p:spPr/>
        <p:txBody>
          <a:bodyPr/>
          <a:lstStyle/>
          <a:p>
            <a:r>
              <a:rPr lang="en-US" dirty="0"/>
              <a:t>Best rec. layers altitude</a:t>
            </a:r>
          </a:p>
        </p:txBody>
      </p:sp>
      <p:pic>
        <p:nvPicPr>
          <p:cNvPr id="7" name="Immagine 6">
            <a:extLst>
              <a:ext uri="{FF2B5EF4-FFF2-40B4-BE49-F238E27FC236}">
                <a16:creationId xmlns:a16="http://schemas.microsoft.com/office/drawing/2014/main" id="{A635EB5C-D20D-8143-824F-1DBF9AF6FEE1}"/>
              </a:ext>
            </a:extLst>
          </p:cNvPr>
          <p:cNvPicPr>
            <a:picLocks noChangeAspect="1"/>
          </p:cNvPicPr>
          <p:nvPr/>
        </p:nvPicPr>
        <p:blipFill>
          <a:blip r:embed="rId2"/>
          <a:stretch>
            <a:fillRect/>
          </a:stretch>
        </p:blipFill>
        <p:spPr>
          <a:xfrm>
            <a:off x="5671329" y="1445263"/>
            <a:ext cx="3462386" cy="2741254"/>
          </a:xfrm>
          <a:prstGeom prst="rect">
            <a:avLst/>
          </a:prstGeom>
        </p:spPr>
      </p:pic>
      <p:sp>
        <p:nvSpPr>
          <p:cNvPr id="8" name="CasellaDiTesto 7">
            <a:extLst>
              <a:ext uri="{FF2B5EF4-FFF2-40B4-BE49-F238E27FC236}">
                <a16:creationId xmlns:a16="http://schemas.microsoft.com/office/drawing/2014/main" id="{97B00625-EE30-9F45-840D-22171AE014A8}"/>
              </a:ext>
            </a:extLst>
          </p:cNvPr>
          <p:cNvSpPr txBox="1"/>
          <p:nvPr/>
        </p:nvSpPr>
        <p:spPr>
          <a:xfrm>
            <a:off x="41900" y="2195864"/>
            <a:ext cx="3155576" cy="3693319"/>
          </a:xfrm>
          <a:prstGeom prst="rect">
            <a:avLst/>
          </a:prstGeom>
          <a:noFill/>
        </p:spPr>
        <p:txBody>
          <a:bodyPr wrap="square" rtlCol="0">
            <a:spAutoFit/>
          </a:bodyPr>
          <a:lstStyle/>
          <a:p>
            <a:r>
              <a:rPr lang="en-US" dirty="0"/>
              <a:t>Search for the best rec. layers altitude (</a:t>
            </a:r>
            <a:r>
              <a:rPr lang="en-US" dirty="0" err="1"/>
              <a:t>tomo+fitting</a:t>
            </a:r>
            <a:r>
              <a:rPr lang="en-US" dirty="0"/>
              <a:t> errors):</a:t>
            </a:r>
          </a:p>
          <a:p>
            <a:endParaRPr lang="en-US" dirty="0"/>
          </a:p>
          <a:p>
            <a:pPr marL="285750" indent="-285750">
              <a:buFont typeface="Arial" panose="020B0604020202020204" pitchFamily="34" charset="0"/>
              <a:buChar char="•"/>
            </a:pPr>
            <a:r>
              <a:rPr lang="en-US" dirty="0"/>
              <a:t>best configuration (v3, </a:t>
            </a:r>
            <a:r>
              <a:rPr lang="en-US" dirty="0">
                <a:solidFill>
                  <a:srgbClr val="FF0000"/>
                </a:solidFill>
              </a:rPr>
              <a:t>red</a:t>
            </a:r>
            <a:r>
              <a:rPr lang="en-US" dirty="0"/>
              <a:t> line) altitude vector is</a:t>
            </a:r>
            <a:br>
              <a:rPr lang="en-US" dirty="0"/>
            </a:br>
            <a:r>
              <a:rPr lang="en-US" dirty="0"/>
              <a:t>[0, 2, 4.4, 7.6, 11, 15, 18] km.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gain </a:t>
            </a:r>
            <a:r>
              <a:rPr lang="en-US" dirty="0" err="1"/>
              <a:t>w.r.t.</a:t>
            </a:r>
            <a:r>
              <a:rPr lang="en-US" dirty="0"/>
              <a:t> the old configuration (</a:t>
            </a:r>
            <a:r>
              <a:rPr lang="en-US" dirty="0">
                <a:solidFill>
                  <a:srgbClr val="0070C0"/>
                </a:solidFill>
              </a:rPr>
              <a:t>blue</a:t>
            </a:r>
            <a:r>
              <a:rPr lang="en-US" dirty="0"/>
              <a:t> line) is ~</a:t>
            </a:r>
            <a:r>
              <a:rPr lang="en-US" b="1" dirty="0"/>
              <a:t>70nm </a:t>
            </a:r>
            <a:r>
              <a:rPr lang="en-US" dirty="0"/>
              <a:t>(161 vs 146nm), and full E2E simulation confirms this.</a:t>
            </a:r>
          </a:p>
        </p:txBody>
      </p:sp>
      <p:pic>
        <p:nvPicPr>
          <p:cNvPr id="10" name="Immagine 9">
            <a:extLst>
              <a:ext uri="{FF2B5EF4-FFF2-40B4-BE49-F238E27FC236}">
                <a16:creationId xmlns:a16="http://schemas.microsoft.com/office/drawing/2014/main" id="{9F6207B7-38F9-5D4A-91A5-D9CBDF62729A}"/>
              </a:ext>
            </a:extLst>
          </p:cNvPr>
          <p:cNvPicPr>
            <a:picLocks noChangeAspect="1"/>
          </p:cNvPicPr>
          <p:nvPr/>
        </p:nvPicPr>
        <p:blipFill>
          <a:blip r:embed="rId3"/>
          <a:stretch>
            <a:fillRect/>
          </a:stretch>
        </p:blipFill>
        <p:spPr>
          <a:xfrm>
            <a:off x="3182470" y="1463193"/>
            <a:ext cx="2490332" cy="1978619"/>
          </a:xfrm>
          <a:prstGeom prst="rect">
            <a:avLst/>
          </a:prstGeom>
        </p:spPr>
      </p:pic>
      <p:sp>
        <p:nvSpPr>
          <p:cNvPr id="11" name="Ovale 10">
            <a:extLst>
              <a:ext uri="{FF2B5EF4-FFF2-40B4-BE49-F238E27FC236}">
                <a16:creationId xmlns:a16="http://schemas.microsoft.com/office/drawing/2014/main" id="{7F03F61D-2D20-2E41-8568-4EEA7FE8E30D}"/>
              </a:ext>
            </a:extLst>
          </p:cNvPr>
          <p:cNvSpPr/>
          <p:nvPr/>
        </p:nvSpPr>
        <p:spPr>
          <a:xfrm>
            <a:off x="3340032" y="2653553"/>
            <a:ext cx="2341735" cy="7754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destra 11">
            <a:extLst>
              <a:ext uri="{FF2B5EF4-FFF2-40B4-BE49-F238E27FC236}">
                <a16:creationId xmlns:a16="http://schemas.microsoft.com/office/drawing/2014/main" id="{EAF6C65F-46AB-0E4A-A853-3F40B114B924}"/>
              </a:ext>
            </a:extLst>
          </p:cNvPr>
          <p:cNvSpPr/>
          <p:nvPr/>
        </p:nvSpPr>
        <p:spPr>
          <a:xfrm>
            <a:off x="5826073" y="2919837"/>
            <a:ext cx="636495" cy="293345"/>
          </a:xfrm>
          <a:prstGeom prs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ella 12">
            <a:extLst>
              <a:ext uri="{FF2B5EF4-FFF2-40B4-BE49-F238E27FC236}">
                <a16:creationId xmlns:a16="http://schemas.microsoft.com/office/drawing/2014/main" id="{32E40D49-CB26-494B-996A-BD457753DB0D}"/>
              </a:ext>
            </a:extLst>
          </p:cNvPr>
          <p:cNvGraphicFramePr>
            <a:graphicFrameLocks noGrp="1"/>
          </p:cNvGraphicFramePr>
          <p:nvPr>
            <p:extLst>
              <p:ext uri="{D42A27DB-BD31-4B8C-83A1-F6EECF244321}">
                <p14:modId xmlns:p14="http://schemas.microsoft.com/office/powerpoint/2010/main" val="2462609409"/>
              </p:ext>
            </p:extLst>
          </p:nvPr>
        </p:nvGraphicFramePr>
        <p:xfrm>
          <a:off x="3255069" y="4410461"/>
          <a:ext cx="5778501" cy="2032000"/>
        </p:xfrm>
        <a:graphic>
          <a:graphicData uri="http://schemas.openxmlformats.org/drawingml/2006/table">
            <a:tbl>
              <a:tblPr>
                <a:tableStyleId>{616DA210-FB5B-4158-B5E0-FEB733F419BA}</a:tableStyleId>
              </a:tblPr>
              <a:tblGrid>
                <a:gridCol w="594285">
                  <a:extLst>
                    <a:ext uri="{9D8B030D-6E8A-4147-A177-3AD203B41FA5}">
                      <a16:colId xmlns:a16="http://schemas.microsoft.com/office/drawing/2014/main" val="2018108221"/>
                    </a:ext>
                  </a:extLst>
                </a:gridCol>
                <a:gridCol w="864036">
                  <a:extLst>
                    <a:ext uri="{9D8B030D-6E8A-4147-A177-3AD203B41FA5}">
                      <a16:colId xmlns:a16="http://schemas.microsoft.com/office/drawing/2014/main" val="2490573481"/>
                    </a:ext>
                  </a:extLst>
                </a:gridCol>
                <a:gridCol w="864036">
                  <a:extLst>
                    <a:ext uri="{9D8B030D-6E8A-4147-A177-3AD203B41FA5}">
                      <a16:colId xmlns:a16="http://schemas.microsoft.com/office/drawing/2014/main" val="2903133746"/>
                    </a:ext>
                  </a:extLst>
                </a:gridCol>
                <a:gridCol w="864036">
                  <a:extLst>
                    <a:ext uri="{9D8B030D-6E8A-4147-A177-3AD203B41FA5}">
                      <a16:colId xmlns:a16="http://schemas.microsoft.com/office/drawing/2014/main" val="3269106723"/>
                    </a:ext>
                  </a:extLst>
                </a:gridCol>
                <a:gridCol w="864036">
                  <a:extLst>
                    <a:ext uri="{9D8B030D-6E8A-4147-A177-3AD203B41FA5}">
                      <a16:colId xmlns:a16="http://schemas.microsoft.com/office/drawing/2014/main" val="1041273119"/>
                    </a:ext>
                  </a:extLst>
                </a:gridCol>
                <a:gridCol w="864036">
                  <a:extLst>
                    <a:ext uri="{9D8B030D-6E8A-4147-A177-3AD203B41FA5}">
                      <a16:colId xmlns:a16="http://schemas.microsoft.com/office/drawing/2014/main" val="3239026296"/>
                    </a:ext>
                  </a:extLst>
                </a:gridCol>
                <a:gridCol w="864036">
                  <a:extLst>
                    <a:ext uri="{9D8B030D-6E8A-4147-A177-3AD203B41FA5}">
                      <a16:colId xmlns:a16="http://schemas.microsoft.com/office/drawing/2014/main" val="2723759953"/>
                    </a:ext>
                  </a:extLst>
                </a:gridCol>
              </a:tblGrid>
              <a:tr h="406400">
                <a:tc>
                  <a:txBody>
                    <a:bodyPr/>
                    <a:lstStyle/>
                    <a:p>
                      <a:pPr algn="ctr" fontAlgn="ctr"/>
                      <a:r>
                        <a:rPr lang="it-IT" sz="1200" b="1" u="none" strike="noStrike">
                          <a:effectLst/>
                        </a:rPr>
                        <a:t>off-axis [arcsec]</a:t>
                      </a:r>
                      <a:endParaRPr lang="it-IT"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200" b="1" u="none" strike="noStrike" dirty="0" err="1">
                          <a:effectLst/>
                        </a:rPr>
                        <a:t>old</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 sz="1200" b="1" u="none" strike="noStrike" dirty="0">
                          <a:effectLst/>
                        </a:rPr>
                        <a:t>old without gen. fitting</a:t>
                      </a:r>
                      <a:endParaRPr lang="en"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200" b="1" u="none" strike="noStrike">
                          <a:effectLst/>
                        </a:rPr>
                        <a:t>v2</a:t>
                      </a:r>
                      <a:endParaRPr lang="it-IT"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200" b="1" u="none" strike="noStrike" dirty="0" err="1">
                          <a:effectLst/>
                        </a:rPr>
                        <a:t>Δh</a:t>
                      </a:r>
                      <a:r>
                        <a:rPr lang="it-IT" sz="1200" b="1" u="none" strike="noStrike" dirty="0">
                          <a:effectLst/>
                        </a:rPr>
                        <a:t>=3km</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200" b="1" u="none" strike="noStrike" dirty="0">
                          <a:effectLst/>
                        </a:rPr>
                        <a:t>v3</a:t>
                      </a:r>
                      <a:endParaRPr lang="it-IT" sz="1200" b="1" i="0" u="none" strike="noStrike" dirty="0">
                        <a:solidFill>
                          <a:srgbClr val="000000"/>
                        </a:solidFill>
                        <a:effectLst/>
                        <a:latin typeface="Calibri" panose="020F0502020204030204" pitchFamily="34" charset="0"/>
                      </a:endParaRPr>
                    </a:p>
                  </a:txBody>
                  <a:tcPr marL="9525" marR="9525" marT="9525" marB="0" anchor="ctr">
                    <a:solidFill>
                      <a:srgbClr val="FF0000">
                        <a:alpha val="9804"/>
                      </a:srgbClr>
                    </a:solidFill>
                  </a:tcPr>
                </a:tc>
                <a:tc>
                  <a:txBody>
                    <a:bodyPr/>
                    <a:lstStyle/>
                    <a:p>
                      <a:pPr algn="ctr" fontAlgn="ctr"/>
                      <a:r>
                        <a:rPr lang="it-IT" sz="1200" b="1" u="none" strike="noStrike" dirty="0">
                          <a:effectLst/>
                        </a:rPr>
                        <a:t>v4</a:t>
                      </a:r>
                      <a:endParaRPr lang="it-IT"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4802290"/>
                  </a:ext>
                </a:extLst>
              </a:tr>
              <a:tr h="203200">
                <a:tc>
                  <a:txBody>
                    <a:bodyPr/>
                    <a:lstStyle/>
                    <a:p>
                      <a:pPr algn="ctr" fontAlgn="b"/>
                      <a:r>
                        <a:rPr lang="it-IT" sz="1200" b="1" u="none" strike="noStrike" dirty="0">
                          <a:effectLst/>
                        </a:rPr>
                        <a:t>0</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162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134</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150</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147</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146</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a:effectLst/>
                        </a:rPr>
                        <a:t>150</a:t>
                      </a:r>
                      <a:endParaRPr lang="it-IT"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8306224"/>
                  </a:ext>
                </a:extLst>
              </a:tr>
              <a:tr h="203200">
                <a:tc>
                  <a:txBody>
                    <a:bodyPr/>
                    <a:lstStyle/>
                    <a:p>
                      <a:pPr algn="ctr" fontAlgn="b"/>
                      <a:r>
                        <a:rPr lang="it-IT" sz="1200" b="1" u="none" strike="noStrike" dirty="0">
                          <a:effectLst/>
                        </a:rPr>
                        <a:t>15</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194</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172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183</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184</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179</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a:effectLst/>
                        </a:rPr>
                        <a:t>180</a:t>
                      </a:r>
                      <a:endParaRPr lang="it-IT"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9541820"/>
                  </a:ext>
                </a:extLst>
              </a:tr>
              <a:tr h="203200">
                <a:tc>
                  <a:txBody>
                    <a:bodyPr/>
                    <a:lstStyle/>
                    <a:p>
                      <a:pPr algn="ctr" fontAlgn="b"/>
                      <a:r>
                        <a:rPr lang="it-IT" sz="1200" b="1" u="none" strike="noStrike" dirty="0">
                          <a:effectLst/>
                        </a:rPr>
                        <a:t>25</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209</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186</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200</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202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196</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a:effectLst/>
                        </a:rPr>
                        <a:t>198</a:t>
                      </a:r>
                      <a:endParaRPr lang="it-IT"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8734211"/>
                  </a:ext>
                </a:extLst>
              </a:tr>
              <a:tr h="203200">
                <a:tc>
                  <a:txBody>
                    <a:bodyPr/>
                    <a:lstStyle/>
                    <a:p>
                      <a:pPr algn="ctr" fontAlgn="b"/>
                      <a:r>
                        <a:rPr lang="it-IT" sz="1200" b="1" u="none" strike="noStrike" dirty="0">
                          <a:effectLst/>
                        </a:rPr>
                        <a:t>30</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222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197</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212</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215</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209</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a:effectLst/>
                        </a:rPr>
                        <a:t>212</a:t>
                      </a:r>
                      <a:endParaRPr lang="it-IT"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0704104"/>
                  </a:ext>
                </a:extLst>
              </a:tr>
              <a:tr h="203200">
                <a:tc>
                  <a:txBody>
                    <a:bodyPr/>
                    <a:lstStyle/>
                    <a:p>
                      <a:pPr algn="ctr" fontAlgn="b"/>
                      <a:r>
                        <a:rPr lang="it-IT" sz="1200" b="1" u="none" strike="noStrike" dirty="0">
                          <a:effectLst/>
                        </a:rPr>
                        <a:t>45</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294</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271</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288</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296</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285</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a:effectLst/>
                        </a:rPr>
                        <a:t>296</a:t>
                      </a:r>
                      <a:endParaRPr lang="it-IT"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37376"/>
                  </a:ext>
                </a:extLst>
              </a:tr>
              <a:tr h="203200">
                <a:tc>
                  <a:txBody>
                    <a:bodyPr/>
                    <a:lstStyle/>
                    <a:p>
                      <a:pPr algn="ctr" fontAlgn="b"/>
                      <a:r>
                        <a:rPr lang="it-IT" sz="1200" b="1" u="none" strike="noStrike" dirty="0">
                          <a:effectLst/>
                        </a:rPr>
                        <a:t>55</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342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312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339</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350</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338</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a:effectLst/>
                        </a:rPr>
                        <a:t>357</a:t>
                      </a:r>
                      <a:endParaRPr lang="it-IT"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5182808"/>
                  </a:ext>
                </a:extLst>
              </a:tr>
              <a:tr h="203200">
                <a:tc>
                  <a:txBody>
                    <a:bodyPr/>
                    <a:lstStyle/>
                    <a:p>
                      <a:pPr algn="ctr" fontAlgn="b"/>
                      <a:r>
                        <a:rPr lang="it-IT" sz="1200" b="1" u="none" strike="noStrike" dirty="0">
                          <a:effectLst/>
                        </a:rPr>
                        <a:t>70</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462</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431</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460</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477</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466</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dirty="0">
                          <a:effectLst/>
                        </a:rPr>
                        <a:t>491</a:t>
                      </a:r>
                      <a:endParaRPr lang="it-IT"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8513818"/>
                  </a:ext>
                </a:extLst>
              </a:tr>
              <a:tr h="203200">
                <a:tc>
                  <a:txBody>
                    <a:bodyPr/>
                    <a:lstStyle/>
                    <a:p>
                      <a:pPr algn="ctr" fontAlgn="b"/>
                      <a:r>
                        <a:rPr lang="it-IT" sz="1200" b="1" u="none" strike="noStrike" dirty="0">
                          <a:effectLst/>
                        </a:rPr>
                        <a:t>85</a:t>
                      </a:r>
                      <a:endParaRPr lang="it-I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593</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567</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592</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612</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602</a:t>
                      </a:r>
                      <a:endParaRPr lang="it-IT" sz="1200" b="0" i="0" u="none" strike="noStrike" dirty="0">
                        <a:solidFill>
                          <a:srgbClr val="000000"/>
                        </a:solidFill>
                        <a:effectLst/>
                        <a:latin typeface="Calibri" panose="020F0502020204030204" pitchFamily="34" charset="0"/>
                      </a:endParaRPr>
                    </a:p>
                  </a:txBody>
                  <a:tcPr marL="9525" marR="9525" marT="9525" marB="0" anchor="b">
                    <a:solidFill>
                      <a:srgbClr val="FF0000">
                        <a:alpha val="9804"/>
                      </a:srgbClr>
                    </a:solidFill>
                  </a:tcPr>
                </a:tc>
                <a:tc>
                  <a:txBody>
                    <a:bodyPr/>
                    <a:lstStyle/>
                    <a:p>
                      <a:pPr algn="r" fontAlgn="b"/>
                      <a:r>
                        <a:rPr lang="it-IT" sz="1200" u="none" strike="noStrike" dirty="0">
                          <a:effectLst/>
                        </a:rPr>
                        <a:t>628</a:t>
                      </a:r>
                      <a:endParaRPr lang="it-IT"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1753828"/>
                  </a:ext>
                </a:extLst>
              </a:tr>
            </a:tbl>
          </a:graphicData>
        </a:graphic>
      </p:graphicFrame>
      <p:sp>
        <p:nvSpPr>
          <p:cNvPr id="14" name="CasellaDiTesto 13">
            <a:extLst>
              <a:ext uri="{FF2B5EF4-FFF2-40B4-BE49-F238E27FC236}">
                <a16:creationId xmlns:a16="http://schemas.microsoft.com/office/drawing/2014/main" id="{3EED8CF2-A71D-4747-9354-A3BB749B7459}"/>
              </a:ext>
            </a:extLst>
          </p:cNvPr>
          <p:cNvSpPr txBox="1"/>
          <p:nvPr/>
        </p:nvSpPr>
        <p:spPr>
          <a:xfrm>
            <a:off x="3241019" y="3517810"/>
            <a:ext cx="2604413" cy="677108"/>
          </a:xfrm>
          <a:prstGeom prst="rect">
            <a:avLst/>
          </a:prstGeom>
          <a:noFill/>
        </p:spPr>
        <p:txBody>
          <a:bodyPr wrap="square" rtlCol="0">
            <a:spAutoFit/>
          </a:bodyPr>
          <a:lstStyle/>
          <a:p>
            <a:r>
              <a:rPr lang="en-US" sz="2000" dirty="0"/>
              <a:t>“All” Cn</a:t>
            </a:r>
            <a:r>
              <a:rPr lang="en-US" sz="2000" baseline="30000" dirty="0"/>
              <a:t>2</a:t>
            </a:r>
            <a:r>
              <a:rPr lang="en-US" sz="2000" dirty="0"/>
              <a:t> prof</a:t>
            </a:r>
            <a:r>
              <a:rPr lang="en-US" dirty="0"/>
              <a:t>ile</a:t>
            </a:r>
          </a:p>
          <a:p>
            <a:r>
              <a:rPr lang="en-US" dirty="0"/>
              <a:t>2PFDMs 4000modes</a:t>
            </a:r>
          </a:p>
        </p:txBody>
      </p:sp>
    </p:spTree>
    <p:extLst>
      <p:ext uri="{BB962C8B-B14F-4D97-AF65-F5344CB8AC3E}">
        <p14:creationId xmlns:p14="http://schemas.microsoft.com/office/powerpoint/2010/main" val="388104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99429-45BB-5847-BD9A-546CC537072E}"/>
              </a:ext>
            </a:extLst>
          </p:cNvPr>
          <p:cNvSpPr>
            <a:spLocks noGrp="1"/>
          </p:cNvSpPr>
          <p:nvPr>
            <p:ph type="title"/>
          </p:nvPr>
        </p:nvSpPr>
        <p:spPr/>
        <p:txBody>
          <a:bodyPr/>
          <a:lstStyle/>
          <a:p>
            <a:r>
              <a:rPr lang="en-US" dirty="0"/>
              <a:t>No. LGS and no. modes</a:t>
            </a:r>
          </a:p>
        </p:txBody>
      </p:sp>
      <p:pic>
        <p:nvPicPr>
          <p:cNvPr id="5" name="Immagine 4" descr="Immagine che contiene testo, mappa&#10;&#10;&#10;&#10;Descrizione generata automaticamente">
            <a:extLst>
              <a:ext uri="{FF2B5EF4-FFF2-40B4-BE49-F238E27FC236}">
                <a16:creationId xmlns:a16="http://schemas.microsoft.com/office/drawing/2014/main" id="{332860C7-36DB-954E-940A-D00D710EEB80}"/>
              </a:ext>
            </a:extLst>
          </p:cNvPr>
          <p:cNvPicPr>
            <a:picLocks noChangeAspect="1"/>
          </p:cNvPicPr>
          <p:nvPr/>
        </p:nvPicPr>
        <p:blipFill>
          <a:blip r:embed="rId2"/>
          <a:stretch>
            <a:fillRect/>
          </a:stretch>
        </p:blipFill>
        <p:spPr>
          <a:xfrm>
            <a:off x="0" y="2237587"/>
            <a:ext cx="4561326" cy="3662979"/>
          </a:xfrm>
          <a:prstGeom prst="rect">
            <a:avLst/>
          </a:prstGeom>
        </p:spPr>
      </p:pic>
      <p:pic>
        <p:nvPicPr>
          <p:cNvPr id="7" name="Immagine 6">
            <a:extLst>
              <a:ext uri="{FF2B5EF4-FFF2-40B4-BE49-F238E27FC236}">
                <a16:creationId xmlns:a16="http://schemas.microsoft.com/office/drawing/2014/main" id="{D31093A3-CDDB-1247-B8E6-51F02B129D79}"/>
              </a:ext>
            </a:extLst>
          </p:cNvPr>
          <p:cNvPicPr>
            <a:picLocks noChangeAspect="1"/>
          </p:cNvPicPr>
          <p:nvPr/>
        </p:nvPicPr>
        <p:blipFill>
          <a:blip r:embed="rId3"/>
          <a:stretch>
            <a:fillRect/>
          </a:stretch>
        </p:blipFill>
        <p:spPr>
          <a:xfrm>
            <a:off x="4600214" y="2248346"/>
            <a:ext cx="4504898" cy="3662979"/>
          </a:xfrm>
          <a:prstGeom prst="rect">
            <a:avLst/>
          </a:prstGeom>
        </p:spPr>
      </p:pic>
      <p:sp>
        <p:nvSpPr>
          <p:cNvPr id="8" name="CasellaDiTesto 7">
            <a:extLst>
              <a:ext uri="{FF2B5EF4-FFF2-40B4-BE49-F238E27FC236}">
                <a16:creationId xmlns:a16="http://schemas.microsoft.com/office/drawing/2014/main" id="{B136CD5D-6C73-C046-A994-D9E0AB2D7C5C}"/>
              </a:ext>
            </a:extLst>
          </p:cNvPr>
          <p:cNvSpPr txBox="1"/>
          <p:nvPr/>
        </p:nvSpPr>
        <p:spPr>
          <a:xfrm>
            <a:off x="2054711" y="1594806"/>
            <a:ext cx="1123769" cy="523220"/>
          </a:xfrm>
          <a:prstGeom prst="rect">
            <a:avLst/>
          </a:prstGeom>
          <a:noFill/>
        </p:spPr>
        <p:txBody>
          <a:bodyPr wrap="none" rtlCol="0">
            <a:spAutoFit/>
          </a:bodyPr>
          <a:lstStyle/>
          <a:p>
            <a:r>
              <a:rPr lang="en-US" sz="2800" dirty="0"/>
              <a:t>6 LGSs</a:t>
            </a:r>
          </a:p>
        </p:txBody>
      </p:sp>
      <p:sp>
        <p:nvSpPr>
          <p:cNvPr id="9" name="CasellaDiTesto 8">
            <a:extLst>
              <a:ext uri="{FF2B5EF4-FFF2-40B4-BE49-F238E27FC236}">
                <a16:creationId xmlns:a16="http://schemas.microsoft.com/office/drawing/2014/main" id="{0107C1E5-FA0A-CD47-8CA0-30AFDEE136DE}"/>
              </a:ext>
            </a:extLst>
          </p:cNvPr>
          <p:cNvSpPr txBox="1"/>
          <p:nvPr/>
        </p:nvSpPr>
        <p:spPr>
          <a:xfrm>
            <a:off x="6596231" y="1594806"/>
            <a:ext cx="1306512" cy="523220"/>
          </a:xfrm>
          <a:prstGeom prst="rect">
            <a:avLst/>
          </a:prstGeom>
          <a:noFill/>
        </p:spPr>
        <p:txBody>
          <a:bodyPr wrap="none" rtlCol="0">
            <a:spAutoFit/>
          </a:bodyPr>
          <a:lstStyle/>
          <a:p>
            <a:r>
              <a:rPr lang="en-US" sz="2800" dirty="0"/>
              <a:t>12 LGSs</a:t>
            </a:r>
          </a:p>
        </p:txBody>
      </p:sp>
      <p:sp>
        <p:nvSpPr>
          <p:cNvPr id="10" name="CasellaDiTesto 9">
            <a:extLst>
              <a:ext uri="{FF2B5EF4-FFF2-40B4-BE49-F238E27FC236}">
                <a16:creationId xmlns:a16="http://schemas.microsoft.com/office/drawing/2014/main" id="{9F2F4465-62FC-D940-A9C9-4C8B5873BB43}"/>
              </a:ext>
            </a:extLst>
          </p:cNvPr>
          <p:cNvSpPr txBox="1"/>
          <p:nvPr/>
        </p:nvSpPr>
        <p:spPr>
          <a:xfrm>
            <a:off x="892885" y="6029658"/>
            <a:ext cx="7159886" cy="646331"/>
          </a:xfrm>
          <a:prstGeom prst="rect">
            <a:avLst/>
          </a:prstGeom>
          <a:noFill/>
        </p:spPr>
        <p:txBody>
          <a:bodyPr wrap="square" rtlCol="0">
            <a:spAutoFit/>
          </a:bodyPr>
          <a:lstStyle/>
          <a:p>
            <a:pPr algn="ctr"/>
            <a:r>
              <a:rPr lang="en-US" dirty="0"/>
              <a:t>PFDMs with 700 – 4000 modes difference is bigger with 12 LGSs because tomography gives more margin to projection</a:t>
            </a:r>
          </a:p>
        </p:txBody>
      </p:sp>
      <p:grpSp>
        <p:nvGrpSpPr>
          <p:cNvPr id="21" name="Gruppo 20">
            <a:extLst>
              <a:ext uri="{FF2B5EF4-FFF2-40B4-BE49-F238E27FC236}">
                <a16:creationId xmlns:a16="http://schemas.microsoft.com/office/drawing/2014/main" id="{523BC4E0-3B69-1C49-9CA9-6B7F9C2A0211}"/>
              </a:ext>
            </a:extLst>
          </p:cNvPr>
          <p:cNvGrpSpPr/>
          <p:nvPr/>
        </p:nvGrpSpPr>
        <p:grpSpPr>
          <a:xfrm>
            <a:off x="2355925" y="4421393"/>
            <a:ext cx="5670624" cy="580914"/>
            <a:chOff x="2355925" y="4421393"/>
            <a:chExt cx="5670624" cy="580914"/>
          </a:xfrm>
        </p:grpSpPr>
        <p:cxnSp>
          <p:nvCxnSpPr>
            <p:cNvPr id="12" name="Connettore 2 11">
              <a:extLst>
                <a:ext uri="{FF2B5EF4-FFF2-40B4-BE49-F238E27FC236}">
                  <a16:creationId xmlns:a16="http://schemas.microsoft.com/office/drawing/2014/main" id="{50E9F30E-4850-9847-B226-F79606DDB71B}"/>
                </a:ext>
              </a:extLst>
            </p:cNvPr>
            <p:cNvCxnSpPr>
              <a:cxnSpLocks/>
            </p:cNvCxnSpPr>
            <p:nvPr/>
          </p:nvCxnSpPr>
          <p:spPr>
            <a:xfrm>
              <a:off x="8026549" y="4572001"/>
              <a:ext cx="0" cy="430306"/>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E6DA46A7-0FC4-4248-A08E-BC324A5582C6}"/>
                </a:ext>
              </a:extLst>
            </p:cNvPr>
            <p:cNvCxnSpPr>
              <a:cxnSpLocks/>
            </p:cNvCxnSpPr>
            <p:nvPr/>
          </p:nvCxnSpPr>
          <p:spPr>
            <a:xfrm>
              <a:off x="3467100" y="4421393"/>
              <a:ext cx="0" cy="247426"/>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a16="http://schemas.microsoft.com/office/drawing/2014/main" id="{F66DAF0D-865F-B649-8B82-CE1387126662}"/>
                </a:ext>
              </a:extLst>
            </p:cNvPr>
            <p:cNvCxnSpPr>
              <a:cxnSpLocks/>
            </p:cNvCxnSpPr>
            <p:nvPr/>
          </p:nvCxnSpPr>
          <p:spPr>
            <a:xfrm flipH="1">
              <a:off x="2355925" y="4980791"/>
              <a:ext cx="51458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ttore 1 18">
              <a:extLst>
                <a:ext uri="{FF2B5EF4-FFF2-40B4-BE49-F238E27FC236}">
                  <a16:creationId xmlns:a16="http://schemas.microsoft.com/office/drawing/2014/main" id="{B8C2D0ED-BEC1-764D-BFCD-C7B896098D18}"/>
                </a:ext>
              </a:extLst>
            </p:cNvPr>
            <p:cNvCxnSpPr>
              <a:cxnSpLocks/>
            </p:cNvCxnSpPr>
            <p:nvPr/>
          </p:nvCxnSpPr>
          <p:spPr>
            <a:xfrm flipH="1">
              <a:off x="2355925" y="4528969"/>
              <a:ext cx="51458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giù 19">
              <a:extLst>
                <a:ext uri="{FF2B5EF4-FFF2-40B4-BE49-F238E27FC236}">
                  <a16:creationId xmlns:a16="http://schemas.microsoft.com/office/drawing/2014/main" id="{BC0860B4-CA73-5E41-B42E-5654A850FF7E}"/>
                </a:ext>
              </a:extLst>
            </p:cNvPr>
            <p:cNvSpPr/>
            <p:nvPr/>
          </p:nvSpPr>
          <p:spPr>
            <a:xfrm>
              <a:off x="4273399" y="4528969"/>
              <a:ext cx="965576" cy="430302"/>
            </a:xfrm>
            <a:prstGeom prst="downArrow">
              <a:avLst>
                <a:gd name="adj1" fmla="val 42768"/>
                <a:gd name="adj2" fmla="val 6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asellaDiTesto 2">
            <a:extLst>
              <a:ext uri="{FF2B5EF4-FFF2-40B4-BE49-F238E27FC236}">
                <a16:creationId xmlns:a16="http://schemas.microsoft.com/office/drawing/2014/main" id="{1046E946-7D0A-064E-85D6-652A7DBB686F}"/>
              </a:ext>
            </a:extLst>
          </p:cNvPr>
          <p:cNvSpPr txBox="1"/>
          <p:nvPr/>
        </p:nvSpPr>
        <p:spPr>
          <a:xfrm>
            <a:off x="431791" y="5071347"/>
            <a:ext cx="3301481" cy="338554"/>
          </a:xfrm>
          <a:prstGeom prst="rect">
            <a:avLst/>
          </a:prstGeom>
          <a:noFill/>
        </p:spPr>
        <p:txBody>
          <a:bodyPr wrap="none" rtlCol="0">
            <a:spAutoFit/>
          </a:bodyPr>
          <a:lstStyle/>
          <a:p>
            <a:r>
              <a:rPr lang="en-US" sz="1600" dirty="0">
                <a:solidFill>
                  <a:srgbClr val="00B050"/>
                </a:solidFill>
              </a:rPr>
              <a:t>green</a:t>
            </a:r>
            <a:r>
              <a:rPr lang="en-US" sz="1600" dirty="0"/>
              <a:t> line is without gen. fitting error</a:t>
            </a:r>
          </a:p>
        </p:txBody>
      </p:sp>
    </p:spTree>
    <p:extLst>
      <p:ext uri="{BB962C8B-B14F-4D97-AF65-F5344CB8AC3E}">
        <p14:creationId xmlns:p14="http://schemas.microsoft.com/office/powerpoint/2010/main" val="8150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99429-45BB-5847-BD9A-546CC537072E}"/>
              </a:ext>
            </a:extLst>
          </p:cNvPr>
          <p:cNvSpPr>
            <a:spLocks noGrp="1"/>
          </p:cNvSpPr>
          <p:nvPr>
            <p:ph type="title"/>
          </p:nvPr>
        </p:nvSpPr>
        <p:spPr/>
        <p:txBody>
          <a:bodyPr/>
          <a:lstStyle/>
          <a:p>
            <a:r>
              <a:rPr lang="en-US" dirty="0"/>
              <a:t>No. LGS and no. modes</a:t>
            </a:r>
          </a:p>
        </p:txBody>
      </p:sp>
      <p:pic>
        <p:nvPicPr>
          <p:cNvPr id="5" name="Immagine 4" descr="Immagine che contiene testo, mappa&#10;&#10;&#10;&#10;Descrizione generata automaticamente">
            <a:extLst>
              <a:ext uri="{FF2B5EF4-FFF2-40B4-BE49-F238E27FC236}">
                <a16:creationId xmlns:a16="http://schemas.microsoft.com/office/drawing/2014/main" id="{332860C7-36DB-954E-940A-D00D710EEB80}"/>
              </a:ext>
            </a:extLst>
          </p:cNvPr>
          <p:cNvPicPr>
            <a:picLocks noChangeAspect="1"/>
          </p:cNvPicPr>
          <p:nvPr/>
        </p:nvPicPr>
        <p:blipFill>
          <a:blip r:embed="rId2"/>
          <a:stretch>
            <a:fillRect/>
          </a:stretch>
        </p:blipFill>
        <p:spPr>
          <a:xfrm>
            <a:off x="0" y="2237587"/>
            <a:ext cx="4561326" cy="3662979"/>
          </a:xfrm>
          <a:prstGeom prst="rect">
            <a:avLst/>
          </a:prstGeom>
        </p:spPr>
      </p:pic>
      <p:pic>
        <p:nvPicPr>
          <p:cNvPr id="7" name="Immagine 6">
            <a:extLst>
              <a:ext uri="{FF2B5EF4-FFF2-40B4-BE49-F238E27FC236}">
                <a16:creationId xmlns:a16="http://schemas.microsoft.com/office/drawing/2014/main" id="{D31093A3-CDDB-1247-B8E6-51F02B129D79}"/>
              </a:ext>
            </a:extLst>
          </p:cNvPr>
          <p:cNvPicPr>
            <a:picLocks noChangeAspect="1"/>
          </p:cNvPicPr>
          <p:nvPr/>
        </p:nvPicPr>
        <p:blipFill>
          <a:blip r:embed="rId3"/>
          <a:stretch>
            <a:fillRect/>
          </a:stretch>
        </p:blipFill>
        <p:spPr>
          <a:xfrm>
            <a:off x="4600214" y="2248346"/>
            <a:ext cx="4504898" cy="3662979"/>
          </a:xfrm>
          <a:prstGeom prst="rect">
            <a:avLst/>
          </a:prstGeom>
        </p:spPr>
      </p:pic>
      <p:sp>
        <p:nvSpPr>
          <p:cNvPr id="10" name="CasellaDiTesto 9">
            <a:extLst>
              <a:ext uri="{FF2B5EF4-FFF2-40B4-BE49-F238E27FC236}">
                <a16:creationId xmlns:a16="http://schemas.microsoft.com/office/drawing/2014/main" id="{9F2F4465-62FC-D940-A9C9-4C8B5873BB43}"/>
              </a:ext>
            </a:extLst>
          </p:cNvPr>
          <p:cNvSpPr txBox="1"/>
          <p:nvPr/>
        </p:nvSpPr>
        <p:spPr>
          <a:xfrm>
            <a:off x="1629867" y="6029658"/>
            <a:ext cx="5862917" cy="646331"/>
          </a:xfrm>
          <a:prstGeom prst="rect">
            <a:avLst/>
          </a:prstGeom>
          <a:noFill/>
        </p:spPr>
        <p:txBody>
          <a:bodyPr wrap="square" rtlCol="0">
            <a:spAutoFit/>
          </a:bodyPr>
          <a:lstStyle/>
          <a:p>
            <a:pPr algn="ctr"/>
            <a:r>
              <a:rPr lang="en-US" dirty="0"/>
              <a:t>Correction on modes 2000-4000 is limited by tomography, more actuators will be useless</a:t>
            </a:r>
          </a:p>
        </p:txBody>
      </p:sp>
      <p:sp>
        <p:nvSpPr>
          <p:cNvPr id="14" name="Ovale 13">
            <a:extLst>
              <a:ext uri="{FF2B5EF4-FFF2-40B4-BE49-F238E27FC236}">
                <a16:creationId xmlns:a16="http://schemas.microsoft.com/office/drawing/2014/main" id="{009AAA20-2A33-F746-AB2D-FA1C3E59F903}"/>
              </a:ext>
            </a:extLst>
          </p:cNvPr>
          <p:cNvSpPr>
            <a:spLocks noChangeAspect="1"/>
          </p:cNvSpPr>
          <p:nvPr/>
        </p:nvSpPr>
        <p:spPr>
          <a:xfrm>
            <a:off x="3924875" y="4958328"/>
            <a:ext cx="786974" cy="36933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11C61169-13AC-9242-8A23-C33FFBCC586D}"/>
              </a:ext>
            </a:extLst>
          </p:cNvPr>
          <p:cNvSpPr>
            <a:spLocks noChangeAspect="1"/>
          </p:cNvSpPr>
          <p:nvPr/>
        </p:nvSpPr>
        <p:spPr>
          <a:xfrm>
            <a:off x="8357026" y="5003150"/>
            <a:ext cx="786974" cy="369332"/>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ttore 2 3">
            <a:extLst>
              <a:ext uri="{FF2B5EF4-FFF2-40B4-BE49-F238E27FC236}">
                <a16:creationId xmlns:a16="http://schemas.microsoft.com/office/drawing/2014/main" id="{DB5D6230-80C5-CF4D-AA43-AD7AC04A197C}"/>
              </a:ext>
            </a:extLst>
          </p:cNvPr>
          <p:cNvCxnSpPr>
            <a:cxnSpLocks/>
            <a:stCxn id="10" idx="0"/>
            <a:endCxn id="14" idx="4"/>
          </p:cNvCxnSpPr>
          <p:nvPr/>
        </p:nvCxnSpPr>
        <p:spPr>
          <a:xfrm flipH="1" flipV="1">
            <a:off x="4318362" y="5327660"/>
            <a:ext cx="242964" cy="701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0994EC5D-F252-5240-B52C-A43A2096C947}"/>
              </a:ext>
            </a:extLst>
          </p:cNvPr>
          <p:cNvCxnSpPr>
            <a:cxnSpLocks/>
            <a:stCxn id="10" idx="3"/>
            <a:endCxn id="16" idx="3"/>
          </p:cNvCxnSpPr>
          <p:nvPr/>
        </p:nvCxnSpPr>
        <p:spPr>
          <a:xfrm flipV="1">
            <a:off x="7492784" y="5318395"/>
            <a:ext cx="979492" cy="103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CA736AB6-45FC-A346-80F1-D378956F705C}"/>
              </a:ext>
            </a:extLst>
          </p:cNvPr>
          <p:cNvSpPr txBox="1"/>
          <p:nvPr/>
        </p:nvSpPr>
        <p:spPr>
          <a:xfrm>
            <a:off x="2054711" y="1594806"/>
            <a:ext cx="1123769" cy="523220"/>
          </a:xfrm>
          <a:prstGeom prst="rect">
            <a:avLst/>
          </a:prstGeom>
          <a:noFill/>
        </p:spPr>
        <p:txBody>
          <a:bodyPr wrap="none" rtlCol="0">
            <a:spAutoFit/>
          </a:bodyPr>
          <a:lstStyle/>
          <a:p>
            <a:r>
              <a:rPr lang="en-US" sz="2800" dirty="0"/>
              <a:t>6 LGSs</a:t>
            </a:r>
          </a:p>
        </p:txBody>
      </p:sp>
      <p:sp>
        <p:nvSpPr>
          <p:cNvPr id="13" name="CasellaDiTesto 12">
            <a:extLst>
              <a:ext uri="{FF2B5EF4-FFF2-40B4-BE49-F238E27FC236}">
                <a16:creationId xmlns:a16="http://schemas.microsoft.com/office/drawing/2014/main" id="{98C013FA-3BC3-2A4F-A372-4BF9C470DD43}"/>
              </a:ext>
            </a:extLst>
          </p:cNvPr>
          <p:cNvSpPr txBox="1"/>
          <p:nvPr/>
        </p:nvSpPr>
        <p:spPr>
          <a:xfrm>
            <a:off x="6596231" y="1594806"/>
            <a:ext cx="1306512" cy="523220"/>
          </a:xfrm>
          <a:prstGeom prst="rect">
            <a:avLst/>
          </a:prstGeom>
          <a:noFill/>
        </p:spPr>
        <p:txBody>
          <a:bodyPr wrap="none" rtlCol="0">
            <a:spAutoFit/>
          </a:bodyPr>
          <a:lstStyle/>
          <a:p>
            <a:r>
              <a:rPr lang="en-US" sz="2800" dirty="0"/>
              <a:t>12 LGSs</a:t>
            </a:r>
          </a:p>
        </p:txBody>
      </p:sp>
      <p:sp>
        <p:nvSpPr>
          <p:cNvPr id="17" name="CasellaDiTesto 16">
            <a:extLst>
              <a:ext uri="{FF2B5EF4-FFF2-40B4-BE49-F238E27FC236}">
                <a16:creationId xmlns:a16="http://schemas.microsoft.com/office/drawing/2014/main" id="{035294B0-8B73-6A43-B92C-272BE75C2F9E}"/>
              </a:ext>
            </a:extLst>
          </p:cNvPr>
          <p:cNvSpPr txBox="1"/>
          <p:nvPr/>
        </p:nvSpPr>
        <p:spPr>
          <a:xfrm>
            <a:off x="431791" y="5071347"/>
            <a:ext cx="3301481" cy="338554"/>
          </a:xfrm>
          <a:prstGeom prst="rect">
            <a:avLst/>
          </a:prstGeom>
          <a:noFill/>
        </p:spPr>
        <p:txBody>
          <a:bodyPr wrap="none" rtlCol="0">
            <a:spAutoFit/>
          </a:bodyPr>
          <a:lstStyle/>
          <a:p>
            <a:r>
              <a:rPr lang="en-US" sz="1600" dirty="0">
                <a:solidFill>
                  <a:srgbClr val="00B050"/>
                </a:solidFill>
              </a:rPr>
              <a:t>green</a:t>
            </a:r>
            <a:r>
              <a:rPr lang="en-US" sz="1600" dirty="0"/>
              <a:t> line is without gen. fitting error</a:t>
            </a:r>
          </a:p>
        </p:txBody>
      </p:sp>
    </p:spTree>
    <p:extLst>
      <p:ext uri="{BB962C8B-B14F-4D97-AF65-F5344CB8AC3E}">
        <p14:creationId xmlns:p14="http://schemas.microsoft.com/office/powerpoint/2010/main" val="128427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99429-45BB-5847-BD9A-546CC537072E}"/>
              </a:ext>
            </a:extLst>
          </p:cNvPr>
          <p:cNvSpPr>
            <a:spLocks noGrp="1"/>
          </p:cNvSpPr>
          <p:nvPr>
            <p:ph type="title"/>
          </p:nvPr>
        </p:nvSpPr>
        <p:spPr/>
        <p:txBody>
          <a:bodyPr/>
          <a:lstStyle/>
          <a:p>
            <a:r>
              <a:rPr lang="en-US" dirty="0"/>
              <a:t>Gen. fitting (projection) error</a:t>
            </a:r>
          </a:p>
        </p:txBody>
      </p:sp>
      <p:pic>
        <p:nvPicPr>
          <p:cNvPr id="5" name="Immagine 4">
            <a:extLst>
              <a:ext uri="{FF2B5EF4-FFF2-40B4-BE49-F238E27FC236}">
                <a16:creationId xmlns:a16="http://schemas.microsoft.com/office/drawing/2014/main" id="{332860C7-36DB-954E-940A-D00D710EEB80}"/>
              </a:ext>
            </a:extLst>
          </p:cNvPr>
          <p:cNvPicPr>
            <a:picLocks noChangeAspect="1"/>
          </p:cNvPicPr>
          <p:nvPr/>
        </p:nvPicPr>
        <p:blipFill>
          <a:blip r:embed="rId2"/>
          <a:stretch>
            <a:fillRect/>
          </a:stretch>
        </p:blipFill>
        <p:spPr>
          <a:xfrm>
            <a:off x="36221" y="2267374"/>
            <a:ext cx="4488883" cy="3603404"/>
          </a:xfrm>
          <a:prstGeom prst="rect">
            <a:avLst/>
          </a:prstGeom>
        </p:spPr>
      </p:pic>
      <p:pic>
        <p:nvPicPr>
          <p:cNvPr id="7" name="Immagine 6">
            <a:extLst>
              <a:ext uri="{FF2B5EF4-FFF2-40B4-BE49-F238E27FC236}">
                <a16:creationId xmlns:a16="http://schemas.microsoft.com/office/drawing/2014/main" id="{D31093A3-CDDB-1247-B8E6-51F02B129D79}"/>
              </a:ext>
            </a:extLst>
          </p:cNvPr>
          <p:cNvPicPr>
            <a:picLocks noChangeAspect="1"/>
          </p:cNvPicPr>
          <p:nvPr/>
        </p:nvPicPr>
        <p:blipFill>
          <a:blip r:embed="rId3"/>
          <a:stretch>
            <a:fillRect/>
          </a:stretch>
        </p:blipFill>
        <p:spPr>
          <a:xfrm>
            <a:off x="4621902" y="2295226"/>
            <a:ext cx="4461521" cy="3569217"/>
          </a:xfrm>
          <a:prstGeom prst="rect">
            <a:avLst/>
          </a:prstGeom>
        </p:spPr>
      </p:pic>
      <p:sp>
        <p:nvSpPr>
          <p:cNvPr id="9" name="CasellaDiTesto 8">
            <a:extLst>
              <a:ext uri="{FF2B5EF4-FFF2-40B4-BE49-F238E27FC236}">
                <a16:creationId xmlns:a16="http://schemas.microsoft.com/office/drawing/2014/main" id="{0107C1E5-FA0A-CD47-8CA0-30AFDEE136DE}"/>
              </a:ext>
            </a:extLst>
          </p:cNvPr>
          <p:cNvSpPr txBox="1"/>
          <p:nvPr/>
        </p:nvSpPr>
        <p:spPr>
          <a:xfrm>
            <a:off x="5921522" y="2107559"/>
            <a:ext cx="2462534" cy="369332"/>
          </a:xfrm>
          <a:prstGeom prst="rect">
            <a:avLst/>
          </a:prstGeom>
          <a:solidFill>
            <a:schemeClr val="bg1"/>
          </a:solidFill>
        </p:spPr>
        <p:txBody>
          <a:bodyPr wrap="none" rtlCol="0">
            <a:spAutoFit/>
          </a:bodyPr>
          <a:lstStyle/>
          <a:p>
            <a:r>
              <a:rPr lang="en-US" dirty="0"/>
              <a:t>PFDMs with 4000modes</a:t>
            </a:r>
          </a:p>
        </p:txBody>
      </p:sp>
      <p:sp>
        <p:nvSpPr>
          <p:cNvPr id="10" name="CasellaDiTesto 9">
            <a:extLst>
              <a:ext uri="{FF2B5EF4-FFF2-40B4-BE49-F238E27FC236}">
                <a16:creationId xmlns:a16="http://schemas.microsoft.com/office/drawing/2014/main" id="{9F2F4465-62FC-D940-A9C9-4C8B5873BB43}"/>
              </a:ext>
            </a:extLst>
          </p:cNvPr>
          <p:cNvSpPr txBox="1"/>
          <p:nvPr/>
        </p:nvSpPr>
        <p:spPr>
          <a:xfrm>
            <a:off x="1073886" y="5900566"/>
            <a:ext cx="6864134" cy="646331"/>
          </a:xfrm>
          <a:prstGeom prst="rect">
            <a:avLst/>
          </a:prstGeom>
          <a:noFill/>
        </p:spPr>
        <p:txBody>
          <a:bodyPr wrap="square" rtlCol="0">
            <a:spAutoFit/>
          </a:bodyPr>
          <a:lstStyle/>
          <a:p>
            <a:pPr marL="285750" indent="-285750">
              <a:buFont typeface="Arial" panose="020B0604020202020204" pitchFamily="34" charset="0"/>
              <a:buChar char="•"/>
            </a:pPr>
            <a:r>
              <a:rPr lang="en-US" dirty="0"/>
              <a:t>Same projection matrix, same PFDMS </a:t>
            </a:r>
            <a:r>
              <a:rPr lang="en-US" dirty="0">
                <a:sym typeface="Wingdings" pitchFamily="2" charset="2"/>
              </a:rPr>
              <a:t> a</a:t>
            </a:r>
            <a:r>
              <a:rPr lang="en-US" dirty="0"/>
              <a:t>lmost same error for 6 and 12LGSs</a:t>
            </a:r>
          </a:p>
        </p:txBody>
      </p:sp>
      <p:sp>
        <p:nvSpPr>
          <p:cNvPr id="12" name="CasellaDiTesto 11">
            <a:extLst>
              <a:ext uri="{FF2B5EF4-FFF2-40B4-BE49-F238E27FC236}">
                <a16:creationId xmlns:a16="http://schemas.microsoft.com/office/drawing/2014/main" id="{D9C46F1C-AA0E-4A40-9D71-805FA525F346}"/>
              </a:ext>
            </a:extLst>
          </p:cNvPr>
          <p:cNvSpPr txBox="1"/>
          <p:nvPr/>
        </p:nvSpPr>
        <p:spPr>
          <a:xfrm>
            <a:off x="1302222" y="2097860"/>
            <a:ext cx="2345514" cy="369332"/>
          </a:xfrm>
          <a:prstGeom prst="rect">
            <a:avLst/>
          </a:prstGeom>
          <a:solidFill>
            <a:schemeClr val="bg1"/>
          </a:solidFill>
        </p:spPr>
        <p:txBody>
          <a:bodyPr wrap="none" rtlCol="0">
            <a:spAutoFit/>
          </a:bodyPr>
          <a:lstStyle/>
          <a:p>
            <a:r>
              <a:rPr lang="en-US" dirty="0"/>
              <a:t>PFDMs with 700modes</a:t>
            </a:r>
          </a:p>
        </p:txBody>
      </p:sp>
      <p:sp>
        <p:nvSpPr>
          <p:cNvPr id="3" name="CasellaDiTesto 2">
            <a:extLst>
              <a:ext uri="{FF2B5EF4-FFF2-40B4-BE49-F238E27FC236}">
                <a16:creationId xmlns:a16="http://schemas.microsoft.com/office/drawing/2014/main" id="{7D4BBB09-30EB-F242-8DBC-C7769E24D6AB}"/>
              </a:ext>
            </a:extLst>
          </p:cNvPr>
          <p:cNvSpPr txBox="1"/>
          <p:nvPr/>
        </p:nvSpPr>
        <p:spPr>
          <a:xfrm>
            <a:off x="481966" y="1481043"/>
            <a:ext cx="8601457" cy="461665"/>
          </a:xfrm>
          <a:prstGeom prst="rect">
            <a:avLst/>
          </a:prstGeom>
          <a:noFill/>
        </p:spPr>
        <p:txBody>
          <a:bodyPr wrap="none" rtlCol="0">
            <a:spAutoFit/>
          </a:bodyPr>
          <a:lstStyle/>
          <a:p>
            <a:r>
              <a:rPr lang="en-US" sz="2400" dirty="0"/>
              <a:t>Difference between 7 layers (DMs) correction and 3 DMs correction</a:t>
            </a:r>
          </a:p>
        </p:txBody>
      </p:sp>
    </p:spTree>
    <p:extLst>
      <p:ext uri="{BB962C8B-B14F-4D97-AF65-F5344CB8AC3E}">
        <p14:creationId xmlns:p14="http://schemas.microsoft.com/office/powerpoint/2010/main" val="388200378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3454</TotalTime>
  <Words>1575</Words>
  <Application>Microsoft Macintosh PowerPoint</Application>
  <PresentationFormat>Presentazione su schermo (4:3)</PresentationFormat>
  <Paragraphs>366</Paragraphs>
  <Slides>25</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Calibri Light</vt:lpstr>
      <vt:lpstr>Cambria Math</vt:lpstr>
      <vt:lpstr>Times New Roman</vt:lpstr>
      <vt:lpstr>Tema di Office</vt:lpstr>
      <vt:lpstr>Work Package END TO END SIMULATION </vt:lpstr>
      <vt:lpstr>Stereo-SCIDAR profiles</vt:lpstr>
      <vt:lpstr>New atmospheric profiles</vt:lpstr>
      <vt:lpstr>Reference profiles</vt:lpstr>
      <vt:lpstr>HO/LGS tomographic reconstruction, projection and control</vt:lpstr>
      <vt:lpstr>Best rec. layers altitude</vt:lpstr>
      <vt:lpstr>No. LGS and no. modes</vt:lpstr>
      <vt:lpstr>No. LGS and no. modes</vt:lpstr>
      <vt:lpstr>Gen. fitting (projection) error</vt:lpstr>
      <vt:lpstr>Gen. fitting (projection) error</vt:lpstr>
      <vt:lpstr>Considerations on POLC</vt:lpstr>
      <vt:lpstr>Other activities</vt:lpstr>
      <vt:lpstr>LGS/HO loop</vt:lpstr>
      <vt:lpstr>Reference WFSs</vt:lpstr>
      <vt:lpstr>Sodium layer focus correction</vt:lpstr>
      <vt:lpstr>Support to optical design</vt:lpstr>
      <vt:lpstr>Simulator test</vt:lpstr>
      <vt:lpstr>Sky Coverage</vt:lpstr>
      <vt:lpstr>Error budget comparison (median spec. profile)</vt:lpstr>
      <vt:lpstr>Median SPEC profile</vt:lpstr>
      <vt:lpstr>LGS asterism 1 VS 2 rings</vt:lpstr>
      <vt:lpstr>Stereo-SCIDAR P=50% profile</vt:lpstr>
      <vt:lpstr>Other LGS asterism and dual AO</vt:lpstr>
      <vt:lpstr>2 PFDMs coarse 6 LGS</vt:lpstr>
      <vt:lpstr>Small scientific FoV (20x20’’)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Agapito</dc:creator>
  <cp:lastModifiedBy>Guido Agapito</cp:lastModifiedBy>
  <cp:revision>208</cp:revision>
  <cp:lastPrinted>2018-07-11T06:35:34Z</cp:lastPrinted>
  <dcterms:created xsi:type="dcterms:W3CDTF">2018-06-01T09:09:02Z</dcterms:created>
  <dcterms:modified xsi:type="dcterms:W3CDTF">2019-07-02T09:48:50Z</dcterms:modified>
</cp:coreProperties>
</file>