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1" r:id="rId1"/>
  </p:sldMasterIdLst>
  <p:notesMasterIdLst>
    <p:notesMasterId r:id="rId21"/>
  </p:notesMasterIdLst>
  <p:sldIdLst>
    <p:sldId id="256" r:id="rId2"/>
    <p:sldId id="401" r:id="rId3"/>
    <p:sldId id="409" r:id="rId4"/>
    <p:sldId id="402" r:id="rId5"/>
    <p:sldId id="408" r:id="rId6"/>
    <p:sldId id="407" r:id="rId7"/>
    <p:sldId id="417" r:id="rId8"/>
    <p:sldId id="405" r:id="rId9"/>
    <p:sldId id="406" r:id="rId10"/>
    <p:sldId id="404" r:id="rId11"/>
    <p:sldId id="403" r:id="rId12"/>
    <p:sldId id="410" r:id="rId13"/>
    <p:sldId id="411" r:id="rId14"/>
    <p:sldId id="414" r:id="rId15"/>
    <p:sldId id="418" r:id="rId16"/>
    <p:sldId id="415" r:id="rId17"/>
    <p:sldId id="412" r:id="rId18"/>
    <p:sldId id="413" r:id="rId19"/>
    <p:sldId id="416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9A78"/>
    <a:srgbClr val="FF0000"/>
    <a:srgbClr val="00FA00"/>
    <a:srgbClr val="F19D19"/>
    <a:srgbClr val="0096FF"/>
    <a:srgbClr val="FF9300"/>
    <a:srgbClr val="0432FF"/>
    <a:srgbClr val="73FB79"/>
    <a:srgbClr val="FF40FF"/>
    <a:srgbClr val="FF52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06"/>
    <p:restoredTop sz="94803"/>
  </p:normalViewPr>
  <p:slideViewPr>
    <p:cSldViewPr snapToGrid="0" snapToObjects="1">
      <p:cViewPr varScale="1">
        <p:scale>
          <a:sx n="117" d="100"/>
          <a:sy n="117" d="100"/>
        </p:scale>
        <p:origin x="1176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AD65A-0166-EC47-80FE-46FE5E60FCD2}" type="datetimeFigureOut">
              <a:rPr lang="en-US" smtClean="0"/>
              <a:t>7/2/19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6353-A85E-0546-9E11-F6CD984D5B5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26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D46353-A85E-0546-9E11-F6CD984D5B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98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D46353-A85E-0546-9E11-F6CD984D5B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7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D46353-A85E-0546-9E11-F6CD984D5B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1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D46353-A85E-0546-9E11-F6CD984D5B5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43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D46353-A85E-0546-9E11-F6CD984D5B5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58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D46353-A85E-0546-9E11-F6CD984D5B5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64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D46353-A85E-0546-9E11-F6CD984D5B5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00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E475-517B-A04A-930E-25B0D329D2BE}" type="datetime1">
              <a:rPr lang="it-IT" smtClean="0"/>
              <a:t>02/07/19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MAORY Consortium Meeting - 02-05/07/2019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8222-1666-974F-8A35-A67AA2005B5F}" type="slidenum">
              <a:rPr lang="en-US" smtClean="0"/>
              <a:t>‹N›</a:t>
            </a:fld>
            <a:endParaRPr lang="en-US"/>
          </a:p>
        </p:txBody>
      </p:sp>
      <p:pic>
        <p:nvPicPr>
          <p:cNvPr id="8" name="Picture 3" descr="C:\Users\Emiliano\Root\progetti\MAORY\riunioni\AO4ELT4\labo_bandeau_une.jpg">
            <a:extLst>
              <a:ext uri="{FF2B5EF4-FFF2-40B4-BE49-F238E27FC236}">
                <a16:creationId xmlns:a16="http://schemas.microsoft.com/office/drawing/2014/main" id="{F8CFE37E-7DDB-414A-BD73-B03FF9CAE1C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r="80934"/>
          <a:stretch/>
        </p:blipFill>
        <p:spPr bwMode="auto">
          <a:xfrm>
            <a:off x="6312304" y="182205"/>
            <a:ext cx="1137784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1" descr="C:\Documents and Settings\emiliano\Documenti\doc\EAN\web\Inaf-circ-colore-N.gif">
            <a:extLst>
              <a:ext uri="{FF2B5EF4-FFF2-40B4-BE49-F238E27FC236}">
                <a16:creationId xmlns:a16="http://schemas.microsoft.com/office/drawing/2014/main" id="{95DF6237-6BAA-1646-BFBB-9D2BBEE9AF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824" y="182205"/>
            <a:ext cx="1072117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" descr="Macintosh HD:Users:paolo:ELT:2.0:LOGO:maory_logo_2015.pdf">
            <a:extLst>
              <a:ext uri="{FF2B5EF4-FFF2-40B4-BE49-F238E27FC236}">
                <a16:creationId xmlns:a16="http://schemas.microsoft.com/office/drawing/2014/main" id="{4D1FA0F2-783E-894D-A84C-A2959DE118E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10" y="182204"/>
            <a:ext cx="1080000" cy="10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3">
            <a:extLst>
              <a:ext uri="{FF2B5EF4-FFF2-40B4-BE49-F238E27FC236}">
                <a16:creationId xmlns:a16="http://schemas.microsoft.com/office/drawing/2014/main" id="{60134944-EBAE-554A-BCBE-D4DFE4649EB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074" y="182204"/>
            <a:ext cx="82812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923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3016-5487-264A-8E01-BE0EB8A8CF37}" type="datetime1">
              <a:rPr lang="it-IT" smtClean="0"/>
              <a:t>02/07/19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MAORY Consortium Meeting - </a:t>
            </a:r>
            <a:r>
              <a:rPr lang="it-IT" dirty="0"/>
              <a:t>02-05/07/2019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8222-1666-974F-8A35-A67AA2005B5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24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5EB5-F46C-A843-91BA-255F2EB2A128}" type="datetime1">
              <a:rPr lang="it-IT" smtClean="0"/>
              <a:t>02/07/19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MAORY Consortium Meeting - </a:t>
            </a:r>
            <a:r>
              <a:rPr lang="it-IT" dirty="0"/>
              <a:t>02-05/07/2019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8222-1666-974F-8A35-A67AA2005B5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31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3F0CD91A-7C47-4243-8819-DE05A365A3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0000"/>
          </a:blip>
          <a:stretch>
            <a:fillRect/>
          </a:stretch>
        </p:blipFill>
        <p:spPr>
          <a:xfrm>
            <a:off x="8515350" y="95126"/>
            <a:ext cx="540000" cy="54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EC293-B3D4-574A-A407-D70E6D7C82AC}" type="datetime1">
              <a:rPr lang="it-IT" smtClean="0"/>
              <a:t>02/07/19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MAORY Consortium Meeting - </a:t>
            </a:r>
            <a:r>
              <a:rPr lang="it-IT" dirty="0"/>
              <a:t>02-05/07/2019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8222-1666-974F-8A35-A67AA2005B5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06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ECE4-52C5-0D43-BAC0-A9B409AA6151}" type="datetime1">
              <a:rPr lang="it-IT" smtClean="0"/>
              <a:t>02/07/19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MAORY Consortium Meeting - </a:t>
            </a:r>
            <a:r>
              <a:rPr lang="it-IT" dirty="0"/>
              <a:t>02-05/07/2019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8222-1666-974F-8A35-A67AA2005B5F}" type="slidenum">
              <a:rPr lang="en-US" smtClean="0"/>
              <a:t>‹N›</a:t>
            </a:fld>
            <a:endParaRPr lang="en-US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552BEE86-16E3-8947-9D75-E8EBA902BF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0000"/>
          </a:blip>
          <a:stretch>
            <a:fillRect/>
          </a:stretch>
        </p:blipFill>
        <p:spPr>
          <a:xfrm>
            <a:off x="7970588" y="76245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129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5D60-A39A-F64C-B1B8-0DAF624ED8AE}" type="datetime1">
              <a:rPr lang="it-IT" smtClean="0"/>
              <a:t>02/07/19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MAORY Consortium Meeting - </a:t>
            </a:r>
            <a:r>
              <a:rPr lang="it-IT" dirty="0"/>
              <a:t>02-05/07/2019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8222-1666-974F-8A35-A67AA2005B5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3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4AE0-D9BB-B64E-AEBC-E3E4E5C12B88}" type="datetime1">
              <a:rPr lang="it-IT" smtClean="0"/>
              <a:t>02/07/19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MAORY Consortium Meeting - </a:t>
            </a:r>
            <a:r>
              <a:rPr lang="it-IT" dirty="0"/>
              <a:t>02-05/07/2019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8222-1666-974F-8A35-A67AA2005B5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0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03F5-95CC-204E-9D09-B5F804598808}" type="datetime1">
              <a:rPr lang="it-IT" smtClean="0"/>
              <a:t>02/07/19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MAORY Consortium Meeting - </a:t>
            </a:r>
            <a:r>
              <a:rPr lang="it-IT" dirty="0"/>
              <a:t>02-05/07/2019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8222-1666-974F-8A35-A67AA2005B5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36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D66A-EA30-CB41-A1A2-F624F79D6EE6}" type="datetime1">
              <a:rPr lang="it-IT" smtClean="0"/>
              <a:t>02/07/19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MAORY Consortium Meeting - </a:t>
            </a:r>
            <a:r>
              <a:rPr lang="it-IT" dirty="0"/>
              <a:t>02-05/07/2019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8222-1666-974F-8A35-A67AA2005B5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81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B389-8F42-B748-A0DF-3C463B3B48C4}" type="datetime1">
              <a:rPr lang="it-IT" smtClean="0"/>
              <a:t>02/07/19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MAORY Consortium Meeting - </a:t>
            </a:r>
            <a:r>
              <a:rPr lang="it-IT" dirty="0"/>
              <a:t>02-05/07/2019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8222-1666-974F-8A35-A67AA2005B5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61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FD7D-6861-3949-BA63-F3792F7DBC25}" type="datetime1">
              <a:rPr lang="it-IT" smtClean="0"/>
              <a:t>02/07/19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MAORY Consortium Meeting - </a:t>
            </a:r>
            <a:r>
              <a:rPr lang="it-IT" dirty="0"/>
              <a:t>02-05/07/2019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8222-1666-974F-8A35-A67AA2005B5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54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46BE6-628F-764D-B558-C772007FD893}" type="datetime1">
              <a:rPr lang="it-IT" smtClean="0"/>
              <a:t>02/07/19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/>
              <a:t>MAORY </a:t>
            </a:r>
            <a:r>
              <a:rPr lang="it-IT" dirty="0" err="1"/>
              <a:t>Consortium</a:t>
            </a:r>
            <a:r>
              <a:rPr lang="it-IT" dirty="0"/>
              <a:t> Meeting – 02-05/07/2019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708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7DA0EF-7C92-9742-824C-DF82956FCE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MAORY AO description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E8AA06-9B62-754B-8BCA-60CF189A88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Work Package END TO END SIMULATION team</a:t>
            </a:r>
          </a:p>
          <a:p>
            <a:endParaRPr lang="en-US" dirty="0"/>
          </a:p>
          <a:p>
            <a:r>
              <a:rPr lang="en-US" dirty="0"/>
              <a:t>Presented by W.P. manager Guido Agapito</a:t>
            </a:r>
          </a:p>
          <a:p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FC8995A-91FF-EC4D-A91D-E1443C6C7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MAORY Consortium Meeting - 02-05/07/2019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D00CDD0-9E3C-BA40-B527-BB45352EF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8222-1666-974F-8A35-A67AA2005B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04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uppo 84">
            <a:extLst>
              <a:ext uri="{FF2B5EF4-FFF2-40B4-BE49-F238E27FC236}">
                <a16:creationId xmlns:a16="http://schemas.microsoft.com/office/drawing/2014/main" id="{D92FEC16-A3DD-B745-9776-4BF27B7DA105}"/>
              </a:ext>
            </a:extLst>
          </p:cNvPr>
          <p:cNvGrpSpPr/>
          <p:nvPr/>
        </p:nvGrpSpPr>
        <p:grpSpPr>
          <a:xfrm>
            <a:off x="3223893" y="3088692"/>
            <a:ext cx="5400491" cy="2785648"/>
            <a:chOff x="3223893" y="3088692"/>
            <a:chExt cx="5400491" cy="2785648"/>
          </a:xfrm>
        </p:grpSpPr>
        <p:sp>
          <p:nvSpPr>
            <p:cNvPr id="86" name="Rettangolo 85">
              <a:extLst>
                <a:ext uri="{FF2B5EF4-FFF2-40B4-BE49-F238E27FC236}">
                  <a16:creationId xmlns:a16="http://schemas.microsoft.com/office/drawing/2014/main" id="{BCAFD409-54D3-1E41-AD64-376CFCAF9A87}"/>
                </a:ext>
              </a:extLst>
            </p:cNvPr>
            <p:cNvSpPr/>
            <p:nvPr/>
          </p:nvSpPr>
          <p:spPr>
            <a:xfrm>
              <a:off x="3567013" y="5828621"/>
              <a:ext cx="3636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ttangolo 86">
              <a:extLst>
                <a:ext uri="{FF2B5EF4-FFF2-40B4-BE49-F238E27FC236}">
                  <a16:creationId xmlns:a16="http://schemas.microsoft.com/office/drawing/2014/main" id="{6435FBD4-4C5E-7E4B-A7A8-5D169611A6CC}"/>
                </a:ext>
              </a:extLst>
            </p:cNvPr>
            <p:cNvSpPr/>
            <p:nvPr/>
          </p:nvSpPr>
          <p:spPr>
            <a:xfrm>
              <a:off x="3447007" y="5158648"/>
              <a:ext cx="3852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ttangolo 87">
              <a:extLst>
                <a:ext uri="{FF2B5EF4-FFF2-40B4-BE49-F238E27FC236}">
                  <a16:creationId xmlns:a16="http://schemas.microsoft.com/office/drawing/2014/main" id="{B16F5C85-FE29-CD40-831A-C9750DC042EC}"/>
                </a:ext>
              </a:extLst>
            </p:cNvPr>
            <p:cNvSpPr/>
            <p:nvPr/>
          </p:nvSpPr>
          <p:spPr>
            <a:xfrm>
              <a:off x="3385893" y="4809435"/>
              <a:ext cx="3996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ttangolo 88">
              <a:extLst>
                <a:ext uri="{FF2B5EF4-FFF2-40B4-BE49-F238E27FC236}">
                  <a16:creationId xmlns:a16="http://schemas.microsoft.com/office/drawing/2014/main" id="{72FAD961-BAE8-404F-8156-5E5C3B46EB86}"/>
                </a:ext>
              </a:extLst>
            </p:cNvPr>
            <p:cNvSpPr/>
            <p:nvPr/>
          </p:nvSpPr>
          <p:spPr>
            <a:xfrm>
              <a:off x="3277893" y="3816867"/>
              <a:ext cx="4212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ttangolo 89">
              <a:extLst>
                <a:ext uri="{FF2B5EF4-FFF2-40B4-BE49-F238E27FC236}">
                  <a16:creationId xmlns:a16="http://schemas.microsoft.com/office/drawing/2014/main" id="{47BC8D84-A9DD-BF49-8573-368006F6EDEC}"/>
                </a:ext>
              </a:extLst>
            </p:cNvPr>
            <p:cNvSpPr/>
            <p:nvPr/>
          </p:nvSpPr>
          <p:spPr>
            <a:xfrm>
              <a:off x="3223893" y="3273358"/>
              <a:ext cx="4320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ttangolo 90">
              <a:extLst>
                <a:ext uri="{FF2B5EF4-FFF2-40B4-BE49-F238E27FC236}">
                  <a16:creationId xmlns:a16="http://schemas.microsoft.com/office/drawing/2014/main" id="{0EC4054D-70A2-8D4B-858D-EDAC1C1D757D}"/>
                </a:ext>
              </a:extLst>
            </p:cNvPr>
            <p:cNvSpPr/>
            <p:nvPr/>
          </p:nvSpPr>
          <p:spPr>
            <a:xfrm>
              <a:off x="3313893" y="4307871"/>
              <a:ext cx="4140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ttangolo 91">
              <a:extLst>
                <a:ext uri="{FF2B5EF4-FFF2-40B4-BE49-F238E27FC236}">
                  <a16:creationId xmlns:a16="http://schemas.microsoft.com/office/drawing/2014/main" id="{C7AFA64C-5C3D-D248-9192-C63796BCDC56}"/>
                </a:ext>
              </a:extLst>
            </p:cNvPr>
            <p:cNvSpPr/>
            <p:nvPr/>
          </p:nvSpPr>
          <p:spPr>
            <a:xfrm>
              <a:off x="3526121" y="5545280"/>
              <a:ext cx="3708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asellaDiTesto 92">
              <a:extLst>
                <a:ext uri="{FF2B5EF4-FFF2-40B4-BE49-F238E27FC236}">
                  <a16:creationId xmlns:a16="http://schemas.microsoft.com/office/drawing/2014/main" id="{F7AB817F-6E75-824F-9B10-A3C6EE507E6D}"/>
                </a:ext>
              </a:extLst>
            </p:cNvPr>
            <p:cNvSpPr txBox="1"/>
            <p:nvPr/>
          </p:nvSpPr>
          <p:spPr>
            <a:xfrm>
              <a:off x="7897775" y="3088692"/>
              <a:ext cx="726609" cy="3693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layers</a:t>
              </a:r>
            </a:p>
          </p:txBody>
        </p:sp>
      </p:grpSp>
      <p:grpSp>
        <p:nvGrpSpPr>
          <p:cNvPr id="94" name="Gruppo 93">
            <a:extLst>
              <a:ext uri="{FF2B5EF4-FFF2-40B4-BE49-F238E27FC236}">
                <a16:creationId xmlns:a16="http://schemas.microsoft.com/office/drawing/2014/main" id="{9F0CEEBE-BBDA-1648-9981-8C4296738B5D}"/>
              </a:ext>
            </a:extLst>
          </p:cNvPr>
          <p:cNvGrpSpPr/>
          <p:nvPr/>
        </p:nvGrpSpPr>
        <p:grpSpPr>
          <a:xfrm>
            <a:off x="2931265" y="1203564"/>
            <a:ext cx="6106600" cy="5040108"/>
            <a:chOff x="2931265" y="1203564"/>
            <a:chExt cx="6106600" cy="5040108"/>
          </a:xfrm>
        </p:grpSpPr>
        <p:sp>
          <p:nvSpPr>
            <p:cNvPr id="95" name="Rettangolo 94">
              <a:extLst>
                <a:ext uri="{FF2B5EF4-FFF2-40B4-BE49-F238E27FC236}">
                  <a16:creationId xmlns:a16="http://schemas.microsoft.com/office/drawing/2014/main" id="{9CB647D4-452B-4645-A70C-246C09E0D273}"/>
                </a:ext>
              </a:extLst>
            </p:cNvPr>
            <p:cNvSpPr/>
            <p:nvPr/>
          </p:nvSpPr>
          <p:spPr>
            <a:xfrm>
              <a:off x="3386943" y="4708677"/>
              <a:ext cx="3996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ttangolo 95">
              <a:extLst>
                <a:ext uri="{FF2B5EF4-FFF2-40B4-BE49-F238E27FC236}">
                  <a16:creationId xmlns:a16="http://schemas.microsoft.com/office/drawing/2014/main" id="{C58CB051-D3BD-D94C-87B1-40502DA9D9C6}"/>
                </a:ext>
              </a:extLst>
            </p:cNvPr>
            <p:cNvSpPr/>
            <p:nvPr/>
          </p:nvSpPr>
          <p:spPr>
            <a:xfrm>
              <a:off x="3544121" y="5766031"/>
              <a:ext cx="3672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ttangolo 96">
              <a:extLst>
                <a:ext uri="{FF2B5EF4-FFF2-40B4-BE49-F238E27FC236}">
                  <a16:creationId xmlns:a16="http://schemas.microsoft.com/office/drawing/2014/main" id="{7A945E8B-B99A-C04E-BB77-4BC6B74CA2FE}"/>
                </a:ext>
              </a:extLst>
            </p:cNvPr>
            <p:cNvSpPr/>
            <p:nvPr/>
          </p:nvSpPr>
          <p:spPr>
            <a:xfrm>
              <a:off x="3217829" y="3568586"/>
              <a:ext cx="4320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ttangolo 97">
              <a:extLst>
                <a:ext uri="{FF2B5EF4-FFF2-40B4-BE49-F238E27FC236}">
                  <a16:creationId xmlns:a16="http://schemas.microsoft.com/office/drawing/2014/main" id="{194A4146-4ECE-0943-8F13-8B21F7949D77}"/>
                </a:ext>
              </a:extLst>
            </p:cNvPr>
            <p:cNvSpPr/>
            <p:nvPr/>
          </p:nvSpPr>
          <p:spPr>
            <a:xfrm>
              <a:off x="3583893" y="5928486"/>
              <a:ext cx="3600000" cy="4571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Connettore 1 98">
              <a:extLst>
                <a:ext uri="{FF2B5EF4-FFF2-40B4-BE49-F238E27FC236}">
                  <a16:creationId xmlns:a16="http://schemas.microsoft.com/office/drawing/2014/main" id="{B01CDC43-D3B7-BD43-AC53-A1CB9B2C2688}"/>
                </a:ext>
              </a:extLst>
            </p:cNvPr>
            <p:cNvCxnSpPr>
              <a:cxnSpLocks/>
              <a:stCxn id="98" idx="1"/>
            </p:cNvCxnSpPr>
            <p:nvPr/>
          </p:nvCxnSpPr>
          <p:spPr>
            <a:xfrm flipH="1" flipV="1">
              <a:off x="2931265" y="1277264"/>
              <a:ext cx="652628" cy="467408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ttore 1 99">
              <a:extLst>
                <a:ext uri="{FF2B5EF4-FFF2-40B4-BE49-F238E27FC236}">
                  <a16:creationId xmlns:a16="http://schemas.microsoft.com/office/drawing/2014/main" id="{B9CC97EF-9DB3-9749-89A3-3D7B34AB658E}"/>
                </a:ext>
              </a:extLst>
            </p:cNvPr>
            <p:cNvCxnSpPr>
              <a:cxnSpLocks/>
              <a:stCxn id="98" idx="3"/>
            </p:cNvCxnSpPr>
            <p:nvPr/>
          </p:nvCxnSpPr>
          <p:spPr>
            <a:xfrm flipV="1">
              <a:off x="7183893" y="1203564"/>
              <a:ext cx="648000" cy="474778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CasellaDiTesto 100">
              <a:extLst>
                <a:ext uri="{FF2B5EF4-FFF2-40B4-BE49-F238E27FC236}">
                  <a16:creationId xmlns:a16="http://schemas.microsoft.com/office/drawing/2014/main" id="{B3B988A3-52F0-E740-A238-77DA19537736}"/>
                </a:ext>
              </a:extLst>
            </p:cNvPr>
            <p:cNvSpPr txBox="1"/>
            <p:nvPr/>
          </p:nvSpPr>
          <p:spPr>
            <a:xfrm>
              <a:off x="7897775" y="2522853"/>
              <a:ext cx="614271" cy="369332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DMs</a:t>
              </a:r>
            </a:p>
          </p:txBody>
        </p:sp>
        <p:sp>
          <p:nvSpPr>
            <p:cNvPr id="102" name="CasellaDiTesto 101">
              <a:extLst>
                <a:ext uri="{FF2B5EF4-FFF2-40B4-BE49-F238E27FC236}">
                  <a16:creationId xmlns:a16="http://schemas.microsoft.com/office/drawing/2014/main" id="{518E78A2-8F96-0C46-AC0B-CD015BAC2D9D}"/>
                </a:ext>
              </a:extLst>
            </p:cNvPr>
            <p:cNvSpPr txBox="1"/>
            <p:nvPr/>
          </p:nvSpPr>
          <p:spPr>
            <a:xfrm>
              <a:off x="7408893" y="5874340"/>
              <a:ext cx="1628972" cy="36933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Telescope pupil</a:t>
              </a:r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A490774C-F1F4-414F-8DC0-6E990DB95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35" y="343159"/>
            <a:ext cx="7886700" cy="1325563"/>
          </a:xfrm>
        </p:spPr>
        <p:txBody>
          <a:bodyPr/>
          <a:lstStyle/>
          <a:p>
            <a:r>
              <a:rPr lang="en-US" dirty="0"/>
              <a:t>MAORY AO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E71FC1F-456B-8347-9B87-55E7CDBD6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MAORY Consortium Meeting - </a:t>
            </a:r>
            <a:r>
              <a:rPr lang="it-IT"/>
              <a:t>02-05/07/2019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024EDA8-E8FD-BD42-9FF1-9C2A20A6C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8222-1666-974F-8A35-A67AA2005B5F}" type="slidenum">
              <a:rPr lang="en-US" smtClean="0"/>
              <a:t>10</a:t>
            </a:fld>
            <a:endParaRPr lang="en-US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369ED13-0254-C544-9DCA-CF4B19953716}"/>
              </a:ext>
            </a:extLst>
          </p:cNvPr>
          <p:cNvSpPr txBox="1"/>
          <p:nvPr/>
        </p:nvSpPr>
        <p:spPr>
          <a:xfrm>
            <a:off x="106135" y="2390310"/>
            <a:ext cx="2073786" cy="1938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Technical </a:t>
            </a:r>
            <a:r>
              <a:rPr lang="en-US" sz="2000" b="1" dirty="0" err="1"/>
              <a:t>FoV</a:t>
            </a:r>
            <a:r>
              <a:rPr lang="en-US" sz="2000" b="1" dirty="0"/>
              <a:t> is partially uncontrolled</a:t>
            </a:r>
            <a:r>
              <a:rPr lang="en-US" sz="2000" dirty="0"/>
              <a:t>:</a:t>
            </a:r>
          </a:p>
          <a:p>
            <a:r>
              <a:rPr lang="en-US" sz="2000" dirty="0"/>
              <a:t>DMs and layers edge is not sensed by LGS.</a:t>
            </a:r>
          </a:p>
        </p:txBody>
      </p:sp>
      <p:sp>
        <p:nvSpPr>
          <p:cNvPr id="8" name="Triangolo 7">
            <a:extLst>
              <a:ext uri="{FF2B5EF4-FFF2-40B4-BE49-F238E27FC236}">
                <a16:creationId xmlns:a16="http://schemas.microsoft.com/office/drawing/2014/main" id="{47A97EF4-3B61-C549-B9B0-1591254FB926}"/>
              </a:ext>
            </a:extLst>
          </p:cNvPr>
          <p:cNvSpPr/>
          <p:nvPr/>
        </p:nvSpPr>
        <p:spPr>
          <a:xfrm rot="21353362" flipV="1">
            <a:off x="3288552" y="2994044"/>
            <a:ext cx="422230" cy="2933939"/>
          </a:xfrm>
          <a:prstGeom prst="triangle">
            <a:avLst>
              <a:gd name="adj" fmla="val 46822"/>
            </a:avLst>
          </a:prstGeom>
          <a:solidFill>
            <a:srgbClr val="FF0000">
              <a:alpha val="25098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4BCAB62F-6F84-DB47-8725-2A84AB93625F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2179921" y="3359806"/>
            <a:ext cx="934707" cy="293333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uppo 57">
            <a:extLst>
              <a:ext uri="{FF2B5EF4-FFF2-40B4-BE49-F238E27FC236}">
                <a16:creationId xmlns:a16="http://schemas.microsoft.com/office/drawing/2014/main" id="{830160C7-704B-3341-BF6D-865278EAC69B}"/>
              </a:ext>
            </a:extLst>
          </p:cNvPr>
          <p:cNvGrpSpPr/>
          <p:nvPr/>
        </p:nvGrpSpPr>
        <p:grpSpPr>
          <a:xfrm>
            <a:off x="1844520" y="191526"/>
            <a:ext cx="5339373" cy="6507271"/>
            <a:chOff x="1844520" y="191526"/>
            <a:chExt cx="5339373" cy="6507271"/>
          </a:xfrm>
        </p:grpSpPr>
        <p:sp>
          <p:nvSpPr>
            <p:cNvPr id="59" name="Triangolo 58">
              <a:extLst>
                <a:ext uri="{FF2B5EF4-FFF2-40B4-BE49-F238E27FC236}">
                  <a16:creationId xmlns:a16="http://schemas.microsoft.com/office/drawing/2014/main" id="{1544FFC8-2920-0D4A-AE1B-666AE4C7DAF2}"/>
                </a:ext>
              </a:extLst>
            </p:cNvPr>
            <p:cNvSpPr/>
            <p:nvPr/>
          </p:nvSpPr>
          <p:spPr>
            <a:xfrm>
              <a:off x="3583893" y="451134"/>
              <a:ext cx="3600000" cy="5467293"/>
            </a:xfrm>
            <a:prstGeom prst="triangle">
              <a:avLst>
                <a:gd name="adj" fmla="val 0"/>
              </a:avLst>
            </a:prstGeom>
            <a:solidFill>
              <a:srgbClr val="F19D19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e 59">
              <a:extLst>
                <a:ext uri="{FF2B5EF4-FFF2-40B4-BE49-F238E27FC236}">
                  <a16:creationId xmlns:a16="http://schemas.microsoft.com/office/drawing/2014/main" id="{3568C196-67AA-E041-831C-3CA60A254BB4}"/>
                </a:ext>
              </a:extLst>
            </p:cNvPr>
            <p:cNvSpPr/>
            <p:nvPr/>
          </p:nvSpPr>
          <p:spPr>
            <a:xfrm rot="1118768">
              <a:off x="3477166" y="191526"/>
              <a:ext cx="131731" cy="608023"/>
            </a:xfrm>
            <a:prstGeom prst="ellipse">
              <a:avLst/>
            </a:prstGeom>
            <a:solidFill>
              <a:srgbClr val="F19D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ttangolo 60">
              <a:extLst>
                <a:ext uri="{FF2B5EF4-FFF2-40B4-BE49-F238E27FC236}">
                  <a16:creationId xmlns:a16="http://schemas.microsoft.com/office/drawing/2014/main" id="{CCE45081-21CB-2141-B89B-6C23585A15B9}"/>
                </a:ext>
              </a:extLst>
            </p:cNvPr>
            <p:cNvSpPr/>
            <p:nvPr/>
          </p:nvSpPr>
          <p:spPr>
            <a:xfrm rot="1016820">
              <a:off x="1844520" y="5126423"/>
              <a:ext cx="326571" cy="9548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ttangolo 61">
              <a:extLst>
                <a:ext uri="{FF2B5EF4-FFF2-40B4-BE49-F238E27FC236}">
                  <a16:creationId xmlns:a16="http://schemas.microsoft.com/office/drawing/2014/main" id="{C747679D-5D2D-3540-8BF6-029135C4AA63}"/>
                </a:ext>
              </a:extLst>
            </p:cNvPr>
            <p:cNvSpPr/>
            <p:nvPr/>
          </p:nvSpPr>
          <p:spPr>
            <a:xfrm rot="992382">
              <a:off x="2760279" y="606680"/>
              <a:ext cx="111676" cy="4631899"/>
            </a:xfrm>
            <a:prstGeom prst="rect">
              <a:avLst/>
            </a:prstGeom>
            <a:solidFill>
              <a:srgbClr val="F19D19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CasellaDiTesto 62">
              <a:extLst>
                <a:ext uri="{FF2B5EF4-FFF2-40B4-BE49-F238E27FC236}">
                  <a16:creationId xmlns:a16="http://schemas.microsoft.com/office/drawing/2014/main" id="{CCA33261-A951-A244-A742-D95E777D4889}"/>
                </a:ext>
              </a:extLst>
            </p:cNvPr>
            <p:cNvSpPr txBox="1"/>
            <p:nvPr/>
          </p:nvSpPr>
          <p:spPr>
            <a:xfrm>
              <a:off x="2080598" y="5775467"/>
              <a:ext cx="123249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LGS launcher</a:t>
              </a:r>
            </a:p>
            <a:p>
              <a:r>
                <a:rPr lang="en-US" dirty="0"/>
                <a:t>telescope</a:t>
              </a:r>
            </a:p>
          </p:txBody>
        </p:sp>
        <p:sp>
          <p:nvSpPr>
            <p:cNvPr id="64" name="CasellaDiTesto 63">
              <a:extLst>
                <a:ext uri="{FF2B5EF4-FFF2-40B4-BE49-F238E27FC236}">
                  <a16:creationId xmlns:a16="http://schemas.microsoft.com/office/drawing/2014/main" id="{96F6132E-1AA6-714F-9BF2-5C3CAE3BCC77}"/>
                </a:ext>
              </a:extLst>
            </p:cNvPr>
            <p:cNvSpPr txBox="1"/>
            <p:nvPr/>
          </p:nvSpPr>
          <p:spPr>
            <a:xfrm>
              <a:off x="2319648" y="359698"/>
              <a:ext cx="12324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LGS spot</a:t>
              </a:r>
            </a:p>
          </p:txBody>
        </p:sp>
        <p:cxnSp>
          <p:nvCxnSpPr>
            <p:cNvPr id="65" name="Connettore 1 64">
              <a:extLst>
                <a:ext uri="{FF2B5EF4-FFF2-40B4-BE49-F238E27FC236}">
                  <a16:creationId xmlns:a16="http://schemas.microsoft.com/office/drawing/2014/main" id="{016411F3-575F-3744-823E-42B1C42BFA22}"/>
                </a:ext>
              </a:extLst>
            </p:cNvPr>
            <p:cNvCxnSpPr>
              <a:cxnSpLocks/>
              <a:stCxn id="62" idx="0"/>
            </p:cNvCxnSpPr>
            <p:nvPr/>
          </p:nvCxnSpPr>
          <p:spPr>
            <a:xfrm>
              <a:off x="3475421" y="702508"/>
              <a:ext cx="108472" cy="5248838"/>
            </a:xfrm>
            <a:prstGeom prst="line">
              <a:avLst/>
            </a:prstGeom>
            <a:ln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ttore 1 65">
              <a:extLst>
                <a:ext uri="{FF2B5EF4-FFF2-40B4-BE49-F238E27FC236}">
                  <a16:creationId xmlns:a16="http://schemas.microsoft.com/office/drawing/2014/main" id="{EE4148B5-97E4-D04B-8F72-2557248FA3AD}"/>
                </a:ext>
              </a:extLst>
            </p:cNvPr>
            <p:cNvCxnSpPr>
              <a:cxnSpLocks/>
              <a:stCxn id="60" idx="0"/>
            </p:cNvCxnSpPr>
            <p:nvPr/>
          </p:nvCxnSpPr>
          <p:spPr>
            <a:xfrm>
              <a:off x="3640231" y="207483"/>
              <a:ext cx="3543662" cy="5743863"/>
            </a:xfrm>
            <a:prstGeom prst="line">
              <a:avLst/>
            </a:prstGeom>
            <a:ln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uppo 102">
            <a:extLst>
              <a:ext uri="{FF2B5EF4-FFF2-40B4-BE49-F238E27FC236}">
                <a16:creationId xmlns:a16="http://schemas.microsoft.com/office/drawing/2014/main" id="{D3ABA48D-EB17-0844-9573-C6A458026957}"/>
              </a:ext>
            </a:extLst>
          </p:cNvPr>
          <p:cNvGrpSpPr/>
          <p:nvPr/>
        </p:nvGrpSpPr>
        <p:grpSpPr>
          <a:xfrm flipH="1">
            <a:off x="3581495" y="230945"/>
            <a:ext cx="4983460" cy="5759820"/>
            <a:chOff x="2200433" y="191526"/>
            <a:chExt cx="4983460" cy="5759820"/>
          </a:xfrm>
        </p:grpSpPr>
        <p:sp>
          <p:nvSpPr>
            <p:cNvPr id="104" name="Triangolo 103">
              <a:extLst>
                <a:ext uri="{FF2B5EF4-FFF2-40B4-BE49-F238E27FC236}">
                  <a16:creationId xmlns:a16="http://schemas.microsoft.com/office/drawing/2014/main" id="{6783F606-8613-6741-960D-7E9B8D429866}"/>
                </a:ext>
              </a:extLst>
            </p:cNvPr>
            <p:cNvSpPr/>
            <p:nvPr/>
          </p:nvSpPr>
          <p:spPr>
            <a:xfrm>
              <a:off x="3583893" y="451134"/>
              <a:ext cx="3600000" cy="5467293"/>
            </a:xfrm>
            <a:prstGeom prst="triangle">
              <a:avLst>
                <a:gd name="adj" fmla="val 0"/>
              </a:avLst>
            </a:prstGeom>
            <a:solidFill>
              <a:srgbClr val="F19D19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Ovale 104">
              <a:extLst>
                <a:ext uri="{FF2B5EF4-FFF2-40B4-BE49-F238E27FC236}">
                  <a16:creationId xmlns:a16="http://schemas.microsoft.com/office/drawing/2014/main" id="{5C970588-39C2-BC45-87BF-30B37ECF19BD}"/>
                </a:ext>
              </a:extLst>
            </p:cNvPr>
            <p:cNvSpPr/>
            <p:nvPr/>
          </p:nvSpPr>
          <p:spPr>
            <a:xfrm rot="1118768">
              <a:off x="3477166" y="191526"/>
              <a:ext cx="131731" cy="608023"/>
            </a:xfrm>
            <a:prstGeom prst="ellipse">
              <a:avLst/>
            </a:prstGeom>
            <a:solidFill>
              <a:srgbClr val="F19D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ttangolo 105">
              <a:extLst>
                <a:ext uri="{FF2B5EF4-FFF2-40B4-BE49-F238E27FC236}">
                  <a16:creationId xmlns:a16="http://schemas.microsoft.com/office/drawing/2014/main" id="{DDD0917B-8367-5C47-8855-31EA700A2744}"/>
                </a:ext>
              </a:extLst>
            </p:cNvPr>
            <p:cNvSpPr/>
            <p:nvPr/>
          </p:nvSpPr>
          <p:spPr>
            <a:xfrm rot="1178607">
              <a:off x="3109685" y="663064"/>
              <a:ext cx="111676" cy="1800000"/>
            </a:xfrm>
            <a:prstGeom prst="rect">
              <a:avLst/>
            </a:prstGeom>
            <a:gradFill>
              <a:gsLst>
                <a:gs pos="0">
                  <a:schemeClr val="accent6">
                    <a:alpha val="5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asellaDiTesto 106">
              <a:extLst>
                <a:ext uri="{FF2B5EF4-FFF2-40B4-BE49-F238E27FC236}">
                  <a16:creationId xmlns:a16="http://schemas.microsoft.com/office/drawing/2014/main" id="{5BCD3B17-5F9B-934D-BB2B-2A082E72EABF}"/>
                </a:ext>
              </a:extLst>
            </p:cNvPr>
            <p:cNvSpPr txBox="1"/>
            <p:nvPr/>
          </p:nvSpPr>
          <p:spPr>
            <a:xfrm>
              <a:off x="2200433" y="351024"/>
              <a:ext cx="12324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LGS spot</a:t>
              </a:r>
            </a:p>
          </p:txBody>
        </p:sp>
        <p:cxnSp>
          <p:nvCxnSpPr>
            <p:cNvPr id="108" name="Connettore 1 107">
              <a:extLst>
                <a:ext uri="{FF2B5EF4-FFF2-40B4-BE49-F238E27FC236}">
                  <a16:creationId xmlns:a16="http://schemas.microsoft.com/office/drawing/2014/main" id="{E4E7CEDF-9EAE-E54C-8C95-74A386D19BD1}"/>
                </a:ext>
              </a:extLst>
            </p:cNvPr>
            <p:cNvCxnSpPr>
              <a:cxnSpLocks/>
              <a:stCxn id="106" idx="0"/>
            </p:cNvCxnSpPr>
            <p:nvPr/>
          </p:nvCxnSpPr>
          <p:spPr>
            <a:xfrm>
              <a:off x="3468072" y="715441"/>
              <a:ext cx="62135" cy="5233701"/>
            </a:xfrm>
            <a:prstGeom prst="line">
              <a:avLst/>
            </a:prstGeom>
            <a:ln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ttore 1 108">
              <a:extLst>
                <a:ext uri="{FF2B5EF4-FFF2-40B4-BE49-F238E27FC236}">
                  <a16:creationId xmlns:a16="http://schemas.microsoft.com/office/drawing/2014/main" id="{0D58BA49-89A8-6748-A19B-A49EED69E016}"/>
                </a:ext>
              </a:extLst>
            </p:cNvPr>
            <p:cNvCxnSpPr>
              <a:cxnSpLocks/>
              <a:stCxn id="105" idx="0"/>
            </p:cNvCxnSpPr>
            <p:nvPr/>
          </p:nvCxnSpPr>
          <p:spPr>
            <a:xfrm>
              <a:off x="3640231" y="207483"/>
              <a:ext cx="3543662" cy="5743863"/>
            </a:xfrm>
            <a:prstGeom prst="line">
              <a:avLst/>
            </a:prstGeom>
            <a:ln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Triangolo 110">
            <a:extLst>
              <a:ext uri="{FF2B5EF4-FFF2-40B4-BE49-F238E27FC236}">
                <a16:creationId xmlns:a16="http://schemas.microsoft.com/office/drawing/2014/main" id="{DD43AC58-368B-A442-95E3-F73DB9E2BA86}"/>
              </a:ext>
            </a:extLst>
          </p:cNvPr>
          <p:cNvSpPr/>
          <p:nvPr/>
        </p:nvSpPr>
        <p:spPr>
          <a:xfrm rot="246638" flipH="1" flipV="1">
            <a:off x="7066560" y="2994043"/>
            <a:ext cx="422230" cy="2933939"/>
          </a:xfrm>
          <a:prstGeom prst="triangle">
            <a:avLst>
              <a:gd name="adj" fmla="val 46822"/>
            </a:avLst>
          </a:prstGeom>
          <a:solidFill>
            <a:srgbClr val="FF0000">
              <a:alpha val="25098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15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C058B8-9864-F344-9F1F-62A38B9D9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MAORY AO – LGS/HO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53306B-026A-D94D-86CD-A48E48B87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MAORY uses “multi direction vision” given by LGSs to measure aberration (no TT) and reconstruct it on a discretized volume:</a:t>
            </a:r>
          </a:p>
          <a:p>
            <a:pPr lvl="1"/>
            <a:r>
              <a:rPr lang="en-US" i="1" dirty="0"/>
              <a:t>N</a:t>
            </a:r>
            <a:r>
              <a:rPr lang="en-US" dirty="0"/>
              <a:t> (=7) planes, called layer or reconstructed layers.</a:t>
            </a:r>
          </a:p>
          <a:p>
            <a:pPr lvl="1"/>
            <a:r>
              <a:rPr lang="en-US" i="1" dirty="0"/>
              <a:t>n</a:t>
            </a:r>
            <a:r>
              <a:rPr lang="en-US" dirty="0"/>
              <a:t> (=4000) shapes, called modes, for each plane/layer.</a:t>
            </a:r>
          </a:p>
          <a:p>
            <a:r>
              <a:rPr lang="en-US" dirty="0"/>
              <a:t>MAORY projects the reconstructed aberration from the discretized 3D volume to </a:t>
            </a:r>
            <a:r>
              <a:rPr lang="en-US" i="1" dirty="0"/>
              <a:t>M</a:t>
            </a:r>
            <a:r>
              <a:rPr lang="en-US" dirty="0"/>
              <a:t> (=3) planes collocated on the DMs (M4 and the post focal ones). </a:t>
            </a:r>
          </a:p>
          <a:p>
            <a:pPr lvl="1"/>
            <a:r>
              <a:rPr lang="en-US" dirty="0"/>
              <a:t>The projection is optimized to maximize performance on science </a:t>
            </a:r>
            <a:r>
              <a:rPr lang="en-US" dirty="0" err="1"/>
              <a:t>FoV</a:t>
            </a:r>
            <a:r>
              <a:rPr lang="en-US" dirty="0"/>
              <a:t> without affecting too much PSF quality technical </a:t>
            </a:r>
            <a:r>
              <a:rPr lang="en-US" dirty="0" err="1"/>
              <a:t>FoV</a:t>
            </a:r>
            <a:r>
              <a:rPr lang="en-US" dirty="0"/>
              <a:t> (correction on NGSs is required to get good SNR).</a:t>
            </a:r>
          </a:p>
          <a:p>
            <a:r>
              <a:rPr lang="en-US" dirty="0"/>
              <a:t>MAORY RTC integrates the actual shape with each new aberration residual measurement.</a:t>
            </a:r>
          </a:p>
          <a:p>
            <a:pPr lvl="1"/>
            <a:r>
              <a:rPr lang="en-US" dirty="0"/>
              <a:t>Integration is done at the level of DMs modes.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419C91F-572A-174A-806C-9ECCE2202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MAORY Consortium Meeting - </a:t>
            </a:r>
            <a:r>
              <a:rPr lang="it-IT" dirty="0"/>
              <a:t>02-05/07/2019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A416115-83C6-064B-A3EE-7A26A195F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8222-1666-974F-8A35-A67AA2005B5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852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CF10CA-5897-E741-A1D4-D8A54DDFB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will MAORY AO work?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BF8761-607B-9F40-8E9B-C6A6CCB36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Telescope collimates (Active optics correction, phasing, …).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Telescope turns on LGS on and points them where MAORY needs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LGS light on MAORY WFSs.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Telescope gives control to MAORY.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MAORY starts collimating optical relay and corrects HO turbulence – no TT correction, no plate scale correction, no truth correction.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MAORY acquires LO and starts correcting TT, plate scale and truth.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1CDFDB2-4BF5-E942-913D-620D4D0A6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MAORY Consortium Meeting - </a:t>
            </a:r>
            <a:r>
              <a:rPr lang="it-IT"/>
              <a:t>02-05/07/2019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76927C-1E0A-E142-849F-36CAA67A7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8222-1666-974F-8A35-A67AA2005B5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9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uppo 76">
            <a:extLst>
              <a:ext uri="{FF2B5EF4-FFF2-40B4-BE49-F238E27FC236}">
                <a16:creationId xmlns:a16="http://schemas.microsoft.com/office/drawing/2014/main" id="{5EBE2C5D-43D5-9841-B3D8-924B94E4A548}"/>
              </a:ext>
            </a:extLst>
          </p:cNvPr>
          <p:cNvGrpSpPr/>
          <p:nvPr/>
        </p:nvGrpSpPr>
        <p:grpSpPr>
          <a:xfrm>
            <a:off x="3223893" y="3088692"/>
            <a:ext cx="5400491" cy="2785648"/>
            <a:chOff x="3223893" y="3088692"/>
            <a:chExt cx="5400491" cy="2785648"/>
          </a:xfrm>
        </p:grpSpPr>
        <p:sp>
          <p:nvSpPr>
            <p:cNvPr id="78" name="Rettangolo 77">
              <a:extLst>
                <a:ext uri="{FF2B5EF4-FFF2-40B4-BE49-F238E27FC236}">
                  <a16:creationId xmlns:a16="http://schemas.microsoft.com/office/drawing/2014/main" id="{B8E3463C-AF36-3547-AA8B-1C1508AC5CF8}"/>
                </a:ext>
              </a:extLst>
            </p:cNvPr>
            <p:cNvSpPr/>
            <p:nvPr/>
          </p:nvSpPr>
          <p:spPr>
            <a:xfrm>
              <a:off x="3567013" y="5828621"/>
              <a:ext cx="3636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ttangolo 78">
              <a:extLst>
                <a:ext uri="{FF2B5EF4-FFF2-40B4-BE49-F238E27FC236}">
                  <a16:creationId xmlns:a16="http://schemas.microsoft.com/office/drawing/2014/main" id="{D8E6D843-7208-C346-8E6F-5953625FD3BD}"/>
                </a:ext>
              </a:extLst>
            </p:cNvPr>
            <p:cNvSpPr/>
            <p:nvPr/>
          </p:nvSpPr>
          <p:spPr>
            <a:xfrm>
              <a:off x="3447007" y="5158648"/>
              <a:ext cx="3852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ttangolo 79">
              <a:extLst>
                <a:ext uri="{FF2B5EF4-FFF2-40B4-BE49-F238E27FC236}">
                  <a16:creationId xmlns:a16="http://schemas.microsoft.com/office/drawing/2014/main" id="{6AC909DA-8951-204C-80A7-D85DBB12517E}"/>
                </a:ext>
              </a:extLst>
            </p:cNvPr>
            <p:cNvSpPr/>
            <p:nvPr/>
          </p:nvSpPr>
          <p:spPr>
            <a:xfrm>
              <a:off x="3385893" y="4809435"/>
              <a:ext cx="3996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ttangolo 80">
              <a:extLst>
                <a:ext uri="{FF2B5EF4-FFF2-40B4-BE49-F238E27FC236}">
                  <a16:creationId xmlns:a16="http://schemas.microsoft.com/office/drawing/2014/main" id="{9E33AC86-D63B-594E-983C-4BEC02B07195}"/>
                </a:ext>
              </a:extLst>
            </p:cNvPr>
            <p:cNvSpPr/>
            <p:nvPr/>
          </p:nvSpPr>
          <p:spPr>
            <a:xfrm>
              <a:off x="3277893" y="3816867"/>
              <a:ext cx="4212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ttangolo 81">
              <a:extLst>
                <a:ext uri="{FF2B5EF4-FFF2-40B4-BE49-F238E27FC236}">
                  <a16:creationId xmlns:a16="http://schemas.microsoft.com/office/drawing/2014/main" id="{764ABA9A-7F0D-AE4B-B65E-8E948BD81C7F}"/>
                </a:ext>
              </a:extLst>
            </p:cNvPr>
            <p:cNvSpPr/>
            <p:nvPr/>
          </p:nvSpPr>
          <p:spPr>
            <a:xfrm>
              <a:off x="3223893" y="3273358"/>
              <a:ext cx="4320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ttangolo 82">
              <a:extLst>
                <a:ext uri="{FF2B5EF4-FFF2-40B4-BE49-F238E27FC236}">
                  <a16:creationId xmlns:a16="http://schemas.microsoft.com/office/drawing/2014/main" id="{154535F8-FC82-F14D-8423-3B2801AEA676}"/>
                </a:ext>
              </a:extLst>
            </p:cNvPr>
            <p:cNvSpPr/>
            <p:nvPr/>
          </p:nvSpPr>
          <p:spPr>
            <a:xfrm>
              <a:off x="3313893" y="4307871"/>
              <a:ext cx="4140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ttangolo 83">
              <a:extLst>
                <a:ext uri="{FF2B5EF4-FFF2-40B4-BE49-F238E27FC236}">
                  <a16:creationId xmlns:a16="http://schemas.microsoft.com/office/drawing/2014/main" id="{0082A14D-1145-244D-9177-A3C00E0C7294}"/>
                </a:ext>
              </a:extLst>
            </p:cNvPr>
            <p:cNvSpPr/>
            <p:nvPr/>
          </p:nvSpPr>
          <p:spPr>
            <a:xfrm>
              <a:off x="3526121" y="5545280"/>
              <a:ext cx="3708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asellaDiTesto 84">
              <a:extLst>
                <a:ext uri="{FF2B5EF4-FFF2-40B4-BE49-F238E27FC236}">
                  <a16:creationId xmlns:a16="http://schemas.microsoft.com/office/drawing/2014/main" id="{936ADF90-119A-3D49-A66A-5AC89C023F70}"/>
                </a:ext>
              </a:extLst>
            </p:cNvPr>
            <p:cNvSpPr txBox="1"/>
            <p:nvPr/>
          </p:nvSpPr>
          <p:spPr>
            <a:xfrm>
              <a:off x="7897775" y="3088692"/>
              <a:ext cx="726609" cy="3693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layers</a:t>
              </a:r>
            </a:p>
          </p:txBody>
        </p:sp>
      </p:grpSp>
      <p:grpSp>
        <p:nvGrpSpPr>
          <p:cNvPr id="86" name="Gruppo 85">
            <a:extLst>
              <a:ext uri="{FF2B5EF4-FFF2-40B4-BE49-F238E27FC236}">
                <a16:creationId xmlns:a16="http://schemas.microsoft.com/office/drawing/2014/main" id="{33E880DA-9B80-904E-941A-F13E4B7D11B1}"/>
              </a:ext>
            </a:extLst>
          </p:cNvPr>
          <p:cNvGrpSpPr/>
          <p:nvPr/>
        </p:nvGrpSpPr>
        <p:grpSpPr>
          <a:xfrm>
            <a:off x="2931265" y="1203564"/>
            <a:ext cx="6106600" cy="5040108"/>
            <a:chOff x="2931265" y="1203564"/>
            <a:chExt cx="6106600" cy="5040108"/>
          </a:xfrm>
        </p:grpSpPr>
        <p:sp>
          <p:nvSpPr>
            <p:cNvPr id="87" name="Rettangolo 86">
              <a:extLst>
                <a:ext uri="{FF2B5EF4-FFF2-40B4-BE49-F238E27FC236}">
                  <a16:creationId xmlns:a16="http://schemas.microsoft.com/office/drawing/2014/main" id="{0BA7A0DA-7D21-814F-80CB-D0290108F0D4}"/>
                </a:ext>
              </a:extLst>
            </p:cNvPr>
            <p:cNvSpPr/>
            <p:nvPr/>
          </p:nvSpPr>
          <p:spPr>
            <a:xfrm>
              <a:off x="3386943" y="4708677"/>
              <a:ext cx="3996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ttangolo 87">
              <a:extLst>
                <a:ext uri="{FF2B5EF4-FFF2-40B4-BE49-F238E27FC236}">
                  <a16:creationId xmlns:a16="http://schemas.microsoft.com/office/drawing/2014/main" id="{82937A91-6EA8-F34F-A405-881CA04503C6}"/>
                </a:ext>
              </a:extLst>
            </p:cNvPr>
            <p:cNvSpPr/>
            <p:nvPr/>
          </p:nvSpPr>
          <p:spPr>
            <a:xfrm>
              <a:off x="3544121" y="5766031"/>
              <a:ext cx="3672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ttangolo 88">
              <a:extLst>
                <a:ext uri="{FF2B5EF4-FFF2-40B4-BE49-F238E27FC236}">
                  <a16:creationId xmlns:a16="http://schemas.microsoft.com/office/drawing/2014/main" id="{CB34C47E-CDC1-4E46-98FA-4DC93DAFCE03}"/>
                </a:ext>
              </a:extLst>
            </p:cNvPr>
            <p:cNvSpPr/>
            <p:nvPr/>
          </p:nvSpPr>
          <p:spPr>
            <a:xfrm>
              <a:off x="3217829" y="3568586"/>
              <a:ext cx="4320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ttangolo 89">
              <a:extLst>
                <a:ext uri="{FF2B5EF4-FFF2-40B4-BE49-F238E27FC236}">
                  <a16:creationId xmlns:a16="http://schemas.microsoft.com/office/drawing/2014/main" id="{197A1761-155A-CB43-BC62-FC7F9E9B2CE0}"/>
                </a:ext>
              </a:extLst>
            </p:cNvPr>
            <p:cNvSpPr/>
            <p:nvPr/>
          </p:nvSpPr>
          <p:spPr>
            <a:xfrm>
              <a:off x="3583893" y="5928486"/>
              <a:ext cx="3600000" cy="4571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1" name="Connettore 1 90">
              <a:extLst>
                <a:ext uri="{FF2B5EF4-FFF2-40B4-BE49-F238E27FC236}">
                  <a16:creationId xmlns:a16="http://schemas.microsoft.com/office/drawing/2014/main" id="{FCFD5445-7272-F540-8BE2-83E0FCDE3C9B}"/>
                </a:ext>
              </a:extLst>
            </p:cNvPr>
            <p:cNvCxnSpPr>
              <a:cxnSpLocks/>
              <a:stCxn id="90" idx="1"/>
            </p:cNvCxnSpPr>
            <p:nvPr/>
          </p:nvCxnSpPr>
          <p:spPr>
            <a:xfrm flipH="1" flipV="1">
              <a:off x="2931265" y="1277264"/>
              <a:ext cx="652628" cy="467408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1 91">
              <a:extLst>
                <a:ext uri="{FF2B5EF4-FFF2-40B4-BE49-F238E27FC236}">
                  <a16:creationId xmlns:a16="http://schemas.microsoft.com/office/drawing/2014/main" id="{21F61837-25FF-5842-B1D6-830CC22164E1}"/>
                </a:ext>
              </a:extLst>
            </p:cNvPr>
            <p:cNvCxnSpPr>
              <a:cxnSpLocks/>
              <a:stCxn id="90" idx="3"/>
            </p:cNvCxnSpPr>
            <p:nvPr/>
          </p:nvCxnSpPr>
          <p:spPr>
            <a:xfrm flipV="1">
              <a:off x="7183893" y="1203564"/>
              <a:ext cx="648000" cy="474778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CasellaDiTesto 92">
              <a:extLst>
                <a:ext uri="{FF2B5EF4-FFF2-40B4-BE49-F238E27FC236}">
                  <a16:creationId xmlns:a16="http://schemas.microsoft.com/office/drawing/2014/main" id="{1786E82A-2A16-8548-B9F9-41B3C5C81BBE}"/>
                </a:ext>
              </a:extLst>
            </p:cNvPr>
            <p:cNvSpPr txBox="1"/>
            <p:nvPr/>
          </p:nvSpPr>
          <p:spPr>
            <a:xfrm>
              <a:off x="7897775" y="2522853"/>
              <a:ext cx="614271" cy="369332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DMs</a:t>
              </a:r>
            </a:p>
          </p:txBody>
        </p:sp>
        <p:sp>
          <p:nvSpPr>
            <p:cNvPr id="94" name="CasellaDiTesto 93">
              <a:extLst>
                <a:ext uri="{FF2B5EF4-FFF2-40B4-BE49-F238E27FC236}">
                  <a16:creationId xmlns:a16="http://schemas.microsoft.com/office/drawing/2014/main" id="{34D25868-77C3-EF43-8985-76DCE3B43D49}"/>
                </a:ext>
              </a:extLst>
            </p:cNvPr>
            <p:cNvSpPr txBox="1"/>
            <p:nvPr/>
          </p:nvSpPr>
          <p:spPr>
            <a:xfrm>
              <a:off x="7408893" y="5874340"/>
              <a:ext cx="1628972" cy="36933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Telescope pupil</a:t>
              </a:r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A490774C-F1F4-414F-8DC0-6E990DB95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35" y="343159"/>
            <a:ext cx="7886700" cy="1325563"/>
          </a:xfrm>
        </p:spPr>
        <p:txBody>
          <a:bodyPr/>
          <a:lstStyle/>
          <a:p>
            <a:r>
              <a:rPr lang="en-US" dirty="0"/>
              <a:t>MAORY AO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E71FC1F-456B-8347-9B87-55E7CDBD6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MAORY Consortium Meeting - </a:t>
            </a:r>
            <a:r>
              <a:rPr lang="it-IT"/>
              <a:t>02-05/07/2019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024EDA8-E8FD-BD42-9FF1-9C2A20A6C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8222-1666-974F-8A35-A67AA2005B5F}" type="slidenum">
              <a:rPr lang="en-US" smtClean="0"/>
              <a:t>13</a:t>
            </a:fld>
            <a:endParaRPr lang="en-US"/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02BDEAC1-B048-C644-AC0A-773031CB6FEC}"/>
              </a:ext>
            </a:extLst>
          </p:cNvPr>
          <p:cNvSpPr txBox="1"/>
          <p:nvPr/>
        </p:nvSpPr>
        <p:spPr>
          <a:xfrm>
            <a:off x="206907" y="1726556"/>
            <a:ext cx="25106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NGSs are used by: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 WFSs: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Correct Tip-Tilt.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Correct plate scale errors (quadratic ones).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Reference WFSs: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Truth sensing (NCPA, sodium related aberrations).</a:t>
            </a: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156F6967-D0DA-4440-BD6A-B9A45E726509}"/>
              </a:ext>
            </a:extLst>
          </p:cNvPr>
          <p:cNvGrpSpPr/>
          <p:nvPr/>
        </p:nvGrpSpPr>
        <p:grpSpPr>
          <a:xfrm>
            <a:off x="3583893" y="170919"/>
            <a:ext cx="4285976" cy="5757567"/>
            <a:chOff x="3583893" y="170919"/>
            <a:chExt cx="4285976" cy="5757567"/>
          </a:xfrm>
        </p:grpSpPr>
        <p:sp>
          <p:nvSpPr>
            <p:cNvPr id="3" name="Parallelogramma 2">
              <a:extLst>
                <a:ext uri="{FF2B5EF4-FFF2-40B4-BE49-F238E27FC236}">
                  <a16:creationId xmlns:a16="http://schemas.microsoft.com/office/drawing/2014/main" id="{CA7906E2-9323-1E4A-B008-A7DDF85FC56B}"/>
                </a:ext>
              </a:extLst>
            </p:cNvPr>
            <p:cNvSpPr/>
            <p:nvPr/>
          </p:nvSpPr>
          <p:spPr>
            <a:xfrm>
              <a:off x="3583893" y="388878"/>
              <a:ext cx="4285976" cy="5539608"/>
            </a:xfrm>
            <a:prstGeom prst="parallelogram">
              <a:avLst>
                <a:gd name="adj" fmla="val 15870"/>
              </a:avLst>
            </a:prstGeom>
            <a:solidFill>
              <a:srgbClr val="1D9A78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tella a 5 punte 5">
              <a:extLst>
                <a:ext uri="{FF2B5EF4-FFF2-40B4-BE49-F238E27FC236}">
                  <a16:creationId xmlns:a16="http://schemas.microsoft.com/office/drawing/2014/main" id="{5415ADF6-AD23-124D-9D80-B7D63CE8D5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80620" y="170919"/>
              <a:ext cx="360000" cy="3600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07789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uppo 76">
            <a:extLst>
              <a:ext uri="{FF2B5EF4-FFF2-40B4-BE49-F238E27FC236}">
                <a16:creationId xmlns:a16="http://schemas.microsoft.com/office/drawing/2014/main" id="{5EBE2C5D-43D5-9841-B3D8-924B94E4A548}"/>
              </a:ext>
            </a:extLst>
          </p:cNvPr>
          <p:cNvGrpSpPr/>
          <p:nvPr/>
        </p:nvGrpSpPr>
        <p:grpSpPr>
          <a:xfrm>
            <a:off x="3223893" y="3088692"/>
            <a:ext cx="5400491" cy="2785648"/>
            <a:chOff x="3223893" y="3088692"/>
            <a:chExt cx="5400491" cy="2785648"/>
          </a:xfrm>
        </p:grpSpPr>
        <p:sp>
          <p:nvSpPr>
            <p:cNvPr id="78" name="Rettangolo 77">
              <a:extLst>
                <a:ext uri="{FF2B5EF4-FFF2-40B4-BE49-F238E27FC236}">
                  <a16:creationId xmlns:a16="http://schemas.microsoft.com/office/drawing/2014/main" id="{B8E3463C-AF36-3547-AA8B-1C1508AC5CF8}"/>
                </a:ext>
              </a:extLst>
            </p:cNvPr>
            <p:cNvSpPr/>
            <p:nvPr/>
          </p:nvSpPr>
          <p:spPr>
            <a:xfrm>
              <a:off x="3567013" y="5828621"/>
              <a:ext cx="3636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ttangolo 78">
              <a:extLst>
                <a:ext uri="{FF2B5EF4-FFF2-40B4-BE49-F238E27FC236}">
                  <a16:creationId xmlns:a16="http://schemas.microsoft.com/office/drawing/2014/main" id="{D8E6D843-7208-C346-8E6F-5953625FD3BD}"/>
                </a:ext>
              </a:extLst>
            </p:cNvPr>
            <p:cNvSpPr/>
            <p:nvPr/>
          </p:nvSpPr>
          <p:spPr>
            <a:xfrm>
              <a:off x="3447007" y="5158648"/>
              <a:ext cx="3852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ttangolo 79">
              <a:extLst>
                <a:ext uri="{FF2B5EF4-FFF2-40B4-BE49-F238E27FC236}">
                  <a16:creationId xmlns:a16="http://schemas.microsoft.com/office/drawing/2014/main" id="{6AC909DA-8951-204C-80A7-D85DBB12517E}"/>
                </a:ext>
              </a:extLst>
            </p:cNvPr>
            <p:cNvSpPr/>
            <p:nvPr/>
          </p:nvSpPr>
          <p:spPr>
            <a:xfrm>
              <a:off x="3385893" y="4809435"/>
              <a:ext cx="3996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ttangolo 80">
              <a:extLst>
                <a:ext uri="{FF2B5EF4-FFF2-40B4-BE49-F238E27FC236}">
                  <a16:creationId xmlns:a16="http://schemas.microsoft.com/office/drawing/2014/main" id="{9E33AC86-D63B-594E-983C-4BEC02B07195}"/>
                </a:ext>
              </a:extLst>
            </p:cNvPr>
            <p:cNvSpPr/>
            <p:nvPr/>
          </p:nvSpPr>
          <p:spPr>
            <a:xfrm>
              <a:off x="3277893" y="3816867"/>
              <a:ext cx="4212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ttangolo 81">
              <a:extLst>
                <a:ext uri="{FF2B5EF4-FFF2-40B4-BE49-F238E27FC236}">
                  <a16:creationId xmlns:a16="http://schemas.microsoft.com/office/drawing/2014/main" id="{764ABA9A-7F0D-AE4B-B65E-8E948BD81C7F}"/>
                </a:ext>
              </a:extLst>
            </p:cNvPr>
            <p:cNvSpPr/>
            <p:nvPr/>
          </p:nvSpPr>
          <p:spPr>
            <a:xfrm>
              <a:off x="3223893" y="3273358"/>
              <a:ext cx="4320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ttangolo 82">
              <a:extLst>
                <a:ext uri="{FF2B5EF4-FFF2-40B4-BE49-F238E27FC236}">
                  <a16:creationId xmlns:a16="http://schemas.microsoft.com/office/drawing/2014/main" id="{154535F8-FC82-F14D-8423-3B2801AEA676}"/>
                </a:ext>
              </a:extLst>
            </p:cNvPr>
            <p:cNvSpPr/>
            <p:nvPr/>
          </p:nvSpPr>
          <p:spPr>
            <a:xfrm>
              <a:off x="3313893" y="4307871"/>
              <a:ext cx="4140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ttangolo 83">
              <a:extLst>
                <a:ext uri="{FF2B5EF4-FFF2-40B4-BE49-F238E27FC236}">
                  <a16:creationId xmlns:a16="http://schemas.microsoft.com/office/drawing/2014/main" id="{0082A14D-1145-244D-9177-A3C00E0C7294}"/>
                </a:ext>
              </a:extLst>
            </p:cNvPr>
            <p:cNvSpPr/>
            <p:nvPr/>
          </p:nvSpPr>
          <p:spPr>
            <a:xfrm>
              <a:off x="3526121" y="5545280"/>
              <a:ext cx="3708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asellaDiTesto 84">
              <a:extLst>
                <a:ext uri="{FF2B5EF4-FFF2-40B4-BE49-F238E27FC236}">
                  <a16:creationId xmlns:a16="http://schemas.microsoft.com/office/drawing/2014/main" id="{936ADF90-119A-3D49-A66A-5AC89C023F70}"/>
                </a:ext>
              </a:extLst>
            </p:cNvPr>
            <p:cNvSpPr txBox="1"/>
            <p:nvPr/>
          </p:nvSpPr>
          <p:spPr>
            <a:xfrm>
              <a:off x="7897775" y="3088692"/>
              <a:ext cx="726609" cy="3693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layers</a:t>
              </a:r>
            </a:p>
          </p:txBody>
        </p:sp>
      </p:grpSp>
      <p:grpSp>
        <p:nvGrpSpPr>
          <p:cNvPr id="86" name="Gruppo 85">
            <a:extLst>
              <a:ext uri="{FF2B5EF4-FFF2-40B4-BE49-F238E27FC236}">
                <a16:creationId xmlns:a16="http://schemas.microsoft.com/office/drawing/2014/main" id="{33E880DA-9B80-904E-941A-F13E4B7D11B1}"/>
              </a:ext>
            </a:extLst>
          </p:cNvPr>
          <p:cNvGrpSpPr/>
          <p:nvPr/>
        </p:nvGrpSpPr>
        <p:grpSpPr>
          <a:xfrm>
            <a:off x="2931265" y="1203564"/>
            <a:ext cx="6106600" cy="5040108"/>
            <a:chOff x="2931265" y="1203564"/>
            <a:chExt cx="6106600" cy="5040108"/>
          </a:xfrm>
        </p:grpSpPr>
        <p:sp>
          <p:nvSpPr>
            <p:cNvPr id="87" name="Rettangolo 86">
              <a:extLst>
                <a:ext uri="{FF2B5EF4-FFF2-40B4-BE49-F238E27FC236}">
                  <a16:creationId xmlns:a16="http://schemas.microsoft.com/office/drawing/2014/main" id="{0BA7A0DA-7D21-814F-80CB-D0290108F0D4}"/>
                </a:ext>
              </a:extLst>
            </p:cNvPr>
            <p:cNvSpPr/>
            <p:nvPr/>
          </p:nvSpPr>
          <p:spPr>
            <a:xfrm>
              <a:off x="3386943" y="4708677"/>
              <a:ext cx="3996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ttangolo 87">
              <a:extLst>
                <a:ext uri="{FF2B5EF4-FFF2-40B4-BE49-F238E27FC236}">
                  <a16:creationId xmlns:a16="http://schemas.microsoft.com/office/drawing/2014/main" id="{82937A91-6EA8-F34F-A405-881CA04503C6}"/>
                </a:ext>
              </a:extLst>
            </p:cNvPr>
            <p:cNvSpPr/>
            <p:nvPr/>
          </p:nvSpPr>
          <p:spPr>
            <a:xfrm>
              <a:off x="3544121" y="5766031"/>
              <a:ext cx="3672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ttangolo 88">
              <a:extLst>
                <a:ext uri="{FF2B5EF4-FFF2-40B4-BE49-F238E27FC236}">
                  <a16:creationId xmlns:a16="http://schemas.microsoft.com/office/drawing/2014/main" id="{CB34C47E-CDC1-4E46-98FA-4DC93DAFCE03}"/>
                </a:ext>
              </a:extLst>
            </p:cNvPr>
            <p:cNvSpPr/>
            <p:nvPr/>
          </p:nvSpPr>
          <p:spPr>
            <a:xfrm>
              <a:off x="3217829" y="3568586"/>
              <a:ext cx="4320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ttangolo 89">
              <a:extLst>
                <a:ext uri="{FF2B5EF4-FFF2-40B4-BE49-F238E27FC236}">
                  <a16:creationId xmlns:a16="http://schemas.microsoft.com/office/drawing/2014/main" id="{197A1761-155A-CB43-BC62-FC7F9E9B2CE0}"/>
                </a:ext>
              </a:extLst>
            </p:cNvPr>
            <p:cNvSpPr/>
            <p:nvPr/>
          </p:nvSpPr>
          <p:spPr>
            <a:xfrm>
              <a:off x="3583893" y="5928486"/>
              <a:ext cx="3600000" cy="4571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1" name="Connettore 1 90">
              <a:extLst>
                <a:ext uri="{FF2B5EF4-FFF2-40B4-BE49-F238E27FC236}">
                  <a16:creationId xmlns:a16="http://schemas.microsoft.com/office/drawing/2014/main" id="{FCFD5445-7272-F540-8BE2-83E0FCDE3C9B}"/>
                </a:ext>
              </a:extLst>
            </p:cNvPr>
            <p:cNvCxnSpPr>
              <a:cxnSpLocks/>
              <a:stCxn id="90" idx="1"/>
            </p:cNvCxnSpPr>
            <p:nvPr/>
          </p:nvCxnSpPr>
          <p:spPr>
            <a:xfrm flipH="1" flipV="1">
              <a:off x="2931265" y="1277264"/>
              <a:ext cx="652628" cy="467408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1 91">
              <a:extLst>
                <a:ext uri="{FF2B5EF4-FFF2-40B4-BE49-F238E27FC236}">
                  <a16:creationId xmlns:a16="http://schemas.microsoft.com/office/drawing/2014/main" id="{21F61837-25FF-5842-B1D6-830CC22164E1}"/>
                </a:ext>
              </a:extLst>
            </p:cNvPr>
            <p:cNvCxnSpPr>
              <a:cxnSpLocks/>
              <a:stCxn id="90" idx="3"/>
            </p:cNvCxnSpPr>
            <p:nvPr/>
          </p:nvCxnSpPr>
          <p:spPr>
            <a:xfrm flipV="1">
              <a:off x="7183893" y="1203564"/>
              <a:ext cx="648000" cy="474778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CasellaDiTesto 92">
              <a:extLst>
                <a:ext uri="{FF2B5EF4-FFF2-40B4-BE49-F238E27FC236}">
                  <a16:creationId xmlns:a16="http://schemas.microsoft.com/office/drawing/2014/main" id="{1786E82A-2A16-8548-B9F9-41B3C5C81BBE}"/>
                </a:ext>
              </a:extLst>
            </p:cNvPr>
            <p:cNvSpPr txBox="1"/>
            <p:nvPr/>
          </p:nvSpPr>
          <p:spPr>
            <a:xfrm>
              <a:off x="7897775" y="2522853"/>
              <a:ext cx="614271" cy="369332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DMs</a:t>
              </a:r>
            </a:p>
          </p:txBody>
        </p:sp>
        <p:sp>
          <p:nvSpPr>
            <p:cNvPr id="94" name="CasellaDiTesto 93">
              <a:extLst>
                <a:ext uri="{FF2B5EF4-FFF2-40B4-BE49-F238E27FC236}">
                  <a16:creationId xmlns:a16="http://schemas.microsoft.com/office/drawing/2014/main" id="{34D25868-77C3-EF43-8985-76DCE3B43D49}"/>
                </a:ext>
              </a:extLst>
            </p:cNvPr>
            <p:cNvSpPr txBox="1"/>
            <p:nvPr/>
          </p:nvSpPr>
          <p:spPr>
            <a:xfrm>
              <a:off x="7408893" y="5874340"/>
              <a:ext cx="1628972" cy="36933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Telescope pupil</a:t>
              </a:r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A490774C-F1F4-414F-8DC0-6E990DB95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35" y="343159"/>
            <a:ext cx="7886700" cy="1325563"/>
          </a:xfrm>
        </p:spPr>
        <p:txBody>
          <a:bodyPr/>
          <a:lstStyle/>
          <a:p>
            <a:r>
              <a:rPr lang="en-US" dirty="0"/>
              <a:t>MAORY AO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E71FC1F-456B-8347-9B87-55E7CDBD6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MAORY Consortium Meeting - </a:t>
            </a:r>
            <a:r>
              <a:rPr lang="it-IT"/>
              <a:t>02-05/07/2019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024EDA8-E8FD-BD42-9FF1-9C2A20A6C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8222-1666-974F-8A35-A67AA2005B5F}" type="slidenum">
              <a:rPr lang="en-US" smtClean="0"/>
              <a:t>14</a:t>
            </a:fld>
            <a:endParaRPr lang="en-US"/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02BDEAC1-B048-C644-AC0A-773031CB6FEC}"/>
              </a:ext>
            </a:extLst>
          </p:cNvPr>
          <p:cNvSpPr txBox="1"/>
          <p:nvPr/>
        </p:nvSpPr>
        <p:spPr>
          <a:xfrm>
            <a:off x="206907" y="1726556"/>
            <a:ext cx="20493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Multiple NGSs, like LGSs, gives the ability to perceive a three-dimensional image (phase), but their position (asterism) depends on their availability…</a:t>
            </a:r>
          </a:p>
          <a:p>
            <a:endParaRPr lang="en-US" dirty="0"/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156F6967-D0DA-4440-BD6A-B9A45E726509}"/>
              </a:ext>
            </a:extLst>
          </p:cNvPr>
          <p:cNvGrpSpPr/>
          <p:nvPr/>
        </p:nvGrpSpPr>
        <p:grpSpPr>
          <a:xfrm>
            <a:off x="3043893" y="170919"/>
            <a:ext cx="4825976" cy="5757567"/>
            <a:chOff x="3043893" y="170919"/>
            <a:chExt cx="4825976" cy="5757567"/>
          </a:xfrm>
        </p:grpSpPr>
        <p:sp>
          <p:nvSpPr>
            <p:cNvPr id="3" name="Parallelogramma 2">
              <a:extLst>
                <a:ext uri="{FF2B5EF4-FFF2-40B4-BE49-F238E27FC236}">
                  <a16:creationId xmlns:a16="http://schemas.microsoft.com/office/drawing/2014/main" id="{CA7906E2-9323-1E4A-B008-A7DDF85FC56B}"/>
                </a:ext>
              </a:extLst>
            </p:cNvPr>
            <p:cNvSpPr/>
            <p:nvPr/>
          </p:nvSpPr>
          <p:spPr>
            <a:xfrm>
              <a:off x="3583893" y="388878"/>
              <a:ext cx="4285976" cy="5539608"/>
            </a:xfrm>
            <a:prstGeom prst="parallelogram">
              <a:avLst>
                <a:gd name="adj" fmla="val 15870"/>
              </a:avLst>
            </a:prstGeom>
            <a:solidFill>
              <a:srgbClr val="1D9A78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tella a 5 punte 5">
              <a:extLst>
                <a:ext uri="{FF2B5EF4-FFF2-40B4-BE49-F238E27FC236}">
                  <a16:creationId xmlns:a16="http://schemas.microsoft.com/office/drawing/2014/main" id="{5415ADF6-AD23-124D-9D80-B7D63CE8D5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80620" y="170919"/>
              <a:ext cx="360000" cy="3600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Parallelogramma 41">
              <a:extLst>
                <a:ext uri="{FF2B5EF4-FFF2-40B4-BE49-F238E27FC236}">
                  <a16:creationId xmlns:a16="http://schemas.microsoft.com/office/drawing/2014/main" id="{DBB5339D-8E08-1F48-B789-86875F30EC2C}"/>
                </a:ext>
              </a:extLst>
            </p:cNvPr>
            <p:cNvSpPr/>
            <p:nvPr/>
          </p:nvSpPr>
          <p:spPr>
            <a:xfrm flipH="1">
              <a:off x="3043893" y="388878"/>
              <a:ext cx="4150956" cy="5539607"/>
            </a:xfrm>
            <a:prstGeom prst="parallelogram">
              <a:avLst>
                <a:gd name="adj" fmla="val 13239"/>
              </a:avLst>
            </a:prstGeom>
            <a:solidFill>
              <a:srgbClr val="1D9A78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tella a 5 punte 43">
              <a:extLst>
                <a:ext uri="{FF2B5EF4-FFF2-40B4-BE49-F238E27FC236}">
                  <a16:creationId xmlns:a16="http://schemas.microsoft.com/office/drawing/2014/main" id="{6753F662-68A6-AB43-9D3E-8428042113F5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4634210" y="174681"/>
              <a:ext cx="360000" cy="3600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35A72D2D-CC26-0945-A04A-6DB2837E1ECE}"/>
              </a:ext>
            </a:extLst>
          </p:cNvPr>
          <p:cNvGrpSpPr/>
          <p:nvPr/>
        </p:nvGrpSpPr>
        <p:grpSpPr>
          <a:xfrm>
            <a:off x="567008" y="4574359"/>
            <a:ext cx="1425664" cy="1597564"/>
            <a:chOff x="567008" y="4574359"/>
            <a:chExt cx="1425664" cy="1597564"/>
          </a:xfrm>
        </p:grpSpPr>
        <p:sp>
          <p:nvSpPr>
            <p:cNvPr id="30" name="Rettangolo 29">
              <a:extLst>
                <a:ext uri="{FF2B5EF4-FFF2-40B4-BE49-F238E27FC236}">
                  <a16:creationId xmlns:a16="http://schemas.microsoft.com/office/drawing/2014/main" id="{601F0B2F-CCE9-2449-9E44-76F5E86AB818}"/>
                </a:ext>
              </a:extLst>
            </p:cNvPr>
            <p:cNvSpPr/>
            <p:nvPr/>
          </p:nvSpPr>
          <p:spPr>
            <a:xfrm>
              <a:off x="567008" y="4574359"/>
              <a:ext cx="1425664" cy="159756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CasellaDiTesto 30">
              <a:extLst>
                <a:ext uri="{FF2B5EF4-FFF2-40B4-BE49-F238E27FC236}">
                  <a16:creationId xmlns:a16="http://schemas.microsoft.com/office/drawing/2014/main" id="{63E377CE-40F7-794F-8E64-4B5029CEF10E}"/>
                </a:ext>
              </a:extLst>
            </p:cNvPr>
            <p:cNvSpPr txBox="1"/>
            <p:nvPr/>
          </p:nvSpPr>
          <p:spPr>
            <a:xfrm>
              <a:off x="820342" y="4607017"/>
              <a:ext cx="9251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tech. </a:t>
              </a:r>
              <a:r>
                <a:rPr lang="en-US" sz="1200" dirty="0" err="1"/>
                <a:t>FoV</a:t>
              </a:r>
              <a:endParaRPr lang="en-US" sz="1200" dirty="0"/>
            </a:p>
          </p:txBody>
        </p:sp>
        <p:sp>
          <p:nvSpPr>
            <p:cNvPr id="32" name="Stella a 5 punte 31">
              <a:extLst>
                <a:ext uri="{FF2B5EF4-FFF2-40B4-BE49-F238E27FC236}">
                  <a16:creationId xmlns:a16="http://schemas.microsoft.com/office/drawing/2014/main" id="{CD540E18-3FD7-714E-814C-C158607AEE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09756" y="5033922"/>
              <a:ext cx="133665" cy="136845"/>
            </a:xfrm>
            <a:prstGeom prst="star5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it-IT"/>
            </a:p>
          </p:txBody>
        </p:sp>
        <p:sp>
          <p:nvSpPr>
            <p:cNvPr id="33" name="Stella a 5 punte 32">
              <a:extLst>
                <a:ext uri="{FF2B5EF4-FFF2-40B4-BE49-F238E27FC236}">
                  <a16:creationId xmlns:a16="http://schemas.microsoft.com/office/drawing/2014/main" id="{3348FB19-D902-ED4B-8AEA-1EF8EDB2BA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12884" y="5706492"/>
              <a:ext cx="133665" cy="136845"/>
            </a:xfrm>
            <a:prstGeom prst="star5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it-IT"/>
            </a:p>
          </p:txBody>
        </p:sp>
        <p:sp>
          <p:nvSpPr>
            <p:cNvPr id="34" name="Ovale 33">
              <a:extLst>
                <a:ext uri="{FF2B5EF4-FFF2-40B4-BE49-F238E27FC236}">
                  <a16:creationId xmlns:a16="http://schemas.microsoft.com/office/drawing/2014/main" id="{17113B21-54FD-A343-AD2D-E2689C38C0C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8082" y="4837867"/>
              <a:ext cx="1197011" cy="1215982"/>
            </a:xfrm>
            <a:prstGeom prst="ellipse">
              <a:avLst/>
            </a:prstGeom>
            <a:noFill/>
            <a:ln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it-IT"/>
            </a:p>
          </p:txBody>
        </p:sp>
        <p:sp>
          <p:nvSpPr>
            <p:cNvPr id="35" name="Stella a 5 punte 34">
              <a:extLst>
                <a:ext uri="{FF2B5EF4-FFF2-40B4-BE49-F238E27FC236}">
                  <a16:creationId xmlns:a16="http://schemas.microsoft.com/office/drawing/2014/main" id="{AA772367-6374-4942-9AE6-B0CBE9E05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97434" y="5202206"/>
              <a:ext cx="133665" cy="136845"/>
            </a:xfrm>
            <a:prstGeom prst="star5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it-IT"/>
            </a:p>
          </p:txBody>
        </p:sp>
        <p:sp>
          <p:nvSpPr>
            <p:cNvPr id="37" name="Ovale 36">
              <a:extLst>
                <a:ext uri="{FF2B5EF4-FFF2-40B4-BE49-F238E27FC236}">
                  <a16:creationId xmlns:a16="http://schemas.microsoft.com/office/drawing/2014/main" id="{C879671F-D063-BF47-9E8F-0E839C577BC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9327" y="5110689"/>
              <a:ext cx="654522" cy="670337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it-IT"/>
            </a:p>
          </p:txBody>
        </p:sp>
        <p:sp>
          <p:nvSpPr>
            <p:cNvPr id="38" name="CasellaDiTesto 37">
              <a:extLst>
                <a:ext uri="{FF2B5EF4-FFF2-40B4-BE49-F238E27FC236}">
                  <a16:creationId xmlns:a16="http://schemas.microsoft.com/office/drawing/2014/main" id="{4DF431E4-6481-EB44-A05E-6281EB839D0E}"/>
                </a:ext>
              </a:extLst>
            </p:cNvPr>
            <p:cNvSpPr txBox="1">
              <a:spLocks noChangeAspect="1"/>
            </p:cNvSpPr>
            <p:nvPr/>
          </p:nvSpPr>
          <p:spPr>
            <a:xfrm rot="20124657">
              <a:off x="1135665" y="5171297"/>
              <a:ext cx="3984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X”</a:t>
              </a:r>
            </a:p>
          </p:txBody>
        </p:sp>
        <p:cxnSp>
          <p:nvCxnSpPr>
            <p:cNvPr id="39" name="Connettore 2 38">
              <a:extLst>
                <a:ext uri="{FF2B5EF4-FFF2-40B4-BE49-F238E27FC236}">
                  <a16:creationId xmlns:a16="http://schemas.microsoft.com/office/drawing/2014/main" id="{4D2A4C9F-4A2E-C849-BF83-59BFEE5902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80442" y="5314760"/>
              <a:ext cx="294750" cy="13626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Stella a 5 punte 39">
              <a:extLst>
                <a:ext uri="{FF2B5EF4-FFF2-40B4-BE49-F238E27FC236}">
                  <a16:creationId xmlns:a16="http://schemas.microsoft.com/office/drawing/2014/main" id="{D274DCE6-7747-0D44-824B-EF3D0B9A25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19077" y="5543294"/>
              <a:ext cx="133665" cy="136845"/>
            </a:xfrm>
            <a:prstGeom prst="star5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it-IT"/>
            </a:p>
          </p:txBody>
        </p:sp>
        <p:sp>
          <p:nvSpPr>
            <p:cNvPr id="41" name="Stella a 5 punte 40">
              <a:extLst>
                <a:ext uri="{FF2B5EF4-FFF2-40B4-BE49-F238E27FC236}">
                  <a16:creationId xmlns:a16="http://schemas.microsoft.com/office/drawing/2014/main" id="{69A515FF-B721-7040-ADF8-376872AF695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02532" y="5538897"/>
              <a:ext cx="133665" cy="136845"/>
            </a:xfrm>
            <a:prstGeom prst="star5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it-IT"/>
            </a:p>
          </p:txBody>
        </p:sp>
        <p:sp>
          <p:nvSpPr>
            <p:cNvPr id="43" name="Stella a 5 punte 42">
              <a:extLst>
                <a:ext uri="{FF2B5EF4-FFF2-40B4-BE49-F238E27FC236}">
                  <a16:creationId xmlns:a16="http://schemas.microsoft.com/office/drawing/2014/main" id="{040BD11D-D6BD-CD43-8F0C-A1B3791D03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18776" y="5202049"/>
              <a:ext cx="133665" cy="136845"/>
            </a:xfrm>
            <a:prstGeom prst="star5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it-IT"/>
            </a:p>
          </p:txBody>
        </p:sp>
        <p:sp>
          <p:nvSpPr>
            <p:cNvPr id="45" name="Stella a 5 punte 44">
              <a:extLst>
                <a:ext uri="{FF2B5EF4-FFF2-40B4-BE49-F238E27FC236}">
                  <a16:creationId xmlns:a16="http://schemas.microsoft.com/office/drawing/2014/main" id="{5FAAB37F-5ADD-A74E-B655-F16A33D20F5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24998" y="5691790"/>
              <a:ext cx="133665" cy="136845"/>
            </a:xfrm>
            <a:prstGeom prst="star5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it-IT"/>
            </a:p>
          </p:txBody>
        </p:sp>
        <p:sp>
          <p:nvSpPr>
            <p:cNvPr id="46" name="Stella a 5 punte 45">
              <a:extLst>
                <a:ext uri="{FF2B5EF4-FFF2-40B4-BE49-F238E27FC236}">
                  <a16:creationId xmlns:a16="http://schemas.microsoft.com/office/drawing/2014/main" id="{7230C501-3C94-DC43-A071-1AD6322F0F4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78247" y="4995627"/>
              <a:ext cx="133665" cy="136845"/>
            </a:xfrm>
            <a:prstGeom prst="star5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it-IT"/>
            </a:p>
          </p:txBody>
        </p:sp>
        <p:sp>
          <p:nvSpPr>
            <p:cNvPr id="47" name="Stella a 5 punte 46">
              <a:extLst>
                <a:ext uri="{FF2B5EF4-FFF2-40B4-BE49-F238E27FC236}">
                  <a16:creationId xmlns:a16="http://schemas.microsoft.com/office/drawing/2014/main" id="{61503A9A-02A7-5C48-A6A2-982CE92EA02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04545" y="4886268"/>
              <a:ext cx="133665" cy="136845"/>
            </a:xfrm>
            <a:prstGeom prst="star5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it-IT"/>
            </a:p>
          </p:txBody>
        </p:sp>
        <p:sp>
          <p:nvSpPr>
            <p:cNvPr id="50" name="Stella a 5 punte 49">
              <a:extLst>
                <a:ext uri="{FF2B5EF4-FFF2-40B4-BE49-F238E27FC236}">
                  <a16:creationId xmlns:a16="http://schemas.microsoft.com/office/drawing/2014/main" id="{DA3D7906-FEEC-BE48-93AF-71820CF0D89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7989" y="5442338"/>
              <a:ext cx="133665" cy="136845"/>
            </a:xfrm>
            <a:prstGeom prst="star5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it-IT"/>
            </a:p>
          </p:txBody>
        </p:sp>
        <p:sp>
          <p:nvSpPr>
            <p:cNvPr id="51" name="Stella a 5 punte 50">
              <a:extLst>
                <a:ext uri="{FF2B5EF4-FFF2-40B4-BE49-F238E27FC236}">
                  <a16:creationId xmlns:a16="http://schemas.microsoft.com/office/drawing/2014/main" id="{4BABCC73-9081-6944-A126-465A01B60D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83468" y="5191066"/>
              <a:ext cx="133665" cy="136845"/>
            </a:xfrm>
            <a:prstGeom prst="star5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it-IT"/>
            </a:p>
          </p:txBody>
        </p:sp>
        <p:sp>
          <p:nvSpPr>
            <p:cNvPr id="52" name="Stella a 5 punte 51">
              <a:extLst>
                <a:ext uri="{FF2B5EF4-FFF2-40B4-BE49-F238E27FC236}">
                  <a16:creationId xmlns:a16="http://schemas.microsoft.com/office/drawing/2014/main" id="{95B4A723-500D-D942-8D50-B7DA2BB3057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96519" y="5843337"/>
              <a:ext cx="133665" cy="136845"/>
            </a:xfrm>
            <a:prstGeom prst="star5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613244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uppo 76">
            <a:extLst>
              <a:ext uri="{FF2B5EF4-FFF2-40B4-BE49-F238E27FC236}">
                <a16:creationId xmlns:a16="http://schemas.microsoft.com/office/drawing/2014/main" id="{5EBE2C5D-43D5-9841-B3D8-924B94E4A548}"/>
              </a:ext>
            </a:extLst>
          </p:cNvPr>
          <p:cNvGrpSpPr/>
          <p:nvPr/>
        </p:nvGrpSpPr>
        <p:grpSpPr>
          <a:xfrm>
            <a:off x="3223893" y="3088692"/>
            <a:ext cx="5400491" cy="2785648"/>
            <a:chOff x="3223893" y="3088692"/>
            <a:chExt cx="5400491" cy="2785648"/>
          </a:xfrm>
        </p:grpSpPr>
        <p:sp>
          <p:nvSpPr>
            <p:cNvPr id="78" name="Rettangolo 77">
              <a:extLst>
                <a:ext uri="{FF2B5EF4-FFF2-40B4-BE49-F238E27FC236}">
                  <a16:creationId xmlns:a16="http://schemas.microsoft.com/office/drawing/2014/main" id="{B8E3463C-AF36-3547-AA8B-1C1508AC5CF8}"/>
                </a:ext>
              </a:extLst>
            </p:cNvPr>
            <p:cNvSpPr/>
            <p:nvPr/>
          </p:nvSpPr>
          <p:spPr>
            <a:xfrm>
              <a:off x="3567013" y="5828621"/>
              <a:ext cx="3636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ttangolo 78">
              <a:extLst>
                <a:ext uri="{FF2B5EF4-FFF2-40B4-BE49-F238E27FC236}">
                  <a16:creationId xmlns:a16="http://schemas.microsoft.com/office/drawing/2014/main" id="{D8E6D843-7208-C346-8E6F-5953625FD3BD}"/>
                </a:ext>
              </a:extLst>
            </p:cNvPr>
            <p:cNvSpPr/>
            <p:nvPr/>
          </p:nvSpPr>
          <p:spPr>
            <a:xfrm>
              <a:off x="3447007" y="5158648"/>
              <a:ext cx="3852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ttangolo 79">
              <a:extLst>
                <a:ext uri="{FF2B5EF4-FFF2-40B4-BE49-F238E27FC236}">
                  <a16:creationId xmlns:a16="http://schemas.microsoft.com/office/drawing/2014/main" id="{6AC909DA-8951-204C-80A7-D85DBB12517E}"/>
                </a:ext>
              </a:extLst>
            </p:cNvPr>
            <p:cNvSpPr/>
            <p:nvPr/>
          </p:nvSpPr>
          <p:spPr>
            <a:xfrm>
              <a:off x="3385893" y="4809435"/>
              <a:ext cx="3996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ttangolo 80">
              <a:extLst>
                <a:ext uri="{FF2B5EF4-FFF2-40B4-BE49-F238E27FC236}">
                  <a16:creationId xmlns:a16="http://schemas.microsoft.com/office/drawing/2014/main" id="{9E33AC86-D63B-594E-983C-4BEC02B07195}"/>
                </a:ext>
              </a:extLst>
            </p:cNvPr>
            <p:cNvSpPr/>
            <p:nvPr/>
          </p:nvSpPr>
          <p:spPr>
            <a:xfrm>
              <a:off x="3277893" y="3816867"/>
              <a:ext cx="4212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ttangolo 81">
              <a:extLst>
                <a:ext uri="{FF2B5EF4-FFF2-40B4-BE49-F238E27FC236}">
                  <a16:creationId xmlns:a16="http://schemas.microsoft.com/office/drawing/2014/main" id="{764ABA9A-7F0D-AE4B-B65E-8E948BD81C7F}"/>
                </a:ext>
              </a:extLst>
            </p:cNvPr>
            <p:cNvSpPr/>
            <p:nvPr/>
          </p:nvSpPr>
          <p:spPr>
            <a:xfrm>
              <a:off x="3223893" y="3273358"/>
              <a:ext cx="4320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ttangolo 82">
              <a:extLst>
                <a:ext uri="{FF2B5EF4-FFF2-40B4-BE49-F238E27FC236}">
                  <a16:creationId xmlns:a16="http://schemas.microsoft.com/office/drawing/2014/main" id="{154535F8-FC82-F14D-8423-3B2801AEA676}"/>
                </a:ext>
              </a:extLst>
            </p:cNvPr>
            <p:cNvSpPr/>
            <p:nvPr/>
          </p:nvSpPr>
          <p:spPr>
            <a:xfrm>
              <a:off x="3313893" y="4307871"/>
              <a:ext cx="4140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ttangolo 83">
              <a:extLst>
                <a:ext uri="{FF2B5EF4-FFF2-40B4-BE49-F238E27FC236}">
                  <a16:creationId xmlns:a16="http://schemas.microsoft.com/office/drawing/2014/main" id="{0082A14D-1145-244D-9177-A3C00E0C7294}"/>
                </a:ext>
              </a:extLst>
            </p:cNvPr>
            <p:cNvSpPr/>
            <p:nvPr/>
          </p:nvSpPr>
          <p:spPr>
            <a:xfrm>
              <a:off x="3526121" y="5545280"/>
              <a:ext cx="3708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asellaDiTesto 84">
              <a:extLst>
                <a:ext uri="{FF2B5EF4-FFF2-40B4-BE49-F238E27FC236}">
                  <a16:creationId xmlns:a16="http://schemas.microsoft.com/office/drawing/2014/main" id="{936ADF90-119A-3D49-A66A-5AC89C023F70}"/>
                </a:ext>
              </a:extLst>
            </p:cNvPr>
            <p:cNvSpPr txBox="1"/>
            <p:nvPr/>
          </p:nvSpPr>
          <p:spPr>
            <a:xfrm>
              <a:off x="7897775" y="3088692"/>
              <a:ext cx="726609" cy="3693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layers</a:t>
              </a:r>
            </a:p>
          </p:txBody>
        </p:sp>
      </p:grpSp>
      <p:grpSp>
        <p:nvGrpSpPr>
          <p:cNvPr id="86" name="Gruppo 85">
            <a:extLst>
              <a:ext uri="{FF2B5EF4-FFF2-40B4-BE49-F238E27FC236}">
                <a16:creationId xmlns:a16="http://schemas.microsoft.com/office/drawing/2014/main" id="{33E880DA-9B80-904E-941A-F13E4B7D11B1}"/>
              </a:ext>
            </a:extLst>
          </p:cNvPr>
          <p:cNvGrpSpPr/>
          <p:nvPr/>
        </p:nvGrpSpPr>
        <p:grpSpPr>
          <a:xfrm>
            <a:off x="2931265" y="1203564"/>
            <a:ext cx="6106600" cy="5040108"/>
            <a:chOff x="2931265" y="1203564"/>
            <a:chExt cx="6106600" cy="5040108"/>
          </a:xfrm>
        </p:grpSpPr>
        <p:sp>
          <p:nvSpPr>
            <p:cNvPr id="87" name="Rettangolo 86">
              <a:extLst>
                <a:ext uri="{FF2B5EF4-FFF2-40B4-BE49-F238E27FC236}">
                  <a16:creationId xmlns:a16="http://schemas.microsoft.com/office/drawing/2014/main" id="{0BA7A0DA-7D21-814F-80CB-D0290108F0D4}"/>
                </a:ext>
              </a:extLst>
            </p:cNvPr>
            <p:cNvSpPr/>
            <p:nvPr/>
          </p:nvSpPr>
          <p:spPr>
            <a:xfrm>
              <a:off x="3386943" y="4708677"/>
              <a:ext cx="3996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ttangolo 87">
              <a:extLst>
                <a:ext uri="{FF2B5EF4-FFF2-40B4-BE49-F238E27FC236}">
                  <a16:creationId xmlns:a16="http://schemas.microsoft.com/office/drawing/2014/main" id="{82937A91-6EA8-F34F-A405-881CA04503C6}"/>
                </a:ext>
              </a:extLst>
            </p:cNvPr>
            <p:cNvSpPr/>
            <p:nvPr/>
          </p:nvSpPr>
          <p:spPr>
            <a:xfrm>
              <a:off x="3544121" y="5766031"/>
              <a:ext cx="3672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ttangolo 88">
              <a:extLst>
                <a:ext uri="{FF2B5EF4-FFF2-40B4-BE49-F238E27FC236}">
                  <a16:creationId xmlns:a16="http://schemas.microsoft.com/office/drawing/2014/main" id="{CB34C47E-CDC1-4E46-98FA-4DC93DAFCE03}"/>
                </a:ext>
              </a:extLst>
            </p:cNvPr>
            <p:cNvSpPr/>
            <p:nvPr/>
          </p:nvSpPr>
          <p:spPr>
            <a:xfrm>
              <a:off x="3217829" y="3568586"/>
              <a:ext cx="4320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ttangolo 89">
              <a:extLst>
                <a:ext uri="{FF2B5EF4-FFF2-40B4-BE49-F238E27FC236}">
                  <a16:creationId xmlns:a16="http://schemas.microsoft.com/office/drawing/2014/main" id="{197A1761-155A-CB43-BC62-FC7F9E9B2CE0}"/>
                </a:ext>
              </a:extLst>
            </p:cNvPr>
            <p:cNvSpPr/>
            <p:nvPr/>
          </p:nvSpPr>
          <p:spPr>
            <a:xfrm>
              <a:off x="3583893" y="5928486"/>
              <a:ext cx="3600000" cy="4571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1" name="Connettore 1 90">
              <a:extLst>
                <a:ext uri="{FF2B5EF4-FFF2-40B4-BE49-F238E27FC236}">
                  <a16:creationId xmlns:a16="http://schemas.microsoft.com/office/drawing/2014/main" id="{FCFD5445-7272-F540-8BE2-83E0FCDE3C9B}"/>
                </a:ext>
              </a:extLst>
            </p:cNvPr>
            <p:cNvCxnSpPr>
              <a:cxnSpLocks/>
              <a:stCxn id="90" idx="1"/>
            </p:cNvCxnSpPr>
            <p:nvPr/>
          </p:nvCxnSpPr>
          <p:spPr>
            <a:xfrm flipH="1" flipV="1">
              <a:off x="2931265" y="1277264"/>
              <a:ext cx="652628" cy="467408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1 91">
              <a:extLst>
                <a:ext uri="{FF2B5EF4-FFF2-40B4-BE49-F238E27FC236}">
                  <a16:creationId xmlns:a16="http://schemas.microsoft.com/office/drawing/2014/main" id="{21F61837-25FF-5842-B1D6-830CC22164E1}"/>
                </a:ext>
              </a:extLst>
            </p:cNvPr>
            <p:cNvCxnSpPr>
              <a:cxnSpLocks/>
              <a:stCxn id="90" idx="3"/>
            </p:cNvCxnSpPr>
            <p:nvPr/>
          </p:nvCxnSpPr>
          <p:spPr>
            <a:xfrm flipV="1">
              <a:off x="7183893" y="1203564"/>
              <a:ext cx="648000" cy="474778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CasellaDiTesto 92">
              <a:extLst>
                <a:ext uri="{FF2B5EF4-FFF2-40B4-BE49-F238E27FC236}">
                  <a16:creationId xmlns:a16="http://schemas.microsoft.com/office/drawing/2014/main" id="{1786E82A-2A16-8548-B9F9-41B3C5C81BBE}"/>
                </a:ext>
              </a:extLst>
            </p:cNvPr>
            <p:cNvSpPr txBox="1"/>
            <p:nvPr/>
          </p:nvSpPr>
          <p:spPr>
            <a:xfrm>
              <a:off x="7897775" y="2522853"/>
              <a:ext cx="614271" cy="369332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DMs</a:t>
              </a:r>
            </a:p>
          </p:txBody>
        </p:sp>
        <p:sp>
          <p:nvSpPr>
            <p:cNvPr id="94" name="CasellaDiTesto 93">
              <a:extLst>
                <a:ext uri="{FF2B5EF4-FFF2-40B4-BE49-F238E27FC236}">
                  <a16:creationId xmlns:a16="http://schemas.microsoft.com/office/drawing/2014/main" id="{34D25868-77C3-EF43-8985-76DCE3B43D49}"/>
                </a:ext>
              </a:extLst>
            </p:cNvPr>
            <p:cNvSpPr txBox="1"/>
            <p:nvPr/>
          </p:nvSpPr>
          <p:spPr>
            <a:xfrm>
              <a:off x="7408893" y="5874340"/>
              <a:ext cx="1628972" cy="36933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Telescope pupil</a:t>
              </a:r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A490774C-F1F4-414F-8DC0-6E990DB95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35" y="343159"/>
            <a:ext cx="7886700" cy="1325563"/>
          </a:xfrm>
        </p:spPr>
        <p:txBody>
          <a:bodyPr/>
          <a:lstStyle/>
          <a:p>
            <a:r>
              <a:rPr lang="en-US" dirty="0"/>
              <a:t>MAORY AO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E71FC1F-456B-8347-9B87-55E7CDBD6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MAORY Consortium Meeting - </a:t>
            </a:r>
            <a:r>
              <a:rPr lang="it-IT"/>
              <a:t>02-05/07/2019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024EDA8-E8FD-BD42-9FF1-9C2A20A6C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8222-1666-974F-8A35-A67AA2005B5F}" type="slidenum">
              <a:rPr lang="en-US" smtClean="0"/>
              <a:t>15</a:t>
            </a:fld>
            <a:endParaRPr lang="en-US"/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156F6967-D0DA-4440-BD6A-B9A45E726509}"/>
              </a:ext>
            </a:extLst>
          </p:cNvPr>
          <p:cNvGrpSpPr/>
          <p:nvPr/>
        </p:nvGrpSpPr>
        <p:grpSpPr>
          <a:xfrm>
            <a:off x="3043893" y="170919"/>
            <a:ext cx="4825976" cy="5757567"/>
            <a:chOff x="3043893" y="170919"/>
            <a:chExt cx="4825976" cy="5757567"/>
          </a:xfrm>
        </p:grpSpPr>
        <p:sp>
          <p:nvSpPr>
            <p:cNvPr id="3" name="Parallelogramma 2">
              <a:extLst>
                <a:ext uri="{FF2B5EF4-FFF2-40B4-BE49-F238E27FC236}">
                  <a16:creationId xmlns:a16="http://schemas.microsoft.com/office/drawing/2014/main" id="{CA7906E2-9323-1E4A-B008-A7DDF85FC56B}"/>
                </a:ext>
              </a:extLst>
            </p:cNvPr>
            <p:cNvSpPr/>
            <p:nvPr/>
          </p:nvSpPr>
          <p:spPr>
            <a:xfrm>
              <a:off x="3583893" y="388878"/>
              <a:ext cx="4285976" cy="5539608"/>
            </a:xfrm>
            <a:prstGeom prst="parallelogram">
              <a:avLst>
                <a:gd name="adj" fmla="val 15870"/>
              </a:avLst>
            </a:prstGeom>
            <a:solidFill>
              <a:srgbClr val="1D9A78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tella a 5 punte 5">
              <a:extLst>
                <a:ext uri="{FF2B5EF4-FFF2-40B4-BE49-F238E27FC236}">
                  <a16:creationId xmlns:a16="http://schemas.microsoft.com/office/drawing/2014/main" id="{5415ADF6-AD23-124D-9D80-B7D63CE8D5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80620" y="170919"/>
              <a:ext cx="360000" cy="3600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Parallelogramma 41">
              <a:extLst>
                <a:ext uri="{FF2B5EF4-FFF2-40B4-BE49-F238E27FC236}">
                  <a16:creationId xmlns:a16="http://schemas.microsoft.com/office/drawing/2014/main" id="{DBB5339D-8E08-1F48-B789-86875F30EC2C}"/>
                </a:ext>
              </a:extLst>
            </p:cNvPr>
            <p:cNvSpPr/>
            <p:nvPr/>
          </p:nvSpPr>
          <p:spPr>
            <a:xfrm flipH="1">
              <a:off x="3043893" y="388878"/>
              <a:ext cx="4150956" cy="5539607"/>
            </a:xfrm>
            <a:prstGeom prst="parallelogram">
              <a:avLst>
                <a:gd name="adj" fmla="val 13239"/>
              </a:avLst>
            </a:prstGeom>
            <a:solidFill>
              <a:srgbClr val="1D9A78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tella a 5 punte 43">
              <a:extLst>
                <a:ext uri="{FF2B5EF4-FFF2-40B4-BE49-F238E27FC236}">
                  <a16:creationId xmlns:a16="http://schemas.microsoft.com/office/drawing/2014/main" id="{6753F662-68A6-AB43-9D3E-8428042113F5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4634210" y="174681"/>
              <a:ext cx="360000" cy="3600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AD5FB839-2CE6-0545-ACE1-43A7FAA2D81E}"/>
              </a:ext>
            </a:extLst>
          </p:cNvPr>
          <p:cNvSpPr txBox="1"/>
          <p:nvPr/>
        </p:nvSpPr>
        <p:spPr>
          <a:xfrm>
            <a:off x="246841" y="2522853"/>
            <a:ext cx="27407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slopes</a:t>
            </a:r>
            <a:r>
              <a:rPr lang="en-US" dirty="0"/>
              <a:t>: 24 elements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Reconstruction matrix</a:t>
            </a:r>
            <a:r>
              <a:rPr lang="en-US" dirty="0"/>
              <a:t>: 24 × 5 elements</a:t>
            </a:r>
          </a:p>
          <a:p>
            <a:endParaRPr lang="en-US" dirty="0"/>
          </a:p>
          <a:p>
            <a:r>
              <a:rPr lang="en-US" b="1" dirty="0"/>
              <a:t>Reference</a:t>
            </a:r>
            <a:r>
              <a:rPr lang="en-US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slopes</a:t>
            </a:r>
            <a:r>
              <a:rPr lang="en-US" dirty="0"/>
              <a:t>: 450 elements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Reconstruction matrix</a:t>
            </a:r>
            <a:r>
              <a:rPr lang="en-US" dirty="0"/>
              <a:t>: 450 × 1400 elements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Projection matrix</a:t>
            </a:r>
            <a:r>
              <a:rPr lang="en-US" dirty="0"/>
              <a:t>: 1400 × 600 elements</a:t>
            </a:r>
          </a:p>
        </p:txBody>
      </p:sp>
    </p:spTree>
    <p:extLst>
      <p:ext uri="{BB962C8B-B14F-4D97-AF65-F5344CB8AC3E}">
        <p14:creationId xmlns:p14="http://schemas.microsoft.com/office/powerpoint/2010/main" val="3577677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uppo 76">
            <a:extLst>
              <a:ext uri="{FF2B5EF4-FFF2-40B4-BE49-F238E27FC236}">
                <a16:creationId xmlns:a16="http://schemas.microsoft.com/office/drawing/2014/main" id="{5EBE2C5D-43D5-9841-B3D8-924B94E4A548}"/>
              </a:ext>
            </a:extLst>
          </p:cNvPr>
          <p:cNvGrpSpPr/>
          <p:nvPr/>
        </p:nvGrpSpPr>
        <p:grpSpPr>
          <a:xfrm>
            <a:off x="3223893" y="3088692"/>
            <a:ext cx="5400491" cy="2785648"/>
            <a:chOff x="3223893" y="3088692"/>
            <a:chExt cx="5400491" cy="2785648"/>
          </a:xfrm>
        </p:grpSpPr>
        <p:sp>
          <p:nvSpPr>
            <p:cNvPr id="78" name="Rettangolo 77">
              <a:extLst>
                <a:ext uri="{FF2B5EF4-FFF2-40B4-BE49-F238E27FC236}">
                  <a16:creationId xmlns:a16="http://schemas.microsoft.com/office/drawing/2014/main" id="{B8E3463C-AF36-3547-AA8B-1C1508AC5CF8}"/>
                </a:ext>
              </a:extLst>
            </p:cNvPr>
            <p:cNvSpPr/>
            <p:nvPr/>
          </p:nvSpPr>
          <p:spPr>
            <a:xfrm>
              <a:off x="3567013" y="5828621"/>
              <a:ext cx="3636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ttangolo 78">
              <a:extLst>
                <a:ext uri="{FF2B5EF4-FFF2-40B4-BE49-F238E27FC236}">
                  <a16:creationId xmlns:a16="http://schemas.microsoft.com/office/drawing/2014/main" id="{D8E6D843-7208-C346-8E6F-5953625FD3BD}"/>
                </a:ext>
              </a:extLst>
            </p:cNvPr>
            <p:cNvSpPr/>
            <p:nvPr/>
          </p:nvSpPr>
          <p:spPr>
            <a:xfrm>
              <a:off x="3447007" y="5158648"/>
              <a:ext cx="3852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ttangolo 79">
              <a:extLst>
                <a:ext uri="{FF2B5EF4-FFF2-40B4-BE49-F238E27FC236}">
                  <a16:creationId xmlns:a16="http://schemas.microsoft.com/office/drawing/2014/main" id="{6AC909DA-8951-204C-80A7-D85DBB12517E}"/>
                </a:ext>
              </a:extLst>
            </p:cNvPr>
            <p:cNvSpPr/>
            <p:nvPr/>
          </p:nvSpPr>
          <p:spPr>
            <a:xfrm>
              <a:off x="3385893" y="4809435"/>
              <a:ext cx="3996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ttangolo 80">
              <a:extLst>
                <a:ext uri="{FF2B5EF4-FFF2-40B4-BE49-F238E27FC236}">
                  <a16:creationId xmlns:a16="http://schemas.microsoft.com/office/drawing/2014/main" id="{9E33AC86-D63B-594E-983C-4BEC02B07195}"/>
                </a:ext>
              </a:extLst>
            </p:cNvPr>
            <p:cNvSpPr/>
            <p:nvPr/>
          </p:nvSpPr>
          <p:spPr>
            <a:xfrm>
              <a:off x="3277893" y="3816867"/>
              <a:ext cx="4212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ttangolo 81">
              <a:extLst>
                <a:ext uri="{FF2B5EF4-FFF2-40B4-BE49-F238E27FC236}">
                  <a16:creationId xmlns:a16="http://schemas.microsoft.com/office/drawing/2014/main" id="{764ABA9A-7F0D-AE4B-B65E-8E948BD81C7F}"/>
                </a:ext>
              </a:extLst>
            </p:cNvPr>
            <p:cNvSpPr/>
            <p:nvPr/>
          </p:nvSpPr>
          <p:spPr>
            <a:xfrm>
              <a:off x="3223893" y="3273358"/>
              <a:ext cx="4320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ttangolo 82">
              <a:extLst>
                <a:ext uri="{FF2B5EF4-FFF2-40B4-BE49-F238E27FC236}">
                  <a16:creationId xmlns:a16="http://schemas.microsoft.com/office/drawing/2014/main" id="{154535F8-FC82-F14D-8423-3B2801AEA676}"/>
                </a:ext>
              </a:extLst>
            </p:cNvPr>
            <p:cNvSpPr/>
            <p:nvPr/>
          </p:nvSpPr>
          <p:spPr>
            <a:xfrm>
              <a:off x="3313893" y="4307871"/>
              <a:ext cx="4140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ttangolo 83">
              <a:extLst>
                <a:ext uri="{FF2B5EF4-FFF2-40B4-BE49-F238E27FC236}">
                  <a16:creationId xmlns:a16="http://schemas.microsoft.com/office/drawing/2014/main" id="{0082A14D-1145-244D-9177-A3C00E0C7294}"/>
                </a:ext>
              </a:extLst>
            </p:cNvPr>
            <p:cNvSpPr/>
            <p:nvPr/>
          </p:nvSpPr>
          <p:spPr>
            <a:xfrm>
              <a:off x="3526121" y="5545280"/>
              <a:ext cx="3708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asellaDiTesto 84">
              <a:extLst>
                <a:ext uri="{FF2B5EF4-FFF2-40B4-BE49-F238E27FC236}">
                  <a16:creationId xmlns:a16="http://schemas.microsoft.com/office/drawing/2014/main" id="{936ADF90-119A-3D49-A66A-5AC89C023F70}"/>
                </a:ext>
              </a:extLst>
            </p:cNvPr>
            <p:cNvSpPr txBox="1"/>
            <p:nvPr/>
          </p:nvSpPr>
          <p:spPr>
            <a:xfrm>
              <a:off x="7897775" y="3088692"/>
              <a:ext cx="726609" cy="3693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layers</a:t>
              </a:r>
            </a:p>
          </p:txBody>
        </p:sp>
      </p:grpSp>
      <p:grpSp>
        <p:nvGrpSpPr>
          <p:cNvPr id="86" name="Gruppo 85">
            <a:extLst>
              <a:ext uri="{FF2B5EF4-FFF2-40B4-BE49-F238E27FC236}">
                <a16:creationId xmlns:a16="http://schemas.microsoft.com/office/drawing/2014/main" id="{33E880DA-9B80-904E-941A-F13E4B7D11B1}"/>
              </a:ext>
            </a:extLst>
          </p:cNvPr>
          <p:cNvGrpSpPr/>
          <p:nvPr/>
        </p:nvGrpSpPr>
        <p:grpSpPr>
          <a:xfrm>
            <a:off x="2931265" y="1203564"/>
            <a:ext cx="6106600" cy="5040108"/>
            <a:chOff x="2931265" y="1203564"/>
            <a:chExt cx="6106600" cy="5040108"/>
          </a:xfrm>
        </p:grpSpPr>
        <p:sp>
          <p:nvSpPr>
            <p:cNvPr id="87" name="Rettangolo 86">
              <a:extLst>
                <a:ext uri="{FF2B5EF4-FFF2-40B4-BE49-F238E27FC236}">
                  <a16:creationId xmlns:a16="http://schemas.microsoft.com/office/drawing/2014/main" id="{0BA7A0DA-7D21-814F-80CB-D0290108F0D4}"/>
                </a:ext>
              </a:extLst>
            </p:cNvPr>
            <p:cNvSpPr/>
            <p:nvPr/>
          </p:nvSpPr>
          <p:spPr>
            <a:xfrm>
              <a:off x="3386943" y="4708677"/>
              <a:ext cx="3996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ttangolo 87">
              <a:extLst>
                <a:ext uri="{FF2B5EF4-FFF2-40B4-BE49-F238E27FC236}">
                  <a16:creationId xmlns:a16="http://schemas.microsoft.com/office/drawing/2014/main" id="{82937A91-6EA8-F34F-A405-881CA04503C6}"/>
                </a:ext>
              </a:extLst>
            </p:cNvPr>
            <p:cNvSpPr/>
            <p:nvPr/>
          </p:nvSpPr>
          <p:spPr>
            <a:xfrm>
              <a:off x="3544121" y="5766031"/>
              <a:ext cx="3672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ttangolo 88">
              <a:extLst>
                <a:ext uri="{FF2B5EF4-FFF2-40B4-BE49-F238E27FC236}">
                  <a16:creationId xmlns:a16="http://schemas.microsoft.com/office/drawing/2014/main" id="{CB34C47E-CDC1-4E46-98FA-4DC93DAFCE03}"/>
                </a:ext>
              </a:extLst>
            </p:cNvPr>
            <p:cNvSpPr/>
            <p:nvPr/>
          </p:nvSpPr>
          <p:spPr>
            <a:xfrm>
              <a:off x="3217829" y="3568586"/>
              <a:ext cx="4320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ttangolo 89">
              <a:extLst>
                <a:ext uri="{FF2B5EF4-FFF2-40B4-BE49-F238E27FC236}">
                  <a16:creationId xmlns:a16="http://schemas.microsoft.com/office/drawing/2014/main" id="{197A1761-155A-CB43-BC62-FC7F9E9B2CE0}"/>
                </a:ext>
              </a:extLst>
            </p:cNvPr>
            <p:cNvSpPr/>
            <p:nvPr/>
          </p:nvSpPr>
          <p:spPr>
            <a:xfrm>
              <a:off x="3583893" y="5928486"/>
              <a:ext cx="3600000" cy="4571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1" name="Connettore 1 90">
              <a:extLst>
                <a:ext uri="{FF2B5EF4-FFF2-40B4-BE49-F238E27FC236}">
                  <a16:creationId xmlns:a16="http://schemas.microsoft.com/office/drawing/2014/main" id="{FCFD5445-7272-F540-8BE2-83E0FCDE3C9B}"/>
                </a:ext>
              </a:extLst>
            </p:cNvPr>
            <p:cNvCxnSpPr>
              <a:cxnSpLocks/>
              <a:stCxn id="90" idx="1"/>
            </p:cNvCxnSpPr>
            <p:nvPr/>
          </p:nvCxnSpPr>
          <p:spPr>
            <a:xfrm flipH="1" flipV="1">
              <a:off x="2931265" y="1277264"/>
              <a:ext cx="652628" cy="467408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1 91">
              <a:extLst>
                <a:ext uri="{FF2B5EF4-FFF2-40B4-BE49-F238E27FC236}">
                  <a16:creationId xmlns:a16="http://schemas.microsoft.com/office/drawing/2014/main" id="{21F61837-25FF-5842-B1D6-830CC22164E1}"/>
                </a:ext>
              </a:extLst>
            </p:cNvPr>
            <p:cNvCxnSpPr>
              <a:cxnSpLocks/>
              <a:stCxn id="90" idx="3"/>
            </p:cNvCxnSpPr>
            <p:nvPr/>
          </p:nvCxnSpPr>
          <p:spPr>
            <a:xfrm flipV="1">
              <a:off x="7183893" y="1203564"/>
              <a:ext cx="648000" cy="474778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CasellaDiTesto 92">
              <a:extLst>
                <a:ext uri="{FF2B5EF4-FFF2-40B4-BE49-F238E27FC236}">
                  <a16:creationId xmlns:a16="http://schemas.microsoft.com/office/drawing/2014/main" id="{1786E82A-2A16-8548-B9F9-41B3C5C81BBE}"/>
                </a:ext>
              </a:extLst>
            </p:cNvPr>
            <p:cNvSpPr txBox="1"/>
            <p:nvPr/>
          </p:nvSpPr>
          <p:spPr>
            <a:xfrm>
              <a:off x="7897775" y="2522853"/>
              <a:ext cx="614271" cy="369332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DMs</a:t>
              </a:r>
            </a:p>
          </p:txBody>
        </p:sp>
        <p:sp>
          <p:nvSpPr>
            <p:cNvPr id="94" name="CasellaDiTesto 93">
              <a:extLst>
                <a:ext uri="{FF2B5EF4-FFF2-40B4-BE49-F238E27FC236}">
                  <a16:creationId xmlns:a16="http://schemas.microsoft.com/office/drawing/2014/main" id="{34D25868-77C3-EF43-8985-76DCE3B43D49}"/>
                </a:ext>
              </a:extLst>
            </p:cNvPr>
            <p:cNvSpPr txBox="1"/>
            <p:nvPr/>
          </p:nvSpPr>
          <p:spPr>
            <a:xfrm>
              <a:off x="7408893" y="5874340"/>
              <a:ext cx="1628972" cy="36933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Telescope pupil</a:t>
              </a:r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A490774C-F1F4-414F-8DC0-6E990DB95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35" y="343159"/>
            <a:ext cx="7886700" cy="1325563"/>
          </a:xfrm>
        </p:spPr>
        <p:txBody>
          <a:bodyPr/>
          <a:lstStyle/>
          <a:p>
            <a:r>
              <a:rPr lang="en-US" dirty="0"/>
              <a:t>MAORY AO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E71FC1F-456B-8347-9B87-55E7CDBD6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MAORY Consortium Meeting - </a:t>
            </a:r>
            <a:r>
              <a:rPr lang="it-IT"/>
              <a:t>02-05/07/2019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024EDA8-E8FD-BD42-9FF1-9C2A20A6C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8222-1666-974F-8A35-A67AA2005B5F}" type="slidenum">
              <a:rPr lang="en-US" smtClean="0"/>
              <a:t>16</a:t>
            </a:fld>
            <a:endParaRPr lang="en-US"/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02BDEAC1-B048-C644-AC0A-773031CB6FEC}"/>
              </a:ext>
            </a:extLst>
          </p:cNvPr>
          <p:cNvSpPr txBox="1"/>
          <p:nvPr/>
        </p:nvSpPr>
        <p:spPr>
          <a:xfrm>
            <a:off x="206907" y="1726556"/>
            <a:ext cx="2049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 and pick-up geometry</a:t>
            </a: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156F6967-D0DA-4440-BD6A-B9A45E726509}"/>
              </a:ext>
            </a:extLst>
          </p:cNvPr>
          <p:cNvGrpSpPr/>
          <p:nvPr/>
        </p:nvGrpSpPr>
        <p:grpSpPr>
          <a:xfrm>
            <a:off x="3043893" y="170919"/>
            <a:ext cx="4825976" cy="5757567"/>
            <a:chOff x="3043893" y="170919"/>
            <a:chExt cx="4825976" cy="5757567"/>
          </a:xfrm>
        </p:grpSpPr>
        <p:sp>
          <p:nvSpPr>
            <p:cNvPr id="3" name="Parallelogramma 2">
              <a:extLst>
                <a:ext uri="{FF2B5EF4-FFF2-40B4-BE49-F238E27FC236}">
                  <a16:creationId xmlns:a16="http://schemas.microsoft.com/office/drawing/2014/main" id="{CA7906E2-9323-1E4A-B008-A7DDF85FC56B}"/>
                </a:ext>
              </a:extLst>
            </p:cNvPr>
            <p:cNvSpPr/>
            <p:nvPr/>
          </p:nvSpPr>
          <p:spPr>
            <a:xfrm>
              <a:off x="3583893" y="388878"/>
              <a:ext cx="4285976" cy="5539608"/>
            </a:xfrm>
            <a:prstGeom prst="parallelogram">
              <a:avLst>
                <a:gd name="adj" fmla="val 15870"/>
              </a:avLst>
            </a:prstGeom>
            <a:solidFill>
              <a:srgbClr val="1D9A78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tella a 5 punte 5">
              <a:extLst>
                <a:ext uri="{FF2B5EF4-FFF2-40B4-BE49-F238E27FC236}">
                  <a16:creationId xmlns:a16="http://schemas.microsoft.com/office/drawing/2014/main" id="{5415ADF6-AD23-124D-9D80-B7D63CE8D5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80620" y="170919"/>
              <a:ext cx="360000" cy="3600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Parallelogramma 41">
              <a:extLst>
                <a:ext uri="{FF2B5EF4-FFF2-40B4-BE49-F238E27FC236}">
                  <a16:creationId xmlns:a16="http://schemas.microsoft.com/office/drawing/2014/main" id="{DBB5339D-8E08-1F48-B789-86875F30EC2C}"/>
                </a:ext>
              </a:extLst>
            </p:cNvPr>
            <p:cNvSpPr/>
            <p:nvPr/>
          </p:nvSpPr>
          <p:spPr>
            <a:xfrm flipH="1">
              <a:off x="3043893" y="388878"/>
              <a:ext cx="4150956" cy="5539607"/>
            </a:xfrm>
            <a:prstGeom prst="parallelogram">
              <a:avLst>
                <a:gd name="adj" fmla="val 13239"/>
              </a:avLst>
            </a:prstGeom>
            <a:solidFill>
              <a:srgbClr val="1D9A78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tella a 5 punte 43">
              <a:extLst>
                <a:ext uri="{FF2B5EF4-FFF2-40B4-BE49-F238E27FC236}">
                  <a16:creationId xmlns:a16="http://schemas.microsoft.com/office/drawing/2014/main" id="{6753F662-68A6-AB43-9D3E-8428042113F5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4634210" y="174681"/>
              <a:ext cx="360000" cy="3600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9" name="Picture 253">
            <a:extLst>
              <a:ext uri="{FF2B5EF4-FFF2-40B4-BE49-F238E27FC236}">
                <a16:creationId xmlns:a16="http://schemas.microsoft.com/office/drawing/2014/main" id="{D6D877BA-8658-4C44-898B-720718DDB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943" y="2644365"/>
            <a:ext cx="7304331" cy="360593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773110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uppo 76">
            <a:extLst>
              <a:ext uri="{FF2B5EF4-FFF2-40B4-BE49-F238E27FC236}">
                <a16:creationId xmlns:a16="http://schemas.microsoft.com/office/drawing/2014/main" id="{5EBE2C5D-43D5-9841-B3D8-924B94E4A548}"/>
              </a:ext>
            </a:extLst>
          </p:cNvPr>
          <p:cNvGrpSpPr/>
          <p:nvPr/>
        </p:nvGrpSpPr>
        <p:grpSpPr>
          <a:xfrm>
            <a:off x="3223893" y="3088692"/>
            <a:ext cx="5400491" cy="2785648"/>
            <a:chOff x="3223893" y="3088692"/>
            <a:chExt cx="5400491" cy="2785648"/>
          </a:xfrm>
        </p:grpSpPr>
        <p:sp>
          <p:nvSpPr>
            <p:cNvPr id="78" name="Rettangolo 77">
              <a:extLst>
                <a:ext uri="{FF2B5EF4-FFF2-40B4-BE49-F238E27FC236}">
                  <a16:creationId xmlns:a16="http://schemas.microsoft.com/office/drawing/2014/main" id="{B8E3463C-AF36-3547-AA8B-1C1508AC5CF8}"/>
                </a:ext>
              </a:extLst>
            </p:cNvPr>
            <p:cNvSpPr/>
            <p:nvPr/>
          </p:nvSpPr>
          <p:spPr>
            <a:xfrm>
              <a:off x="3567013" y="5828621"/>
              <a:ext cx="3636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ttangolo 78">
              <a:extLst>
                <a:ext uri="{FF2B5EF4-FFF2-40B4-BE49-F238E27FC236}">
                  <a16:creationId xmlns:a16="http://schemas.microsoft.com/office/drawing/2014/main" id="{D8E6D843-7208-C346-8E6F-5953625FD3BD}"/>
                </a:ext>
              </a:extLst>
            </p:cNvPr>
            <p:cNvSpPr/>
            <p:nvPr/>
          </p:nvSpPr>
          <p:spPr>
            <a:xfrm>
              <a:off x="3447007" y="5158648"/>
              <a:ext cx="3852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ttangolo 79">
              <a:extLst>
                <a:ext uri="{FF2B5EF4-FFF2-40B4-BE49-F238E27FC236}">
                  <a16:creationId xmlns:a16="http://schemas.microsoft.com/office/drawing/2014/main" id="{6AC909DA-8951-204C-80A7-D85DBB12517E}"/>
                </a:ext>
              </a:extLst>
            </p:cNvPr>
            <p:cNvSpPr/>
            <p:nvPr/>
          </p:nvSpPr>
          <p:spPr>
            <a:xfrm>
              <a:off x="3385893" y="4809435"/>
              <a:ext cx="3996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ttangolo 80">
              <a:extLst>
                <a:ext uri="{FF2B5EF4-FFF2-40B4-BE49-F238E27FC236}">
                  <a16:creationId xmlns:a16="http://schemas.microsoft.com/office/drawing/2014/main" id="{9E33AC86-D63B-594E-983C-4BEC02B07195}"/>
                </a:ext>
              </a:extLst>
            </p:cNvPr>
            <p:cNvSpPr/>
            <p:nvPr/>
          </p:nvSpPr>
          <p:spPr>
            <a:xfrm>
              <a:off x="3277893" y="3816867"/>
              <a:ext cx="4212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ttangolo 81">
              <a:extLst>
                <a:ext uri="{FF2B5EF4-FFF2-40B4-BE49-F238E27FC236}">
                  <a16:creationId xmlns:a16="http://schemas.microsoft.com/office/drawing/2014/main" id="{764ABA9A-7F0D-AE4B-B65E-8E948BD81C7F}"/>
                </a:ext>
              </a:extLst>
            </p:cNvPr>
            <p:cNvSpPr/>
            <p:nvPr/>
          </p:nvSpPr>
          <p:spPr>
            <a:xfrm>
              <a:off x="3223893" y="3273358"/>
              <a:ext cx="4320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ttangolo 82">
              <a:extLst>
                <a:ext uri="{FF2B5EF4-FFF2-40B4-BE49-F238E27FC236}">
                  <a16:creationId xmlns:a16="http://schemas.microsoft.com/office/drawing/2014/main" id="{154535F8-FC82-F14D-8423-3B2801AEA676}"/>
                </a:ext>
              </a:extLst>
            </p:cNvPr>
            <p:cNvSpPr/>
            <p:nvPr/>
          </p:nvSpPr>
          <p:spPr>
            <a:xfrm>
              <a:off x="3313893" y="4307871"/>
              <a:ext cx="4140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ttangolo 83">
              <a:extLst>
                <a:ext uri="{FF2B5EF4-FFF2-40B4-BE49-F238E27FC236}">
                  <a16:creationId xmlns:a16="http://schemas.microsoft.com/office/drawing/2014/main" id="{0082A14D-1145-244D-9177-A3C00E0C7294}"/>
                </a:ext>
              </a:extLst>
            </p:cNvPr>
            <p:cNvSpPr/>
            <p:nvPr/>
          </p:nvSpPr>
          <p:spPr>
            <a:xfrm>
              <a:off x="3526121" y="5545280"/>
              <a:ext cx="3708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asellaDiTesto 84">
              <a:extLst>
                <a:ext uri="{FF2B5EF4-FFF2-40B4-BE49-F238E27FC236}">
                  <a16:creationId xmlns:a16="http://schemas.microsoft.com/office/drawing/2014/main" id="{936ADF90-119A-3D49-A66A-5AC89C023F70}"/>
                </a:ext>
              </a:extLst>
            </p:cNvPr>
            <p:cNvSpPr txBox="1"/>
            <p:nvPr/>
          </p:nvSpPr>
          <p:spPr>
            <a:xfrm>
              <a:off x="7897775" y="3088692"/>
              <a:ext cx="726609" cy="3693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layers</a:t>
              </a:r>
            </a:p>
          </p:txBody>
        </p:sp>
      </p:grpSp>
      <p:grpSp>
        <p:nvGrpSpPr>
          <p:cNvPr id="86" name="Gruppo 85">
            <a:extLst>
              <a:ext uri="{FF2B5EF4-FFF2-40B4-BE49-F238E27FC236}">
                <a16:creationId xmlns:a16="http://schemas.microsoft.com/office/drawing/2014/main" id="{33E880DA-9B80-904E-941A-F13E4B7D11B1}"/>
              </a:ext>
            </a:extLst>
          </p:cNvPr>
          <p:cNvGrpSpPr/>
          <p:nvPr/>
        </p:nvGrpSpPr>
        <p:grpSpPr>
          <a:xfrm>
            <a:off x="2931265" y="1203564"/>
            <a:ext cx="6106600" cy="5040108"/>
            <a:chOff x="2931265" y="1203564"/>
            <a:chExt cx="6106600" cy="5040108"/>
          </a:xfrm>
        </p:grpSpPr>
        <p:sp>
          <p:nvSpPr>
            <p:cNvPr id="87" name="Rettangolo 86">
              <a:extLst>
                <a:ext uri="{FF2B5EF4-FFF2-40B4-BE49-F238E27FC236}">
                  <a16:creationId xmlns:a16="http://schemas.microsoft.com/office/drawing/2014/main" id="{0BA7A0DA-7D21-814F-80CB-D0290108F0D4}"/>
                </a:ext>
              </a:extLst>
            </p:cNvPr>
            <p:cNvSpPr/>
            <p:nvPr/>
          </p:nvSpPr>
          <p:spPr>
            <a:xfrm>
              <a:off x="3386943" y="4708677"/>
              <a:ext cx="3996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ttangolo 87">
              <a:extLst>
                <a:ext uri="{FF2B5EF4-FFF2-40B4-BE49-F238E27FC236}">
                  <a16:creationId xmlns:a16="http://schemas.microsoft.com/office/drawing/2014/main" id="{82937A91-6EA8-F34F-A405-881CA04503C6}"/>
                </a:ext>
              </a:extLst>
            </p:cNvPr>
            <p:cNvSpPr/>
            <p:nvPr/>
          </p:nvSpPr>
          <p:spPr>
            <a:xfrm>
              <a:off x="3544121" y="5766031"/>
              <a:ext cx="3672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ttangolo 88">
              <a:extLst>
                <a:ext uri="{FF2B5EF4-FFF2-40B4-BE49-F238E27FC236}">
                  <a16:creationId xmlns:a16="http://schemas.microsoft.com/office/drawing/2014/main" id="{CB34C47E-CDC1-4E46-98FA-4DC93DAFCE03}"/>
                </a:ext>
              </a:extLst>
            </p:cNvPr>
            <p:cNvSpPr/>
            <p:nvPr/>
          </p:nvSpPr>
          <p:spPr>
            <a:xfrm>
              <a:off x="3217829" y="3568586"/>
              <a:ext cx="4320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ttangolo 89">
              <a:extLst>
                <a:ext uri="{FF2B5EF4-FFF2-40B4-BE49-F238E27FC236}">
                  <a16:creationId xmlns:a16="http://schemas.microsoft.com/office/drawing/2014/main" id="{197A1761-155A-CB43-BC62-FC7F9E9B2CE0}"/>
                </a:ext>
              </a:extLst>
            </p:cNvPr>
            <p:cNvSpPr/>
            <p:nvPr/>
          </p:nvSpPr>
          <p:spPr>
            <a:xfrm>
              <a:off x="3583893" y="5928486"/>
              <a:ext cx="3600000" cy="4571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1" name="Connettore 1 90">
              <a:extLst>
                <a:ext uri="{FF2B5EF4-FFF2-40B4-BE49-F238E27FC236}">
                  <a16:creationId xmlns:a16="http://schemas.microsoft.com/office/drawing/2014/main" id="{FCFD5445-7272-F540-8BE2-83E0FCDE3C9B}"/>
                </a:ext>
              </a:extLst>
            </p:cNvPr>
            <p:cNvCxnSpPr>
              <a:cxnSpLocks/>
              <a:stCxn id="90" idx="1"/>
            </p:cNvCxnSpPr>
            <p:nvPr/>
          </p:nvCxnSpPr>
          <p:spPr>
            <a:xfrm flipH="1" flipV="1">
              <a:off x="2931265" y="1277264"/>
              <a:ext cx="652628" cy="467408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1 91">
              <a:extLst>
                <a:ext uri="{FF2B5EF4-FFF2-40B4-BE49-F238E27FC236}">
                  <a16:creationId xmlns:a16="http://schemas.microsoft.com/office/drawing/2014/main" id="{21F61837-25FF-5842-B1D6-830CC22164E1}"/>
                </a:ext>
              </a:extLst>
            </p:cNvPr>
            <p:cNvCxnSpPr>
              <a:cxnSpLocks/>
              <a:stCxn id="90" idx="3"/>
            </p:cNvCxnSpPr>
            <p:nvPr/>
          </p:nvCxnSpPr>
          <p:spPr>
            <a:xfrm flipV="1">
              <a:off x="7183893" y="1203564"/>
              <a:ext cx="648000" cy="474778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CasellaDiTesto 92">
              <a:extLst>
                <a:ext uri="{FF2B5EF4-FFF2-40B4-BE49-F238E27FC236}">
                  <a16:creationId xmlns:a16="http://schemas.microsoft.com/office/drawing/2014/main" id="{1786E82A-2A16-8548-B9F9-41B3C5C81BBE}"/>
                </a:ext>
              </a:extLst>
            </p:cNvPr>
            <p:cNvSpPr txBox="1"/>
            <p:nvPr/>
          </p:nvSpPr>
          <p:spPr>
            <a:xfrm>
              <a:off x="7897775" y="2522853"/>
              <a:ext cx="614271" cy="369332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DMs</a:t>
              </a:r>
            </a:p>
          </p:txBody>
        </p:sp>
        <p:sp>
          <p:nvSpPr>
            <p:cNvPr id="94" name="CasellaDiTesto 93">
              <a:extLst>
                <a:ext uri="{FF2B5EF4-FFF2-40B4-BE49-F238E27FC236}">
                  <a16:creationId xmlns:a16="http://schemas.microsoft.com/office/drawing/2014/main" id="{34D25868-77C3-EF43-8985-76DCE3B43D49}"/>
                </a:ext>
              </a:extLst>
            </p:cNvPr>
            <p:cNvSpPr txBox="1"/>
            <p:nvPr/>
          </p:nvSpPr>
          <p:spPr>
            <a:xfrm>
              <a:off x="7408893" y="5874340"/>
              <a:ext cx="1628972" cy="36933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Telescope pupil</a:t>
              </a:r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A490774C-F1F4-414F-8DC0-6E990DB95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35" y="343159"/>
            <a:ext cx="7886700" cy="1325563"/>
          </a:xfrm>
        </p:spPr>
        <p:txBody>
          <a:bodyPr/>
          <a:lstStyle/>
          <a:p>
            <a:r>
              <a:rPr lang="en-US" dirty="0"/>
              <a:t>MAORY AO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E71FC1F-456B-8347-9B87-55E7CDBD6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MAORY Consortium Meeting - </a:t>
            </a:r>
            <a:r>
              <a:rPr lang="it-IT"/>
              <a:t>02-05/07/2019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024EDA8-E8FD-BD42-9FF1-9C2A20A6C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8222-1666-974F-8A35-A67AA2005B5F}" type="slidenum">
              <a:rPr lang="en-US" smtClean="0"/>
              <a:t>17</a:t>
            </a:fld>
            <a:endParaRPr lang="en-US"/>
          </a:p>
        </p:txBody>
      </p:sp>
      <p:sp>
        <p:nvSpPr>
          <p:cNvPr id="29" name="Triangolo 28">
            <a:extLst>
              <a:ext uri="{FF2B5EF4-FFF2-40B4-BE49-F238E27FC236}">
                <a16:creationId xmlns:a16="http://schemas.microsoft.com/office/drawing/2014/main" id="{3DF961AB-9ACF-5140-9836-734EB811E5F6}"/>
              </a:ext>
            </a:extLst>
          </p:cNvPr>
          <p:cNvSpPr/>
          <p:nvPr/>
        </p:nvSpPr>
        <p:spPr>
          <a:xfrm rot="21299565" flipV="1">
            <a:off x="3308413" y="3035302"/>
            <a:ext cx="264514" cy="2926137"/>
          </a:xfrm>
          <a:prstGeom prst="triangle">
            <a:avLst>
              <a:gd name="adj" fmla="val 57796"/>
            </a:avLst>
          </a:prstGeom>
          <a:solidFill>
            <a:srgbClr val="FF0000">
              <a:alpha val="25098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2ADE78ED-0C69-7F4E-8051-EDB64B54C29A}"/>
              </a:ext>
            </a:extLst>
          </p:cNvPr>
          <p:cNvSpPr txBox="1"/>
          <p:nvPr/>
        </p:nvSpPr>
        <p:spPr>
          <a:xfrm>
            <a:off x="244488" y="3935348"/>
            <a:ext cx="2073786" cy="1938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NGSs are always outside science </a:t>
            </a:r>
            <a:r>
              <a:rPr lang="en-US" sz="2000" dirty="0" err="1"/>
              <a:t>FoV</a:t>
            </a:r>
            <a:r>
              <a:rPr lang="en-US" sz="2000" dirty="0"/>
              <a:t> and so they pass through the edge of the layers/DMs…</a:t>
            </a:r>
          </a:p>
        </p:txBody>
      </p: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1E0A96D3-E870-2F4E-863F-26AAB427A188}"/>
              </a:ext>
            </a:extLst>
          </p:cNvPr>
          <p:cNvCxnSpPr>
            <a:cxnSpLocks/>
            <a:stCxn id="31" idx="3"/>
          </p:cNvCxnSpPr>
          <p:nvPr/>
        </p:nvCxnSpPr>
        <p:spPr>
          <a:xfrm flipV="1">
            <a:off x="2318274" y="4506686"/>
            <a:ext cx="862944" cy="398158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riangolo 39">
            <a:extLst>
              <a:ext uri="{FF2B5EF4-FFF2-40B4-BE49-F238E27FC236}">
                <a16:creationId xmlns:a16="http://schemas.microsoft.com/office/drawing/2014/main" id="{CD644457-45EF-6C45-A02E-4AF33E85BD23}"/>
              </a:ext>
            </a:extLst>
          </p:cNvPr>
          <p:cNvSpPr/>
          <p:nvPr/>
        </p:nvSpPr>
        <p:spPr>
          <a:xfrm rot="300435" flipH="1" flipV="1">
            <a:off x="7206214" y="3035302"/>
            <a:ext cx="264514" cy="2926137"/>
          </a:xfrm>
          <a:prstGeom prst="triangle">
            <a:avLst>
              <a:gd name="adj" fmla="val 57796"/>
            </a:avLst>
          </a:prstGeom>
          <a:solidFill>
            <a:srgbClr val="FF0000">
              <a:alpha val="25098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4F118CD2-D1EB-AD46-96ED-ADD5C22879D2}"/>
              </a:ext>
            </a:extLst>
          </p:cNvPr>
          <p:cNvGrpSpPr/>
          <p:nvPr/>
        </p:nvGrpSpPr>
        <p:grpSpPr>
          <a:xfrm>
            <a:off x="3367893" y="1283774"/>
            <a:ext cx="4029136" cy="4667572"/>
            <a:chOff x="3367893" y="1283774"/>
            <a:chExt cx="4029136" cy="4667572"/>
          </a:xfrm>
        </p:grpSpPr>
        <p:cxnSp>
          <p:nvCxnSpPr>
            <p:cNvPr id="34" name="Connettore 1 33">
              <a:extLst>
                <a:ext uri="{FF2B5EF4-FFF2-40B4-BE49-F238E27FC236}">
                  <a16:creationId xmlns:a16="http://schemas.microsoft.com/office/drawing/2014/main" id="{577C2E52-5D3B-2A43-AF68-F426D49DE6C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367893" y="1288800"/>
              <a:ext cx="216000" cy="466254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1 34">
              <a:extLst>
                <a:ext uri="{FF2B5EF4-FFF2-40B4-BE49-F238E27FC236}">
                  <a16:creationId xmlns:a16="http://schemas.microsoft.com/office/drawing/2014/main" id="{CAF7D034-5A3B-B547-B075-5FE192BB2A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81029" y="1283774"/>
              <a:ext cx="216000" cy="466254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uppo 40">
            <a:extLst>
              <a:ext uri="{FF2B5EF4-FFF2-40B4-BE49-F238E27FC236}">
                <a16:creationId xmlns:a16="http://schemas.microsoft.com/office/drawing/2014/main" id="{ED951032-C26B-334B-8A08-2C73F24770B8}"/>
              </a:ext>
            </a:extLst>
          </p:cNvPr>
          <p:cNvGrpSpPr/>
          <p:nvPr/>
        </p:nvGrpSpPr>
        <p:grpSpPr>
          <a:xfrm>
            <a:off x="3043893" y="170919"/>
            <a:ext cx="4825976" cy="5757567"/>
            <a:chOff x="3043893" y="170919"/>
            <a:chExt cx="4825976" cy="5757567"/>
          </a:xfrm>
        </p:grpSpPr>
        <p:sp>
          <p:nvSpPr>
            <p:cNvPr id="43" name="Parallelogramma 42">
              <a:extLst>
                <a:ext uri="{FF2B5EF4-FFF2-40B4-BE49-F238E27FC236}">
                  <a16:creationId xmlns:a16="http://schemas.microsoft.com/office/drawing/2014/main" id="{6274EE71-38AE-0747-A36C-AD4329A79E45}"/>
                </a:ext>
              </a:extLst>
            </p:cNvPr>
            <p:cNvSpPr/>
            <p:nvPr/>
          </p:nvSpPr>
          <p:spPr>
            <a:xfrm>
              <a:off x="3583893" y="388878"/>
              <a:ext cx="4285976" cy="5539608"/>
            </a:xfrm>
            <a:prstGeom prst="parallelogram">
              <a:avLst>
                <a:gd name="adj" fmla="val 15870"/>
              </a:avLst>
            </a:prstGeom>
            <a:solidFill>
              <a:srgbClr val="1D9A78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tella a 5 punte 44">
              <a:extLst>
                <a:ext uri="{FF2B5EF4-FFF2-40B4-BE49-F238E27FC236}">
                  <a16:creationId xmlns:a16="http://schemas.microsoft.com/office/drawing/2014/main" id="{FA8FA759-6511-504A-9856-C0CD23455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80620" y="170919"/>
              <a:ext cx="360000" cy="3600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Parallelogramma 45">
              <a:extLst>
                <a:ext uri="{FF2B5EF4-FFF2-40B4-BE49-F238E27FC236}">
                  <a16:creationId xmlns:a16="http://schemas.microsoft.com/office/drawing/2014/main" id="{9364D871-F634-7D42-9467-0560A8B2D859}"/>
                </a:ext>
              </a:extLst>
            </p:cNvPr>
            <p:cNvSpPr/>
            <p:nvPr/>
          </p:nvSpPr>
          <p:spPr>
            <a:xfrm flipH="1">
              <a:off x="3043893" y="388878"/>
              <a:ext cx="4150956" cy="5539607"/>
            </a:xfrm>
            <a:prstGeom prst="parallelogram">
              <a:avLst>
                <a:gd name="adj" fmla="val 13239"/>
              </a:avLst>
            </a:prstGeom>
            <a:solidFill>
              <a:srgbClr val="1D9A78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tella a 5 punte 46">
              <a:extLst>
                <a:ext uri="{FF2B5EF4-FFF2-40B4-BE49-F238E27FC236}">
                  <a16:creationId xmlns:a16="http://schemas.microsoft.com/office/drawing/2014/main" id="{5DE4E196-1B4A-4C4F-91E7-9E229C29B09D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4634210" y="174681"/>
              <a:ext cx="360000" cy="3600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53424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uppo 76">
            <a:extLst>
              <a:ext uri="{FF2B5EF4-FFF2-40B4-BE49-F238E27FC236}">
                <a16:creationId xmlns:a16="http://schemas.microsoft.com/office/drawing/2014/main" id="{5EBE2C5D-43D5-9841-B3D8-924B94E4A548}"/>
              </a:ext>
            </a:extLst>
          </p:cNvPr>
          <p:cNvGrpSpPr/>
          <p:nvPr/>
        </p:nvGrpSpPr>
        <p:grpSpPr>
          <a:xfrm>
            <a:off x="3223893" y="3088692"/>
            <a:ext cx="5400491" cy="2785648"/>
            <a:chOff x="3223893" y="3088692"/>
            <a:chExt cx="5400491" cy="2785648"/>
          </a:xfrm>
        </p:grpSpPr>
        <p:sp>
          <p:nvSpPr>
            <p:cNvPr id="78" name="Rettangolo 77">
              <a:extLst>
                <a:ext uri="{FF2B5EF4-FFF2-40B4-BE49-F238E27FC236}">
                  <a16:creationId xmlns:a16="http://schemas.microsoft.com/office/drawing/2014/main" id="{B8E3463C-AF36-3547-AA8B-1C1508AC5CF8}"/>
                </a:ext>
              </a:extLst>
            </p:cNvPr>
            <p:cNvSpPr/>
            <p:nvPr/>
          </p:nvSpPr>
          <p:spPr>
            <a:xfrm>
              <a:off x="3567013" y="5828621"/>
              <a:ext cx="3636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ttangolo 78">
              <a:extLst>
                <a:ext uri="{FF2B5EF4-FFF2-40B4-BE49-F238E27FC236}">
                  <a16:creationId xmlns:a16="http://schemas.microsoft.com/office/drawing/2014/main" id="{D8E6D843-7208-C346-8E6F-5953625FD3BD}"/>
                </a:ext>
              </a:extLst>
            </p:cNvPr>
            <p:cNvSpPr/>
            <p:nvPr/>
          </p:nvSpPr>
          <p:spPr>
            <a:xfrm>
              <a:off x="3447007" y="5158648"/>
              <a:ext cx="3852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ttangolo 79">
              <a:extLst>
                <a:ext uri="{FF2B5EF4-FFF2-40B4-BE49-F238E27FC236}">
                  <a16:creationId xmlns:a16="http://schemas.microsoft.com/office/drawing/2014/main" id="{6AC909DA-8951-204C-80A7-D85DBB12517E}"/>
                </a:ext>
              </a:extLst>
            </p:cNvPr>
            <p:cNvSpPr/>
            <p:nvPr/>
          </p:nvSpPr>
          <p:spPr>
            <a:xfrm>
              <a:off x="3385893" y="4809435"/>
              <a:ext cx="3996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ttangolo 80">
              <a:extLst>
                <a:ext uri="{FF2B5EF4-FFF2-40B4-BE49-F238E27FC236}">
                  <a16:creationId xmlns:a16="http://schemas.microsoft.com/office/drawing/2014/main" id="{9E33AC86-D63B-594E-983C-4BEC02B07195}"/>
                </a:ext>
              </a:extLst>
            </p:cNvPr>
            <p:cNvSpPr/>
            <p:nvPr/>
          </p:nvSpPr>
          <p:spPr>
            <a:xfrm>
              <a:off x="3277893" y="3816867"/>
              <a:ext cx="4212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ttangolo 81">
              <a:extLst>
                <a:ext uri="{FF2B5EF4-FFF2-40B4-BE49-F238E27FC236}">
                  <a16:creationId xmlns:a16="http://schemas.microsoft.com/office/drawing/2014/main" id="{764ABA9A-7F0D-AE4B-B65E-8E948BD81C7F}"/>
                </a:ext>
              </a:extLst>
            </p:cNvPr>
            <p:cNvSpPr/>
            <p:nvPr/>
          </p:nvSpPr>
          <p:spPr>
            <a:xfrm>
              <a:off x="3223893" y="3273358"/>
              <a:ext cx="4320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ttangolo 82">
              <a:extLst>
                <a:ext uri="{FF2B5EF4-FFF2-40B4-BE49-F238E27FC236}">
                  <a16:creationId xmlns:a16="http://schemas.microsoft.com/office/drawing/2014/main" id="{154535F8-FC82-F14D-8423-3B2801AEA676}"/>
                </a:ext>
              </a:extLst>
            </p:cNvPr>
            <p:cNvSpPr/>
            <p:nvPr/>
          </p:nvSpPr>
          <p:spPr>
            <a:xfrm>
              <a:off x="3313893" y="4307871"/>
              <a:ext cx="4140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ttangolo 83">
              <a:extLst>
                <a:ext uri="{FF2B5EF4-FFF2-40B4-BE49-F238E27FC236}">
                  <a16:creationId xmlns:a16="http://schemas.microsoft.com/office/drawing/2014/main" id="{0082A14D-1145-244D-9177-A3C00E0C7294}"/>
                </a:ext>
              </a:extLst>
            </p:cNvPr>
            <p:cNvSpPr/>
            <p:nvPr/>
          </p:nvSpPr>
          <p:spPr>
            <a:xfrm>
              <a:off x="3526121" y="5545280"/>
              <a:ext cx="3708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asellaDiTesto 84">
              <a:extLst>
                <a:ext uri="{FF2B5EF4-FFF2-40B4-BE49-F238E27FC236}">
                  <a16:creationId xmlns:a16="http://schemas.microsoft.com/office/drawing/2014/main" id="{936ADF90-119A-3D49-A66A-5AC89C023F70}"/>
                </a:ext>
              </a:extLst>
            </p:cNvPr>
            <p:cNvSpPr txBox="1"/>
            <p:nvPr/>
          </p:nvSpPr>
          <p:spPr>
            <a:xfrm>
              <a:off x="7897775" y="3088692"/>
              <a:ext cx="726609" cy="3693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layers</a:t>
              </a:r>
            </a:p>
          </p:txBody>
        </p:sp>
      </p:grpSp>
      <p:grpSp>
        <p:nvGrpSpPr>
          <p:cNvPr id="86" name="Gruppo 85">
            <a:extLst>
              <a:ext uri="{FF2B5EF4-FFF2-40B4-BE49-F238E27FC236}">
                <a16:creationId xmlns:a16="http://schemas.microsoft.com/office/drawing/2014/main" id="{33E880DA-9B80-904E-941A-F13E4B7D11B1}"/>
              </a:ext>
            </a:extLst>
          </p:cNvPr>
          <p:cNvGrpSpPr/>
          <p:nvPr/>
        </p:nvGrpSpPr>
        <p:grpSpPr>
          <a:xfrm>
            <a:off x="2931265" y="1203564"/>
            <a:ext cx="6106600" cy="5040108"/>
            <a:chOff x="2931265" y="1203564"/>
            <a:chExt cx="6106600" cy="5040108"/>
          </a:xfrm>
        </p:grpSpPr>
        <p:sp>
          <p:nvSpPr>
            <p:cNvPr id="87" name="Rettangolo 86">
              <a:extLst>
                <a:ext uri="{FF2B5EF4-FFF2-40B4-BE49-F238E27FC236}">
                  <a16:creationId xmlns:a16="http://schemas.microsoft.com/office/drawing/2014/main" id="{0BA7A0DA-7D21-814F-80CB-D0290108F0D4}"/>
                </a:ext>
              </a:extLst>
            </p:cNvPr>
            <p:cNvSpPr/>
            <p:nvPr/>
          </p:nvSpPr>
          <p:spPr>
            <a:xfrm>
              <a:off x="3386943" y="4708677"/>
              <a:ext cx="3996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ttangolo 87">
              <a:extLst>
                <a:ext uri="{FF2B5EF4-FFF2-40B4-BE49-F238E27FC236}">
                  <a16:creationId xmlns:a16="http://schemas.microsoft.com/office/drawing/2014/main" id="{82937A91-6EA8-F34F-A405-881CA04503C6}"/>
                </a:ext>
              </a:extLst>
            </p:cNvPr>
            <p:cNvSpPr/>
            <p:nvPr/>
          </p:nvSpPr>
          <p:spPr>
            <a:xfrm>
              <a:off x="3544121" y="5766031"/>
              <a:ext cx="3672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ttangolo 88">
              <a:extLst>
                <a:ext uri="{FF2B5EF4-FFF2-40B4-BE49-F238E27FC236}">
                  <a16:creationId xmlns:a16="http://schemas.microsoft.com/office/drawing/2014/main" id="{CB34C47E-CDC1-4E46-98FA-4DC93DAFCE03}"/>
                </a:ext>
              </a:extLst>
            </p:cNvPr>
            <p:cNvSpPr/>
            <p:nvPr/>
          </p:nvSpPr>
          <p:spPr>
            <a:xfrm>
              <a:off x="3217829" y="3568586"/>
              <a:ext cx="4320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ttangolo 89">
              <a:extLst>
                <a:ext uri="{FF2B5EF4-FFF2-40B4-BE49-F238E27FC236}">
                  <a16:creationId xmlns:a16="http://schemas.microsoft.com/office/drawing/2014/main" id="{197A1761-155A-CB43-BC62-FC7F9E9B2CE0}"/>
                </a:ext>
              </a:extLst>
            </p:cNvPr>
            <p:cNvSpPr/>
            <p:nvPr/>
          </p:nvSpPr>
          <p:spPr>
            <a:xfrm>
              <a:off x="3583893" y="5928486"/>
              <a:ext cx="3600000" cy="4571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1" name="Connettore 1 90">
              <a:extLst>
                <a:ext uri="{FF2B5EF4-FFF2-40B4-BE49-F238E27FC236}">
                  <a16:creationId xmlns:a16="http://schemas.microsoft.com/office/drawing/2014/main" id="{FCFD5445-7272-F540-8BE2-83E0FCDE3C9B}"/>
                </a:ext>
              </a:extLst>
            </p:cNvPr>
            <p:cNvCxnSpPr>
              <a:cxnSpLocks/>
              <a:stCxn id="90" idx="1"/>
            </p:cNvCxnSpPr>
            <p:nvPr/>
          </p:nvCxnSpPr>
          <p:spPr>
            <a:xfrm flipH="1" flipV="1">
              <a:off x="2931265" y="1277264"/>
              <a:ext cx="652628" cy="467408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1 91">
              <a:extLst>
                <a:ext uri="{FF2B5EF4-FFF2-40B4-BE49-F238E27FC236}">
                  <a16:creationId xmlns:a16="http://schemas.microsoft.com/office/drawing/2014/main" id="{21F61837-25FF-5842-B1D6-830CC22164E1}"/>
                </a:ext>
              </a:extLst>
            </p:cNvPr>
            <p:cNvCxnSpPr>
              <a:cxnSpLocks/>
              <a:stCxn id="90" idx="3"/>
            </p:cNvCxnSpPr>
            <p:nvPr/>
          </p:nvCxnSpPr>
          <p:spPr>
            <a:xfrm flipV="1">
              <a:off x="7183893" y="1203564"/>
              <a:ext cx="648000" cy="474778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CasellaDiTesto 92">
              <a:extLst>
                <a:ext uri="{FF2B5EF4-FFF2-40B4-BE49-F238E27FC236}">
                  <a16:creationId xmlns:a16="http://schemas.microsoft.com/office/drawing/2014/main" id="{1786E82A-2A16-8548-B9F9-41B3C5C81BBE}"/>
                </a:ext>
              </a:extLst>
            </p:cNvPr>
            <p:cNvSpPr txBox="1"/>
            <p:nvPr/>
          </p:nvSpPr>
          <p:spPr>
            <a:xfrm>
              <a:off x="7897775" y="2522853"/>
              <a:ext cx="614271" cy="369332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DMs</a:t>
              </a:r>
            </a:p>
          </p:txBody>
        </p:sp>
        <p:sp>
          <p:nvSpPr>
            <p:cNvPr id="94" name="CasellaDiTesto 93">
              <a:extLst>
                <a:ext uri="{FF2B5EF4-FFF2-40B4-BE49-F238E27FC236}">
                  <a16:creationId xmlns:a16="http://schemas.microsoft.com/office/drawing/2014/main" id="{34D25868-77C3-EF43-8985-76DCE3B43D49}"/>
                </a:ext>
              </a:extLst>
            </p:cNvPr>
            <p:cNvSpPr txBox="1"/>
            <p:nvPr/>
          </p:nvSpPr>
          <p:spPr>
            <a:xfrm>
              <a:off x="7408893" y="5874340"/>
              <a:ext cx="1628972" cy="36933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Telescope pupil</a:t>
              </a:r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A490774C-F1F4-414F-8DC0-6E990DB95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35" y="343159"/>
            <a:ext cx="7886700" cy="1325563"/>
          </a:xfrm>
        </p:spPr>
        <p:txBody>
          <a:bodyPr/>
          <a:lstStyle/>
          <a:p>
            <a:r>
              <a:rPr lang="en-US" dirty="0"/>
              <a:t>MAORY AO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E71FC1F-456B-8347-9B87-55E7CDBD6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MAORY Consortium Meeting - </a:t>
            </a:r>
            <a:r>
              <a:rPr lang="it-IT"/>
              <a:t>02-05/07/2019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024EDA8-E8FD-BD42-9FF1-9C2A20A6C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8222-1666-974F-8A35-A67AA2005B5F}" type="slidenum">
              <a:rPr lang="en-US" smtClean="0"/>
              <a:t>18</a:t>
            </a:fld>
            <a:endParaRPr lang="en-US"/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2ADE78ED-0C69-7F4E-8051-EDB64B54C29A}"/>
              </a:ext>
            </a:extLst>
          </p:cNvPr>
          <p:cNvSpPr txBox="1"/>
          <p:nvPr/>
        </p:nvSpPr>
        <p:spPr>
          <a:xfrm>
            <a:off x="244488" y="3935348"/>
            <a:ext cx="2073786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… and even through the volume not sensed by LGS</a:t>
            </a:r>
          </a:p>
        </p:txBody>
      </p: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1E0A96D3-E870-2F4E-863F-26AAB427A188}"/>
              </a:ext>
            </a:extLst>
          </p:cNvPr>
          <p:cNvCxnSpPr>
            <a:cxnSpLocks/>
            <a:stCxn id="31" idx="3"/>
          </p:cNvCxnSpPr>
          <p:nvPr/>
        </p:nvCxnSpPr>
        <p:spPr>
          <a:xfrm flipV="1">
            <a:off x="2318274" y="4307871"/>
            <a:ext cx="865664" cy="289197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riangolo 35">
            <a:extLst>
              <a:ext uri="{FF2B5EF4-FFF2-40B4-BE49-F238E27FC236}">
                <a16:creationId xmlns:a16="http://schemas.microsoft.com/office/drawing/2014/main" id="{0396FE84-630A-144D-A345-3C8BA99EC0A2}"/>
              </a:ext>
            </a:extLst>
          </p:cNvPr>
          <p:cNvSpPr/>
          <p:nvPr/>
        </p:nvSpPr>
        <p:spPr>
          <a:xfrm rot="21353362" flipV="1">
            <a:off x="3288552" y="2994044"/>
            <a:ext cx="422230" cy="2933939"/>
          </a:xfrm>
          <a:prstGeom prst="triangle">
            <a:avLst>
              <a:gd name="adj" fmla="val 46822"/>
            </a:avLst>
          </a:prstGeom>
          <a:solidFill>
            <a:srgbClr val="FF0000">
              <a:alpha val="25098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riangolo 36">
            <a:extLst>
              <a:ext uri="{FF2B5EF4-FFF2-40B4-BE49-F238E27FC236}">
                <a16:creationId xmlns:a16="http://schemas.microsoft.com/office/drawing/2014/main" id="{560FD6AC-C475-4244-9801-040DB95DD7F2}"/>
              </a:ext>
            </a:extLst>
          </p:cNvPr>
          <p:cNvSpPr/>
          <p:nvPr/>
        </p:nvSpPr>
        <p:spPr>
          <a:xfrm rot="246638" flipH="1" flipV="1">
            <a:off x="7066560" y="2994043"/>
            <a:ext cx="422230" cy="2933939"/>
          </a:xfrm>
          <a:prstGeom prst="triangle">
            <a:avLst>
              <a:gd name="adj" fmla="val 46822"/>
            </a:avLst>
          </a:prstGeom>
          <a:solidFill>
            <a:srgbClr val="FF0000">
              <a:alpha val="25098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uppo 37">
            <a:extLst>
              <a:ext uri="{FF2B5EF4-FFF2-40B4-BE49-F238E27FC236}">
                <a16:creationId xmlns:a16="http://schemas.microsoft.com/office/drawing/2014/main" id="{D4C70204-8853-A947-A586-A482A15F34F5}"/>
              </a:ext>
            </a:extLst>
          </p:cNvPr>
          <p:cNvGrpSpPr/>
          <p:nvPr/>
        </p:nvGrpSpPr>
        <p:grpSpPr>
          <a:xfrm>
            <a:off x="3163371" y="191526"/>
            <a:ext cx="4020522" cy="5759820"/>
            <a:chOff x="3163371" y="191526"/>
            <a:chExt cx="4020522" cy="5759820"/>
          </a:xfrm>
        </p:grpSpPr>
        <p:sp>
          <p:nvSpPr>
            <p:cNvPr id="39" name="Triangolo 38">
              <a:extLst>
                <a:ext uri="{FF2B5EF4-FFF2-40B4-BE49-F238E27FC236}">
                  <a16:creationId xmlns:a16="http://schemas.microsoft.com/office/drawing/2014/main" id="{E08B2E6F-2872-B544-8432-671882808F6B}"/>
                </a:ext>
              </a:extLst>
            </p:cNvPr>
            <p:cNvSpPr/>
            <p:nvPr/>
          </p:nvSpPr>
          <p:spPr>
            <a:xfrm>
              <a:off x="3583893" y="451134"/>
              <a:ext cx="3600000" cy="5467293"/>
            </a:xfrm>
            <a:prstGeom prst="triangle">
              <a:avLst>
                <a:gd name="adj" fmla="val 0"/>
              </a:avLst>
            </a:prstGeom>
            <a:solidFill>
              <a:srgbClr val="F19D19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e 39">
              <a:extLst>
                <a:ext uri="{FF2B5EF4-FFF2-40B4-BE49-F238E27FC236}">
                  <a16:creationId xmlns:a16="http://schemas.microsoft.com/office/drawing/2014/main" id="{0F72C2ED-0F07-A043-863E-871E6F9F6135}"/>
                </a:ext>
              </a:extLst>
            </p:cNvPr>
            <p:cNvSpPr/>
            <p:nvPr/>
          </p:nvSpPr>
          <p:spPr>
            <a:xfrm rot="1118768">
              <a:off x="3477166" y="191526"/>
              <a:ext cx="131731" cy="608023"/>
            </a:xfrm>
            <a:prstGeom prst="ellipse">
              <a:avLst/>
            </a:prstGeom>
            <a:solidFill>
              <a:srgbClr val="F19D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62C5E726-6DEB-194B-9209-89719BF3C560}"/>
                </a:ext>
              </a:extLst>
            </p:cNvPr>
            <p:cNvSpPr/>
            <p:nvPr/>
          </p:nvSpPr>
          <p:spPr>
            <a:xfrm rot="992382">
              <a:off x="3163371" y="665268"/>
              <a:ext cx="111676" cy="1800000"/>
            </a:xfrm>
            <a:prstGeom prst="rect">
              <a:avLst/>
            </a:prstGeom>
            <a:gradFill>
              <a:gsLst>
                <a:gs pos="0">
                  <a:schemeClr val="accent6">
                    <a:alpha val="3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7" name="Connettore 1 46">
              <a:extLst>
                <a:ext uri="{FF2B5EF4-FFF2-40B4-BE49-F238E27FC236}">
                  <a16:creationId xmlns:a16="http://schemas.microsoft.com/office/drawing/2014/main" id="{D524B873-BA3C-DC46-B1B5-01DA8B9159F9}"/>
                </a:ext>
              </a:extLst>
            </p:cNvPr>
            <p:cNvCxnSpPr>
              <a:cxnSpLocks/>
              <a:stCxn id="43" idx="0"/>
            </p:cNvCxnSpPr>
            <p:nvPr/>
          </p:nvCxnSpPr>
          <p:spPr>
            <a:xfrm>
              <a:off x="3475421" y="702508"/>
              <a:ext cx="108472" cy="5248838"/>
            </a:xfrm>
            <a:prstGeom prst="line">
              <a:avLst/>
            </a:prstGeom>
            <a:ln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ttore 1 47">
              <a:extLst>
                <a:ext uri="{FF2B5EF4-FFF2-40B4-BE49-F238E27FC236}">
                  <a16:creationId xmlns:a16="http://schemas.microsoft.com/office/drawing/2014/main" id="{40162426-5951-AD4B-965C-44C397EDF14F}"/>
                </a:ext>
              </a:extLst>
            </p:cNvPr>
            <p:cNvCxnSpPr>
              <a:cxnSpLocks/>
              <a:stCxn id="40" idx="0"/>
            </p:cNvCxnSpPr>
            <p:nvPr/>
          </p:nvCxnSpPr>
          <p:spPr>
            <a:xfrm>
              <a:off x="3640231" y="207483"/>
              <a:ext cx="3543662" cy="5743863"/>
            </a:xfrm>
            <a:prstGeom prst="line">
              <a:avLst/>
            </a:prstGeom>
            <a:ln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uppo 48">
            <a:extLst>
              <a:ext uri="{FF2B5EF4-FFF2-40B4-BE49-F238E27FC236}">
                <a16:creationId xmlns:a16="http://schemas.microsoft.com/office/drawing/2014/main" id="{B905BB57-D88F-D24F-B777-34CB2F1D5CFA}"/>
              </a:ext>
            </a:extLst>
          </p:cNvPr>
          <p:cNvGrpSpPr/>
          <p:nvPr/>
        </p:nvGrpSpPr>
        <p:grpSpPr>
          <a:xfrm flipH="1">
            <a:off x="3581495" y="230945"/>
            <a:ext cx="4074208" cy="5759820"/>
            <a:chOff x="3109685" y="191526"/>
            <a:chExt cx="4074208" cy="5759820"/>
          </a:xfrm>
        </p:grpSpPr>
        <p:sp>
          <p:nvSpPr>
            <p:cNvPr id="50" name="Triangolo 49">
              <a:extLst>
                <a:ext uri="{FF2B5EF4-FFF2-40B4-BE49-F238E27FC236}">
                  <a16:creationId xmlns:a16="http://schemas.microsoft.com/office/drawing/2014/main" id="{1DC7F8D4-E479-A24E-95E1-860AF476330A}"/>
                </a:ext>
              </a:extLst>
            </p:cNvPr>
            <p:cNvSpPr/>
            <p:nvPr/>
          </p:nvSpPr>
          <p:spPr>
            <a:xfrm>
              <a:off x="3583893" y="451134"/>
              <a:ext cx="3600000" cy="5467293"/>
            </a:xfrm>
            <a:prstGeom prst="triangle">
              <a:avLst>
                <a:gd name="adj" fmla="val 0"/>
              </a:avLst>
            </a:prstGeom>
            <a:solidFill>
              <a:srgbClr val="F19D19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e 50">
              <a:extLst>
                <a:ext uri="{FF2B5EF4-FFF2-40B4-BE49-F238E27FC236}">
                  <a16:creationId xmlns:a16="http://schemas.microsoft.com/office/drawing/2014/main" id="{92F53627-6DE9-5C46-B951-818A99056909}"/>
                </a:ext>
              </a:extLst>
            </p:cNvPr>
            <p:cNvSpPr/>
            <p:nvPr/>
          </p:nvSpPr>
          <p:spPr>
            <a:xfrm rot="1118768">
              <a:off x="3477166" y="191526"/>
              <a:ext cx="131731" cy="608023"/>
            </a:xfrm>
            <a:prstGeom prst="ellipse">
              <a:avLst/>
            </a:prstGeom>
            <a:solidFill>
              <a:srgbClr val="F19D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ttangolo 51">
              <a:extLst>
                <a:ext uri="{FF2B5EF4-FFF2-40B4-BE49-F238E27FC236}">
                  <a16:creationId xmlns:a16="http://schemas.microsoft.com/office/drawing/2014/main" id="{543F8D58-B416-5D40-BBD9-CB7C2D9BBEBC}"/>
                </a:ext>
              </a:extLst>
            </p:cNvPr>
            <p:cNvSpPr/>
            <p:nvPr/>
          </p:nvSpPr>
          <p:spPr>
            <a:xfrm rot="1178607">
              <a:off x="3109685" y="663064"/>
              <a:ext cx="111676" cy="1800000"/>
            </a:xfrm>
            <a:prstGeom prst="rect">
              <a:avLst/>
            </a:prstGeom>
            <a:gradFill>
              <a:gsLst>
                <a:gs pos="0">
                  <a:schemeClr val="accent6">
                    <a:alpha val="3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Connettore 1 53">
              <a:extLst>
                <a:ext uri="{FF2B5EF4-FFF2-40B4-BE49-F238E27FC236}">
                  <a16:creationId xmlns:a16="http://schemas.microsoft.com/office/drawing/2014/main" id="{1C9203CB-3C24-414D-AA9A-CF3DCA600BE8}"/>
                </a:ext>
              </a:extLst>
            </p:cNvPr>
            <p:cNvCxnSpPr>
              <a:cxnSpLocks/>
              <a:stCxn id="52" idx="0"/>
            </p:cNvCxnSpPr>
            <p:nvPr/>
          </p:nvCxnSpPr>
          <p:spPr>
            <a:xfrm>
              <a:off x="3468072" y="715441"/>
              <a:ext cx="62135" cy="5233701"/>
            </a:xfrm>
            <a:prstGeom prst="line">
              <a:avLst/>
            </a:prstGeom>
            <a:ln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1 54">
              <a:extLst>
                <a:ext uri="{FF2B5EF4-FFF2-40B4-BE49-F238E27FC236}">
                  <a16:creationId xmlns:a16="http://schemas.microsoft.com/office/drawing/2014/main" id="{2FA9E1CF-4C21-AA47-B8B1-0FEDCC1A50BD}"/>
                </a:ext>
              </a:extLst>
            </p:cNvPr>
            <p:cNvCxnSpPr>
              <a:cxnSpLocks/>
              <a:stCxn id="51" idx="0"/>
            </p:cNvCxnSpPr>
            <p:nvPr/>
          </p:nvCxnSpPr>
          <p:spPr>
            <a:xfrm>
              <a:off x="3640231" y="207483"/>
              <a:ext cx="3543662" cy="5743863"/>
            </a:xfrm>
            <a:prstGeom prst="line">
              <a:avLst/>
            </a:prstGeom>
            <a:ln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uppo 55">
            <a:extLst>
              <a:ext uri="{FF2B5EF4-FFF2-40B4-BE49-F238E27FC236}">
                <a16:creationId xmlns:a16="http://schemas.microsoft.com/office/drawing/2014/main" id="{9393DFA9-AE99-F549-9C36-FDED4108B32D}"/>
              </a:ext>
            </a:extLst>
          </p:cNvPr>
          <p:cNvGrpSpPr/>
          <p:nvPr/>
        </p:nvGrpSpPr>
        <p:grpSpPr>
          <a:xfrm>
            <a:off x="3043893" y="170919"/>
            <a:ext cx="4825976" cy="5757567"/>
            <a:chOff x="3043893" y="170919"/>
            <a:chExt cx="4825976" cy="5757567"/>
          </a:xfrm>
        </p:grpSpPr>
        <p:sp>
          <p:nvSpPr>
            <p:cNvPr id="57" name="Parallelogramma 56">
              <a:extLst>
                <a:ext uri="{FF2B5EF4-FFF2-40B4-BE49-F238E27FC236}">
                  <a16:creationId xmlns:a16="http://schemas.microsoft.com/office/drawing/2014/main" id="{4C4E454B-FE8E-F24C-B428-FF62659F62BD}"/>
                </a:ext>
              </a:extLst>
            </p:cNvPr>
            <p:cNvSpPr/>
            <p:nvPr/>
          </p:nvSpPr>
          <p:spPr>
            <a:xfrm>
              <a:off x="3583893" y="388878"/>
              <a:ext cx="4285976" cy="5539608"/>
            </a:xfrm>
            <a:prstGeom prst="parallelogram">
              <a:avLst>
                <a:gd name="adj" fmla="val 15870"/>
              </a:avLst>
            </a:prstGeom>
            <a:solidFill>
              <a:srgbClr val="1D9A78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tella a 5 punte 57">
              <a:extLst>
                <a:ext uri="{FF2B5EF4-FFF2-40B4-BE49-F238E27FC236}">
                  <a16:creationId xmlns:a16="http://schemas.microsoft.com/office/drawing/2014/main" id="{4009A76B-67B7-A641-9481-4AFB536B46C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80620" y="170919"/>
              <a:ext cx="360000" cy="3600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Parallelogramma 58">
              <a:extLst>
                <a:ext uri="{FF2B5EF4-FFF2-40B4-BE49-F238E27FC236}">
                  <a16:creationId xmlns:a16="http://schemas.microsoft.com/office/drawing/2014/main" id="{57A05CD2-02B8-074C-B8A4-A8CE85962C7B}"/>
                </a:ext>
              </a:extLst>
            </p:cNvPr>
            <p:cNvSpPr/>
            <p:nvPr/>
          </p:nvSpPr>
          <p:spPr>
            <a:xfrm flipH="1">
              <a:off x="3043893" y="388878"/>
              <a:ext cx="4150956" cy="5539607"/>
            </a:xfrm>
            <a:prstGeom prst="parallelogram">
              <a:avLst>
                <a:gd name="adj" fmla="val 13239"/>
              </a:avLst>
            </a:prstGeom>
            <a:solidFill>
              <a:srgbClr val="1D9A78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tella a 5 punte 59">
              <a:extLst>
                <a:ext uri="{FF2B5EF4-FFF2-40B4-BE49-F238E27FC236}">
                  <a16:creationId xmlns:a16="http://schemas.microsoft.com/office/drawing/2014/main" id="{E9272578-22FC-1E4A-8EC2-632B9A83172B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4634210" y="174681"/>
              <a:ext cx="360000" cy="3600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20546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C058B8-9864-F344-9F1F-62A38B9D9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MAORY AO – NGS/LO-reference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53306B-026A-D94D-86CD-A48E48B87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 control can be done with a direct reconstruction of TT and plate scale (quadratic term) on DMs without passing through layers.</a:t>
            </a:r>
          </a:p>
          <a:p>
            <a:r>
              <a:rPr lang="en-US" dirty="0"/>
              <a:t>Reference has same reconstruction and projection scheme of HO/LGS.</a:t>
            </a:r>
          </a:p>
          <a:p>
            <a:r>
              <a:rPr lang="en-US" dirty="0"/>
              <a:t>LO control is almost* independent from HO/LGS one (*LO SNR depends on PSF quality, PSF quality depends on HO correction).</a:t>
            </a:r>
          </a:p>
          <a:p>
            <a:r>
              <a:rPr lang="en-US" dirty="0"/>
              <a:t>Reference gives zero point for HO/LGS.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419C91F-572A-174A-806C-9ECCE2202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MAORY Consortium Meeting - </a:t>
            </a:r>
            <a:r>
              <a:rPr lang="it-IT" dirty="0"/>
              <a:t>02-05/07/2019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A416115-83C6-064B-A3EE-7A26A195F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8222-1666-974F-8A35-A67AA2005B5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059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CF10CA-5897-E741-A1D4-D8A54DDFB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will MAORY AO work?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BF8761-607B-9F40-8E9B-C6A6CCB36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Telescope collimates (Active optics correction, phasing, …).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Telescope turns on LGS on and points them where MAORY needs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LGS light on MAORY WFSs.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Telescope gives control to MAORY.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MAORY starts collimating optical relay and corrects HO turbulence – no TT correction, no plate scale correction, no truth correction.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MAORY acquires LO and starts correcting TT, plate scale and truth.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1CDFDB2-4BF5-E942-913D-620D4D0A6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MAORY Consortium Meeting - </a:t>
            </a:r>
            <a:r>
              <a:rPr lang="it-IT"/>
              <a:t>02-05/07/2019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76927C-1E0A-E142-849F-36CAA67A7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8222-1666-974F-8A35-A67AA2005B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2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CF10CA-5897-E741-A1D4-D8A54DDFB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will MAORY AO work?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BF8761-607B-9F40-8E9B-C6A6CCB36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Telescope collimates (Active optics correction, phasing, …).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Telescope turns on LGS on and points them where MAORY needs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LGS light on MAORY WFSs.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Telescope gives control to MAORY.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MAORY starts collimating optical relay and corrects HO turbulence – no TT correction, no plate scale correction, no truth correction.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MAORY acquires LO and starts correcting TT, plate scale and truth.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1CDFDB2-4BF5-E942-913D-620D4D0A6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MAORY Consortium Meeting - </a:t>
            </a:r>
            <a:r>
              <a:rPr lang="it-IT"/>
              <a:t>02-05/07/2019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76927C-1E0A-E142-849F-36CAA67A7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8222-1666-974F-8A35-A67AA2005B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22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90774C-F1F4-414F-8DC0-6E990DB95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35" y="343159"/>
            <a:ext cx="7886700" cy="1325563"/>
          </a:xfrm>
        </p:spPr>
        <p:txBody>
          <a:bodyPr/>
          <a:lstStyle/>
          <a:p>
            <a:r>
              <a:rPr lang="en-US" dirty="0"/>
              <a:t>MAORY AO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E71FC1F-456B-8347-9B87-55E7CDBD6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MAORY Consortium Meeting - </a:t>
            </a:r>
            <a:r>
              <a:rPr lang="it-IT"/>
              <a:t>02-05/07/2019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024EDA8-E8FD-BD42-9FF1-9C2A20A6C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8222-1666-974F-8A35-A67AA2005B5F}" type="slidenum">
              <a:rPr lang="en-US" smtClean="0"/>
              <a:t>4</a:t>
            </a:fld>
            <a:endParaRPr lang="en-US"/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02BDEAC1-B048-C644-AC0A-773031CB6FEC}"/>
              </a:ext>
            </a:extLst>
          </p:cNvPr>
          <p:cNvSpPr txBox="1"/>
          <p:nvPr/>
        </p:nvSpPr>
        <p:spPr>
          <a:xfrm>
            <a:off x="126548" y="1714715"/>
            <a:ext cx="24533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MAORY corrector is </a:t>
            </a:r>
            <a:r>
              <a:rPr lang="en-US" i="1" dirty="0"/>
              <a:t>M</a:t>
            </a:r>
            <a:r>
              <a:rPr lang="en-US" dirty="0"/>
              <a:t> (=3) DMs, M4 at 600m and 2 post focal DMs at  8 and 16km.</a:t>
            </a:r>
          </a:p>
        </p:txBody>
      </p:sp>
      <p:grpSp>
        <p:nvGrpSpPr>
          <p:cNvPr id="45" name="Gruppo 44">
            <a:extLst>
              <a:ext uri="{FF2B5EF4-FFF2-40B4-BE49-F238E27FC236}">
                <a16:creationId xmlns:a16="http://schemas.microsoft.com/office/drawing/2014/main" id="{5FD8D6DD-BC01-0143-B808-C0331A5C903A}"/>
              </a:ext>
            </a:extLst>
          </p:cNvPr>
          <p:cNvGrpSpPr/>
          <p:nvPr/>
        </p:nvGrpSpPr>
        <p:grpSpPr>
          <a:xfrm>
            <a:off x="2931265" y="1203564"/>
            <a:ext cx="6106600" cy="5040108"/>
            <a:chOff x="2931265" y="1203564"/>
            <a:chExt cx="6106600" cy="5040108"/>
          </a:xfrm>
        </p:grpSpPr>
        <p:sp>
          <p:nvSpPr>
            <p:cNvPr id="6" name="Rettangolo 5">
              <a:extLst>
                <a:ext uri="{FF2B5EF4-FFF2-40B4-BE49-F238E27FC236}">
                  <a16:creationId xmlns:a16="http://schemas.microsoft.com/office/drawing/2014/main" id="{0BD452EC-26E9-B74E-AF5C-A281998E32E7}"/>
                </a:ext>
              </a:extLst>
            </p:cNvPr>
            <p:cNvSpPr/>
            <p:nvPr/>
          </p:nvSpPr>
          <p:spPr>
            <a:xfrm>
              <a:off x="3386943" y="4708677"/>
              <a:ext cx="3996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ttangolo 6">
              <a:extLst>
                <a:ext uri="{FF2B5EF4-FFF2-40B4-BE49-F238E27FC236}">
                  <a16:creationId xmlns:a16="http://schemas.microsoft.com/office/drawing/2014/main" id="{4E5F352D-F81D-3648-9E87-862755A6B30B}"/>
                </a:ext>
              </a:extLst>
            </p:cNvPr>
            <p:cNvSpPr/>
            <p:nvPr/>
          </p:nvSpPr>
          <p:spPr>
            <a:xfrm>
              <a:off x="3544121" y="5766031"/>
              <a:ext cx="3672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97C0F020-7E59-314B-8AAF-5A3130550E41}"/>
                </a:ext>
              </a:extLst>
            </p:cNvPr>
            <p:cNvSpPr/>
            <p:nvPr/>
          </p:nvSpPr>
          <p:spPr>
            <a:xfrm>
              <a:off x="3217829" y="3568586"/>
              <a:ext cx="4320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ttangolo 20">
              <a:extLst>
                <a:ext uri="{FF2B5EF4-FFF2-40B4-BE49-F238E27FC236}">
                  <a16:creationId xmlns:a16="http://schemas.microsoft.com/office/drawing/2014/main" id="{0FFD239A-BC75-304E-B540-DD20FF88CF04}"/>
                </a:ext>
              </a:extLst>
            </p:cNvPr>
            <p:cNvSpPr/>
            <p:nvPr/>
          </p:nvSpPr>
          <p:spPr>
            <a:xfrm>
              <a:off x="3583893" y="5928486"/>
              <a:ext cx="3600000" cy="4571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Connettore 1 22">
              <a:extLst>
                <a:ext uri="{FF2B5EF4-FFF2-40B4-BE49-F238E27FC236}">
                  <a16:creationId xmlns:a16="http://schemas.microsoft.com/office/drawing/2014/main" id="{B8B13964-24DB-5E4A-A94F-E077D8A3CA69}"/>
                </a:ext>
              </a:extLst>
            </p:cNvPr>
            <p:cNvCxnSpPr>
              <a:cxnSpLocks/>
              <a:stCxn id="21" idx="1"/>
            </p:cNvCxnSpPr>
            <p:nvPr/>
          </p:nvCxnSpPr>
          <p:spPr>
            <a:xfrm flipH="1" flipV="1">
              <a:off x="2931265" y="1277264"/>
              <a:ext cx="652628" cy="467408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1 24">
              <a:extLst>
                <a:ext uri="{FF2B5EF4-FFF2-40B4-BE49-F238E27FC236}">
                  <a16:creationId xmlns:a16="http://schemas.microsoft.com/office/drawing/2014/main" id="{4682660B-0FFF-964A-AB8B-6CF71DF53F14}"/>
                </a:ext>
              </a:extLst>
            </p:cNvPr>
            <p:cNvCxnSpPr>
              <a:cxnSpLocks/>
              <a:stCxn id="21" idx="3"/>
            </p:cNvCxnSpPr>
            <p:nvPr/>
          </p:nvCxnSpPr>
          <p:spPr>
            <a:xfrm flipV="1">
              <a:off x="7183893" y="1203564"/>
              <a:ext cx="648000" cy="474778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CasellaDiTesto 29">
              <a:extLst>
                <a:ext uri="{FF2B5EF4-FFF2-40B4-BE49-F238E27FC236}">
                  <a16:creationId xmlns:a16="http://schemas.microsoft.com/office/drawing/2014/main" id="{180C5E89-B533-7E41-9A1C-4ACD4088C675}"/>
                </a:ext>
              </a:extLst>
            </p:cNvPr>
            <p:cNvSpPr txBox="1"/>
            <p:nvPr/>
          </p:nvSpPr>
          <p:spPr>
            <a:xfrm>
              <a:off x="7897775" y="2522853"/>
              <a:ext cx="614271" cy="369332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DMs</a:t>
              </a:r>
            </a:p>
          </p:txBody>
        </p:sp>
        <p:sp>
          <p:nvSpPr>
            <p:cNvPr id="33" name="CasellaDiTesto 32">
              <a:extLst>
                <a:ext uri="{FF2B5EF4-FFF2-40B4-BE49-F238E27FC236}">
                  <a16:creationId xmlns:a16="http://schemas.microsoft.com/office/drawing/2014/main" id="{81095A4B-DC0C-5140-94AE-60BBF48FDFEA}"/>
                </a:ext>
              </a:extLst>
            </p:cNvPr>
            <p:cNvSpPr txBox="1"/>
            <p:nvPr/>
          </p:nvSpPr>
          <p:spPr>
            <a:xfrm>
              <a:off x="7408893" y="5874340"/>
              <a:ext cx="1628972" cy="36933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Telescope pupil</a:t>
              </a:r>
            </a:p>
          </p:txBody>
        </p:sp>
      </p:grp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4EC66E4A-04B6-0345-B7D8-E32D24213841}"/>
              </a:ext>
            </a:extLst>
          </p:cNvPr>
          <p:cNvSpPr txBox="1"/>
          <p:nvPr/>
        </p:nvSpPr>
        <p:spPr>
          <a:xfrm>
            <a:off x="2084805" y="3673285"/>
            <a:ext cx="1167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Technical </a:t>
            </a:r>
            <a:r>
              <a:rPr lang="en-US" dirty="0" err="1"/>
              <a:t>FoV</a:t>
            </a:r>
            <a:endParaRPr lang="en-US" dirty="0"/>
          </a:p>
        </p:txBody>
      </p:sp>
      <p:grpSp>
        <p:nvGrpSpPr>
          <p:cNvPr id="54" name="Gruppo 53">
            <a:extLst>
              <a:ext uri="{FF2B5EF4-FFF2-40B4-BE49-F238E27FC236}">
                <a16:creationId xmlns:a16="http://schemas.microsoft.com/office/drawing/2014/main" id="{3D36D2F8-A99F-5B4C-A1F6-6F21526F76CC}"/>
              </a:ext>
            </a:extLst>
          </p:cNvPr>
          <p:cNvGrpSpPr/>
          <p:nvPr/>
        </p:nvGrpSpPr>
        <p:grpSpPr>
          <a:xfrm>
            <a:off x="3367893" y="1283774"/>
            <a:ext cx="4029136" cy="4667572"/>
            <a:chOff x="3367893" y="1283774"/>
            <a:chExt cx="4029136" cy="4667572"/>
          </a:xfrm>
        </p:grpSpPr>
        <p:cxnSp>
          <p:nvCxnSpPr>
            <p:cNvPr id="48" name="Connettore 1 47">
              <a:extLst>
                <a:ext uri="{FF2B5EF4-FFF2-40B4-BE49-F238E27FC236}">
                  <a16:creationId xmlns:a16="http://schemas.microsoft.com/office/drawing/2014/main" id="{E9A1B18D-59F6-614F-9043-08264118CD80}"/>
                </a:ext>
              </a:extLst>
            </p:cNvPr>
            <p:cNvCxnSpPr>
              <a:cxnSpLocks/>
              <a:stCxn id="21" idx="1"/>
            </p:cNvCxnSpPr>
            <p:nvPr/>
          </p:nvCxnSpPr>
          <p:spPr>
            <a:xfrm flipH="1" flipV="1">
              <a:off x="3367893" y="1288800"/>
              <a:ext cx="216000" cy="466254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1 52">
              <a:extLst>
                <a:ext uri="{FF2B5EF4-FFF2-40B4-BE49-F238E27FC236}">
                  <a16:creationId xmlns:a16="http://schemas.microsoft.com/office/drawing/2014/main" id="{E77BCE44-F5AA-3840-A590-84947C7DC41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81029" y="1283774"/>
              <a:ext cx="216000" cy="466254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6AA9967E-1622-6B4E-B6BB-9F7EE8F280B3}"/>
              </a:ext>
            </a:extLst>
          </p:cNvPr>
          <p:cNvSpPr txBox="1"/>
          <p:nvPr/>
        </p:nvSpPr>
        <p:spPr>
          <a:xfrm>
            <a:off x="3475893" y="2800285"/>
            <a:ext cx="915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Science </a:t>
            </a:r>
            <a:r>
              <a:rPr lang="en-US" dirty="0" err="1"/>
              <a:t>FoV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721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90774C-F1F4-414F-8DC0-6E990DB95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35" y="343159"/>
            <a:ext cx="7886700" cy="1325563"/>
          </a:xfrm>
        </p:spPr>
        <p:txBody>
          <a:bodyPr/>
          <a:lstStyle/>
          <a:p>
            <a:r>
              <a:rPr lang="en-US" dirty="0"/>
              <a:t>MAORY AO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E71FC1F-456B-8347-9B87-55E7CDBD6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MAORY Consortium Meeting - </a:t>
            </a:r>
            <a:r>
              <a:rPr lang="it-IT"/>
              <a:t>02-05/07/2019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024EDA8-E8FD-BD42-9FF1-9C2A20A6C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8222-1666-974F-8A35-A67AA2005B5F}" type="slidenum">
              <a:rPr lang="en-US" smtClean="0"/>
              <a:t>5</a:t>
            </a:fld>
            <a:endParaRPr lang="en-US"/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4EC66E4A-04B6-0345-B7D8-E32D24213841}"/>
              </a:ext>
            </a:extLst>
          </p:cNvPr>
          <p:cNvSpPr txBox="1"/>
          <p:nvPr/>
        </p:nvSpPr>
        <p:spPr>
          <a:xfrm>
            <a:off x="1676720" y="3297190"/>
            <a:ext cx="1454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Technical </a:t>
            </a:r>
            <a:r>
              <a:rPr lang="en-US" dirty="0" err="1"/>
              <a:t>FoV</a:t>
            </a:r>
            <a:endParaRPr lang="en-US" dirty="0"/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6AA9967E-1622-6B4E-B6BB-9F7EE8F280B3}"/>
              </a:ext>
            </a:extLst>
          </p:cNvPr>
          <p:cNvSpPr txBox="1"/>
          <p:nvPr/>
        </p:nvSpPr>
        <p:spPr>
          <a:xfrm>
            <a:off x="3384129" y="1818788"/>
            <a:ext cx="1300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Science </a:t>
            </a:r>
            <a:r>
              <a:rPr lang="en-US" dirty="0" err="1"/>
              <a:t>FoV</a:t>
            </a:r>
            <a:endParaRPr lang="en-US" dirty="0"/>
          </a:p>
        </p:txBody>
      </p:sp>
      <p:sp>
        <p:nvSpPr>
          <p:cNvPr id="20" name="Triangolo 19">
            <a:extLst>
              <a:ext uri="{FF2B5EF4-FFF2-40B4-BE49-F238E27FC236}">
                <a16:creationId xmlns:a16="http://schemas.microsoft.com/office/drawing/2014/main" id="{E9781C4E-2DA5-6B4B-BD42-5E9B607991AE}"/>
              </a:ext>
            </a:extLst>
          </p:cNvPr>
          <p:cNvSpPr/>
          <p:nvPr/>
        </p:nvSpPr>
        <p:spPr>
          <a:xfrm rot="21299565" flipV="1">
            <a:off x="3308413" y="3035302"/>
            <a:ext cx="264514" cy="2926137"/>
          </a:xfrm>
          <a:prstGeom prst="triangle">
            <a:avLst>
              <a:gd name="adj" fmla="val 57796"/>
            </a:avLst>
          </a:prstGeom>
          <a:solidFill>
            <a:srgbClr val="FF0000">
              <a:alpha val="25098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CC1FA3C8-909F-9246-8E1B-956C47FC2F65}"/>
              </a:ext>
            </a:extLst>
          </p:cNvPr>
          <p:cNvSpPr txBox="1"/>
          <p:nvPr/>
        </p:nvSpPr>
        <p:spPr>
          <a:xfrm>
            <a:off x="244488" y="3935348"/>
            <a:ext cx="2073786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Edge of DMs is not used for Science </a:t>
            </a:r>
            <a:r>
              <a:rPr lang="en-US" sz="2000" dirty="0" err="1"/>
              <a:t>FoV</a:t>
            </a:r>
            <a:r>
              <a:rPr lang="en-US" sz="2000" dirty="0"/>
              <a:t> correction.</a:t>
            </a:r>
          </a:p>
        </p:txBody>
      </p: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EE00BDFD-E921-2C4D-B678-2246297C0802}"/>
              </a:ext>
            </a:extLst>
          </p:cNvPr>
          <p:cNvCxnSpPr>
            <a:cxnSpLocks/>
            <a:stCxn id="22" idx="3"/>
          </p:cNvCxnSpPr>
          <p:nvPr/>
        </p:nvCxnSpPr>
        <p:spPr>
          <a:xfrm flipV="1">
            <a:off x="2318274" y="3935348"/>
            <a:ext cx="812755" cy="6617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uppo 53">
            <a:extLst>
              <a:ext uri="{FF2B5EF4-FFF2-40B4-BE49-F238E27FC236}">
                <a16:creationId xmlns:a16="http://schemas.microsoft.com/office/drawing/2014/main" id="{3D36D2F8-A99F-5B4C-A1F6-6F21526F76CC}"/>
              </a:ext>
            </a:extLst>
          </p:cNvPr>
          <p:cNvGrpSpPr/>
          <p:nvPr/>
        </p:nvGrpSpPr>
        <p:grpSpPr>
          <a:xfrm>
            <a:off x="3367893" y="1283774"/>
            <a:ext cx="4029136" cy="4667572"/>
            <a:chOff x="3367893" y="1283774"/>
            <a:chExt cx="4029136" cy="4667572"/>
          </a:xfrm>
        </p:grpSpPr>
        <p:cxnSp>
          <p:nvCxnSpPr>
            <p:cNvPr id="48" name="Connettore 1 47">
              <a:extLst>
                <a:ext uri="{FF2B5EF4-FFF2-40B4-BE49-F238E27FC236}">
                  <a16:creationId xmlns:a16="http://schemas.microsoft.com/office/drawing/2014/main" id="{E9A1B18D-59F6-614F-9043-08264118CD8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367893" y="1288800"/>
              <a:ext cx="216000" cy="466254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1 52">
              <a:extLst>
                <a:ext uri="{FF2B5EF4-FFF2-40B4-BE49-F238E27FC236}">
                  <a16:creationId xmlns:a16="http://schemas.microsoft.com/office/drawing/2014/main" id="{E77BCE44-F5AA-3840-A590-84947C7DC41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81029" y="1283774"/>
              <a:ext cx="216000" cy="466254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uppo 37">
            <a:extLst>
              <a:ext uri="{FF2B5EF4-FFF2-40B4-BE49-F238E27FC236}">
                <a16:creationId xmlns:a16="http://schemas.microsoft.com/office/drawing/2014/main" id="{14D73B7F-430F-8748-B08D-5F030FC667CD}"/>
              </a:ext>
            </a:extLst>
          </p:cNvPr>
          <p:cNvGrpSpPr/>
          <p:nvPr/>
        </p:nvGrpSpPr>
        <p:grpSpPr>
          <a:xfrm>
            <a:off x="2931265" y="1203564"/>
            <a:ext cx="6106600" cy="5040108"/>
            <a:chOff x="2931265" y="1203564"/>
            <a:chExt cx="6106600" cy="5040108"/>
          </a:xfrm>
        </p:grpSpPr>
        <p:sp>
          <p:nvSpPr>
            <p:cNvPr id="39" name="Rettangolo 38">
              <a:extLst>
                <a:ext uri="{FF2B5EF4-FFF2-40B4-BE49-F238E27FC236}">
                  <a16:creationId xmlns:a16="http://schemas.microsoft.com/office/drawing/2014/main" id="{C648057C-FB2F-C849-9D97-0B50DDF68C0E}"/>
                </a:ext>
              </a:extLst>
            </p:cNvPr>
            <p:cNvSpPr/>
            <p:nvPr/>
          </p:nvSpPr>
          <p:spPr>
            <a:xfrm>
              <a:off x="3386943" y="4708677"/>
              <a:ext cx="3996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ttangolo 39">
              <a:extLst>
                <a:ext uri="{FF2B5EF4-FFF2-40B4-BE49-F238E27FC236}">
                  <a16:creationId xmlns:a16="http://schemas.microsoft.com/office/drawing/2014/main" id="{F1400330-F888-7B42-9A27-EF87851C4305}"/>
                </a:ext>
              </a:extLst>
            </p:cNvPr>
            <p:cNvSpPr/>
            <p:nvPr/>
          </p:nvSpPr>
          <p:spPr>
            <a:xfrm>
              <a:off x="3544121" y="5766031"/>
              <a:ext cx="3672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ttangolo 40">
              <a:extLst>
                <a:ext uri="{FF2B5EF4-FFF2-40B4-BE49-F238E27FC236}">
                  <a16:creationId xmlns:a16="http://schemas.microsoft.com/office/drawing/2014/main" id="{CE6A8CDC-948B-244B-A39C-356E5C32BE5A}"/>
                </a:ext>
              </a:extLst>
            </p:cNvPr>
            <p:cNvSpPr/>
            <p:nvPr/>
          </p:nvSpPr>
          <p:spPr>
            <a:xfrm>
              <a:off x="3217829" y="3568586"/>
              <a:ext cx="4320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ttangolo 41">
              <a:extLst>
                <a:ext uri="{FF2B5EF4-FFF2-40B4-BE49-F238E27FC236}">
                  <a16:creationId xmlns:a16="http://schemas.microsoft.com/office/drawing/2014/main" id="{A407B452-DE0E-EE4A-96F3-151BFB62E644}"/>
                </a:ext>
              </a:extLst>
            </p:cNvPr>
            <p:cNvSpPr/>
            <p:nvPr/>
          </p:nvSpPr>
          <p:spPr>
            <a:xfrm>
              <a:off x="3583893" y="5928486"/>
              <a:ext cx="3600000" cy="4571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Connettore 1 42">
              <a:extLst>
                <a:ext uri="{FF2B5EF4-FFF2-40B4-BE49-F238E27FC236}">
                  <a16:creationId xmlns:a16="http://schemas.microsoft.com/office/drawing/2014/main" id="{6E64EAD0-C40A-F046-8041-AC0B146A0B12}"/>
                </a:ext>
              </a:extLst>
            </p:cNvPr>
            <p:cNvCxnSpPr>
              <a:cxnSpLocks/>
              <a:stCxn id="42" idx="1"/>
            </p:cNvCxnSpPr>
            <p:nvPr/>
          </p:nvCxnSpPr>
          <p:spPr>
            <a:xfrm flipH="1" flipV="1">
              <a:off x="2931265" y="1277264"/>
              <a:ext cx="652628" cy="467408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1 43">
              <a:extLst>
                <a:ext uri="{FF2B5EF4-FFF2-40B4-BE49-F238E27FC236}">
                  <a16:creationId xmlns:a16="http://schemas.microsoft.com/office/drawing/2014/main" id="{E6C68DE3-F178-7A4E-9350-E81A56EB6F0B}"/>
                </a:ext>
              </a:extLst>
            </p:cNvPr>
            <p:cNvCxnSpPr>
              <a:cxnSpLocks/>
              <a:stCxn id="42" idx="3"/>
            </p:cNvCxnSpPr>
            <p:nvPr/>
          </p:nvCxnSpPr>
          <p:spPr>
            <a:xfrm flipV="1">
              <a:off x="7183893" y="1203564"/>
              <a:ext cx="648000" cy="474778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CasellaDiTesto 45">
              <a:extLst>
                <a:ext uri="{FF2B5EF4-FFF2-40B4-BE49-F238E27FC236}">
                  <a16:creationId xmlns:a16="http://schemas.microsoft.com/office/drawing/2014/main" id="{9B95CFA6-3A11-5C42-BF19-A006D936E572}"/>
                </a:ext>
              </a:extLst>
            </p:cNvPr>
            <p:cNvSpPr txBox="1"/>
            <p:nvPr/>
          </p:nvSpPr>
          <p:spPr>
            <a:xfrm>
              <a:off x="7897775" y="2522853"/>
              <a:ext cx="614271" cy="369332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DMs</a:t>
              </a:r>
            </a:p>
          </p:txBody>
        </p:sp>
        <p:sp>
          <p:nvSpPr>
            <p:cNvPr id="49" name="CasellaDiTesto 48">
              <a:extLst>
                <a:ext uri="{FF2B5EF4-FFF2-40B4-BE49-F238E27FC236}">
                  <a16:creationId xmlns:a16="http://schemas.microsoft.com/office/drawing/2014/main" id="{98192A1B-1077-5843-A5D0-19DCC2828957}"/>
                </a:ext>
              </a:extLst>
            </p:cNvPr>
            <p:cNvSpPr txBox="1"/>
            <p:nvPr/>
          </p:nvSpPr>
          <p:spPr>
            <a:xfrm>
              <a:off x="7408893" y="5874340"/>
              <a:ext cx="1628972" cy="36933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Telescope pupil</a:t>
              </a:r>
            </a:p>
          </p:txBody>
        </p:sp>
      </p:grpSp>
      <p:sp>
        <p:nvSpPr>
          <p:cNvPr id="23" name="Triangolo 22">
            <a:extLst>
              <a:ext uri="{FF2B5EF4-FFF2-40B4-BE49-F238E27FC236}">
                <a16:creationId xmlns:a16="http://schemas.microsoft.com/office/drawing/2014/main" id="{6047A702-C799-EA42-92A1-5743D7FEAAC6}"/>
              </a:ext>
            </a:extLst>
          </p:cNvPr>
          <p:cNvSpPr/>
          <p:nvPr/>
        </p:nvSpPr>
        <p:spPr>
          <a:xfrm rot="300435" flipH="1" flipV="1">
            <a:off x="7217100" y="3035302"/>
            <a:ext cx="264514" cy="2926137"/>
          </a:xfrm>
          <a:prstGeom prst="triangle">
            <a:avLst>
              <a:gd name="adj" fmla="val 57796"/>
            </a:avLst>
          </a:prstGeom>
          <a:solidFill>
            <a:srgbClr val="FF0000">
              <a:alpha val="25098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33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90774C-F1F4-414F-8DC0-6E990DB95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35" y="343159"/>
            <a:ext cx="7886700" cy="1325563"/>
          </a:xfrm>
        </p:spPr>
        <p:txBody>
          <a:bodyPr/>
          <a:lstStyle/>
          <a:p>
            <a:r>
              <a:rPr lang="en-US" dirty="0"/>
              <a:t>MAORY AO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E71FC1F-456B-8347-9B87-55E7CDBD6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MAORY Consortium Meeting - </a:t>
            </a:r>
            <a:r>
              <a:rPr lang="it-IT"/>
              <a:t>02-05/07/2019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024EDA8-E8FD-BD42-9FF1-9C2A20A6C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8222-1666-974F-8A35-A67AA2005B5F}" type="slidenum">
              <a:rPr lang="en-US" smtClean="0"/>
              <a:t>6</a:t>
            </a:fld>
            <a:endParaRPr lang="en-US"/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02BDEAC1-B048-C644-AC0A-773031CB6FEC}"/>
              </a:ext>
            </a:extLst>
          </p:cNvPr>
          <p:cNvSpPr txBox="1"/>
          <p:nvPr/>
        </p:nvSpPr>
        <p:spPr>
          <a:xfrm>
            <a:off x="123154" y="1436528"/>
            <a:ext cx="268079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want to optimize correction on a FOV of interest (science </a:t>
            </a:r>
            <a:r>
              <a:rPr lang="en-US" dirty="0" err="1"/>
              <a:t>FoV</a:t>
            </a:r>
            <a:r>
              <a:rPr lang="en-US" dirty="0"/>
              <a:t>) while sensing  a large FOV (technical </a:t>
            </a:r>
            <a:r>
              <a:rPr lang="en-US" dirty="0" err="1"/>
              <a:t>FoV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/>
              <a:t>Reconstruction is done on the full sensed atmospheric volume discretized in </a:t>
            </a:r>
            <a:r>
              <a:rPr lang="en-US" i="1" dirty="0"/>
              <a:t>N</a:t>
            </a:r>
            <a:r>
              <a:rPr lang="en-US" dirty="0"/>
              <a:t> layers (</a:t>
            </a:r>
            <a:r>
              <a:rPr lang="en-US" i="1" dirty="0"/>
              <a:t>N</a:t>
            </a:r>
            <a:r>
              <a:rPr lang="en-US" dirty="0"/>
              <a:t>&gt;</a:t>
            </a:r>
            <a:r>
              <a:rPr lang="en-US" i="1" dirty="0"/>
              <a:t>M</a:t>
            </a:r>
            <a:r>
              <a:rPr lang="en-US" dirty="0"/>
              <a:t>) and</a:t>
            </a:r>
            <a:r>
              <a:rPr lang="en-US" i="1" dirty="0"/>
              <a:t> n </a:t>
            </a:r>
            <a:r>
              <a:rPr lang="en-US" dirty="0"/>
              <a:t>modes for each layer.</a:t>
            </a:r>
          </a:p>
          <a:p>
            <a:endParaRPr lang="en-US" dirty="0"/>
          </a:p>
          <a:p>
            <a:r>
              <a:rPr lang="en-US" dirty="0"/>
              <a:t>Then this reconstruction is projected on DMs maximizing performance on the </a:t>
            </a:r>
            <a:r>
              <a:rPr lang="en-US" dirty="0" err="1"/>
              <a:t>FoV</a:t>
            </a:r>
            <a:r>
              <a:rPr lang="en-US" dirty="0"/>
              <a:t> of interest.</a:t>
            </a:r>
          </a:p>
        </p:txBody>
      </p:sp>
      <p:grpSp>
        <p:nvGrpSpPr>
          <p:cNvPr id="45" name="Gruppo 44">
            <a:extLst>
              <a:ext uri="{FF2B5EF4-FFF2-40B4-BE49-F238E27FC236}">
                <a16:creationId xmlns:a16="http://schemas.microsoft.com/office/drawing/2014/main" id="{5FD8D6DD-BC01-0143-B808-C0331A5C903A}"/>
              </a:ext>
            </a:extLst>
          </p:cNvPr>
          <p:cNvGrpSpPr/>
          <p:nvPr/>
        </p:nvGrpSpPr>
        <p:grpSpPr>
          <a:xfrm>
            <a:off x="3223893" y="3088692"/>
            <a:ext cx="5400491" cy="2785648"/>
            <a:chOff x="3223893" y="3088692"/>
            <a:chExt cx="5400491" cy="2785648"/>
          </a:xfrm>
        </p:grpSpPr>
        <p:sp>
          <p:nvSpPr>
            <p:cNvPr id="32" name="Rettangolo 31">
              <a:extLst>
                <a:ext uri="{FF2B5EF4-FFF2-40B4-BE49-F238E27FC236}">
                  <a16:creationId xmlns:a16="http://schemas.microsoft.com/office/drawing/2014/main" id="{7E8BD42A-99DD-2E44-BD19-8B2236F8BC66}"/>
                </a:ext>
              </a:extLst>
            </p:cNvPr>
            <p:cNvSpPr/>
            <p:nvPr/>
          </p:nvSpPr>
          <p:spPr>
            <a:xfrm>
              <a:off x="3567013" y="5828621"/>
              <a:ext cx="3636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id="{04348970-AB9F-3B4E-9F6E-25E5AAF4A69A}"/>
                </a:ext>
              </a:extLst>
            </p:cNvPr>
            <p:cNvSpPr/>
            <p:nvPr/>
          </p:nvSpPr>
          <p:spPr>
            <a:xfrm>
              <a:off x="3447007" y="5158648"/>
              <a:ext cx="3852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9E5B9257-23C6-2546-A044-08E569508C6E}"/>
                </a:ext>
              </a:extLst>
            </p:cNvPr>
            <p:cNvSpPr/>
            <p:nvPr/>
          </p:nvSpPr>
          <p:spPr>
            <a:xfrm>
              <a:off x="3385893" y="4809435"/>
              <a:ext cx="3996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A0AF501B-1E3B-EC45-8628-622EA4506A7B}"/>
                </a:ext>
              </a:extLst>
            </p:cNvPr>
            <p:cNvSpPr/>
            <p:nvPr/>
          </p:nvSpPr>
          <p:spPr>
            <a:xfrm>
              <a:off x="3277893" y="3816867"/>
              <a:ext cx="4212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8359CAFF-9ABA-0A48-B421-37899BD98C3F}"/>
                </a:ext>
              </a:extLst>
            </p:cNvPr>
            <p:cNvSpPr/>
            <p:nvPr/>
          </p:nvSpPr>
          <p:spPr>
            <a:xfrm>
              <a:off x="3223893" y="3273358"/>
              <a:ext cx="4320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ttangolo 18">
              <a:extLst>
                <a:ext uri="{FF2B5EF4-FFF2-40B4-BE49-F238E27FC236}">
                  <a16:creationId xmlns:a16="http://schemas.microsoft.com/office/drawing/2014/main" id="{81651993-CF76-8D4E-9D1F-E02DC2927FED}"/>
                </a:ext>
              </a:extLst>
            </p:cNvPr>
            <p:cNvSpPr/>
            <p:nvPr/>
          </p:nvSpPr>
          <p:spPr>
            <a:xfrm>
              <a:off x="3313893" y="4307871"/>
              <a:ext cx="4140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ttangolo 19">
              <a:extLst>
                <a:ext uri="{FF2B5EF4-FFF2-40B4-BE49-F238E27FC236}">
                  <a16:creationId xmlns:a16="http://schemas.microsoft.com/office/drawing/2014/main" id="{A31C5FF7-2265-994C-9FE4-7A1B3A855660}"/>
                </a:ext>
              </a:extLst>
            </p:cNvPr>
            <p:cNvSpPr/>
            <p:nvPr/>
          </p:nvSpPr>
          <p:spPr>
            <a:xfrm>
              <a:off x="3526121" y="5545280"/>
              <a:ext cx="3708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CasellaDiTesto 30">
              <a:extLst>
                <a:ext uri="{FF2B5EF4-FFF2-40B4-BE49-F238E27FC236}">
                  <a16:creationId xmlns:a16="http://schemas.microsoft.com/office/drawing/2014/main" id="{76EA695E-B746-BF4A-92F4-23806A70D67E}"/>
                </a:ext>
              </a:extLst>
            </p:cNvPr>
            <p:cNvSpPr txBox="1"/>
            <p:nvPr/>
          </p:nvSpPr>
          <p:spPr>
            <a:xfrm>
              <a:off x="7897775" y="3088692"/>
              <a:ext cx="726609" cy="3693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layers</a:t>
              </a:r>
            </a:p>
          </p:txBody>
        </p:sp>
      </p:grpSp>
      <p:grpSp>
        <p:nvGrpSpPr>
          <p:cNvPr id="49" name="Gruppo 48">
            <a:extLst>
              <a:ext uri="{FF2B5EF4-FFF2-40B4-BE49-F238E27FC236}">
                <a16:creationId xmlns:a16="http://schemas.microsoft.com/office/drawing/2014/main" id="{1046C8D0-C6E4-E440-B1F8-A6E578806AA9}"/>
              </a:ext>
            </a:extLst>
          </p:cNvPr>
          <p:cNvGrpSpPr/>
          <p:nvPr/>
        </p:nvGrpSpPr>
        <p:grpSpPr>
          <a:xfrm>
            <a:off x="2931265" y="1203564"/>
            <a:ext cx="6106600" cy="5040108"/>
            <a:chOff x="2931265" y="1203564"/>
            <a:chExt cx="6106600" cy="5040108"/>
          </a:xfrm>
        </p:grpSpPr>
        <p:sp>
          <p:nvSpPr>
            <p:cNvPr id="50" name="Rettangolo 49">
              <a:extLst>
                <a:ext uri="{FF2B5EF4-FFF2-40B4-BE49-F238E27FC236}">
                  <a16:creationId xmlns:a16="http://schemas.microsoft.com/office/drawing/2014/main" id="{D8CAC546-7BA4-CA4A-8D40-C81E8B88D0FF}"/>
                </a:ext>
              </a:extLst>
            </p:cNvPr>
            <p:cNvSpPr/>
            <p:nvPr/>
          </p:nvSpPr>
          <p:spPr>
            <a:xfrm>
              <a:off x="3386943" y="4708677"/>
              <a:ext cx="3996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ttangolo 50">
              <a:extLst>
                <a:ext uri="{FF2B5EF4-FFF2-40B4-BE49-F238E27FC236}">
                  <a16:creationId xmlns:a16="http://schemas.microsoft.com/office/drawing/2014/main" id="{0C74D09C-07D1-9540-8099-F897123CD33F}"/>
                </a:ext>
              </a:extLst>
            </p:cNvPr>
            <p:cNvSpPr/>
            <p:nvPr/>
          </p:nvSpPr>
          <p:spPr>
            <a:xfrm>
              <a:off x="3544121" y="5766031"/>
              <a:ext cx="3672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ttangolo 51">
              <a:extLst>
                <a:ext uri="{FF2B5EF4-FFF2-40B4-BE49-F238E27FC236}">
                  <a16:creationId xmlns:a16="http://schemas.microsoft.com/office/drawing/2014/main" id="{B6633B03-6832-A74B-9C03-C69E8609290F}"/>
                </a:ext>
              </a:extLst>
            </p:cNvPr>
            <p:cNvSpPr/>
            <p:nvPr/>
          </p:nvSpPr>
          <p:spPr>
            <a:xfrm>
              <a:off x="3217829" y="3568586"/>
              <a:ext cx="4320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ttangolo 52">
              <a:extLst>
                <a:ext uri="{FF2B5EF4-FFF2-40B4-BE49-F238E27FC236}">
                  <a16:creationId xmlns:a16="http://schemas.microsoft.com/office/drawing/2014/main" id="{91F563D2-66D6-8842-BF97-585A6DC3632F}"/>
                </a:ext>
              </a:extLst>
            </p:cNvPr>
            <p:cNvSpPr/>
            <p:nvPr/>
          </p:nvSpPr>
          <p:spPr>
            <a:xfrm>
              <a:off x="3583893" y="5928486"/>
              <a:ext cx="3600000" cy="4571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Connettore 1 53">
              <a:extLst>
                <a:ext uri="{FF2B5EF4-FFF2-40B4-BE49-F238E27FC236}">
                  <a16:creationId xmlns:a16="http://schemas.microsoft.com/office/drawing/2014/main" id="{62CF3706-E351-3444-B3AC-791C7C135CCA}"/>
                </a:ext>
              </a:extLst>
            </p:cNvPr>
            <p:cNvCxnSpPr>
              <a:cxnSpLocks/>
              <a:stCxn id="53" idx="1"/>
            </p:cNvCxnSpPr>
            <p:nvPr/>
          </p:nvCxnSpPr>
          <p:spPr>
            <a:xfrm flipH="1" flipV="1">
              <a:off x="2931265" y="1277264"/>
              <a:ext cx="652628" cy="467408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1 54">
              <a:extLst>
                <a:ext uri="{FF2B5EF4-FFF2-40B4-BE49-F238E27FC236}">
                  <a16:creationId xmlns:a16="http://schemas.microsoft.com/office/drawing/2014/main" id="{4D10F952-2BDC-0944-81DD-A37F6F98D7A0}"/>
                </a:ext>
              </a:extLst>
            </p:cNvPr>
            <p:cNvCxnSpPr>
              <a:cxnSpLocks/>
              <a:stCxn id="53" idx="3"/>
            </p:cNvCxnSpPr>
            <p:nvPr/>
          </p:nvCxnSpPr>
          <p:spPr>
            <a:xfrm flipV="1">
              <a:off x="7183893" y="1203564"/>
              <a:ext cx="648000" cy="474778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CasellaDiTesto 55">
              <a:extLst>
                <a:ext uri="{FF2B5EF4-FFF2-40B4-BE49-F238E27FC236}">
                  <a16:creationId xmlns:a16="http://schemas.microsoft.com/office/drawing/2014/main" id="{4973DAD9-08B1-6444-A9DF-35185CF2D2C0}"/>
                </a:ext>
              </a:extLst>
            </p:cNvPr>
            <p:cNvSpPr txBox="1"/>
            <p:nvPr/>
          </p:nvSpPr>
          <p:spPr>
            <a:xfrm>
              <a:off x="7897775" y="2522853"/>
              <a:ext cx="614271" cy="369332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DMs</a:t>
              </a:r>
            </a:p>
          </p:txBody>
        </p:sp>
        <p:sp>
          <p:nvSpPr>
            <p:cNvPr id="57" name="CasellaDiTesto 56">
              <a:extLst>
                <a:ext uri="{FF2B5EF4-FFF2-40B4-BE49-F238E27FC236}">
                  <a16:creationId xmlns:a16="http://schemas.microsoft.com/office/drawing/2014/main" id="{D4479013-8B93-6447-B6A4-19AE17B356B9}"/>
                </a:ext>
              </a:extLst>
            </p:cNvPr>
            <p:cNvSpPr txBox="1"/>
            <p:nvPr/>
          </p:nvSpPr>
          <p:spPr>
            <a:xfrm>
              <a:off x="7408893" y="5874340"/>
              <a:ext cx="1628972" cy="36933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Telescope pupil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4910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90774C-F1F4-414F-8DC0-6E990DB95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35" y="343159"/>
            <a:ext cx="7886700" cy="1325563"/>
          </a:xfrm>
        </p:spPr>
        <p:txBody>
          <a:bodyPr/>
          <a:lstStyle/>
          <a:p>
            <a:r>
              <a:rPr lang="en-US" dirty="0"/>
              <a:t>MAORY AO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E71FC1F-456B-8347-9B87-55E7CDBD6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MAORY Consortium Meeting - </a:t>
            </a:r>
            <a:r>
              <a:rPr lang="it-IT"/>
              <a:t>02-05/07/2019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024EDA8-E8FD-BD42-9FF1-9C2A20A6C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8222-1666-974F-8A35-A67AA2005B5F}" type="slidenum">
              <a:rPr lang="en-US" smtClean="0"/>
              <a:t>7</a:t>
            </a:fld>
            <a:endParaRPr lang="en-US"/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02BDEAC1-B048-C644-AC0A-773031CB6FEC}"/>
              </a:ext>
            </a:extLst>
          </p:cNvPr>
          <p:cNvSpPr txBox="1"/>
          <p:nvPr/>
        </p:nvSpPr>
        <p:spPr>
          <a:xfrm>
            <a:off x="190527" y="2123648"/>
            <a:ext cx="27407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LGS:</a:t>
            </a:r>
          </a:p>
          <a:p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slopes </a:t>
            </a:r>
            <a:r>
              <a:rPr lang="en-US" sz="2000" dirty="0"/>
              <a:t>(6 stars, 80x80 SHSs):</a:t>
            </a:r>
            <a:br>
              <a:rPr lang="en-US" sz="2000" dirty="0"/>
            </a:br>
            <a:r>
              <a:rPr lang="en-US" sz="2000" dirty="0"/>
              <a:t>54k elements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Reconstruction matrix</a:t>
            </a:r>
            <a:r>
              <a:rPr lang="en-US" sz="2000" dirty="0"/>
              <a:t>:</a:t>
            </a:r>
            <a:br>
              <a:rPr lang="en-US" sz="2000" dirty="0"/>
            </a:br>
            <a:r>
              <a:rPr lang="en-US" sz="2000" dirty="0"/>
              <a:t>54k × 28k elements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Projection matrix</a:t>
            </a:r>
            <a:r>
              <a:rPr lang="en-US" sz="2000" dirty="0"/>
              <a:t>:</a:t>
            </a:r>
            <a:br>
              <a:rPr lang="en-US" sz="2000" b="1" dirty="0"/>
            </a:br>
            <a:r>
              <a:rPr lang="en-US" sz="2000" dirty="0"/>
              <a:t>28k × 6k elements</a:t>
            </a:r>
          </a:p>
        </p:txBody>
      </p:sp>
      <p:grpSp>
        <p:nvGrpSpPr>
          <p:cNvPr id="45" name="Gruppo 44">
            <a:extLst>
              <a:ext uri="{FF2B5EF4-FFF2-40B4-BE49-F238E27FC236}">
                <a16:creationId xmlns:a16="http://schemas.microsoft.com/office/drawing/2014/main" id="{5FD8D6DD-BC01-0143-B808-C0331A5C903A}"/>
              </a:ext>
            </a:extLst>
          </p:cNvPr>
          <p:cNvGrpSpPr/>
          <p:nvPr/>
        </p:nvGrpSpPr>
        <p:grpSpPr>
          <a:xfrm>
            <a:off x="3223893" y="3088692"/>
            <a:ext cx="5400491" cy="2785648"/>
            <a:chOff x="3223893" y="3088692"/>
            <a:chExt cx="5400491" cy="2785648"/>
          </a:xfrm>
        </p:grpSpPr>
        <p:sp>
          <p:nvSpPr>
            <p:cNvPr id="32" name="Rettangolo 31">
              <a:extLst>
                <a:ext uri="{FF2B5EF4-FFF2-40B4-BE49-F238E27FC236}">
                  <a16:creationId xmlns:a16="http://schemas.microsoft.com/office/drawing/2014/main" id="{7E8BD42A-99DD-2E44-BD19-8B2236F8BC66}"/>
                </a:ext>
              </a:extLst>
            </p:cNvPr>
            <p:cNvSpPr/>
            <p:nvPr/>
          </p:nvSpPr>
          <p:spPr>
            <a:xfrm>
              <a:off x="3567013" y="5828621"/>
              <a:ext cx="3636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id="{04348970-AB9F-3B4E-9F6E-25E5AAF4A69A}"/>
                </a:ext>
              </a:extLst>
            </p:cNvPr>
            <p:cNvSpPr/>
            <p:nvPr/>
          </p:nvSpPr>
          <p:spPr>
            <a:xfrm>
              <a:off x="3447007" y="5158648"/>
              <a:ext cx="3852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9E5B9257-23C6-2546-A044-08E569508C6E}"/>
                </a:ext>
              </a:extLst>
            </p:cNvPr>
            <p:cNvSpPr/>
            <p:nvPr/>
          </p:nvSpPr>
          <p:spPr>
            <a:xfrm>
              <a:off x="3385893" y="4809435"/>
              <a:ext cx="3996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A0AF501B-1E3B-EC45-8628-622EA4506A7B}"/>
                </a:ext>
              </a:extLst>
            </p:cNvPr>
            <p:cNvSpPr/>
            <p:nvPr/>
          </p:nvSpPr>
          <p:spPr>
            <a:xfrm>
              <a:off x="3277893" y="3816867"/>
              <a:ext cx="4212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8359CAFF-9ABA-0A48-B421-37899BD98C3F}"/>
                </a:ext>
              </a:extLst>
            </p:cNvPr>
            <p:cNvSpPr/>
            <p:nvPr/>
          </p:nvSpPr>
          <p:spPr>
            <a:xfrm>
              <a:off x="3223893" y="3273358"/>
              <a:ext cx="4320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ttangolo 18">
              <a:extLst>
                <a:ext uri="{FF2B5EF4-FFF2-40B4-BE49-F238E27FC236}">
                  <a16:creationId xmlns:a16="http://schemas.microsoft.com/office/drawing/2014/main" id="{81651993-CF76-8D4E-9D1F-E02DC2927FED}"/>
                </a:ext>
              </a:extLst>
            </p:cNvPr>
            <p:cNvSpPr/>
            <p:nvPr/>
          </p:nvSpPr>
          <p:spPr>
            <a:xfrm>
              <a:off x="3313893" y="4307871"/>
              <a:ext cx="4140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ttangolo 19">
              <a:extLst>
                <a:ext uri="{FF2B5EF4-FFF2-40B4-BE49-F238E27FC236}">
                  <a16:creationId xmlns:a16="http://schemas.microsoft.com/office/drawing/2014/main" id="{A31C5FF7-2265-994C-9FE4-7A1B3A855660}"/>
                </a:ext>
              </a:extLst>
            </p:cNvPr>
            <p:cNvSpPr/>
            <p:nvPr/>
          </p:nvSpPr>
          <p:spPr>
            <a:xfrm>
              <a:off x="3526121" y="5545280"/>
              <a:ext cx="3708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CasellaDiTesto 30">
              <a:extLst>
                <a:ext uri="{FF2B5EF4-FFF2-40B4-BE49-F238E27FC236}">
                  <a16:creationId xmlns:a16="http://schemas.microsoft.com/office/drawing/2014/main" id="{76EA695E-B746-BF4A-92F4-23806A70D67E}"/>
                </a:ext>
              </a:extLst>
            </p:cNvPr>
            <p:cNvSpPr txBox="1"/>
            <p:nvPr/>
          </p:nvSpPr>
          <p:spPr>
            <a:xfrm>
              <a:off x="7897775" y="3088692"/>
              <a:ext cx="726609" cy="3693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layers</a:t>
              </a:r>
            </a:p>
          </p:txBody>
        </p:sp>
      </p:grpSp>
      <p:grpSp>
        <p:nvGrpSpPr>
          <p:cNvPr id="49" name="Gruppo 48">
            <a:extLst>
              <a:ext uri="{FF2B5EF4-FFF2-40B4-BE49-F238E27FC236}">
                <a16:creationId xmlns:a16="http://schemas.microsoft.com/office/drawing/2014/main" id="{1046C8D0-C6E4-E440-B1F8-A6E578806AA9}"/>
              </a:ext>
            </a:extLst>
          </p:cNvPr>
          <p:cNvGrpSpPr/>
          <p:nvPr/>
        </p:nvGrpSpPr>
        <p:grpSpPr>
          <a:xfrm>
            <a:off x="2931265" y="1203564"/>
            <a:ext cx="6106600" cy="5040108"/>
            <a:chOff x="2931265" y="1203564"/>
            <a:chExt cx="6106600" cy="5040108"/>
          </a:xfrm>
        </p:grpSpPr>
        <p:sp>
          <p:nvSpPr>
            <p:cNvPr id="50" name="Rettangolo 49">
              <a:extLst>
                <a:ext uri="{FF2B5EF4-FFF2-40B4-BE49-F238E27FC236}">
                  <a16:creationId xmlns:a16="http://schemas.microsoft.com/office/drawing/2014/main" id="{D8CAC546-7BA4-CA4A-8D40-C81E8B88D0FF}"/>
                </a:ext>
              </a:extLst>
            </p:cNvPr>
            <p:cNvSpPr/>
            <p:nvPr/>
          </p:nvSpPr>
          <p:spPr>
            <a:xfrm>
              <a:off x="3386943" y="4708677"/>
              <a:ext cx="3996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ttangolo 50">
              <a:extLst>
                <a:ext uri="{FF2B5EF4-FFF2-40B4-BE49-F238E27FC236}">
                  <a16:creationId xmlns:a16="http://schemas.microsoft.com/office/drawing/2014/main" id="{0C74D09C-07D1-9540-8099-F897123CD33F}"/>
                </a:ext>
              </a:extLst>
            </p:cNvPr>
            <p:cNvSpPr/>
            <p:nvPr/>
          </p:nvSpPr>
          <p:spPr>
            <a:xfrm>
              <a:off x="3544121" y="5766031"/>
              <a:ext cx="3672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ttangolo 51">
              <a:extLst>
                <a:ext uri="{FF2B5EF4-FFF2-40B4-BE49-F238E27FC236}">
                  <a16:creationId xmlns:a16="http://schemas.microsoft.com/office/drawing/2014/main" id="{B6633B03-6832-A74B-9C03-C69E8609290F}"/>
                </a:ext>
              </a:extLst>
            </p:cNvPr>
            <p:cNvSpPr/>
            <p:nvPr/>
          </p:nvSpPr>
          <p:spPr>
            <a:xfrm>
              <a:off x="3217829" y="3568586"/>
              <a:ext cx="4320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ttangolo 52">
              <a:extLst>
                <a:ext uri="{FF2B5EF4-FFF2-40B4-BE49-F238E27FC236}">
                  <a16:creationId xmlns:a16="http://schemas.microsoft.com/office/drawing/2014/main" id="{91F563D2-66D6-8842-BF97-585A6DC3632F}"/>
                </a:ext>
              </a:extLst>
            </p:cNvPr>
            <p:cNvSpPr/>
            <p:nvPr/>
          </p:nvSpPr>
          <p:spPr>
            <a:xfrm>
              <a:off x="3583893" y="5928486"/>
              <a:ext cx="3600000" cy="4571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Connettore 1 53">
              <a:extLst>
                <a:ext uri="{FF2B5EF4-FFF2-40B4-BE49-F238E27FC236}">
                  <a16:creationId xmlns:a16="http://schemas.microsoft.com/office/drawing/2014/main" id="{62CF3706-E351-3444-B3AC-791C7C135CCA}"/>
                </a:ext>
              </a:extLst>
            </p:cNvPr>
            <p:cNvCxnSpPr>
              <a:cxnSpLocks/>
              <a:stCxn id="53" idx="1"/>
            </p:cNvCxnSpPr>
            <p:nvPr/>
          </p:nvCxnSpPr>
          <p:spPr>
            <a:xfrm flipH="1" flipV="1">
              <a:off x="2931265" y="1277264"/>
              <a:ext cx="652628" cy="467408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1 54">
              <a:extLst>
                <a:ext uri="{FF2B5EF4-FFF2-40B4-BE49-F238E27FC236}">
                  <a16:creationId xmlns:a16="http://schemas.microsoft.com/office/drawing/2014/main" id="{4D10F952-2BDC-0944-81DD-A37F6F98D7A0}"/>
                </a:ext>
              </a:extLst>
            </p:cNvPr>
            <p:cNvCxnSpPr>
              <a:cxnSpLocks/>
              <a:stCxn id="53" idx="3"/>
            </p:cNvCxnSpPr>
            <p:nvPr/>
          </p:nvCxnSpPr>
          <p:spPr>
            <a:xfrm flipV="1">
              <a:off x="7183893" y="1203564"/>
              <a:ext cx="648000" cy="474778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CasellaDiTesto 55">
              <a:extLst>
                <a:ext uri="{FF2B5EF4-FFF2-40B4-BE49-F238E27FC236}">
                  <a16:creationId xmlns:a16="http://schemas.microsoft.com/office/drawing/2014/main" id="{4973DAD9-08B1-6444-A9DF-35185CF2D2C0}"/>
                </a:ext>
              </a:extLst>
            </p:cNvPr>
            <p:cNvSpPr txBox="1"/>
            <p:nvPr/>
          </p:nvSpPr>
          <p:spPr>
            <a:xfrm>
              <a:off x="7897775" y="2522853"/>
              <a:ext cx="614271" cy="369332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DMs</a:t>
              </a:r>
            </a:p>
          </p:txBody>
        </p:sp>
        <p:sp>
          <p:nvSpPr>
            <p:cNvPr id="57" name="CasellaDiTesto 56">
              <a:extLst>
                <a:ext uri="{FF2B5EF4-FFF2-40B4-BE49-F238E27FC236}">
                  <a16:creationId xmlns:a16="http://schemas.microsoft.com/office/drawing/2014/main" id="{D4479013-8B93-6447-B6A4-19AE17B356B9}"/>
                </a:ext>
              </a:extLst>
            </p:cNvPr>
            <p:cNvSpPr txBox="1"/>
            <p:nvPr/>
          </p:nvSpPr>
          <p:spPr>
            <a:xfrm>
              <a:off x="7408893" y="5874340"/>
              <a:ext cx="1628972" cy="36933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Telescope pupil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190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uppo 83">
            <a:extLst>
              <a:ext uri="{FF2B5EF4-FFF2-40B4-BE49-F238E27FC236}">
                <a16:creationId xmlns:a16="http://schemas.microsoft.com/office/drawing/2014/main" id="{D5845B37-3B05-8F4A-A8E5-E2DAD04E4040}"/>
              </a:ext>
            </a:extLst>
          </p:cNvPr>
          <p:cNvGrpSpPr/>
          <p:nvPr/>
        </p:nvGrpSpPr>
        <p:grpSpPr>
          <a:xfrm>
            <a:off x="3223893" y="3088692"/>
            <a:ext cx="5400491" cy="2785648"/>
            <a:chOff x="3223893" y="3088692"/>
            <a:chExt cx="5400491" cy="2785648"/>
          </a:xfrm>
        </p:grpSpPr>
        <p:sp>
          <p:nvSpPr>
            <p:cNvPr id="85" name="Rettangolo 84">
              <a:extLst>
                <a:ext uri="{FF2B5EF4-FFF2-40B4-BE49-F238E27FC236}">
                  <a16:creationId xmlns:a16="http://schemas.microsoft.com/office/drawing/2014/main" id="{ED35CAA2-CCDF-D448-955F-E6C41FF2E588}"/>
                </a:ext>
              </a:extLst>
            </p:cNvPr>
            <p:cNvSpPr/>
            <p:nvPr/>
          </p:nvSpPr>
          <p:spPr>
            <a:xfrm>
              <a:off x="3567013" y="5828621"/>
              <a:ext cx="3636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ttangolo 85">
              <a:extLst>
                <a:ext uri="{FF2B5EF4-FFF2-40B4-BE49-F238E27FC236}">
                  <a16:creationId xmlns:a16="http://schemas.microsoft.com/office/drawing/2014/main" id="{27300C7B-5A2B-C94B-9395-3466D183C5DE}"/>
                </a:ext>
              </a:extLst>
            </p:cNvPr>
            <p:cNvSpPr/>
            <p:nvPr/>
          </p:nvSpPr>
          <p:spPr>
            <a:xfrm>
              <a:off x="3447007" y="5158648"/>
              <a:ext cx="3852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ttangolo 86">
              <a:extLst>
                <a:ext uri="{FF2B5EF4-FFF2-40B4-BE49-F238E27FC236}">
                  <a16:creationId xmlns:a16="http://schemas.microsoft.com/office/drawing/2014/main" id="{3B361964-F226-5547-9F4E-60AC98413724}"/>
                </a:ext>
              </a:extLst>
            </p:cNvPr>
            <p:cNvSpPr/>
            <p:nvPr/>
          </p:nvSpPr>
          <p:spPr>
            <a:xfrm>
              <a:off x="3385893" y="4809435"/>
              <a:ext cx="3996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ttangolo 87">
              <a:extLst>
                <a:ext uri="{FF2B5EF4-FFF2-40B4-BE49-F238E27FC236}">
                  <a16:creationId xmlns:a16="http://schemas.microsoft.com/office/drawing/2014/main" id="{E6E54210-2155-0D46-86F9-CBF184DB7CF8}"/>
                </a:ext>
              </a:extLst>
            </p:cNvPr>
            <p:cNvSpPr/>
            <p:nvPr/>
          </p:nvSpPr>
          <p:spPr>
            <a:xfrm>
              <a:off x="3277893" y="3816867"/>
              <a:ext cx="4212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ttangolo 88">
              <a:extLst>
                <a:ext uri="{FF2B5EF4-FFF2-40B4-BE49-F238E27FC236}">
                  <a16:creationId xmlns:a16="http://schemas.microsoft.com/office/drawing/2014/main" id="{F2693157-3C3B-3D4A-BFD1-99B2748AA5E7}"/>
                </a:ext>
              </a:extLst>
            </p:cNvPr>
            <p:cNvSpPr/>
            <p:nvPr/>
          </p:nvSpPr>
          <p:spPr>
            <a:xfrm>
              <a:off x="3223893" y="3273358"/>
              <a:ext cx="4320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ttangolo 89">
              <a:extLst>
                <a:ext uri="{FF2B5EF4-FFF2-40B4-BE49-F238E27FC236}">
                  <a16:creationId xmlns:a16="http://schemas.microsoft.com/office/drawing/2014/main" id="{DD040C73-B849-584F-A985-1C3D285E7183}"/>
                </a:ext>
              </a:extLst>
            </p:cNvPr>
            <p:cNvSpPr/>
            <p:nvPr/>
          </p:nvSpPr>
          <p:spPr>
            <a:xfrm>
              <a:off x="3313893" y="4307871"/>
              <a:ext cx="4140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ttangolo 90">
              <a:extLst>
                <a:ext uri="{FF2B5EF4-FFF2-40B4-BE49-F238E27FC236}">
                  <a16:creationId xmlns:a16="http://schemas.microsoft.com/office/drawing/2014/main" id="{D86150A9-E543-3149-BFFD-8EFA664D2579}"/>
                </a:ext>
              </a:extLst>
            </p:cNvPr>
            <p:cNvSpPr/>
            <p:nvPr/>
          </p:nvSpPr>
          <p:spPr>
            <a:xfrm>
              <a:off x="3526121" y="5545280"/>
              <a:ext cx="3708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CasellaDiTesto 91">
              <a:extLst>
                <a:ext uri="{FF2B5EF4-FFF2-40B4-BE49-F238E27FC236}">
                  <a16:creationId xmlns:a16="http://schemas.microsoft.com/office/drawing/2014/main" id="{7F759258-5DA2-394C-9B1B-389F55910F85}"/>
                </a:ext>
              </a:extLst>
            </p:cNvPr>
            <p:cNvSpPr txBox="1"/>
            <p:nvPr/>
          </p:nvSpPr>
          <p:spPr>
            <a:xfrm>
              <a:off x="7897775" y="3088692"/>
              <a:ext cx="726609" cy="3693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layers</a:t>
              </a:r>
            </a:p>
          </p:txBody>
        </p:sp>
      </p:grpSp>
      <p:grpSp>
        <p:nvGrpSpPr>
          <p:cNvPr id="93" name="Gruppo 92">
            <a:extLst>
              <a:ext uri="{FF2B5EF4-FFF2-40B4-BE49-F238E27FC236}">
                <a16:creationId xmlns:a16="http://schemas.microsoft.com/office/drawing/2014/main" id="{7A559CA8-0919-5742-8EE7-807868E0B7A8}"/>
              </a:ext>
            </a:extLst>
          </p:cNvPr>
          <p:cNvGrpSpPr/>
          <p:nvPr/>
        </p:nvGrpSpPr>
        <p:grpSpPr>
          <a:xfrm>
            <a:off x="2931265" y="1203564"/>
            <a:ext cx="6106600" cy="5040108"/>
            <a:chOff x="2931265" y="1203564"/>
            <a:chExt cx="6106600" cy="5040108"/>
          </a:xfrm>
        </p:grpSpPr>
        <p:sp>
          <p:nvSpPr>
            <p:cNvPr id="94" name="Rettangolo 93">
              <a:extLst>
                <a:ext uri="{FF2B5EF4-FFF2-40B4-BE49-F238E27FC236}">
                  <a16:creationId xmlns:a16="http://schemas.microsoft.com/office/drawing/2014/main" id="{2964C550-70BA-7443-A898-7327C68712A1}"/>
                </a:ext>
              </a:extLst>
            </p:cNvPr>
            <p:cNvSpPr/>
            <p:nvPr/>
          </p:nvSpPr>
          <p:spPr>
            <a:xfrm>
              <a:off x="3386943" y="4708677"/>
              <a:ext cx="3996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ttangolo 94">
              <a:extLst>
                <a:ext uri="{FF2B5EF4-FFF2-40B4-BE49-F238E27FC236}">
                  <a16:creationId xmlns:a16="http://schemas.microsoft.com/office/drawing/2014/main" id="{8AB96655-4308-B247-8F69-1570AAC6C44F}"/>
                </a:ext>
              </a:extLst>
            </p:cNvPr>
            <p:cNvSpPr/>
            <p:nvPr/>
          </p:nvSpPr>
          <p:spPr>
            <a:xfrm>
              <a:off x="3544121" y="5766031"/>
              <a:ext cx="3672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ttangolo 95">
              <a:extLst>
                <a:ext uri="{FF2B5EF4-FFF2-40B4-BE49-F238E27FC236}">
                  <a16:creationId xmlns:a16="http://schemas.microsoft.com/office/drawing/2014/main" id="{9A040F59-F886-6146-84F8-DCF1B3562551}"/>
                </a:ext>
              </a:extLst>
            </p:cNvPr>
            <p:cNvSpPr/>
            <p:nvPr/>
          </p:nvSpPr>
          <p:spPr>
            <a:xfrm>
              <a:off x="3217829" y="3568586"/>
              <a:ext cx="4320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ttangolo 96">
              <a:extLst>
                <a:ext uri="{FF2B5EF4-FFF2-40B4-BE49-F238E27FC236}">
                  <a16:creationId xmlns:a16="http://schemas.microsoft.com/office/drawing/2014/main" id="{01D969E2-1D14-5C47-BBF3-404A6B464317}"/>
                </a:ext>
              </a:extLst>
            </p:cNvPr>
            <p:cNvSpPr/>
            <p:nvPr/>
          </p:nvSpPr>
          <p:spPr>
            <a:xfrm>
              <a:off x="3583893" y="5928486"/>
              <a:ext cx="3600000" cy="4571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Connettore 1 97">
              <a:extLst>
                <a:ext uri="{FF2B5EF4-FFF2-40B4-BE49-F238E27FC236}">
                  <a16:creationId xmlns:a16="http://schemas.microsoft.com/office/drawing/2014/main" id="{1A314096-0642-3042-A1EC-7046FE0F25DF}"/>
                </a:ext>
              </a:extLst>
            </p:cNvPr>
            <p:cNvCxnSpPr>
              <a:cxnSpLocks/>
              <a:stCxn id="97" idx="1"/>
            </p:cNvCxnSpPr>
            <p:nvPr/>
          </p:nvCxnSpPr>
          <p:spPr>
            <a:xfrm flipH="1" flipV="1">
              <a:off x="2931265" y="1277264"/>
              <a:ext cx="652628" cy="467408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ttore 1 98">
              <a:extLst>
                <a:ext uri="{FF2B5EF4-FFF2-40B4-BE49-F238E27FC236}">
                  <a16:creationId xmlns:a16="http://schemas.microsoft.com/office/drawing/2014/main" id="{B25B7213-C221-7A46-9ED7-A51E95E3BCF2}"/>
                </a:ext>
              </a:extLst>
            </p:cNvPr>
            <p:cNvCxnSpPr>
              <a:cxnSpLocks/>
              <a:stCxn id="97" idx="3"/>
            </p:cNvCxnSpPr>
            <p:nvPr/>
          </p:nvCxnSpPr>
          <p:spPr>
            <a:xfrm flipV="1">
              <a:off x="7183893" y="1203564"/>
              <a:ext cx="648000" cy="474778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CasellaDiTesto 99">
              <a:extLst>
                <a:ext uri="{FF2B5EF4-FFF2-40B4-BE49-F238E27FC236}">
                  <a16:creationId xmlns:a16="http://schemas.microsoft.com/office/drawing/2014/main" id="{13705873-0F40-7649-9D32-B95B2CED0115}"/>
                </a:ext>
              </a:extLst>
            </p:cNvPr>
            <p:cNvSpPr txBox="1"/>
            <p:nvPr/>
          </p:nvSpPr>
          <p:spPr>
            <a:xfrm>
              <a:off x="7897775" y="2522853"/>
              <a:ext cx="614271" cy="369332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DMs</a:t>
              </a:r>
            </a:p>
          </p:txBody>
        </p:sp>
        <p:sp>
          <p:nvSpPr>
            <p:cNvPr id="101" name="CasellaDiTesto 100">
              <a:extLst>
                <a:ext uri="{FF2B5EF4-FFF2-40B4-BE49-F238E27FC236}">
                  <a16:creationId xmlns:a16="http://schemas.microsoft.com/office/drawing/2014/main" id="{679FE556-28E2-1B44-A7CE-61BD04EC0706}"/>
                </a:ext>
              </a:extLst>
            </p:cNvPr>
            <p:cNvSpPr txBox="1"/>
            <p:nvPr/>
          </p:nvSpPr>
          <p:spPr>
            <a:xfrm>
              <a:off x="7408893" y="5874340"/>
              <a:ext cx="1628972" cy="36933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Telescope pupil</a:t>
              </a:r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A490774C-F1F4-414F-8DC0-6E990DB95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35" y="343159"/>
            <a:ext cx="7886700" cy="1325563"/>
          </a:xfrm>
        </p:spPr>
        <p:txBody>
          <a:bodyPr/>
          <a:lstStyle/>
          <a:p>
            <a:r>
              <a:rPr lang="en-US" dirty="0"/>
              <a:t>MAORY AO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E71FC1F-456B-8347-9B87-55E7CDBD6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MAORY Consortium Meeting - </a:t>
            </a:r>
            <a:r>
              <a:rPr lang="it-IT"/>
              <a:t>02-05/07/2019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024EDA8-E8FD-BD42-9FF1-9C2A20A6C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8222-1666-974F-8A35-A67AA2005B5F}" type="slidenum">
              <a:rPr lang="en-US" smtClean="0"/>
              <a:t>8</a:t>
            </a:fld>
            <a:endParaRPr lang="en-US"/>
          </a:p>
        </p:txBody>
      </p:sp>
      <p:grpSp>
        <p:nvGrpSpPr>
          <p:cNvPr id="57" name="Gruppo 56">
            <a:extLst>
              <a:ext uri="{FF2B5EF4-FFF2-40B4-BE49-F238E27FC236}">
                <a16:creationId xmlns:a16="http://schemas.microsoft.com/office/drawing/2014/main" id="{DC20A1E1-47B2-A44A-BF57-C2048DD10C57}"/>
              </a:ext>
            </a:extLst>
          </p:cNvPr>
          <p:cNvGrpSpPr/>
          <p:nvPr/>
        </p:nvGrpSpPr>
        <p:grpSpPr>
          <a:xfrm>
            <a:off x="1066653" y="191526"/>
            <a:ext cx="6117240" cy="6539605"/>
            <a:chOff x="1066653" y="191526"/>
            <a:chExt cx="6117240" cy="6539605"/>
          </a:xfrm>
        </p:grpSpPr>
        <p:sp>
          <p:nvSpPr>
            <p:cNvPr id="58" name="Triangolo 57">
              <a:extLst>
                <a:ext uri="{FF2B5EF4-FFF2-40B4-BE49-F238E27FC236}">
                  <a16:creationId xmlns:a16="http://schemas.microsoft.com/office/drawing/2014/main" id="{5DC37328-505A-EA4E-813D-4A7194D5B7A0}"/>
                </a:ext>
              </a:extLst>
            </p:cNvPr>
            <p:cNvSpPr/>
            <p:nvPr/>
          </p:nvSpPr>
          <p:spPr>
            <a:xfrm>
              <a:off x="3583893" y="451134"/>
              <a:ext cx="3600000" cy="5467293"/>
            </a:xfrm>
            <a:prstGeom prst="triangle">
              <a:avLst>
                <a:gd name="adj" fmla="val 0"/>
              </a:avLst>
            </a:prstGeom>
            <a:solidFill>
              <a:srgbClr val="F19D19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e 58">
              <a:extLst>
                <a:ext uri="{FF2B5EF4-FFF2-40B4-BE49-F238E27FC236}">
                  <a16:creationId xmlns:a16="http://schemas.microsoft.com/office/drawing/2014/main" id="{52F551E6-26B7-934E-8DA6-E4741887F5C2}"/>
                </a:ext>
              </a:extLst>
            </p:cNvPr>
            <p:cNvSpPr/>
            <p:nvPr/>
          </p:nvSpPr>
          <p:spPr>
            <a:xfrm rot="1118768">
              <a:off x="3477166" y="191526"/>
              <a:ext cx="131731" cy="608023"/>
            </a:xfrm>
            <a:prstGeom prst="ellipse">
              <a:avLst/>
            </a:prstGeom>
            <a:solidFill>
              <a:srgbClr val="F19D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ttangolo 59">
              <a:extLst>
                <a:ext uri="{FF2B5EF4-FFF2-40B4-BE49-F238E27FC236}">
                  <a16:creationId xmlns:a16="http://schemas.microsoft.com/office/drawing/2014/main" id="{1820614D-DDD1-5842-974B-D430E6B093D9}"/>
                </a:ext>
              </a:extLst>
            </p:cNvPr>
            <p:cNvSpPr/>
            <p:nvPr/>
          </p:nvSpPr>
          <p:spPr>
            <a:xfrm rot="1016820">
              <a:off x="1844520" y="5126423"/>
              <a:ext cx="326571" cy="9548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ttangolo 60">
              <a:extLst>
                <a:ext uri="{FF2B5EF4-FFF2-40B4-BE49-F238E27FC236}">
                  <a16:creationId xmlns:a16="http://schemas.microsoft.com/office/drawing/2014/main" id="{82EC5014-A42C-1143-AA9B-422C1470E8DF}"/>
                </a:ext>
              </a:extLst>
            </p:cNvPr>
            <p:cNvSpPr/>
            <p:nvPr/>
          </p:nvSpPr>
          <p:spPr>
            <a:xfrm rot="992382">
              <a:off x="2760279" y="606680"/>
              <a:ext cx="111676" cy="4631899"/>
            </a:xfrm>
            <a:prstGeom prst="rect">
              <a:avLst/>
            </a:prstGeom>
            <a:solidFill>
              <a:srgbClr val="F19D19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CasellaDiTesto 61">
              <a:extLst>
                <a:ext uri="{FF2B5EF4-FFF2-40B4-BE49-F238E27FC236}">
                  <a16:creationId xmlns:a16="http://schemas.microsoft.com/office/drawing/2014/main" id="{02D7F714-8CF3-D94F-8B85-C31C5E5BE63E}"/>
                </a:ext>
              </a:extLst>
            </p:cNvPr>
            <p:cNvSpPr txBox="1"/>
            <p:nvPr/>
          </p:nvSpPr>
          <p:spPr>
            <a:xfrm>
              <a:off x="1066653" y="5807801"/>
              <a:ext cx="123249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LGS launcher</a:t>
              </a:r>
            </a:p>
            <a:p>
              <a:r>
                <a:rPr lang="en-US" dirty="0"/>
                <a:t>telescope</a:t>
              </a:r>
            </a:p>
          </p:txBody>
        </p:sp>
        <p:sp>
          <p:nvSpPr>
            <p:cNvPr id="63" name="CasellaDiTesto 62">
              <a:extLst>
                <a:ext uri="{FF2B5EF4-FFF2-40B4-BE49-F238E27FC236}">
                  <a16:creationId xmlns:a16="http://schemas.microsoft.com/office/drawing/2014/main" id="{D3079CFF-8648-B342-9F2D-96AC92AA640F}"/>
                </a:ext>
              </a:extLst>
            </p:cNvPr>
            <p:cNvSpPr txBox="1"/>
            <p:nvPr/>
          </p:nvSpPr>
          <p:spPr>
            <a:xfrm>
              <a:off x="2319648" y="359698"/>
              <a:ext cx="12324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LGS spot</a:t>
              </a:r>
            </a:p>
          </p:txBody>
        </p:sp>
        <p:cxnSp>
          <p:nvCxnSpPr>
            <p:cNvPr id="64" name="Connettore 1 63">
              <a:extLst>
                <a:ext uri="{FF2B5EF4-FFF2-40B4-BE49-F238E27FC236}">
                  <a16:creationId xmlns:a16="http://schemas.microsoft.com/office/drawing/2014/main" id="{812572AE-957C-2E42-B9E7-70950F487BA4}"/>
                </a:ext>
              </a:extLst>
            </p:cNvPr>
            <p:cNvCxnSpPr>
              <a:cxnSpLocks/>
              <a:stCxn id="61" idx="0"/>
            </p:cNvCxnSpPr>
            <p:nvPr/>
          </p:nvCxnSpPr>
          <p:spPr>
            <a:xfrm>
              <a:off x="3475421" y="702508"/>
              <a:ext cx="108472" cy="5248838"/>
            </a:xfrm>
            <a:prstGeom prst="line">
              <a:avLst/>
            </a:prstGeom>
            <a:ln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ttore 1 64">
              <a:extLst>
                <a:ext uri="{FF2B5EF4-FFF2-40B4-BE49-F238E27FC236}">
                  <a16:creationId xmlns:a16="http://schemas.microsoft.com/office/drawing/2014/main" id="{30535431-FCCE-C242-BDD7-AA0098B904BE}"/>
                </a:ext>
              </a:extLst>
            </p:cNvPr>
            <p:cNvCxnSpPr>
              <a:cxnSpLocks/>
              <a:stCxn id="59" idx="0"/>
            </p:cNvCxnSpPr>
            <p:nvPr/>
          </p:nvCxnSpPr>
          <p:spPr>
            <a:xfrm>
              <a:off x="3640231" y="207483"/>
              <a:ext cx="3543662" cy="5743863"/>
            </a:xfrm>
            <a:prstGeom prst="line">
              <a:avLst/>
            </a:prstGeom>
            <a:ln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79091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uppo 76">
            <a:extLst>
              <a:ext uri="{FF2B5EF4-FFF2-40B4-BE49-F238E27FC236}">
                <a16:creationId xmlns:a16="http://schemas.microsoft.com/office/drawing/2014/main" id="{5EBE2C5D-43D5-9841-B3D8-924B94E4A548}"/>
              </a:ext>
            </a:extLst>
          </p:cNvPr>
          <p:cNvGrpSpPr/>
          <p:nvPr/>
        </p:nvGrpSpPr>
        <p:grpSpPr>
          <a:xfrm>
            <a:off x="3223893" y="3088692"/>
            <a:ext cx="5400491" cy="2785648"/>
            <a:chOff x="3223893" y="3088692"/>
            <a:chExt cx="5400491" cy="2785648"/>
          </a:xfrm>
        </p:grpSpPr>
        <p:sp>
          <p:nvSpPr>
            <p:cNvPr id="78" name="Rettangolo 77">
              <a:extLst>
                <a:ext uri="{FF2B5EF4-FFF2-40B4-BE49-F238E27FC236}">
                  <a16:creationId xmlns:a16="http://schemas.microsoft.com/office/drawing/2014/main" id="{B8E3463C-AF36-3547-AA8B-1C1508AC5CF8}"/>
                </a:ext>
              </a:extLst>
            </p:cNvPr>
            <p:cNvSpPr/>
            <p:nvPr/>
          </p:nvSpPr>
          <p:spPr>
            <a:xfrm>
              <a:off x="3567013" y="5828621"/>
              <a:ext cx="3636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ttangolo 78">
              <a:extLst>
                <a:ext uri="{FF2B5EF4-FFF2-40B4-BE49-F238E27FC236}">
                  <a16:creationId xmlns:a16="http://schemas.microsoft.com/office/drawing/2014/main" id="{D8E6D843-7208-C346-8E6F-5953625FD3BD}"/>
                </a:ext>
              </a:extLst>
            </p:cNvPr>
            <p:cNvSpPr/>
            <p:nvPr/>
          </p:nvSpPr>
          <p:spPr>
            <a:xfrm>
              <a:off x="3447007" y="5158648"/>
              <a:ext cx="3852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ttangolo 79">
              <a:extLst>
                <a:ext uri="{FF2B5EF4-FFF2-40B4-BE49-F238E27FC236}">
                  <a16:creationId xmlns:a16="http://schemas.microsoft.com/office/drawing/2014/main" id="{6AC909DA-8951-204C-80A7-D85DBB12517E}"/>
                </a:ext>
              </a:extLst>
            </p:cNvPr>
            <p:cNvSpPr/>
            <p:nvPr/>
          </p:nvSpPr>
          <p:spPr>
            <a:xfrm>
              <a:off x="3385893" y="4809435"/>
              <a:ext cx="3996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ttangolo 80">
              <a:extLst>
                <a:ext uri="{FF2B5EF4-FFF2-40B4-BE49-F238E27FC236}">
                  <a16:creationId xmlns:a16="http://schemas.microsoft.com/office/drawing/2014/main" id="{9E33AC86-D63B-594E-983C-4BEC02B07195}"/>
                </a:ext>
              </a:extLst>
            </p:cNvPr>
            <p:cNvSpPr/>
            <p:nvPr/>
          </p:nvSpPr>
          <p:spPr>
            <a:xfrm>
              <a:off x="3277893" y="3816867"/>
              <a:ext cx="4212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ttangolo 81">
              <a:extLst>
                <a:ext uri="{FF2B5EF4-FFF2-40B4-BE49-F238E27FC236}">
                  <a16:creationId xmlns:a16="http://schemas.microsoft.com/office/drawing/2014/main" id="{764ABA9A-7F0D-AE4B-B65E-8E948BD81C7F}"/>
                </a:ext>
              </a:extLst>
            </p:cNvPr>
            <p:cNvSpPr/>
            <p:nvPr/>
          </p:nvSpPr>
          <p:spPr>
            <a:xfrm>
              <a:off x="3223893" y="3273358"/>
              <a:ext cx="4320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ttangolo 82">
              <a:extLst>
                <a:ext uri="{FF2B5EF4-FFF2-40B4-BE49-F238E27FC236}">
                  <a16:creationId xmlns:a16="http://schemas.microsoft.com/office/drawing/2014/main" id="{154535F8-FC82-F14D-8423-3B2801AEA676}"/>
                </a:ext>
              </a:extLst>
            </p:cNvPr>
            <p:cNvSpPr/>
            <p:nvPr/>
          </p:nvSpPr>
          <p:spPr>
            <a:xfrm>
              <a:off x="3313893" y="4307871"/>
              <a:ext cx="4140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ttangolo 83">
              <a:extLst>
                <a:ext uri="{FF2B5EF4-FFF2-40B4-BE49-F238E27FC236}">
                  <a16:creationId xmlns:a16="http://schemas.microsoft.com/office/drawing/2014/main" id="{0082A14D-1145-244D-9177-A3C00E0C7294}"/>
                </a:ext>
              </a:extLst>
            </p:cNvPr>
            <p:cNvSpPr/>
            <p:nvPr/>
          </p:nvSpPr>
          <p:spPr>
            <a:xfrm>
              <a:off x="3526121" y="5545280"/>
              <a:ext cx="3708000" cy="4571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asellaDiTesto 84">
              <a:extLst>
                <a:ext uri="{FF2B5EF4-FFF2-40B4-BE49-F238E27FC236}">
                  <a16:creationId xmlns:a16="http://schemas.microsoft.com/office/drawing/2014/main" id="{936ADF90-119A-3D49-A66A-5AC89C023F70}"/>
                </a:ext>
              </a:extLst>
            </p:cNvPr>
            <p:cNvSpPr txBox="1"/>
            <p:nvPr/>
          </p:nvSpPr>
          <p:spPr>
            <a:xfrm>
              <a:off x="7897775" y="3088692"/>
              <a:ext cx="726609" cy="3693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layers</a:t>
              </a:r>
            </a:p>
          </p:txBody>
        </p:sp>
      </p:grpSp>
      <p:grpSp>
        <p:nvGrpSpPr>
          <p:cNvPr id="86" name="Gruppo 85">
            <a:extLst>
              <a:ext uri="{FF2B5EF4-FFF2-40B4-BE49-F238E27FC236}">
                <a16:creationId xmlns:a16="http://schemas.microsoft.com/office/drawing/2014/main" id="{33E880DA-9B80-904E-941A-F13E4B7D11B1}"/>
              </a:ext>
            </a:extLst>
          </p:cNvPr>
          <p:cNvGrpSpPr/>
          <p:nvPr/>
        </p:nvGrpSpPr>
        <p:grpSpPr>
          <a:xfrm>
            <a:off x="2931265" y="1203564"/>
            <a:ext cx="6106600" cy="5040108"/>
            <a:chOff x="2931265" y="1203564"/>
            <a:chExt cx="6106600" cy="5040108"/>
          </a:xfrm>
        </p:grpSpPr>
        <p:sp>
          <p:nvSpPr>
            <p:cNvPr id="87" name="Rettangolo 86">
              <a:extLst>
                <a:ext uri="{FF2B5EF4-FFF2-40B4-BE49-F238E27FC236}">
                  <a16:creationId xmlns:a16="http://schemas.microsoft.com/office/drawing/2014/main" id="{0BA7A0DA-7D21-814F-80CB-D0290108F0D4}"/>
                </a:ext>
              </a:extLst>
            </p:cNvPr>
            <p:cNvSpPr/>
            <p:nvPr/>
          </p:nvSpPr>
          <p:spPr>
            <a:xfrm>
              <a:off x="3386943" y="4708677"/>
              <a:ext cx="3996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ttangolo 87">
              <a:extLst>
                <a:ext uri="{FF2B5EF4-FFF2-40B4-BE49-F238E27FC236}">
                  <a16:creationId xmlns:a16="http://schemas.microsoft.com/office/drawing/2014/main" id="{82937A91-6EA8-F34F-A405-881CA04503C6}"/>
                </a:ext>
              </a:extLst>
            </p:cNvPr>
            <p:cNvSpPr/>
            <p:nvPr/>
          </p:nvSpPr>
          <p:spPr>
            <a:xfrm>
              <a:off x="3544121" y="5766031"/>
              <a:ext cx="3672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ttangolo 88">
              <a:extLst>
                <a:ext uri="{FF2B5EF4-FFF2-40B4-BE49-F238E27FC236}">
                  <a16:creationId xmlns:a16="http://schemas.microsoft.com/office/drawing/2014/main" id="{CB34C47E-CDC1-4E46-98FA-4DC93DAFCE03}"/>
                </a:ext>
              </a:extLst>
            </p:cNvPr>
            <p:cNvSpPr/>
            <p:nvPr/>
          </p:nvSpPr>
          <p:spPr>
            <a:xfrm>
              <a:off x="3217829" y="3568586"/>
              <a:ext cx="4320000" cy="45719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ttangolo 89">
              <a:extLst>
                <a:ext uri="{FF2B5EF4-FFF2-40B4-BE49-F238E27FC236}">
                  <a16:creationId xmlns:a16="http://schemas.microsoft.com/office/drawing/2014/main" id="{197A1761-155A-CB43-BC62-FC7F9E9B2CE0}"/>
                </a:ext>
              </a:extLst>
            </p:cNvPr>
            <p:cNvSpPr/>
            <p:nvPr/>
          </p:nvSpPr>
          <p:spPr>
            <a:xfrm>
              <a:off x="3583893" y="5928486"/>
              <a:ext cx="3600000" cy="4571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1" name="Connettore 1 90">
              <a:extLst>
                <a:ext uri="{FF2B5EF4-FFF2-40B4-BE49-F238E27FC236}">
                  <a16:creationId xmlns:a16="http://schemas.microsoft.com/office/drawing/2014/main" id="{FCFD5445-7272-F540-8BE2-83E0FCDE3C9B}"/>
                </a:ext>
              </a:extLst>
            </p:cNvPr>
            <p:cNvCxnSpPr>
              <a:cxnSpLocks/>
              <a:stCxn id="90" idx="1"/>
            </p:cNvCxnSpPr>
            <p:nvPr/>
          </p:nvCxnSpPr>
          <p:spPr>
            <a:xfrm flipH="1" flipV="1">
              <a:off x="2931265" y="1277264"/>
              <a:ext cx="652628" cy="467408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1 91">
              <a:extLst>
                <a:ext uri="{FF2B5EF4-FFF2-40B4-BE49-F238E27FC236}">
                  <a16:creationId xmlns:a16="http://schemas.microsoft.com/office/drawing/2014/main" id="{21F61837-25FF-5842-B1D6-830CC22164E1}"/>
                </a:ext>
              </a:extLst>
            </p:cNvPr>
            <p:cNvCxnSpPr>
              <a:cxnSpLocks/>
              <a:stCxn id="90" idx="3"/>
            </p:cNvCxnSpPr>
            <p:nvPr/>
          </p:nvCxnSpPr>
          <p:spPr>
            <a:xfrm flipV="1">
              <a:off x="7183893" y="1203564"/>
              <a:ext cx="648000" cy="474778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CasellaDiTesto 92">
              <a:extLst>
                <a:ext uri="{FF2B5EF4-FFF2-40B4-BE49-F238E27FC236}">
                  <a16:creationId xmlns:a16="http://schemas.microsoft.com/office/drawing/2014/main" id="{1786E82A-2A16-8548-B9F9-41B3C5C81BBE}"/>
                </a:ext>
              </a:extLst>
            </p:cNvPr>
            <p:cNvSpPr txBox="1"/>
            <p:nvPr/>
          </p:nvSpPr>
          <p:spPr>
            <a:xfrm>
              <a:off x="7897775" y="2522853"/>
              <a:ext cx="614271" cy="369332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DMs</a:t>
              </a:r>
            </a:p>
          </p:txBody>
        </p:sp>
        <p:sp>
          <p:nvSpPr>
            <p:cNvPr id="94" name="CasellaDiTesto 93">
              <a:extLst>
                <a:ext uri="{FF2B5EF4-FFF2-40B4-BE49-F238E27FC236}">
                  <a16:creationId xmlns:a16="http://schemas.microsoft.com/office/drawing/2014/main" id="{34D25868-77C3-EF43-8985-76DCE3B43D49}"/>
                </a:ext>
              </a:extLst>
            </p:cNvPr>
            <p:cNvSpPr txBox="1"/>
            <p:nvPr/>
          </p:nvSpPr>
          <p:spPr>
            <a:xfrm>
              <a:off x="7408893" y="5874340"/>
              <a:ext cx="1628972" cy="36933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Telescope pupil</a:t>
              </a:r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A490774C-F1F4-414F-8DC0-6E990DB95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35" y="343159"/>
            <a:ext cx="7886700" cy="1325563"/>
          </a:xfrm>
        </p:spPr>
        <p:txBody>
          <a:bodyPr/>
          <a:lstStyle/>
          <a:p>
            <a:r>
              <a:rPr lang="en-US" dirty="0"/>
              <a:t>MAORY AO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E71FC1F-456B-8347-9B87-55E7CDBD6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MAORY Consortium Meeting - </a:t>
            </a:r>
            <a:r>
              <a:rPr lang="it-IT"/>
              <a:t>02-05/07/2019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024EDA8-E8FD-BD42-9FF1-9C2A20A6C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8222-1666-974F-8A35-A67AA2005B5F}" type="slidenum">
              <a:rPr lang="en-US" smtClean="0"/>
              <a:t>9</a:t>
            </a:fld>
            <a:endParaRPr lang="en-US"/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02BDEAC1-B048-C644-AC0A-773031CB6FEC}"/>
              </a:ext>
            </a:extLst>
          </p:cNvPr>
          <p:cNvSpPr txBox="1"/>
          <p:nvPr/>
        </p:nvSpPr>
        <p:spPr>
          <a:xfrm>
            <a:off x="126549" y="1431258"/>
            <a:ext cx="19108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Multiple LGSs, like human binocular vision, gives the ability to perceive a three-dimensional image (phase).</a:t>
            </a:r>
          </a:p>
        </p:txBody>
      </p:sp>
      <p:grpSp>
        <p:nvGrpSpPr>
          <p:cNvPr id="50" name="Gruppo 49">
            <a:extLst>
              <a:ext uri="{FF2B5EF4-FFF2-40B4-BE49-F238E27FC236}">
                <a16:creationId xmlns:a16="http://schemas.microsoft.com/office/drawing/2014/main" id="{470AB8B9-3DAA-174C-A0A5-421780FC46BF}"/>
              </a:ext>
            </a:extLst>
          </p:cNvPr>
          <p:cNvGrpSpPr/>
          <p:nvPr/>
        </p:nvGrpSpPr>
        <p:grpSpPr>
          <a:xfrm>
            <a:off x="1066653" y="191526"/>
            <a:ext cx="6117240" cy="6539605"/>
            <a:chOff x="1066653" y="191526"/>
            <a:chExt cx="6117240" cy="6539605"/>
          </a:xfrm>
        </p:grpSpPr>
        <p:sp>
          <p:nvSpPr>
            <p:cNvPr id="51" name="Triangolo 50">
              <a:extLst>
                <a:ext uri="{FF2B5EF4-FFF2-40B4-BE49-F238E27FC236}">
                  <a16:creationId xmlns:a16="http://schemas.microsoft.com/office/drawing/2014/main" id="{6B5C887B-93B6-9241-9DD1-0629DEEC4E00}"/>
                </a:ext>
              </a:extLst>
            </p:cNvPr>
            <p:cNvSpPr/>
            <p:nvPr/>
          </p:nvSpPr>
          <p:spPr>
            <a:xfrm>
              <a:off x="3583893" y="451134"/>
              <a:ext cx="3600000" cy="5467293"/>
            </a:xfrm>
            <a:prstGeom prst="triangle">
              <a:avLst>
                <a:gd name="adj" fmla="val 0"/>
              </a:avLst>
            </a:prstGeom>
            <a:solidFill>
              <a:srgbClr val="F19D19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e 51">
              <a:extLst>
                <a:ext uri="{FF2B5EF4-FFF2-40B4-BE49-F238E27FC236}">
                  <a16:creationId xmlns:a16="http://schemas.microsoft.com/office/drawing/2014/main" id="{D5245B23-79FF-2946-970A-8216DC964A15}"/>
                </a:ext>
              </a:extLst>
            </p:cNvPr>
            <p:cNvSpPr/>
            <p:nvPr/>
          </p:nvSpPr>
          <p:spPr>
            <a:xfrm rot="1118768">
              <a:off x="3477166" y="191526"/>
              <a:ext cx="131731" cy="608023"/>
            </a:xfrm>
            <a:prstGeom prst="ellipse">
              <a:avLst/>
            </a:prstGeom>
            <a:solidFill>
              <a:srgbClr val="F19D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ttangolo 52">
              <a:extLst>
                <a:ext uri="{FF2B5EF4-FFF2-40B4-BE49-F238E27FC236}">
                  <a16:creationId xmlns:a16="http://schemas.microsoft.com/office/drawing/2014/main" id="{DD978531-B179-154C-AEFA-911654D3DFB7}"/>
                </a:ext>
              </a:extLst>
            </p:cNvPr>
            <p:cNvSpPr/>
            <p:nvPr/>
          </p:nvSpPr>
          <p:spPr>
            <a:xfrm rot="1016820">
              <a:off x="1844520" y="5126423"/>
              <a:ext cx="326571" cy="9548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FB1B3B63-14C8-FB45-9651-B16C4FF240B5}"/>
                </a:ext>
              </a:extLst>
            </p:cNvPr>
            <p:cNvSpPr/>
            <p:nvPr/>
          </p:nvSpPr>
          <p:spPr>
            <a:xfrm rot="992382">
              <a:off x="2760279" y="606680"/>
              <a:ext cx="111676" cy="4631899"/>
            </a:xfrm>
            <a:prstGeom prst="rect">
              <a:avLst/>
            </a:prstGeom>
            <a:solidFill>
              <a:srgbClr val="F19D19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asellaDiTesto 54">
              <a:extLst>
                <a:ext uri="{FF2B5EF4-FFF2-40B4-BE49-F238E27FC236}">
                  <a16:creationId xmlns:a16="http://schemas.microsoft.com/office/drawing/2014/main" id="{59ED9CCC-185A-AF45-AA11-95BEBF8CF36E}"/>
                </a:ext>
              </a:extLst>
            </p:cNvPr>
            <p:cNvSpPr txBox="1"/>
            <p:nvPr/>
          </p:nvSpPr>
          <p:spPr>
            <a:xfrm>
              <a:off x="1066653" y="5807801"/>
              <a:ext cx="123249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LGS launcher</a:t>
              </a:r>
            </a:p>
            <a:p>
              <a:r>
                <a:rPr lang="en-US" dirty="0"/>
                <a:t>telescope</a:t>
              </a:r>
            </a:p>
          </p:txBody>
        </p:sp>
        <p:sp>
          <p:nvSpPr>
            <p:cNvPr id="56" name="CasellaDiTesto 55">
              <a:extLst>
                <a:ext uri="{FF2B5EF4-FFF2-40B4-BE49-F238E27FC236}">
                  <a16:creationId xmlns:a16="http://schemas.microsoft.com/office/drawing/2014/main" id="{18B69A36-F67C-1941-867B-5820A4DCBD24}"/>
                </a:ext>
              </a:extLst>
            </p:cNvPr>
            <p:cNvSpPr txBox="1"/>
            <p:nvPr/>
          </p:nvSpPr>
          <p:spPr>
            <a:xfrm>
              <a:off x="2319648" y="359698"/>
              <a:ext cx="12324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LGS spot</a:t>
              </a:r>
            </a:p>
          </p:txBody>
        </p:sp>
        <p:cxnSp>
          <p:nvCxnSpPr>
            <p:cNvPr id="57" name="Connettore 1 56">
              <a:extLst>
                <a:ext uri="{FF2B5EF4-FFF2-40B4-BE49-F238E27FC236}">
                  <a16:creationId xmlns:a16="http://schemas.microsoft.com/office/drawing/2014/main" id="{55FD09D1-EDFF-AB4B-9C25-7A6D99DB649B}"/>
                </a:ext>
              </a:extLst>
            </p:cNvPr>
            <p:cNvCxnSpPr>
              <a:cxnSpLocks/>
              <a:stCxn id="54" idx="0"/>
            </p:cNvCxnSpPr>
            <p:nvPr/>
          </p:nvCxnSpPr>
          <p:spPr>
            <a:xfrm>
              <a:off x="3475421" y="702508"/>
              <a:ext cx="108472" cy="5248838"/>
            </a:xfrm>
            <a:prstGeom prst="line">
              <a:avLst/>
            </a:prstGeom>
            <a:ln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ttore 1 57">
              <a:extLst>
                <a:ext uri="{FF2B5EF4-FFF2-40B4-BE49-F238E27FC236}">
                  <a16:creationId xmlns:a16="http://schemas.microsoft.com/office/drawing/2014/main" id="{9CD5F889-6A55-844F-AE81-E40AD01371F8}"/>
                </a:ext>
              </a:extLst>
            </p:cNvPr>
            <p:cNvCxnSpPr>
              <a:cxnSpLocks/>
              <a:stCxn id="52" idx="0"/>
            </p:cNvCxnSpPr>
            <p:nvPr/>
          </p:nvCxnSpPr>
          <p:spPr>
            <a:xfrm>
              <a:off x="3640231" y="207483"/>
              <a:ext cx="3543662" cy="5743863"/>
            </a:xfrm>
            <a:prstGeom prst="line">
              <a:avLst/>
            </a:prstGeom>
            <a:ln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uppo 36">
            <a:extLst>
              <a:ext uri="{FF2B5EF4-FFF2-40B4-BE49-F238E27FC236}">
                <a16:creationId xmlns:a16="http://schemas.microsoft.com/office/drawing/2014/main" id="{E75D7E4D-9EE5-164A-99FB-D5096F98A0EF}"/>
              </a:ext>
            </a:extLst>
          </p:cNvPr>
          <p:cNvGrpSpPr/>
          <p:nvPr/>
        </p:nvGrpSpPr>
        <p:grpSpPr>
          <a:xfrm flipH="1">
            <a:off x="3581495" y="230945"/>
            <a:ext cx="4983460" cy="5759820"/>
            <a:chOff x="2200433" y="191526"/>
            <a:chExt cx="4983460" cy="5759820"/>
          </a:xfrm>
        </p:grpSpPr>
        <p:sp>
          <p:nvSpPr>
            <p:cNvPr id="39" name="Triangolo 38">
              <a:extLst>
                <a:ext uri="{FF2B5EF4-FFF2-40B4-BE49-F238E27FC236}">
                  <a16:creationId xmlns:a16="http://schemas.microsoft.com/office/drawing/2014/main" id="{F06C7C0F-CEC9-8448-B98D-786709CAF0D9}"/>
                </a:ext>
              </a:extLst>
            </p:cNvPr>
            <p:cNvSpPr/>
            <p:nvPr/>
          </p:nvSpPr>
          <p:spPr>
            <a:xfrm>
              <a:off x="3583893" y="451134"/>
              <a:ext cx="3600000" cy="5467293"/>
            </a:xfrm>
            <a:prstGeom prst="triangle">
              <a:avLst>
                <a:gd name="adj" fmla="val 0"/>
              </a:avLst>
            </a:prstGeom>
            <a:solidFill>
              <a:srgbClr val="F19D19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e 40">
              <a:extLst>
                <a:ext uri="{FF2B5EF4-FFF2-40B4-BE49-F238E27FC236}">
                  <a16:creationId xmlns:a16="http://schemas.microsoft.com/office/drawing/2014/main" id="{9B0EBF1C-2C53-7743-A648-90F47181494F}"/>
                </a:ext>
              </a:extLst>
            </p:cNvPr>
            <p:cNvSpPr/>
            <p:nvPr/>
          </p:nvSpPr>
          <p:spPr>
            <a:xfrm rot="1118768">
              <a:off x="3477166" y="191526"/>
              <a:ext cx="131731" cy="608023"/>
            </a:xfrm>
            <a:prstGeom prst="ellipse">
              <a:avLst/>
            </a:prstGeom>
            <a:solidFill>
              <a:srgbClr val="F19D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D20A8019-8088-8B45-ABBF-ACF261A7A430}"/>
                </a:ext>
              </a:extLst>
            </p:cNvPr>
            <p:cNvSpPr/>
            <p:nvPr/>
          </p:nvSpPr>
          <p:spPr>
            <a:xfrm rot="1178607">
              <a:off x="3109685" y="663064"/>
              <a:ext cx="111676" cy="1800000"/>
            </a:xfrm>
            <a:prstGeom prst="rect">
              <a:avLst/>
            </a:prstGeom>
            <a:gradFill>
              <a:gsLst>
                <a:gs pos="0">
                  <a:schemeClr val="accent6">
                    <a:alpha val="5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asellaDiTesto 46">
              <a:extLst>
                <a:ext uri="{FF2B5EF4-FFF2-40B4-BE49-F238E27FC236}">
                  <a16:creationId xmlns:a16="http://schemas.microsoft.com/office/drawing/2014/main" id="{1884E6A1-5EFC-7841-BCF8-C959D4B62E85}"/>
                </a:ext>
              </a:extLst>
            </p:cNvPr>
            <p:cNvSpPr txBox="1"/>
            <p:nvPr/>
          </p:nvSpPr>
          <p:spPr>
            <a:xfrm>
              <a:off x="2200433" y="351024"/>
              <a:ext cx="12324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LGS spot</a:t>
              </a:r>
            </a:p>
          </p:txBody>
        </p:sp>
        <p:cxnSp>
          <p:nvCxnSpPr>
            <p:cNvPr id="48" name="Connettore 1 47">
              <a:extLst>
                <a:ext uri="{FF2B5EF4-FFF2-40B4-BE49-F238E27FC236}">
                  <a16:creationId xmlns:a16="http://schemas.microsoft.com/office/drawing/2014/main" id="{78D2D352-DE55-C843-9C13-C0A393B329F6}"/>
                </a:ext>
              </a:extLst>
            </p:cNvPr>
            <p:cNvCxnSpPr>
              <a:cxnSpLocks/>
              <a:stCxn id="43" idx="0"/>
            </p:cNvCxnSpPr>
            <p:nvPr/>
          </p:nvCxnSpPr>
          <p:spPr>
            <a:xfrm>
              <a:off x="3468072" y="715441"/>
              <a:ext cx="62135" cy="5233701"/>
            </a:xfrm>
            <a:prstGeom prst="line">
              <a:avLst/>
            </a:prstGeom>
            <a:ln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1 48">
              <a:extLst>
                <a:ext uri="{FF2B5EF4-FFF2-40B4-BE49-F238E27FC236}">
                  <a16:creationId xmlns:a16="http://schemas.microsoft.com/office/drawing/2014/main" id="{FEA5035B-122A-5945-8F4C-FD92CC9A834D}"/>
                </a:ext>
              </a:extLst>
            </p:cNvPr>
            <p:cNvCxnSpPr>
              <a:cxnSpLocks/>
              <a:stCxn id="41" idx="0"/>
            </p:cNvCxnSpPr>
            <p:nvPr/>
          </p:nvCxnSpPr>
          <p:spPr>
            <a:xfrm>
              <a:off x="3640231" y="207483"/>
              <a:ext cx="3543662" cy="5743863"/>
            </a:xfrm>
            <a:prstGeom prst="line">
              <a:avLst/>
            </a:prstGeom>
            <a:ln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po 5">
            <a:extLst>
              <a:ext uri="{FF2B5EF4-FFF2-40B4-BE49-F238E27FC236}">
                <a16:creationId xmlns:a16="http://schemas.microsoft.com/office/drawing/2014/main" id="{B3E39DC5-E77B-F144-A84A-1A381CB7C0F3}"/>
              </a:ext>
            </a:extLst>
          </p:cNvPr>
          <p:cNvGrpSpPr/>
          <p:nvPr/>
        </p:nvGrpSpPr>
        <p:grpSpPr>
          <a:xfrm>
            <a:off x="227621" y="3666805"/>
            <a:ext cx="1425664" cy="1597564"/>
            <a:chOff x="260623" y="3736436"/>
            <a:chExt cx="1425664" cy="1597564"/>
          </a:xfrm>
        </p:grpSpPr>
        <p:sp>
          <p:nvSpPr>
            <p:cNvPr id="3" name="Rettangolo 2">
              <a:extLst>
                <a:ext uri="{FF2B5EF4-FFF2-40B4-BE49-F238E27FC236}">
                  <a16:creationId xmlns:a16="http://schemas.microsoft.com/office/drawing/2014/main" id="{BFAC88A6-8809-AB46-AE2B-A826E919F268}"/>
                </a:ext>
              </a:extLst>
            </p:cNvPr>
            <p:cNvSpPr/>
            <p:nvPr/>
          </p:nvSpPr>
          <p:spPr>
            <a:xfrm>
              <a:off x="260623" y="3736436"/>
              <a:ext cx="1425664" cy="159756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CasellaDiTesto 69">
              <a:extLst>
                <a:ext uri="{FF2B5EF4-FFF2-40B4-BE49-F238E27FC236}">
                  <a16:creationId xmlns:a16="http://schemas.microsoft.com/office/drawing/2014/main" id="{173A3D7C-922F-1346-8CB2-2400FB5EB11C}"/>
                </a:ext>
              </a:extLst>
            </p:cNvPr>
            <p:cNvSpPr txBox="1"/>
            <p:nvPr/>
          </p:nvSpPr>
          <p:spPr>
            <a:xfrm>
              <a:off x="513957" y="3769094"/>
              <a:ext cx="9251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tech. </a:t>
              </a:r>
              <a:r>
                <a:rPr lang="en-US" sz="1200" dirty="0" err="1"/>
                <a:t>FoV</a:t>
              </a:r>
              <a:endParaRPr lang="en-US" sz="1200" dirty="0"/>
            </a:p>
          </p:txBody>
        </p:sp>
        <p:sp>
          <p:nvSpPr>
            <p:cNvPr id="71" name="Stella a 5 punte 70">
              <a:extLst>
                <a:ext uri="{FF2B5EF4-FFF2-40B4-BE49-F238E27FC236}">
                  <a16:creationId xmlns:a16="http://schemas.microsoft.com/office/drawing/2014/main" id="{CBC52D9D-4CED-8440-AC59-05EAA78CB3C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3371" y="4195999"/>
              <a:ext cx="133665" cy="136845"/>
            </a:xfrm>
            <a:prstGeom prst="star5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it-IT"/>
            </a:p>
          </p:txBody>
        </p:sp>
        <p:sp>
          <p:nvSpPr>
            <p:cNvPr id="72" name="Stella a 5 punte 71">
              <a:extLst>
                <a:ext uri="{FF2B5EF4-FFF2-40B4-BE49-F238E27FC236}">
                  <a16:creationId xmlns:a16="http://schemas.microsoft.com/office/drawing/2014/main" id="{500C3AA2-117A-8940-B107-40DAF32A5EF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6499" y="4868569"/>
              <a:ext cx="133665" cy="136845"/>
            </a:xfrm>
            <a:prstGeom prst="star5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it-IT"/>
            </a:p>
          </p:txBody>
        </p:sp>
        <p:sp>
          <p:nvSpPr>
            <p:cNvPr id="73" name="Ovale 72">
              <a:extLst>
                <a:ext uri="{FF2B5EF4-FFF2-40B4-BE49-F238E27FC236}">
                  <a16:creationId xmlns:a16="http://schemas.microsoft.com/office/drawing/2014/main" id="{03C6CF64-DD50-214A-9A97-95DDA9A538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1697" y="3999944"/>
              <a:ext cx="1197011" cy="1215982"/>
            </a:xfrm>
            <a:prstGeom prst="ellipse">
              <a:avLst/>
            </a:prstGeom>
            <a:noFill/>
            <a:ln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it-IT"/>
            </a:p>
          </p:txBody>
        </p:sp>
        <p:sp>
          <p:nvSpPr>
            <p:cNvPr id="74" name="Stella a 5 punte 73">
              <a:extLst>
                <a:ext uri="{FF2B5EF4-FFF2-40B4-BE49-F238E27FC236}">
                  <a16:creationId xmlns:a16="http://schemas.microsoft.com/office/drawing/2014/main" id="{1600B643-9687-8545-91D3-004F438785F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91049" y="4364283"/>
              <a:ext cx="133665" cy="136845"/>
            </a:xfrm>
            <a:prstGeom prst="star5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it-IT"/>
            </a:p>
          </p:txBody>
        </p:sp>
        <p:sp>
          <p:nvSpPr>
            <p:cNvPr id="75" name="Ovale 74">
              <a:extLst>
                <a:ext uri="{FF2B5EF4-FFF2-40B4-BE49-F238E27FC236}">
                  <a16:creationId xmlns:a16="http://schemas.microsoft.com/office/drawing/2014/main" id="{028415E6-39DE-704F-9999-A30568700C5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42942" y="4272766"/>
              <a:ext cx="654522" cy="670337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it-IT"/>
            </a:p>
          </p:txBody>
        </p:sp>
        <p:sp>
          <p:nvSpPr>
            <p:cNvPr id="76" name="CasellaDiTesto 75">
              <a:extLst>
                <a:ext uri="{FF2B5EF4-FFF2-40B4-BE49-F238E27FC236}">
                  <a16:creationId xmlns:a16="http://schemas.microsoft.com/office/drawing/2014/main" id="{DC2EFD7F-4B68-DD42-96B9-A1AC1EF62CA4}"/>
                </a:ext>
              </a:extLst>
            </p:cNvPr>
            <p:cNvSpPr txBox="1">
              <a:spLocks noChangeAspect="1"/>
            </p:cNvSpPr>
            <p:nvPr/>
          </p:nvSpPr>
          <p:spPr>
            <a:xfrm rot="20124657">
              <a:off x="829280" y="4333374"/>
              <a:ext cx="3984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X”</a:t>
              </a:r>
            </a:p>
          </p:txBody>
        </p:sp>
        <p:cxnSp>
          <p:nvCxnSpPr>
            <p:cNvPr id="95" name="Connettore 2 94">
              <a:extLst>
                <a:ext uri="{FF2B5EF4-FFF2-40B4-BE49-F238E27FC236}">
                  <a16:creationId xmlns:a16="http://schemas.microsoft.com/office/drawing/2014/main" id="{D777BB48-E875-D846-9E4F-3E2D8BA75A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4057" y="4476837"/>
              <a:ext cx="294750" cy="13626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Stella a 5 punte 95">
              <a:extLst>
                <a:ext uri="{FF2B5EF4-FFF2-40B4-BE49-F238E27FC236}">
                  <a16:creationId xmlns:a16="http://schemas.microsoft.com/office/drawing/2014/main" id="{978D5DA3-913A-D147-821F-C28595BE7C0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2692" y="4705371"/>
              <a:ext cx="133665" cy="136845"/>
            </a:xfrm>
            <a:prstGeom prst="star5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it-IT"/>
            </a:p>
          </p:txBody>
        </p:sp>
        <p:sp>
          <p:nvSpPr>
            <p:cNvPr id="97" name="Stella a 5 punte 96">
              <a:extLst>
                <a:ext uri="{FF2B5EF4-FFF2-40B4-BE49-F238E27FC236}">
                  <a16:creationId xmlns:a16="http://schemas.microsoft.com/office/drawing/2014/main" id="{EF62F333-5265-EF4A-A90B-C32D82EA48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96147" y="4700974"/>
              <a:ext cx="133665" cy="136845"/>
            </a:xfrm>
            <a:prstGeom prst="star5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it-IT"/>
            </a:p>
          </p:txBody>
        </p:sp>
        <p:sp>
          <p:nvSpPr>
            <p:cNvPr id="98" name="Stella a 5 punte 97">
              <a:extLst>
                <a:ext uri="{FF2B5EF4-FFF2-40B4-BE49-F238E27FC236}">
                  <a16:creationId xmlns:a16="http://schemas.microsoft.com/office/drawing/2014/main" id="{669B6BBC-79D1-C54E-B461-6F2858284D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2391" y="4364126"/>
              <a:ext cx="133665" cy="136845"/>
            </a:xfrm>
            <a:prstGeom prst="star5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10995214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3616</TotalTime>
  <Words>966</Words>
  <Application>Microsoft Macintosh PowerPoint</Application>
  <PresentationFormat>Presentazione su schermo (4:3)</PresentationFormat>
  <Paragraphs>187</Paragraphs>
  <Slides>19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Tema di Office</vt:lpstr>
      <vt:lpstr>MAORY AO description</vt:lpstr>
      <vt:lpstr>How will MAORY AO work?</vt:lpstr>
      <vt:lpstr>How will MAORY AO work?</vt:lpstr>
      <vt:lpstr>MAORY AO</vt:lpstr>
      <vt:lpstr>MAORY AO</vt:lpstr>
      <vt:lpstr>MAORY AO</vt:lpstr>
      <vt:lpstr>MAORY AO</vt:lpstr>
      <vt:lpstr>MAORY AO</vt:lpstr>
      <vt:lpstr>MAORY AO</vt:lpstr>
      <vt:lpstr>MAORY AO</vt:lpstr>
      <vt:lpstr>MAORY AO – LGS/HO</vt:lpstr>
      <vt:lpstr>How will MAORY AO work?</vt:lpstr>
      <vt:lpstr>MAORY AO</vt:lpstr>
      <vt:lpstr>MAORY AO</vt:lpstr>
      <vt:lpstr>MAORY AO</vt:lpstr>
      <vt:lpstr>MAORY AO</vt:lpstr>
      <vt:lpstr>MAORY AO</vt:lpstr>
      <vt:lpstr>MAORY AO</vt:lpstr>
      <vt:lpstr>MAORY AO – NGS/LO-reference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Guido Agapito</dc:creator>
  <cp:lastModifiedBy>Guido Agapito</cp:lastModifiedBy>
  <cp:revision>213</cp:revision>
  <cp:lastPrinted>2018-07-11T06:35:34Z</cp:lastPrinted>
  <dcterms:created xsi:type="dcterms:W3CDTF">2018-06-01T09:09:02Z</dcterms:created>
  <dcterms:modified xsi:type="dcterms:W3CDTF">2019-07-02T07:45:52Z</dcterms:modified>
</cp:coreProperties>
</file>