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gif" ContentType="image/gif"/>
  <Default Extension="png" ContentType="image/png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2" r:id="rId3"/>
    <p:sldId id="408" r:id="rId4"/>
    <p:sldId id="407" r:id="rId5"/>
    <p:sldId id="406" r:id="rId6"/>
    <p:sldId id="409" r:id="rId7"/>
    <p:sldId id="417" r:id="rId8"/>
    <p:sldId id="415" r:id="rId9"/>
    <p:sldId id="416" r:id="rId10"/>
    <p:sldId id="410" r:id="rId11"/>
    <p:sldId id="411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13" r:id="rId20"/>
    <p:sldId id="41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o Biondi" initials="F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C44"/>
    <a:srgbClr val="BFBFBF"/>
    <a:srgbClr val="A575BB"/>
    <a:srgbClr val="AE1819"/>
    <a:srgbClr val="B61A1B"/>
    <a:srgbClr val="66676B"/>
    <a:srgbClr val="7E7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82675" autoAdjust="0"/>
  </p:normalViewPr>
  <p:slideViewPr>
    <p:cSldViewPr snapToGrid="0">
      <p:cViewPr varScale="1">
        <p:scale>
          <a:sx n="151" d="100"/>
          <a:sy n="151" d="100"/>
        </p:scale>
        <p:origin x="200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08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C3A2-11CB-49A3-BFFC-49C38AFE24DC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91A6-4F69-4678-BCF1-5E4F94CE0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1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F6610-165B-7F47-A9ED-A46DD5142D2C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21A58-2ADB-B04B-BCFF-5F4089A8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5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coinvolto</a:t>
            </a:r>
            <a:r>
              <a:rPr lang="en-US" dirty="0" smtClean="0"/>
              <a:t> ma </a:t>
            </a:r>
            <a:r>
              <a:rPr lang="en-US" dirty="0" err="1" smtClean="0"/>
              <a:t>supplisco</a:t>
            </a:r>
            <a:r>
              <a:rPr lang="en-US" dirty="0" smtClean="0"/>
              <a:t> Biondi e </a:t>
            </a:r>
            <a:r>
              <a:rPr lang="en-US" dirty="0" err="1" smtClean="0"/>
              <a:t>Claudi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4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Speculare</a:t>
            </a:r>
            <a:r>
              <a:rPr lang="en-US" dirty="0" smtClean="0"/>
              <a:t> a slide </a:t>
            </a:r>
            <a:r>
              <a:rPr lang="en-US" dirty="0" err="1" smtClean="0"/>
              <a:t>precedente</a:t>
            </a:r>
            <a:endParaRPr lang="en-US" dirty="0" smtClean="0"/>
          </a:p>
          <a:p>
            <a:r>
              <a:rPr lang="en-US" dirty="0" smtClean="0"/>
              <a:t>S slit</a:t>
            </a:r>
          </a:p>
          <a:p>
            <a:r>
              <a:rPr lang="en-US" dirty="0" smtClean="0"/>
              <a:t>CM </a:t>
            </a:r>
            <a:r>
              <a:rPr lang="en-US" dirty="0" err="1" smtClean="0"/>
              <a:t>collimatore</a:t>
            </a:r>
            <a:endParaRPr lang="en-US" dirty="0" smtClean="0"/>
          </a:p>
          <a:p>
            <a:r>
              <a:rPr lang="en-US" dirty="0" err="1" smtClean="0"/>
              <a:t>Prismi</a:t>
            </a:r>
            <a:endParaRPr lang="en-US" dirty="0" smtClean="0"/>
          </a:p>
          <a:p>
            <a:r>
              <a:rPr lang="en-US" dirty="0" smtClean="0"/>
              <a:t>Grating</a:t>
            </a:r>
          </a:p>
          <a:p>
            <a:r>
              <a:rPr lang="en-US" dirty="0" err="1" smtClean="0"/>
              <a:t>Prismi</a:t>
            </a:r>
            <a:endParaRPr lang="en-US" dirty="0" smtClean="0"/>
          </a:p>
          <a:p>
            <a:r>
              <a:rPr lang="en-US" dirty="0" smtClean="0"/>
              <a:t>CM</a:t>
            </a:r>
          </a:p>
          <a:p>
            <a:r>
              <a:rPr lang="en-US" dirty="0" smtClean="0"/>
              <a:t>FM folding mirror</a:t>
            </a:r>
          </a:p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partire</a:t>
            </a:r>
            <a:r>
              <a:rPr lang="en-US" dirty="0" smtClean="0"/>
              <a:t> da 2020</a:t>
            </a:r>
            <a:r>
              <a:rPr lang="en-US" baseline="0" dirty="0" smtClean="0"/>
              <a:t> =&gt; 2021 PAC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96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Fantin</a:t>
            </a:r>
            <a:r>
              <a:rPr lang="en-US" dirty="0" smtClean="0"/>
              <a:t> </a:t>
            </a:r>
            <a:r>
              <a:rPr lang="en-US" dirty="0" err="1" smtClean="0"/>
              <a:t>Trasporti</a:t>
            </a:r>
            <a:r>
              <a:rPr lang="en-US" dirty="0" smtClean="0"/>
              <a:t> e </a:t>
            </a:r>
            <a:r>
              <a:rPr lang="en-US" dirty="0" err="1" smtClean="0"/>
              <a:t>servizi</a:t>
            </a:r>
            <a:r>
              <a:rPr lang="en-US" dirty="0" smtClean="0"/>
              <a:t> </a:t>
            </a:r>
            <a:r>
              <a:rPr lang="en-US" dirty="0" err="1" smtClean="0"/>
              <a:t>tecnologici</a:t>
            </a:r>
            <a:r>
              <a:rPr lang="en-US" dirty="0" smtClean="0"/>
              <a:t> (di </a:t>
            </a:r>
            <a:r>
              <a:rPr lang="en-US" dirty="0" err="1" smtClean="0"/>
              <a:t>strumentazione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piattaforma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fully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UV-opt</a:t>
            </a:r>
            <a:r>
              <a:rPr lang="en-US" baseline="0" dirty="0" smtClean="0"/>
              <a:t> no echelle ma “quasi-order”, range </a:t>
            </a:r>
            <a:r>
              <a:rPr lang="en-US" baseline="0" dirty="0" err="1" smtClean="0"/>
              <a:t>spettrali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4C concept </a:t>
            </a:r>
            <a:r>
              <a:rPr lang="en-US" dirty="0" err="1" smtClean="0"/>
              <a:t>spiegato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Sovrapposizione</a:t>
            </a:r>
            <a:r>
              <a:rPr lang="en-US" dirty="0" smtClean="0"/>
              <a:t> </a:t>
            </a:r>
            <a:r>
              <a:rPr lang="en-US" dirty="0" err="1" smtClean="0"/>
              <a:t>dovuta</a:t>
            </a:r>
            <a:r>
              <a:rPr lang="en-US" dirty="0" smtClean="0"/>
              <a:t> a </a:t>
            </a:r>
            <a:r>
              <a:rPr lang="en-US" dirty="0" err="1" smtClean="0"/>
              <a:t>dicroico</a:t>
            </a:r>
            <a:r>
              <a:rPr lang="en-US" dirty="0" smtClean="0"/>
              <a:t> per </a:t>
            </a:r>
            <a:r>
              <a:rPr lang="en-US" dirty="0" err="1" smtClean="0"/>
              <a:t>calibrazione</a:t>
            </a:r>
            <a:r>
              <a:rPr lang="en-US" baseline="0" dirty="0" smtClean="0"/>
              <a:t> 2 rami (</a:t>
            </a:r>
            <a:r>
              <a:rPr lang="en-US" baseline="0" dirty="0" err="1" smtClean="0"/>
              <a:t>stesso</a:t>
            </a:r>
            <a:r>
              <a:rPr lang="en-US" baseline="0" dirty="0" smtClean="0"/>
              <a:t> per quasi-orders”)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INTEGRATO DAPPRIMA DA SOLO A 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 2 PIANI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DETERCTOR SU PIANO INFERIORE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ATTESI 4 SPETTRI ORIZZONTALI </a:t>
            </a:r>
          </a:p>
          <a:p>
            <a:r>
              <a:rPr lang="en-US" dirty="0" smtClean="0"/>
              <a:t>SLIT LENGTH 12 ARCSEC IN OPT &amp; NIR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2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TUTTO </a:t>
            </a:r>
            <a:r>
              <a:rPr lang="en-US" dirty="0" err="1" smtClean="0"/>
              <a:t>raffreddato</a:t>
            </a:r>
            <a:r>
              <a:rPr lang="en-US" baseline="0" dirty="0" smtClean="0"/>
              <a:t> a 150K</a:t>
            </a:r>
          </a:p>
          <a:p>
            <a:r>
              <a:rPr lang="en-US" baseline="0" dirty="0" smtClean="0"/>
              <a:t>Detector a 40 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21A58-2ADB-B04B-BCFF-5F4089A88C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gif"/><Relationship Id="rId10" Type="http://schemas.openxmlformats.org/officeDocument/2006/relationships/image" Target="../media/image9.jpeg"/><Relationship Id="rId11" Type="http://schemas.openxmlformats.org/officeDocument/2006/relationships/image" Target="../media/image10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1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6.jpeg"/><Relationship Id="rId9" Type="http://schemas.openxmlformats.org/officeDocument/2006/relationships/image" Target="../media/image3.png"/><Relationship Id="rId10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gradFill>
          <a:gsLst>
            <a:gs pos="0">
              <a:srgbClr val="047AFC"/>
            </a:gs>
            <a:gs pos="100000">
              <a:schemeClr val="tx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1C8A-054D-4700-B8A3-F654883D5852}" type="datetimeFigureOut">
              <a:rPr lang="it-IT" smtClean="0"/>
              <a:t>17/06/19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8D3D-0F12-43C9-A66A-DCC5ED33B6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11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85"/>
            <a:ext cx="9144000" cy="829825"/>
          </a:xfrm>
          <a:prstGeom prst="rect">
            <a:avLst/>
          </a:prstGeom>
          <a:gradFill rotWithShape="1">
            <a:gsLst>
              <a:gs pos="0">
                <a:srgbClr val="047AF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7" name="Immagine 6" descr="http://www.brera.inaf.it/~campana/SOXS/Son_of_X-Shooter_files/shapeimage_1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" y="53873"/>
            <a:ext cx="771787" cy="7258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 userDrawn="1"/>
        </p:nvSpPr>
        <p:spPr>
          <a:xfrm>
            <a:off x="792110" y="131162"/>
            <a:ext cx="123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SOXS</a:t>
            </a:r>
            <a:endParaRPr lang="it-IT" sz="1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Picture 2" descr="Risultati immagini per inaf logo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84" t="16287" r="17915" b="19870"/>
          <a:stretch/>
        </p:blipFill>
        <p:spPr bwMode="auto">
          <a:xfrm>
            <a:off x="2011446" y="53873"/>
            <a:ext cx="754180" cy="7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Risultati immagini per weizmann institute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013" y="-24949"/>
            <a:ext cx="1629590" cy="4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isultati immagini per queen's university belfast logo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1439" y="38434"/>
            <a:ext cx="958571" cy="3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Universidad Andrés Bello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055" y="45110"/>
            <a:ext cx="540175" cy="4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Risultati immagini per eso logo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591" y="53872"/>
            <a:ext cx="528876" cy="6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isultati immagini per tel aviv university logo"/>
          <p:cNvPicPr>
            <a:picLocks noChangeAspect="1" noChangeArrowheads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491342" y="412657"/>
            <a:ext cx="834515" cy="3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isultati immagini per dark cosmology centre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12154" b="10239"/>
          <a:stretch/>
        </p:blipFill>
        <p:spPr bwMode="auto">
          <a:xfrm>
            <a:off x="6919000" y="481623"/>
            <a:ext cx="1158046" cy="2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strofisicamas.cl/wp-content/uploads/2014/03/logomas-300x252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17206" r="-1" b="15656"/>
          <a:stretch/>
        </p:blipFill>
        <p:spPr bwMode="auto">
          <a:xfrm>
            <a:off x="5240255" y="334471"/>
            <a:ext cx="764335" cy="4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asted-image.tif"/>
          <p:cNvPicPr/>
          <p:nvPr userDrawn="1"/>
        </p:nvPicPr>
        <p:blipFill>
          <a:blip r:embed="rId11">
            <a:extLst/>
          </a:blip>
          <a:stretch>
            <a:fillRect/>
          </a:stretch>
        </p:blipFill>
        <p:spPr>
          <a:xfrm>
            <a:off x="6077392" y="102083"/>
            <a:ext cx="976417" cy="2950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365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>
            <a:spLocks noChangeArrowheads="1"/>
          </p:cNvSpPr>
          <p:nvPr userDrawn="1"/>
        </p:nvSpPr>
        <p:spPr bwMode="auto">
          <a:xfrm>
            <a:off x="0" y="685"/>
            <a:ext cx="9144000" cy="829825"/>
          </a:xfrm>
          <a:prstGeom prst="rect">
            <a:avLst/>
          </a:prstGeom>
          <a:gradFill rotWithShape="1">
            <a:gsLst>
              <a:gs pos="0">
                <a:srgbClr val="047AF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6" y="1076203"/>
            <a:ext cx="7974680" cy="872887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36" y="2083299"/>
            <a:ext cx="7939214" cy="463817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8D3D-0F12-43C9-A66A-DCC5ED33B605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7" name="Immagine 6" descr="http://www.brera.inaf.it/~campana/SOXS/Son_of_X-Shooter_files/shapeimage_1.png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" y="53873"/>
            <a:ext cx="771787" cy="725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isultati immagini per inaf logo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84" t="16287" r="17915" b="19870"/>
          <a:stretch/>
        </p:blipFill>
        <p:spPr bwMode="auto">
          <a:xfrm>
            <a:off x="2574260" y="102083"/>
            <a:ext cx="624424" cy="5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en's University Belfast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10920" y="2633987"/>
            <a:ext cx="223584" cy="8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queen's university belfast logo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4626" y="205007"/>
            <a:ext cx="1115502" cy="4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versidad Andrés Bello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550" y="179840"/>
            <a:ext cx="540175" cy="4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isultati immagini per tuorla observatory logo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60" y="145743"/>
            <a:ext cx="600337" cy="5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isultati immagini per eso logo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1" y="94751"/>
            <a:ext cx="461264" cy="6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isultati immagini per weizmann institute log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822" y="102083"/>
            <a:ext cx="1987909" cy="5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 userDrawn="1"/>
        </p:nvSpPr>
        <p:spPr>
          <a:xfrm>
            <a:off x="999585" y="87308"/>
            <a:ext cx="140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SOXS</a:t>
            </a:r>
            <a:endParaRPr lang="it-IT" sz="16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2" descr="Risultati immagini per tel aviv university logo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7619636" y="205007"/>
            <a:ext cx="834515" cy="3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0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1C8A-054D-4700-B8A3-F654883D5852}" type="datetimeFigureOut">
              <a:rPr lang="it-IT" smtClean="0"/>
              <a:t>17/06/19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8D3D-0F12-43C9-A66A-DCC5ED33B60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20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jpe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14.png"/><Relationship Id="rId1" Type="http://schemas.microsoft.com/office/2007/relationships/media" Target="../media/media5.m4a"/><Relationship Id="rId2" Type="http://schemas.openxmlformats.org/officeDocument/2006/relationships/audio" Target="../media/media5.m4a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174" y="766762"/>
            <a:ext cx="7772400" cy="1182400"/>
          </a:xfrm>
        </p:spPr>
        <p:txBody>
          <a:bodyPr>
            <a:normAutofit/>
          </a:bodyPr>
          <a:lstStyle/>
          <a:p>
            <a:r>
              <a:rPr lang="it-IT" dirty="0" smtClean="0"/>
              <a:t>SOXS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374" y="2225312"/>
            <a:ext cx="6858000" cy="1236990"/>
          </a:xfrm>
        </p:spPr>
        <p:txBody>
          <a:bodyPr>
            <a:normAutofit fontScale="70000" lnSpcReduction="20000"/>
          </a:bodyPr>
          <a:lstStyle/>
          <a:p>
            <a:endParaRPr lang="it-IT" b="1" baseline="30000" dirty="0" smtClean="0"/>
          </a:p>
          <a:p>
            <a:r>
              <a:rPr lang="it-IT" sz="3100" b="1" dirty="0" smtClean="0"/>
              <a:t>O</a:t>
            </a:r>
            <a:r>
              <a:rPr lang="en-US" sz="3100" b="1" dirty="0" smtClean="0"/>
              <a:t>n behalf of Riccardo </a:t>
            </a:r>
            <a:r>
              <a:rPr lang="en-US" sz="3100" b="1" dirty="0" err="1" smtClean="0"/>
              <a:t>Claudi</a:t>
            </a:r>
            <a:r>
              <a:rPr lang="en-US" sz="3100" b="1" dirty="0" smtClean="0"/>
              <a:t> e Federico Biondi</a:t>
            </a:r>
          </a:p>
          <a:p>
            <a:r>
              <a:rPr lang="en-US" b="1" dirty="0" smtClean="0"/>
              <a:t>INAF-OAPD-days </a:t>
            </a:r>
            <a:endParaRPr lang="en-US" b="1" dirty="0" smtClean="0"/>
          </a:p>
          <a:p>
            <a:r>
              <a:rPr lang="en-US" b="1" dirty="0" err="1" smtClean="0"/>
              <a:t>Padova</a:t>
            </a:r>
            <a:r>
              <a:rPr lang="en-US" b="1" dirty="0" smtClean="0"/>
              <a:t>,  </a:t>
            </a:r>
            <a:r>
              <a:rPr lang="en-US" b="1" dirty="0"/>
              <a:t>17-18 </a:t>
            </a:r>
            <a:r>
              <a:rPr lang="en-US" b="1" dirty="0" err="1" smtClean="0"/>
              <a:t>Giugno</a:t>
            </a:r>
            <a:r>
              <a:rPr lang="en-US" b="1" dirty="0" smtClean="0"/>
              <a:t> 2019</a:t>
            </a:r>
            <a:endParaRPr lang="en-US" b="1" dirty="0"/>
          </a:p>
        </p:txBody>
      </p:sp>
      <p:pic>
        <p:nvPicPr>
          <p:cNvPr id="4" name="Immagine 3" descr="http://www.brera.inaf.it/~campana/SOXS/Son_of_X-Shooter_files/shapeimage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541" y="3738452"/>
            <a:ext cx="1445666" cy="147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12"/>
    </mc:Choice>
    <mc:Fallback>
      <p:transition spd="slow" advTm="30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03177" y="1174376"/>
            <a:ext cx="319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TECHNICAL ASPECTS</a:t>
            </a:r>
            <a:endParaRPr lang="en-US" b="1" dirty="0"/>
          </a:p>
        </p:txBody>
      </p:sp>
      <p:pic>
        <p:nvPicPr>
          <p:cNvPr id="4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2" y="1909482"/>
            <a:ext cx="4232213" cy="41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24400" y="1683598"/>
            <a:ext cx="42582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UV-VIS Spectrograph </a:t>
            </a:r>
          </a:p>
          <a:p>
            <a:r>
              <a:rPr lang="el-GR" dirty="0" smtClean="0"/>
              <a:t>λ</a:t>
            </a:r>
            <a:r>
              <a:rPr lang="en-US" dirty="0" smtClean="0"/>
              <a:t> = 350 – 850 nm </a:t>
            </a:r>
          </a:p>
          <a:p>
            <a:r>
              <a:rPr lang="en-US" dirty="0" smtClean="0"/>
              <a:t>R = 4500</a:t>
            </a:r>
          </a:p>
          <a:p>
            <a:r>
              <a:rPr lang="en-US" dirty="0" smtClean="0"/>
              <a:t>4 polychromatic beams produced by ion-etched gratings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NIR Spectrograph</a:t>
            </a:r>
          </a:p>
          <a:p>
            <a:r>
              <a:rPr lang="el-GR" dirty="0"/>
              <a:t>λ</a:t>
            </a:r>
            <a:r>
              <a:rPr lang="en-US" dirty="0"/>
              <a:t> = </a:t>
            </a:r>
            <a:r>
              <a:rPr lang="en-US" dirty="0" smtClean="0"/>
              <a:t>800 </a:t>
            </a:r>
            <a:r>
              <a:rPr lang="en-US" dirty="0"/>
              <a:t>– </a:t>
            </a:r>
            <a:r>
              <a:rPr lang="en-US" dirty="0" smtClean="0"/>
              <a:t>2000 </a:t>
            </a:r>
            <a:r>
              <a:rPr lang="en-US" dirty="0"/>
              <a:t>nm </a:t>
            </a:r>
          </a:p>
          <a:p>
            <a:r>
              <a:rPr lang="en-US" dirty="0"/>
              <a:t>R = </a:t>
            </a:r>
            <a:r>
              <a:rPr lang="en-US" dirty="0" smtClean="0"/>
              <a:t>5000</a:t>
            </a:r>
            <a:endParaRPr lang="en-US" dirty="0"/>
          </a:p>
          <a:p>
            <a:pPr>
              <a:defRPr/>
            </a:pPr>
            <a:r>
              <a:rPr lang="en-US" dirty="0"/>
              <a:t>4C concept based cross dispersed </a:t>
            </a:r>
            <a:r>
              <a:rPr lang="en-US" dirty="0" smtClean="0"/>
              <a:t>echelle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Calibration Unit</a:t>
            </a:r>
          </a:p>
          <a:p>
            <a:pPr>
              <a:defRPr/>
            </a:pPr>
            <a:r>
              <a:rPr lang="en-US" dirty="0" smtClean="0"/>
              <a:t>Pinhole mode for star simulation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Acquisition Camera</a:t>
            </a:r>
          </a:p>
          <a:p>
            <a:pPr>
              <a:defRPr/>
            </a:pPr>
            <a:r>
              <a:rPr lang="en-US" dirty="0"/>
              <a:t>Monitor targets / Monitor Spectrographs </a:t>
            </a:r>
            <a:r>
              <a:rPr lang="en-US" dirty="0" smtClean="0"/>
              <a:t>alignment </a:t>
            </a:r>
            <a:r>
              <a:rPr lang="en-US" dirty="0"/>
              <a:t>/ </a:t>
            </a:r>
            <a:r>
              <a:rPr lang="en-US" b="1" dirty="0"/>
              <a:t>VIS Photometry</a:t>
            </a:r>
          </a:p>
          <a:p>
            <a:pPr>
              <a:defRPr/>
            </a:pPr>
            <a:r>
              <a:rPr lang="en-US" dirty="0"/>
              <a:t>+ pinhole mode for alignment </a:t>
            </a:r>
            <a:r>
              <a:rPr lang="en-US" dirty="0" smtClean="0"/>
              <a:t>purposes</a:t>
            </a:r>
            <a:endParaRPr lang="en-US" dirty="0"/>
          </a:p>
        </p:txBody>
      </p:sp>
      <p:sp>
        <p:nvSpPr>
          <p:cNvPr id="6" name="Cornice 5"/>
          <p:cNvSpPr/>
          <p:nvPr/>
        </p:nvSpPr>
        <p:spPr>
          <a:xfrm>
            <a:off x="3447322" y="1122187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asellaDiTesto 2"/>
          <p:cNvSpPr txBox="1"/>
          <p:nvPr/>
        </p:nvSpPr>
        <p:spPr>
          <a:xfrm>
            <a:off x="180322" y="6182591"/>
            <a:ext cx="334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Mass ca 800 kg</a:t>
            </a:r>
          </a:p>
          <a:p>
            <a:r>
              <a:rPr lang="en-US" dirty="0" smtClean="0"/>
              <a:t>Bearing diameter ca 1600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03177" y="1174376"/>
            <a:ext cx="319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COMMON PATH@ OAPD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1925" y="2623573"/>
            <a:ext cx="2794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dichroic feeds the 2 arms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akes input from 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Gives input to AC, UVVIS, NIR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Piezo Tip/tilt Folding Mirrors for flexures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Atmospheric Dispersion Corrector</a:t>
            </a:r>
            <a:endParaRPr lang="en-US" dirty="0"/>
          </a:p>
        </p:txBody>
      </p:sp>
      <p:pic>
        <p:nvPicPr>
          <p:cNvPr id="5" name="Picture 83" descr="c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77" y="1966823"/>
            <a:ext cx="6135480" cy="389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65827" y="15051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Common Path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AIT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Backbone of the instrument</a:t>
            </a:r>
          </a:p>
        </p:txBody>
      </p:sp>
      <p:sp>
        <p:nvSpPr>
          <p:cNvPr id="6" name="Cornice 5"/>
          <p:cNvSpPr/>
          <p:nvPr/>
        </p:nvSpPr>
        <p:spPr>
          <a:xfrm>
            <a:off x="3172276" y="1122187"/>
            <a:ext cx="2853238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1076066"/>
            <a:ext cx="21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UV-VIS Arm</a:t>
            </a:r>
          </a:p>
        </p:txBody>
      </p:sp>
      <p:pic>
        <p:nvPicPr>
          <p:cNvPr id="3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1884487"/>
            <a:ext cx="2493609" cy="2502983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72" y="4014158"/>
            <a:ext cx="3331903" cy="2633278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5204" r="29524" b="4017"/>
          <a:stretch/>
        </p:blipFill>
        <p:spPr>
          <a:xfrm>
            <a:off x="3142107" y="1379621"/>
            <a:ext cx="1860550" cy="175635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182445" y="1379621"/>
            <a:ext cx="95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Cryostat</a:t>
            </a:r>
            <a:endParaRPr lang="en-US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2265218" y="2257800"/>
            <a:ext cx="758537" cy="292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821779" y="4319815"/>
            <a:ext cx="855518" cy="881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047509" y="4810991"/>
            <a:ext cx="234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Feeding “floor”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047509" y="5908964"/>
            <a:ext cx="234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 “floor”</a:t>
            </a:r>
            <a:endParaRPr lang="en-US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5766955" y="3553691"/>
            <a:ext cx="1454727" cy="73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221682" y="3184359"/>
            <a:ext cx="148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slide</a:t>
            </a:r>
            <a:endParaRPr lang="en-US" dirty="0"/>
          </a:p>
        </p:txBody>
      </p:sp>
      <p:sp>
        <p:nvSpPr>
          <p:cNvPr id="18" name="Cornice 17"/>
          <p:cNvSpPr/>
          <p:nvPr/>
        </p:nvSpPr>
        <p:spPr>
          <a:xfrm>
            <a:off x="84194" y="1004576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6" y="3514249"/>
            <a:ext cx="4128770" cy="2345733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4" y="941041"/>
            <a:ext cx="2269807" cy="1793880"/>
          </a:xfrm>
          <a:prstGeom prst="rect">
            <a:avLst/>
          </a:prstGeom>
        </p:spPr>
      </p:pic>
      <p:pic>
        <p:nvPicPr>
          <p:cNvPr id="5" name="Content Placeholder 15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0808">
            <a:off x="6030858" y="3546402"/>
            <a:ext cx="2309943" cy="228142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500917" y="6172798"/>
            <a:ext cx="140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 Axis Parabola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357917" y="1372813"/>
            <a:ext cx="309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Feeding “upper floor”</a:t>
            </a:r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3357918" y="5673441"/>
            <a:ext cx="1182909" cy="614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5795992" y="5726071"/>
            <a:ext cx="1155044" cy="54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4418635" y="5641889"/>
            <a:ext cx="140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Slit</a:t>
            </a:r>
            <a:endParaRPr lang="en-US" dirty="0"/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1702338" y="4873343"/>
            <a:ext cx="3046308" cy="92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5360416" y="5175760"/>
            <a:ext cx="752063" cy="62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496060" y="4157768"/>
            <a:ext cx="140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Gratings</a:t>
            </a:r>
            <a:endParaRPr lang="en-US" dirty="0"/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5736447" y="3946616"/>
            <a:ext cx="1111162" cy="32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5719552" y="4286784"/>
            <a:ext cx="1355814" cy="7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>
            <a:off x="3319527" y="4374577"/>
            <a:ext cx="1460127" cy="15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H="1" flipV="1">
            <a:off x="3219309" y="4097583"/>
            <a:ext cx="1560345" cy="30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4402009" y="3039341"/>
            <a:ext cx="140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Dichroics</a:t>
            </a:r>
            <a:endParaRPr lang="en-US" dirty="0"/>
          </a:p>
        </p:txBody>
      </p:sp>
      <p:cxnSp>
        <p:nvCxnSpPr>
          <p:cNvPr id="40" name="Connettore 2 39"/>
          <p:cNvCxnSpPr/>
          <p:nvPr/>
        </p:nvCxnSpPr>
        <p:spPr>
          <a:xfrm flipH="1">
            <a:off x="4145973" y="3282706"/>
            <a:ext cx="475617" cy="78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>
            <a:off x="2569371" y="3278791"/>
            <a:ext cx="2036714" cy="1063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5626395" y="3331127"/>
            <a:ext cx="2177178" cy="809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>
            <a:off x="5588173" y="3368710"/>
            <a:ext cx="1183192" cy="1484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/>
          <p:cNvSpPr txBox="1"/>
          <p:nvPr/>
        </p:nvSpPr>
        <p:spPr>
          <a:xfrm>
            <a:off x="7025006" y="1107103"/>
            <a:ext cx="21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UV-VIS Arm</a:t>
            </a:r>
          </a:p>
        </p:txBody>
      </p:sp>
      <p:sp>
        <p:nvSpPr>
          <p:cNvPr id="51" name="Cornice 50"/>
          <p:cNvSpPr/>
          <p:nvPr/>
        </p:nvSpPr>
        <p:spPr>
          <a:xfrm>
            <a:off x="6652000" y="1035613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4" y="941041"/>
            <a:ext cx="2269807" cy="179388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5" y="3049409"/>
            <a:ext cx="3431938" cy="2977318"/>
          </a:xfrm>
          <a:prstGeom prst="rect">
            <a:avLst/>
          </a:prstGeom>
        </p:spPr>
      </p:pic>
      <p:pic>
        <p:nvPicPr>
          <p:cNvPr id="6" name="Picture 24"/>
          <p:cNvPicPr>
            <a:picLocks noChangeAspect="1"/>
          </p:cNvPicPr>
          <p:nvPr/>
        </p:nvPicPr>
        <p:blipFill rotWithShape="1">
          <a:blip r:embed="rId5"/>
          <a:srcRect b="4629"/>
          <a:stretch/>
        </p:blipFill>
        <p:spPr>
          <a:xfrm rot="16200000">
            <a:off x="5073033" y="3057362"/>
            <a:ext cx="3143907" cy="296140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357917" y="1372813"/>
            <a:ext cx="435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Camera “lower floor”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28454" y="5925354"/>
            <a:ext cx="20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Aspheric Mirror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28453" y="4181676"/>
            <a:ext cx="20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CaF2 Corrector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2888673" y="5309755"/>
            <a:ext cx="945572" cy="71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5413664" y="5590309"/>
            <a:ext cx="1003736" cy="51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4726337" y="3934253"/>
            <a:ext cx="1751537" cy="336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2888673" y="3564945"/>
            <a:ext cx="1387443" cy="695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582394" y="2898040"/>
            <a:ext cx="20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628453" y="3315603"/>
            <a:ext cx="20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Field Flattener</a:t>
            </a:r>
            <a:endParaRPr lang="en-US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5007019" y="3599208"/>
            <a:ext cx="1483875" cy="21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2481471" y="4283188"/>
            <a:ext cx="1752894" cy="78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5100723" y="3150534"/>
            <a:ext cx="1437816" cy="448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2464680" y="3102079"/>
            <a:ext cx="1654118" cy="98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5125954" y="2310579"/>
            <a:ext cx="1428499" cy="655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6182591" y="1941257"/>
            <a:ext cx="29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E2v CCD44‐82 2K x 4K CCD</a:t>
            </a:r>
            <a:endParaRPr lang="en-US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7013864" y="1041015"/>
            <a:ext cx="21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UV-VIS Arm</a:t>
            </a:r>
          </a:p>
        </p:txBody>
      </p:sp>
      <p:sp>
        <p:nvSpPr>
          <p:cNvPr id="39" name="Cornice 38"/>
          <p:cNvSpPr/>
          <p:nvPr/>
        </p:nvSpPr>
        <p:spPr>
          <a:xfrm>
            <a:off x="6640858" y="969525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1076066"/>
            <a:ext cx="21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NIR Arm</a:t>
            </a:r>
          </a:p>
        </p:txBody>
      </p:sp>
      <p:sp>
        <p:nvSpPr>
          <p:cNvPr id="18" name="Cornice 17"/>
          <p:cNvSpPr/>
          <p:nvPr/>
        </p:nvSpPr>
        <p:spPr>
          <a:xfrm>
            <a:off x="84194" y="1004576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62" y="1516888"/>
            <a:ext cx="8184606" cy="48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1076066"/>
            <a:ext cx="21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NIR Arm</a:t>
            </a:r>
          </a:p>
        </p:txBody>
      </p:sp>
      <p:sp>
        <p:nvSpPr>
          <p:cNvPr id="18" name="Cornice 17"/>
          <p:cNvSpPr/>
          <p:nvPr/>
        </p:nvSpPr>
        <p:spPr>
          <a:xfrm>
            <a:off x="84194" y="1004576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340" y="1686353"/>
            <a:ext cx="6280410" cy="500972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987636" y="1445398"/>
            <a:ext cx="1080655" cy="591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1465118" y="4499264"/>
            <a:ext cx="3065318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75869" y="3545670"/>
            <a:ext cx="14198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Teledyne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/>
              <a:t>HAWAII </a:t>
            </a:r>
            <a:r>
              <a:rPr lang="en-US" dirty="0" smtClean="0"/>
              <a:t>2RG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HgCdTe </a:t>
            </a:r>
            <a:r>
              <a:rPr lang="en-US" dirty="0">
                <a:latin typeface="Calibri" panose="020F0502020204030204" pitchFamily="34" charset="0"/>
              </a:rPr>
              <a:t>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1076066"/>
            <a:ext cx="21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NIR Arm</a:t>
            </a:r>
          </a:p>
        </p:txBody>
      </p:sp>
      <p:sp>
        <p:nvSpPr>
          <p:cNvPr id="18" name="Cornice 17"/>
          <p:cNvSpPr/>
          <p:nvPr/>
        </p:nvSpPr>
        <p:spPr>
          <a:xfrm>
            <a:off x="84194" y="1004576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Segnaposto contenuto 3"/>
          <p:cNvPicPr>
            <a:picLocks noGrp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/>
          <a:stretch/>
        </p:blipFill>
        <p:spPr bwMode="auto">
          <a:xfrm>
            <a:off x="862445" y="3055091"/>
            <a:ext cx="4636649" cy="3057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9011" y="1488505"/>
            <a:ext cx="4411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4C design  (</a:t>
            </a:r>
            <a:r>
              <a:rPr lang="en-US" sz="2000" dirty="0"/>
              <a:t>collimator compensated </a:t>
            </a:r>
            <a:endParaRPr lang="en-US" sz="2000" dirty="0" smtClean="0"/>
          </a:p>
          <a:p>
            <a:r>
              <a:rPr lang="en-US" sz="2000" dirty="0" smtClean="0"/>
              <a:t>camera </a:t>
            </a:r>
            <a:r>
              <a:rPr lang="en-US" sz="2000" dirty="0" err="1"/>
              <a:t>chromatism</a:t>
            </a:r>
            <a:r>
              <a:rPr lang="it-IT" sz="2000" dirty="0" smtClean="0"/>
              <a:t>) + </a:t>
            </a:r>
            <a:r>
              <a:rPr lang="it-IT" sz="2000" dirty="0"/>
              <a:t>«COTS» </a:t>
            </a:r>
            <a:r>
              <a:rPr lang="it-IT" sz="2000" dirty="0" err="1"/>
              <a:t>grating</a:t>
            </a:r>
            <a:endParaRPr lang="en-US" sz="2000" dirty="0"/>
          </a:p>
          <a:p>
            <a:endParaRPr lang="it-IT" sz="2000" dirty="0" smtClean="0"/>
          </a:p>
        </p:txBody>
      </p:sp>
      <p:pic>
        <p:nvPicPr>
          <p:cNvPr id="7" name="Immagine 6"/>
          <p:cNvPicPr/>
          <p:nvPr/>
        </p:nvPicPr>
        <p:blipFill rotWithShape="1">
          <a:blip r:embed="rId3"/>
          <a:srcRect l="6596" t="26032" b="37904"/>
          <a:stretch/>
        </p:blipFill>
        <p:spPr>
          <a:xfrm>
            <a:off x="4680412" y="1152034"/>
            <a:ext cx="4328506" cy="114435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014168" y="2180717"/>
            <a:ext cx="2369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Maksutov</a:t>
            </a:r>
            <a:r>
              <a:rPr lang="it-IT" dirty="0"/>
              <a:t> </a:t>
            </a:r>
            <a:r>
              <a:rPr lang="it-IT" dirty="0" smtClean="0"/>
              <a:t>off-</a:t>
            </a:r>
            <a:r>
              <a:rPr lang="it-IT" dirty="0" err="1" smtClean="0"/>
              <a:t>axis</a:t>
            </a: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 smtClean="0"/>
              <a:t>spherical</a:t>
            </a:r>
            <a:r>
              <a:rPr lang="it-IT" dirty="0" smtClean="0"/>
              <a:t> - </a:t>
            </a:r>
            <a:r>
              <a:rPr lang="it-IT" dirty="0" err="1" smtClean="0"/>
              <a:t>collimator</a:t>
            </a:r>
            <a:endParaRPr lang="it-IT" dirty="0"/>
          </a:p>
        </p:txBody>
      </p:sp>
      <p:pic>
        <p:nvPicPr>
          <p:cNvPr id="9" name="Immagine 8"/>
          <p:cNvPicPr/>
          <p:nvPr/>
        </p:nvPicPr>
        <p:blipFill>
          <a:blip r:embed="rId4"/>
          <a:stretch>
            <a:fillRect/>
          </a:stretch>
        </p:blipFill>
        <p:spPr>
          <a:xfrm rot="3642409">
            <a:off x="5563542" y="4920501"/>
            <a:ext cx="2919729" cy="76330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565428" y="5842602"/>
            <a:ext cx="2369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aspheric</a:t>
            </a:r>
            <a:r>
              <a:rPr lang="it-IT" dirty="0" smtClean="0"/>
              <a:t> </a:t>
            </a:r>
            <a:r>
              <a:rPr lang="it-IT" dirty="0" err="1" smtClean="0"/>
              <a:t>optic</a:t>
            </a:r>
            <a:r>
              <a:rPr lang="it-IT" dirty="0" smtClean="0"/>
              <a:t> in the camera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976774" y="5055492"/>
            <a:ext cx="2195426" cy="396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717825" y="2043449"/>
            <a:ext cx="1032166" cy="96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98239" y="5102100"/>
            <a:ext cx="2075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Disperser (prisms)</a:t>
            </a:r>
            <a:endParaRPr lang="it-IT" sz="2000" dirty="0" smtClean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1244052" y="4331799"/>
            <a:ext cx="128899" cy="654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005311" y="2676999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Slit</a:t>
            </a:r>
            <a:endParaRPr lang="it-IT" sz="2000" dirty="0" smtClean="0"/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2763983" y="3037721"/>
            <a:ext cx="416786" cy="245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79" y="1997243"/>
            <a:ext cx="4101637" cy="3523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0" y="1724526"/>
            <a:ext cx="4070737" cy="2564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7" y="4587873"/>
            <a:ext cx="4386684" cy="16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65646" y="1194680"/>
            <a:ext cx="3541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AIT@system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conduced twice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1" y="2483897"/>
            <a:ext cx="4236097" cy="19092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44" y="1680905"/>
            <a:ext cx="2724128" cy="35152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6616" y="4519126"/>
            <a:ext cx="4301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 INAF – OAPD laboratories (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Padova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Italy)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uning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efine mutual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 among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sub-systems 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 position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sub-system and telescope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850213" y="5350122"/>
            <a:ext cx="277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 NTT La Silla Chile</a:t>
            </a:r>
            <a:endParaRPr lang="en-US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656935" y="1602104"/>
            <a:ext cx="8627" cy="70601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518550" y="1680905"/>
            <a:ext cx="1059994" cy="5533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453119" y="5350122"/>
            <a:ext cx="1003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PAE</a:t>
            </a:r>
            <a:endParaRPr lang="en-US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4003040" y="5534788"/>
            <a:ext cx="6636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246744" y="5534788"/>
            <a:ext cx="6636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44108" y="1081137"/>
            <a:ext cx="5528933" cy="5068651"/>
            <a:chOff x="242720" y="1502478"/>
            <a:chExt cx="5528933" cy="506865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720" y="1891553"/>
              <a:ext cx="5528933" cy="467957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1353671" y="1502478"/>
              <a:ext cx="1739153" cy="1195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5673041" y="4580128"/>
            <a:ext cx="3242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… but despite the name, there are a lot of differences!</a:t>
            </a:r>
          </a:p>
          <a:p>
            <a:r>
              <a:rPr lang="en-US" sz="1600" dirty="0" smtClean="0"/>
              <a:t>i.e.</a:t>
            </a:r>
          </a:p>
          <a:p>
            <a:r>
              <a:rPr lang="en-US" sz="1600" dirty="0" smtClean="0"/>
              <a:t>- @</a:t>
            </a:r>
            <a:r>
              <a:rPr lang="en-US" sz="1600" dirty="0" err="1" smtClean="0"/>
              <a:t>Nasmyth</a:t>
            </a:r>
            <a:r>
              <a:rPr lang="en-US" sz="1600" dirty="0" smtClean="0"/>
              <a:t> (not </a:t>
            </a:r>
            <a:r>
              <a:rPr lang="en-US" sz="1600" dirty="0" err="1" smtClean="0"/>
              <a:t>Cassegrain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- 2 channels  (not </a:t>
            </a:r>
            <a:r>
              <a:rPr lang="en-US" sz="1600" dirty="0" smtClean="0"/>
              <a:t>3)</a:t>
            </a:r>
            <a:endParaRPr lang="en-US" sz="1600" dirty="0" smtClean="0"/>
          </a:p>
          <a:p>
            <a:r>
              <a:rPr lang="en-US" sz="1600" dirty="0" smtClean="0"/>
              <a:t>- New smart design for UVVIS arm</a:t>
            </a:r>
            <a:endParaRPr lang="en-US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53518" y="1044842"/>
            <a:ext cx="275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Son Of X-Shooter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673041" y="1931877"/>
            <a:ext cx="237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Double Spectrograph </a:t>
            </a:r>
            <a:endParaRPr lang="en-US" dirty="0" smtClean="0"/>
          </a:p>
          <a:p>
            <a:pPr algn="ctr"/>
            <a:r>
              <a:rPr lang="en-US" dirty="0" smtClean="0"/>
              <a:t>for </a:t>
            </a:r>
            <a:r>
              <a:rPr lang="en-US" dirty="0"/>
              <a:t>follow up of Transient Sources</a:t>
            </a:r>
          </a:p>
        </p:txBody>
      </p:sp>
      <p:sp>
        <p:nvSpPr>
          <p:cNvPr id="8" name="Cornice 7"/>
          <p:cNvSpPr/>
          <p:nvPr/>
        </p:nvSpPr>
        <p:spPr>
          <a:xfrm>
            <a:off x="4253518" y="935182"/>
            <a:ext cx="2758937" cy="665018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70"/>
    </mc:Choice>
    <mc:Fallback>
      <p:transition spd="slow" advTm="22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14023" y="1011278"/>
            <a:ext cx="4028999" cy="3857960"/>
            <a:chOff x="147889" y="887100"/>
            <a:chExt cx="6004556" cy="5749651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"/>
            <a:stretch/>
          </p:blipFill>
          <p:spPr>
            <a:xfrm>
              <a:off x="147889" y="887100"/>
              <a:ext cx="6004556" cy="5749651"/>
            </a:xfrm>
            <a:prstGeom prst="rect">
              <a:avLst/>
            </a:prstGeom>
          </p:spPr>
        </p:pic>
        <p:sp>
          <p:nvSpPr>
            <p:cNvPr id="4" name="Freccia circolare in giù 3"/>
            <p:cNvSpPr/>
            <p:nvPr/>
          </p:nvSpPr>
          <p:spPr>
            <a:xfrm rot="18847449">
              <a:off x="-719726" y="2848872"/>
              <a:ext cx="5556069" cy="1826109"/>
            </a:xfrm>
            <a:prstGeom prst="curvedDownArrow">
              <a:avLst>
                <a:gd name="adj1" fmla="val 961"/>
                <a:gd name="adj2" fmla="val 6589"/>
                <a:gd name="adj3" fmla="val 5723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" name="Freccia circolare in giù 4"/>
            <p:cNvSpPr/>
            <p:nvPr/>
          </p:nvSpPr>
          <p:spPr>
            <a:xfrm rot="12801341">
              <a:off x="4272332" y="2785697"/>
              <a:ext cx="1329388" cy="596383"/>
            </a:xfrm>
            <a:prstGeom prst="curvedDownArrow">
              <a:avLst>
                <a:gd name="adj1" fmla="val 961"/>
                <a:gd name="adj2" fmla="val 6589"/>
                <a:gd name="adj3" fmla="val 5723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" name="Freccia circolare in giù 5"/>
            <p:cNvSpPr/>
            <p:nvPr/>
          </p:nvSpPr>
          <p:spPr>
            <a:xfrm rot="21433042">
              <a:off x="4469376" y="2038955"/>
              <a:ext cx="168198" cy="426966"/>
            </a:xfrm>
            <a:prstGeom prst="curvedDownArrow">
              <a:avLst>
                <a:gd name="adj1" fmla="val 961"/>
                <a:gd name="adj2" fmla="val 6589"/>
                <a:gd name="adj3" fmla="val 5723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eccia circolare in giù 6"/>
            <p:cNvSpPr/>
            <p:nvPr/>
          </p:nvSpPr>
          <p:spPr>
            <a:xfrm rot="6335503">
              <a:off x="4614339" y="1521443"/>
              <a:ext cx="1300425" cy="897026"/>
            </a:xfrm>
            <a:prstGeom prst="curvedDownArrow">
              <a:avLst>
                <a:gd name="adj1" fmla="val 961"/>
                <a:gd name="adj2" fmla="val 6589"/>
                <a:gd name="adj3" fmla="val 5723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8" name="Rettangolo 7"/>
          <p:cNvSpPr/>
          <p:nvPr/>
        </p:nvSpPr>
        <p:spPr>
          <a:xfrm>
            <a:off x="4250621" y="105207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All aligned sub-systems </a:t>
            </a:r>
            <a:r>
              <a:rPr lang="en-US" dirty="0" smtClean="0">
                <a:sym typeface="Wingdings" panose="05000000000000000000" pitchFamily="2" charset="2"/>
              </a:rPr>
              <a:t>will be shipped to INAF-OAPD</a:t>
            </a:r>
          </a:p>
          <a:p>
            <a:pPr algn="ctr"/>
            <a:endParaRPr lang="en-US" dirty="0">
              <a:sym typeface="Wingdings" panose="05000000000000000000" pitchFamily="2" charset="2"/>
            </a:endParaRP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Integration on NTT </a:t>
            </a:r>
            <a:r>
              <a:rPr lang="en-US" dirty="0" err="1" smtClean="0">
                <a:sym typeface="Wingdings" panose="05000000000000000000" pitchFamily="2" charset="2"/>
              </a:rPr>
              <a:t>Nasmyth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Mech</a:t>
            </a:r>
            <a:r>
              <a:rPr lang="en-US" dirty="0" smtClean="0">
                <a:sym typeface="Wingdings" panose="05000000000000000000" pitchFamily="2" charset="2"/>
              </a:rPr>
              <a:t> Simulator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(arrived 1 month ago from ESO and installed in the “</a:t>
            </a:r>
            <a:r>
              <a:rPr lang="en-US" dirty="0" err="1" smtClean="0">
                <a:sym typeface="Wingdings" panose="05000000000000000000" pitchFamily="2" charset="2"/>
              </a:rPr>
              <a:t>Laboratorio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Carro</a:t>
            </a:r>
            <a:r>
              <a:rPr lang="en-US" dirty="0" smtClean="0">
                <a:sym typeface="Wingdings" panose="05000000000000000000" pitchFamily="2" charset="2"/>
              </a:rPr>
              <a:t> Ponte”)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5" y="3203060"/>
            <a:ext cx="5012586" cy="3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68341" y="1876253"/>
            <a:ext cx="5755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 Destination: </a:t>
            </a:r>
          </a:p>
          <a:p>
            <a:pPr marL="742950" lvl="1" indent="-285750">
              <a:buFont typeface="Calibri" panose="020F0502020204030204" pitchFamily="34" charset="0"/>
              <a:buChar char="×"/>
            </a:pPr>
            <a:r>
              <a:rPr lang="en-US" dirty="0" err="1" smtClean="0"/>
              <a:t>Nasmyth</a:t>
            </a:r>
            <a:r>
              <a:rPr lang="en-US" dirty="0" smtClean="0"/>
              <a:t> platform of 3.5m NTT@ESO La </a:t>
            </a:r>
            <a:r>
              <a:rPr lang="en-US" dirty="0" smtClean="0"/>
              <a:t>Silla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-- Timeline:   </a:t>
            </a:r>
          </a:p>
          <a:p>
            <a:pPr marL="742950" lvl="1" indent="-285750">
              <a:buFont typeface="Calibri" panose="020F0502020204030204" pitchFamily="34" charset="0"/>
              <a:buChar char="×"/>
            </a:pPr>
            <a:r>
              <a:rPr lang="en-US" dirty="0" smtClean="0"/>
              <a:t>2014 </a:t>
            </a:r>
            <a:r>
              <a:rPr lang="en-US" dirty="0" smtClean="0">
                <a:sym typeface="Wingdings" panose="05000000000000000000" pitchFamily="2" charset="2"/>
              </a:rPr>
              <a:t> ESO call for ideas at the NTT </a:t>
            </a:r>
          </a:p>
          <a:p>
            <a:pPr marL="742950" lvl="1" indent="-285750">
              <a:buFont typeface="Calibri" panose="020F0502020204030204" pitchFamily="34" charset="0"/>
              <a:buChar char="×"/>
            </a:pPr>
            <a:r>
              <a:rPr lang="en-US" dirty="0" smtClean="0">
                <a:sym typeface="Wingdings" panose="05000000000000000000" pitchFamily="2" charset="2"/>
              </a:rPr>
              <a:t>2015  SOXS selected among 19 proposals</a:t>
            </a:r>
          </a:p>
          <a:p>
            <a:pPr marL="742950" lvl="1" indent="-285750">
              <a:buFont typeface="Calibri" panose="020F0502020204030204" pitchFamily="34" charset="0"/>
              <a:buChar char="×"/>
            </a:pPr>
            <a:r>
              <a:rPr lang="en-US" dirty="0" smtClean="0">
                <a:sym typeface="Wingdings" panose="05000000000000000000" pitchFamily="2" charset="2"/>
              </a:rPr>
              <a:t>2017  PDR passed</a:t>
            </a:r>
          </a:p>
          <a:p>
            <a:pPr marL="742950" lvl="1" indent="-285750">
              <a:buFont typeface="Calibri" panose="020F0502020204030204" pitchFamily="34" charset="0"/>
              <a:buChar char="×"/>
            </a:pPr>
            <a:r>
              <a:rPr lang="en-US" dirty="0" smtClean="0">
                <a:sym typeface="Wingdings" panose="05000000000000000000" pitchFamily="2" charset="2"/>
              </a:rPr>
              <a:t>2018  FDR passed + 1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National SOXS Meeting</a:t>
            </a:r>
          </a:p>
          <a:p>
            <a:pPr marL="742950" lvl="1" indent="-285750">
              <a:buFont typeface="Calibri" panose="020F0502020204030204" pitchFamily="34" charset="0"/>
              <a:buChar char="×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2019-20  Procurement &amp; AIT Phase in Europe</a:t>
            </a:r>
          </a:p>
          <a:p>
            <a:pPr marL="742950" lvl="1" indent="-285750">
              <a:buFont typeface="Calibri" panose="020F0502020204030204" pitchFamily="34" charset="0"/>
              <a:buChar char="×"/>
            </a:pPr>
            <a:r>
              <a:rPr lang="en-US" dirty="0" smtClean="0">
                <a:sym typeface="Wingdings" panose="05000000000000000000" pitchFamily="2" charset="2"/>
              </a:rPr>
              <a:t>2020-21  AIT and Commissioning in Chile</a:t>
            </a:r>
          </a:p>
        </p:txBody>
      </p:sp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3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805"/>
    </mc:Choice>
    <mc:Fallback>
      <p:transition spd="slow" advTm="37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17694" y="1094530"/>
            <a:ext cx="412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CONSORTIUM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918" y="1654325"/>
            <a:ext cx="104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INAF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63171" y="1654325"/>
            <a:ext cx="6423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Milano </a:t>
            </a:r>
            <a:r>
              <a:rPr lang="en-US" dirty="0" smtClean="0">
                <a:sym typeface="Wingdings" panose="05000000000000000000" pitchFamily="2" charset="2"/>
              </a:rPr>
              <a:t>  PI-ship + Mechanics + Instrument Scientist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Napoli  </a:t>
            </a:r>
            <a:r>
              <a:rPr lang="en-US" dirty="0" smtClean="0">
                <a:sym typeface="Wingdings" panose="05000000000000000000" pitchFamily="2" charset="2"/>
              </a:rPr>
              <a:t>  PM + Electronics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Padova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 SE + Common path + AIT + SW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Catania </a:t>
            </a:r>
            <a:r>
              <a:rPr lang="en-US" dirty="0" smtClean="0">
                <a:sym typeface="Wingdings" panose="05000000000000000000" pitchFamily="2" charset="2"/>
              </a:rPr>
              <a:t> Optical Design + </a:t>
            </a:r>
            <a:r>
              <a:rPr lang="en-US" dirty="0" err="1" smtClean="0">
                <a:sym typeface="Wingdings" panose="05000000000000000000" pitchFamily="2" charset="2"/>
              </a:rPr>
              <a:t>CryVacuum</a:t>
            </a:r>
            <a:r>
              <a:rPr lang="en-US" dirty="0" smtClean="0">
                <a:sym typeface="Wingdings" panose="05000000000000000000" pitchFamily="2" charset="2"/>
              </a:rPr>
              <a:t> System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Roma    </a:t>
            </a:r>
            <a:r>
              <a:rPr lang="en-US" dirty="0" smtClean="0">
                <a:sym typeface="Wingdings" panose="05000000000000000000" pitchFamily="2" charset="2"/>
              </a:rPr>
              <a:t> NIR Spectrograph + NIR Detector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anose="05000000000000000000" pitchFamily="2" charset="2"/>
              </a:rPr>
              <a:t>TNG       UV-VIS Detector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-954741" y="3516051"/>
            <a:ext cx="430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Weizmann Institute  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332249" y="3507466"/>
            <a:ext cx="430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UV-VIS Spectrograph 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47918" y="398649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Universidad Andres Bello + Millennium Institute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79576" y="3998086"/>
            <a:ext cx="430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 Acquisition Camera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47918" y="4482838"/>
            <a:ext cx="203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University of Turku 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178424" y="4493816"/>
            <a:ext cx="430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Calibration Unit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814918" y="5006985"/>
            <a:ext cx="430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Pipeline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47918" y="49791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Queen’s University Belfast</a:t>
            </a:r>
            <a:endParaRPr lang="en-US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624" y="4822624"/>
            <a:ext cx="3921778" cy="1862177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7198519" y="4483437"/>
            <a:ext cx="17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Science Board</a:t>
            </a:r>
            <a:endParaRPr lang="en-US" dirty="0"/>
          </a:p>
        </p:txBody>
      </p:sp>
      <p:sp>
        <p:nvSpPr>
          <p:cNvPr id="15" name="Cornice 14"/>
          <p:cNvSpPr/>
          <p:nvPr/>
        </p:nvSpPr>
        <p:spPr>
          <a:xfrm>
            <a:off x="3379491" y="1036064"/>
            <a:ext cx="2668018" cy="502224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27"/>
    </mc:Choice>
    <mc:Fallback>
      <p:transition spd="slow" advTm="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38250" y="1218871"/>
            <a:ext cx="250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PADOVA TEAM</a:t>
            </a:r>
            <a:endParaRPr lang="en-US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42938" y="2434326"/>
            <a:ext cx="108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5925" y="1034205"/>
            <a:ext cx="119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Science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67605" y="3320656"/>
            <a:ext cx="211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Software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821" y="2901142"/>
            <a:ext cx="846230" cy="11247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8023" y="2873287"/>
            <a:ext cx="812131" cy="11247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632096" y="3981979"/>
            <a:ext cx="173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Riccardo </a:t>
            </a:r>
            <a:r>
              <a:rPr lang="en-US" dirty="0" err="1" smtClean="0"/>
              <a:t>Claudi</a:t>
            </a:r>
            <a:endParaRPr lang="en-US" dirty="0" smtClean="0"/>
          </a:p>
          <a:p>
            <a:pPr algn="ctr"/>
            <a:r>
              <a:rPr lang="en-US" dirty="0" smtClean="0"/>
              <a:t>System engineer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297776" y="4014067"/>
            <a:ext cx="173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Federico Biondi</a:t>
            </a:r>
          </a:p>
          <a:p>
            <a:pPr algn="ctr"/>
            <a:r>
              <a:rPr lang="en-US" dirty="0" smtClean="0"/>
              <a:t>AIT Manager </a:t>
            </a:r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92" y="3755810"/>
            <a:ext cx="978453" cy="112787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436577" y="3683353"/>
            <a:ext cx="1421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Andrea </a:t>
            </a:r>
          </a:p>
          <a:p>
            <a:r>
              <a:rPr lang="en-US" dirty="0" err="1" smtClean="0"/>
              <a:t>Baruffolo</a:t>
            </a:r>
            <a:endParaRPr lang="en-US" dirty="0" smtClean="0"/>
          </a:p>
          <a:p>
            <a:r>
              <a:rPr lang="en-US" dirty="0" smtClean="0"/>
              <a:t>Control SW Manager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0187" y="3773296"/>
            <a:ext cx="866176" cy="112473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142274" y="3755810"/>
            <a:ext cx="92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Davide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Ricci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8"/>
          <a:srcRect t="-1" b="2286"/>
          <a:stretch/>
        </p:blipFill>
        <p:spPr>
          <a:xfrm>
            <a:off x="3625569" y="1162132"/>
            <a:ext cx="863355" cy="109093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4726" y="1128333"/>
            <a:ext cx="814175" cy="112473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151217" y="2322510"/>
            <a:ext cx="18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Massimo </a:t>
            </a:r>
            <a:r>
              <a:rPr lang="en-US" dirty="0" err="1" smtClean="0"/>
              <a:t>Turatto</a:t>
            </a:r>
            <a:endParaRPr lang="en-US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1312408" y="2305413"/>
            <a:ext cx="18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Enrico </a:t>
            </a:r>
            <a:r>
              <a:rPr lang="en-US" dirty="0" err="1" smtClean="0"/>
              <a:t>Cappellaro</a:t>
            </a:r>
            <a:endParaRPr lang="en-US" dirty="0" smtClean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925" y="5177287"/>
            <a:ext cx="886483" cy="122560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436576" y="5143760"/>
            <a:ext cx="109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Bernardo </a:t>
            </a:r>
            <a:r>
              <a:rPr lang="en-US" dirty="0" err="1" smtClean="0"/>
              <a:t>Salasnich</a:t>
            </a:r>
            <a:endParaRPr lang="en-US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4273825" y="5142943"/>
            <a:ext cx="109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Marco De Pascale </a:t>
            </a:r>
          </a:p>
        </p:txBody>
      </p:sp>
      <p:sp>
        <p:nvSpPr>
          <p:cNvPr id="22" name="Cornice 21"/>
          <p:cNvSpPr/>
          <p:nvPr/>
        </p:nvSpPr>
        <p:spPr>
          <a:xfrm>
            <a:off x="6540143" y="1162132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0773" y="5123738"/>
            <a:ext cx="845590" cy="1288518"/>
          </a:xfrm>
          <a:prstGeom prst="rect">
            <a:avLst/>
          </a:prstGeom>
        </p:spPr>
      </p:pic>
      <p:pic>
        <p:nvPicPr>
          <p:cNvPr id="20" name="Sound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8"/>
    </mc:Choice>
    <mc:Fallback>
      <p:transition spd="slow" advTm="2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03177" y="1174376"/>
            <a:ext cx="319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SCIENCE CASE</a:t>
            </a:r>
            <a:endParaRPr lang="en-US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5274" y="1543708"/>
            <a:ext cx="8988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olden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time-domain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astronomy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--- deep </a:t>
            </a:r>
            <a:r>
              <a:rPr lang="en-US" dirty="0"/>
              <a:t>ground-based optical surveys (</a:t>
            </a:r>
            <a:r>
              <a:rPr lang="en-US" dirty="0" err="1"/>
              <a:t>PanSTARRS</a:t>
            </a:r>
            <a:r>
              <a:rPr lang="en-US" dirty="0"/>
              <a:t>, Dark Energy Survey, </a:t>
            </a:r>
            <a:r>
              <a:rPr lang="en-US" dirty="0" err="1" smtClean="0"/>
              <a:t>SkyMapper</a:t>
            </a:r>
            <a:r>
              <a:rPr lang="en-US" dirty="0"/>
              <a:t>, Zwicky Transient Factory, Large Synoptic Survey Telescope,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--- space-based </a:t>
            </a:r>
            <a:r>
              <a:rPr lang="en-US" dirty="0"/>
              <a:t>optical surveys (Gaia and </a:t>
            </a:r>
            <a:r>
              <a:rPr lang="en-US" dirty="0" smtClean="0"/>
              <a:t>Euclid)</a:t>
            </a:r>
          </a:p>
          <a:p>
            <a:r>
              <a:rPr lang="en-US" dirty="0" smtClean="0"/>
              <a:t>--- high-energy </a:t>
            </a:r>
            <a:r>
              <a:rPr lang="en-US" dirty="0"/>
              <a:t>instruments (Swift, Fermi, INTEGRAL, MAXI and </a:t>
            </a:r>
            <a:r>
              <a:rPr lang="en-US" dirty="0" smtClean="0"/>
              <a:t>SVOM, CTA)</a:t>
            </a:r>
          </a:p>
          <a:p>
            <a:r>
              <a:rPr lang="en-US" dirty="0" smtClean="0"/>
              <a:t>--- radio </a:t>
            </a:r>
            <a:r>
              <a:rPr lang="en-US" dirty="0"/>
              <a:t>surveys (LOFAR, </a:t>
            </a:r>
            <a:r>
              <a:rPr lang="en-US" dirty="0" err="1"/>
              <a:t>MeerKAT</a:t>
            </a:r>
            <a:r>
              <a:rPr lang="en-US" dirty="0"/>
              <a:t>, </a:t>
            </a:r>
            <a:r>
              <a:rPr lang="en-US" dirty="0" smtClean="0"/>
              <a:t>SKA)</a:t>
            </a:r>
          </a:p>
          <a:p>
            <a:r>
              <a:rPr lang="en-US" dirty="0" smtClean="0"/>
              <a:t>--- Gravitational </a:t>
            </a:r>
            <a:r>
              <a:rPr lang="en-US" dirty="0"/>
              <a:t>Wave (GW) experiments (</a:t>
            </a:r>
            <a:r>
              <a:rPr lang="en-US" dirty="0" smtClean="0"/>
              <a:t>A-VIRGO, A-LIGO)</a:t>
            </a:r>
            <a:endParaRPr lang="en-US" dirty="0" smtClean="0"/>
          </a:p>
          <a:p>
            <a:r>
              <a:rPr lang="en-US" dirty="0" smtClean="0"/>
              <a:t>--- neutrino </a:t>
            </a:r>
            <a:r>
              <a:rPr lang="en-US" dirty="0"/>
              <a:t>experiments (KM3Net, </a:t>
            </a:r>
            <a:r>
              <a:rPr lang="en-US" dirty="0" smtClean="0"/>
              <a:t>ICECUBE, ANTARES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calling for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rapid follow-up </a:t>
            </a:r>
            <a:r>
              <a:rPr lang="en-US" dirty="0"/>
              <a:t>and </a:t>
            </a:r>
            <a:r>
              <a:rPr lang="en-US" dirty="0" smtClean="0"/>
              <a:t>characterization </a:t>
            </a:r>
            <a:r>
              <a:rPr lang="en-US" dirty="0"/>
              <a:t>(and distance determination) of the detected transients.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1423" y="4677326"/>
            <a:ext cx="8356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40% </a:t>
            </a:r>
            <a:r>
              <a:rPr lang="en-US" dirty="0" smtClean="0"/>
              <a:t>of astronomical </a:t>
            </a:r>
            <a:r>
              <a:rPr lang="en-US" dirty="0"/>
              <a:t>papers </a:t>
            </a:r>
            <a:r>
              <a:rPr lang="en-US" dirty="0" smtClean="0"/>
              <a:t>on </a:t>
            </a:r>
            <a:r>
              <a:rPr lang="en-US" dirty="0"/>
              <a:t>Nature </a:t>
            </a:r>
            <a:r>
              <a:rPr lang="en-US" dirty="0" smtClean="0"/>
              <a:t>(2005-2014)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transient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objects/events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rnice 5"/>
          <p:cNvSpPr/>
          <p:nvPr/>
        </p:nvSpPr>
        <p:spPr>
          <a:xfrm>
            <a:off x="3498064" y="1122187"/>
            <a:ext cx="2303146" cy="473710"/>
          </a:xfrm>
          <a:prstGeom prst="frame">
            <a:avLst>
              <a:gd name="adj1" fmla="val 312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ttangolo 2"/>
          <p:cNvSpPr/>
          <p:nvPr/>
        </p:nvSpPr>
        <p:spPr>
          <a:xfrm>
            <a:off x="768485" y="5571597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NOTE</a:t>
            </a:r>
            <a:r>
              <a:rPr lang="en-US" dirty="0" smtClean="0"/>
              <a:t>: Transients </a:t>
            </a:r>
            <a:r>
              <a:rPr lang="en-US" dirty="0"/>
              <a:t>discovered by current surveys have limiting magnitudes R~20, that are well suited to be followed-up by a 4 m-class telescope.</a:t>
            </a: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09"/>
    </mc:Choice>
    <mc:Fallback>
      <p:transition spd="slow" advTm="60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579" y="2059395"/>
            <a:ext cx="7859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dirty="0" smtClean="0">
                <a:latin typeface="AvenirNext" charset="0"/>
              </a:rPr>
              <a:t>Current ESO answer is</a:t>
            </a:r>
            <a:r>
              <a:rPr lang="en-US" sz="1400" dirty="0" smtClean="0">
                <a:latin typeface="AvenirNext" charset="0"/>
              </a:rPr>
              <a:t> </a:t>
            </a:r>
            <a:r>
              <a:rPr lang="en-US" dirty="0" smtClean="0">
                <a:latin typeface="AvenirNext" charset="0"/>
              </a:rPr>
              <a:t>PESSTO/</a:t>
            </a:r>
            <a:r>
              <a:rPr lang="en-US" dirty="0" err="1" smtClean="0">
                <a:latin typeface="AvenirNext" charset="0"/>
              </a:rPr>
              <a:t>ePESSTO</a:t>
            </a:r>
            <a:r>
              <a:rPr lang="en-US" dirty="0" smtClean="0">
                <a:latin typeface="AvenirNext" charset="0"/>
              </a:rPr>
              <a:t> @NTT (90n/</a:t>
            </a:r>
            <a:r>
              <a:rPr lang="en-US" dirty="0" err="1" smtClean="0">
                <a:latin typeface="AvenirNext" charset="0"/>
              </a:rPr>
              <a:t>yr</a:t>
            </a:r>
            <a:r>
              <a:rPr lang="en-US" dirty="0">
                <a:latin typeface="AvenirNext" charset="0"/>
              </a:rPr>
              <a:t>): </a:t>
            </a:r>
            <a:endParaRPr lang="en-US" dirty="0" smtClean="0">
              <a:latin typeface="AvenirNext" charset="0"/>
            </a:endParaRPr>
          </a:p>
          <a:p>
            <a:pPr fontAlgn="auto">
              <a:buFont typeface="Arial" charset="0"/>
              <a:buChar char="•"/>
            </a:pPr>
            <a:r>
              <a:rPr lang="en-US" dirty="0" smtClean="0">
                <a:latin typeface="AvenirNext" charset="0"/>
              </a:rPr>
              <a:t>initially focused </a:t>
            </a:r>
            <a:r>
              <a:rPr lang="en-US" dirty="0">
                <a:latin typeface="AvenirNext" charset="0"/>
              </a:rPr>
              <a:t>on SN, now open to more </a:t>
            </a:r>
            <a:r>
              <a:rPr lang="en-US" dirty="0" smtClean="0">
                <a:latin typeface="AvenirNext" charset="0"/>
              </a:rPr>
              <a:t>science cases</a:t>
            </a:r>
          </a:p>
          <a:p>
            <a:pPr fontAlgn="auto">
              <a:buFont typeface="Arial" charset="0"/>
              <a:buChar char="•"/>
            </a:pPr>
            <a:r>
              <a:rPr lang="en-US" dirty="0" smtClean="0">
                <a:latin typeface="AvenirNext" charset="0"/>
              </a:rPr>
              <a:t>service </a:t>
            </a:r>
            <a:r>
              <a:rPr lang="en-US" dirty="0">
                <a:latin typeface="AvenirNext" charset="0"/>
              </a:rPr>
              <a:t>classification </a:t>
            </a:r>
            <a:r>
              <a:rPr lang="en-US" dirty="0" smtClean="0">
                <a:latin typeface="AvenirNext" charset="0"/>
              </a:rPr>
              <a:t>activity</a:t>
            </a:r>
          </a:p>
          <a:p>
            <a:pPr fontAlgn="auto">
              <a:buFont typeface="Arial" charset="0"/>
              <a:buChar char="•"/>
            </a:pPr>
            <a:r>
              <a:rPr lang="en-US" dirty="0" smtClean="0">
                <a:latin typeface="AvenirNext" charset="0"/>
              </a:rPr>
              <a:t>64 </a:t>
            </a:r>
            <a:r>
              <a:rPr lang="en-US" dirty="0">
                <a:latin typeface="AvenirNext" charset="0"/>
              </a:rPr>
              <a:t>papers in 5 years and ~600 </a:t>
            </a:r>
            <a:r>
              <a:rPr lang="en-US" dirty="0" err="1">
                <a:latin typeface="AvenirNext" charset="0"/>
              </a:rPr>
              <a:t>ATel</a:t>
            </a:r>
            <a:r>
              <a:rPr lang="en-US" dirty="0">
                <a:latin typeface="AvenirNext" charset="0"/>
              </a:rPr>
              <a:t> </a:t>
            </a:r>
            <a:r>
              <a:rPr lang="en-US" dirty="0" smtClean="0">
                <a:latin typeface="AvenirNext" charset="0"/>
              </a:rPr>
              <a:t>(2018)</a:t>
            </a:r>
          </a:p>
          <a:p>
            <a:pPr>
              <a:buFont typeface="Arial" charset="0"/>
              <a:buChar char="•"/>
            </a:pPr>
            <a:r>
              <a:rPr lang="en-US" dirty="0"/>
              <a:t>EFOSC2 + </a:t>
            </a:r>
            <a:r>
              <a:rPr lang="en-US" dirty="0" smtClean="0"/>
              <a:t>SOFI (aged &amp; inefficient)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8485" y="1170031"/>
            <a:ext cx="7616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4742"/>
                </a:solidFill>
                <a:latin typeface="AvenirNext" charset="0"/>
              </a:rPr>
              <a:t>BOTTLENECK: spectroscopic classification and follow-up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6579" y="4475054"/>
            <a:ext cx="7286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Forthcoming ESO answer is SOXS@NTT: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facility fully devoted to transient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science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Opt+NIR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hence replace EFOSC2 + SOFI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6702" y="863593"/>
            <a:ext cx="7263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SOXS SCIENCE </a:t>
            </a:r>
            <a:r>
              <a:rPr lang="en-US" b="1" dirty="0" smtClean="0"/>
              <a:t>CASES:</a:t>
            </a:r>
          </a:p>
          <a:p>
            <a:endParaRPr lang="en-US" dirty="0"/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Classification (service) 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/>
              <a:t>(all </a:t>
            </a:r>
            <a:r>
              <a:rPr lang="en-US" dirty="0" err="1"/>
              <a:t>flavours</a:t>
            </a:r>
            <a:r>
              <a:rPr lang="en-US" dirty="0"/>
              <a:t>) 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GW &amp; 𝝼 </a:t>
            </a:r>
            <a:r>
              <a:rPr lang="en-US" dirty="0" smtClean="0"/>
              <a:t>counterparts</a:t>
            </a:r>
            <a:endParaRPr lang="en-US" dirty="0"/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TDE &amp; Nuclear transients 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GRB &amp; FRB 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X-ray binaries &amp; novae, </a:t>
            </a:r>
            <a:r>
              <a:rPr lang="en-US" dirty="0" err="1"/>
              <a:t>magnetars</a:t>
            </a:r>
            <a:r>
              <a:rPr lang="en-US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Moving minor bodies in the solar </a:t>
            </a:r>
            <a:r>
              <a:rPr lang="en-US" dirty="0" smtClean="0"/>
              <a:t>system (Asteroids, Comets,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Young Stellar Objects &amp; stars 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Blazars &amp; AGN 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en-US" dirty="0"/>
              <a:t>Unknown 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06" y="3789484"/>
            <a:ext cx="6497093" cy="306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4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2"/>
    </mc:Choice>
    <mc:Fallback>
      <p:transition spd="slow" advTm="32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892" y="1112773"/>
            <a:ext cx="80642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4742"/>
                </a:solidFill>
                <a:latin typeface="AvenirNext" charset="0"/>
              </a:rPr>
              <a:t>OPERATIONS </a:t>
            </a:r>
            <a:r>
              <a:rPr lang="en-US" sz="3200" b="1" dirty="0" smtClean="0">
                <a:solidFill>
                  <a:srgbClr val="FF4742"/>
                </a:solidFill>
                <a:latin typeface="AvenirNext" charset="0"/>
              </a:rPr>
              <a:t>(TBFD)</a:t>
            </a:r>
          </a:p>
          <a:p>
            <a:endParaRPr lang="en-US" dirty="0"/>
          </a:p>
          <a:p>
            <a:r>
              <a:rPr lang="en-US" dirty="0">
                <a:latin typeface="Baskerville" charset="0"/>
              </a:rPr>
              <a:t>ESO will reward the SOXS consortium with </a:t>
            </a:r>
            <a:r>
              <a:rPr lang="en-US" dirty="0" smtClean="0">
                <a:latin typeface="Baskerville" charset="0"/>
              </a:rPr>
              <a:t>observing </a:t>
            </a:r>
            <a:r>
              <a:rPr lang="en-US" dirty="0">
                <a:latin typeface="Baskerville" charset="0"/>
              </a:rPr>
              <a:t>time: </a:t>
            </a:r>
            <a:r>
              <a:rPr lang="en-US" dirty="0" smtClean="0">
                <a:latin typeface="Baskerville" charset="0"/>
              </a:rPr>
              <a:t>~180n/</a:t>
            </a:r>
            <a:r>
              <a:rPr lang="en-US" dirty="0" err="1" smtClean="0">
                <a:latin typeface="Baskerville" charset="0"/>
              </a:rPr>
              <a:t>yr</a:t>
            </a:r>
            <a:r>
              <a:rPr lang="en-US" dirty="0">
                <a:latin typeface="Baskerville" charset="0"/>
              </a:rPr>
              <a:t> </a:t>
            </a:r>
            <a:r>
              <a:rPr lang="en-US" dirty="0" smtClean="0">
                <a:latin typeface="Baskerville" charset="0"/>
              </a:rPr>
              <a:t>(</a:t>
            </a:r>
            <a:r>
              <a:rPr lang="en-US" dirty="0" smtClean="0">
                <a:latin typeface="Baskerville" charset="0"/>
              </a:rPr>
              <a:t>rest</a:t>
            </a:r>
            <a:r>
              <a:rPr lang="en-US" dirty="0" smtClean="0">
                <a:latin typeface="Baskerville" charset="0"/>
              </a:rPr>
              <a:t> </a:t>
            </a:r>
            <a:r>
              <a:rPr lang="en-US" dirty="0" smtClean="0">
                <a:latin typeface="Baskerville" charset="0"/>
              </a:rPr>
              <a:t>for ESO)</a:t>
            </a:r>
          </a:p>
          <a:p>
            <a:endParaRPr lang="en-US" dirty="0"/>
          </a:p>
          <a:p>
            <a:r>
              <a:rPr lang="en-US" dirty="0">
                <a:latin typeface="Baskerville" charset="0"/>
              </a:rPr>
              <a:t>SOXS consortium responsible for the operations.</a:t>
            </a:r>
            <a:br>
              <a:rPr lang="en-US" dirty="0">
                <a:latin typeface="Baskerville" charset="0"/>
              </a:rPr>
            </a:br>
            <a:r>
              <a:rPr lang="en-US" dirty="0">
                <a:latin typeface="Baskerville" charset="0"/>
              </a:rPr>
              <a:t>Flexible schedule </a:t>
            </a:r>
            <a:r>
              <a:rPr lang="en-US" dirty="0" smtClean="0">
                <a:latin typeface="Baskerville" charset="0"/>
              </a:rPr>
              <a:t>on </a:t>
            </a:r>
            <a:r>
              <a:rPr lang="en-US" dirty="0">
                <a:latin typeface="Baskerville" charset="0"/>
              </a:rPr>
              <a:t>a day-by-day basis (one day in advance) </a:t>
            </a:r>
            <a:r>
              <a:rPr lang="en-US" dirty="0" smtClean="0">
                <a:latin typeface="Baskerville" charset="0"/>
              </a:rPr>
              <a:t>(SOXS+ESO </a:t>
            </a:r>
            <a:r>
              <a:rPr lang="en-US" dirty="0">
                <a:latin typeface="Baskerville" charset="0"/>
              </a:rPr>
              <a:t>targets).</a:t>
            </a:r>
            <a:br>
              <a:rPr lang="en-US" dirty="0">
                <a:latin typeface="Baskerville" charset="0"/>
              </a:rPr>
            </a:br>
            <a:endParaRPr lang="en-US" dirty="0" smtClean="0">
              <a:latin typeface="Baskerville" charset="0"/>
            </a:endParaRPr>
          </a:p>
          <a:p>
            <a:r>
              <a:rPr lang="en-US" dirty="0" smtClean="0">
                <a:latin typeface="Baskerville" charset="0"/>
              </a:rPr>
              <a:t>SOXS </a:t>
            </a:r>
            <a:r>
              <a:rPr lang="en-US" dirty="0">
                <a:latin typeface="Baskerville" charset="0"/>
              </a:rPr>
              <a:t>team (3 people) on weekly rounds to cope with observations (schedule, classification, etc.) and on call for reaction to GW (GRBs, etc.) with fast (&lt;1hr) </a:t>
            </a:r>
            <a:r>
              <a:rPr lang="en-US" dirty="0" err="1">
                <a:latin typeface="Baskerville" charset="0"/>
              </a:rPr>
              <a:t>ToO</a:t>
            </a:r>
            <a:r>
              <a:rPr lang="en-US" dirty="0">
                <a:latin typeface="Baskerville" charset="0"/>
              </a:rPr>
              <a:t> and problems. </a:t>
            </a:r>
            <a:endParaRPr lang="en-US" dirty="0" smtClean="0">
              <a:latin typeface="Baskerville" charset="0"/>
            </a:endParaRPr>
          </a:p>
          <a:p>
            <a:endParaRPr lang="en-US" dirty="0" smtClean="0">
              <a:latin typeface="Baskerville" charset="0"/>
            </a:endParaRPr>
          </a:p>
          <a:p>
            <a:r>
              <a:rPr lang="en-US" dirty="0" smtClean="0">
                <a:latin typeface="Baskerville" charset="0"/>
              </a:rPr>
              <a:t>ESO-TNO </a:t>
            </a:r>
            <a:r>
              <a:rPr lang="en-US" dirty="0">
                <a:latin typeface="Baskerville" charset="0"/>
              </a:rPr>
              <a:t>to carry out observations. </a:t>
            </a:r>
            <a:endParaRPr lang="en-US" dirty="0"/>
          </a:p>
          <a:p>
            <a:r>
              <a:rPr lang="en-US" dirty="0">
                <a:latin typeface="Baskerville" charset="0"/>
              </a:rPr>
              <a:t>&lt;5% of the consortium time open to the community as </a:t>
            </a:r>
            <a:r>
              <a:rPr lang="en-US" dirty="0" err="1">
                <a:latin typeface="Baskerville" charset="0"/>
              </a:rPr>
              <a:t>ToO</a:t>
            </a:r>
            <a:r>
              <a:rPr lang="en-US" dirty="0">
                <a:latin typeface="Baskerville" charset="0"/>
              </a:rPr>
              <a:t> (Swift-like) observations (public data). </a:t>
            </a:r>
            <a:endParaRPr lang="en-US" dirty="0"/>
          </a:p>
          <a:p>
            <a:endParaRPr lang="en-US" dirty="0" smtClean="0">
              <a:latin typeface="Baskerville" charset="0"/>
            </a:endParaRPr>
          </a:p>
          <a:p>
            <a:r>
              <a:rPr lang="en-US" dirty="0" smtClean="0">
                <a:latin typeface="Baskerville" charset="0"/>
              </a:rPr>
              <a:t>Relevant </a:t>
            </a:r>
            <a:r>
              <a:rPr lang="en-US" dirty="0">
                <a:latin typeface="Baskerville" charset="0"/>
              </a:rPr>
              <a:t>information (classification, peculiar sources, etc.) announced in real time through GCN, </a:t>
            </a:r>
            <a:r>
              <a:rPr lang="en-US" dirty="0" err="1">
                <a:latin typeface="Baskerville" charset="0"/>
              </a:rPr>
              <a:t>ATel</a:t>
            </a:r>
            <a:r>
              <a:rPr lang="en-US" dirty="0">
                <a:latin typeface="Baskerville" charset="0"/>
              </a:rPr>
              <a:t>, IAUC, etc. </a:t>
            </a:r>
            <a:endParaRPr lang="en-US" dirty="0"/>
          </a:p>
          <a:p>
            <a:r>
              <a:rPr lang="en-US" dirty="0">
                <a:latin typeface="Baskerville" charset="0"/>
              </a:rPr>
              <a:t>Consortium data public after a short (6-12 </a:t>
            </a:r>
            <a:r>
              <a:rPr lang="en-US" dirty="0" smtClean="0">
                <a:latin typeface="Baskerville" charset="0"/>
              </a:rPr>
              <a:t>m - </a:t>
            </a:r>
            <a:r>
              <a:rPr lang="en-US" dirty="0">
                <a:latin typeface="Baskerville" charset="0"/>
              </a:rPr>
              <a:t>TBD) proprietary period.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2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2"/>
    </mc:Choice>
    <mc:Fallback>
      <p:transition spd="slow" advTm="100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5523</TotalTime>
  <Words>893</Words>
  <Application>Microsoft Macintosh PowerPoint</Application>
  <PresentationFormat>On-screen Show (4:3)</PresentationFormat>
  <Paragraphs>211</Paragraphs>
  <Slides>20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AvenirNext</vt:lpstr>
      <vt:lpstr>Baskerville</vt:lpstr>
      <vt:lpstr>Baskerville Old Face</vt:lpstr>
      <vt:lpstr>Calibri</vt:lpstr>
      <vt:lpstr>Calibri Light</vt:lpstr>
      <vt:lpstr>Mangal</vt:lpstr>
      <vt:lpstr>Times New Roman</vt:lpstr>
      <vt:lpstr>Wingdings</vt:lpstr>
      <vt:lpstr>Arial</vt:lpstr>
      <vt:lpstr>Tema di Office</vt:lpstr>
      <vt:lpstr>SOXS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 Schipani</dc:creator>
  <cp:lastModifiedBy>MT</cp:lastModifiedBy>
  <cp:revision>432</cp:revision>
  <dcterms:created xsi:type="dcterms:W3CDTF">2017-05-18T11:06:46Z</dcterms:created>
  <dcterms:modified xsi:type="dcterms:W3CDTF">2019-06-17T16:18:23Z</dcterms:modified>
</cp:coreProperties>
</file>