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9" r:id="rId6"/>
    <p:sldId id="259" r:id="rId7"/>
    <p:sldId id="261" r:id="rId8"/>
    <p:sldId id="263" r:id="rId9"/>
    <p:sldId id="264" r:id="rId10"/>
    <p:sldId id="266" r:id="rId11"/>
    <p:sldId id="267" r:id="rId12"/>
    <p:sldId id="273" r:id="rId13"/>
    <p:sldId id="272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22" autoAdjust="0"/>
    <p:restoredTop sz="86492" autoAdjust="0"/>
  </p:normalViewPr>
  <p:slideViewPr>
    <p:cSldViewPr snapToGrid="0" snapToObjects="1">
      <p:cViewPr varScale="1">
        <p:scale>
          <a:sx n="58" d="100"/>
          <a:sy n="58" d="100"/>
        </p:scale>
        <p:origin x="-52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-194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74DAA-CEDE-DF41-8F86-471150F08AEC}" type="datetimeFigureOut">
              <a:rPr lang="en-US" smtClean="0"/>
              <a:t>6/18/19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D87A7-DC99-4245-8C4A-57E14D7FF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14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D87A7-DC99-4245-8C4A-57E14D7FFA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98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D87A7-DC99-4245-8C4A-57E14D7FFA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8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xmlns="" id="{E518AAA4-55DF-42A2-9E00-0413DAA944C2}"/>
              </a:ext>
            </a:extLst>
          </p:cNvPr>
          <p:cNvSpPr txBox="1">
            <a:spLocks noGrp="1"/>
          </p:cNvSpPr>
          <p:nvPr/>
        </p:nvSpPr>
        <p:spPr>
          <a:xfrm>
            <a:off x="3884088" y="0"/>
            <a:ext cx="2972472" cy="458897"/>
          </a:xfrm>
          <a:prstGeom prst="rect">
            <a:avLst/>
          </a:prstGeom>
          <a:noFill/>
        </p:spPr>
        <p:txBody>
          <a:bodyPr vert="horz" lIns="80165" tIns="40083" rIns="80165" bIns="40083" rtlCol="0"/>
          <a:lstStyle/>
          <a:p>
            <a:pPr algn="r" defTabSz="801654">
              <a:defRPr/>
            </a:pPr>
            <a:fld id="{A02EA604-F43D-4EB1-BCB5-4015CE14D7C4}" type="datetimeFigureOut">
              <a:rPr lang="en-US" sz="1100"/>
              <a:pPr algn="r" defTabSz="801654">
                <a:defRPr/>
              </a:pPr>
              <a:t>6/18/19</a:t>
            </a:fld>
            <a:endParaRPr lang="en-US" sz="1100"/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xmlns="" id="{07CFDFCA-C551-4BE5-9D5F-BF86E37706A7}"/>
              </a:ext>
            </a:extLst>
          </p:cNvPr>
          <p:cNvSpPr txBox="1">
            <a:spLocks noGrp="1"/>
          </p:cNvSpPr>
          <p:nvPr/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algn="r" defTabSz="801654" hangingPunct="0">
              <a:defRPr/>
            </a:pPr>
            <a:fld id="{4EF50F06-8100-476C-A5B7-E1A658201F04}" type="slidenum">
              <a:rPr lang="it-IT" sz="1200">
                <a:latin typeface="Liberation Serif" pitchFamily="18"/>
                <a:ea typeface="Tahoma" pitchFamily="2"/>
                <a:cs typeface="Tahoma" pitchFamily="2"/>
              </a:rPr>
              <a:pPr algn="r" defTabSz="801654" hangingPunct="0">
                <a:defRPr/>
              </a:pPr>
              <a:t>8</a:t>
            </a:fld>
            <a:endParaRPr lang="it-IT" sz="1200"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023019C4-609E-428B-8E6A-C20C6902352E}"/>
              </a:ext>
            </a:extLst>
          </p:cNvPr>
          <p:cNvSpPr txBox="1">
            <a:spLocks noGrp="1"/>
          </p:cNvSpPr>
          <p:nvPr/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/>
        </p:spPr>
        <p:txBody>
          <a:bodyPr vert="horz" lIns="80165" tIns="40083" rIns="80165" bIns="40083" rtlCol="0" anchor="b" anchorCtr="0">
            <a:noAutofit/>
          </a:bodyPr>
          <a:lstStyle/>
          <a:p>
            <a:pPr algn="r" defTabSz="801654" hangingPunct="0">
              <a:defRPr/>
            </a:pPr>
            <a:fld id="{EC5968DD-F799-48D1-97DD-D4FBBCE0D993}" type="slidenum">
              <a:rPr lang="en-US" sz="1200">
                <a:latin typeface="Liberation Serif" pitchFamily="18"/>
                <a:ea typeface="Tahoma" pitchFamily="2"/>
                <a:cs typeface="Tahoma" pitchFamily="2"/>
              </a:rPr>
              <a:pPr algn="r" defTabSz="801654" hangingPunct="0">
                <a:defRPr/>
              </a:pPr>
              <a:t>8</a:t>
            </a:fld>
            <a:endParaRPr lang="en-US" sz="1200"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5F7897E1-DD90-440A-8813-9977EA00DB5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879223D4-1F9F-4EC1-A185-81796B66592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114564"/>
          </a:xfrm>
          <a:noFill/>
          <a:ln>
            <a:noFill/>
          </a:ln>
        </p:spPr>
        <p:txBody>
          <a:bodyPr lIns="0" tIns="0" rIns="0" bIns="0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xmlns="" id="{63448EC8-F77E-475B-85D2-4630DF0F79FA}"/>
              </a:ext>
            </a:extLst>
          </p:cNvPr>
          <p:cNvSpPr txBox="1">
            <a:spLocks noGrp="1"/>
          </p:cNvSpPr>
          <p:nvPr/>
        </p:nvSpPr>
        <p:spPr>
          <a:xfrm>
            <a:off x="3884088" y="0"/>
            <a:ext cx="2972472" cy="458897"/>
          </a:xfrm>
          <a:prstGeom prst="rect">
            <a:avLst/>
          </a:prstGeom>
          <a:noFill/>
        </p:spPr>
        <p:txBody>
          <a:bodyPr vert="horz" lIns="80165" tIns="40083" rIns="80165" bIns="40083" rtlCol="0"/>
          <a:lstStyle/>
          <a:p>
            <a:pPr algn="r" defTabSz="801654">
              <a:defRPr/>
            </a:pPr>
            <a:fld id="{A02EA604-F43D-4EB1-BCB5-4015CE14D7C4}" type="datetimeFigureOut">
              <a:rPr lang="en-US" sz="1100"/>
              <a:pPr algn="r" defTabSz="801654">
                <a:defRPr/>
              </a:pPr>
              <a:t>6/18/19</a:t>
            </a:fld>
            <a:endParaRPr lang="en-US" sz="1100"/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xmlns="" id="{1C2A44CE-E133-4152-AD83-A24C4D7AAF5C}"/>
              </a:ext>
            </a:extLst>
          </p:cNvPr>
          <p:cNvSpPr txBox="1">
            <a:spLocks noGrp="1"/>
          </p:cNvSpPr>
          <p:nvPr/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algn="r" defTabSz="801654" hangingPunct="0">
              <a:defRPr/>
            </a:pPr>
            <a:fld id="{0BD0944F-51C7-4EAF-A2C9-DA4CFA5E25F6}" type="slidenum">
              <a:rPr lang="it-IT" sz="1200">
                <a:latin typeface="Liberation Serif" pitchFamily="18"/>
                <a:ea typeface="Tahoma" pitchFamily="2"/>
                <a:cs typeface="Tahoma" pitchFamily="2"/>
              </a:rPr>
              <a:pPr algn="r" defTabSz="801654" hangingPunct="0">
                <a:defRPr/>
              </a:pPr>
              <a:t>10</a:t>
            </a:fld>
            <a:endParaRPr lang="it-IT" sz="1200"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685B6B63-10F7-4492-8799-0A2E46DD46B5}"/>
              </a:ext>
            </a:extLst>
          </p:cNvPr>
          <p:cNvSpPr txBox="1">
            <a:spLocks noGrp="1"/>
          </p:cNvSpPr>
          <p:nvPr/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/>
        </p:spPr>
        <p:txBody>
          <a:bodyPr vert="horz" lIns="80165" tIns="40083" rIns="80165" bIns="40083" rtlCol="0" anchor="b" anchorCtr="0">
            <a:noAutofit/>
          </a:bodyPr>
          <a:lstStyle/>
          <a:p>
            <a:pPr algn="r" defTabSz="801654" hangingPunct="0">
              <a:defRPr/>
            </a:pPr>
            <a:fld id="{4A471922-6BD5-4EFD-8D0C-0A0474417EE6}" type="slidenum">
              <a:rPr lang="en-US" sz="1200">
                <a:latin typeface="Liberation Serif" pitchFamily="18"/>
                <a:ea typeface="Tahoma" pitchFamily="2"/>
                <a:cs typeface="Tahoma" pitchFamily="2"/>
              </a:rPr>
              <a:pPr algn="r" defTabSz="801654" hangingPunct="0">
                <a:defRPr/>
              </a:pPr>
              <a:t>10</a:t>
            </a:fld>
            <a:endParaRPr lang="en-US" sz="1200"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1025A7DB-B5E3-4F87-B382-84CC2B98763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072AB62B-5783-45CD-8C2F-5868001FEC5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114564"/>
          </a:xfrm>
          <a:noFill/>
          <a:ln>
            <a:noFill/>
          </a:ln>
        </p:spPr>
        <p:txBody>
          <a:bodyPr lIns="0" tIns="0" rIns="0" bIns="0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xmlns="" id="{D58D42E6-4106-4868-BCAC-4C29B149587B}"/>
              </a:ext>
            </a:extLst>
          </p:cNvPr>
          <p:cNvSpPr txBox="1">
            <a:spLocks noGrp="1"/>
          </p:cNvSpPr>
          <p:nvPr/>
        </p:nvSpPr>
        <p:spPr>
          <a:xfrm>
            <a:off x="3884088" y="0"/>
            <a:ext cx="2972472" cy="458897"/>
          </a:xfrm>
          <a:prstGeom prst="rect">
            <a:avLst/>
          </a:prstGeom>
          <a:noFill/>
        </p:spPr>
        <p:txBody>
          <a:bodyPr vert="horz" lIns="80165" tIns="40083" rIns="80165" bIns="40083" rtlCol="0"/>
          <a:lstStyle/>
          <a:p>
            <a:pPr algn="r" defTabSz="801654">
              <a:defRPr/>
            </a:pPr>
            <a:fld id="{A02EA604-F43D-4EB1-BCB5-4015CE14D7C4}" type="datetimeFigureOut">
              <a:rPr lang="en-US" sz="1100"/>
              <a:pPr algn="r" defTabSz="801654">
                <a:defRPr/>
              </a:pPr>
              <a:t>6/18/19</a:t>
            </a:fld>
            <a:endParaRPr lang="en-US" sz="1100"/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xmlns="" id="{5C6CD7FC-B5FC-44BA-955D-A2FBA3740C00}"/>
              </a:ext>
            </a:extLst>
          </p:cNvPr>
          <p:cNvSpPr txBox="1">
            <a:spLocks noGrp="1"/>
          </p:cNvSpPr>
          <p:nvPr/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algn="r" defTabSz="801654" hangingPunct="0">
              <a:defRPr/>
            </a:pPr>
            <a:fld id="{DDBEF060-67DD-478F-A44C-557427BA7F6E}" type="slidenum">
              <a:rPr lang="it-IT" sz="1200">
                <a:latin typeface="Liberation Serif" pitchFamily="18"/>
                <a:ea typeface="Tahoma" pitchFamily="2"/>
                <a:cs typeface="Tahoma" pitchFamily="2"/>
              </a:rPr>
              <a:pPr algn="r" defTabSz="801654" hangingPunct="0">
                <a:defRPr/>
              </a:pPr>
              <a:t>11</a:t>
            </a:fld>
            <a:endParaRPr lang="it-IT" sz="1200"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BF6C4EF1-C4AC-4A90-8DA3-7E1733F69986}"/>
              </a:ext>
            </a:extLst>
          </p:cNvPr>
          <p:cNvSpPr txBox="1">
            <a:spLocks noGrp="1"/>
          </p:cNvSpPr>
          <p:nvPr/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/>
        </p:spPr>
        <p:txBody>
          <a:bodyPr vert="horz" lIns="80165" tIns="40083" rIns="80165" bIns="40083" rtlCol="0" anchor="b" anchorCtr="0">
            <a:noAutofit/>
          </a:bodyPr>
          <a:lstStyle/>
          <a:p>
            <a:pPr algn="r" defTabSz="801654" hangingPunct="0">
              <a:defRPr/>
            </a:pPr>
            <a:fld id="{F4CE8AE4-13DF-4DB6-9E0D-D7016ADEE48A}" type="slidenum">
              <a:rPr lang="en-US" sz="1200">
                <a:latin typeface="Liberation Serif" pitchFamily="18"/>
                <a:ea typeface="Tahoma" pitchFamily="2"/>
                <a:cs typeface="Tahoma" pitchFamily="2"/>
              </a:rPr>
              <a:pPr algn="r" defTabSz="801654" hangingPunct="0">
                <a:defRPr/>
              </a:pPr>
              <a:t>11</a:t>
            </a:fld>
            <a:endParaRPr lang="en-US" sz="1200"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DB1929FA-7782-4F3B-91CC-1DA4898E0FF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004250" y="694895"/>
            <a:ext cx="4849141" cy="3428597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C9D52CC1-0E95-4BE0-94F6-167F6F5E207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114564"/>
          </a:xfrm>
          <a:noFill/>
          <a:ln>
            <a:noFill/>
          </a:ln>
        </p:spPr>
        <p:txBody>
          <a:bodyPr lIns="0" tIns="0" rIns="0" bIns="0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="" xmlns:a16="http://schemas.microsoft.com/office/drawing/2014/main" id="{EE02B5E4-5A31-4E99-8AAE-266824C0C995}"/>
              </a:ext>
            </a:extLst>
          </p:cNvPr>
          <p:cNvSpPr txBox="1">
            <a:spLocks noGrp="1"/>
          </p:cNvSpPr>
          <p:nvPr/>
        </p:nvSpPr>
        <p:spPr>
          <a:xfrm>
            <a:off x="3884088" y="0"/>
            <a:ext cx="2972472" cy="458897"/>
          </a:xfrm>
          <a:prstGeom prst="rect">
            <a:avLst/>
          </a:prstGeom>
          <a:noFill/>
        </p:spPr>
        <p:txBody>
          <a:bodyPr vert="horz" lIns="80165" tIns="40083" rIns="80165" bIns="40083" rtlCol="0"/>
          <a:lstStyle/>
          <a:p>
            <a:pPr algn="r" defTabSz="801654">
              <a:defRPr/>
            </a:pPr>
            <a:fld id="{A02EA604-F43D-4EB1-BCB5-4015CE14D7C4}" type="datetimeFigureOut">
              <a:rPr lang="en-US" sz="1100"/>
              <a:pPr algn="r" defTabSz="801654">
                <a:defRPr/>
              </a:pPr>
              <a:t>6/18/19</a:t>
            </a:fld>
            <a:endParaRPr lang="en-US" sz="1100"/>
          </a:p>
        </p:txBody>
      </p:sp>
      <p:sp>
        <p:nvSpPr>
          <p:cNvPr id="9" name="Slide Number Placeholder 12">
            <a:extLst>
              <a:ext uri="{FF2B5EF4-FFF2-40B4-BE49-F238E27FC236}">
                <a16:creationId xmlns="" xmlns:a16="http://schemas.microsoft.com/office/drawing/2014/main" id="{A257C0A9-72B9-4687-97DA-B5F28BC94EC6}"/>
              </a:ext>
            </a:extLst>
          </p:cNvPr>
          <p:cNvSpPr txBox="1">
            <a:spLocks noGrp="1"/>
          </p:cNvSpPr>
          <p:nvPr/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algn="r" defTabSz="801654" hangingPunct="0">
              <a:defRPr/>
            </a:pPr>
            <a:fld id="{BB44F5C9-6370-4B03-8527-E419884F04E7}" type="slidenum">
              <a:rPr lang="it-IT" sz="1200">
                <a:latin typeface="Liberation Serif" pitchFamily="18"/>
                <a:ea typeface="Tahoma" pitchFamily="2"/>
                <a:cs typeface="Tahoma" pitchFamily="2"/>
              </a:rPr>
              <a:pPr algn="r" defTabSz="801654" hangingPunct="0">
                <a:defRPr/>
              </a:pPr>
              <a:t>12</a:t>
            </a:fld>
            <a:endParaRPr lang="it-IT" sz="1200"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="" xmlns:a16="http://schemas.microsoft.com/office/drawing/2014/main" id="{CACDEE25-52C3-400E-8F3B-AC6834503841}"/>
              </a:ext>
            </a:extLst>
          </p:cNvPr>
          <p:cNvSpPr txBox="1">
            <a:spLocks noGrp="1"/>
          </p:cNvSpPr>
          <p:nvPr/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/>
        </p:spPr>
        <p:txBody>
          <a:bodyPr vert="horz" lIns="80165" tIns="40083" rIns="80165" bIns="40083" rtlCol="0" anchor="b" anchorCtr="0">
            <a:noAutofit/>
          </a:bodyPr>
          <a:lstStyle/>
          <a:p>
            <a:pPr algn="r" defTabSz="801654" hangingPunct="0">
              <a:defRPr/>
            </a:pPr>
            <a:fld id="{63FFD95D-52E0-492F-80CB-42AC7AB6D104}" type="slidenum">
              <a:rPr lang="en-US" sz="1200">
                <a:latin typeface="Liberation Serif" pitchFamily="18"/>
                <a:ea typeface="Tahoma" pitchFamily="2"/>
                <a:cs typeface="Tahoma" pitchFamily="2"/>
              </a:rPr>
              <a:pPr algn="r" defTabSz="801654" hangingPunct="0">
                <a:defRPr/>
              </a:pPr>
              <a:t>12</a:t>
            </a:fld>
            <a:endParaRPr lang="en-US" sz="1200"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FCE5CBDD-73DA-4344-BE8C-35DD00DDDD8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004250" y="694895"/>
            <a:ext cx="4849141" cy="3428597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2A09E6BE-720A-41CA-8FA8-66DE52C0CD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114564"/>
          </a:xfrm>
          <a:noFill/>
          <a:ln>
            <a:noFill/>
          </a:ln>
        </p:spPr>
        <p:txBody>
          <a:bodyPr lIns="0" tIns="0" rIns="0" bIns="0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="" xmlns:a16="http://schemas.microsoft.com/office/drawing/2014/main" id="{604F1B7D-D8FC-4EA7-B7DF-6585077F9146}"/>
              </a:ext>
            </a:extLst>
          </p:cNvPr>
          <p:cNvSpPr txBox="1">
            <a:spLocks noGrp="1"/>
          </p:cNvSpPr>
          <p:nvPr/>
        </p:nvSpPr>
        <p:spPr>
          <a:xfrm>
            <a:off x="3884088" y="0"/>
            <a:ext cx="2972472" cy="458897"/>
          </a:xfrm>
          <a:prstGeom prst="rect">
            <a:avLst/>
          </a:prstGeom>
          <a:noFill/>
        </p:spPr>
        <p:txBody>
          <a:bodyPr vert="horz" lIns="80165" tIns="40083" rIns="80165" bIns="40083" rtlCol="0"/>
          <a:lstStyle/>
          <a:p>
            <a:pPr algn="r" defTabSz="801654">
              <a:defRPr/>
            </a:pPr>
            <a:fld id="{A02EA604-F43D-4EB1-BCB5-4015CE14D7C4}" type="datetimeFigureOut">
              <a:rPr lang="en-US" sz="1100"/>
              <a:pPr algn="r" defTabSz="801654">
                <a:defRPr/>
              </a:pPr>
              <a:t>6/18/19</a:t>
            </a:fld>
            <a:endParaRPr lang="en-US" sz="1100"/>
          </a:p>
        </p:txBody>
      </p:sp>
      <p:sp>
        <p:nvSpPr>
          <p:cNvPr id="9" name="Slide Number Placeholder 12">
            <a:extLst>
              <a:ext uri="{FF2B5EF4-FFF2-40B4-BE49-F238E27FC236}">
                <a16:creationId xmlns="" xmlns:a16="http://schemas.microsoft.com/office/drawing/2014/main" id="{03940876-C349-4D6F-9252-367CE2F1EEA0}"/>
              </a:ext>
            </a:extLst>
          </p:cNvPr>
          <p:cNvSpPr txBox="1">
            <a:spLocks noGrp="1"/>
          </p:cNvSpPr>
          <p:nvPr/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algn="r" defTabSz="801654" hangingPunct="0">
              <a:defRPr/>
            </a:pPr>
            <a:fld id="{04D458A7-E1E2-42DC-A62D-EE2913752FC3}" type="slidenum">
              <a:rPr lang="it-IT" sz="1200">
                <a:latin typeface="Liberation Serif" pitchFamily="18"/>
                <a:ea typeface="Tahoma" pitchFamily="2"/>
                <a:cs typeface="Tahoma" pitchFamily="2"/>
              </a:rPr>
              <a:pPr algn="r" defTabSz="801654" hangingPunct="0">
                <a:defRPr/>
              </a:pPr>
              <a:t>13</a:t>
            </a:fld>
            <a:endParaRPr lang="it-IT" sz="1200"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="" xmlns:a16="http://schemas.microsoft.com/office/drawing/2014/main" id="{9FFCA3F3-DEF5-4B4C-9C05-B2F1086190AD}"/>
              </a:ext>
            </a:extLst>
          </p:cNvPr>
          <p:cNvSpPr txBox="1">
            <a:spLocks noGrp="1"/>
          </p:cNvSpPr>
          <p:nvPr/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/>
        </p:spPr>
        <p:txBody>
          <a:bodyPr vert="horz" lIns="80165" tIns="40083" rIns="80165" bIns="40083" rtlCol="0" anchor="b" anchorCtr="0">
            <a:noAutofit/>
          </a:bodyPr>
          <a:lstStyle/>
          <a:p>
            <a:pPr algn="r" defTabSz="801654" hangingPunct="0">
              <a:defRPr/>
            </a:pPr>
            <a:fld id="{90035191-E054-40E9-8470-E4C3569ABA39}" type="slidenum">
              <a:rPr lang="en-US" sz="1200">
                <a:latin typeface="Liberation Serif" pitchFamily="18"/>
                <a:ea typeface="Tahoma" pitchFamily="2"/>
                <a:cs typeface="Tahoma" pitchFamily="2"/>
              </a:rPr>
              <a:pPr algn="r" defTabSz="801654" hangingPunct="0">
                <a:defRPr/>
              </a:pPr>
              <a:t>13</a:t>
            </a:fld>
            <a:endParaRPr lang="en-US" sz="1200"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18E10D7F-1534-446E-946F-2E92CBBCED9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004250" y="694895"/>
            <a:ext cx="4849141" cy="3428597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B74BCB9C-D541-4F9A-BEE8-D661F60DBC3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114564"/>
          </a:xfrm>
          <a:noFill/>
          <a:ln>
            <a:noFill/>
          </a:ln>
        </p:spPr>
        <p:txBody>
          <a:bodyPr lIns="0" tIns="0" rIns="0" bIns="0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08B3-BCA6-FC4E-AD64-6F73F22E22B6}" type="datetimeFigureOut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3FCA-D74D-E94A-B431-793105451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7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08B3-BCA6-FC4E-AD64-6F73F22E22B6}" type="datetimeFigureOut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3FCA-D74D-E94A-B431-793105451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41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08B3-BCA6-FC4E-AD64-6F73F22E22B6}" type="datetimeFigureOut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3FCA-D74D-E94A-B431-793105451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91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08B3-BCA6-FC4E-AD64-6F73F22E22B6}" type="datetimeFigureOut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3FCA-D74D-E94A-B431-793105451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8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08B3-BCA6-FC4E-AD64-6F73F22E22B6}" type="datetimeFigureOut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3FCA-D74D-E94A-B431-793105451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8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08B3-BCA6-FC4E-AD64-6F73F22E22B6}" type="datetimeFigureOut">
              <a:rPr lang="en-US" smtClean="0"/>
              <a:t>6/18/19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3FCA-D74D-E94A-B431-793105451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11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08B3-BCA6-FC4E-AD64-6F73F22E22B6}" type="datetimeFigureOut">
              <a:rPr lang="en-US" smtClean="0"/>
              <a:t>6/18/19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3FCA-D74D-E94A-B431-793105451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7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08B3-BCA6-FC4E-AD64-6F73F22E22B6}" type="datetimeFigureOut">
              <a:rPr lang="en-US" smtClean="0"/>
              <a:t>6/18/19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3FCA-D74D-E94A-B431-793105451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90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08B3-BCA6-FC4E-AD64-6F73F22E22B6}" type="datetimeFigureOut">
              <a:rPr lang="en-US" smtClean="0"/>
              <a:t>6/18/19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3FCA-D74D-E94A-B431-793105451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6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08B3-BCA6-FC4E-AD64-6F73F22E22B6}" type="datetimeFigureOut">
              <a:rPr lang="en-US" smtClean="0"/>
              <a:t>6/18/19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3FCA-D74D-E94A-B431-793105451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6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08B3-BCA6-FC4E-AD64-6F73F22E22B6}" type="datetimeFigureOut">
              <a:rPr lang="en-US" smtClean="0"/>
              <a:t>6/18/19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C3FCA-D74D-E94A-B431-793105451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55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708B3-BCA6-FC4E-AD64-6F73F22E22B6}" type="datetimeFigureOut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C3FCA-D74D-E94A-B431-793105451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6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6" Type="http://schemas.openxmlformats.org/officeDocument/2006/relationships/image" Target="../media/image6.jpg"/><Relationship Id="rId7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493" y="263886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nteracting white dwarf binaries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3783" y="4823634"/>
            <a:ext cx="2616110" cy="163033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Massive </a:t>
            </a:r>
            <a:r>
              <a:rPr lang="en-US" dirty="0" err="1" smtClean="0">
                <a:solidFill>
                  <a:schemeClr val="bg1"/>
                </a:solidFill>
              </a:rPr>
              <a:t>Be+WD</a:t>
            </a:r>
            <a:r>
              <a:rPr lang="en-US" dirty="0" smtClean="0">
                <a:solidFill>
                  <a:schemeClr val="bg1"/>
                </a:solidFill>
              </a:rPr>
              <a:t> binaries: with </a:t>
            </a:r>
            <a:r>
              <a:rPr lang="en-US" dirty="0" err="1" smtClean="0">
                <a:solidFill>
                  <a:schemeClr val="bg1"/>
                </a:solidFill>
              </a:rPr>
              <a:t>Ciroi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Cracco</a:t>
            </a:r>
            <a:r>
              <a:rPr lang="en-US" dirty="0" smtClean="0">
                <a:solidFill>
                  <a:schemeClr val="bg1"/>
                </a:solidFill>
              </a:rPr>
              <a:t>, the SALT telescope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44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B0FEA5-205A-4E97-BB18-72C468ABCE5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497" y="44742"/>
            <a:ext cx="8228763" cy="1145009"/>
          </a:xfrm>
        </p:spPr>
        <p:txBody>
          <a:bodyPr/>
          <a:lstStyle/>
          <a:p>
            <a:pPr lvl="0"/>
            <a:r>
              <a:rPr lang="it-IT" sz="3300" dirty="0" err="1" smtClean="0">
                <a:solidFill>
                  <a:srgbClr val="0000FF"/>
                </a:solidFill>
                <a:latin typeface="Arial Hebrew"/>
              </a:rPr>
              <a:t>Example</a:t>
            </a:r>
            <a:r>
              <a:rPr lang="it-IT" sz="3300" dirty="0" smtClean="0">
                <a:solidFill>
                  <a:srgbClr val="0000FF"/>
                </a:solidFill>
                <a:latin typeface="Arial Hebrew"/>
              </a:rPr>
              <a:t>: </a:t>
            </a:r>
            <a:r>
              <a:rPr lang="it-IT" sz="3300" dirty="0" smtClean="0">
                <a:solidFill>
                  <a:srgbClr val="0000FF"/>
                </a:solidFill>
              </a:rPr>
              <a:t>XMMU</a:t>
            </a:r>
            <a:r>
              <a:rPr lang="it-IT" sz="3300" dirty="0">
                <a:solidFill>
                  <a:srgbClr val="0000FF"/>
                </a:solidFill>
              </a:rPr>
              <a:t>-J010147.5-</a:t>
            </a:r>
            <a:r>
              <a:rPr lang="it-IT" sz="3300" dirty="0" smtClean="0">
                <a:solidFill>
                  <a:srgbClr val="0000FF"/>
                </a:solidFill>
              </a:rPr>
              <a:t>715550 (first </a:t>
            </a:r>
            <a:r>
              <a:rPr lang="it-IT" sz="3300" dirty="0" err="1" smtClean="0">
                <a:solidFill>
                  <a:srgbClr val="0000FF"/>
                </a:solidFill>
              </a:rPr>
              <a:t>year</a:t>
            </a:r>
            <a:r>
              <a:rPr lang="it-IT" sz="3300" dirty="0" smtClean="0">
                <a:solidFill>
                  <a:srgbClr val="0000FF"/>
                </a:solidFill>
              </a:rPr>
              <a:t>)</a:t>
            </a:r>
            <a:endParaRPr lang="it-IT" sz="3300" dirty="0">
              <a:solidFill>
                <a:srgbClr val="0000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E972E68-05FF-4BA3-A035-7938D5637F9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655" y="1548995"/>
            <a:ext cx="4461995" cy="4401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A011CD-1B35-4922-9AE7-78B403059FA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657926" y="1534952"/>
            <a:ext cx="4485507" cy="4424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1134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7F902FC-8E5B-4707-BF7C-D6620A36ACD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963578" y="1257353"/>
            <a:ext cx="3918614" cy="434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4CAC116-7889-4B0F-910E-9BA47962DBE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95931" y="1260620"/>
            <a:ext cx="3918614" cy="43370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42B20F96-7CC7-42C3-B3B4-4EEE16002F59}"/>
              </a:ext>
            </a:extLst>
          </p:cNvPr>
          <p:cNvSpPr/>
          <p:nvPr/>
        </p:nvSpPr>
        <p:spPr>
          <a:xfrm>
            <a:off x="261241" y="1110391"/>
            <a:ext cx="326551" cy="10450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81639" tIns="40820" rIns="81639" bIns="40820" anchor="ctr" anchorCtr="0" compatLnSpc="0">
            <a:noAutofit/>
          </a:bodyPr>
          <a:lstStyle/>
          <a:p>
            <a:pPr hangingPunct="0"/>
            <a:endParaRPr lang="it-IT" sz="1600">
              <a:latin typeface="Liberation Sans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3384A23-E334-4073-A39D-FE7D0FCF0BAE}"/>
              </a:ext>
            </a:extLst>
          </p:cNvPr>
          <p:cNvSpPr txBox="1"/>
          <p:nvPr/>
        </p:nvSpPr>
        <p:spPr>
          <a:xfrm>
            <a:off x="32655" y="6466392"/>
            <a:ext cx="1457193" cy="328659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/>
            <a:r>
              <a:rPr lang="it-IT" sz="1600">
                <a:latin typeface="Times New Roman" pitchFamily="18"/>
                <a:ea typeface="Arial Unicode MS" pitchFamily="2"/>
                <a:cs typeface="Arial Unicode MS" pitchFamily="2"/>
              </a:rPr>
              <a:t>(Telting+ 1994)</a:t>
            </a:r>
          </a:p>
        </p:txBody>
      </p:sp>
    </p:spTree>
    <p:extLst>
      <p:ext uri="{BB962C8B-B14F-4D97-AF65-F5344CB8AC3E}">
        <p14:creationId xmlns:p14="http://schemas.microsoft.com/office/powerpoint/2010/main" val="304760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ABE2815-C75C-4438-9B2E-0860FFE1924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0620" y="3527123"/>
            <a:ext cx="4348029" cy="2928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5267B3E-EB8C-45A3-A70C-EE9A0B9CBA0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3067" y="359245"/>
            <a:ext cx="4385582" cy="2953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C5C238A-B9A2-4147-8FEB-74C520CB8E4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734666" y="1625743"/>
            <a:ext cx="4114871" cy="36071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1D93906-DF59-43DC-AB12-88B1C5116757}"/>
              </a:ext>
            </a:extLst>
          </p:cNvPr>
          <p:cNvSpPr txBox="1"/>
          <p:nvPr/>
        </p:nvSpPr>
        <p:spPr>
          <a:xfrm>
            <a:off x="5943232" y="522537"/>
            <a:ext cx="2146385" cy="420991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/>
            <a:r>
              <a:rPr lang="it-IT" sz="2200">
                <a:latin typeface="Times New Roman" pitchFamily="18"/>
                <a:ea typeface="Arial Unicode MS" pitchFamily="2"/>
                <a:cs typeface="Arial Unicode MS" pitchFamily="2"/>
              </a:rPr>
              <a:t>Equivalent Width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17B60A4-E9F6-4B49-9D85-2EF85E8242CF}"/>
              </a:ext>
            </a:extLst>
          </p:cNvPr>
          <p:cNvSpPr txBox="1"/>
          <p:nvPr/>
        </p:nvSpPr>
        <p:spPr>
          <a:xfrm>
            <a:off x="5183673" y="5931772"/>
            <a:ext cx="3437278" cy="665255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/>
          <a:lstStyle/>
          <a:p>
            <a:pPr hangingPunct="0"/>
            <a:r>
              <a:rPr lang="it-IT">
                <a:latin typeface="Times New Roman" pitchFamily="18"/>
                <a:ea typeface="Arial Unicode MS" pitchFamily="2"/>
                <a:cs typeface="Arial Unicode MS" pitchFamily="2"/>
              </a:rPr>
              <a:t>P(H</a:t>
            </a:r>
            <a:r>
              <a:rPr lang="it-IT">
                <a:latin typeface="Times New Roman" pitchFamily="18"/>
                <a:ea typeface="Times New Roman" pitchFamily="18"/>
                <a:cs typeface="Times New Roman" pitchFamily="18"/>
              </a:rPr>
              <a:t>β</a:t>
            </a:r>
            <a:r>
              <a:rPr lang="it-IT">
                <a:latin typeface="Times New Roman" pitchFamily="18"/>
                <a:ea typeface="Arial Unicode MS" pitchFamily="2"/>
                <a:cs typeface="Arial Unicode MS" pitchFamily="2"/>
              </a:rPr>
              <a:t>) = 670 days (fap = 0.02%)</a:t>
            </a:r>
          </a:p>
          <a:p>
            <a:pPr hangingPunct="0"/>
            <a:r>
              <a:rPr lang="it-IT">
                <a:latin typeface="Times New Roman" pitchFamily="18"/>
                <a:ea typeface="Arial Unicode MS" pitchFamily="2"/>
                <a:cs typeface="Arial Unicode MS" pitchFamily="2"/>
              </a:rPr>
              <a:t>P(H</a:t>
            </a:r>
            <a:r>
              <a:rPr lang="it-IT">
                <a:latin typeface="Times New Roman" pitchFamily="18"/>
                <a:ea typeface="Times New Roman" pitchFamily="18"/>
                <a:cs typeface="Times New Roman" pitchFamily="18"/>
              </a:rPr>
              <a:t>α</a:t>
            </a:r>
            <a:r>
              <a:rPr lang="it-IT">
                <a:latin typeface="Times New Roman" pitchFamily="18"/>
                <a:ea typeface="Arial Unicode MS" pitchFamily="2"/>
                <a:cs typeface="Arial Unicode MS" pitchFamily="2"/>
              </a:rPr>
              <a:t>) = 640 days (fap = 0%)</a:t>
            </a:r>
          </a:p>
        </p:txBody>
      </p:sp>
    </p:spTree>
    <p:extLst>
      <p:ext uri="{BB962C8B-B14F-4D97-AF65-F5344CB8AC3E}">
        <p14:creationId xmlns:p14="http://schemas.microsoft.com/office/powerpoint/2010/main" val="1330954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EA54141-6FA6-49DA-B7F0-D82F5319B13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0621" y="114959"/>
            <a:ext cx="4179855" cy="2659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BE787B2-E851-4CF1-BD72-7BC6DD2829C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653354" y="130634"/>
            <a:ext cx="4113565" cy="2612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FC9BBE-2C26-4D44-AC92-9A963B64D6B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377619" y="3919026"/>
            <a:ext cx="4388521" cy="27926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61FF7183-FA7F-44FB-B3C2-AFD02D10F9F5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3754032" y="3004585"/>
                <a:ext cx="1636348" cy="540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9" tIns="40820" rIns="81639" bIns="40820" anchor="ctr" anchorCtr="0" compatLnSpc="0">
                <a:noAutofit/>
              </a:bodyPr>
              <a:lstStyle/>
              <a:p>
                <a:pPr hangingPunct="0"/>
                <a14:m/>
                <a:endParaRPr lang="en-US" i="0">
                  <a:latin typeface="Liberation Sans" pitchFamily="18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FF7183-FA7F-44FB-B3C2-AFD02D10F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560" y="3311999"/>
                <a:ext cx="1803960" cy="5958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05091FB-BEBB-4740-943A-B361C86922C9}"/>
              </a:ext>
            </a:extLst>
          </p:cNvPr>
          <p:cNvSpPr txBox="1"/>
          <p:nvPr/>
        </p:nvSpPr>
        <p:spPr>
          <a:xfrm>
            <a:off x="5420750" y="3135220"/>
            <a:ext cx="1452701" cy="390214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/>
            <a:r>
              <a:rPr lang="it-IT" sz="2000">
                <a:latin typeface="Times New Roman" pitchFamily="18"/>
                <a:ea typeface="Times New Roman" pitchFamily="18"/>
                <a:cs typeface="Times New Roman" pitchFamily="18"/>
              </a:rPr>
              <a:t>≈</a:t>
            </a:r>
            <a:r>
              <a:rPr lang="it-IT" sz="2000">
                <a:latin typeface="Times New Roman" pitchFamily="18"/>
                <a:ea typeface="Arial Unicode MS" pitchFamily="2"/>
                <a:cs typeface="Arial Unicode MS" pitchFamily="2"/>
              </a:rPr>
              <a:t> 200 km s</a:t>
            </a:r>
            <a:r>
              <a:rPr lang="it-IT" sz="2000" baseline="33000">
                <a:latin typeface="Times New Roman" pitchFamily="18"/>
                <a:ea typeface="Arial Unicode MS" pitchFamily="2"/>
                <a:cs typeface="Arial Unicode MS" pitchFamily="2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890090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80202"/>
                </a:solidFill>
                <a:latin typeface="Arial Hebrew"/>
              </a:rPr>
              <a:t>Scope of our long-term monitoring</a:t>
            </a:r>
            <a:endParaRPr lang="en-US" dirty="0">
              <a:solidFill>
                <a:srgbClr val="B80202"/>
              </a:solidFill>
              <a:latin typeface="Arial Hebr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Hebrew"/>
              </a:rPr>
              <a:t>Measure orbital periods </a:t>
            </a:r>
            <a:r>
              <a:rPr lang="en-US" dirty="0" smtClean="0">
                <a:solidFill>
                  <a:srgbClr val="0000FF"/>
                </a:solidFill>
                <a:latin typeface="Arial Hebrew"/>
              </a:rPr>
              <a:t>(through disk </a:t>
            </a:r>
            <a:r>
              <a:rPr lang="en-US" dirty="0" smtClean="0">
                <a:solidFill>
                  <a:srgbClr val="0000FF"/>
                </a:solidFill>
                <a:latin typeface="Arial Hebrew"/>
              </a:rPr>
              <a:t>rotation, </a:t>
            </a:r>
            <a:r>
              <a:rPr lang="en-US" dirty="0" err="1" smtClean="0">
                <a:solidFill>
                  <a:srgbClr val="0000FF"/>
                </a:solidFill>
                <a:latin typeface="Arial Hebrew"/>
              </a:rPr>
              <a:t>alterance</a:t>
            </a:r>
            <a:r>
              <a:rPr lang="en-US" dirty="0" smtClean="0">
                <a:solidFill>
                  <a:srgbClr val="0000FF"/>
                </a:solidFill>
                <a:latin typeface="Arial Hebrew"/>
              </a:rPr>
              <a:t> of blue and red peak)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 Hebrew"/>
              </a:rPr>
              <a:t>Be </a:t>
            </a:r>
            <a:r>
              <a:rPr lang="en-US" dirty="0" smtClean="0">
                <a:solidFill>
                  <a:srgbClr val="0000FF"/>
                </a:solidFill>
                <a:latin typeface="Arial Hebrew"/>
              </a:rPr>
              <a:t>rotation </a:t>
            </a:r>
            <a:r>
              <a:rPr lang="en-US" dirty="0" smtClean="0">
                <a:solidFill>
                  <a:srgbClr val="0000FF"/>
                </a:solidFill>
                <a:latin typeface="Arial Hebrew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Arial Hebrew"/>
              </a:rPr>
              <a:t>from absorption lines’ </a:t>
            </a:r>
            <a:r>
              <a:rPr lang="en-US" dirty="0" smtClean="0">
                <a:solidFill>
                  <a:srgbClr val="0000FF"/>
                </a:solidFill>
                <a:latin typeface="Arial Hebrew"/>
              </a:rPr>
              <a:t>width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 Hebrew"/>
              </a:rPr>
              <a:t>Characterize B star and its mass</a:t>
            </a:r>
            <a:r>
              <a:rPr lang="en-US" dirty="0" smtClean="0">
                <a:solidFill>
                  <a:srgbClr val="0000FF"/>
                </a:solidFill>
                <a:latin typeface="Arial Hebrew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Arial Hebrew"/>
              </a:rPr>
              <a:t>(&lt; 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8</a:t>
            </a:r>
            <a:r>
              <a:rPr lang="en-US" dirty="0" smtClean="0">
                <a:solidFill>
                  <a:srgbClr val="0000FF"/>
                </a:solidFill>
                <a:latin typeface="Arial Hebrew"/>
              </a:rPr>
              <a:t> M</a:t>
            </a:r>
            <a:r>
              <a:rPr lang="en-US" baseline="-25000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dirty="0" smtClean="0">
                <a:solidFill>
                  <a:srgbClr val="0000FF"/>
                </a:solidFill>
                <a:latin typeface="Arial Hebrew"/>
                <a:sym typeface="Wingdings"/>
              </a:rPr>
              <a:t>?)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 Hebrew"/>
                <a:sym typeface="Wingdings"/>
              </a:rPr>
              <a:t>Find evidence of compact object nature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 Hebrew"/>
                <a:sym typeface="Wingdings"/>
              </a:rPr>
              <a:t>Evaluate statistical significance of this type of </a:t>
            </a:r>
            <a:r>
              <a:rPr lang="en-US" dirty="0" smtClean="0">
                <a:solidFill>
                  <a:srgbClr val="FF0000"/>
                </a:solidFill>
                <a:latin typeface="Arial Hebrew"/>
                <a:sym typeface="Wingdings"/>
              </a:rPr>
              <a:t>binaries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 Hebrew"/>
                <a:sym typeface="Wingdings"/>
              </a:rPr>
              <a:t>Back of the envelope calculation: they may even account for all </a:t>
            </a:r>
            <a:r>
              <a:rPr lang="en-US" dirty="0" err="1" smtClean="0">
                <a:solidFill>
                  <a:srgbClr val="FF0000"/>
                </a:solidFill>
                <a:latin typeface="Arial Hebrew"/>
                <a:sym typeface="Wingdings"/>
              </a:rPr>
              <a:t>SNe</a:t>
            </a:r>
            <a:r>
              <a:rPr lang="en-US" dirty="0" smtClean="0">
                <a:solidFill>
                  <a:srgbClr val="FF0000"/>
                </a:solidFill>
                <a:latin typeface="Arial Hebrew"/>
                <a:sym typeface="Wingdings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Hebrew"/>
                <a:sym typeface="Wingdings"/>
              </a:rPr>
              <a:t>Ia</a:t>
            </a:r>
            <a:endParaRPr lang="en-US" dirty="0" smtClean="0">
              <a:solidFill>
                <a:srgbClr val="FF0000"/>
              </a:solidFill>
              <a:latin typeface="Arial Hebrew"/>
            </a:endParaRPr>
          </a:p>
          <a:p>
            <a:endParaRPr lang="en-US" dirty="0">
              <a:solidFill>
                <a:srgbClr val="0000FF"/>
              </a:solidFill>
              <a:latin typeface="Arial Hebrew"/>
            </a:endParaRPr>
          </a:p>
        </p:txBody>
      </p:sp>
    </p:spTree>
    <p:extLst>
      <p:ext uri="{BB962C8B-B14F-4D97-AF65-F5344CB8AC3E}">
        <p14:creationId xmlns:p14="http://schemas.microsoft.com/office/powerpoint/2010/main" val="1699479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B80202"/>
                </a:solidFill>
                <a:latin typeface="Arial Hebrew"/>
              </a:rPr>
              <a:t>Our research on interacting white dwarf binaries</a:t>
            </a:r>
            <a:endParaRPr lang="en-US" dirty="0">
              <a:solidFill>
                <a:srgbClr val="B80202"/>
              </a:solidFill>
              <a:latin typeface="Arial Hebr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0075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Hebrew"/>
              </a:rPr>
              <a:t>Relatively common systems (up to 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10%</a:t>
            </a:r>
            <a:r>
              <a:rPr lang="en-US" dirty="0" smtClean="0">
                <a:solidFill>
                  <a:srgbClr val="0000FF"/>
                </a:solidFill>
                <a:latin typeface="Arial Hebrew"/>
              </a:rPr>
              <a:t> of the vast majority of all binary stars)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 Hebrew"/>
              </a:rPr>
              <a:t>Crucial to understand the nature of </a:t>
            </a:r>
            <a:r>
              <a:rPr lang="en-US" dirty="0" err="1" smtClean="0">
                <a:solidFill>
                  <a:srgbClr val="0000FF"/>
                </a:solidFill>
                <a:latin typeface="Arial Hebrew"/>
              </a:rPr>
              <a:t>SNe</a:t>
            </a:r>
            <a:r>
              <a:rPr lang="en-US" dirty="0" smtClean="0">
                <a:solidFill>
                  <a:srgbClr val="0000FF"/>
                </a:solidFill>
                <a:latin typeface="Arial Hebrew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 Hebrew"/>
              </a:rPr>
              <a:t>Ia</a:t>
            </a:r>
            <a:r>
              <a:rPr lang="en-US" dirty="0" smtClean="0">
                <a:solidFill>
                  <a:srgbClr val="0000FF"/>
                </a:solidFill>
                <a:latin typeface="Arial Hebrew"/>
              </a:rPr>
              <a:t> progenitors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 Hebrew"/>
              </a:rPr>
              <a:t>Possible: even formation of neutron star (AIC, merging)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 Hebrew"/>
              </a:rPr>
              <a:t>May interact when the secondary is on the mains sequence or shortly thereafter (short period systems, up to 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~2</a:t>
            </a:r>
            <a:r>
              <a:rPr lang="en-US" dirty="0" smtClean="0">
                <a:solidFill>
                  <a:srgbClr val="0000FF"/>
                </a:solidFill>
                <a:latin typeface="Arial Hebrew"/>
              </a:rPr>
              <a:t> days </a:t>
            </a:r>
            <a:r>
              <a:rPr lang="en-US" dirty="0" err="1" smtClean="0">
                <a:solidFill>
                  <a:srgbClr val="0000FF"/>
                </a:solidFill>
                <a:latin typeface="Arial Hebrew"/>
              </a:rPr>
              <a:t>P</a:t>
            </a:r>
            <a:r>
              <a:rPr lang="en-US" baseline="-25000" dirty="0" err="1" smtClean="0">
                <a:solidFill>
                  <a:srgbClr val="0000FF"/>
                </a:solidFill>
                <a:latin typeface="Arial Hebrew"/>
              </a:rPr>
              <a:t>orb</a:t>
            </a:r>
            <a:r>
              <a:rPr lang="en-US" dirty="0" smtClean="0">
                <a:solidFill>
                  <a:srgbClr val="0000FF"/>
                </a:solidFill>
                <a:latin typeface="Arial Hebrew"/>
              </a:rPr>
              <a:t>) or when it becomes a red giant (</a:t>
            </a:r>
            <a:r>
              <a:rPr lang="en-US" dirty="0" err="1" smtClean="0">
                <a:solidFill>
                  <a:srgbClr val="0000FF"/>
                </a:solidFill>
                <a:latin typeface="Arial Hebrew"/>
              </a:rPr>
              <a:t>P</a:t>
            </a:r>
            <a:r>
              <a:rPr lang="en-US" baseline="-25000" dirty="0" err="1" smtClean="0">
                <a:solidFill>
                  <a:srgbClr val="0000FF"/>
                </a:solidFill>
                <a:latin typeface="Arial Hebrew"/>
              </a:rPr>
              <a:t>orb</a:t>
            </a:r>
            <a:r>
              <a:rPr lang="en-US" dirty="0" err="1" smtClean="0">
                <a:solidFill>
                  <a:srgbClr val="0000FF"/>
                </a:solidFill>
                <a:latin typeface="+mj-lt"/>
              </a:rPr>
              <a:t>~</a:t>
            </a:r>
            <a:r>
              <a:rPr lang="en-US" dirty="0" err="1" smtClean="0">
                <a:solidFill>
                  <a:srgbClr val="0000FF"/>
                </a:solidFill>
                <a:latin typeface="Arial Hebrew"/>
              </a:rPr>
              <a:t>years</a:t>
            </a:r>
            <a:r>
              <a:rPr lang="en-US" dirty="0" smtClean="0">
                <a:solidFill>
                  <a:srgbClr val="0000FF"/>
                </a:solidFill>
                <a:latin typeface="Arial Hebrew"/>
              </a:rPr>
              <a:t>)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 Hebrew"/>
              </a:rPr>
              <a:t>Novae: a very luminous outbursts (&gt;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8</a:t>
            </a:r>
            <a:r>
              <a:rPr lang="en-US" dirty="0" smtClean="0">
                <a:solidFill>
                  <a:srgbClr val="0000FF"/>
                </a:solidFill>
                <a:latin typeface="Arial Hebrew"/>
              </a:rPr>
              <a:t> mag optically) triggered by shell CNO </a:t>
            </a:r>
            <a:r>
              <a:rPr lang="en-US" dirty="0" smtClean="0">
                <a:solidFill>
                  <a:srgbClr val="0000FF"/>
                </a:solidFill>
                <a:latin typeface="Arial Hebrew"/>
              </a:rPr>
              <a:t>burning – </a:t>
            </a:r>
            <a:r>
              <a:rPr lang="en-US" dirty="0" err="1" smtClean="0">
                <a:solidFill>
                  <a:srgbClr val="0000FF"/>
                </a:solidFill>
                <a:latin typeface="Arial Hebrew"/>
              </a:rPr>
              <a:t>natutal</a:t>
            </a:r>
            <a:r>
              <a:rPr lang="en-US" dirty="0" smtClean="0">
                <a:solidFill>
                  <a:srgbClr val="0000FF"/>
                </a:solidFill>
                <a:latin typeface="Arial Hebrew"/>
              </a:rPr>
              <a:t> laboratories of all sorts of important astrophysical phenomena</a:t>
            </a:r>
            <a:endParaRPr lang="en-US" dirty="0" smtClean="0">
              <a:solidFill>
                <a:srgbClr val="0000FF"/>
              </a:solidFill>
              <a:latin typeface="Arial Hebrew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Arial Hebrew"/>
              </a:rPr>
              <a:t>Not all burning sources become novae… (and not all eject accreted material)</a:t>
            </a:r>
          </a:p>
          <a:p>
            <a:endParaRPr lang="en-US" dirty="0">
              <a:solidFill>
                <a:srgbClr val="000090"/>
              </a:solidFill>
              <a:latin typeface="Arial Hebrew"/>
            </a:endParaRPr>
          </a:p>
        </p:txBody>
      </p:sp>
    </p:spTree>
    <p:extLst>
      <p:ext uri="{BB962C8B-B14F-4D97-AF65-F5344CB8AC3E}">
        <p14:creationId xmlns:p14="http://schemas.microsoft.com/office/powerpoint/2010/main" val="2980892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80202"/>
                </a:solidFill>
                <a:latin typeface="Arial Hebrew"/>
              </a:rPr>
              <a:t>Observational tools</a:t>
            </a:r>
            <a:endParaRPr lang="en-US" dirty="0">
              <a:solidFill>
                <a:srgbClr val="B80202"/>
              </a:solidFill>
              <a:latin typeface="Arial Hebr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Hebrew"/>
              </a:rPr>
              <a:t>New, interesting and ripe with problems to solve: high resolution X-ray spectroscopy (currently gratings Chandra, XMM, future X-ray IFU </a:t>
            </a:r>
            <a:r>
              <a:rPr lang="en-US" dirty="0" err="1" smtClean="0">
                <a:solidFill>
                  <a:srgbClr val="0000FF"/>
                </a:solidFill>
                <a:latin typeface="Arial Hebrew"/>
              </a:rPr>
              <a:t>spectrocalorimeter</a:t>
            </a:r>
            <a:r>
              <a:rPr lang="en-US" dirty="0" smtClean="0">
                <a:solidFill>
                  <a:srgbClr val="0000FF"/>
                </a:solidFill>
                <a:latin typeface="Arial Hebrew"/>
              </a:rPr>
              <a:t> – XRISM, Athena)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 Hebrew"/>
              </a:rPr>
              <a:t>X-ray broad band spectroscopy and timing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 Hebrew"/>
              </a:rPr>
              <a:t> UV and optical imaging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 Hebrew"/>
              </a:rPr>
              <a:t>Time series: X-rays, optical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 Hebrew"/>
              </a:rPr>
              <a:t>Optical spectroscopy (lately especially with the SALT telescope) </a:t>
            </a:r>
            <a:endParaRPr lang="en-US" dirty="0">
              <a:solidFill>
                <a:srgbClr val="0000FF"/>
              </a:solidFill>
              <a:latin typeface="Arial Hebrew"/>
            </a:endParaRPr>
          </a:p>
        </p:txBody>
      </p:sp>
    </p:spTree>
    <p:extLst>
      <p:ext uri="{BB962C8B-B14F-4D97-AF65-F5344CB8AC3E}">
        <p14:creationId xmlns:p14="http://schemas.microsoft.com/office/powerpoint/2010/main" val="3043536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80202"/>
                </a:solidFill>
                <a:latin typeface="Arial Hebrew"/>
              </a:rPr>
              <a:t>Observational tools</a:t>
            </a:r>
            <a:endParaRPr lang="en-US" dirty="0">
              <a:solidFill>
                <a:srgbClr val="B80202"/>
              </a:solidFill>
              <a:latin typeface="Arial Hebr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Hebrew"/>
              </a:rPr>
              <a:t>The (probably) most interesting and most difficult: high resolution X-ray spectroscopy (currently gratings Chandra, XMM, future X-ray IFU </a:t>
            </a:r>
            <a:r>
              <a:rPr lang="en-US" dirty="0" err="1" smtClean="0">
                <a:solidFill>
                  <a:srgbClr val="0000FF"/>
                </a:solidFill>
                <a:latin typeface="Arial Hebrew"/>
              </a:rPr>
              <a:t>spectrocalorimeter</a:t>
            </a:r>
            <a:r>
              <a:rPr lang="en-US" dirty="0" smtClean="0">
                <a:solidFill>
                  <a:srgbClr val="0000FF"/>
                </a:solidFill>
                <a:latin typeface="Arial Hebrew"/>
              </a:rPr>
              <a:t> – XRISM, Athena)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 Hebrew"/>
              </a:rPr>
              <a:t>X-ray broad band spectroscopy (and timing)</a:t>
            </a:r>
            <a:endParaRPr lang="en-US" dirty="0">
              <a:solidFill>
                <a:srgbClr val="0000FF"/>
              </a:solidFill>
              <a:latin typeface="Arial Hebrew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Arial Hebrew"/>
              </a:rPr>
              <a:t> UV and optical imaging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 Hebrew"/>
              </a:rPr>
              <a:t>Time series: X-rays, optical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 Hebrew"/>
              </a:rPr>
              <a:t>Optical spectroscopy (lately especially with the SALT telescope) </a:t>
            </a:r>
            <a:endParaRPr lang="en-US" dirty="0">
              <a:solidFill>
                <a:srgbClr val="FF0000"/>
              </a:solidFill>
              <a:latin typeface="Arial Hebrew"/>
            </a:endParaRPr>
          </a:p>
        </p:txBody>
      </p:sp>
    </p:spTree>
    <p:extLst>
      <p:ext uri="{BB962C8B-B14F-4D97-AF65-F5344CB8AC3E}">
        <p14:creationId xmlns:p14="http://schemas.microsoft.com/office/powerpoint/2010/main" val="2962622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52" y="0"/>
            <a:ext cx="2583638" cy="3775179"/>
          </a:xfrm>
          <a:prstGeom prst="rect">
            <a:avLst/>
          </a:prstGeom>
        </p:spPr>
      </p:pic>
      <p:pic>
        <p:nvPicPr>
          <p:cNvPr id="5" name="Picture 4" descr="GemSou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229" y="0"/>
            <a:ext cx="5646292" cy="2232255"/>
          </a:xfrm>
          <a:prstGeom prst="rect">
            <a:avLst/>
          </a:prstGeom>
        </p:spPr>
      </p:pic>
      <p:pic>
        <p:nvPicPr>
          <p:cNvPr id="6" name="Picture 5" descr="Chandra_artist_illustrat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848" y="2232255"/>
            <a:ext cx="4305151" cy="2609183"/>
          </a:xfrm>
          <a:prstGeom prst="rect">
            <a:avLst/>
          </a:prstGeom>
        </p:spPr>
      </p:pic>
      <p:pic>
        <p:nvPicPr>
          <p:cNvPr id="7" name="Picture 6" descr="XMM-Newt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29" y="4841438"/>
            <a:ext cx="5207534" cy="1952825"/>
          </a:xfrm>
          <a:prstGeom prst="rect">
            <a:avLst/>
          </a:prstGeom>
        </p:spPr>
      </p:pic>
      <p:pic>
        <p:nvPicPr>
          <p:cNvPr id="8" name="Picture 7" descr="swift-satellit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820" y="4443160"/>
            <a:ext cx="3861438" cy="2414840"/>
          </a:xfrm>
          <a:prstGeom prst="rect">
            <a:avLst/>
          </a:prstGeom>
        </p:spPr>
      </p:pic>
      <p:pic>
        <p:nvPicPr>
          <p:cNvPr id="2" name="Picture 1" descr="vst_lombardi_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600" y="3152600"/>
            <a:ext cx="2534248" cy="168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8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80202"/>
                </a:solidFill>
                <a:latin typeface="Arial Hebrew"/>
              </a:rPr>
              <a:t>Massive white dwarf binaries</a:t>
            </a:r>
            <a:endParaRPr lang="en-US" dirty="0">
              <a:solidFill>
                <a:srgbClr val="B80202"/>
              </a:solidFill>
              <a:latin typeface="Arial Hebr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Hebrew"/>
              </a:rPr>
              <a:t>Many high mass X-ray binaries known, but they contain neutron stars (about 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100</a:t>
            </a:r>
            <a:r>
              <a:rPr lang="en-US" dirty="0" smtClean="0">
                <a:solidFill>
                  <a:srgbClr val="0000FF"/>
                </a:solidFill>
                <a:latin typeface="Arial Hebrew"/>
              </a:rPr>
              <a:t> in the SMC) </a:t>
            </a:r>
          </a:p>
          <a:p>
            <a:r>
              <a:rPr lang="en-US" dirty="0">
                <a:solidFill>
                  <a:srgbClr val="0000FF"/>
                </a:solidFill>
                <a:latin typeface="Arial Hebrew"/>
              </a:rPr>
              <a:t>T</a:t>
            </a:r>
            <a:r>
              <a:rPr lang="en-US" dirty="0" smtClean="0">
                <a:solidFill>
                  <a:srgbClr val="0000FF"/>
                </a:solidFill>
                <a:latin typeface="Arial Hebrew"/>
              </a:rPr>
              <a:t>wo likely black hole interacting binaries also known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 Hebrew"/>
              </a:rPr>
              <a:t>Where are all the white dwarf massive binaries?</a:t>
            </a:r>
          </a:p>
          <a:p>
            <a:r>
              <a:rPr lang="en-US" dirty="0">
                <a:solidFill>
                  <a:srgbClr val="0000FF"/>
                </a:solidFill>
                <a:latin typeface="Arial Hebrew"/>
              </a:rPr>
              <a:t>E</a:t>
            </a:r>
            <a:r>
              <a:rPr lang="en-US" dirty="0" smtClean="0">
                <a:solidFill>
                  <a:srgbClr val="0000FF"/>
                </a:solidFill>
                <a:latin typeface="Arial Hebrew"/>
              </a:rPr>
              <a:t>xpected for all systems with both components with m&lt; 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8 </a:t>
            </a:r>
            <a:r>
              <a:rPr lang="en-US" dirty="0" smtClean="0">
                <a:solidFill>
                  <a:srgbClr val="0000FF"/>
                </a:solidFill>
                <a:latin typeface="Arial Hebrew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dirty="0" smtClean="0">
                <a:solidFill>
                  <a:srgbClr val="0000FF"/>
                </a:solidFill>
                <a:latin typeface="Arial Hebrew"/>
                <a:sym typeface="Wingdings"/>
              </a:rPr>
              <a:t> or as product of very interactive binary evolution (the primary was the secondary)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 Hebrew"/>
                <a:sym typeface="Wingdings"/>
              </a:rPr>
              <a:t>Large number predicted by population synthesis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 Hebrew"/>
                <a:sym typeface="Wingdings"/>
              </a:rPr>
              <a:t>What role as progenitors of  type </a:t>
            </a:r>
            <a:r>
              <a:rPr lang="en-US" dirty="0" err="1" smtClean="0">
                <a:solidFill>
                  <a:srgbClr val="0000FF"/>
                </a:solidFill>
                <a:latin typeface="Arial Hebrew"/>
                <a:sym typeface="Wingdings"/>
              </a:rPr>
              <a:t>Ia</a:t>
            </a:r>
            <a:r>
              <a:rPr lang="en-US" dirty="0" smtClean="0">
                <a:solidFill>
                  <a:srgbClr val="0000FF"/>
                </a:solidFill>
                <a:latin typeface="Arial Hebrew"/>
                <a:sym typeface="Wingdings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 Hebrew"/>
                <a:sym typeface="Wingdings"/>
              </a:rPr>
              <a:t>SNe</a:t>
            </a:r>
            <a:r>
              <a:rPr lang="en-US" dirty="0" smtClean="0">
                <a:solidFill>
                  <a:srgbClr val="0000FF"/>
                </a:solidFill>
                <a:latin typeface="Arial Hebrew"/>
                <a:sym typeface="Wingdings"/>
              </a:rPr>
              <a:t>?</a:t>
            </a:r>
            <a:endParaRPr lang="en-US" dirty="0">
              <a:solidFill>
                <a:srgbClr val="0000FF"/>
              </a:solidFill>
              <a:latin typeface="Arial Hebrew"/>
            </a:endParaRPr>
          </a:p>
        </p:txBody>
      </p:sp>
    </p:spTree>
    <p:extLst>
      <p:ext uri="{BB962C8B-B14F-4D97-AF65-F5344CB8AC3E}">
        <p14:creationId xmlns:p14="http://schemas.microsoft.com/office/powerpoint/2010/main" val="2741713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B80202"/>
                </a:solidFill>
              </a:rPr>
              <a:t>5</a:t>
            </a:r>
            <a:r>
              <a:rPr lang="en-US" dirty="0" smtClean="0">
                <a:solidFill>
                  <a:srgbClr val="B80202"/>
                </a:solidFill>
                <a:latin typeface="Arial Hebrew"/>
              </a:rPr>
              <a:t> </a:t>
            </a:r>
            <a:r>
              <a:rPr lang="en-US" dirty="0" err="1" smtClean="0">
                <a:solidFill>
                  <a:srgbClr val="B80202"/>
                </a:solidFill>
                <a:latin typeface="Arial Hebrew"/>
              </a:rPr>
              <a:t>supersoft</a:t>
            </a:r>
            <a:r>
              <a:rPr lang="en-US" dirty="0" smtClean="0">
                <a:solidFill>
                  <a:srgbClr val="B80202"/>
                </a:solidFill>
                <a:latin typeface="Arial Hebrew"/>
              </a:rPr>
              <a:t> X-ray binaries with Be stars (LMC, SMC)</a:t>
            </a:r>
            <a:endParaRPr lang="en-US" dirty="0">
              <a:solidFill>
                <a:srgbClr val="B80202"/>
              </a:solidFill>
              <a:latin typeface="Arial Hebrew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9973" y="1600200"/>
            <a:ext cx="4194175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Hebrew"/>
              </a:rPr>
              <a:t>Hydrogen burning in an accreted shell produces a very luminous source (near </a:t>
            </a:r>
            <a:r>
              <a:rPr lang="en-US" dirty="0" err="1" smtClean="0">
                <a:solidFill>
                  <a:srgbClr val="0000FF"/>
                </a:solidFill>
                <a:latin typeface="Arial Hebrew"/>
              </a:rPr>
              <a:t>Eddington</a:t>
            </a:r>
            <a:r>
              <a:rPr lang="en-US" dirty="0" smtClean="0">
                <a:solidFill>
                  <a:srgbClr val="0000FF"/>
                </a:solidFill>
                <a:latin typeface="Arial Hebrew"/>
              </a:rPr>
              <a:t>, 10</a:t>
            </a:r>
            <a:r>
              <a:rPr lang="en-US" baseline="30000" dirty="0" smtClean="0">
                <a:solidFill>
                  <a:srgbClr val="0000FF"/>
                </a:solidFill>
                <a:latin typeface="Arial Hebrew"/>
              </a:rPr>
              <a:t>36-38 </a:t>
            </a:r>
            <a:r>
              <a:rPr lang="en-US" dirty="0" smtClean="0">
                <a:solidFill>
                  <a:srgbClr val="0000FF"/>
                </a:solidFill>
                <a:latin typeface="Arial Hebrew"/>
              </a:rPr>
              <a:t>erg/s) in the soft X-rays close to EUV</a:t>
            </a:r>
          </a:p>
          <a:p>
            <a:r>
              <a:rPr lang="en-US" dirty="0" err="1" smtClean="0">
                <a:solidFill>
                  <a:srgbClr val="0000FF"/>
                </a:solidFill>
                <a:latin typeface="Arial Hebrew"/>
              </a:rPr>
              <a:t>T</a:t>
            </a:r>
            <a:r>
              <a:rPr lang="en-US" baseline="-25000" dirty="0" err="1" smtClean="0">
                <a:solidFill>
                  <a:srgbClr val="0000FF"/>
                </a:solidFill>
                <a:latin typeface="Arial Hebrew"/>
              </a:rPr>
              <a:t>eff</a:t>
            </a:r>
            <a:r>
              <a:rPr lang="en-US" dirty="0" smtClean="0">
                <a:solidFill>
                  <a:srgbClr val="0000FF"/>
                </a:solidFill>
                <a:latin typeface="Arial Hebrew"/>
              </a:rPr>
              <a:t> 10</a:t>
            </a:r>
            <a:r>
              <a:rPr lang="en-US" baseline="30000" dirty="0" smtClean="0">
                <a:solidFill>
                  <a:srgbClr val="0000FF"/>
                </a:solidFill>
                <a:latin typeface="Arial Hebrew"/>
              </a:rPr>
              <a:t>5</a:t>
            </a:r>
            <a:r>
              <a:rPr lang="en-US" dirty="0" smtClean="0">
                <a:solidFill>
                  <a:srgbClr val="0000FF"/>
                </a:solidFill>
                <a:latin typeface="Arial Hebrew"/>
              </a:rPr>
              <a:t>-10</a:t>
            </a:r>
            <a:r>
              <a:rPr lang="en-US" baseline="30000" dirty="0" smtClean="0">
                <a:solidFill>
                  <a:srgbClr val="0000FF"/>
                </a:solidFill>
                <a:latin typeface="Arial Hebrew"/>
              </a:rPr>
              <a:t>6</a:t>
            </a:r>
            <a:r>
              <a:rPr lang="en-US" dirty="0" smtClean="0">
                <a:solidFill>
                  <a:srgbClr val="0000FF"/>
                </a:solidFill>
                <a:latin typeface="Arial Hebrew"/>
              </a:rPr>
              <a:t> K</a:t>
            </a:r>
          </a:p>
          <a:p>
            <a:r>
              <a:rPr lang="en-US" dirty="0" err="1" smtClean="0">
                <a:solidFill>
                  <a:srgbClr val="0000FF"/>
                </a:solidFill>
                <a:latin typeface="Arial Hebrew"/>
              </a:rPr>
              <a:t>Supersoft</a:t>
            </a:r>
            <a:r>
              <a:rPr lang="en-US" dirty="0" smtClean="0">
                <a:solidFill>
                  <a:srgbClr val="0000FF"/>
                </a:solidFill>
                <a:latin typeface="Arial Hebrew"/>
              </a:rPr>
              <a:t> X-ray sources observed in low extinction directions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 Hebrew"/>
              </a:rPr>
              <a:t>A handful in the MC, transient or recurrent, associated with Be stars: tip of the iceberg?</a:t>
            </a:r>
          </a:p>
          <a:p>
            <a:r>
              <a:rPr lang="en-US" dirty="0" err="1" smtClean="0">
                <a:solidFill>
                  <a:srgbClr val="0000FF"/>
                </a:solidFill>
                <a:latin typeface="Arial Hebrew"/>
              </a:rPr>
              <a:t>Cracco</a:t>
            </a:r>
            <a:r>
              <a:rPr lang="en-US" dirty="0" smtClean="0">
                <a:solidFill>
                  <a:srgbClr val="0000FF"/>
                </a:solidFill>
                <a:latin typeface="Arial Hebrew"/>
              </a:rPr>
              <a:t> et al. (</a:t>
            </a:r>
            <a:r>
              <a:rPr lang="en-US" dirty="0" smtClean="0">
                <a:solidFill>
                  <a:srgbClr val="0000FF"/>
                </a:solidFill>
              </a:rPr>
              <a:t>2018</a:t>
            </a:r>
            <a:r>
              <a:rPr lang="en-US" dirty="0" smtClean="0">
                <a:solidFill>
                  <a:srgbClr val="0000FF"/>
                </a:solidFill>
                <a:latin typeface="Arial Hebrew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Arial Hebrew"/>
              </a:rPr>
              <a:t>ApJ</a:t>
            </a:r>
            <a:r>
              <a:rPr lang="en-US" dirty="0" smtClean="0">
                <a:solidFill>
                  <a:srgbClr val="0000FF"/>
                </a:solidFill>
                <a:latin typeface="Arial Hebrew"/>
              </a:rPr>
              <a:t>)</a:t>
            </a:r>
          </a:p>
          <a:p>
            <a:endParaRPr lang="en-US" dirty="0">
              <a:solidFill>
                <a:srgbClr val="0000FF"/>
              </a:solidFill>
              <a:latin typeface="Arial Hebrew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6C2A70D-8561-4BE6-B9A1-FC1D092016D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54148" y="2128875"/>
            <a:ext cx="4528978" cy="310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058117" y="5344756"/>
            <a:ext cx="1373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 et al.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511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F193C5-030E-43F0-8330-471840582A3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273050"/>
            <a:ext cx="8228013" cy="1144588"/>
          </a:xfrm>
        </p:spPr>
        <p:txBody>
          <a:bodyPr/>
          <a:lstStyle/>
          <a:p>
            <a:pPr lvl="0"/>
            <a:r>
              <a:rPr lang="it-IT" dirty="0">
                <a:solidFill>
                  <a:srgbClr val="B80202"/>
                </a:solidFill>
                <a:latin typeface="Arial Hebrew"/>
              </a:rPr>
              <a:t>Be </a:t>
            </a:r>
            <a:r>
              <a:rPr lang="it-IT" dirty="0" err="1">
                <a:solidFill>
                  <a:srgbClr val="B80202"/>
                </a:solidFill>
                <a:latin typeface="Arial Hebrew"/>
              </a:rPr>
              <a:t>stars</a:t>
            </a:r>
            <a:endParaRPr lang="it-IT" dirty="0">
              <a:solidFill>
                <a:srgbClr val="B80202"/>
              </a:solidFill>
              <a:latin typeface="Arial Hebrew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7CFD881-D0DF-49FE-9760-9421A958A68A}"/>
              </a:ext>
            </a:extLst>
          </p:cNvPr>
          <p:cNvSpPr txBox="1"/>
          <p:nvPr/>
        </p:nvSpPr>
        <p:spPr>
          <a:xfrm>
            <a:off x="293896" y="1452641"/>
            <a:ext cx="5899267" cy="4145087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marL="342900" indent="-342900" hangingPunct="0">
              <a:buSzPct val="45000"/>
              <a:buFont typeface="Wingdings" charset="2"/>
              <a:buChar char="u"/>
            </a:pPr>
            <a:r>
              <a:rPr lang="it-IT" sz="2200" dirty="0" err="1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Rapidly</a:t>
            </a:r>
            <a:r>
              <a:rPr lang="it-IT" sz="2200" dirty="0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 </a:t>
            </a:r>
            <a:r>
              <a:rPr lang="it-IT" sz="2200" dirty="0" err="1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rotating</a:t>
            </a:r>
            <a:r>
              <a:rPr lang="it-IT" sz="2200" dirty="0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 B </a:t>
            </a:r>
            <a:r>
              <a:rPr lang="it-IT" sz="2200" dirty="0" err="1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stars</a:t>
            </a:r>
            <a:r>
              <a:rPr lang="it-IT" sz="2200" dirty="0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 </a:t>
            </a:r>
            <a:r>
              <a:rPr lang="it-IT" sz="2200" dirty="0" err="1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forming</a:t>
            </a:r>
            <a:r>
              <a:rPr lang="it-IT" sz="2200" dirty="0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 a </a:t>
            </a:r>
            <a:r>
              <a:rPr lang="it-IT" sz="2200" dirty="0" err="1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decretion</a:t>
            </a:r>
            <a:r>
              <a:rPr lang="it-IT" sz="2200" dirty="0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 </a:t>
            </a:r>
            <a:r>
              <a:rPr lang="it-IT" sz="2200" dirty="0" smtClean="0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(or “</a:t>
            </a:r>
            <a:r>
              <a:rPr lang="it-IT" sz="2200" dirty="0" err="1" smtClean="0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excretion</a:t>
            </a:r>
            <a:r>
              <a:rPr lang="it-IT" sz="2200" dirty="0" smtClean="0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”) </a:t>
            </a:r>
            <a:r>
              <a:rPr lang="it-IT" sz="2200" dirty="0" err="1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Keplerian</a:t>
            </a:r>
            <a:r>
              <a:rPr lang="it-IT" sz="2200" dirty="0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 </a:t>
            </a:r>
            <a:r>
              <a:rPr lang="it-IT" sz="2200" dirty="0" err="1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emission</a:t>
            </a:r>
            <a:r>
              <a:rPr lang="it-IT" sz="2200" dirty="0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 line </a:t>
            </a:r>
            <a:r>
              <a:rPr lang="it-IT" sz="2200" dirty="0" smtClean="0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disk</a:t>
            </a:r>
            <a:endParaRPr lang="it-IT" sz="2200" dirty="0">
              <a:solidFill>
                <a:srgbClr val="0000FF"/>
              </a:solidFill>
              <a:latin typeface="Arial Hebrew"/>
              <a:ea typeface="Arial Unicode MS" pitchFamily="2"/>
              <a:cs typeface="Arial Unicode MS" pitchFamily="2"/>
            </a:endParaRPr>
          </a:p>
          <a:p>
            <a:pPr marL="342900" indent="-342900" hangingPunct="0">
              <a:buSzPct val="45000"/>
              <a:buFont typeface="Wingdings" charset="2"/>
              <a:buChar char="u"/>
            </a:pPr>
            <a:r>
              <a:rPr lang="it-IT" sz="2200" dirty="0" err="1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Equivalent</a:t>
            </a:r>
            <a:r>
              <a:rPr lang="it-IT" sz="2200" dirty="0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 </a:t>
            </a:r>
            <a:r>
              <a:rPr lang="it-IT" sz="2200" dirty="0" err="1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width</a:t>
            </a:r>
            <a:r>
              <a:rPr lang="it-IT" sz="2200" dirty="0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 of H</a:t>
            </a:r>
            <a:r>
              <a:rPr lang="it-IT" sz="2200" dirty="0">
                <a:solidFill>
                  <a:srgbClr val="0000FF"/>
                </a:solidFill>
                <a:latin typeface="Arial Hebrew"/>
                <a:ea typeface="Times New Roman" pitchFamily="18"/>
                <a:cs typeface="Times New Roman" pitchFamily="18"/>
              </a:rPr>
              <a:t>α</a:t>
            </a:r>
            <a:r>
              <a:rPr lang="it-IT" sz="2200" dirty="0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 from some </a:t>
            </a:r>
            <a:r>
              <a:rPr lang="it-IT" sz="2200" dirty="0" err="1">
                <a:solidFill>
                  <a:srgbClr val="0000FF"/>
                </a:solidFill>
                <a:latin typeface="Arial Hebrew"/>
                <a:ea typeface="Times New Roman" pitchFamily="18"/>
                <a:cs typeface="Times New Roman" pitchFamily="18"/>
              </a:rPr>
              <a:t>Å</a:t>
            </a:r>
            <a:r>
              <a:rPr lang="it-IT" sz="2200" dirty="0">
                <a:solidFill>
                  <a:srgbClr val="0000FF"/>
                </a:solidFill>
                <a:latin typeface="Arial Hebrew"/>
                <a:ea typeface="Times New Roman" pitchFamily="18"/>
                <a:cs typeface="Times New Roman" pitchFamily="18"/>
              </a:rPr>
              <a:t> </a:t>
            </a:r>
            <a:r>
              <a:rPr lang="it-IT" sz="2200" dirty="0" smtClean="0">
                <a:solidFill>
                  <a:srgbClr val="0000FF"/>
                </a:solidFill>
                <a:latin typeface="Arial Hebrew"/>
                <a:ea typeface="Times New Roman" pitchFamily="18"/>
                <a:cs typeface="Times New Roman" pitchFamily="18"/>
              </a:rPr>
              <a:t>to</a:t>
            </a:r>
            <a:r>
              <a:rPr lang="it-IT" sz="2200" dirty="0" smtClean="0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 </a:t>
            </a:r>
            <a:r>
              <a:rPr lang="it-IT" sz="2200" dirty="0" err="1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tens</a:t>
            </a:r>
            <a:r>
              <a:rPr lang="it-IT" sz="2200" dirty="0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 of </a:t>
            </a:r>
            <a:r>
              <a:rPr lang="it-IT" sz="2200" dirty="0" err="1" smtClean="0">
                <a:solidFill>
                  <a:srgbClr val="0000FF"/>
                </a:solidFill>
                <a:latin typeface="Arial Hebrew"/>
                <a:ea typeface="Times New Roman" pitchFamily="18"/>
                <a:cs typeface="Times New Roman" pitchFamily="18"/>
              </a:rPr>
              <a:t>Å</a:t>
            </a:r>
            <a:endParaRPr lang="it-IT" sz="2200" dirty="0">
              <a:solidFill>
                <a:srgbClr val="0000FF"/>
              </a:solidFill>
              <a:latin typeface="Arial Hebrew"/>
              <a:ea typeface="Arial Unicode MS" pitchFamily="2"/>
              <a:cs typeface="Arial Unicode MS" pitchFamily="2"/>
            </a:endParaRPr>
          </a:p>
          <a:p>
            <a:pPr marL="342900" indent="-342900" hangingPunct="0">
              <a:buSzPct val="45000"/>
              <a:buFont typeface="Wingdings" charset="2"/>
              <a:buChar char="u"/>
            </a:pPr>
            <a:r>
              <a:rPr lang="it-IT" sz="2200" dirty="0" err="1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Emission</a:t>
            </a:r>
            <a:r>
              <a:rPr lang="it-IT" sz="2200" dirty="0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 line </a:t>
            </a:r>
            <a:r>
              <a:rPr lang="it-IT" sz="2200" dirty="0" err="1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variability</a:t>
            </a:r>
            <a:r>
              <a:rPr lang="it-IT" sz="2200" dirty="0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 on time scale of </a:t>
            </a:r>
            <a:r>
              <a:rPr lang="it-IT" sz="2200" dirty="0" err="1" smtClean="0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years</a:t>
            </a:r>
            <a:endParaRPr lang="it-IT" sz="2200" dirty="0">
              <a:solidFill>
                <a:srgbClr val="0000FF"/>
              </a:solidFill>
              <a:latin typeface="Arial Hebrew"/>
              <a:ea typeface="Arial Unicode MS" pitchFamily="2"/>
              <a:cs typeface="Arial Unicode MS" pitchFamily="2"/>
            </a:endParaRPr>
          </a:p>
          <a:p>
            <a:pPr marL="342900" indent="-342900" hangingPunct="0">
              <a:buSzPct val="45000"/>
              <a:buFont typeface="Wingdings" charset="2"/>
              <a:buChar char="u"/>
            </a:pPr>
            <a:r>
              <a:rPr lang="it-IT" sz="2200" dirty="0" err="1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Emission</a:t>
            </a:r>
            <a:r>
              <a:rPr lang="it-IT" sz="2200" dirty="0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 line </a:t>
            </a:r>
            <a:r>
              <a:rPr lang="it-IT" sz="2200" dirty="0" err="1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profile</a:t>
            </a:r>
            <a:r>
              <a:rPr lang="it-IT" sz="2200" dirty="0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 </a:t>
            </a:r>
            <a:r>
              <a:rPr lang="it-IT" sz="2200" dirty="0" err="1" smtClean="0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variability</a:t>
            </a:r>
            <a:r>
              <a:rPr lang="it-IT" sz="2200" dirty="0" smtClean="0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: time </a:t>
            </a:r>
            <a:r>
              <a:rPr lang="it-IT" sz="2200" dirty="0" err="1" smtClean="0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scales</a:t>
            </a:r>
            <a:r>
              <a:rPr lang="it-IT" sz="2200" dirty="0" smtClean="0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 of weeks for </a:t>
            </a:r>
            <a:r>
              <a:rPr lang="it-IT" sz="2200" dirty="0" err="1" smtClean="0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binary</a:t>
            </a:r>
            <a:r>
              <a:rPr lang="it-IT" sz="2200" dirty="0" smtClean="0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 Be</a:t>
            </a:r>
            <a:endParaRPr lang="it-IT" sz="2200" dirty="0">
              <a:solidFill>
                <a:srgbClr val="0000FF"/>
              </a:solidFill>
              <a:latin typeface="Arial Hebrew"/>
              <a:ea typeface="Arial Unicode MS" pitchFamily="2"/>
              <a:cs typeface="Arial Unicode MS" pitchFamily="2"/>
            </a:endParaRPr>
          </a:p>
          <a:p>
            <a:pPr marL="342900" indent="-342900" hangingPunct="0">
              <a:buSzPct val="45000"/>
              <a:buFont typeface="Wingdings" charset="2"/>
              <a:buChar char="u"/>
            </a:pPr>
            <a:r>
              <a:rPr lang="it-IT" sz="2200" dirty="0" err="1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Excess</a:t>
            </a:r>
            <a:r>
              <a:rPr lang="it-IT" sz="2200" dirty="0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 of </a:t>
            </a:r>
            <a:r>
              <a:rPr lang="it-IT" sz="2200" dirty="0" err="1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near</a:t>
            </a:r>
            <a:r>
              <a:rPr lang="it-IT" sz="2200" dirty="0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 </a:t>
            </a:r>
            <a:r>
              <a:rPr lang="it-IT" sz="2200" dirty="0" err="1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infrared</a:t>
            </a:r>
            <a:r>
              <a:rPr lang="it-IT" sz="2200" dirty="0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 </a:t>
            </a:r>
            <a:r>
              <a:rPr lang="it-IT" sz="2200" dirty="0" err="1" smtClean="0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emission</a:t>
            </a:r>
            <a:endParaRPr lang="it-IT" sz="2200" dirty="0">
              <a:solidFill>
                <a:srgbClr val="0000FF"/>
              </a:solidFill>
              <a:latin typeface="Arial Hebrew"/>
              <a:ea typeface="Arial Unicode MS" pitchFamily="2"/>
              <a:cs typeface="Arial Unicode MS" pitchFamily="2"/>
            </a:endParaRPr>
          </a:p>
          <a:p>
            <a:pPr marL="342900" indent="-342900" hangingPunct="0">
              <a:buSzPct val="45000"/>
              <a:buFont typeface="Wingdings" charset="2"/>
              <a:buChar char="u"/>
            </a:pPr>
            <a:r>
              <a:rPr lang="it-IT" sz="2200" dirty="0" err="1" smtClean="0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Probably</a:t>
            </a:r>
            <a:r>
              <a:rPr lang="it-IT" sz="2200" dirty="0" smtClean="0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 the </a:t>
            </a:r>
            <a:r>
              <a:rPr lang="it-IT" sz="2200" dirty="0" err="1" smtClean="0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majority</a:t>
            </a:r>
            <a:r>
              <a:rPr lang="it-IT" sz="2200" dirty="0" smtClean="0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 are </a:t>
            </a:r>
            <a:r>
              <a:rPr lang="it-IT" sz="2200" dirty="0" err="1" smtClean="0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binary</a:t>
            </a:r>
            <a:endParaRPr lang="it-IT" sz="2200" dirty="0">
              <a:solidFill>
                <a:srgbClr val="0000FF"/>
              </a:solidFill>
              <a:latin typeface="Arial Hebrew"/>
              <a:ea typeface="Arial Unicode MS" pitchFamily="2"/>
              <a:cs typeface="Arial Unicode MS" pitchFamily="2"/>
            </a:endParaRPr>
          </a:p>
          <a:p>
            <a:pPr marL="342900" indent="-342900" hangingPunct="0">
              <a:buSzPct val="45000"/>
              <a:buFont typeface="Wingdings" charset="2"/>
              <a:buChar char="u"/>
            </a:pPr>
            <a:r>
              <a:rPr lang="it-IT" sz="2200" dirty="0" err="1" smtClean="0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Is</a:t>
            </a:r>
            <a:r>
              <a:rPr lang="it-IT" sz="2200" dirty="0" smtClean="0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 the </a:t>
            </a:r>
            <a:r>
              <a:rPr lang="it-IT" sz="2200" dirty="0" err="1" smtClean="0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transient</a:t>
            </a:r>
            <a:r>
              <a:rPr lang="it-IT" sz="2200" dirty="0" smtClean="0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 SSS </a:t>
            </a:r>
            <a:r>
              <a:rPr lang="it-IT" sz="2200" dirty="0" err="1" smtClean="0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emission</a:t>
            </a:r>
            <a:r>
              <a:rPr lang="it-IT" sz="2200" dirty="0" smtClean="0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 due to </a:t>
            </a:r>
            <a:r>
              <a:rPr lang="it-IT" sz="2200" dirty="0" err="1" smtClean="0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nuclear</a:t>
            </a:r>
            <a:r>
              <a:rPr lang="it-IT" sz="2200" dirty="0" smtClean="0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 </a:t>
            </a:r>
            <a:r>
              <a:rPr lang="it-IT" sz="2200" dirty="0" err="1" smtClean="0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ignition</a:t>
            </a:r>
            <a:r>
              <a:rPr lang="it-IT" sz="2200" dirty="0" smtClean="0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 </a:t>
            </a:r>
            <a:r>
              <a:rPr lang="it-IT" sz="2200" dirty="0" err="1" smtClean="0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when</a:t>
            </a:r>
            <a:r>
              <a:rPr lang="it-IT" sz="2200" dirty="0" smtClean="0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 WD </a:t>
            </a:r>
            <a:r>
              <a:rPr lang="it-IT" sz="2200" dirty="0" err="1" smtClean="0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crosses</a:t>
            </a:r>
            <a:r>
              <a:rPr lang="it-IT" sz="2200" dirty="0" smtClean="0">
                <a:solidFill>
                  <a:srgbClr val="0000FF"/>
                </a:solidFill>
                <a:latin typeface="Arial Hebrew"/>
                <a:ea typeface="Arial Unicode MS" pitchFamily="2"/>
                <a:cs typeface="Arial Unicode MS" pitchFamily="2"/>
              </a:rPr>
              <a:t> the disk?</a:t>
            </a:r>
            <a:endParaRPr lang="it-IT" sz="2200" dirty="0">
              <a:solidFill>
                <a:srgbClr val="0000FF"/>
              </a:solidFill>
              <a:latin typeface="Arial Hebrew"/>
              <a:ea typeface="Arial Unicode MS" pitchFamily="2"/>
              <a:cs typeface="Arial Unicode MS" pitchFamily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C11FE5B-BE71-46F8-91E1-C621DFF9036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760228" y="2018568"/>
            <a:ext cx="2259081" cy="2259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2565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B80202"/>
                </a:solidFill>
                <a:latin typeface="Arial Hebrew"/>
              </a:rPr>
              <a:t>Photometric and spectral </a:t>
            </a:r>
            <a:r>
              <a:rPr lang="en-US" dirty="0" smtClean="0">
                <a:solidFill>
                  <a:srgbClr val="B80202"/>
                </a:solidFill>
                <a:latin typeface="Arial Hebrew"/>
              </a:rPr>
              <a:t>monitoring of four sources</a:t>
            </a:r>
            <a:endParaRPr lang="en-US" dirty="0">
              <a:solidFill>
                <a:srgbClr val="B80202"/>
              </a:solidFill>
              <a:latin typeface="Arial Hebr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Hebrew"/>
              </a:rPr>
              <a:t>Four months of photometric monitoring at VST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 Hebrew"/>
              </a:rPr>
              <a:t>SALT: ongoing spectral monitoring with several goals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 Hebrew"/>
              </a:rPr>
              <a:t>Measure equivalent width and heliocentric velocity of Be disk emission lines (so far: two tentative periods, of 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2-4</a:t>
            </a:r>
            <a:r>
              <a:rPr lang="en-US" dirty="0" smtClean="0">
                <a:solidFill>
                  <a:srgbClr val="0000FF"/>
                </a:solidFill>
                <a:latin typeface="Arial Hebrew"/>
              </a:rPr>
              <a:t> years, much longer than in “average” </a:t>
            </a:r>
            <a:r>
              <a:rPr lang="en-US" dirty="0" err="1" smtClean="0">
                <a:solidFill>
                  <a:srgbClr val="0000FF"/>
                </a:solidFill>
                <a:latin typeface="Arial Hebrew"/>
              </a:rPr>
              <a:t>Be+NS</a:t>
            </a:r>
            <a:r>
              <a:rPr lang="en-US" dirty="0" smtClean="0">
                <a:solidFill>
                  <a:srgbClr val="0000FF"/>
                </a:solidFill>
                <a:latin typeface="Arial Hebrew"/>
              </a:rPr>
              <a:t> )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 Hebrew"/>
              </a:rPr>
              <a:t>Measure broadening of absorption features =&gt; rotation velocity v sin(</a:t>
            </a:r>
            <a:r>
              <a:rPr lang="en-US" dirty="0" err="1" smtClean="0">
                <a:solidFill>
                  <a:srgbClr val="0000FF"/>
                </a:solidFill>
                <a:latin typeface="Arial Hebrew"/>
              </a:rPr>
              <a:t>i</a:t>
            </a:r>
            <a:r>
              <a:rPr lang="en-US" dirty="0" smtClean="0">
                <a:solidFill>
                  <a:srgbClr val="0000FF"/>
                </a:solidFill>
                <a:latin typeface="Arial Hebrew"/>
              </a:rPr>
              <a:t>)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 Hebrew"/>
              </a:rPr>
              <a:t>Estimate Be star temperature and log(g)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 Hebrew"/>
              </a:rPr>
              <a:t>Detect orbital variability of red versus blue peak =&gt; in phase with orbital period?</a:t>
            </a:r>
          </a:p>
          <a:p>
            <a:endParaRPr lang="en-US" dirty="0">
              <a:solidFill>
                <a:srgbClr val="0000FF"/>
              </a:solidFill>
              <a:latin typeface="Arial Hebrew"/>
            </a:endParaRPr>
          </a:p>
        </p:txBody>
      </p:sp>
    </p:spTree>
    <p:extLst>
      <p:ext uri="{BB962C8B-B14F-4D97-AF65-F5344CB8AC3E}">
        <p14:creationId xmlns:p14="http://schemas.microsoft.com/office/powerpoint/2010/main" val="3376743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781</Words>
  <Application>Microsoft Macintosh PowerPoint</Application>
  <PresentationFormat>On-screen Show (4:3)</PresentationFormat>
  <Paragraphs>81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Interacting white dwarf binaries</vt:lpstr>
      <vt:lpstr>Our research on interacting white dwarf binaries</vt:lpstr>
      <vt:lpstr>Observational tools</vt:lpstr>
      <vt:lpstr>Observational tools</vt:lpstr>
      <vt:lpstr>PowerPoint Presentation</vt:lpstr>
      <vt:lpstr>Massive white dwarf binaries</vt:lpstr>
      <vt:lpstr>5 supersoft X-ray binaries with Be stars (LMC, SMC)</vt:lpstr>
      <vt:lpstr>Be stars</vt:lpstr>
      <vt:lpstr>Photometric and spectral monitoring of four sources</vt:lpstr>
      <vt:lpstr>Example: XMMU-J010147.5-715550 (first year)</vt:lpstr>
      <vt:lpstr>PowerPoint Presentation</vt:lpstr>
      <vt:lpstr>PowerPoint Presentation</vt:lpstr>
      <vt:lpstr>PowerPoint Presentation</vt:lpstr>
      <vt:lpstr>Scope of our long-term monitoring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Orio</dc:creator>
  <cp:lastModifiedBy>Marina Orio</cp:lastModifiedBy>
  <cp:revision>55</cp:revision>
  <dcterms:created xsi:type="dcterms:W3CDTF">2019-06-16T14:20:00Z</dcterms:created>
  <dcterms:modified xsi:type="dcterms:W3CDTF">2019-06-18T10:30:12Z</dcterms:modified>
</cp:coreProperties>
</file>