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0"/>
  </p:notesMasterIdLst>
  <p:sldIdLst>
    <p:sldId id="256" r:id="rId2"/>
    <p:sldId id="258" r:id="rId3"/>
    <p:sldId id="263" r:id="rId4"/>
    <p:sldId id="262" r:id="rId5"/>
    <p:sldId id="269" r:id="rId6"/>
    <p:sldId id="285" r:id="rId7"/>
    <p:sldId id="270" r:id="rId8"/>
    <p:sldId id="264" r:id="rId9"/>
    <p:sldId id="265" r:id="rId10"/>
    <p:sldId id="266" r:id="rId11"/>
    <p:sldId id="267" r:id="rId12"/>
    <p:sldId id="268" r:id="rId13"/>
    <p:sldId id="260" r:id="rId14"/>
    <p:sldId id="271" r:id="rId15"/>
    <p:sldId id="272" r:id="rId16"/>
    <p:sldId id="259" r:id="rId17"/>
    <p:sldId id="261" r:id="rId18"/>
    <p:sldId id="284" r:id="rId19"/>
    <p:sldId id="279" r:id="rId20"/>
    <p:sldId id="281" r:id="rId21"/>
    <p:sldId id="273" r:id="rId22"/>
    <p:sldId id="274" r:id="rId23"/>
    <p:sldId id="276" r:id="rId24"/>
    <p:sldId id="275" r:id="rId25"/>
    <p:sldId id="283" r:id="rId26"/>
    <p:sldId id="277" r:id="rId27"/>
    <p:sldId id="282" r:id="rId28"/>
    <p:sldId id="2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8" autoAdjust="0"/>
    <p:restoredTop sz="82263" autoAdjust="0"/>
  </p:normalViewPr>
  <p:slideViewPr>
    <p:cSldViewPr snapToGrid="0">
      <p:cViewPr>
        <p:scale>
          <a:sx n="81" d="100"/>
          <a:sy n="81" d="100"/>
        </p:scale>
        <p:origin x="40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90527-898E-418E-AC51-9BC14C79A39D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111CB-6665-4DD3-AF4B-40B1D9CE66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93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111CB-6665-4DD3-AF4B-40B1D9CE66A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62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PLATO</a:t>
            </a:r>
            <a:r>
              <a:rPr lang="it-IT" baseline="0" dirty="0" smtClean="0"/>
              <a:t>: </a:t>
            </a:r>
            <a:r>
              <a:rPr lang="it-IT" baseline="0" dirty="0" err="1" smtClean="0"/>
              <a:t>Soyuz</a:t>
            </a:r>
            <a:r>
              <a:rPr lang="it-IT" baseline="0" dirty="0" smtClean="0"/>
              <a:t> 2</a:t>
            </a:r>
          </a:p>
          <a:p>
            <a:r>
              <a:rPr lang="it-IT" baseline="0" dirty="0" smtClean="0"/>
              <a:t>CHEOPS: </a:t>
            </a:r>
            <a:r>
              <a:rPr lang="it-IT" baseline="0" dirty="0" err="1" smtClean="0"/>
              <a:t>Soyuz</a:t>
            </a:r>
            <a:r>
              <a:rPr lang="it-IT" baseline="0" dirty="0" smtClean="0"/>
              <a:t> 2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111CB-6665-4DD3-AF4B-40B1D9CE66A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04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4.png"/><Relationship Id="rId3" Type="http://schemas.openxmlformats.org/officeDocument/2006/relationships/image" Target="../media/image4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53.jp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12" Type="http://schemas.openxmlformats.org/officeDocument/2006/relationships/image" Target="../media/image52.jpg"/><Relationship Id="rId2" Type="http://schemas.openxmlformats.org/officeDocument/2006/relationships/image" Target="../media/image45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8.jpg"/><Relationship Id="rId5" Type="http://schemas.openxmlformats.org/officeDocument/2006/relationships/image" Target="../media/image20.jpg"/><Relationship Id="rId15" Type="http://schemas.openxmlformats.org/officeDocument/2006/relationships/image" Target="../media/image54.jpg"/><Relationship Id="rId10" Type="http://schemas.openxmlformats.org/officeDocument/2006/relationships/image" Target="../media/image27.jpg"/><Relationship Id="rId4" Type="http://schemas.openxmlformats.org/officeDocument/2006/relationships/image" Target="../media/image51.jpg"/><Relationship Id="rId9" Type="http://schemas.openxmlformats.org/officeDocument/2006/relationships/image" Target="../media/image26.jp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Space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missions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for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planetary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transits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Davide Greggio</a:t>
            </a:r>
          </a:p>
          <a:p>
            <a:r>
              <a:rPr lang="it-IT" sz="2400" dirty="0"/>
              <a:t>on </a:t>
            </a:r>
            <a:r>
              <a:rPr lang="it-IT" sz="2400" dirty="0" err="1"/>
              <a:t>behalf</a:t>
            </a:r>
            <a:r>
              <a:rPr lang="it-IT" sz="2400" dirty="0"/>
              <a:t> </a:t>
            </a:r>
            <a:r>
              <a:rPr lang="it-IT" sz="2400" dirty="0" smtClean="0"/>
              <a:t>of the PLATO and CHEOPS </a:t>
            </a:r>
            <a:r>
              <a:rPr lang="it-IT" sz="2400" dirty="0" err="1" smtClean="0"/>
              <a:t>OAPd</a:t>
            </a:r>
            <a:r>
              <a:rPr lang="it-IT" sz="2400" dirty="0" smtClean="0"/>
              <a:t> teams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358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1" y="0"/>
            <a:ext cx="6858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" y="725394"/>
            <a:ext cx="5516880" cy="4200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7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7" descr="Macintosh HD:Users:Ipa:Downloads:C9YlLNdWsAAB6X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491">
            <a:off x="612308" y="356195"/>
            <a:ext cx="4039562" cy="4066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18" descr="Macintosh HD:Users:Ipa:Downloads:17861598_1672811269401716_7276157793150896998_n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515">
            <a:off x="2682438" y="2901123"/>
            <a:ext cx="4049789" cy="4049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2">
            <a:off x="5704706" y="217762"/>
            <a:ext cx="6287911" cy="4715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1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905">
            <a:off x="1916048" y="485222"/>
            <a:ext cx="7557025" cy="5667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78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95" y="128993"/>
            <a:ext cx="1677234" cy="1126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 b="11582"/>
          <a:stretch/>
        </p:blipFill>
        <p:spPr bwMode="auto">
          <a:xfrm>
            <a:off x="656842" y="-2"/>
            <a:ext cx="1152755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64612" y="3323036"/>
            <a:ext cx="4572000" cy="2064594"/>
            <a:chOff x="6745499" y="3884262"/>
            <a:chExt cx="4572000" cy="2064594"/>
          </a:xfrm>
        </p:grpSpPr>
        <p:sp>
          <p:nvSpPr>
            <p:cNvPr id="8" name="Rounded Rectangle 7"/>
            <p:cNvSpPr/>
            <p:nvPr/>
          </p:nvSpPr>
          <p:spPr>
            <a:xfrm>
              <a:off x="7035467" y="3884262"/>
              <a:ext cx="4158049" cy="2064594"/>
            </a:xfrm>
            <a:prstGeom prst="roundRect">
              <a:avLst>
                <a:gd name="adj" fmla="val 6995"/>
              </a:avLst>
            </a:prstGeom>
            <a:solidFill>
              <a:schemeClr val="bg1">
                <a:lumMod val="75000"/>
                <a:alpha val="46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6"/>
            <p:cNvSpPr/>
            <p:nvPr/>
          </p:nvSpPr>
          <p:spPr>
            <a:xfrm>
              <a:off x="6745499" y="3994506"/>
              <a:ext cx="4572000" cy="18651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5630" lvl="1">
                <a:lnSpc>
                  <a:spcPct val="120000"/>
                </a:lnSpc>
                <a:spcBef>
                  <a:spcPts val="0"/>
                </a:spcBef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ESA M-class mission</a:t>
              </a: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Cost: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&lt; 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650 M€</a:t>
              </a:r>
              <a:endPara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Launch: 2026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Operations: 4.25 (+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2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) </a:t>
              </a:r>
              <a:r>
                <a:rPr lang="en-US" sz="2400" b="1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yrs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</p:txBody>
        </p:sp>
      </p:grpSp>
      <p:pic>
        <p:nvPicPr>
          <p:cNvPr id="10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53" y="207077"/>
            <a:ext cx="2904014" cy="1950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" name="Group 1947"/>
          <p:cNvGrpSpPr/>
          <p:nvPr/>
        </p:nvGrpSpPr>
        <p:grpSpPr>
          <a:xfrm>
            <a:off x="3996743" y="6429686"/>
            <a:ext cx="7988996" cy="250544"/>
            <a:chOff x="0" y="0"/>
            <a:chExt cx="7988995" cy="250543"/>
          </a:xfrm>
        </p:grpSpPr>
        <p:pic>
          <p:nvPicPr>
            <p:cNvPr id="12" name="image56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19214" y="5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" name="image57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4401" y="0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image58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" name="image59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79040" y="0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image83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713920" y="0"/>
              <a:ext cx="37015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7" name="image60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69760" y="0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8" name="image61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809279" y="0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9" name="image62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34879" y="0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" name="image63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444160" y="0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image64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349169" y="0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image84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904639" y="0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image85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539520" y="0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image65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984048" y="5"/>
              <a:ext cx="370067" cy="25053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6" name="Rectangle 25"/>
          <p:cNvSpPr/>
          <p:nvPr/>
        </p:nvSpPr>
        <p:spPr>
          <a:xfrm rot="16200000">
            <a:off x="-3084359" y="3079864"/>
            <a:ext cx="6858001" cy="6982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olo 3"/>
          <p:cNvSpPr txBox="1">
            <a:spLocks/>
          </p:cNvSpPr>
          <p:nvPr/>
        </p:nvSpPr>
        <p:spPr>
          <a:xfrm rot="16200000">
            <a:off x="-415731" y="2943319"/>
            <a:ext cx="1607519" cy="93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solidFill>
                  <a:schemeClr val="bg1"/>
                </a:solidFill>
              </a:rPr>
              <a:t>PLATO</a:t>
            </a:r>
            <a:endParaRPr lang="it-I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6656" y="67441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Italian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contribution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3" name="Content Placeholder 13"/>
          <p:cNvSpPr>
            <a:spLocks noGrp="1"/>
          </p:cNvSpPr>
          <p:nvPr>
            <p:ph idx="4294967295"/>
          </p:nvPr>
        </p:nvSpPr>
        <p:spPr>
          <a:xfrm>
            <a:off x="676657" y="1120030"/>
            <a:ext cx="4736172" cy="5448935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Char char="ü"/>
              <a:defRPr/>
            </a:pPr>
            <a:r>
              <a:rPr lang="en-US" b="1" dirty="0" smtClean="0">
                <a:solidFill>
                  <a:srgbClr val="FF6600"/>
                </a:solidFill>
              </a:rPr>
              <a:t>INAF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/>
              <a:t>OA Catania </a:t>
            </a:r>
            <a:r>
              <a:rPr lang="en-US" sz="1600" b="1" dirty="0" smtClean="0">
                <a:solidFill>
                  <a:srgbClr val="4368E6"/>
                </a:solidFill>
              </a:rPr>
              <a:t>(Science, Payload)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</a:t>
            </a:r>
            <a:r>
              <a:rPr lang="en-US" sz="1600" b="1" dirty="0" err="1" smtClean="0"/>
              <a:t>Padova</a:t>
            </a:r>
            <a:r>
              <a:rPr lang="en-US" sz="1600" b="1" dirty="0" smtClean="0"/>
              <a:t> </a:t>
            </a:r>
            <a:r>
              <a:rPr lang="en-US" sz="1600" b="1" dirty="0">
                <a:solidFill>
                  <a:srgbClr val="4368E6"/>
                </a:solidFill>
              </a:rPr>
              <a:t>(Science, Payload)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</a:t>
            </a:r>
            <a:r>
              <a:rPr lang="en-US" sz="1600" b="1" dirty="0" err="1" smtClean="0"/>
              <a:t>Brera</a:t>
            </a:r>
            <a:r>
              <a:rPr lang="en-US" sz="1600" dirty="0" smtClean="0"/>
              <a:t> </a:t>
            </a:r>
            <a:r>
              <a:rPr lang="en-US" sz="1600" b="1" dirty="0">
                <a:solidFill>
                  <a:srgbClr val="4368E6"/>
                </a:solidFill>
              </a:rPr>
              <a:t>(Science, Payload)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IAPS-</a:t>
            </a:r>
            <a:r>
              <a:rPr lang="en-US" sz="1600" b="1" dirty="0"/>
              <a:t>Roma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4368E6"/>
                </a:solidFill>
              </a:rPr>
              <a:t>(Science, Payload)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FGG </a:t>
            </a:r>
            <a:r>
              <a:rPr lang="en-US" sz="1600" b="1" dirty="0">
                <a:solidFill>
                  <a:srgbClr val="4368E6"/>
                </a:solidFill>
              </a:rPr>
              <a:t>(</a:t>
            </a:r>
            <a:r>
              <a:rPr lang="en-US" sz="1600" b="1" dirty="0" smtClean="0">
                <a:solidFill>
                  <a:srgbClr val="4368E6"/>
                </a:solidFill>
              </a:rPr>
              <a:t>Payload)</a:t>
            </a:r>
            <a:endParaRPr lang="en-US" sz="1600" dirty="0" smtClean="0">
              <a:solidFill>
                <a:srgbClr val="4368E6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Palermo</a:t>
            </a:r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 smtClean="0">
                <a:solidFill>
                  <a:srgbClr val="4368E6"/>
                </a:solidFill>
              </a:rPr>
              <a:t>(</a:t>
            </a:r>
            <a:r>
              <a:rPr lang="en-US" sz="1600" b="1" dirty="0">
                <a:solidFill>
                  <a:srgbClr val="4368E6"/>
                </a:solidFill>
              </a:rPr>
              <a:t>Science)</a:t>
            </a:r>
            <a:endParaRPr lang="en-US" sz="1600" b="1" dirty="0" smtClean="0">
              <a:solidFill>
                <a:srgbClr val="4368E6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Torino</a:t>
            </a:r>
            <a:r>
              <a:rPr lang="en-US" sz="1600" b="1" dirty="0" smtClean="0">
                <a:solidFill>
                  <a:srgbClr val="4368E6"/>
                </a:solidFill>
              </a:rPr>
              <a:t> (</a:t>
            </a:r>
            <a:r>
              <a:rPr lang="en-US" sz="1600" b="1" dirty="0">
                <a:solidFill>
                  <a:srgbClr val="4368E6"/>
                </a:solidFill>
              </a:rPr>
              <a:t>Science)</a:t>
            </a:r>
            <a:endParaRPr lang="en-US" sz="1600" b="1" dirty="0" smtClean="0">
              <a:solidFill>
                <a:srgbClr val="4368E6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</a:t>
            </a:r>
            <a:r>
              <a:rPr lang="en-US" sz="1600" b="1" dirty="0" err="1" smtClean="0"/>
              <a:t>Capodimonte</a:t>
            </a:r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 smtClean="0">
                <a:solidFill>
                  <a:srgbClr val="4368E6"/>
                </a:solidFill>
              </a:rPr>
              <a:t>(</a:t>
            </a:r>
            <a:r>
              <a:rPr lang="en-US" sz="1600" b="1" dirty="0">
                <a:solidFill>
                  <a:srgbClr val="4368E6"/>
                </a:solidFill>
              </a:rPr>
              <a:t>Science)</a:t>
            </a:r>
            <a:endParaRPr lang="en-US" sz="1600" b="1" dirty="0" smtClean="0">
              <a:solidFill>
                <a:srgbClr val="4368E6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Roma (+</a:t>
            </a:r>
            <a:r>
              <a:rPr lang="en-US" sz="1600" b="1" dirty="0" err="1" smtClean="0"/>
              <a:t>Teramo</a:t>
            </a:r>
            <a:r>
              <a:rPr lang="en-US" sz="1600" b="1" dirty="0" smtClean="0"/>
              <a:t>) </a:t>
            </a:r>
            <a:r>
              <a:rPr lang="en-US" sz="1600" b="1" dirty="0" smtClean="0">
                <a:solidFill>
                  <a:srgbClr val="4368E6"/>
                </a:solidFill>
              </a:rPr>
              <a:t>(</a:t>
            </a:r>
            <a:r>
              <a:rPr lang="en-US" sz="1600" b="1" dirty="0">
                <a:solidFill>
                  <a:srgbClr val="4368E6"/>
                </a:solidFill>
              </a:rPr>
              <a:t>Science)</a:t>
            </a:r>
            <a:endParaRPr lang="en-US" sz="1600" b="1" dirty="0" smtClean="0">
              <a:solidFill>
                <a:srgbClr val="4368E6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en-US" sz="1600" b="1" dirty="0" smtClean="0"/>
              <a:t>OA </a:t>
            </a:r>
            <a:r>
              <a:rPr lang="en-US" sz="1600" b="1" dirty="0" err="1" smtClean="0"/>
              <a:t>Arcetri</a:t>
            </a:r>
            <a:r>
              <a:rPr lang="en-US" sz="1600" b="1" dirty="0" smtClean="0">
                <a:solidFill>
                  <a:srgbClr val="FF6600"/>
                </a:solidFill>
              </a:rPr>
              <a:t> </a:t>
            </a:r>
            <a:r>
              <a:rPr lang="en-US" sz="1600" b="1" dirty="0" smtClean="0">
                <a:solidFill>
                  <a:srgbClr val="4368E6"/>
                </a:solidFill>
              </a:rPr>
              <a:t>(</a:t>
            </a:r>
            <a:r>
              <a:rPr lang="en-US" sz="1600" b="1" dirty="0">
                <a:solidFill>
                  <a:srgbClr val="4368E6"/>
                </a:solidFill>
              </a:rPr>
              <a:t>Science</a:t>
            </a:r>
            <a:r>
              <a:rPr lang="en-US" sz="1600" b="1" dirty="0" smtClean="0">
                <a:solidFill>
                  <a:srgbClr val="4368E6"/>
                </a:solidFill>
              </a:rPr>
              <a:t>)</a:t>
            </a:r>
          </a:p>
          <a:p>
            <a:pPr>
              <a:lnSpc>
                <a:spcPct val="110000"/>
              </a:lnSpc>
              <a:buFont typeface="Wingdings" charset="2"/>
              <a:buChar char="ü"/>
              <a:defRPr/>
            </a:pPr>
            <a:r>
              <a:rPr lang="en-US" sz="2000" b="1" dirty="0" err="1" smtClean="0">
                <a:solidFill>
                  <a:srgbClr val="FF6600"/>
                </a:solidFill>
              </a:rPr>
              <a:t>Università</a:t>
            </a:r>
            <a:r>
              <a:rPr lang="en-US" sz="2000" b="1" dirty="0" smtClean="0">
                <a:solidFill>
                  <a:srgbClr val="FF6600"/>
                </a:solidFill>
              </a:rPr>
              <a:t> di Padova, </a:t>
            </a:r>
            <a:r>
              <a:rPr lang="en-US" sz="2000" b="1" dirty="0" err="1" smtClean="0">
                <a:solidFill>
                  <a:srgbClr val="FF6600"/>
                </a:solidFill>
              </a:rPr>
              <a:t>Dipartimento</a:t>
            </a:r>
            <a:r>
              <a:rPr lang="en-US" sz="2000" b="1" dirty="0" smtClean="0">
                <a:solidFill>
                  <a:srgbClr val="FF6600"/>
                </a:solidFill>
              </a:rPr>
              <a:t> di </a:t>
            </a:r>
            <a:r>
              <a:rPr lang="en-US" sz="2000" b="1" dirty="0" err="1" smtClean="0">
                <a:solidFill>
                  <a:srgbClr val="FF6600"/>
                </a:solidFill>
              </a:rPr>
              <a:t>fisica</a:t>
            </a:r>
            <a:r>
              <a:rPr lang="en-US" sz="2000" b="1" dirty="0" smtClean="0">
                <a:solidFill>
                  <a:srgbClr val="FF6600"/>
                </a:solidFill>
              </a:rPr>
              <a:t> e </a:t>
            </a:r>
            <a:r>
              <a:rPr lang="en-US" sz="2000" b="1" dirty="0" err="1" smtClean="0">
                <a:solidFill>
                  <a:srgbClr val="FF6600"/>
                </a:solidFill>
              </a:rPr>
              <a:t>astronomia</a:t>
            </a:r>
            <a:r>
              <a:rPr lang="en-US" sz="2000" b="1" dirty="0" smtClean="0">
                <a:solidFill>
                  <a:srgbClr val="4368E6"/>
                </a:solidFill>
              </a:rPr>
              <a:t> </a:t>
            </a:r>
            <a:r>
              <a:rPr lang="en-US" sz="1800" dirty="0">
                <a:solidFill>
                  <a:srgbClr val="4368E6"/>
                </a:solidFill>
              </a:rPr>
              <a:t>(Science)</a:t>
            </a:r>
          </a:p>
          <a:p>
            <a:pPr eaLnBrk="1" hangingPunct="1">
              <a:lnSpc>
                <a:spcPct val="110000"/>
              </a:lnSpc>
              <a:buFont typeface="Wingdings" charset="2"/>
              <a:buChar char="ü"/>
              <a:defRPr/>
            </a:pPr>
            <a:r>
              <a:rPr lang="en-US" sz="2000" b="1" dirty="0" smtClean="0">
                <a:solidFill>
                  <a:srgbClr val="FF6600"/>
                </a:solidFill>
              </a:rPr>
              <a:t>ASI-SSDC </a:t>
            </a:r>
            <a:r>
              <a:rPr lang="en-US" sz="1800" dirty="0" smtClean="0">
                <a:solidFill>
                  <a:srgbClr val="4368E6"/>
                </a:solidFill>
              </a:rPr>
              <a:t>(PDC</a:t>
            </a:r>
            <a:r>
              <a:rPr lang="en-US" sz="1800" dirty="0">
                <a:solidFill>
                  <a:srgbClr val="4368E6"/>
                </a:solidFill>
              </a:rPr>
              <a:t>, Science)</a:t>
            </a:r>
          </a:p>
        </p:txBody>
      </p:sp>
      <p:sp>
        <p:nvSpPr>
          <p:cNvPr id="14" name="Segnaposto contenuto 3"/>
          <p:cNvSpPr txBox="1">
            <a:spLocks/>
          </p:cNvSpPr>
          <p:nvPr/>
        </p:nvSpPr>
        <p:spPr>
          <a:xfrm>
            <a:off x="5670066" y="1432501"/>
            <a:ext cx="4016425" cy="452596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kern="1200">
                <a:solidFill>
                  <a:srgbClr val="004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ea typeface="+mn-ea"/>
                <a:cs typeface="Candar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rgbClr val="004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ea typeface="+mn-ea"/>
                <a:cs typeface="Candar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rgbClr val="004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ea typeface="+mn-ea"/>
                <a:cs typeface="Candara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rgbClr val="004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ea typeface="+mn-ea"/>
                <a:cs typeface="Candara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>
                <a:solidFill>
                  <a:srgbClr val="004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ea typeface="+mn-ea"/>
                <a:cs typeface="Candar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it-IT" sz="2400" b="1" dirty="0" err="1" smtClean="0">
                <a:solidFill>
                  <a:srgbClr val="FF6600"/>
                </a:solidFill>
                <a:effectLst/>
                <a:latin typeface="+mn-lt"/>
              </a:rPr>
              <a:t>Payload</a:t>
            </a:r>
            <a:endParaRPr lang="it-IT" sz="2400" b="1" dirty="0" smtClean="0">
              <a:solidFill>
                <a:srgbClr val="FF6600"/>
              </a:solidFill>
              <a:effectLst/>
              <a:latin typeface="+mn-lt"/>
            </a:endParaRPr>
          </a:p>
          <a:p>
            <a:pPr lvl="1"/>
            <a:r>
              <a:rPr lang="it-IT" sz="2000" dirty="0" smtClean="0">
                <a:solidFill>
                  <a:schemeClr val="tx1"/>
                </a:solidFill>
                <a:effectLst/>
                <a:latin typeface="+mn-lt"/>
              </a:rPr>
              <a:t>Telescope Optical </a:t>
            </a:r>
            <a:r>
              <a:rPr lang="it-IT" sz="2000" dirty="0" err="1" smtClean="0">
                <a:solidFill>
                  <a:schemeClr val="tx1"/>
                </a:solidFill>
                <a:effectLst/>
                <a:latin typeface="+mn-lt"/>
              </a:rPr>
              <a:t>Units</a:t>
            </a:r>
            <a:endParaRPr lang="it-IT" sz="2000" dirty="0" smtClean="0">
              <a:solidFill>
                <a:schemeClr val="tx1"/>
              </a:solidFill>
              <a:effectLst/>
              <a:latin typeface="+mn-lt"/>
            </a:endParaRPr>
          </a:p>
          <a:p>
            <a:pPr lvl="1"/>
            <a:r>
              <a:rPr lang="it-IT" sz="2000" dirty="0" err="1" smtClean="0">
                <a:solidFill>
                  <a:schemeClr val="tx1"/>
                </a:solidFill>
                <a:effectLst/>
                <a:latin typeface="+mn-lt"/>
              </a:rPr>
              <a:t>Instrument</a:t>
            </a:r>
            <a:r>
              <a:rPr lang="it-IT" sz="2000" dirty="0" smtClean="0">
                <a:solidFill>
                  <a:schemeClr val="tx1"/>
                </a:solidFill>
                <a:effectLst/>
                <a:latin typeface="+mn-lt"/>
              </a:rPr>
              <a:t> Control Unit</a:t>
            </a:r>
          </a:p>
          <a:p>
            <a:endParaRPr lang="it-IT" sz="2400" dirty="0" smtClean="0">
              <a:solidFill>
                <a:srgbClr val="FF6600"/>
              </a:solidFill>
              <a:effectLst/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b="1" dirty="0" smtClean="0">
                <a:solidFill>
                  <a:srgbClr val="FF6600"/>
                </a:solidFill>
                <a:effectLst/>
                <a:latin typeface="+mn-lt"/>
              </a:rPr>
              <a:t>Science </a:t>
            </a:r>
            <a:r>
              <a:rPr lang="it-IT" sz="2400" b="1" dirty="0" err="1" smtClean="0">
                <a:solidFill>
                  <a:srgbClr val="FF6600"/>
                </a:solidFill>
                <a:effectLst/>
                <a:latin typeface="+mn-lt"/>
              </a:rPr>
              <a:t>Preparation</a:t>
            </a:r>
            <a:endParaRPr lang="it-IT" sz="2400" b="1" dirty="0" smtClean="0">
              <a:solidFill>
                <a:srgbClr val="FF6600"/>
              </a:solidFill>
              <a:effectLst/>
              <a:latin typeface="+mn-lt"/>
            </a:endParaRPr>
          </a:p>
          <a:p>
            <a:pPr lvl="1"/>
            <a:r>
              <a:rPr lang="it-IT" sz="2000" dirty="0" smtClean="0">
                <a:solidFill>
                  <a:schemeClr val="tx1"/>
                </a:solidFill>
                <a:effectLst/>
                <a:latin typeface="+mn-lt"/>
              </a:rPr>
              <a:t>Input </a:t>
            </a:r>
            <a:r>
              <a:rPr lang="it-IT" sz="2000" dirty="0" err="1" smtClean="0">
                <a:solidFill>
                  <a:schemeClr val="tx1"/>
                </a:solidFill>
                <a:effectLst/>
                <a:latin typeface="+mn-lt"/>
              </a:rPr>
              <a:t>catalogue</a:t>
            </a:r>
            <a:endParaRPr lang="it-IT" sz="2000" dirty="0" smtClean="0">
              <a:solidFill>
                <a:schemeClr val="tx1"/>
              </a:solidFill>
              <a:effectLst/>
              <a:latin typeface="+mn-lt"/>
            </a:endParaRPr>
          </a:p>
          <a:p>
            <a:pPr lvl="1"/>
            <a:r>
              <a:rPr lang="it-IT" sz="2000" dirty="0" smtClean="0">
                <a:solidFill>
                  <a:schemeClr val="tx1"/>
                </a:solidFill>
                <a:effectLst/>
                <a:latin typeface="+mn-lt"/>
              </a:rPr>
              <a:t>Data processing </a:t>
            </a:r>
          </a:p>
          <a:p>
            <a:pPr lvl="1"/>
            <a:r>
              <a:rPr lang="it-IT" sz="2000" dirty="0" err="1" smtClean="0">
                <a:solidFill>
                  <a:schemeClr val="tx1"/>
                </a:solidFill>
                <a:effectLst/>
                <a:latin typeface="+mn-lt"/>
              </a:rPr>
              <a:t>Preparatory</a:t>
            </a:r>
            <a:r>
              <a:rPr lang="it-IT" sz="2000" dirty="0" smtClean="0">
                <a:solidFill>
                  <a:schemeClr val="tx1"/>
                </a:solidFill>
                <a:effectLst/>
                <a:latin typeface="+mn-lt"/>
              </a:rPr>
              <a:t> and follow-up database management.</a:t>
            </a:r>
            <a:endParaRPr lang="it-IT" sz="20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5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867" y="179694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8" descr="Slide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16418" r="33333" b="24692"/>
          <a:stretch>
            <a:fillRect/>
          </a:stretch>
        </p:blipFill>
        <p:spPr bwMode="auto">
          <a:xfrm>
            <a:off x="9686491" y="3979405"/>
            <a:ext cx="1794045" cy="216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4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INAF –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OAPd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contribution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867" y="179694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1" name="Group 40"/>
          <p:cNvGrpSpPr/>
          <p:nvPr/>
        </p:nvGrpSpPr>
        <p:grpSpPr>
          <a:xfrm>
            <a:off x="2434507" y="4709114"/>
            <a:ext cx="1651302" cy="1798028"/>
            <a:chOff x="2657973" y="4768322"/>
            <a:chExt cx="1651302" cy="17980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4" r="11498" b="19634"/>
            <a:stretch/>
          </p:blipFill>
          <p:spPr>
            <a:xfrm flipH="1">
              <a:off x="2977531" y="5515101"/>
              <a:ext cx="1060505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" name="Rectangle 4"/>
            <p:cNvSpPr/>
            <p:nvPr/>
          </p:nvSpPr>
          <p:spPr>
            <a:xfrm>
              <a:off x="2657973" y="4768322"/>
              <a:ext cx="16513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/>
                <a:t>Video </a:t>
              </a:r>
              <a:r>
                <a:rPr lang="it-IT" sz="2000" b="1" dirty="0" smtClean="0"/>
                <a:t>maker</a:t>
              </a:r>
            </a:p>
            <a:p>
              <a:pPr algn="ctr"/>
              <a:r>
                <a:rPr lang="it-IT" sz="2000" b="1" dirty="0" smtClean="0"/>
                <a:t>3D </a:t>
              </a:r>
              <a:r>
                <a:rPr lang="it-IT" sz="2000" b="1" dirty="0" err="1" smtClean="0"/>
                <a:t>models</a:t>
              </a:r>
              <a:endParaRPr lang="it-IT" sz="2000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44598" y="4788052"/>
            <a:ext cx="2099526" cy="1719090"/>
            <a:chOff x="9111337" y="1642260"/>
            <a:chExt cx="2099526" cy="17190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8" b="20775"/>
            <a:stretch/>
          </p:blipFill>
          <p:spPr>
            <a:xfrm>
              <a:off x="9666011" y="2328047"/>
              <a:ext cx="1055508" cy="103330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0" name="Rectangle 19"/>
            <p:cNvSpPr/>
            <p:nvPr/>
          </p:nvSpPr>
          <p:spPr>
            <a:xfrm>
              <a:off x="9111337" y="1642260"/>
              <a:ext cx="20995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/>
                <a:t>Product </a:t>
              </a:r>
              <a:endParaRPr lang="it-IT" sz="2000" b="1" dirty="0" smtClean="0"/>
            </a:p>
            <a:p>
              <a:pPr algn="ctr"/>
              <a:r>
                <a:rPr lang="it-IT" sz="2000" b="1" dirty="0" err="1" smtClean="0"/>
                <a:t>assurance</a:t>
              </a:r>
              <a:endParaRPr lang="it-IT" sz="20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46420" y="1479418"/>
            <a:ext cx="4115882" cy="1561311"/>
            <a:chOff x="662728" y="3523936"/>
            <a:chExt cx="4115882" cy="15613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8" y="4000956"/>
              <a:ext cx="1059657" cy="103330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449" y="3987723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698" y="3987146"/>
              <a:ext cx="1059658" cy="105261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Rectangle 20"/>
            <p:cNvSpPr/>
            <p:nvPr/>
          </p:nvSpPr>
          <p:spPr>
            <a:xfrm>
              <a:off x="992165" y="3523936"/>
              <a:ext cx="33192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smtClean="0"/>
                <a:t>Assembly, </a:t>
              </a:r>
              <a:r>
                <a:rPr lang="it-IT" sz="2000" b="1" dirty="0" err="1" smtClean="0"/>
                <a:t>integration</a:t>
              </a:r>
              <a:r>
                <a:rPr lang="it-IT" sz="2000" b="1" dirty="0" smtClean="0"/>
                <a:t> and test</a:t>
              </a:r>
              <a:endParaRPr lang="it-IT" sz="20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951" y="4002551"/>
              <a:ext cx="1059659" cy="10826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6" name="Group 35"/>
          <p:cNvGrpSpPr/>
          <p:nvPr/>
        </p:nvGrpSpPr>
        <p:grpSpPr>
          <a:xfrm>
            <a:off x="3909786" y="3310954"/>
            <a:ext cx="2153257" cy="1466580"/>
            <a:chOff x="6506826" y="1853376"/>
            <a:chExt cx="2153257" cy="14665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626" y="2276133"/>
              <a:ext cx="1059659" cy="104382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Rectangle 24"/>
            <p:cNvSpPr/>
            <p:nvPr/>
          </p:nvSpPr>
          <p:spPr>
            <a:xfrm>
              <a:off x="6506826" y="1853376"/>
              <a:ext cx="21532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 smtClean="0"/>
                <a:t>System </a:t>
              </a:r>
              <a:r>
                <a:rPr lang="it-IT" sz="2000" b="1" dirty="0" err="1" smtClean="0"/>
                <a:t>engineering</a:t>
              </a:r>
              <a:endParaRPr lang="it-IT" sz="20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47518" y="1450042"/>
            <a:ext cx="1573147" cy="1440469"/>
            <a:chOff x="4382786" y="1927938"/>
            <a:chExt cx="1573147" cy="14404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248" y="2319169"/>
              <a:ext cx="1059658" cy="1049238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7" name="Rectangle 26"/>
            <p:cNvSpPr/>
            <p:nvPr/>
          </p:nvSpPr>
          <p:spPr>
            <a:xfrm>
              <a:off x="4382786" y="1927938"/>
              <a:ext cx="15731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/>
                <a:t>Science team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60516" y="1117498"/>
            <a:ext cx="1059658" cy="1430652"/>
            <a:chOff x="2616232" y="1904834"/>
            <a:chExt cx="1059658" cy="14306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232" y="2284237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8" name="Rectangle 27"/>
            <p:cNvSpPr/>
            <p:nvPr/>
          </p:nvSpPr>
          <p:spPr>
            <a:xfrm>
              <a:off x="2697184" y="1904834"/>
              <a:ext cx="80471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/>
                <a:t>Board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59608" y="3232205"/>
            <a:ext cx="3788598" cy="3306294"/>
            <a:chOff x="8372874" y="3676676"/>
            <a:chExt cx="3788598" cy="33062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7" y="5939147"/>
              <a:ext cx="1059659" cy="104382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8" r="13354" b="6194"/>
            <a:stretch/>
          </p:blipFill>
          <p:spPr>
            <a:xfrm>
              <a:off x="9456229" y="5357086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" t="8104" r="6001" b="3683"/>
            <a:stretch/>
          </p:blipFill>
          <p:spPr>
            <a:xfrm>
              <a:off x="9548136" y="4197202"/>
              <a:ext cx="1059659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54907" y="4024524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Rectangle 22"/>
            <p:cNvSpPr/>
            <p:nvPr/>
          </p:nvSpPr>
          <p:spPr>
            <a:xfrm>
              <a:off x="8901105" y="3676676"/>
              <a:ext cx="25683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err="1" smtClean="0"/>
                <a:t>Breadboard</a:t>
              </a:r>
              <a:r>
                <a:rPr lang="it-IT" sz="2000" b="1" dirty="0" smtClean="0"/>
                <a:t>/</a:t>
              </a:r>
              <a:r>
                <a:rPr lang="it-IT" sz="2000" b="1" dirty="0" err="1" smtClean="0"/>
                <a:t>Prototype</a:t>
              </a:r>
              <a:endParaRPr lang="it-IT" sz="2000" b="1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813" y="5357649"/>
              <a:ext cx="1059659" cy="10826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478" y="5898997"/>
              <a:ext cx="1059658" cy="105261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488" y="4939338"/>
              <a:ext cx="1059657" cy="103330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226" y="4686005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3" r="4915" b="43074"/>
            <a:stretch/>
          </p:blipFill>
          <p:spPr>
            <a:xfrm>
              <a:off x="8372874" y="4121759"/>
              <a:ext cx="1056462" cy="1055164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3" name="Group 42"/>
          <p:cNvGrpSpPr/>
          <p:nvPr/>
        </p:nvGrpSpPr>
        <p:grpSpPr>
          <a:xfrm>
            <a:off x="586404" y="2954492"/>
            <a:ext cx="2189607" cy="1490252"/>
            <a:chOff x="586404" y="2954492"/>
            <a:chExt cx="2189607" cy="1490252"/>
          </a:xfrm>
        </p:grpSpPr>
        <p:grpSp>
          <p:nvGrpSpPr>
            <p:cNvPr id="39" name="Group 38"/>
            <p:cNvGrpSpPr/>
            <p:nvPr/>
          </p:nvGrpSpPr>
          <p:grpSpPr>
            <a:xfrm>
              <a:off x="586404" y="2954492"/>
              <a:ext cx="1890021" cy="1490252"/>
              <a:chOff x="5546797" y="3701480"/>
              <a:chExt cx="1890021" cy="149025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5" b="10044"/>
              <a:stretch/>
            </p:blipFill>
            <p:spPr>
              <a:xfrm>
                <a:off x="5546797" y="4140483"/>
                <a:ext cx="1059659" cy="1051249"/>
              </a:xfrm>
              <a:prstGeom prst="ellipse">
                <a:avLst/>
              </a:prstGeom>
              <a:ln w="127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776095" y="3701480"/>
                <a:ext cx="16607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b="1" dirty="0"/>
                  <a:t>Optical design</a:t>
                </a: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8" r="13354" b="6194"/>
            <a:stretch/>
          </p:blipFill>
          <p:spPr>
            <a:xfrm>
              <a:off x="1716353" y="3393495"/>
              <a:ext cx="1059658" cy="1051249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42932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75908"/>
            <a:ext cx="10772775" cy="1051034"/>
          </a:xfrm>
        </p:spPr>
        <p:txBody>
          <a:bodyPr/>
          <a:lstStyle/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Science with PLATO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656" y="3583453"/>
            <a:ext cx="10753725" cy="1446223"/>
          </a:xfrm>
        </p:spPr>
        <p:txBody>
          <a:bodyPr/>
          <a:lstStyle/>
          <a:p>
            <a:r>
              <a:rPr lang="it-IT" u="sng" dirty="0" err="1" smtClean="0"/>
              <a:t>Spectroscopic</a:t>
            </a:r>
            <a:r>
              <a:rPr lang="it-IT" u="sng" dirty="0" smtClean="0"/>
              <a:t> follow-up: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 smtClean="0"/>
              <a:t>Determine</a:t>
            </a:r>
            <a:r>
              <a:rPr lang="it-IT" dirty="0" smtClean="0"/>
              <a:t> </a:t>
            </a:r>
            <a:r>
              <a:rPr lang="it-IT" dirty="0" err="1" smtClean="0"/>
              <a:t>orbital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physical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chemical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 of </a:t>
            </a:r>
            <a:r>
              <a:rPr lang="it-IT" dirty="0" err="1" smtClean="0"/>
              <a:t>exoplanets</a:t>
            </a:r>
            <a:r>
              <a:rPr lang="it-IT" dirty="0" smtClean="0"/>
              <a:t> and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atmosphere</a:t>
            </a:r>
            <a:endParaRPr lang="it-IT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97" y="1450015"/>
            <a:ext cx="5645223" cy="28565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2656" y="1424238"/>
            <a:ext cx="653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 err="1"/>
              <a:t>Asteroseismology</a:t>
            </a:r>
            <a:r>
              <a:rPr lang="it-IT" sz="2400" dirty="0"/>
              <a:t> of </a:t>
            </a:r>
            <a:r>
              <a:rPr lang="it-IT" sz="2400" dirty="0" err="1"/>
              <a:t>exoplanets</a:t>
            </a:r>
            <a:r>
              <a:rPr lang="it-IT" sz="2400" dirty="0"/>
              <a:t> </a:t>
            </a:r>
            <a:r>
              <a:rPr lang="it-IT" sz="2400" dirty="0" err="1"/>
              <a:t>host</a:t>
            </a:r>
            <a:r>
              <a:rPr lang="it-IT" sz="2400" dirty="0"/>
              <a:t> </a:t>
            </a:r>
            <a:r>
              <a:rPr lang="it-IT" sz="2400" dirty="0" err="1" smtClean="0"/>
              <a:t>stars</a:t>
            </a:r>
            <a:r>
              <a:rPr lang="it-IT" sz="2400" dirty="0" smtClean="0"/>
              <a:t> (V&lt;11)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 err="1" smtClean="0"/>
              <a:t>Measurement</a:t>
            </a:r>
            <a:r>
              <a:rPr lang="it-IT" sz="2400" dirty="0" smtClean="0"/>
              <a:t> of mass, </a:t>
            </a:r>
            <a:r>
              <a:rPr lang="it-IT" sz="2400" dirty="0" err="1" smtClean="0"/>
              <a:t>radius</a:t>
            </a:r>
            <a:r>
              <a:rPr lang="it-IT" sz="2400" dirty="0" smtClean="0"/>
              <a:t> and </a:t>
            </a:r>
            <a:r>
              <a:rPr lang="it-IT" sz="2400" dirty="0" err="1" smtClean="0"/>
              <a:t>age</a:t>
            </a:r>
            <a:r>
              <a:rPr lang="it-IT" sz="2400" dirty="0" smtClean="0"/>
              <a:t> of </a:t>
            </a:r>
            <a:r>
              <a:rPr lang="it-IT" sz="2400" dirty="0" err="1" smtClean="0"/>
              <a:t>stars</a:t>
            </a:r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 err="1" smtClean="0"/>
              <a:t>Measurement</a:t>
            </a:r>
            <a:r>
              <a:rPr lang="it-IT" sz="2400" dirty="0" smtClean="0"/>
              <a:t> </a:t>
            </a:r>
            <a:r>
              <a:rPr lang="it-IT" sz="2400" dirty="0"/>
              <a:t>of mass, </a:t>
            </a:r>
            <a:r>
              <a:rPr lang="it-IT" sz="2400" dirty="0" err="1"/>
              <a:t>radius</a:t>
            </a:r>
            <a:r>
              <a:rPr lang="it-IT" sz="2400" dirty="0"/>
              <a:t> and </a:t>
            </a:r>
            <a:r>
              <a:rPr lang="it-IT" sz="2400" dirty="0" err="1"/>
              <a:t>age</a:t>
            </a:r>
            <a:r>
              <a:rPr lang="it-IT" sz="2400" dirty="0"/>
              <a:t> of </a:t>
            </a:r>
            <a:endParaRPr lang="it-IT" sz="2400" dirty="0" smtClean="0"/>
          </a:p>
          <a:p>
            <a:r>
              <a:rPr lang="it-IT" sz="2400" dirty="0" smtClean="0"/>
              <a:t>     </a:t>
            </a:r>
            <a:r>
              <a:rPr lang="it-IT" sz="2400" dirty="0" err="1" smtClean="0"/>
              <a:t>orbiting</a:t>
            </a:r>
            <a:r>
              <a:rPr lang="it-IT" sz="2400" dirty="0" smtClean="0"/>
              <a:t> </a:t>
            </a:r>
            <a:r>
              <a:rPr lang="it-IT" sz="2400" dirty="0" err="1"/>
              <a:t>exoplanets</a:t>
            </a:r>
            <a:endParaRPr lang="it-IT" sz="2400" dirty="0"/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867" y="179694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568484" y="5029676"/>
            <a:ext cx="8006825" cy="1616657"/>
            <a:chOff x="1568484" y="5029676"/>
            <a:chExt cx="8006825" cy="1616657"/>
          </a:xfrm>
        </p:grpSpPr>
        <p:sp>
          <p:nvSpPr>
            <p:cNvPr id="9" name="Rounded Rectangle 8"/>
            <p:cNvSpPr/>
            <p:nvPr/>
          </p:nvSpPr>
          <p:spPr>
            <a:xfrm>
              <a:off x="1568484" y="5029676"/>
              <a:ext cx="7854918" cy="1616657"/>
            </a:xfrm>
            <a:prstGeom prst="roundRect">
              <a:avLst>
                <a:gd name="adj" fmla="val 72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Shape 1963"/>
            <p:cNvSpPr/>
            <p:nvPr/>
          </p:nvSpPr>
          <p:spPr>
            <a:xfrm>
              <a:off x="5900627" y="5254812"/>
              <a:ext cx="3674682" cy="12865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628041" indent="-342900">
                <a:lnSpc>
                  <a:spcPct val="80000"/>
                </a:lnSpc>
                <a:spcBef>
                  <a:spcPts val="1200"/>
                </a:spcBef>
                <a:buClr>
                  <a:srgbClr val="00206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sz="2400" b="1" dirty="0" smtClean="0">
                  <a:solidFill>
                    <a:srgbClr val="FF6600"/>
                  </a:solidFill>
                  <a:latin typeface="Candara"/>
                  <a:ea typeface="+mj-ea"/>
                  <a:cs typeface="+mj-cs"/>
                  <a:sym typeface="Helvetica"/>
                </a:rPr>
                <a:t>radius ~</a:t>
              </a:r>
              <a:r>
                <a:rPr lang="en-US" sz="2400" b="1" dirty="0" smtClean="0">
                  <a:solidFill>
                    <a:srgbClr val="FF6600"/>
                  </a:solidFill>
                  <a:latin typeface="Candara"/>
                  <a:ea typeface="+mj-ea"/>
                  <a:cs typeface="+mj-cs"/>
                  <a:sym typeface="Helvetica"/>
                </a:rPr>
                <a:t>3</a:t>
              </a:r>
              <a:r>
                <a:rPr sz="2400" b="1" dirty="0" smtClean="0">
                  <a:solidFill>
                    <a:srgbClr val="FF6600"/>
                  </a:solidFill>
                  <a:latin typeface="Candara"/>
                  <a:ea typeface="+mj-ea"/>
                  <a:cs typeface="+mj-cs"/>
                  <a:sym typeface="Helvetica"/>
                </a:rPr>
                <a:t>%</a:t>
              </a:r>
              <a:endParaRPr sz="2400" baseline="30000" dirty="0" smtClean="0">
                <a:latin typeface="Candara"/>
                <a:ea typeface="Candara"/>
                <a:cs typeface="Candara"/>
                <a:sym typeface="Arial"/>
              </a:endParaRPr>
            </a:p>
            <a:p>
              <a:pPr marL="628041" indent="-342900">
                <a:lnSpc>
                  <a:spcPct val="80000"/>
                </a:lnSpc>
                <a:spcBef>
                  <a:spcPts val="1200"/>
                </a:spcBef>
                <a:buClr>
                  <a:srgbClr val="00206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it-IT" sz="2400" b="1" dirty="0" smtClean="0">
                  <a:solidFill>
                    <a:srgbClr val="1D86CD"/>
                  </a:solidFill>
                  <a:latin typeface="Candara"/>
                  <a:ea typeface="+mj-ea"/>
                  <a:cs typeface="+mj-cs"/>
                  <a:sym typeface="Helvetica"/>
                </a:rPr>
                <a:t>M</a:t>
              </a:r>
              <a:r>
                <a:rPr sz="2400" b="1" dirty="0" smtClean="0">
                  <a:solidFill>
                    <a:srgbClr val="1D86CD"/>
                  </a:solidFill>
                  <a:latin typeface="Candara"/>
                  <a:ea typeface="+mj-ea"/>
                  <a:cs typeface="+mj-cs"/>
                  <a:sym typeface="Helvetica"/>
                </a:rPr>
                <a:t>ass ~</a:t>
              </a:r>
              <a:r>
                <a:rPr sz="2400" b="1" dirty="0">
                  <a:solidFill>
                    <a:srgbClr val="1D86CD"/>
                  </a:solidFill>
                  <a:latin typeface="Candara"/>
                  <a:ea typeface="+mj-ea"/>
                  <a:cs typeface="+mj-cs"/>
                  <a:sym typeface="Helvetica"/>
                </a:rPr>
                <a:t>10</a:t>
              </a:r>
              <a:r>
                <a:rPr sz="2400" b="1" dirty="0" smtClean="0">
                  <a:solidFill>
                    <a:srgbClr val="1D86CD"/>
                  </a:solidFill>
                  <a:latin typeface="Candara"/>
                  <a:ea typeface="+mj-ea"/>
                  <a:cs typeface="+mj-cs"/>
                  <a:sym typeface="Helvetica"/>
                </a:rPr>
                <a:t>%</a:t>
              </a:r>
              <a:endParaRPr sz="2400" baseline="30000" dirty="0">
                <a:latin typeface="Candara"/>
                <a:ea typeface="Candara"/>
                <a:cs typeface="Candara"/>
                <a:sym typeface="Arial"/>
              </a:endParaRPr>
            </a:p>
            <a:p>
              <a:pPr marL="628041" indent="-342900">
                <a:lnSpc>
                  <a:spcPct val="80000"/>
                </a:lnSpc>
                <a:spcBef>
                  <a:spcPts val="1200"/>
                </a:spcBef>
                <a:buClr>
                  <a:srgbClr val="00206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it-IT" sz="2400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A</a:t>
              </a:r>
              <a:r>
                <a:rPr sz="2400" b="1" dirty="0" err="1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ge</a:t>
              </a:r>
              <a:r>
                <a:rPr sz="2400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 </a:t>
              </a:r>
              <a:r>
                <a:rPr lang="en-US" sz="2400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 </a:t>
              </a:r>
              <a:r>
                <a:rPr sz="2400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~10%</a:t>
              </a:r>
              <a:r>
                <a:rPr lang="en-US" sz="2400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 </a:t>
              </a:r>
              <a:r>
                <a:rPr lang="en-US" sz="2400" b="1" dirty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 </a:t>
              </a:r>
              <a:r>
                <a:rPr lang="en-US" b="1" dirty="0" smtClean="0">
                  <a:solidFill>
                    <a:srgbClr val="00B050"/>
                  </a:solidFill>
                  <a:latin typeface="Candara"/>
                  <a:ea typeface="+mj-ea"/>
                  <a:cs typeface="+mj-cs"/>
                  <a:sym typeface="Helvetica"/>
                </a:rPr>
                <a:t>(K-G dwarfs)</a:t>
              </a:r>
              <a:endParaRPr b="1" dirty="0">
                <a:solidFill>
                  <a:srgbClr val="00B050"/>
                </a:solidFill>
                <a:latin typeface="Candara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68023" y="5343863"/>
              <a:ext cx="4547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 smtClean="0"/>
                <a:t>Expected</a:t>
              </a:r>
              <a:r>
                <a:rPr lang="it-IT" sz="2400" dirty="0" smtClean="0"/>
                <a:t> performances </a:t>
              </a:r>
            </a:p>
            <a:p>
              <a:r>
                <a:rPr lang="it-IT" sz="2400" dirty="0" smtClean="0"/>
                <a:t>(TTV + RV + </a:t>
              </a:r>
              <a:r>
                <a:rPr lang="it-IT" sz="2400" dirty="0" err="1" smtClean="0"/>
                <a:t>Asteroseismology</a:t>
              </a:r>
              <a:r>
                <a:rPr lang="it-IT" sz="2400" dirty="0" smtClean="0"/>
                <a:t>):</a:t>
              </a:r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1488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7" t="12549" b="6376"/>
          <a:stretch/>
        </p:blipFill>
        <p:spPr>
          <a:xfrm>
            <a:off x="357422" y="1139618"/>
            <a:ext cx="6118792" cy="5382163"/>
          </a:xfrm>
          <a:prstGeom prst="rect">
            <a:avLst/>
          </a:prstGeom>
        </p:spPr>
      </p:pic>
      <p:sp>
        <p:nvSpPr>
          <p:cNvPr id="7" name="CasellaDiTesto 3"/>
          <p:cNvSpPr txBox="1"/>
          <p:nvPr/>
        </p:nvSpPr>
        <p:spPr>
          <a:xfrm>
            <a:off x="352935" y="1169512"/>
            <a:ext cx="19335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PLATO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Instrument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9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900" y="74589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65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7" t="12549" b="6376"/>
          <a:stretch/>
        </p:blipFill>
        <p:spPr>
          <a:xfrm>
            <a:off x="357422" y="1139618"/>
            <a:ext cx="3675026" cy="3232597"/>
          </a:xfrm>
          <a:prstGeom prst="rect">
            <a:avLst/>
          </a:prstGeom>
        </p:spPr>
      </p:pic>
      <p:pic>
        <p:nvPicPr>
          <p:cNvPr id="5" name="Immagine 4" descr="C:\Users\Valentina\Desktop\2015.02.04_TOU_03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10332" r="10464" b="5791"/>
          <a:stretch>
            <a:fillRect/>
          </a:stretch>
        </p:blipFill>
        <p:spPr bwMode="auto">
          <a:xfrm rot="-221909">
            <a:off x="4557183" y="2738285"/>
            <a:ext cx="37131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3"/>
          <p:cNvSpPr txBox="1"/>
          <p:nvPr/>
        </p:nvSpPr>
        <p:spPr>
          <a:xfrm>
            <a:off x="352935" y="1169512"/>
            <a:ext cx="19335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PLATO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076707" y="4433044"/>
            <a:ext cx="1368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TOU</a:t>
            </a:r>
          </a:p>
        </p:txBody>
      </p:sp>
      <p:sp>
        <p:nvSpPr>
          <p:cNvPr id="9" name="CasellaDiTesto 6"/>
          <p:cNvSpPr txBox="1"/>
          <p:nvPr/>
        </p:nvSpPr>
        <p:spPr>
          <a:xfrm>
            <a:off x="607060" y="4725144"/>
            <a:ext cx="3164835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24+2 CAMERAS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CAMERA = TOU+FPA+TCS+FEE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" name="Freccia in giù 9"/>
          <p:cNvSpPr/>
          <p:nvPr/>
        </p:nvSpPr>
        <p:spPr>
          <a:xfrm>
            <a:off x="1721959" y="4215557"/>
            <a:ext cx="935038" cy="509587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712287" y="1335833"/>
            <a:ext cx="3275822" cy="3292558"/>
            <a:chOff x="8712287" y="1335833"/>
            <a:chExt cx="3275822" cy="3292558"/>
          </a:xfrm>
        </p:grpSpPr>
        <p:grpSp>
          <p:nvGrpSpPr>
            <p:cNvPr id="13" name="Gruppo 58"/>
            <p:cNvGrpSpPr/>
            <p:nvPr/>
          </p:nvGrpSpPr>
          <p:grpSpPr>
            <a:xfrm>
              <a:off x="8712287" y="1335833"/>
              <a:ext cx="3275822" cy="3292558"/>
              <a:chOff x="9130011" y="-532286"/>
              <a:chExt cx="6383649" cy="6416266"/>
            </a:xfrm>
          </p:grpSpPr>
          <p:grpSp>
            <p:nvGrpSpPr>
              <p:cNvPr id="14" name="Gruppo 2"/>
              <p:cNvGrpSpPr/>
              <p:nvPr/>
            </p:nvGrpSpPr>
            <p:grpSpPr>
              <a:xfrm>
                <a:off x="9130011" y="1649119"/>
                <a:ext cx="3058650" cy="3075281"/>
                <a:chOff x="1883391" y="1842448"/>
                <a:chExt cx="3058650" cy="3075281"/>
              </a:xfrm>
            </p:grpSpPr>
            <p:sp>
              <p:nvSpPr>
                <p:cNvPr id="51" name="Figura a mano libera 1"/>
                <p:cNvSpPr/>
                <p:nvPr/>
              </p:nvSpPr>
              <p:spPr>
                <a:xfrm>
                  <a:off x="1883391" y="184244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" name="Figura a mano libera 14"/>
                <p:cNvSpPr/>
                <p:nvPr/>
              </p:nvSpPr>
              <p:spPr>
                <a:xfrm rot="5400000">
                  <a:off x="3424189" y="1842449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" name="Figura a mano libera 15"/>
                <p:cNvSpPr/>
                <p:nvPr/>
              </p:nvSpPr>
              <p:spPr>
                <a:xfrm rot="10800000">
                  <a:off x="3427139" y="340282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" name="Figura a mano libera 16"/>
                <p:cNvSpPr/>
                <p:nvPr/>
              </p:nvSpPr>
              <p:spPr>
                <a:xfrm rot="16200000">
                  <a:off x="1883392" y="3402501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5" name="Gruppo 17"/>
              <p:cNvGrpSpPr/>
              <p:nvPr/>
            </p:nvGrpSpPr>
            <p:grpSpPr>
              <a:xfrm>
                <a:off x="10208140" y="1667721"/>
                <a:ext cx="3058650" cy="3075281"/>
                <a:chOff x="1883391" y="1842448"/>
                <a:chExt cx="3058650" cy="3075281"/>
              </a:xfrm>
            </p:grpSpPr>
            <p:sp>
              <p:nvSpPr>
                <p:cNvPr id="47" name="Figura a mano libera 18"/>
                <p:cNvSpPr/>
                <p:nvPr/>
              </p:nvSpPr>
              <p:spPr>
                <a:xfrm>
                  <a:off x="1883391" y="184244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" name="Figura a mano libera 19"/>
                <p:cNvSpPr/>
                <p:nvPr/>
              </p:nvSpPr>
              <p:spPr>
                <a:xfrm rot="5400000">
                  <a:off x="3424189" y="1842449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9" name="Figura a mano libera 20"/>
                <p:cNvSpPr/>
                <p:nvPr/>
              </p:nvSpPr>
              <p:spPr>
                <a:xfrm rot="10800000">
                  <a:off x="3427139" y="340282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0" name="Figura a mano libera 21"/>
                <p:cNvSpPr/>
                <p:nvPr/>
              </p:nvSpPr>
              <p:spPr>
                <a:xfrm rot="16200000">
                  <a:off x="1883392" y="3402501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6" name="Gruppo 22"/>
              <p:cNvGrpSpPr/>
              <p:nvPr/>
            </p:nvGrpSpPr>
            <p:grpSpPr>
              <a:xfrm>
                <a:off x="10195158" y="2801639"/>
                <a:ext cx="3058650" cy="3075281"/>
                <a:chOff x="1883391" y="1842448"/>
                <a:chExt cx="3058650" cy="3075281"/>
              </a:xfrm>
            </p:grpSpPr>
            <p:sp>
              <p:nvSpPr>
                <p:cNvPr id="43" name="Figura a mano libera 23"/>
                <p:cNvSpPr/>
                <p:nvPr/>
              </p:nvSpPr>
              <p:spPr>
                <a:xfrm>
                  <a:off x="1883391" y="184244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4" name="Figura a mano libera 24"/>
                <p:cNvSpPr/>
                <p:nvPr/>
              </p:nvSpPr>
              <p:spPr>
                <a:xfrm rot="5400000">
                  <a:off x="3424189" y="1842449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" name="Figura a mano libera 25"/>
                <p:cNvSpPr/>
                <p:nvPr/>
              </p:nvSpPr>
              <p:spPr>
                <a:xfrm rot="10800000">
                  <a:off x="3427139" y="340282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Figura a mano libera 26"/>
                <p:cNvSpPr/>
                <p:nvPr/>
              </p:nvSpPr>
              <p:spPr>
                <a:xfrm rot="16200000">
                  <a:off x="1883392" y="3402501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7" name="Gruppo 27"/>
              <p:cNvGrpSpPr/>
              <p:nvPr/>
            </p:nvGrpSpPr>
            <p:grpSpPr>
              <a:xfrm>
                <a:off x="9147160" y="2808699"/>
                <a:ext cx="3058650" cy="3075281"/>
                <a:chOff x="1883391" y="1842448"/>
                <a:chExt cx="3058650" cy="3075281"/>
              </a:xfrm>
            </p:grpSpPr>
            <p:sp>
              <p:nvSpPr>
                <p:cNvPr id="39" name="Figura a mano libera 28"/>
                <p:cNvSpPr/>
                <p:nvPr/>
              </p:nvSpPr>
              <p:spPr>
                <a:xfrm>
                  <a:off x="1883391" y="184244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0" name="Figura a mano libera 29"/>
                <p:cNvSpPr/>
                <p:nvPr/>
              </p:nvSpPr>
              <p:spPr>
                <a:xfrm rot="5400000">
                  <a:off x="3424189" y="1842449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" name="Figura a mano libera 30"/>
                <p:cNvSpPr/>
                <p:nvPr/>
              </p:nvSpPr>
              <p:spPr>
                <a:xfrm rot="10800000">
                  <a:off x="3427139" y="3402828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" name="Figura a mano libera 31"/>
                <p:cNvSpPr/>
                <p:nvPr/>
              </p:nvSpPr>
              <p:spPr>
                <a:xfrm rot="16200000">
                  <a:off x="1883392" y="3402501"/>
                  <a:ext cx="1514902" cy="1514901"/>
                </a:xfrm>
                <a:custGeom>
                  <a:avLst/>
                  <a:gdLst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  <a:gd name="connsiteX0" fmla="*/ 0 w 1514902"/>
                    <a:gd name="connsiteY0" fmla="*/ 1514901 h 1514901"/>
                    <a:gd name="connsiteX1" fmla="*/ 13648 w 1514902"/>
                    <a:gd name="connsiteY1" fmla="*/ 641445 h 1514901"/>
                    <a:gd name="connsiteX2" fmla="*/ 709684 w 1514902"/>
                    <a:gd name="connsiteY2" fmla="*/ 0 h 1514901"/>
                    <a:gd name="connsiteX3" fmla="*/ 1514902 w 1514902"/>
                    <a:gd name="connsiteY3" fmla="*/ 0 h 1514901"/>
                    <a:gd name="connsiteX4" fmla="*/ 1514902 w 1514902"/>
                    <a:gd name="connsiteY4" fmla="*/ 1514901 h 1514901"/>
                    <a:gd name="connsiteX5" fmla="*/ 0 w 1514902"/>
                    <a:gd name="connsiteY5" fmla="*/ 1514901 h 151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4902" h="1514901">
                      <a:moveTo>
                        <a:pt x="0" y="1514901"/>
                      </a:moveTo>
                      <a:lnTo>
                        <a:pt x="13648" y="641445"/>
                      </a:lnTo>
                      <a:cubicBezTo>
                        <a:pt x="191069" y="359391"/>
                        <a:pt x="477672" y="77338"/>
                        <a:pt x="709684" y="0"/>
                      </a:cubicBezTo>
                      <a:lnTo>
                        <a:pt x="1514902" y="0"/>
                      </a:lnTo>
                      <a:lnTo>
                        <a:pt x="1514902" y="1514901"/>
                      </a:lnTo>
                      <a:lnTo>
                        <a:pt x="0" y="1514901"/>
                      </a:lnTo>
                      <a:close/>
                    </a:path>
                  </a:pathLst>
                </a:custGeom>
                <a:solidFill>
                  <a:srgbClr val="6666FF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8" name="CasellaDiTesto 4"/>
              <p:cNvSpPr txBox="1"/>
              <p:nvPr/>
            </p:nvSpPr>
            <p:spPr>
              <a:xfrm>
                <a:off x="10890778" y="3531338"/>
                <a:ext cx="966682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24</a:t>
                </a:r>
                <a:endParaRPr lang="en-US" sz="1400" dirty="0"/>
              </a:p>
            </p:txBody>
          </p:sp>
          <p:sp>
            <p:nvSpPr>
              <p:cNvPr id="19" name="CasellaDiTesto 33"/>
              <p:cNvSpPr txBox="1"/>
              <p:nvPr/>
            </p:nvSpPr>
            <p:spPr>
              <a:xfrm>
                <a:off x="10868069" y="1995088"/>
                <a:ext cx="866101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12</a:t>
                </a:r>
                <a:endParaRPr lang="en-US" sz="1400" dirty="0"/>
              </a:p>
            </p:txBody>
          </p:sp>
          <p:sp>
            <p:nvSpPr>
              <p:cNvPr id="20" name="CasellaDiTesto 34"/>
              <p:cNvSpPr txBox="1"/>
              <p:nvPr/>
            </p:nvSpPr>
            <p:spPr>
              <a:xfrm>
                <a:off x="12458782" y="3545222"/>
                <a:ext cx="897984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12</a:t>
                </a:r>
                <a:endParaRPr lang="en-US" sz="1400" dirty="0"/>
              </a:p>
            </p:txBody>
          </p:sp>
          <p:sp>
            <p:nvSpPr>
              <p:cNvPr id="21" name="CasellaDiTesto 35"/>
              <p:cNvSpPr txBox="1"/>
              <p:nvPr/>
            </p:nvSpPr>
            <p:spPr>
              <a:xfrm>
                <a:off x="10865772" y="5021481"/>
                <a:ext cx="780761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12</a:t>
                </a:r>
                <a:endParaRPr lang="en-US" sz="1400" dirty="0"/>
              </a:p>
            </p:txBody>
          </p:sp>
          <p:sp>
            <p:nvSpPr>
              <p:cNvPr id="22" name="CasellaDiTesto 36"/>
              <p:cNvSpPr txBox="1"/>
              <p:nvPr/>
            </p:nvSpPr>
            <p:spPr>
              <a:xfrm>
                <a:off x="9365521" y="3470358"/>
                <a:ext cx="1002500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12</a:t>
                </a:r>
                <a:endParaRPr lang="en-US" sz="1400" dirty="0"/>
              </a:p>
            </p:txBody>
          </p:sp>
          <p:sp>
            <p:nvSpPr>
              <p:cNvPr id="23" name="CasellaDiTesto 37"/>
              <p:cNvSpPr txBox="1"/>
              <p:nvPr/>
            </p:nvSpPr>
            <p:spPr>
              <a:xfrm>
                <a:off x="9538464" y="2075289"/>
                <a:ext cx="644337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6</a:t>
                </a:r>
              </a:p>
            </p:txBody>
          </p:sp>
          <p:sp>
            <p:nvSpPr>
              <p:cNvPr id="24" name="CasellaDiTesto 38"/>
              <p:cNvSpPr txBox="1"/>
              <p:nvPr/>
            </p:nvSpPr>
            <p:spPr>
              <a:xfrm>
                <a:off x="12400073" y="2049352"/>
                <a:ext cx="644337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6</a:t>
                </a:r>
              </a:p>
            </p:txBody>
          </p:sp>
          <p:sp>
            <p:nvSpPr>
              <p:cNvPr id="25" name="CasellaDiTesto 39"/>
              <p:cNvSpPr txBox="1"/>
              <p:nvPr/>
            </p:nvSpPr>
            <p:spPr>
              <a:xfrm>
                <a:off x="12384608" y="5007509"/>
                <a:ext cx="644337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6</a:t>
                </a:r>
              </a:p>
            </p:txBody>
          </p:sp>
          <p:sp>
            <p:nvSpPr>
              <p:cNvPr id="26" name="CasellaDiTesto 40"/>
              <p:cNvSpPr txBox="1"/>
              <p:nvPr/>
            </p:nvSpPr>
            <p:spPr>
              <a:xfrm>
                <a:off x="9510999" y="4978495"/>
                <a:ext cx="644337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6</a:t>
                </a:r>
              </a:p>
            </p:txBody>
          </p:sp>
          <p:sp>
            <p:nvSpPr>
              <p:cNvPr id="27" name="CasellaDiTesto 46"/>
              <p:cNvSpPr txBox="1"/>
              <p:nvPr/>
            </p:nvSpPr>
            <p:spPr>
              <a:xfrm>
                <a:off x="11644791" y="4318657"/>
                <a:ext cx="761605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18</a:t>
                </a:r>
                <a:endParaRPr lang="en-US" sz="1400" dirty="0"/>
              </a:p>
            </p:txBody>
          </p:sp>
          <p:sp>
            <p:nvSpPr>
              <p:cNvPr id="28" name="CasellaDiTesto 47"/>
              <p:cNvSpPr txBox="1"/>
              <p:nvPr/>
            </p:nvSpPr>
            <p:spPr>
              <a:xfrm>
                <a:off x="11640547" y="2692504"/>
                <a:ext cx="786329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18</a:t>
                </a:r>
                <a:endParaRPr lang="en-US" sz="1400" dirty="0"/>
              </a:p>
            </p:txBody>
          </p:sp>
          <p:sp>
            <p:nvSpPr>
              <p:cNvPr id="29" name="CasellaDiTesto 48"/>
              <p:cNvSpPr txBox="1"/>
              <p:nvPr/>
            </p:nvSpPr>
            <p:spPr>
              <a:xfrm>
                <a:off x="10061365" y="2722010"/>
                <a:ext cx="859861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18</a:t>
                </a:r>
                <a:endParaRPr lang="en-US" sz="1400" dirty="0"/>
              </a:p>
            </p:txBody>
          </p:sp>
          <p:sp>
            <p:nvSpPr>
              <p:cNvPr id="30" name="CasellaDiTesto 49"/>
              <p:cNvSpPr txBox="1"/>
              <p:nvPr/>
            </p:nvSpPr>
            <p:spPr>
              <a:xfrm>
                <a:off x="10027274" y="4275346"/>
                <a:ext cx="834826" cy="5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18</a:t>
                </a:r>
                <a:endParaRPr lang="en-US" sz="1400" dirty="0"/>
              </a:p>
            </p:txBody>
          </p:sp>
          <p:sp>
            <p:nvSpPr>
              <p:cNvPr id="31" name="CasellaDiTesto 50"/>
              <p:cNvSpPr txBox="1"/>
              <p:nvPr/>
            </p:nvSpPr>
            <p:spPr>
              <a:xfrm>
                <a:off x="10615619" y="786846"/>
                <a:ext cx="1586290" cy="65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48.5°</a:t>
                </a:r>
                <a:endParaRPr lang="en-US" sz="1600" dirty="0"/>
              </a:p>
            </p:txBody>
          </p:sp>
          <p:cxnSp>
            <p:nvCxnSpPr>
              <p:cNvPr id="32" name="Connettore 1 10"/>
              <p:cNvCxnSpPr/>
              <p:nvPr/>
            </p:nvCxnSpPr>
            <p:spPr>
              <a:xfrm flipV="1">
                <a:off x="9143661" y="1334087"/>
                <a:ext cx="0" cy="2680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53"/>
              <p:cNvCxnSpPr/>
              <p:nvPr/>
            </p:nvCxnSpPr>
            <p:spPr>
              <a:xfrm flipV="1">
                <a:off x="13250858" y="1386809"/>
                <a:ext cx="0" cy="26803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51"/>
              <p:cNvCxnSpPr/>
              <p:nvPr/>
            </p:nvCxnSpPr>
            <p:spPr>
              <a:xfrm>
                <a:off x="9144000" y="1386809"/>
                <a:ext cx="4106858" cy="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56"/>
              <p:cNvCxnSpPr/>
              <p:nvPr/>
            </p:nvCxnSpPr>
            <p:spPr>
              <a:xfrm>
                <a:off x="11913660" y="-532286"/>
                <a:ext cx="3600000" cy="3600000"/>
              </a:xfrm>
              <a:prstGeom prst="straightConnector1">
                <a:avLst/>
              </a:prstGeom>
              <a:ln w="3175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57"/>
              <p:cNvCxnSpPr/>
              <p:nvPr/>
            </p:nvCxnSpPr>
            <p:spPr>
              <a:xfrm flipV="1">
                <a:off x="12948646" y="3071437"/>
                <a:ext cx="2520000" cy="252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59"/>
              <p:cNvCxnSpPr/>
              <p:nvPr/>
            </p:nvCxnSpPr>
            <p:spPr>
              <a:xfrm flipV="1">
                <a:off x="9384914" y="-532286"/>
                <a:ext cx="2520000" cy="252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asellaDiTesto 62"/>
              <p:cNvSpPr txBox="1"/>
              <p:nvPr/>
            </p:nvSpPr>
            <p:spPr>
              <a:xfrm>
                <a:off x="13631414" y="819085"/>
                <a:ext cx="1586290" cy="65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58.8°</a:t>
                </a:r>
                <a:endParaRPr lang="en-US" sz="1600" dirty="0"/>
              </a:p>
            </p:txBody>
          </p:sp>
        </p:grpSp>
        <p:sp>
          <p:nvSpPr>
            <p:cNvPr id="55" name="CasellaDiTesto 60"/>
            <p:cNvSpPr txBox="1"/>
            <p:nvPr/>
          </p:nvSpPr>
          <p:spPr>
            <a:xfrm>
              <a:off x="9400305" y="1436635"/>
              <a:ext cx="13684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Arial" charset="0"/>
                </a:rPr>
                <a:t>FoV</a:t>
              </a:r>
              <a:endPara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endParaRPr>
            </a:p>
          </p:txBody>
        </p:sp>
      </p:grpSp>
      <p:sp>
        <p:nvSpPr>
          <p:cNvPr id="56" name="Freccia in giù 61"/>
          <p:cNvSpPr/>
          <p:nvPr/>
        </p:nvSpPr>
        <p:spPr>
          <a:xfrm>
            <a:off x="1740340" y="5484870"/>
            <a:ext cx="935038" cy="509587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7" name="CasellaDiTesto 63"/>
          <p:cNvSpPr txBox="1"/>
          <p:nvPr/>
        </p:nvSpPr>
        <p:spPr>
          <a:xfrm>
            <a:off x="1210917" y="5917882"/>
            <a:ext cx="264381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Collecting area + Dynamic range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Instrument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9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00" y="74589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2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/>
          <p:cNvGrpSpPr/>
          <p:nvPr/>
        </p:nvGrpSpPr>
        <p:grpSpPr>
          <a:xfrm>
            <a:off x="1191611" y="1164597"/>
            <a:ext cx="8443462" cy="5363200"/>
            <a:chOff x="1606472" y="1283133"/>
            <a:chExt cx="7247888" cy="533483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472" y="1283133"/>
              <a:ext cx="7247888" cy="5334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po 4"/>
            <p:cNvGrpSpPr/>
            <p:nvPr/>
          </p:nvGrpSpPr>
          <p:grpSpPr>
            <a:xfrm>
              <a:off x="3679158" y="2731938"/>
              <a:ext cx="1059906" cy="588745"/>
              <a:chOff x="3679158" y="2731938"/>
              <a:chExt cx="1059906" cy="588745"/>
            </a:xfrm>
          </p:grpSpPr>
          <p:pic>
            <p:nvPicPr>
              <p:cNvPr id="9" name="Picture 4" descr="Risultati immagini per mercurio pianeta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98" r="23944"/>
              <a:stretch/>
            </p:blipFill>
            <p:spPr bwMode="auto">
              <a:xfrm>
                <a:off x="4089239" y="3074529"/>
                <a:ext cx="245905" cy="246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asellaDiTesto 3"/>
              <p:cNvSpPr txBox="1"/>
              <p:nvPr/>
            </p:nvSpPr>
            <p:spPr>
              <a:xfrm>
                <a:off x="3679158" y="2731938"/>
                <a:ext cx="1059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Mercurio</a:t>
                </a:r>
                <a:endParaRPr lang="en-US" dirty="0"/>
              </a:p>
            </p:txBody>
          </p:sp>
        </p:grpSp>
        <p:pic>
          <p:nvPicPr>
            <p:cNvPr id="5" name="Picture 6" descr="Risultati immagini per venere pianeta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0922" y="3021559"/>
              <a:ext cx="336137" cy="32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18"/>
            <p:cNvSpPr txBox="1"/>
            <p:nvPr/>
          </p:nvSpPr>
          <p:spPr>
            <a:xfrm>
              <a:off x="5258895" y="270829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Venere</a:t>
              </a:r>
              <a:endParaRPr lang="en-US" dirty="0"/>
            </a:p>
          </p:txBody>
        </p:sp>
        <p:pic>
          <p:nvPicPr>
            <p:cNvPr id="7" name="Picture 8" descr="Risultati immagini per terra pianet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455" y="3028799"/>
              <a:ext cx="315522" cy="315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20"/>
            <p:cNvSpPr txBox="1"/>
            <p:nvPr/>
          </p:nvSpPr>
          <p:spPr>
            <a:xfrm>
              <a:off x="6635678" y="2748823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Terra</a:t>
              </a:r>
              <a:endParaRPr lang="en-US" dirty="0"/>
            </a:p>
          </p:txBody>
        </p:sp>
      </p:grpSp>
      <p:grpSp>
        <p:nvGrpSpPr>
          <p:cNvPr id="11" name="Gruppo 2"/>
          <p:cNvGrpSpPr/>
          <p:nvPr/>
        </p:nvGrpSpPr>
        <p:grpSpPr>
          <a:xfrm>
            <a:off x="2229643" y="1418206"/>
            <a:ext cx="1575970" cy="4281868"/>
            <a:chOff x="3330717" y="1599752"/>
            <a:chExt cx="1262900" cy="4179444"/>
          </a:xfrm>
        </p:grpSpPr>
        <p:sp>
          <p:nvSpPr>
            <p:cNvPr id="12" name="Shape 1745"/>
            <p:cNvSpPr/>
            <p:nvPr/>
          </p:nvSpPr>
          <p:spPr>
            <a:xfrm rot="10800000">
              <a:off x="3330717" y="1892837"/>
              <a:ext cx="1262900" cy="388635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005CBF"/>
                </a:gs>
              </a:gsLst>
              <a:lin ang="599999" scaled="0"/>
            </a:gradFill>
            <a:ln w="25400" cap="flat">
              <a:solidFill>
                <a:srgbClr val="95B3D7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rgbClr val="FFFFFF"/>
                </a:solidFill>
                <a:latin typeface="Candara"/>
                <a:sym typeface="Helvetica"/>
              </a:endParaRPr>
            </a:p>
          </p:txBody>
        </p:sp>
        <p:sp>
          <p:nvSpPr>
            <p:cNvPr id="13" name="Shape 1746"/>
            <p:cNvSpPr/>
            <p:nvPr/>
          </p:nvSpPr>
          <p:spPr>
            <a:xfrm rot="17382700">
              <a:off x="2196873" y="3199269"/>
              <a:ext cx="3722276" cy="523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 sz="1800" b="0"/>
              </a:pPr>
              <a:r>
                <a:rPr dirty="0">
                  <a:solidFill>
                    <a:prstClr val="black"/>
                  </a:solidFill>
                  <a:latin typeface="Candara"/>
                </a:rPr>
                <a:t>TESS, CHEOPS, K2    </a:t>
              </a:r>
            </a:p>
          </p:txBody>
        </p:sp>
      </p:grpSp>
      <p:sp>
        <p:nvSpPr>
          <p:cNvPr id="14" name="Shape 1749"/>
          <p:cNvSpPr/>
          <p:nvPr/>
        </p:nvSpPr>
        <p:spPr>
          <a:xfrm>
            <a:off x="2186764" y="5590837"/>
            <a:ext cx="4280535" cy="2619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rgbClr val="FFFF00"/>
              </a:solidFill>
              <a:latin typeface="Candara"/>
              <a:sym typeface="Helvetica"/>
            </a:endParaRPr>
          </a:p>
        </p:txBody>
      </p:sp>
      <p:sp>
        <p:nvSpPr>
          <p:cNvPr id="15" name="Shape 1750"/>
          <p:cNvSpPr/>
          <p:nvPr/>
        </p:nvSpPr>
        <p:spPr>
          <a:xfrm>
            <a:off x="4170424" y="5292750"/>
            <a:ext cx="23397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smtClean="0">
                <a:solidFill>
                  <a:srgbClr val="FF0000"/>
                </a:solidFill>
                <a:latin typeface="Candara"/>
                <a:sym typeface="Helvetica"/>
              </a:rPr>
              <a:t>TESS </a:t>
            </a:r>
            <a:r>
              <a:rPr dirty="0">
                <a:solidFill>
                  <a:srgbClr val="FF0000"/>
                </a:solidFill>
                <a:latin typeface="Candara"/>
                <a:sym typeface="Helvetica"/>
              </a:rPr>
              <a:t>ecliptic poles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Instrument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7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900" y="74589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5064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5416"/>
            <a:ext cx="12191999" cy="6982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itolo 3"/>
          <p:cNvSpPr txBox="1">
            <a:spLocks/>
          </p:cNvSpPr>
          <p:nvPr/>
        </p:nvSpPr>
        <p:spPr>
          <a:xfrm>
            <a:off x="284343" y="-181180"/>
            <a:ext cx="6552728" cy="936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 smtClean="0">
                <a:solidFill>
                  <a:schemeClr val="bg1"/>
                </a:solidFill>
              </a:rPr>
              <a:t>Missions</a:t>
            </a:r>
            <a:r>
              <a:rPr lang="it-IT" sz="3600" dirty="0" smtClean="0">
                <a:solidFill>
                  <a:schemeClr val="bg1"/>
                </a:solidFill>
              </a:rPr>
              <a:t> for the </a:t>
            </a:r>
            <a:r>
              <a:rPr lang="it-IT" sz="3600" dirty="0" err="1" smtClean="0">
                <a:solidFill>
                  <a:schemeClr val="bg1"/>
                </a:solidFill>
              </a:rPr>
              <a:t>study</a:t>
            </a:r>
            <a:r>
              <a:rPr lang="it-IT" sz="3600" dirty="0" smtClean="0">
                <a:solidFill>
                  <a:schemeClr val="bg1"/>
                </a:solidFill>
              </a:rPr>
              <a:t> of </a:t>
            </a:r>
            <a:r>
              <a:rPr lang="it-IT" sz="3600" dirty="0" err="1" smtClean="0">
                <a:solidFill>
                  <a:schemeClr val="bg1"/>
                </a:solidFill>
              </a:rPr>
              <a:t>exoplanets</a:t>
            </a:r>
            <a:endParaRPr lang="it-IT" sz="36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65265"/>
            <a:ext cx="12191999" cy="6292735"/>
            <a:chOff x="0" y="565265"/>
            <a:chExt cx="12191999" cy="62927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265"/>
              <a:ext cx="12191999" cy="62927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659" y="6456660"/>
              <a:ext cx="1562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srgbClr val="999999"/>
                  </a:solidFill>
                  <a:latin typeface="Verdana" panose="020B0604030504040204" pitchFamily="34" charset="0"/>
                </a:rPr>
                <a:t>Copyright: ESA</a:t>
              </a:r>
              <a:endParaRPr lang="it-IT" sz="14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981245" y="771277"/>
              <a:ext cx="1105232" cy="266368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8450636" y="771277"/>
              <a:ext cx="1154540" cy="266368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080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/>
          <p:cNvGrpSpPr/>
          <p:nvPr/>
        </p:nvGrpSpPr>
        <p:grpSpPr>
          <a:xfrm>
            <a:off x="1191611" y="1164597"/>
            <a:ext cx="8443462" cy="5363200"/>
            <a:chOff x="1606472" y="1283133"/>
            <a:chExt cx="7247888" cy="533483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472" y="1283133"/>
              <a:ext cx="7247888" cy="5334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po 4"/>
            <p:cNvGrpSpPr/>
            <p:nvPr/>
          </p:nvGrpSpPr>
          <p:grpSpPr>
            <a:xfrm>
              <a:off x="3679158" y="2731938"/>
              <a:ext cx="1059906" cy="588745"/>
              <a:chOff x="3679158" y="2731938"/>
              <a:chExt cx="1059906" cy="588745"/>
            </a:xfrm>
          </p:grpSpPr>
          <p:pic>
            <p:nvPicPr>
              <p:cNvPr id="9" name="Picture 4" descr="Risultati immagini per mercurio pianeta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98" r="23944"/>
              <a:stretch/>
            </p:blipFill>
            <p:spPr bwMode="auto">
              <a:xfrm>
                <a:off x="4089239" y="3074529"/>
                <a:ext cx="245905" cy="246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asellaDiTesto 3"/>
              <p:cNvSpPr txBox="1"/>
              <p:nvPr/>
            </p:nvSpPr>
            <p:spPr>
              <a:xfrm>
                <a:off x="3679158" y="2731938"/>
                <a:ext cx="1059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Mercurio</a:t>
                </a:r>
                <a:endParaRPr lang="en-US" dirty="0"/>
              </a:p>
            </p:txBody>
          </p:sp>
        </p:grpSp>
        <p:pic>
          <p:nvPicPr>
            <p:cNvPr id="5" name="Picture 6" descr="Risultati immagini per venere pianeta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0922" y="3021559"/>
              <a:ext cx="336137" cy="329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sellaDiTesto 18"/>
            <p:cNvSpPr txBox="1"/>
            <p:nvPr/>
          </p:nvSpPr>
          <p:spPr>
            <a:xfrm>
              <a:off x="5258895" y="2708297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Venere</a:t>
              </a:r>
              <a:endParaRPr lang="en-US" dirty="0"/>
            </a:p>
          </p:txBody>
        </p:sp>
        <p:pic>
          <p:nvPicPr>
            <p:cNvPr id="7" name="Picture 8" descr="Risultati immagini per terra pianet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455" y="3028799"/>
              <a:ext cx="315522" cy="315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20"/>
            <p:cNvSpPr txBox="1"/>
            <p:nvPr/>
          </p:nvSpPr>
          <p:spPr>
            <a:xfrm>
              <a:off x="6635678" y="2748823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Terra</a:t>
              </a:r>
              <a:endParaRPr lang="en-US" dirty="0"/>
            </a:p>
          </p:txBody>
        </p:sp>
      </p:grpSp>
      <p:grpSp>
        <p:nvGrpSpPr>
          <p:cNvPr id="11" name="Gruppo 2"/>
          <p:cNvGrpSpPr/>
          <p:nvPr/>
        </p:nvGrpSpPr>
        <p:grpSpPr>
          <a:xfrm>
            <a:off x="2229643" y="1418206"/>
            <a:ext cx="1575970" cy="4281868"/>
            <a:chOff x="3330717" y="1599752"/>
            <a:chExt cx="1262900" cy="4179444"/>
          </a:xfrm>
        </p:grpSpPr>
        <p:sp>
          <p:nvSpPr>
            <p:cNvPr id="12" name="Shape 1745"/>
            <p:cNvSpPr/>
            <p:nvPr/>
          </p:nvSpPr>
          <p:spPr>
            <a:xfrm rot="10800000">
              <a:off x="3330717" y="1892837"/>
              <a:ext cx="1262900" cy="388635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005CBF"/>
                </a:gs>
              </a:gsLst>
              <a:lin ang="599999" scaled="0"/>
            </a:gradFill>
            <a:ln w="25400" cap="flat">
              <a:solidFill>
                <a:srgbClr val="95B3D7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rgbClr val="FFFFFF"/>
                </a:solidFill>
                <a:latin typeface="Candara"/>
                <a:sym typeface="Helvetica"/>
              </a:endParaRPr>
            </a:p>
          </p:txBody>
        </p:sp>
        <p:sp>
          <p:nvSpPr>
            <p:cNvPr id="13" name="Shape 1746"/>
            <p:cNvSpPr/>
            <p:nvPr/>
          </p:nvSpPr>
          <p:spPr>
            <a:xfrm rot="17382700">
              <a:off x="2196873" y="3199269"/>
              <a:ext cx="3722276" cy="523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>
                <a:defRPr sz="1800" b="0"/>
              </a:pPr>
              <a:r>
                <a:rPr dirty="0">
                  <a:solidFill>
                    <a:prstClr val="black"/>
                  </a:solidFill>
                  <a:latin typeface="Candara"/>
                </a:rPr>
                <a:t>TESS, CHEOPS, K2    </a:t>
              </a:r>
            </a:p>
          </p:txBody>
        </p:sp>
      </p:grpSp>
      <p:sp>
        <p:nvSpPr>
          <p:cNvPr id="14" name="Shape 1749"/>
          <p:cNvSpPr/>
          <p:nvPr/>
        </p:nvSpPr>
        <p:spPr>
          <a:xfrm>
            <a:off x="2186764" y="5590837"/>
            <a:ext cx="4280535" cy="2619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rgbClr val="FFFF00"/>
              </a:solidFill>
              <a:latin typeface="Candara"/>
              <a:sym typeface="Helvetica"/>
            </a:endParaRPr>
          </a:p>
        </p:txBody>
      </p:sp>
      <p:sp>
        <p:nvSpPr>
          <p:cNvPr id="15" name="Shape 1750"/>
          <p:cNvSpPr/>
          <p:nvPr/>
        </p:nvSpPr>
        <p:spPr>
          <a:xfrm>
            <a:off x="4170424" y="5292750"/>
            <a:ext cx="23397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smtClean="0">
                <a:solidFill>
                  <a:srgbClr val="FF0000"/>
                </a:solidFill>
                <a:latin typeface="Candara"/>
                <a:sym typeface="Helvetica"/>
              </a:rPr>
              <a:t>TESS </a:t>
            </a:r>
            <a:r>
              <a:rPr dirty="0">
                <a:solidFill>
                  <a:srgbClr val="FF0000"/>
                </a:solidFill>
                <a:latin typeface="Candara"/>
                <a:sym typeface="Helvetica"/>
              </a:rPr>
              <a:t>ecliptic poles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Instrument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7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900" y="74589"/>
            <a:ext cx="1516258" cy="10184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Shape 1758"/>
          <p:cNvSpPr/>
          <p:nvPr/>
        </p:nvSpPr>
        <p:spPr>
          <a:xfrm>
            <a:off x="2235109" y="1719355"/>
            <a:ext cx="6307758" cy="3989186"/>
          </a:xfrm>
          <a:prstGeom prst="rect">
            <a:avLst/>
          </a:prstGeom>
          <a:gradFill flip="none" rotWithShape="1">
            <a:gsLst>
              <a:gs pos="0">
                <a:srgbClr val="FDEADA">
                  <a:alpha val="75000"/>
                </a:srgbClr>
              </a:gs>
              <a:gs pos="30000">
                <a:srgbClr val="FF0000">
                  <a:alpha val="54000"/>
                </a:srgbClr>
              </a:gs>
              <a:gs pos="64999">
                <a:srgbClr val="FF0000">
                  <a:alpha val="69000"/>
                </a:srgbClr>
              </a:gs>
              <a:gs pos="89999">
                <a:srgbClr val="FF0000">
                  <a:alpha val="75000"/>
                </a:srgbClr>
              </a:gs>
              <a:gs pos="100000">
                <a:srgbClr val="FF0000"/>
              </a:gs>
            </a:gsLst>
            <a:lin ang="10800000" scaled="0"/>
          </a:gra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759"/>
          <p:cNvSpPr/>
          <p:nvPr/>
        </p:nvSpPr>
        <p:spPr>
          <a:xfrm rot="19211622">
            <a:off x="3334598" y="3412612"/>
            <a:ext cx="4011404" cy="76937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152400" dist="250190" dir="8460000" rotWithShape="0">
              <a:srgbClr val="000000">
                <a:alpha val="2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4000" b="1">
                <a:solidFill>
                  <a:srgbClr val="0020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 dirty="0" smtClean="0">
                <a:solidFill>
                  <a:srgbClr val="002060"/>
                </a:solidFill>
                <a:latin typeface="Candara"/>
              </a:rPr>
              <a:t>PLATO</a:t>
            </a:r>
            <a:endParaRPr sz="4000" b="1" dirty="0">
              <a:solidFill>
                <a:srgbClr val="002060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6381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635130"/>
            <a:ext cx="6590348" cy="580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0" descr="14256410_667670153387962_77230227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52" y="363988"/>
            <a:ext cx="4196015" cy="6075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057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1.jpeg" descr="C:\Users\Roberto\Desktop\PLATO-Dwgs\ThePLATOBBEnteringTheCryoVacuumChamb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5075" y="804333"/>
            <a:ext cx="6991658" cy="5126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82601" y="330200"/>
            <a:ext cx="2683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PLATO </a:t>
            </a:r>
            <a:r>
              <a:rPr lang="it-IT" sz="3600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Breadboard</a:t>
            </a:r>
            <a:endParaRPr lang="it-IT" sz="3600" b="1" dirty="0" smtClean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it-IT" sz="36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(2011)</a:t>
            </a:r>
            <a:endParaRPr lang="it-IT" sz="36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501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r="1000" b="9051"/>
          <a:stretch/>
        </p:blipFill>
        <p:spPr>
          <a:xfrm rot="495126">
            <a:off x="1000118" y="2736354"/>
            <a:ext cx="316531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5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0430">
            <a:off x="4248535" y="591188"/>
            <a:ext cx="7328264" cy="425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magine 5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04109" y="3381999"/>
            <a:ext cx="3253203" cy="3071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8794" y="618688"/>
            <a:ext cx="4825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PLATO </a:t>
            </a:r>
          </a:p>
          <a:p>
            <a:r>
              <a:rPr lang="it-IT" sz="4000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Prototype</a:t>
            </a:r>
            <a:endParaRPr lang="it-IT" sz="4000" b="1" dirty="0" smtClean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it-IT" sz="4000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(2015)</a:t>
            </a:r>
            <a:endParaRPr lang="it-IT" sz="40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502207"/>
            <a:ext cx="7798960" cy="4388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492">
            <a:off x="6707300" y="192421"/>
            <a:ext cx="5499520" cy="412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341">
            <a:off x="3104511" y="3529017"/>
            <a:ext cx="5859474" cy="329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0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520">
            <a:off x="6232489" y="1396998"/>
            <a:ext cx="5621866" cy="4216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833">
            <a:off x="342553" y="428178"/>
            <a:ext cx="5311761" cy="3983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256">
            <a:off x="3984097" y="2253682"/>
            <a:ext cx="2459037" cy="437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73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b="12099"/>
          <a:stretch/>
        </p:blipFill>
        <p:spPr>
          <a:xfrm rot="20866304">
            <a:off x="711781" y="1184868"/>
            <a:ext cx="5837108" cy="4420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867" y="2935840"/>
            <a:ext cx="5909731" cy="3939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651">
            <a:off x="6663481" y="243640"/>
            <a:ext cx="4748702" cy="3104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63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6" y="1224843"/>
            <a:ext cx="3604684" cy="4806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48" y="1224843"/>
            <a:ext cx="3604683" cy="4806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6" y="1224843"/>
            <a:ext cx="3604684" cy="4806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181380" y="1224843"/>
            <a:ext cx="184377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C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Fast TOU #1</a:t>
            </a:r>
            <a:endParaRPr lang="it-IT" sz="2400" dirty="0">
              <a:solidFill>
                <a:srgbClr val="FFC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3418" y="1233304"/>
            <a:ext cx="187904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C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Full </a:t>
            </a:r>
            <a:r>
              <a:rPr lang="it-IT" sz="2400" dirty="0" err="1" smtClean="0">
                <a:solidFill>
                  <a:srgbClr val="FFC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Payload</a:t>
            </a:r>
            <a:endParaRPr lang="it-IT" sz="2400" dirty="0">
              <a:solidFill>
                <a:srgbClr val="FFC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3706" y="1224843"/>
            <a:ext cx="184377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C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Fast TOU #2</a:t>
            </a:r>
            <a:endParaRPr lang="it-IT" sz="2400" dirty="0">
              <a:solidFill>
                <a:srgbClr val="FFC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1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/>
          </p:cNvSpPr>
          <p:nvPr/>
        </p:nvSpPr>
        <p:spPr>
          <a:xfrm>
            <a:off x="600456" y="1499042"/>
            <a:ext cx="7499176" cy="4525963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smtClean="0"/>
              <a:t>CHEOPS</a:t>
            </a:r>
            <a:r>
              <a:rPr lang="en-GB" sz="2800" dirty="0" smtClean="0"/>
              <a:t>:</a:t>
            </a:r>
            <a:br>
              <a:rPr lang="en-GB" sz="2800" dirty="0" smtClean="0"/>
            </a:br>
            <a:r>
              <a:rPr lang="en-GB" sz="2800" dirty="0" smtClean="0"/>
              <a:t>     Launch on October-November 2019</a:t>
            </a:r>
          </a:p>
          <a:p>
            <a:endParaRPr lang="en-GB" sz="2800" dirty="0" smtClean="0"/>
          </a:p>
          <a:p>
            <a:pPr marL="0" indent="0">
              <a:buFont typeface="Arial" pitchFamily="34" charset="0"/>
              <a:buNone/>
            </a:pPr>
            <a:r>
              <a:rPr lang="en-GB" sz="2800" dirty="0" smtClean="0"/>
              <a:t>            </a:t>
            </a:r>
            <a:r>
              <a:rPr lang="en-GB" b="1" dirty="0" smtClean="0">
                <a:solidFill>
                  <a:srgbClr val="349ADA"/>
                </a:solidFill>
              </a:rPr>
              <a:t>@    @CHEOPS_IT</a:t>
            </a:r>
          </a:p>
          <a:p>
            <a:pPr marL="0" indent="0">
              <a:buFont typeface="Arial" pitchFamily="34" charset="0"/>
              <a:buNone/>
            </a:pPr>
            <a:endParaRPr lang="en-GB" sz="2800" dirty="0" smtClean="0"/>
          </a:p>
          <a:p>
            <a:r>
              <a:rPr lang="en-GB" sz="2800" b="1" dirty="0" smtClean="0"/>
              <a:t>PLATO:</a:t>
            </a:r>
            <a:endParaRPr lang="en-GB" sz="2800" dirty="0"/>
          </a:p>
          <a:p>
            <a:pPr marL="0" lvl="2" indent="0">
              <a:buNone/>
            </a:pPr>
            <a:r>
              <a:rPr lang="en-GB" sz="2800" i="0" dirty="0" smtClean="0"/>
              <a:t>     Launch on 2026</a:t>
            </a:r>
          </a:p>
          <a:p>
            <a:endParaRPr lang="en-GB" sz="2800" dirty="0" smtClean="0"/>
          </a:p>
          <a:p>
            <a:pPr marL="0" indent="0">
              <a:buFont typeface="Arial" pitchFamily="34" charset="0"/>
              <a:buNone/>
            </a:pPr>
            <a:r>
              <a:rPr lang="en-GB" b="1" dirty="0" smtClean="0">
                <a:solidFill>
                  <a:srgbClr val="349ADA"/>
                </a:solidFill>
              </a:rPr>
              <a:t>    @</a:t>
            </a:r>
            <a:r>
              <a:rPr lang="en-GB" b="1" dirty="0" err="1" smtClean="0">
                <a:solidFill>
                  <a:srgbClr val="349ADA"/>
                </a:solidFill>
              </a:rPr>
              <a:t>PLATOMissionCon</a:t>
            </a:r>
            <a:endParaRPr lang="en-GB" b="1" dirty="0" smtClean="0">
              <a:solidFill>
                <a:srgbClr val="349ADA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64" y="578615"/>
            <a:ext cx="3129243" cy="5793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Stay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Tuned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!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21" y="2587458"/>
            <a:ext cx="958850" cy="774700"/>
          </a:xfrm>
          <a:prstGeom prst="rect">
            <a:avLst/>
          </a:prstGeom>
        </p:spPr>
      </p:pic>
      <p:pic>
        <p:nvPicPr>
          <p:cNvPr id="6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577" y="5234461"/>
            <a:ext cx="95885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5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heops.unibe.ch/wp-content/uploads/2014/11/m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-399" r="12067" b="18725"/>
          <a:stretch/>
        </p:blipFill>
        <p:spPr bwMode="auto">
          <a:xfrm>
            <a:off x="3174" y="-43031"/>
            <a:ext cx="12188825" cy="688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15839">
            <a:off x="6723338" y="886221"/>
            <a:ext cx="4918158" cy="522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76128" y="484901"/>
            <a:ext cx="3541152" cy="1152128"/>
            <a:chOff x="1237925" y="188640"/>
            <a:chExt cx="3541152" cy="1152128"/>
          </a:xfrm>
        </p:grpSpPr>
        <p:sp>
          <p:nvSpPr>
            <p:cNvPr id="8" name="Rounded Rectangle 7"/>
            <p:cNvSpPr/>
            <p:nvPr/>
          </p:nvSpPr>
          <p:spPr>
            <a:xfrm>
              <a:off x="1237925" y="251700"/>
              <a:ext cx="3541152" cy="1020050"/>
            </a:xfrm>
            <a:prstGeom prst="roundRect">
              <a:avLst>
                <a:gd name="adj" fmla="val 6995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age68.png"/>
            <p:cNvPicPr/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rcRect l="9091" t="11477" r="5454" b="11136"/>
            <a:stretch/>
          </p:blipFill>
          <p:spPr>
            <a:xfrm>
              <a:off x="1331640" y="188640"/>
              <a:ext cx="3384376" cy="115212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1373012" y="2312457"/>
            <a:ext cx="4572000" cy="2615310"/>
            <a:chOff x="6745499" y="3884262"/>
            <a:chExt cx="4572000" cy="2230340"/>
          </a:xfrm>
        </p:grpSpPr>
        <p:sp>
          <p:nvSpPr>
            <p:cNvPr id="12" name="Rounded Rectangle 11"/>
            <p:cNvSpPr/>
            <p:nvPr/>
          </p:nvSpPr>
          <p:spPr>
            <a:xfrm>
              <a:off x="7035467" y="3884262"/>
              <a:ext cx="4158049" cy="2230340"/>
            </a:xfrm>
            <a:prstGeom prst="roundRect">
              <a:avLst>
                <a:gd name="adj" fmla="val 6995"/>
              </a:avLst>
            </a:prstGeom>
            <a:solidFill>
              <a:schemeClr val="tx1">
                <a:alpha val="46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6"/>
            <p:cNvSpPr/>
            <p:nvPr/>
          </p:nvSpPr>
          <p:spPr>
            <a:xfrm>
              <a:off x="6745499" y="3994506"/>
              <a:ext cx="4572000" cy="19685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5630" lvl="1">
                <a:lnSpc>
                  <a:spcPct val="120000"/>
                </a:lnSpc>
                <a:spcBef>
                  <a:spcPts val="0"/>
                </a:spcBef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ESA S-class mission</a:t>
              </a: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Cost: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&lt; 1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50 M€</a:t>
              </a:r>
              <a:endPara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Launch: Oct. – Nov. 2019</a:t>
              </a: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Lightweight: 250 kg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  <a:p>
              <a:pPr marL="798530" lvl="1" indent="-342900">
                <a:lnSpc>
                  <a:spcPct val="120000"/>
                </a:lnSpc>
                <a:buFont typeface="Arial" panose="020B0604020202020204" pitchFamily="34" charset="0"/>
                <a:buChar char="•"/>
                <a:defRPr sz="1800" b="0">
                  <a:effectLst/>
                </a:defRPr>
              </a:pP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Operations: 3.5 (+1.5) </a:t>
              </a:r>
              <a:r>
                <a:rPr lang="en-US" sz="2400" b="1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Candara"/>
                  <a:cs typeface="Candara"/>
                </a:rPr>
                <a:t>yrs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ndara"/>
                <a:cs typeface="Candara"/>
              </a:endParaRPr>
            </a:p>
          </p:txBody>
        </p:sp>
      </p:grpSp>
      <p:pic>
        <p:nvPicPr>
          <p:cNvPr id="14" name="image55.png" descr="ESA-Logo_blueonwhite_big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653" y="6051156"/>
            <a:ext cx="1547665" cy="5680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775"/>
          <p:cNvGrpSpPr/>
          <p:nvPr/>
        </p:nvGrpSpPr>
        <p:grpSpPr>
          <a:xfrm>
            <a:off x="2438287" y="6283456"/>
            <a:ext cx="5698374" cy="250547"/>
            <a:chOff x="0" y="0"/>
            <a:chExt cx="5698373" cy="250545"/>
          </a:xfrm>
        </p:grpSpPr>
        <p:pic>
          <p:nvPicPr>
            <p:cNvPr id="16" name="image56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28591" y="0"/>
              <a:ext cx="369782" cy="25053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7" name="image57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76387" y="1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8" name="image58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68421" y="1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9" name="image59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44525" y="3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0" name="image60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84353" y="3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image61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960455" y="5"/>
              <a:ext cx="369782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image62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92318" y="6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image63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552490" y="6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image64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736558" y="3"/>
              <a:ext cx="369783" cy="25054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" name="image65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3"/>
              <a:ext cx="370067" cy="25053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0441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8.pn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9091" t="11477" r="5454" b="11136"/>
          <a:stretch/>
        </p:blipFill>
        <p:spPr>
          <a:xfrm>
            <a:off x="9887244" y="63060"/>
            <a:ext cx="2178635" cy="7416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Science with CHEOPS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 flipH="1">
            <a:off x="676656" y="1435693"/>
            <a:ext cx="74134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Determination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radius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known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exoplanets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orbiting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bright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u="sng" dirty="0" err="1" smtClean="0">
                <a:solidFill>
                  <a:schemeClr val="tx1"/>
                </a:solidFill>
                <a:latin typeface="+mn-lt"/>
              </a:rPr>
              <a:t>stars</a:t>
            </a:r>
            <a:r>
              <a:rPr lang="it-IT" altLang="en-US" sz="2400" u="sng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(6&lt;V&lt;12) in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order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to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get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their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density</a:t>
            </a:r>
            <a:r>
              <a:rPr lang="it-IT" alt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(mass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known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from </a:t>
            </a:r>
            <a:r>
              <a:rPr lang="it-IT" altLang="en-US" sz="2400" dirty="0" err="1">
                <a:solidFill>
                  <a:schemeClr val="tx1"/>
                </a:solidFill>
                <a:latin typeface="+mn-lt"/>
              </a:rPr>
              <a:t>r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adial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velocity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altLang="en-US" sz="2400" dirty="0" err="1" smtClean="0">
                <a:solidFill>
                  <a:schemeClr val="tx1"/>
                </a:solidFill>
                <a:latin typeface="+mn-lt"/>
              </a:rPr>
              <a:t>measurements</a:t>
            </a:r>
            <a:r>
              <a:rPr lang="it-IT" altLang="en-US" sz="2400" dirty="0" smtClean="0">
                <a:solidFill>
                  <a:schemeClr val="tx1"/>
                </a:solidFill>
                <a:latin typeface="+mn-lt"/>
              </a:rPr>
              <a:t>). </a:t>
            </a:r>
            <a:endParaRPr lang="en-US" alt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flipH="1">
            <a:off x="676655" y="5266523"/>
            <a:ext cx="79943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altLang="en-US" sz="2400" dirty="0" err="1" smtClean="0">
                <a:ea typeface="Calibri" panose="020F0502020204030204" pitchFamily="34" charset="0"/>
              </a:rPr>
              <a:t>Selection</a:t>
            </a:r>
            <a:r>
              <a:rPr lang="it-IT" altLang="en-US" sz="2400" dirty="0" smtClean="0">
                <a:ea typeface="Calibri" panose="020F0502020204030204" pitchFamily="34" charset="0"/>
              </a:rPr>
              <a:t> of targets for future follow-up </a:t>
            </a:r>
            <a:r>
              <a:rPr lang="it-IT" altLang="en-US" sz="2400" dirty="0" err="1" smtClean="0">
                <a:ea typeface="Calibri" panose="020F0502020204030204" pitchFamily="34" charset="0"/>
              </a:rPr>
              <a:t>spectroscopic</a:t>
            </a:r>
            <a:r>
              <a:rPr lang="it-IT" altLang="en-US" sz="2400" dirty="0" smtClean="0">
                <a:ea typeface="Calibri" panose="020F0502020204030204" pitchFamily="34" charset="0"/>
              </a:rPr>
              <a:t> </a:t>
            </a:r>
            <a:r>
              <a:rPr lang="it-IT" altLang="en-US" sz="2400" dirty="0" err="1" smtClean="0">
                <a:ea typeface="Calibri" panose="020F0502020204030204" pitchFamily="34" charset="0"/>
              </a:rPr>
              <a:t>studies</a:t>
            </a:r>
            <a:endParaRPr lang="it-IT" altLang="en-US" sz="2400" dirty="0" smtClean="0">
              <a:ea typeface="Calibri" panose="020F0502020204030204" pitchFamily="34" charset="0"/>
            </a:endParaRPr>
          </a:p>
          <a:p>
            <a:pPr>
              <a:defRPr/>
            </a:pPr>
            <a:r>
              <a:rPr lang="it-IT" altLang="en-US" sz="2400" dirty="0" smtClean="0">
                <a:ea typeface="Calibri" panose="020F0502020204030204" pitchFamily="34" charset="0"/>
              </a:rPr>
              <a:t>(possibile follow-up: E-ELT, JWST)</a:t>
            </a:r>
            <a:endParaRPr lang="it-IT" altLang="en-US" sz="2400" dirty="0">
              <a:ea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6656" y="3440586"/>
            <a:ext cx="5489574" cy="1226003"/>
            <a:chOff x="1331640" y="3198848"/>
            <a:chExt cx="5489574" cy="1226003"/>
          </a:xfrm>
        </p:grpSpPr>
        <p:sp>
          <p:nvSpPr>
            <p:cNvPr id="6" name="Rettangolo arrotondato 2"/>
            <p:cNvSpPr/>
            <p:nvPr/>
          </p:nvSpPr>
          <p:spPr>
            <a:xfrm>
              <a:off x="1331640" y="3198848"/>
              <a:ext cx="5489574" cy="12260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51492" y="3370573"/>
              <a:ext cx="50881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altLang="en-US" sz="2400" b="1" dirty="0">
                  <a:ea typeface="Calibri" panose="020F0502020204030204" pitchFamily="34" charset="0"/>
                </a:rPr>
                <a:t>Technical Challenge</a:t>
              </a:r>
            </a:p>
            <a:p>
              <a:pPr>
                <a:defRPr/>
              </a:pPr>
              <a:r>
                <a:rPr lang="it-IT" altLang="en-US" sz="2400" b="1" dirty="0">
                  <a:ea typeface="Calibri" panose="020F0502020204030204" pitchFamily="34" charset="0"/>
                </a:rPr>
                <a:t>S/N ratio</a:t>
              </a:r>
              <a:r>
                <a:rPr lang="it-IT" altLang="en-US" sz="2400" dirty="0">
                  <a:ea typeface="Calibri" panose="020F0502020204030204" pitchFamily="34" charset="0"/>
                </a:rPr>
                <a:t>: </a:t>
              </a:r>
              <a:r>
                <a:rPr lang="it-IT" altLang="en-US" sz="2400" b="1" dirty="0">
                  <a:ea typeface="Calibri" panose="020F0502020204030204" pitchFamily="34" charset="0"/>
                </a:rPr>
                <a:t>20 </a:t>
              </a:r>
              <a:r>
                <a:rPr lang="it-IT" altLang="en-US" sz="2400" b="1" dirty="0" err="1">
                  <a:ea typeface="Calibri" panose="020F0502020204030204" pitchFamily="34" charset="0"/>
                </a:rPr>
                <a:t>ppm</a:t>
              </a:r>
              <a:r>
                <a:rPr lang="it-IT" altLang="en-US" sz="2400" b="1" dirty="0">
                  <a:ea typeface="Calibri" panose="020F0502020204030204" pitchFamily="34" charset="0"/>
                </a:rPr>
                <a:t> </a:t>
              </a:r>
              <a:r>
                <a:rPr lang="it-IT" altLang="en-US" sz="2400" dirty="0">
                  <a:ea typeface="Calibri" panose="020F0502020204030204" pitchFamily="34" charset="0"/>
                </a:rPr>
                <a:t>per 6h </a:t>
              </a:r>
              <a:r>
                <a:rPr lang="it-IT" altLang="en-US" sz="2400" dirty="0" err="1">
                  <a:ea typeface="Calibri" panose="020F0502020204030204" pitchFamily="34" charset="0"/>
                </a:rPr>
                <a:t>exposure</a:t>
              </a:r>
              <a:r>
                <a:rPr lang="it-IT" altLang="en-US" sz="2400" dirty="0">
                  <a:ea typeface="Calibri" panose="020F0502020204030204" pitchFamily="34" charset="0"/>
                </a:rPr>
                <a:t> time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9779">
            <a:off x="7522323" y="1875301"/>
            <a:ext cx="4288971" cy="969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006" y="3235956"/>
            <a:ext cx="4218248" cy="17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INAF –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OAPd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contribution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image68.pn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9091" t="11477" r="5454" b="11136"/>
          <a:stretch/>
        </p:blipFill>
        <p:spPr>
          <a:xfrm>
            <a:off x="9887244" y="63060"/>
            <a:ext cx="2178635" cy="7416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oup 30"/>
          <p:cNvGrpSpPr/>
          <p:nvPr/>
        </p:nvGrpSpPr>
        <p:grpSpPr>
          <a:xfrm>
            <a:off x="662549" y="1093074"/>
            <a:ext cx="6331248" cy="2509479"/>
            <a:chOff x="538844" y="1093074"/>
            <a:chExt cx="6331248" cy="2509479"/>
          </a:xfrm>
        </p:grpSpPr>
        <p:sp>
          <p:nvSpPr>
            <p:cNvPr id="30" name="Rounded Rectangle 29"/>
            <p:cNvSpPr/>
            <p:nvPr/>
          </p:nvSpPr>
          <p:spPr>
            <a:xfrm>
              <a:off x="538844" y="1093074"/>
              <a:ext cx="6331248" cy="2509479"/>
            </a:xfrm>
            <a:prstGeom prst="roundRect">
              <a:avLst>
                <a:gd name="adj" fmla="val 72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78301" y="1186507"/>
              <a:ext cx="6049069" cy="2416046"/>
              <a:chOff x="676654" y="1216719"/>
              <a:chExt cx="6049069" cy="2416046"/>
            </a:xfrm>
          </p:grpSpPr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 flipH="1">
                <a:off x="676654" y="1216719"/>
                <a:ext cx="6049069" cy="24160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Italy is member of the CHEOPS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Consortium Science Team</a:t>
                </a:r>
                <a:endParaRPr lang="it-IT" altLang="en-US" sz="2000" dirty="0" smtClean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INAF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is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responsible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 of the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Telescope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Optical Design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err="1" smtClean="0">
                    <a:solidFill>
                      <a:schemeClr val="tx1"/>
                    </a:solidFill>
                    <a:latin typeface="+mn-lt"/>
                  </a:rPr>
                  <a:t>Straylight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 Analysis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Integration, Analysis and Test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Support to industry: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Leonardo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S.R.L   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050" dirty="0">
                  <a:solidFill>
                    <a:schemeClr val="tx1"/>
                  </a:solidFill>
                  <a:latin typeface="+mn-lt"/>
                </a:endParaRPr>
              </a:p>
            </p:txBody>
          </p:sp>
          <p:pic>
            <p:nvPicPr>
              <p:cNvPr id="8" name="Immagine 3" descr="image00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0116" y="2991100"/>
                <a:ext cx="1275285" cy="4347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432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INAF –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OAPd</a:t>
            </a:r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contribution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image68.png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9091" t="11477" r="5454" b="11136"/>
          <a:stretch/>
        </p:blipFill>
        <p:spPr>
          <a:xfrm>
            <a:off x="9887244" y="63060"/>
            <a:ext cx="2178635" cy="7416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Group 30"/>
          <p:cNvGrpSpPr/>
          <p:nvPr/>
        </p:nvGrpSpPr>
        <p:grpSpPr>
          <a:xfrm>
            <a:off x="662549" y="1093074"/>
            <a:ext cx="6331248" cy="2509479"/>
            <a:chOff x="538844" y="1093074"/>
            <a:chExt cx="6331248" cy="2509479"/>
          </a:xfrm>
        </p:grpSpPr>
        <p:sp>
          <p:nvSpPr>
            <p:cNvPr id="30" name="Rounded Rectangle 29"/>
            <p:cNvSpPr/>
            <p:nvPr/>
          </p:nvSpPr>
          <p:spPr>
            <a:xfrm>
              <a:off x="538844" y="1093074"/>
              <a:ext cx="6331248" cy="2509479"/>
            </a:xfrm>
            <a:prstGeom prst="roundRect">
              <a:avLst>
                <a:gd name="adj" fmla="val 72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78301" y="1186507"/>
              <a:ext cx="6049069" cy="2416046"/>
              <a:chOff x="676654" y="1216719"/>
              <a:chExt cx="6049069" cy="2416046"/>
            </a:xfrm>
          </p:grpSpPr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 flipH="1">
                <a:off x="676654" y="1216719"/>
                <a:ext cx="6049069" cy="24160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Italy is member of the CHEOPS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Consortium Science Team</a:t>
                </a:r>
                <a:endParaRPr lang="it-IT" altLang="en-US" sz="2000" dirty="0" smtClean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INAF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is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responsible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 of the </a:t>
                </a:r>
                <a:r>
                  <a:rPr lang="it-IT" altLang="en-US" sz="2000" dirty="0" err="1" smtClean="0">
                    <a:solidFill>
                      <a:schemeClr val="tx1"/>
                    </a:solidFill>
                    <a:latin typeface="+mn-lt"/>
                  </a:rPr>
                  <a:t>Telescope</a:t>
                </a:r>
                <a:r>
                  <a:rPr lang="it-IT" altLang="en-US" sz="2000" dirty="0" smtClean="0">
                    <a:solidFill>
                      <a:schemeClr val="tx1"/>
                    </a:solidFill>
                    <a:latin typeface="+mn-lt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Optical Design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err="1" smtClean="0">
                    <a:solidFill>
                      <a:schemeClr val="tx1"/>
                    </a:solidFill>
                    <a:latin typeface="+mn-lt"/>
                  </a:rPr>
                  <a:t>Straylight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 Analysis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342900" indent="-342900">
                  <a:spcBef>
                    <a:spcPct val="0"/>
                  </a:spcBef>
                  <a:buFontTx/>
                  <a:buChar char="-"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Integration, Analysis and Test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Support to industry: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+mn-lt"/>
                  </a:rPr>
                  <a:t>Leonardo </a:t>
                </a:r>
                <a:r>
                  <a:rPr lang="en-US" altLang="en-US" sz="2000" dirty="0" smtClean="0">
                    <a:solidFill>
                      <a:schemeClr val="tx1"/>
                    </a:solidFill>
                    <a:latin typeface="+mn-lt"/>
                  </a:rPr>
                  <a:t>S.R.L   </a:t>
                </a:r>
                <a:endParaRPr lang="en-US" alt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050" dirty="0">
                  <a:solidFill>
                    <a:schemeClr val="tx1"/>
                  </a:solidFill>
                  <a:latin typeface="+mn-lt"/>
                </a:endParaRPr>
              </a:p>
            </p:txBody>
          </p:sp>
          <p:pic>
            <p:nvPicPr>
              <p:cNvPr id="8" name="Immagine 3" descr="image00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0116" y="2991100"/>
                <a:ext cx="1275285" cy="434756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790916" y="4401643"/>
            <a:ext cx="1691562" cy="1783396"/>
            <a:chOff x="3405838" y="5133339"/>
            <a:chExt cx="1456681" cy="15481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4" r="11498" b="19634"/>
            <a:stretch/>
          </p:blipFill>
          <p:spPr>
            <a:xfrm flipH="1">
              <a:off x="3724900" y="5792365"/>
              <a:ext cx="896924" cy="8890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0" name="Rectangle 19"/>
            <p:cNvSpPr/>
            <p:nvPr/>
          </p:nvSpPr>
          <p:spPr>
            <a:xfrm>
              <a:off x="3405838" y="5133339"/>
              <a:ext cx="145668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dirty="0"/>
                <a:t>Video </a:t>
              </a:r>
              <a:r>
                <a:rPr lang="it-IT" sz="2000" b="1" dirty="0" smtClean="0"/>
                <a:t>maker</a:t>
              </a:r>
            </a:p>
            <a:p>
              <a:pPr algn="ctr"/>
              <a:r>
                <a:rPr lang="it-IT" sz="2000" b="1" dirty="0" smtClean="0"/>
                <a:t>3D </a:t>
              </a:r>
              <a:r>
                <a:rPr lang="it-IT" sz="2000" b="1" dirty="0" err="1" smtClean="0"/>
                <a:t>models</a:t>
              </a:r>
              <a:endParaRPr lang="it-IT" sz="20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4342" y="3769848"/>
            <a:ext cx="4087537" cy="2667074"/>
            <a:chOff x="1678740" y="3554282"/>
            <a:chExt cx="3519965" cy="23152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740" y="4102728"/>
              <a:ext cx="896207" cy="873918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934" y="4874230"/>
              <a:ext cx="896208" cy="8890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740" y="3915224"/>
              <a:ext cx="896208" cy="890252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21579" y="3954392"/>
              <a:ext cx="896208" cy="8890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Rectangle 20"/>
            <p:cNvSpPr/>
            <p:nvPr/>
          </p:nvSpPr>
          <p:spPr>
            <a:xfrm>
              <a:off x="1966474" y="3554282"/>
              <a:ext cx="32322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 smtClean="0"/>
                <a:t>Assembly, </a:t>
              </a:r>
              <a:r>
                <a:rPr lang="it-IT" sz="2000" b="1" dirty="0" err="1" smtClean="0"/>
                <a:t>integration</a:t>
              </a:r>
              <a:r>
                <a:rPr lang="it-IT" sz="2000" b="1" dirty="0" smtClean="0"/>
                <a:t> and test</a:t>
              </a:r>
              <a:endParaRPr lang="it-IT" sz="20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18" y="4953812"/>
              <a:ext cx="896208" cy="915692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8" name="Group 27"/>
          <p:cNvGrpSpPr/>
          <p:nvPr/>
        </p:nvGrpSpPr>
        <p:grpSpPr>
          <a:xfrm>
            <a:off x="7484355" y="2562651"/>
            <a:ext cx="1877933" cy="1536989"/>
            <a:chOff x="7920658" y="1752313"/>
            <a:chExt cx="1617174" cy="133422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5" b="10044"/>
            <a:stretch/>
          </p:blipFill>
          <p:spPr>
            <a:xfrm>
              <a:off x="8211989" y="2197439"/>
              <a:ext cx="896209" cy="8890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Rectangle 22"/>
            <p:cNvSpPr/>
            <p:nvPr/>
          </p:nvSpPr>
          <p:spPr>
            <a:xfrm>
              <a:off x="7920658" y="1752313"/>
              <a:ext cx="16171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/>
                <a:t>Optical design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62288" y="4698417"/>
            <a:ext cx="1614273" cy="1846756"/>
            <a:chOff x="10191721" y="1444615"/>
            <a:chExt cx="1390124" cy="160312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318" y="2164923"/>
              <a:ext cx="896208" cy="882815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Rectangle 23"/>
            <p:cNvSpPr/>
            <p:nvPr/>
          </p:nvSpPr>
          <p:spPr>
            <a:xfrm>
              <a:off x="10191721" y="1444615"/>
              <a:ext cx="13901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dirty="0"/>
                <a:t>System </a:t>
              </a:r>
              <a:endParaRPr lang="it-IT" sz="2000" b="1" dirty="0" smtClean="0"/>
            </a:p>
            <a:p>
              <a:pPr algn="ctr"/>
              <a:r>
                <a:rPr lang="it-IT" sz="2000" b="1" dirty="0" err="1" smtClean="0"/>
                <a:t>engineering</a:t>
              </a:r>
              <a:endParaRPr lang="it-IT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265587" y="2840240"/>
            <a:ext cx="1778902" cy="1472944"/>
            <a:chOff x="9401203" y="3456734"/>
            <a:chExt cx="1531894" cy="12786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0664" y="3847965"/>
              <a:ext cx="896208" cy="887395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Rectangle 24"/>
            <p:cNvSpPr/>
            <p:nvPr/>
          </p:nvSpPr>
          <p:spPr>
            <a:xfrm>
              <a:off x="9401203" y="3456734"/>
              <a:ext cx="15318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/>
                <a:t>Science team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59821" y="1117059"/>
            <a:ext cx="1105766" cy="1585320"/>
            <a:chOff x="6755448" y="1818035"/>
            <a:chExt cx="896208" cy="12685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448" y="2197439"/>
              <a:ext cx="896208" cy="889096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Rectangle 25"/>
            <p:cNvSpPr/>
            <p:nvPr/>
          </p:nvSpPr>
          <p:spPr>
            <a:xfrm>
              <a:off x="6836400" y="1818035"/>
              <a:ext cx="7836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/>
                <a:t>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81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273196" y="1423135"/>
            <a:ext cx="7933271" cy="4744008"/>
            <a:chOff x="1247241" y="1046733"/>
            <a:chExt cx="7933271" cy="4744008"/>
          </a:xfrm>
        </p:grpSpPr>
        <p:grpSp>
          <p:nvGrpSpPr>
            <p:cNvPr id="4" name="Group 1873"/>
            <p:cNvGrpSpPr/>
            <p:nvPr/>
          </p:nvGrpSpPr>
          <p:grpSpPr>
            <a:xfrm>
              <a:off x="2090407" y="1832107"/>
              <a:ext cx="500137" cy="931111"/>
              <a:chOff x="11889" y="-7585"/>
              <a:chExt cx="500135" cy="931110"/>
            </a:xfrm>
          </p:grpSpPr>
          <p:sp>
            <p:nvSpPr>
              <p:cNvPr id="5" name="Shape 1871"/>
              <p:cNvSpPr/>
              <p:nvPr/>
            </p:nvSpPr>
            <p:spPr>
              <a:xfrm>
                <a:off x="11889" y="-7585"/>
                <a:ext cx="500135" cy="3026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800" dirty="0">
                    <a:solidFill>
                      <a:prstClr val="black"/>
                    </a:solidFill>
                    <a:latin typeface="Candara"/>
                  </a:rPr>
                  <a:t>cover</a:t>
                </a:r>
              </a:p>
            </p:txBody>
          </p:sp>
          <p:sp>
            <p:nvSpPr>
              <p:cNvPr id="6" name="Shape 1872"/>
              <p:cNvSpPr/>
              <p:nvPr/>
            </p:nvSpPr>
            <p:spPr>
              <a:xfrm flipH="1" flipV="1">
                <a:off x="270470" y="303271"/>
                <a:ext cx="204053" cy="62025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 dirty="0">
                  <a:solidFill>
                    <a:prstClr val="black"/>
                  </a:solidFill>
                  <a:latin typeface="Candara"/>
                  <a:sym typeface="Helvetica"/>
                </a:endParaRPr>
              </a:p>
            </p:txBody>
          </p:sp>
        </p:grpSp>
        <p:grpSp>
          <p:nvGrpSpPr>
            <p:cNvPr id="7" name="Group 1876"/>
            <p:cNvGrpSpPr/>
            <p:nvPr/>
          </p:nvGrpSpPr>
          <p:grpSpPr>
            <a:xfrm>
              <a:off x="3605315" y="1713284"/>
              <a:ext cx="502278" cy="775499"/>
              <a:chOff x="9332" y="-7584"/>
              <a:chExt cx="502277" cy="775497"/>
            </a:xfrm>
          </p:grpSpPr>
          <p:sp>
            <p:nvSpPr>
              <p:cNvPr id="8" name="Shape 1874"/>
              <p:cNvSpPr/>
              <p:nvPr/>
            </p:nvSpPr>
            <p:spPr>
              <a:xfrm>
                <a:off x="9332" y="-7584"/>
                <a:ext cx="502277" cy="302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800" dirty="0">
                    <a:solidFill>
                      <a:prstClr val="black"/>
                    </a:solidFill>
                    <a:latin typeface="Candara"/>
                  </a:rPr>
                  <a:t>baffle</a:t>
                </a:r>
              </a:p>
            </p:txBody>
          </p:sp>
          <p:sp>
            <p:nvSpPr>
              <p:cNvPr id="9" name="Shape 1875"/>
              <p:cNvSpPr/>
              <p:nvPr/>
            </p:nvSpPr>
            <p:spPr>
              <a:xfrm flipV="1">
                <a:off x="27017" y="309876"/>
                <a:ext cx="225441" cy="45803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 dirty="0">
                  <a:solidFill>
                    <a:prstClr val="black"/>
                  </a:solidFill>
                  <a:latin typeface="Candara"/>
                  <a:sym typeface="Helvetica"/>
                </a:endParaRPr>
              </a:p>
            </p:txBody>
          </p:sp>
        </p:grpSp>
        <p:grpSp>
          <p:nvGrpSpPr>
            <p:cNvPr id="10" name="Group 1879"/>
            <p:cNvGrpSpPr/>
            <p:nvPr/>
          </p:nvGrpSpPr>
          <p:grpSpPr>
            <a:xfrm>
              <a:off x="4112359" y="1046733"/>
              <a:ext cx="788164" cy="1234192"/>
              <a:chOff x="22326" y="-7585"/>
              <a:chExt cx="788163" cy="1234190"/>
            </a:xfrm>
          </p:grpSpPr>
          <p:sp>
            <p:nvSpPr>
              <p:cNvPr id="11" name="Shape 1877"/>
              <p:cNvSpPr/>
              <p:nvPr/>
            </p:nvSpPr>
            <p:spPr>
              <a:xfrm>
                <a:off x="22326" y="-7585"/>
                <a:ext cx="788163" cy="3026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800" dirty="0">
                    <a:solidFill>
                      <a:prstClr val="black"/>
                    </a:solidFill>
                    <a:latin typeface="Candara"/>
                  </a:rPr>
                  <a:t>telescope</a:t>
                </a:r>
              </a:p>
            </p:txBody>
          </p:sp>
          <p:sp>
            <p:nvSpPr>
              <p:cNvPr id="12" name="Shape 1878"/>
              <p:cNvSpPr/>
              <p:nvPr/>
            </p:nvSpPr>
            <p:spPr>
              <a:xfrm flipV="1">
                <a:off x="457139" y="322754"/>
                <a:ext cx="1" cy="9038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 dirty="0">
                  <a:solidFill>
                    <a:prstClr val="black"/>
                  </a:solidFill>
                  <a:latin typeface="Candara"/>
                  <a:sym typeface="Helvetica"/>
                </a:endParaRPr>
              </a:p>
            </p:txBody>
          </p:sp>
        </p:grpSp>
        <p:grpSp>
          <p:nvGrpSpPr>
            <p:cNvPr id="13" name="Group 1882"/>
            <p:cNvGrpSpPr/>
            <p:nvPr/>
          </p:nvGrpSpPr>
          <p:grpSpPr>
            <a:xfrm>
              <a:off x="5835569" y="1214920"/>
              <a:ext cx="735252" cy="597810"/>
              <a:chOff x="15102" y="-7584"/>
              <a:chExt cx="735250" cy="597808"/>
            </a:xfrm>
          </p:grpSpPr>
          <p:sp>
            <p:nvSpPr>
              <p:cNvPr id="14" name="Shape 1880"/>
              <p:cNvSpPr/>
              <p:nvPr/>
            </p:nvSpPr>
            <p:spPr>
              <a:xfrm>
                <a:off x="15102" y="-7584"/>
                <a:ext cx="735250" cy="302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800" dirty="0">
                    <a:solidFill>
                      <a:prstClr val="black"/>
                    </a:solidFill>
                    <a:latin typeface="Candara"/>
                  </a:rPr>
                  <a:t>radiators</a:t>
                </a:r>
              </a:p>
            </p:txBody>
          </p:sp>
          <p:sp>
            <p:nvSpPr>
              <p:cNvPr id="15" name="Shape 1881"/>
              <p:cNvSpPr/>
              <p:nvPr/>
            </p:nvSpPr>
            <p:spPr>
              <a:xfrm flipV="1">
                <a:off x="26769" y="312212"/>
                <a:ext cx="363680" cy="27801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 dirty="0">
                  <a:solidFill>
                    <a:prstClr val="black"/>
                  </a:solidFill>
                  <a:latin typeface="Candara"/>
                  <a:sym typeface="Helvetica"/>
                </a:endParaRPr>
              </a:p>
            </p:txBody>
          </p:sp>
        </p:grpSp>
        <p:grpSp>
          <p:nvGrpSpPr>
            <p:cNvPr id="16" name="Group 1885"/>
            <p:cNvGrpSpPr/>
            <p:nvPr/>
          </p:nvGrpSpPr>
          <p:grpSpPr>
            <a:xfrm>
              <a:off x="5505895" y="3318862"/>
              <a:ext cx="1266434" cy="378159"/>
              <a:chOff x="0" y="-1"/>
              <a:chExt cx="1266432" cy="378158"/>
            </a:xfrm>
          </p:grpSpPr>
          <p:sp>
            <p:nvSpPr>
              <p:cNvPr id="17" name="Shape 1883"/>
              <p:cNvSpPr/>
              <p:nvPr/>
            </p:nvSpPr>
            <p:spPr>
              <a:xfrm>
                <a:off x="355026" y="75511"/>
                <a:ext cx="911406" cy="302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800" dirty="0">
                    <a:solidFill>
                      <a:prstClr val="black"/>
                    </a:solidFill>
                    <a:latin typeface="Candara"/>
                  </a:rPr>
                  <a:t>star tracker</a:t>
                </a:r>
              </a:p>
            </p:txBody>
          </p:sp>
          <p:sp>
            <p:nvSpPr>
              <p:cNvPr id="18" name="Shape 1884"/>
              <p:cNvSpPr/>
              <p:nvPr/>
            </p:nvSpPr>
            <p:spPr>
              <a:xfrm>
                <a:off x="0" y="-1"/>
                <a:ext cx="220518" cy="22051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sz="1200" dirty="0">
                  <a:solidFill>
                    <a:prstClr val="black"/>
                  </a:solidFill>
                  <a:latin typeface="Candara"/>
                  <a:sym typeface="Helvetica"/>
                </a:endParaRPr>
              </a:p>
            </p:txBody>
          </p:sp>
        </p:grpSp>
        <p:sp>
          <p:nvSpPr>
            <p:cNvPr id="20" name="Shape 1887"/>
            <p:cNvSpPr/>
            <p:nvPr/>
          </p:nvSpPr>
          <p:spPr>
            <a:xfrm flipH="1">
              <a:off x="7003760" y="1508399"/>
              <a:ext cx="455957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tailEnd type="stealth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pic>
          <p:nvPicPr>
            <p:cNvPr id="21" name="image80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9275" y="1125278"/>
              <a:ext cx="6953717" cy="43432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 1894"/>
            <p:cNvSpPr/>
            <p:nvPr/>
          </p:nvSpPr>
          <p:spPr>
            <a:xfrm>
              <a:off x="1247241" y="1528003"/>
              <a:ext cx="542955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primary </a:t>
              </a:r>
              <a:r>
                <a:rPr lang="it-IT" sz="1800" dirty="0" smtClean="0">
                  <a:solidFill>
                    <a:prstClr val="black"/>
                  </a:solidFill>
                  <a:latin typeface="Candara"/>
                </a:rPr>
                <a:t/>
              </a:r>
              <a:br>
                <a:rPr lang="it-IT" sz="1800" dirty="0" smtClean="0">
                  <a:solidFill>
                    <a:prstClr val="black"/>
                  </a:solidFill>
                  <a:latin typeface="Candara"/>
                </a:rPr>
              </a:br>
              <a:r>
                <a:rPr sz="1800" dirty="0" smtClean="0">
                  <a:solidFill>
                    <a:prstClr val="black"/>
                  </a:solidFill>
                  <a:latin typeface="Candara"/>
                </a:rPr>
                <a:t>baffle</a:t>
              </a:r>
              <a:endParaRPr sz="18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Shape 1895"/>
            <p:cNvSpPr/>
            <p:nvPr/>
          </p:nvSpPr>
          <p:spPr>
            <a:xfrm>
              <a:off x="3103560" y="1772816"/>
              <a:ext cx="1070831" cy="184666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2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secondary baffle</a:t>
              </a:r>
            </a:p>
          </p:txBody>
        </p:sp>
        <p:sp>
          <p:nvSpPr>
            <p:cNvPr id="24" name="Shape 1896"/>
            <p:cNvSpPr/>
            <p:nvPr/>
          </p:nvSpPr>
          <p:spPr>
            <a:xfrm flipH="1" flipV="1">
              <a:off x="1298339" y="2013031"/>
              <a:ext cx="738221" cy="1166591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25" name="Shape 1897"/>
            <p:cNvSpPr/>
            <p:nvPr/>
          </p:nvSpPr>
          <p:spPr>
            <a:xfrm flipH="1" flipV="1">
              <a:off x="4968223" y="1631075"/>
              <a:ext cx="1495547" cy="2236594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26" name="Shape 1898"/>
            <p:cNvSpPr/>
            <p:nvPr/>
          </p:nvSpPr>
          <p:spPr>
            <a:xfrm>
              <a:off x="4524390" y="1304006"/>
              <a:ext cx="977155" cy="200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internal baffle</a:t>
              </a:r>
            </a:p>
          </p:txBody>
        </p:sp>
        <p:sp>
          <p:nvSpPr>
            <p:cNvPr id="27" name="Shape 1899"/>
            <p:cNvSpPr/>
            <p:nvPr/>
          </p:nvSpPr>
          <p:spPr>
            <a:xfrm flipH="1" flipV="1">
              <a:off x="3591805" y="2113937"/>
              <a:ext cx="340810" cy="1563689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28" name="Shape 1900"/>
            <p:cNvSpPr/>
            <p:nvPr/>
          </p:nvSpPr>
          <p:spPr>
            <a:xfrm>
              <a:off x="6185977" y="5590686"/>
              <a:ext cx="1025922" cy="200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primary mirror</a:t>
              </a:r>
            </a:p>
          </p:txBody>
        </p:sp>
        <p:sp>
          <p:nvSpPr>
            <p:cNvPr id="29" name="Shape 1901"/>
            <p:cNvSpPr/>
            <p:nvPr/>
          </p:nvSpPr>
          <p:spPr>
            <a:xfrm flipH="1">
              <a:off x="6638447" y="4634179"/>
              <a:ext cx="219152" cy="945948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0" name="Shape 1902"/>
            <p:cNvSpPr/>
            <p:nvPr/>
          </p:nvSpPr>
          <p:spPr>
            <a:xfrm>
              <a:off x="3871202" y="5590686"/>
              <a:ext cx="1205458" cy="200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secondary mirror</a:t>
              </a:r>
            </a:p>
          </p:txBody>
        </p:sp>
        <p:sp>
          <p:nvSpPr>
            <p:cNvPr id="31" name="Shape 1903"/>
            <p:cNvSpPr/>
            <p:nvPr/>
          </p:nvSpPr>
          <p:spPr>
            <a:xfrm flipH="1">
              <a:off x="4846079" y="3969938"/>
              <a:ext cx="311004" cy="1609989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2" name="Shape 1904"/>
            <p:cNvSpPr/>
            <p:nvPr/>
          </p:nvSpPr>
          <p:spPr>
            <a:xfrm>
              <a:off x="7979375" y="4925045"/>
              <a:ext cx="88714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back-end</a:t>
              </a:r>
            </a:p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optics</a:t>
              </a:r>
            </a:p>
          </p:txBody>
        </p:sp>
        <p:sp>
          <p:nvSpPr>
            <p:cNvPr id="33" name="Shape 1905"/>
            <p:cNvSpPr/>
            <p:nvPr/>
          </p:nvSpPr>
          <p:spPr>
            <a:xfrm>
              <a:off x="7849527" y="3804681"/>
              <a:ext cx="289009" cy="1095177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4" name="Shape 1906"/>
            <p:cNvSpPr/>
            <p:nvPr/>
          </p:nvSpPr>
          <p:spPr>
            <a:xfrm flipH="1" flipV="1">
              <a:off x="6597143" y="1484784"/>
              <a:ext cx="1046004" cy="284802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5" name="Shape 1907"/>
            <p:cNvSpPr/>
            <p:nvPr/>
          </p:nvSpPr>
          <p:spPr>
            <a:xfrm>
              <a:off x="8115054" y="3811106"/>
              <a:ext cx="106545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focal plane</a:t>
              </a:r>
            </a:p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module</a:t>
              </a:r>
            </a:p>
          </p:txBody>
        </p:sp>
        <p:sp>
          <p:nvSpPr>
            <p:cNvPr id="36" name="Shape 1908"/>
            <p:cNvSpPr/>
            <p:nvPr/>
          </p:nvSpPr>
          <p:spPr>
            <a:xfrm>
              <a:off x="7706464" y="3216989"/>
              <a:ext cx="572755" cy="572757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7" name="Shape 1909"/>
            <p:cNvSpPr/>
            <p:nvPr/>
          </p:nvSpPr>
          <p:spPr>
            <a:xfrm>
              <a:off x="4692041" y="2118608"/>
              <a:ext cx="407582" cy="200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vanes</a:t>
              </a:r>
            </a:p>
          </p:txBody>
        </p:sp>
        <p:sp>
          <p:nvSpPr>
            <p:cNvPr id="38" name="Shape 1910"/>
            <p:cNvSpPr/>
            <p:nvPr/>
          </p:nvSpPr>
          <p:spPr>
            <a:xfrm flipH="1" flipV="1">
              <a:off x="4970858" y="2395358"/>
              <a:ext cx="465847" cy="764223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39" name="Shape 1911"/>
            <p:cNvSpPr/>
            <p:nvPr/>
          </p:nvSpPr>
          <p:spPr>
            <a:xfrm flipH="1" flipV="1">
              <a:off x="4942747" y="2384719"/>
              <a:ext cx="337105" cy="765379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40" name="Shape 1912"/>
            <p:cNvSpPr/>
            <p:nvPr/>
          </p:nvSpPr>
          <p:spPr>
            <a:xfrm flipV="1">
              <a:off x="7852943" y="2672774"/>
              <a:ext cx="724829" cy="445941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41" name="Shape 1913"/>
            <p:cNvSpPr/>
            <p:nvPr/>
          </p:nvSpPr>
          <p:spPr>
            <a:xfrm>
              <a:off x="8576181" y="2396712"/>
              <a:ext cx="290281" cy="200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black"/>
                  </a:solidFill>
                  <a:latin typeface="Candara"/>
                </a:rPr>
                <a:t>CCD</a:t>
              </a:r>
            </a:p>
          </p:txBody>
        </p:sp>
        <p:sp>
          <p:nvSpPr>
            <p:cNvPr id="42" name="Shape 1914"/>
            <p:cNvSpPr/>
            <p:nvPr/>
          </p:nvSpPr>
          <p:spPr>
            <a:xfrm>
              <a:off x="5714190" y="1822347"/>
              <a:ext cx="949253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telescope </a:t>
              </a:r>
            </a:p>
            <a:p>
              <a:pPr algn="ctr" defTabSz="410457"/>
              <a:r>
                <a:rPr dirty="0">
                  <a:solidFill>
                    <a:prstClr val="black"/>
                  </a:solidFill>
                  <a:latin typeface="Candara"/>
                  <a:sym typeface="Helvetica Neue"/>
                </a:rPr>
                <a:t>structure</a:t>
              </a:r>
            </a:p>
          </p:txBody>
        </p:sp>
        <p:sp>
          <p:nvSpPr>
            <p:cNvPr id="43" name="Shape 1915"/>
            <p:cNvSpPr/>
            <p:nvPr/>
          </p:nvSpPr>
          <p:spPr>
            <a:xfrm flipH="1" flipV="1">
              <a:off x="6283234" y="2411829"/>
              <a:ext cx="619906" cy="374964"/>
            </a:xfrm>
            <a:prstGeom prst="line">
              <a:avLst/>
            </a:prstGeom>
            <a:ln w="25400">
              <a:solidFill/>
              <a:miter lim="400000"/>
              <a:headEnd type="oval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44" name="Shape 1916"/>
            <p:cNvSpPr/>
            <p:nvPr/>
          </p:nvSpPr>
          <p:spPr>
            <a:xfrm>
              <a:off x="5207769" y="3547374"/>
              <a:ext cx="1524867" cy="2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headEnd type="triangle"/>
              <a:tailEnd type="triangle"/>
            </a:ln>
          </p:spPr>
          <p:txBody>
            <a:bodyPr lIns="0" tIns="0" rIns="0" bIns="0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dirty="0">
                <a:solidFill>
                  <a:prstClr val="black"/>
                </a:solidFill>
                <a:latin typeface="Candara"/>
                <a:sym typeface="Helvetica"/>
              </a:endParaRPr>
            </a:p>
          </p:txBody>
        </p:sp>
        <p:sp>
          <p:nvSpPr>
            <p:cNvPr id="45" name="Shape 1917"/>
            <p:cNvSpPr/>
            <p:nvPr/>
          </p:nvSpPr>
          <p:spPr>
            <a:xfrm>
              <a:off x="5573291" y="3246512"/>
              <a:ext cx="793825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ctr" defTabSz="584200">
                <a:defRPr sz="13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 sz="1800"/>
              </a:pPr>
              <a:r>
                <a:rPr sz="1800" dirty="0">
                  <a:solidFill>
                    <a:prstClr val="white"/>
                  </a:solidFill>
                  <a:latin typeface="Candara"/>
                </a:rPr>
                <a:t>300 mm</a:t>
              </a:r>
            </a:p>
          </p:txBody>
        </p:sp>
      </p:grpSp>
      <p:pic>
        <p:nvPicPr>
          <p:cNvPr id="49" name="image68.pn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l="9091" t="11477" r="5454" b="11136"/>
          <a:stretch/>
        </p:blipFill>
        <p:spPr>
          <a:xfrm>
            <a:off x="9887244" y="63060"/>
            <a:ext cx="2178635" cy="74166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676656" y="75908"/>
            <a:ext cx="10772775" cy="105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The </a:t>
            </a:r>
            <a:r>
              <a:rPr lang="it-IT" b="1" dirty="0" err="1" smtClean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Instrument</a:t>
            </a:r>
            <a:endParaRPr lang="it-IT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02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469" y="686998"/>
            <a:ext cx="2209091" cy="17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5308" y="686998"/>
            <a:ext cx="2238491" cy="311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0490">
            <a:off x="1135618" y="1040532"/>
            <a:ext cx="4500165" cy="2527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62" y="4378750"/>
            <a:ext cx="3385140" cy="2064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148">
            <a:off x="4078126" y="2385503"/>
            <a:ext cx="3799188" cy="2887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926">
            <a:off x="6943243" y="3960703"/>
            <a:ext cx="3798635" cy="2139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sellaDiTesto 12"/>
          <p:cNvSpPr txBox="1"/>
          <p:nvPr/>
        </p:nvSpPr>
        <p:spPr>
          <a:xfrm>
            <a:off x="7408943" y="478139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ndara"/>
              </a:rPr>
              <a:t>STM2</a:t>
            </a:r>
            <a:endParaRPr lang="it-IT" sz="2000" b="1" dirty="0">
              <a:latin typeface="Candara"/>
            </a:endParaRPr>
          </a:p>
        </p:txBody>
      </p:sp>
      <p:sp>
        <p:nvSpPr>
          <p:cNvPr id="13" name="CasellaDiTesto 13"/>
          <p:cNvSpPr txBox="1"/>
          <p:nvPr/>
        </p:nvSpPr>
        <p:spPr>
          <a:xfrm>
            <a:off x="4671463" y="266185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ndara"/>
              </a:rPr>
              <a:t>STM1</a:t>
            </a:r>
            <a:endParaRPr lang="it-IT" sz="2000" b="1" dirty="0">
              <a:latin typeface="Candara"/>
            </a:endParaRPr>
          </a:p>
        </p:txBody>
      </p:sp>
      <p:sp>
        <p:nvSpPr>
          <p:cNvPr id="14" name="Rettangolo 3"/>
          <p:cNvSpPr/>
          <p:nvPr/>
        </p:nvSpPr>
        <p:spPr>
          <a:xfrm>
            <a:off x="6619953" y="1916832"/>
            <a:ext cx="712951" cy="300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010388" y="518150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  <a:latin typeface="Candara"/>
              </a:rPr>
              <a:t>DM</a:t>
            </a:r>
            <a:endParaRPr lang="it-IT" sz="2000" b="1" dirty="0">
              <a:solidFill>
                <a:schemeClr val="bg1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940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6" descr="P_20160510_1501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4" t="5108" r="1551"/>
          <a:stretch/>
        </p:blipFill>
        <p:spPr>
          <a:xfrm rot="20937096">
            <a:off x="354065" y="600810"/>
            <a:ext cx="5976664" cy="4273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505" y="2876404"/>
            <a:ext cx="5517425" cy="3868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55" descr="P103096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051" y="664127"/>
            <a:ext cx="4469959" cy="4146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57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961</TotalTime>
  <Words>540</Words>
  <Application>Microsoft Office PowerPoint</Application>
  <PresentationFormat>Widescreen</PresentationFormat>
  <Paragraphs>172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Adobe Fan Heiti Std B</vt:lpstr>
      <vt:lpstr>Arial</vt:lpstr>
      <vt:lpstr>Calibri</vt:lpstr>
      <vt:lpstr>Calibri Light</vt:lpstr>
      <vt:lpstr>Candara</vt:lpstr>
      <vt:lpstr>Helvetica</vt:lpstr>
      <vt:lpstr>Helvetica Neue</vt:lpstr>
      <vt:lpstr>Verdana</vt:lpstr>
      <vt:lpstr>Wingdings</vt:lpstr>
      <vt:lpstr>Metropolitan</vt:lpstr>
      <vt:lpstr>Space missions for planetary transits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with PLATO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Davide Greggio</dc:creator>
  <cp:lastModifiedBy>Davide Greggio</cp:lastModifiedBy>
  <cp:revision>59</cp:revision>
  <dcterms:created xsi:type="dcterms:W3CDTF">2019-06-17T06:59:59Z</dcterms:created>
  <dcterms:modified xsi:type="dcterms:W3CDTF">2019-06-18T07:58:21Z</dcterms:modified>
</cp:coreProperties>
</file>