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335" r:id="rId3"/>
    <p:sldId id="385" r:id="rId4"/>
    <p:sldId id="342" r:id="rId5"/>
    <p:sldId id="274" r:id="rId6"/>
    <p:sldId id="318" r:id="rId7"/>
    <p:sldId id="370" r:id="rId8"/>
    <p:sldId id="394" r:id="rId9"/>
    <p:sldId id="358" r:id="rId10"/>
    <p:sldId id="392" r:id="rId11"/>
    <p:sldId id="272" r:id="rId12"/>
    <p:sldId id="369" r:id="rId13"/>
    <p:sldId id="422" r:id="rId14"/>
    <p:sldId id="421" r:id="rId15"/>
    <p:sldId id="423" r:id="rId16"/>
    <p:sldId id="379" r:id="rId17"/>
    <p:sldId id="3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0BC"/>
    <a:srgbClr val="F8F8F8"/>
    <a:srgbClr val="F7C853"/>
    <a:srgbClr val="4F81BD"/>
    <a:srgbClr val="C0504D"/>
    <a:srgbClr val="A162D0"/>
    <a:srgbClr val="FF00FF"/>
    <a:srgbClr val="FADF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25" autoAdjust="0"/>
    <p:restoredTop sz="86009" autoAdjust="0"/>
  </p:normalViewPr>
  <p:slideViewPr>
    <p:cSldViewPr snapToGrid="0">
      <p:cViewPr varScale="1">
        <p:scale>
          <a:sx n="81" d="100"/>
          <a:sy n="81" d="100"/>
        </p:scale>
        <p:origin x="77" y="1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D5444-F62C-42C3-A75A-D9DBA807730F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4F617-7A30-41D4-AB86-5D833C98E18B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248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AA1FA-7B6A-47D2-8D61-F225D71B51FF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179D-2D27-49E2-B022-8EDDA2EFE68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600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1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60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61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41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736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5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8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40</a:t>
            </a:r>
            <a:r>
              <a:rPr lang="it-IT" baseline="0" dirty="0"/>
              <a:t> ordini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23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45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0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629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67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37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24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A179D-2D27-49E2-B022-8EDDA2EFE6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37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68" y="290169"/>
            <a:ext cx="9505950" cy="631126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0" y="0"/>
            <a:ext cx="892622" cy="8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8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white">
          <a:xfrm>
            <a:off x="6540503" y="0"/>
            <a:ext cx="5651496" cy="6858000"/>
          </a:xfrm>
          <a:custGeom>
            <a:avLst/>
            <a:gdLst/>
            <a:ahLst/>
            <a:cxnLst/>
            <a:rect l="l" t="t" r="r" b="b"/>
            <a:pathLst>
              <a:path w="4238622" h="6858000">
                <a:moveTo>
                  <a:pt x="0" y="0"/>
                </a:moveTo>
                <a:lnTo>
                  <a:pt x="4086222" y="0"/>
                </a:lnTo>
                <a:lnTo>
                  <a:pt x="4237035" y="0"/>
                </a:lnTo>
                <a:lnTo>
                  <a:pt x="4238622" y="0"/>
                </a:lnTo>
                <a:lnTo>
                  <a:pt x="4238622" y="6858000"/>
                </a:lnTo>
                <a:lnTo>
                  <a:pt x="4237035" y="6858000"/>
                </a:lnTo>
                <a:lnTo>
                  <a:pt x="4086222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6798038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2" name="Freeform 7"/>
          <p:cNvSpPr>
            <a:spLocks/>
          </p:cNvSpPr>
          <p:nvPr/>
        </p:nvSpPr>
        <p:spPr bwMode="auto">
          <a:xfrm>
            <a:off x="6492792" y="0"/>
            <a:ext cx="1528232" cy="6858000"/>
          </a:xfrm>
          <a:custGeom>
            <a:avLst/>
            <a:gdLst/>
            <a:ahLst/>
            <a:cxnLst/>
            <a:rect l="l" t="t" r="r" b="b"/>
            <a:pathLst>
              <a:path w="1146174" h="6858000">
                <a:moveTo>
                  <a:pt x="0" y="0"/>
                </a:moveTo>
                <a:lnTo>
                  <a:pt x="253999" y="0"/>
                </a:lnTo>
                <a:lnTo>
                  <a:pt x="1146174" y="4337050"/>
                </a:lnTo>
                <a:lnTo>
                  <a:pt x="51117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1778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1" y="1873584"/>
            <a:ext cx="5120640" cy="25603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1" y="4572000"/>
            <a:ext cx="5120640" cy="16002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272621" y="0"/>
            <a:ext cx="5448297" cy="6858000"/>
          </a:xfrm>
          <a:custGeom>
            <a:avLst/>
            <a:gdLst>
              <a:gd name="connsiteX0" fmla="*/ 0 w 5448297"/>
              <a:gd name="connsiteY0" fmla="*/ 0 h 6858000"/>
              <a:gd name="connsiteX1" fmla="*/ 5448297 w 5448297"/>
              <a:gd name="connsiteY1" fmla="*/ 0 h 6858000"/>
              <a:gd name="connsiteX2" fmla="*/ 5448297 w 5448297"/>
              <a:gd name="connsiteY2" fmla="*/ 6858000 h 6858000"/>
              <a:gd name="connsiteX3" fmla="*/ 338667 w 5448297"/>
              <a:gd name="connsiteY3" fmla="*/ 6858000 h 6858000"/>
              <a:gd name="connsiteX4" fmla="*/ 1185333 w 5448297"/>
              <a:gd name="connsiteY4" fmla="*/ 43370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48297" h="6858000">
                <a:moveTo>
                  <a:pt x="0" y="0"/>
                </a:moveTo>
                <a:lnTo>
                  <a:pt x="5448297" y="0"/>
                </a:lnTo>
                <a:lnTo>
                  <a:pt x="5448297" y="6858000"/>
                </a:lnTo>
                <a:lnTo>
                  <a:pt x="338667" y="6858000"/>
                </a:lnTo>
                <a:lnTo>
                  <a:pt x="1185333" y="433705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16" name="Instructional Text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14400">
              <a:buNone/>
            </a:pPr>
            <a:r>
              <a:rPr sz="1200" b="1" i="1">
                <a:latin typeface="Arial"/>
                <a:ea typeface="+mn-ea"/>
                <a:cs typeface="Arial"/>
              </a:rPr>
              <a:t>NOTA:</a:t>
            </a:r>
          </a:p>
          <a:p>
            <a:pPr algn="l" defTabSz="914400">
              <a:buNone/>
            </a:pPr>
            <a:r>
              <a:rPr sz="1200" b="0" i="1">
                <a:latin typeface="Arial"/>
                <a:ea typeface="+mn-ea"/>
                <a:cs typeface="Arial"/>
              </a:rPr>
              <a:t>Per modificare l'immagine su questa diapositiva, selezionarla ed eliminarla. Fare quindi clic sull'icona delle Immagini nel segnaposto per inserire l'immagine personale.</a:t>
            </a: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892622" cy="8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white">
          <a:xfrm>
            <a:off x="9622368" y="0"/>
            <a:ext cx="2569632" cy="6858000"/>
          </a:xfrm>
          <a:custGeom>
            <a:avLst/>
            <a:gdLst/>
            <a:ahLst/>
            <a:cxnLst/>
            <a:rect l="l" t="t" r="r" b="b"/>
            <a:pathLst>
              <a:path w="1927224" h="6858000">
                <a:moveTo>
                  <a:pt x="0" y="0"/>
                </a:moveTo>
                <a:lnTo>
                  <a:pt x="1927224" y="0"/>
                </a:lnTo>
                <a:lnTo>
                  <a:pt x="1927224" y="6858000"/>
                </a:lnTo>
                <a:lnTo>
                  <a:pt x="254000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9237132" y="0"/>
            <a:ext cx="1672169" cy="6858000"/>
          </a:xfrm>
          <a:custGeom>
            <a:avLst/>
            <a:gdLst/>
            <a:ahLst/>
            <a:cxnLst/>
            <a:rect l="l" t="t" r="r" b="b"/>
            <a:pathLst>
              <a:path w="1254127" h="6858000">
                <a:moveTo>
                  <a:pt x="0" y="0"/>
                </a:moveTo>
                <a:lnTo>
                  <a:pt x="365127" y="0"/>
                </a:lnTo>
                <a:lnTo>
                  <a:pt x="1254127" y="4337050"/>
                </a:lnTo>
                <a:lnTo>
                  <a:pt x="619127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9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01600" dist="50800" algn="l" rotWithShape="0">
              <a:prstClr val="black">
                <a:alpha val="25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9173633" y="0"/>
            <a:ext cx="1460499" cy="6858000"/>
          </a:xfrm>
          <a:custGeom>
            <a:avLst/>
            <a:gdLst/>
            <a:ahLst/>
            <a:cxnLst/>
            <a:rect l="l" t="t" r="r" b="b"/>
            <a:pathLst>
              <a:path w="1095374" h="6858000">
                <a:moveTo>
                  <a:pt x="0" y="0"/>
                </a:moveTo>
                <a:lnTo>
                  <a:pt x="203199" y="0"/>
                </a:lnTo>
                <a:lnTo>
                  <a:pt x="1095374" y="4337050"/>
                </a:lnTo>
                <a:lnTo>
                  <a:pt x="460374" y="6858000"/>
                </a:lnTo>
                <a:lnTo>
                  <a:pt x="257175" y="6858000"/>
                </a:lnTo>
                <a:lnTo>
                  <a:pt x="892175" y="433705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8" y="2914650"/>
            <a:ext cx="8046720" cy="1557338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398" y="4589463"/>
            <a:ext cx="8046718" cy="1011237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196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white">
          <a:xfrm>
            <a:off x="0" y="0"/>
            <a:ext cx="12192000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918135"/>
            <a:ext cx="12192000" cy="7471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985806"/>
            <a:ext cx="12192000" cy="8218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91449" y="6374999"/>
            <a:ext cx="148070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9A3335-6331-4872-A8B7-ECD55539F4D0}" type="datetimeFigureOut">
              <a:rPr lang="en-US" smtClean="0"/>
              <a:pPr/>
              <a:t>6/18/2019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399" y="6374999"/>
            <a:ext cx="624320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374999"/>
            <a:ext cx="1371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7F8E3F6-DE14-48B2-B2BC-6FABA9630FB8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7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immagine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030" y="0"/>
            <a:ext cx="4907970" cy="6858000"/>
          </a:xfr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08625" y="1594760"/>
            <a:ext cx="4116487" cy="843032"/>
          </a:xfrm>
        </p:spPr>
        <p:txBody>
          <a:bodyPr>
            <a:normAutofit/>
          </a:bodyPr>
          <a:lstStyle/>
          <a:p>
            <a:r>
              <a:rPr lang="en-GB" sz="4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SHARK-NIR</a:t>
            </a:r>
            <a:endParaRPr lang="it-IT" noProof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1649" y="3317253"/>
            <a:ext cx="6531159" cy="678675"/>
          </a:xfrm>
        </p:spPr>
        <p:txBody>
          <a:bodyPr>
            <a:noAutofit/>
          </a:bodyPr>
          <a:lstStyle/>
          <a:p>
            <a:r>
              <a:rPr lang="it-IT" b="1" noProof="1" smtClean="0"/>
              <a:t>Daniele </a:t>
            </a:r>
            <a:r>
              <a:rPr lang="it-IT" b="1" noProof="1" smtClean="0"/>
              <a:t>Vassallo </a:t>
            </a:r>
            <a:r>
              <a:rPr lang="it-IT" sz="2000" noProof="1" smtClean="0"/>
              <a:t>on behalf of SHARK-NIR team</a:t>
            </a:r>
            <a:endParaRPr lang="it-IT" sz="2000" noProof="1"/>
          </a:p>
          <a:p>
            <a:r>
              <a:rPr lang="it-IT" b="1" noProof="1" smtClean="0">
                <a:solidFill>
                  <a:srgbClr val="4F80BC"/>
                </a:solidFill>
              </a:rPr>
              <a:t>OAPd days, June </a:t>
            </a:r>
            <a:r>
              <a:rPr lang="it-IT" b="1" noProof="1" smtClean="0">
                <a:solidFill>
                  <a:srgbClr val="4F80BC"/>
                </a:solidFill>
              </a:rPr>
              <a:t>18 </a:t>
            </a:r>
            <a:r>
              <a:rPr lang="it-IT" b="1" noProof="1" smtClean="0">
                <a:solidFill>
                  <a:srgbClr val="4F80BC"/>
                </a:solidFill>
              </a:rPr>
              <a:t>2019 </a:t>
            </a:r>
            <a:endParaRPr lang="it-IT" b="1" noProof="1">
              <a:solidFill>
                <a:srgbClr val="4F80BC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909376" cy="86481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61" y="6010266"/>
            <a:ext cx="767582" cy="607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Risultati immagini per mpia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14" y="4819395"/>
            <a:ext cx="1055965" cy="105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Immagine correla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11" y="4922603"/>
            <a:ext cx="2908427" cy="6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Risultati immagini per lbt log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76" y="6066981"/>
            <a:ext cx="1229968" cy="55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Risultati immagini per IPAG grenoble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38" y="4938334"/>
            <a:ext cx="1157396" cy="8180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4" name="Picture 6" descr="Risultati immagini per INAF log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0" t="17469" r="21653" b="20658"/>
          <a:stretch/>
        </p:blipFill>
        <p:spPr bwMode="auto">
          <a:xfrm>
            <a:off x="140678" y="4753212"/>
            <a:ext cx="1158988" cy="118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HIGH-CONTRAST IMAGING FORMULA</a:t>
            </a:r>
            <a:endParaRPr lang="it-IT" dirty="0"/>
          </a:p>
        </p:txBody>
      </p:sp>
      <p:sp>
        <p:nvSpPr>
          <p:cNvPr id="88" name="Rettangolo 87"/>
          <p:cNvSpPr/>
          <p:nvPr/>
        </p:nvSpPr>
        <p:spPr>
          <a:xfrm>
            <a:off x="309550" y="1516647"/>
            <a:ext cx="806526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do </a:t>
            </a: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obtain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contrast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the </a:t>
            </a: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vicinity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bright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stars</a:t>
            </a: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387926" y="2537404"/>
            <a:ext cx="6561514" cy="3416320"/>
            <a:chOff x="387925" y="1787596"/>
            <a:chExt cx="11804075" cy="3416320"/>
          </a:xfrm>
        </p:grpSpPr>
        <p:sp>
          <p:nvSpPr>
            <p:cNvPr id="90" name="Rettangolo 89"/>
            <p:cNvSpPr/>
            <p:nvPr/>
          </p:nvSpPr>
          <p:spPr>
            <a:xfrm>
              <a:off x="387927" y="1787596"/>
              <a:ext cx="11804073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400" dirty="0" smtClean="0"/>
                <a:t>XAO </a:t>
              </a:r>
              <a:r>
                <a:rPr lang="it-IT" sz="2400" dirty="0" err="1" smtClean="0"/>
                <a:t>correction</a:t>
              </a:r>
              <a:r>
                <a:rPr lang="it-IT" sz="2400" dirty="0" smtClean="0"/>
                <a:t>                                               +</a:t>
              </a:r>
            </a:p>
            <a:p>
              <a:endParaRPr lang="it-IT" sz="2400" dirty="0" smtClean="0"/>
            </a:p>
            <a:p>
              <a:r>
                <a:rPr lang="it-IT" sz="2400" dirty="0" smtClean="0"/>
                <a:t>Optimized wavefront control </a:t>
              </a:r>
              <a:r>
                <a:rPr lang="it-IT" sz="2400" dirty="0" err="1" smtClean="0"/>
                <a:t>strategy</a:t>
              </a:r>
              <a:r>
                <a:rPr lang="it-IT" sz="2400" dirty="0" smtClean="0"/>
                <a:t>       +</a:t>
              </a:r>
            </a:p>
            <a:p>
              <a:endParaRPr lang="it-IT" sz="2400" dirty="0" smtClean="0"/>
            </a:p>
            <a:p>
              <a:r>
                <a:rPr lang="it-IT" sz="2400" dirty="0" smtClean="0"/>
                <a:t>Coronagraph(s)                                              +</a:t>
              </a:r>
            </a:p>
            <a:p>
              <a:endParaRPr lang="it-IT" sz="2400" dirty="0" smtClean="0"/>
            </a:p>
            <a:p>
              <a:r>
                <a:rPr lang="it-IT" sz="2400" dirty="0" smtClean="0"/>
                <a:t>Post-processing pipeline                               =</a:t>
              </a:r>
            </a:p>
            <a:p>
              <a:endParaRPr lang="it-IT" sz="2400" dirty="0" smtClean="0"/>
            </a:p>
            <a:p>
              <a:r>
                <a:rPr lang="it-IT" sz="2400" dirty="0" smtClean="0"/>
                <a:t>High </a:t>
              </a:r>
              <a:r>
                <a:rPr lang="it-IT" sz="2400" dirty="0" err="1" smtClean="0"/>
                <a:t>contrast</a:t>
              </a:r>
              <a:endParaRPr lang="it-IT" sz="2400" dirty="0" smtClean="0"/>
            </a:p>
          </p:txBody>
        </p:sp>
        <p:cxnSp>
          <p:nvCxnSpPr>
            <p:cNvPr id="7" name="Connettore 1 6"/>
            <p:cNvCxnSpPr/>
            <p:nvPr/>
          </p:nvCxnSpPr>
          <p:spPr>
            <a:xfrm flipV="1">
              <a:off x="387925" y="4507992"/>
              <a:ext cx="10945034" cy="91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uppo 28"/>
          <p:cNvGrpSpPr/>
          <p:nvPr/>
        </p:nvGrpSpPr>
        <p:grpSpPr>
          <a:xfrm>
            <a:off x="309549" y="3191233"/>
            <a:ext cx="5508000" cy="1350954"/>
            <a:chOff x="309549" y="3191233"/>
            <a:chExt cx="5508000" cy="1350954"/>
          </a:xfrm>
        </p:grpSpPr>
        <p:sp>
          <p:nvSpPr>
            <p:cNvPr id="23" name="Ovale 22"/>
            <p:cNvSpPr/>
            <p:nvPr/>
          </p:nvSpPr>
          <p:spPr>
            <a:xfrm>
              <a:off x="309549" y="3191233"/>
              <a:ext cx="5508000" cy="648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32" name="Ovale 231"/>
            <p:cNvSpPr/>
            <p:nvPr/>
          </p:nvSpPr>
          <p:spPr>
            <a:xfrm>
              <a:off x="309550" y="3948940"/>
              <a:ext cx="2717114" cy="59324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24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0668" y="290169"/>
            <a:ext cx="9505950" cy="539068"/>
          </a:xfrm>
        </p:spPr>
        <p:txBody>
          <a:bodyPr>
            <a:normAutofit/>
          </a:bodyPr>
          <a:lstStyle/>
          <a:p>
            <a:r>
              <a:rPr lang="en-US" dirty="0" smtClean="0"/>
              <a:t>WAVEFRONT CONTROL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6175" y="2143302"/>
            <a:ext cx="3796145" cy="4420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/>
              <a:t>WFS Camera</a:t>
            </a:r>
          </a:p>
          <a:p>
            <a:r>
              <a:rPr lang="en-US" sz="2000" dirty="0" err="1"/>
              <a:t>InGaAs</a:t>
            </a:r>
            <a:r>
              <a:rPr lang="en-US" sz="2000" dirty="0"/>
              <a:t> camera (C-RED2)</a:t>
            </a:r>
          </a:p>
          <a:p>
            <a:r>
              <a:rPr lang="en-US" sz="2000" dirty="0"/>
              <a:t>Sensitive in the full SHARK-NIR waveband (</a:t>
            </a:r>
            <a:r>
              <a:rPr lang="en-US" sz="2000" b="1" dirty="0">
                <a:solidFill>
                  <a:srgbClr val="FF0000"/>
                </a:solidFill>
              </a:rPr>
              <a:t>0.96-1.7 </a:t>
            </a:r>
            <a:r>
              <a:rPr lang="el-GR" sz="2000" b="1" dirty="0">
                <a:solidFill>
                  <a:srgbClr val="FF0000"/>
                </a:solidFill>
              </a:rPr>
              <a:t>μ</a:t>
            </a:r>
            <a:r>
              <a:rPr lang="it-IT" sz="2000" b="1" dirty="0">
                <a:solidFill>
                  <a:srgbClr val="FF0000"/>
                </a:solidFill>
              </a:rPr>
              <a:t>m</a:t>
            </a:r>
            <a:r>
              <a:rPr lang="it-IT" sz="2000" dirty="0"/>
              <a:t>)</a:t>
            </a:r>
            <a:endParaRPr lang="en-US" sz="2000" dirty="0"/>
          </a:p>
          <a:p>
            <a:r>
              <a:rPr lang="en-US" sz="2000" dirty="0"/>
              <a:t>Frame-rate up to </a:t>
            </a:r>
            <a:r>
              <a:rPr lang="en-US" sz="2000" b="1" dirty="0" smtClean="0">
                <a:solidFill>
                  <a:srgbClr val="FF0000"/>
                </a:solidFill>
              </a:rPr>
              <a:t>14 kHz</a:t>
            </a:r>
            <a:r>
              <a:rPr lang="en-US" sz="2000" dirty="0" smtClean="0"/>
              <a:t> </a:t>
            </a:r>
            <a:r>
              <a:rPr lang="en-US" sz="2000" dirty="0"/>
              <a:t>(with 32X32 </a:t>
            </a:r>
            <a:r>
              <a:rPr lang="en-US" sz="2000" dirty="0" err="1"/>
              <a:t>px</a:t>
            </a:r>
            <a:r>
              <a:rPr lang="en-US" sz="2000" dirty="0"/>
              <a:t> window)</a:t>
            </a:r>
          </a:p>
          <a:p>
            <a:r>
              <a:rPr lang="en-US" sz="2000" dirty="0"/>
              <a:t>Low RON (&lt;30 e</a:t>
            </a:r>
            <a:r>
              <a:rPr lang="en-US" sz="2000" baseline="30000" dirty="0"/>
              <a:t>-</a:t>
            </a:r>
            <a:r>
              <a:rPr lang="en-US" sz="2000" dirty="0"/>
              <a:t> 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3-5 </a:t>
            </a:r>
            <a:r>
              <a:rPr lang="en-US" sz="2000" b="1" dirty="0">
                <a:solidFill>
                  <a:srgbClr val="FF0000"/>
                </a:solidFill>
              </a:rPr>
              <a:t>mas </a:t>
            </a:r>
            <a:r>
              <a:rPr lang="en-US" sz="2000" dirty="0"/>
              <a:t>precision up to </a:t>
            </a:r>
            <a:r>
              <a:rPr lang="en-US" sz="2000" b="1" dirty="0" smtClean="0">
                <a:solidFill>
                  <a:srgbClr val="FF0000"/>
                </a:solidFill>
              </a:rPr>
              <a:t>R=10 </a:t>
            </a:r>
            <a:r>
              <a:rPr lang="en-US" sz="2000" b="1" dirty="0">
                <a:solidFill>
                  <a:srgbClr val="FF0000"/>
                </a:solidFill>
              </a:rPr>
              <a:t>@ 1KHz</a:t>
            </a:r>
          </a:p>
          <a:p>
            <a:endParaRPr lang="en-US" sz="2000" dirty="0"/>
          </a:p>
          <a:p>
            <a:endParaRPr lang="en-US" sz="2000" baseline="30000" dirty="0"/>
          </a:p>
          <a:p>
            <a:pPr marL="0" indent="0">
              <a:buNone/>
            </a:pPr>
            <a:endParaRPr lang="it-IT" sz="2000" baseline="30000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971151" y="2143302"/>
            <a:ext cx="4409209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600" b="1" dirty="0" smtClean="0"/>
              <a:t>Deformable Mirror</a:t>
            </a:r>
            <a:endParaRPr lang="en-US" sz="1900" dirty="0"/>
          </a:p>
          <a:p>
            <a:r>
              <a:rPr lang="en-US" sz="1900" dirty="0"/>
              <a:t>ALPAO DM 97-15</a:t>
            </a:r>
          </a:p>
          <a:p>
            <a:r>
              <a:rPr lang="en-US" sz="1900" b="1" dirty="0">
                <a:solidFill>
                  <a:srgbClr val="FF0000"/>
                </a:solidFill>
              </a:rPr>
              <a:t>97 actuators</a:t>
            </a:r>
            <a:r>
              <a:rPr lang="en-US" sz="1900" dirty="0"/>
              <a:t>, 13.5 mm pupil, </a:t>
            </a:r>
            <a:r>
              <a:rPr lang="en-US" sz="1900" dirty="0" smtClean="0"/>
              <a:t>up to</a:t>
            </a:r>
            <a:r>
              <a:rPr lang="en-US" sz="1900" dirty="0" smtClean="0">
                <a:solidFill>
                  <a:srgbClr val="FF0000"/>
                </a:solidFill>
              </a:rPr>
              <a:t> </a:t>
            </a:r>
            <a:r>
              <a:rPr lang="en-US" sz="1900" b="1" dirty="0" smtClean="0">
                <a:solidFill>
                  <a:srgbClr val="FF0000"/>
                </a:solidFill>
              </a:rPr>
              <a:t>2 </a:t>
            </a:r>
            <a:r>
              <a:rPr lang="en-US" sz="1900" b="1" dirty="0" smtClean="0">
                <a:solidFill>
                  <a:srgbClr val="FF0000"/>
                </a:solidFill>
              </a:rPr>
              <a:t>kHz</a:t>
            </a:r>
            <a:r>
              <a:rPr lang="en-US" sz="1900" dirty="0" smtClean="0"/>
              <a:t> </a:t>
            </a:r>
            <a:r>
              <a:rPr lang="en-US" sz="1900" dirty="0"/>
              <a:t>speed</a:t>
            </a:r>
          </a:p>
          <a:p>
            <a:r>
              <a:rPr lang="en-US" sz="1900" dirty="0"/>
              <a:t>NCPA can be corrected internally without affecting pyramid’s performance</a:t>
            </a:r>
          </a:p>
          <a:p>
            <a:r>
              <a:rPr lang="en-US" sz="1900" dirty="0">
                <a:uFill>
                  <a:solidFill>
                    <a:srgbClr val="FF0000"/>
                  </a:solidFill>
                </a:uFill>
              </a:rPr>
              <a:t>NCPA measured with </a:t>
            </a:r>
            <a:r>
              <a:rPr lang="en-US" sz="1900" dirty="0" smtClean="0">
                <a:uFill>
                  <a:solidFill>
                    <a:srgbClr val="FF0000"/>
                  </a:solidFill>
                </a:uFill>
              </a:rPr>
              <a:t>phase </a:t>
            </a:r>
            <a:r>
              <a:rPr lang="en-US" sz="1900" dirty="0">
                <a:uFill>
                  <a:solidFill>
                    <a:srgbClr val="FF0000"/>
                  </a:solidFill>
                </a:uFill>
              </a:rPr>
              <a:t>diversity on science image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9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r="1819" b="48624"/>
          <a:stretch/>
        </p:blipFill>
        <p:spPr>
          <a:xfrm>
            <a:off x="8380952" y="5599691"/>
            <a:ext cx="3626074" cy="101683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17952" r="11911" b="33124"/>
          <a:stretch/>
        </p:blipFill>
        <p:spPr>
          <a:xfrm>
            <a:off x="9177241" y="4123276"/>
            <a:ext cx="2829785" cy="118800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831" y="5311276"/>
            <a:ext cx="2138978" cy="1435064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208" y="1398204"/>
            <a:ext cx="2699818" cy="21561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646175" y="1289006"/>
            <a:ext cx="8186929" cy="59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900" dirty="0" smtClean="0"/>
              <a:t>A deformable mirror to correct for instrumental aberrations and to stabilize the PSF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234871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" b="4301"/>
          <a:stretch/>
        </p:blipFill>
        <p:spPr>
          <a:xfrm>
            <a:off x="8681974" y="4054370"/>
            <a:ext cx="3474190" cy="2808000"/>
          </a:xfrm>
          <a:prstGeom prst="rect">
            <a:avLst/>
          </a:prstGeom>
        </p:spPr>
      </p:pic>
      <p:sp>
        <p:nvSpPr>
          <p:cNvPr id="4" name="AutoShape 2" descr="imap://maria%2Ebergomi%40inaf%2Eit@imap.gmail.com:993/fetch%3EUID%3E/INBOX%3E35131?part=1.2&amp;filename=DSCPDC_0000_BURST2019020817452906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50668" y="290169"/>
            <a:ext cx="10666684" cy="631126"/>
          </a:xfrm>
        </p:spPr>
        <p:txBody>
          <a:bodyPr/>
          <a:lstStyle/>
          <a:p>
            <a:r>
              <a:rPr lang="en-US" dirty="0"/>
              <a:t>WAVEFRONT </a:t>
            </a:r>
            <a:r>
              <a:rPr lang="en-US" dirty="0" smtClean="0"/>
              <a:t>CONTROL - </a:t>
            </a:r>
            <a:r>
              <a:rPr lang="it-IT" dirty="0" smtClean="0"/>
              <a:t>ON-GOING </a:t>
            </a:r>
            <a:r>
              <a:rPr lang="it-IT" dirty="0"/>
              <a:t>ACTIVITIES</a:t>
            </a:r>
          </a:p>
        </p:txBody>
      </p:sp>
      <p:sp>
        <p:nvSpPr>
          <p:cNvPr id="8" name="Rettangolo 7"/>
          <p:cNvSpPr/>
          <p:nvPr/>
        </p:nvSpPr>
        <p:spPr>
          <a:xfrm>
            <a:off x="-149933" y="1192928"/>
            <a:ext cx="7608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it-IT" dirty="0"/>
              <a:t>RTC </a:t>
            </a:r>
            <a:r>
              <a:rPr lang="it-IT" dirty="0" err="1"/>
              <a:t>tests</a:t>
            </a:r>
            <a:r>
              <a:rPr lang="it-IT" dirty="0"/>
              <a:t>, </a:t>
            </a:r>
            <a:r>
              <a:rPr lang="it-IT" dirty="0" err="1"/>
              <a:t>applying</a:t>
            </a:r>
            <a:r>
              <a:rPr lang="it-IT" dirty="0"/>
              <a:t> a time </a:t>
            </a:r>
            <a:r>
              <a:rPr lang="it-IT" dirty="0" err="1"/>
              <a:t>history</a:t>
            </a:r>
            <a:r>
              <a:rPr lang="it-IT" dirty="0"/>
              <a:t> </a:t>
            </a:r>
            <a:r>
              <a:rPr lang="it-IT" dirty="0" err="1"/>
              <a:t>taken</a:t>
            </a:r>
            <a:r>
              <a:rPr lang="it-IT" dirty="0"/>
              <a:t> from </a:t>
            </a:r>
            <a:r>
              <a:rPr lang="it-IT" dirty="0" err="1"/>
              <a:t>real</a:t>
            </a:r>
            <a:r>
              <a:rPr lang="it-IT" dirty="0"/>
              <a:t> data </a:t>
            </a:r>
            <a:r>
              <a:rPr lang="it-IT" dirty="0" err="1"/>
              <a:t>at</a:t>
            </a:r>
            <a:r>
              <a:rPr lang="it-IT" dirty="0"/>
              <a:t> LBT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" r="23313"/>
          <a:stretch/>
        </p:blipFill>
        <p:spPr>
          <a:xfrm rot="10800000">
            <a:off x="6151" y="1661069"/>
            <a:ext cx="6310887" cy="481097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5214"/>
            <a:ext cx="8854634" cy="519278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4372" r="9085"/>
          <a:stretch/>
        </p:blipFill>
        <p:spPr>
          <a:xfrm>
            <a:off x="8123946" y="1377594"/>
            <a:ext cx="4005664" cy="2609147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6390413" y="5267383"/>
            <a:ext cx="221818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b="1" dirty="0"/>
              <a:t>RTC by </a:t>
            </a:r>
            <a:r>
              <a:rPr lang="en-US" sz="1700" b="1" dirty="0" err="1"/>
              <a:t>Microgate</a:t>
            </a:r>
            <a:r>
              <a:rPr lang="en-US" sz="1700" b="1" dirty="0"/>
              <a:t>: </a:t>
            </a:r>
          </a:p>
          <a:p>
            <a:pPr algn="just"/>
            <a:r>
              <a:rPr lang="en-US" sz="1700" dirty="0"/>
              <a:t>TT control loop and quasi static NCPA application </a:t>
            </a:r>
            <a:endParaRPr lang="it-IT" sz="1700" dirty="0"/>
          </a:p>
        </p:txBody>
      </p:sp>
      <p:sp>
        <p:nvSpPr>
          <p:cNvPr id="2" name="AutoShape 4" descr="open_close_loop_1000Hz_45mas.png"/>
          <p:cNvSpPr>
            <a:spLocks noChangeAspect="1" noChangeArrowheads="1"/>
          </p:cNvSpPr>
          <p:nvPr/>
        </p:nvSpPr>
        <p:spPr bwMode="auto">
          <a:xfrm>
            <a:off x="0" y="0"/>
            <a:ext cx="448627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20497" r="2412" b="6507"/>
          <a:stretch/>
        </p:blipFill>
        <p:spPr>
          <a:xfrm>
            <a:off x="4307084" y="5264877"/>
            <a:ext cx="2154472" cy="144208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0680165" y="4247771"/>
            <a:ext cx="13869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1 KHz correction</a:t>
            </a:r>
          </a:p>
          <a:p>
            <a:r>
              <a:rPr lang="en-US" sz="1100" dirty="0"/>
              <a:t>45 mas disturbance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6176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CORONAGRAPHS</a:t>
            </a:r>
            <a:endParaRPr lang="en-US" dirty="0"/>
          </a:p>
        </p:txBody>
      </p:sp>
      <p:grpSp>
        <p:nvGrpSpPr>
          <p:cNvPr id="14" name="Gruppo 13"/>
          <p:cNvGrpSpPr/>
          <p:nvPr/>
        </p:nvGrpSpPr>
        <p:grpSpPr>
          <a:xfrm rot="10800000" flipH="1" flipV="1">
            <a:off x="2563627" y="1061642"/>
            <a:ext cx="7878952" cy="1557688"/>
            <a:chOff x="166362" y="1275956"/>
            <a:chExt cx="11905284" cy="4659844"/>
          </a:xfrm>
        </p:grpSpPr>
        <p:grpSp>
          <p:nvGrpSpPr>
            <p:cNvPr id="15" name="Gruppo 14"/>
            <p:cNvGrpSpPr/>
            <p:nvPr/>
          </p:nvGrpSpPr>
          <p:grpSpPr>
            <a:xfrm>
              <a:off x="650542" y="1275956"/>
              <a:ext cx="11421104" cy="4659844"/>
              <a:chOff x="650542" y="1024749"/>
              <a:chExt cx="11421104" cy="4659844"/>
            </a:xfrm>
          </p:grpSpPr>
          <p:cxnSp>
            <p:nvCxnSpPr>
              <p:cNvPr id="19" name="Connettore 2 18"/>
              <p:cNvCxnSpPr/>
              <p:nvPr/>
            </p:nvCxnSpPr>
            <p:spPr>
              <a:xfrm>
                <a:off x="3069249" y="2343883"/>
                <a:ext cx="0" cy="13716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/>
              <p:cNvCxnSpPr/>
              <p:nvPr/>
            </p:nvCxnSpPr>
            <p:spPr>
              <a:xfrm>
                <a:off x="6449892" y="2343883"/>
                <a:ext cx="0" cy="13716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Rettangolo 20"/>
              <p:cNvSpPr/>
              <p:nvPr/>
            </p:nvSpPr>
            <p:spPr>
              <a:xfrm>
                <a:off x="1029433" y="2520462"/>
                <a:ext cx="2039816" cy="1002323"/>
              </a:xfrm>
              <a:prstGeom prst="rect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 dirty="0"/>
              </a:p>
            </p:txBody>
          </p:sp>
          <p:sp>
            <p:nvSpPr>
              <p:cNvPr id="22" name="Triangolo isoscele 21"/>
              <p:cNvSpPr/>
              <p:nvPr/>
            </p:nvSpPr>
            <p:spPr>
              <a:xfrm rot="5400000">
                <a:off x="3418009" y="2189285"/>
                <a:ext cx="1002323" cy="1680795"/>
              </a:xfrm>
              <a:prstGeom prst="triangle">
                <a:avLst>
                  <a:gd name="adj" fmla="val 5000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23" name="Triangolo isoscele 22"/>
              <p:cNvSpPr/>
              <p:nvPr/>
            </p:nvSpPr>
            <p:spPr>
              <a:xfrm rot="16200000">
                <a:off x="5103569" y="2181225"/>
                <a:ext cx="1002323" cy="1680795"/>
              </a:xfrm>
              <a:prstGeom prst="triangle">
                <a:avLst>
                  <a:gd name="adj" fmla="val 50000"/>
                </a:avLst>
              </a:prstGeom>
              <a:solidFill>
                <a:srgbClr val="FFC000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24" name="Rettangolo 23"/>
              <p:cNvSpPr/>
              <p:nvPr/>
            </p:nvSpPr>
            <p:spPr>
              <a:xfrm>
                <a:off x="6464176" y="2520460"/>
                <a:ext cx="1374899" cy="1002323"/>
              </a:xfrm>
              <a:prstGeom prst="rect">
                <a:avLst/>
              </a:prstGeom>
              <a:solidFill>
                <a:srgbClr val="FFC000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 dirty="0"/>
              </a:p>
            </p:txBody>
          </p:sp>
          <p:cxnSp>
            <p:nvCxnSpPr>
              <p:cNvPr id="25" name="Connettore diritto 15"/>
              <p:cNvCxnSpPr/>
              <p:nvPr/>
            </p:nvCxnSpPr>
            <p:spPr>
              <a:xfrm flipV="1">
                <a:off x="7839075" y="2343883"/>
                <a:ext cx="0" cy="3040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ttore diritto 16"/>
              <p:cNvCxnSpPr/>
              <p:nvPr/>
            </p:nvCxnSpPr>
            <p:spPr>
              <a:xfrm flipV="1">
                <a:off x="7839075" y="3388702"/>
                <a:ext cx="0" cy="3040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ttangolo 26"/>
              <p:cNvSpPr/>
              <p:nvPr/>
            </p:nvSpPr>
            <p:spPr>
              <a:xfrm>
                <a:off x="7839075" y="2647950"/>
                <a:ext cx="1147396" cy="740752"/>
              </a:xfrm>
              <a:prstGeom prst="rect">
                <a:avLst/>
              </a:prstGeom>
              <a:solidFill>
                <a:srgbClr val="FFC000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cxnSp>
            <p:nvCxnSpPr>
              <p:cNvPr id="28" name="Connettore 2 27"/>
              <p:cNvCxnSpPr/>
              <p:nvPr/>
            </p:nvCxnSpPr>
            <p:spPr>
              <a:xfrm>
                <a:off x="8986471" y="2343883"/>
                <a:ext cx="0" cy="13716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riangolo isoscele 28"/>
              <p:cNvSpPr/>
              <p:nvPr/>
            </p:nvSpPr>
            <p:spPr>
              <a:xfrm rot="5400000">
                <a:off x="9470775" y="2177929"/>
                <a:ext cx="740752" cy="1680795"/>
              </a:xfrm>
              <a:prstGeom prst="triangle">
                <a:avLst>
                  <a:gd name="adj" fmla="val 50000"/>
                </a:avLst>
              </a:prstGeom>
              <a:solidFill>
                <a:srgbClr val="FFC000">
                  <a:alpha val="1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cxnSp>
            <p:nvCxnSpPr>
              <p:cNvPr id="30" name="Connettore diritto 21"/>
              <p:cNvCxnSpPr/>
              <p:nvPr/>
            </p:nvCxnSpPr>
            <p:spPr>
              <a:xfrm>
                <a:off x="10681549" y="2819400"/>
                <a:ext cx="0" cy="40005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5"/>
              <p:cNvCxnSpPr/>
              <p:nvPr/>
            </p:nvCxnSpPr>
            <p:spPr>
              <a:xfrm>
                <a:off x="1029433" y="3029683"/>
                <a:ext cx="10210067" cy="0"/>
              </a:xfrm>
              <a:prstGeom prst="line">
                <a:avLst/>
              </a:prstGeom>
              <a:ln w="19050">
                <a:prstDash val="lg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Connettore diritto 23"/>
              <p:cNvCxnSpPr/>
              <p:nvPr/>
            </p:nvCxnSpPr>
            <p:spPr>
              <a:xfrm flipV="1">
                <a:off x="1695450" y="2228849"/>
                <a:ext cx="0" cy="3040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ttore diritto 24"/>
              <p:cNvCxnSpPr/>
              <p:nvPr/>
            </p:nvCxnSpPr>
            <p:spPr>
              <a:xfrm flipV="1">
                <a:off x="1695450" y="3511060"/>
                <a:ext cx="0" cy="3040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CasellaDiTesto 33"/>
              <p:cNvSpPr txBox="1"/>
              <p:nvPr/>
            </p:nvSpPr>
            <p:spPr>
              <a:xfrm>
                <a:off x="650542" y="3857620"/>
                <a:ext cx="2326542" cy="905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/>
                  <a:t>Apodizer </a:t>
                </a:r>
                <a:r>
                  <a:rPr lang="it-IT" sz="1400" b="1" dirty="0" err="1" smtClean="0"/>
                  <a:t>Mask</a:t>
                </a:r>
                <a:endParaRPr lang="it-IT" sz="1400" dirty="0"/>
              </a:p>
            </p:txBody>
          </p:sp>
          <p:sp>
            <p:nvSpPr>
              <p:cNvPr id="35" name="CasellaDiTesto 34"/>
              <p:cNvSpPr txBox="1"/>
              <p:nvPr/>
            </p:nvSpPr>
            <p:spPr>
              <a:xfrm>
                <a:off x="1027899" y="1024749"/>
                <a:ext cx="1335103" cy="1540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dirty="0"/>
                  <a:t>1</a:t>
                </a:r>
                <a:r>
                  <a:rPr lang="it-IT" sz="1400" baseline="30000" dirty="0"/>
                  <a:t>st</a:t>
                </a:r>
                <a:r>
                  <a:rPr lang="it-IT" sz="1400" dirty="0"/>
                  <a:t> </a:t>
                </a:r>
                <a:r>
                  <a:rPr lang="it-IT" sz="1400" dirty="0" err="1"/>
                  <a:t>pupil</a:t>
                </a:r>
                <a:r>
                  <a:rPr lang="it-IT" sz="1400" dirty="0"/>
                  <a:t> </a:t>
                </a:r>
              </a:p>
              <a:p>
                <a:pPr algn="ctr"/>
                <a:r>
                  <a:rPr lang="it-IT" sz="1400" dirty="0" err="1"/>
                  <a:t>plane</a:t>
                </a:r>
                <a:endParaRPr lang="it-IT" sz="1400" dirty="0"/>
              </a:p>
            </p:txBody>
          </p:sp>
          <p:sp>
            <p:nvSpPr>
              <p:cNvPr id="36" name="CasellaDiTesto 35"/>
              <p:cNvSpPr txBox="1"/>
              <p:nvPr/>
            </p:nvSpPr>
            <p:spPr>
              <a:xfrm>
                <a:off x="7131555" y="1135602"/>
                <a:ext cx="1415036" cy="1540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dirty="0"/>
                  <a:t>2</a:t>
                </a:r>
                <a:r>
                  <a:rPr lang="it-IT" sz="1400" baseline="30000" dirty="0"/>
                  <a:t>nd</a:t>
                </a:r>
                <a:r>
                  <a:rPr lang="it-IT" sz="1400" dirty="0"/>
                  <a:t> </a:t>
                </a:r>
                <a:r>
                  <a:rPr lang="it-IT" sz="1400" dirty="0" err="1"/>
                  <a:t>pupil</a:t>
                </a:r>
                <a:r>
                  <a:rPr lang="it-IT" sz="1400" dirty="0"/>
                  <a:t> </a:t>
                </a:r>
              </a:p>
              <a:p>
                <a:pPr algn="ctr"/>
                <a:r>
                  <a:rPr lang="it-IT" sz="1400" dirty="0" err="1"/>
                  <a:t>plane</a:t>
                </a:r>
                <a:endParaRPr lang="it-IT" sz="1400" dirty="0"/>
              </a:p>
            </p:txBody>
          </p:sp>
          <p:cxnSp>
            <p:nvCxnSpPr>
              <p:cNvPr id="37" name="Connettore diritto 29"/>
              <p:cNvCxnSpPr/>
              <p:nvPr/>
            </p:nvCxnSpPr>
            <p:spPr>
              <a:xfrm>
                <a:off x="4740518" y="2981325"/>
                <a:ext cx="0" cy="8645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asellaDiTesto 37"/>
              <p:cNvSpPr txBox="1"/>
              <p:nvPr/>
            </p:nvSpPr>
            <p:spPr>
              <a:xfrm>
                <a:off x="3689597" y="3858256"/>
                <a:ext cx="2093246" cy="905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b="1" dirty="0"/>
                  <a:t>Occulter </a:t>
                </a:r>
                <a:r>
                  <a:rPr lang="it-IT" sz="1400" b="1" dirty="0" err="1" smtClean="0"/>
                  <a:t>Mask</a:t>
                </a:r>
                <a:endParaRPr lang="it-IT" sz="1400" dirty="0"/>
              </a:p>
            </p:txBody>
          </p:sp>
          <p:sp>
            <p:nvSpPr>
              <p:cNvPr id="39" name="CasellaDiTesto 38"/>
              <p:cNvSpPr txBox="1"/>
              <p:nvPr/>
            </p:nvSpPr>
            <p:spPr>
              <a:xfrm>
                <a:off x="7054079" y="3772897"/>
                <a:ext cx="1538567" cy="9059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b="1" dirty="0"/>
                  <a:t>Lyot </a:t>
                </a:r>
                <a:r>
                  <a:rPr lang="it-IT" sz="1400" b="1" dirty="0" smtClean="0"/>
                  <a:t>Stop </a:t>
                </a:r>
                <a:endParaRPr lang="it-IT" sz="1400" dirty="0"/>
              </a:p>
            </p:txBody>
          </p:sp>
          <p:sp>
            <p:nvSpPr>
              <p:cNvPr id="40" name="CasellaDiTesto 39"/>
              <p:cNvSpPr txBox="1"/>
              <p:nvPr/>
            </p:nvSpPr>
            <p:spPr>
              <a:xfrm>
                <a:off x="9944912" y="3462356"/>
                <a:ext cx="1371437" cy="1540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dirty="0" err="1"/>
                  <a:t>Scientific</a:t>
                </a:r>
                <a:endParaRPr lang="it-IT" sz="1400" dirty="0"/>
              </a:p>
              <a:p>
                <a:pPr algn="ctr"/>
                <a:r>
                  <a:rPr lang="it-IT" sz="1400" dirty="0"/>
                  <a:t>image</a:t>
                </a:r>
              </a:p>
            </p:txBody>
          </p:sp>
          <p:sp>
            <p:nvSpPr>
              <p:cNvPr id="41" name="CasellaDiTesto 40"/>
              <p:cNvSpPr txBox="1"/>
              <p:nvPr/>
            </p:nvSpPr>
            <p:spPr>
              <a:xfrm>
                <a:off x="3853858" y="1135602"/>
                <a:ext cx="1826805" cy="1540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dirty="0"/>
                  <a:t>Intermediate</a:t>
                </a:r>
              </a:p>
              <a:p>
                <a:pPr algn="ctr"/>
                <a:r>
                  <a:rPr lang="it-IT" sz="1400" dirty="0" err="1"/>
                  <a:t>focal</a:t>
                </a:r>
                <a:r>
                  <a:rPr lang="it-IT" sz="1400" dirty="0"/>
                  <a:t> </a:t>
                </a:r>
                <a:r>
                  <a:rPr lang="it-IT" sz="1400" dirty="0" err="1"/>
                  <a:t>plane</a:t>
                </a:r>
                <a:endParaRPr lang="it-IT" sz="1400" dirty="0"/>
              </a:p>
            </p:txBody>
          </p:sp>
          <p:sp>
            <p:nvSpPr>
              <p:cNvPr id="42" name="CasellaDiTesto 41"/>
              <p:cNvSpPr txBox="1"/>
              <p:nvPr/>
            </p:nvSpPr>
            <p:spPr>
              <a:xfrm>
                <a:off x="9837126" y="1108491"/>
                <a:ext cx="1587010" cy="15401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400" dirty="0"/>
                  <a:t>Science</a:t>
                </a:r>
              </a:p>
              <a:p>
                <a:pPr algn="ctr"/>
                <a:r>
                  <a:rPr lang="it-IT" sz="1400" dirty="0" err="1"/>
                  <a:t>focal</a:t>
                </a:r>
                <a:r>
                  <a:rPr lang="it-IT" sz="1400" dirty="0"/>
                  <a:t> </a:t>
                </a:r>
                <a:r>
                  <a:rPr lang="it-IT" sz="1400" dirty="0" err="1"/>
                  <a:t>plane</a:t>
                </a:r>
                <a:endParaRPr lang="it-IT" sz="1400" dirty="0"/>
              </a:p>
            </p:txBody>
          </p:sp>
          <p:cxnSp>
            <p:nvCxnSpPr>
              <p:cNvPr id="43" name="Connettore 2 42"/>
              <p:cNvCxnSpPr>
                <a:stCxn id="38" idx="0"/>
              </p:cNvCxnSpPr>
              <p:nvPr/>
            </p:nvCxnSpPr>
            <p:spPr>
              <a:xfrm rot="10800000" flipH="1">
                <a:off x="4736219" y="3185043"/>
                <a:ext cx="13827" cy="6732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Parallelogramma 43"/>
              <p:cNvSpPr/>
              <p:nvPr/>
            </p:nvSpPr>
            <p:spPr>
              <a:xfrm rot="5400000">
                <a:off x="1411037" y="2044084"/>
                <a:ext cx="1267084" cy="2049339"/>
              </a:xfrm>
              <a:prstGeom prst="parallelogram">
                <a:avLst/>
              </a:prstGeom>
              <a:solidFill>
                <a:srgbClr val="7030A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45" name="Figura a mano libera: forma 47"/>
              <p:cNvSpPr/>
              <p:nvPr/>
            </p:nvSpPr>
            <p:spPr>
              <a:xfrm>
                <a:off x="3076575" y="2762250"/>
                <a:ext cx="1676400" cy="933450"/>
              </a:xfrm>
              <a:custGeom>
                <a:avLst/>
                <a:gdLst>
                  <a:gd name="connsiteX0" fmla="*/ 9525 w 1676400"/>
                  <a:gd name="connsiteY0" fmla="*/ 0 h 933450"/>
                  <a:gd name="connsiteX1" fmla="*/ 1676400 w 1676400"/>
                  <a:gd name="connsiteY1" fmla="*/ 419100 h 933450"/>
                  <a:gd name="connsiteX2" fmla="*/ 0 w 1676400"/>
                  <a:gd name="connsiteY2" fmla="*/ 933450 h 933450"/>
                  <a:gd name="connsiteX3" fmla="*/ 9525 w 1676400"/>
                  <a:gd name="connsiteY3" fmla="*/ 0 h 933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6400" h="933450">
                    <a:moveTo>
                      <a:pt x="9525" y="0"/>
                    </a:moveTo>
                    <a:lnTo>
                      <a:pt x="1676400" y="419100"/>
                    </a:lnTo>
                    <a:lnTo>
                      <a:pt x="0" y="933450"/>
                    </a:lnTo>
                    <a:lnTo>
                      <a:pt x="9525" y="0"/>
                    </a:lnTo>
                    <a:close/>
                  </a:path>
                </a:pathLst>
              </a:custGeom>
              <a:solidFill>
                <a:srgbClr val="7030A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46" name="Figura a mano libera: forma 49"/>
              <p:cNvSpPr/>
              <p:nvPr/>
            </p:nvSpPr>
            <p:spPr>
              <a:xfrm>
                <a:off x="4743450" y="2628900"/>
                <a:ext cx="1714500" cy="1028700"/>
              </a:xfrm>
              <a:custGeom>
                <a:avLst/>
                <a:gdLst>
                  <a:gd name="connsiteX0" fmla="*/ 0 w 1714500"/>
                  <a:gd name="connsiteY0" fmla="*/ 552450 h 1028700"/>
                  <a:gd name="connsiteX1" fmla="*/ 1704975 w 1714500"/>
                  <a:gd name="connsiteY1" fmla="*/ 1028700 h 1028700"/>
                  <a:gd name="connsiteX2" fmla="*/ 1714500 w 1714500"/>
                  <a:gd name="connsiteY2" fmla="*/ 0 h 1028700"/>
                  <a:gd name="connsiteX3" fmla="*/ 0 w 1714500"/>
                  <a:gd name="connsiteY3" fmla="*/ 552450 h 1028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0" h="1028700">
                    <a:moveTo>
                      <a:pt x="0" y="552450"/>
                    </a:moveTo>
                    <a:lnTo>
                      <a:pt x="1704975" y="1028700"/>
                    </a:lnTo>
                    <a:lnTo>
                      <a:pt x="1714500" y="0"/>
                    </a:lnTo>
                    <a:lnTo>
                      <a:pt x="0" y="552450"/>
                    </a:lnTo>
                    <a:close/>
                  </a:path>
                </a:pathLst>
              </a:custGeom>
              <a:solidFill>
                <a:srgbClr val="7030A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47" name="Parallelogramma 46"/>
              <p:cNvSpPr/>
              <p:nvPr/>
            </p:nvSpPr>
            <p:spPr>
              <a:xfrm rot="21315669">
                <a:off x="6403595" y="2588389"/>
                <a:ext cx="1489837" cy="978594"/>
              </a:xfrm>
              <a:prstGeom prst="parallelogram">
                <a:avLst>
                  <a:gd name="adj" fmla="val 9153"/>
                </a:avLst>
              </a:prstGeom>
              <a:solidFill>
                <a:srgbClr val="7030A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48" name="Parallelogramma 47"/>
              <p:cNvSpPr/>
              <p:nvPr/>
            </p:nvSpPr>
            <p:spPr>
              <a:xfrm rot="21238211">
                <a:off x="7797039" y="2601423"/>
                <a:ext cx="1250517" cy="740752"/>
              </a:xfrm>
              <a:prstGeom prst="parallelogram">
                <a:avLst>
                  <a:gd name="adj" fmla="val 11273"/>
                </a:avLst>
              </a:prstGeom>
              <a:solidFill>
                <a:srgbClr val="7030A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49" name="Figura a mano libera: forma 53"/>
              <p:cNvSpPr/>
              <p:nvPr/>
            </p:nvSpPr>
            <p:spPr>
              <a:xfrm>
                <a:off x="8991600" y="2543175"/>
                <a:ext cx="1676400" cy="733425"/>
              </a:xfrm>
              <a:custGeom>
                <a:avLst/>
                <a:gdLst>
                  <a:gd name="connsiteX0" fmla="*/ 0 w 1676400"/>
                  <a:gd name="connsiteY0" fmla="*/ 733425 h 733425"/>
                  <a:gd name="connsiteX1" fmla="*/ 1676400 w 1676400"/>
                  <a:gd name="connsiteY1" fmla="*/ 342900 h 733425"/>
                  <a:gd name="connsiteX2" fmla="*/ 9525 w 1676400"/>
                  <a:gd name="connsiteY2" fmla="*/ 0 h 733425"/>
                  <a:gd name="connsiteX3" fmla="*/ 0 w 1676400"/>
                  <a:gd name="connsiteY3" fmla="*/ 733425 h 73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6400" h="733425">
                    <a:moveTo>
                      <a:pt x="0" y="733425"/>
                    </a:moveTo>
                    <a:lnTo>
                      <a:pt x="1676400" y="342900"/>
                    </a:lnTo>
                    <a:lnTo>
                      <a:pt x="9525" y="0"/>
                    </a:lnTo>
                    <a:lnTo>
                      <a:pt x="0" y="733425"/>
                    </a:lnTo>
                    <a:close/>
                  </a:path>
                </a:pathLst>
              </a:custGeom>
              <a:solidFill>
                <a:srgbClr val="7030A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grpSp>
            <p:nvGrpSpPr>
              <p:cNvPr id="50" name="Gruppo 49"/>
              <p:cNvGrpSpPr/>
              <p:nvPr/>
            </p:nvGrpSpPr>
            <p:grpSpPr>
              <a:xfrm>
                <a:off x="3948283" y="4501945"/>
                <a:ext cx="2329752" cy="1149913"/>
                <a:chOff x="6850233" y="2285096"/>
                <a:chExt cx="2329752" cy="1149913"/>
              </a:xfrm>
            </p:grpSpPr>
            <p:grpSp>
              <p:nvGrpSpPr>
                <p:cNvPr id="84" name="Gruppo 67"/>
                <p:cNvGrpSpPr>
                  <a:grpSpLocks/>
                </p:cNvGrpSpPr>
                <p:nvPr/>
              </p:nvGrpSpPr>
              <p:grpSpPr bwMode="auto">
                <a:xfrm>
                  <a:off x="6850233" y="2628300"/>
                  <a:ext cx="1836566" cy="806709"/>
                  <a:chOff x="6849194" y="2212312"/>
                  <a:chExt cx="1836191" cy="806287"/>
                </a:xfrm>
              </p:grpSpPr>
              <p:grpSp>
                <p:nvGrpSpPr>
                  <p:cNvPr id="92" name="Gruppo 33"/>
                  <p:cNvGrpSpPr>
                    <a:grpSpLocks/>
                  </p:cNvGrpSpPr>
                  <p:nvPr/>
                </p:nvGrpSpPr>
                <p:grpSpPr bwMode="auto">
                  <a:xfrm>
                    <a:off x="6849194" y="2212312"/>
                    <a:ext cx="1836191" cy="806287"/>
                    <a:chOff x="6383709" y="1099214"/>
                    <a:chExt cx="2957202" cy="1901185"/>
                  </a:xfrm>
                </p:grpSpPr>
                <p:cxnSp>
                  <p:nvCxnSpPr>
                    <p:cNvPr id="95" name="Connettore 2 94"/>
                    <p:cNvCxnSpPr/>
                    <p:nvPr/>
                  </p:nvCxnSpPr>
                  <p:spPr>
                    <a:xfrm flipH="1" flipV="1">
                      <a:off x="7643620" y="1100626"/>
                      <a:ext cx="0" cy="1900575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Connettore 2 95"/>
                    <p:cNvCxnSpPr/>
                    <p:nvPr/>
                  </p:nvCxnSpPr>
                  <p:spPr>
                    <a:xfrm>
                      <a:off x="6383434" y="2851549"/>
                      <a:ext cx="2957477" cy="0"/>
                    </a:xfrm>
                    <a:prstGeom prst="straightConnector1">
                      <a:avLst/>
                    </a:prstGeom>
                    <a:ln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7" name="Figura a mano libera 65"/>
                    <p:cNvSpPr/>
                    <p:nvPr/>
                  </p:nvSpPr>
                  <p:spPr>
                    <a:xfrm>
                      <a:off x="6475455" y="1392446"/>
                      <a:ext cx="1165609" cy="1474068"/>
                    </a:xfrm>
                    <a:custGeom>
                      <a:avLst/>
                      <a:gdLst>
                        <a:gd name="connsiteX0" fmla="*/ 0 w 1171575"/>
                        <a:gd name="connsiteY0" fmla="*/ 1247775 h 1257300"/>
                        <a:gd name="connsiteX1" fmla="*/ 95250 w 1171575"/>
                        <a:gd name="connsiteY1" fmla="*/ 1143000 h 1257300"/>
                        <a:gd name="connsiteX2" fmla="*/ 200025 w 1171575"/>
                        <a:gd name="connsiteY2" fmla="*/ 1257300 h 1257300"/>
                        <a:gd name="connsiteX3" fmla="*/ 352425 w 1171575"/>
                        <a:gd name="connsiteY3" fmla="*/ 1076325 h 1257300"/>
                        <a:gd name="connsiteX4" fmla="*/ 485775 w 1171575"/>
                        <a:gd name="connsiteY4" fmla="*/ 1257300 h 1257300"/>
                        <a:gd name="connsiteX5" fmla="*/ 666750 w 1171575"/>
                        <a:gd name="connsiteY5" fmla="*/ 942975 h 1257300"/>
                        <a:gd name="connsiteX6" fmla="*/ 838200 w 1171575"/>
                        <a:gd name="connsiteY6" fmla="*/ 1257300 h 1257300"/>
                        <a:gd name="connsiteX7" fmla="*/ 1171575 w 1171575"/>
                        <a:gd name="connsiteY7" fmla="*/ 0 h 1257300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58998"/>
                        <a:gd name="connsiteX1" fmla="*/ 95250 w 1171575"/>
                        <a:gd name="connsiteY1" fmla="*/ 1143000 h 1258998"/>
                        <a:gd name="connsiteX2" fmla="*/ 200025 w 1171575"/>
                        <a:gd name="connsiteY2" fmla="*/ 1257300 h 1258998"/>
                        <a:gd name="connsiteX3" fmla="*/ 352425 w 1171575"/>
                        <a:gd name="connsiteY3" fmla="*/ 1076325 h 1258998"/>
                        <a:gd name="connsiteX4" fmla="*/ 485775 w 1171575"/>
                        <a:gd name="connsiteY4" fmla="*/ 1257300 h 1258998"/>
                        <a:gd name="connsiteX5" fmla="*/ 666750 w 1171575"/>
                        <a:gd name="connsiteY5" fmla="*/ 942975 h 1258998"/>
                        <a:gd name="connsiteX6" fmla="*/ 838200 w 1171575"/>
                        <a:gd name="connsiteY6" fmla="*/ 1257300 h 1258998"/>
                        <a:gd name="connsiteX7" fmla="*/ 1171575 w 1171575"/>
                        <a:gd name="connsiteY7" fmla="*/ 0 h 1258998"/>
                        <a:gd name="connsiteX0" fmla="*/ 0 w 1162050"/>
                        <a:gd name="connsiteY0" fmla="*/ 2076450 h 2166716"/>
                        <a:gd name="connsiteX1" fmla="*/ 95250 w 1162050"/>
                        <a:gd name="connsiteY1" fmla="*/ 1971675 h 2166716"/>
                        <a:gd name="connsiteX2" fmla="*/ 200025 w 1162050"/>
                        <a:gd name="connsiteY2" fmla="*/ 2085975 h 2166716"/>
                        <a:gd name="connsiteX3" fmla="*/ 352425 w 1162050"/>
                        <a:gd name="connsiteY3" fmla="*/ 1905000 h 2166716"/>
                        <a:gd name="connsiteX4" fmla="*/ 485775 w 1162050"/>
                        <a:gd name="connsiteY4" fmla="*/ 2085975 h 2166716"/>
                        <a:gd name="connsiteX5" fmla="*/ 666750 w 1162050"/>
                        <a:gd name="connsiteY5" fmla="*/ 1771650 h 2166716"/>
                        <a:gd name="connsiteX6" fmla="*/ 838200 w 1162050"/>
                        <a:gd name="connsiteY6" fmla="*/ 2085975 h 2166716"/>
                        <a:gd name="connsiteX7" fmla="*/ 1162050 w 1162050"/>
                        <a:gd name="connsiteY7" fmla="*/ 0 h 2166716"/>
                        <a:gd name="connsiteX0" fmla="*/ 0 w 1162050"/>
                        <a:gd name="connsiteY0" fmla="*/ 2076450 h 2087673"/>
                        <a:gd name="connsiteX1" fmla="*/ 95250 w 1162050"/>
                        <a:gd name="connsiteY1" fmla="*/ 1971675 h 2087673"/>
                        <a:gd name="connsiteX2" fmla="*/ 200025 w 1162050"/>
                        <a:gd name="connsiteY2" fmla="*/ 2085975 h 2087673"/>
                        <a:gd name="connsiteX3" fmla="*/ 352425 w 1162050"/>
                        <a:gd name="connsiteY3" fmla="*/ 1905000 h 2087673"/>
                        <a:gd name="connsiteX4" fmla="*/ 485775 w 1162050"/>
                        <a:gd name="connsiteY4" fmla="*/ 2085975 h 2087673"/>
                        <a:gd name="connsiteX5" fmla="*/ 666750 w 1162050"/>
                        <a:gd name="connsiteY5" fmla="*/ 1771650 h 2087673"/>
                        <a:gd name="connsiteX6" fmla="*/ 838200 w 1162050"/>
                        <a:gd name="connsiteY6" fmla="*/ 2085975 h 2087673"/>
                        <a:gd name="connsiteX7" fmla="*/ 1162050 w 1162050"/>
                        <a:gd name="connsiteY7" fmla="*/ 0 h 2087673"/>
                        <a:gd name="connsiteX0" fmla="*/ 0 w 1162050"/>
                        <a:gd name="connsiteY0" fmla="*/ 2076450 h 2135944"/>
                        <a:gd name="connsiteX1" fmla="*/ 95250 w 1162050"/>
                        <a:gd name="connsiteY1" fmla="*/ 1971675 h 2135944"/>
                        <a:gd name="connsiteX2" fmla="*/ 200025 w 1162050"/>
                        <a:gd name="connsiteY2" fmla="*/ 2085975 h 2135944"/>
                        <a:gd name="connsiteX3" fmla="*/ 352425 w 1162050"/>
                        <a:gd name="connsiteY3" fmla="*/ 1905000 h 2135944"/>
                        <a:gd name="connsiteX4" fmla="*/ 485775 w 1162050"/>
                        <a:gd name="connsiteY4" fmla="*/ 2085975 h 2135944"/>
                        <a:gd name="connsiteX5" fmla="*/ 666750 w 1162050"/>
                        <a:gd name="connsiteY5" fmla="*/ 1533525 h 2135944"/>
                        <a:gd name="connsiteX6" fmla="*/ 838200 w 1162050"/>
                        <a:gd name="connsiteY6" fmla="*/ 2085975 h 2135944"/>
                        <a:gd name="connsiteX7" fmla="*/ 1162050 w 1162050"/>
                        <a:gd name="connsiteY7" fmla="*/ 0 h 2135944"/>
                        <a:gd name="connsiteX0" fmla="*/ 0 w 1162050"/>
                        <a:gd name="connsiteY0" fmla="*/ 2076450 h 2096077"/>
                        <a:gd name="connsiteX1" fmla="*/ 95250 w 1162050"/>
                        <a:gd name="connsiteY1" fmla="*/ 1971675 h 2096077"/>
                        <a:gd name="connsiteX2" fmla="*/ 200025 w 1162050"/>
                        <a:gd name="connsiteY2" fmla="*/ 2085975 h 2096077"/>
                        <a:gd name="connsiteX3" fmla="*/ 352425 w 1162050"/>
                        <a:gd name="connsiteY3" fmla="*/ 1905000 h 2096077"/>
                        <a:gd name="connsiteX4" fmla="*/ 485775 w 1162050"/>
                        <a:gd name="connsiteY4" fmla="*/ 2085975 h 2096077"/>
                        <a:gd name="connsiteX5" fmla="*/ 666750 w 1162050"/>
                        <a:gd name="connsiteY5" fmla="*/ 1533525 h 2096077"/>
                        <a:gd name="connsiteX6" fmla="*/ 838200 w 1162050"/>
                        <a:gd name="connsiteY6" fmla="*/ 2085975 h 2096077"/>
                        <a:gd name="connsiteX7" fmla="*/ 1162050 w 1162050"/>
                        <a:gd name="connsiteY7" fmla="*/ 0 h 2096077"/>
                        <a:gd name="connsiteX0" fmla="*/ 0 w 1162050"/>
                        <a:gd name="connsiteY0" fmla="*/ 2076450 h 2096077"/>
                        <a:gd name="connsiteX1" fmla="*/ 95250 w 1162050"/>
                        <a:gd name="connsiteY1" fmla="*/ 1971675 h 2096077"/>
                        <a:gd name="connsiteX2" fmla="*/ 200025 w 1162050"/>
                        <a:gd name="connsiteY2" fmla="*/ 2085975 h 2096077"/>
                        <a:gd name="connsiteX3" fmla="*/ 352425 w 1162050"/>
                        <a:gd name="connsiteY3" fmla="*/ 1905000 h 2096077"/>
                        <a:gd name="connsiteX4" fmla="*/ 485775 w 1162050"/>
                        <a:gd name="connsiteY4" fmla="*/ 2085975 h 2096077"/>
                        <a:gd name="connsiteX5" fmla="*/ 666750 w 1162050"/>
                        <a:gd name="connsiteY5" fmla="*/ 1533525 h 2096077"/>
                        <a:gd name="connsiteX6" fmla="*/ 838200 w 1162050"/>
                        <a:gd name="connsiteY6" fmla="*/ 2085975 h 2096077"/>
                        <a:gd name="connsiteX7" fmla="*/ 1162050 w 1162050"/>
                        <a:gd name="connsiteY7" fmla="*/ 0 h 2096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62050" h="2096077">
                          <a:moveTo>
                            <a:pt x="0" y="2076450"/>
                          </a:moveTo>
                          <a:cubicBezTo>
                            <a:pt x="31750" y="2041525"/>
                            <a:pt x="61913" y="1970088"/>
                            <a:pt x="95250" y="1971675"/>
                          </a:cubicBezTo>
                          <a:cubicBezTo>
                            <a:pt x="128587" y="1973262"/>
                            <a:pt x="157163" y="2097087"/>
                            <a:pt x="200025" y="2085975"/>
                          </a:cubicBezTo>
                          <a:cubicBezTo>
                            <a:pt x="242887" y="2074863"/>
                            <a:pt x="304800" y="1905000"/>
                            <a:pt x="352425" y="1905000"/>
                          </a:cubicBezTo>
                          <a:cubicBezTo>
                            <a:pt x="400050" y="1905000"/>
                            <a:pt x="433388" y="2147887"/>
                            <a:pt x="485775" y="2085975"/>
                          </a:cubicBezTo>
                          <a:cubicBezTo>
                            <a:pt x="538162" y="2024063"/>
                            <a:pt x="608013" y="1533525"/>
                            <a:pt x="666750" y="1533525"/>
                          </a:cubicBezTo>
                          <a:cubicBezTo>
                            <a:pt x="725487" y="1533525"/>
                            <a:pt x="765175" y="2074862"/>
                            <a:pt x="838200" y="2085975"/>
                          </a:cubicBezTo>
                          <a:cubicBezTo>
                            <a:pt x="911225" y="2097088"/>
                            <a:pt x="1060450" y="9525"/>
                            <a:pt x="1162050" y="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05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98" name="Figura a mano libera 66"/>
                    <p:cNvSpPr/>
                    <p:nvPr/>
                  </p:nvSpPr>
                  <p:spPr>
                    <a:xfrm flipH="1">
                      <a:off x="7646177" y="1392446"/>
                      <a:ext cx="1165609" cy="1474068"/>
                    </a:xfrm>
                    <a:custGeom>
                      <a:avLst/>
                      <a:gdLst>
                        <a:gd name="connsiteX0" fmla="*/ 0 w 1171575"/>
                        <a:gd name="connsiteY0" fmla="*/ 1247775 h 1257300"/>
                        <a:gd name="connsiteX1" fmla="*/ 95250 w 1171575"/>
                        <a:gd name="connsiteY1" fmla="*/ 1143000 h 1257300"/>
                        <a:gd name="connsiteX2" fmla="*/ 200025 w 1171575"/>
                        <a:gd name="connsiteY2" fmla="*/ 1257300 h 1257300"/>
                        <a:gd name="connsiteX3" fmla="*/ 352425 w 1171575"/>
                        <a:gd name="connsiteY3" fmla="*/ 1076325 h 1257300"/>
                        <a:gd name="connsiteX4" fmla="*/ 485775 w 1171575"/>
                        <a:gd name="connsiteY4" fmla="*/ 1257300 h 1257300"/>
                        <a:gd name="connsiteX5" fmla="*/ 666750 w 1171575"/>
                        <a:gd name="connsiteY5" fmla="*/ 942975 h 1257300"/>
                        <a:gd name="connsiteX6" fmla="*/ 838200 w 1171575"/>
                        <a:gd name="connsiteY6" fmla="*/ 1257300 h 1257300"/>
                        <a:gd name="connsiteX7" fmla="*/ 1171575 w 1171575"/>
                        <a:gd name="connsiteY7" fmla="*/ 0 h 1257300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89374"/>
                        <a:gd name="connsiteX1" fmla="*/ 95250 w 1171575"/>
                        <a:gd name="connsiteY1" fmla="*/ 1143000 h 1289374"/>
                        <a:gd name="connsiteX2" fmla="*/ 200025 w 1171575"/>
                        <a:gd name="connsiteY2" fmla="*/ 1257300 h 1289374"/>
                        <a:gd name="connsiteX3" fmla="*/ 352425 w 1171575"/>
                        <a:gd name="connsiteY3" fmla="*/ 1076325 h 1289374"/>
                        <a:gd name="connsiteX4" fmla="*/ 485775 w 1171575"/>
                        <a:gd name="connsiteY4" fmla="*/ 1257300 h 1289374"/>
                        <a:gd name="connsiteX5" fmla="*/ 666750 w 1171575"/>
                        <a:gd name="connsiteY5" fmla="*/ 942975 h 1289374"/>
                        <a:gd name="connsiteX6" fmla="*/ 838200 w 1171575"/>
                        <a:gd name="connsiteY6" fmla="*/ 1257300 h 1289374"/>
                        <a:gd name="connsiteX7" fmla="*/ 1171575 w 1171575"/>
                        <a:gd name="connsiteY7" fmla="*/ 0 h 1289374"/>
                        <a:gd name="connsiteX0" fmla="*/ 0 w 1171575"/>
                        <a:gd name="connsiteY0" fmla="*/ 1247775 h 1258998"/>
                        <a:gd name="connsiteX1" fmla="*/ 95250 w 1171575"/>
                        <a:gd name="connsiteY1" fmla="*/ 1143000 h 1258998"/>
                        <a:gd name="connsiteX2" fmla="*/ 200025 w 1171575"/>
                        <a:gd name="connsiteY2" fmla="*/ 1257300 h 1258998"/>
                        <a:gd name="connsiteX3" fmla="*/ 352425 w 1171575"/>
                        <a:gd name="connsiteY3" fmla="*/ 1076325 h 1258998"/>
                        <a:gd name="connsiteX4" fmla="*/ 485775 w 1171575"/>
                        <a:gd name="connsiteY4" fmla="*/ 1257300 h 1258998"/>
                        <a:gd name="connsiteX5" fmla="*/ 666750 w 1171575"/>
                        <a:gd name="connsiteY5" fmla="*/ 942975 h 1258998"/>
                        <a:gd name="connsiteX6" fmla="*/ 838200 w 1171575"/>
                        <a:gd name="connsiteY6" fmla="*/ 1257300 h 1258998"/>
                        <a:gd name="connsiteX7" fmla="*/ 1171575 w 1171575"/>
                        <a:gd name="connsiteY7" fmla="*/ 0 h 1258998"/>
                        <a:gd name="connsiteX0" fmla="*/ 0 w 1162050"/>
                        <a:gd name="connsiteY0" fmla="*/ 2076450 h 2166716"/>
                        <a:gd name="connsiteX1" fmla="*/ 95250 w 1162050"/>
                        <a:gd name="connsiteY1" fmla="*/ 1971675 h 2166716"/>
                        <a:gd name="connsiteX2" fmla="*/ 200025 w 1162050"/>
                        <a:gd name="connsiteY2" fmla="*/ 2085975 h 2166716"/>
                        <a:gd name="connsiteX3" fmla="*/ 352425 w 1162050"/>
                        <a:gd name="connsiteY3" fmla="*/ 1905000 h 2166716"/>
                        <a:gd name="connsiteX4" fmla="*/ 485775 w 1162050"/>
                        <a:gd name="connsiteY4" fmla="*/ 2085975 h 2166716"/>
                        <a:gd name="connsiteX5" fmla="*/ 666750 w 1162050"/>
                        <a:gd name="connsiteY5" fmla="*/ 1771650 h 2166716"/>
                        <a:gd name="connsiteX6" fmla="*/ 838200 w 1162050"/>
                        <a:gd name="connsiteY6" fmla="*/ 2085975 h 2166716"/>
                        <a:gd name="connsiteX7" fmla="*/ 1162050 w 1162050"/>
                        <a:gd name="connsiteY7" fmla="*/ 0 h 2166716"/>
                        <a:gd name="connsiteX0" fmla="*/ 0 w 1162050"/>
                        <a:gd name="connsiteY0" fmla="*/ 2076450 h 2087673"/>
                        <a:gd name="connsiteX1" fmla="*/ 95250 w 1162050"/>
                        <a:gd name="connsiteY1" fmla="*/ 1971675 h 2087673"/>
                        <a:gd name="connsiteX2" fmla="*/ 200025 w 1162050"/>
                        <a:gd name="connsiteY2" fmla="*/ 2085975 h 2087673"/>
                        <a:gd name="connsiteX3" fmla="*/ 352425 w 1162050"/>
                        <a:gd name="connsiteY3" fmla="*/ 1905000 h 2087673"/>
                        <a:gd name="connsiteX4" fmla="*/ 485775 w 1162050"/>
                        <a:gd name="connsiteY4" fmla="*/ 2085975 h 2087673"/>
                        <a:gd name="connsiteX5" fmla="*/ 666750 w 1162050"/>
                        <a:gd name="connsiteY5" fmla="*/ 1771650 h 2087673"/>
                        <a:gd name="connsiteX6" fmla="*/ 838200 w 1162050"/>
                        <a:gd name="connsiteY6" fmla="*/ 2085975 h 2087673"/>
                        <a:gd name="connsiteX7" fmla="*/ 1162050 w 1162050"/>
                        <a:gd name="connsiteY7" fmla="*/ 0 h 2087673"/>
                        <a:gd name="connsiteX0" fmla="*/ 0 w 1162050"/>
                        <a:gd name="connsiteY0" fmla="*/ 2076450 h 2135944"/>
                        <a:gd name="connsiteX1" fmla="*/ 95250 w 1162050"/>
                        <a:gd name="connsiteY1" fmla="*/ 1971675 h 2135944"/>
                        <a:gd name="connsiteX2" fmla="*/ 200025 w 1162050"/>
                        <a:gd name="connsiteY2" fmla="*/ 2085975 h 2135944"/>
                        <a:gd name="connsiteX3" fmla="*/ 352425 w 1162050"/>
                        <a:gd name="connsiteY3" fmla="*/ 1905000 h 2135944"/>
                        <a:gd name="connsiteX4" fmla="*/ 485775 w 1162050"/>
                        <a:gd name="connsiteY4" fmla="*/ 2085975 h 2135944"/>
                        <a:gd name="connsiteX5" fmla="*/ 666750 w 1162050"/>
                        <a:gd name="connsiteY5" fmla="*/ 1533525 h 2135944"/>
                        <a:gd name="connsiteX6" fmla="*/ 838200 w 1162050"/>
                        <a:gd name="connsiteY6" fmla="*/ 2085975 h 2135944"/>
                        <a:gd name="connsiteX7" fmla="*/ 1162050 w 1162050"/>
                        <a:gd name="connsiteY7" fmla="*/ 0 h 2135944"/>
                        <a:gd name="connsiteX0" fmla="*/ 0 w 1162050"/>
                        <a:gd name="connsiteY0" fmla="*/ 2076450 h 2096077"/>
                        <a:gd name="connsiteX1" fmla="*/ 95250 w 1162050"/>
                        <a:gd name="connsiteY1" fmla="*/ 1971675 h 2096077"/>
                        <a:gd name="connsiteX2" fmla="*/ 200025 w 1162050"/>
                        <a:gd name="connsiteY2" fmla="*/ 2085975 h 2096077"/>
                        <a:gd name="connsiteX3" fmla="*/ 352425 w 1162050"/>
                        <a:gd name="connsiteY3" fmla="*/ 1905000 h 2096077"/>
                        <a:gd name="connsiteX4" fmla="*/ 485775 w 1162050"/>
                        <a:gd name="connsiteY4" fmla="*/ 2085975 h 2096077"/>
                        <a:gd name="connsiteX5" fmla="*/ 666750 w 1162050"/>
                        <a:gd name="connsiteY5" fmla="*/ 1533525 h 2096077"/>
                        <a:gd name="connsiteX6" fmla="*/ 838200 w 1162050"/>
                        <a:gd name="connsiteY6" fmla="*/ 2085975 h 2096077"/>
                        <a:gd name="connsiteX7" fmla="*/ 1162050 w 1162050"/>
                        <a:gd name="connsiteY7" fmla="*/ 0 h 2096077"/>
                        <a:gd name="connsiteX0" fmla="*/ 0 w 1162050"/>
                        <a:gd name="connsiteY0" fmla="*/ 2076450 h 2096077"/>
                        <a:gd name="connsiteX1" fmla="*/ 95250 w 1162050"/>
                        <a:gd name="connsiteY1" fmla="*/ 1971675 h 2096077"/>
                        <a:gd name="connsiteX2" fmla="*/ 200025 w 1162050"/>
                        <a:gd name="connsiteY2" fmla="*/ 2085975 h 2096077"/>
                        <a:gd name="connsiteX3" fmla="*/ 352425 w 1162050"/>
                        <a:gd name="connsiteY3" fmla="*/ 1905000 h 2096077"/>
                        <a:gd name="connsiteX4" fmla="*/ 485775 w 1162050"/>
                        <a:gd name="connsiteY4" fmla="*/ 2085975 h 2096077"/>
                        <a:gd name="connsiteX5" fmla="*/ 666750 w 1162050"/>
                        <a:gd name="connsiteY5" fmla="*/ 1533525 h 2096077"/>
                        <a:gd name="connsiteX6" fmla="*/ 838200 w 1162050"/>
                        <a:gd name="connsiteY6" fmla="*/ 2085975 h 2096077"/>
                        <a:gd name="connsiteX7" fmla="*/ 1162050 w 1162050"/>
                        <a:gd name="connsiteY7" fmla="*/ 0 h 20960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62050" h="2096077">
                          <a:moveTo>
                            <a:pt x="0" y="2076450"/>
                          </a:moveTo>
                          <a:cubicBezTo>
                            <a:pt x="31750" y="2041525"/>
                            <a:pt x="61913" y="1970088"/>
                            <a:pt x="95250" y="1971675"/>
                          </a:cubicBezTo>
                          <a:cubicBezTo>
                            <a:pt x="128587" y="1973262"/>
                            <a:pt x="157163" y="2097087"/>
                            <a:pt x="200025" y="2085975"/>
                          </a:cubicBezTo>
                          <a:cubicBezTo>
                            <a:pt x="242887" y="2074863"/>
                            <a:pt x="304800" y="1905000"/>
                            <a:pt x="352425" y="1905000"/>
                          </a:cubicBezTo>
                          <a:cubicBezTo>
                            <a:pt x="400050" y="1905000"/>
                            <a:pt x="433388" y="2147887"/>
                            <a:pt x="485775" y="2085975"/>
                          </a:cubicBezTo>
                          <a:cubicBezTo>
                            <a:pt x="538162" y="2024063"/>
                            <a:pt x="608013" y="1533525"/>
                            <a:pt x="666750" y="1533525"/>
                          </a:cubicBezTo>
                          <a:cubicBezTo>
                            <a:pt x="725487" y="1533525"/>
                            <a:pt x="765175" y="2074862"/>
                            <a:pt x="838200" y="2085975"/>
                          </a:cubicBezTo>
                          <a:cubicBezTo>
                            <a:pt x="911225" y="2097088"/>
                            <a:pt x="1060450" y="9525"/>
                            <a:pt x="1162050" y="0"/>
                          </a:cubicBezTo>
                        </a:path>
                      </a:pathLst>
                    </a:custGeom>
                    <a:noFill/>
                    <a:ln w="158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US" sz="1050">
                        <a:latin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90" name="Rettangolo 89"/>
                  <p:cNvSpPr/>
                  <p:nvPr/>
                </p:nvSpPr>
                <p:spPr>
                  <a:xfrm>
                    <a:off x="7206137" y="2327151"/>
                    <a:ext cx="844377" cy="655295"/>
                  </a:xfrm>
                  <a:prstGeom prst="rect">
                    <a:avLst/>
                  </a:prstGeom>
                  <a:solidFill>
                    <a:schemeClr val="tx1">
                      <a:lumMod val="50000"/>
                      <a:lumOff val="50000"/>
                      <a:alpha val="50000"/>
                    </a:schemeClr>
                  </a:solidFill>
                  <a:ln w="12700">
                    <a:solidFill>
                      <a:schemeClr val="tx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050" dirty="0"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5" name="Gruppo 90"/>
                <p:cNvGrpSpPr>
                  <a:grpSpLocks/>
                </p:cNvGrpSpPr>
                <p:nvPr/>
              </p:nvGrpSpPr>
              <p:grpSpPr bwMode="auto">
                <a:xfrm>
                  <a:off x="7515225" y="3230563"/>
                  <a:ext cx="1138238" cy="136525"/>
                  <a:chOff x="7227273" y="3230394"/>
                  <a:chExt cx="1138008" cy="135956"/>
                </a:xfrm>
              </p:grpSpPr>
              <p:sp>
                <p:nvSpPr>
                  <p:cNvPr id="87" name="Figura a mano libera 102"/>
                  <p:cNvSpPr/>
                  <p:nvPr/>
                </p:nvSpPr>
                <p:spPr>
                  <a:xfrm>
                    <a:off x="7227273" y="3230394"/>
                    <a:ext cx="723754" cy="135956"/>
                  </a:xfrm>
                  <a:custGeom>
                    <a:avLst/>
                    <a:gdLst>
                      <a:gd name="connsiteX0" fmla="*/ 0 w 1171575"/>
                      <a:gd name="connsiteY0" fmla="*/ 1247775 h 1257300"/>
                      <a:gd name="connsiteX1" fmla="*/ 95250 w 1171575"/>
                      <a:gd name="connsiteY1" fmla="*/ 1143000 h 1257300"/>
                      <a:gd name="connsiteX2" fmla="*/ 200025 w 1171575"/>
                      <a:gd name="connsiteY2" fmla="*/ 1257300 h 1257300"/>
                      <a:gd name="connsiteX3" fmla="*/ 352425 w 1171575"/>
                      <a:gd name="connsiteY3" fmla="*/ 1076325 h 1257300"/>
                      <a:gd name="connsiteX4" fmla="*/ 485775 w 1171575"/>
                      <a:gd name="connsiteY4" fmla="*/ 1257300 h 1257300"/>
                      <a:gd name="connsiteX5" fmla="*/ 666750 w 1171575"/>
                      <a:gd name="connsiteY5" fmla="*/ 942975 h 1257300"/>
                      <a:gd name="connsiteX6" fmla="*/ 838200 w 1171575"/>
                      <a:gd name="connsiteY6" fmla="*/ 1257300 h 1257300"/>
                      <a:gd name="connsiteX7" fmla="*/ 1171575 w 1171575"/>
                      <a:gd name="connsiteY7" fmla="*/ 0 h 1257300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58998"/>
                      <a:gd name="connsiteX1" fmla="*/ 95250 w 1171575"/>
                      <a:gd name="connsiteY1" fmla="*/ 1143000 h 1258998"/>
                      <a:gd name="connsiteX2" fmla="*/ 200025 w 1171575"/>
                      <a:gd name="connsiteY2" fmla="*/ 1257300 h 1258998"/>
                      <a:gd name="connsiteX3" fmla="*/ 352425 w 1171575"/>
                      <a:gd name="connsiteY3" fmla="*/ 1076325 h 1258998"/>
                      <a:gd name="connsiteX4" fmla="*/ 485775 w 1171575"/>
                      <a:gd name="connsiteY4" fmla="*/ 1257300 h 1258998"/>
                      <a:gd name="connsiteX5" fmla="*/ 666750 w 1171575"/>
                      <a:gd name="connsiteY5" fmla="*/ 942975 h 1258998"/>
                      <a:gd name="connsiteX6" fmla="*/ 838200 w 1171575"/>
                      <a:gd name="connsiteY6" fmla="*/ 1257300 h 1258998"/>
                      <a:gd name="connsiteX7" fmla="*/ 1171575 w 1171575"/>
                      <a:gd name="connsiteY7" fmla="*/ 0 h 1258998"/>
                      <a:gd name="connsiteX0" fmla="*/ 0 w 1162050"/>
                      <a:gd name="connsiteY0" fmla="*/ 2076450 h 2166716"/>
                      <a:gd name="connsiteX1" fmla="*/ 95250 w 1162050"/>
                      <a:gd name="connsiteY1" fmla="*/ 1971675 h 2166716"/>
                      <a:gd name="connsiteX2" fmla="*/ 200025 w 1162050"/>
                      <a:gd name="connsiteY2" fmla="*/ 2085975 h 2166716"/>
                      <a:gd name="connsiteX3" fmla="*/ 352425 w 1162050"/>
                      <a:gd name="connsiteY3" fmla="*/ 1905000 h 2166716"/>
                      <a:gd name="connsiteX4" fmla="*/ 485775 w 1162050"/>
                      <a:gd name="connsiteY4" fmla="*/ 2085975 h 2166716"/>
                      <a:gd name="connsiteX5" fmla="*/ 666750 w 1162050"/>
                      <a:gd name="connsiteY5" fmla="*/ 1771650 h 2166716"/>
                      <a:gd name="connsiteX6" fmla="*/ 838200 w 1162050"/>
                      <a:gd name="connsiteY6" fmla="*/ 2085975 h 2166716"/>
                      <a:gd name="connsiteX7" fmla="*/ 1162050 w 1162050"/>
                      <a:gd name="connsiteY7" fmla="*/ 0 h 2166716"/>
                      <a:gd name="connsiteX0" fmla="*/ 0 w 1162050"/>
                      <a:gd name="connsiteY0" fmla="*/ 2076450 h 2087673"/>
                      <a:gd name="connsiteX1" fmla="*/ 95250 w 1162050"/>
                      <a:gd name="connsiteY1" fmla="*/ 1971675 h 2087673"/>
                      <a:gd name="connsiteX2" fmla="*/ 200025 w 1162050"/>
                      <a:gd name="connsiteY2" fmla="*/ 2085975 h 2087673"/>
                      <a:gd name="connsiteX3" fmla="*/ 352425 w 1162050"/>
                      <a:gd name="connsiteY3" fmla="*/ 1905000 h 2087673"/>
                      <a:gd name="connsiteX4" fmla="*/ 485775 w 1162050"/>
                      <a:gd name="connsiteY4" fmla="*/ 2085975 h 2087673"/>
                      <a:gd name="connsiteX5" fmla="*/ 666750 w 1162050"/>
                      <a:gd name="connsiteY5" fmla="*/ 1771650 h 2087673"/>
                      <a:gd name="connsiteX6" fmla="*/ 838200 w 1162050"/>
                      <a:gd name="connsiteY6" fmla="*/ 2085975 h 2087673"/>
                      <a:gd name="connsiteX7" fmla="*/ 1162050 w 1162050"/>
                      <a:gd name="connsiteY7" fmla="*/ 0 h 2087673"/>
                      <a:gd name="connsiteX0" fmla="*/ 0 w 1162050"/>
                      <a:gd name="connsiteY0" fmla="*/ 2076450 h 2135944"/>
                      <a:gd name="connsiteX1" fmla="*/ 95250 w 1162050"/>
                      <a:gd name="connsiteY1" fmla="*/ 1971675 h 2135944"/>
                      <a:gd name="connsiteX2" fmla="*/ 200025 w 1162050"/>
                      <a:gd name="connsiteY2" fmla="*/ 2085975 h 2135944"/>
                      <a:gd name="connsiteX3" fmla="*/ 352425 w 1162050"/>
                      <a:gd name="connsiteY3" fmla="*/ 1905000 h 2135944"/>
                      <a:gd name="connsiteX4" fmla="*/ 485775 w 1162050"/>
                      <a:gd name="connsiteY4" fmla="*/ 2085975 h 2135944"/>
                      <a:gd name="connsiteX5" fmla="*/ 666750 w 1162050"/>
                      <a:gd name="connsiteY5" fmla="*/ 1533525 h 2135944"/>
                      <a:gd name="connsiteX6" fmla="*/ 838200 w 1162050"/>
                      <a:gd name="connsiteY6" fmla="*/ 2085975 h 2135944"/>
                      <a:gd name="connsiteX7" fmla="*/ 1162050 w 1162050"/>
                      <a:gd name="connsiteY7" fmla="*/ 0 h 2135944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2050" h="2096077">
                        <a:moveTo>
                          <a:pt x="0" y="2076450"/>
                        </a:moveTo>
                        <a:cubicBezTo>
                          <a:pt x="31750" y="2041525"/>
                          <a:pt x="61913" y="1970088"/>
                          <a:pt x="95250" y="1971675"/>
                        </a:cubicBezTo>
                        <a:cubicBezTo>
                          <a:pt x="128587" y="1973262"/>
                          <a:pt x="157163" y="2097087"/>
                          <a:pt x="200025" y="2085975"/>
                        </a:cubicBezTo>
                        <a:cubicBezTo>
                          <a:pt x="242887" y="2074863"/>
                          <a:pt x="304800" y="1905000"/>
                          <a:pt x="352425" y="1905000"/>
                        </a:cubicBezTo>
                        <a:cubicBezTo>
                          <a:pt x="400050" y="1905000"/>
                          <a:pt x="433388" y="2147887"/>
                          <a:pt x="485775" y="2085975"/>
                        </a:cubicBezTo>
                        <a:cubicBezTo>
                          <a:pt x="538162" y="2024063"/>
                          <a:pt x="608013" y="1533525"/>
                          <a:pt x="666750" y="1533525"/>
                        </a:cubicBezTo>
                        <a:cubicBezTo>
                          <a:pt x="725487" y="1533525"/>
                          <a:pt x="765175" y="2074862"/>
                          <a:pt x="838200" y="2085975"/>
                        </a:cubicBezTo>
                        <a:cubicBezTo>
                          <a:pt x="911225" y="2097088"/>
                          <a:pt x="1060450" y="9525"/>
                          <a:pt x="1162050" y="0"/>
                        </a:cubicBezTo>
                      </a:path>
                    </a:pathLst>
                  </a:custGeom>
                  <a:noFill/>
                  <a:ln w="158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05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88" name="Figura a mano libera 103"/>
                  <p:cNvSpPr/>
                  <p:nvPr/>
                </p:nvSpPr>
                <p:spPr>
                  <a:xfrm flipH="1">
                    <a:off x="7944678" y="3230394"/>
                    <a:ext cx="420603" cy="135956"/>
                  </a:xfrm>
                  <a:custGeom>
                    <a:avLst/>
                    <a:gdLst>
                      <a:gd name="connsiteX0" fmla="*/ 0 w 1171575"/>
                      <a:gd name="connsiteY0" fmla="*/ 1247775 h 1257300"/>
                      <a:gd name="connsiteX1" fmla="*/ 95250 w 1171575"/>
                      <a:gd name="connsiteY1" fmla="*/ 1143000 h 1257300"/>
                      <a:gd name="connsiteX2" fmla="*/ 200025 w 1171575"/>
                      <a:gd name="connsiteY2" fmla="*/ 1257300 h 1257300"/>
                      <a:gd name="connsiteX3" fmla="*/ 352425 w 1171575"/>
                      <a:gd name="connsiteY3" fmla="*/ 1076325 h 1257300"/>
                      <a:gd name="connsiteX4" fmla="*/ 485775 w 1171575"/>
                      <a:gd name="connsiteY4" fmla="*/ 1257300 h 1257300"/>
                      <a:gd name="connsiteX5" fmla="*/ 666750 w 1171575"/>
                      <a:gd name="connsiteY5" fmla="*/ 942975 h 1257300"/>
                      <a:gd name="connsiteX6" fmla="*/ 838200 w 1171575"/>
                      <a:gd name="connsiteY6" fmla="*/ 1257300 h 1257300"/>
                      <a:gd name="connsiteX7" fmla="*/ 1171575 w 1171575"/>
                      <a:gd name="connsiteY7" fmla="*/ 0 h 1257300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58998"/>
                      <a:gd name="connsiteX1" fmla="*/ 95250 w 1171575"/>
                      <a:gd name="connsiteY1" fmla="*/ 1143000 h 1258998"/>
                      <a:gd name="connsiteX2" fmla="*/ 200025 w 1171575"/>
                      <a:gd name="connsiteY2" fmla="*/ 1257300 h 1258998"/>
                      <a:gd name="connsiteX3" fmla="*/ 352425 w 1171575"/>
                      <a:gd name="connsiteY3" fmla="*/ 1076325 h 1258998"/>
                      <a:gd name="connsiteX4" fmla="*/ 485775 w 1171575"/>
                      <a:gd name="connsiteY4" fmla="*/ 1257300 h 1258998"/>
                      <a:gd name="connsiteX5" fmla="*/ 666750 w 1171575"/>
                      <a:gd name="connsiteY5" fmla="*/ 942975 h 1258998"/>
                      <a:gd name="connsiteX6" fmla="*/ 838200 w 1171575"/>
                      <a:gd name="connsiteY6" fmla="*/ 1257300 h 1258998"/>
                      <a:gd name="connsiteX7" fmla="*/ 1171575 w 1171575"/>
                      <a:gd name="connsiteY7" fmla="*/ 0 h 1258998"/>
                      <a:gd name="connsiteX0" fmla="*/ 0 w 1162050"/>
                      <a:gd name="connsiteY0" fmla="*/ 2076450 h 2166716"/>
                      <a:gd name="connsiteX1" fmla="*/ 95250 w 1162050"/>
                      <a:gd name="connsiteY1" fmla="*/ 1971675 h 2166716"/>
                      <a:gd name="connsiteX2" fmla="*/ 200025 w 1162050"/>
                      <a:gd name="connsiteY2" fmla="*/ 2085975 h 2166716"/>
                      <a:gd name="connsiteX3" fmla="*/ 352425 w 1162050"/>
                      <a:gd name="connsiteY3" fmla="*/ 1905000 h 2166716"/>
                      <a:gd name="connsiteX4" fmla="*/ 485775 w 1162050"/>
                      <a:gd name="connsiteY4" fmla="*/ 2085975 h 2166716"/>
                      <a:gd name="connsiteX5" fmla="*/ 666750 w 1162050"/>
                      <a:gd name="connsiteY5" fmla="*/ 1771650 h 2166716"/>
                      <a:gd name="connsiteX6" fmla="*/ 838200 w 1162050"/>
                      <a:gd name="connsiteY6" fmla="*/ 2085975 h 2166716"/>
                      <a:gd name="connsiteX7" fmla="*/ 1162050 w 1162050"/>
                      <a:gd name="connsiteY7" fmla="*/ 0 h 2166716"/>
                      <a:gd name="connsiteX0" fmla="*/ 0 w 1162050"/>
                      <a:gd name="connsiteY0" fmla="*/ 2076450 h 2087673"/>
                      <a:gd name="connsiteX1" fmla="*/ 95250 w 1162050"/>
                      <a:gd name="connsiteY1" fmla="*/ 1971675 h 2087673"/>
                      <a:gd name="connsiteX2" fmla="*/ 200025 w 1162050"/>
                      <a:gd name="connsiteY2" fmla="*/ 2085975 h 2087673"/>
                      <a:gd name="connsiteX3" fmla="*/ 352425 w 1162050"/>
                      <a:gd name="connsiteY3" fmla="*/ 1905000 h 2087673"/>
                      <a:gd name="connsiteX4" fmla="*/ 485775 w 1162050"/>
                      <a:gd name="connsiteY4" fmla="*/ 2085975 h 2087673"/>
                      <a:gd name="connsiteX5" fmla="*/ 666750 w 1162050"/>
                      <a:gd name="connsiteY5" fmla="*/ 1771650 h 2087673"/>
                      <a:gd name="connsiteX6" fmla="*/ 838200 w 1162050"/>
                      <a:gd name="connsiteY6" fmla="*/ 2085975 h 2087673"/>
                      <a:gd name="connsiteX7" fmla="*/ 1162050 w 1162050"/>
                      <a:gd name="connsiteY7" fmla="*/ 0 h 2087673"/>
                      <a:gd name="connsiteX0" fmla="*/ 0 w 1162050"/>
                      <a:gd name="connsiteY0" fmla="*/ 2076450 h 2135944"/>
                      <a:gd name="connsiteX1" fmla="*/ 95250 w 1162050"/>
                      <a:gd name="connsiteY1" fmla="*/ 1971675 h 2135944"/>
                      <a:gd name="connsiteX2" fmla="*/ 200025 w 1162050"/>
                      <a:gd name="connsiteY2" fmla="*/ 2085975 h 2135944"/>
                      <a:gd name="connsiteX3" fmla="*/ 352425 w 1162050"/>
                      <a:gd name="connsiteY3" fmla="*/ 1905000 h 2135944"/>
                      <a:gd name="connsiteX4" fmla="*/ 485775 w 1162050"/>
                      <a:gd name="connsiteY4" fmla="*/ 2085975 h 2135944"/>
                      <a:gd name="connsiteX5" fmla="*/ 666750 w 1162050"/>
                      <a:gd name="connsiteY5" fmla="*/ 1533525 h 2135944"/>
                      <a:gd name="connsiteX6" fmla="*/ 838200 w 1162050"/>
                      <a:gd name="connsiteY6" fmla="*/ 2085975 h 2135944"/>
                      <a:gd name="connsiteX7" fmla="*/ 1162050 w 1162050"/>
                      <a:gd name="connsiteY7" fmla="*/ 0 h 2135944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066800"/>
                      <a:gd name="connsiteY0" fmla="*/ 1971675 h 2096077"/>
                      <a:gd name="connsiteX1" fmla="*/ 104775 w 1066800"/>
                      <a:gd name="connsiteY1" fmla="*/ 2085975 h 2096077"/>
                      <a:gd name="connsiteX2" fmla="*/ 257175 w 1066800"/>
                      <a:gd name="connsiteY2" fmla="*/ 1905000 h 2096077"/>
                      <a:gd name="connsiteX3" fmla="*/ 390525 w 1066800"/>
                      <a:gd name="connsiteY3" fmla="*/ 2085975 h 2096077"/>
                      <a:gd name="connsiteX4" fmla="*/ 571500 w 1066800"/>
                      <a:gd name="connsiteY4" fmla="*/ 1533525 h 2096077"/>
                      <a:gd name="connsiteX5" fmla="*/ 742950 w 1066800"/>
                      <a:gd name="connsiteY5" fmla="*/ 2085975 h 2096077"/>
                      <a:gd name="connsiteX6" fmla="*/ 1066800 w 1066800"/>
                      <a:gd name="connsiteY6" fmla="*/ 0 h 2096077"/>
                      <a:gd name="connsiteX0" fmla="*/ 1 w 962026"/>
                      <a:gd name="connsiteY0" fmla="*/ 2085975 h 2096077"/>
                      <a:gd name="connsiteX1" fmla="*/ 152401 w 962026"/>
                      <a:gd name="connsiteY1" fmla="*/ 1905000 h 2096077"/>
                      <a:gd name="connsiteX2" fmla="*/ 285751 w 962026"/>
                      <a:gd name="connsiteY2" fmla="*/ 2085975 h 2096077"/>
                      <a:gd name="connsiteX3" fmla="*/ 466726 w 962026"/>
                      <a:gd name="connsiteY3" fmla="*/ 1533525 h 2096077"/>
                      <a:gd name="connsiteX4" fmla="*/ 638176 w 962026"/>
                      <a:gd name="connsiteY4" fmla="*/ 2085975 h 2096077"/>
                      <a:gd name="connsiteX5" fmla="*/ 962026 w 962026"/>
                      <a:gd name="connsiteY5" fmla="*/ 0 h 2096077"/>
                      <a:gd name="connsiteX0" fmla="*/ 1 w 809626"/>
                      <a:gd name="connsiteY0" fmla="*/ 1905000 h 2096077"/>
                      <a:gd name="connsiteX1" fmla="*/ 133351 w 809626"/>
                      <a:gd name="connsiteY1" fmla="*/ 2085975 h 2096077"/>
                      <a:gd name="connsiteX2" fmla="*/ 314326 w 809626"/>
                      <a:gd name="connsiteY2" fmla="*/ 1533525 h 2096077"/>
                      <a:gd name="connsiteX3" fmla="*/ 485776 w 809626"/>
                      <a:gd name="connsiteY3" fmla="*/ 2085975 h 2096077"/>
                      <a:gd name="connsiteX4" fmla="*/ 809626 w 809626"/>
                      <a:gd name="connsiteY4" fmla="*/ 0 h 2096077"/>
                      <a:gd name="connsiteX0" fmla="*/ 0 w 676275"/>
                      <a:gd name="connsiteY0" fmla="*/ 2085975 h 2086025"/>
                      <a:gd name="connsiteX1" fmla="*/ 180975 w 676275"/>
                      <a:gd name="connsiteY1" fmla="*/ 1533525 h 2086025"/>
                      <a:gd name="connsiteX2" fmla="*/ 352425 w 676275"/>
                      <a:gd name="connsiteY2" fmla="*/ 2085975 h 2086025"/>
                      <a:gd name="connsiteX3" fmla="*/ 676275 w 676275"/>
                      <a:gd name="connsiteY3" fmla="*/ 0 h 208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6275" h="2086025">
                        <a:moveTo>
                          <a:pt x="0" y="2085975"/>
                        </a:moveTo>
                        <a:cubicBezTo>
                          <a:pt x="52387" y="2024063"/>
                          <a:pt x="122238" y="1533525"/>
                          <a:pt x="180975" y="1533525"/>
                        </a:cubicBezTo>
                        <a:cubicBezTo>
                          <a:pt x="239712" y="1533525"/>
                          <a:pt x="279400" y="2074862"/>
                          <a:pt x="352425" y="2085975"/>
                        </a:cubicBezTo>
                        <a:cubicBezTo>
                          <a:pt x="425450" y="2097088"/>
                          <a:pt x="574675" y="9525"/>
                          <a:pt x="676275" y="0"/>
                        </a:cubicBezTo>
                      </a:path>
                    </a:pathLst>
                  </a:custGeom>
                  <a:noFill/>
                  <a:ln w="158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050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86" name="CasellaDiTesto 85"/>
                <p:cNvSpPr txBox="1"/>
                <p:nvPr/>
              </p:nvSpPr>
              <p:spPr>
                <a:xfrm>
                  <a:off x="7917156" y="2285096"/>
                  <a:ext cx="1262829" cy="10871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>
                    <a:defRPr/>
                  </a:pPr>
                  <a:r>
                    <a:rPr lang="en-US" sz="9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Weak companion</a:t>
                  </a:r>
                </a:p>
              </p:txBody>
            </p:sp>
          </p:grpSp>
          <p:grpSp>
            <p:nvGrpSpPr>
              <p:cNvPr id="51" name="Gruppo 69"/>
              <p:cNvGrpSpPr>
                <a:grpSpLocks/>
              </p:cNvGrpSpPr>
              <p:nvPr/>
            </p:nvGrpSpPr>
            <p:grpSpPr bwMode="auto">
              <a:xfrm>
                <a:off x="7036755" y="4447913"/>
                <a:ext cx="1911513" cy="1236680"/>
                <a:chOff x="6822188" y="3796237"/>
                <a:chExt cx="1911492" cy="1236141"/>
              </a:xfrm>
            </p:grpSpPr>
            <p:grpSp>
              <p:nvGrpSpPr>
                <p:cNvPr id="74" name="Gruppo 66"/>
                <p:cNvGrpSpPr>
                  <a:grpSpLocks/>
                </p:cNvGrpSpPr>
                <p:nvPr/>
              </p:nvGrpSpPr>
              <p:grpSpPr bwMode="auto">
                <a:xfrm>
                  <a:off x="6826950" y="4226279"/>
                  <a:ext cx="1563671" cy="806099"/>
                  <a:chOff x="6992542" y="5071321"/>
                  <a:chExt cx="1563671" cy="806099"/>
                </a:xfrm>
              </p:grpSpPr>
              <p:cxnSp>
                <p:nvCxnSpPr>
                  <p:cNvPr id="78" name="Connettore 2 77"/>
                  <p:cNvCxnSpPr/>
                  <p:nvPr/>
                </p:nvCxnSpPr>
                <p:spPr>
                  <a:xfrm flipH="1" flipV="1">
                    <a:off x="7775172" y="5071321"/>
                    <a:ext cx="0" cy="8060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Connettore 2 78"/>
                  <p:cNvCxnSpPr/>
                  <p:nvPr/>
                </p:nvCxnSpPr>
                <p:spPr>
                  <a:xfrm>
                    <a:off x="6992542" y="5813948"/>
                    <a:ext cx="1563671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Figura a mano libera 76"/>
                  <p:cNvSpPr/>
                  <p:nvPr/>
                </p:nvSpPr>
                <p:spPr>
                  <a:xfrm>
                    <a:off x="7024292" y="5166529"/>
                    <a:ext cx="761992" cy="650592"/>
                  </a:xfrm>
                  <a:custGeom>
                    <a:avLst/>
                    <a:gdLst>
                      <a:gd name="connsiteX0" fmla="*/ 0 w 1171575"/>
                      <a:gd name="connsiteY0" fmla="*/ 1247775 h 1257300"/>
                      <a:gd name="connsiteX1" fmla="*/ 95250 w 1171575"/>
                      <a:gd name="connsiteY1" fmla="*/ 1143000 h 1257300"/>
                      <a:gd name="connsiteX2" fmla="*/ 200025 w 1171575"/>
                      <a:gd name="connsiteY2" fmla="*/ 1257300 h 1257300"/>
                      <a:gd name="connsiteX3" fmla="*/ 352425 w 1171575"/>
                      <a:gd name="connsiteY3" fmla="*/ 1076325 h 1257300"/>
                      <a:gd name="connsiteX4" fmla="*/ 485775 w 1171575"/>
                      <a:gd name="connsiteY4" fmla="*/ 1257300 h 1257300"/>
                      <a:gd name="connsiteX5" fmla="*/ 666750 w 1171575"/>
                      <a:gd name="connsiteY5" fmla="*/ 942975 h 1257300"/>
                      <a:gd name="connsiteX6" fmla="*/ 838200 w 1171575"/>
                      <a:gd name="connsiteY6" fmla="*/ 1257300 h 1257300"/>
                      <a:gd name="connsiteX7" fmla="*/ 1171575 w 1171575"/>
                      <a:gd name="connsiteY7" fmla="*/ 0 h 1257300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58998"/>
                      <a:gd name="connsiteX1" fmla="*/ 95250 w 1171575"/>
                      <a:gd name="connsiteY1" fmla="*/ 1143000 h 1258998"/>
                      <a:gd name="connsiteX2" fmla="*/ 200025 w 1171575"/>
                      <a:gd name="connsiteY2" fmla="*/ 1257300 h 1258998"/>
                      <a:gd name="connsiteX3" fmla="*/ 352425 w 1171575"/>
                      <a:gd name="connsiteY3" fmla="*/ 1076325 h 1258998"/>
                      <a:gd name="connsiteX4" fmla="*/ 485775 w 1171575"/>
                      <a:gd name="connsiteY4" fmla="*/ 1257300 h 1258998"/>
                      <a:gd name="connsiteX5" fmla="*/ 666750 w 1171575"/>
                      <a:gd name="connsiteY5" fmla="*/ 942975 h 1258998"/>
                      <a:gd name="connsiteX6" fmla="*/ 838200 w 1171575"/>
                      <a:gd name="connsiteY6" fmla="*/ 1257300 h 1258998"/>
                      <a:gd name="connsiteX7" fmla="*/ 1171575 w 1171575"/>
                      <a:gd name="connsiteY7" fmla="*/ 0 h 1258998"/>
                      <a:gd name="connsiteX0" fmla="*/ 0 w 1162050"/>
                      <a:gd name="connsiteY0" fmla="*/ 2076450 h 2166716"/>
                      <a:gd name="connsiteX1" fmla="*/ 95250 w 1162050"/>
                      <a:gd name="connsiteY1" fmla="*/ 1971675 h 2166716"/>
                      <a:gd name="connsiteX2" fmla="*/ 200025 w 1162050"/>
                      <a:gd name="connsiteY2" fmla="*/ 2085975 h 2166716"/>
                      <a:gd name="connsiteX3" fmla="*/ 352425 w 1162050"/>
                      <a:gd name="connsiteY3" fmla="*/ 1905000 h 2166716"/>
                      <a:gd name="connsiteX4" fmla="*/ 485775 w 1162050"/>
                      <a:gd name="connsiteY4" fmla="*/ 2085975 h 2166716"/>
                      <a:gd name="connsiteX5" fmla="*/ 666750 w 1162050"/>
                      <a:gd name="connsiteY5" fmla="*/ 1771650 h 2166716"/>
                      <a:gd name="connsiteX6" fmla="*/ 838200 w 1162050"/>
                      <a:gd name="connsiteY6" fmla="*/ 2085975 h 2166716"/>
                      <a:gd name="connsiteX7" fmla="*/ 1162050 w 1162050"/>
                      <a:gd name="connsiteY7" fmla="*/ 0 h 2166716"/>
                      <a:gd name="connsiteX0" fmla="*/ 0 w 1162050"/>
                      <a:gd name="connsiteY0" fmla="*/ 2076450 h 2087673"/>
                      <a:gd name="connsiteX1" fmla="*/ 95250 w 1162050"/>
                      <a:gd name="connsiteY1" fmla="*/ 1971675 h 2087673"/>
                      <a:gd name="connsiteX2" fmla="*/ 200025 w 1162050"/>
                      <a:gd name="connsiteY2" fmla="*/ 2085975 h 2087673"/>
                      <a:gd name="connsiteX3" fmla="*/ 352425 w 1162050"/>
                      <a:gd name="connsiteY3" fmla="*/ 1905000 h 2087673"/>
                      <a:gd name="connsiteX4" fmla="*/ 485775 w 1162050"/>
                      <a:gd name="connsiteY4" fmla="*/ 2085975 h 2087673"/>
                      <a:gd name="connsiteX5" fmla="*/ 666750 w 1162050"/>
                      <a:gd name="connsiteY5" fmla="*/ 1771650 h 2087673"/>
                      <a:gd name="connsiteX6" fmla="*/ 838200 w 1162050"/>
                      <a:gd name="connsiteY6" fmla="*/ 2085975 h 2087673"/>
                      <a:gd name="connsiteX7" fmla="*/ 1162050 w 1162050"/>
                      <a:gd name="connsiteY7" fmla="*/ 0 h 2087673"/>
                      <a:gd name="connsiteX0" fmla="*/ 0 w 1162050"/>
                      <a:gd name="connsiteY0" fmla="*/ 2076450 h 2135944"/>
                      <a:gd name="connsiteX1" fmla="*/ 95250 w 1162050"/>
                      <a:gd name="connsiteY1" fmla="*/ 1971675 h 2135944"/>
                      <a:gd name="connsiteX2" fmla="*/ 200025 w 1162050"/>
                      <a:gd name="connsiteY2" fmla="*/ 2085975 h 2135944"/>
                      <a:gd name="connsiteX3" fmla="*/ 352425 w 1162050"/>
                      <a:gd name="connsiteY3" fmla="*/ 1905000 h 2135944"/>
                      <a:gd name="connsiteX4" fmla="*/ 485775 w 1162050"/>
                      <a:gd name="connsiteY4" fmla="*/ 2085975 h 2135944"/>
                      <a:gd name="connsiteX5" fmla="*/ 666750 w 1162050"/>
                      <a:gd name="connsiteY5" fmla="*/ 1533525 h 2135944"/>
                      <a:gd name="connsiteX6" fmla="*/ 838200 w 1162050"/>
                      <a:gd name="connsiteY6" fmla="*/ 2085975 h 2135944"/>
                      <a:gd name="connsiteX7" fmla="*/ 1162050 w 1162050"/>
                      <a:gd name="connsiteY7" fmla="*/ 0 h 2135944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172819 h 2294828"/>
                      <a:gd name="connsiteX1" fmla="*/ 95250 w 1162050"/>
                      <a:gd name="connsiteY1" fmla="*/ 2068044 h 2294828"/>
                      <a:gd name="connsiteX2" fmla="*/ 200025 w 1162050"/>
                      <a:gd name="connsiteY2" fmla="*/ 2182344 h 2294828"/>
                      <a:gd name="connsiteX3" fmla="*/ 352425 w 1162050"/>
                      <a:gd name="connsiteY3" fmla="*/ 2001369 h 2294828"/>
                      <a:gd name="connsiteX4" fmla="*/ 485775 w 1162050"/>
                      <a:gd name="connsiteY4" fmla="*/ 2182344 h 2294828"/>
                      <a:gd name="connsiteX5" fmla="*/ 620858 w 1162050"/>
                      <a:gd name="connsiteY5" fmla="*/ 0 h 2294828"/>
                      <a:gd name="connsiteX6" fmla="*/ 838200 w 1162050"/>
                      <a:gd name="connsiteY6" fmla="*/ 2182344 h 2294828"/>
                      <a:gd name="connsiteX7" fmla="*/ 1162050 w 1162050"/>
                      <a:gd name="connsiteY7" fmla="*/ 96369 h 2294828"/>
                      <a:gd name="connsiteX0" fmla="*/ 0 w 1162050"/>
                      <a:gd name="connsiteY0" fmla="*/ 2172819 h 2294828"/>
                      <a:gd name="connsiteX1" fmla="*/ 95250 w 1162050"/>
                      <a:gd name="connsiteY1" fmla="*/ 2068044 h 2294828"/>
                      <a:gd name="connsiteX2" fmla="*/ 200025 w 1162050"/>
                      <a:gd name="connsiteY2" fmla="*/ 2182344 h 2294828"/>
                      <a:gd name="connsiteX3" fmla="*/ 352425 w 1162050"/>
                      <a:gd name="connsiteY3" fmla="*/ 2001369 h 2294828"/>
                      <a:gd name="connsiteX4" fmla="*/ 485775 w 1162050"/>
                      <a:gd name="connsiteY4" fmla="*/ 2182344 h 2294828"/>
                      <a:gd name="connsiteX5" fmla="*/ 620858 w 1162050"/>
                      <a:gd name="connsiteY5" fmla="*/ 0 h 2294828"/>
                      <a:gd name="connsiteX6" fmla="*/ 746414 w 1162050"/>
                      <a:gd name="connsiteY6" fmla="*/ 2182344 h 2294828"/>
                      <a:gd name="connsiteX7" fmla="*/ 1162050 w 1162050"/>
                      <a:gd name="connsiteY7" fmla="*/ 96369 h 2294828"/>
                      <a:gd name="connsiteX0" fmla="*/ 0 w 1345622"/>
                      <a:gd name="connsiteY0" fmla="*/ 2172819 h 2294828"/>
                      <a:gd name="connsiteX1" fmla="*/ 95250 w 1345622"/>
                      <a:gd name="connsiteY1" fmla="*/ 2068044 h 2294828"/>
                      <a:gd name="connsiteX2" fmla="*/ 200025 w 1345622"/>
                      <a:gd name="connsiteY2" fmla="*/ 2182344 h 2294828"/>
                      <a:gd name="connsiteX3" fmla="*/ 352425 w 1345622"/>
                      <a:gd name="connsiteY3" fmla="*/ 2001369 h 2294828"/>
                      <a:gd name="connsiteX4" fmla="*/ 485775 w 1345622"/>
                      <a:gd name="connsiteY4" fmla="*/ 2182344 h 2294828"/>
                      <a:gd name="connsiteX5" fmla="*/ 620858 w 1345622"/>
                      <a:gd name="connsiteY5" fmla="*/ 0 h 2294828"/>
                      <a:gd name="connsiteX6" fmla="*/ 746414 w 1345622"/>
                      <a:gd name="connsiteY6" fmla="*/ 2182344 h 2294828"/>
                      <a:gd name="connsiteX7" fmla="*/ 1345622 w 1345622"/>
                      <a:gd name="connsiteY7" fmla="*/ 1822138 h 2294828"/>
                      <a:gd name="connsiteX0" fmla="*/ 0 w 1345622"/>
                      <a:gd name="connsiteY0" fmla="*/ 2172819 h 2304696"/>
                      <a:gd name="connsiteX1" fmla="*/ 95250 w 1345622"/>
                      <a:gd name="connsiteY1" fmla="*/ 2068044 h 2304696"/>
                      <a:gd name="connsiteX2" fmla="*/ 200025 w 1345622"/>
                      <a:gd name="connsiteY2" fmla="*/ 2182344 h 2304696"/>
                      <a:gd name="connsiteX3" fmla="*/ 352425 w 1345622"/>
                      <a:gd name="connsiteY3" fmla="*/ 2001369 h 2304696"/>
                      <a:gd name="connsiteX4" fmla="*/ 485775 w 1345622"/>
                      <a:gd name="connsiteY4" fmla="*/ 2182344 h 2304696"/>
                      <a:gd name="connsiteX5" fmla="*/ 620858 w 1345622"/>
                      <a:gd name="connsiteY5" fmla="*/ 0 h 2304696"/>
                      <a:gd name="connsiteX6" fmla="*/ 746414 w 1345622"/>
                      <a:gd name="connsiteY6" fmla="*/ 2182344 h 2304696"/>
                      <a:gd name="connsiteX7" fmla="*/ 1116835 w 1345622"/>
                      <a:gd name="connsiteY7" fmla="*/ 2006217 h 2304696"/>
                      <a:gd name="connsiteX8" fmla="*/ 1345622 w 1345622"/>
                      <a:gd name="connsiteY8" fmla="*/ 1822138 h 2304696"/>
                      <a:gd name="connsiteX0" fmla="*/ 0 w 1345622"/>
                      <a:gd name="connsiteY0" fmla="*/ 2172819 h 2341245"/>
                      <a:gd name="connsiteX1" fmla="*/ 95250 w 1345622"/>
                      <a:gd name="connsiteY1" fmla="*/ 2068044 h 2341245"/>
                      <a:gd name="connsiteX2" fmla="*/ 200025 w 1345622"/>
                      <a:gd name="connsiteY2" fmla="*/ 2182344 h 2341245"/>
                      <a:gd name="connsiteX3" fmla="*/ 352425 w 1345622"/>
                      <a:gd name="connsiteY3" fmla="*/ 2001369 h 2341245"/>
                      <a:gd name="connsiteX4" fmla="*/ 485775 w 1345622"/>
                      <a:gd name="connsiteY4" fmla="*/ 2182344 h 2341245"/>
                      <a:gd name="connsiteX5" fmla="*/ 620858 w 1345622"/>
                      <a:gd name="connsiteY5" fmla="*/ 0 h 2341245"/>
                      <a:gd name="connsiteX6" fmla="*/ 746414 w 1345622"/>
                      <a:gd name="connsiteY6" fmla="*/ 2182344 h 2341245"/>
                      <a:gd name="connsiteX7" fmla="*/ 1208621 w 1345622"/>
                      <a:gd name="connsiteY7" fmla="*/ 2134052 h 2341245"/>
                      <a:gd name="connsiteX8" fmla="*/ 1345622 w 1345622"/>
                      <a:gd name="connsiteY8" fmla="*/ 1822138 h 2341245"/>
                      <a:gd name="connsiteX0" fmla="*/ 0 w 1345622"/>
                      <a:gd name="connsiteY0" fmla="*/ 2172819 h 2375566"/>
                      <a:gd name="connsiteX1" fmla="*/ 95250 w 1345622"/>
                      <a:gd name="connsiteY1" fmla="*/ 2068044 h 2375566"/>
                      <a:gd name="connsiteX2" fmla="*/ 200025 w 1345622"/>
                      <a:gd name="connsiteY2" fmla="*/ 2182344 h 2375566"/>
                      <a:gd name="connsiteX3" fmla="*/ 352425 w 1345622"/>
                      <a:gd name="connsiteY3" fmla="*/ 2001369 h 2375566"/>
                      <a:gd name="connsiteX4" fmla="*/ 485775 w 1345622"/>
                      <a:gd name="connsiteY4" fmla="*/ 2182344 h 2375566"/>
                      <a:gd name="connsiteX5" fmla="*/ 620858 w 1345622"/>
                      <a:gd name="connsiteY5" fmla="*/ 0 h 2375566"/>
                      <a:gd name="connsiteX6" fmla="*/ 746414 w 1345622"/>
                      <a:gd name="connsiteY6" fmla="*/ 2182344 h 2375566"/>
                      <a:gd name="connsiteX7" fmla="*/ 1009751 w 1345622"/>
                      <a:gd name="connsiteY7" fmla="*/ 2261883 h 2375566"/>
                      <a:gd name="connsiteX8" fmla="*/ 1208621 w 1345622"/>
                      <a:gd name="connsiteY8" fmla="*/ 2134052 h 2375566"/>
                      <a:gd name="connsiteX9" fmla="*/ 1345622 w 1345622"/>
                      <a:gd name="connsiteY9" fmla="*/ 1822138 h 2375566"/>
                      <a:gd name="connsiteX0" fmla="*/ 0 w 1345622"/>
                      <a:gd name="connsiteY0" fmla="*/ 2172819 h 2304485"/>
                      <a:gd name="connsiteX1" fmla="*/ 95250 w 1345622"/>
                      <a:gd name="connsiteY1" fmla="*/ 2068044 h 2304485"/>
                      <a:gd name="connsiteX2" fmla="*/ 200025 w 1345622"/>
                      <a:gd name="connsiteY2" fmla="*/ 2182344 h 2304485"/>
                      <a:gd name="connsiteX3" fmla="*/ 352425 w 1345622"/>
                      <a:gd name="connsiteY3" fmla="*/ 2001369 h 2304485"/>
                      <a:gd name="connsiteX4" fmla="*/ 485775 w 1345622"/>
                      <a:gd name="connsiteY4" fmla="*/ 2182344 h 2304485"/>
                      <a:gd name="connsiteX5" fmla="*/ 620858 w 1345622"/>
                      <a:gd name="connsiteY5" fmla="*/ 0 h 2304485"/>
                      <a:gd name="connsiteX6" fmla="*/ 746414 w 1345622"/>
                      <a:gd name="connsiteY6" fmla="*/ 2182344 h 2304485"/>
                      <a:gd name="connsiteX7" fmla="*/ 1040346 w 1345622"/>
                      <a:gd name="connsiteY7" fmla="*/ 2038173 h 2304485"/>
                      <a:gd name="connsiteX8" fmla="*/ 1208621 w 1345622"/>
                      <a:gd name="connsiteY8" fmla="*/ 2134052 h 2304485"/>
                      <a:gd name="connsiteX9" fmla="*/ 1345622 w 1345622"/>
                      <a:gd name="connsiteY9" fmla="*/ 1822138 h 2304485"/>
                      <a:gd name="connsiteX0" fmla="*/ 0 w 1345622"/>
                      <a:gd name="connsiteY0" fmla="*/ 2172819 h 2294829"/>
                      <a:gd name="connsiteX1" fmla="*/ 95250 w 1345622"/>
                      <a:gd name="connsiteY1" fmla="*/ 2068044 h 2294829"/>
                      <a:gd name="connsiteX2" fmla="*/ 200025 w 1345622"/>
                      <a:gd name="connsiteY2" fmla="*/ 2182344 h 2294829"/>
                      <a:gd name="connsiteX3" fmla="*/ 352425 w 1345622"/>
                      <a:gd name="connsiteY3" fmla="*/ 2001369 h 2294829"/>
                      <a:gd name="connsiteX4" fmla="*/ 485775 w 1345622"/>
                      <a:gd name="connsiteY4" fmla="*/ 2182344 h 2294829"/>
                      <a:gd name="connsiteX5" fmla="*/ 620858 w 1345622"/>
                      <a:gd name="connsiteY5" fmla="*/ 0 h 2294829"/>
                      <a:gd name="connsiteX6" fmla="*/ 746414 w 1345622"/>
                      <a:gd name="connsiteY6" fmla="*/ 2182344 h 2294829"/>
                      <a:gd name="connsiteX7" fmla="*/ 1040346 w 1345622"/>
                      <a:gd name="connsiteY7" fmla="*/ 2038173 h 2294829"/>
                      <a:gd name="connsiteX8" fmla="*/ 1208621 w 1345622"/>
                      <a:gd name="connsiteY8" fmla="*/ 2134052 h 2294829"/>
                      <a:gd name="connsiteX9" fmla="*/ 1345622 w 1345622"/>
                      <a:gd name="connsiteY9" fmla="*/ 1822138 h 2294829"/>
                      <a:gd name="connsiteX0" fmla="*/ 0 w 1345622"/>
                      <a:gd name="connsiteY0" fmla="*/ 2172819 h 2183059"/>
                      <a:gd name="connsiteX1" fmla="*/ 95250 w 1345622"/>
                      <a:gd name="connsiteY1" fmla="*/ 2068044 h 2183059"/>
                      <a:gd name="connsiteX2" fmla="*/ 200025 w 1345622"/>
                      <a:gd name="connsiteY2" fmla="*/ 2182344 h 2183059"/>
                      <a:gd name="connsiteX3" fmla="*/ 352425 w 1345622"/>
                      <a:gd name="connsiteY3" fmla="*/ 2001369 h 2183059"/>
                      <a:gd name="connsiteX4" fmla="*/ 485775 w 1345622"/>
                      <a:gd name="connsiteY4" fmla="*/ 2182344 h 2183059"/>
                      <a:gd name="connsiteX5" fmla="*/ 620858 w 1345622"/>
                      <a:gd name="connsiteY5" fmla="*/ 0 h 2183059"/>
                      <a:gd name="connsiteX6" fmla="*/ 746414 w 1345622"/>
                      <a:gd name="connsiteY6" fmla="*/ 2182344 h 2183059"/>
                      <a:gd name="connsiteX7" fmla="*/ 1040346 w 1345622"/>
                      <a:gd name="connsiteY7" fmla="*/ 2038173 h 2183059"/>
                      <a:gd name="connsiteX8" fmla="*/ 1208621 w 1345622"/>
                      <a:gd name="connsiteY8" fmla="*/ 2134052 h 2183059"/>
                      <a:gd name="connsiteX9" fmla="*/ 1345622 w 1345622"/>
                      <a:gd name="connsiteY9" fmla="*/ 1822138 h 2183059"/>
                      <a:gd name="connsiteX0" fmla="*/ 0 w 1345622"/>
                      <a:gd name="connsiteY0" fmla="*/ 2172822 h 2183062"/>
                      <a:gd name="connsiteX1" fmla="*/ 95250 w 1345622"/>
                      <a:gd name="connsiteY1" fmla="*/ 2068047 h 2183062"/>
                      <a:gd name="connsiteX2" fmla="*/ 200025 w 1345622"/>
                      <a:gd name="connsiteY2" fmla="*/ 2182347 h 2183062"/>
                      <a:gd name="connsiteX3" fmla="*/ 352425 w 1345622"/>
                      <a:gd name="connsiteY3" fmla="*/ 2001372 h 2183062"/>
                      <a:gd name="connsiteX4" fmla="*/ 485775 w 1345622"/>
                      <a:gd name="connsiteY4" fmla="*/ 2182347 h 2183062"/>
                      <a:gd name="connsiteX5" fmla="*/ 620858 w 1345622"/>
                      <a:gd name="connsiteY5" fmla="*/ 3 h 2183062"/>
                      <a:gd name="connsiteX6" fmla="*/ 761712 w 1345622"/>
                      <a:gd name="connsiteY6" fmla="*/ 2166366 h 2183062"/>
                      <a:gd name="connsiteX7" fmla="*/ 1040346 w 1345622"/>
                      <a:gd name="connsiteY7" fmla="*/ 2038176 h 2183062"/>
                      <a:gd name="connsiteX8" fmla="*/ 1208621 w 1345622"/>
                      <a:gd name="connsiteY8" fmla="*/ 2134055 h 2183062"/>
                      <a:gd name="connsiteX9" fmla="*/ 1345622 w 1345622"/>
                      <a:gd name="connsiteY9" fmla="*/ 1822141 h 2183062"/>
                      <a:gd name="connsiteX0" fmla="*/ 0 w 1345622"/>
                      <a:gd name="connsiteY0" fmla="*/ 2172822 h 2293309"/>
                      <a:gd name="connsiteX1" fmla="*/ 95250 w 1345622"/>
                      <a:gd name="connsiteY1" fmla="*/ 2068047 h 2293309"/>
                      <a:gd name="connsiteX2" fmla="*/ 200025 w 1345622"/>
                      <a:gd name="connsiteY2" fmla="*/ 2182347 h 2293309"/>
                      <a:gd name="connsiteX3" fmla="*/ 352425 w 1345622"/>
                      <a:gd name="connsiteY3" fmla="*/ 2001372 h 2293309"/>
                      <a:gd name="connsiteX4" fmla="*/ 485775 w 1345622"/>
                      <a:gd name="connsiteY4" fmla="*/ 2182347 h 2293309"/>
                      <a:gd name="connsiteX5" fmla="*/ 620858 w 1345622"/>
                      <a:gd name="connsiteY5" fmla="*/ 3 h 2293309"/>
                      <a:gd name="connsiteX6" fmla="*/ 761712 w 1345622"/>
                      <a:gd name="connsiteY6" fmla="*/ 2166366 h 2293309"/>
                      <a:gd name="connsiteX7" fmla="*/ 994453 w 1345622"/>
                      <a:gd name="connsiteY7" fmla="*/ 2046165 h 2293309"/>
                      <a:gd name="connsiteX8" fmla="*/ 1208621 w 1345622"/>
                      <a:gd name="connsiteY8" fmla="*/ 2134055 h 2293309"/>
                      <a:gd name="connsiteX9" fmla="*/ 1345622 w 1345622"/>
                      <a:gd name="connsiteY9" fmla="*/ 1822141 h 2293309"/>
                      <a:gd name="connsiteX0" fmla="*/ 0 w 1345622"/>
                      <a:gd name="connsiteY0" fmla="*/ 2172822 h 2288293"/>
                      <a:gd name="connsiteX1" fmla="*/ 95250 w 1345622"/>
                      <a:gd name="connsiteY1" fmla="*/ 2068047 h 2288293"/>
                      <a:gd name="connsiteX2" fmla="*/ 200025 w 1345622"/>
                      <a:gd name="connsiteY2" fmla="*/ 2182347 h 2288293"/>
                      <a:gd name="connsiteX3" fmla="*/ 352425 w 1345622"/>
                      <a:gd name="connsiteY3" fmla="*/ 2001372 h 2288293"/>
                      <a:gd name="connsiteX4" fmla="*/ 485775 w 1345622"/>
                      <a:gd name="connsiteY4" fmla="*/ 2182347 h 2288293"/>
                      <a:gd name="connsiteX5" fmla="*/ 620858 w 1345622"/>
                      <a:gd name="connsiteY5" fmla="*/ 3 h 2288293"/>
                      <a:gd name="connsiteX6" fmla="*/ 761712 w 1345622"/>
                      <a:gd name="connsiteY6" fmla="*/ 2166366 h 2288293"/>
                      <a:gd name="connsiteX7" fmla="*/ 994453 w 1345622"/>
                      <a:gd name="connsiteY7" fmla="*/ 2046165 h 2288293"/>
                      <a:gd name="connsiteX8" fmla="*/ 1208621 w 1345622"/>
                      <a:gd name="connsiteY8" fmla="*/ 2134055 h 2288293"/>
                      <a:gd name="connsiteX9" fmla="*/ 1345622 w 1345622"/>
                      <a:gd name="connsiteY9" fmla="*/ 1822141 h 2288293"/>
                      <a:gd name="connsiteX0" fmla="*/ 0 w 1345622"/>
                      <a:gd name="connsiteY0" fmla="*/ 2172822 h 2288293"/>
                      <a:gd name="connsiteX1" fmla="*/ 95250 w 1345622"/>
                      <a:gd name="connsiteY1" fmla="*/ 2068047 h 2288293"/>
                      <a:gd name="connsiteX2" fmla="*/ 200025 w 1345622"/>
                      <a:gd name="connsiteY2" fmla="*/ 2182347 h 2288293"/>
                      <a:gd name="connsiteX3" fmla="*/ 352425 w 1345622"/>
                      <a:gd name="connsiteY3" fmla="*/ 2001372 h 2288293"/>
                      <a:gd name="connsiteX4" fmla="*/ 485775 w 1345622"/>
                      <a:gd name="connsiteY4" fmla="*/ 2182347 h 2288293"/>
                      <a:gd name="connsiteX5" fmla="*/ 620858 w 1345622"/>
                      <a:gd name="connsiteY5" fmla="*/ 3 h 2288293"/>
                      <a:gd name="connsiteX6" fmla="*/ 761712 w 1345622"/>
                      <a:gd name="connsiteY6" fmla="*/ 2166366 h 2288293"/>
                      <a:gd name="connsiteX7" fmla="*/ 994453 w 1345622"/>
                      <a:gd name="connsiteY7" fmla="*/ 2046165 h 2288293"/>
                      <a:gd name="connsiteX8" fmla="*/ 1208621 w 1345622"/>
                      <a:gd name="connsiteY8" fmla="*/ 2134055 h 2288293"/>
                      <a:gd name="connsiteX9" fmla="*/ 1345622 w 1345622"/>
                      <a:gd name="connsiteY9" fmla="*/ 1822141 h 2288293"/>
                      <a:gd name="connsiteX0" fmla="*/ 0 w 1345622"/>
                      <a:gd name="connsiteY0" fmla="*/ 2172822 h 2298674"/>
                      <a:gd name="connsiteX1" fmla="*/ 95250 w 1345622"/>
                      <a:gd name="connsiteY1" fmla="*/ 2068047 h 2298674"/>
                      <a:gd name="connsiteX2" fmla="*/ 200025 w 1345622"/>
                      <a:gd name="connsiteY2" fmla="*/ 2182347 h 2298674"/>
                      <a:gd name="connsiteX3" fmla="*/ 352425 w 1345622"/>
                      <a:gd name="connsiteY3" fmla="*/ 2001372 h 2298674"/>
                      <a:gd name="connsiteX4" fmla="*/ 485775 w 1345622"/>
                      <a:gd name="connsiteY4" fmla="*/ 2182347 h 2298674"/>
                      <a:gd name="connsiteX5" fmla="*/ 620858 w 1345622"/>
                      <a:gd name="connsiteY5" fmla="*/ 3 h 2298674"/>
                      <a:gd name="connsiteX6" fmla="*/ 761712 w 1345622"/>
                      <a:gd name="connsiteY6" fmla="*/ 2166366 h 2298674"/>
                      <a:gd name="connsiteX7" fmla="*/ 994453 w 1345622"/>
                      <a:gd name="connsiteY7" fmla="*/ 2046165 h 2298674"/>
                      <a:gd name="connsiteX8" fmla="*/ 1208621 w 1345622"/>
                      <a:gd name="connsiteY8" fmla="*/ 2134055 h 2298674"/>
                      <a:gd name="connsiteX9" fmla="*/ 1345622 w 1345622"/>
                      <a:gd name="connsiteY9" fmla="*/ 1822141 h 2298674"/>
                      <a:gd name="connsiteX0" fmla="*/ 0 w 1345622"/>
                      <a:gd name="connsiteY0" fmla="*/ 2172822 h 2294618"/>
                      <a:gd name="connsiteX1" fmla="*/ 95250 w 1345622"/>
                      <a:gd name="connsiteY1" fmla="*/ 2068047 h 2294618"/>
                      <a:gd name="connsiteX2" fmla="*/ 200025 w 1345622"/>
                      <a:gd name="connsiteY2" fmla="*/ 2182347 h 2294618"/>
                      <a:gd name="connsiteX3" fmla="*/ 352425 w 1345622"/>
                      <a:gd name="connsiteY3" fmla="*/ 2001372 h 2294618"/>
                      <a:gd name="connsiteX4" fmla="*/ 485775 w 1345622"/>
                      <a:gd name="connsiteY4" fmla="*/ 2182347 h 2294618"/>
                      <a:gd name="connsiteX5" fmla="*/ 620858 w 1345622"/>
                      <a:gd name="connsiteY5" fmla="*/ 3 h 2294618"/>
                      <a:gd name="connsiteX6" fmla="*/ 761712 w 1345622"/>
                      <a:gd name="connsiteY6" fmla="*/ 2166366 h 2294618"/>
                      <a:gd name="connsiteX7" fmla="*/ 994453 w 1345622"/>
                      <a:gd name="connsiteY7" fmla="*/ 2046165 h 2294618"/>
                      <a:gd name="connsiteX8" fmla="*/ 1208621 w 1345622"/>
                      <a:gd name="connsiteY8" fmla="*/ 2134055 h 2294618"/>
                      <a:gd name="connsiteX9" fmla="*/ 1345622 w 1345622"/>
                      <a:gd name="connsiteY9" fmla="*/ 1822141 h 2294618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208621 w 1345622"/>
                      <a:gd name="connsiteY8" fmla="*/ 2134055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208621 w 1345622"/>
                      <a:gd name="connsiteY8" fmla="*/ 2134055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208621 w 1345622"/>
                      <a:gd name="connsiteY8" fmla="*/ 2134056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208621 w 1345622"/>
                      <a:gd name="connsiteY8" fmla="*/ 2134056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92307 w 1345622"/>
                      <a:gd name="connsiteY6" fmla="*/ 2166367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622" h="2183063">
                        <a:moveTo>
                          <a:pt x="0" y="2172822"/>
                        </a:moveTo>
                        <a:cubicBezTo>
                          <a:pt x="31750" y="2137897"/>
                          <a:pt x="61913" y="2066460"/>
                          <a:pt x="95250" y="2068047"/>
                        </a:cubicBezTo>
                        <a:cubicBezTo>
                          <a:pt x="128587" y="2069634"/>
                          <a:pt x="157163" y="2193459"/>
                          <a:pt x="200025" y="2182347"/>
                        </a:cubicBezTo>
                        <a:cubicBezTo>
                          <a:pt x="242887" y="2171235"/>
                          <a:pt x="304800" y="2001372"/>
                          <a:pt x="352425" y="2001372"/>
                        </a:cubicBezTo>
                        <a:cubicBezTo>
                          <a:pt x="400050" y="2001372"/>
                          <a:pt x="437210" y="2196322"/>
                          <a:pt x="485775" y="2182347"/>
                        </a:cubicBezTo>
                        <a:cubicBezTo>
                          <a:pt x="534340" y="2168372"/>
                          <a:pt x="569769" y="2666"/>
                          <a:pt x="620858" y="3"/>
                        </a:cubicBezTo>
                        <a:cubicBezTo>
                          <a:pt x="671947" y="-2660"/>
                          <a:pt x="691795" y="2152915"/>
                          <a:pt x="792307" y="2166367"/>
                        </a:cubicBezTo>
                        <a:cubicBezTo>
                          <a:pt x="892819" y="2179819"/>
                          <a:pt x="928255" y="2048887"/>
                          <a:pt x="994453" y="2046165"/>
                        </a:cubicBezTo>
                        <a:cubicBezTo>
                          <a:pt x="1060651" y="2043443"/>
                          <a:pt x="1133519" y="2159409"/>
                          <a:pt x="1189497" y="2150034"/>
                        </a:cubicBezTo>
                        <a:cubicBezTo>
                          <a:pt x="1251120" y="2153916"/>
                          <a:pt x="1265424" y="1844831"/>
                          <a:pt x="1345622" y="1822141"/>
                        </a:cubicBezTo>
                      </a:path>
                    </a:pathLst>
                  </a:cu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05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83" name="Figura a mano libera 77"/>
                  <p:cNvSpPr/>
                  <p:nvPr/>
                </p:nvSpPr>
                <p:spPr>
                  <a:xfrm flipH="1">
                    <a:off x="7776759" y="5166529"/>
                    <a:ext cx="760405" cy="650592"/>
                  </a:xfrm>
                  <a:custGeom>
                    <a:avLst/>
                    <a:gdLst>
                      <a:gd name="connsiteX0" fmla="*/ 0 w 1171575"/>
                      <a:gd name="connsiteY0" fmla="*/ 1247775 h 1257300"/>
                      <a:gd name="connsiteX1" fmla="*/ 95250 w 1171575"/>
                      <a:gd name="connsiteY1" fmla="*/ 1143000 h 1257300"/>
                      <a:gd name="connsiteX2" fmla="*/ 200025 w 1171575"/>
                      <a:gd name="connsiteY2" fmla="*/ 1257300 h 1257300"/>
                      <a:gd name="connsiteX3" fmla="*/ 352425 w 1171575"/>
                      <a:gd name="connsiteY3" fmla="*/ 1076325 h 1257300"/>
                      <a:gd name="connsiteX4" fmla="*/ 485775 w 1171575"/>
                      <a:gd name="connsiteY4" fmla="*/ 1257300 h 1257300"/>
                      <a:gd name="connsiteX5" fmla="*/ 666750 w 1171575"/>
                      <a:gd name="connsiteY5" fmla="*/ 942975 h 1257300"/>
                      <a:gd name="connsiteX6" fmla="*/ 838200 w 1171575"/>
                      <a:gd name="connsiteY6" fmla="*/ 1257300 h 1257300"/>
                      <a:gd name="connsiteX7" fmla="*/ 1171575 w 1171575"/>
                      <a:gd name="connsiteY7" fmla="*/ 0 h 1257300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58998"/>
                      <a:gd name="connsiteX1" fmla="*/ 95250 w 1171575"/>
                      <a:gd name="connsiteY1" fmla="*/ 1143000 h 1258998"/>
                      <a:gd name="connsiteX2" fmla="*/ 200025 w 1171575"/>
                      <a:gd name="connsiteY2" fmla="*/ 1257300 h 1258998"/>
                      <a:gd name="connsiteX3" fmla="*/ 352425 w 1171575"/>
                      <a:gd name="connsiteY3" fmla="*/ 1076325 h 1258998"/>
                      <a:gd name="connsiteX4" fmla="*/ 485775 w 1171575"/>
                      <a:gd name="connsiteY4" fmla="*/ 1257300 h 1258998"/>
                      <a:gd name="connsiteX5" fmla="*/ 666750 w 1171575"/>
                      <a:gd name="connsiteY5" fmla="*/ 942975 h 1258998"/>
                      <a:gd name="connsiteX6" fmla="*/ 838200 w 1171575"/>
                      <a:gd name="connsiteY6" fmla="*/ 1257300 h 1258998"/>
                      <a:gd name="connsiteX7" fmla="*/ 1171575 w 1171575"/>
                      <a:gd name="connsiteY7" fmla="*/ 0 h 1258998"/>
                      <a:gd name="connsiteX0" fmla="*/ 0 w 1162050"/>
                      <a:gd name="connsiteY0" fmla="*/ 2076450 h 2166716"/>
                      <a:gd name="connsiteX1" fmla="*/ 95250 w 1162050"/>
                      <a:gd name="connsiteY1" fmla="*/ 1971675 h 2166716"/>
                      <a:gd name="connsiteX2" fmla="*/ 200025 w 1162050"/>
                      <a:gd name="connsiteY2" fmla="*/ 2085975 h 2166716"/>
                      <a:gd name="connsiteX3" fmla="*/ 352425 w 1162050"/>
                      <a:gd name="connsiteY3" fmla="*/ 1905000 h 2166716"/>
                      <a:gd name="connsiteX4" fmla="*/ 485775 w 1162050"/>
                      <a:gd name="connsiteY4" fmla="*/ 2085975 h 2166716"/>
                      <a:gd name="connsiteX5" fmla="*/ 666750 w 1162050"/>
                      <a:gd name="connsiteY5" fmla="*/ 1771650 h 2166716"/>
                      <a:gd name="connsiteX6" fmla="*/ 838200 w 1162050"/>
                      <a:gd name="connsiteY6" fmla="*/ 2085975 h 2166716"/>
                      <a:gd name="connsiteX7" fmla="*/ 1162050 w 1162050"/>
                      <a:gd name="connsiteY7" fmla="*/ 0 h 2166716"/>
                      <a:gd name="connsiteX0" fmla="*/ 0 w 1162050"/>
                      <a:gd name="connsiteY0" fmla="*/ 2076450 h 2087673"/>
                      <a:gd name="connsiteX1" fmla="*/ 95250 w 1162050"/>
                      <a:gd name="connsiteY1" fmla="*/ 1971675 h 2087673"/>
                      <a:gd name="connsiteX2" fmla="*/ 200025 w 1162050"/>
                      <a:gd name="connsiteY2" fmla="*/ 2085975 h 2087673"/>
                      <a:gd name="connsiteX3" fmla="*/ 352425 w 1162050"/>
                      <a:gd name="connsiteY3" fmla="*/ 1905000 h 2087673"/>
                      <a:gd name="connsiteX4" fmla="*/ 485775 w 1162050"/>
                      <a:gd name="connsiteY4" fmla="*/ 2085975 h 2087673"/>
                      <a:gd name="connsiteX5" fmla="*/ 666750 w 1162050"/>
                      <a:gd name="connsiteY5" fmla="*/ 1771650 h 2087673"/>
                      <a:gd name="connsiteX6" fmla="*/ 838200 w 1162050"/>
                      <a:gd name="connsiteY6" fmla="*/ 2085975 h 2087673"/>
                      <a:gd name="connsiteX7" fmla="*/ 1162050 w 1162050"/>
                      <a:gd name="connsiteY7" fmla="*/ 0 h 2087673"/>
                      <a:gd name="connsiteX0" fmla="*/ 0 w 1162050"/>
                      <a:gd name="connsiteY0" fmla="*/ 2076450 h 2135944"/>
                      <a:gd name="connsiteX1" fmla="*/ 95250 w 1162050"/>
                      <a:gd name="connsiteY1" fmla="*/ 1971675 h 2135944"/>
                      <a:gd name="connsiteX2" fmla="*/ 200025 w 1162050"/>
                      <a:gd name="connsiteY2" fmla="*/ 2085975 h 2135944"/>
                      <a:gd name="connsiteX3" fmla="*/ 352425 w 1162050"/>
                      <a:gd name="connsiteY3" fmla="*/ 1905000 h 2135944"/>
                      <a:gd name="connsiteX4" fmla="*/ 485775 w 1162050"/>
                      <a:gd name="connsiteY4" fmla="*/ 2085975 h 2135944"/>
                      <a:gd name="connsiteX5" fmla="*/ 666750 w 1162050"/>
                      <a:gd name="connsiteY5" fmla="*/ 1533525 h 2135944"/>
                      <a:gd name="connsiteX6" fmla="*/ 838200 w 1162050"/>
                      <a:gd name="connsiteY6" fmla="*/ 2085975 h 2135944"/>
                      <a:gd name="connsiteX7" fmla="*/ 1162050 w 1162050"/>
                      <a:gd name="connsiteY7" fmla="*/ 0 h 2135944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172819 h 2294828"/>
                      <a:gd name="connsiteX1" fmla="*/ 95250 w 1162050"/>
                      <a:gd name="connsiteY1" fmla="*/ 2068044 h 2294828"/>
                      <a:gd name="connsiteX2" fmla="*/ 200025 w 1162050"/>
                      <a:gd name="connsiteY2" fmla="*/ 2182344 h 2294828"/>
                      <a:gd name="connsiteX3" fmla="*/ 352425 w 1162050"/>
                      <a:gd name="connsiteY3" fmla="*/ 2001369 h 2294828"/>
                      <a:gd name="connsiteX4" fmla="*/ 485775 w 1162050"/>
                      <a:gd name="connsiteY4" fmla="*/ 2182344 h 2294828"/>
                      <a:gd name="connsiteX5" fmla="*/ 620858 w 1162050"/>
                      <a:gd name="connsiteY5" fmla="*/ 0 h 2294828"/>
                      <a:gd name="connsiteX6" fmla="*/ 838200 w 1162050"/>
                      <a:gd name="connsiteY6" fmla="*/ 2182344 h 2294828"/>
                      <a:gd name="connsiteX7" fmla="*/ 1162050 w 1162050"/>
                      <a:gd name="connsiteY7" fmla="*/ 96369 h 2294828"/>
                      <a:gd name="connsiteX0" fmla="*/ 0 w 1162050"/>
                      <a:gd name="connsiteY0" fmla="*/ 2172819 h 2294828"/>
                      <a:gd name="connsiteX1" fmla="*/ 95250 w 1162050"/>
                      <a:gd name="connsiteY1" fmla="*/ 2068044 h 2294828"/>
                      <a:gd name="connsiteX2" fmla="*/ 200025 w 1162050"/>
                      <a:gd name="connsiteY2" fmla="*/ 2182344 h 2294828"/>
                      <a:gd name="connsiteX3" fmla="*/ 352425 w 1162050"/>
                      <a:gd name="connsiteY3" fmla="*/ 2001369 h 2294828"/>
                      <a:gd name="connsiteX4" fmla="*/ 485775 w 1162050"/>
                      <a:gd name="connsiteY4" fmla="*/ 2182344 h 2294828"/>
                      <a:gd name="connsiteX5" fmla="*/ 620858 w 1162050"/>
                      <a:gd name="connsiteY5" fmla="*/ 0 h 2294828"/>
                      <a:gd name="connsiteX6" fmla="*/ 746414 w 1162050"/>
                      <a:gd name="connsiteY6" fmla="*/ 2182344 h 2294828"/>
                      <a:gd name="connsiteX7" fmla="*/ 1162050 w 1162050"/>
                      <a:gd name="connsiteY7" fmla="*/ 96369 h 2294828"/>
                      <a:gd name="connsiteX0" fmla="*/ 0 w 1345622"/>
                      <a:gd name="connsiteY0" fmla="*/ 2172819 h 2294828"/>
                      <a:gd name="connsiteX1" fmla="*/ 95250 w 1345622"/>
                      <a:gd name="connsiteY1" fmla="*/ 2068044 h 2294828"/>
                      <a:gd name="connsiteX2" fmla="*/ 200025 w 1345622"/>
                      <a:gd name="connsiteY2" fmla="*/ 2182344 h 2294828"/>
                      <a:gd name="connsiteX3" fmla="*/ 352425 w 1345622"/>
                      <a:gd name="connsiteY3" fmla="*/ 2001369 h 2294828"/>
                      <a:gd name="connsiteX4" fmla="*/ 485775 w 1345622"/>
                      <a:gd name="connsiteY4" fmla="*/ 2182344 h 2294828"/>
                      <a:gd name="connsiteX5" fmla="*/ 620858 w 1345622"/>
                      <a:gd name="connsiteY5" fmla="*/ 0 h 2294828"/>
                      <a:gd name="connsiteX6" fmla="*/ 746414 w 1345622"/>
                      <a:gd name="connsiteY6" fmla="*/ 2182344 h 2294828"/>
                      <a:gd name="connsiteX7" fmla="*/ 1345622 w 1345622"/>
                      <a:gd name="connsiteY7" fmla="*/ 1822138 h 2294828"/>
                      <a:gd name="connsiteX0" fmla="*/ 0 w 1345622"/>
                      <a:gd name="connsiteY0" fmla="*/ 2172819 h 2304696"/>
                      <a:gd name="connsiteX1" fmla="*/ 95250 w 1345622"/>
                      <a:gd name="connsiteY1" fmla="*/ 2068044 h 2304696"/>
                      <a:gd name="connsiteX2" fmla="*/ 200025 w 1345622"/>
                      <a:gd name="connsiteY2" fmla="*/ 2182344 h 2304696"/>
                      <a:gd name="connsiteX3" fmla="*/ 352425 w 1345622"/>
                      <a:gd name="connsiteY3" fmla="*/ 2001369 h 2304696"/>
                      <a:gd name="connsiteX4" fmla="*/ 485775 w 1345622"/>
                      <a:gd name="connsiteY4" fmla="*/ 2182344 h 2304696"/>
                      <a:gd name="connsiteX5" fmla="*/ 620858 w 1345622"/>
                      <a:gd name="connsiteY5" fmla="*/ 0 h 2304696"/>
                      <a:gd name="connsiteX6" fmla="*/ 746414 w 1345622"/>
                      <a:gd name="connsiteY6" fmla="*/ 2182344 h 2304696"/>
                      <a:gd name="connsiteX7" fmla="*/ 1116835 w 1345622"/>
                      <a:gd name="connsiteY7" fmla="*/ 2006217 h 2304696"/>
                      <a:gd name="connsiteX8" fmla="*/ 1345622 w 1345622"/>
                      <a:gd name="connsiteY8" fmla="*/ 1822138 h 2304696"/>
                      <a:gd name="connsiteX0" fmla="*/ 0 w 1345622"/>
                      <a:gd name="connsiteY0" fmla="*/ 2172819 h 2341245"/>
                      <a:gd name="connsiteX1" fmla="*/ 95250 w 1345622"/>
                      <a:gd name="connsiteY1" fmla="*/ 2068044 h 2341245"/>
                      <a:gd name="connsiteX2" fmla="*/ 200025 w 1345622"/>
                      <a:gd name="connsiteY2" fmla="*/ 2182344 h 2341245"/>
                      <a:gd name="connsiteX3" fmla="*/ 352425 w 1345622"/>
                      <a:gd name="connsiteY3" fmla="*/ 2001369 h 2341245"/>
                      <a:gd name="connsiteX4" fmla="*/ 485775 w 1345622"/>
                      <a:gd name="connsiteY4" fmla="*/ 2182344 h 2341245"/>
                      <a:gd name="connsiteX5" fmla="*/ 620858 w 1345622"/>
                      <a:gd name="connsiteY5" fmla="*/ 0 h 2341245"/>
                      <a:gd name="connsiteX6" fmla="*/ 746414 w 1345622"/>
                      <a:gd name="connsiteY6" fmla="*/ 2182344 h 2341245"/>
                      <a:gd name="connsiteX7" fmla="*/ 1208621 w 1345622"/>
                      <a:gd name="connsiteY7" fmla="*/ 2134052 h 2341245"/>
                      <a:gd name="connsiteX8" fmla="*/ 1345622 w 1345622"/>
                      <a:gd name="connsiteY8" fmla="*/ 1822138 h 2341245"/>
                      <a:gd name="connsiteX0" fmla="*/ 0 w 1345622"/>
                      <a:gd name="connsiteY0" fmla="*/ 2172819 h 2375566"/>
                      <a:gd name="connsiteX1" fmla="*/ 95250 w 1345622"/>
                      <a:gd name="connsiteY1" fmla="*/ 2068044 h 2375566"/>
                      <a:gd name="connsiteX2" fmla="*/ 200025 w 1345622"/>
                      <a:gd name="connsiteY2" fmla="*/ 2182344 h 2375566"/>
                      <a:gd name="connsiteX3" fmla="*/ 352425 w 1345622"/>
                      <a:gd name="connsiteY3" fmla="*/ 2001369 h 2375566"/>
                      <a:gd name="connsiteX4" fmla="*/ 485775 w 1345622"/>
                      <a:gd name="connsiteY4" fmla="*/ 2182344 h 2375566"/>
                      <a:gd name="connsiteX5" fmla="*/ 620858 w 1345622"/>
                      <a:gd name="connsiteY5" fmla="*/ 0 h 2375566"/>
                      <a:gd name="connsiteX6" fmla="*/ 746414 w 1345622"/>
                      <a:gd name="connsiteY6" fmla="*/ 2182344 h 2375566"/>
                      <a:gd name="connsiteX7" fmla="*/ 1009751 w 1345622"/>
                      <a:gd name="connsiteY7" fmla="*/ 2261883 h 2375566"/>
                      <a:gd name="connsiteX8" fmla="*/ 1208621 w 1345622"/>
                      <a:gd name="connsiteY8" fmla="*/ 2134052 h 2375566"/>
                      <a:gd name="connsiteX9" fmla="*/ 1345622 w 1345622"/>
                      <a:gd name="connsiteY9" fmla="*/ 1822138 h 2375566"/>
                      <a:gd name="connsiteX0" fmla="*/ 0 w 1345622"/>
                      <a:gd name="connsiteY0" fmla="*/ 2172819 h 2304485"/>
                      <a:gd name="connsiteX1" fmla="*/ 95250 w 1345622"/>
                      <a:gd name="connsiteY1" fmla="*/ 2068044 h 2304485"/>
                      <a:gd name="connsiteX2" fmla="*/ 200025 w 1345622"/>
                      <a:gd name="connsiteY2" fmla="*/ 2182344 h 2304485"/>
                      <a:gd name="connsiteX3" fmla="*/ 352425 w 1345622"/>
                      <a:gd name="connsiteY3" fmla="*/ 2001369 h 2304485"/>
                      <a:gd name="connsiteX4" fmla="*/ 485775 w 1345622"/>
                      <a:gd name="connsiteY4" fmla="*/ 2182344 h 2304485"/>
                      <a:gd name="connsiteX5" fmla="*/ 620858 w 1345622"/>
                      <a:gd name="connsiteY5" fmla="*/ 0 h 2304485"/>
                      <a:gd name="connsiteX6" fmla="*/ 746414 w 1345622"/>
                      <a:gd name="connsiteY6" fmla="*/ 2182344 h 2304485"/>
                      <a:gd name="connsiteX7" fmla="*/ 1040346 w 1345622"/>
                      <a:gd name="connsiteY7" fmla="*/ 2038173 h 2304485"/>
                      <a:gd name="connsiteX8" fmla="*/ 1208621 w 1345622"/>
                      <a:gd name="connsiteY8" fmla="*/ 2134052 h 2304485"/>
                      <a:gd name="connsiteX9" fmla="*/ 1345622 w 1345622"/>
                      <a:gd name="connsiteY9" fmla="*/ 1822138 h 2304485"/>
                      <a:gd name="connsiteX0" fmla="*/ 0 w 1345622"/>
                      <a:gd name="connsiteY0" fmla="*/ 2172819 h 2294829"/>
                      <a:gd name="connsiteX1" fmla="*/ 95250 w 1345622"/>
                      <a:gd name="connsiteY1" fmla="*/ 2068044 h 2294829"/>
                      <a:gd name="connsiteX2" fmla="*/ 200025 w 1345622"/>
                      <a:gd name="connsiteY2" fmla="*/ 2182344 h 2294829"/>
                      <a:gd name="connsiteX3" fmla="*/ 352425 w 1345622"/>
                      <a:gd name="connsiteY3" fmla="*/ 2001369 h 2294829"/>
                      <a:gd name="connsiteX4" fmla="*/ 485775 w 1345622"/>
                      <a:gd name="connsiteY4" fmla="*/ 2182344 h 2294829"/>
                      <a:gd name="connsiteX5" fmla="*/ 620858 w 1345622"/>
                      <a:gd name="connsiteY5" fmla="*/ 0 h 2294829"/>
                      <a:gd name="connsiteX6" fmla="*/ 746414 w 1345622"/>
                      <a:gd name="connsiteY6" fmla="*/ 2182344 h 2294829"/>
                      <a:gd name="connsiteX7" fmla="*/ 1040346 w 1345622"/>
                      <a:gd name="connsiteY7" fmla="*/ 2038173 h 2294829"/>
                      <a:gd name="connsiteX8" fmla="*/ 1208621 w 1345622"/>
                      <a:gd name="connsiteY8" fmla="*/ 2134052 h 2294829"/>
                      <a:gd name="connsiteX9" fmla="*/ 1345622 w 1345622"/>
                      <a:gd name="connsiteY9" fmla="*/ 1822138 h 2294829"/>
                      <a:gd name="connsiteX0" fmla="*/ 0 w 1345622"/>
                      <a:gd name="connsiteY0" fmla="*/ 2172819 h 2183059"/>
                      <a:gd name="connsiteX1" fmla="*/ 95250 w 1345622"/>
                      <a:gd name="connsiteY1" fmla="*/ 2068044 h 2183059"/>
                      <a:gd name="connsiteX2" fmla="*/ 200025 w 1345622"/>
                      <a:gd name="connsiteY2" fmla="*/ 2182344 h 2183059"/>
                      <a:gd name="connsiteX3" fmla="*/ 352425 w 1345622"/>
                      <a:gd name="connsiteY3" fmla="*/ 2001369 h 2183059"/>
                      <a:gd name="connsiteX4" fmla="*/ 485775 w 1345622"/>
                      <a:gd name="connsiteY4" fmla="*/ 2182344 h 2183059"/>
                      <a:gd name="connsiteX5" fmla="*/ 620858 w 1345622"/>
                      <a:gd name="connsiteY5" fmla="*/ 0 h 2183059"/>
                      <a:gd name="connsiteX6" fmla="*/ 746414 w 1345622"/>
                      <a:gd name="connsiteY6" fmla="*/ 2182344 h 2183059"/>
                      <a:gd name="connsiteX7" fmla="*/ 1040346 w 1345622"/>
                      <a:gd name="connsiteY7" fmla="*/ 2038173 h 2183059"/>
                      <a:gd name="connsiteX8" fmla="*/ 1208621 w 1345622"/>
                      <a:gd name="connsiteY8" fmla="*/ 2134052 h 2183059"/>
                      <a:gd name="connsiteX9" fmla="*/ 1345622 w 1345622"/>
                      <a:gd name="connsiteY9" fmla="*/ 1822138 h 2183059"/>
                      <a:gd name="connsiteX0" fmla="*/ 0 w 1345622"/>
                      <a:gd name="connsiteY0" fmla="*/ 2172822 h 2183062"/>
                      <a:gd name="connsiteX1" fmla="*/ 95250 w 1345622"/>
                      <a:gd name="connsiteY1" fmla="*/ 2068047 h 2183062"/>
                      <a:gd name="connsiteX2" fmla="*/ 200025 w 1345622"/>
                      <a:gd name="connsiteY2" fmla="*/ 2182347 h 2183062"/>
                      <a:gd name="connsiteX3" fmla="*/ 352425 w 1345622"/>
                      <a:gd name="connsiteY3" fmla="*/ 2001372 h 2183062"/>
                      <a:gd name="connsiteX4" fmla="*/ 485775 w 1345622"/>
                      <a:gd name="connsiteY4" fmla="*/ 2182347 h 2183062"/>
                      <a:gd name="connsiteX5" fmla="*/ 620858 w 1345622"/>
                      <a:gd name="connsiteY5" fmla="*/ 3 h 2183062"/>
                      <a:gd name="connsiteX6" fmla="*/ 761712 w 1345622"/>
                      <a:gd name="connsiteY6" fmla="*/ 2166366 h 2183062"/>
                      <a:gd name="connsiteX7" fmla="*/ 1040346 w 1345622"/>
                      <a:gd name="connsiteY7" fmla="*/ 2038176 h 2183062"/>
                      <a:gd name="connsiteX8" fmla="*/ 1208621 w 1345622"/>
                      <a:gd name="connsiteY8" fmla="*/ 2134055 h 2183062"/>
                      <a:gd name="connsiteX9" fmla="*/ 1345622 w 1345622"/>
                      <a:gd name="connsiteY9" fmla="*/ 1822141 h 2183062"/>
                      <a:gd name="connsiteX0" fmla="*/ 0 w 1345622"/>
                      <a:gd name="connsiteY0" fmla="*/ 2172822 h 2293309"/>
                      <a:gd name="connsiteX1" fmla="*/ 95250 w 1345622"/>
                      <a:gd name="connsiteY1" fmla="*/ 2068047 h 2293309"/>
                      <a:gd name="connsiteX2" fmla="*/ 200025 w 1345622"/>
                      <a:gd name="connsiteY2" fmla="*/ 2182347 h 2293309"/>
                      <a:gd name="connsiteX3" fmla="*/ 352425 w 1345622"/>
                      <a:gd name="connsiteY3" fmla="*/ 2001372 h 2293309"/>
                      <a:gd name="connsiteX4" fmla="*/ 485775 w 1345622"/>
                      <a:gd name="connsiteY4" fmla="*/ 2182347 h 2293309"/>
                      <a:gd name="connsiteX5" fmla="*/ 620858 w 1345622"/>
                      <a:gd name="connsiteY5" fmla="*/ 3 h 2293309"/>
                      <a:gd name="connsiteX6" fmla="*/ 761712 w 1345622"/>
                      <a:gd name="connsiteY6" fmla="*/ 2166366 h 2293309"/>
                      <a:gd name="connsiteX7" fmla="*/ 994453 w 1345622"/>
                      <a:gd name="connsiteY7" fmla="*/ 2046165 h 2293309"/>
                      <a:gd name="connsiteX8" fmla="*/ 1208621 w 1345622"/>
                      <a:gd name="connsiteY8" fmla="*/ 2134055 h 2293309"/>
                      <a:gd name="connsiteX9" fmla="*/ 1345622 w 1345622"/>
                      <a:gd name="connsiteY9" fmla="*/ 1822141 h 2293309"/>
                      <a:gd name="connsiteX0" fmla="*/ 0 w 1345622"/>
                      <a:gd name="connsiteY0" fmla="*/ 2172822 h 2288293"/>
                      <a:gd name="connsiteX1" fmla="*/ 95250 w 1345622"/>
                      <a:gd name="connsiteY1" fmla="*/ 2068047 h 2288293"/>
                      <a:gd name="connsiteX2" fmla="*/ 200025 w 1345622"/>
                      <a:gd name="connsiteY2" fmla="*/ 2182347 h 2288293"/>
                      <a:gd name="connsiteX3" fmla="*/ 352425 w 1345622"/>
                      <a:gd name="connsiteY3" fmla="*/ 2001372 h 2288293"/>
                      <a:gd name="connsiteX4" fmla="*/ 485775 w 1345622"/>
                      <a:gd name="connsiteY4" fmla="*/ 2182347 h 2288293"/>
                      <a:gd name="connsiteX5" fmla="*/ 620858 w 1345622"/>
                      <a:gd name="connsiteY5" fmla="*/ 3 h 2288293"/>
                      <a:gd name="connsiteX6" fmla="*/ 761712 w 1345622"/>
                      <a:gd name="connsiteY6" fmla="*/ 2166366 h 2288293"/>
                      <a:gd name="connsiteX7" fmla="*/ 994453 w 1345622"/>
                      <a:gd name="connsiteY7" fmla="*/ 2046165 h 2288293"/>
                      <a:gd name="connsiteX8" fmla="*/ 1208621 w 1345622"/>
                      <a:gd name="connsiteY8" fmla="*/ 2134055 h 2288293"/>
                      <a:gd name="connsiteX9" fmla="*/ 1345622 w 1345622"/>
                      <a:gd name="connsiteY9" fmla="*/ 1822141 h 2288293"/>
                      <a:gd name="connsiteX0" fmla="*/ 0 w 1345622"/>
                      <a:gd name="connsiteY0" fmla="*/ 2172822 h 2288293"/>
                      <a:gd name="connsiteX1" fmla="*/ 95250 w 1345622"/>
                      <a:gd name="connsiteY1" fmla="*/ 2068047 h 2288293"/>
                      <a:gd name="connsiteX2" fmla="*/ 200025 w 1345622"/>
                      <a:gd name="connsiteY2" fmla="*/ 2182347 h 2288293"/>
                      <a:gd name="connsiteX3" fmla="*/ 352425 w 1345622"/>
                      <a:gd name="connsiteY3" fmla="*/ 2001372 h 2288293"/>
                      <a:gd name="connsiteX4" fmla="*/ 485775 w 1345622"/>
                      <a:gd name="connsiteY4" fmla="*/ 2182347 h 2288293"/>
                      <a:gd name="connsiteX5" fmla="*/ 620858 w 1345622"/>
                      <a:gd name="connsiteY5" fmla="*/ 3 h 2288293"/>
                      <a:gd name="connsiteX6" fmla="*/ 761712 w 1345622"/>
                      <a:gd name="connsiteY6" fmla="*/ 2166366 h 2288293"/>
                      <a:gd name="connsiteX7" fmla="*/ 994453 w 1345622"/>
                      <a:gd name="connsiteY7" fmla="*/ 2046165 h 2288293"/>
                      <a:gd name="connsiteX8" fmla="*/ 1208621 w 1345622"/>
                      <a:gd name="connsiteY8" fmla="*/ 2134055 h 2288293"/>
                      <a:gd name="connsiteX9" fmla="*/ 1345622 w 1345622"/>
                      <a:gd name="connsiteY9" fmla="*/ 1822141 h 2288293"/>
                      <a:gd name="connsiteX0" fmla="*/ 0 w 1345622"/>
                      <a:gd name="connsiteY0" fmla="*/ 2172822 h 2298674"/>
                      <a:gd name="connsiteX1" fmla="*/ 95250 w 1345622"/>
                      <a:gd name="connsiteY1" fmla="*/ 2068047 h 2298674"/>
                      <a:gd name="connsiteX2" fmla="*/ 200025 w 1345622"/>
                      <a:gd name="connsiteY2" fmla="*/ 2182347 h 2298674"/>
                      <a:gd name="connsiteX3" fmla="*/ 352425 w 1345622"/>
                      <a:gd name="connsiteY3" fmla="*/ 2001372 h 2298674"/>
                      <a:gd name="connsiteX4" fmla="*/ 485775 w 1345622"/>
                      <a:gd name="connsiteY4" fmla="*/ 2182347 h 2298674"/>
                      <a:gd name="connsiteX5" fmla="*/ 620858 w 1345622"/>
                      <a:gd name="connsiteY5" fmla="*/ 3 h 2298674"/>
                      <a:gd name="connsiteX6" fmla="*/ 761712 w 1345622"/>
                      <a:gd name="connsiteY6" fmla="*/ 2166366 h 2298674"/>
                      <a:gd name="connsiteX7" fmla="*/ 994453 w 1345622"/>
                      <a:gd name="connsiteY7" fmla="*/ 2046165 h 2298674"/>
                      <a:gd name="connsiteX8" fmla="*/ 1208621 w 1345622"/>
                      <a:gd name="connsiteY8" fmla="*/ 2134055 h 2298674"/>
                      <a:gd name="connsiteX9" fmla="*/ 1345622 w 1345622"/>
                      <a:gd name="connsiteY9" fmla="*/ 1822141 h 2298674"/>
                      <a:gd name="connsiteX0" fmla="*/ 0 w 1345622"/>
                      <a:gd name="connsiteY0" fmla="*/ 2172822 h 2294618"/>
                      <a:gd name="connsiteX1" fmla="*/ 95250 w 1345622"/>
                      <a:gd name="connsiteY1" fmla="*/ 2068047 h 2294618"/>
                      <a:gd name="connsiteX2" fmla="*/ 200025 w 1345622"/>
                      <a:gd name="connsiteY2" fmla="*/ 2182347 h 2294618"/>
                      <a:gd name="connsiteX3" fmla="*/ 352425 w 1345622"/>
                      <a:gd name="connsiteY3" fmla="*/ 2001372 h 2294618"/>
                      <a:gd name="connsiteX4" fmla="*/ 485775 w 1345622"/>
                      <a:gd name="connsiteY4" fmla="*/ 2182347 h 2294618"/>
                      <a:gd name="connsiteX5" fmla="*/ 620858 w 1345622"/>
                      <a:gd name="connsiteY5" fmla="*/ 3 h 2294618"/>
                      <a:gd name="connsiteX6" fmla="*/ 761712 w 1345622"/>
                      <a:gd name="connsiteY6" fmla="*/ 2166366 h 2294618"/>
                      <a:gd name="connsiteX7" fmla="*/ 994453 w 1345622"/>
                      <a:gd name="connsiteY7" fmla="*/ 2046165 h 2294618"/>
                      <a:gd name="connsiteX8" fmla="*/ 1208621 w 1345622"/>
                      <a:gd name="connsiteY8" fmla="*/ 2134055 h 2294618"/>
                      <a:gd name="connsiteX9" fmla="*/ 1345622 w 1345622"/>
                      <a:gd name="connsiteY9" fmla="*/ 1822141 h 2294618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208621 w 1345622"/>
                      <a:gd name="connsiteY8" fmla="*/ 2134055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208621 w 1345622"/>
                      <a:gd name="connsiteY8" fmla="*/ 2134055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208621 w 1345622"/>
                      <a:gd name="connsiteY8" fmla="*/ 2134056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208621 w 1345622"/>
                      <a:gd name="connsiteY8" fmla="*/ 2134056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61712 w 1345622"/>
                      <a:gd name="connsiteY6" fmla="*/ 2166366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  <a:gd name="connsiteX0" fmla="*/ 0 w 1345622"/>
                      <a:gd name="connsiteY0" fmla="*/ 2172822 h 2183063"/>
                      <a:gd name="connsiteX1" fmla="*/ 95250 w 1345622"/>
                      <a:gd name="connsiteY1" fmla="*/ 2068047 h 2183063"/>
                      <a:gd name="connsiteX2" fmla="*/ 200025 w 1345622"/>
                      <a:gd name="connsiteY2" fmla="*/ 2182347 h 2183063"/>
                      <a:gd name="connsiteX3" fmla="*/ 352425 w 1345622"/>
                      <a:gd name="connsiteY3" fmla="*/ 2001372 h 2183063"/>
                      <a:gd name="connsiteX4" fmla="*/ 485775 w 1345622"/>
                      <a:gd name="connsiteY4" fmla="*/ 2182347 h 2183063"/>
                      <a:gd name="connsiteX5" fmla="*/ 620858 w 1345622"/>
                      <a:gd name="connsiteY5" fmla="*/ 3 h 2183063"/>
                      <a:gd name="connsiteX6" fmla="*/ 792307 w 1345622"/>
                      <a:gd name="connsiteY6" fmla="*/ 2166367 h 2183063"/>
                      <a:gd name="connsiteX7" fmla="*/ 994453 w 1345622"/>
                      <a:gd name="connsiteY7" fmla="*/ 2046165 h 2183063"/>
                      <a:gd name="connsiteX8" fmla="*/ 1189497 w 1345622"/>
                      <a:gd name="connsiteY8" fmla="*/ 2150034 h 2183063"/>
                      <a:gd name="connsiteX9" fmla="*/ 1345622 w 1345622"/>
                      <a:gd name="connsiteY9" fmla="*/ 1822141 h 2183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345622" h="2183063">
                        <a:moveTo>
                          <a:pt x="0" y="2172822"/>
                        </a:moveTo>
                        <a:cubicBezTo>
                          <a:pt x="31750" y="2137897"/>
                          <a:pt x="61913" y="2066460"/>
                          <a:pt x="95250" y="2068047"/>
                        </a:cubicBezTo>
                        <a:cubicBezTo>
                          <a:pt x="128587" y="2069634"/>
                          <a:pt x="157163" y="2193459"/>
                          <a:pt x="200025" y="2182347"/>
                        </a:cubicBezTo>
                        <a:cubicBezTo>
                          <a:pt x="242887" y="2171235"/>
                          <a:pt x="304800" y="2001372"/>
                          <a:pt x="352425" y="2001372"/>
                        </a:cubicBezTo>
                        <a:cubicBezTo>
                          <a:pt x="400050" y="2001372"/>
                          <a:pt x="437210" y="2196322"/>
                          <a:pt x="485775" y="2182347"/>
                        </a:cubicBezTo>
                        <a:cubicBezTo>
                          <a:pt x="534340" y="2168372"/>
                          <a:pt x="569769" y="2666"/>
                          <a:pt x="620858" y="3"/>
                        </a:cubicBezTo>
                        <a:cubicBezTo>
                          <a:pt x="671947" y="-2660"/>
                          <a:pt x="691795" y="2152915"/>
                          <a:pt x="792307" y="2166367"/>
                        </a:cubicBezTo>
                        <a:cubicBezTo>
                          <a:pt x="892819" y="2179819"/>
                          <a:pt x="928255" y="2048887"/>
                          <a:pt x="994453" y="2046165"/>
                        </a:cubicBezTo>
                        <a:cubicBezTo>
                          <a:pt x="1060651" y="2043443"/>
                          <a:pt x="1133519" y="2159409"/>
                          <a:pt x="1189497" y="2150034"/>
                        </a:cubicBezTo>
                        <a:cubicBezTo>
                          <a:pt x="1251120" y="2153916"/>
                          <a:pt x="1265424" y="1844831"/>
                          <a:pt x="1345622" y="1822141"/>
                        </a:cubicBezTo>
                      </a:path>
                    </a:pathLst>
                  </a:cu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050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75" name="Rettangolo 74"/>
                <p:cNvSpPr/>
                <p:nvPr/>
              </p:nvSpPr>
              <p:spPr>
                <a:xfrm>
                  <a:off x="7931838" y="4256429"/>
                  <a:ext cx="476245" cy="72041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6" name="Rettangolo 75"/>
                <p:cNvSpPr/>
                <p:nvPr/>
              </p:nvSpPr>
              <p:spPr>
                <a:xfrm>
                  <a:off x="6822188" y="4261189"/>
                  <a:ext cx="476245" cy="720411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05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7" name="CasellaDiTesto 76"/>
                <p:cNvSpPr txBox="1"/>
                <p:nvPr/>
              </p:nvSpPr>
              <p:spPr>
                <a:xfrm>
                  <a:off x="7803089" y="3796237"/>
                  <a:ext cx="930591" cy="6791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900" dirty="0" err="1">
                      <a:latin typeface="Calibri" panose="020F0502020204030204" pitchFamily="34" charset="0"/>
                      <a:cs typeface="Arial" panose="020B0604020202020204" pitchFamily="34" charset="0"/>
                    </a:rPr>
                    <a:t>Lyot</a:t>
                  </a:r>
                  <a:r>
                    <a:rPr lang="en-US" sz="900" dirty="0">
                      <a:latin typeface="Calibri" panose="020F0502020204030204" pitchFamily="34" charset="0"/>
                      <a:cs typeface="Arial" panose="020B0604020202020204" pitchFamily="34" charset="0"/>
                    </a:rPr>
                    <a:t> stop</a:t>
                  </a:r>
                </a:p>
              </p:txBody>
            </p:sp>
          </p:grpSp>
          <p:grpSp>
            <p:nvGrpSpPr>
              <p:cNvPr id="52" name="Gruppo 51"/>
              <p:cNvGrpSpPr/>
              <p:nvPr/>
            </p:nvGrpSpPr>
            <p:grpSpPr>
              <a:xfrm>
                <a:off x="9847361" y="4485674"/>
                <a:ext cx="2224285" cy="1193550"/>
                <a:chOff x="6821488" y="4943723"/>
                <a:chExt cx="2224285" cy="1193550"/>
              </a:xfrm>
            </p:grpSpPr>
            <p:grpSp>
              <p:nvGrpSpPr>
                <p:cNvPr id="63" name="Gruppo 86"/>
                <p:cNvGrpSpPr>
                  <a:grpSpLocks/>
                </p:cNvGrpSpPr>
                <p:nvPr/>
              </p:nvGrpSpPr>
              <p:grpSpPr bwMode="auto">
                <a:xfrm>
                  <a:off x="6821488" y="5330823"/>
                  <a:ext cx="1836737" cy="806450"/>
                  <a:chOff x="6822187" y="5331451"/>
                  <a:chExt cx="1836000" cy="806495"/>
                </a:xfrm>
              </p:grpSpPr>
              <p:cxnSp>
                <p:nvCxnSpPr>
                  <p:cNvPr id="68" name="Connettore 2 67"/>
                  <p:cNvCxnSpPr/>
                  <p:nvPr/>
                </p:nvCxnSpPr>
                <p:spPr>
                  <a:xfrm flipH="1" flipV="1">
                    <a:off x="7604510" y="5331451"/>
                    <a:ext cx="0" cy="80649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Connettore 2 68"/>
                  <p:cNvCxnSpPr/>
                  <p:nvPr/>
                </p:nvCxnSpPr>
                <p:spPr>
                  <a:xfrm>
                    <a:off x="6822187" y="6074442"/>
                    <a:ext cx="1836000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Figura a mano libera 81"/>
                  <p:cNvSpPr/>
                  <p:nvPr/>
                </p:nvSpPr>
                <p:spPr>
                  <a:xfrm>
                    <a:off x="6879314" y="5949023"/>
                    <a:ext cx="723610" cy="134944"/>
                  </a:xfrm>
                  <a:custGeom>
                    <a:avLst/>
                    <a:gdLst>
                      <a:gd name="connsiteX0" fmla="*/ 0 w 1171575"/>
                      <a:gd name="connsiteY0" fmla="*/ 1247775 h 1257300"/>
                      <a:gd name="connsiteX1" fmla="*/ 95250 w 1171575"/>
                      <a:gd name="connsiteY1" fmla="*/ 1143000 h 1257300"/>
                      <a:gd name="connsiteX2" fmla="*/ 200025 w 1171575"/>
                      <a:gd name="connsiteY2" fmla="*/ 1257300 h 1257300"/>
                      <a:gd name="connsiteX3" fmla="*/ 352425 w 1171575"/>
                      <a:gd name="connsiteY3" fmla="*/ 1076325 h 1257300"/>
                      <a:gd name="connsiteX4" fmla="*/ 485775 w 1171575"/>
                      <a:gd name="connsiteY4" fmla="*/ 1257300 h 1257300"/>
                      <a:gd name="connsiteX5" fmla="*/ 666750 w 1171575"/>
                      <a:gd name="connsiteY5" fmla="*/ 942975 h 1257300"/>
                      <a:gd name="connsiteX6" fmla="*/ 838200 w 1171575"/>
                      <a:gd name="connsiteY6" fmla="*/ 1257300 h 1257300"/>
                      <a:gd name="connsiteX7" fmla="*/ 1171575 w 1171575"/>
                      <a:gd name="connsiteY7" fmla="*/ 0 h 1257300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58998"/>
                      <a:gd name="connsiteX1" fmla="*/ 95250 w 1171575"/>
                      <a:gd name="connsiteY1" fmla="*/ 1143000 h 1258998"/>
                      <a:gd name="connsiteX2" fmla="*/ 200025 w 1171575"/>
                      <a:gd name="connsiteY2" fmla="*/ 1257300 h 1258998"/>
                      <a:gd name="connsiteX3" fmla="*/ 352425 w 1171575"/>
                      <a:gd name="connsiteY3" fmla="*/ 1076325 h 1258998"/>
                      <a:gd name="connsiteX4" fmla="*/ 485775 w 1171575"/>
                      <a:gd name="connsiteY4" fmla="*/ 1257300 h 1258998"/>
                      <a:gd name="connsiteX5" fmla="*/ 666750 w 1171575"/>
                      <a:gd name="connsiteY5" fmla="*/ 942975 h 1258998"/>
                      <a:gd name="connsiteX6" fmla="*/ 838200 w 1171575"/>
                      <a:gd name="connsiteY6" fmla="*/ 1257300 h 1258998"/>
                      <a:gd name="connsiteX7" fmla="*/ 1171575 w 1171575"/>
                      <a:gd name="connsiteY7" fmla="*/ 0 h 1258998"/>
                      <a:gd name="connsiteX0" fmla="*/ 0 w 1162050"/>
                      <a:gd name="connsiteY0" fmla="*/ 2076450 h 2166716"/>
                      <a:gd name="connsiteX1" fmla="*/ 95250 w 1162050"/>
                      <a:gd name="connsiteY1" fmla="*/ 1971675 h 2166716"/>
                      <a:gd name="connsiteX2" fmla="*/ 200025 w 1162050"/>
                      <a:gd name="connsiteY2" fmla="*/ 2085975 h 2166716"/>
                      <a:gd name="connsiteX3" fmla="*/ 352425 w 1162050"/>
                      <a:gd name="connsiteY3" fmla="*/ 1905000 h 2166716"/>
                      <a:gd name="connsiteX4" fmla="*/ 485775 w 1162050"/>
                      <a:gd name="connsiteY4" fmla="*/ 2085975 h 2166716"/>
                      <a:gd name="connsiteX5" fmla="*/ 666750 w 1162050"/>
                      <a:gd name="connsiteY5" fmla="*/ 1771650 h 2166716"/>
                      <a:gd name="connsiteX6" fmla="*/ 838200 w 1162050"/>
                      <a:gd name="connsiteY6" fmla="*/ 2085975 h 2166716"/>
                      <a:gd name="connsiteX7" fmla="*/ 1162050 w 1162050"/>
                      <a:gd name="connsiteY7" fmla="*/ 0 h 2166716"/>
                      <a:gd name="connsiteX0" fmla="*/ 0 w 1162050"/>
                      <a:gd name="connsiteY0" fmla="*/ 2076450 h 2087673"/>
                      <a:gd name="connsiteX1" fmla="*/ 95250 w 1162050"/>
                      <a:gd name="connsiteY1" fmla="*/ 1971675 h 2087673"/>
                      <a:gd name="connsiteX2" fmla="*/ 200025 w 1162050"/>
                      <a:gd name="connsiteY2" fmla="*/ 2085975 h 2087673"/>
                      <a:gd name="connsiteX3" fmla="*/ 352425 w 1162050"/>
                      <a:gd name="connsiteY3" fmla="*/ 1905000 h 2087673"/>
                      <a:gd name="connsiteX4" fmla="*/ 485775 w 1162050"/>
                      <a:gd name="connsiteY4" fmla="*/ 2085975 h 2087673"/>
                      <a:gd name="connsiteX5" fmla="*/ 666750 w 1162050"/>
                      <a:gd name="connsiteY5" fmla="*/ 1771650 h 2087673"/>
                      <a:gd name="connsiteX6" fmla="*/ 838200 w 1162050"/>
                      <a:gd name="connsiteY6" fmla="*/ 2085975 h 2087673"/>
                      <a:gd name="connsiteX7" fmla="*/ 1162050 w 1162050"/>
                      <a:gd name="connsiteY7" fmla="*/ 0 h 2087673"/>
                      <a:gd name="connsiteX0" fmla="*/ 0 w 1162050"/>
                      <a:gd name="connsiteY0" fmla="*/ 2076450 h 2135944"/>
                      <a:gd name="connsiteX1" fmla="*/ 95250 w 1162050"/>
                      <a:gd name="connsiteY1" fmla="*/ 1971675 h 2135944"/>
                      <a:gd name="connsiteX2" fmla="*/ 200025 w 1162050"/>
                      <a:gd name="connsiteY2" fmla="*/ 2085975 h 2135944"/>
                      <a:gd name="connsiteX3" fmla="*/ 352425 w 1162050"/>
                      <a:gd name="connsiteY3" fmla="*/ 1905000 h 2135944"/>
                      <a:gd name="connsiteX4" fmla="*/ 485775 w 1162050"/>
                      <a:gd name="connsiteY4" fmla="*/ 2085975 h 2135944"/>
                      <a:gd name="connsiteX5" fmla="*/ 666750 w 1162050"/>
                      <a:gd name="connsiteY5" fmla="*/ 1533525 h 2135944"/>
                      <a:gd name="connsiteX6" fmla="*/ 838200 w 1162050"/>
                      <a:gd name="connsiteY6" fmla="*/ 2085975 h 2135944"/>
                      <a:gd name="connsiteX7" fmla="*/ 1162050 w 1162050"/>
                      <a:gd name="connsiteY7" fmla="*/ 0 h 2135944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730592 h 750219"/>
                      <a:gd name="connsiteX1" fmla="*/ 95250 w 1162050"/>
                      <a:gd name="connsiteY1" fmla="*/ 625817 h 750219"/>
                      <a:gd name="connsiteX2" fmla="*/ 200025 w 1162050"/>
                      <a:gd name="connsiteY2" fmla="*/ 740117 h 750219"/>
                      <a:gd name="connsiteX3" fmla="*/ 352425 w 1162050"/>
                      <a:gd name="connsiteY3" fmla="*/ 559142 h 750219"/>
                      <a:gd name="connsiteX4" fmla="*/ 485775 w 1162050"/>
                      <a:gd name="connsiteY4" fmla="*/ 740117 h 750219"/>
                      <a:gd name="connsiteX5" fmla="*/ 666750 w 1162050"/>
                      <a:gd name="connsiteY5" fmla="*/ 187667 h 750219"/>
                      <a:gd name="connsiteX6" fmla="*/ 838200 w 1162050"/>
                      <a:gd name="connsiteY6" fmla="*/ 740117 h 750219"/>
                      <a:gd name="connsiteX7" fmla="*/ 1162050 w 1162050"/>
                      <a:gd name="connsiteY7" fmla="*/ 0 h 750219"/>
                      <a:gd name="connsiteX0" fmla="*/ 0 w 1162050"/>
                      <a:gd name="connsiteY0" fmla="*/ 730592 h 750219"/>
                      <a:gd name="connsiteX1" fmla="*/ 95250 w 1162050"/>
                      <a:gd name="connsiteY1" fmla="*/ 625817 h 750219"/>
                      <a:gd name="connsiteX2" fmla="*/ 200025 w 1162050"/>
                      <a:gd name="connsiteY2" fmla="*/ 740117 h 750219"/>
                      <a:gd name="connsiteX3" fmla="*/ 352425 w 1162050"/>
                      <a:gd name="connsiteY3" fmla="*/ 559142 h 750219"/>
                      <a:gd name="connsiteX4" fmla="*/ 485775 w 1162050"/>
                      <a:gd name="connsiteY4" fmla="*/ 740117 h 750219"/>
                      <a:gd name="connsiteX5" fmla="*/ 666750 w 1162050"/>
                      <a:gd name="connsiteY5" fmla="*/ 187667 h 750219"/>
                      <a:gd name="connsiteX6" fmla="*/ 838200 w 1162050"/>
                      <a:gd name="connsiteY6" fmla="*/ 740117 h 750219"/>
                      <a:gd name="connsiteX7" fmla="*/ 1162050 w 1162050"/>
                      <a:gd name="connsiteY7" fmla="*/ 0 h 750219"/>
                      <a:gd name="connsiteX0" fmla="*/ 0 w 1162050"/>
                      <a:gd name="connsiteY0" fmla="*/ 730592 h 750219"/>
                      <a:gd name="connsiteX1" fmla="*/ 95250 w 1162050"/>
                      <a:gd name="connsiteY1" fmla="*/ 625817 h 750219"/>
                      <a:gd name="connsiteX2" fmla="*/ 200025 w 1162050"/>
                      <a:gd name="connsiteY2" fmla="*/ 740117 h 750219"/>
                      <a:gd name="connsiteX3" fmla="*/ 352425 w 1162050"/>
                      <a:gd name="connsiteY3" fmla="*/ 559142 h 750219"/>
                      <a:gd name="connsiteX4" fmla="*/ 485775 w 1162050"/>
                      <a:gd name="connsiteY4" fmla="*/ 740117 h 750219"/>
                      <a:gd name="connsiteX5" fmla="*/ 652763 w 1162050"/>
                      <a:gd name="connsiteY5" fmla="*/ 187665 h 750219"/>
                      <a:gd name="connsiteX6" fmla="*/ 838200 w 1162050"/>
                      <a:gd name="connsiteY6" fmla="*/ 740117 h 750219"/>
                      <a:gd name="connsiteX7" fmla="*/ 1162050 w 1162050"/>
                      <a:gd name="connsiteY7" fmla="*/ 0 h 750219"/>
                      <a:gd name="connsiteX0" fmla="*/ 0 w 1162050"/>
                      <a:gd name="connsiteY0" fmla="*/ 730592 h 750219"/>
                      <a:gd name="connsiteX1" fmla="*/ 95250 w 1162050"/>
                      <a:gd name="connsiteY1" fmla="*/ 625817 h 750219"/>
                      <a:gd name="connsiteX2" fmla="*/ 200025 w 1162050"/>
                      <a:gd name="connsiteY2" fmla="*/ 740117 h 750219"/>
                      <a:gd name="connsiteX3" fmla="*/ 352425 w 1162050"/>
                      <a:gd name="connsiteY3" fmla="*/ 559142 h 750219"/>
                      <a:gd name="connsiteX4" fmla="*/ 485775 w 1162050"/>
                      <a:gd name="connsiteY4" fmla="*/ 740117 h 750219"/>
                      <a:gd name="connsiteX5" fmla="*/ 652763 w 1162050"/>
                      <a:gd name="connsiteY5" fmla="*/ 187665 h 750219"/>
                      <a:gd name="connsiteX6" fmla="*/ 894147 w 1162050"/>
                      <a:gd name="connsiteY6" fmla="*/ 740114 h 750219"/>
                      <a:gd name="connsiteX7" fmla="*/ 1162050 w 1162050"/>
                      <a:gd name="connsiteY7" fmla="*/ 0 h 750219"/>
                      <a:gd name="connsiteX0" fmla="*/ 0 w 1162050"/>
                      <a:gd name="connsiteY0" fmla="*/ 730592 h 745969"/>
                      <a:gd name="connsiteX1" fmla="*/ 95250 w 1162050"/>
                      <a:gd name="connsiteY1" fmla="*/ 625817 h 745969"/>
                      <a:gd name="connsiteX2" fmla="*/ 200025 w 1162050"/>
                      <a:gd name="connsiteY2" fmla="*/ 740117 h 745969"/>
                      <a:gd name="connsiteX3" fmla="*/ 352425 w 1162050"/>
                      <a:gd name="connsiteY3" fmla="*/ 559142 h 745969"/>
                      <a:gd name="connsiteX4" fmla="*/ 485775 w 1162050"/>
                      <a:gd name="connsiteY4" fmla="*/ 740117 h 745969"/>
                      <a:gd name="connsiteX5" fmla="*/ 694723 w 1162050"/>
                      <a:gd name="connsiteY5" fmla="*/ 291192 h 745969"/>
                      <a:gd name="connsiteX6" fmla="*/ 894147 w 1162050"/>
                      <a:gd name="connsiteY6" fmla="*/ 740114 h 745969"/>
                      <a:gd name="connsiteX7" fmla="*/ 1162050 w 1162050"/>
                      <a:gd name="connsiteY7" fmla="*/ 0 h 745969"/>
                      <a:gd name="connsiteX0" fmla="*/ 0 w 1162050"/>
                      <a:gd name="connsiteY0" fmla="*/ 730592 h 743502"/>
                      <a:gd name="connsiteX1" fmla="*/ 95250 w 1162050"/>
                      <a:gd name="connsiteY1" fmla="*/ 625817 h 743502"/>
                      <a:gd name="connsiteX2" fmla="*/ 200025 w 1162050"/>
                      <a:gd name="connsiteY2" fmla="*/ 740117 h 743502"/>
                      <a:gd name="connsiteX3" fmla="*/ 352425 w 1162050"/>
                      <a:gd name="connsiteY3" fmla="*/ 559142 h 743502"/>
                      <a:gd name="connsiteX4" fmla="*/ 541722 w 1162050"/>
                      <a:gd name="connsiteY4" fmla="*/ 688348 h 743502"/>
                      <a:gd name="connsiteX5" fmla="*/ 694723 w 1162050"/>
                      <a:gd name="connsiteY5" fmla="*/ 291192 h 743502"/>
                      <a:gd name="connsiteX6" fmla="*/ 894147 w 1162050"/>
                      <a:gd name="connsiteY6" fmla="*/ 740114 h 743502"/>
                      <a:gd name="connsiteX7" fmla="*/ 1162050 w 1162050"/>
                      <a:gd name="connsiteY7" fmla="*/ 0 h 743502"/>
                      <a:gd name="connsiteX0" fmla="*/ 0 w 1162050"/>
                      <a:gd name="connsiteY0" fmla="*/ 730592 h 796879"/>
                      <a:gd name="connsiteX1" fmla="*/ 95250 w 1162050"/>
                      <a:gd name="connsiteY1" fmla="*/ 625817 h 796879"/>
                      <a:gd name="connsiteX2" fmla="*/ 200025 w 1162050"/>
                      <a:gd name="connsiteY2" fmla="*/ 740117 h 796879"/>
                      <a:gd name="connsiteX3" fmla="*/ 352425 w 1162050"/>
                      <a:gd name="connsiteY3" fmla="*/ 559142 h 796879"/>
                      <a:gd name="connsiteX4" fmla="*/ 527737 w 1162050"/>
                      <a:gd name="connsiteY4" fmla="*/ 791874 h 796879"/>
                      <a:gd name="connsiteX5" fmla="*/ 694723 w 1162050"/>
                      <a:gd name="connsiteY5" fmla="*/ 291192 h 796879"/>
                      <a:gd name="connsiteX6" fmla="*/ 894147 w 1162050"/>
                      <a:gd name="connsiteY6" fmla="*/ 740114 h 796879"/>
                      <a:gd name="connsiteX7" fmla="*/ 1162050 w 1162050"/>
                      <a:gd name="connsiteY7" fmla="*/ 0 h 796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2050" h="796879">
                        <a:moveTo>
                          <a:pt x="0" y="730592"/>
                        </a:moveTo>
                        <a:cubicBezTo>
                          <a:pt x="31750" y="695667"/>
                          <a:pt x="61913" y="624230"/>
                          <a:pt x="95250" y="625817"/>
                        </a:cubicBezTo>
                        <a:cubicBezTo>
                          <a:pt x="128587" y="627404"/>
                          <a:pt x="157163" y="751229"/>
                          <a:pt x="200025" y="740117"/>
                        </a:cubicBezTo>
                        <a:cubicBezTo>
                          <a:pt x="242887" y="729005"/>
                          <a:pt x="297806" y="550516"/>
                          <a:pt x="352425" y="559142"/>
                        </a:cubicBezTo>
                        <a:cubicBezTo>
                          <a:pt x="407044" y="567768"/>
                          <a:pt x="470687" y="836532"/>
                          <a:pt x="527737" y="791874"/>
                        </a:cubicBezTo>
                        <a:cubicBezTo>
                          <a:pt x="584787" y="747216"/>
                          <a:pt x="633655" y="299819"/>
                          <a:pt x="694723" y="291192"/>
                        </a:cubicBezTo>
                        <a:cubicBezTo>
                          <a:pt x="755791" y="282565"/>
                          <a:pt x="816259" y="788646"/>
                          <a:pt x="894147" y="740114"/>
                        </a:cubicBezTo>
                        <a:cubicBezTo>
                          <a:pt x="972035" y="691582"/>
                          <a:pt x="1060450" y="9525"/>
                          <a:pt x="1162050" y="0"/>
                        </a:cubicBezTo>
                      </a:path>
                    </a:pathLst>
                  </a:cu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05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73" name="Figura a mano libera 84"/>
                  <p:cNvSpPr/>
                  <p:nvPr/>
                </p:nvSpPr>
                <p:spPr>
                  <a:xfrm flipH="1">
                    <a:off x="7610857" y="5945848"/>
                    <a:ext cx="723610" cy="133357"/>
                  </a:xfrm>
                  <a:custGeom>
                    <a:avLst/>
                    <a:gdLst>
                      <a:gd name="connsiteX0" fmla="*/ 0 w 1171575"/>
                      <a:gd name="connsiteY0" fmla="*/ 1247775 h 1257300"/>
                      <a:gd name="connsiteX1" fmla="*/ 95250 w 1171575"/>
                      <a:gd name="connsiteY1" fmla="*/ 1143000 h 1257300"/>
                      <a:gd name="connsiteX2" fmla="*/ 200025 w 1171575"/>
                      <a:gd name="connsiteY2" fmla="*/ 1257300 h 1257300"/>
                      <a:gd name="connsiteX3" fmla="*/ 352425 w 1171575"/>
                      <a:gd name="connsiteY3" fmla="*/ 1076325 h 1257300"/>
                      <a:gd name="connsiteX4" fmla="*/ 485775 w 1171575"/>
                      <a:gd name="connsiteY4" fmla="*/ 1257300 h 1257300"/>
                      <a:gd name="connsiteX5" fmla="*/ 666750 w 1171575"/>
                      <a:gd name="connsiteY5" fmla="*/ 942975 h 1257300"/>
                      <a:gd name="connsiteX6" fmla="*/ 838200 w 1171575"/>
                      <a:gd name="connsiteY6" fmla="*/ 1257300 h 1257300"/>
                      <a:gd name="connsiteX7" fmla="*/ 1171575 w 1171575"/>
                      <a:gd name="connsiteY7" fmla="*/ 0 h 1257300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58998"/>
                      <a:gd name="connsiteX1" fmla="*/ 95250 w 1171575"/>
                      <a:gd name="connsiteY1" fmla="*/ 1143000 h 1258998"/>
                      <a:gd name="connsiteX2" fmla="*/ 200025 w 1171575"/>
                      <a:gd name="connsiteY2" fmla="*/ 1257300 h 1258998"/>
                      <a:gd name="connsiteX3" fmla="*/ 352425 w 1171575"/>
                      <a:gd name="connsiteY3" fmla="*/ 1076325 h 1258998"/>
                      <a:gd name="connsiteX4" fmla="*/ 485775 w 1171575"/>
                      <a:gd name="connsiteY4" fmla="*/ 1257300 h 1258998"/>
                      <a:gd name="connsiteX5" fmla="*/ 666750 w 1171575"/>
                      <a:gd name="connsiteY5" fmla="*/ 942975 h 1258998"/>
                      <a:gd name="connsiteX6" fmla="*/ 838200 w 1171575"/>
                      <a:gd name="connsiteY6" fmla="*/ 1257300 h 1258998"/>
                      <a:gd name="connsiteX7" fmla="*/ 1171575 w 1171575"/>
                      <a:gd name="connsiteY7" fmla="*/ 0 h 1258998"/>
                      <a:gd name="connsiteX0" fmla="*/ 0 w 1162050"/>
                      <a:gd name="connsiteY0" fmla="*/ 2076450 h 2166716"/>
                      <a:gd name="connsiteX1" fmla="*/ 95250 w 1162050"/>
                      <a:gd name="connsiteY1" fmla="*/ 1971675 h 2166716"/>
                      <a:gd name="connsiteX2" fmla="*/ 200025 w 1162050"/>
                      <a:gd name="connsiteY2" fmla="*/ 2085975 h 2166716"/>
                      <a:gd name="connsiteX3" fmla="*/ 352425 w 1162050"/>
                      <a:gd name="connsiteY3" fmla="*/ 1905000 h 2166716"/>
                      <a:gd name="connsiteX4" fmla="*/ 485775 w 1162050"/>
                      <a:gd name="connsiteY4" fmla="*/ 2085975 h 2166716"/>
                      <a:gd name="connsiteX5" fmla="*/ 666750 w 1162050"/>
                      <a:gd name="connsiteY5" fmla="*/ 1771650 h 2166716"/>
                      <a:gd name="connsiteX6" fmla="*/ 838200 w 1162050"/>
                      <a:gd name="connsiteY6" fmla="*/ 2085975 h 2166716"/>
                      <a:gd name="connsiteX7" fmla="*/ 1162050 w 1162050"/>
                      <a:gd name="connsiteY7" fmla="*/ 0 h 2166716"/>
                      <a:gd name="connsiteX0" fmla="*/ 0 w 1162050"/>
                      <a:gd name="connsiteY0" fmla="*/ 2076450 h 2087673"/>
                      <a:gd name="connsiteX1" fmla="*/ 95250 w 1162050"/>
                      <a:gd name="connsiteY1" fmla="*/ 1971675 h 2087673"/>
                      <a:gd name="connsiteX2" fmla="*/ 200025 w 1162050"/>
                      <a:gd name="connsiteY2" fmla="*/ 2085975 h 2087673"/>
                      <a:gd name="connsiteX3" fmla="*/ 352425 w 1162050"/>
                      <a:gd name="connsiteY3" fmla="*/ 1905000 h 2087673"/>
                      <a:gd name="connsiteX4" fmla="*/ 485775 w 1162050"/>
                      <a:gd name="connsiteY4" fmla="*/ 2085975 h 2087673"/>
                      <a:gd name="connsiteX5" fmla="*/ 666750 w 1162050"/>
                      <a:gd name="connsiteY5" fmla="*/ 1771650 h 2087673"/>
                      <a:gd name="connsiteX6" fmla="*/ 838200 w 1162050"/>
                      <a:gd name="connsiteY6" fmla="*/ 2085975 h 2087673"/>
                      <a:gd name="connsiteX7" fmla="*/ 1162050 w 1162050"/>
                      <a:gd name="connsiteY7" fmla="*/ 0 h 2087673"/>
                      <a:gd name="connsiteX0" fmla="*/ 0 w 1162050"/>
                      <a:gd name="connsiteY0" fmla="*/ 2076450 h 2135944"/>
                      <a:gd name="connsiteX1" fmla="*/ 95250 w 1162050"/>
                      <a:gd name="connsiteY1" fmla="*/ 1971675 h 2135944"/>
                      <a:gd name="connsiteX2" fmla="*/ 200025 w 1162050"/>
                      <a:gd name="connsiteY2" fmla="*/ 2085975 h 2135944"/>
                      <a:gd name="connsiteX3" fmla="*/ 352425 w 1162050"/>
                      <a:gd name="connsiteY3" fmla="*/ 1905000 h 2135944"/>
                      <a:gd name="connsiteX4" fmla="*/ 485775 w 1162050"/>
                      <a:gd name="connsiteY4" fmla="*/ 2085975 h 2135944"/>
                      <a:gd name="connsiteX5" fmla="*/ 666750 w 1162050"/>
                      <a:gd name="connsiteY5" fmla="*/ 1533525 h 2135944"/>
                      <a:gd name="connsiteX6" fmla="*/ 838200 w 1162050"/>
                      <a:gd name="connsiteY6" fmla="*/ 2085975 h 2135944"/>
                      <a:gd name="connsiteX7" fmla="*/ 1162050 w 1162050"/>
                      <a:gd name="connsiteY7" fmla="*/ 0 h 2135944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730592 h 750219"/>
                      <a:gd name="connsiteX1" fmla="*/ 95250 w 1162050"/>
                      <a:gd name="connsiteY1" fmla="*/ 625817 h 750219"/>
                      <a:gd name="connsiteX2" fmla="*/ 200025 w 1162050"/>
                      <a:gd name="connsiteY2" fmla="*/ 740117 h 750219"/>
                      <a:gd name="connsiteX3" fmla="*/ 352425 w 1162050"/>
                      <a:gd name="connsiteY3" fmla="*/ 559142 h 750219"/>
                      <a:gd name="connsiteX4" fmla="*/ 485775 w 1162050"/>
                      <a:gd name="connsiteY4" fmla="*/ 740117 h 750219"/>
                      <a:gd name="connsiteX5" fmla="*/ 666750 w 1162050"/>
                      <a:gd name="connsiteY5" fmla="*/ 187667 h 750219"/>
                      <a:gd name="connsiteX6" fmla="*/ 838200 w 1162050"/>
                      <a:gd name="connsiteY6" fmla="*/ 740117 h 750219"/>
                      <a:gd name="connsiteX7" fmla="*/ 1162050 w 1162050"/>
                      <a:gd name="connsiteY7" fmla="*/ 0 h 750219"/>
                      <a:gd name="connsiteX0" fmla="*/ 0 w 1162050"/>
                      <a:gd name="connsiteY0" fmla="*/ 730592 h 750219"/>
                      <a:gd name="connsiteX1" fmla="*/ 95250 w 1162050"/>
                      <a:gd name="connsiteY1" fmla="*/ 625817 h 750219"/>
                      <a:gd name="connsiteX2" fmla="*/ 200025 w 1162050"/>
                      <a:gd name="connsiteY2" fmla="*/ 740117 h 750219"/>
                      <a:gd name="connsiteX3" fmla="*/ 352425 w 1162050"/>
                      <a:gd name="connsiteY3" fmla="*/ 559142 h 750219"/>
                      <a:gd name="connsiteX4" fmla="*/ 485775 w 1162050"/>
                      <a:gd name="connsiteY4" fmla="*/ 740117 h 750219"/>
                      <a:gd name="connsiteX5" fmla="*/ 666750 w 1162050"/>
                      <a:gd name="connsiteY5" fmla="*/ 187667 h 750219"/>
                      <a:gd name="connsiteX6" fmla="*/ 838200 w 1162050"/>
                      <a:gd name="connsiteY6" fmla="*/ 740117 h 750219"/>
                      <a:gd name="connsiteX7" fmla="*/ 1162050 w 1162050"/>
                      <a:gd name="connsiteY7" fmla="*/ 0 h 750219"/>
                      <a:gd name="connsiteX0" fmla="*/ 0 w 1162050"/>
                      <a:gd name="connsiteY0" fmla="*/ 730592 h 750219"/>
                      <a:gd name="connsiteX1" fmla="*/ 95250 w 1162050"/>
                      <a:gd name="connsiteY1" fmla="*/ 625817 h 750219"/>
                      <a:gd name="connsiteX2" fmla="*/ 200025 w 1162050"/>
                      <a:gd name="connsiteY2" fmla="*/ 740117 h 750219"/>
                      <a:gd name="connsiteX3" fmla="*/ 352425 w 1162050"/>
                      <a:gd name="connsiteY3" fmla="*/ 559142 h 750219"/>
                      <a:gd name="connsiteX4" fmla="*/ 485775 w 1162050"/>
                      <a:gd name="connsiteY4" fmla="*/ 740117 h 750219"/>
                      <a:gd name="connsiteX5" fmla="*/ 652763 w 1162050"/>
                      <a:gd name="connsiteY5" fmla="*/ 187665 h 750219"/>
                      <a:gd name="connsiteX6" fmla="*/ 838200 w 1162050"/>
                      <a:gd name="connsiteY6" fmla="*/ 740117 h 750219"/>
                      <a:gd name="connsiteX7" fmla="*/ 1162050 w 1162050"/>
                      <a:gd name="connsiteY7" fmla="*/ 0 h 750219"/>
                      <a:gd name="connsiteX0" fmla="*/ 0 w 1162050"/>
                      <a:gd name="connsiteY0" fmla="*/ 730592 h 750219"/>
                      <a:gd name="connsiteX1" fmla="*/ 95250 w 1162050"/>
                      <a:gd name="connsiteY1" fmla="*/ 625817 h 750219"/>
                      <a:gd name="connsiteX2" fmla="*/ 200025 w 1162050"/>
                      <a:gd name="connsiteY2" fmla="*/ 740117 h 750219"/>
                      <a:gd name="connsiteX3" fmla="*/ 352425 w 1162050"/>
                      <a:gd name="connsiteY3" fmla="*/ 559142 h 750219"/>
                      <a:gd name="connsiteX4" fmla="*/ 485775 w 1162050"/>
                      <a:gd name="connsiteY4" fmla="*/ 740117 h 750219"/>
                      <a:gd name="connsiteX5" fmla="*/ 652763 w 1162050"/>
                      <a:gd name="connsiteY5" fmla="*/ 187665 h 750219"/>
                      <a:gd name="connsiteX6" fmla="*/ 894147 w 1162050"/>
                      <a:gd name="connsiteY6" fmla="*/ 740114 h 750219"/>
                      <a:gd name="connsiteX7" fmla="*/ 1162050 w 1162050"/>
                      <a:gd name="connsiteY7" fmla="*/ 0 h 750219"/>
                      <a:gd name="connsiteX0" fmla="*/ 0 w 1162050"/>
                      <a:gd name="connsiteY0" fmla="*/ 730592 h 745969"/>
                      <a:gd name="connsiteX1" fmla="*/ 95250 w 1162050"/>
                      <a:gd name="connsiteY1" fmla="*/ 625817 h 745969"/>
                      <a:gd name="connsiteX2" fmla="*/ 200025 w 1162050"/>
                      <a:gd name="connsiteY2" fmla="*/ 740117 h 745969"/>
                      <a:gd name="connsiteX3" fmla="*/ 352425 w 1162050"/>
                      <a:gd name="connsiteY3" fmla="*/ 559142 h 745969"/>
                      <a:gd name="connsiteX4" fmla="*/ 485775 w 1162050"/>
                      <a:gd name="connsiteY4" fmla="*/ 740117 h 745969"/>
                      <a:gd name="connsiteX5" fmla="*/ 694723 w 1162050"/>
                      <a:gd name="connsiteY5" fmla="*/ 291192 h 745969"/>
                      <a:gd name="connsiteX6" fmla="*/ 894147 w 1162050"/>
                      <a:gd name="connsiteY6" fmla="*/ 740114 h 745969"/>
                      <a:gd name="connsiteX7" fmla="*/ 1162050 w 1162050"/>
                      <a:gd name="connsiteY7" fmla="*/ 0 h 745969"/>
                      <a:gd name="connsiteX0" fmla="*/ 0 w 1162050"/>
                      <a:gd name="connsiteY0" fmla="*/ 730592 h 743502"/>
                      <a:gd name="connsiteX1" fmla="*/ 95250 w 1162050"/>
                      <a:gd name="connsiteY1" fmla="*/ 625817 h 743502"/>
                      <a:gd name="connsiteX2" fmla="*/ 200025 w 1162050"/>
                      <a:gd name="connsiteY2" fmla="*/ 740117 h 743502"/>
                      <a:gd name="connsiteX3" fmla="*/ 352425 w 1162050"/>
                      <a:gd name="connsiteY3" fmla="*/ 559142 h 743502"/>
                      <a:gd name="connsiteX4" fmla="*/ 541722 w 1162050"/>
                      <a:gd name="connsiteY4" fmla="*/ 688348 h 743502"/>
                      <a:gd name="connsiteX5" fmla="*/ 694723 w 1162050"/>
                      <a:gd name="connsiteY5" fmla="*/ 291192 h 743502"/>
                      <a:gd name="connsiteX6" fmla="*/ 894147 w 1162050"/>
                      <a:gd name="connsiteY6" fmla="*/ 740114 h 743502"/>
                      <a:gd name="connsiteX7" fmla="*/ 1162050 w 1162050"/>
                      <a:gd name="connsiteY7" fmla="*/ 0 h 743502"/>
                      <a:gd name="connsiteX0" fmla="*/ 0 w 1162050"/>
                      <a:gd name="connsiteY0" fmla="*/ 730592 h 796879"/>
                      <a:gd name="connsiteX1" fmla="*/ 95250 w 1162050"/>
                      <a:gd name="connsiteY1" fmla="*/ 625817 h 796879"/>
                      <a:gd name="connsiteX2" fmla="*/ 200025 w 1162050"/>
                      <a:gd name="connsiteY2" fmla="*/ 740117 h 796879"/>
                      <a:gd name="connsiteX3" fmla="*/ 352425 w 1162050"/>
                      <a:gd name="connsiteY3" fmla="*/ 559142 h 796879"/>
                      <a:gd name="connsiteX4" fmla="*/ 527737 w 1162050"/>
                      <a:gd name="connsiteY4" fmla="*/ 791874 h 796879"/>
                      <a:gd name="connsiteX5" fmla="*/ 694723 w 1162050"/>
                      <a:gd name="connsiteY5" fmla="*/ 291192 h 796879"/>
                      <a:gd name="connsiteX6" fmla="*/ 894147 w 1162050"/>
                      <a:gd name="connsiteY6" fmla="*/ 740114 h 796879"/>
                      <a:gd name="connsiteX7" fmla="*/ 1162050 w 1162050"/>
                      <a:gd name="connsiteY7" fmla="*/ 0 h 796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2050" h="796879">
                        <a:moveTo>
                          <a:pt x="0" y="730592"/>
                        </a:moveTo>
                        <a:cubicBezTo>
                          <a:pt x="31750" y="695667"/>
                          <a:pt x="61913" y="624230"/>
                          <a:pt x="95250" y="625817"/>
                        </a:cubicBezTo>
                        <a:cubicBezTo>
                          <a:pt x="128587" y="627404"/>
                          <a:pt x="157163" y="751229"/>
                          <a:pt x="200025" y="740117"/>
                        </a:cubicBezTo>
                        <a:cubicBezTo>
                          <a:pt x="242887" y="729005"/>
                          <a:pt x="297806" y="550516"/>
                          <a:pt x="352425" y="559142"/>
                        </a:cubicBezTo>
                        <a:cubicBezTo>
                          <a:pt x="407044" y="567768"/>
                          <a:pt x="470687" y="836532"/>
                          <a:pt x="527737" y="791874"/>
                        </a:cubicBezTo>
                        <a:cubicBezTo>
                          <a:pt x="584787" y="747216"/>
                          <a:pt x="633655" y="299819"/>
                          <a:pt x="694723" y="291192"/>
                        </a:cubicBezTo>
                        <a:cubicBezTo>
                          <a:pt x="755791" y="282565"/>
                          <a:pt x="816259" y="788646"/>
                          <a:pt x="894147" y="740114"/>
                        </a:cubicBezTo>
                        <a:cubicBezTo>
                          <a:pt x="972035" y="691582"/>
                          <a:pt x="1060450" y="9525"/>
                          <a:pt x="1162050" y="0"/>
                        </a:cubicBezTo>
                      </a:path>
                    </a:pathLst>
                  </a:cu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050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64" name="CasellaDiTesto 63"/>
                <p:cNvSpPr txBox="1"/>
                <p:nvPr/>
              </p:nvSpPr>
              <p:spPr>
                <a:xfrm>
                  <a:off x="7848157" y="4943723"/>
                  <a:ext cx="1197616" cy="10871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r">
                    <a:defRPr/>
                  </a:pPr>
                  <a:r>
                    <a:rPr lang="en-US" sz="90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rPr>
                    <a:t>Weak companion</a:t>
                  </a:r>
                </a:p>
              </p:txBody>
            </p:sp>
            <p:grpSp>
              <p:nvGrpSpPr>
                <p:cNvPr id="65" name="Gruppo 204"/>
                <p:cNvGrpSpPr>
                  <a:grpSpLocks/>
                </p:cNvGrpSpPr>
                <p:nvPr/>
              </p:nvGrpSpPr>
              <p:grpSpPr bwMode="auto">
                <a:xfrm>
                  <a:off x="7524750" y="5940425"/>
                  <a:ext cx="1146175" cy="134938"/>
                  <a:chOff x="7227273" y="3230394"/>
                  <a:chExt cx="1146717" cy="135956"/>
                </a:xfrm>
              </p:grpSpPr>
              <p:sp>
                <p:nvSpPr>
                  <p:cNvPr id="66" name="Figura a mano libera 107"/>
                  <p:cNvSpPr/>
                  <p:nvPr/>
                </p:nvSpPr>
                <p:spPr>
                  <a:xfrm>
                    <a:off x="7227273" y="3230394"/>
                    <a:ext cx="724242" cy="135956"/>
                  </a:xfrm>
                  <a:custGeom>
                    <a:avLst/>
                    <a:gdLst>
                      <a:gd name="connsiteX0" fmla="*/ 0 w 1171575"/>
                      <a:gd name="connsiteY0" fmla="*/ 1247775 h 1257300"/>
                      <a:gd name="connsiteX1" fmla="*/ 95250 w 1171575"/>
                      <a:gd name="connsiteY1" fmla="*/ 1143000 h 1257300"/>
                      <a:gd name="connsiteX2" fmla="*/ 200025 w 1171575"/>
                      <a:gd name="connsiteY2" fmla="*/ 1257300 h 1257300"/>
                      <a:gd name="connsiteX3" fmla="*/ 352425 w 1171575"/>
                      <a:gd name="connsiteY3" fmla="*/ 1076325 h 1257300"/>
                      <a:gd name="connsiteX4" fmla="*/ 485775 w 1171575"/>
                      <a:gd name="connsiteY4" fmla="*/ 1257300 h 1257300"/>
                      <a:gd name="connsiteX5" fmla="*/ 666750 w 1171575"/>
                      <a:gd name="connsiteY5" fmla="*/ 942975 h 1257300"/>
                      <a:gd name="connsiteX6" fmla="*/ 838200 w 1171575"/>
                      <a:gd name="connsiteY6" fmla="*/ 1257300 h 1257300"/>
                      <a:gd name="connsiteX7" fmla="*/ 1171575 w 1171575"/>
                      <a:gd name="connsiteY7" fmla="*/ 0 h 1257300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58998"/>
                      <a:gd name="connsiteX1" fmla="*/ 95250 w 1171575"/>
                      <a:gd name="connsiteY1" fmla="*/ 1143000 h 1258998"/>
                      <a:gd name="connsiteX2" fmla="*/ 200025 w 1171575"/>
                      <a:gd name="connsiteY2" fmla="*/ 1257300 h 1258998"/>
                      <a:gd name="connsiteX3" fmla="*/ 352425 w 1171575"/>
                      <a:gd name="connsiteY3" fmla="*/ 1076325 h 1258998"/>
                      <a:gd name="connsiteX4" fmla="*/ 485775 w 1171575"/>
                      <a:gd name="connsiteY4" fmla="*/ 1257300 h 1258998"/>
                      <a:gd name="connsiteX5" fmla="*/ 666750 w 1171575"/>
                      <a:gd name="connsiteY5" fmla="*/ 942975 h 1258998"/>
                      <a:gd name="connsiteX6" fmla="*/ 838200 w 1171575"/>
                      <a:gd name="connsiteY6" fmla="*/ 1257300 h 1258998"/>
                      <a:gd name="connsiteX7" fmla="*/ 1171575 w 1171575"/>
                      <a:gd name="connsiteY7" fmla="*/ 0 h 1258998"/>
                      <a:gd name="connsiteX0" fmla="*/ 0 w 1162050"/>
                      <a:gd name="connsiteY0" fmla="*/ 2076450 h 2166716"/>
                      <a:gd name="connsiteX1" fmla="*/ 95250 w 1162050"/>
                      <a:gd name="connsiteY1" fmla="*/ 1971675 h 2166716"/>
                      <a:gd name="connsiteX2" fmla="*/ 200025 w 1162050"/>
                      <a:gd name="connsiteY2" fmla="*/ 2085975 h 2166716"/>
                      <a:gd name="connsiteX3" fmla="*/ 352425 w 1162050"/>
                      <a:gd name="connsiteY3" fmla="*/ 1905000 h 2166716"/>
                      <a:gd name="connsiteX4" fmla="*/ 485775 w 1162050"/>
                      <a:gd name="connsiteY4" fmla="*/ 2085975 h 2166716"/>
                      <a:gd name="connsiteX5" fmla="*/ 666750 w 1162050"/>
                      <a:gd name="connsiteY5" fmla="*/ 1771650 h 2166716"/>
                      <a:gd name="connsiteX6" fmla="*/ 838200 w 1162050"/>
                      <a:gd name="connsiteY6" fmla="*/ 2085975 h 2166716"/>
                      <a:gd name="connsiteX7" fmla="*/ 1162050 w 1162050"/>
                      <a:gd name="connsiteY7" fmla="*/ 0 h 2166716"/>
                      <a:gd name="connsiteX0" fmla="*/ 0 w 1162050"/>
                      <a:gd name="connsiteY0" fmla="*/ 2076450 h 2087673"/>
                      <a:gd name="connsiteX1" fmla="*/ 95250 w 1162050"/>
                      <a:gd name="connsiteY1" fmla="*/ 1971675 h 2087673"/>
                      <a:gd name="connsiteX2" fmla="*/ 200025 w 1162050"/>
                      <a:gd name="connsiteY2" fmla="*/ 2085975 h 2087673"/>
                      <a:gd name="connsiteX3" fmla="*/ 352425 w 1162050"/>
                      <a:gd name="connsiteY3" fmla="*/ 1905000 h 2087673"/>
                      <a:gd name="connsiteX4" fmla="*/ 485775 w 1162050"/>
                      <a:gd name="connsiteY4" fmla="*/ 2085975 h 2087673"/>
                      <a:gd name="connsiteX5" fmla="*/ 666750 w 1162050"/>
                      <a:gd name="connsiteY5" fmla="*/ 1771650 h 2087673"/>
                      <a:gd name="connsiteX6" fmla="*/ 838200 w 1162050"/>
                      <a:gd name="connsiteY6" fmla="*/ 2085975 h 2087673"/>
                      <a:gd name="connsiteX7" fmla="*/ 1162050 w 1162050"/>
                      <a:gd name="connsiteY7" fmla="*/ 0 h 2087673"/>
                      <a:gd name="connsiteX0" fmla="*/ 0 w 1162050"/>
                      <a:gd name="connsiteY0" fmla="*/ 2076450 h 2135944"/>
                      <a:gd name="connsiteX1" fmla="*/ 95250 w 1162050"/>
                      <a:gd name="connsiteY1" fmla="*/ 1971675 h 2135944"/>
                      <a:gd name="connsiteX2" fmla="*/ 200025 w 1162050"/>
                      <a:gd name="connsiteY2" fmla="*/ 2085975 h 2135944"/>
                      <a:gd name="connsiteX3" fmla="*/ 352425 w 1162050"/>
                      <a:gd name="connsiteY3" fmla="*/ 1905000 h 2135944"/>
                      <a:gd name="connsiteX4" fmla="*/ 485775 w 1162050"/>
                      <a:gd name="connsiteY4" fmla="*/ 2085975 h 2135944"/>
                      <a:gd name="connsiteX5" fmla="*/ 666750 w 1162050"/>
                      <a:gd name="connsiteY5" fmla="*/ 1533525 h 2135944"/>
                      <a:gd name="connsiteX6" fmla="*/ 838200 w 1162050"/>
                      <a:gd name="connsiteY6" fmla="*/ 2085975 h 2135944"/>
                      <a:gd name="connsiteX7" fmla="*/ 1162050 w 1162050"/>
                      <a:gd name="connsiteY7" fmla="*/ 0 h 2135944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62050" h="2096077">
                        <a:moveTo>
                          <a:pt x="0" y="2076450"/>
                        </a:moveTo>
                        <a:cubicBezTo>
                          <a:pt x="31750" y="2041525"/>
                          <a:pt x="61913" y="1970088"/>
                          <a:pt x="95250" y="1971675"/>
                        </a:cubicBezTo>
                        <a:cubicBezTo>
                          <a:pt x="128587" y="1973262"/>
                          <a:pt x="157163" y="2097087"/>
                          <a:pt x="200025" y="2085975"/>
                        </a:cubicBezTo>
                        <a:cubicBezTo>
                          <a:pt x="242887" y="2074863"/>
                          <a:pt x="304800" y="1905000"/>
                          <a:pt x="352425" y="1905000"/>
                        </a:cubicBezTo>
                        <a:cubicBezTo>
                          <a:pt x="400050" y="1905000"/>
                          <a:pt x="433388" y="2147887"/>
                          <a:pt x="485775" y="2085975"/>
                        </a:cubicBezTo>
                        <a:cubicBezTo>
                          <a:pt x="538162" y="2024063"/>
                          <a:pt x="608013" y="1533525"/>
                          <a:pt x="666750" y="1533525"/>
                        </a:cubicBezTo>
                        <a:cubicBezTo>
                          <a:pt x="725487" y="1533525"/>
                          <a:pt x="765175" y="2074862"/>
                          <a:pt x="838200" y="2085975"/>
                        </a:cubicBezTo>
                        <a:cubicBezTo>
                          <a:pt x="911225" y="2097088"/>
                          <a:pt x="1060450" y="9525"/>
                          <a:pt x="1162050" y="0"/>
                        </a:cubicBezTo>
                      </a:path>
                    </a:pathLst>
                  </a:custGeom>
                  <a:noFill/>
                  <a:ln w="158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05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67" name="Figura a mano libera 108"/>
                  <p:cNvSpPr/>
                  <p:nvPr/>
                </p:nvSpPr>
                <p:spPr>
                  <a:xfrm flipH="1">
                    <a:off x="7953104" y="3230394"/>
                    <a:ext cx="420886" cy="135956"/>
                  </a:xfrm>
                  <a:custGeom>
                    <a:avLst/>
                    <a:gdLst>
                      <a:gd name="connsiteX0" fmla="*/ 0 w 1171575"/>
                      <a:gd name="connsiteY0" fmla="*/ 1247775 h 1257300"/>
                      <a:gd name="connsiteX1" fmla="*/ 95250 w 1171575"/>
                      <a:gd name="connsiteY1" fmla="*/ 1143000 h 1257300"/>
                      <a:gd name="connsiteX2" fmla="*/ 200025 w 1171575"/>
                      <a:gd name="connsiteY2" fmla="*/ 1257300 h 1257300"/>
                      <a:gd name="connsiteX3" fmla="*/ 352425 w 1171575"/>
                      <a:gd name="connsiteY3" fmla="*/ 1076325 h 1257300"/>
                      <a:gd name="connsiteX4" fmla="*/ 485775 w 1171575"/>
                      <a:gd name="connsiteY4" fmla="*/ 1257300 h 1257300"/>
                      <a:gd name="connsiteX5" fmla="*/ 666750 w 1171575"/>
                      <a:gd name="connsiteY5" fmla="*/ 942975 h 1257300"/>
                      <a:gd name="connsiteX6" fmla="*/ 838200 w 1171575"/>
                      <a:gd name="connsiteY6" fmla="*/ 1257300 h 1257300"/>
                      <a:gd name="connsiteX7" fmla="*/ 1171575 w 1171575"/>
                      <a:gd name="connsiteY7" fmla="*/ 0 h 1257300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89374"/>
                      <a:gd name="connsiteX1" fmla="*/ 95250 w 1171575"/>
                      <a:gd name="connsiteY1" fmla="*/ 1143000 h 1289374"/>
                      <a:gd name="connsiteX2" fmla="*/ 200025 w 1171575"/>
                      <a:gd name="connsiteY2" fmla="*/ 1257300 h 1289374"/>
                      <a:gd name="connsiteX3" fmla="*/ 352425 w 1171575"/>
                      <a:gd name="connsiteY3" fmla="*/ 1076325 h 1289374"/>
                      <a:gd name="connsiteX4" fmla="*/ 485775 w 1171575"/>
                      <a:gd name="connsiteY4" fmla="*/ 1257300 h 1289374"/>
                      <a:gd name="connsiteX5" fmla="*/ 666750 w 1171575"/>
                      <a:gd name="connsiteY5" fmla="*/ 942975 h 1289374"/>
                      <a:gd name="connsiteX6" fmla="*/ 838200 w 1171575"/>
                      <a:gd name="connsiteY6" fmla="*/ 1257300 h 1289374"/>
                      <a:gd name="connsiteX7" fmla="*/ 1171575 w 1171575"/>
                      <a:gd name="connsiteY7" fmla="*/ 0 h 1289374"/>
                      <a:gd name="connsiteX0" fmla="*/ 0 w 1171575"/>
                      <a:gd name="connsiteY0" fmla="*/ 1247775 h 1258998"/>
                      <a:gd name="connsiteX1" fmla="*/ 95250 w 1171575"/>
                      <a:gd name="connsiteY1" fmla="*/ 1143000 h 1258998"/>
                      <a:gd name="connsiteX2" fmla="*/ 200025 w 1171575"/>
                      <a:gd name="connsiteY2" fmla="*/ 1257300 h 1258998"/>
                      <a:gd name="connsiteX3" fmla="*/ 352425 w 1171575"/>
                      <a:gd name="connsiteY3" fmla="*/ 1076325 h 1258998"/>
                      <a:gd name="connsiteX4" fmla="*/ 485775 w 1171575"/>
                      <a:gd name="connsiteY4" fmla="*/ 1257300 h 1258998"/>
                      <a:gd name="connsiteX5" fmla="*/ 666750 w 1171575"/>
                      <a:gd name="connsiteY5" fmla="*/ 942975 h 1258998"/>
                      <a:gd name="connsiteX6" fmla="*/ 838200 w 1171575"/>
                      <a:gd name="connsiteY6" fmla="*/ 1257300 h 1258998"/>
                      <a:gd name="connsiteX7" fmla="*/ 1171575 w 1171575"/>
                      <a:gd name="connsiteY7" fmla="*/ 0 h 1258998"/>
                      <a:gd name="connsiteX0" fmla="*/ 0 w 1162050"/>
                      <a:gd name="connsiteY0" fmla="*/ 2076450 h 2166716"/>
                      <a:gd name="connsiteX1" fmla="*/ 95250 w 1162050"/>
                      <a:gd name="connsiteY1" fmla="*/ 1971675 h 2166716"/>
                      <a:gd name="connsiteX2" fmla="*/ 200025 w 1162050"/>
                      <a:gd name="connsiteY2" fmla="*/ 2085975 h 2166716"/>
                      <a:gd name="connsiteX3" fmla="*/ 352425 w 1162050"/>
                      <a:gd name="connsiteY3" fmla="*/ 1905000 h 2166716"/>
                      <a:gd name="connsiteX4" fmla="*/ 485775 w 1162050"/>
                      <a:gd name="connsiteY4" fmla="*/ 2085975 h 2166716"/>
                      <a:gd name="connsiteX5" fmla="*/ 666750 w 1162050"/>
                      <a:gd name="connsiteY5" fmla="*/ 1771650 h 2166716"/>
                      <a:gd name="connsiteX6" fmla="*/ 838200 w 1162050"/>
                      <a:gd name="connsiteY6" fmla="*/ 2085975 h 2166716"/>
                      <a:gd name="connsiteX7" fmla="*/ 1162050 w 1162050"/>
                      <a:gd name="connsiteY7" fmla="*/ 0 h 2166716"/>
                      <a:gd name="connsiteX0" fmla="*/ 0 w 1162050"/>
                      <a:gd name="connsiteY0" fmla="*/ 2076450 h 2087673"/>
                      <a:gd name="connsiteX1" fmla="*/ 95250 w 1162050"/>
                      <a:gd name="connsiteY1" fmla="*/ 1971675 h 2087673"/>
                      <a:gd name="connsiteX2" fmla="*/ 200025 w 1162050"/>
                      <a:gd name="connsiteY2" fmla="*/ 2085975 h 2087673"/>
                      <a:gd name="connsiteX3" fmla="*/ 352425 w 1162050"/>
                      <a:gd name="connsiteY3" fmla="*/ 1905000 h 2087673"/>
                      <a:gd name="connsiteX4" fmla="*/ 485775 w 1162050"/>
                      <a:gd name="connsiteY4" fmla="*/ 2085975 h 2087673"/>
                      <a:gd name="connsiteX5" fmla="*/ 666750 w 1162050"/>
                      <a:gd name="connsiteY5" fmla="*/ 1771650 h 2087673"/>
                      <a:gd name="connsiteX6" fmla="*/ 838200 w 1162050"/>
                      <a:gd name="connsiteY6" fmla="*/ 2085975 h 2087673"/>
                      <a:gd name="connsiteX7" fmla="*/ 1162050 w 1162050"/>
                      <a:gd name="connsiteY7" fmla="*/ 0 h 2087673"/>
                      <a:gd name="connsiteX0" fmla="*/ 0 w 1162050"/>
                      <a:gd name="connsiteY0" fmla="*/ 2076450 h 2135944"/>
                      <a:gd name="connsiteX1" fmla="*/ 95250 w 1162050"/>
                      <a:gd name="connsiteY1" fmla="*/ 1971675 h 2135944"/>
                      <a:gd name="connsiteX2" fmla="*/ 200025 w 1162050"/>
                      <a:gd name="connsiteY2" fmla="*/ 2085975 h 2135944"/>
                      <a:gd name="connsiteX3" fmla="*/ 352425 w 1162050"/>
                      <a:gd name="connsiteY3" fmla="*/ 1905000 h 2135944"/>
                      <a:gd name="connsiteX4" fmla="*/ 485775 w 1162050"/>
                      <a:gd name="connsiteY4" fmla="*/ 2085975 h 2135944"/>
                      <a:gd name="connsiteX5" fmla="*/ 666750 w 1162050"/>
                      <a:gd name="connsiteY5" fmla="*/ 1533525 h 2135944"/>
                      <a:gd name="connsiteX6" fmla="*/ 838200 w 1162050"/>
                      <a:gd name="connsiteY6" fmla="*/ 2085975 h 2135944"/>
                      <a:gd name="connsiteX7" fmla="*/ 1162050 w 1162050"/>
                      <a:gd name="connsiteY7" fmla="*/ 0 h 2135944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162050"/>
                      <a:gd name="connsiteY0" fmla="*/ 2076450 h 2096077"/>
                      <a:gd name="connsiteX1" fmla="*/ 95250 w 1162050"/>
                      <a:gd name="connsiteY1" fmla="*/ 1971675 h 2096077"/>
                      <a:gd name="connsiteX2" fmla="*/ 200025 w 1162050"/>
                      <a:gd name="connsiteY2" fmla="*/ 2085975 h 2096077"/>
                      <a:gd name="connsiteX3" fmla="*/ 352425 w 1162050"/>
                      <a:gd name="connsiteY3" fmla="*/ 1905000 h 2096077"/>
                      <a:gd name="connsiteX4" fmla="*/ 485775 w 1162050"/>
                      <a:gd name="connsiteY4" fmla="*/ 2085975 h 2096077"/>
                      <a:gd name="connsiteX5" fmla="*/ 666750 w 1162050"/>
                      <a:gd name="connsiteY5" fmla="*/ 1533525 h 2096077"/>
                      <a:gd name="connsiteX6" fmla="*/ 838200 w 1162050"/>
                      <a:gd name="connsiteY6" fmla="*/ 2085975 h 2096077"/>
                      <a:gd name="connsiteX7" fmla="*/ 1162050 w 1162050"/>
                      <a:gd name="connsiteY7" fmla="*/ 0 h 2096077"/>
                      <a:gd name="connsiteX0" fmla="*/ 0 w 1066800"/>
                      <a:gd name="connsiteY0" fmla="*/ 1971675 h 2096077"/>
                      <a:gd name="connsiteX1" fmla="*/ 104775 w 1066800"/>
                      <a:gd name="connsiteY1" fmla="*/ 2085975 h 2096077"/>
                      <a:gd name="connsiteX2" fmla="*/ 257175 w 1066800"/>
                      <a:gd name="connsiteY2" fmla="*/ 1905000 h 2096077"/>
                      <a:gd name="connsiteX3" fmla="*/ 390525 w 1066800"/>
                      <a:gd name="connsiteY3" fmla="*/ 2085975 h 2096077"/>
                      <a:gd name="connsiteX4" fmla="*/ 571500 w 1066800"/>
                      <a:gd name="connsiteY4" fmla="*/ 1533525 h 2096077"/>
                      <a:gd name="connsiteX5" fmla="*/ 742950 w 1066800"/>
                      <a:gd name="connsiteY5" fmla="*/ 2085975 h 2096077"/>
                      <a:gd name="connsiteX6" fmla="*/ 1066800 w 1066800"/>
                      <a:gd name="connsiteY6" fmla="*/ 0 h 2096077"/>
                      <a:gd name="connsiteX0" fmla="*/ 1 w 962026"/>
                      <a:gd name="connsiteY0" fmla="*/ 2085975 h 2096077"/>
                      <a:gd name="connsiteX1" fmla="*/ 152401 w 962026"/>
                      <a:gd name="connsiteY1" fmla="*/ 1905000 h 2096077"/>
                      <a:gd name="connsiteX2" fmla="*/ 285751 w 962026"/>
                      <a:gd name="connsiteY2" fmla="*/ 2085975 h 2096077"/>
                      <a:gd name="connsiteX3" fmla="*/ 466726 w 962026"/>
                      <a:gd name="connsiteY3" fmla="*/ 1533525 h 2096077"/>
                      <a:gd name="connsiteX4" fmla="*/ 638176 w 962026"/>
                      <a:gd name="connsiteY4" fmla="*/ 2085975 h 2096077"/>
                      <a:gd name="connsiteX5" fmla="*/ 962026 w 962026"/>
                      <a:gd name="connsiteY5" fmla="*/ 0 h 2096077"/>
                      <a:gd name="connsiteX0" fmla="*/ 1 w 809626"/>
                      <a:gd name="connsiteY0" fmla="*/ 1905000 h 2096077"/>
                      <a:gd name="connsiteX1" fmla="*/ 133351 w 809626"/>
                      <a:gd name="connsiteY1" fmla="*/ 2085975 h 2096077"/>
                      <a:gd name="connsiteX2" fmla="*/ 314326 w 809626"/>
                      <a:gd name="connsiteY2" fmla="*/ 1533525 h 2096077"/>
                      <a:gd name="connsiteX3" fmla="*/ 485776 w 809626"/>
                      <a:gd name="connsiteY3" fmla="*/ 2085975 h 2096077"/>
                      <a:gd name="connsiteX4" fmla="*/ 809626 w 809626"/>
                      <a:gd name="connsiteY4" fmla="*/ 0 h 2096077"/>
                      <a:gd name="connsiteX0" fmla="*/ 0 w 676275"/>
                      <a:gd name="connsiteY0" fmla="*/ 2085975 h 2086025"/>
                      <a:gd name="connsiteX1" fmla="*/ 180975 w 676275"/>
                      <a:gd name="connsiteY1" fmla="*/ 1533525 h 2086025"/>
                      <a:gd name="connsiteX2" fmla="*/ 352425 w 676275"/>
                      <a:gd name="connsiteY2" fmla="*/ 2085975 h 2086025"/>
                      <a:gd name="connsiteX3" fmla="*/ 676275 w 676275"/>
                      <a:gd name="connsiteY3" fmla="*/ 0 h 208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6275" h="2086025">
                        <a:moveTo>
                          <a:pt x="0" y="2085975"/>
                        </a:moveTo>
                        <a:cubicBezTo>
                          <a:pt x="52387" y="2024063"/>
                          <a:pt x="122238" y="1533525"/>
                          <a:pt x="180975" y="1533525"/>
                        </a:cubicBezTo>
                        <a:cubicBezTo>
                          <a:pt x="239712" y="1533525"/>
                          <a:pt x="279400" y="2074862"/>
                          <a:pt x="352425" y="2085975"/>
                        </a:cubicBezTo>
                        <a:cubicBezTo>
                          <a:pt x="425450" y="2097088"/>
                          <a:pt x="574675" y="9525"/>
                          <a:pt x="676275" y="0"/>
                        </a:cubicBezTo>
                      </a:path>
                    </a:pathLst>
                  </a:custGeom>
                  <a:noFill/>
                  <a:ln w="158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050"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53" name="Gruppo 62"/>
              <p:cNvGrpSpPr>
                <a:grpSpLocks/>
              </p:cNvGrpSpPr>
              <p:nvPr/>
            </p:nvGrpSpPr>
            <p:grpSpPr bwMode="auto">
              <a:xfrm>
                <a:off x="939325" y="4856064"/>
                <a:ext cx="1565669" cy="806242"/>
                <a:chOff x="6850609" y="1249815"/>
                <a:chExt cx="1564723" cy="806287"/>
              </a:xfrm>
            </p:grpSpPr>
            <p:grpSp>
              <p:nvGrpSpPr>
                <p:cNvPr id="58" name="Gruppo 124"/>
                <p:cNvGrpSpPr>
                  <a:grpSpLocks/>
                </p:cNvGrpSpPr>
                <p:nvPr/>
              </p:nvGrpSpPr>
              <p:grpSpPr bwMode="auto">
                <a:xfrm>
                  <a:off x="6850609" y="1249815"/>
                  <a:ext cx="1564723" cy="806287"/>
                  <a:chOff x="6383709" y="1099214"/>
                  <a:chExt cx="2520000" cy="1901185"/>
                </a:xfrm>
              </p:grpSpPr>
              <p:cxnSp>
                <p:nvCxnSpPr>
                  <p:cNvPr id="61" name="Connettore 2 60"/>
                  <p:cNvCxnSpPr/>
                  <p:nvPr/>
                </p:nvCxnSpPr>
                <p:spPr>
                  <a:xfrm flipH="1" flipV="1">
                    <a:off x="7643391" y="1099299"/>
                    <a:ext cx="0" cy="190167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Connettore 2 61"/>
                  <p:cNvCxnSpPr/>
                  <p:nvPr/>
                </p:nvCxnSpPr>
                <p:spPr>
                  <a:xfrm>
                    <a:off x="6383709" y="2851236"/>
                    <a:ext cx="2519366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" name="Figura a mano libera 50"/>
                <p:cNvSpPr/>
                <p:nvPr/>
              </p:nvSpPr>
              <p:spPr>
                <a:xfrm>
                  <a:off x="6868060" y="1551493"/>
                  <a:ext cx="1454859" cy="439761"/>
                </a:xfrm>
                <a:custGeom>
                  <a:avLst/>
                  <a:gdLst>
                    <a:gd name="connsiteX0" fmla="*/ 0 w 1466850"/>
                    <a:gd name="connsiteY0" fmla="*/ 438150 h 447675"/>
                    <a:gd name="connsiteX1" fmla="*/ 333375 w 1466850"/>
                    <a:gd name="connsiteY1" fmla="*/ 438150 h 447675"/>
                    <a:gd name="connsiteX2" fmla="*/ 323850 w 1466850"/>
                    <a:gd name="connsiteY2" fmla="*/ 0 h 447675"/>
                    <a:gd name="connsiteX3" fmla="*/ 1190625 w 1466850"/>
                    <a:gd name="connsiteY3" fmla="*/ 9525 h 447675"/>
                    <a:gd name="connsiteX4" fmla="*/ 1200150 w 1466850"/>
                    <a:gd name="connsiteY4" fmla="*/ 438150 h 447675"/>
                    <a:gd name="connsiteX5" fmla="*/ 1466850 w 1466850"/>
                    <a:gd name="connsiteY5" fmla="*/ 447675 h 447675"/>
                    <a:gd name="connsiteX6" fmla="*/ 1466850 w 1466850"/>
                    <a:gd name="connsiteY6" fmla="*/ 447675 h 447675"/>
                    <a:gd name="connsiteX0" fmla="*/ 0 w 1466850"/>
                    <a:gd name="connsiteY0" fmla="*/ 438928 h 448453"/>
                    <a:gd name="connsiteX1" fmla="*/ 333375 w 1466850"/>
                    <a:gd name="connsiteY1" fmla="*/ 438928 h 448453"/>
                    <a:gd name="connsiteX2" fmla="*/ 323850 w 1466850"/>
                    <a:gd name="connsiteY2" fmla="*/ 778 h 448453"/>
                    <a:gd name="connsiteX3" fmla="*/ 1198352 w 1466850"/>
                    <a:gd name="connsiteY3" fmla="*/ 0 h 448453"/>
                    <a:gd name="connsiteX4" fmla="*/ 1200150 w 1466850"/>
                    <a:gd name="connsiteY4" fmla="*/ 438928 h 448453"/>
                    <a:gd name="connsiteX5" fmla="*/ 1466850 w 1466850"/>
                    <a:gd name="connsiteY5" fmla="*/ 448453 h 448453"/>
                    <a:gd name="connsiteX6" fmla="*/ 1466850 w 1466850"/>
                    <a:gd name="connsiteY6" fmla="*/ 448453 h 448453"/>
                    <a:gd name="connsiteX0" fmla="*/ 0 w 1863519"/>
                    <a:gd name="connsiteY0" fmla="*/ 438928 h 452361"/>
                    <a:gd name="connsiteX1" fmla="*/ 333375 w 1863519"/>
                    <a:gd name="connsiteY1" fmla="*/ 438928 h 452361"/>
                    <a:gd name="connsiteX2" fmla="*/ 323850 w 1863519"/>
                    <a:gd name="connsiteY2" fmla="*/ 778 h 452361"/>
                    <a:gd name="connsiteX3" fmla="*/ 1198352 w 1863519"/>
                    <a:gd name="connsiteY3" fmla="*/ 0 h 452361"/>
                    <a:gd name="connsiteX4" fmla="*/ 1200150 w 1863519"/>
                    <a:gd name="connsiteY4" fmla="*/ 438928 h 452361"/>
                    <a:gd name="connsiteX5" fmla="*/ 1466850 w 1863519"/>
                    <a:gd name="connsiteY5" fmla="*/ 448453 h 452361"/>
                    <a:gd name="connsiteX6" fmla="*/ 1863519 w 1863519"/>
                    <a:gd name="connsiteY6" fmla="*/ 368604 h 452361"/>
                    <a:gd name="connsiteX0" fmla="*/ 0 w 1863519"/>
                    <a:gd name="connsiteY0" fmla="*/ 438928 h 444401"/>
                    <a:gd name="connsiteX1" fmla="*/ 333375 w 1863519"/>
                    <a:gd name="connsiteY1" fmla="*/ 438928 h 444401"/>
                    <a:gd name="connsiteX2" fmla="*/ 323850 w 1863519"/>
                    <a:gd name="connsiteY2" fmla="*/ 778 h 444401"/>
                    <a:gd name="connsiteX3" fmla="*/ 1198352 w 1863519"/>
                    <a:gd name="connsiteY3" fmla="*/ 0 h 444401"/>
                    <a:gd name="connsiteX4" fmla="*/ 1200150 w 1863519"/>
                    <a:gd name="connsiteY4" fmla="*/ 438928 h 444401"/>
                    <a:gd name="connsiteX5" fmla="*/ 1456547 w 1863519"/>
                    <a:gd name="connsiteY5" fmla="*/ 438150 h 444401"/>
                    <a:gd name="connsiteX6" fmla="*/ 1863519 w 1863519"/>
                    <a:gd name="connsiteY6" fmla="*/ 368604 h 444401"/>
                    <a:gd name="connsiteX0" fmla="*/ 0 w 1456547"/>
                    <a:gd name="connsiteY0" fmla="*/ 438928 h 444401"/>
                    <a:gd name="connsiteX1" fmla="*/ 333375 w 1456547"/>
                    <a:gd name="connsiteY1" fmla="*/ 438928 h 444401"/>
                    <a:gd name="connsiteX2" fmla="*/ 323850 w 1456547"/>
                    <a:gd name="connsiteY2" fmla="*/ 778 h 444401"/>
                    <a:gd name="connsiteX3" fmla="*/ 1198352 w 1456547"/>
                    <a:gd name="connsiteY3" fmla="*/ 0 h 444401"/>
                    <a:gd name="connsiteX4" fmla="*/ 1200150 w 1456547"/>
                    <a:gd name="connsiteY4" fmla="*/ 438928 h 444401"/>
                    <a:gd name="connsiteX5" fmla="*/ 1456547 w 1456547"/>
                    <a:gd name="connsiteY5" fmla="*/ 438150 h 444401"/>
                    <a:gd name="connsiteX0" fmla="*/ 0 w 1456547"/>
                    <a:gd name="connsiteY0" fmla="*/ 438928 h 440456"/>
                    <a:gd name="connsiteX1" fmla="*/ 333375 w 1456547"/>
                    <a:gd name="connsiteY1" fmla="*/ 438928 h 440456"/>
                    <a:gd name="connsiteX2" fmla="*/ 323850 w 1456547"/>
                    <a:gd name="connsiteY2" fmla="*/ 778 h 440456"/>
                    <a:gd name="connsiteX3" fmla="*/ 1198352 w 1456547"/>
                    <a:gd name="connsiteY3" fmla="*/ 0 h 440456"/>
                    <a:gd name="connsiteX4" fmla="*/ 1200150 w 1456547"/>
                    <a:gd name="connsiteY4" fmla="*/ 438928 h 440456"/>
                    <a:gd name="connsiteX5" fmla="*/ 1456547 w 1456547"/>
                    <a:gd name="connsiteY5" fmla="*/ 438150 h 440456"/>
                    <a:gd name="connsiteX0" fmla="*/ 0 w 1456547"/>
                    <a:gd name="connsiteY0" fmla="*/ 438928 h 438928"/>
                    <a:gd name="connsiteX1" fmla="*/ 333375 w 1456547"/>
                    <a:gd name="connsiteY1" fmla="*/ 438928 h 438928"/>
                    <a:gd name="connsiteX2" fmla="*/ 323850 w 1456547"/>
                    <a:gd name="connsiteY2" fmla="*/ 778 h 438928"/>
                    <a:gd name="connsiteX3" fmla="*/ 1198352 w 1456547"/>
                    <a:gd name="connsiteY3" fmla="*/ 0 h 438928"/>
                    <a:gd name="connsiteX4" fmla="*/ 1200150 w 1456547"/>
                    <a:gd name="connsiteY4" fmla="*/ 438928 h 438928"/>
                    <a:gd name="connsiteX5" fmla="*/ 1456547 w 1456547"/>
                    <a:gd name="connsiteY5" fmla="*/ 438150 h 438928"/>
                    <a:gd name="connsiteX0" fmla="*/ 0 w 1456547"/>
                    <a:gd name="connsiteY0" fmla="*/ 438928 h 441504"/>
                    <a:gd name="connsiteX1" fmla="*/ 325647 w 1456547"/>
                    <a:gd name="connsiteY1" fmla="*/ 441504 h 441504"/>
                    <a:gd name="connsiteX2" fmla="*/ 323850 w 1456547"/>
                    <a:gd name="connsiteY2" fmla="*/ 778 h 441504"/>
                    <a:gd name="connsiteX3" fmla="*/ 1198352 w 1456547"/>
                    <a:gd name="connsiteY3" fmla="*/ 0 h 441504"/>
                    <a:gd name="connsiteX4" fmla="*/ 1200150 w 1456547"/>
                    <a:gd name="connsiteY4" fmla="*/ 438928 h 441504"/>
                    <a:gd name="connsiteX5" fmla="*/ 1456547 w 1456547"/>
                    <a:gd name="connsiteY5" fmla="*/ 438150 h 441504"/>
                    <a:gd name="connsiteX0" fmla="*/ 0 w 1456547"/>
                    <a:gd name="connsiteY0" fmla="*/ 438928 h 441504"/>
                    <a:gd name="connsiteX1" fmla="*/ 325647 w 1456547"/>
                    <a:gd name="connsiteY1" fmla="*/ 441504 h 441504"/>
                    <a:gd name="connsiteX2" fmla="*/ 323850 w 1456547"/>
                    <a:gd name="connsiteY2" fmla="*/ 778 h 441504"/>
                    <a:gd name="connsiteX3" fmla="*/ 1198352 w 1456547"/>
                    <a:gd name="connsiteY3" fmla="*/ 0 h 441504"/>
                    <a:gd name="connsiteX4" fmla="*/ 1200150 w 1456547"/>
                    <a:gd name="connsiteY4" fmla="*/ 438928 h 441504"/>
                    <a:gd name="connsiteX5" fmla="*/ 1456547 w 1456547"/>
                    <a:gd name="connsiteY5" fmla="*/ 438150 h 441504"/>
                    <a:gd name="connsiteX0" fmla="*/ 0 w 1456547"/>
                    <a:gd name="connsiteY0" fmla="*/ 438928 h 438928"/>
                    <a:gd name="connsiteX1" fmla="*/ 325647 w 1456547"/>
                    <a:gd name="connsiteY1" fmla="*/ 438928 h 438928"/>
                    <a:gd name="connsiteX2" fmla="*/ 323850 w 1456547"/>
                    <a:gd name="connsiteY2" fmla="*/ 778 h 438928"/>
                    <a:gd name="connsiteX3" fmla="*/ 1198352 w 1456547"/>
                    <a:gd name="connsiteY3" fmla="*/ 0 h 438928"/>
                    <a:gd name="connsiteX4" fmla="*/ 1200150 w 1456547"/>
                    <a:gd name="connsiteY4" fmla="*/ 438928 h 438928"/>
                    <a:gd name="connsiteX5" fmla="*/ 1456547 w 1456547"/>
                    <a:gd name="connsiteY5" fmla="*/ 438150 h 438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56547" h="438928">
                      <a:moveTo>
                        <a:pt x="0" y="438928"/>
                      </a:moveTo>
                      <a:lnTo>
                        <a:pt x="325647" y="438928"/>
                      </a:lnTo>
                      <a:lnTo>
                        <a:pt x="323850" y="778"/>
                      </a:lnTo>
                      <a:lnTo>
                        <a:pt x="1198352" y="0"/>
                      </a:lnTo>
                      <a:cubicBezTo>
                        <a:pt x="1198951" y="146309"/>
                        <a:pt x="1199551" y="292619"/>
                        <a:pt x="1200150" y="438928"/>
                      </a:cubicBezTo>
                      <a:cubicBezTo>
                        <a:pt x="1291626" y="436951"/>
                        <a:pt x="1356289" y="439568"/>
                        <a:pt x="1456547" y="438150"/>
                      </a:cubicBezTo>
                    </a:path>
                  </a:pathLst>
                </a:custGeom>
                <a:noFill/>
                <a:ln w="127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400" dirty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54" name="Figura a mano libera: forma 149"/>
              <p:cNvSpPr/>
              <p:nvPr/>
            </p:nvSpPr>
            <p:spPr>
              <a:xfrm>
                <a:off x="1034400" y="5156137"/>
                <a:ext cx="684000" cy="438982"/>
              </a:xfrm>
              <a:custGeom>
                <a:avLst/>
                <a:gdLst>
                  <a:gd name="connsiteX0" fmla="*/ 0 w 684000"/>
                  <a:gd name="connsiteY0" fmla="*/ 475103 h 504304"/>
                  <a:gd name="connsiteX1" fmla="*/ 62400 w 684000"/>
                  <a:gd name="connsiteY1" fmla="*/ 477503 h 504304"/>
                  <a:gd name="connsiteX2" fmla="*/ 324000 w 684000"/>
                  <a:gd name="connsiteY2" fmla="*/ 472703 h 504304"/>
                  <a:gd name="connsiteX3" fmla="*/ 568800 w 684000"/>
                  <a:gd name="connsiteY3" fmla="*/ 67103 h 504304"/>
                  <a:gd name="connsiteX4" fmla="*/ 684000 w 684000"/>
                  <a:gd name="connsiteY4" fmla="*/ 4703 h 504304"/>
                  <a:gd name="connsiteX0" fmla="*/ 0 w 684000"/>
                  <a:gd name="connsiteY0" fmla="*/ 475103 h 503468"/>
                  <a:gd name="connsiteX1" fmla="*/ 134400 w 684000"/>
                  <a:gd name="connsiteY1" fmla="*/ 475103 h 503468"/>
                  <a:gd name="connsiteX2" fmla="*/ 324000 w 684000"/>
                  <a:gd name="connsiteY2" fmla="*/ 472703 h 503468"/>
                  <a:gd name="connsiteX3" fmla="*/ 568800 w 684000"/>
                  <a:gd name="connsiteY3" fmla="*/ 67103 h 503468"/>
                  <a:gd name="connsiteX4" fmla="*/ 684000 w 684000"/>
                  <a:gd name="connsiteY4" fmla="*/ 4703 h 503468"/>
                  <a:gd name="connsiteX0" fmla="*/ 0 w 684000"/>
                  <a:gd name="connsiteY0" fmla="*/ 475103 h 480038"/>
                  <a:gd name="connsiteX1" fmla="*/ 134400 w 684000"/>
                  <a:gd name="connsiteY1" fmla="*/ 475103 h 480038"/>
                  <a:gd name="connsiteX2" fmla="*/ 324000 w 684000"/>
                  <a:gd name="connsiteY2" fmla="*/ 472703 h 480038"/>
                  <a:gd name="connsiteX3" fmla="*/ 568800 w 684000"/>
                  <a:gd name="connsiteY3" fmla="*/ 67103 h 480038"/>
                  <a:gd name="connsiteX4" fmla="*/ 684000 w 684000"/>
                  <a:gd name="connsiteY4" fmla="*/ 4703 h 480038"/>
                  <a:gd name="connsiteX0" fmla="*/ 0 w 684000"/>
                  <a:gd name="connsiteY0" fmla="*/ 475103 h 475823"/>
                  <a:gd name="connsiteX1" fmla="*/ 134400 w 684000"/>
                  <a:gd name="connsiteY1" fmla="*/ 475103 h 475823"/>
                  <a:gd name="connsiteX2" fmla="*/ 324000 w 684000"/>
                  <a:gd name="connsiteY2" fmla="*/ 472703 h 475823"/>
                  <a:gd name="connsiteX3" fmla="*/ 568800 w 684000"/>
                  <a:gd name="connsiteY3" fmla="*/ 67103 h 475823"/>
                  <a:gd name="connsiteX4" fmla="*/ 684000 w 684000"/>
                  <a:gd name="connsiteY4" fmla="*/ 4703 h 475823"/>
                  <a:gd name="connsiteX0" fmla="*/ 0 w 684000"/>
                  <a:gd name="connsiteY0" fmla="*/ 471937 h 472657"/>
                  <a:gd name="connsiteX1" fmla="*/ 134400 w 684000"/>
                  <a:gd name="connsiteY1" fmla="*/ 471937 h 472657"/>
                  <a:gd name="connsiteX2" fmla="*/ 324000 w 684000"/>
                  <a:gd name="connsiteY2" fmla="*/ 469537 h 472657"/>
                  <a:gd name="connsiteX3" fmla="*/ 568800 w 684000"/>
                  <a:gd name="connsiteY3" fmla="*/ 63937 h 472657"/>
                  <a:gd name="connsiteX4" fmla="*/ 684000 w 684000"/>
                  <a:gd name="connsiteY4" fmla="*/ 1537 h 472657"/>
                  <a:gd name="connsiteX0" fmla="*/ 0 w 684000"/>
                  <a:gd name="connsiteY0" fmla="*/ 470889 h 471609"/>
                  <a:gd name="connsiteX1" fmla="*/ 134400 w 684000"/>
                  <a:gd name="connsiteY1" fmla="*/ 470889 h 471609"/>
                  <a:gd name="connsiteX2" fmla="*/ 324000 w 684000"/>
                  <a:gd name="connsiteY2" fmla="*/ 468489 h 471609"/>
                  <a:gd name="connsiteX3" fmla="*/ 568800 w 684000"/>
                  <a:gd name="connsiteY3" fmla="*/ 62889 h 471609"/>
                  <a:gd name="connsiteX4" fmla="*/ 684000 w 684000"/>
                  <a:gd name="connsiteY4" fmla="*/ 489 h 471609"/>
                  <a:gd name="connsiteX0" fmla="*/ 0 w 684000"/>
                  <a:gd name="connsiteY0" fmla="*/ 470889 h 471609"/>
                  <a:gd name="connsiteX1" fmla="*/ 134400 w 684000"/>
                  <a:gd name="connsiteY1" fmla="*/ 470889 h 471609"/>
                  <a:gd name="connsiteX2" fmla="*/ 324000 w 684000"/>
                  <a:gd name="connsiteY2" fmla="*/ 468489 h 471609"/>
                  <a:gd name="connsiteX3" fmla="*/ 568800 w 684000"/>
                  <a:gd name="connsiteY3" fmla="*/ 62889 h 471609"/>
                  <a:gd name="connsiteX4" fmla="*/ 684000 w 684000"/>
                  <a:gd name="connsiteY4" fmla="*/ 489 h 47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000" h="471609">
                    <a:moveTo>
                      <a:pt x="0" y="470889"/>
                    </a:moveTo>
                    <a:cubicBezTo>
                      <a:pt x="4200" y="472289"/>
                      <a:pt x="80400" y="471289"/>
                      <a:pt x="134400" y="470889"/>
                    </a:cubicBezTo>
                    <a:lnTo>
                      <a:pt x="324000" y="468489"/>
                    </a:lnTo>
                    <a:cubicBezTo>
                      <a:pt x="403600" y="465289"/>
                      <a:pt x="508800" y="140889"/>
                      <a:pt x="568800" y="62889"/>
                    </a:cubicBezTo>
                    <a:cubicBezTo>
                      <a:pt x="628800" y="-15111"/>
                      <a:pt x="644400" y="2289"/>
                      <a:pt x="684000" y="48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it-IT" sz="1050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Figura a mano libera: forma 150"/>
              <p:cNvSpPr/>
              <p:nvPr/>
            </p:nvSpPr>
            <p:spPr>
              <a:xfrm flipH="1">
                <a:off x="1716724" y="5156137"/>
                <a:ext cx="684000" cy="438982"/>
              </a:xfrm>
              <a:custGeom>
                <a:avLst/>
                <a:gdLst>
                  <a:gd name="connsiteX0" fmla="*/ 0 w 684000"/>
                  <a:gd name="connsiteY0" fmla="*/ 475103 h 504304"/>
                  <a:gd name="connsiteX1" fmla="*/ 62400 w 684000"/>
                  <a:gd name="connsiteY1" fmla="*/ 477503 h 504304"/>
                  <a:gd name="connsiteX2" fmla="*/ 324000 w 684000"/>
                  <a:gd name="connsiteY2" fmla="*/ 472703 h 504304"/>
                  <a:gd name="connsiteX3" fmla="*/ 568800 w 684000"/>
                  <a:gd name="connsiteY3" fmla="*/ 67103 h 504304"/>
                  <a:gd name="connsiteX4" fmla="*/ 684000 w 684000"/>
                  <a:gd name="connsiteY4" fmla="*/ 4703 h 504304"/>
                  <a:gd name="connsiteX0" fmla="*/ 0 w 684000"/>
                  <a:gd name="connsiteY0" fmla="*/ 475103 h 503468"/>
                  <a:gd name="connsiteX1" fmla="*/ 134400 w 684000"/>
                  <a:gd name="connsiteY1" fmla="*/ 475103 h 503468"/>
                  <a:gd name="connsiteX2" fmla="*/ 324000 w 684000"/>
                  <a:gd name="connsiteY2" fmla="*/ 472703 h 503468"/>
                  <a:gd name="connsiteX3" fmla="*/ 568800 w 684000"/>
                  <a:gd name="connsiteY3" fmla="*/ 67103 h 503468"/>
                  <a:gd name="connsiteX4" fmla="*/ 684000 w 684000"/>
                  <a:gd name="connsiteY4" fmla="*/ 4703 h 503468"/>
                  <a:gd name="connsiteX0" fmla="*/ 0 w 684000"/>
                  <a:gd name="connsiteY0" fmla="*/ 475103 h 480038"/>
                  <a:gd name="connsiteX1" fmla="*/ 134400 w 684000"/>
                  <a:gd name="connsiteY1" fmla="*/ 475103 h 480038"/>
                  <a:gd name="connsiteX2" fmla="*/ 324000 w 684000"/>
                  <a:gd name="connsiteY2" fmla="*/ 472703 h 480038"/>
                  <a:gd name="connsiteX3" fmla="*/ 568800 w 684000"/>
                  <a:gd name="connsiteY3" fmla="*/ 67103 h 480038"/>
                  <a:gd name="connsiteX4" fmla="*/ 684000 w 684000"/>
                  <a:gd name="connsiteY4" fmla="*/ 4703 h 480038"/>
                  <a:gd name="connsiteX0" fmla="*/ 0 w 684000"/>
                  <a:gd name="connsiteY0" fmla="*/ 475103 h 475823"/>
                  <a:gd name="connsiteX1" fmla="*/ 134400 w 684000"/>
                  <a:gd name="connsiteY1" fmla="*/ 475103 h 475823"/>
                  <a:gd name="connsiteX2" fmla="*/ 324000 w 684000"/>
                  <a:gd name="connsiteY2" fmla="*/ 472703 h 475823"/>
                  <a:gd name="connsiteX3" fmla="*/ 568800 w 684000"/>
                  <a:gd name="connsiteY3" fmla="*/ 67103 h 475823"/>
                  <a:gd name="connsiteX4" fmla="*/ 684000 w 684000"/>
                  <a:gd name="connsiteY4" fmla="*/ 4703 h 475823"/>
                  <a:gd name="connsiteX0" fmla="*/ 0 w 684000"/>
                  <a:gd name="connsiteY0" fmla="*/ 471937 h 472657"/>
                  <a:gd name="connsiteX1" fmla="*/ 134400 w 684000"/>
                  <a:gd name="connsiteY1" fmla="*/ 471937 h 472657"/>
                  <a:gd name="connsiteX2" fmla="*/ 324000 w 684000"/>
                  <a:gd name="connsiteY2" fmla="*/ 469537 h 472657"/>
                  <a:gd name="connsiteX3" fmla="*/ 568800 w 684000"/>
                  <a:gd name="connsiteY3" fmla="*/ 63937 h 472657"/>
                  <a:gd name="connsiteX4" fmla="*/ 684000 w 684000"/>
                  <a:gd name="connsiteY4" fmla="*/ 1537 h 472657"/>
                  <a:gd name="connsiteX0" fmla="*/ 0 w 684000"/>
                  <a:gd name="connsiteY0" fmla="*/ 470889 h 471609"/>
                  <a:gd name="connsiteX1" fmla="*/ 134400 w 684000"/>
                  <a:gd name="connsiteY1" fmla="*/ 470889 h 471609"/>
                  <a:gd name="connsiteX2" fmla="*/ 324000 w 684000"/>
                  <a:gd name="connsiteY2" fmla="*/ 468489 h 471609"/>
                  <a:gd name="connsiteX3" fmla="*/ 568800 w 684000"/>
                  <a:gd name="connsiteY3" fmla="*/ 62889 h 471609"/>
                  <a:gd name="connsiteX4" fmla="*/ 684000 w 684000"/>
                  <a:gd name="connsiteY4" fmla="*/ 489 h 471609"/>
                  <a:gd name="connsiteX0" fmla="*/ 0 w 684000"/>
                  <a:gd name="connsiteY0" fmla="*/ 470889 h 471609"/>
                  <a:gd name="connsiteX1" fmla="*/ 134400 w 684000"/>
                  <a:gd name="connsiteY1" fmla="*/ 470889 h 471609"/>
                  <a:gd name="connsiteX2" fmla="*/ 324000 w 684000"/>
                  <a:gd name="connsiteY2" fmla="*/ 468489 h 471609"/>
                  <a:gd name="connsiteX3" fmla="*/ 568800 w 684000"/>
                  <a:gd name="connsiteY3" fmla="*/ 62889 h 471609"/>
                  <a:gd name="connsiteX4" fmla="*/ 684000 w 684000"/>
                  <a:gd name="connsiteY4" fmla="*/ 489 h 471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4000" h="471609">
                    <a:moveTo>
                      <a:pt x="0" y="470889"/>
                    </a:moveTo>
                    <a:cubicBezTo>
                      <a:pt x="4200" y="472289"/>
                      <a:pt x="80400" y="471289"/>
                      <a:pt x="134400" y="470889"/>
                    </a:cubicBezTo>
                    <a:lnTo>
                      <a:pt x="324000" y="468489"/>
                    </a:lnTo>
                    <a:cubicBezTo>
                      <a:pt x="403600" y="465289"/>
                      <a:pt x="508800" y="140889"/>
                      <a:pt x="568800" y="62889"/>
                    </a:cubicBezTo>
                    <a:cubicBezTo>
                      <a:pt x="628800" y="-15111"/>
                      <a:pt x="644400" y="2289"/>
                      <a:pt x="684000" y="48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it-IT" sz="105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16" name="Stella a 5 punte 15"/>
            <p:cNvSpPr/>
            <p:nvPr/>
          </p:nvSpPr>
          <p:spPr>
            <a:xfrm>
              <a:off x="186458" y="3038264"/>
              <a:ext cx="388536" cy="388536"/>
            </a:xfrm>
            <a:prstGeom prst="star5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>
                <a:solidFill>
                  <a:srgbClr val="FF0000"/>
                </a:solidFill>
              </a:endParaRPr>
            </a:p>
          </p:txBody>
        </p:sp>
        <p:sp>
          <p:nvSpPr>
            <p:cNvPr id="17" name="Ovale 16"/>
            <p:cNvSpPr/>
            <p:nvPr/>
          </p:nvSpPr>
          <p:spPr>
            <a:xfrm>
              <a:off x="300340" y="2572377"/>
              <a:ext cx="228874" cy="228874"/>
            </a:xfrm>
            <a:prstGeom prst="ellipse">
              <a:avLst/>
            </a:prstGeom>
            <a:solidFill>
              <a:srgbClr val="7030A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18" name="Ovale 17"/>
            <p:cNvSpPr/>
            <p:nvPr/>
          </p:nvSpPr>
          <p:spPr>
            <a:xfrm>
              <a:off x="166362" y="2574624"/>
              <a:ext cx="496830" cy="236676"/>
            </a:xfrm>
            <a:prstGeom prst="ellipse">
              <a:avLst/>
            </a:prstGeom>
            <a:solidFill>
              <a:srgbClr val="7030A0">
                <a:alpha val="80000"/>
              </a:srgbClr>
            </a:solidFill>
            <a:ln>
              <a:noFill/>
            </a:ln>
            <a:scene3d>
              <a:camera prst="orthographicFront">
                <a:rot lat="4458945" lon="20432151" rev="2085039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</p:grpSp>
      <p:sp>
        <p:nvSpPr>
          <p:cNvPr id="101" name="Segnaposto numero diapositiva 1"/>
          <p:cNvSpPr txBox="1">
            <a:spLocks/>
          </p:cNvSpPr>
          <p:nvPr/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A50AA0-EE96-7F47-9FE1-CA1F9FAC0156}" type="slidenum">
              <a:rPr lang="en-GB" smtClean="0"/>
              <a:pPr/>
              <a:t>13</a:t>
            </a:fld>
            <a:endParaRPr lang="en-GB"/>
          </a:p>
        </p:txBody>
      </p:sp>
      <p:graphicFrame>
        <p:nvGraphicFramePr>
          <p:cNvPr id="102" name="Tabella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851040"/>
              </p:ext>
            </p:extLst>
          </p:nvPr>
        </p:nvGraphicFramePr>
        <p:xfrm>
          <a:off x="504254" y="2650424"/>
          <a:ext cx="9883762" cy="40834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77018"/>
                <a:gridCol w="3735957"/>
                <a:gridCol w="3370787"/>
              </a:tblGrid>
              <a:tr h="2057188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Exoplanets</a:t>
                      </a:r>
                      <a:endParaRPr lang="it-IT" dirty="0" smtClean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/>
                      <a:endParaRPr lang="it-IT" b="1" dirty="0" smtClean="0">
                        <a:solidFill>
                          <a:schemeClr val="accent1"/>
                        </a:solidFill>
                      </a:endParaRPr>
                    </a:p>
                    <a:p>
                      <a:pPr algn="l"/>
                      <a:r>
                        <a:rPr lang="it-IT" b="1" dirty="0" smtClean="0">
                          <a:solidFill>
                            <a:schemeClr val="accent1"/>
                          </a:solidFill>
                        </a:rPr>
                        <a:t>FQPM</a:t>
                      </a:r>
                    </a:p>
                    <a:p>
                      <a:pPr marL="285750" indent="-285750" algn="l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dirty="0" err="1" smtClean="0"/>
                        <a:t>Working</a:t>
                      </a:r>
                      <a:r>
                        <a:rPr lang="it-IT" sz="1600" baseline="0" dirty="0" smtClean="0"/>
                        <a:t> in H-band</a:t>
                      </a:r>
                      <a:endParaRPr lang="it-IT" sz="1600" dirty="0" smtClean="0"/>
                    </a:p>
                    <a:p>
                      <a:pPr marL="285750" indent="-285750" algn="l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dirty="0" smtClean="0"/>
                        <a:t>Access</a:t>
                      </a:r>
                      <a:r>
                        <a:rPr lang="it-IT" sz="1600" baseline="0" dirty="0" smtClean="0"/>
                        <a:t> to the </a:t>
                      </a:r>
                      <a:r>
                        <a:rPr lang="it-IT" sz="1600" baseline="0" dirty="0" err="1" smtClean="0"/>
                        <a:t>whole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smtClean="0">
                          <a:latin typeface="+mn-lt"/>
                        </a:rPr>
                        <a:t>18</a:t>
                      </a:r>
                      <a:r>
                        <a:rPr lang="it-IT" sz="1600" baseline="0" dirty="0" smtClean="0">
                          <a:latin typeface="+mn-lt"/>
                          <a:cs typeface="Times New Roman" panose="02020603050405020304" pitchFamily="18" charset="0"/>
                        </a:rPr>
                        <a:t>ⅹ18’’ </a:t>
                      </a:r>
                      <a:r>
                        <a:rPr lang="it-IT" sz="1600" baseline="0" dirty="0" smtClean="0"/>
                        <a:t>FoV</a:t>
                      </a:r>
                      <a:endParaRPr lang="it-IT" sz="1600" dirty="0" smtClean="0"/>
                    </a:p>
                    <a:p>
                      <a:pPr marL="285750" indent="-285750" algn="l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dirty="0" smtClean="0"/>
                        <a:t>Very</a:t>
                      </a:r>
                      <a:r>
                        <a:rPr lang="it-IT" sz="1600" baseline="0" dirty="0" smtClean="0"/>
                        <a:t> small IWA (~50 mas)</a:t>
                      </a:r>
                    </a:p>
                    <a:p>
                      <a:pPr marL="285750" indent="-285750" algn="l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baseline="0" dirty="0" smtClean="0"/>
                        <a:t>High throughput</a:t>
                      </a:r>
                    </a:p>
                    <a:p>
                      <a:pPr marL="285750" indent="-285750" algn="l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baseline="0" dirty="0" err="1" smtClean="0"/>
                        <a:t>Very</a:t>
                      </a:r>
                      <a:r>
                        <a:rPr lang="it-IT" sz="1600" baseline="0" dirty="0" smtClean="0"/>
                        <a:t> sensitive to </a:t>
                      </a:r>
                      <a:r>
                        <a:rPr lang="it-IT" sz="1600" baseline="0" dirty="0" err="1" smtClean="0"/>
                        <a:t>low-order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baseline="0" dirty="0" err="1" smtClean="0"/>
                        <a:t>aberrations</a:t>
                      </a:r>
                      <a:endParaRPr lang="it-IT" sz="1600" baseline="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 dirty="0" smtClean="0">
                          <a:solidFill>
                            <a:schemeClr val="accent1"/>
                          </a:solidFill>
                        </a:rPr>
                        <a:t>SHAPED PUPIL</a:t>
                      </a:r>
                      <a:endParaRPr lang="it-IT" sz="1600" dirty="0" smtClean="0"/>
                    </a:p>
                    <a:p>
                      <a:pPr marL="285750" indent="-285750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dirty="0" err="1" smtClean="0"/>
                        <a:t>Working</a:t>
                      </a:r>
                      <a:r>
                        <a:rPr lang="it-IT" sz="1600" dirty="0" smtClean="0"/>
                        <a:t> in H-band</a:t>
                      </a:r>
                    </a:p>
                    <a:p>
                      <a:pPr marL="285750" indent="-285750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dirty="0" smtClean="0"/>
                        <a:t>Small </a:t>
                      </a:r>
                      <a:r>
                        <a:rPr lang="it-IT" sz="1600" dirty="0" err="1" smtClean="0"/>
                        <a:t>field</a:t>
                      </a:r>
                      <a:r>
                        <a:rPr lang="it-IT" sz="1600" dirty="0" smtClean="0"/>
                        <a:t> (100-300 mas)</a:t>
                      </a:r>
                    </a:p>
                    <a:p>
                      <a:pPr marL="285750" indent="-285750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dirty="0" smtClean="0"/>
                        <a:t>High </a:t>
                      </a:r>
                      <a:r>
                        <a:rPr lang="it-IT" sz="1600" dirty="0" err="1" smtClean="0"/>
                        <a:t>contrast</a:t>
                      </a:r>
                      <a:r>
                        <a:rPr lang="it-IT" sz="1600" dirty="0" smtClean="0"/>
                        <a:t> </a:t>
                      </a:r>
                      <a:r>
                        <a:rPr lang="it-IT" sz="1600" dirty="0" err="1" smtClean="0"/>
                        <a:t>near</a:t>
                      </a:r>
                      <a:r>
                        <a:rPr lang="it-IT" sz="1600" baseline="0" dirty="0" smtClean="0"/>
                        <a:t> </a:t>
                      </a:r>
                      <a:r>
                        <a:rPr lang="it-IT" sz="1600" dirty="0" smtClean="0"/>
                        <a:t>to the star</a:t>
                      </a:r>
                      <a:endParaRPr lang="it-IT" sz="1600" dirty="0" smtClean="0"/>
                    </a:p>
                    <a:p>
                      <a:pPr marL="285750" indent="-285750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dirty="0" smtClean="0"/>
                        <a:t>Robust to </a:t>
                      </a:r>
                      <a:r>
                        <a:rPr lang="it-IT" sz="1600" dirty="0" err="1" smtClean="0"/>
                        <a:t>low-order</a:t>
                      </a:r>
                      <a:r>
                        <a:rPr lang="it-IT" sz="1600" dirty="0" smtClean="0"/>
                        <a:t> </a:t>
                      </a:r>
                    </a:p>
                    <a:p>
                      <a:pPr marL="0" indent="0"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it-IT" sz="1600" dirty="0" smtClean="0"/>
                        <a:t>      </a:t>
                      </a:r>
                      <a:r>
                        <a:rPr lang="it-IT" sz="1600" dirty="0" err="1" smtClean="0"/>
                        <a:t>aberrations</a:t>
                      </a:r>
                      <a:endParaRPr lang="it-IT" sz="1600" baseline="0" dirty="0" smtClean="0"/>
                    </a:p>
                    <a:p>
                      <a:pPr marL="285750" indent="-285750">
                        <a:buFont typeface="Wingdings" panose="05000000000000000000" pitchFamily="2" charset="2"/>
                        <a:buChar char="q"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6253">
                <a:tc>
                  <a:txBody>
                    <a:bodyPr/>
                    <a:lstStyle/>
                    <a:p>
                      <a:r>
                        <a:rPr lang="it-IT" dirty="0" smtClean="0"/>
                        <a:t>Disks/</a:t>
                      </a:r>
                      <a:r>
                        <a:rPr lang="it-IT" dirty="0" err="1" smtClean="0"/>
                        <a:t>Jets</a:t>
                      </a:r>
                      <a:r>
                        <a:rPr lang="it-IT" dirty="0" smtClean="0"/>
                        <a:t>/</a:t>
                      </a:r>
                    </a:p>
                    <a:p>
                      <a:r>
                        <a:rPr lang="it-IT" dirty="0" smtClean="0"/>
                        <a:t>AGN</a:t>
                      </a:r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b="1" dirty="0" smtClean="0">
                        <a:solidFill>
                          <a:schemeClr val="accent1"/>
                        </a:solidFill>
                      </a:endParaRPr>
                    </a:p>
                    <a:p>
                      <a:r>
                        <a:rPr lang="it-IT" b="1" dirty="0" smtClean="0">
                          <a:solidFill>
                            <a:schemeClr val="accent1"/>
                          </a:solidFill>
                        </a:rPr>
                        <a:t>GAUSSIAN LYOT</a:t>
                      </a:r>
                      <a:endParaRPr lang="it-IT" dirty="0" smtClean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Wingdings" panose="05000000000000000000" pitchFamily="2" charset="2"/>
                        <a:buChar char="q"/>
                        <a:tabLst/>
                        <a:defRPr/>
                      </a:pPr>
                      <a:r>
                        <a:rPr lang="it-IT" sz="1600" baseline="0" dirty="0" smtClean="0"/>
                        <a:t>Optimized for </a:t>
                      </a:r>
                      <a:r>
                        <a:rPr lang="it-IT" sz="1600" baseline="0" dirty="0" err="1" smtClean="0"/>
                        <a:t>both</a:t>
                      </a:r>
                      <a:r>
                        <a:rPr lang="it-IT" sz="1600" baseline="0" dirty="0" smtClean="0"/>
                        <a:t> J and H band </a:t>
                      </a:r>
                      <a:r>
                        <a:rPr lang="it-IT" sz="1600" baseline="0" dirty="0" err="1" smtClean="0"/>
                        <a:t>observations</a:t>
                      </a:r>
                      <a:endParaRPr lang="it-IT" sz="1600" dirty="0" smtClean="0"/>
                    </a:p>
                    <a:p>
                      <a:pPr marL="285750" indent="-285750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dirty="0" smtClean="0"/>
                        <a:t>Moderate </a:t>
                      </a:r>
                      <a:r>
                        <a:rPr lang="it-IT" sz="1600" dirty="0" err="1" smtClean="0"/>
                        <a:t>contrast</a:t>
                      </a:r>
                      <a:endParaRPr lang="it-IT" sz="1600" dirty="0" smtClean="0"/>
                    </a:p>
                    <a:p>
                      <a:pPr marL="285750" indent="-285750"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it-IT" sz="1600" baseline="0" dirty="0" smtClean="0"/>
                        <a:t>Access to the </a:t>
                      </a:r>
                      <a:r>
                        <a:rPr lang="it-IT" sz="1600" baseline="0" dirty="0" err="1" smtClean="0"/>
                        <a:t>whole</a:t>
                      </a:r>
                      <a:endParaRPr lang="it-IT" sz="1600" baseline="0" dirty="0" smtClean="0"/>
                    </a:p>
                    <a:p>
                      <a:pPr marL="0" indent="0">
                        <a:buSzPct val="80000"/>
                        <a:buFont typeface="Wingdings" panose="05000000000000000000" pitchFamily="2" charset="2"/>
                        <a:buNone/>
                      </a:pPr>
                      <a:r>
                        <a:rPr lang="it-IT" sz="1600" baseline="0" dirty="0" smtClean="0"/>
                        <a:t>      FoV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17" name="Gruppo 116"/>
          <p:cNvGrpSpPr/>
          <p:nvPr/>
        </p:nvGrpSpPr>
        <p:grpSpPr>
          <a:xfrm>
            <a:off x="702137" y="3120044"/>
            <a:ext cx="10397386" cy="3668346"/>
            <a:chOff x="835181" y="2515361"/>
            <a:chExt cx="10397386" cy="4141682"/>
          </a:xfrm>
        </p:grpSpPr>
        <p:pic>
          <p:nvPicPr>
            <p:cNvPr id="104" name="Immagine 10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25"/>
            <a:stretch/>
          </p:blipFill>
          <p:spPr>
            <a:xfrm>
              <a:off x="835181" y="2515361"/>
              <a:ext cx="1680555" cy="1680601"/>
            </a:xfrm>
            <a:prstGeom prst="rect">
              <a:avLst/>
            </a:prstGeom>
          </p:spPr>
        </p:pic>
        <p:grpSp>
          <p:nvGrpSpPr>
            <p:cNvPr id="116" name="Gruppo 115"/>
            <p:cNvGrpSpPr/>
            <p:nvPr/>
          </p:nvGrpSpPr>
          <p:grpSpPr>
            <a:xfrm>
              <a:off x="911360" y="3886522"/>
              <a:ext cx="10321207" cy="2770521"/>
              <a:chOff x="911475" y="3628196"/>
              <a:chExt cx="10321207" cy="2770521"/>
            </a:xfrm>
          </p:grpSpPr>
          <p:pic>
            <p:nvPicPr>
              <p:cNvPr id="105" name="Immagine 104"/>
              <p:cNvPicPr>
                <a:picLocks noChangeAspect="1"/>
              </p:cNvPicPr>
              <p:nvPr/>
            </p:nvPicPr>
            <p:blipFill rotWithShape="1">
              <a:blip r:embed="rId4"/>
              <a:srcRect l="63884" t="6031" r="2750" b="19536"/>
              <a:stretch/>
            </p:blipFill>
            <p:spPr>
              <a:xfrm>
                <a:off x="911475" y="4726877"/>
                <a:ext cx="1439999" cy="1440000"/>
              </a:xfrm>
              <a:prstGeom prst="rect">
                <a:avLst/>
              </a:prstGeom>
              <a:effectLst>
                <a:outerShdw blurRad="50800" dist="50800" dir="5400000" algn="ctr" rotWithShape="0">
                  <a:srgbClr val="000000">
                    <a:alpha val="31000"/>
                  </a:srgbClr>
                </a:outerShdw>
              </a:effectLst>
            </p:spPr>
          </p:pic>
          <p:pic>
            <p:nvPicPr>
              <p:cNvPr id="106" name="Picture 1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79" r="383"/>
              <a:stretch/>
            </p:blipFill>
            <p:spPr>
              <a:xfrm>
                <a:off x="2032100" y="5066717"/>
                <a:ext cx="1970235" cy="1332000"/>
              </a:xfrm>
              <a:prstGeom prst="rect">
                <a:avLst/>
              </a:prstGeom>
            </p:spPr>
          </p:pic>
          <p:pic>
            <p:nvPicPr>
              <p:cNvPr id="107" name="Immagine 10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5850" y="4359142"/>
                <a:ext cx="1655999" cy="1869678"/>
              </a:xfrm>
              <a:prstGeom prst="rect">
                <a:avLst/>
              </a:prstGeom>
            </p:spPr>
          </p:pic>
          <p:grpSp>
            <p:nvGrpSpPr>
              <p:cNvPr id="109" name="Gruppo 108"/>
              <p:cNvGrpSpPr/>
              <p:nvPr/>
            </p:nvGrpSpPr>
            <p:grpSpPr>
              <a:xfrm>
                <a:off x="7162161" y="3628196"/>
                <a:ext cx="4070521" cy="660688"/>
                <a:chOff x="556677" y="5777840"/>
                <a:chExt cx="4070521" cy="660688"/>
              </a:xfrm>
            </p:grpSpPr>
            <p:sp>
              <p:nvSpPr>
                <p:cNvPr id="110" name="Ovale 109"/>
                <p:cNvSpPr>
                  <a:spLocks noChangeAspect="1"/>
                </p:cNvSpPr>
                <p:nvPr/>
              </p:nvSpPr>
              <p:spPr>
                <a:xfrm rot="5400000">
                  <a:off x="4004192" y="5802960"/>
                  <a:ext cx="623005" cy="623007"/>
                </a:xfrm>
                <a:prstGeom prst="ellipse">
                  <a:avLst/>
                </a:prstGeom>
                <a:blipFill dpi="0" rotWithShape="1">
                  <a:blip r:embed="rId7"/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3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11" name="Ovale 110"/>
                <p:cNvSpPr>
                  <a:spLocks noChangeAspect="1"/>
                </p:cNvSpPr>
                <p:nvPr/>
              </p:nvSpPr>
              <p:spPr>
                <a:xfrm>
                  <a:off x="3255003" y="5777840"/>
                  <a:ext cx="660688" cy="660688"/>
                </a:xfrm>
                <a:prstGeom prst="ellipse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style>
                <a:lnRef idx="2">
                  <a:schemeClr val="accent3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12" name="Ovale 111"/>
                <p:cNvSpPr>
                  <a:spLocks noChangeAspect="1"/>
                </p:cNvSpPr>
                <p:nvPr/>
              </p:nvSpPr>
              <p:spPr>
                <a:xfrm>
                  <a:off x="2560866" y="5802965"/>
                  <a:ext cx="633214" cy="633213"/>
                </a:xfrm>
                <a:prstGeom prst="ellipse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13" name="Ovale 112"/>
                <p:cNvSpPr>
                  <a:spLocks noChangeAspect="1"/>
                </p:cNvSpPr>
                <p:nvPr/>
              </p:nvSpPr>
              <p:spPr>
                <a:xfrm>
                  <a:off x="556677" y="5802962"/>
                  <a:ext cx="603541" cy="603539"/>
                </a:xfrm>
                <a:prstGeom prst="ellipse">
                  <a:avLst/>
                </a:prstGeom>
                <a:blipFill dpi="0" rotWithShape="0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3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14" name="Ovale 113"/>
                <p:cNvSpPr>
                  <a:spLocks noChangeAspect="1"/>
                </p:cNvSpPr>
                <p:nvPr/>
              </p:nvSpPr>
              <p:spPr>
                <a:xfrm>
                  <a:off x="1177541" y="5821652"/>
                  <a:ext cx="573214" cy="573214"/>
                </a:xfrm>
                <a:prstGeom prst="ellipse">
                  <a:avLst/>
                </a:prstGeom>
                <a:blipFill dpi="0" rotWithShape="0"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3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115" name="Ovale 114"/>
                <p:cNvSpPr>
                  <a:spLocks noChangeAspect="1"/>
                </p:cNvSpPr>
                <p:nvPr/>
              </p:nvSpPr>
              <p:spPr>
                <a:xfrm>
                  <a:off x="1766848" y="5821654"/>
                  <a:ext cx="577402" cy="577402"/>
                </a:xfrm>
                <a:prstGeom prst="ellipse">
                  <a:avLst/>
                </a:prstGeom>
                <a:blipFill dpi="0" rotWithShape="0"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p:spPr>
              <p:style>
                <a:lnRef idx="2">
                  <a:schemeClr val="accent3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l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</p:grpSp>
          <p:pic>
            <p:nvPicPr>
              <p:cNvPr id="100" name="Immagine 99"/>
              <p:cNvPicPr>
                <a:picLocks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94" t="12329" r="9606" b="13707"/>
              <a:stretch/>
            </p:blipFill>
            <p:spPr>
              <a:xfrm>
                <a:off x="9418200" y="5102717"/>
                <a:ext cx="1260000" cy="1260000"/>
              </a:xfrm>
              <a:prstGeom prst="rect">
                <a:avLst/>
              </a:prstGeom>
            </p:spPr>
          </p:pic>
          <p:pic>
            <p:nvPicPr>
              <p:cNvPr id="103" name="Immagine 102"/>
              <p:cNvPicPr>
                <a:picLocks noChangeAspect="1"/>
              </p:cNvPicPr>
              <p:nvPr/>
            </p:nvPicPr>
            <p:blipFill rotWithShape="1">
              <a:blip r:embed="rId13"/>
              <a:srcRect l="65661" t="4524" b="10453"/>
              <a:stretch/>
            </p:blipFill>
            <p:spPr>
              <a:xfrm>
                <a:off x="2066192" y="4130882"/>
                <a:ext cx="1476000" cy="14611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21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/>
          <p:cNvSpPr txBox="1">
            <a:spLocks/>
          </p:cNvSpPr>
          <p:nvPr/>
        </p:nvSpPr>
        <p:spPr>
          <a:xfrm>
            <a:off x="9514" y="1215781"/>
            <a:ext cx="10724449" cy="36396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lvl="1" indent="0">
              <a:buNone/>
            </a:pPr>
            <a:r>
              <a:rPr lang="it-IT" dirty="0" smtClean="0"/>
              <a:t>Coronagraphic </a:t>
            </a:r>
            <a:r>
              <a:rPr lang="it-IT" dirty="0" err="1"/>
              <a:t>masks</a:t>
            </a:r>
            <a:r>
              <a:rPr lang="it-IT" dirty="0"/>
              <a:t> </a:t>
            </a:r>
            <a:r>
              <a:rPr lang="it-IT" dirty="0" err="1"/>
              <a:t>characterization</a:t>
            </a:r>
            <a:r>
              <a:rPr lang="it-IT" dirty="0"/>
              <a:t>, performance </a:t>
            </a:r>
            <a:r>
              <a:rPr lang="it-IT" dirty="0" err="1" smtClean="0"/>
              <a:t>analisys</a:t>
            </a:r>
            <a:r>
              <a:rPr lang="it-IT" dirty="0"/>
              <a:t>, </a:t>
            </a:r>
            <a:r>
              <a:rPr lang="it-IT" dirty="0" err="1"/>
              <a:t>alignment</a:t>
            </a:r>
            <a:r>
              <a:rPr lang="it-IT" dirty="0"/>
              <a:t> procedure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150668" y="290169"/>
            <a:ext cx="9505950" cy="631126"/>
          </a:xfrm>
        </p:spPr>
        <p:txBody>
          <a:bodyPr/>
          <a:lstStyle/>
          <a:p>
            <a:r>
              <a:rPr lang="en-US" dirty="0" smtClean="0"/>
              <a:t>CORONAGRAPHS - </a:t>
            </a:r>
            <a:r>
              <a:rPr lang="it-IT" dirty="0" smtClean="0"/>
              <a:t>ON-GOING </a:t>
            </a:r>
            <a:r>
              <a:rPr lang="it-IT" dirty="0"/>
              <a:t>ACTIVITIES</a:t>
            </a:r>
          </a:p>
        </p:txBody>
      </p:sp>
      <p:grpSp>
        <p:nvGrpSpPr>
          <p:cNvPr id="18" name="Gruppo 17"/>
          <p:cNvGrpSpPr>
            <a:grpSpLocks noChangeAspect="1"/>
          </p:cNvGrpSpPr>
          <p:nvPr/>
        </p:nvGrpSpPr>
        <p:grpSpPr>
          <a:xfrm>
            <a:off x="6626252" y="3361863"/>
            <a:ext cx="5452000" cy="3384000"/>
            <a:chOff x="6707638" y="3417965"/>
            <a:chExt cx="5385709" cy="3342854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729066" y="2396537"/>
              <a:ext cx="3342854" cy="5385709"/>
            </a:xfrm>
            <a:prstGeom prst="rec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081"/>
            <a:stretch/>
          </p:blipFill>
          <p:spPr>
            <a:xfrm>
              <a:off x="10652965" y="3417965"/>
              <a:ext cx="1438935" cy="88091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6322203" y="1666617"/>
            <a:ext cx="5743124" cy="1584000"/>
            <a:chOff x="6661549" y="1719212"/>
            <a:chExt cx="5406248" cy="1491087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5"/>
            <a:srcRect l="17013" t="4693" r="4088" b="2400"/>
            <a:stretch/>
          </p:blipFill>
          <p:spPr>
            <a:xfrm>
              <a:off x="8098977" y="2041167"/>
              <a:ext cx="1493963" cy="1169131"/>
            </a:xfrm>
            <a:prstGeom prst="rect">
              <a:avLst/>
            </a:prstGeom>
          </p:spPr>
        </p:pic>
        <p:grpSp>
          <p:nvGrpSpPr>
            <p:cNvPr id="17" name="Gruppo 16"/>
            <p:cNvGrpSpPr/>
            <p:nvPr/>
          </p:nvGrpSpPr>
          <p:grpSpPr>
            <a:xfrm>
              <a:off x="9647680" y="1719212"/>
              <a:ext cx="2420117" cy="1490093"/>
              <a:chOff x="6821067" y="2295847"/>
              <a:chExt cx="2420117" cy="1490093"/>
            </a:xfrm>
          </p:grpSpPr>
          <p:pic>
            <p:nvPicPr>
              <p:cNvPr id="4" name="Immagine 3"/>
              <p:cNvPicPr>
                <a:picLocks noChangeAspect="1"/>
              </p:cNvPicPr>
              <p:nvPr/>
            </p:nvPicPr>
            <p:blipFill rotWithShape="1">
              <a:blip r:embed="rId6"/>
              <a:srcRect l="16600" t="15830" r="15240" b="16250"/>
              <a:stretch/>
            </p:blipFill>
            <p:spPr>
              <a:xfrm>
                <a:off x="6821067" y="2619351"/>
                <a:ext cx="1170711" cy="1166589"/>
              </a:xfrm>
              <a:prstGeom prst="rect">
                <a:avLst/>
              </a:prstGeom>
            </p:spPr>
          </p:pic>
          <p:pic>
            <p:nvPicPr>
              <p:cNvPr id="12" name="Immagine 11"/>
              <p:cNvPicPr>
                <a:picLocks noChangeAspect="1"/>
              </p:cNvPicPr>
              <p:nvPr/>
            </p:nvPicPr>
            <p:blipFill rotWithShape="1">
              <a:blip r:embed="rId7"/>
              <a:srcRect l="23213" t="18754" r="22010" b="26469"/>
              <a:stretch/>
            </p:blipFill>
            <p:spPr>
              <a:xfrm>
                <a:off x="8073045" y="2617802"/>
                <a:ext cx="1168139" cy="1168138"/>
              </a:xfrm>
              <a:prstGeom prst="rect">
                <a:avLst/>
              </a:prstGeom>
            </p:spPr>
          </p:pic>
          <p:sp>
            <p:nvSpPr>
              <p:cNvPr id="13" name="Rettangolo 12"/>
              <p:cNvSpPr/>
              <p:nvPr/>
            </p:nvSpPr>
            <p:spPr>
              <a:xfrm>
                <a:off x="6957697" y="2295847"/>
                <a:ext cx="199605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1400" dirty="0" err="1">
                    <a:solidFill>
                      <a:srgbClr val="FF0000"/>
                    </a:solidFill>
                  </a:rPr>
                  <a:t>Simulated</a:t>
                </a:r>
                <a:r>
                  <a:rPr lang="it-IT" sz="1400" dirty="0">
                    <a:solidFill>
                      <a:srgbClr val="FF0000"/>
                    </a:solidFill>
                  </a:rPr>
                  <a:t> 	           </a:t>
                </a:r>
                <a:r>
                  <a:rPr lang="it-IT" sz="1400" dirty="0" smtClean="0">
                    <a:solidFill>
                      <a:srgbClr val="FF0000"/>
                    </a:solidFill>
                  </a:rPr>
                  <a:t>Real</a:t>
                </a:r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549" y="2041167"/>
              <a:ext cx="1382688" cy="1169132"/>
            </a:xfrm>
            <a:prstGeom prst="rect">
              <a:avLst/>
            </a:prstGeom>
          </p:spPr>
        </p:pic>
        <p:sp>
          <p:nvSpPr>
            <p:cNvPr id="20" name="Rettangolo 19"/>
            <p:cNvSpPr/>
            <p:nvPr/>
          </p:nvSpPr>
          <p:spPr>
            <a:xfrm>
              <a:off x="6968664" y="1742002"/>
              <a:ext cx="217559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400" dirty="0" err="1">
                  <a:solidFill>
                    <a:srgbClr val="FF0000"/>
                  </a:solidFill>
                </a:rPr>
                <a:t>Simulated</a:t>
              </a:r>
              <a:r>
                <a:rPr lang="it-IT" sz="1400" dirty="0">
                  <a:solidFill>
                    <a:srgbClr val="FF0000"/>
                  </a:solidFill>
                </a:rPr>
                <a:t> 	                </a:t>
              </a:r>
              <a:r>
                <a:rPr lang="it-IT" sz="1400" dirty="0" smtClean="0">
                  <a:solidFill>
                    <a:srgbClr val="FF0000"/>
                  </a:solidFill>
                </a:rPr>
                <a:t>Real</a:t>
              </a:r>
              <a:endParaRPr lang="it-IT" sz="24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9"/>
          <a:srcRect t="1" r="136" b="-851"/>
          <a:stretch/>
        </p:blipFill>
        <p:spPr>
          <a:xfrm>
            <a:off x="164980" y="1865622"/>
            <a:ext cx="4117696" cy="234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694" y="1593561"/>
            <a:ext cx="1863000" cy="3312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11"/>
          <a:srcRect l="17973" t="-723" r="29948"/>
          <a:stretch/>
        </p:blipFill>
        <p:spPr>
          <a:xfrm>
            <a:off x="5158199" y="4092763"/>
            <a:ext cx="1808209" cy="2622828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</p:pic>
      <p:grpSp>
        <p:nvGrpSpPr>
          <p:cNvPr id="14" name="Gruppo 13"/>
          <p:cNvGrpSpPr/>
          <p:nvPr/>
        </p:nvGrpSpPr>
        <p:grpSpPr>
          <a:xfrm>
            <a:off x="101923" y="4436521"/>
            <a:ext cx="5101621" cy="1872000"/>
            <a:chOff x="101923" y="4436521"/>
            <a:chExt cx="5101621" cy="1872000"/>
          </a:xfrm>
        </p:grpSpPr>
        <p:pic>
          <p:nvPicPr>
            <p:cNvPr id="22" name="Immagine 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23" y="4436521"/>
              <a:ext cx="5101621" cy="18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magine 10"/>
            <p:cNvPicPr>
              <a:picLocks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61" t="7066" r="14568" b="7657"/>
            <a:stretch/>
          </p:blipFill>
          <p:spPr>
            <a:xfrm>
              <a:off x="1854822" y="4685024"/>
              <a:ext cx="1663200" cy="160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660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MILESTONES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0030" y="1513320"/>
            <a:ext cx="10670400" cy="435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solidFill>
                  <a:srgbClr val="00B050"/>
                </a:solidFill>
              </a:rPr>
              <a:t>2016    </a:t>
            </a:r>
            <a:r>
              <a:rPr lang="it-IT" sz="2000" dirty="0" err="1">
                <a:solidFill>
                  <a:srgbClr val="00B050"/>
                </a:solidFill>
              </a:rPr>
              <a:t>Feb</a:t>
            </a:r>
            <a:r>
              <a:rPr lang="it-IT" sz="2000" dirty="0">
                <a:solidFill>
                  <a:srgbClr val="00B050"/>
                </a:solidFill>
              </a:rPr>
              <a:t>.    	</a:t>
            </a:r>
            <a:r>
              <a:rPr lang="it-IT" sz="2000" dirty="0" err="1">
                <a:solidFill>
                  <a:srgbClr val="00B050"/>
                </a:solidFill>
              </a:rPr>
              <a:t>Conceptual</a:t>
            </a:r>
            <a:r>
              <a:rPr lang="it-IT" sz="2000" dirty="0">
                <a:solidFill>
                  <a:srgbClr val="00B050"/>
                </a:solidFill>
              </a:rPr>
              <a:t> Design </a:t>
            </a:r>
            <a:r>
              <a:rPr lang="it-IT" sz="2000" dirty="0" err="1">
                <a:solidFill>
                  <a:srgbClr val="00B050"/>
                </a:solidFill>
              </a:rPr>
              <a:t>Review</a:t>
            </a:r>
            <a:r>
              <a:rPr lang="it-IT" sz="2000" dirty="0">
                <a:solidFill>
                  <a:srgbClr val="00B050"/>
                </a:solidFill>
              </a:rPr>
              <a:t> end </a:t>
            </a:r>
            <a:br>
              <a:rPr lang="it-IT" sz="2000" dirty="0">
                <a:solidFill>
                  <a:srgbClr val="00B050"/>
                </a:solidFill>
              </a:rPr>
            </a:br>
            <a:r>
              <a:rPr lang="it-IT" sz="2000" dirty="0">
                <a:solidFill>
                  <a:srgbClr val="00B050"/>
                </a:solidFill>
              </a:rPr>
              <a:t>2017    </a:t>
            </a:r>
            <a:r>
              <a:rPr lang="it-IT" sz="2000" dirty="0" err="1">
                <a:solidFill>
                  <a:srgbClr val="00B050"/>
                </a:solidFill>
              </a:rPr>
              <a:t>Jan</a:t>
            </a:r>
            <a:r>
              <a:rPr lang="it-IT" sz="2000" dirty="0">
                <a:solidFill>
                  <a:srgbClr val="00B050"/>
                </a:solidFill>
              </a:rPr>
              <a:t>.    	</a:t>
            </a:r>
            <a:r>
              <a:rPr lang="it-IT" sz="2000" dirty="0" err="1">
                <a:solidFill>
                  <a:srgbClr val="00B050"/>
                </a:solidFill>
              </a:rPr>
              <a:t>Final</a:t>
            </a:r>
            <a:r>
              <a:rPr lang="it-IT" sz="2000" dirty="0">
                <a:solidFill>
                  <a:srgbClr val="00B050"/>
                </a:solidFill>
              </a:rPr>
              <a:t> Design </a:t>
            </a:r>
            <a:r>
              <a:rPr lang="it-IT" sz="2000" dirty="0" err="1">
                <a:solidFill>
                  <a:srgbClr val="00B050"/>
                </a:solidFill>
              </a:rPr>
              <a:t>Review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br>
              <a:rPr lang="it-IT" sz="2000" dirty="0">
                <a:solidFill>
                  <a:srgbClr val="00B050"/>
                </a:solidFill>
              </a:rPr>
            </a:br>
            <a:r>
              <a:rPr lang="it-IT" sz="2000" dirty="0">
                <a:solidFill>
                  <a:srgbClr val="00B050"/>
                </a:solidFill>
              </a:rPr>
              <a:t>2017    </a:t>
            </a:r>
            <a:r>
              <a:rPr lang="it-IT" sz="2000" dirty="0" err="1">
                <a:solidFill>
                  <a:srgbClr val="00B050"/>
                </a:solidFill>
              </a:rPr>
              <a:t>Apr</a:t>
            </a:r>
            <a:r>
              <a:rPr lang="it-IT" sz="2000" dirty="0">
                <a:solidFill>
                  <a:srgbClr val="00B050"/>
                </a:solidFill>
              </a:rPr>
              <a:t>.    	FDR delta </a:t>
            </a:r>
            <a:r>
              <a:rPr lang="it-IT" sz="2000" dirty="0" err="1">
                <a:solidFill>
                  <a:srgbClr val="00B050"/>
                </a:solidFill>
              </a:rPr>
              <a:t>review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br>
              <a:rPr lang="it-IT" sz="2000" dirty="0">
                <a:solidFill>
                  <a:srgbClr val="00B050"/>
                </a:solidFill>
              </a:rPr>
            </a:br>
            <a:r>
              <a:rPr lang="it-IT" sz="2000" dirty="0">
                <a:solidFill>
                  <a:srgbClr val="00B050"/>
                </a:solidFill>
              </a:rPr>
              <a:t>2017    </a:t>
            </a:r>
            <a:r>
              <a:rPr lang="it-IT" sz="2000" dirty="0" err="1">
                <a:solidFill>
                  <a:srgbClr val="00B050"/>
                </a:solidFill>
              </a:rPr>
              <a:t>Jul</a:t>
            </a:r>
            <a:r>
              <a:rPr lang="it-IT" sz="2000" dirty="0">
                <a:solidFill>
                  <a:srgbClr val="00B050"/>
                </a:solidFill>
              </a:rPr>
              <a:t>.    	Board </a:t>
            </a:r>
            <a:r>
              <a:rPr lang="it-IT" sz="2000" dirty="0" err="1">
                <a:solidFill>
                  <a:srgbClr val="00B050"/>
                </a:solidFill>
              </a:rPr>
              <a:t>approval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br>
              <a:rPr lang="it-IT" sz="2000" dirty="0">
                <a:solidFill>
                  <a:srgbClr val="00B050"/>
                </a:solidFill>
              </a:rPr>
            </a:br>
            <a:r>
              <a:rPr lang="it-IT" sz="2000" dirty="0">
                <a:solidFill>
                  <a:srgbClr val="00B050"/>
                </a:solidFill>
              </a:rPr>
              <a:t>2017    </a:t>
            </a:r>
            <a:r>
              <a:rPr lang="it-IT" sz="2000" dirty="0" err="1">
                <a:solidFill>
                  <a:srgbClr val="00B050"/>
                </a:solidFill>
              </a:rPr>
              <a:t>Aug</a:t>
            </a:r>
            <a:r>
              <a:rPr lang="it-IT" sz="2000" dirty="0">
                <a:solidFill>
                  <a:srgbClr val="00B050"/>
                </a:solidFill>
              </a:rPr>
              <a:t>.   	Start of </a:t>
            </a:r>
            <a:r>
              <a:rPr lang="it-IT" sz="2000" dirty="0" err="1">
                <a:solidFill>
                  <a:srgbClr val="00B050"/>
                </a:solidFill>
              </a:rPr>
              <a:t>procurement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r>
              <a:rPr lang="it-IT" sz="2000" dirty="0" err="1">
                <a:solidFill>
                  <a:srgbClr val="00B050"/>
                </a:solidFill>
              </a:rPr>
              <a:t>phase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br>
              <a:rPr lang="it-IT" sz="2000" dirty="0">
                <a:solidFill>
                  <a:srgbClr val="00B050"/>
                </a:solidFill>
              </a:rPr>
            </a:br>
            <a:r>
              <a:rPr lang="it-IT" sz="2000" dirty="0">
                <a:solidFill>
                  <a:srgbClr val="00B050"/>
                </a:solidFill>
              </a:rPr>
              <a:t>2017    </a:t>
            </a:r>
            <a:r>
              <a:rPr lang="it-IT" sz="2000" dirty="0" err="1">
                <a:solidFill>
                  <a:srgbClr val="00B050"/>
                </a:solidFill>
              </a:rPr>
              <a:t>Nov</a:t>
            </a:r>
            <a:r>
              <a:rPr lang="it-IT" sz="2000" dirty="0">
                <a:solidFill>
                  <a:srgbClr val="00B050"/>
                </a:solidFill>
              </a:rPr>
              <a:t>.   	Start of AIV </a:t>
            </a:r>
            <a:r>
              <a:rPr lang="it-IT" sz="2000" dirty="0" err="1">
                <a:solidFill>
                  <a:srgbClr val="00B050"/>
                </a:solidFill>
              </a:rPr>
              <a:t>phase</a:t>
            </a:r>
            <a:r>
              <a:rPr lang="it-IT" sz="2000" dirty="0">
                <a:solidFill>
                  <a:srgbClr val="00B050"/>
                </a:solidFill>
              </a:rPr>
              <a:t> with component </a:t>
            </a:r>
            <a:r>
              <a:rPr lang="it-IT" sz="2000" dirty="0" err="1">
                <a:solidFill>
                  <a:srgbClr val="00B050"/>
                </a:solidFill>
              </a:rPr>
              <a:t>tests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br>
              <a:rPr lang="it-IT" sz="2000" dirty="0">
                <a:solidFill>
                  <a:srgbClr val="00B050"/>
                </a:solidFill>
              </a:rPr>
            </a:br>
            <a:r>
              <a:rPr lang="it-IT" sz="2000" dirty="0">
                <a:solidFill>
                  <a:srgbClr val="00B050"/>
                </a:solidFill>
              </a:rPr>
              <a:t>2017    </a:t>
            </a:r>
            <a:r>
              <a:rPr lang="it-IT" sz="2000" dirty="0" err="1">
                <a:solidFill>
                  <a:srgbClr val="00B050"/>
                </a:solidFill>
              </a:rPr>
              <a:t>Nov</a:t>
            </a:r>
            <a:r>
              <a:rPr lang="it-IT" sz="2000" dirty="0">
                <a:solidFill>
                  <a:srgbClr val="00B050"/>
                </a:solidFill>
              </a:rPr>
              <a:t>.   	Delivery of the </a:t>
            </a:r>
            <a:r>
              <a:rPr lang="it-IT" sz="2000" dirty="0" err="1">
                <a:solidFill>
                  <a:srgbClr val="00B050"/>
                </a:solidFill>
              </a:rPr>
              <a:t>Electronics</a:t>
            </a:r>
            <a:r>
              <a:rPr lang="it-IT" sz="2000" dirty="0">
                <a:solidFill>
                  <a:srgbClr val="00B050"/>
                </a:solidFill>
              </a:rPr>
              <a:t> </a:t>
            </a:r>
            <a:r>
              <a:rPr lang="it-IT" sz="2000" dirty="0" err="1">
                <a:solidFill>
                  <a:srgbClr val="00B050"/>
                </a:solidFill>
              </a:rPr>
              <a:t>Rack</a:t>
            </a:r>
            <a:r>
              <a:rPr lang="it-IT" sz="2000" dirty="0">
                <a:solidFill>
                  <a:srgbClr val="00B050"/>
                </a:solidFill>
              </a:rPr>
              <a:t> from MPIA to INAF 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>
                <a:solidFill>
                  <a:srgbClr val="00B050"/>
                </a:solidFill>
              </a:rPr>
              <a:t>2018    </a:t>
            </a:r>
            <a:r>
              <a:rPr lang="it-IT" sz="2000" dirty="0" err="1">
                <a:solidFill>
                  <a:srgbClr val="00B050"/>
                </a:solidFill>
              </a:rPr>
              <a:t>Oct</a:t>
            </a:r>
            <a:r>
              <a:rPr lang="it-IT" sz="2000" dirty="0">
                <a:solidFill>
                  <a:srgbClr val="00B050"/>
                </a:solidFill>
              </a:rPr>
              <a:t>.    	Delivery of the coronagraphic </a:t>
            </a:r>
            <a:r>
              <a:rPr lang="it-IT" sz="2000" dirty="0" err="1">
                <a:solidFill>
                  <a:srgbClr val="00B050"/>
                </a:solidFill>
              </a:rPr>
              <a:t>masks</a:t>
            </a:r>
            <a:r>
              <a:rPr lang="it-IT" sz="2000" dirty="0">
                <a:solidFill>
                  <a:srgbClr val="00B050"/>
                </a:solidFill>
              </a:rPr>
              <a:t> from IPAG to INAF 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2019    </a:t>
            </a:r>
            <a:r>
              <a:rPr lang="it-IT" sz="2000" dirty="0" err="1" smtClean="0"/>
              <a:t>Sep</a:t>
            </a:r>
            <a:r>
              <a:rPr lang="it-IT" sz="2000" dirty="0" smtClean="0"/>
              <a:t>.</a:t>
            </a:r>
            <a:r>
              <a:rPr lang="it-IT" sz="2000" dirty="0"/>
              <a:t>   	Delivery of the NIR camera sub-</a:t>
            </a:r>
            <a:r>
              <a:rPr lang="it-IT" sz="2000" dirty="0" err="1"/>
              <a:t>assembly</a:t>
            </a:r>
            <a:r>
              <a:rPr lang="it-IT" sz="2000" dirty="0"/>
              <a:t> from SO to INAF </a:t>
            </a:r>
            <a:br>
              <a:rPr lang="it-IT" sz="2000" dirty="0"/>
            </a:br>
            <a:r>
              <a:rPr lang="it-IT" sz="2000" dirty="0"/>
              <a:t>2019    </a:t>
            </a:r>
            <a:r>
              <a:rPr lang="it-IT" sz="2000" dirty="0" err="1" smtClean="0"/>
              <a:t>Sep</a:t>
            </a:r>
            <a:r>
              <a:rPr lang="it-IT" sz="2000" dirty="0" smtClean="0"/>
              <a:t>.</a:t>
            </a:r>
            <a:r>
              <a:rPr lang="it-IT" sz="2000" dirty="0"/>
              <a:t>    	Delivery of dispersive </a:t>
            </a:r>
            <a:r>
              <a:rPr lang="it-IT" sz="2000" dirty="0" err="1"/>
              <a:t>element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2019    </a:t>
            </a:r>
            <a:r>
              <a:rPr lang="it-IT" sz="2000" dirty="0" err="1" smtClean="0"/>
              <a:t>Dec</a:t>
            </a:r>
            <a:r>
              <a:rPr lang="it-IT" sz="2000" dirty="0" smtClean="0"/>
              <a:t>.</a:t>
            </a:r>
            <a:r>
              <a:rPr lang="it-IT" sz="2000" dirty="0"/>
              <a:t>   	End of SW MAIT </a:t>
            </a:r>
            <a:br>
              <a:rPr lang="it-IT" sz="2000" dirty="0"/>
            </a:br>
            <a:r>
              <a:rPr lang="it-IT" sz="2000" dirty="0"/>
              <a:t>2019    </a:t>
            </a:r>
            <a:r>
              <a:rPr lang="it-IT" sz="2000" dirty="0" err="1" smtClean="0"/>
              <a:t>Dec</a:t>
            </a:r>
            <a:r>
              <a:rPr lang="it-IT" sz="2000" dirty="0" smtClean="0"/>
              <a:t>.</a:t>
            </a:r>
            <a:r>
              <a:rPr lang="it-IT" sz="2000" dirty="0"/>
              <a:t>   	End of AIV </a:t>
            </a:r>
            <a:r>
              <a:rPr lang="it-IT" sz="2000" dirty="0" err="1"/>
              <a:t>phase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 smtClean="0"/>
              <a:t>2020</a:t>
            </a:r>
            <a:r>
              <a:rPr lang="it-IT" sz="2000" dirty="0"/>
              <a:t>    </a:t>
            </a:r>
            <a:r>
              <a:rPr lang="it-IT" sz="2000" dirty="0" smtClean="0"/>
              <a:t>Mar.</a:t>
            </a:r>
            <a:r>
              <a:rPr lang="it-IT" sz="2000" dirty="0"/>
              <a:t>   	PAE </a:t>
            </a:r>
            <a:r>
              <a:rPr lang="it-IT" sz="2000" dirty="0" err="1"/>
              <a:t>review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 smtClean="0"/>
              <a:t>2020</a:t>
            </a:r>
            <a:r>
              <a:rPr lang="it-IT" sz="2000" dirty="0"/>
              <a:t>    </a:t>
            </a:r>
            <a:r>
              <a:rPr lang="it-IT" sz="2000" dirty="0" err="1" smtClean="0"/>
              <a:t>Mid</a:t>
            </a:r>
            <a:r>
              <a:rPr lang="it-IT" sz="2000" dirty="0"/>
              <a:t>   	Start of </a:t>
            </a:r>
            <a:r>
              <a:rPr lang="it-IT" sz="2000" dirty="0" err="1"/>
              <a:t>commissioning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LBT </a:t>
            </a:r>
            <a:br>
              <a:rPr lang="it-IT" sz="2000" dirty="0"/>
            </a:br>
            <a:r>
              <a:rPr lang="it-IT" sz="2000" dirty="0"/>
              <a:t>2020    </a:t>
            </a:r>
            <a:r>
              <a:rPr lang="it-IT" sz="2000" dirty="0" smtClean="0"/>
              <a:t>Fall</a:t>
            </a:r>
            <a:r>
              <a:rPr lang="it-IT" sz="2000" dirty="0"/>
              <a:t>  	SHARK-NIR in </a:t>
            </a:r>
            <a:r>
              <a:rPr lang="it-IT" sz="2000" dirty="0" err="1"/>
              <a:t>operation</a:t>
            </a:r>
            <a:r>
              <a:rPr lang="it-IT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563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83558" y="1051781"/>
            <a:ext cx="5120640" cy="2560320"/>
          </a:xfrm>
        </p:spPr>
        <p:txBody>
          <a:bodyPr/>
          <a:lstStyle/>
          <a:p>
            <a:r>
              <a:rPr lang="it-IT" dirty="0" err="1"/>
              <a:t>Thank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</a:t>
            </a:r>
          </a:p>
        </p:txBody>
      </p:sp>
      <p:pic>
        <p:nvPicPr>
          <p:cNvPr id="5" name="Picture 2" descr="C:\Users\Jacopo\Documents\Projects\SHARK\Images\Logo\Logo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253" y="3362445"/>
            <a:ext cx="3559214" cy="300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9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>
                <a:solidFill>
                  <a:srgbClr val="4F80BC"/>
                </a:solidFill>
              </a:rPr>
              <a:t>Padova</a:t>
            </a:r>
            <a:r>
              <a:rPr lang="en-US" dirty="0"/>
              <a:t> SHARK-NIR TEAM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1071801"/>
            <a:ext cx="736101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PI: 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Jacopo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Farinato</a:t>
            </a:r>
            <a:endParaRPr lang="it-IT" dirty="0">
              <a:latin typeface="Calibri"/>
              <a:ea typeface="ＭＳ Ｐゴシック" charset="0"/>
              <a:cs typeface="Calibri"/>
            </a:endParaRP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System </a:t>
            </a:r>
            <a:r>
              <a:rPr lang="it-IT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Engineer</a:t>
            </a:r>
            <a:r>
              <a:rPr lang="it-IT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: 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Valentina Viotto</a:t>
            </a:r>
            <a:endParaRPr lang="it-IT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charset="0"/>
              <a:cs typeface="Calibri"/>
            </a:endParaRP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Project Manager: 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Maria Bergomi</a:t>
            </a: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dirty="0">
                <a:solidFill>
                  <a:srgbClr val="A162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Optical design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: </a:t>
            </a:r>
            <a:r>
              <a:rPr lang="it-IT" b="1" dirty="0">
                <a:latin typeface="Calibri"/>
                <a:ea typeface="ＭＳ Ｐゴシック" charset="0"/>
                <a:cs typeface="Calibri"/>
              </a:rPr>
              <a:t>Davide Greggio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Demetrio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Magrin</a:t>
            </a:r>
            <a:endParaRPr lang="it-IT" dirty="0">
              <a:latin typeface="Calibri"/>
              <a:ea typeface="ＭＳ Ｐゴシック" charset="0"/>
              <a:cs typeface="Calibri"/>
            </a:endParaRP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Mechanical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 design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: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Tomelleri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Srl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 with a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local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interface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: Luca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Marafatto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 </a:t>
            </a: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Procurement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: Maria Bergomi, Davide Greggio, Daniele Vassallo, Valentina D’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Orazi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Luca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Marafatto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Simonetta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Chinellato</a:t>
            </a:r>
            <a:endParaRPr lang="it-IT" dirty="0">
              <a:latin typeface="Calibri"/>
              <a:ea typeface="ＭＳ Ｐゴシック" charset="0"/>
              <a:cs typeface="Calibri"/>
            </a:endParaRP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AIV Team: </a:t>
            </a:r>
            <a:r>
              <a:rPr lang="it-IT" b="1" dirty="0">
                <a:latin typeface="Calibri"/>
                <a:ea typeface="ＭＳ Ｐゴシック" charset="0"/>
                <a:cs typeface="Calibri"/>
              </a:rPr>
              <a:t>Luca </a:t>
            </a:r>
            <a:r>
              <a:rPr lang="it-IT" b="1" dirty="0" err="1">
                <a:latin typeface="Calibri"/>
                <a:ea typeface="ＭＳ Ｐゴシック" charset="0"/>
                <a:cs typeface="Calibri"/>
              </a:rPr>
              <a:t>Marafatto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Federico Biondi, Elena Carolo, Luigi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Lessio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Gabriele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Umbriaco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Maria Bergomi, </a:t>
            </a:r>
            <a:r>
              <a:rPr lang="it-IT" dirty="0" smtClean="0">
                <a:latin typeface="Calibri"/>
                <a:ea typeface="ＭＳ Ｐゴシック" charset="0"/>
                <a:cs typeface="Calibri"/>
              </a:rPr>
              <a:t>Marco Dima, Davide 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Greggio, Daniele Vassallo, </a:t>
            </a:r>
            <a:r>
              <a:rPr lang="it-IT" dirty="0" err="1" smtClean="0">
                <a:latin typeface="Calibri"/>
                <a:ea typeface="ＭＳ Ｐゴシック" charset="0"/>
                <a:cs typeface="Calibri"/>
              </a:rPr>
              <a:t>Kalyan</a:t>
            </a:r>
            <a:r>
              <a:rPr lang="it-IT" dirty="0" smtClean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dirty="0" err="1" smtClean="0">
                <a:latin typeface="Calibri"/>
                <a:ea typeface="ＭＳ Ｐゴシック" charset="0"/>
                <a:cs typeface="Calibri"/>
              </a:rPr>
              <a:t>Radhakrishnan</a:t>
            </a:r>
            <a:endParaRPr lang="it-IT" dirty="0">
              <a:latin typeface="Calibri"/>
              <a:ea typeface="ＭＳ Ｐゴシック" charset="0"/>
              <a:cs typeface="Calibri"/>
            </a:endParaRP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SW Team: </a:t>
            </a:r>
            <a:r>
              <a:rPr lang="it-IT" b="1" dirty="0">
                <a:latin typeface="Calibri"/>
                <a:ea typeface="ＭＳ Ｐゴシック" charset="0"/>
                <a:cs typeface="Calibri"/>
              </a:rPr>
              <a:t>Marco De </a:t>
            </a:r>
            <a:r>
              <a:rPr lang="it-IT" b="1" dirty="0" err="1">
                <a:latin typeface="Calibri"/>
                <a:ea typeface="ＭＳ Ｐゴシック" charset="0"/>
                <a:cs typeface="Calibri"/>
              </a:rPr>
              <a:t>Pascale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Andrea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Baruffolo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Bernardo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Salasnich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Daniela </a:t>
            </a:r>
            <a:r>
              <a:rPr lang="it-IT" dirty="0" err="1">
                <a:latin typeface="Calibri"/>
                <a:ea typeface="ＭＳ Ｐゴシック" charset="0"/>
                <a:cs typeface="Calibri"/>
              </a:rPr>
              <a:t>Fantinel</a:t>
            </a:r>
            <a:endParaRPr lang="it-IT" dirty="0">
              <a:latin typeface="Calibri"/>
              <a:ea typeface="ＭＳ Ｐゴシック" charset="0"/>
              <a:cs typeface="Calibri"/>
            </a:endParaRP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Data </a:t>
            </a:r>
            <a:r>
              <a:rPr lang="it-IT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reduction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: </a:t>
            </a:r>
            <a:r>
              <a:rPr lang="it-IT" b="1" dirty="0">
                <a:latin typeface="Calibri"/>
                <a:ea typeface="ＭＳ Ｐゴシック" charset="0"/>
                <a:cs typeface="Calibri"/>
              </a:rPr>
              <a:t>Dino Mesa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Elena </a:t>
            </a:r>
            <a:r>
              <a:rPr lang="it-IT" dirty="0" smtClean="0">
                <a:latin typeface="Calibri"/>
                <a:ea typeface="ＭＳ Ｐゴシック" charset="0"/>
                <a:cs typeface="Calibri"/>
              </a:rPr>
              <a:t>Carolo, Daniele Vassallo</a:t>
            </a:r>
            <a:endParaRPr lang="it-IT" dirty="0">
              <a:latin typeface="Calibri"/>
              <a:ea typeface="ＭＳ Ｐゴシック" charset="0"/>
              <a:cs typeface="Calibri"/>
            </a:endParaRP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b="1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Coronagraphic</a:t>
            </a:r>
            <a:r>
              <a:rPr lang="it-IT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 performance &amp; </a:t>
            </a:r>
            <a:r>
              <a:rPr lang="it-IT" b="1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simulation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: </a:t>
            </a:r>
            <a:r>
              <a:rPr lang="it-IT" b="1" dirty="0">
                <a:latin typeface="Calibri"/>
                <a:ea typeface="ＭＳ Ｐゴシック" charset="0"/>
                <a:cs typeface="Calibri"/>
              </a:rPr>
              <a:t>Daniele Vassallo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Elena Carolo</a:t>
            </a: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Science Team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: </a:t>
            </a:r>
            <a:r>
              <a:rPr lang="it-IT" b="1" dirty="0">
                <a:latin typeface="Calibri"/>
                <a:ea typeface="ＭＳ Ｐゴシック" charset="0"/>
                <a:cs typeface="Calibri"/>
              </a:rPr>
              <a:t>Valentina D’</a:t>
            </a:r>
            <a:r>
              <a:rPr lang="it-IT" b="1" dirty="0" err="1">
                <a:latin typeface="Calibri"/>
                <a:ea typeface="ＭＳ Ｐゴシック" charset="0"/>
                <a:cs typeface="Calibri"/>
              </a:rPr>
              <a:t>Orazi</a:t>
            </a:r>
            <a:r>
              <a:rPr lang="it-IT" dirty="0">
                <a:latin typeface="Calibri"/>
                <a:ea typeface="ＭＳ Ｐゴシック" charset="0"/>
                <a:cs typeface="Calibri"/>
              </a:rPr>
              <a:t>, </a:t>
            </a:r>
            <a:r>
              <a:rPr lang="it-IT" dirty="0" smtClean="0">
                <a:latin typeface="Calibri"/>
                <a:ea typeface="ＭＳ Ｐゴシック" charset="0"/>
                <a:cs typeface="Calibri"/>
              </a:rPr>
              <a:t>Raffaele </a:t>
            </a:r>
            <a:r>
              <a:rPr lang="it-IT" dirty="0" err="1" smtClean="0">
                <a:latin typeface="Calibri"/>
                <a:ea typeface="ＭＳ Ｐゴシック" charset="0"/>
                <a:cs typeface="Calibri"/>
              </a:rPr>
              <a:t>Gratton</a:t>
            </a:r>
            <a:r>
              <a:rPr lang="it-IT" dirty="0" smtClean="0">
                <a:latin typeface="Calibri"/>
                <a:ea typeface="ＭＳ Ｐゴシック" charset="0"/>
                <a:cs typeface="Calibri"/>
              </a:rPr>
              <a:t>, Silvano Desidera </a:t>
            </a:r>
            <a:endParaRPr lang="it-IT" dirty="0"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404" y="1942156"/>
            <a:ext cx="4863596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6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SHARK-NIR </a:t>
            </a:r>
            <a:r>
              <a:rPr lang="en-US" dirty="0" smtClean="0"/>
              <a:t>CONSORTIUM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279919" y="1705127"/>
            <a:ext cx="110490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Steward </a:t>
            </a:r>
            <a:r>
              <a:rPr lang="it-IT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Observatory</a:t>
            </a:r>
            <a:r>
              <a:rPr lang="it-IT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>
                <a:latin typeface="Calibri"/>
                <a:ea typeface="ＭＳ Ｐゴシック" charset="0"/>
                <a:cs typeface="Calibri"/>
              </a:rPr>
              <a:t>(LBTI </a:t>
            </a:r>
            <a:r>
              <a:rPr lang="it-IT" sz="2400" dirty="0" err="1">
                <a:latin typeface="Calibri"/>
                <a:ea typeface="ＭＳ Ｐゴシック" charset="0"/>
                <a:cs typeface="Calibri"/>
              </a:rPr>
              <a:t>interfaces</a:t>
            </a:r>
            <a:r>
              <a:rPr lang="it-IT" sz="2400" dirty="0">
                <a:latin typeface="Calibri"/>
                <a:ea typeface="ＭＳ Ｐゴシック" charset="0"/>
                <a:cs typeface="Calibri"/>
              </a:rPr>
              <a:t>, NIR camera sub-</a:t>
            </a:r>
            <a:r>
              <a:rPr lang="it-IT" sz="2400" dirty="0" err="1">
                <a:latin typeface="Calibri"/>
                <a:ea typeface="ＭＳ Ｐゴシック" charset="0"/>
                <a:cs typeface="Calibri"/>
              </a:rPr>
              <a:t>system</a:t>
            </a:r>
            <a:r>
              <a:rPr lang="it-IT" sz="2400" dirty="0">
                <a:latin typeface="Calibri"/>
                <a:ea typeface="ＭＳ Ｐゴシック" charset="0"/>
                <a:cs typeface="Calibri"/>
              </a:rPr>
              <a:t>)</a:t>
            </a: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MPIA</a:t>
            </a:r>
            <a:r>
              <a:rPr lang="it-IT" sz="2400" dirty="0">
                <a:solidFill>
                  <a:srgbClr val="0070C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>
                <a:latin typeface="Calibri"/>
                <a:ea typeface="ＭＳ Ｐゴシック" charset="0"/>
                <a:cs typeface="Calibri"/>
              </a:rPr>
              <a:t>(</a:t>
            </a:r>
            <a:r>
              <a:rPr lang="it-IT" sz="2400" dirty="0" err="1">
                <a:latin typeface="Calibri"/>
                <a:ea typeface="ＭＳ Ｐゴシック" charset="0"/>
                <a:cs typeface="Calibri"/>
              </a:rPr>
              <a:t>Motors</a:t>
            </a:r>
            <a:r>
              <a:rPr lang="it-IT" sz="2400" dirty="0"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 err="1">
                <a:latin typeface="Calibri"/>
                <a:ea typeface="ＭＳ Ｐゴシック" charset="0"/>
                <a:cs typeface="Calibri"/>
              </a:rPr>
              <a:t>electronics</a:t>
            </a:r>
            <a:r>
              <a:rPr lang="it-IT" sz="2400" dirty="0">
                <a:latin typeface="Calibri"/>
                <a:ea typeface="ＭＳ Ｐゴシック" charset="0"/>
                <a:cs typeface="Calibri"/>
              </a:rPr>
              <a:t> and SW design </a:t>
            </a:r>
            <a:r>
              <a:rPr lang="it-IT" sz="2400" dirty="0" err="1" smtClean="0">
                <a:latin typeface="Calibri"/>
                <a:ea typeface="ＭＳ Ｐゴシック" charset="0"/>
                <a:cs typeface="Calibri"/>
              </a:rPr>
              <a:t>support</a:t>
            </a:r>
            <a:r>
              <a:rPr lang="it-IT" sz="2400" dirty="0" smtClean="0">
                <a:latin typeface="Calibri"/>
                <a:ea typeface="ＭＳ Ｐゴシック" charset="0"/>
                <a:cs typeface="Calibri"/>
              </a:rPr>
              <a:t>)</a:t>
            </a:r>
            <a:endParaRPr lang="it-IT" sz="2400" dirty="0">
              <a:latin typeface="Calibri"/>
              <a:ea typeface="ＭＳ Ｐゴシック" charset="0"/>
              <a:cs typeface="Calibri"/>
            </a:endParaRP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IPAG</a:t>
            </a:r>
            <a:r>
              <a:rPr lang="it-IT" sz="2400" dirty="0">
                <a:solidFill>
                  <a:srgbClr val="0070C0"/>
                </a:solidFill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(Coro </a:t>
            </a:r>
            <a:r>
              <a:rPr lang="it-IT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mask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 design)</a:t>
            </a: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sz="24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INAF-Brera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(Dispersive </a:t>
            </a:r>
            <a:r>
              <a:rPr lang="it-IT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elements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 design)</a:t>
            </a: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sz="24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INAF-Trieste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 (Data </a:t>
            </a:r>
            <a:r>
              <a:rPr lang="it-IT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archiving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)</a:t>
            </a:r>
            <a:endParaRPr lang="it-IT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charset="0"/>
              <a:cs typeface="Calibri"/>
            </a:endParaRP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sz="2400" dirty="0">
                <a:solidFill>
                  <a:srgbClr val="A162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INAF-Arcetri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(AO Interface)</a:t>
            </a: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INAF-Roma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 (</a:t>
            </a:r>
            <a:r>
              <a:rPr lang="it-IT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Synergy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 with VIS Channel)</a:t>
            </a:r>
          </a:p>
          <a:p>
            <a:pPr algn="just" defTabSz="325401">
              <a:spcBef>
                <a:spcPts val="600"/>
              </a:spcBef>
              <a:spcAft>
                <a:spcPts val="600"/>
              </a:spcAft>
              <a:buClr>
                <a:srgbClr val="D80000"/>
              </a:buClr>
              <a:buFont typeface="Wingdings" charset="2"/>
              <a:buChar char="ü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</a:tabLst>
            </a:pPr>
            <a:r>
              <a:rPr lang="it-IT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Science team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charset="0"/>
                <a:cs typeface="Calibri"/>
              </a:rPr>
              <a:t> 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(</a:t>
            </a:r>
            <a:r>
              <a:rPr lang="it-IT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astronomers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 from 12 </a:t>
            </a:r>
            <a:r>
              <a:rPr lang="it-IT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institutes</a:t>
            </a:r>
            <a:r>
              <a:rPr 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ea typeface="ＭＳ Ｐゴシック" charset="0"/>
                <a:cs typeface="Calibri"/>
              </a:rPr>
              <a:t>)  </a:t>
            </a:r>
            <a:endParaRPr lang="it-IT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618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3933" y="1356280"/>
            <a:ext cx="4766282" cy="541028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z="2000" dirty="0" smtClean="0"/>
              <a:t>Camera for high-</a:t>
            </a:r>
            <a:r>
              <a:rPr lang="it-IT" sz="2000" dirty="0" err="1" smtClean="0"/>
              <a:t>contrast</a:t>
            </a:r>
            <a:r>
              <a:rPr lang="it-IT" sz="2000" dirty="0" smtClean="0"/>
              <a:t> </a:t>
            </a:r>
            <a:r>
              <a:rPr lang="it-IT" sz="2000" dirty="0" err="1" smtClean="0"/>
              <a:t>imaging</a:t>
            </a:r>
            <a:r>
              <a:rPr lang="it-IT" sz="2000" dirty="0" smtClean="0"/>
              <a:t> and </a:t>
            </a:r>
            <a:r>
              <a:rPr lang="it-IT" sz="2000" dirty="0" err="1" smtClean="0"/>
              <a:t>spectroscopy</a:t>
            </a:r>
            <a:r>
              <a:rPr lang="it-IT" sz="2000" dirty="0" smtClean="0"/>
              <a:t> in the NIR, </a:t>
            </a:r>
            <a:r>
              <a:rPr lang="it-IT" sz="2000" dirty="0" err="1"/>
              <a:t>mainly</a:t>
            </a:r>
            <a:r>
              <a:rPr lang="it-IT" sz="2000" dirty="0"/>
              <a:t> </a:t>
            </a:r>
            <a:r>
              <a:rPr lang="it-IT" sz="2000" dirty="0" err="1"/>
              <a:t>dedicated</a:t>
            </a:r>
            <a:r>
              <a:rPr lang="it-IT" sz="2000" dirty="0"/>
              <a:t> to </a:t>
            </a:r>
            <a:r>
              <a:rPr lang="it-IT" sz="2000" dirty="0" err="1" smtClean="0"/>
              <a:t>detection</a:t>
            </a:r>
            <a:r>
              <a:rPr lang="it-IT" sz="2000" dirty="0" smtClean="0"/>
              <a:t> and </a:t>
            </a:r>
            <a:r>
              <a:rPr lang="it-IT" sz="2000" dirty="0" err="1" smtClean="0"/>
              <a:t>characterization</a:t>
            </a:r>
            <a:r>
              <a:rPr lang="it-IT" sz="2000" dirty="0" smtClean="0"/>
              <a:t> of </a:t>
            </a:r>
            <a:r>
              <a:rPr lang="it-IT" sz="2000" dirty="0" err="1" smtClean="0"/>
              <a:t>exoplanets</a:t>
            </a:r>
            <a:r>
              <a:rPr lang="it-IT" sz="2000" dirty="0" smtClean="0"/>
              <a:t> </a:t>
            </a:r>
            <a:endParaRPr lang="it-IT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sz="2000" dirty="0" err="1" smtClean="0"/>
              <a:t>Observing</a:t>
            </a:r>
            <a:r>
              <a:rPr lang="it-IT" sz="2000" dirty="0" smtClean="0"/>
              <a:t> </a:t>
            </a:r>
            <a:r>
              <a:rPr lang="it-IT" sz="2000" dirty="0" err="1" smtClean="0"/>
              <a:t>modes</a:t>
            </a:r>
            <a:r>
              <a:rPr lang="it-IT" sz="2000" dirty="0" smtClean="0"/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 err="1" smtClean="0"/>
              <a:t>Classical</a:t>
            </a:r>
            <a:r>
              <a:rPr lang="it-IT" sz="1600" dirty="0" smtClean="0"/>
              <a:t> </a:t>
            </a:r>
            <a:r>
              <a:rPr lang="it-IT" sz="1600" dirty="0" err="1" smtClean="0"/>
              <a:t>Imaging</a:t>
            </a:r>
            <a:endParaRPr lang="it-IT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 smtClean="0"/>
              <a:t>Coronagraphic </a:t>
            </a:r>
            <a:r>
              <a:rPr lang="it-IT" sz="1600" dirty="0" err="1" smtClean="0"/>
              <a:t>imaging</a:t>
            </a:r>
            <a:endParaRPr lang="it-IT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 smtClean="0"/>
              <a:t>Long </a:t>
            </a:r>
            <a:r>
              <a:rPr lang="it-IT" sz="1600" dirty="0" err="1" smtClean="0"/>
              <a:t>Slit</a:t>
            </a:r>
            <a:r>
              <a:rPr lang="it-IT" sz="1600" dirty="0" smtClean="0"/>
              <a:t> </a:t>
            </a:r>
            <a:r>
              <a:rPr lang="it-IT" sz="1600" dirty="0" err="1" smtClean="0"/>
              <a:t>spectroscopy</a:t>
            </a:r>
            <a:endParaRPr lang="it-IT" sz="1600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it-IT" sz="1600" dirty="0" smtClean="0"/>
              <a:t>Dual Band </a:t>
            </a:r>
            <a:r>
              <a:rPr lang="it-IT" sz="1600" dirty="0" err="1" smtClean="0"/>
              <a:t>Imaging</a:t>
            </a:r>
            <a:endParaRPr lang="it-IT" sz="1600" dirty="0" smtClean="0"/>
          </a:p>
          <a:p>
            <a:pPr lvl="1">
              <a:buFont typeface="Wingdings" panose="05000000000000000000" pitchFamily="2" charset="2"/>
              <a:buChar char="Ø"/>
            </a:pPr>
            <a:endParaRPr lang="it-IT" sz="16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it-IT" sz="2000" dirty="0" err="1" smtClean="0"/>
              <a:t>Synergy</a:t>
            </a:r>
            <a:r>
              <a:rPr lang="it-IT" sz="2000" dirty="0" smtClean="0"/>
              <a:t> </a:t>
            </a:r>
            <a:r>
              <a:rPr lang="it-IT" sz="2000" dirty="0"/>
              <a:t>with </a:t>
            </a:r>
            <a:r>
              <a:rPr lang="it-IT" sz="2000" dirty="0" err="1"/>
              <a:t>other</a:t>
            </a:r>
            <a:r>
              <a:rPr lang="it-IT" sz="2000" dirty="0"/>
              <a:t> LBT </a:t>
            </a:r>
            <a:r>
              <a:rPr lang="it-IT" sz="2000" dirty="0" err="1"/>
              <a:t>instruments</a:t>
            </a:r>
            <a:r>
              <a:rPr lang="it-IT" sz="2000" dirty="0"/>
              <a:t> </a:t>
            </a:r>
          </a:p>
          <a:p>
            <a:pPr marL="0" indent="0">
              <a:buNone/>
            </a:pP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it-IT" sz="2000" dirty="0"/>
              <a:t>(SHARK-VIS, LMIRCAM)</a:t>
            </a:r>
          </a:p>
          <a:p>
            <a:pPr marL="0" indent="0">
              <a:buNone/>
            </a:pPr>
            <a:endParaRPr lang="it-IT" sz="2000" dirty="0"/>
          </a:p>
          <a:p>
            <a:pPr marL="0" indent="0">
              <a:buNone/>
            </a:pPr>
            <a:endParaRPr lang="it-IT" sz="2000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WHAT IS </a:t>
            </a:r>
            <a:r>
              <a:rPr lang="it-IT" dirty="0" smtClean="0"/>
              <a:t>SHARK-NIR?</a:t>
            </a:r>
            <a:endParaRPr lang="it-IT" dirty="0"/>
          </a:p>
        </p:txBody>
      </p:sp>
      <p:pic>
        <p:nvPicPr>
          <p:cNvPr id="49" name="Picture 2" descr="Risultati immagini per large binocular telesco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396" y="1446689"/>
            <a:ext cx="5926875" cy="39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74"/>
          <a:stretch/>
        </p:blipFill>
        <p:spPr bwMode="auto">
          <a:xfrm flipH="1">
            <a:off x="5602106" y="1446689"/>
            <a:ext cx="6350165" cy="493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5120381" y="2328563"/>
            <a:ext cx="6831890" cy="4050681"/>
            <a:chOff x="5334484" y="2535516"/>
            <a:chExt cx="6831890" cy="4050681"/>
          </a:xfrm>
        </p:grpSpPr>
        <p:pic>
          <p:nvPicPr>
            <p:cNvPr id="50" name="Immagine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07" t="3901" r="22827" b="37690"/>
            <a:stretch/>
          </p:blipFill>
          <p:spPr>
            <a:xfrm>
              <a:off x="5334484" y="2535516"/>
              <a:ext cx="6831890" cy="4050681"/>
            </a:xfrm>
            <a:prstGeom prst="rect">
              <a:avLst/>
            </a:prstGeom>
          </p:spPr>
        </p:pic>
        <p:sp>
          <p:nvSpPr>
            <p:cNvPr id="69" name="CasellaDiTesto 68"/>
            <p:cNvSpPr txBox="1"/>
            <p:nvPr/>
          </p:nvSpPr>
          <p:spPr>
            <a:xfrm>
              <a:off x="10434433" y="2649173"/>
              <a:ext cx="1588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B050"/>
                  </a:solidFill>
                </a:rPr>
                <a:t>SHARK-VIS</a:t>
              </a: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8222298" y="2686828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FFC000"/>
                  </a:solidFill>
                </a:rPr>
                <a:t>LBTI</a:t>
              </a:r>
            </a:p>
          </p:txBody>
        </p:sp>
        <p:sp>
          <p:nvSpPr>
            <p:cNvPr id="90" name="CasellaDiTesto 89"/>
            <p:cNvSpPr txBox="1"/>
            <p:nvPr/>
          </p:nvSpPr>
          <p:spPr>
            <a:xfrm>
              <a:off x="5515877" y="2667231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solidFill>
                    <a:srgbClr val="0070C0"/>
                  </a:solidFill>
                </a:rPr>
                <a:t>SHARK-NIR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4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302612"/>
              </p:ext>
            </p:extLst>
          </p:nvPr>
        </p:nvGraphicFramePr>
        <p:xfrm>
          <a:off x="1256045" y="1975176"/>
          <a:ext cx="9907778" cy="350632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5109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967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959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SHARK-NIR </a:t>
                      </a:r>
                      <a:r>
                        <a:rPr lang="it-IT" sz="2400" dirty="0" err="1">
                          <a:effectLst/>
                        </a:rPr>
                        <a:t>main</a:t>
                      </a:r>
                      <a:r>
                        <a:rPr lang="it-IT" sz="2400" dirty="0">
                          <a:effectLst/>
                        </a:rPr>
                        <a:t> </a:t>
                      </a:r>
                      <a:r>
                        <a:rPr lang="it-IT" sz="2400" dirty="0" err="1">
                          <a:effectLst/>
                        </a:rPr>
                        <a:t>characteristics</a:t>
                      </a:r>
                      <a:endParaRPr lang="en-GB" sz="2400" dirty="0">
                        <a:effectLst/>
                        <a:latin typeface="+mn-lt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819" marR="66819" marT="0" marB="0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15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effectLst/>
                        </a:rPr>
                        <a:t>Observing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Modes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effectLst/>
                        </a:rPr>
                        <a:t>Imaging</a:t>
                      </a:r>
                      <a:r>
                        <a:rPr lang="it-IT" sz="2000" dirty="0">
                          <a:effectLst/>
                        </a:rPr>
                        <a:t>/Coronagraphy/</a:t>
                      </a:r>
                      <a:r>
                        <a:rPr lang="it-IT" sz="2000" dirty="0" err="1">
                          <a:effectLst/>
                        </a:rPr>
                        <a:t>Spectroscopy</a:t>
                      </a:r>
                      <a:r>
                        <a:rPr lang="it-IT" sz="2000" dirty="0">
                          <a:effectLst/>
                        </a:rPr>
                        <a:t>/DBI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Detector format [</a:t>
                      </a:r>
                      <a:r>
                        <a:rPr lang="it-IT" sz="2000" dirty="0" err="1">
                          <a:effectLst/>
                        </a:rPr>
                        <a:t>px</a:t>
                      </a:r>
                      <a:r>
                        <a:rPr lang="it-IT" sz="2000" dirty="0">
                          <a:effectLst/>
                        </a:rPr>
                        <a:t>]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2048x2048 (≈1220x1220 </a:t>
                      </a:r>
                      <a:r>
                        <a:rPr lang="it-IT" sz="2000" dirty="0" err="1">
                          <a:effectLst/>
                        </a:rPr>
                        <a:t>used</a:t>
                      </a:r>
                      <a:r>
                        <a:rPr lang="it-IT" sz="2000" dirty="0">
                          <a:effectLst/>
                        </a:rPr>
                        <a:t> area)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Waveband [</a:t>
                      </a:r>
                      <a:r>
                        <a:rPr lang="el-GR" sz="2000" dirty="0">
                          <a:effectLst/>
                        </a:rPr>
                        <a:t>μ</a:t>
                      </a:r>
                      <a:r>
                        <a:rPr lang="it-IT" sz="2000" dirty="0">
                          <a:effectLst/>
                        </a:rPr>
                        <a:t>m]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0.96 – 1.7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08876113"/>
                  </a:ext>
                </a:extLst>
              </a:tr>
              <a:tr h="2880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effectLst/>
                        </a:rPr>
                        <a:t>FoV</a:t>
                      </a:r>
                      <a:r>
                        <a:rPr lang="it-IT" sz="2000" dirty="0">
                          <a:effectLst/>
                        </a:rPr>
                        <a:t> ["]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18 x 18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77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FoV </a:t>
                      </a:r>
                      <a:r>
                        <a:rPr lang="it-IT" sz="2000" dirty="0" err="1">
                          <a:effectLst/>
                        </a:rPr>
                        <a:t>along</a:t>
                      </a:r>
                      <a:r>
                        <a:rPr lang="it-IT" sz="2000" dirty="0">
                          <a:effectLst/>
                        </a:rPr>
                        <a:t> the </a:t>
                      </a:r>
                      <a:r>
                        <a:rPr lang="it-IT" sz="2000" dirty="0" err="1">
                          <a:effectLst/>
                        </a:rPr>
                        <a:t>diagonal</a:t>
                      </a:r>
                      <a:r>
                        <a:rPr lang="it-IT" sz="2000" dirty="0">
                          <a:effectLst/>
                        </a:rPr>
                        <a:t> ["]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25.5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813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effectLst/>
                        </a:rPr>
                        <a:t>Plate</a:t>
                      </a:r>
                      <a:r>
                        <a:rPr lang="it-IT" sz="2000" dirty="0">
                          <a:effectLst/>
                        </a:rPr>
                        <a:t> scale [mas/</a:t>
                      </a:r>
                      <a:r>
                        <a:rPr lang="it-IT" sz="2000" dirty="0" err="1">
                          <a:effectLst/>
                        </a:rPr>
                        <a:t>px</a:t>
                      </a:r>
                      <a:r>
                        <a:rPr lang="it-IT" sz="2000" dirty="0">
                          <a:effectLst/>
                        </a:rPr>
                        <a:t>]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14.5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303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 err="1">
                          <a:effectLst/>
                        </a:rPr>
                        <a:t>Airy</a:t>
                      </a:r>
                      <a:r>
                        <a:rPr lang="it-IT" sz="2000" dirty="0">
                          <a:effectLst/>
                        </a:rPr>
                        <a:t> </a:t>
                      </a:r>
                      <a:r>
                        <a:rPr lang="it-IT" sz="2000" dirty="0" err="1">
                          <a:effectLst/>
                        </a:rPr>
                        <a:t>Radius</a:t>
                      </a:r>
                      <a:r>
                        <a:rPr lang="it-IT" sz="2000" dirty="0">
                          <a:effectLst/>
                        </a:rPr>
                        <a:t> @ 0.96 micron [</a:t>
                      </a:r>
                      <a:r>
                        <a:rPr lang="it-IT" sz="2000" dirty="0" err="1">
                          <a:effectLst/>
                        </a:rPr>
                        <a:t>px</a:t>
                      </a:r>
                      <a:r>
                        <a:rPr lang="it-IT" sz="2000" dirty="0">
                          <a:effectLst/>
                        </a:rPr>
                        <a:t>]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885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Nominal Strehl at </a:t>
                      </a:r>
                      <a:r>
                        <a:rPr lang="it-IT" sz="2000" dirty="0">
                          <a:effectLst/>
                        </a:rPr>
                        <a:t>&lt;18’’ FoV </a:t>
                      </a:r>
                      <a:r>
                        <a:rPr lang="it-IT" sz="2000" dirty="0" err="1">
                          <a:effectLst/>
                        </a:rPr>
                        <a:t>diameter</a:t>
                      </a:r>
                      <a:endParaRPr lang="en-GB" sz="20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(in all Bands)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&gt;98%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6819" marR="668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INSTRUMENT SPECIFICATIONS</a:t>
            </a:r>
          </a:p>
        </p:txBody>
      </p:sp>
    </p:spTree>
    <p:extLst>
      <p:ext uri="{BB962C8B-B14F-4D97-AF65-F5344CB8AC3E}">
        <p14:creationId xmlns:p14="http://schemas.microsoft.com/office/powerpoint/2010/main" val="41454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7805645" y="2323584"/>
            <a:ext cx="42947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2800" b="1" dirty="0" err="1"/>
              <a:t>Weight</a:t>
            </a:r>
            <a:r>
              <a:rPr lang="it-IT" sz="2800" dirty="0"/>
              <a:t>: 350 kg</a:t>
            </a:r>
          </a:p>
          <a:p>
            <a:pPr algn="just">
              <a:spcAft>
                <a:spcPts val="0"/>
              </a:spcAft>
            </a:pPr>
            <a:r>
              <a:rPr lang="it-IT" sz="2800" b="1" dirty="0" err="1">
                <a:ea typeface="Times New Roman"/>
              </a:rPr>
              <a:t>Size</a:t>
            </a:r>
            <a:r>
              <a:rPr lang="it-IT" sz="2800" b="1" dirty="0">
                <a:ea typeface="Times New Roman"/>
              </a:rPr>
              <a:t>: </a:t>
            </a:r>
            <a:r>
              <a:rPr lang="it-IT" sz="2800" dirty="0">
                <a:ea typeface="Times New Roman"/>
              </a:rPr>
              <a:t>1500 x 800 x 800 mm </a:t>
            </a:r>
            <a:endParaRPr lang="en-GB" sz="2800" dirty="0">
              <a:ea typeface="Times New Roman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71" y="1085334"/>
            <a:ext cx="9397199" cy="534937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it-IT" dirty="0"/>
              <a:t>OPTO-MECHANICAL LAYOUT</a:t>
            </a:r>
            <a:endParaRPr lang="en-US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0" y="0"/>
            <a:ext cx="892622" cy="8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1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uppo 65"/>
          <p:cNvGrpSpPr/>
          <p:nvPr/>
        </p:nvGrpSpPr>
        <p:grpSpPr>
          <a:xfrm>
            <a:off x="618392" y="1057660"/>
            <a:ext cx="11037356" cy="5177379"/>
            <a:chOff x="618392" y="1547530"/>
            <a:chExt cx="11037356" cy="5177379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810" y="1914404"/>
              <a:ext cx="10058399" cy="4234275"/>
            </a:xfrm>
            <a:prstGeom prst="rect">
              <a:avLst/>
            </a:prstGeom>
          </p:spPr>
        </p:pic>
        <p:cxnSp>
          <p:nvCxnSpPr>
            <p:cNvPr id="6" name="Connettore 2 5"/>
            <p:cNvCxnSpPr/>
            <p:nvPr/>
          </p:nvCxnSpPr>
          <p:spPr>
            <a:xfrm flipH="1" flipV="1">
              <a:off x="2291137" y="2477230"/>
              <a:ext cx="463434" cy="4521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ttore 2 6"/>
            <p:cNvCxnSpPr>
              <a:endCxn id="13" idx="2"/>
            </p:cNvCxnSpPr>
            <p:nvPr/>
          </p:nvCxnSpPr>
          <p:spPr>
            <a:xfrm flipH="1" flipV="1">
              <a:off x="3435146" y="2033124"/>
              <a:ext cx="453986" cy="8595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Connettore 2 7"/>
            <p:cNvCxnSpPr/>
            <p:nvPr/>
          </p:nvCxnSpPr>
          <p:spPr>
            <a:xfrm flipH="1" flipV="1">
              <a:off x="4227763" y="2429608"/>
              <a:ext cx="149469" cy="36048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Connettore 2 8"/>
            <p:cNvCxnSpPr/>
            <p:nvPr/>
          </p:nvCxnSpPr>
          <p:spPr>
            <a:xfrm flipH="1" flipV="1">
              <a:off x="5039043" y="2162854"/>
              <a:ext cx="71229" cy="4469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CasellaDiTesto 11"/>
            <p:cNvSpPr txBox="1"/>
            <p:nvPr/>
          </p:nvSpPr>
          <p:spPr>
            <a:xfrm>
              <a:off x="1857186" y="2138676"/>
              <a:ext cx="5373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DM</a:t>
              </a:r>
            </a:p>
          </p:txBody>
        </p:sp>
        <p:sp>
          <p:nvSpPr>
            <p:cNvPr id="13" name="CasellaDiTesto 12"/>
            <p:cNvSpPr txBox="1"/>
            <p:nvPr/>
          </p:nvSpPr>
          <p:spPr>
            <a:xfrm>
              <a:off x="2940459" y="1694570"/>
              <a:ext cx="9893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apodizer</a:t>
              </a:r>
              <a:endParaRPr lang="it-IT" sz="1600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3845006" y="2091054"/>
              <a:ext cx="7004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ADC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4298992" y="1547530"/>
              <a:ext cx="162256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beam</a:t>
              </a:r>
              <a:r>
                <a:rPr lang="it-IT" sz="1600" dirty="0"/>
                <a:t> </a:t>
              </a:r>
              <a:r>
                <a:rPr lang="it-IT" sz="1600" dirty="0" err="1"/>
                <a:t>splitter</a:t>
              </a:r>
              <a:r>
                <a:rPr lang="it-IT" sz="1600" dirty="0"/>
                <a:t> to</a:t>
              </a:r>
            </a:p>
            <a:p>
              <a:r>
                <a:rPr lang="it-IT" sz="1600" dirty="0"/>
                <a:t>the </a:t>
              </a:r>
              <a:r>
                <a:rPr lang="it-IT" sz="1600" dirty="0" err="1"/>
                <a:t>tip</a:t>
              </a:r>
              <a:r>
                <a:rPr lang="it-IT" sz="1600" dirty="0"/>
                <a:t>-tilt WFS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521209" y="2171591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off-</a:t>
              </a:r>
              <a:r>
                <a:rPr lang="it-IT" sz="1600" dirty="0" err="1"/>
                <a:t>axis</a:t>
              </a:r>
              <a:r>
                <a:rPr lang="it-IT" sz="1600" dirty="0"/>
                <a:t> </a:t>
              </a:r>
            </a:p>
            <a:p>
              <a:r>
                <a:rPr lang="it-IT" sz="1600" dirty="0"/>
                <a:t>parabola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5598529" y="3485796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off-</a:t>
              </a:r>
              <a:r>
                <a:rPr lang="it-IT" sz="1600" dirty="0" err="1"/>
                <a:t>axis</a:t>
              </a:r>
              <a:r>
                <a:rPr lang="it-IT" sz="1600" dirty="0"/>
                <a:t> </a:t>
              </a:r>
            </a:p>
            <a:p>
              <a:r>
                <a:rPr lang="it-IT" sz="1600" dirty="0"/>
                <a:t>parabola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799688" y="2697038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off-</a:t>
              </a:r>
              <a:r>
                <a:rPr lang="it-IT" sz="1600" dirty="0" err="1"/>
                <a:t>axis</a:t>
              </a:r>
              <a:r>
                <a:rPr lang="it-IT" sz="1600" dirty="0"/>
                <a:t> </a:t>
              </a:r>
            </a:p>
            <a:p>
              <a:r>
                <a:rPr lang="it-IT" sz="1600" dirty="0"/>
                <a:t>parabola</a:t>
              </a: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3964675" y="4141873"/>
              <a:ext cx="9829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off-</a:t>
              </a:r>
              <a:r>
                <a:rPr lang="it-IT" sz="1600" dirty="0" err="1"/>
                <a:t>axis</a:t>
              </a:r>
              <a:r>
                <a:rPr lang="it-IT" sz="1600" dirty="0"/>
                <a:t> </a:t>
              </a:r>
            </a:p>
            <a:p>
              <a:r>
                <a:rPr lang="it-IT" sz="1600" dirty="0"/>
                <a:t>parabola</a:t>
              </a: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618392" y="5338374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fold</a:t>
              </a:r>
              <a:r>
                <a:rPr lang="it-IT" sz="1600" dirty="0"/>
                <a:t> </a:t>
              </a:r>
              <a:r>
                <a:rPr lang="it-IT" sz="1600" dirty="0" err="1"/>
                <a:t>mirror</a:t>
              </a:r>
              <a:endParaRPr lang="it-IT" sz="1600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1369562" y="5889911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fold</a:t>
              </a:r>
              <a:r>
                <a:rPr lang="it-IT" sz="1600" dirty="0"/>
                <a:t> </a:t>
              </a:r>
              <a:r>
                <a:rPr lang="it-IT" sz="1600" dirty="0" err="1"/>
                <a:t>mirror</a:t>
              </a:r>
              <a:endParaRPr lang="it-IT" sz="1600" dirty="0"/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6823590" y="5947089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fold</a:t>
              </a:r>
              <a:r>
                <a:rPr lang="it-IT" sz="1600" dirty="0"/>
                <a:t> </a:t>
              </a:r>
              <a:r>
                <a:rPr lang="it-IT" sz="1600" dirty="0" err="1"/>
                <a:t>mirror</a:t>
              </a:r>
              <a:endParaRPr lang="it-IT" sz="1600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8161960" y="3596774"/>
              <a:ext cx="95891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cryostat</a:t>
              </a:r>
              <a:r>
                <a:rPr lang="it-IT" sz="1600" dirty="0"/>
                <a:t> </a:t>
              </a:r>
            </a:p>
            <a:p>
              <a:r>
                <a:rPr lang="it-IT" sz="1600" dirty="0" err="1"/>
                <a:t>window</a:t>
              </a:r>
              <a:endParaRPr lang="it-IT" sz="1600" dirty="0"/>
            </a:p>
          </p:txBody>
        </p:sp>
        <p:cxnSp>
          <p:nvCxnSpPr>
            <p:cNvPr id="30" name="Connettore 2 29"/>
            <p:cNvCxnSpPr>
              <a:endCxn id="27" idx="0"/>
            </p:cNvCxnSpPr>
            <p:nvPr/>
          </p:nvCxnSpPr>
          <p:spPr>
            <a:xfrm>
              <a:off x="7139354" y="5565531"/>
              <a:ext cx="283920" cy="381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CasellaDiTesto 31"/>
            <p:cNvSpPr txBox="1"/>
            <p:nvPr/>
          </p:nvSpPr>
          <p:spPr>
            <a:xfrm>
              <a:off x="8338633" y="5563904"/>
              <a:ext cx="11240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Narcissus</a:t>
              </a:r>
              <a:r>
                <a:rPr lang="it-IT" sz="1600" dirty="0"/>
                <a:t> </a:t>
              </a:r>
            </a:p>
            <a:p>
              <a:r>
                <a:rPr lang="it-IT" sz="1600" dirty="0" err="1"/>
                <a:t>mirror</a:t>
              </a:r>
              <a:endParaRPr lang="it-IT" sz="1600" dirty="0"/>
            </a:p>
          </p:txBody>
        </p:sp>
        <p:cxnSp>
          <p:nvCxnSpPr>
            <p:cNvPr id="33" name="Connettore 2 32"/>
            <p:cNvCxnSpPr/>
            <p:nvPr/>
          </p:nvCxnSpPr>
          <p:spPr>
            <a:xfrm>
              <a:off x="7992788" y="5191315"/>
              <a:ext cx="345845" cy="381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CasellaDiTesto 34"/>
            <p:cNvSpPr txBox="1"/>
            <p:nvPr/>
          </p:nvSpPr>
          <p:spPr>
            <a:xfrm>
              <a:off x="10008159" y="4801566"/>
              <a:ext cx="12554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/>
                <a:t>cold</a:t>
              </a:r>
              <a:r>
                <a:rPr lang="it-IT" dirty="0"/>
                <a:t> </a:t>
              </a:r>
              <a:r>
                <a:rPr lang="it-IT" dirty="0" err="1"/>
                <a:t>baffle</a:t>
              </a:r>
              <a:endParaRPr lang="it-IT" dirty="0"/>
            </a:p>
          </p:txBody>
        </p:sp>
        <p:cxnSp>
          <p:nvCxnSpPr>
            <p:cNvPr id="36" name="Connettore 2 35"/>
            <p:cNvCxnSpPr>
              <a:endCxn id="35" idx="1"/>
            </p:cNvCxnSpPr>
            <p:nvPr/>
          </p:nvCxnSpPr>
          <p:spPr>
            <a:xfrm>
              <a:off x="9471988" y="4820520"/>
              <a:ext cx="536171" cy="1657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CasellaDiTesto 37"/>
            <p:cNvSpPr txBox="1"/>
            <p:nvPr/>
          </p:nvSpPr>
          <p:spPr>
            <a:xfrm>
              <a:off x="10730495" y="3588702"/>
              <a:ext cx="925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detector</a:t>
              </a:r>
            </a:p>
          </p:txBody>
        </p:sp>
        <p:cxnSp>
          <p:nvCxnSpPr>
            <p:cNvPr id="40" name="Connettore 2 39"/>
            <p:cNvCxnSpPr>
              <a:endCxn id="38" idx="2"/>
            </p:cNvCxnSpPr>
            <p:nvPr/>
          </p:nvCxnSpPr>
          <p:spPr>
            <a:xfrm flipV="1">
              <a:off x="11119209" y="3927256"/>
              <a:ext cx="73913" cy="4644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CasellaDiTesto 45"/>
            <p:cNvSpPr txBox="1"/>
            <p:nvPr/>
          </p:nvSpPr>
          <p:spPr>
            <a:xfrm>
              <a:off x="4993425" y="6140134"/>
              <a:ext cx="13869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Science </a:t>
              </a:r>
              <a:r>
                <a:rPr lang="it-IT" sz="1600" dirty="0" err="1"/>
                <a:t>filter</a:t>
              </a:r>
              <a:r>
                <a:rPr lang="it-IT" sz="1600" dirty="0"/>
                <a:t> </a:t>
              </a:r>
            </a:p>
            <a:p>
              <a:r>
                <a:rPr lang="it-IT" sz="1600" dirty="0" err="1"/>
                <a:t>wheels</a:t>
              </a:r>
              <a:endParaRPr lang="it-IT" sz="1600" dirty="0"/>
            </a:p>
          </p:txBody>
        </p:sp>
        <p:cxnSp>
          <p:nvCxnSpPr>
            <p:cNvPr id="48" name="Connettore 2 47"/>
            <p:cNvCxnSpPr/>
            <p:nvPr/>
          </p:nvCxnSpPr>
          <p:spPr>
            <a:xfrm>
              <a:off x="4779084" y="5790413"/>
              <a:ext cx="387956" cy="34972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Connettore 2 49"/>
            <p:cNvCxnSpPr/>
            <p:nvPr/>
          </p:nvCxnSpPr>
          <p:spPr>
            <a:xfrm>
              <a:off x="5383189" y="5790413"/>
              <a:ext cx="59452" cy="3096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>
              <a:endCxn id="61" idx="0"/>
            </p:cNvCxnSpPr>
            <p:nvPr/>
          </p:nvCxnSpPr>
          <p:spPr>
            <a:xfrm>
              <a:off x="3704222" y="4434260"/>
              <a:ext cx="0" cy="3862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CasellaDiTesto 60"/>
            <p:cNvSpPr txBox="1"/>
            <p:nvPr/>
          </p:nvSpPr>
          <p:spPr>
            <a:xfrm>
              <a:off x="3180681" y="4820520"/>
              <a:ext cx="10470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 err="1"/>
                <a:t>occulters</a:t>
              </a:r>
              <a:r>
                <a:rPr lang="it-IT" sz="1600" dirty="0"/>
                <a:t> </a:t>
              </a:r>
            </a:p>
            <a:p>
              <a:r>
                <a:rPr lang="it-IT" sz="1600" dirty="0"/>
                <a:t>and </a:t>
              </a:r>
              <a:r>
                <a:rPr lang="it-IT" sz="1600" dirty="0" err="1"/>
                <a:t>slit</a:t>
              </a:r>
              <a:endParaRPr lang="it-IT" sz="1600" dirty="0"/>
            </a:p>
          </p:txBody>
        </p:sp>
      </p:grpSp>
      <p:pic>
        <p:nvPicPr>
          <p:cNvPr id="68" name="Immagine 6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741" y="3117474"/>
            <a:ext cx="368429" cy="583172"/>
          </a:xfrm>
          <a:prstGeom prst="rect">
            <a:avLst/>
          </a:prstGeom>
        </p:spPr>
      </p:pic>
      <p:sp>
        <p:nvSpPr>
          <p:cNvPr id="69" name="Freccia in giù 68"/>
          <p:cNvSpPr/>
          <p:nvPr/>
        </p:nvSpPr>
        <p:spPr>
          <a:xfrm>
            <a:off x="7229156" y="3735075"/>
            <a:ext cx="156018" cy="322920"/>
          </a:xfrm>
          <a:prstGeom prst="downArrow">
            <a:avLst/>
          </a:prstGeom>
          <a:solidFill>
            <a:schemeClr val="tx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/>
          <p:cNvSpPr txBox="1"/>
          <p:nvPr/>
        </p:nvSpPr>
        <p:spPr>
          <a:xfrm>
            <a:off x="6656151" y="2532699"/>
            <a:ext cx="1327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Pupil</a:t>
            </a:r>
            <a:r>
              <a:rPr lang="it-IT" sz="1600" dirty="0"/>
              <a:t> </a:t>
            </a:r>
            <a:r>
              <a:rPr lang="it-IT" sz="1600" dirty="0" err="1"/>
              <a:t>lens</a:t>
            </a:r>
            <a:r>
              <a:rPr lang="it-IT" sz="1600" dirty="0"/>
              <a:t> </a:t>
            </a:r>
          </a:p>
          <a:p>
            <a:r>
              <a:rPr lang="it-IT" sz="1600" dirty="0"/>
              <a:t>(</a:t>
            </a:r>
            <a:r>
              <a:rPr lang="it-IT" sz="1600" dirty="0" err="1"/>
              <a:t>deployable</a:t>
            </a:r>
            <a:r>
              <a:rPr lang="it-IT" sz="1600" dirty="0"/>
              <a:t>)</a:t>
            </a:r>
          </a:p>
        </p:txBody>
      </p:sp>
      <p:sp>
        <p:nvSpPr>
          <p:cNvPr id="71" name="Freccia a destra 70"/>
          <p:cNvSpPr/>
          <p:nvPr/>
        </p:nvSpPr>
        <p:spPr>
          <a:xfrm>
            <a:off x="596302" y="3255615"/>
            <a:ext cx="504825" cy="17440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CasellaDiTesto 71"/>
          <p:cNvSpPr txBox="1"/>
          <p:nvPr/>
        </p:nvSpPr>
        <p:spPr>
          <a:xfrm>
            <a:off x="107523" y="3411834"/>
            <a:ext cx="1093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incoming</a:t>
            </a:r>
            <a:r>
              <a:rPr lang="it-IT" sz="1600" dirty="0"/>
              <a:t> </a:t>
            </a:r>
          </a:p>
          <a:p>
            <a:r>
              <a:rPr lang="it-IT" sz="1600" dirty="0"/>
              <a:t>light</a:t>
            </a:r>
          </a:p>
        </p:txBody>
      </p:sp>
      <p:sp>
        <p:nvSpPr>
          <p:cNvPr id="73" name="Stella a 5 punte 72"/>
          <p:cNvSpPr/>
          <p:nvPr/>
        </p:nvSpPr>
        <p:spPr>
          <a:xfrm>
            <a:off x="174349" y="3171968"/>
            <a:ext cx="314530" cy="31453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4" name="Connettore 2 73"/>
          <p:cNvCxnSpPr/>
          <p:nvPr/>
        </p:nvCxnSpPr>
        <p:spPr>
          <a:xfrm>
            <a:off x="11914368" y="1898905"/>
            <a:ext cx="0" cy="3839690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 rot="16200000">
            <a:off x="11252551" y="3649472"/>
            <a:ext cx="1031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~300 mm</a:t>
            </a:r>
          </a:p>
        </p:txBody>
      </p:sp>
      <p:sp>
        <p:nvSpPr>
          <p:cNvPr id="76" name="CasellaDiTesto 75"/>
          <p:cNvSpPr txBox="1"/>
          <p:nvPr/>
        </p:nvSpPr>
        <p:spPr>
          <a:xfrm>
            <a:off x="3423592" y="5663724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Lyot</a:t>
            </a:r>
            <a:r>
              <a:rPr lang="it-IT" sz="1600" dirty="0"/>
              <a:t> stop,</a:t>
            </a:r>
          </a:p>
          <a:p>
            <a:r>
              <a:rPr lang="it-IT" sz="1600" dirty="0"/>
              <a:t>GRISM</a:t>
            </a:r>
          </a:p>
        </p:txBody>
      </p:sp>
      <p:cxnSp>
        <p:nvCxnSpPr>
          <p:cNvPr id="77" name="Connettore 2 76"/>
          <p:cNvCxnSpPr>
            <a:endCxn id="76" idx="0"/>
          </p:cNvCxnSpPr>
          <p:nvPr/>
        </p:nvCxnSpPr>
        <p:spPr>
          <a:xfrm flipH="1">
            <a:off x="3971178" y="5391249"/>
            <a:ext cx="167584" cy="272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8932499" y="1619388"/>
            <a:ext cx="1995575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Coronagraphic planes</a:t>
            </a:r>
          </a:p>
        </p:txBody>
      </p:sp>
      <p:cxnSp>
        <p:nvCxnSpPr>
          <p:cNvPr id="51" name="Connettore 2 50"/>
          <p:cNvCxnSpPr/>
          <p:nvPr/>
        </p:nvCxnSpPr>
        <p:spPr>
          <a:xfrm>
            <a:off x="1369562" y="6705711"/>
            <a:ext cx="7217756" cy="0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/>
          <p:cNvSpPr txBox="1"/>
          <p:nvPr/>
        </p:nvSpPr>
        <p:spPr>
          <a:xfrm>
            <a:off x="4441335" y="6390809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~</a:t>
            </a:r>
            <a:r>
              <a:rPr lang="it-IT" sz="1600" dirty="0">
                <a:solidFill>
                  <a:srgbClr val="0070C0"/>
                </a:solidFill>
              </a:rPr>
              <a:t>600mm</a:t>
            </a:r>
          </a:p>
        </p:txBody>
      </p:sp>
      <p:pic>
        <p:nvPicPr>
          <p:cNvPr id="54" name="Immagine 5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7585" y="4825536"/>
            <a:ext cx="3369917" cy="1944899"/>
          </a:xfrm>
          <a:prstGeom prst="rect">
            <a:avLst/>
          </a:prstGeom>
        </p:spPr>
      </p:pic>
      <p:pic>
        <p:nvPicPr>
          <p:cNvPr id="56" name="Immagine 55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369" y="1105019"/>
            <a:ext cx="2465092" cy="24497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7" name="Immagin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934" y="4084645"/>
            <a:ext cx="2621872" cy="26579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8" name="Immagine 5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6847" y="3700646"/>
            <a:ext cx="2783362" cy="266759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7" name="Gruppo 16"/>
          <p:cNvGrpSpPr/>
          <p:nvPr/>
        </p:nvGrpSpPr>
        <p:grpSpPr>
          <a:xfrm>
            <a:off x="4014246" y="4113446"/>
            <a:ext cx="2892404" cy="1338564"/>
            <a:chOff x="4014246" y="4113446"/>
            <a:chExt cx="2892404" cy="1338564"/>
          </a:xfrm>
        </p:grpSpPr>
        <p:sp>
          <p:nvSpPr>
            <p:cNvPr id="47" name="Ovale 46"/>
            <p:cNvSpPr/>
            <p:nvPr/>
          </p:nvSpPr>
          <p:spPr>
            <a:xfrm rot="20864067">
              <a:off x="4014246" y="4854666"/>
              <a:ext cx="293756" cy="5973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igura a mano libera: forma 13"/>
            <p:cNvSpPr/>
            <p:nvPr/>
          </p:nvSpPr>
          <p:spPr>
            <a:xfrm>
              <a:off x="4301836" y="4113446"/>
              <a:ext cx="2604814" cy="966211"/>
            </a:xfrm>
            <a:custGeom>
              <a:avLst/>
              <a:gdLst>
                <a:gd name="connsiteX0" fmla="*/ 0 w 3813464"/>
                <a:gd name="connsiteY0" fmla="*/ 2618509 h 2618509"/>
                <a:gd name="connsiteX1" fmla="*/ 1756064 w 3813464"/>
                <a:gd name="connsiteY1" fmla="*/ 1766455 h 2618509"/>
                <a:gd name="connsiteX2" fmla="*/ 2545773 w 3813464"/>
                <a:gd name="connsiteY2" fmla="*/ 841664 h 2618509"/>
                <a:gd name="connsiteX3" fmla="*/ 3813464 w 3813464"/>
                <a:gd name="connsiteY3" fmla="*/ 0 h 261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3464" h="2618509">
                  <a:moveTo>
                    <a:pt x="0" y="2618509"/>
                  </a:moveTo>
                  <a:cubicBezTo>
                    <a:pt x="665884" y="2340552"/>
                    <a:pt x="1331768" y="2062596"/>
                    <a:pt x="1756064" y="1766455"/>
                  </a:cubicBezTo>
                  <a:cubicBezTo>
                    <a:pt x="2180360" y="1470314"/>
                    <a:pt x="2202873" y="1136073"/>
                    <a:pt x="2545773" y="841664"/>
                  </a:cubicBezTo>
                  <a:cubicBezTo>
                    <a:pt x="2888673" y="547255"/>
                    <a:pt x="3351068" y="273627"/>
                    <a:pt x="3813464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2163604" y="3492952"/>
            <a:ext cx="1634449" cy="899597"/>
            <a:chOff x="2163604" y="3492952"/>
            <a:chExt cx="1634449" cy="899597"/>
          </a:xfrm>
        </p:grpSpPr>
        <p:sp>
          <p:nvSpPr>
            <p:cNvPr id="45" name="Ovale 44"/>
            <p:cNvSpPr/>
            <p:nvPr/>
          </p:nvSpPr>
          <p:spPr>
            <a:xfrm rot="20864067">
              <a:off x="3504297" y="3492952"/>
              <a:ext cx="293756" cy="5973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igura a mano libera: forma 13"/>
            <p:cNvSpPr/>
            <p:nvPr/>
          </p:nvSpPr>
          <p:spPr>
            <a:xfrm flipH="1" flipV="1">
              <a:off x="2163604" y="3575053"/>
              <a:ext cx="1356491" cy="817496"/>
            </a:xfrm>
            <a:custGeom>
              <a:avLst/>
              <a:gdLst>
                <a:gd name="connsiteX0" fmla="*/ 0 w 3813464"/>
                <a:gd name="connsiteY0" fmla="*/ 2618509 h 2618509"/>
                <a:gd name="connsiteX1" fmla="*/ 1756064 w 3813464"/>
                <a:gd name="connsiteY1" fmla="*/ 1766455 h 2618509"/>
                <a:gd name="connsiteX2" fmla="*/ 2545773 w 3813464"/>
                <a:gd name="connsiteY2" fmla="*/ 841664 h 2618509"/>
                <a:gd name="connsiteX3" fmla="*/ 3813464 w 3813464"/>
                <a:gd name="connsiteY3" fmla="*/ 0 h 261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3464" h="2618509">
                  <a:moveTo>
                    <a:pt x="0" y="2618509"/>
                  </a:moveTo>
                  <a:cubicBezTo>
                    <a:pt x="665884" y="2340552"/>
                    <a:pt x="1331768" y="2062596"/>
                    <a:pt x="1756064" y="1766455"/>
                  </a:cubicBezTo>
                  <a:cubicBezTo>
                    <a:pt x="2180360" y="1470314"/>
                    <a:pt x="2202873" y="1136073"/>
                    <a:pt x="2545773" y="841664"/>
                  </a:cubicBezTo>
                  <a:cubicBezTo>
                    <a:pt x="2888673" y="547255"/>
                    <a:pt x="3351068" y="273627"/>
                    <a:pt x="3813464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2710081" y="1888411"/>
            <a:ext cx="1434521" cy="1063316"/>
            <a:chOff x="2710081" y="1888411"/>
            <a:chExt cx="1434521" cy="1063316"/>
          </a:xfrm>
        </p:grpSpPr>
        <p:sp>
          <p:nvSpPr>
            <p:cNvPr id="5" name="Ovale 4"/>
            <p:cNvSpPr/>
            <p:nvPr/>
          </p:nvSpPr>
          <p:spPr>
            <a:xfrm rot="20864067">
              <a:off x="3850846" y="2354383"/>
              <a:ext cx="293756" cy="59734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igura a mano libera: forma 9"/>
            <p:cNvSpPr/>
            <p:nvPr/>
          </p:nvSpPr>
          <p:spPr>
            <a:xfrm flipH="1">
              <a:off x="2710081" y="1888411"/>
              <a:ext cx="1134923" cy="806924"/>
            </a:xfrm>
            <a:custGeom>
              <a:avLst/>
              <a:gdLst>
                <a:gd name="connsiteX0" fmla="*/ 0 w 3906981"/>
                <a:gd name="connsiteY0" fmla="*/ 800100 h 800100"/>
                <a:gd name="connsiteX1" fmla="*/ 1995054 w 3906981"/>
                <a:gd name="connsiteY1" fmla="*/ 176645 h 800100"/>
                <a:gd name="connsiteX2" fmla="*/ 3906981 w 3906981"/>
                <a:gd name="connsiteY2" fmla="*/ 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6981" h="800100">
                  <a:moveTo>
                    <a:pt x="0" y="800100"/>
                  </a:moveTo>
                  <a:cubicBezTo>
                    <a:pt x="671945" y="555047"/>
                    <a:pt x="1343891" y="309995"/>
                    <a:pt x="1995054" y="176645"/>
                  </a:cubicBezTo>
                  <a:cubicBezTo>
                    <a:pt x="2646217" y="43295"/>
                    <a:pt x="3276599" y="21647"/>
                    <a:pt x="3906981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2" name="Title 1"/>
          <p:cNvSpPr txBox="1">
            <a:spLocks/>
          </p:cNvSpPr>
          <p:nvPr/>
        </p:nvSpPr>
        <p:spPr>
          <a:xfrm>
            <a:off x="286095" y="244400"/>
            <a:ext cx="9505950" cy="6311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OPTO-MECHANICAL LAYOUT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SPECTROSCOPIC MODE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767135"/>
              </p:ext>
            </p:extLst>
          </p:nvPr>
        </p:nvGraphicFramePr>
        <p:xfrm>
          <a:off x="726112" y="1221123"/>
          <a:ext cx="4483101" cy="1620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94367">
                  <a:extLst>
                    <a:ext uri="{9D8B030D-6E8A-4147-A177-3AD203B41FA5}">
                      <a16:colId xmlns:a16="http://schemas.microsoft.com/office/drawing/2014/main" xmlns="" val="3342726671"/>
                    </a:ext>
                  </a:extLst>
                </a:gridCol>
                <a:gridCol w="1351540">
                  <a:extLst>
                    <a:ext uri="{9D8B030D-6E8A-4147-A177-3AD203B41FA5}">
                      <a16:colId xmlns:a16="http://schemas.microsoft.com/office/drawing/2014/main" xmlns="" val="2844775"/>
                    </a:ext>
                  </a:extLst>
                </a:gridCol>
                <a:gridCol w="1637194">
                  <a:extLst>
                    <a:ext uri="{9D8B030D-6E8A-4147-A177-3AD203B41FA5}">
                      <a16:colId xmlns:a16="http://schemas.microsoft.com/office/drawing/2014/main" xmlns="" val="4002535998"/>
                    </a:ext>
                  </a:extLst>
                </a:gridCol>
              </a:tblGrid>
              <a:tr h="167517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DISPERSIVE ELEMENTS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16943566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Low 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Medium Res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365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Dispersing element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Prism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Grism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403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R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3850885"/>
                  </a:ext>
                </a:extLst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739311"/>
              </p:ext>
            </p:extLst>
          </p:nvPr>
        </p:nvGraphicFramePr>
        <p:xfrm>
          <a:off x="5471697" y="1221123"/>
          <a:ext cx="4483101" cy="14122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94367">
                  <a:extLst>
                    <a:ext uri="{9D8B030D-6E8A-4147-A177-3AD203B41FA5}">
                      <a16:colId xmlns:a16="http://schemas.microsoft.com/office/drawing/2014/main" xmlns="" val="3342726671"/>
                    </a:ext>
                  </a:extLst>
                </a:gridCol>
                <a:gridCol w="1351540">
                  <a:extLst>
                    <a:ext uri="{9D8B030D-6E8A-4147-A177-3AD203B41FA5}">
                      <a16:colId xmlns:a16="http://schemas.microsoft.com/office/drawing/2014/main" xmlns="" val="2844775"/>
                    </a:ext>
                  </a:extLst>
                </a:gridCol>
                <a:gridCol w="1637194">
                  <a:extLst>
                    <a:ext uri="{9D8B030D-6E8A-4147-A177-3AD203B41FA5}">
                      <a16:colId xmlns:a16="http://schemas.microsoft.com/office/drawing/2014/main" xmlns="" val="4002535998"/>
                    </a:ext>
                  </a:extLst>
                </a:gridCol>
              </a:tblGrid>
              <a:tr h="33528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CORO SLITS WITH OCCULTER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3933407"/>
                  </a:ext>
                </a:extLst>
              </a:tr>
              <a:tr h="16751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Slit width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Occulter</a:t>
                      </a:r>
                      <a:r>
                        <a:rPr lang="en-US" sz="1600" dirty="0"/>
                        <a:t>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74365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Coro slit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mas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mas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5403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Coro slit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100 mas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200 mas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3850885"/>
                  </a:ext>
                </a:extLst>
              </a:tr>
            </a:tbl>
          </a:graphicData>
        </a:graphic>
      </p:graphicFrame>
      <p:grpSp>
        <p:nvGrpSpPr>
          <p:cNvPr id="10" name="Gruppo 9"/>
          <p:cNvGrpSpPr/>
          <p:nvPr/>
        </p:nvGrpSpPr>
        <p:grpSpPr>
          <a:xfrm>
            <a:off x="2649737" y="2700638"/>
            <a:ext cx="8530650" cy="3079997"/>
            <a:chOff x="2748797" y="3245567"/>
            <a:chExt cx="8530650" cy="3079997"/>
          </a:xfrm>
        </p:grpSpPr>
        <p:pic>
          <p:nvPicPr>
            <p:cNvPr id="5122" name="Immagine 1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flipH="1">
              <a:off x="2748797" y="3245567"/>
              <a:ext cx="7500640" cy="3079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CasellaDiTesto 13"/>
            <p:cNvSpPr txBox="1"/>
            <p:nvPr/>
          </p:nvSpPr>
          <p:spPr>
            <a:xfrm flipH="1">
              <a:off x="9929397" y="3356071"/>
              <a:ext cx="13500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Focal plane</a:t>
              </a:r>
            </a:p>
          </p:txBody>
        </p:sp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1203" y="3853914"/>
            <a:ext cx="2735102" cy="27727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07" y="3961682"/>
            <a:ext cx="2811780" cy="26948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Ovale 19"/>
          <p:cNvSpPr/>
          <p:nvPr/>
        </p:nvSpPr>
        <p:spPr>
          <a:xfrm rot="20864067">
            <a:off x="4614441" y="3346302"/>
            <a:ext cx="293756" cy="597344"/>
          </a:xfrm>
          <a:prstGeom prst="ellipse">
            <a:avLst/>
          </a:prstGeom>
          <a:noFill/>
          <a:ln w="285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e 21"/>
          <p:cNvSpPr/>
          <p:nvPr/>
        </p:nvSpPr>
        <p:spPr>
          <a:xfrm rot="20864067">
            <a:off x="4432864" y="4351893"/>
            <a:ext cx="293756" cy="597344"/>
          </a:xfrm>
          <a:prstGeom prst="ellipse">
            <a:avLst/>
          </a:prstGeom>
          <a:noFill/>
          <a:ln w="28575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igura a mano libera: forma 13"/>
          <p:cNvSpPr/>
          <p:nvPr/>
        </p:nvSpPr>
        <p:spPr>
          <a:xfrm flipH="1" flipV="1">
            <a:off x="2430780" y="3249930"/>
            <a:ext cx="2228850" cy="1074108"/>
          </a:xfrm>
          <a:custGeom>
            <a:avLst/>
            <a:gdLst>
              <a:gd name="connsiteX0" fmla="*/ 0 w 3813464"/>
              <a:gd name="connsiteY0" fmla="*/ 2618509 h 2618509"/>
              <a:gd name="connsiteX1" fmla="*/ 1756064 w 3813464"/>
              <a:gd name="connsiteY1" fmla="*/ 1766455 h 2618509"/>
              <a:gd name="connsiteX2" fmla="*/ 2545773 w 3813464"/>
              <a:gd name="connsiteY2" fmla="*/ 841664 h 2618509"/>
              <a:gd name="connsiteX3" fmla="*/ 3813464 w 3813464"/>
              <a:gd name="connsiteY3" fmla="*/ 0 h 2618509"/>
              <a:gd name="connsiteX0" fmla="*/ 0 w 7507757"/>
              <a:gd name="connsiteY0" fmla="*/ 2202390 h 2202390"/>
              <a:gd name="connsiteX1" fmla="*/ 5450357 w 7507757"/>
              <a:gd name="connsiteY1" fmla="*/ 1766455 h 2202390"/>
              <a:gd name="connsiteX2" fmla="*/ 6240066 w 7507757"/>
              <a:gd name="connsiteY2" fmla="*/ 841664 h 2202390"/>
              <a:gd name="connsiteX3" fmla="*/ 7507757 w 7507757"/>
              <a:gd name="connsiteY3" fmla="*/ 0 h 2202390"/>
              <a:gd name="connsiteX0" fmla="*/ 0 w 7507757"/>
              <a:gd name="connsiteY0" fmla="*/ 2202390 h 2784220"/>
              <a:gd name="connsiteX1" fmla="*/ 4049074 w 7507757"/>
              <a:gd name="connsiteY1" fmla="*/ 2751998 h 2784220"/>
              <a:gd name="connsiteX2" fmla="*/ 6240066 w 7507757"/>
              <a:gd name="connsiteY2" fmla="*/ 841664 h 2784220"/>
              <a:gd name="connsiteX3" fmla="*/ 7507757 w 7507757"/>
              <a:gd name="connsiteY3" fmla="*/ 0 h 2784220"/>
              <a:gd name="connsiteX0" fmla="*/ 0 w 7329412"/>
              <a:gd name="connsiteY0" fmla="*/ 2749914 h 3331744"/>
              <a:gd name="connsiteX1" fmla="*/ 4049074 w 7329412"/>
              <a:gd name="connsiteY1" fmla="*/ 3299522 h 3331744"/>
              <a:gd name="connsiteX2" fmla="*/ 6240066 w 7329412"/>
              <a:gd name="connsiteY2" fmla="*/ 1389188 h 3331744"/>
              <a:gd name="connsiteX3" fmla="*/ 7329412 w 7329412"/>
              <a:gd name="connsiteY3" fmla="*/ 0 h 3331744"/>
              <a:gd name="connsiteX0" fmla="*/ 0 w 7329412"/>
              <a:gd name="connsiteY0" fmla="*/ 2749914 h 3696381"/>
              <a:gd name="connsiteX1" fmla="*/ 4762455 w 7329412"/>
              <a:gd name="connsiteY1" fmla="*/ 3671838 h 3696381"/>
              <a:gd name="connsiteX2" fmla="*/ 6240066 w 7329412"/>
              <a:gd name="connsiteY2" fmla="*/ 1389188 h 3696381"/>
              <a:gd name="connsiteX3" fmla="*/ 7329412 w 7329412"/>
              <a:gd name="connsiteY3" fmla="*/ 0 h 3696381"/>
              <a:gd name="connsiteX0" fmla="*/ 0 w 7329412"/>
              <a:gd name="connsiteY0" fmla="*/ 2749914 h 3078124"/>
              <a:gd name="connsiteX1" fmla="*/ 4635066 w 7329412"/>
              <a:gd name="connsiteY1" fmla="*/ 3036711 h 3078124"/>
              <a:gd name="connsiteX2" fmla="*/ 6240066 w 7329412"/>
              <a:gd name="connsiteY2" fmla="*/ 1389188 h 3078124"/>
              <a:gd name="connsiteX3" fmla="*/ 7329412 w 7329412"/>
              <a:gd name="connsiteY3" fmla="*/ 0 h 3078124"/>
              <a:gd name="connsiteX0" fmla="*/ 0 w 7329412"/>
              <a:gd name="connsiteY0" fmla="*/ 2749914 h 3094912"/>
              <a:gd name="connsiteX1" fmla="*/ 4635066 w 7329412"/>
              <a:gd name="connsiteY1" fmla="*/ 3036711 h 3094912"/>
              <a:gd name="connsiteX2" fmla="*/ 5806941 w 7329412"/>
              <a:gd name="connsiteY2" fmla="*/ 1060674 h 3094912"/>
              <a:gd name="connsiteX3" fmla="*/ 7329412 w 7329412"/>
              <a:gd name="connsiteY3" fmla="*/ 0 h 309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412" h="3094912">
                <a:moveTo>
                  <a:pt x="0" y="2749914"/>
                </a:moveTo>
                <a:cubicBezTo>
                  <a:pt x="665884" y="2471957"/>
                  <a:pt x="3667243" y="3318251"/>
                  <a:pt x="4635066" y="3036711"/>
                </a:cubicBezTo>
                <a:cubicBezTo>
                  <a:pt x="5602890" y="2755171"/>
                  <a:pt x="5464041" y="1355083"/>
                  <a:pt x="5806941" y="1060674"/>
                </a:cubicBezTo>
                <a:cubicBezTo>
                  <a:pt x="6149841" y="766265"/>
                  <a:pt x="6867016" y="273627"/>
                  <a:pt x="7329412" y="0"/>
                </a:cubicBezTo>
              </a:path>
            </a:pathLst>
          </a:custGeom>
          <a:noFill/>
          <a:ln w="28575">
            <a:solidFill>
              <a:srgbClr val="4F81BD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igura a mano libera: forma 13"/>
          <p:cNvSpPr/>
          <p:nvPr/>
        </p:nvSpPr>
        <p:spPr>
          <a:xfrm flipH="1" flipV="1">
            <a:off x="1798320" y="3126086"/>
            <a:ext cx="2861310" cy="831785"/>
          </a:xfrm>
          <a:custGeom>
            <a:avLst/>
            <a:gdLst>
              <a:gd name="connsiteX0" fmla="*/ 0 w 3813464"/>
              <a:gd name="connsiteY0" fmla="*/ 2618509 h 2618509"/>
              <a:gd name="connsiteX1" fmla="*/ 1756064 w 3813464"/>
              <a:gd name="connsiteY1" fmla="*/ 1766455 h 2618509"/>
              <a:gd name="connsiteX2" fmla="*/ 2545773 w 3813464"/>
              <a:gd name="connsiteY2" fmla="*/ 841664 h 2618509"/>
              <a:gd name="connsiteX3" fmla="*/ 3813464 w 3813464"/>
              <a:gd name="connsiteY3" fmla="*/ 0 h 2618509"/>
              <a:gd name="connsiteX0" fmla="*/ 0 w 7507757"/>
              <a:gd name="connsiteY0" fmla="*/ 2202390 h 2202390"/>
              <a:gd name="connsiteX1" fmla="*/ 5450357 w 7507757"/>
              <a:gd name="connsiteY1" fmla="*/ 1766455 h 2202390"/>
              <a:gd name="connsiteX2" fmla="*/ 6240066 w 7507757"/>
              <a:gd name="connsiteY2" fmla="*/ 841664 h 2202390"/>
              <a:gd name="connsiteX3" fmla="*/ 7507757 w 7507757"/>
              <a:gd name="connsiteY3" fmla="*/ 0 h 2202390"/>
              <a:gd name="connsiteX0" fmla="*/ 0 w 7507757"/>
              <a:gd name="connsiteY0" fmla="*/ 2202390 h 2784220"/>
              <a:gd name="connsiteX1" fmla="*/ 4049074 w 7507757"/>
              <a:gd name="connsiteY1" fmla="*/ 2751998 h 2784220"/>
              <a:gd name="connsiteX2" fmla="*/ 6240066 w 7507757"/>
              <a:gd name="connsiteY2" fmla="*/ 841664 h 2784220"/>
              <a:gd name="connsiteX3" fmla="*/ 7507757 w 7507757"/>
              <a:gd name="connsiteY3" fmla="*/ 0 h 2784220"/>
              <a:gd name="connsiteX0" fmla="*/ 0 w 7329412"/>
              <a:gd name="connsiteY0" fmla="*/ 2749914 h 3331744"/>
              <a:gd name="connsiteX1" fmla="*/ 4049074 w 7329412"/>
              <a:gd name="connsiteY1" fmla="*/ 3299522 h 3331744"/>
              <a:gd name="connsiteX2" fmla="*/ 6240066 w 7329412"/>
              <a:gd name="connsiteY2" fmla="*/ 1389188 h 3331744"/>
              <a:gd name="connsiteX3" fmla="*/ 7329412 w 7329412"/>
              <a:gd name="connsiteY3" fmla="*/ 0 h 3331744"/>
              <a:gd name="connsiteX0" fmla="*/ 0 w 7329412"/>
              <a:gd name="connsiteY0" fmla="*/ 2749914 h 3696381"/>
              <a:gd name="connsiteX1" fmla="*/ 4762455 w 7329412"/>
              <a:gd name="connsiteY1" fmla="*/ 3671838 h 3696381"/>
              <a:gd name="connsiteX2" fmla="*/ 6240066 w 7329412"/>
              <a:gd name="connsiteY2" fmla="*/ 1389188 h 3696381"/>
              <a:gd name="connsiteX3" fmla="*/ 7329412 w 7329412"/>
              <a:gd name="connsiteY3" fmla="*/ 0 h 3696381"/>
              <a:gd name="connsiteX0" fmla="*/ 0 w 7329412"/>
              <a:gd name="connsiteY0" fmla="*/ 2749914 h 3078124"/>
              <a:gd name="connsiteX1" fmla="*/ 4635066 w 7329412"/>
              <a:gd name="connsiteY1" fmla="*/ 3036711 h 3078124"/>
              <a:gd name="connsiteX2" fmla="*/ 6240066 w 7329412"/>
              <a:gd name="connsiteY2" fmla="*/ 1389188 h 3078124"/>
              <a:gd name="connsiteX3" fmla="*/ 7329412 w 7329412"/>
              <a:gd name="connsiteY3" fmla="*/ 0 h 3078124"/>
              <a:gd name="connsiteX0" fmla="*/ 0 w 7329412"/>
              <a:gd name="connsiteY0" fmla="*/ 2749914 h 3094912"/>
              <a:gd name="connsiteX1" fmla="*/ 4635066 w 7329412"/>
              <a:gd name="connsiteY1" fmla="*/ 3036711 h 3094912"/>
              <a:gd name="connsiteX2" fmla="*/ 5806941 w 7329412"/>
              <a:gd name="connsiteY2" fmla="*/ 1060674 h 3094912"/>
              <a:gd name="connsiteX3" fmla="*/ 7329412 w 7329412"/>
              <a:gd name="connsiteY3" fmla="*/ 0 h 3094912"/>
              <a:gd name="connsiteX0" fmla="*/ 0 w 9724333"/>
              <a:gd name="connsiteY0" fmla="*/ 2005281 h 2350279"/>
              <a:gd name="connsiteX1" fmla="*/ 4635066 w 9724333"/>
              <a:gd name="connsiteY1" fmla="*/ 2292078 h 2350279"/>
              <a:gd name="connsiteX2" fmla="*/ 5806941 w 9724333"/>
              <a:gd name="connsiteY2" fmla="*/ 316041 h 2350279"/>
              <a:gd name="connsiteX3" fmla="*/ 9724333 w 9724333"/>
              <a:gd name="connsiteY3" fmla="*/ 0 h 2350279"/>
              <a:gd name="connsiteX0" fmla="*/ 0 w 9724333"/>
              <a:gd name="connsiteY0" fmla="*/ 2005281 h 2292704"/>
              <a:gd name="connsiteX1" fmla="*/ 4635066 w 9724333"/>
              <a:gd name="connsiteY1" fmla="*/ 2292078 h 2292704"/>
              <a:gd name="connsiteX2" fmla="*/ 7513959 w 9724333"/>
              <a:gd name="connsiteY2" fmla="*/ 1871010 h 2292704"/>
              <a:gd name="connsiteX3" fmla="*/ 9724333 w 9724333"/>
              <a:gd name="connsiteY3" fmla="*/ 0 h 2292704"/>
              <a:gd name="connsiteX0" fmla="*/ 0 w 9724333"/>
              <a:gd name="connsiteY0" fmla="*/ 2005281 h 2839929"/>
              <a:gd name="connsiteX1" fmla="*/ 4635066 w 9724333"/>
              <a:gd name="connsiteY1" fmla="*/ 2839602 h 2839929"/>
              <a:gd name="connsiteX2" fmla="*/ 7513959 w 9724333"/>
              <a:gd name="connsiteY2" fmla="*/ 1871010 h 2839929"/>
              <a:gd name="connsiteX3" fmla="*/ 9724333 w 9724333"/>
              <a:gd name="connsiteY3" fmla="*/ 0 h 2839929"/>
              <a:gd name="connsiteX0" fmla="*/ 0 w 9724333"/>
              <a:gd name="connsiteY0" fmla="*/ 2005281 h 2845781"/>
              <a:gd name="connsiteX1" fmla="*/ 4635066 w 9724333"/>
              <a:gd name="connsiteY1" fmla="*/ 2839602 h 2845781"/>
              <a:gd name="connsiteX2" fmla="*/ 7259181 w 9724333"/>
              <a:gd name="connsiteY2" fmla="*/ 1389188 h 2845781"/>
              <a:gd name="connsiteX3" fmla="*/ 9724333 w 9724333"/>
              <a:gd name="connsiteY3" fmla="*/ 0 h 284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4333" h="2845781">
                <a:moveTo>
                  <a:pt x="0" y="2005281"/>
                </a:moveTo>
                <a:cubicBezTo>
                  <a:pt x="665884" y="1727324"/>
                  <a:pt x="3425203" y="2942284"/>
                  <a:pt x="4635066" y="2839602"/>
                </a:cubicBezTo>
                <a:cubicBezTo>
                  <a:pt x="5844930" y="2736920"/>
                  <a:pt x="6916281" y="1683597"/>
                  <a:pt x="7259181" y="1389188"/>
                </a:cubicBezTo>
                <a:cubicBezTo>
                  <a:pt x="7602081" y="1094779"/>
                  <a:pt x="9261937" y="273627"/>
                  <a:pt x="9724333" y="0"/>
                </a:cubicBezTo>
              </a:path>
            </a:pathLst>
          </a:custGeom>
          <a:noFill/>
          <a:ln w="28575">
            <a:solidFill>
              <a:srgbClr val="4F81BD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igura a mano libera: forma 13"/>
          <p:cNvSpPr/>
          <p:nvPr/>
        </p:nvSpPr>
        <p:spPr>
          <a:xfrm flipV="1">
            <a:off x="4705350" y="4486444"/>
            <a:ext cx="4105852" cy="624702"/>
          </a:xfrm>
          <a:custGeom>
            <a:avLst/>
            <a:gdLst>
              <a:gd name="connsiteX0" fmla="*/ 0 w 3813464"/>
              <a:gd name="connsiteY0" fmla="*/ 2618509 h 2618509"/>
              <a:gd name="connsiteX1" fmla="*/ 1756064 w 3813464"/>
              <a:gd name="connsiteY1" fmla="*/ 1766455 h 2618509"/>
              <a:gd name="connsiteX2" fmla="*/ 2545773 w 3813464"/>
              <a:gd name="connsiteY2" fmla="*/ 841664 h 2618509"/>
              <a:gd name="connsiteX3" fmla="*/ 3813464 w 3813464"/>
              <a:gd name="connsiteY3" fmla="*/ 0 h 2618509"/>
              <a:gd name="connsiteX0" fmla="*/ 0 w 7507757"/>
              <a:gd name="connsiteY0" fmla="*/ 2202390 h 2202390"/>
              <a:gd name="connsiteX1" fmla="*/ 5450357 w 7507757"/>
              <a:gd name="connsiteY1" fmla="*/ 1766455 h 2202390"/>
              <a:gd name="connsiteX2" fmla="*/ 6240066 w 7507757"/>
              <a:gd name="connsiteY2" fmla="*/ 841664 h 2202390"/>
              <a:gd name="connsiteX3" fmla="*/ 7507757 w 7507757"/>
              <a:gd name="connsiteY3" fmla="*/ 0 h 2202390"/>
              <a:gd name="connsiteX0" fmla="*/ 0 w 7507757"/>
              <a:gd name="connsiteY0" fmla="*/ 2202390 h 2784220"/>
              <a:gd name="connsiteX1" fmla="*/ 4049074 w 7507757"/>
              <a:gd name="connsiteY1" fmla="*/ 2751998 h 2784220"/>
              <a:gd name="connsiteX2" fmla="*/ 6240066 w 7507757"/>
              <a:gd name="connsiteY2" fmla="*/ 841664 h 2784220"/>
              <a:gd name="connsiteX3" fmla="*/ 7507757 w 7507757"/>
              <a:gd name="connsiteY3" fmla="*/ 0 h 2784220"/>
              <a:gd name="connsiteX0" fmla="*/ 0 w 7329412"/>
              <a:gd name="connsiteY0" fmla="*/ 2749914 h 3331744"/>
              <a:gd name="connsiteX1" fmla="*/ 4049074 w 7329412"/>
              <a:gd name="connsiteY1" fmla="*/ 3299522 h 3331744"/>
              <a:gd name="connsiteX2" fmla="*/ 6240066 w 7329412"/>
              <a:gd name="connsiteY2" fmla="*/ 1389188 h 3331744"/>
              <a:gd name="connsiteX3" fmla="*/ 7329412 w 7329412"/>
              <a:gd name="connsiteY3" fmla="*/ 0 h 3331744"/>
              <a:gd name="connsiteX0" fmla="*/ 0 w 7329412"/>
              <a:gd name="connsiteY0" fmla="*/ 2749914 h 3696381"/>
              <a:gd name="connsiteX1" fmla="*/ 4762455 w 7329412"/>
              <a:gd name="connsiteY1" fmla="*/ 3671838 h 3696381"/>
              <a:gd name="connsiteX2" fmla="*/ 6240066 w 7329412"/>
              <a:gd name="connsiteY2" fmla="*/ 1389188 h 3696381"/>
              <a:gd name="connsiteX3" fmla="*/ 7329412 w 7329412"/>
              <a:gd name="connsiteY3" fmla="*/ 0 h 3696381"/>
              <a:gd name="connsiteX0" fmla="*/ 0 w 7329412"/>
              <a:gd name="connsiteY0" fmla="*/ 2749914 h 3078124"/>
              <a:gd name="connsiteX1" fmla="*/ 4635066 w 7329412"/>
              <a:gd name="connsiteY1" fmla="*/ 3036711 h 3078124"/>
              <a:gd name="connsiteX2" fmla="*/ 6240066 w 7329412"/>
              <a:gd name="connsiteY2" fmla="*/ 1389188 h 3078124"/>
              <a:gd name="connsiteX3" fmla="*/ 7329412 w 7329412"/>
              <a:gd name="connsiteY3" fmla="*/ 0 h 3078124"/>
              <a:gd name="connsiteX0" fmla="*/ 0 w 7329412"/>
              <a:gd name="connsiteY0" fmla="*/ 2749914 h 3094912"/>
              <a:gd name="connsiteX1" fmla="*/ 4635066 w 7329412"/>
              <a:gd name="connsiteY1" fmla="*/ 3036711 h 3094912"/>
              <a:gd name="connsiteX2" fmla="*/ 5806941 w 7329412"/>
              <a:gd name="connsiteY2" fmla="*/ 1060674 h 3094912"/>
              <a:gd name="connsiteX3" fmla="*/ 7329412 w 7329412"/>
              <a:gd name="connsiteY3" fmla="*/ 0 h 3094912"/>
              <a:gd name="connsiteX0" fmla="*/ 0 w 9724333"/>
              <a:gd name="connsiteY0" fmla="*/ 2005281 h 2350279"/>
              <a:gd name="connsiteX1" fmla="*/ 4635066 w 9724333"/>
              <a:gd name="connsiteY1" fmla="*/ 2292078 h 2350279"/>
              <a:gd name="connsiteX2" fmla="*/ 5806941 w 9724333"/>
              <a:gd name="connsiteY2" fmla="*/ 316041 h 2350279"/>
              <a:gd name="connsiteX3" fmla="*/ 9724333 w 9724333"/>
              <a:gd name="connsiteY3" fmla="*/ 0 h 2350279"/>
              <a:gd name="connsiteX0" fmla="*/ 0 w 9724333"/>
              <a:gd name="connsiteY0" fmla="*/ 2005281 h 2292704"/>
              <a:gd name="connsiteX1" fmla="*/ 4635066 w 9724333"/>
              <a:gd name="connsiteY1" fmla="*/ 2292078 h 2292704"/>
              <a:gd name="connsiteX2" fmla="*/ 7513959 w 9724333"/>
              <a:gd name="connsiteY2" fmla="*/ 1871010 h 2292704"/>
              <a:gd name="connsiteX3" fmla="*/ 9724333 w 9724333"/>
              <a:gd name="connsiteY3" fmla="*/ 0 h 2292704"/>
              <a:gd name="connsiteX0" fmla="*/ 0 w 9724333"/>
              <a:gd name="connsiteY0" fmla="*/ 2005281 h 2839929"/>
              <a:gd name="connsiteX1" fmla="*/ 4635066 w 9724333"/>
              <a:gd name="connsiteY1" fmla="*/ 2839602 h 2839929"/>
              <a:gd name="connsiteX2" fmla="*/ 7513959 w 9724333"/>
              <a:gd name="connsiteY2" fmla="*/ 1871010 h 2839929"/>
              <a:gd name="connsiteX3" fmla="*/ 9724333 w 9724333"/>
              <a:gd name="connsiteY3" fmla="*/ 0 h 2839929"/>
              <a:gd name="connsiteX0" fmla="*/ 0 w 9724333"/>
              <a:gd name="connsiteY0" fmla="*/ 2005281 h 2845781"/>
              <a:gd name="connsiteX1" fmla="*/ 4635066 w 9724333"/>
              <a:gd name="connsiteY1" fmla="*/ 2839602 h 2845781"/>
              <a:gd name="connsiteX2" fmla="*/ 7259181 w 9724333"/>
              <a:gd name="connsiteY2" fmla="*/ 1389188 h 2845781"/>
              <a:gd name="connsiteX3" fmla="*/ 9724333 w 9724333"/>
              <a:gd name="connsiteY3" fmla="*/ 0 h 2845781"/>
              <a:gd name="connsiteX0" fmla="*/ 0 w 9724333"/>
              <a:gd name="connsiteY0" fmla="*/ 2005281 h 2186782"/>
              <a:gd name="connsiteX1" fmla="*/ 4604988 w 9724333"/>
              <a:gd name="connsiteY1" fmla="*/ 2173810 h 2186782"/>
              <a:gd name="connsiteX2" fmla="*/ 7259181 w 9724333"/>
              <a:gd name="connsiteY2" fmla="*/ 1389188 h 2186782"/>
              <a:gd name="connsiteX3" fmla="*/ 9724333 w 9724333"/>
              <a:gd name="connsiteY3" fmla="*/ 0 h 2186782"/>
              <a:gd name="connsiteX0" fmla="*/ 0 w 9724333"/>
              <a:gd name="connsiteY0" fmla="*/ 2005281 h 2186782"/>
              <a:gd name="connsiteX1" fmla="*/ 4604988 w 9724333"/>
              <a:gd name="connsiteY1" fmla="*/ 2173810 h 2186782"/>
              <a:gd name="connsiteX2" fmla="*/ 7259180 w 9724333"/>
              <a:gd name="connsiteY2" fmla="*/ 1389187 h 2186782"/>
              <a:gd name="connsiteX3" fmla="*/ 9724333 w 9724333"/>
              <a:gd name="connsiteY3" fmla="*/ 0 h 2186782"/>
              <a:gd name="connsiteX0" fmla="*/ 0 w 9724333"/>
              <a:gd name="connsiteY0" fmla="*/ 2005281 h 2258604"/>
              <a:gd name="connsiteX1" fmla="*/ 4604988 w 9724333"/>
              <a:gd name="connsiteY1" fmla="*/ 2173810 h 2258604"/>
              <a:gd name="connsiteX2" fmla="*/ 9724333 w 9724333"/>
              <a:gd name="connsiteY2" fmla="*/ 0 h 2258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24333" h="2258604">
                <a:moveTo>
                  <a:pt x="0" y="2005281"/>
                </a:moveTo>
                <a:cubicBezTo>
                  <a:pt x="665884" y="1727324"/>
                  <a:pt x="2984266" y="2508023"/>
                  <a:pt x="4604988" y="2173810"/>
                </a:cubicBezTo>
                <a:cubicBezTo>
                  <a:pt x="6225710" y="1839597"/>
                  <a:pt x="8657803" y="452877"/>
                  <a:pt x="9724333" y="0"/>
                </a:cubicBezTo>
              </a:path>
            </a:pathLst>
          </a:custGeom>
          <a:noFill/>
          <a:ln w="28575">
            <a:solidFill>
              <a:srgbClr val="4F81BD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igura a mano libera: forma 13"/>
          <p:cNvSpPr/>
          <p:nvPr/>
        </p:nvSpPr>
        <p:spPr>
          <a:xfrm flipV="1">
            <a:off x="4711698" y="4583816"/>
            <a:ext cx="4451351" cy="1496969"/>
          </a:xfrm>
          <a:custGeom>
            <a:avLst/>
            <a:gdLst>
              <a:gd name="connsiteX0" fmla="*/ 0 w 3813464"/>
              <a:gd name="connsiteY0" fmla="*/ 2618509 h 2618509"/>
              <a:gd name="connsiteX1" fmla="*/ 1756064 w 3813464"/>
              <a:gd name="connsiteY1" fmla="*/ 1766455 h 2618509"/>
              <a:gd name="connsiteX2" fmla="*/ 2545773 w 3813464"/>
              <a:gd name="connsiteY2" fmla="*/ 841664 h 2618509"/>
              <a:gd name="connsiteX3" fmla="*/ 3813464 w 3813464"/>
              <a:gd name="connsiteY3" fmla="*/ 0 h 2618509"/>
              <a:gd name="connsiteX0" fmla="*/ 0 w 7507757"/>
              <a:gd name="connsiteY0" fmla="*/ 2202390 h 2202390"/>
              <a:gd name="connsiteX1" fmla="*/ 5450357 w 7507757"/>
              <a:gd name="connsiteY1" fmla="*/ 1766455 h 2202390"/>
              <a:gd name="connsiteX2" fmla="*/ 6240066 w 7507757"/>
              <a:gd name="connsiteY2" fmla="*/ 841664 h 2202390"/>
              <a:gd name="connsiteX3" fmla="*/ 7507757 w 7507757"/>
              <a:gd name="connsiteY3" fmla="*/ 0 h 2202390"/>
              <a:gd name="connsiteX0" fmla="*/ 0 w 7507757"/>
              <a:gd name="connsiteY0" fmla="*/ 2202390 h 2784220"/>
              <a:gd name="connsiteX1" fmla="*/ 4049074 w 7507757"/>
              <a:gd name="connsiteY1" fmla="*/ 2751998 h 2784220"/>
              <a:gd name="connsiteX2" fmla="*/ 6240066 w 7507757"/>
              <a:gd name="connsiteY2" fmla="*/ 841664 h 2784220"/>
              <a:gd name="connsiteX3" fmla="*/ 7507757 w 7507757"/>
              <a:gd name="connsiteY3" fmla="*/ 0 h 2784220"/>
              <a:gd name="connsiteX0" fmla="*/ 0 w 7329412"/>
              <a:gd name="connsiteY0" fmla="*/ 2749914 h 3331744"/>
              <a:gd name="connsiteX1" fmla="*/ 4049074 w 7329412"/>
              <a:gd name="connsiteY1" fmla="*/ 3299522 h 3331744"/>
              <a:gd name="connsiteX2" fmla="*/ 6240066 w 7329412"/>
              <a:gd name="connsiteY2" fmla="*/ 1389188 h 3331744"/>
              <a:gd name="connsiteX3" fmla="*/ 7329412 w 7329412"/>
              <a:gd name="connsiteY3" fmla="*/ 0 h 3331744"/>
              <a:gd name="connsiteX0" fmla="*/ 0 w 7329412"/>
              <a:gd name="connsiteY0" fmla="*/ 2749914 h 3696381"/>
              <a:gd name="connsiteX1" fmla="*/ 4762455 w 7329412"/>
              <a:gd name="connsiteY1" fmla="*/ 3671838 h 3696381"/>
              <a:gd name="connsiteX2" fmla="*/ 6240066 w 7329412"/>
              <a:gd name="connsiteY2" fmla="*/ 1389188 h 3696381"/>
              <a:gd name="connsiteX3" fmla="*/ 7329412 w 7329412"/>
              <a:gd name="connsiteY3" fmla="*/ 0 h 3696381"/>
              <a:gd name="connsiteX0" fmla="*/ 0 w 7329412"/>
              <a:gd name="connsiteY0" fmla="*/ 2749914 h 3078124"/>
              <a:gd name="connsiteX1" fmla="*/ 4635066 w 7329412"/>
              <a:gd name="connsiteY1" fmla="*/ 3036711 h 3078124"/>
              <a:gd name="connsiteX2" fmla="*/ 6240066 w 7329412"/>
              <a:gd name="connsiteY2" fmla="*/ 1389188 h 3078124"/>
              <a:gd name="connsiteX3" fmla="*/ 7329412 w 7329412"/>
              <a:gd name="connsiteY3" fmla="*/ 0 h 3078124"/>
              <a:gd name="connsiteX0" fmla="*/ 0 w 7329412"/>
              <a:gd name="connsiteY0" fmla="*/ 2749914 h 3094912"/>
              <a:gd name="connsiteX1" fmla="*/ 4635066 w 7329412"/>
              <a:gd name="connsiteY1" fmla="*/ 3036711 h 3094912"/>
              <a:gd name="connsiteX2" fmla="*/ 5806941 w 7329412"/>
              <a:gd name="connsiteY2" fmla="*/ 1060674 h 3094912"/>
              <a:gd name="connsiteX3" fmla="*/ 7329412 w 7329412"/>
              <a:gd name="connsiteY3" fmla="*/ 0 h 3094912"/>
              <a:gd name="connsiteX0" fmla="*/ 0 w 9724333"/>
              <a:gd name="connsiteY0" fmla="*/ 2005281 h 2350279"/>
              <a:gd name="connsiteX1" fmla="*/ 4635066 w 9724333"/>
              <a:gd name="connsiteY1" fmla="*/ 2292078 h 2350279"/>
              <a:gd name="connsiteX2" fmla="*/ 5806941 w 9724333"/>
              <a:gd name="connsiteY2" fmla="*/ 316041 h 2350279"/>
              <a:gd name="connsiteX3" fmla="*/ 9724333 w 9724333"/>
              <a:gd name="connsiteY3" fmla="*/ 0 h 2350279"/>
              <a:gd name="connsiteX0" fmla="*/ 0 w 9724333"/>
              <a:gd name="connsiteY0" fmla="*/ 2005281 h 2292704"/>
              <a:gd name="connsiteX1" fmla="*/ 4635066 w 9724333"/>
              <a:gd name="connsiteY1" fmla="*/ 2292078 h 2292704"/>
              <a:gd name="connsiteX2" fmla="*/ 7513959 w 9724333"/>
              <a:gd name="connsiteY2" fmla="*/ 1871010 h 2292704"/>
              <a:gd name="connsiteX3" fmla="*/ 9724333 w 9724333"/>
              <a:gd name="connsiteY3" fmla="*/ 0 h 2292704"/>
              <a:gd name="connsiteX0" fmla="*/ 0 w 9724333"/>
              <a:gd name="connsiteY0" fmla="*/ 2005281 h 2839929"/>
              <a:gd name="connsiteX1" fmla="*/ 4635066 w 9724333"/>
              <a:gd name="connsiteY1" fmla="*/ 2839602 h 2839929"/>
              <a:gd name="connsiteX2" fmla="*/ 7513959 w 9724333"/>
              <a:gd name="connsiteY2" fmla="*/ 1871010 h 2839929"/>
              <a:gd name="connsiteX3" fmla="*/ 9724333 w 9724333"/>
              <a:gd name="connsiteY3" fmla="*/ 0 h 2839929"/>
              <a:gd name="connsiteX0" fmla="*/ 0 w 9724333"/>
              <a:gd name="connsiteY0" fmla="*/ 2005281 h 2845781"/>
              <a:gd name="connsiteX1" fmla="*/ 4635066 w 9724333"/>
              <a:gd name="connsiteY1" fmla="*/ 2839602 h 2845781"/>
              <a:gd name="connsiteX2" fmla="*/ 7259181 w 9724333"/>
              <a:gd name="connsiteY2" fmla="*/ 1389188 h 2845781"/>
              <a:gd name="connsiteX3" fmla="*/ 9724333 w 9724333"/>
              <a:gd name="connsiteY3" fmla="*/ 0 h 2845781"/>
              <a:gd name="connsiteX0" fmla="*/ 0 w 9995042"/>
              <a:gd name="connsiteY0" fmla="*/ 2395573 h 2860832"/>
              <a:gd name="connsiteX1" fmla="*/ 4905775 w 9995042"/>
              <a:gd name="connsiteY1" fmla="*/ 2839602 h 2860832"/>
              <a:gd name="connsiteX2" fmla="*/ 7529890 w 9995042"/>
              <a:gd name="connsiteY2" fmla="*/ 1389188 h 2860832"/>
              <a:gd name="connsiteX3" fmla="*/ 9995042 w 9995042"/>
              <a:gd name="connsiteY3" fmla="*/ 0 h 2860832"/>
              <a:gd name="connsiteX0" fmla="*/ 0 w 9995042"/>
              <a:gd name="connsiteY0" fmla="*/ 2395573 h 2910777"/>
              <a:gd name="connsiteX1" fmla="*/ 4905775 w 9995042"/>
              <a:gd name="connsiteY1" fmla="*/ 2839602 h 2910777"/>
              <a:gd name="connsiteX2" fmla="*/ 7873067 w 9995042"/>
              <a:gd name="connsiteY2" fmla="*/ 292656 h 2910777"/>
              <a:gd name="connsiteX3" fmla="*/ 9995042 w 9995042"/>
              <a:gd name="connsiteY3" fmla="*/ 0 h 2910777"/>
              <a:gd name="connsiteX0" fmla="*/ 0 w 9995042"/>
              <a:gd name="connsiteY0" fmla="*/ 2547678 h 3082686"/>
              <a:gd name="connsiteX1" fmla="*/ 4905775 w 9995042"/>
              <a:gd name="connsiteY1" fmla="*/ 2991707 h 3082686"/>
              <a:gd name="connsiteX2" fmla="*/ 8144749 w 9995042"/>
              <a:gd name="connsiteY2" fmla="*/ 79251 h 3082686"/>
              <a:gd name="connsiteX3" fmla="*/ 9995042 w 9995042"/>
              <a:gd name="connsiteY3" fmla="*/ 152105 h 3082686"/>
              <a:gd name="connsiteX0" fmla="*/ 0 w 10295322"/>
              <a:gd name="connsiteY0" fmla="*/ 2729300 h 3264308"/>
              <a:gd name="connsiteX1" fmla="*/ 4905775 w 10295322"/>
              <a:gd name="connsiteY1" fmla="*/ 3173329 h 3264308"/>
              <a:gd name="connsiteX2" fmla="*/ 8144749 w 10295322"/>
              <a:gd name="connsiteY2" fmla="*/ 260873 h 3264308"/>
              <a:gd name="connsiteX3" fmla="*/ 10295322 w 10295322"/>
              <a:gd name="connsiteY3" fmla="*/ 0 h 3264308"/>
              <a:gd name="connsiteX0" fmla="*/ 0 w 10023640"/>
              <a:gd name="connsiteY0" fmla="*/ 3746374 h 3746374"/>
              <a:gd name="connsiteX1" fmla="*/ 4634093 w 10023640"/>
              <a:gd name="connsiteY1" fmla="*/ 3173329 h 3746374"/>
              <a:gd name="connsiteX2" fmla="*/ 7873067 w 10023640"/>
              <a:gd name="connsiteY2" fmla="*/ 260873 h 3746374"/>
              <a:gd name="connsiteX3" fmla="*/ 10023640 w 10023640"/>
              <a:gd name="connsiteY3" fmla="*/ 0 h 3746374"/>
              <a:gd name="connsiteX0" fmla="*/ 0 w 10023640"/>
              <a:gd name="connsiteY0" fmla="*/ 3746374 h 3746374"/>
              <a:gd name="connsiteX1" fmla="*/ 4634093 w 10023640"/>
              <a:gd name="connsiteY1" fmla="*/ 3173329 h 3746374"/>
              <a:gd name="connsiteX2" fmla="*/ 7329702 w 10023640"/>
              <a:gd name="connsiteY2" fmla="*/ 896543 h 3746374"/>
              <a:gd name="connsiteX3" fmla="*/ 10023640 w 10023640"/>
              <a:gd name="connsiteY3" fmla="*/ 0 h 3746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3640" h="3746374">
                <a:moveTo>
                  <a:pt x="0" y="3746374"/>
                </a:moveTo>
                <a:cubicBezTo>
                  <a:pt x="665884" y="3468417"/>
                  <a:pt x="3412476" y="3648301"/>
                  <a:pt x="4634093" y="3173329"/>
                </a:cubicBezTo>
                <a:cubicBezTo>
                  <a:pt x="5855710" y="2698357"/>
                  <a:pt x="6986802" y="1190952"/>
                  <a:pt x="7329702" y="896543"/>
                </a:cubicBezTo>
                <a:cubicBezTo>
                  <a:pt x="7672602" y="602134"/>
                  <a:pt x="9561244" y="273627"/>
                  <a:pt x="10023640" y="0"/>
                </a:cubicBezTo>
              </a:path>
            </a:pathLst>
          </a:custGeom>
          <a:noFill/>
          <a:ln w="28575">
            <a:solidFill>
              <a:srgbClr val="4F81BD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 BAND IMAGING MODE</a:t>
            </a:r>
          </a:p>
        </p:txBody>
      </p:sp>
      <p:pic>
        <p:nvPicPr>
          <p:cNvPr id="4098" name="Picture 2" descr="SHARK_FDR_DB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84" y="1869271"/>
            <a:ext cx="9373063" cy="438178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/>
          </p:nvPr>
        </p:nvGraphicFramePr>
        <p:xfrm>
          <a:off x="6620023" y="4489449"/>
          <a:ext cx="5486932" cy="21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3870">
                  <a:extLst>
                    <a:ext uri="{9D8B030D-6E8A-4147-A177-3AD203B41FA5}">
                      <a16:colId xmlns:a16="http://schemas.microsoft.com/office/drawing/2014/main" xmlns="" val="3015031902"/>
                    </a:ext>
                  </a:extLst>
                </a:gridCol>
                <a:gridCol w="865415">
                  <a:extLst>
                    <a:ext uri="{9D8B030D-6E8A-4147-A177-3AD203B41FA5}">
                      <a16:colId xmlns:a16="http://schemas.microsoft.com/office/drawing/2014/main" xmlns="" val="69866474"/>
                    </a:ext>
                  </a:extLst>
                </a:gridCol>
                <a:gridCol w="1052549">
                  <a:extLst>
                    <a:ext uri="{9D8B030D-6E8A-4147-A177-3AD203B41FA5}">
                      <a16:colId xmlns:a16="http://schemas.microsoft.com/office/drawing/2014/main" xmlns="" val="3962139360"/>
                    </a:ext>
                  </a:extLst>
                </a:gridCol>
                <a:gridCol w="1052549">
                  <a:extLst>
                    <a:ext uri="{9D8B030D-6E8A-4147-A177-3AD203B41FA5}">
                      <a16:colId xmlns:a16="http://schemas.microsoft.com/office/drawing/2014/main" xmlns="" val="886360216"/>
                    </a:ext>
                  </a:extLst>
                </a:gridCol>
                <a:gridCol w="1052549">
                  <a:extLst>
                    <a:ext uri="{9D8B030D-6E8A-4147-A177-3AD203B41FA5}">
                      <a16:colId xmlns:a16="http://schemas.microsoft.com/office/drawing/2014/main" xmlns="" val="701120361"/>
                    </a:ext>
                  </a:extLst>
                </a:gridCol>
              </a:tblGrid>
              <a:tr h="293396">
                <a:tc gridSpan="5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DUAL BAND FILTERS</a:t>
                      </a:r>
                    </a:p>
                  </a:txBody>
                  <a:tcPr marL="69762" marR="6976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4762188"/>
                  </a:ext>
                </a:extLst>
              </a:tr>
              <a:tr h="293396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Name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λ</a:t>
                      </a:r>
                      <a:r>
                        <a:rPr lang="en-US" sz="1400" baseline="-25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 [nm]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Δλ</a:t>
                      </a:r>
                      <a:r>
                        <a:rPr lang="en-US" sz="1400" baseline="-25000" dirty="0">
                          <a:effectLst/>
                        </a:rPr>
                        <a:t>1</a:t>
                      </a:r>
                      <a:r>
                        <a:rPr lang="en-US" sz="1400" dirty="0">
                          <a:effectLst/>
                        </a:rPr>
                        <a:t> [nm]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λ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 [nm]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Δλ</a:t>
                      </a:r>
                      <a:r>
                        <a:rPr lang="en-US" sz="1400" baseline="-25000" dirty="0">
                          <a:effectLst/>
                        </a:rPr>
                        <a:t>2</a:t>
                      </a:r>
                      <a:r>
                        <a:rPr lang="en-US" sz="1400" dirty="0">
                          <a:effectLst/>
                        </a:rPr>
                        <a:t> [nm]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9680162"/>
                  </a:ext>
                </a:extLst>
              </a:tr>
              <a:tr h="367962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HOLE (no DBI)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6126200"/>
                  </a:ext>
                </a:extLst>
              </a:tr>
              <a:tr h="31246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H2-H3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1588.8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53.1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1667.1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55.6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5458603"/>
                  </a:ext>
                </a:extLst>
              </a:tr>
              <a:tr h="231866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ContJ-Pa β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1215.7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18.3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1281.3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20.9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7699799"/>
                  </a:ext>
                </a:extLst>
              </a:tr>
              <a:tr h="31246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ContH</a:t>
                      </a:r>
                      <a:r>
                        <a:rPr lang="en-US" sz="1400" dirty="0">
                          <a:effectLst/>
                        </a:rPr>
                        <a:t>-Fe II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1557.8</a:t>
                      </a:r>
                      <a:endParaRPr lang="it-IT" sz="140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24.1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1645.5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26.1</a:t>
                      </a: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7834247"/>
                  </a:ext>
                </a:extLst>
              </a:tr>
              <a:tr h="31246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Phase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400" dirty="0" err="1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diversity</a:t>
                      </a: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Window</a:t>
                      </a: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Defocusing lens</a:t>
                      </a:r>
                    </a:p>
                  </a:txBody>
                  <a:tcPr marL="69762" marR="6976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Times New Roman" panose="02020603050405020304" pitchFamily="18" charset="0"/>
                        <a:ea typeface="Times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08883181"/>
                  </a:ext>
                </a:extLst>
              </a:tr>
            </a:tbl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547178" y="6045784"/>
            <a:ext cx="161294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Radial FoV 1”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164" y="1141042"/>
            <a:ext cx="2208340" cy="2116492"/>
          </a:xfrm>
          <a:prstGeom prst="rect">
            <a:avLst/>
          </a:prstGeom>
          <a:noFill/>
        </p:spPr>
      </p:pic>
      <p:sp>
        <p:nvSpPr>
          <p:cNvPr id="10" name="Ovale 9"/>
          <p:cNvSpPr/>
          <p:nvPr/>
        </p:nvSpPr>
        <p:spPr>
          <a:xfrm rot="20864067">
            <a:off x="5680277" y="2810000"/>
            <a:ext cx="293756" cy="59734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igura a mano libera: forma 13"/>
          <p:cNvSpPr/>
          <p:nvPr/>
        </p:nvSpPr>
        <p:spPr>
          <a:xfrm rot="10176457" flipH="1">
            <a:off x="5929020" y="2356896"/>
            <a:ext cx="5875916" cy="443504"/>
          </a:xfrm>
          <a:custGeom>
            <a:avLst/>
            <a:gdLst>
              <a:gd name="connsiteX0" fmla="*/ 0 w 3813464"/>
              <a:gd name="connsiteY0" fmla="*/ 2618509 h 2618509"/>
              <a:gd name="connsiteX1" fmla="*/ 1756064 w 3813464"/>
              <a:gd name="connsiteY1" fmla="*/ 1766455 h 2618509"/>
              <a:gd name="connsiteX2" fmla="*/ 2545773 w 3813464"/>
              <a:gd name="connsiteY2" fmla="*/ 841664 h 2618509"/>
              <a:gd name="connsiteX3" fmla="*/ 3813464 w 3813464"/>
              <a:gd name="connsiteY3" fmla="*/ 0 h 2618509"/>
              <a:gd name="connsiteX0" fmla="*/ 0 w 7507757"/>
              <a:gd name="connsiteY0" fmla="*/ 2202390 h 2202390"/>
              <a:gd name="connsiteX1" fmla="*/ 5450357 w 7507757"/>
              <a:gd name="connsiteY1" fmla="*/ 1766455 h 2202390"/>
              <a:gd name="connsiteX2" fmla="*/ 6240066 w 7507757"/>
              <a:gd name="connsiteY2" fmla="*/ 841664 h 2202390"/>
              <a:gd name="connsiteX3" fmla="*/ 7507757 w 7507757"/>
              <a:gd name="connsiteY3" fmla="*/ 0 h 2202390"/>
              <a:gd name="connsiteX0" fmla="*/ 0 w 7507757"/>
              <a:gd name="connsiteY0" fmla="*/ 2202390 h 2784220"/>
              <a:gd name="connsiteX1" fmla="*/ 4049074 w 7507757"/>
              <a:gd name="connsiteY1" fmla="*/ 2751998 h 2784220"/>
              <a:gd name="connsiteX2" fmla="*/ 6240066 w 7507757"/>
              <a:gd name="connsiteY2" fmla="*/ 841664 h 2784220"/>
              <a:gd name="connsiteX3" fmla="*/ 7507757 w 7507757"/>
              <a:gd name="connsiteY3" fmla="*/ 0 h 2784220"/>
              <a:gd name="connsiteX0" fmla="*/ 0 w 7329412"/>
              <a:gd name="connsiteY0" fmla="*/ 2749914 h 3331744"/>
              <a:gd name="connsiteX1" fmla="*/ 4049074 w 7329412"/>
              <a:gd name="connsiteY1" fmla="*/ 3299522 h 3331744"/>
              <a:gd name="connsiteX2" fmla="*/ 6240066 w 7329412"/>
              <a:gd name="connsiteY2" fmla="*/ 1389188 h 3331744"/>
              <a:gd name="connsiteX3" fmla="*/ 7329412 w 7329412"/>
              <a:gd name="connsiteY3" fmla="*/ 0 h 3331744"/>
              <a:gd name="connsiteX0" fmla="*/ 0 w 7329412"/>
              <a:gd name="connsiteY0" fmla="*/ 2749914 h 3696381"/>
              <a:gd name="connsiteX1" fmla="*/ 4762455 w 7329412"/>
              <a:gd name="connsiteY1" fmla="*/ 3671838 h 3696381"/>
              <a:gd name="connsiteX2" fmla="*/ 6240066 w 7329412"/>
              <a:gd name="connsiteY2" fmla="*/ 1389188 h 3696381"/>
              <a:gd name="connsiteX3" fmla="*/ 7329412 w 7329412"/>
              <a:gd name="connsiteY3" fmla="*/ 0 h 3696381"/>
              <a:gd name="connsiteX0" fmla="*/ 0 w 7329412"/>
              <a:gd name="connsiteY0" fmla="*/ 2749914 h 3078124"/>
              <a:gd name="connsiteX1" fmla="*/ 4635066 w 7329412"/>
              <a:gd name="connsiteY1" fmla="*/ 3036711 h 3078124"/>
              <a:gd name="connsiteX2" fmla="*/ 6240066 w 7329412"/>
              <a:gd name="connsiteY2" fmla="*/ 1389188 h 3078124"/>
              <a:gd name="connsiteX3" fmla="*/ 7329412 w 7329412"/>
              <a:gd name="connsiteY3" fmla="*/ 0 h 3078124"/>
              <a:gd name="connsiteX0" fmla="*/ 0 w 7329412"/>
              <a:gd name="connsiteY0" fmla="*/ 2749914 h 3094912"/>
              <a:gd name="connsiteX1" fmla="*/ 4635066 w 7329412"/>
              <a:gd name="connsiteY1" fmla="*/ 3036711 h 3094912"/>
              <a:gd name="connsiteX2" fmla="*/ 5806941 w 7329412"/>
              <a:gd name="connsiteY2" fmla="*/ 1060674 h 3094912"/>
              <a:gd name="connsiteX3" fmla="*/ 7329412 w 7329412"/>
              <a:gd name="connsiteY3" fmla="*/ 0 h 3094912"/>
              <a:gd name="connsiteX0" fmla="*/ 0 w 9724333"/>
              <a:gd name="connsiteY0" fmla="*/ 2005281 h 2350279"/>
              <a:gd name="connsiteX1" fmla="*/ 4635066 w 9724333"/>
              <a:gd name="connsiteY1" fmla="*/ 2292078 h 2350279"/>
              <a:gd name="connsiteX2" fmla="*/ 5806941 w 9724333"/>
              <a:gd name="connsiteY2" fmla="*/ 316041 h 2350279"/>
              <a:gd name="connsiteX3" fmla="*/ 9724333 w 9724333"/>
              <a:gd name="connsiteY3" fmla="*/ 0 h 2350279"/>
              <a:gd name="connsiteX0" fmla="*/ 0 w 9724333"/>
              <a:gd name="connsiteY0" fmla="*/ 2005281 h 2292704"/>
              <a:gd name="connsiteX1" fmla="*/ 4635066 w 9724333"/>
              <a:gd name="connsiteY1" fmla="*/ 2292078 h 2292704"/>
              <a:gd name="connsiteX2" fmla="*/ 7513959 w 9724333"/>
              <a:gd name="connsiteY2" fmla="*/ 1871010 h 2292704"/>
              <a:gd name="connsiteX3" fmla="*/ 9724333 w 9724333"/>
              <a:gd name="connsiteY3" fmla="*/ 0 h 2292704"/>
              <a:gd name="connsiteX0" fmla="*/ 0 w 9724333"/>
              <a:gd name="connsiteY0" fmla="*/ 2005281 h 2839929"/>
              <a:gd name="connsiteX1" fmla="*/ 4635066 w 9724333"/>
              <a:gd name="connsiteY1" fmla="*/ 2839602 h 2839929"/>
              <a:gd name="connsiteX2" fmla="*/ 7513959 w 9724333"/>
              <a:gd name="connsiteY2" fmla="*/ 1871010 h 2839929"/>
              <a:gd name="connsiteX3" fmla="*/ 9724333 w 9724333"/>
              <a:gd name="connsiteY3" fmla="*/ 0 h 2839929"/>
              <a:gd name="connsiteX0" fmla="*/ 0 w 9724333"/>
              <a:gd name="connsiteY0" fmla="*/ 2005281 h 2845781"/>
              <a:gd name="connsiteX1" fmla="*/ 4635066 w 9724333"/>
              <a:gd name="connsiteY1" fmla="*/ 2839602 h 2845781"/>
              <a:gd name="connsiteX2" fmla="*/ 7259181 w 9724333"/>
              <a:gd name="connsiteY2" fmla="*/ 1389188 h 2845781"/>
              <a:gd name="connsiteX3" fmla="*/ 9724333 w 9724333"/>
              <a:gd name="connsiteY3" fmla="*/ 0 h 2845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4333" h="2845781">
                <a:moveTo>
                  <a:pt x="0" y="2005281"/>
                </a:moveTo>
                <a:cubicBezTo>
                  <a:pt x="665884" y="1727324"/>
                  <a:pt x="3425203" y="2942284"/>
                  <a:pt x="4635066" y="2839602"/>
                </a:cubicBezTo>
                <a:cubicBezTo>
                  <a:pt x="5844930" y="2736920"/>
                  <a:pt x="6916281" y="1683597"/>
                  <a:pt x="7259181" y="1389188"/>
                </a:cubicBezTo>
                <a:cubicBezTo>
                  <a:pt x="7602081" y="1094779"/>
                  <a:pt x="9261937" y="273627"/>
                  <a:pt x="9724333" y="0"/>
                </a:cubicBezTo>
              </a:path>
            </a:pathLst>
          </a:custGeom>
          <a:noFill/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1479"/>
            <a:ext cx="3279162" cy="315433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 flipH="1">
            <a:off x="5275057" y="3298700"/>
            <a:ext cx="1228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Pupil plane</a:t>
            </a:r>
          </a:p>
        </p:txBody>
      </p:sp>
      <p:cxnSp>
        <p:nvCxnSpPr>
          <p:cNvPr id="13" name="Connettore 2 12"/>
          <p:cNvCxnSpPr/>
          <p:nvPr/>
        </p:nvCxnSpPr>
        <p:spPr>
          <a:xfrm flipH="1" flipV="1">
            <a:off x="2211572" y="3431730"/>
            <a:ext cx="435935" cy="2213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 flipH="1">
            <a:off x="2677278" y="5290528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NIR Camera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</a:p>
        </p:txBody>
      </p:sp>
    </p:spTree>
    <p:extLst>
      <p:ext uri="{BB962C8B-B14F-4D97-AF65-F5344CB8AC3E}">
        <p14:creationId xmlns:p14="http://schemas.microsoft.com/office/powerpoint/2010/main" val="47473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les Direction 16X9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Direction_16x9_TP103431346" id="{7A6E5040-8EAE-45B4-AF09-110AB662A239}" vid="{86B03AB5-A2FA-4BBD-A23D-F373B41E44CC}"/>
    </a:ext>
  </a:extLst>
</a:theme>
</file>

<file path=ppt/theme/theme2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alesDirection">
      <a:dk1>
        <a:srgbClr val="595959"/>
      </a:dk1>
      <a:lt1>
        <a:sysClr val="window" lastClr="FFFFFF"/>
      </a:lt1>
      <a:dk2>
        <a:srgbClr val="000000"/>
      </a:dk2>
      <a:lt2>
        <a:srgbClr val="F2F2F2"/>
      </a:lt2>
      <a:accent1>
        <a:srgbClr val="1EB8C1"/>
      </a:accent1>
      <a:accent2>
        <a:srgbClr val="EF7920"/>
      </a:accent2>
      <a:accent3>
        <a:srgbClr val="EFC119"/>
      </a:accent3>
      <a:accent4>
        <a:srgbClr val="969890"/>
      </a:accent4>
      <a:accent5>
        <a:srgbClr val="50B4F2"/>
      </a:accent5>
      <a:accent6>
        <a:srgbClr val="C05A3A"/>
      </a:accent6>
      <a:hlink>
        <a:srgbClr val="EFC119"/>
      </a:hlink>
      <a:folHlink>
        <a:srgbClr val="969890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0D23229-ACB3-4158-AD37-197CF91833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802</Words>
  <Application>Microsoft Office PowerPoint</Application>
  <PresentationFormat>Widescreen</PresentationFormat>
  <Paragraphs>244</Paragraphs>
  <Slides>16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ＭＳ Ｐゴシック</vt:lpstr>
      <vt:lpstr>Arial</vt:lpstr>
      <vt:lpstr>Book Antiqua</vt:lpstr>
      <vt:lpstr>Calibri</vt:lpstr>
      <vt:lpstr>Times</vt:lpstr>
      <vt:lpstr>Times New Roman</vt:lpstr>
      <vt:lpstr>Wingdings</vt:lpstr>
      <vt:lpstr>Sales Direction 16X9</vt:lpstr>
      <vt:lpstr>SHARK-NIR</vt:lpstr>
      <vt:lpstr>THE Padova SHARK-NIR TEAM</vt:lpstr>
      <vt:lpstr>THE SHARK-NIR CONSORTIUM</vt:lpstr>
      <vt:lpstr>WHAT IS SHARK-NIR?</vt:lpstr>
      <vt:lpstr>INSTRUMENT SPECIFICATIONS</vt:lpstr>
      <vt:lpstr>OPTO-MECHANICAL LAYOUT</vt:lpstr>
      <vt:lpstr>Presentazione standard di PowerPoint</vt:lpstr>
      <vt:lpstr>SPECTROSCOPIC MODE</vt:lpstr>
      <vt:lpstr>DUAL BAND IMAGING MODE</vt:lpstr>
      <vt:lpstr>THE HIGH-CONTRAST IMAGING FORMULA</vt:lpstr>
      <vt:lpstr>WAVEFRONT CONTROL</vt:lpstr>
      <vt:lpstr>WAVEFRONT CONTROL - ON-GOING ACTIVITIES</vt:lpstr>
      <vt:lpstr>CORONAGRAPHS</vt:lpstr>
      <vt:lpstr>CORONAGRAPHS - ON-GOING ACTIVITIES</vt:lpstr>
      <vt:lpstr>MILESTONES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SHARK-NIR, the coronagraphic camera for LBT, moving toward construction</dc:title>
  <dc:creator/>
  <cp:lastModifiedBy/>
  <cp:revision>7</cp:revision>
  <dcterms:created xsi:type="dcterms:W3CDTF">2016-09-17T07:06:02Z</dcterms:created>
  <dcterms:modified xsi:type="dcterms:W3CDTF">2019-06-18T07:30:21Z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TC034313749991</vt:lpwstr>
  </property>
</Properties>
</file>