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blipFill rotWithShape="1">
            <a:blip xmlns:r="http://schemas.openxmlformats.org/officeDocument/2006/relationships" r:embed="rId1"/>
            <a:srcRect/>
            <a:tile tx="0" ty="0" sx="100000" sy="100000" flip="none" algn="tl"/>
          </a:blip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67665E">
              <a:alpha val="30000"/>
            </a:srgbClr>
          </a:solidFill>
        </a:fill>
      </a:tcStyle>
    </a:wholeTbl>
    <a:band2H>
      <a:tcTxStyle/>
      <a:tcStyle>
        <a:tcBdr/>
        <a:fill>
          <a:solidFill>
            <a:srgbClr val="67665E">
              <a:alpha val="40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67665E">
              <a:alpha val="5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65E">
              <a:alpha val="1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85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tableStyles.xml.rels><?xml version="1.0" encoding="UTF-8" standalone="yes"?>
<Relationships xmlns="http://schemas.openxmlformats.org/package/2006/relationships"><Relationship Id="rId1" Type="http://schemas.openxmlformats.org/officeDocument/2006/relationships/image" Target="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global b VLBI 32 antennas in 5 continents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dirty="0"/>
              <a:t> la </a:t>
            </a:r>
            <a:r>
              <a:rPr dirty="0" err="1"/>
              <a:t>bfield</a:t>
            </a:r>
            <a:r>
              <a:rPr dirty="0"/>
              <a:t> line remnant </a:t>
            </a:r>
            <a:r>
              <a:rPr dirty="0" err="1"/>
              <a:t>mostra</a:t>
            </a:r>
            <a:r>
              <a:rPr dirty="0"/>
              <a:t> come in </a:t>
            </a:r>
            <a:r>
              <a:rPr dirty="0" err="1"/>
              <a:t>poche</a:t>
            </a:r>
            <a:r>
              <a:rPr dirty="0"/>
              <a:t> </a:t>
            </a:r>
            <a:r>
              <a:rPr dirty="0" err="1"/>
              <a:t>decine</a:t>
            </a:r>
            <a:r>
              <a:rPr dirty="0"/>
              <a:t> di </a:t>
            </a:r>
            <a:r>
              <a:rPr dirty="0" err="1"/>
              <a:t>ms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campo </a:t>
            </a:r>
            <a:r>
              <a:rPr dirty="0" err="1"/>
              <a:t>magnetico</a:t>
            </a:r>
            <a:r>
              <a:rPr dirty="0"/>
              <a:t> </a:t>
            </a:r>
            <a:r>
              <a:rPr dirty="0" err="1"/>
              <a:t>venga</a:t>
            </a:r>
            <a:r>
              <a:rPr dirty="0"/>
              <a:t> </a:t>
            </a:r>
            <a:r>
              <a:rPr dirty="0" err="1"/>
              <a:t>amplificato</a:t>
            </a:r>
            <a:r>
              <a:rPr dirty="0"/>
              <a:t> (</a:t>
            </a:r>
            <a:r>
              <a:rPr dirty="0" err="1"/>
              <a:t>scala</a:t>
            </a:r>
            <a:r>
              <a:rPr dirty="0"/>
              <a:t> di </a:t>
            </a:r>
            <a:r>
              <a:rPr dirty="0" err="1"/>
              <a:t>colore</a:t>
            </a:r>
            <a:r>
              <a:rPr dirty="0"/>
              <a:t> a dx) </a:t>
            </a:r>
            <a:r>
              <a:rPr dirty="0" err="1"/>
              <a:t>ed</a:t>
            </a:r>
            <a:r>
              <a:rPr dirty="0"/>
              <a:t> </a:t>
            </a:r>
            <a:r>
              <a:rPr dirty="0" err="1"/>
              <a:t>organizzato</a:t>
            </a:r>
            <a:r>
              <a:rPr dirty="0"/>
              <a:t> </a:t>
            </a:r>
            <a:r>
              <a:rPr dirty="0" err="1"/>
              <a:t>lungo</a:t>
            </a:r>
            <a:r>
              <a:rPr dirty="0"/>
              <a:t> </a:t>
            </a:r>
            <a:r>
              <a:rPr dirty="0" err="1"/>
              <a:t>l'asse</a:t>
            </a:r>
            <a:r>
              <a:rPr dirty="0"/>
              <a:t> di </a:t>
            </a:r>
            <a:r>
              <a:rPr dirty="0" err="1"/>
              <a:t>rotatione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/>
              <a:t>La </a:t>
            </a:r>
            <a:r>
              <a:rPr dirty="0" err="1"/>
              <a:t>sfera</a:t>
            </a:r>
            <a:r>
              <a:rPr dirty="0"/>
              <a:t> ha un </a:t>
            </a:r>
            <a:r>
              <a:rPr dirty="0" err="1"/>
              <a:t>raggio</a:t>
            </a:r>
            <a:r>
              <a:rPr dirty="0"/>
              <a:t> di 10km e serve a dare </a:t>
            </a:r>
            <a:r>
              <a:rPr dirty="0" err="1"/>
              <a:t>un'idea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scala</a:t>
            </a:r>
            <a:r>
              <a:rPr dirty="0"/>
              <a:t> </a:t>
            </a:r>
            <a:r>
              <a:rPr dirty="0" err="1"/>
              <a:t>spaziale</a:t>
            </a:r>
            <a:endParaRPr dirty="0"/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/>
              <a:t>- la </a:t>
            </a:r>
            <a:r>
              <a:rPr dirty="0" err="1"/>
              <a:t>bfield</a:t>
            </a:r>
            <a:r>
              <a:rPr dirty="0"/>
              <a:t> </a:t>
            </a:r>
            <a:r>
              <a:rPr dirty="0" err="1"/>
              <a:t>mostra</a:t>
            </a:r>
            <a:r>
              <a:rPr dirty="0"/>
              <a:t> lo </a:t>
            </a:r>
            <a:r>
              <a:rPr dirty="0" err="1"/>
              <a:t>stesso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piu</a:t>
            </a:r>
            <a:r>
              <a:rPr dirty="0"/>
              <a:t>' </a:t>
            </a:r>
            <a:r>
              <a:rPr dirty="0" err="1"/>
              <a:t>larga</a:t>
            </a:r>
            <a:r>
              <a:rPr dirty="0"/>
              <a:t> </a:t>
            </a:r>
            <a:r>
              <a:rPr dirty="0" err="1"/>
              <a:t>scala</a:t>
            </a:r>
            <a:r>
              <a:rPr dirty="0"/>
              <a:t>, con la </a:t>
            </a:r>
            <a:r>
              <a:rPr dirty="0" err="1"/>
              <a:t>barra</a:t>
            </a:r>
            <a:r>
              <a:rPr dirty="0"/>
              <a:t> </a:t>
            </a:r>
            <a:r>
              <a:rPr dirty="0" err="1"/>
              <a:t>nera</a:t>
            </a:r>
            <a:r>
              <a:rPr dirty="0"/>
              <a:t> di </a:t>
            </a:r>
            <a:r>
              <a:rPr dirty="0" err="1"/>
              <a:t>lunghezza</a:t>
            </a:r>
            <a:r>
              <a:rPr dirty="0"/>
              <a:t> 100km. </a:t>
            </a:r>
          </a:p>
          <a:p>
            <a:pPr>
              <a:defRPr sz="1600"/>
            </a:pPr>
            <a:r>
              <a:rPr dirty="0"/>
              <a:t>Il </a:t>
            </a:r>
            <a:r>
              <a:rPr dirty="0" err="1"/>
              <a:t>fatto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linee</a:t>
            </a:r>
            <a:r>
              <a:rPr dirty="0"/>
              <a:t> di campo </a:t>
            </a:r>
            <a:r>
              <a:rPr dirty="0" err="1"/>
              <a:t>magnetico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estendano</a:t>
            </a:r>
            <a:r>
              <a:rPr dirty="0"/>
              <a:t> </a:t>
            </a:r>
            <a:r>
              <a:rPr dirty="0" err="1"/>
              <a:t>fino</a:t>
            </a:r>
            <a:r>
              <a:rPr dirty="0"/>
              <a:t> a ~100km dal remnant </a:t>
            </a:r>
            <a:r>
              <a:rPr dirty="0" err="1"/>
              <a:t>lungo</a:t>
            </a:r>
            <a:r>
              <a:rPr dirty="0"/>
              <a:t> </a:t>
            </a:r>
            <a:r>
              <a:rPr dirty="0" err="1"/>
              <a:t>l'asse</a:t>
            </a:r>
            <a:r>
              <a:rPr dirty="0"/>
              <a:t> </a:t>
            </a:r>
            <a:r>
              <a:rPr dirty="0" err="1"/>
              <a:t>indica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struttura</a:t>
            </a:r>
            <a:r>
              <a:rPr dirty="0"/>
              <a:t> </a:t>
            </a:r>
            <a:r>
              <a:rPr dirty="0" err="1"/>
              <a:t>globale</a:t>
            </a:r>
            <a:r>
              <a:rPr dirty="0"/>
              <a:t> di campo </a:t>
            </a:r>
            <a:r>
              <a:rPr dirty="0" err="1"/>
              <a:t>poloidale</a:t>
            </a:r>
            <a:r>
              <a:rPr dirty="0"/>
              <a:t> </a:t>
            </a:r>
            <a:r>
              <a:rPr dirty="0" err="1"/>
              <a:t>sta</a:t>
            </a:r>
            <a:r>
              <a:rPr dirty="0"/>
              <a:t> </a:t>
            </a:r>
            <a:r>
              <a:rPr dirty="0" err="1"/>
              <a:t>emergendo</a:t>
            </a:r>
            <a:r>
              <a:rPr dirty="0"/>
              <a:t> (</a:t>
            </a:r>
            <a:r>
              <a:rPr dirty="0" err="1"/>
              <a:t>cosa</a:t>
            </a:r>
            <a:r>
              <a:rPr dirty="0"/>
              <a:t> vista per la prima </a:t>
            </a:r>
            <a:r>
              <a:rPr dirty="0" err="1"/>
              <a:t>volta</a:t>
            </a:r>
            <a:r>
              <a:rPr dirty="0"/>
              <a:t> in </a:t>
            </a:r>
            <a:r>
              <a:rPr dirty="0" err="1"/>
              <a:t>questa</a:t>
            </a:r>
            <a:r>
              <a:rPr dirty="0"/>
              <a:t> </a:t>
            </a:r>
            <a:r>
              <a:rPr dirty="0" err="1"/>
              <a:t>simulazione</a:t>
            </a:r>
            <a:r>
              <a:rPr dirty="0"/>
              <a:t>, paper </a:t>
            </a:r>
            <a:r>
              <a:rPr dirty="0" err="1"/>
              <a:t>recentissimo</a:t>
            </a:r>
            <a:r>
              <a:rPr dirty="0"/>
              <a:t> https://</a:t>
            </a:r>
            <a:r>
              <a:rPr dirty="0" err="1"/>
              <a:t>arxiv.org</a:t>
            </a:r>
            <a:r>
              <a:rPr dirty="0"/>
              <a:t>/abs/1904.10222).</a:t>
            </a:r>
          </a:p>
          <a:p>
            <a:pPr>
              <a:defRPr sz="1600"/>
            </a:pPr>
            <a:r>
              <a:rPr dirty="0"/>
              <a:t>Tale </a:t>
            </a:r>
            <a:r>
              <a:rPr dirty="0" err="1"/>
              <a:t>struttura</a:t>
            </a:r>
            <a:r>
              <a:rPr dirty="0"/>
              <a:t> di campo </a:t>
            </a:r>
            <a:r>
              <a:rPr dirty="0" err="1"/>
              <a:t>favorisce</a:t>
            </a:r>
            <a:r>
              <a:rPr dirty="0"/>
              <a:t> la </a:t>
            </a:r>
            <a:r>
              <a:rPr dirty="0" err="1"/>
              <a:t>possibile</a:t>
            </a:r>
            <a:r>
              <a:rPr dirty="0"/>
              <a:t> </a:t>
            </a:r>
            <a:r>
              <a:rPr dirty="0" err="1"/>
              <a:t>formazione</a:t>
            </a:r>
            <a:r>
              <a:rPr dirty="0"/>
              <a:t> di un SGRB jet.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901700" y="3060700"/>
            <a:ext cx="11201400" cy="1714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1700" y="4775200"/>
            <a:ext cx="11201400" cy="1536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03924" y="9258299"/>
            <a:ext cx="409652" cy="419101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sz="3200" i="1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6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buSzTx/>
              <a:buNone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079500" y="3416300"/>
            <a:ext cx="11176000" cy="29210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5800" b="0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118599"/>
            <a:ext cx="342901" cy="355601"/>
          </a:xfrm>
          <a:prstGeom prst="rect">
            <a:avLst/>
          </a:prstGeom>
        </p:spPr>
        <p:txBody>
          <a:bodyPr anchor="ctr"/>
          <a:lstStyle>
            <a:lvl1pPr>
              <a:defRPr b="0" cap="none">
                <a:solidFill>
                  <a:srgbClr val="8C8C8C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118599"/>
            <a:ext cx="342901" cy="355601"/>
          </a:xfrm>
          <a:prstGeom prst="rect">
            <a:avLst/>
          </a:prstGeom>
        </p:spPr>
        <p:txBody>
          <a:bodyPr anchor="ctr"/>
          <a:lstStyle>
            <a:lvl1pPr>
              <a:defRPr b="0" cap="none">
                <a:solidFill>
                  <a:srgbClr val="434343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 b="0" cap="none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halk_line_box_10x7.png" descr="chalk_line_box_10x7.png"/>
          <p:cNvPicPr>
            <a:picLocks/>
          </p:cNvPicPr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317500" y="6794500"/>
            <a:ext cx="12344400" cy="233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393700" y="381000"/>
            <a:ext cx="12217400" cy="614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901700" y="6934200"/>
            <a:ext cx="11201400" cy="952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1700" y="7823200"/>
            <a:ext cx="11201400" cy="1206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901700" y="3898900"/>
            <a:ext cx="11201400" cy="194310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age"/>
          <p:cNvSpPr>
            <a:spLocks noGrp="1"/>
          </p:cNvSpPr>
          <p:nvPr>
            <p:ph type="pic" sz="half" idx="13"/>
          </p:nvPr>
        </p:nvSpPr>
        <p:spPr>
          <a:xfrm>
            <a:off x="6451600" y="1066800"/>
            <a:ext cx="5626100" cy="7632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901700" y="927100"/>
            <a:ext cx="5080000" cy="4102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1700" y="5029200"/>
            <a:ext cx="5080000" cy="3683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sz="half" idx="13"/>
          </p:nvPr>
        </p:nvSpPr>
        <p:spPr>
          <a:xfrm>
            <a:off x="6769100" y="2603500"/>
            <a:ext cx="5308600" cy="596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01700" y="2603500"/>
            <a:ext cx="5334000" cy="5969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90000"/>
              </a:lnSpc>
              <a:spcBef>
                <a:spcPts val="2800"/>
              </a:spcBef>
              <a:defRPr sz="3200"/>
            </a:lvl1pPr>
            <a:lvl2pPr marL="787400" indent="-393700">
              <a:lnSpc>
                <a:spcPct val="90000"/>
              </a:lnSpc>
              <a:spcBef>
                <a:spcPts val="2800"/>
              </a:spcBef>
              <a:defRPr sz="3200"/>
            </a:lvl2pPr>
            <a:lvl3pPr marL="1181100" indent="-393700">
              <a:lnSpc>
                <a:spcPct val="90000"/>
              </a:lnSpc>
              <a:spcBef>
                <a:spcPts val="2800"/>
              </a:spcBef>
              <a:defRPr sz="3200"/>
            </a:lvl3pPr>
            <a:lvl4pPr marL="1574800" indent="-393700">
              <a:lnSpc>
                <a:spcPct val="90000"/>
              </a:lnSpc>
              <a:spcBef>
                <a:spcPts val="2800"/>
              </a:spcBef>
              <a:defRPr sz="3200"/>
            </a:lvl4pPr>
            <a:lvl5pPr marL="1968500" indent="-393700">
              <a:lnSpc>
                <a:spcPct val="90000"/>
              </a:lnSpc>
              <a:spcBef>
                <a:spcPts val="2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xfrm>
            <a:off x="901700" y="1727200"/>
            <a:ext cx="11201400" cy="6286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quarter" idx="13"/>
          </p:nvPr>
        </p:nvSpPr>
        <p:spPr>
          <a:xfrm>
            <a:off x="6654800" y="482600"/>
            <a:ext cx="5981700" cy="3911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half" idx="14"/>
          </p:nvPr>
        </p:nvSpPr>
        <p:spPr>
          <a:xfrm>
            <a:off x="6654800" y="4673600"/>
            <a:ext cx="5981700" cy="4597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idx="15"/>
          </p:nvPr>
        </p:nvSpPr>
        <p:spPr>
          <a:xfrm>
            <a:off x="406400" y="482600"/>
            <a:ext cx="5981700" cy="878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10x7.png" descr="chalk_line_10x7.png"/>
          <p:cNvPicPr>
            <a:picLocks/>
          </p:cNvPicPr>
          <p:nvPr/>
        </p:nvPicPr>
        <p:blipFill>
          <a:blip r:embed="rId18">
            <a:alphaModFix amt="45000"/>
            <a:extLst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01700" y="635000"/>
            <a:ext cx="112014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01700" y="2603500"/>
            <a:ext cx="11201400" cy="596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199" y="9258300"/>
            <a:ext cx="409652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 b="1" i="0" cap="all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all" spc="384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gracedb.ligo.org/superevents/S190425z/view/" TargetMode="External"/><Relationship Id="rId13" Type="http://schemas.openxmlformats.org/officeDocument/2006/relationships/image" Target="../media/image46.png"/><Relationship Id="rId3" Type="http://schemas.openxmlformats.org/officeDocument/2006/relationships/hyperlink" Target="https://gracedb.ligo.org/superevents/S190513bm/view/" TargetMode="External"/><Relationship Id="rId7" Type="http://schemas.openxmlformats.org/officeDocument/2006/relationships/hyperlink" Target="https://gracedb.ligo.org/superevents/S190426c/view/" TargetMode="External"/><Relationship Id="rId12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gracedb.ligo.org/superevents/S190503bf/view/" TargetMode="External"/><Relationship Id="rId11" Type="http://schemas.openxmlformats.org/officeDocument/2006/relationships/hyperlink" Target="https://gracedb.ligo.org/superevents/S190408an/view/" TargetMode="External"/><Relationship Id="rId5" Type="http://schemas.openxmlformats.org/officeDocument/2006/relationships/hyperlink" Target="https://gracedb.ligo.org/superevents/S190510g/view/" TargetMode="External"/><Relationship Id="rId15" Type="http://schemas.openxmlformats.org/officeDocument/2006/relationships/image" Target="../media/image48.png"/><Relationship Id="rId10" Type="http://schemas.openxmlformats.org/officeDocument/2006/relationships/hyperlink" Target="https://gracedb.ligo.org/superevents/S190412m/view/" TargetMode="External"/><Relationship Id="rId4" Type="http://schemas.openxmlformats.org/officeDocument/2006/relationships/hyperlink" Target="https://gracedb.ligo.org/superevents/S190512at/view/" TargetMode="External"/><Relationship Id="rId9" Type="http://schemas.openxmlformats.org/officeDocument/2006/relationships/hyperlink" Target="https://gracedb.ligo.org/superevents/S190421ar/view/" TargetMode="External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MergeranimationGW170817; CREDIT- NASA's Goddard Space Flight Center_CI Lab.mov" descr="MergeranimationGW170817; CREDIT- NASA's Goddard Space Flight Center_CI Lab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093236" y="127985"/>
            <a:ext cx="16884675" cy="949763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Electromagnetic counterpart of gravitationaL wave events"/>
          <p:cNvSpPr txBox="1">
            <a:spLocks noGrp="1"/>
          </p:cNvSpPr>
          <p:nvPr>
            <p:ph type="ctrTitle"/>
          </p:nvPr>
        </p:nvSpPr>
        <p:spPr>
          <a:xfrm>
            <a:off x="1013208" y="300752"/>
            <a:ext cx="11201401" cy="1714501"/>
          </a:xfrm>
          <a:prstGeom prst="rect">
            <a:avLst/>
          </a:prstGeom>
        </p:spPr>
        <p:txBody>
          <a:bodyPr/>
          <a:lstStyle>
            <a:lvl1pPr defTabSz="537463">
              <a:defRPr sz="4416" spc="353">
                <a:solidFill>
                  <a:srgbClr val="8D8881"/>
                </a:solidFill>
                <a:effectLst>
                  <a:outerShdw blurRad="23368" dist="23368" dir="5520000" rotWithShape="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r>
              <a:t>Electromagnetic counterpart of gravitationaL wave events</a:t>
            </a:r>
          </a:p>
        </p:txBody>
      </p:sp>
      <p:sp>
        <p:nvSpPr>
          <p:cNvPr id="145" name="Enrico Cappellaro…"/>
          <p:cNvSpPr txBox="1">
            <a:spLocks noGrp="1"/>
          </p:cNvSpPr>
          <p:nvPr>
            <p:ph type="subTitle" sz="quarter" idx="1"/>
          </p:nvPr>
        </p:nvSpPr>
        <p:spPr>
          <a:xfrm>
            <a:off x="196312" y="8038310"/>
            <a:ext cx="12293436" cy="1536701"/>
          </a:xfrm>
          <a:prstGeom prst="rect">
            <a:avLst/>
          </a:prstGeom>
        </p:spPr>
        <p:txBody>
          <a:bodyPr/>
          <a:lstStyle/>
          <a:p>
            <a:pPr defTabSz="508254">
              <a:defRPr sz="2436" spc="194">
                <a:solidFill>
                  <a:srgbClr val="8D8881"/>
                </a:solidFill>
                <a:effectLst>
                  <a:outerShdw blurRad="22098" dist="22098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Enrico Cappellaro</a:t>
            </a:r>
          </a:p>
          <a:p>
            <a:pPr defTabSz="508254">
              <a:defRPr sz="2436" spc="194">
                <a:solidFill>
                  <a:srgbClr val="8D8881"/>
                </a:solidFill>
                <a:effectLst>
                  <a:outerShdw blurRad="22098" dist="22098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Stefano benetti, riccardo ciolfi, LIna TOmasellA, </a:t>
            </a:r>
          </a:p>
          <a:p>
            <a:pPr defTabSz="508254">
              <a:defRPr sz="2436" spc="194">
                <a:solidFill>
                  <a:srgbClr val="8D8881"/>
                </a:solidFill>
                <a:effectLst>
                  <a:outerShdw blurRad="22098" dist="22098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Massimo Turatto, andrea pastorello, sheng yang, </a:t>
            </a:r>
          </a:p>
          <a:p>
            <a:pPr defTabSz="508254">
              <a:defRPr sz="2436" spc="194">
                <a:solidFill>
                  <a:srgbClr val="8D8881"/>
                </a:solidFill>
                <a:effectLst>
                  <a:outerShdw blurRad="22098" dist="22098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achille fiore, Nancy Elias-Rosa (</a:t>
            </a:r>
            <a:r>
              <a:rPr i="1"/>
              <a:t>michela M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APELLI</a:t>
            </a:r>
            <a:r>
              <a:rPr i="1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9016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RIN MIUR 2017"/>
          <p:cNvSpPr txBox="1"/>
          <p:nvPr/>
        </p:nvSpPr>
        <p:spPr>
          <a:xfrm>
            <a:off x="1361811" y="1855548"/>
            <a:ext cx="353578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PRIN MIUR 2017 </a:t>
            </a:r>
          </a:p>
        </p:txBody>
      </p:sp>
      <p:sp>
        <p:nvSpPr>
          <p:cNvPr id="241" name="The new frontier of Multi-Messenger Astrophysics: follow-up of electromagnetic transient counterparts of gravitational wave sources."/>
          <p:cNvSpPr txBox="1"/>
          <p:nvPr/>
        </p:nvSpPr>
        <p:spPr>
          <a:xfrm>
            <a:off x="236664" y="3016249"/>
            <a:ext cx="5786076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The new frontier of Multi-Messenger Astrophysics: follow-up of electromagnetic transient counterparts of gravitational wave sources. </a:t>
            </a:r>
          </a:p>
        </p:txBody>
      </p:sp>
      <p:sp>
        <p:nvSpPr>
          <p:cNvPr id="242" name="! 800 Keuro !"/>
          <p:cNvSpPr txBox="1"/>
          <p:nvPr/>
        </p:nvSpPr>
        <p:spPr>
          <a:xfrm>
            <a:off x="1814540" y="6270873"/>
            <a:ext cx="263032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! 800 Keuro ! </a:t>
            </a:r>
          </a:p>
        </p:txBody>
      </p:sp>
      <p:grpSp>
        <p:nvGrpSpPr>
          <p:cNvPr id="256" name="Group"/>
          <p:cNvGrpSpPr/>
          <p:nvPr/>
        </p:nvGrpSpPr>
        <p:grpSpPr>
          <a:xfrm>
            <a:off x="6238487" y="1564609"/>
            <a:ext cx="6082877" cy="7453665"/>
            <a:chOff x="0" y="0"/>
            <a:chExt cx="6082876" cy="7453663"/>
          </a:xfrm>
        </p:grpSpPr>
        <p:pic>
          <p:nvPicPr>
            <p:cNvPr id="243" name="Screenshot 2019-06-03 at 16.17.02.png" descr="Screenshot 2019-06-03 at 16.17.0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082877" cy="7453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" name="Star"/>
            <p:cNvSpPr/>
            <p:nvPr/>
          </p:nvSpPr>
          <p:spPr>
            <a:xfrm>
              <a:off x="2619281" y="3835669"/>
              <a:ext cx="339635" cy="38005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5" name="Star"/>
            <p:cNvSpPr/>
            <p:nvPr/>
          </p:nvSpPr>
          <p:spPr>
            <a:xfrm>
              <a:off x="3507588" y="4425717"/>
              <a:ext cx="339636" cy="38005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6" name="Star"/>
            <p:cNvSpPr/>
            <p:nvPr/>
          </p:nvSpPr>
          <p:spPr>
            <a:xfrm>
              <a:off x="878541" y="5349412"/>
              <a:ext cx="339635" cy="38005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7" name="Star"/>
            <p:cNvSpPr/>
            <p:nvPr/>
          </p:nvSpPr>
          <p:spPr>
            <a:xfrm>
              <a:off x="3271465" y="3257531"/>
              <a:ext cx="339636" cy="38005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8" name="Star"/>
            <p:cNvSpPr/>
            <p:nvPr/>
          </p:nvSpPr>
          <p:spPr>
            <a:xfrm>
              <a:off x="2103280" y="2163911"/>
              <a:ext cx="339636" cy="38005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9" name="Star"/>
            <p:cNvSpPr/>
            <p:nvPr/>
          </p:nvSpPr>
          <p:spPr>
            <a:xfrm>
              <a:off x="1196073" y="1361411"/>
              <a:ext cx="339635" cy="38005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0" name="Star"/>
            <p:cNvSpPr/>
            <p:nvPr/>
          </p:nvSpPr>
          <p:spPr>
            <a:xfrm>
              <a:off x="2215128" y="1505254"/>
              <a:ext cx="339635" cy="38005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1" name="Star"/>
            <p:cNvSpPr/>
            <p:nvPr/>
          </p:nvSpPr>
          <p:spPr>
            <a:xfrm>
              <a:off x="3062339" y="3536806"/>
              <a:ext cx="339636" cy="38005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2" name="Star"/>
            <p:cNvSpPr/>
            <p:nvPr/>
          </p:nvSpPr>
          <p:spPr>
            <a:xfrm>
              <a:off x="3412229" y="4270758"/>
              <a:ext cx="339636" cy="38005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3" name="Star"/>
            <p:cNvSpPr/>
            <p:nvPr/>
          </p:nvSpPr>
          <p:spPr>
            <a:xfrm>
              <a:off x="2215128" y="2163911"/>
              <a:ext cx="339635" cy="38005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4" name="Star"/>
            <p:cNvSpPr/>
            <p:nvPr/>
          </p:nvSpPr>
          <p:spPr>
            <a:xfrm>
              <a:off x="1053034" y="5349412"/>
              <a:ext cx="339635" cy="380051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5" name="Star"/>
            <p:cNvSpPr/>
            <p:nvPr/>
          </p:nvSpPr>
          <p:spPr>
            <a:xfrm>
              <a:off x="4456747" y="5241997"/>
              <a:ext cx="339636" cy="38005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57" name="5 University’s departments…"/>
          <p:cNvSpPr txBox="1"/>
          <p:nvPr/>
        </p:nvSpPr>
        <p:spPr>
          <a:xfrm>
            <a:off x="554294" y="7466124"/>
            <a:ext cx="515081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0">
                <a:latin typeface="+mn-lt"/>
                <a:ea typeface="+mn-ea"/>
                <a:cs typeface="+mn-cs"/>
                <a:sym typeface="Avenir Next"/>
              </a:defRPr>
            </a:pPr>
            <a:r>
              <a:t>5 University’s departments</a:t>
            </a:r>
          </a:p>
          <a:p>
            <a:pPr>
              <a:defRPr i="0">
                <a:latin typeface="+mn-lt"/>
                <a:ea typeface="+mn-ea"/>
                <a:cs typeface="+mn-cs"/>
                <a:sym typeface="Avenir Next"/>
              </a:defRPr>
            </a:pPr>
            <a:r>
              <a:t>7 INAF structures</a:t>
            </a:r>
          </a:p>
        </p:txBody>
      </p:sp>
      <p:sp>
        <p:nvSpPr>
          <p:cNvPr id="258" name="O3: getting support"/>
          <p:cNvSpPr txBox="1">
            <a:spLocks noGrp="1"/>
          </p:cNvSpPr>
          <p:nvPr>
            <p:ph type="title" idx="4294967295"/>
          </p:nvPr>
        </p:nvSpPr>
        <p:spPr>
          <a:xfrm>
            <a:off x="2106214" y="468394"/>
            <a:ext cx="11201401" cy="1714501"/>
          </a:xfrm>
          <a:prstGeom prst="rect">
            <a:avLst/>
          </a:prstGeom>
        </p:spPr>
        <p:txBody>
          <a:bodyPr/>
          <a:lstStyle/>
          <a:p>
            <a:r>
              <a:t>O3: getting support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MS190524a_tmap.png" descr="MS190524a_tma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171" y="1513883"/>
            <a:ext cx="8472922" cy="5648615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O3: Preparing tools"/>
          <p:cNvSpPr txBox="1"/>
          <p:nvPr/>
        </p:nvSpPr>
        <p:spPr>
          <a:xfrm>
            <a:off x="2876549" y="477854"/>
            <a:ext cx="801106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800" b="1" i="0" cap="all" spc="38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O3: Preparing tools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806" y="4246521"/>
            <a:ext cx="7995842" cy="52533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Group"/>
          <p:cNvGrpSpPr/>
          <p:nvPr/>
        </p:nvGrpSpPr>
        <p:grpSpPr>
          <a:xfrm>
            <a:off x="3496673" y="2296893"/>
            <a:ext cx="9722802" cy="6434834"/>
            <a:chOff x="0" y="0"/>
            <a:chExt cx="9722800" cy="6434832"/>
          </a:xfrm>
        </p:grpSpPr>
        <p:pic>
          <p:nvPicPr>
            <p:cNvPr id="263" name="Screenshot 2019-06-03 at 15.15.06.png" descr="Screenshot 2019-06-03 at 15.15.0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403697" cy="6434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6" name="Group"/>
            <p:cNvGrpSpPr/>
            <p:nvPr/>
          </p:nvGrpSpPr>
          <p:grpSpPr>
            <a:xfrm>
              <a:off x="4547345" y="193640"/>
              <a:ext cx="5175456" cy="3869467"/>
              <a:chOff x="0" y="0"/>
              <a:chExt cx="5175455" cy="3869466"/>
            </a:xfrm>
          </p:grpSpPr>
          <p:pic>
            <p:nvPicPr>
              <p:cNvPr id="264" name="dl.png" descr="dl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5062" t="9393" r="6894" b="2838"/>
              <a:stretch>
                <a:fillRect/>
              </a:stretch>
            </p:blipFill>
            <p:spPr>
              <a:xfrm>
                <a:off x="0" y="0"/>
                <a:ext cx="5175456" cy="38694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5" name="Machine learning…"/>
              <p:cNvSpPr txBox="1"/>
              <p:nvPr/>
            </p:nvSpPr>
            <p:spPr>
              <a:xfrm>
                <a:off x="1404183" y="536392"/>
                <a:ext cx="2367281" cy="787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2000"/>
                </a:pPr>
                <a:r>
                  <a:t>Machine learning</a:t>
                </a:r>
              </a:p>
              <a:p>
                <a:pPr>
                  <a:defRPr sz="2000"/>
                </a:pPr>
                <a:r>
                  <a:t>for bogus rejection </a:t>
                </a:r>
              </a:p>
            </p:txBody>
          </p:sp>
        </p:grpSp>
      </p:grpSp>
      <p:pic>
        <p:nvPicPr>
          <p:cNvPr id="268" name="Screenshot 2019-06-03 at 15.03.32.png" descr="Screenshot 2019-06-03 at 15.03.32.png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4828306" y="3622456"/>
            <a:ext cx="7995841" cy="5897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6"/>
                </a:lnTo>
                <a:lnTo>
                  <a:pt x="10" y="5993"/>
                </a:lnTo>
                <a:lnTo>
                  <a:pt x="19" y="11986"/>
                </a:lnTo>
                <a:lnTo>
                  <a:pt x="3246" y="12011"/>
                </a:lnTo>
                <a:lnTo>
                  <a:pt x="6472" y="12037"/>
                </a:lnTo>
                <a:lnTo>
                  <a:pt x="6482" y="16819"/>
                </a:lnTo>
                <a:lnTo>
                  <a:pt x="6492" y="21600"/>
                </a:lnTo>
                <a:lnTo>
                  <a:pt x="21600" y="21600"/>
                </a:lnTo>
                <a:lnTo>
                  <a:pt x="21600" y="13377"/>
                </a:lnTo>
                <a:lnTo>
                  <a:pt x="21600" y="10800"/>
                </a:lnTo>
                <a:lnTo>
                  <a:pt x="21600" y="5156"/>
                </a:lnTo>
                <a:lnTo>
                  <a:pt x="18231" y="5143"/>
                </a:lnTo>
                <a:lnTo>
                  <a:pt x="14862" y="5130"/>
                </a:lnTo>
                <a:lnTo>
                  <a:pt x="14852" y="2634"/>
                </a:lnTo>
                <a:cubicBezTo>
                  <a:pt x="14845" y="896"/>
                  <a:pt x="14829" y="118"/>
                  <a:pt x="14800" y="70"/>
                </a:cubicBezTo>
                <a:cubicBezTo>
                  <a:pt x="14764" y="12"/>
                  <a:pt x="13502" y="0"/>
                  <a:pt x="7378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69" name="Automatic planning for transient search"/>
          <p:cNvSpPr txBox="1"/>
          <p:nvPr/>
        </p:nvSpPr>
        <p:spPr>
          <a:xfrm>
            <a:off x="1602357" y="1519306"/>
            <a:ext cx="561655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Automatic planning for transient search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  <p:bldP spid="267" grpId="2" animBg="1" advAuto="0"/>
      <p:bldP spid="268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"/>
          <p:cNvGrpSpPr/>
          <p:nvPr/>
        </p:nvGrpSpPr>
        <p:grpSpPr>
          <a:xfrm>
            <a:off x="516987" y="1479550"/>
            <a:ext cx="9626601" cy="6350000"/>
            <a:chOff x="0" y="0"/>
            <a:chExt cx="9626600" cy="6350000"/>
          </a:xfrm>
        </p:grpSpPr>
        <p:pic>
          <p:nvPicPr>
            <p:cNvPr id="27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626600" cy="635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99178" y="1147673"/>
              <a:ext cx="3128218" cy="136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29" y="4104526"/>
            <a:ext cx="8981091" cy="5412446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O3: managing alerts"/>
          <p:cNvSpPr txBox="1">
            <a:spLocks noGrp="1"/>
          </p:cNvSpPr>
          <p:nvPr>
            <p:ph type="title" idx="4294967295"/>
          </p:nvPr>
        </p:nvSpPr>
        <p:spPr>
          <a:xfrm>
            <a:off x="2613727" y="423203"/>
            <a:ext cx="11201401" cy="1714501"/>
          </a:xfrm>
          <a:prstGeom prst="rect">
            <a:avLst/>
          </a:prstGeom>
        </p:spPr>
        <p:txBody>
          <a:bodyPr/>
          <a:lstStyle/>
          <a:p>
            <a:r>
              <a:t>O3: managing alerts</a:t>
            </a:r>
          </a:p>
        </p:txBody>
      </p:sp>
      <p:pic>
        <p:nvPicPr>
          <p:cNvPr id="276" name="Screenshot_20190616-083532.png" descr="Screenshot_20190616-08353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15176" y="2275470"/>
            <a:ext cx="3762316" cy="66885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" name="Group"/>
          <p:cNvGrpSpPr/>
          <p:nvPr/>
        </p:nvGrpSpPr>
        <p:grpSpPr>
          <a:xfrm>
            <a:off x="5359400" y="1747330"/>
            <a:ext cx="3377506" cy="7744840"/>
            <a:chOff x="0" y="0"/>
            <a:chExt cx="3377505" cy="7744838"/>
          </a:xfrm>
        </p:grpSpPr>
        <p:pic>
          <p:nvPicPr>
            <p:cNvPr id="277" name="Screenshot 2019-06-16 at 8.41.56 .png" descr="Screenshot 2019-06-16 at 8.41.56 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946400" cy="632460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101600" dist="381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7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9505" y="1432938"/>
              <a:ext cx="3048001" cy="631190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101600" dist="38100" dir="540000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280" name="Screenshot 2019-06-15 at 10.45.25 .png" descr="Screenshot 2019-06-15 at 10.45.25 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22766" y="7007004"/>
            <a:ext cx="7010401" cy="236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1" animBg="1" advAuto="0"/>
      <p:bldP spid="274" grpId="4" animBg="1" advAuto="0"/>
      <p:bldP spid="276" grpId="2" animBg="1" advAuto="0"/>
      <p:bldP spid="279" grpId="3" animBg="1" advAuto="0"/>
      <p:bldP spid="280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bayestar.png" descr="bayestar.png"/>
          <p:cNvPicPr>
            <a:picLocks noChangeAspect="1"/>
          </p:cNvPicPr>
          <p:nvPr/>
        </p:nvPicPr>
        <p:blipFill>
          <a:blip r:embed="rId2">
            <a:extLst/>
          </a:blip>
          <a:srcRect l="6836" t="14457" r="6836" b="18529"/>
          <a:stretch>
            <a:fillRect/>
          </a:stretch>
        </p:blipFill>
        <p:spPr>
          <a:xfrm>
            <a:off x="913667" y="2509837"/>
            <a:ext cx="7673293" cy="446736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190510G"/>
          <p:cNvSpPr txBox="1"/>
          <p:nvPr/>
        </p:nvSpPr>
        <p:spPr>
          <a:xfrm>
            <a:off x="647649" y="1324316"/>
            <a:ext cx="210322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S190510G</a:t>
            </a:r>
          </a:p>
        </p:txBody>
      </p:sp>
      <p:sp>
        <p:nvSpPr>
          <p:cNvPr id="284" name="May 10, UT 04:03"/>
          <p:cNvSpPr txBox="1"/>
          <p:nvPr/>
        </p:nvSpPr>
        <p:spPr>
          <a:xfrm>
            <a:off x="616473" y="1809066"/>
            <a:ext cx="33687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May 10, UT 04:03</a:t>
            </a:r>
          </a:p>
        </p:txBody>
      </p:sp>
      <p:pic>
        <p:nvPicPr>
          <p:cNvPr id="285" name="Screenshot 2019-06-15 at 10.25.10 .png" descr="Screenshot 2019-06-15 at 10.25.10 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0916" y="2371617"/>
            <a:ext cx="2968224" cy="313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creenshot 2019-06-15 at 10.25.29 .png" descr="Screenshot 2019-06-15 at 10.25.29 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08178" y="5792567"/>
            <a:ext cx="2933701" cy="226060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O3: what is going on"/>
          <p:cNvSpPr txBox="1">
            <a:spLocks noGrp="1"/>
          </p:cNvSpPr>
          <p:nvPr>
            <p:ph type="title" idx="4294967295"/>
          </p:nvPr>
        </p:nvSpPr>
        <p:spPr>
          <a:xfrm>
            <a:off x="2613727" y="474003"/>
            <a:ext cx="11201401" cy="1714501"/>
          </a:xfrm>
          <a:prstGeom prst="rect">
            <a:avLst/>
          </a:prstGeom>
        </p:spPr>
        <p:txBody>
          <a:bodyPr/>
          <a:lstStyle/>
          <a:p>
            <a:r>
              <a:t>O3: what is going on</a:t>
            </a:r>
          </a:p>
        </p:txBody>
      </p:sp>
      <p:grpSp>
        <p:nvGrpSpPr>
          <p:cNvPr id="292" name="Group"/>
          <p:cNvGrpSpPr/>
          <p:nvPr/>
        </p:nvGrpSpPr>
        <p:grpSpPr>
          <a:xfrm>
            <a:off x="4818024" y="5677538"/>
            <a:ext cx="3433039" cy="3472129"/>
            <a:chOff x="0" y="-88900"/>
            <a:chExt cx="3433037" cy="3472127"/>
          </a:xfrm>
        </p:grpSpPr>
        <p:grpSp>
          <p:nvGrpSpPr>
            <p:cNvPr id="290" name="Screenshot 2019-06-15 at 10.25.38 .png"/>
            <p:cNvGrpSpPr/>
            <p:nvPr/>
          </p:nvGrpSpPr>
          <p:grpSpPr>
            <a:xfrm>
              <a:off x="210814" y="-88900"/>
              <a:ext cx="3222224" cy="2942856"/>
              <a:chOff x="0" y="0"/>
              <a:chExt cx="3222223" cy="2942855"/>
            </a:xfrm>
          </p:grpSpPr>
          <p:pic>
            <p:nvPicPr>
              <p:cNvPr id="289" name="Screenshot 2019-06-15 at 10.25.38 .png" descr="Screenshot 2019-06-15 at 10.25.38 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2968224" cy="261265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88" name="Screenshot 2019-06-15 at 10.25.38 .png" descr="Screenshot 2019-06-15 at 10.25.38 .png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3222224" cy="2942856"/>
              </a:xfrm>
              <a:prstGeom prst="rect">
                <a:avLst/>
              </a:prstGeom>
              <a:effectLst/>
            </p:spPr>
          </p:pic>
        </p:grpSp>
        <p:sp>
          <p:nvSpPr>
            <p:cNvPr id="291" name="May 11, UT 18:54"/>
            <p:cNvSpPr txBox="1"/>
            <p:nvPr/>
          </p:nvSpPr>
          <p:spPr>
            <a:xfrm>
              <a:off x="0" y="2722827"/>
              <a:ext cx="336875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May 11, UT 18:54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BBH &lt;dist&gt; = 1.9 Gpc"/>
          <p:cNvSpPr txBox="1"/>
          <p:nvPr/>
        </p:nvSpPr>
        <p:spPr>
          <a:xfrm>
            <a:off x="1067945" y="8992324"/>
            <a:ext cx="426811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BBH &lt;dist&gt; = 1.9 Gpc</a:t>
            </a:r>
          </a:p>
        </p:txBody>
      </p:sp>
      <p:pic>
        <p:nvPicPr>
          <p:cNvPr id="295" name="Screenshot 2019-06-15 at 10.20.32 .png" descr="Screenshot 2019-06-15 at 10.20.32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195" y="1164100"/>
            <a:ext cx="9548854" cy="210702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96" name="Table"/>
          <p:cNvGraphicFramePr/>
          <p:nvPr/>
        </p:nvGraphicFramePr>
        <p:xfrm>
          <a:off x="599283" y="3521019"/>
          <a:ext cx="2522192" cy="609218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2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4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2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0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FAR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50% area (sq deg)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CBC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Distance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S190602aq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1/17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286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99%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797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S190521r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1/100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162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99%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1.1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S190521g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1/8.3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144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97%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3.9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S190519bj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1/5.6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169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96%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3.2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S190517h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1/13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152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98%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3.0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sz="1200" b="0" u="sng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hlinkClick r:id="rId3"/>
                        </a:rPr>
                        <a:t>S190513bm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sz="1200" b="0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1/85000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134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 94%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2.0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sz="1200" b="0" u="sng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hlinkClick r:id="rId4"/>
                        </a:rPr>
                        <a:t>S190512at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sz="1200" b="0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1/17000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79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99%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1.3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sz="1200" b="0" u="sng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hlinkClick r:id="rId5"/>
                        </a:rPr>
                        <a:t>S190510g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sz="1200" b="0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1/3.6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31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BNS 42% 
(Terr 58%)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270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sz="1200" b="0" u="sng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hlinkClick r:id="rId6"/>
                        </a:rPr>
                        <a:t>S190503bf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sz="1200" b="0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1/19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213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96%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1.2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sz="1200" b="0" u="sng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hlinkClick r:id="rId7"/>
                        </a:rPr>
                        <a:t>S190426c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sz="1200" b="0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1/1.6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472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BNS 49%
(mass gap 24%, 
NS 13%)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423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sz="1200" b="0" u="sng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hlinkClick r:id="rId8"/>
                        </a:rPr>
                        <a:t>S190425z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sz="1200" b="0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1/70000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2806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BNS 99%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155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sz="1200" b="0" u="sng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hlinkClick r:id="rId9"/>
                        </a:rPr>
                        <a:t>S190421ar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sz="1200" b="0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1/2.1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399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97%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1.6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sz="1200" b="0" u="sng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hlinkClick r:id="rId10"/>
                        </a:rPr>
                        <a:t>S190412m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sz="1200" b="0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1/2E19 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37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100%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812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5298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sz="1200" b="0" u="sng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>
                          <a:hlinkClick r:id="rId11"/>
                        </a:rPr>
                        <a:t>S190408an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sz="1200" b="0" cap="none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1/1E10yr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82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100%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1.4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97" name="O3: what is going on"/>
          <p:cNvSpPr txBox="1">
            <a:spLocks noGrp="1"/>
          </p:cNvSpPr>
          <p:nvPr>
            <p:ph type="title" idx="4294967295"/>
          </p:nvPr>
        </p:nvSpPr>
        <p:spPr>
          <a:xfrm>
            <a:off x="2664527" y="372403"/>
            <a:ext cx="11201401" cy="1714501"/>
          </a:xfrm>
          <a:prstGeom prst="rect">
            <a:avLst/>
          </a:prstGeom>
        </p:spPr>
        <p:txBody>
          <a:bodyPr/>
          <a:lstStyle/>
          <a:p>
            <a:r>
              <a:t>O3: what is going on</a:t>
            </a:r>
          </a:p>
        </p:txBody>
      </p:sp>
      <p:grpSp>
        <p:nvGrpSpPr>
          <p:cNvPr id="303" name="Group"/>
          <p:cNvGrpSpPr/>
          <p:nvPr/>
        </p:nvGrpSpPr>
        <p:grpSpPr>
          <a:xfrm>
            <a:off x="1554577" y="2596030"/>
            <a:ext cx="11440402" cy="4100985"/>
            <a:chOff x="-38280" y="0"/>
            <a:chExt cx="11440401" cy="4100984"/>
          </a:xfrm>
        </p:grpSpPr>
        <p:grpSp>
          <p:nvGrpSpPr>
            <p:cNvPr id="300" name="Group"/>
            <p:cNvGrpSpPr/>
            <p:nvPr/>
          </p:nvGrpSpPr>
          <p:grpSpPr>
            <a:xfrm>
              <a:off x="1761538" y="0"/>
              <a:ext cx="9640584" cy="4100985"/>
              <a:chOff x="0" y="0"/>
              <a:chExt cx="9640582" cy="4100984"/>
            </a:xfrm>
          </p:grpSpPr>
          <p:pic>
            <p:nvPicPr>
              <p:cNvPr id="298" name="Screenshot 2019-06-16 at 18.34.08 .png" descr="Screenshot 2019-06-16 at 18.34.08 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9548854" cy="1568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9" name="Screenshot 2019-06-16 at 18.34.27 .png" descr="Screenshot 2019-06-16 at 18.34.27 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91729" y="1629620"/>
                <a:ext cx="9548854" cy="24713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01" name="Line" descr="Line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 rot="809399">
              <a:off x="-81106" y="1858792"/>
              <a:ext cx="3641367" cy="63501"/>
            </a:xfrm>
            <a:prstGeom prst="rect">
              <a:avLst/>
            </a:prstGeom>
            <a:effectLst/>
          </p:spPr>
        </p:pic>
      </p:grpSp>
      <p:pic>
        <p:nvPicPr>
          <p:cNvPr id="304" name="image.png" descr="imag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353112" y="5223643"/>
            <a:ext cx="5126231" cy="4100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1" animBg="1" advAuto="0"/>
      <p:bldP spid="304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roup"/>
          <p:cNvGrpSpPr/>
          <p:nvPr/>
        </p:nvGrpSpPr>
        <p:grpSpPr>
          <a:xfrm>
            <a:off x="960694" y="3505441"/>
            <a:ext cx="11355060" cy="3675531"/>
            <a:chOff x="0" y="0"/>
            <a:chExt cx="11355059" cy="3675530"/>
          </a:xfrm>
        </p:grpSpPr>
        <p:sp>
          <p:nvSpPr>
            <p:cNvPr id="306" name="Rectangle"/>
            <p:cNvSpPr/>
            <p:nvPr/>
          </p:nvSpPr>
          <p:spPr>
            <a:xfrm>
              <a:off x="0" y="1202106"/>
              <a:ext cx="11354342" cy="373814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07" name="Line"/>
            <p:cNvSpPr/>
            <p:nvPr/>
          </p:nvSpPr>
          <p:spPr>
            <a:xfrm flipV="1">
              <a:off x="895272" y="973480"/>
              <a:ext cx="1" cy="831066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08" name="Line"/>
            <p:cNvSpPr/>
            <p:nvPr/>
          </p:nvSpPr>
          <p:spPr>
            <a:xfrm flipV="1">
              <a:off x="3962809" y="973480"/>
              <a:ext cx="1" cy="831066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09" name="Line"/>
            <p:cNvSpPr/>
            <p:nvPr/>
          </p:nvSpPr>
          <p:spPr>
            <a:xfrm flipV="1">
              <a:off x="7159825" y="973480"/>
              <a:ext cx="1" cy="831066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0" name="Apr"/>
            <p:cNvSpPr txBox="1"/>
            <p:nvPr/>
          </p:nvSpPr>
          <p:spPr>
            <a:xfrm>
              <a:off x="579803" y="1839374"/>
              <a:ext cx="63093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Apr</a:t>
              </a:r>
            </a:p>
          </p:txBody>
        </p:sp>
        <p:sp>
          <p:nvSpPr>
            <p:cNvPr id="311" name="May"/>
            <p:cNvSpPr txBox="1"/>
            <p:nvPr/>
          </p:nvSpPr>
          <p:spPr>
            <a:xfrm>
              <a:off x="3614880" y="1839374"/>
              <a:ext cx="695859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May</a:t>
              </a:r>
            </a:p>
          </p:txBody>
        </p:sp>
        <p:sp>
          <p:nvSpPr>
            <p:cNvPr id="312" name="Jul"/>
            <p:cNvSpPr txBox="1"/>
            <p:nvPr/>
          </p:nvSpPr>
          <p:spPr>
            <a:xfrm>
              <a:off x="10059661" y="1839374"/>
              <a:ext cx="594361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Jul </a:t>
              </a:r>
            </a:p>
          </p:txBody>
        </p:sp>
        <p:sp>
          <p:nvSpPr>
            <p:cNvPr id="313" name="Rectangle"/>
            <p:cNvSpPr/>
            <p:nvPr/>
          </p:nvSpPr>
          <p:spPr>
            <a:xfrm>
              <a:off x="901205" y="1202106"/>
              <a:ext cx="10453855" cy="373814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4" name="Line"/>
            <p:cNvSpPr/>
            <p:nvPr/>
          </p:nvSpPr>
          <p:spPr>
            <a:xfrm flipV="1">
              <a:off x="10356842" y="973480"/>
              <a:ext cx="1" cy="831066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5" name="Jun"/>
            <p:cNvSpPr txBox="1"/>
            <p:nvPr/>
          </p:nvSpPr>
          <p:spPr>
            <a:xfrm>
              <a:off x="6850606" y="1839374"/>
              <a:ext cx="618440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Jun</a:t>
              </a:r>
            </a:p>
          </p:txBody>
        </p:sp>
        <p:sp>
          <p:nvSpPr>
            <p:cNvPr id="316" name="Line"/>
            <p:cNvSpPr/>
            <p:nvPr/>
          </p:nvSpPr>
          <p:spPr>
            <a:xfrm flipV="1">
              <a:off x="1641640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7" name="Line"/>
            <p:cNvSpPr/>
            <p:nvPr/>
          </p:nvSpPr>
          <p:spPr>
            <a:xfrm flipV="1">
              <a:off x="2022640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8" name="Line"/>
            <p:cNvSpPr/>
            <p:nvPr/>
          </p:nvSpPr>
          <p:spPr>
            <a:xfrm flipV="1">
              <a:off x="3150009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9" name="Line"/>
            <p:cNvSpPr/>
            <p:nvPr/>
          </p:nvSpPr>
          <p:spPr>
            <a:xfrm flipV="1">
              <a:off x="3556409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0" name="Line"/>
            <p:cNvSpPr/>
            <p:nvPr/>
          </p:nvSpPr>
          <p:spPr>
            <a:xfrm flipV="1">
              <a:off x="3648240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1" name="Line"/>
            <p:cNvSpPr/>
            <p:nvPr/>
          </p:nvSpPr>
          <p:spPr>
            <a:xfrm flipV="1">
              <a:off x="4277378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2" name="Line"/>
            <p:cNvSpPr/>
            <p:nvPr/>
          </p:nvSpPr>
          <p:spPr>
            <a:xfrm flipV="1">
              <a:off x="4998347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3" name="Line"/>
            <p:cNvSpPr/>
            <p:nvPr/>
          </p:nvSpPr>
          <p:spPr>
            <a:xfrm flipV="1">
              <a:off x="5358117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4" name="Line"/>
            <p:cNvSpPr/>
            <p:nvPr/>
          </p:nvSpPr>
          <p:spPr>
            <a:xfrm flipV="1">
              <a:off x="5902978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5" name="Line"/>
            <p:cNvSpPr/>
            <p:nvPr/>
          </p:nvSpPr>
          <p:spPr>
            <a:xfrm flipV="1">
              <a:off x="6128132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6" name="Line"/>
            <p:cNvSpPr/>
            <p:nvPr/>
          </p:nvSpPr>
          <p:spPr>
            <a:xfrm flipV="1">
              <a:off x="7447182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7" name="?"/>
            <p:cNvSpPr txBox="1"/>
            <p:nvPr/>
          </p:nvSpPr>
          <p:spPr>
            <a:xfrm>
              <a:off x="8972335" y="349008"/>
              <a:ext cx="361951" cy="774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r>
                <a:t>?</a:t>
              </a:r>
            </a:p>
          </p:txBody>
        </p:sp>
        <p:sp>
          <p:nvSpPr>
            <p:cNvPr id="328" name="Line"/>
            <p:cNvSpPr/>
            <p:nvPr/>
          </p:nvSpPr>
          <p:spPr>
            <a:xfrm flipV="1">
              <a:off x="6402789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9" name="Line"/>
            <p:cNvSpPr/>
            <p:nvPr/>
          </p:nvSpPr>
          <p:spPr>
            <a:xfrm flipV="1">
              <a:off x="6447839" y="-1"/>
              <a:ext cx="1" cy="112371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0" name="Line"/>
            <p:cNvSpPr/>
            <p:nvPr/>
          </p:nvSpPr>
          <p:spPr>
            <a:xfrm flipH="1">
              <a:off x="625640" y="2451100"/>
              <a:ext cx="539264" cy="0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1" name="BBH"/>
            <p:cNvSpPr txBox="1"/>
            <p:nvPr/>
          </p:nvSpPr>
          <p:spPr>
            <a:xfrm>
              <a:off x="1347403" y="2120900"/>
              <a:ext cx="921005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BBH</a:t>
              </a:r>
            </a:p>
          </p:txBody>
        </p:sp>
        <p:sp>
          <p:nvSpPr>
            <p:cNvPr id="332" name="Line"/>
            <p:cNvSpPr/>
            <p:nvPr/>
          </p:nvSpPr>
          <p:spPr>
            <a:xfrm flipH="1">
              <a:off x="625640" y="2895600"/>
              <a:ext cx="539264" cy="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3" name="BNS"/>
            <p:cNvSpPr txBox="1"/>
            <p:nvPr/>
          </p:nvSpPr>
          <p:spPr>
            <a:xfrm>
              <a:off x="1350451" y="2565400"/>
              <a:ext cx="914909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BNS</a:t>
              </a:r>
            </a:p>
          </p:txBody>
        </p:sp>
        <p:sp>
          <p:nvSpPr>
            <p:cNvPr id="334" name="Line"/>
            <p:cNvSpPr/>
            <p:nvPr/>
          </p:nvSpPr>
          <p:spPr>
            <a:xfrm flipH="1">
              <a:off x="625640" y="3345330"/>
              <a:ext cx="539264" cy="1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5" name="?"/>
            <p:cNvSpPr txBox="1"/>
            <p:nvPr/>
          </p:nvSpPr>
          <p:spPr>
            <a:xfrm>
              <a:off x="1649155" y="3015130"/>
              <a:ext cx="31750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?</a:t>
              </a:r>
            </a:p>
          </p:txBody>
        </p:sp>
        <p:sp>
          <p:nvSpPr>
            <p:cNvPr id="336" name="Line"/>
            <p:cNvSpPr/>
            <p:nvPr/>
          </p:nvSpPr>
          <p:spPr>
            <a:xfrm flipV="1">
              <a:off x="9466482" y="1654317"/>
              <a:ext cx="1" cy="716907"/>
            </a:xfrm>
            <a:prstGeom prst="line">
              <a:avLst/>
            </a:prstGeom>
            <a:noFill/>
            <a:ln w="381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7" name="LIGO-VIRGO…"/>
            <p:cNvSpPr txBox="1"/>
            <p:nvPr/>
          </p:nvSpPr>
          <p:spPr>
            <a:xfrm>
              <a:off x="8391179" y="2432049"/>
              <a:ext cx="1946454" cy="814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70000"/>
                </a:lnSpc>
                <a:defRPr sz="2400"/>
              </a:pPr>
              <a:r>
                <a:t>LIGO-VIRGO</a:t>
              </a:r>
            </a:p>
            <a:p>
              <a:pPr>
                <a:lnSpc>
                  <a:spcPct val="70000"/>
                </a:lnSpc>
                <a:defRPr sz="2400"/>
              </a:pPr>
              <a:r>
                <a:t>telecon</a:t>
              </a:r>
            </a:p>
          </p:txBody>
        </p:sp>
      </p:grpSp>
      <p:sp>
        <p:nvSpPr>
          <p:cNvPr id="339" name="O3: what is going on"/>
          <p:cNvSpPr txBox="1">
            <a:spLocks noGrp="1"/>
          </p:cNvSpPr>
          <p:nvPr>
            <p:ph type="title" idx="4294967295"/>
          </p:nvPr>
        </p:nvSpPr>
        <p:spPr>
          <a:xfrm>
            <a:off x="2270827" y="562903"/>
            <a:ext cx="11201401" cy="1714501"/>
          </a:xfrm>
          <a:prstGeom prst="rect">
            <a:avLst/>
          </a:prstGeom>
        </p:spPr>
        <p:txBody>
          <a:bodyPr/>
          <a:lstStyle/>
          <a:p>
            <a:r>
              <a:t>O3: what is going on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2014 Nature news:…"/>
          <p:cNvSpPr txBox="1"/>
          <p:nvPr/>
        </p:nvSpPr>
        <p:spPr>
          <a:xfrm>
            <a:off x="1656123" y="631033"/>
            <a:ext cx="10139383" cy="27051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760000" rotWithShape="0">
              <a:srgbClr val="FFFFFF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 i="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</a:defRPr>
            </a:pPr>
            <a:r>
              <a:t>2014 Nature news: </a:t>
            </a:r>
          </a:p>
          <a:p>
            <a:pPr algn="l"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pPr>
            <a:r>
              <a:t>After two decades and more than half a billion dollars, LIGO, the world's largest gravitational-wave observatory, is on the verge of a detection.  </a:t>
            </a:r>
          </a:p>
          <a:p>
            <a:pPr algn="l">
              <a:defRPr sz="300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pPr>
            <a:r>
              <a:t>Maybe.</a:t>
            </a:r>
          </a:p>
        </p:txBody>
      </p:sp>
      <p:grpSp>
        <p:nvGrpSpPr>
          <p:cNvPr id="192" name="Group"/>
          <p:cNvGrpSpPr/>
          <p:nvPr/>
        </p:nvGrpSpPr>
        <p:grpSpPr>
          <a:xfrm>
            <a:off x="702463" y="3967807"/>
            <a:ext cx="11599874" cy="5035550"/>
            <a:chOff x="0" y="0"/>
            <a:chExt cx="11599872" cy="5035549"/>
          </a:xfrm>
        </p:grpSpPr>
        <p:sp>
          <p:nvSpPr>
            <p:cNvPr id="148" name="Rectangle"/>
            <p:cNvSpPr/>
            <p:nvPr/>
          </p:nvSpPr>
          <p:spPr>
            <a:xfrm>
              <a:off x="245530" y="2047840"/>
              <a:ext cx="11354343" cy="373813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9" name="Line"/>
            <p:cNvSpPr/>
            <p:nvPr/>
          </p:nvSpPr>
          <p:spPr>
            <a:xfrm flipV="1">
              <a:off x="1140802" y="1819213"/>
              <a:ext cx="1" cy="83106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" name="Line"/>
            <p:cNvSpPr/>
            <p:nvPr/>
          </p:nvSpPr>
          <p:spPr>
            <a:xfrm flipV="1">
              <a:off x="2545094" y="1819213"/>
              <a:ext cx="1" cy="83106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" name="Line"/>
            <p:cNvSpPr/>
            <p:nvPr/>
          </p:nvSpPr>
          <p:spPr>
            <a:xfrm flipV="1">
              <a:off x="3949386" y="1819213"/>
              <a:ext cx="1" cy="83106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2" name="Line"/>
            <p:cNvSpPr/>
            <p:nvPr/>
          </p:nvSpPr>
          <p:spPr>
            <a:xfrm flipV="1">
              <a:off x="5612632" y="1819213"/>
              <a:ext cx="1" cy="83106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" name="Line"/>
            <p:cNvSpPr/>
            <p:nvPr/>
          </p:nvSpPr>
          <p:spPr>
            <a:xfrm flipV="1">
              <a:off x="8939126" y="1819213"/>
              <a:ext cx="1" cy="83106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" name="Line"/>
            <p:cNvSpPr/>
            <p:nvPr/>
          </p:nvSpPr>
          <p:spPr>
            <a:xfrm flipV="1">
              <a:off x="7275879" y="1819213"/>
              <a:ext cx="1" cy="83106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5" name="2014"/>
            <p:cNvSpPr txBox="1"/>
            <p:nvPr/>
          </p:nvSpPr>
          <p:spPr>
            <a:xfrm>
              <a:off x="730084" y="2685107"/>
              <a:ext cx="82143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2014</a:t>
              </a:r>
            </a:p>
          </p:txBody>
        </p:sp>
        <p:sp>
          <p:nvSpPr>
            <p:cNvPr id="156" name="2015"/>
            <p:cNvSpPr txBox="1"/>
            <p:nvPr/>
          </p:nvSpPr>
          <p:spPr>
            <a:xfrm>
              <a:off x="2134376" y="2685107"/>
              <a:ext cx="82143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2015</a:t>
              </a:r>
            </a:p>
          </p:txBody>
        </p:sp>
        <p:sp>
          <p:nvSpPr>
            <p:cNvPr id="157" name="2016"/>
            <p:cNvSpPr txBox="1"/>
            <p:nvPr/>
          </p:nvSpPr>
          <p:spPr>
            <a:xfrm>
              <a:off x="3668145" y="2615257"/>
              <a:ext cx="82143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158" name="2017"/>
            <p:cNvSpPr txBox="1"/>
            <p:nvPr/>
          </p:nvSpPr>
          <p:spPr>
            <a:xfrm>
              <a:off x="5201914" y="2685107"/>
              <a:ext cx="82143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159" name="2018"/>
            <p:cNvSpPr txBox="1"/>
            <p:nvPr/>
          </p:nvSpPr>
          <p:spPr>
            <a:xfrm>
              <a:off x="6735684" y="2685107"/>
              <a:ext cx="82143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2018</a:t>
              </a:r>
            </a:p>
          </p:txBody>
        </p:sp>
        <p:sp>
          <p:nvSpPr>
            <p:cNvPr id="160" name="2019"/>
            <p:cNvSpPr txBox="1"/>
            <p:nvPr/>
          </p:nvSpPr>
          <p:spPr>
            <a:xfrm>
              <a:off x="8528407" y="2685107"/>
              <a:ext cx="82143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2019</a:t>
              </a:r>
            </a:p>
          </p:txBody>
        </p:sp>
        <p:sp>
          <p:nvSpPr>
            <p:cNvPr id="161" name="2020"/>
            <p:cNvSpPr txBox="1"/>
            <p:nvPr/>
          </p:nvSpPr>
          <p:spPr>
            <a:xfrm>
              <a:off x="10078113" y="2685107"/>
              <a:ext cx="821437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 i="0">
                  <a:latin typeface="+mn-lt"/>
                  <a:ea typeface="+mn-ea"/>
                  <a:cs typeface="+mn-cs"/>
                  <a:sym typeface="Avenir Next"/>
                </a:defRPr>
              </a:lvl1pPr>
            </a:lstStyle>
            <a:p>
              <a:r>
                <a:t>2020</a:t>
              </a:r>
            </a:p>
          </p:txBody>
        </p:sp>
        <p:sp>
          <p:nvSpPr>
            <p:cNvPr id="162" name="GRAWITA"/>
            <p:cNvSpPr txBox="1"/>
            <p:nvPr/>
          </p:nvSpPr>
          <p:spPr>
            <a:xfrm>
              <a:off x="0" y="64703"/>
              <a:ext cx="1823847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t>GRAWITA</a:t>
              </a:r>
            </a:p>
          </p:txBody>
        </p:sp>
        <p:sp>
          <p:nvSpPr>
            <p:cNvPr id="163" name="Line"/>
            <p:cNvSpPr/>
            <p:nvPr/>
          </p:nvSpPr>
          <p:spPr>
            <a:xfrm flipV="1">
              <a:off x="911923" y="695503"/>
              <a:ext cx="1" cy="1283255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4" name="Line"/>
            <p:cNvSpPr/>
            <p:nvPr/>
          </p:nvSpPr>
          <p:spPr>
            <a:xfrm flipV="1">
              <a:off x="1728508" y="1458057"/>
              <a:ext cx="1" cy="52070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5" name="MoU INAF…"/>
            <p:cNvSpPr txBox="1"/>
            <p:nvPr/>
          </p:nvSpPr>
          <p:spPr>
            <a:xfrm>
              <a:off x="916802" y="642766"/>
              <a:ext cx="1634643" cy="814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70000"/>
                </a:lnSpc>
                <a:defRPr sz="2400">
                  <a:solidFill>
                    <a:srgbClr val="000000"/>
                  </a:solidFill>
                </a:defRPr>
              </a:pPr>
              <a:r>
                <a:t>MoU INAF</a:t>
              </a:r>
            </a:p>
            <a:p>
              <a:pPr>
                <a:lnSpc>
                  <a:spcPct val="70000"/>
                </a:lnSpc>
                <a:defRPr sz="2400">
                  <a:solidFill>
                    <a:srgbClr val="000000"/>
                  </a:solidFill>
                </a:defRPr>
              </a:pPr>
              <a:r>
                <a:t>Ligo/Virgo</a:t>
              </a:r>
            </a:p>
          </p:txBody>
        </p:sp>
        <p:sp>
          <p:nvSpPr>
            <p:cNvPr id="166" name="Rectangle"/>
            <p:cNvSpPr/>
            <p:nvPr/>
          </p:nvSpPr>
          <p:spPr>
            <a:xfrm>
              <a:off x="3532621" y="2047840"/>
              <a:ext cx="490052" cy="373813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7" name="Rectangle"/>
            <p:cNvSpPr/>
            <p:nvPr/>
          </p:nvSpPr>
          <p:spPr>
            <a:xfrm>
              <a:off x="5626561" y="2047840"/>
              <a:ext cx="1087981" cy="373813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8" name="Rectangle"/>
            <p:cNvSpPr/>
            <p:nvPr/>
          </p:nvSpPr>
          <p:spPr>
            <a:xfrm>
              <a:off x="9442068" y="2047840"/>
              <a:ext cx="1810364" cy="373813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760000" rotWithShape="0">
                <a:srgbClr val="FFFFFF">
                  <a:alpha val="3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" name="O1"/>
            <p:cNvSpPr txBox="1"/>
            <p:nvPr/>
          </p:nvSpPr>
          <p:spPr>
            <a:xfrm>
              <a:off x="3466954" y="1942646"/>
              <a:ext cx="621387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O1</a:t>
              </a:r>
            </a:p>
          </p:txBody>
        </p:sp>
        <p:sp>
          <p:nvSpPr>
            <p:cNvPr id="170" name="O2"/>
            <p:cNvSpPr txBox="1"/>
            <p:nvPr/>
          </p:nvSpPr>
          <p:spPr>
            <a:xfrm>
              <a:off x="5859859" y="1942646"/>
              <a:ext cx="621387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O2</a:t>
              </a:r>
            </a:p>
          </p:txBody>
        </p:sp>
        <p:sp>
          <p:nvSpPr>
            <p:cNvPr id="171" name="O3"/>
            <p:cNvSpPr txBox="1"/>
            <p:nvPr/>
          </p:nvSpPr>
          <p:spPr>
            <a:xfrm>
              <a:off x="9938661" y="1942646"/>
              <a:ext cx="621387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O3</a:t>
              </a:r>
            </a:p>
          </p:txBody>
        </p:sp>
        <p:sp>
          <p:nvSpPr>
            <p:cNvPr id="172" name="first…"/>
            <p:cNvSpPr txBox="1"/>
            <p:nvPr/>
          </p:nvSpPr>
          <p:spPr>
            <a:xfrm>
              <a:off x="3090866" y="3928109"/>
              <a:ext cx="921005" cy="110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>
                  <a:solidFill>
                    <a:srgbClr val="000000"/>
                  </a:solidFill>
                </a:defRPr>
              </a:pPr>
              <a:r>
                <a:t>first</a:t>
              </a:r>
            </a:p>
            <a:p>
              <a:pPr>
                <a:lnSpc>
                  <a:spcPct val="80000"/>
                </a:lnSpc>
                <a:defRPr>
                  <a:solidFill>
                    <a:srgbClr val="000000"/>
                  </a:solidFill>
                </a:defRPr>
              </a:pPr>
              <a:r>
                <a:t>BBH</a:t>
              </a:r>
            </a:p>
          </p:txBody>
        </p:sp>
        <p:sp>
          <p:nvSpPr>
            <p:cNvPr id="173" name="Line"/>
            <p:cNvSpPr/>
            <p:nvPr/>
          </p:nvSpPr>
          <p:spPr>
            <a:xfrm flipV="1">
              <a:off x="3545018" y="2615257"/>
              <a:ext cx="1" cy="122444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4" name="Line"/>
            <p:cNvSpPr/>
            <p:nvPr/>
          </p:nvSpPr>
          <p:spPr>
            <a:xfrm flipV="1">
              <a:off x="5975148" y="2675614"/>
              <a:ext cx="539810" cy="53981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5" name="first…"/>
            <p:cNvSpPr txBox="1"/>
            <p:nvPr/>
          </p:nvSpPr>
          <p:spPr>
            <a:xfrm>
              <a:off x="6204399" y="3928109"/>
              <a:ext cx="914909" cy="110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>
                  <a:solidFill>
                    <a:srgbClr val="000000"/>
                  </a:solidFill>
                </a:defRPr>
              </a:pPr>
              <a:r>
                <a:t>first</a:t>
              </a:r>
            </a:p>
            <a:p>
              <a:pPr>
                <a:lnSpc>
                  <a:spcPct val="80000"/>
                </a:lnSpc>
                <a:defRPr>
                  <a:solidFill>
                    <a:srgbClr val="000000"/>
                  </a:solidFill>
                </a:defRPr>
              </a:pPr>
              <a:r>
                <a:t>BNS</a:t>
              </a:r>
            </a:p>
          </p:txBody>
        </p:sp>
        <p:sp>
          <p:nvSpPr>
            <p:cNvPr id="176" name="Line"/>
            <p:cNvSpPr/>
            <p:nvPr/>
          </p:nvSpPr>
          <p:spPr>
            <a:xfrm flipV="1">
              <a:off x="3551368" y="1129392"/>
              <a:ext cx="1" cy="81407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7" name="VST…"/>
            <p:cNvSpPr txBox="1"/>
            <p:nvPr/>
          </p:nvSpPr>
          <p:spPr>
            <a:xfrm>
              <a:off x="2904811" y="0"/>
              <a:ext cx="1293115" cy="986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70000"/>
                </a:lnSpc>
                <a:defRPr sz="3000">
                  <a:solidFill>
                    <a:srgbClr val="000000"/>
                  </a:solidFill>
                </a:defRPr>
              </a:pPr>
              <a:r>
                <a:t>VST</a:t>
              </a:r>
            </a:p>
            <a:p>
              <a:pPr>
                <a:lnSpc>
                  <a:spcPct val="70000"/>
                </a:lnSpc>
                <a:defRPr sz="3000">
                  <a:solidFill>
                    <a:srgbClr val="000000"/>
                  </a:solidFill>
                </a:defRPr>
              </a:pPr>
              <a:r>
                <a:t>trigger</a:t>
              </a:r>
            </a:p>
          </p:txBody>
        </p:sp>
        <p:sp>
          <p:nvSpPr>
            <p:cNvPr id="178" name="ENGRAVE"/>
            <p:cNvSpPr txBox="1"/>
            <p:nvPr/>
          </p:nvSpPr>
          <p:spPr>
            <a:xfrm>
              <a:off x="7742981" y="182245"/>
              <a:ext cx="1865377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t>ENGRAVE</a:t>
              </a:r>
            </a:p>
          </p:txBody>
        </p:sp>
        <p:sp>
          <p:nvSpPr>
            <p:cNvPr id="179" name="Line"/>
            <p:cNvSpPr/>
            <p:nvPr/>
          </p:nvSpPr>
          <p:spPr>
            <a:xfrm flipV="1">
              <a:off x="8460088" y="904747"/>
              <a:ext cx="1" cy="98679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0" name="Line"/>
            <p:cNvSpPr/>
            <p:nvPr/>
          </p:nvSpPr>
          <p:spPr>
            <a:xfrm flipV="1">
              <a:off x="10602372" y="1819213"/>
              <a:ext cx="1" cy="831067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1" name="X-Shooter…"/>
            <p:cNvSpPr txBox="1"/>
            <p:nvPr/>
          </p:nvSpPr>
          <p:spPr>
            <a:xfrm>
              <a:off x="5652818" y="0"/>
              <a:ext cx="1919479" cy="986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70000"/>
                </a:lnSpc>
                <a:defRPr sz="3000">
                  <a:solidFill>
                    <a:srgbClr val="000000"/>
                  </a:solidFill>
                </a:defRPr>
              </a:pPr>
              <a:r>
                <a:t>X-Shooter</a:t>
              </a:r>
            </a:p>
            <a:p>
              <a:pPr>
                <a:lnSpc>
                  <a:spcPct val="70000"/>
                </a:lnSpc>
                <a:defRPr sz="3000">
                  <a:solidFill>
                    <a:srgbClr val="000000"/>
                  </a:solidFill>
                </a:defRPr>
              </a:pPr>
              <a:r>
                <a:t>trigger</a:t>
              </a:r>
            </a:p>
          </p:txBody>
        </p:sp>
        <p:sp>
          <p:nvSpPr>
            <p:cNvPr id="182" name="Line"/>
            <p:cNvSpPr/>
            <p:nvPr/>
          </p:nvSpPr>
          <p:spPr>
            <a:xfrm flipV="1">
              <a:off x="6612556" y="1129392"/>
              <a:ext cx="1" cy="81407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3" name="public…"/>
            <p:cNvSpPr txBox="1"/>
            <p:nvPr/>
          </p:nvSpPr>
          <p:spPr>
            <a:xfrm>
              <a:off x="8407859" y="3290766"/>
              <a:ext cx="1062534" cy="814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70000"/>
                </a:lnSpc>
                <a:defRPr sz="2400">
                  <a:solidFill>
                    <a:srgbClr val="000000"/>
                  </a:solidFill>
                </a:defRPr>
              </a:pPr>
              <a:r>
                <a:t>public</a:t>
              </a:r>
            </a:p>
            <a:p>
              <a:pPr>
                <a:lnSpc>
                  <a:spcPct val="70000"/>
                </a:lnSpc>
                <a:defRPr sz="2400">
                  <a:solidFill>
                    <a:srgbClr val="000000"/>
                  </a:solidFill>
                </a:defRPr>
              </a:pPr>
              <a:r>
                <a:t>alerts</a:t>
              </a:r>
            </a:p>
          </p:txBody>
        </p:sp>
        <p:sp>
          <p:nvSpPr>
            <p:cNvPr id="184" name="Line"/>
            <p:cNvSpPr/>
            <p:nvPr/>
          </p:nvSpPr>
          <p:spPr>
            <a:xfrm flipV="1">
              <a:off x="9281508" y="2531097"/>
              <a:ext cx="135779" cy="718553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5" name="14 CBC…"/>
            <p:cNvSpPr txBox="1"/>
            <p:nvPr/>
          </p:nvSpPr>
          <p:spPr>
            <a:xfrm>
              <a:off x="9429942" y="3928109"/>
              <a:ext cx="1728929" cy="110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>
                  <a:solidFill>
                    <a:srgbClr val="000000"/>
                  </a:solidFill>
                </a:defRPr>
              </a:pPr>
              <a:r>
                <a:t>14 CBC </a:t>
              </a:r>
            </a:p>
            <a:p>
              <a:pPr>
                <a:lnSpc>
                  <a:spcPct val="80000"/>
                </a:lnSpc>
                <a:defRPr>
                  <a:solidFill>
                    <a:srgbClr val="000000"/>
                  </a:solidFill>
                </a:defRPr>
              </a:pPr>
              <a:r>
                <a:t>triggers</a:t>
              </a:r>
            </a:p>
          </p:txBody>
        </p:sp>
        <p:sp>
          <p:nvSpPr>
            <p:cNvPr id="186" name="Line"/>
            <p:cNvSpPr/>
            <p:nvPr/>
          </p:nvSpPr>
          <p:spPr>
            <a:xfrm flipH="1" flipV="1">
              <a:off x="9442068" y="2453751"/>
              <a:ext cx="753986" cy="1547454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7" name="Line"/>
            <p:cNvSpPr/>
            <p:nvPr/>
          </p:nvSpPr>
          <p:spPr>
            <a:xfrm flipH="1" flipV="1">
              <a:off x="9824052" y="2455360"/>
              <a:ext cx="371444" cy="1544236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8" name="LHVC…"/>
            <p:cNvSpPr txBox="1"/>
            <p:nvPr/>
          </p:nvSpPr>
          <p:spPr>
            <a:xfrm>
              <a:off x="7140437" y="3144081"/>
              <a:ext cx="1295747" cy="110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lnSpc>
                  <a:spcPct val="70000"/>
                </a:lnSpc>
                <a:defRPr sz="2400">
                  <a:solidFill>
                    <a:srgbClr val="000000"/>
                  </a:solidFill>
                </a:defRPr>
              </a:pPr>
              <a:r>
                <a:t>LHVC</a:t>
              </a:r>
            </a:p>
            <a:p>
              <a:pPr algn="l">
                <a:lnSpc>
                  <a:spcPct val="70000"/>
                </a:lnSpc>
                <a:defRPr sz="2400">
                  <a:solidFill>
                    <a:srgbClr val="000000"/>
                  </a:solidFill>
                </a:defRPr>
              </a:pPr>
              <a:r>
                <a:t>Nobel prize</a:t>
              </a:r>
            </a:p>
          </p:txBody>
        </p:sp>
        <p:sp>
          <p:nvSpPr>
            <p:cNvPr id="189" name="Line"/>
            <p:cNvSpPr/>
            <p:nvPr/>
          </p:nvSpPr>
          <p:spPr>
            <a:xfrm flipH="1" flipV="1">
              <a:off x="6879489" y="2641265"/>
              <a:ext cx="388411" cy="608385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0" name="Line"/>
            <p:cNvSpPr/>
            <p:nvPr/>
          </p:nvSpPr>
          <p:spPr>
            <a:xfrm flipV="1">
              <a:off x="6661853" y="2615257"/>
              <a:ext cx="1" cy="1283255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 i="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1" name="Virgo…"/>
            <p:cNvSpPr txBox="1"/>
            <p:nvPr/>
          </p:nvSpPr>
          <p:spPr>
            <a:xfrm>
              <a:off x="5364045" y="3248286"/>
              <a:ext cx="1080212" cy="814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r">
                <a:lnSpc>
                  <a:spcPct val="70000"/>
                </a:lnSpc>
                <a:defRPr sz="2400">
                  <a:solidFill>
                    <a:srgbClr val="000000"/>
                  </a:solidFill>
                </a:defRPr>
              </a:pPr>
              <a:r>
                <a:t>Virgo</a:t>
              </a:r>
            </a:p>
            <a:p>
              <a:pPr algn="r">
                <a:lnSpc>
                  <a:spcPct val="70000"/>
                </a:lnSpc>
                <a:defRPr sz="2400">
                  <a:solidFill>
                    <a:srgbClr val="000000"/>
                  </a:solidFill>
                </a:defRPr>
              </a:pPr>
              <a:r>
                <a:t>joining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170817_timeline.pdf" descr="170817_timeline.pdf"/>
          <p:cNvPicPr>
            <a:picLocks noChangeAspect="1"/>
          </p:cNvPicPr>
          <p:nvPr/>
        </p:nvPicPr>
        <p:blipFill>
          <a:blip r:embed="rId2">
            <a:extLst/>
          </a:blip>
          <a:srcRect l="8108" t="14501" r="8108" b="5627"/>
          <a:stretch>
            <a:fillRect/>
          </a:stretch>
        </p:blipFill>
        <p:spPr>
          <a:xfrm>
            <a:off x="541734" y="1427985"/>
            <a:ext cx="11921477" cy="8031016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GW170817 and the Kilonova"/>
          <p:cNvSpPr txBox="1"/>
          <p:nvPr/>
        </p:nvSpPr>
        <p:spPr>
          <a:xfrm>
            <a:off x="1066102" y="475482"/>
            <a:ext cx="1108527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800" b="1" i="0" cap="all" spc="38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GW170817 and the Kilonova</a:t>
            </a:r>
          </a:p>
        </p:txBody>
      </p:sp>
      <p:sp>
        <p:nvSpPr>
          <p:cNvPr id="196" name="~80 papers…"/>
          <p:cNvSpPr txBox="1"/>
          <p:nvPr/>
        </p:nvSpPr>
        <p:spPr>
          <a:xfrm>
            <a:off x="9808648" y="7136003"/>
            <a:ext cx="2532889" cy="21844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25400" dist="25400" dir="15060000" rotWithShape="0">
              <a:srgbClr val="3C3C3C">
                <a:alpha val="2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i="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</a:defRPr>
            </a:pPr>
            <a:r>
              <a:t>~80 papers</a:t>
            </a:r>
          </a:p>
          <a:p>
            <a:pPr>
              <a:defRPr sz="3000" i="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</a:defRPr>
            </a:pPr>
            <a:r>
              <a:t>in one month</a:t>
            </a:r>
          </a:p>
          <a:p>
            <a:pPr>
              <a:defRPr sz="3000" i="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</a:defRPr>
            </a:pPr>
            <a:r>
              <a:t> 3 on Nature</a:t>
            </a:r>
          </a:p>
          <a:p>
            <a:pPr>
              <a:defRPr sz="3000" i="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</a:defRPr>
            </a:pPr>
            <a:r>
              <a:t>for INAF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 Shot 2017-10-13 at 15.57.06 .png" descr="Screen Shot 2017-10-13 at 15.57.06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343" y="1718318"/>
            <a:ext cx="5712146" cy="3777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xxx.png" descr="xxx.png"/>
          <p:cNvPicPr>
            <a:picLocks noChangeAspect="1"/>
          </p:cNvPicPr>
          <p:nvPr/>
        </p:nvPicPr>
        <p:blipFill>
          <a:blip r:embed="rId3">
            <a:extLst/>
          </a:blip>
          <a:srcRect l="2458" t="9342" b="2111"/>
          <a:stretch>
            <a:fillRect/>
          </a:stretch>
        </p:blipFill>
        <p:spPr>
          <a:xfrm>
            <a:off x="6787649" y="2618982"/>
            <a:ext cx="5712290" cy="6100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figure_1.pdf" descr="figure_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5131" y="5582792"/>
            <a:ext cx="5313165" cy="3984874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W170817 and the Kilonova"/>
          <p:cNvSpPr txBox="1"/>
          <p:nvPr/>
        </p:nvSpPr>
        <p:spPr>
          <a:xfrm>
            <a:off x="1066102" y="475482"/>
            <a:ext cx="1108527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800" b="1" i="0" cap="all" spc="38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GW170817 and the Kilonova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reen Shot 2018-02-28 at 17.50.19.png" descr="Screen Shot 2018-02-28 at 17.50.19.png"/>
          <p:cNvPicPr>
            <a:picLocks noChangeAspect="1"/>
          </p:cNvPicPr>
          <p:nvPr/>
        </p:nvPicPr>
        <p:blipFill>
          <a:blip r:embed="rId3">
            <a:extLst/>
          </a:blip>
          <a:srcRect t="2303"/>
          <a:stretch>
            <a:fillRect/>
          </a:stretch>
        </p:blipFill>
        <p:spPr>
          <a:xfrm>
            <a:off x="502382" y="2061170"/>
            <a:ext cx="4362756" cy="563124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Margutti et al. 2018"/>
          <p:cNvSpPr txBox="1"/>
          <p:nvPr/>
        </p:nvSpPr>
        <p:spPr>
          <a:xfrm>
            <a:off x="320974" y="1516410"/>
            <a:ext cx="305199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>
              <a:defRPr>
                <a:effectLst/>
              </a:defRPr>
            </a:pPr>
            <a:r>
              <a:t>Margutti et al. 2018 </a:t>
            </a:r>
          </a:p>
        </p:txBody>
      </p:sp>
      <p:sp>
        <p:nvSpPr>
          <p:cNvPr id="205" name="Ghirlanda et al. 2019"/>
          <p:cNvSpPr txBox="1"/>
          <p:nvPr/>
        </p:nvSpPr>
        <p:spPr>
          <a:xfrm>
            <a:off x="9290127" y="1605310"/>
            <a:ext cx="315964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>
              <a:defRPr>
                <a:effectLst/>
              </a:defRPr>
            </a:pPr>
            <a:r>
              <a:t>Ghirlanda et al. 2019</a:t>
            </a:r>
          </a:p>
        </p:txBody>
      </p:sp>
      <p:pic>
        <p:nvPicPr>
          <p:cNvPr id="206" name="Screenshot 2019-06-10 at 12.33.47.png" descr="Screenshot 2019-06-10 at 12.33.4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3881" y="2051033"/>
            <a:ext cx="6432028" cy="5651534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.. … a successful jet with a structured angular velocity and energy profile, featuring a narrow (θc = 3.4°) and energetic (2.5×1052 erg isotropic equivalent energy) core seen from a viewing angle of ~15 degrees. … The energy and bulk velocity of the jet material decrease steeply away from the jet  producing a sheath of slower material surrounding the core (this material emits the observed sGRB)."/>
          <p:cNvSpPr txBox="1"/>
          <p:nvPr/>
        </p:nvSpPr>
        <p:spPr>
          <a:xfrm>
            <a:off x="227198" y="7729190"/>
            <a:ext cx="12550404" cy="186182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25400" dist="25400" dir="15060000" rotWithShape="0">
              <a:srgbClr val="3C3C3C">
                <a:alpha val="2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400" i="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</a:defRPr>
            </a:pPr>
            <a:r>
              <a:t>.. … a successful jet with a structured angular velocity and energy profile, featuring a narrow (θc = 3.4°) and energetic (2.5×10</a:t>
            </a:r>
            <a:r>
              <a:rPr baseline="31999"/>
              <a:t>52</a:t>
            </a:r>
            <a:r>
              <a:t> erg isotropic equivalent energy) core seen from a viewing angle of ~15 degrees. … The energy and bulk velocity of the jet material decrease steeply away from the jet  producing a sheath of slower material surrounding the core (</a:t>
            </a:r>
            <a:r>
              <a:rPr i="1">
                <a:latin typeface="+mn-lt"/>
                <a:ea typeface="+mn-ea"/>
                <a:cs typeface="+mn-cs"/>
                <a:sym typeface="Avenir Next"/>
              </a:rPr>
              <a:t>this material emits the observed sGRB)</a:t>
            </a:r>
            <a:r>
              <a:t>.</a:t>
            </a:r>
          </a:p>
        </p:txBody>
      </p:sp>
      <p:sp>
        <p:nvSpPr>
          <p:cNvPr id="208" name="GW170817 and the Kilonova"/>
          <p:cNvSpPr txBox="1"/>
          <p:nvPr/>
        </p:nvSpPr>
        <p:spPr>
          <a:xfrm>
            <a:off x="1066102" y="475482"/>
            <a:ext cx="1108527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800" b="1" i="0" cap="all" spc="38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GW170817 and the Kilonova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unknown.pdf" descr="unknow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4837" y="1346162"/>
            <a:ext cx="7375981" cy="425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unknown.pdf" descr="unknow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1968" y="5704445"/>
            <a:ext cx="7261719" cy="3909942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Line"/>
          <p:cNvSpPr/>
          <p:nvPr/>
        </p:nvSpPr>
        <p:spPr>
          <a:xfrm flipV="1">
            <a:off x="5194300" y="2405229"/>
            <a:ext cx="0" cy="171445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 i="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5" name="30km"/>
          <p:cNvSpPr txBox="1"/>
          <p:nvPr/>
        </p:nvSpPr>
        <p:spPr>
          <a:xfrm>
            <a:off x="5248554" y="3091008"/>
            <a:ext cx="57729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30km</a:t>
            </a:r>
          </a:p>
        </p:txBody>
      </p:sp>
      <p:sp>
        <p:nvSpPr>
          <p:cNvPr id="216" name="100km"/>
          <p:cNvSpPr txBox="1"/>
          <p:nvPr/>
        </p:nvSpPr>
        <p:spPr>
          <a:xfrm>
            <a:off x="5297258" y="7246805"/>
            <a:ext cx="68308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100km</a:t>
            </a:r>
          </a:p>
        </p:txBody>
      </p:sp>
      <p:sp>
        <p:nvSpPr>
          <p:cNvPr id="217" name="Ciolfi et al. 2019…"/>
          <p:cNvSpPr txBox="1"/>
          <p:nvPr/>
        </p:nvSpPr>
        <p:spPr>
          <a:xfrm>
            <a:off x="461721" y="2097910"/>
            <a:ext cx="4029558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Ciolfi et al. 2019</a:t>
            </a:r>
          </a:p>
          <a:p>
            <a:r>
              <a:t>astro-ph 1904.10222</a:t>
            </a:r>
          </a:p>
        </p:txBody>
      </p:sp>
      <p:sp>
        <p:nvSpPr>
          <p:cNvPr id="218" name="The first 100 ms of a long-lived magnetized neutron star formed in a binary neutron star merger"/>
          <p:cNvSpPr txBox="1"/>
          <p:nvPr/>
        </p:nvSpPr>
        <p:spPr>
          <a:xfrm>
            <a:off x="401148" y="4400818"/>
            <a:ext cx="4574314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The first 100 ms of a long-lived magnetized neutron star formed in a binary neutron star merger</a:t>
            </a:r>
          </a:p>
        </p:txBody>
      </p:sp>
      <p:sp>
        <p:nvSpPr>
          <p:cNvPr id="219" name="GW170817 and the Kilonova"/>
          <p:cNvSpPr txBox="1"/>
          <p:nvPr/>
        </p:nvSpPr>
        <p:spPr>
          <a:xfrm>
            <a:off x="1066102" y="475482"/>
            <a:ext cx="1108527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800" b="1" i="0" cap="all" spc="38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GW170817 and the Kilonova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3" name="Table"/>
          <p:cNvGraphicFramePr/>
          <p:nvPr/>
        </p:nvGraphicFramePr>
        <p:xfrm>
          <a:off x="723900" y="2459335"/>
          <a:ext cx="4007543" cy="607947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303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CBC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Distance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GW150914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420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GW151012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 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1.1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GW151226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 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450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GW170823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1.9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GW170818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2.2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GW170814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555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GW170809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955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GW170729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2.8 Gpc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GW170806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325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GW270104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BBH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730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6623">
                <a:tc>
                  <a:txBody>
                    <a:bodyPr/>
                    <a:lstStyle/>
                    <a:p>
                      <a:pPr algn="l"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 u="sng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GW170817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514F48">
                          <a:alpha val="80000"/>
                        </a:srgbClr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BNS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2900"/>
                        </a:lnSpc>
                        <a:defRPr b="0" cap="none">
                          <a:solidFill>
                            <a:srgbClr val="000000"/>
                          </a:solidFill>
                          <a:effectLst/>
                        </a:defRPr>
                      </a:pPr>
                      <a:r>
                        <a:rPr sz="1200">
                          <a:solidFill>
                            <a:srgbClr val="222222"/>
                          </a:solidFill>
                          <a:effectLst>
                            <a:outerShdw blurRad="25400" dist="25400" dir="5520000" rotWithShape="0">
                              <a:srgbClr val="FFFFFF">
                                <a:alpha val="72000"/>
                              </a:srgbClr>
                            </a:outerShdw>
                          </a:effectLst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40 Mpc</a:t>
                      </a:r>
                    </a:p>
                  </a:txBody>
                  <a:tcPr marL="25400" marR="25400" marT="0" marB="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24" name="O1-2 Trigger"/>
          <p:cNvSpPr txBox="1"/>
          <p:nvPr/>
        </p:nvSpPr>
        <p:spPr>
          <a:xfrm>
            <a:off x="584705" y="1639616"/>
            <a:ext cx="246410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O1-2 Trigger</a:t>
            </a:r>
          </a:p>
        </p:txBody>
      </p:sp>
      <p:sp>
        <p:nvSpPr>
          <p:cNvPr id="225" name="BBH &lt;dist&gt; = 1.2 Gpc"/>
          <p:cNvSpPr txBox="1"/>
          <p:nvPr/>
        </p:nvSpPr>
        <p:spPr>
          <a:xfrm>
            <a:off x="644415" y="8517702"/>
            <a:ext cx="416651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BBH &lt;dist&gt; = 1.2 Gpc</a:t>
            </a: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3182" y="2158708"/>
            <a:ext cx="9261563" cy="63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Astrophysics with GW"/>
          <p:cNvSpPr txBox="1">
            <a:spLocks noGrp="1"/>
          </p:cNvSpPr>
          <p:nvPr>
            <p:ph type="title" idx="4294967295"/>
          </p:nvPr>
        </p:nvSpPr>
        <p:spPr>
          <a:xfrm>
            <a:off x="1977251" y="623616"/>
            <a:ext cx="11201401" cy="1714501"/>
          </a:xfrm>
          <a:prstGeom prst="rect">
            <a:avLst/>
          </a:prstGeom>
        </p:spPr>
        <p:txBody>
          <a:bodyPr/>
          <a:lstStyle/>
          <a:p>
            <a:r>
              <a:t>Astrophysics with GW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nsion with the Hubble constant"/>
          <p:cNvSpPr txBox="1">
            <a:spLocks noGrp="1"/>
          </p:cNvSpPr>
          <p:nvPr>
            <p:ph type="title" idx="4294967295"/>
          </p:nvPr>
        </p:nvSpPr>
        <p:spPr>
          <a:xfrm>
            <a:off x="977241" y="732553"/>
            <a:ext cx="13259021" cy="1714501"/>
          </a:xfrm>
          <a:prstGeom prst="rect">
            <a:avLst/>
          </a:prstGeom>
        </p:spPr>
        <p:txBody>
          <a:bodyPr/>
          <a:lstStyle>
            <a:lvl1pPr>
              <a:defRPr sz="4000" spc="319"/>
            </a:lvl1pPr>
          </a:lstStyle>
          <a:p>
            <a:r>
              <a:t>Tension with the Hubble constant</a:t>
            </a:r>
          </a:p>
        </p:txBody>
      </p:sp>
      <p:grpSp>
        <p:nvGrpSpPr>
          <p:cNvPr id="232" name="Group"/>
          <p:cNvGrpSpPr/>
          <p:nvPr/>
        </p:nvGrpSpPr>
        <p:grpSpPr>
          <a:xfrm>
            <a:off x="805173" y="2488292"/>
            <a:ext cx="11394454" cy="6583530"/>
            <a:chOff x="38100" y="380999"/>
            <a:chExt cx="11394452" cy="6583529"/>
          </a:xfrm>
        </p:grpSpPr>
        <p:pic>
          <p:nvPicPr>
            <p:cNvPr id="230" name="Screenshot 2019-06-15 at 10.02.26 .png" descr="Screenshot 2019-06-15 at 10.02.26 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81576" y="1263578"/>
              <a:ext cx="8107500" cy="5700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A two per cent Hubble constant measurement from standard sirens within five years      Hsin-Yu Chen et al. 2018 Nature 562,445"/>
            <p:cNvSpPr txBox="1"/>
            <p:nvPr/>
          </p:nvSpPr>
          <p:spPr>
            <a:xfrm>
              <a:off x="38100" y="380999"/>
              <a:ext cx="11394453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2400" i="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i="1"/>
                <a:t>A two per cent Hubble constant measurement from standard sirens within five years</a:t>
              </a:r>
              <a:r>
                <a:t>      Hsin-Yu Chen et al. 2018 Nature 562,445</a:t>
              </a:r>
            </a:p>
          </p:txBody>
        </p:sp>
      </p:grpSp>
      <p:sp>
        <p:nvSpPr>
          <p:cNvPr id="233" name="Cepheids/SNe (73) or CMB  (67) ?"/>
          <p:cNvSpPr txBox="1"/>
          <p:nvPr/>
        </p:nvSpPr>
        <p:spPr>
          <a:xfrm>
            <a:off x="2517902" y="1726651"/>
            <a:ext cx="796899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Cepheids/SNe (73) or CMB  (67) 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O3: building collaborations"/>
          <p:cNvSpPr txBox="1">
            <a:spLocks noGrp="1"/>
          </p:cNvSpPr>
          <p:nvPr>
            <p:ph type="title"/>
          </p:nvPr>
        </p:nvSpPr>
        <p:spPr>
          <a:xfrm>
            <a:off x="755725" y="512542"/>
            <a:ext cx="12725847" cy="1714501"/>
          </a:xfrm>
          <a:prstGeom prst="rect">
            <a:avLst/>
          </a:prstGeom>
        </p:spPr>
        <p:txBody>
          <a:bodyPr/>
          <a:lstStyle/>
          <a:p>
            <a:r>
              <a:t>O3: building collaborations</a:t>
            </a:r>
          </a:p>
        </p:txBody>
      </p:sp>
      <p:pic>
        <p:nvPicPr>
          <p:cNvPr id="236" name="Screen Shot 2018-06-19 at 09.41.46.png" descr="Screen Shot 2018-06-19 at 09.41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634" y="1594205"/>
            <a:ext cx="6141173" cy="7225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creen Shot 2018-06-19 at 09.43.15.png" descr="Screen Shot 2018-06-19 at 09.43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3915" y="2168002"/>
            <a:ext cx="6802502" cy="5150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Screenshot 2019-06-03 at 14.47.31.png" descr="Screenshot 2019-06-03 at 14.47.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08203" y="7322898"/>
            <a:ext cx="4733843" cy="2172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5">
  <a:themeElements>
    <a:clrScheme name="New_Template5">
      <a:dk1>
        <a:srgbClr val="5E524C"/>
      </a:dk1>
      <a:lt1>
        <a:srgbClr val="12455E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760000" rotWithShape="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E3B39"/>
            </a:solidFill>
            <a:effectLst>
              <a:outerShdw blurRad="25400" dist="12700" dir="4920000" rotWithShape="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blurRad="25400" dist="25400" dir="5520000" rotWithShape="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1" u="none" strike="noStrike" cap="none" spc="0" normalizeH="0" baseline="0">
            <a:ln>
              <a:noFill/>
            </a:ln>
            <a:solidFill>
              <a:srgbClr val="5E524C"/>
            </a:solidFill>
            <a:effectLst>
              <a:outerShdw blurRad="25400" dist="25400" dir="5520000" rotWithShape="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5">
  <a:themeElements>
    <a:clrScheme name="New_Template5">
      <a:dk1>
        <a:srgbClr val="000000"/>
      </a:dk1>
      <a:lt1>
        <a:srgbClr val="FFFFFF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760000" rotWithShape="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E3B39"/>
            </a:solidFill>
            <a:effectLst>
              <a:outerShdw blurRad="25400" dist="12700" dir="4920000" rotWithShape="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blurRad="25400" dist="25400" dir="5520000" rotWithShape="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1" u="none" strike="noStrike" cap="none" spc="0" normalizeH="0" baseline="0">
            <a:ln>
              <a:noFill/>
            </a:ln>
            <a:solidFill>
              <a:srgbClr val="5E524C"/>
            </a:solidFill>
            <a:effectLst>
              <a:outerShdw blurRad="25400" dist="25400" dir="5520000" rotWithShape="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</Words>
  <Application>Microsoft Macintosh PowerPoint</Application>
  <PresentationFormat>Custom</PresentationFormat>
  <Paragraphs>207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Avenir Book Oblique</vt:lpstr>
      <vt:lpstr>Avenir Next</vt:lpstr>
      <vt:lpstr>Avenir Next Demi Bold</vt:lpstr>
      <vt:lpstr>Avenir Next Medium</vt:lpstr>
      <vt:lpstr>Baskerville</vt:lpstr>
      <vt:lpstr>Cochin</vt:lpstr>
      <vt:lpstr>Helvetica</vt:lpstr>
      <vt:lpstr>Helvetica Neue</vt:lpstr>
      <vt:lpstr>Verdana</vt:lpstr>
      <vt:lpstr>New_Template5</vt:lpstr>
      <vt:lpstr>Electromagnetic counterpart of gravitationaL wave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Astrophysics with GW</vt:lpstr>
      <vt:lpstr>Tension with the Hubble constant</vt:lpstr>
      <vt:lpstr>O3: building collaborations</vt:lpstr>
      <vt:lpstr>O3: getting support</vt:lpstr>
      <vt:lpstr>PowerPoint Presentation</vt:lpstr>
      <vt:lpstr>O3: managing alerts</vt:lpstr>
      <vt:lpstr>O3: what is going on</vt:lpstr>
      <vt:lpstr>O3: what is going on</vt:lpstr>
      <vt:lpstr>O3: what is going 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Electromagnetic counterpart of gravitationaL wave events</dc:title>
  <cp:lastModifiedBy>Enrico Cappellaro</cp:lastModifiedBy>
  <cp:revision>1</cp:revision>
  <dcterms:modified xsi:type="dcterms:W3CDTF">2019-06-17T16:59:07Z</dcterms:modified>
</cp:coreProperties>
</file>