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23"/>
  </p:notesMasterIdLst>
  <p:sldIdLst>
    <p:sldId id="256" r:id="rId2"/>
    <p:sldId id="537" r:id="rId3"/>
    <p:sldId id="257" r:id="rId4"/>
    <p:sldId id="598" r:id="rId5"/>
    <p:sldId id="511" r:id="rId6"/>
    <p:sldId id="536" r:id="rId7"/>
    <p:sldId id="597" r:id="rId8"/>
    <p:sldId id="397" r:id="rId9"/>
    <p:sldId id="261" r:id="rId10"/>
    <p:sldId id="262" r:id="rId11"/>
    <p:sldId id="258" r:id="rId12"/>
    <p:sldId id="316" r:id="rId13"/>
    <p:sldId id="495" r:id="rId14"/>
    <p:sldId id="534" r:id="rId15"/>
    <p:sldId id="535" r:id="rId16"/>
    <p:sldId id="388" r:id="rId17"/>
    <p:sldId id="278" r:id="rId18"/>
    <p:sldId id="293" r:id="rId19"/>
    <p:sldId id="521" r:id="rId20"/>
    <p:sldId id="488" r:id="rId21"/>
    <p:sldId id="26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97" autoAdjust="0"/>
    <p:restoredTop sz="86423" autoAdjust="0"/>
  </p:normalViewPr>
  <p:slideViewPr>
    <p:cSldViewPr>
      <p:cViewPr varScale="1">
        <p:scale>
          <a:sx n="128" d="100"/>
          <a:sy n="128" d="100"/>
        </p:scale>
        <p:origin x="1616" y="176"/>
      </p:cViewPr>
      <p:guideLst>
        <p:guide orient="horz" pos="2160"/>
        <p:guide pos="2880"/>
      </p:guideLst>
    </p:cSldViewPr>
  </p:slideViewPr>
  <p:outlineViewPr>
    <p:cViewPr>
      <p:scale>
        <a:sx n="33" d="100"/>
        <a:sy n="33" d="100"/>
      </p:scale>
      <p:origin x="0" y="-10128"/>
    </p:cViewPr>
  </p:outlineViewPr>
  <p:notesTextViewPr>
    <p:cViewPr>
      <p:scale>
        <a:sx n="100" d="100"/>
        <a:sy n="100" d="100"/>
      </p:scale>
      <p:origin x="0" y="0"/>
    </p:cViewPr>
  </p:notesTextViewPr>
  <p:sorterViewPr>
    <p:cViewPr varScale="1">
      <p:scale>
        <a:sx n="1" d="1"/>
        <a:sy n="1" d="1"/>
      </p:scale>
      <p:origin x="0" y="456"/>
    </p:cViewPr>
  </p:sorterViewPr>
  <p:notesViewPr>
    <p:cSldViewPr>
      <p:cViewPr varScale="1">
        <p:scale>
          <a:sx n="69" d="100"/>
          <a:sy n="69" d="100"/>
        </p:scale>
        <p:origin x="252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it-IT" altLang="it-IT"/>
          </a:p>
        </p:txBody>
      </p:sp>
      <p:sp>
        <p:nvSpPr>
          <p:cNvPr id="675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it-IT" altLang="it-IT"/>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it-IT" altLang="it-IT"/>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64C87F55-ABC9-4743-B447-2BE9E1C2F608}" type="slidenum">
              <a:rPr lang="it-IT" altLang="it-IT"/>
              <a:pPr/>
              <a:t>‹N›</a:t>
            </a:fld>
            <a:endParaRPr lang="it-IT" altLang="it-IT"/>
          </a:p>
        </p:txBody>
      </p:sp>
    </p:spTree>
    <p:extLst>
      <p:ext uri="{BB962C8B-B14F-4D97-AF65-F5344CB8AC3E}">
        <p14:creationId xmlns:p14="http://schemas.microsoft.com/office/powerpoint/2010/main" val="19215718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noTextEdit="1"/>
          </p:cNvSpPr>
          <p:nvPr>
            <p:ph type="sldImg"/>
          </p:nvPr>
        </p:nvSpPr>
        <p:spPr>
          <a:ln/>
        </p:spPr>
      </p:sp>
      <p:sp>
        <p:nvSpPr>
          <p:cNvPr id="55298"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it-IT"/>
          </a:p>
        </p:txBody>
      </p:sp>
      <p:sp>
        <p:nvSpPr>
          <p:cNvPr id="55299"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6622B1F-19CE-4DF7-A398-449F97A47669}" type="slidenum">
              <a:rPr lang="en-US" altLang="it-IT"/>
              <a:pPr>
                <a:spcBef>
                  <a:spcPct val="0"/>
                </a:spcBef>
              </a:pPr>
              <a:t>16</a:t>
            </a:fld>
            <a:endParaRPr lang="en-US" altLang="it-IT"/>
          </a:p>
        </p:txBody>
      </p:sp>
    </p:spTree>
    <p:extLst>
      <p:ext uri="{BB962C8B-B14F-4D97-AF65-F5344CB8AC3E}">
        <p14:creationId xmlns:p14="http://schemas.microsoft.com/office/powerpoint/2010/main" val="2053155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r>
              <a:rPr lang="en-US" altLang="it-IT"/>
              <a:t>XL SAIT, 2-6 May 2016</a:t>
            </a:r>
            <a:endParaRPr lang="it-IT" altLang="it-IT"/>
          </a:p>
        </p:txBody>
      </p:sp>
      <p:sp>
        <p:nvSpPr>
          <p:cNvPr id="6" name="Slide Number Placeholder 5"/>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343487339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r>
              <a:rPr lang="en-US" altLang="it-IT"/>
              <a:t>XL SAIT, 2-6 May 2016</a:t>
            </a:r>
            <a:endParaRPr lang="it-IT" altLang="it-IT"/>
          </a:p>
        </p:txBody>
      </p:sp>
      <p:sp>
        <p:nvSpPr>
          <p:cNvPr id="6" name="Slide Number Placeholder 5"/>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149308961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r>
              <a:rPr lang="en-US" altLang="it-IT"/>
              <a:t>XL SAIT, 2-6 May 2016</a:t>
            </a:r>
            <a:endParaRPr lang="it-IT" altLang="it-IT"/>
          </a:p>
        </p:txBody>
      </p:sp>
      <p:sp>
        <p:nvSpPr>
          <p:cNvPr id="6" name="Slide Number Placeholder 5"/>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328185877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r>
              <a:rPr lang="en-US" altLang="it-IT"/>
              <a:t>XL SAIT, 2-6 May 2016</a:t>
            </a:r>
            <a:endParaRPr lang="it-IT" altLang="it-IT"/>
          </a:p>
        </p:txBody>
      </p:sp>
      <p:sp>
        <p:nvSpPr>
          <p:cNvPr id="6" name="Slide Number Placeholder 5"/>
          <p:cNvSpPr>
            <a:spLocks noGrp="1"/>
          </p:cNvSpPr>
          <p:nvPr>
            <p:ph type="sldNum" sz="quarter" idx="12"/>
          </p:nvPr>
        </p:nvSpPr>
        <p:spPr/>
        <p:txBody>
          <a:bodyPr/>
          <a:lstStyle/>
          <a:p>
            <a:fld id="{F9E0AB11-C57D-45DE-AD3A-8E5F8384CB09}" type="slidenum">
              <a:rPr lang="it-IT" altLang="it-IT" smtClean="0"/>
              <a:pPr/>
              <a:t>‹N›</a:t>
            </a:fld>
            <a:endParaRPr lang="it-IT" altLang="it-IT"/>
          </a:p>
        </p:txBody>
      </p:sp>
      <p:pic>
        <p:nvPicPr>
          <p:cNvPr id="7" name="SIMBIO-SYS logo">
            <a:extLst>
              <a:ext uri="{FF2B5EF4-FFF2-40B4-BE49-F238E27FC236}">
                <a16:creationId xmlns:a16="http://schemas.microsoft.com/office/drawing/2014/main" id="{6CC06496-CEC8-5A4E-87A4-380AEF24178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7630" y="48849"/>
            <a:ext cx="1620693" cy="741068"/>
          </a:xfrm>
          <a:prstGeom prst="rect">
            <a:avLst/>
          </a:prstGeom>
        </p:spPr>
      </p:pic>
      <p:sp>
        <p:nvSpPr>
          <p:cNvPr id="8" name="object 3">
            <a:extLst>
              <a:ext uri="{FF2B5EF4-FFF2-40B4-BE49-F238E27FC236}">
                <a16:creationId xmlns:a16="http://schemas.microsoft.com/office/drawing/2014/main" id="{2F58731E-11DB-9245-A73A-C5F3AAF003D7}"/>
              </a:ext>
            </a:extLst>
          </p:cNvPr>
          <p:cNvSpPr/>
          <p:nvPr userDrawn="1"/>
        </p:nvSpPr>
        <p:spPr>
          <a:xfrm>
            <a:off x="0" y="0"/>
            <a:ext cx="7380605" cy="817244"/>
          </a:xfrm>
          <a:custGeom>
            <a:avLst/>
            <a:gdLst/>
            <a:ahLst/>
            <a:cxnLst/>
            <a:rect l="l" t="t" r="r" b="b"/>
            <a:pathLst>
              <a:path w="7380605" h="817244">
                <a:moveTo>
                  <a:pt x="0" y="817245"/>
                </a:moveTo>
                <a:lnTo>
                  <a:pt x="7380351" y="817245"/>
                </a:lnTo>
                <a:lnTo>
                  <a:pt x="7380351" y="0"/>
                </a:lnTo>
                <a:lnTo>
                  <a:pt x="0" y="0"/>
                </a:lnTo>
                <a:lnTo>
                  <a:pt x="0" y="817245"/>
                </a:lnTo>
                <a:close/>
              </a:path>
            </a:pathLst>
          </a:custGeom>
          <a:solidFill>
            <a:srgbClr val="FF0000"/>
          </a:solidFill>
        </p:spPr>
        <p:txBody>
          <a:bodyPr wrap="square" lIns="0" tIns="0" rIns="0" bIns="0" rtlCol="0" anchor="ctr"/>
          <a:lstStyle/>
          <a:p>
            <a:pPr algn="ctr"/>
            <a:endParaRPr lang="it-IT" sz="2400" b="1" dirty="0">
              <a:solidFill>
                <a:schemeClr val="bg1"/>
              </a:solidFill>
              <a:latin typeface="Bradley Hand" pitchFamily="2" charset="77"/>
              <a:cs typeface="Times New Roman" panose="02020603050405020304" pitchFamily="18" charset="0"/>
            </a:endParaRPr>
          </a:p>
        </p:txBody>
      </p:sp>
    </p:spTree>
    <p:extLst>
      <p:ext uri="{BB962C8B-B14F-4D97-AF65-F5344CB8AC3E}">
        <p14:creationId xmlns:p14="http://schemas.microsoft.com/office/powerpoint/2010/main" val="63217462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r>
              <a:rPr lang="en-US" altLang="it-IT"/>
              <a:t>XL SAIT, 2-6 May 2016</a:t>
            </a:r>
            <a:endParaRPr lang="it-IT" altLang="it-IT"/>
          </a:p>
        </p:txBody>
      </p:sp>
      <p:sp>
        <p:nvSpPr>
          <p:cNvPr id="6" name="Slide Number Placeholder 5"/>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33667828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r>
              <a:rPr lang="en-US" altLang="it-IT"/>
              <a:t>XL SAIT, 2-6 May 2016</a:t>
            </a:r>
            <a:endParaRPr lang="it-IT" altLang="it-IT"/>
          </a:p>
        </p:txBody>
      </p:sp>
      <p:sp>
        <p:nvSpPr>
          <p:cNvPr id="6" name="Slide Number Placeholder 5"/>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6514011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r>
              <a:rPr lang="en-US" altLang="it-IT"/>
              <a:t>XL SAIT, 2-6 May 2016</a:t>
            </a:r>
            <a:endParaRPr lang="it-IT" altLang="it-IT"/>
          </a:p>
        </p:txBody>
      </p:sp>
      <p:sp>
        <p:nvSpPr>
          <p:cNvPr id="7" name="Slide Number Placeholder 6"/>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105950228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r>
              <a:rPr lang="en-US" altLang="it-IT"/>
              <a:t>XL SAIT, 2-6 May 2016</a:t>
            </a:r>
            <a:endParaRPr lang="it-IT" altLang="it-IT"/>
          </a:p>
        </p:txBody>
      </p:sp>
      <p:sp>
        <p:nvSpPr>
          <p:cNvPr id="9" name="Slide Number Placeholder 8"/>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11512020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r>
              <a:rPr lang="en-US" altLang="it-IT"/>
              <a:t>XL SAIT, 2-6 May 2016</a:t>
            </a:r>
            <a:endParaRPr lang="it-IT" altLang="it-IT"/>
          </a:p>
        </p:txBody>
      </p:sp>
      <p:sp>
        <p:nvSpPr>
          <p:cNvPr id="5" name="Slide Number Placeholder 4"/>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7927615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r>
              <a:rPr lang="en-US" altLang="it-IT"/>
              <a:t>XL SAIT, 2-6 May 2016</a:t>
            </a:r>
            <a:endParaRPr lang="it-IT" altLang="it-IT"/>
          </a:p>
        </p:txBody>
      </p:sp>
      <p:sp>
        <p:nvSpPr>
          <p:cNvPr id="4" name="Slide Number Placeholder 3"/>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279672848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r>
              <a:rPr lang="en-US" altLang="it-IT"/>
              <a:t>XL SAIT, 2-6 May 2016</a:t>
            </a:r>
            <a:endParaRPr lang="it-IT" altLang="it-IT"/>
          </a:p>
        </p:txBody>
      </p:sp>
      <p:sp>
        <p:nvSpPr>
          <p:cNvPr id="7" name="Slide Number Placeholder 6"/>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320671408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r>
              <a:rPr lang="en-US" altLang="it-IT"/>
              <a:t>XL SAIT, 2-6 May 2016</a:t>
            </a:r>
            <a:endParaRPr lang="it-IT" altLang="it-IT"/>
          </a:p>
        </p:txBody>
      </p:sp>
      <p:sp>
        <p:nvSpPr>
          <p:cNvPr id="7" name="Slide Number Placeholder 6"/>
          <p:cNvSpPr>
            <a:spLocks noGrp="1"/>
          </p:cNvSpPr>
          <p:nvPr>
            <p:ph type="sldNum" sz="quarter" idx="12"/>
          </p:nvPr>
        </p:nvSpPr>
        <p:spPr/>
        <p:txBody>
          <a:body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333719721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it-IT"/>
              <a:t>XL SAIT, 2-6 May 2016</a:t>
            </a:r>
            <a:endParaRPr lang="it-IT" alt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0AB11-C57D-45DE-AD3A-8E5F8384CB09}" type="slidenum">
              <a:rPr lang="it-IT" altLang="it-IT" smtClean="0"/>
              <a:pPr/>
              <a:t>‹N›</a:t>
            </a:fld>
            <a:endParaRPr lang="it-IT" altLang="it-IT"/>
          </a:p>
        </p:txBody>
      </p:sp>
    </p:spTree>
    <p:extLst>
      <p:ext uri="{BB962C8B-B14F-4D97-AF65-F5344CB8AC3E}">
        <p14:creationId xmlns:p14="http://schemas.microsoft.com/office/powerpoint/2010/main" val="136344554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ransition>
    <p:zoom dir="in"/>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hyperlink" Target="http://sci.esa.int/content/doc/93/2195_-2.jpg"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wmf"/><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png"/><Relationship Id="rId7" Type="http://schemas.openxmlformats.org/officeDocument/2006/relationships/image" Target="../media/image21.tiff"/><Relationship Id="rId2" Type="http://schemas.openxmlformats.org/officeDocument/2006/relationships/hyperlink" Target="https://www.google.it/url?sa=i&amp;rct=j&amp;q=&amp;esrc=s&amp;source=images&amp;cd=&amp;ved=0ahUKEwicl_mguorZAhWLjqQKHZO2BMMQjRwIBw&amp;url=http://www.innoviris.be/en/images/content/logo-horizon-2020-european-commission/view&amp;psig=AOvVaw2JKrcfAF0r4c0amnKXFh3S&amp;ust=1517771574742410" TargetMode="External"/><Relationship Id="rId1" Type="http://schemas.openxmlformats.org/officeDocument/2006/relationships/slideLayout" Target="../slideLayouts/slideLayout1.xml"/><Relationship Id="rId6" Type="http://schemas.openxmlformats.org/officeDocument/2006/relationships/image" Target="../media/image20.tiff"/><Relationship Id="rId5" Type="http://schemas.openxmlformats.org/officeDocument/2006/relationships/image" Target="../media/image19.tiff"/><Relationship Id="rId10" Type="http://schemas.openxmlformats.org/officeDocument/2006/relationships/image" Target="../media/image24.jpg"/><Relationship Id="rId4" Type="http://schemas.openxmlformats.org/officeDocument/2006/relationships/image" Target="../media/image18.tiff"/><Relationship Id="rId9" Type="http://schemas.openxmlformats.org/officeDocument/2006/relationships/image" Target="../media/image23.tif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70E420-AA17-B044-84C1-4764E29B1BB5}"/>
              </a:ext>
            </a:extLst>
          </p:cNvPr>
          <p:cNvSpPr>
            <a:spLocks noGrp="1"/>
          </p:cNvSpPr>
          <p:nvPr>
            <p:ph type="ctrTitle"/>
          </p:nvPr>
        </p:nvSpPr>
        <p:spPr>
          <a:xfrm>
            <a:off x="539552" y="260649"/>
            <a:ext cx="7620322" cy="1656184"/>
          </a:xfrm>
        </p:spPr>
        <p:txBody>
          <a:bodyPr>
            <a:noAutofit/>
          </a:bodyPr>
          <a:lstStyle/>
          <a:p>
            <a:r>
              <a:rPr lang="it-IT" sz="4000" dirty="0">
                <a:solidFill>
                  <a:schemeClr val="bg1"/>
                </a:solidFill>
              </a:rPr>
              <a:t>Esplorazione del Sistema Solare</a:t>
            </a:r>
            <a:br>
              <a:rPr lang="it-IT" sz="4000" dirty="0">
                <a:solidFill>
                  <a:schemeClr val="bg1"/>
                </a:solidFill>
              </a:rPr>
            </a:br>
            <a:r>
              <a:rPr lang="it-IT" sz="4000" dirty="0">
                <a:solidFill>
                  <a:schemeClr val="bg1"/>
                </a:solidFill>
              </a:rPr>
              <a:t>e</a:t>
            </a:r>
            <a:br>
              <a:rPr lang="it-IT" sz="4000" dirty="0">
                <a:solidFill>
                  <a:schemeClr val="bg1"/>
                </a:solidFill>
              </a:rPr>
            </a:br>
            <a:r>
              <a:rPr lang="it-IT" sz="4000" dirty="0">
                <a:solidFill>
                  <a:schemeClr val="bg1"/>
                </a:solidFill>
              </a:rPr>
              <a:t>analisi di superfici planetarie</a:t>
            </a:r>
          </a:p>
        </p:txBody>
      </p:sp>
      <p:sp>
        <p:nvSpPr>
          <p:cNvPr id="3" name="Sottotitolo 2">
            <a:extLst>
              <a:ext uri="{FF2B5EF4-FFF2-40B4-BE49-F238E27FC236}">
                <a16:creationId xmlns:a16="http://schemas.microsoft.com/office/drawing/2014/main" id="{6C9AFBCD-B18E-B64A-BB74-2786F68E14DB}"/>
              </a:ext>
            </a:extLst>
          </p:cNvPr>
          <p:cNvSpPr>
            <a:spLocks noGrp="1"/>
          </p:cNvSpPr>
          <p:nvPr>
            <p:ph type="subTitle" idx="1"/>
          </p:nvPr>
        </p:nvSpPr>
        <p:spPr>
          <a:xfrm>
            <a:off x="1331640" y="2819799"/>
            <a:ext cx="7056784" cy="3777552"/>
          </a:xfrm>
        </p:spPr>
        <p:txBody>
          <a:bodyPr>
            <a:normAutofit fontScale="62500" lnSpcReduction="20000"/>
          </a:bodyPr>
          <a:lstStyle/>
          <a:p>
            <a:pPr algn="l"/>
            <a:r>
              <a:rPr lang="it-IT" b="1" dirty="0">
                <a:solidFill>
                  <a:srgbClr val="FF0000"/>
                </a:solidFill>
                <a:latin typeface="Times New Roman" panose="02020603050405020304" pitchFamily="18" charset="0"/>
                <a:cs typeface="Times New Roman" panose="02020603050405020304" pitchFamily="18" charset="0"/>
              </a:rPr>
              <a:t>INAF-OAPD</a:t>
            </a:r>
            <a:r>
              <a:rPr lang="it-IT" b="1" dirty="0">
                <a:solidFill>
                  <a:schemeClr val="bg1"/>
                </a:solidFill>
                <a:latin typeface="Times New Roman" panose="02020603050405020304" pitchFamily="18" charset="0"/>
                <a:cs typeface="Times New Roman" panose="02020603050405020304" pitchFamily="18" charset="0"/>
              </a:rPr>
              <a:t>: </a:t>
            </a:r>
          </a:p>
          <a:p>
            <a:pPr algn="l"/>
            <a:r>
              <a:rPr lang="it-IT" b="1" dirty="0">
                <a:solidFill>
                  <a:schemeClr val="bg1"/>
                </a:solidFill>
                <a:latin typeface="Times New Roman" panose="02020603050405020304" pitchFamily="18" charset="0"/>
                <a:cs typeface="Times New Roman" panose="02020603050405020304" pitchFamily="18" charset="0"/>
              </a:rPr>
              <a:t>	</a:t>
            </a:r>
            <a:r>
              <a:rPr lang="it-IT" sz="2600" b="1" dirty="0">
                <a:solidFill>
                  <a:schemeClr val="bg1"/>
                </a:solidFill>
                <a:latin typeface="Times New Roman" panose="02020603050405020304" pitchFamily="18" charset="0"/>
                <a:cs typeface="Times New Roman" panose="02020603050405020304" pitchFamily="18" charset="0"/>
              </a:rPr>
              <a:t>G.Cremonese</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A.Lucchetti</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M.Pajola</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A.Petrella</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E.Simioni</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C.Re</a:t>
            </a:r>
            <a:endParaRPr lang="it-IT" sz="2600" dirty="0">
              <a:solidFill>
                <a:schemeClr val="bg1"/>
              </a:solidFill>
              <a:latin typeface="Times New Roman" panose="02020603050405020304" pitchFamily="18" charset="0"/>
              <a:cs typeface="Times New Roman" panose="02020603050405020304" pitchFamily="18" charset="0"/>
            </a:endParaRPr>
          </a:p>
          <a:p>
            <a:pPr algn="l"/>
            <a:endParaRPr lang="it-IT" dirty="0">
              <a:solidFill>
                <a:schemeClr val="bg1"/>
              </a:solidFill>
              <a:latin typeface="Times New Roman" panose="02020603050405020304" pitchFamily="18" charset="0"/>
              <a:cs typeface="Times New Roman" panose="02020603050405020304" pitchFamily="18" charset="0"/>
            </a:endParaRPr>
          </a:p>
          <a:p>
            <a:pPr algn="l"/>
            <a:r>
              <a:rPr lang="it-IT" b="1" dirty="0" err="1">
                <a:solidFill>
                  <a:srgbClr val="FF0000"/>
                </a:solidFill>
                <a:latin typeface="Times New Roman" panose="02020603050405020304" pitchFamily="18" charset="0"/>
                <a:cs typeface="Times New Roman" panose="02020603050405020304" pitchFamily="18" charset="0"/>
              </a:rPr>
              <a:t>Dip.Geoscienze</a:t>
            </a: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UniPD</a:t>
            </a:r>
            <a:r>
              <a:rPr lang="it-IT" b="1" dirty="0">
                <a:solidFill>
                  <a:srgbClr val="FF0000"/>
                </a:solidFill>
                <a:latin typeface="Times New Roman" panose="02020603050405020304" pitchFamily="18" charset="0"/>
                <a:cs typeface="Times New Roman" panose="02020603050405020304" pitchFamily="18" charset="0"/>
              </a:rPr>
              <a:t>)</a:t>
            </a:r>
            <a:r>
              <a:rPr lang="it-IT" dirty="0">
                <a:solidFill>
                  <a:schemeClr val="bg1"/>
                </a:solidFill>
                <a:latin typeface="Times New Roman" panose="02020603050405020304" pitchFamily="18" charset="0"/>
                <a:cs typeface="Times New Roman" panose="02020603050405020304" pitchFamily="18" charset="0"/>
              </a:rPr>
              <a:t>: </a:t>
            </a:r>
          </a:p>
          <a:p>
            <a:pPr algn="l"/>
            <a:r>
              <a:rPr lang="it-IT" b="1" dirty="0">
                <a:solidFill>
                  <a:schemeClr val="bg1"/>
                </a:solidFill>
                <a:latin typeface="Times New Roman" panose="02020603050405020304" pitchFamily="18" charset="0"/>
                <a:cs typeface="Times New Roman" panose="02020603050405020304" pitchFamily="18" charset="0"/>
              </a:rPr>
              <a:t>	</a:t>
            </a:r>
            <a:r>
              <a:rPr lang="it-IT" sz="2600" b="1" dirty="0">
                <a:solidFill>
                  <a:schemeClr val="bg1"/>
                </a:solidFill>
                <a:latin typeface="Times New Roman" panose="02020603050405020304" pitchFamily="18" charset="0"/>
                <a:cs typeface="Times New Roman" panose="02020603050405020304" pitchFamily="18" charset="0"/>
              </a:rPr>
              <a:t>M.Massironi</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B.De</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Toffoli</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S.Ferrari</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L.Penasa</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R.Pozzobon</a:t>
            </a:r>
            <a:endParaRPr lang="it-IT" sz="2600" dirty="0">
              <a:solidFill>
                <a:schemeClr val="bg1"/>
              </a:solidFill>
              <a:latin typeface="Times New Roman" panose="02020603050405020304" pitchFamily="18" charset="0"/>
              <a:cs typeface="Times New Roman" panose="02020603050405020304" pitchFamily="18" charset="0"/>
            </a:endParaRPr>
          </a:p>
          <a:p>
            <a:pPr algn="l"/>
            <a:endParaRPr lang="it-IT" dirty="0">
              <a:solidFill>
                <a:schemeClr val="bg1"/>
              </a:solidFill>
              <a:latin typeface="Times New Roman" panose="02020603050405020304" pitchFamily="18" charset="0"/>
              <a:cs typeface="Times New Roman" panose="02020603050405020304" pitchFamily="18" charset="0"/>
            </a:endParaRPr>
          </a:p>
          <a:p>
            <a:pPr algn="l"/>
            <a:r>
              <a:rPr lang="it-IT" b="1" dirty="0">
                <a:solidFill>
                  <a:srgbClr val="FF0000"/>
                </a:solidFill>
                <a:latin typeface="Times New Roman" panose="02020603050405020304" pitchFamily="18" charset="0"/>
                <a:cs typeface="Times New Roman" panose="02020603050405020304" pitchFamily="18" charset="0"/>
              </a:rPr>
              <a:t>IFN-CNR</a:t>
            </a:r>
            <a:r>
              <a:rPr lang="it-IT" b="1" dirty="0">
                <a:solidFill>
                  <a:schemeClr val="bg1"/>
                </a:solidFill>
                <a:latin typeface="Times New Roman" panose="02020603050405020304" pitchFamily="18" charset="0"/>
                <a:cs typeface="Times New Roman" panose="02020603050405020304" pitchFamily="18" charset="0"/>
              </a:rPr>
              <a:t>: </a:t>
            </a:r>
          </a:p>
          <a:p>
            <a:pPr algn="l"/>
            <a:r>
              <a:rPr lang="it-IT"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V.Da</a:t>
            </a:r>
            <a:r>
              <a:rPr lang="it-IT" sz="2600" dirty="0">
                <a:solidFill>
                  <a:schemeClr val="bg1"/>
                </a:solidFill>
                <a:latin typeface="Times New Roman" panose="02020603050405020304" pitchFamily="18" charset="0"/>
                <a:cs typeface="Times New Roman" panose="02020603050405020304" pitchFamily="18" charset="0"/>
              </a:rPr>
              <a:t> Deppo, </a:t>
            </a:r>
            <a:r>
              <a:rPr lang="it-IT" sz="2600" dirty="0" err="1">
                <a:solidFill>
                  <a:schemeClr val="bg1"/>
                </a:solidFill>
                <a:latin typeface="Times New Roman" panose="02020603050405020304" pitchFamily="18" charset="0"/>
                <a:cs typeface="Times New Roman" panose="02020603050405020304" pitchFamily="18" charset="0"/>
              </a:rPr>
              <a:t>A.Slemer</a:t>
            </a:r>
            <a:endParaRPr lang="it-IT" sz="2600" dirty="0">
              <a:solidFill>
                <a:schemeClr val="bg1"/>
              </a:solidFill>
              <a:latin typeface="Times New Roman" panose="02020603050405020304" pitchFamily="18" charset="0"/>
              <a:cs typeface="Times New Roman" panose="02020603050405020304" pitchFamily="18" charset="0"/>
            </a:endParaRPr>
          </a:p>
          <a:p>
            <a:pPr algn="l"/>
            <a:endParaRPr lang="it-IT" dirty="0">
              <a:solidFill>
                <a:schemeClr val="bg1"/>
              </a:solidFill>
              <a:latin typeface="Times New Roman" panose="02020603050405020304" pitchFamily="18" charset="0"/>
              <a:cs typeface="Times New Roman" panose="02020603050405020304" pitchFamily="18" charset="0"/>
            </a:endParaRPr>
          </a:p>
          <a:p>
            <a:pPr algn="l"/>
            <a:r>
              <a:rPr lang="it-IT" b="1" dirty="0">
                <a:solidFill>
                  <a:srgbClr val="FF0000"/>
                </a:solidFill>
                <a:latin typeface="Times New Roman" panose="02020603050405020304" pitchFamily="18" charset="0"/>
                <a:cs typeface="Times New Roman" panose="02020603050405020304" pitchFamily="18" charset="0"/>
              </a:rPr>
              <a:t>Dottorandi e studenti</a:t>
            </a:r>
            <a:r>
              <a:rPr lang="it-IT" dirty="0">
                <a:solidFill>
                  <a:schemeClr val="bg1"/>
                </a:solidFill>
                <a:latin typeface="Times New Roman" panose="02020603050405020304" pitchFamily="18" charset="0"/>
                <a:cs typeface="Times New Roman" panose="02020603050405020304" pitchFamily="18" charset="0"/>
              </a:rPr>
              <a:t>: </a:t>
            </a:r>
          </a:p>
          <a:p>
            <a:pPr marL="914400" indent="-914400" algn="l"/>
            <a:r>
              <a:rPr lang="it-IT"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P.Cambianica</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S.Cammisa</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G.Lovati</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M.Mastropietro</a:t>
            </a:r>
            <a:r>
              <a:rPr lang="it-IT" sz="2600" dirty="0">
                <a:solidFill>
                  <a:schemeClr val="bg1"/>
                </a:solidFill>
                <a:latin typeface="Times New Roman" panose="02020603050405020304" pitchFamily="18" charset="0"/>
                <a:cs typeface="Times New Roman" panose="02020603050405020304" pitchFamily="18" charset="0"/>
              </a:rPr>
              <a:t>, </a:t>
            </a:r>
          </a:p>
          <a:p>
            <a:pPr marL="1085850" indent="-171450" algn="l"/>
            <a:r>
              <a:rPr lang="it-IT" sz="2600" dirty="0" err="1">
                <a:solidFill>
                  <a:schemeClr val="bg1"/>
                </a:solidFill>
                <a:latin typeface="Times New Roman" panose="02020603050405020304" pitchFamily="18" charset="0"/>
                <a:cs typeface="Times New Roman" panose="02020603050405020304" pitchFamily="18" charset="0"/>
              </a:rPr>
              <a:t>G.Munaretto</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J.Peng</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C.Tettamanti</a:t>
            </a:r>
            <a:endParaRPr lang="it-IT" sz="2600" dirty="0">
              <a:solidFill>
                <a:schemeClr val="bg1"/>
              </a:solidFill>
              <a:latin typeface="Times New Roman" panose="02020603050405020304" pitchFamily="18" charset="0"/>
              <a:cs typeface="Times New Roman" panose="02020603050405020304" pitchFamily="18" charset="0"/>
            </a:endParaRPr>
          </a:p>
          <a:p>
            <a:pPr algn="just"/>
            <a:endParaRPr lang="it-IT" dirty="0">
              <a:solidFill>
                <a:schemeClr val="bg1"/>
              </a:solidFill>
            </a:endParaRPr>
          </a:p>
        </p:txBody>
      </p:sp>
    </p:spTree>
    <p:extLst>
      <p:ext uri="{BB962C8B-B14F-4D97-AF65-F5344CB8AC3E}">
        <p14:creationId xmlns:p14="http://schemas.microsoft.com/office/powerpoint/2010/main" val="2055853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7AD885-02CE-BC4E-BB7C-664DA6664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73" y="895126"/>
            <a:ext cx="3635102" cy="5067747"/>
          </a:xfrm>
          <a:prstGeom prst="rect">
            <a:avLst/>
          </a:prstGeom>
        </p:spPr>
      </p:pic>
      <p:sp>
        <p:nvSpPr>
          <p:cNvPr id="20" name="TextBox 19"/>
          <p:cNvSpPr txBox="1"/>
          <p:nvPr/>
        </p:nvSpPr>
        <p:spPr>
          <a:xfrm>
            <a:off x="4199703" y="907647"/>
            <a:ext cx="4875662" cy="2062103"/>
          </a:xfrm>
          <a:prstGeom prst="rect">
            <a:avLst/>
          </a:prstGeom>
          <a:noFill/>
        </p:spPr>
        <p:txBody>
          <a:bodyPr wrap="square" rtlCol="0">
            <a:spAutoFit/>
          </a:bodyPr>
          <a:lstStyle/>
          <a:p>
            <a:pPr algn="ctr"/>
            <a:r>
              <a:rPr lang="it-IT" sz="1600" b="1" dirty="0">
                <a:solidFill>
                  <a:schemeClr val="bg1"/>
                </a:solidFill>
              </a:rPr>
              <a:t>SPECTRAL CLUSTERING</a:t>
            </a:r>
          </a:p>
          <a:p>
            <a:pPr algn="just"/>
            <a:endParaRPr lang="it-IT" sz="1600" b="1" dirty="0">
              <a:solidFill>
                <a:schemeClr val="bg1"/>
              </a:solidFill>
            </a:endParaRPr>
          </a:p>
          <a:p>
            <a:pPr algn="just"/>
            <a:r>
              <a:rPr lang="en-US" sz="1600" b="1" dirty="0">
                <a:solidFill>
                  <a:schemeClr val="bg1"/>
                </a:solidFill>
              </a:rPr>
              <a:t>statistical clustering </a:t>
            </a:r>
            <a:r>
              <a:rPr lang="en-US" sz="1600" dirty="0">
                <a:solidFill>
                  <a:schemeClr val="bg1"/>
                </a:solidFill>
              </a:rPr>
              <a:t>over the entire dataset based on a </a:t>
            </a:r>
            <a:r>
              <a:rPr lang="en-US" sz="1600" b="1" dirty="0">
                <a:solidFill>
                  <a:schemeClr val="bg1"/>
                </a:solidFill>
              </a:rPr>
              <a:t>K-means partitioning algorithm</a:t>
            </a:r>
            <a:r>
              <a:rPr lang="en-US" sz="1600" dirty="0">
                <a:solidFill>
                  <a:schemeClr val="bg1"/>
                </a:solidFill>
              </a:rPr>
              <a:t> developed and evaluated by </a:t>
            </a:r>
            <a:r>
              <a:rPr lang="en-US" sz="1600" dirty="0" err="1">
                <a:solidFill>
                  <a:schemeClr val="bg1"/>
                </a:solidFill>
              </a:rPr>
              <a:t>Marzo</a:t>
            </a:r>
            <a:r>
              <a:rPr lang="en-US" sz="1600" dirty="0">
                <a:solidFill>
                  <a:schemeClr val="bg1"/>
                </a:solidFill>
              </a:rPr>
              <a:t> et al., (2006, 2008, 2009) and makes use of the </a:t>
            </a:r>
            <a:r>
              <a:rPr lang="en-US" sz="1600" dirty="0" err="1">
                <a:solidFill>
                  <a:schemeClr val="bg1"/>
                </a:solidFill>
              </a:rPr>
              <a:t>Calinski</a:t>
            </a:r>
            <a:r>
              <a:rPr lang="en-US" sz="1600" dirty="0">
                <a:solidFill>
                  <a:schemeClr val="bg1"/>
                </a:solidFill>
              </a:rPr>
              <a:t> and </a:t>
            </a:r>
            <a:r>
              <a:rPr lang="en-US" sz="1600" dirty="0" err="1">
                <a:solidFill>
                  <a:schemeClr val="bg1"/>
                </a:solidFill>
              </a:rPr>
              <a:t>Harabasz</a:t>
            </a:r>
            <a:r>
              <a:rPr lang="en-US" sz="1600" dirty="0">
                <a:solidFill>
                  <a:schemeClr val="bg1"/>
                </a:solidFill>
              </a:rPr>
              <a:t> criterion (</a:t>
            </a:r>
            <a:r>
              <a:rPr lang="en-US" sz="1600" dirty="0" err="1">
                <a:solidFill>
                  <a:schemeClr val="bg1"/>
                </a:solidFill>
              </a:rPr>
              <a:t>Calinski</a:t>
            </a:r>
            <a:r>
              <a:rPr lang="en-US" sz="1600" dirty="0">
                <a:solidFill>
                  <a:schemeClr val="bg1"/>
                </a:solidFill>
              </a:rPr>
              <a:t>, T., </a:t>
            </a:r>
            <a:r>
              <a:rPr lang="en-US" sz="1600" dirty="0" err="1">
                <a:solidFill>
                  <a:schemeClr val="bg1"/>
                </a:solidFill>
              </a:rPr>
              <a:t>Harabasz</a:t>
            </a:r>
            <a:r>
              <a:rPr lang="en-US" sz="1600" dirty="0">
                <a:solidFill>
                  <a:schemeClr val="bg1"/>
                </a:solidFill>
              </a:rPr>
              <a:t>, J., 1974) to find the intrinsically natural number of clusters, making the </a:t>
            </a:r>
            <a:r>
              <a:rPr lang="en-US" sz="1600" b="1" dirty="0">
                <a:solidFill>
                  <a:schemeClr val="bg1"/>
                </a:solidFill>
              </a:rPr>
              <a:t>process unsupervised.</a:t>
            </a:r>
            <a:endParaRPr lang="it-IT" sz="1600" b="1" dirty="0">
              <a:solidFill>
                <a:schemeClr val="bg1"/>
              </a:solidFill>
            </a:endParaRPr>
          </a:p>
        </p:txBody>
      </p:sp>
      <p:sp>
        <p:nvSpPr>
          <p:cNvPr id="35" name="Rectangle 34">
            <a:extLst>
              <a:ext uri="{FF2B5EF4-FFF2-40B4-BE49-F238E27FC236}">
                <a16:creationId xmlns:a16="http://schemas.microsoft.com/office/drawing/2014/main" id="{6F0B5CFE-6FC7-F14C-BA12-38499D311560}"/>
              </a:ext>
            </a:extLst>
          </p:cNvPr>
          <p:cNvSpPr/>
          <p:nvPr/>
        </p:nvSpPr>
        <p:spPr>
          <a:xfrm>
            <a:off x="4683324" y="3584949"/>
            <a:ext cx="3908420" cy="51204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bg1"/>
              </a:solidFill>
            </a:endParaRPr>
          </a:p>
        </p:txBody>
      </p:sp>
      <p:sp>
        <p:nvSpPr>
          <p:cNvPr id="33" name="TextBox 32">
            <a:extLst>
              <a:ext uri="{FF2B5EF4-FFF2-40B4-BE49-F238E27FC236}">
                <a16:creationId xmlns:a16="http://schemas.microsoft.com/office/drawing/2014/main" id="{6952E027-62A9-8B46-8DAC-38A2A2D4F87E}"/>
              </a:ext>
            </a:extLst>
          </p:cNvPr>
          <p:cNvSpPr txBox="1"/>
          <p:nvPr/>
        </p:nvSpPr>
        <p:spPr>
          <a:xfrm>
            <a:off x="4355976" y="4307323"/>
            <a:ext cx="4603532" cy="1077218"/>
          </a:xfrm>
          <a:prstGeom prst="rect">
            <a:avLst/>
          </a:prstGeom>
          <a:noFill/>
        </p:spPr>
        <p:txBody>
          <a:bodyPr wrap="square" rtlCol="0">
            <a:spAutoFit/>
          </a:bodyPr>
          <a:lstStyle/>
          <a:p>
            <a:pPr algn="just"/>
            <a:r>
              <a:rPr lang="it-IT" sz="1600" dirty="0">
                <a:solidFill>
                  <a:schemeClr val="bg1"/>
                </a:solidFill>
              </a:rPr>
              <a:t>Comparison between spectra and geomorphological map reveals a correlation between different spectral units and </a:t>
            </a:r>
            <a:r>
              <a:rPr lang="it-IT" sz="1600" dirty="0" err="1">
                <a:solidFill>
                  <a:schemeClr val="bg1"/>
                </a:solidFill>
              </a:rPr>
              <a:t>geological</a:t>
            </a:r>
            <a:r>
              <a:rPr lang="it-IT" sz="1600" dirty="0">
                <a:solidFill>
                  <a:schemeClr val="bg1"/>
                </a:solidFill>
              </a:rPr>
              <a:t> </a:t>
            </a:r>
            <a:r>
              <a:rPr lang="it-IT" sz="1600" dirty="0" err="1">
                <a:solidFill>
                  <a:schemeClr val="bg1"/>
                </a:solidFill>
              </a:rPr>
              <a:t>ones</a:t>
            </a:r>
            <a:r>
              <a:rPr lang="it-IT" sz="1600" dirty="0">
                <a:solidFill>
                  <a:schemeClr val="bg1"/>
                </a:solidFill>
              </a:rPr>
              <a:t>. </a:t>
            </a:r>
            <a:r>
              <a:rPr lang="it-IT" sz="1600" dirty="0" err="1">
                <a:solidFill>
                  <a:schemeClr val="bg1"/>
                </a:solidFill>
              </a:rPr>
              <a:t>Hollows</a:t>
            </a:r>
            <a:r>
              <a:rPr lang="it-IT" sz="1600" dirty="0">
                <a:solidFill>
                  <a:schemeClr val="bg1"/>
                </a:solidFill>
              </a:rPr>
              <a:t> in </a:t>
            </a:r>
            <a:r>
              <a:rPr lang="it-IT" sz="1600" dirty="0" err="1">
                <a:solidFill>
                  <a:schemeClr val="bg1"/>
                </a:solidFill>
              </a:rPr>
              <a:t>different</a:t>
            </a:r>
            <a:r>
              <a:rPr lang="it-IT" sz="1600" dirty="0">
                <a:solidFill>
                  <a:schemeClr val="bg1"/>
                </a:solidFill>
              </a:rPr>
              <a:t> </a:t>
            </a:r>
            <a:r>
              <a:rPr lang="it-IT" sz="1600" dirty="0" err="1">
                <a:solidFill>
                  <a:schemeClr val="bg1"/>
                </a:solidFill>
              </a:rPr>
              <a:t>craters</a:t>
            </a:r>
            <a:r>
              <a:rPr lang="it-IT" sz="1600" dirty="0">
                <a:solidFill>
                  <a:schemeClr val="bg1"/>
                </a:solidFill>
              </a:rPr>
              <a:t> are </a:t>
            </a:r>
            <a:r>
              <a:rPr lang="it-IT" sz="1600" dirty="0" err="1">
                <a:solidFill>
                  <a:schemeClr val="bg1"/>
                </a:solidFill>
              </a:rPr>
              <a:t>identified</a:t>
            </a:r>
            <a:r>
              <a:rPr lang="it-IT" sz="1600" dirty="0">
                <a:solidFill>
                  <a:schemeClr val="bg1"/>
                </a:solidFill>
              </a:rPr>
              <a:t> by a </a:t>
            </a:r>
            <a:r>
              <a:rPr lang="it-IT" sz="1600" dirty="0" err="1">
                <a:solidFill>
                  <a:schemeClr val="bg1"/>
                </a:solidFill>
              </a:rPr>
              <a:t>similar</a:t>
            </a:r>
            <a:r>
              <a:rPr lang="it-IT" sz="1600" dirty="0">
                <a:solidFill>
                  <a:schemeClr val="bg1"/>
                </a:solidFill>
              </a:rPr>
              <a:t> </a:t>
            </a:r>
            <a:r>
              <a:rPr lang="it-IT" sz="1600" dirty="0" err="1">
                <a:solidFill>
                  <a:schemeClr val="bg1"/>
                </a:solidFill>
              </a:rPr>
              <a:t>spectrum</a:t>
            </a:r>
            <a:r>
              <a:rPr lang="it-IT" sz="1600" dirty="0">
                <a:solidFill>
                  <a:schemeClr val="bg1"/>
                </a:solidFill>
              </a:rPr>
              <a:t>. </a:t>
            </a:r>
          </a:p>
        </p:txBody>
      </p:sp>
      <p:sp>
        <p:nvSpPr>
          <p:cNvPr id="3" name="Rectangle 2">
            <a:extLst>
              <a:ext uri="{FF2B5EF4-FFF2-40B4-BE49-F238E27FC236}">
                <a16:creationId xmlns:a16="http://schemas.microsoft.com/office/drawing/2014/main" id="{3CF8A0C3-D801-D14A-B5EC-7031E2C60185}"/>
              </a:ext>
            </a:extLst>
          </p:cNvPr>
          <p:cNvSpPr/>
          <p:nvPr/>
        </p:nvSpPr>
        <p:spPr>
          <a:xfrm>
            <a:off x="4593070" y="3607081"/>
            <a:ext cx="3998674" cy="523220"/>
          </a:xfrm>
          <a:prstGeom prst="rect">
            <a:avLst/>
          </a:prstGeom>
        </p:spPr>
        <p:txBody>
          <a:bodyPr wrap="square">
            <a:spAutoFit/>
          </a:bodyPr>
          <a:lstStyle/>
          <a:p>
            <a:pPr algn="ctr"/>
            <a:r>
              <a:rPr lang="it-IT" sz="1400" b="1" dirty="0">
                <a:solidFill>
                  <a:schemeClr val="bg1"/>
                </a:solidFill>
              </a:rPr>
              <a:t>CORRELATION BETWEEN SPECTRAL UNITS AND GEOLOGICAL ONES</a:t>
            </a:r>
          </a:p>
        </p:txBody>
      </p:sp>
      <p:sp>
        <p:nvSpPr>
          <p:cNvPr id="37" name="TextBox 36">
            <a:extLst>
              <a:ext uri="{FF2B5EF4-FFF2-40B4-BE49-F238E27FC236}">
                <a16:creationId xmlns:a16="http://schemas.microsoft.com/office/drawing/2014/main" id="{9F56DA4E-6CAA-1B4E-B2C0-6BA8CA7FCDB1}"/>
              </a:ext>
            </a:extLst>
          </p:cNvPr>
          <p:cNvSpPr txBox="1"/>
          <p:nvPr/>
        </p:nvSpPr>
        <p:spPr>
          <a:xfrm>
            <a:off x="4355976" y="5636479"/>
            <a:ext cx="4603532" cy="830997"/>
          </a:xfrm>
          <a:prstGeom prst="rect">
            <a:avLst/>
          </a:prstGeom>
          <a:noFill/>
          <a:ln w="38100">
            <a:solidFill>
              <a:schemeClr val="accent1"/>
            </a:solidFill>
          </a:ln>
        </p:spPr>
        <p:txBody>
          <a:bodyPr wrap="square" rtlCol="0">
            <a:spAutoFit/>
          </a:bodyPr>
          <a:lstStyle/>
          <a:p>
            <a:pPr algn="ctr"/>
            <a:r>
              <a:rPr lang="it-IT" sz="1500" b="1" dirty="0" err="1">
                <a:solidFill>
                  <a:schemeClr val="bg1"/>
                </a:solidFill>
              </a:rPr>
              <a:t>Hollows</a:t>
            </a:r>
            <a:r>
              <a:rPr lang="it-IT" sz="1500" b="1" dirty="0">
                <a:solidFill>
                  <a:schemeClr val="bg1"/>
                </a:solidFill>
              </a:rPr>
              <a:t> are the </a:t>
            </a:r>
            <a:r>
              <a:rPr lang="it-IT" sz="1500" b="1" dirty="0" err="1">
                <a:solidFill>
                  <a:schemeClr val="bg1"/>
                </a:solidFill>
              </a:rPr>
              <a:t>expression</a:t>
            </a:r>
            <a:r>
              <a:rPr lang="it-IT" sz="1500" b="1" dirty="0">
                <a:solidFill>
                  <a:schemeClr val="bg1"/>
                </a:solidFill>
              </a:rPr>
              <a:t> of </a:t>
            </a:r>
            <a:r>
              <a:rPr lang="it-IT" sz="1500" b="1" dirty="0" err="1">
                <a:solidFill>
                  <a:schemeClr val="bg1"/>
                </a:solidFill>
              </a:rPr>
              <a:t>both</a:t>
            </a:r>
            <a:r>
              <a:rPr lang="it-IT" sz="1500" b="1" dirty="0">
                <a:solidFill>
                  <a:schemeClr val="bg1"/>
                </a:solidFill>
              </a:rPr>
              <a:t> the </a:t>
            </a:r>
            <a:r>
              <a:rPr lang="it-IT" sz="1500" b="1" dirty="0" err="1">
                <a:solidFill>
                  <a:schemeClr val="bg1"/>
                </a:solidFill>
              </a:rPr>
              <a:t>remnants</a:t>
            </a:r>
            <a:r>
              <a:rPr lang="it-IT" sz="1500" b="1" dirty="0">
                <a:solidFill>
                  <a:schemeClr val="bg1"/>
                </a:solidFill>
              </a:rPr>
              <a:t> of </a:t>
            </a:r>
            <a:r>
              <a:rPr lang="it-IT" b="1" dirty="0" err="1">
                <a:solidFill>
                  <a:schemeClr val="bg1"/>
                </a:solidFill>
              </a:rPr>
              <a:t>materials</a:t>
            </a:r>
            <a:r>
              <a:rPr lang="it-IT" sz="1500" b="1" dirty="0">
                <a:solidFill>
                  <a:schemeClr val="bg1"/>
                </a:solidFill>
              </a:rPr>
              <a:t> from </a:t>
            </a:r>
            <a:r>
              <a:rPr lang="it-IT" sz="1500" b="1" dirty="0" err="1">
                <a:solidFill>
                  <a:schemeClr val="bg1"/>
                </a:solidFill>
              </a:rPr>
              <a:t>devolatilization</a:t>
            </a:r>
            <a:r>
              <a:rPr lang="it-IT" sz="1500" b="1" dirty="0">
                <a:solidFill>
                  <a:schemeClr val="bg1"/>
                </a:solidFill>
              </a:rPr>
              <a:t> and </a:t>
            </a:r>
            <a:r>
              <a:rPr lang="it-IT" sz="1500" b="1" dirty="0" err="1">
                <a:solidFill>
                  <a:schemeClr val="bg1"/>
                </a:solidFill>
              </a:rPr>
              <a:t>bedrock</a:t>
            </a:r>
            <a:r>
              <a:rPr lang="it-IT" sz="1500" b="1" dirty="0">
                <a:solidFill>
                  <a:schemeClr val="bg1"/>
                </a:solidFill>
              </a:rPr>
              <a:t> </a:t>
            </a:r>
            <a:r>
              <a:rPr lang="it-IT" sz="1500" b="1" dirty="0" err="1">
                <a:solidFill>
                  <a:schemeClr val="bg1"/>
                </a:solidFill>
              </a:rPr>
              <a:t>forming</a:t>
            </a:r>
            <a:r>
              <a:rPr lang="it-IT" sz="1500" b="1" dirty="0">
                <a:solidFill>
                  <a:schemeClr val="bg1"/>
                </a:solidFill>
              </a:rPr>
              <a:t> </a:t>
            </a:r>
            <a:r>
              <a:rPr lang="it-IT" sz="1500" b="1" dirty="0" err="1">
                <a:solidFill>
                  <a:schemeClr val="bg1"/>
                </a:solidFill>
              </a:rPr>
              <a:t>material</a:t>
            </a:r>
            <a:r>
              <a:rPr lang="it-IT" sz="1500" b="1" dirty="0">
                <a:solidFill>
                  <a:schemeClr val="bg1"/>
                </a:solidFill>
              </a:rPr>
              <a:t> </a:t>
            </a:r>
            <a:r>
              <a:rPr lang="it-IT" sz="1500" b="1" i="1" dirty="0">
                <a:solidFill>
                  <a:schemeClr val="bg1"/>
                </a:solidFill>
              </a:rPr>
              <a:t>(Lucchetti et al., 2018)</a:t>
            </a:r>
            <a:r>
              <a:rPr lang="it-IT" sz="1500" b="1" dirty="0">
                <a:solidFill>
                  <a:schemeClr val="bg1"/>
                </a:solidFill>
              </a:rPr>
              <a:t>.</a:t>
            </a:r>
          </a:p>
        </p:txBody>
      </p:sp>
      <p:cxnSp>
        <p:nvCxnSpPr>
          <p:cNvPr id="38" name="Straight Arrow Connector 37">
            <a:extLst>
              <a:ext uri="{FF2B5EF4-FFF2-40B4-BE49-F238E27FC236}">
                <a16:creationId xmlns:a16="http://schemas.microsoft.com/office/drawing/2014/main" id="{EBD9CEA2-EC4E-D045-8961-A867A2CC4A13}"/>
              </a:ext>
            </a:extLst>
          </p:cNvPr>
          <p:cNvCxnSpPr>
            <a:cxnSpLocks/>
          </p:cNvCxnSpPr>
          <p:nvPr/>
        </p:nvCxnSpPr>
        <p:spPr>
          <a:xfrm>
            <a:off x="6665018" y="2969750"/>
            <a:ext cx="0" cy="50934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92F3488-15F9-1B41-B013-D245058BE8B2}"/>
              </a:ext>
            </a:extLst>
          </p:cNvPr>
          <p:cNvSpPr/>
          <p:nvPr/>
        </p:nvSpPr>
        <p:spPr>
          <a:xfrm>
            <a:off x="323527" y="5962873"/>
            <a:ext cx="3676747" cy="738664"/>
          </a:xfrm>
          <a:prstGeom prst="rect">
            <a:avLst/>
          </a:prstGeom>
        </p:spPr>
        <p:txBody>
          <a:bodyPr wrap="square">
            <a:spAutoFit/>
          </a:bodyPr>
          <a:lstStyle/>
          <a:p>
            <a:pPr algn="just"/>
            <a:r>
              <a:rPr lang="it-IT" sz="1050" i="1" dirty="0" err="1">
                <a:solidFill>
                  <a:schemeClr val="bg1"/>
                </a:solidFill>
              </a:rPr>
              <a:t>Result</a:t>
            </a:r>
            <a:r>
              <a:rPr lang="it-IT" sz="1050" i="1" dirty="0">
                <a:solidFill>
                  <a:schemeClr val="bg1"/>
                </a:solidFill>
              </a:rPr>
              <a:t> </a:t>
            </a:r>
            <a:r>
              <a:rPr lang="it-IT" sz="1050" i="1" dirty="0" err="1">
                <a:solidFill>
                  <a:schemeClr val="bg1"/>
                </a:solidFill>
              </a:rPr>
              <a:t>coming</a:t>
            </a:r>
            <a:r>
              <a:rPr lang="it-IT" sz="1050" i="1" dirty="0">
                <a:solidFill>
                  <a:schemeClr val="bg1"/>
                </a:solidFill>
              </a:rPr>
              <a:t> from the </a:t>
            </a:r>
            <a:r>
              <a:rPr lang="it-IT" sz="1050" i="1" dirty="0" err="1">
                <a:solidFill>
                  <a:schemeClr val="bg1"/>
                </a:solidFill>
              </a:rPr>
              <a:t>comparison</a:t>
            </a:r>
            <a:r>
              <a:rPr lang="it-IT" sz="1050" i="1" dirty="0">
                <a:solidFill>
                  <a:schemeClr val="bg1"/>
                </a:solidFill>
              </a:rPr>
              <a:t> </a:t>
            </a:r>
            <a:r>
              <a:rPr lang="it-IT" sz="1050" i="1" dirty="0" err="1">
                <a:solidFill>
                  <a:schemeClr val="bg1"/>
                </a:solidFill>
              </a:rPr>
              <a:t>between</a:t>
            </a:r>
            <a:r>
              <a:rPr lang="it-IT" sz="1050" i="1" dirty="0">
                <a:solidFill>
                  <a:schemeClr val="bg1"/>
                </a:solidFill>
              </a:rPr>
              <a:t> the </a:t>
            </a:r>
            <a:r>
              <a:rPr lang="it-IT" sz="1050" i="1" dirty="0" err="1">
                <a:solidFill>
                  <a:schemeClr val="bg1"/>
                </a:solidFill>
              </a:rPr>
              <a:t>geological</a:t>
            </a:r>
            <a:r>
              <a:rPr lang="it-IT" sz="1050" i="1" dirty="0">
                <a:solidFill>
                  <a:schemeClr val="bg1"/>
                </a:solidFill>
              </a:rPr>
              <a:t> </a:t>
            </a:r>
            <a:r>
              <a:rPr lang="it-IT" sz="1050" i="1" dirty="0" err="1">
                <a:solidFill>
                  <a:schemeClr val="bg1"/>
                </a:solidFill>
              </a:rPr>
              <a:t>map</a:t>
            </a:r>
            <a:r>
              <a:rPr lang="it-IT" sz="1050" i="1" dirty="0">
                <a:solidFill>
                  <a:schemeClr val="bg1"/>
                </a:solidFill>
              </a:rPr>
              <a:t> and the </a:t>
            </a:r>
            <a:r>
              <a:rPr lang="it-IT" sz="1050" i="1" dirty="0" err="1">
                <a:solidFill>
                  <a:schemeClr val="bg1"/>
                </a:solidFill>
              </a:rPr>
              <a:t>spectral</a:t>
            </a:r>
            <a:r>
              <a:rPr lang="it-IT" sz="1050" i="1" dirty="0">
                <a:solidFill>
                  <a:schemeClr val="bg1"/>
                </a:solidFill>
              </a:rPr>
              <a:t> </a:t>
            </a:r>
            <a:r>
              <a:rPr lang="it-IT" sz="1050" i="1" dirty="0" err="1">
                <a:solidFill>
                  <a:schemeClr val="bg1"/>
                </a:solidFill>
              </a:rPr>
              <a:t>clustering</a:t>
            </a:r>
            <a:r>
              <a:rPr lang="it-IT" sz="1050" i="1" dirty="0">
                <a:solidFill>
                  <a:schemeClr val="bg1"/>
                </a:solidFill>
              </a:rPr>
              <a:t> </a:t>
            </a:r>
            <a:r>
              <a:rPr lang="it-IT" sz="1050" i="1" dirty="0" err="1">
                <a:solidFill>
                  <a:schemeClr val="bg1"/>
                </a:solidFill>
              </a:rPr>
              <a:t>analysis</a:t>
            </a:r>
            <a:r>
              <a:rPr lang="it-IT" sz="1050" i="1" dirty="0">
                <a:solidFill>
                  <a:schemeClr val="bg1"/>
                </a:solidFill>
              </a:rPr>
              <a:t> for Canova </a:t>
            </a:r>
            <a:r>
              <a:rPr lang="it-IT" sz="1050" i="1" dirty="0" err="1">
                <a:solidFill>
                  <a:schemeClr val="bg1"/>
                </a:solidFill>
              </a:rPr>
              <a:t>crater</a:t>
            </a:r>
            <a:r>
              <a:rPr lang="it-IT" sz="1050" i="1" dirty="0">
                <a:solidFill>
                  <a:schemeClr val="bg1"/>
                </a:solidFill>
              </a:rPr>
              <a:t>. </a:t>
            </a:r>
            <a:r>
              <a:rPr lang="it-IT" sz="1050" i="1" dirty="0" err="1">
                <a:solidFill>
                  <a:schemeClr val="bg1"/>
                </a:solidFill>
              </a:rPr>
              <a:t>Hollows</a:t>
            </a:r>
            <a:r>
              <a:rPr lang="it-IT" sz="1050" i="1" dirty="0">
                <a:solidFill>
                  <a:schemeClr val="bg1"/>
                </a:solidFill>
              </a:rPr>
              <a:t> are </a:t>
            </a:r>
            <a:r>
              <a:rPr lang="it-IT" sz="1050" i="1" dirty="0" err="1">
                <a:solidFill>
                  <a:schemeClr val="bg1"/>
                </a:solidFill>
              </a:rPr>
              <a:t>here</a:t>
            </a:r>
            <a:r>
              <a:rPr lang="it-IT" sz="1050" i="1" dirty="0">
                <a:solidFill>
                  <a:schemeClr val="bg1"/>
                </a:solidFill>
              </a:rPr>
              <a:t> </a:t>
            </a:r>
            <a:r>
              <a:rPr lang="it-IT" sz="1050" i="1" dirty="0" err="1">
                <a:solidFill>
                  <a:schemeClr val="bg1"/>
                </a:solidFill>
              </a:rPr>
              <a:t>identified</a:t>
            </a:r>
            <a:r>
              <a:rPr lang="it-IT" sz="1050" i="1" dirty="0">
                <a:solidFill>
                  <a:schemeClr val="bg1"/>
                </a:solidFill>
              </a:rPr>
              <a:t> by a </a:t>
            </a:r>
            <a:r>
              <a:rPr lang="it-IT" sz="1050" i="1" dirty="0" err="1">
                <a:solidFill>
                  <a:schemeClr val="bg1"/>
                </a:solidFill>
              </a:rPr>
              <a:t>well-defined</a:t>
            </a:r>
            <a:r>
              <a:rPr lang="it-IT" sz="1050" i="1" dirty="0">
                <a:solidFill>
                  <a:schemeClr val="bg1"/>
                </a:solidFill>
              </a:rPr>
              <a:t> </a:t>
            </a:r>
            <a:r>
              <a:rPr lang="it-IT" sz="1050" i="1" dirty="0" err="1">
                <a:solidFill>
                  <a:schemeClr val="bg1"/>
                </a:solidFill>
              </a:rPr>
              <a:t>visible</a:t>
            </a:r>
            <a:r>
              <a:rPr lang="it-IT" sz="1050" i="1" dirty="0">
                <a:solidFill>
                  <a:schemeClr val="bg1"/>
                </a:solidFill>
              </a:rPr>
              <a:t> </a:t>
            </a:r>
            <a:r>
              <a:rPr lang="it-IT" sz="1050" i="1" dirty="0" err="1">
                <a:solidFill>
                  <a:schemeClr val="bg1"/>
                </a:solidFill>
              </a:rPr>
              <a:t>spectrum</a:t>
            </a:r>
            <a:r>
              <a:rPr lang="it-IT" sz="1050" i="1" dirty="0">
                <a:solidFill>
                  <a:schemeClr val="bg1"/>
                </a:solidFill>
              </a:rPr>
              <a:t>, </a:t>
            </a:r>
            <a:r>
              <a:rPr lang="it-IT" sz="1050" i="1" dirty="0" err="1">
                <a:solidFill>
                  <a:schemeClr val="bg1"/>
                </a:solidFill>
              </a:rPr>
              <a:t>which</a:t>
            </a:r>
            <a:r>
              <a:rPr lang="it-IT" sz="1050" i="1" dirty="0">
                <a:solidFill>
                  <a:schemeClr val="bg1"/>
                </a:solidFill>
              </a:rPr>
              <a:t> </a:t>
            </a:r>
            <a:r>
              <a:rPr lang="it-IT" sz="1050" i="1" dirty="0" err="1">
                <a:solidFill>
                  <a:schemeClr val="bg1"/>
                </a:solidFill>
              </a:rPr>
              <a:t>is</a:t>
            </a:r>
            <a:r>
              <a:rPr lang="it-IT" sz="1050" i="1" dirty="0">
                <a:solidFill>
                  <a:schemeClr val="bg1"/>
                </a:solidFill>
              </a:rPr>
              <a:t> </a:t>
            </a:r>
            <a:r>
              <a:rPr lang="it-IT" sz="1050" i="1" dirty="0" err="1">
                <a:solidFill>
                  <a:schemeClr val="bg1"/>
                </a:solidFill>
              </a:rPr>
              <a:t>represented</a:t>
            </a:r>
            <a:r>
              <a:rPr lang="it-IT" sz="1050" i="1" dirty="0">
                <a:solidFill>
                  <a:schemeClr val="bg1"/>
                </a:solidFill>
              </a:rPr>
              <a:t> by cluster #9.</a:t>
            </a:r>
          </a:p>
        </p:txBody>
      </p:sp>
      <p:sp>
        <p:nvSpPr>
          <p:cNvPr id="17" name="Rettangolo 22">
            <a:extLst>
              <a:ext uri="{FF2B5EF4-FFF2-40B4-BE49-F238E27FC236}">
                <a16:creationId xmlns:a16="http://schemas.microsoft.com/office/drawing/2014/main" id="{1E58EA24-183A-4AE8-8A27-21C512376F93}"/>
              </a:ext>
            </a:extLst>
          </p:cNvPr>
          <p:cNvSpPr/>
          <p:nvPr/>
        </p:nvSpPr>
        <p:spPr>
          <a:xfrm>
            <a:off x="0" y="-2828"/>
            <a:ext cx="9144000" cy="820094"/>
          </a:xfrm>
          <a:prstGeom prst="rect">
            <a:avLst/>
          </a:prstGeom>
          <a:solidFill>
            <a:srgbClr val="FF0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it-IT" sz="2400" b="1" dirty="0">
              <a:solidFill>
                <a:schemeClr val="tx1"/>
              </a:solidFill>
            </a:endParaRPr>
          </a:p>
          <a:p>
            <a:pPr algn="ctr"/>
            <a:r>
              <a:rPr lang="it-IT" sz="2400" b="1" dirty="0">
                <a:solidFill>
                  <a:schemeClr val="tx1"/>
                </a:solidFill>
              </a:rPr>
              <a:t>SPECTRAL CLUSTERING AND GEOMORPHOLOGICAL ANALYSIS OF HOLLOWS</a:t>
            </a:r>
          </a:p>
          <a:p>
            <a:pPr algn="ctr"/>
            <a:endParaRPr lang="en-GB" sz="2399" b="1" dirty="0">
              <a:solidFill>
                <a:schemeClr val="tx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56535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37299456"/>
              </p:ext>
            </p:extLst>
          </p:nvPr>
        </p:nvGraphicFramePr>
        <p:xfrm>
          <a:off x="2022114" y="918803"/>
          <a:ext cx="3577990" cy="626148"/>
        </p:xfrm>
        <a:graphic>
          <a:graphicData uri="http://schemas.openxmlformats.org/presentationml/2006/ole">
            <mc:AlternateContent xmlns:mc="http://schemas.openxmlformats.org/markup-compatibility/2006">
              <mc:Choice xmlns:v="urn:schemas-microsoft-com:vml" Requires="v">
                <p:oleObj spid="_x0000_s2075" name="Photo Editor Photo" r:id="rId3" imgW="4610744" imgH="961905" progId="">
                  <p:embed/>
                </p:oleObj>
              </mc:Choice>
              <mc:Fallback>
                <p:oleObj name="Photo Editor Photo" r:id="rId3" imgW="4610744" imgH="961905" progId="">
                  <p:embed/>
                  <p:pic>
                    <p:nvPicPr>
                      <p:cNvPr id="8" name="Object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2114" y="918803"/>
                        <a:ext cx="3577990" cy="626148"/>
                      </a:xfrm>
                      <a:prstGeom prst="rect">
                        <a:avLst/>
                      </a:prstGeom>
                      <a:solidFill>
                        <a:schemeClr val="bg1"/>
                      </a:solidFill>
                      <a:ln>
                        <a:solidFill>
                          <a:schemeClr val="bg1"/>
                        </a:solidFill>
                      </a:ln>
                      <a:effectLst/>
                    </p:spPr>
                  </p:pic>
                </p:oleObj>
              </mc:Fallback>
            </mc:AlternateContent>
          </a:graphicData>
        </a:graphic>
      </p:graphicFrame>
      <p:pic>
        <p:nvPicPr>
          <p:cNvPr id="10" name="Picture 4" descr="https://encrypted-tbn1.gstatic.com/images?q=tbn:ANd9GcTjByz_oCitqmwIjJpmyklSacXlulJYJqalseddtqirHHzX78vE6Hr535g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876" y="1031538"/>
            <a:ext cx="1090241" cy="65899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BC_ARTIST_IMPRESSION_169_2k.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557" y="2363400"/>
            <a:ext cx="6620280" cy="4008217"/>
          </a:xfrm>
          <a:prstGeom prst="rect">
            <a:avLst/>
          </a:prstGeom>
        </p:spPr>
      </p:pic>
      <p:sp>
        <p:nvSpPr>
          <p:cNvPr id="14" name="Rectangle 13"/>
          <p:cNvSpPr/>
          <p:nvPr/>
        </p:nvSpPr>
        <p:spPr>
          <a:xfrm>
            <a:off x="6078424" y="5805264"/>
            <a:ext cx="2595219" cy="369332"/>
          </a:xfrm>
          <a:prstGeom prst="rect">
            <a:avLst/>
          </a:prstGeom>
          <a:ln>
            <a:solidFill>
              <a:srgbClr val="558ED5"/>
            </a:solidFill>
          </a:ln>
        </p:spPr>
        <p:txBody>
          <a:bodyPr wrap="none">
            <a:spAutoFit/>
          </a:bodyPr>
          <a:lstStyle/>
          <a:p>
            <a:r>
              <a:rPr lang="en-US" b="1" dirty="0">
                <a:solidFill>
                  <a:srgbClr val="FFFFFF"/>
                </a:solidFill>
              </a:rPr>
              <a:t>a dual spacecraft mission</a:t>
            </a:r>
          </a:p>
        </p:txBody>
      </p:sp>
      <p:sp>
        <p:nvSpPr>
          <p:cNvPr id="11" name="Rettangolo 22">
            <a:extLst>
              <a:ext uri="{FF2B5EF4-FFF2-40B4-BE49-F238E27FC236}">
                <a16:creationId xmlns:a16="http://schemas.microsoft.com/office/drawing/2014/main" id="{9C39B650-3AAA-4B8C-AA95-4EF469A8BD7B}"/>
              </a:ext>
            </a:extLst>
          </p:cNvPr>
          <p:cNvSpPr/>
          <p:nvPr/>
        </p:nvSpPr>
        <p:spPr>
          <a:xfrm>
            <a:off x="0" y="-2828"/>
            <a:ext cx="9144000" cy="820094"/>
          </a:xfrm>
          <a:prstGeom prst="rect">
            <a:avLst/>
          </a:prstGeom>
          <a:solidFill>
            <a:srgbClr val="FF0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it-IT" sz="2400" b="1" dirty="0">
              <a:solidFill>
                <a:schemeClr val="tx1"/>
              </a:solidFill>
            </a:endParaRPr>
          </a:p>
          <a:p>
            <a:pPr algn="ctr"/>
            <a:r>
              <a:rPr lang="it-IT" sz="2400" b="1" dirty="0">
                <a:solidFill>
                  <a:schemeClr val="tx1"/>
                </a:solidFill>
              </a:rPr>
              <a:t>BepiColombo ESA Cornerstone n.5</a:t>
            </a:r>
          </a:p>
          <a:p>
            <a:pPr algn="ctr"/>
            <a:endParaRPr lang="en-GB" sz="2399" b="1" dirty="0">
              <a:solidFill>
                <a:schemeClr val="tx1"/>
              </a:solidFill>
              <a:ea typeface="Verdana" panose="020B0604030504040204" pitchFamily="34" charset="0"/>
              <a:cs typeface="Verdana" panose="020B0604030504040204" pitchFamily="34" charset="0"/>
            </a:endParaRPr>
          </a:p>
        </p:txBody>
      </p:sp>
      <p:pic>
        <p:nvPicPr>
          <p:cNvPr id="6" name="Picture 5" descr="http://sci.esa.int/content/doc/93/2195_-2t.gif">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34044" y="948746"/>
            <a:ext cx="2438400"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6285943" y="2898781"/>
            <a:ext cx="26733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it-IT" sz="1600" i="1" dirty="0">
                <a:solidFill>
                  <a:srgbClr val="FFFFFF"/>
                </a:solidFill>
              </a:rPr>
              <a:t>Professor Giuseppe Colombo</a:t>
            </a:r>
          </a:p>
        </p:txBody>
      </p:sp>
      <p:pic>
        <p:nvPicPr>
          <p:cNvPr id="9" name="Picture 2" descr="http://www.esa.int/esalogo/images/downloads/Logo_Solid/Office_presentation/08_logo_solid_dark_blue.bmp"/>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5557" y="81472"/>
            <a:ext cx="1701651" cy="8865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929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18" descr="BC_STACK_02_w_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0680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135057" y="135422"/>
            <a:ext cx="4748294" cy="14507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it-IT" sz="3000" dirty="0">
                <a:solidFill>
                  <a:srgbClr val="66CCFF"/>
                </a:solidFill>
                <a:latin typeface="Verdana" panose="020B0604030504040204" pitchFamily="34" charset="0"/>
              </a:rPr>
              <a:t>Spacecraft Configuration</a:t>
            </a:r>
          </a:p>
        </p:txBody>
      </p:sp>
      <p:pic>
        <p:nvPicPr>
          <p:cNvPr id="8" name="Picture 19" descr="VUE_BC_BACK_06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08638" y="0"/>
            <a:ext cx="3535362"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9863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0C75B9F-0457-4945-9BD0-020A94D7D8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0652"/>
            <a:ext cx="9144000" cy="5136696"/>
          </a:xfrm>
          <a:prstGeom prst="rect">
            <a:avLst/>
          </a:prstGeom>
        </p:spPr>
      </p:pic>
    </p:spTree>
    <p:extLst>
      <p:ext uri="{BB962C8B-B14F-4D97-AF65-F5344CB8AC3E}">
        <p14:creationId xmlns:p14="http://schemas.microsoft.com/office/powerpoint/2010/main" val="3569012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10038B0-EF4F-6045-B1B9-FEA3D4FEAAFB}"/>
              </a:ext>
            </a:extLst>
          </p:cNvPr>
          <p:cNvPicPr>
            <a:picLocks noChangeAspect="1"/>
          </p:cNvPicPr>
          <p:nvPr/>
        </p:nvPicPr>
        <p:blipFill rotWithShape="1">
          <a:blip r:embed="rId2"/>
          <a:srcRect t="3841" r="-3" b="24488"/>
          <a:stretch/>
        </p:blipFill>
        <p:spPr>
          <a:xfrm>
            <a:off x="241298" y="1098549"/>
            <a:ext cx="4296411" cy="2309396"/>
          </a:xfrm>
          <a:prstGeom prst="rect">
            <a:avLst/>
          </a:prstGeom>
        </p:spPr>
      </p:pic>
      <p:pic>
        <p:nvPicPr>
          <p:cNvPr id="3" name="Immagine 2">
            <a:extLst>
              <a:ext uri="{FF2B5EF4-FFF2-40B4-BE49-F238E27FC236}">
                <a16:creationId xmlns:a16="http://schemas.microsoft.com/office/drawing/2014/main" id="{B30EBBE8-8941-D24F-BDEA-876F09F771E0}"/>
              </a:ext>
            </a:extLst>
          </p:cNvPr>
          <p:cNvPicPr>
            <a:picLocks noChangeAspect="1"/>
          </p:cNvPicPr>
          <p:nvPr/>
        </p:nvPicPr>
        <p:blipFill rotWithShape="1">
          <a:blip r:embed="rId3"/>
          <a:srcRect t="12083" r="-3" b="16993"/>
          <a:stretch/>
        </p:blipFill>
        <p:spPr>
          <a:xfrm>
            <a:off x="241298" y="3474119"/>
            <a:ext cx="4296411" cy="2285330"/>
          </a:xfrm>
          <a:prstGeom prst="rect">
            <a:avLst/>
          </a:prstGeom>
        </p:spPr>
      </p:pic>
      <p:pic>
        <p:nvPicPr>
          <p:cNvPr id="7" name="Immagine 6">
            <a:extLst>
              <a:ext uri="{FF2B5EF4-FFF2-40B4-BE49-F238E27FC236}">
                <a16:creationId xmlns:a16="http://schemas.microsoft.com/office/drawing/2014/main" id="{0AE41D88-F540-8F48-B720-638FBE0B5816}"/>
              </a:ext>
            </a:extLst>
          </p:cNvPr>
          <p:cNvPicPr>
            <a:picLocks noChangeAspect="1"/>
          </p:cNvPicPr>
          <p:nvPr/>
        </p:nvPicPr>
        <p:blipFill rotWithShape="1">
          <a:blip r:embed="rId4"/>
          <a:srcRect l="22611" r="8253" b="-1"/>
          <a:stretch/>
        </p:blipFill>
        <p:spPr>
          <a:xfrm>
            <a:off x="4606293" y="1098549"/>
            <a:ext cx="4296410" cy="4660900"/>
          </a:xfrm>
          <a:prstGeom prst="rect">
            <a:avLst/>
          </a:prstGeom>
        </p:spPr>
      </p:pic>
      <p:sp>
        <p:nvSpPr>
          <p:cNvPr id="6" name="CasellaDiTesto 5">
            <a:extLst>
              <a:ext uri="{FF2B5EF4-FFF2-40B4-BE49-F238E27FC236}">
                <a16:creationId xmlns:a16="http://schemas.microsoft.com/office/drawing/2014/main" id="{F460AEAF-2021-1F4B-86CB-090171E5FF9C}"/>
              </a:ext>
            </a:extLst>
          </p:cNvPr>
          <p:cNvSpPr txBox="1"/>
          <p:nvPr/>
        </p:nvSpPr>
        <p:spPr>
          <a:xfrm>
            <a:off x="1969955" y="44624"/>
            <a:ext cx="5135508" cy="523220"/>
          </a:xfrm>
          <a:prstGeom prst="rect">
            <a:avLst/>
          </a:prstGeom>
          <a:noFill/>
        </p:spPr>
        <p:txBody>
          <a:bodyPr wrap="none" rtlCol="0">
            <a:spAutoFit/>
          </a:bodyPr>
          <a:lstStyle/>
          <a:p>
            <a:r>
              <a:rPr lang="it-IT" sz="2800" b="1" dirty="0" err="1">
                <a:solidFill>
                  <a:schemeClr val="bg1"/>
                </a:solidFill>
              </a:rPr>
              <a:t>Kourou</a:t>
            </a:r>
            <a:r>
              <a:rPr lang="it-IT" sz="2800" b="1" dirty="0">
                <a:solidFill>
                  <a:schemeClr val="bg1"/>
                </a:solidFill>
              </a:rPr>
              <a:t>, 20 </a:t>
            </a:r>
            <a:r>
              <a:rPr lang="it-IT" sz="2800" b="1" dirty="0" err="1">
                <a:solidFill>
                  <a:schemeClr val="bg1"/>
                </a:solidFill>
              </a:rPr>
              <a:t>October</a:t>
            </a:r>
            <a:r>
              <a:rPr lang="it-IT" sz="2800" b="1" dirty="0">
                <a:solidFill>
                  <a:schemeClr val="bg1"/>
                </a:solidFill>
              </a:rPr>
              <a:t> 2018 1:45 UT</a:t>
            </a:r>
          </a:p>
        </p:txBody>
      </p:sp>
    </p:spTree>
    <p:extLst>
      <p:ext uri="{BB962C8B-B14F-4D97-AF65-F5344CB8AC3E}">
        <p14:creationId xmlns:p14="http://schemas.microsoft.com/office/powerpoint/2010/main" val="213274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7E210A3-FFF6-7243-A44D-0D9CA99D7372}"/>
              </a:ext>
            </a:extLst>
          </p:cNvPr>
          <p:cNvPicPr>
            <a:picLocks noChangeAspect="1"/>
          </p:cNvPicPr>
          <p:nvPr/>
        </p:nvPicPr>
        <p:blipFill rotWithShape="1">
          <a:blip r:embed="rId2"/>
          <a:srcRect t="4441" r="-3" b="-3"/>
          <a:stretch/>
        </p:blipFill>
        <p:spPr>
          <a:xfrm>
            <a:off x="241298" y="1098548"/>
            <a:ext cx="4296411" cy="2309396"/>
          </a:xfrm>
          <a:prstGeom prst="rect">
            <a:avLst/>
          </a:prstGeom>
        </p:spPr>
      </p:pic>
      <p:pic>
        <p:nvPicPr>
          <p:cNvPr id="9" name="Immagine 8">
            <a:extLst>
              <a:ext uri="{FF2B5EF4-FFF2-40B4-BE49-F238E27FC236}">
                <a16:creationId xmlns:a16="http://schemas.microsoft.com/office/drawing/2014/main" id="{21CB7E43-AD5B-004D-85C9-C5CDE7E19F9F}"/>
              </a:ext>
            </a:extLst>
          </p:cNvPr>
          <p:cNvPicPr>
            <a:picLocks noChangeAspect="1"/>
          </p:cNvPicPr>
          <p:nvPr/>
        </p:nvPicPr>
        <p:blipFill rotWithShape="1">
          <a:blip r:embed="rId3"/>
          <a:srcRect t="4441" r="-3" b="-3"/>
          <a:stretch/>
        </p:blipFill>
        <p:spPr>
          <a:xfrm>
            <a:off x="4606290" y="1098548"/>
            <a:ext cx="4296410" cy="2309396"/>
          </a:xfrm>
          <a:prstGeom prst="rect">
            <a:avLst/>
          </a:prstGeom>
        </p:spPr>
      </p:pic>
      <p:pic>
        <p:nvPicPr>
          <p:cNvPr id="5" name="Immagine 4">
            <a:extLst>
              <a:ext uri="{FF2B5EF4-FFF2-40B4-BE49-F238E27FC236}">
                <a16:creationId xmlns:a16="http://schemas.microsoft.com/office/drawing/2014/main" id="{E75E6D75-99D2-0145-856E-4B9F2871E7D2}"/>
              </a:ext>
            </a:extLst>
          </p:cNvPr>
          <p:cNvPicPr>
            <a:picLocks noChangeAspect="1"/>
          </p:cNvPicPr>
          <p:nvPr/>
        </p:nvPicPr>
        <p:blipFill rotWithShape="1">
          <a:blip r:embed="rId4"/>
          <a:srcRect t="5437" r="-3" b="-3"/>
          <a:stretch/>
        </p:blipFill>
        <p:spPr>
          <a:xfrm>
            <a:off x="241298" y="3474120"/>
            <a:ext cx="4296411" cy="2285330"/>
          </a:xfrm>
          <a:prstGeom prst="rect">
            <a:avLst/>
          </a:prstGeom>
        </p:spPr>
      </p:pic>
      <p:pic>
        <p:nvPicPr>
          <p:cNvPr id="7" name="Immagine 6">
            <a:extLst>
              <a:ext uri="{FF2B5EF4-FFF2-40B4-BE49-F238E27FC236}">
                <a16:creationId xmlns:a16="http://schemas.microsoft.com/office/drawing/2014/main" id="{9F5F9192-9034-394D-AEB0-BDA28039A2C3}"/>
              </a:ext>
            </a:extLst>
          </p:cNvPr>
          <p:cNvPicPr>
            <a:picLocks noChangeAspect="1"/>
          </p:cNvPicPr>
          <p:nvPr/>
        </p:nvPicPr>
        <p:blipFill rotWithShape="1">
          <a:blip r:embed="rId5"/>
          <a:srcRect t="5437" r="-3" b="-3"/>
          <a:stretch/>
        </p:blipFill>
        <p:spPr>
          <a:xfrm>
            <a:off x="4606289" y="3474120"/>
            <a:ext cx="4296410" cy="2285330"/>
          </a:xfrm>
          <a:prstGeom prst="rect">
            <a:avLst/>
          </a:prstGeom>
        </p:spPr>
      </p:pic>
      <p:sp>
        <p:nvSpPr>
          <p:cNvPr id="2" name="CasellaDiTesto 1">
            <a:extLst>
              <a:ext uri="{FF2B5EF4-FFF2-40B4-BE49-F238E27FC236}">
                <a16:creationId xmlns:a16="http://schemas.microsoft.com/office/drawing/2014/main" id="{16AE92EA-C64D-EF4E-9BFE-D40F0AAFFBE4}"/>
              </a:ext>
            </a:extLst>
          </p:cNvPr>
          <p:cNvSpPr txBox="1"/>
          <p:nvPr/>
        </p:nvSpPr>
        <p:spPr>
          <a:xfrm>
            <a:off x="2038535" y="116632"/>
            <a:ext cx="5135508" cy="523220"/>
          </a:xfrm>
          <a:prstGeom prst="rect">
            <a:avLst/>
          </a:prstGeom>
          <a:noFill/>
        </p:spPr>
        <p:txBody>
          <a:bodyPr wrap="none" rtlCol="0">
            <a:spAutoFit/>
          </a:bodyPr>
          <a:lstStyle/>
          <a:p>
            <a:r>
              <a:rPr lang="it-IT" sz="2800" b="1" dirty="0" err="1">
                <a:solidFill>
                  <a:schemeClr val="bg1"/>
                </a:solidFill>
              </a:rPr>
              <a:t>Kourou</a:t>
            </a:r>
            <a:r>
              <a:rPr lang="it-IT" sz="2800" b="1" dirty="0">
                <a:solidFill>
                  <a:schemeClr val="bg1"/>
                </a:solidFill>
              </a:rPr>
              <a:t>, 20 </a:t>
            </a:r>
            <a:r>
              <a:rPr lang="it-IT" sz="2800" b="1" dirty="0" err="1">
                <a:solidFill>
                  <a:schemeClr val="bg1"/>
                </a:solidFill>
              </a:rPr>
              <a:t>October</a:t>
            </a:r>
            <a:r>
              <a:rPr lang="it-IT" sz="2800" b="1" dirty="0">
                <a:solidFill>
                  <a:schemeClr val="bg1"/>
                </a:solidFill>
              </a:rPr>
              <a:t> 2018 1:45 UT</a:t>
            </a:r>
          </a:p>
        </p:txBody>
      </p:sp>
    </p:spTree>
    <p:extLst>
      <p:ext uri="{BB962C8B-B14F-4D97-AF65-F5344CB8AC3E}">
        <p14:creationId xmlns:p14="http://schemas.microsoft.com/office/powerpoint/2010/main" val="2403188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44E72E-C188-4CB6-9D13-58F8A8BE416B}"/>
              </a:ext>
            </a:extLst>
          </p:cNvPr>
          <p:cNvSpPr/>
          <p:nvPr/>
        </p:nvSpPr>
        <p:spPr>
          <a:xfrm>
            <a:off x="0" y="1412776"/>
            <a:ext cx="9144000" cy="51462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5" name="CasellaDiTesto 4"/>
          <p:cNvSpPr txBox="1">
            <a:spLocks noChangeArrowheads="1"/>
          </p:cNvSpPr>
          <p:nvPr/>
        </p:nvSpPr>
        <p:spPr bwMode="auto">
          <a:xfrm>
            <a:off x="2936842" y="106571"/>
            <a:ext cx="609965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just" eaLnBrk="1" hangingPunct="1">
              <a:spcBef>
                <a:spcPct val="0"/>
              </a:spcBef>
              <a:buFontTx/>
              <a:buNone/>
            </a:pPr>
            <a:r>
              <a:rPr lang="en-US" altLang="it-IT" sz="2000" i="1" dirty="0">
                <a:solidFill>
                  <a:srgbClr val="FF0000"/>
                </a:solidFill>
                <a:latin typeface="Arial Rounded MT Bold" panose="020F0704030504030204" pitchFamily="34" charset="77"/>
              </a:rPr>
              <a:t>S</a:t>
            </a:r>
            <a:r>
              <a:rPr lang="en-US" altLang="it-IT" sz="2000" i="1" dirty="0">
                <a:latin typeface="Arial Rounded MT Bold" panose="020F0704030504030204" pitchFamily="34" charset="77"/>
              </a:rPr>
              <a:t>pectrometer and </a:t>
            </a:r>
            <a:r>
              <a:rPr lang="en-US" altLang="it-IT" sz="2000" i="1" dirty="0">
                <a:solidFill>
                  <a:srgbClr val="FF0000"/>
                </a:solidFill>
                <a:latin typeface="Arial Rounded MT Bold" panose="020F0704030504030204" pitchFamily="34" charset="77"/>
              </a:rPr>
              <a:t>I</a:t>
            </a:r>
            <a:r>
              <a:rPr lang="en-US" altLang="it-IT" sz="2000" i="1" dirty="0">
                <a:latin typeface="Arial Rounded MT Bold" panose="020F0704030504030204" pitchFamily="34" charset="77"/>
              </a:rPr>
              <a:t>magers for </a:t>
            </a:r>
            <a:r>
              <a:rPr lang="en-US" altLang="it-IT" sz="2000" i="1" dirty="0">
                <a:solidFill>
                  <a:srgbClr val="FF0000"/>
                </a:solidFill>
                <a:latin typeface="Arial Rounded MT Bold" panose="020F0704030504030204" pitchFamily="34" charset="77"/>
              </a:rPr>
              <a:t>M</a:t>
            </a:r>
            <a:r>
              <a:rPr lang="en-US" altLang="it-IT" sz="2000" i="1" dirty="0">
                <a:latin typeface="Arial Rounded MT Bold" panose="020F0704030504030204" pitchFamily="34" charset="77"/>
              </a:rPr>
              <a:t>PO </a:t>
            </a:r>
            <a:r>
              <a:rPr lang="en-US" altLang="it-IT" sz="2000" i="1" dirty="0">
                <a:solidFill>
                  <a:srgbClr val="FF0000"/>
                </a:solidFill>
                <a:latin typeface="Arial Rounded MT Bold" panose="020F0704030504030204" pitchFamily="34" charset="77"/>
              </a:rPr>
              <a:t>B</a:t>
            </a:r>
            <a:r>
              <a:rPr lang="en-US" altLang="it-IT" sz="2000" i="1" dirty="0">
                <a:latin typeface="Arial Rounded MT Bold" panose="020F0704030504030204" pitchFamily="34" charset="77"/>
              </a:rPr>
              <a:t>epiColombo – </a:t>
            </a:r>
            <a:r>
              <a:rPr lang="en-US" altLang="it-IT" sz="2000" i="1" dirty="0">
                <a:solidFill>
                  <a:srgbClr val="FF0000"/>
                </a:solidFill>
                <a:latin typeface="Arial Rounded MT Bold" panose="020F0704030504030204" pitchFamily="34" charset="77"/>
              </a:rPr>
              <a:t>I</a:t>
            </a:r>
            <a:r>
              <a:rPr lang="en-US" altLang="it-IT" sz="2000" i="1" dirty="0">
                <a:latin typeface="Arial Rounded MT Bold" panose="020F0704030504030204" pitchFamily="34" charset="77"/>
              </a:rPr>
              <a:t>ntegrated </a:t>
            </a:r>
            <a:r>
              <a:rPr lang="en-US" altLang="it-IT" sz="2000" i="1" dirty="0">
                <a:solidFill>
                  <a:srgbClr val="FF0000"/>
                </a:solidFill>
                <a:latin typeface="Arial Rounded MT Bold" panose="020F0704030504030204" pitchFamily="34" charset="77"/>
              </a:rPr>
              <a:t>O</a:t>
            </a:r>
            <a:r>
              <a:rPr lang="en-US" altLang="it-IT" sz="2000" i="1" dirty="0">
                <a:latin typeface="Arial Rounded MT Bold" panose="020F0704030504030204" pitchFamily="34" charset="77"/>
              </a:rPr>
              <a:t>bservatory </a:t>
            </a:r>
            <a:r>
              <a:rPr lang="en-US" altLang="it-IT" sz="2000" i="1" dirty="0">
                <a:solidFill>
                  <a:srgbClr val="FF0000"/>
                </a:solidFill>
                <a:latin typeface="Arial Rounded MT Bold" panose="020F0704030504030204" pitchFamily="34" charset="77"/>
              </a:rPr>
              <a:t>SYS</a:t>
            </a:r>
            <a:r>
              <a:rPr lang="en-US" altLang="it-IT" sz="2000" i="1" dirty="0">
                <a:latin typeface="Arial Rounded MT Bold" panose="020F0704030504030204" pitchFamily="34" charset="77"/>
              </a:rPr>
              <a:t>tem</a:t>
            </a:r>
          </a:p>
        </p:txBody>
      </p:sp>
      <p:sp>
        <p:nvSpPr>
          <p:cNvPr id="54276" name="Rettangolo 5"/>
          <p:cNvSpPr>
            <a:spLocks noChangeArrowheads="1"/>
          </p:cNvSpPr>
          <p:nvPr/>
        </p:nvSpPr>
        <p:spPr bwMode="auto">
          <a:xfrm>
            <a:off x="4003721" y="1556792"/>
            <a:ext cx="5104783" cy="4585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it-IT" sz="2800" b="1" dirty="0">
                <a:solidFill>
                  <a:srgbClr val="FF0000"/>
                </a:solidFill>
                <a:latin typeface="Arial Rounded MT Bold" panose="020F0704030504030204" pitchFamily="34" charset="77"/>
              </a:rPr>
              <a:t>HRIC</a:t>
            </a:r>
            <a:r>
              <a:rPr lang="en-US" altLang="it-IT" sz="1600" b="1" dirty="0">
                <a:latin typeface="Arial Rounded MT Bold" panose="020F0704030504030204" pitchFamily="34" charset="77"/>
              </a:rPr>
              <a:t> </a:t>
            </a:r>
          </a:p>
          <a:p>
            <a:pPr algn="ctr" eaLnBrk="1" hangingPunct="1">
              <a:spcBef>
                <a:spcPct val="0"/>
              </a:spcBef>
              <a:buFontTx/>
              <a:buNone/>
            </a:pPr>
            <a:r>
              <a:rPr lang="en-US" altLang="it-IT" sz="1600" b="1" dirty="0">
                <a:latin typeface="Arial Rounded MT Bold" panose="020F0704030504030204" pitchFamily="34" charset="77"/>
              </a:rPr>
              <a:t>Local </a:t>
            </a:r>
            <a:r>
              <a:rPr lang="en-US" altLang="it-IT" sz="1600" b="1" dirty="0">
                <a:solidFill>
                  <a:schemeClr val="bg1"/>
                </a:solidFill>
                <a:latin typeface="Arial Rounded MT Bold" panose="020F0704030504030204" pitchFamily="34" charset="77"/>
              </a:rPr>
              <a:t>mapping at high resolution with </a:t>
            </a:r>
            <a:r>
              <a:rPr lang="en-US" altLang="it-IT" sz="1600" b="1" dirty="0" err="1">
                <a:solidFill>
                  <a:schemeClr val="bg1"/>
                </a:solidFill>
                <a:latin typeface="Arial Rounded MT Bold" panose="020F0704030504030204" pitchFamily="34" charset="77"/>
              </a:rPr>
              <a:t>colour</a:t>
            </a:r>
            <a:r>
              <a:rPr lang="en-US" altLang="it-IT" sz="1600" b="1" dirty="0">
                <a:solidFill>
                  <a:schemeClr val="bg1"/>
                </a:solidFill>
                <a:latin typeface="Arial Rounded MT Bold" panose="020F0704030504030204" pitchFamily="34" charset="77"/>
              </a:rPr>
              <a:t> capabilities.</a:t>
            </a:r>
          </a:p>
          <a:p>
            <a:pPr algn="ctr" eaLnBrk="1" hangingPunct="1">
              <a:spcBef>
                <a:spcPct val="0"/>
              </a:spcBef>
              <a:buFontTx/>
              <a:buNone/>
            </a:pPr>
            <a:r>
              <a:rPr lang="en-US" altLang="it-IT" sz="1600" b="1" dirty="0">
                <a:solidFill>
                  <a:schemeClr val="bg1"/>
                </a:solidFill>
                <a:latin typeface="Arial Rounded MT Bold" panose="020F0704030504030204" pitchFamily="34" charset="77"/>
              </a:rPr>
              <a:t>Pixel scale of 6-12 m/pixel @ </a:t>
            </a:r>
            <a:r>
              <a:rPr lang="en-US" altLang="it-IT" sz="1600" b="1" dirty="0" err="1">
                <a:solidFill>
                  <a:schemeClr val="bg1"/>
                </a:solidFill>
                <a:latin typeface="Arial Rounded MT Bold" panose="020F0704030504030204" pitchFamily="34" charset="77"/>
              </a:rPr>
              <a:t>periherm</a:t>
            </a:r>
            <a:r>
              <a:rPr lang="en-US" altLang="it-IT" sz="1600" b="1" dirty="0">
                <a:solidFill>
                  <a:schemeClr val="bg1"/>
                </a:solidFill>
                <a:latin typeface="Arial Rounded MT Bold" panose="020F0704030504030204" pitchFamily="34" charset="77"/>
              </a:rPr>
              <a:t> (480 km)</a:t>
            </a:r>
          </a:p>
          <a:p>
            <a:pPr algn="ctr" eaLnBrk="1" hangingPunct="1">
              <a:spcBef>
                <a:spcPct val="0"/>
              </a:spcBef>
              <a:buFontTx/>
              <a:buNone/>
            </a:pPr>
            <a:r>
              <a:rPr lang="en-US" altLang="it-IT" sz="1600" b="1" dirty="0">
                <a:solidFill>
                  <a:schemeClr val="bg1"/>
                </a:solidFill>
                <a:latin typeface="Arial Rounded MT Bold" panose="020F0704030504030204" pitchFamily="34" charset="77"/>
              </a:rPr>
              <a:t>Filters: pan, 550, 750, 880 nm.	</a:t>
            </a:r>
          </a:p>
          <a:p>
            <a:pPr algn="ctr" eaLnBrk="1" hangingPunct="1">
              <a:spcBef>
                <a:spcPct val="0"/>
              </a:spcBef>
              <a:buFontTx/>
              <a:buNone/>
            </a:pPr>
            <a:endParaRPr lang="en-US" altLang="it-IT" sz="1600" b="1" dirty="0">
              <a:latin typeface="Arial Rounded MT Bold" panose="020F0704030504030204" pitchFamily="34" charset="77"/>
            </a:endParaRPr>
          </a:p>
          <a:p>
            <a:pPr algn="ctr" eaLnBrk="1" hangingPunct="1">
              <a:spcBef>
                <a:spcPct val="0"/>
              </a:spcBef>
              <a:buFontTx/>
              <a:buNone/>
            </a:pPr>
            <a:r>
              <a:rPr lang="en-US" altLang="it-IT" sz="2800" b="1" dirty="0">
                <a:solidFill>
                  <a:srgbClr val="FF0000"/>
                </a:solidFill>
                <a:latin typeface="Arial Rounded MT Bold" panose="020F0704030504030204" pitchFamily="34" charset="77"/>
              </a:rPr>
              <a:t>STC</a:t>
            </a:r>
            <a:r>
              <a:rPr lang="en-US" altLang="it-IT" sz="1600" b="1" dirty="0">
                <a:latin typeface="Arial Rounded MT Bold" panose="020F0704030504030204" pitchFamily="34" charset="77"/>
              </a:rPr>
              <a:t>  </a:t>
            </a:r>
          </a:p>
          <a:p>
            <a:pPr algn="ctr" eaLnBrk="1" hangingPunct="1">
              <a:spcBef>
                <a:spcPct val="0"/>
              </a:spcBef>
              <a:buFontTx/>
              <a:buNone/>
            </a:pPr>
            <a:r>
              <a:rPr lang="en-US" altLang="it-IT" sz="1600" b="1" dirty="0">
                <a:latin typeface="Arial Rounded MT Bold" panose="020F0704030504030204" pitchFamily="34" charset="77"/>
              </a:rPr>
              <a:t>Global </a:t>
            </a:r>
            <a:r>
              <a:rPr lang="en-US" altLang="it-IT" sz="1600" b="1" dirty="0">
                <a:solidFill>
                  <a:schemeClr val="bg1"/>
                </a:solidFill>
                <a:latin typeface="Arial Rounded MT Bold" panose="020F0704030504030204" pitchFamily="34" charset="77"/>
              </a:rPr>
              <a:t>stereo mapping and DTM generation. </a:t>
            </a:r>
          </a:p>
          <a:p>
            <a:pPr algn="ctr" eaLnBrk="1" hangingPunct="1">
              <a:spcBef>
                <a:spcPct val="0"/>
              </a:spcBef>
              <a:buFontTx/>
              <a:buNone/>
            </a:pPr>
            <a:r>
              <a:rPr lang="en-US" altLang="it-IT" sz="1600" b="1" dirty="0">
                <a:solidFill>
                  <a:schemeClr val="bg1"/>
                </a:solidFill>
                <a:latin typeface="Arial Rounded MT Bold" panose="020F0704030504030204" pitchFamily="34" charset="77"/>
              </a:rPr>
              <a:t>Pixel scale of 60 m/pixel @ </a:t>
            </a:r>
            <a:r>
              <a:rPr lang="en-US" altLang="it-IT" sz="1600" b="1" dirty="0" err="1">
                <a:solidFill>
                  <a:schemeClr val="bg1"/>
                </a:solidFill>
                <a:latin typeface="Arial Rounded MT Bold" panose="020F0704030504030204" pitchFamily="34" charset="77"/>
              </a:rPr>
              <a:t>periherm</a:t>
            </a:r>
            <a:r>
              <a:rPr lang="en-US" altLang="it-IT" sz="1600" b="1" dirty="0">
                <a:solidFill>
                  <a:schemeClr val="bg1"/>
                </a:solidFill>
                <a:latin typeface="Arial Rounded MT Bold" panose="020F0704030504030204" pitchFamily="34" charset="77"/>
              </a:rPr>
              <a:t> (480 km)</a:t>
            </a:r>
          </a:p>
          <a:p>
            <a:pPr algn="ctr" eaLnBrk="1" hangingPunct="1">
              <a:spcBef>
                <a:spcPct val="0"/>
              </a:spcBef>
              <a:buFontTx/>
              <a:buNone/>
            </a:pPr>
            <a:r>
              <a:rPr lang="en-US" altLang="it-IT" sz="1600" b="1" dirty="0">
                <a:solidFill>
                  <a:schemeClr val="bg1"/>
                </a:solidFill>
                <a:latin typeface="Arial Rounded MT Bold" panose="020F0704030504030204" pitchFamily="34" charset="77"/>
              </a:rPr>
              <a:t>Filters: pan, 420, 550, 750, 920 nm.</a:t>
            </a:r>
          </a:p>
          <a:p>
            <a:pPr algn="ctr" eaLnBrk="1" hangingPunct="1">
              <a:spcBef>
                <a:spcPct val="0"/>
              </a:spcBef>
              <a:buFontTx/>
              <a:buNone/>
            </a:pPr>
            <a:r>
              <a:rPr lang="en-US" altLang="it-IT" sz="1600" b="1" dirty="0">
                <a:solidFill>
                  <a:schemeClr val="bg1"/>
                </a:solidFill>
                <a:latin typeface="Arial Rounded MT Bold" panose="020F0704030504030204" pitchFamily="34" charset="77"/>
              </a:rPr>
              <a:t>	</a:t>
            </a:r>
          </a:p>
          <a:p>
            <a:pPr algn="ctr" eaLnBrk="1" hangingPunct="1">
              <a:spcBef>
                <a:spcPct val="0"/>
              </a:spcBef>
              <a:buFontTx/>
              <a:buNone/>
            </a:pPr>
            <a:r>
              <a:rPr lang="en-US" altLang="it-IT" sz="2800" b="1" dirty="0">
                <a:solidFill>
                  <a:srgbClr val="FF0000"/>
                </a:solidFill>
                <a:latin typeface="Arial Rounded MT Bold" panose="020F0704030504030204" pitchFamily="34" charset="77"/>
              </a:rPr>
              <a:t>VIHI</a:t>
            </a:r>
            <a:r>
              <a:rPr lang="en-US" altLang="it-IT" sz="1600" b="1" dirty="0">
                <a:latin typeface="Arial Rounded MT Bold" panose="020F0704030504030204" pitchFamily="34" charset="77"/>
              </a:rPr>
              <a:t> </a:t>
            </a:r>
          </a:p>
          <a:p>
            <a:pPr algn="ctr" eaLnBrk="1" hangingPunct="1">
              <a:spcBef>
                <a:spcPct val="0"/>
              </a:spcBef>
              <a:buFontTx/>
              <a:buNone/>
            </a:pPr>
            <a:r>
              <a:rPr lang="en-US" altLang="it-IT" sz="1600" b="1" dirty="0">
                <a:latin typeface="Arial Rounded MT Bold" panose="020F0704030504030204" pitchFamily="34" charset="77"/>
              </a:rPr>
              <a:t>Global </a:t>
            </a:r>
            <a:r>
              <a:rPr lang="en-US" altLang="it-IT" sz="1600" b="1" dirty="0">
                <a:solidFill>
                  <a:schemeClr val="bg1"/>
                </a:solidFill>
                <a:latin typeface="Arial Rounded MT Bold" panose="020F0704030504030204" pitchFamily="34" charset="77"/>
              </a:rPr>
              <a:t>mineralogical mapping.</a:t>
            </a:r>
          </a:p>
          <a:p>
            <a:pPr algn="ctr" eaLnBrk="1" hangingPunct="1">
              <a:spcBef>
                <a:spcPct val="0"/>
              </a:spcBef>
              <a:buFontTx/>
              <a:buNone/>
            </a:pPr>
            <a:r>
              <a:rPr lang="en-US" altLang="it-IT" sz="1600" b="1" dirty="0">
                <a:solidFill>
                  <a:schemeClr val="bg1"/>
                </a:solidFill>
                <a:latin typeface="Arial Rounded MT Bold" panose="020F0704030504030204" pitchFamily="34" charset="77"/>
              </a:rPr>
              <a:t>Pixel scale of 120 m/pixel @ </a:t>
            </a:r>
            <a:r>
              <a:rPr lang="en-US" altLang="it-IT" sz="1600" b="1" dirty="0" err="1">
                <a:solidFill>
                  <a:schemeClr val="bg1"/>
                </a:solidFill>
                <a:latin typeface="Arial Rounded MT Bold" panose="020F0704030504030204" pitchFamily="34" charset="77"/>
              </a:rPr>
              <a:t>periherm</a:t>
            </a:r>
            <a:r>
              <a:rPr lang="en-US" altLang="it-IT" sz="1600" b="1" dirty="0">
                <a:solidFill>
                  <a:schemeClr val="bg1"/>
                </a:solidFill>
                <a:latin typeface="Arial Rounded MT Bold" panose="020F0704030504030204" pitchFamily="34" charset="77"/>
              </a:rPr>
              <a:t> (480 km)</a:t>
            </a:r>
          </a:p>
          <a:p>
            <a:pPr algn="ctr" eaLnBrk="1" hangingPunct="1">
              <a:spcBef>
                <a:spcPct val="0"/>
              </a:spcBef>
              <a:buFontTx/>
              <a:buNone/>
            </a:pPr>
            <a:r>
              <a:rPr lang="en-US" altLang="it-IT" sz="1600" b="1" dirty="0">
                <a:solidFill>
                  <a:schemeClr val="bg1"/>
                </a:solidFill>
                <a:latin typeface="Arial Rounded MT Bold" panose="020F0704030504030204" pitchFamily="34" charset="77"/>
              </a:rPr>
              <a:t>Spectral range of 0.4-2.0 µm with spectral sampling of 6.25nm 	</a:t>
            </a:r>
          </a:p>
        </p:txBody>
      </p:sp>
      <p:sp>
        <p:nvSpPr>
          <p:cNvPr id="54278" name="CasellaDiTesto 1"/>
          <p:cNvSpPr txBox="1">
            <a:spLocks noChangeArrowheads="1"/>
          </p:cNvSpPr>
          <p:nvPr/>
        </p:nvSpPr>
        <p:spPr bwMode="auto">
          <a:xfrm>
            <a:off x="15528" y="5540420"/>
            <a:ext cx="416561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None/>
            </a:pPr>
            <a:r>
              <a:rPr lang="en-US" altLang="it-IT" sz="1800" b="1" i="1" dirty="0">
                <a:solidFill>
                  <a:srgbClr val="00B050"/>
                </a:solidFill>
                <a:latin typeface="Arial Rounded MT Bold" panose="020F0704030504030204" pitchFamily="34" charset="77"/>
              </a:rPr>
              <a:t>3 optical channels sharing the Main Electronics and power supply  </a:t>
            </a:r>
          </a:p>
          <a:p>
            <a:pPr algn="ctr" eaLnBrk="1" hangingPunct="1">
              <a:spcBef>
                <a:spcPct val="0"/>
              </a:spcBef>
              <a:buFontTx/>
              <a:buNone/>
            </a:pPr>
            <a:r>
              <a:rPr lang="it-IT" altLang="it-IT" sz="1800" b="1" dirty="0">
                <a:solidFill>
                  <a:srgbClr val="00B050"/>
                </a:solidFill>
                <a:latin typeface="Arial Rounded MT Bold" panose="020F0704030504030204" pitchFamily="34" charset="77"/>
              </a:rPr>
              <a:t>Mass 13 kg</a:t>
            </a:r>
          </a:p>
        </p:txBody>
      </p:sp>
      <p:pic>
        <p:nvPicPr>
          <p:cNvPr id="7" name="Immagine 1">
            <a:extLst>
              <a:ext uri="{FF2B5EF4-FFF2-40B4-BE49-F238E27FC236}">
                <a16:creationId xmlns:a16="http://schemas.microsoft.com/office/drawing/2014/main" id="{5122FEC7-52AF-E146-985C-5F508B5FE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364" y="112698"/>
            <a:ext cx="2725452" cy="1244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magine 14">
            <a:extLst>
              <a:ext uri="{FF2B5EF4-FFF2-40B4-BE49-F238E27FC236}">
                <a16:creationId xmlns:a16="http://schemas.microsoft.com/office/drawing/2014/main" id="{716547C3-5F52-F94C-B8D6-380E56828F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87" r="17902"/>
          <a:stretch/>
        </p:blipFill>
        <p:spPr>
          <a:xfrm>
            <a:off x="179512" y="2012038"/>
            <a:ext cx="3954339" cy="3314409"/>
          </a:xfrm>
          <a:prstGeom prst="rect">
            <a:avLst/>
          </a:prstGeom>
          <a:ln>
            <a:solidFill>
              <a:schemeClr val="tx1"/>
            </a:solidFill>
          </a:ln>
          <a:effectLst>
            <a:outerShdw blurRad="368300" sx="105000" sy="105000" algn="ctr" rotWithShape="0">
              <a:prstClr val="black">
                <a:alpha val="40000"/>
              </a:prstClr>
            </a:outerShdw>
          </a:effectLst>
        </p:spPr>
      </p:pic>
      <p:sp>
        <p:nvSpPr>
          <p:cNvPr id="9" name="CasellaDiTesto 8">
            <a:extLst>
              <a:ext uri="{FF2B5EF4-FFF2-40B4-BE49-F238E27FC236}">
                <a16:creationId xmlns:a16="http://schemas.microsoft.com/office/drawing/2014/main" id="{DE33C56F-A9B3-024F-A24A-F0EEE07FB7CB}"/>
              </a:ext>
            </a:extLst>
          </p:cNvPr>
          <p:cNvSpPr txBox="1"/>
          <p:nvPr/>
        </p:nvSpPr>
        <p:spPr>
          <a:xfrm>
            <a:off x="1354538" y="4820364"/>
            <a:ext cx="802143" cy="461665"/>
          </a:xfrm>
          <a:prstGeom prst="rect">
            <a:avLst/>
          </a:prstGeom>
          <a:noFill/>
        </p:spPr>
        <p:txBody>
          <a:bodyPr wrap="none" rtlCol="0">
            <a:spAutoFit/>
          </a:bodyPr>
          <a:lstStyle/>
          <a:p>
            <a:r>
              <a:rPr lang="it-I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77"/>
              </a:rPr>
              <a:t>STC</a:t>
            </a:r>
            <a:endParaRPr lang="it-IT" sz="2400" b="1" dirty="0">
              <a:ln w="12700">
                <a:solidFill>
                  <a:schemeClr val="accent5"/>
                </a:solidFill>
                <a:prstDash val="solid"/>
              </a:ln>
              <a:pattFill prst="ltDnDiag">
                <a:fgClr>
                  <a:schemeClr val="accent5">
                    <a:lumMod val="60000"/>
                    <a:lumOff val="40000"/>
                  </a:schemeClr>
                </a:fgClr>
                <a:bgClr>
                  <a:schemeClr val="bg1"/>
                </a:bgClr>
              </a:pattFill>
              <a:latin typeface="Arial Rounded MT Bold" panose="020F0704030504030204" pitchFamily="34" charset="77"/>
            </a:endParaRPr>
          </a:p>
        </p:txBody>
      </p:sp>
      <p:sp>
        <p:nvSpPr>
          <p:cNvPr id="2" name="CasellaDiTesto 1">
            <a:extLst>
              <a:ext uri="{FF2B5EF4-FFF2-40B4-BE49-F238E27FC236}">
                <a16:creationId xmlns:a16="http://schemas.microsoft.com/office/drawing/2014/main" id="{8DD9569E-E264-BD48-9143-ADA6553F391A}"/>
              </a:ext>
            </a:extLst>
          </p:cNvPr>
          <p:cNvSpPr txBox="1"/>
          <p:nvPr/>
        </p:nvSpPr>
        <p:spPr>
          <a:xfrm>
            <a:off x="2336193" y="4798085"/>
            <a:ext cx="963725" cy="461665"/>
          </a:xfrm>
          <a:prstGeom prst="rect">
            <a:avLst/>
          </a:prstGeom>
          <a:noFill/>
        </p:spPr>
        <p:txBody>
          <a:bodyPr wrap="none" rtlCol="0">
            <a:spAutoFit/>
          </a:bodyPr>
          <a:lstStyle/>
          <a:p>
            <a:r>
              <a:rPr lang="it-I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77"/>
              </a:rPr>
              <a:t>HRIC</a:t>
            </a:r>
          </a:p>
        </p:txBody>
      </p:sp>
      <p:sp>
        <p:nvSpPr>
          <p:cNvPr id="10" name="CasellaDiTesto 9">
            <a:extLst>
              <a:ext uri="{FF2B5EF4-FFF2-40B4-BE49-F238E27FC236}">
                <a16:creationId xmlns:a16="http://schemas.microsoft.com/office/drawing/2014/main" id="{6C4CD309-FDE6-9B4C-AF17-52C3114D54BF}"/>
              </a:ext>
            </a:extLst>
          </p:cNvPr>
          <p:cNvSpPr txBox="1"/>
          <p:nvPr/>
        </p:nvSpPr>
        <p:spPr>
          <a:xfrm>
            <a:off x="190364" y="4806781"/>
            <a:ext cx="822661" cy="461665"/>
          </a:xfrm>
          <a:prstGeom prst="rect">
            <a:avLst/>
          </a:prstGeom>
          <a:noFill/>
        </p:spPr>
        <p:txBody>
          <a:bodyPr wrap="none" rtlCol="0">
            <a:spAutoFit/>
          </a:bodyPr>
          <a:lstStyle/>
          <a:p>
            <a:r>
              <a:rPr lang="it-I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Rounded MT Bold" panose="020F0704030504030204" pitchFamily="34" charset="77"/>
              </a:rPr>
              <a:t>VIHI</a:t>
            </a:r>
          </a:p>
        </p:txBody>
      </p:sp>
    </p:spTree>
  </p:cSld>
  <p:clrMapOvr>
    <a:masterClrMapping/>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0" y="-2828"/>
            <a:ext cx="7380311" cy="8200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r"/>
            <a:endParaRPr lang="en-GB" sz="2000" b="1">
              <a:solidFill>
                <a:prstClr val="white"/>
              </a:solidFill>
              <a:latin typeface="Arial Rounded MT Bold" panose="020F0704030504030204" pitchFamily="34" charset="77"/>
              <a:ea typeface="Verdana" panose="020B0604030504040204" pitchFamily="34" charset="0"/>
              <a:cs typeface="Verdana" panose="020B0604030504040204" pitchFamily="34" charset="0"/>
            </a:endParaRPr>
          </a:p>
        </p:txBody>
      </p:sp>
      <p:sp>
        <p:nvSpPr>
          <p:cNvPr id="13" name="Rectangle 3"/>
          <p:cNvSpPr txBox="1">
            <a:spLocks noChangeArrowheads="1"/>
          </p:cNvSpPr>
          <p:nvPr/>
        </p:nvSpPr>
        <p:spPr>
          <a:xfrm>
            <a:off x="2339752" y="908720"/>
            <a:ext cx="3744416" cy="4989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GB" sz="2400" b="1" dirty="0">
                <a:solidFill>
                  <a:srgbClr val="0070C0"/>
                </a:solidFill>
                <a:latin typeface="Arial Rounded MT Bold" panose="020F0704030504030204" pitchFamily="34" charset="77"/>
                <a:cs typeface="Times New Roman" panose="02020603050405020304" pitchFamily="18" charset="0"/>
              </a:rPr>
              <a:t>PI</a:t>
            </a:r>
            <a:r>
              <a:rPr lang="en-GB" sz="2400" b="1" dirty="0">
                <a:solidFill>
                  <a:srgbClr val="FF0000"/>
                </a:solidFill>
                <a:latin typeface="Arial Rounded MT Bold" panose="020F0704030504030204" pitchFamily="34" charset="77"/>
                <a:cs typeface="Times New Roman" panose="02020603050405020304" pitchFamily="18" charset="0"/>
              </a:rPr>
              <a:t> Gabriele </a:t>
            </a:r>
            <a:r>
              <a:rPr lang="en-GB" sz="2400" b="1" dirty="0" err="1">
                <a:solidFill>
                  <a:srgbClr val="FF0000"/>
                </a:solidFill>
                <a:latin typeface="Arial Rounded MT Bold" panose="020F0704030504030204" pitchFamily="34" charset="77"/>
                <a:cs typeface="Times New Roman" panose="02020603050405020304" pitchFamily="18" charset="0"/>
              </a:rPr>
              <a:t>Cremonese</a:t>
            </a:r>
            <a:endParaRPr lang="en-GB" sz="2400" b="1" dirty="0">
              <a:latin typeface="Arial Rounded MT Bold" panose="020F0704030504030204" pitchFamily="34" charset="77"/>
              <a:cs typeface="Times New Roman" panose="02020603050405020304" pitchFamily="18" charset="0"/>
            </a:endParaRPr>
          </a:p>
        </p:txBody>
      </p:sp>
      <p:grpSp>
        <p:nvGrpSpPr>
          <p:cNvPr id="14" name="Gruppo 18"/>
          <p:cNvGrpSpPr/>
          <p:nvPr/>
        </p:nvGrpSpPr>
        <p:grpSpPr>
          <a:xfrm>
            <a:off x="188289" y="1821076"/>
            <a:ext cx="1817688" cy="3570288"/>
            <a:chOff x="152400" y="1749425"/>
            <a:chExt cx="1817688" cy="3570288"/>
          </a:xfrm>
        </p:grpSpPr>
        <p:pic>
          <p:nvPicPr>
            <p:cNvPr id="15" name="Picture 5"/>
            <p:cNvPicPr>
              <a:picLocks noChangeAspect="1" noChangeArrowheads="1"/>
            </p:cNvPicPr>
            <p:nvPr/>
          </p:nvPicPr>
          <p:blipFill>
            <a:blip r:embed="rId2" cstate="print"/>
            <a:srcRect l="-555" r="-555"/>
            <a:stretch>
              <a:fillRect/>
            </a:stretch>
          </p:blipFill>
          <p:spPr bwMode="auto">
            <a:xfrm>
              <a:off x="228600" y="2767013"/>
              <a:ext cx="531813" cy="609600"/>
            </a:xfrm>
            <a:prstGeom prst="rect">
              <a:avLst/>
            </a:prstGeom>
            <a:noFill/>
            <a:ln w="9525">
              <a:noFill/>
              <a:miter lim="800000"/>
              <a:headEnd/>
              <a:tailEnd/>
            </a:ln>
          </p:spPr>
        </p:pic>
        <p:pic>
          <p:nvPicPr>
            <p:cNvPr id="16" name="Picture 11" descr="logo-LESIA"/>
            <p:cNvPicPr>
              <a:picLocks noChangeAspect="1" noChangeArrowheads="1"/>
            </p:cNvPicPr>
            <p:nvPr/>
          </p:nvPicPr>
          <p:blipFill>
            <a:blip r:embed="rId3" cstate="print"/>
            <a:srcRect/>
            <a:stretch>
              <a:fillRect/>
            </a:stretch>
          </p:blipFill>
          <p:spPr bwMode="auto">
            <a:xfrm>
              <a:off x="214313" y="3741738"/>
              <a:ext cx="1755775" cy="541337"/>
            </a:xfrm>
            <a:prstGeom prst="rect">
              <a:avLst/>
            </a:prstGeom>
            <a:noFill/>
            <a:ln w="9525">
              <a:noFill/>
              <a:miter lim="800000"/>
              <a:headEnd/>
              <a:tailEnd/>
            </a:ln>
          </p:spPr>
        </p:pic>
        <p:pic>
          <p:nvPicPr>
            <p:cNvPr id="17" name="Picture 17"/>
            <p:cNvPicPr>
              <a:picLocks noChangeAspect="1" noChangeArrowheads="1"/>
            </p:cNvPicPr>
            <p:nvPr/>
          </p:nvPicPr>
          <p:blipFill>
            <a:blip r:embed="rId4" cstate="print"/>
            <a:srcRect/>
            <a:stretch>
              <a:fillRect/>
            </a:stretch>
          </p:blipFill>
          <p:spPr bwMode="auto">
            <a:xfrm>
              <a:off x="152400" y="1749425"/>
              <a:ext cx="1219200" cy="617538"/>
            </a:xfrm>
            <a:prstGeom prst="rect">
              <a:avLst/>
            </a:prstGeom>
            <a:noFill/>
            <a:ln w="9525">
              <a:noFill/>
              <a:miter lim="800000"/>
              <a:headEnd/>
              <a:tailEnd/>
            </a:ln>
          </p:spPr>
        </p:pic>
        <p:pic>
          <p:nvPicPr>
            <p:cNvPr id="18" name="Picture 28"/>
            <p:cNvPicPr>
              <a:picLocks noChangeAspect="1" noChangeArrowheads="1"/>
            </p:cNvPicPr>
            <p:nvPr/>
          </p:nvPicPr>
          <p:blipFill>
            <a:blip r:embed="rId5" cstate="print"/>
            <a:srcRect/>
            <a:stretch>
              <a:fillRect/>
            </a:stretch>
          </p:blipFill>
          <p:spPr bwMode="auto">
            <a:xfrm>
              <a:off x="228600" y="4881563"/>
              <a:ext cx="1104900" cy="438150"/>
            </a:xfrm>
            <a:prstGeom prst="rect">
              <a:avLst/>
            </a:prstGeom>
            <a:noFill/>
            <a:ln w="9525">
              <a:noFill/>
              <a:miter lim="800000"/>
              <a:headEnd/>
              <a:tailEnd/>
            </a:ln>
          </p:spPr>
        </p:pic>
      </p:grpSp>
      <p:sp>
        <p:nvSpPr>
          <p:cNvPr id="20" name="Rectangle 18"/>
          <p:cNvSpPr>
            <a:spLocks noChangeArrowheads="1"/>
          </p:cNvSpPr>
          <p:nvPr/>
        </p:nvSpPr>
        <p:spPr bwMode="auto">
          <a:xfrm>
            <a:off x="2005977" y="1466636"/>
            <a:ext cx="7137400" cy="4676483"/>
          </a:xfrm>
          <a:prstGeom prst="rect">
            <a:avLst/>
          </a:prstGeom>
          <a:noFill/>
          <a:ln w="9525">
            <a:noFill/>
            <a:miter lim="800000"/>
            <a:headEnd/>
            <a:tailEnd/>
          </a:ln>
        </p:spPr>
        <p:txBody>
          <a:bodyPr/>
          <a:lstStyle/>
          <a:p>
            <a:pPr marL="342900" indent="-342900">
              <a:spcBef>
                <a:spcPct val="20000"/>
              </a:spcBef>
            </a:pPr>
            <a:r>
              <a:rPr lang="en-GB" sz="2000" b="1" dirty="0">
                <a:solidFill>
                  <a:srgbClr val="0070C0"/>
                </a:solidFill>
                <a:latin typeface="Arial Rounded MT Bold" panose="020F0704030504030204" pitchFamily="34" charset="77"/>
              </a:rPr>
              <a:t>Co-PI Fabrizio </a:t>
            </a:r>
            <a:r>
              <a:rPr lang="en-GB" sz="2000" b="1" dirty="0">
                <a:solidFill>
                  <a:srgbClr val="FF0000"/>
                </a:solidFill>
                <a:latin typeface="Arial Rounded MT Bold" panose="020F0704030504030204" pitchFamily="34" charset="77"/>
              </a:rPr>
              <a:t>Capaccioni</a:t>
            </a:r>
            <a:r>
              <a:rPr lang="en-GB" sz="2000" b="1" dirty="0">
                <a:solidFill>
                  <a:srgbClr val="0070C0"/>
                </a:solidFill>
                <a:latin typeface="Arial Rounded MT Bold" panose="020F0704030504030204" pitchFamily="34" charset="77"/>
              </a:rPr>
              <a:t> 	VIHI overall responsibility</a:t>
            </a:r>
          </a:p>
          <a:p>
            <a:pPr marL="342900" indent="-342900">
              <a:spcBef>
                <a:spcPct val="20000"/>
              </a:spcBef>
            </a:pPr>
            <a:r>
              <a:rPr lang="en-GB" sz="2000" b="1" dirty="0">
                <a:solidFill>
                  <a:srgbClr val="0070C0"/>
                </a:solidFill>
                <a:latin typeface="Arial Rounded MT Bold" panose="020F0704030504030204" pitchFamily="34" charset="77"/>
              </a:rPr>
              <a:t>Co-PI Pasquale </a:t>
            </a:r>
            <a:r>
              <a:rPr lang="en-GB" sz="2000" b="1" dirty="0">
                <a:solidFill>
                  <a:srgbClr val="FF0000"/>
                </a:solidFill>
                <a:latin typeface="Arial Rounded MT Bold" panose="020F0704030504030204" pitchFamily="34" charset="77"/>
              </a:rPr>
              <a:t>Palumbo</a:t>
            </a:r>
            <a:r>
              <a:rPr lang="en-GB" sz="2000" b="1" dirty="0">
                <a:solidFill>
                  <a:srgbClr val="0070C0"/>
                </a:solidFill>
                <a:latin typeface="Arial Rounded MT Bold" panose="020F0704030504030204" pitchFamily="34" charset="77"/>
              </a:rPr>
              <a:t>		HRIC overall responsibility</a:t>
            </a:r>
          </a:p>
          <a:p>
            <a:pPr marL="342900" indent="-342900">
              <a:spcBef>
                <a:spcPct val="20000"/>
              </a:spcBef>
            </a:pPr>
            <a:r>
              <a:rPr lang="en-GB" sz="2000" b="1" dirty="0">
                <a:solidFill>
                  <a:srgbClr val="0070C0"/>
                </a:solidFill>
                <a:latin typeface="Arial Rounded MT Bold" panose="020F0704030504030204" pitchFamily="34" charset="77"/>
              </a:rPr>
              <a:t>Co-PI Maria Teresa </a:t>
            </a:r>
            <a:r>
              <a:rPr lang="en-GB" sz="2000" b="1" dirty="0" err="1">
                <a:solidFill>
                  <a:srgbClr val="FF0000"/>
                </a:solidFill>
                <a:latin typeface="Arial Rounded MT Bold" panose="020F0704030504030204" pitchFamily="34" charset="77"/>
              </a:rPr>
              <a:t>Capria</a:t>
            </a:r>
            <a:r>
              <a:rPr lang="en-GB" sz="2000" b="1" dirty="0">
                <a:solidFill>
                  <a:srgbClr val="0070C0"/>
                </a:solidFill>
                <a:latin typeface="Arial Rounded MT Bold" panose="020F0704030504030204" pitchFamily="34" charset="77"/>
              </a:rPr>
              <a:t> 	STC overall responsibility</a:t>
            </a:r>
          </a:p>
          <a:p>
            <a:pPr marL="342900" indent="-342900"/>
            <a:endParaRPr lang="en-GB" sz="2000" b="1" dirty="0">
              <a:solidFill>
                <a:srgbClr val="0070C0"/>
              </a:solidFill>
              <a:latin typeface="Arial Rounded MT Bold" panose="020F0704030504030204" pitchFamily="34" charset="77"/>
            </a:endParaRPr>
          </a:p>
          <a:p>
            <a:pPr marL="342900" indent="-342900"/>
            <a:r>
              <a:rPr lang="en-GB" sz="2000" b="1" dirty="0">
                <a:solidFill>
                  <a:srgbClr val="0070C0"/>
                </a:solidFill>
                <a:latin typeface="Arial Rounded MT Bold" panose="020F0704030504030204" pitchFamily="34" charset="77"/>
              </a:rPr>
              <a:t>Co-PI Mathieu </a:t>
            </a:r>
            <a:r>
              <a:rPr lang="en-GB" sz="2000" b="1" dirty="0" err="1">
                <a:solidFill>
                  <a:srgbClr val="FF0000"/>
                </a:solidFill>
                <a:latin typeface="Arial Rounded MT Bold" panose="020F0704030504030204" pitchFamily="34" charset="77"/>
              </a:rPr>
              <a:t>Vincendon</a:t>
            </a:r>
            <a:r>
              <a:rPr lang="en-GB" sz="2000" b="1" dirty="0">
                <a:solidFill>
                  <a:srgbClr val="0070C0"/>
                </a:solidFill>
                <a:latin typeface="Arial Rounded MT Bold" panose="020F0704030504030204" pitchFamily="34" charset="77"/>
              </a:rPr>
              <a:t>       Main Electronics</a:t>
            </a:r>
          </a:p>
          <a:p>
            <a:pPr marL="342900" indent="-342900"/>
            <a:r>
              <a:rPr lang="en-GB" sz="2000" b="1" dirty="0">
                <a:solidFill>
                  <a:srgbClr val="0070C0"/>
                </a:solidFill>
                <a:latin typeface="Arial Rounded MT Bold" panose="020F0704030504030204" pitchFamily="34" charset="77"/>
              </a:rPr>
              <a:t>					                           Calibration at package level</a:t>
            </a:r>
          </a:p>
          <a:p>
            <a:pPr marL="342900" indent="-342900"/>
            <a:endParaRPr lang="en-GB" sz="2000" b="1" dirty="0">
              <a:solidFill>
                <a:srgbClr val="0070C0"/>
              </a:solidFill>
              <a:latin typeface="Arial Rounded MT Bold" panose="020F0704030504030204" pitchFamily="34" charset="77"/>
            </a:endParaRPr>
          </a:p>
          <a:p>
            <a:pPr marL="342900" indent="-342900"/>
            <a:endParaRPr lang="en-GB" sz="2000" b="1" dirty="0">
              <a:solidFill>
                <a:srgbClr val="0070C0"/>
              </a:solidFill>
              <a:latin typeface="Arial Rounded MT Bold" panose="020F0704030504030204" pitchFamily="34" charset="77"/>
            </a:endParaRPr>
          </a:p>
          <a:p>
            <a:pPr marL="342900" indent="-342900"/>
            <a:r>
              <a:rPr lang="en-GB" sz="2000" b="1" dirty="0">
                <a:solidFill>
                  <a:srgbClr val="0070C0"/>
                </a:solidFill>
                <a:latin typeface="Arial Rounded MT Bold" panose="020F0704030504030204" pitchFamily="34" charset="77"/>
              </a:rPr>
              <a:t>Co-PI Alain </a:t>
            </a:r>
            <a:r>
              <a:rPr lang="en-GB" sz="2000" b="1" dirty="0" err="1">
                <a:solidFill>
                  <a:srgbClr val="FF0000"/>
                </a:solidFill>
                <a:latin typeface="Arial Rounded MT Bold" panose="020F0704030504030204" pitchFamily="34" charset="77"/>
              </a:rPr>
              <a:t>Doressoundiram</a:t>
            </a:r>
            <a:r>
              <a:rPr lang="en-GB" sz="2000" b="1" dirty="0">
                <a:solidFill>
                  <a:srgbClr val="0070C0"/>
                </a:solidFill>
                <a:latin typeface="Arial Rounded MT Bold" panose="020F0704030504030204" pitchFamily="34" charset="77"/>
              </a:rPr>
              <a:t> VIHI proximity electronics</a:t>
            </a:r>
          </a:p>
          <a:p>
            <a:pPr marL="342900" indent="-342900"/>
            <a:r>
              <a:rPr lang="en-GB" sz="2000" b="1" dirty="0">
                <a:solidFill>
                  <a:srgbClr val="0070C0"/>
                </a:solidFill>
                <a:latin typeface="Arial Rounded MT Bold" panose="020F0704030504030204" pitchFamily="34" charset="77"/>
              </a:rPr>
              <a:t>					                           IR FPA proc. and calibration</a:t>
            </a:r>
          </a:p>
          <a:p>
            <a:pPr marL="342900" indent="-342900"/>
            <a:endParaRPr lang="en-GB" sz="2000" b="1" dirty="0">
              <a:solidFill>
                <a:srgbClr val="0070C0"/>
              </a:solidFill>
              <a:latin typeface="Arial Rounded MT Bold" panose="020F0704030504030204" pitchFamily="34" charset="77"/>
            </a:endParaRPr>
          </a:p>
          <a:p>
            <a:pPr marL="342900" indent="-342900"/>
            <a:endParaRPr lang="en-GB" sz="2000" b="1" dirty="0">
              <a:solidFill>
                <a:srgbClr val="0070C0"/>
              </a:solidFill>
              <a:latin typeface="Arial Rounded MT Bold" panose="020F0704030504030204" pitchFamily="34" charset="77"/>
            </a:endParaRPr>
          </a:p>
          <a:p>
            <a:pPr marL="342900" indent="-342900"/>
            <a:r>
              <a:rPr lang="en-GB" sz="2000" b="1" dirty="0">
                <a:solidFill>
                  <a:srgbClr val="0070C0"/>
                </a:solidFill>
                <a:latin typeface="Arial Rounded MT Bold" panose="020F0704030504030204" pitchFamily="34" charset="77"/>
              </a:rPr>
              <a:t>TM Stefano </a:t>
            </a:r>
            <a:r>
              <a:rPr lang="en-GB" sz="2000" b="1" dirty="0" err="1">
                <a:solidFill>
                  <a:srgbClr val="FF0000"/>
                </a:solidFill>
                <a:latin typeface="Arial Rounded MT Bold" panose="020F0704030504030204" pitchFamily="34" charset="77"/>
              </a:rPr>
              <a:t>Debei</a:t>
            </a:r>
            <a:r>
              <a:rPr lang="en-GB" sz="2000" b="1" dirty="0">
                <a:solidFill>
                  <a:srgbClr val="0070C0"/>
                </a:solidFill>
                <a:latin typeface="Arial Rounded MT Bold" panose="020F0704030504030204" pitchFamily="34" charset="77"/>
              </a:rPr>
              <a:t> 		Instrument architecture</a:t>
            </a:r>
          </a:p>
          <a:p>
            <a:pPr marL="342900" indent="-342900"/>
            <a:r>
              <a:rPr lang="en-GB" sz="2000" b="1" dirty="0">
                <a:solidFill>
                  <a:srgbClr val="0070C0"/>
                </a:solidFill>
                <a:latin typeface="Arial Rounded MT Bold" panose="020F0704030504030204" pitchFamily="34" charset="77"/>
              </a:rPr>
              <a:t>					              Thermal and structural design</a:t>
            </a:r>
          </a:p>
          <a:p>
            <a:pPr marL="342900" indent="-342900"/>
            <a:r>
              <a:rPr lang="en-GB" sz="2000" b="1" dirty="0">
                <a:solidFill>
                  <a:srgbClr val="0070C0"/>
                </a:solidFill>
                <a:latin typeface="Arial Rounded MT Bold" panose="020F0704030504030204" pitchFamily="34" charset="77"/>
              </a:rPr>
              <a:t>					              Scientific Req. Implementation</a:t>
            </a:r>
          </a:p>
        </p:txBody>
      </p:sp>
      <p:sp>
        <p:nvSpPr>
          <p:cNvPr id="24" name="CasellaDiTesto 7"/>
          <p:cNvSpPr txBox="1"/>
          <p:nvPr/>
        </p:nvSpPr>
        <p:spPr>
          <a:xfrm>
            <a:off x="9748" y="44624"/>
            <a:ext cx="7380313" cy="584775"/>
          </a:xfrm>
          <a:prstGeom prst="rect">
            <a:avLst/>
          </a:prstGeom>
          <a:noFill/>
        </p:spPr>
        <p:txBody>
          <a:bodyPr wrap="square" rtlCol="0">
            <a:spAutoFit/>
          </a:bodyPr>
          <a:lstStyle/>
          <a:p>
            <a:pPr algn="ctr"/>
            <a:r>
              <a:rPr lang="en-GB" sz="3200" b="1" dirty="0">
                <a:solidFill>
                  <a:srgbClr val="FFFFFF"/>
                </a:solidFill>
                <a:latin typeface="Arial Rounded MT Bold" panose="020F0704030504030204" pitchFamily="34" charset="77"/>
              </a:rPr>
              <a:t>SIMBIO-SYS consortium </a:t>
            </a:r>
          </a:p>
        </p:txBody>
      </p:sp>
      <p:sp>
        <p:nvSpPr>
          <p:cNvPr id="3" name="CasellaDiTesto 2">
            <a:extLst>
              <a:ext uri="{FF2B5EF4-FFF2-40B4-BE49-F238E27FC236}">
                <a16:creationId xmlns:a16="http://schemas.microsoft.com/office/drawing/2014/main" id="{5D938DFA-6A3B-5D48-B418-21729FF9E727}"/>
              </a:ext>
            </a:extLst>
          </p:cNvPr>
          <p:cNvSpPr txBox="1"/>
          <p:nvPr/>
        </p:nvSpPr>
        <p:spPr>
          <a:xfrm>
            <a:off x="1985017" y="6381328"/>
            <a:ext cx="4142352" cy="400110"/>
          </a:xfrm>
          <a:prstGeom prst="rect">
            <a:avLst/>
          </a:prstGeom>
          <a:noFill/>
        </p:spPr>
        <p:txBody>
          <a:bodyPr wrap="none" rtlCol="0">
            <a:spAutoFit/>
          </a:bodyPr>
          <a:lstStyle/>
          <a:p>
            <a:r>
              <a:rPr lang="it-IT" sz="2000" b="1" dirty="0">
                <a:solidFill>
                  <a:srgbClr val="00B050"/>
                </a:solidFill>
                <a:latin typeface="Arial Rounded MT Bold" panose="020F0704030504030204" pitchFamily="34" charset="77"/>
              </a:rPr>
              <a:t>Industrial prime </a:t>
            </a:r>
            <a:r>
              <a:rPr lang="it-IT" sz="2000" b="1" dirty="0">
                <a:solidFill>
                  <a:srgbClr val="FF0000"/>
                </a:solidFill>
                <a:latin typeface="Arial Rounded MT Bold" panose="020F0704030504030204" pitchFamily="34" charset="77"/>
              </a:rPr>
              <a:t>Leonardo </a:t>
            </a:r>
            <a:r>
              <a:rPr lang="it-IT" sz="2000" b="1" dirty="0" err="1">
                <a:solidFill>
                  <a:srgbClr val="FF0000"/>
                </a:solidFill>
                <a:latin typeface="Arial Rounded MT Bold" panose="020F0704030504030204" pitchFamily="34" charset="77"/>
              </a:rPr>
              <a:t>s.p.a.</a:t>
            </a:r>
            <a:endParaRPr lang="it-IT" sz="2000" b="1" dirty="0">
              <a:solidFill>
                <a:srgbClr val="FF0000"/>
              </a:solidFill>
              <a:latin typeface="Arial Rounded MT Bold" panose="020F0704030504030204" pitchFamily="34" charset="77"/>
            </a:endParaRPr>
          </a:p>
        </p:txBody>
      </p:sp>
      <p:sp>
        <p:nvSpPr>
          <p:cNvPr id="21" name="object 6">
            <a:extLst>
              <a:ext uri="{FF2B5EF4-FFF2-40B4-BE49-F238E27FC236}">
                <a16:creationId xmlns:a16="http://schemas.microsoft.com/office/drawing/2014/main" id="{1D7C88F5-500A-2D45-A070-DAB565C2BCE3}"/>
              </a:ext>
            </a:extLst>
          </p:cNvPr>
          <p:cNvSpPr/>
          <p:nvPr/>
        </p:nvSpPr>
        <p:spPr>
          <a:xfrm>
            <a:off x="7369047" y="5537"/>
            <a:ext cx="1774952" cy="813739"/>
          </a:xfrm>
          <a:prstGeom prst="rect">
            <a:avLst/>
          </a:prstGeom>
          <a:noFill/>
        </p:spPr>
        <p:txBody>
          <a:bodyPr wrap="square" lIns="0" tIns="0" rIns="0" bIns="0" rtlCol="0"/>
          <a:lstStyle/>
          <a:p>
            <a:endParaRPr sz="1600">
              <a:latin typeface="Arial Rounded MT Bold" panose="020F0704030504030204" pitchFamily="34" charset="77"/>
            </a:endParaRPr>
          </a:p>
        </p:txBody>
      </p:sp>
      <p:sp>
        <p:nvSpPr>
          <p:cNvPr id="19" name="Rectangle 18">
            <a:extLst>
              <a:ext uri="{FF2B5EF4-FFF2-40B4-BE49-F238E27FC236}">
                <a16:creationId xmlns:a16="http://schemas.microsoft.com/office/drawing/2014/main" id="{B38D6524-D745-D64B-8D37-9E8F92007F5D}"/>
              </a:ext>
            </a:extLst>
          </p:cNvPr>
          <p:cNvSpPr/>
          <p:nvPr/>
        </p:nvSpPr>
        <p:spPr>
          <a:xfrm>
            <a:off x="6414940" y="-100613"/>
            <a:ext cx="854721" cy="1015663"/>
          </a:xfrm>
          <a:prstGeom prst="rect">
            <a:avLst/>
          </a:prstGeom>
        </p:spPr>
        <p:txBody>
          <a:bodyPr wrap="none">
            <a:spAutoFit/>
          </a:bodyPr>
          <a:lstStyle/>
          <a:p>
            <a:r>
              <a:rPr lang="it-IT" sz="6000" dirty="0">
                <a:solidFill>
                  <a:schemeClr val="bg1"/>
                </a:solidFill>
                <a:latin typeface="Arial Rounded MT Bold" panose="020F0704030504030204" pitchFamily="34" charset="77"/>
              </a:rPr>
              <a:t>🇫🇷</a:t>
            </a:r>
          </a:p>
        </p:txBody>
      </p:sp>
      <p:sp>
        <p:nvSpPr>
          <p:cNvPr id="4" name="Rectangle 3">
            <a:extLst>
              <a:ext uri="{FF2B5EF4-FFF2-40B4-BE49-F238E27FC236}">
                <a16:creationId xmlns:a16="http://schemas.microsoft.com/office/drawing/2014/main" id="{28C6270C-ECE9-3E4C-8838-C669EB758CC6}"/>
              </a:ext>
            </a:extLst>
          </p:cNvPr>
          <p:cNvSpPr/>
          <p:nvPr/>
        </p:nvSpPr>
        <p:spPr>
          <a:xfrm>
            <a:off x="99363" y="-28615"/>
            <a:ext cx="1069688" cy="1015663"/>
          </a:xfrm>
          <a:prstGeom prst="rect">
            <a:avLst/>
          </a:prstGeom>
        </p:spPr>
        <p:txBody>
          <a:bodyPr wrap="square">
            <a:spAutoFit/>
          </a:bodyPr>
          <a:lstStyle/>
          <a:p>
            <a:r>
              <a:rPr lang="it-IT" sz="6000" dirty="0">
                <a:solidFill>
                  <a:schemeClr val="bg1"/>
                </a:solidFill>
                <a:latin typeface="Arial Rounded MT Bold" panose="020F0704030504030204" pitchFamily="34" charset="77"/>
              </a:rPr>
              <a:t>🇮🇹</a:t>
            </a:r>
            <a:endParaRPr lang="it-IT" sz="6000" dirty="0">
              <a:solidFill>
                <a:schemeClr val="bg1"/>
              </a:solidFill>
              <a:effectLst/>
              <a:latin typeface="Arial Rounded MT Bold" panose="020F0704030504030204" pitchFamily="34" charset="77"/>
            </a:endParaRPr>
          </a:p>
        </p:txBody>
      </p:sp>
    </p:spTree>
    <p:extLst>
      <p:ext uri="{BB962C8B-B14F-4D97-AF65-F5344CB8AC3E}">
        <p14:creationId xmlns:p14="http://schemas.microsoft.com/office/powerpoint/2010/main" val="3293915568"/>
      </p:ext>
    </p:extLst>
  </p:cSld>
  <p:clrMapOvr>
    <a:masterClrMapping/>
  </p:clrMapOvr>
  <p:transition>
    <p:zoom dir="in"/>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4F9EFE-9BE7-4F0C-B208-3F0A35F4941F}"/>
              </a:ext>
            </a:extLst>
          </p:cNvPr>
          <p:cNvSpPr/>
          <p:nvPr/>
        </p:nvSpPr>
        <p:spPr>
          <a:xfrm>
            <a:off x="7380312" y="-99392"/>
            <a:ext cx="1944216" cy="9230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p:cNvSpPr txBox="1">
            <a:spLocks noChangeArrowheads="1"/>
          </p:cNvSpPr>
          <p:nvPr/>
        </p:nvSpPr>
        <p:spPr bwMode="auto">
          <a:xfrm>
            <a:off x="395536" y="188640"/>
            <a:ext cx="684076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nchor="b"/>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a:solidFill>
                  <a:schemeClr val="bg1"/>
                </a:solidFill>
                <a:latin typeface="Arial Rounded MT Bold" panose="020F0704030504030204" pitchFamily="34" charset="77"/>
                <a:cs typeface="Times New Roman" panose="02020603050405020304" pitchFamily="18" charset="0"/>
              </a:rPr>
              <a:t>The scientific team</a:t>
            </a:r>
          </a:p>
        </p:txBody>
      </p:sp>
      <p:sp>
        <p:nvSpPr>
          <p:cNvPr id="12" name="Text Box 17"/>
          <p:cNvSpPr txBox="1">
            <a:spLocks noChangeArrowheads="1"/>
          </p:cNvSpPr>
          <p:nvPr/>
        </p:nvSpPr>
        <p:spPr bwMode="auto">
          <a:xfrm>
            <a:off x="152399" y="920188"/>
            <a:ext cx="8991600" cy="535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r>
              <a:rPr lang="en-US" sz="1800" dirty="0">
                <a:solidFill>
                  <a:schemeClr val="bg1"/>
                </a:solidFill>
                <a:latin typeface="Arial Rounded MT Bold" panose="020F0704030504030204" pitchFamily="34" charset="77"/>
                <a:cs typeface="Times New Roman" panose="02020603050405020304" pitchFamily="18" charset="0"/>
              </a:rPr>
              <a:t>The SIMBIO-SYS scientific team is composed by</a:t>
            </a:r>
            <a:r>
              <a:rPr lang="en-US" sz="1800" dirty="0">
                <a:solidFill>
                  <a:srgbClr val="FF0000"/>
                </a:solidFill>
                <a:latin typeface="Arial Rounded MT Bold" panose="020F0704030504030204" pitchFamily="34" charset="77"/>
                <a:cs typeface="Times New Roman" panose="02020603050405020304" pitchFamily="18" charset="0"/>
              </a:rPr>
              <a:t> </a:t>
            </a:r>
            <a:r>
              <a:rPr lang="en-US" sz="1800" b="1" dirty="0">
                <a:solidFill>
                  <a:srgbClr val="FF0000"/>
                </a:solidFill>
                <a:latin typeface="Arial Rounded MT Bold" panose="020F0704030504030204" pitchFamily="34" charset="77"/>
                <a:cs typeface="Times New Roman" panose="02020603050405020304" pitchFamily="18" charset="0"/>
              </a:rPr>
              <a:t>57 Co-Investigators</a:t>
            </a:r>
            <a:r>
              <a:rPr lang="en-US" sz="1800" dirty="0">
                <a:solidFill>
                  <a:srgbClr val="FF0000"/>
                </a:solidFill>
                <a:latin typeface="Arial Rounded MT Bold" panose="020F0704030504030204" pitchFamily="34" charset="77"/>
                <a:cs typeface="Times New Roman" panose="02020603050405020304" pitchFamily="18" charset="0"/>
              </a:rPr>
              <a:t>:</a:t>
            </a:r>
          </a:p>
          <a:p>
            <a:pPr marL="0" indent="0" eaLnBrk="1" hangingPunct="1"/>
            <a:r>
              <a:rPr lang="en-US" sz="1800" dirty="0" err="1">
                <a:solidFill>
                  <a:schemeClr val="bg1"/>
                </a:solidFill>
                <a:latin typeface="Arial Rounded MT Bold" panose="020F0704030504030204" pitchFamily="34" charset="77"/>
                <a:cs typeface="Times New Roman" panose="02020603050405020304" pitchFamily="18" charset="0"/>
              </a:rPr>
              <a:t>F.Altieri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A.Barucci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G.Bellucci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J.Benkhoff</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S.Besse</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C.Bettanini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M.Blecka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J.R.Brucato</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C.Carli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P.Cerroni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L.Colangeli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V.Da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Deppo</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V.Della</a:t>
            </a:r>
            <a:r>
              <a:rPr lang="en-US" sz="1800" dirty="0">
                <a:solidFill>
                  <a:schemeClr val="bg1"/>
                </a:solidFill>
                <a:latin typeface="Arial Rounded MT Bold" panose="020F0704030504030204" pitchFamily="34" charset="77"/>
                <a:cs typeface="Times New Roman" panose="02020603050405020304" pitchFamily="18" charset="0"/>
              </a:rPr>
              <a:t> Corte, </a:t>
            </a:r>
            <a:r>
              <a:rPr lang="en-US" sz="1800" dirty="0" err="1">
                <a:solidFill>
                  <a:schemeClr val="bg1"/>
                </a:solidFill>
                <a:latin typeface="Arial Rounded MT Bold" panose="020F0704030504030204" pitchFamily="34" charset="77"/>
                <a:cs typeface="Times New Roman" panose="02020603050405020304" pitchFamily="18" charset="0"/>
              </a:rPr>
              <a:t>M.C.De</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Sanctis</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E.Epifani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S.Erard</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F.Esposito</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D.Fantinel</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L.Ferranti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F.Ferri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G.Filacchione</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E.Flamini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G.Forlani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S.Fornasier</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O.Forni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M.Fulchignoni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V.Galluzzi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K.Gwinner</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W.Ip</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L.Jorda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L.Lara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F.Leblanc</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C.Leyrat</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S.Marchi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L.Marinangeli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F.Marzari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M.Massironi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M.Mendillo</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V.Mennella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K.Muinonen</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G.Naletto</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E.Palomba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D.Perna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G.Piccioni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F.Poulet</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R.Ragazzoni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C.Re</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A.Rotundi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G.Salemi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M.Sgavetti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E.Simioni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N.Thomas</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T.Van</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Hoolst</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M.Vincendon</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F.Zambon</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M.Zusi</a:t>
            </a:r>
            <a:r>
              <a:rPr lang="en-US" sz="1800" dirty="0">
                <a:solidFill>
                  <a:schemeClr val="bg1"/>
                </a:solidFill>
                <a:latin typeface="Arial Rounded MT Bold" panose="020F0704030504030204" pitchFamily="34" charset="77"/>
                <a:cs typeface="Times New Roman" panose="02020603050405020304" pitchFamily="18" charset="0"/>
              </a:rPr>
              <a:t>.</a:t>
            </a:r>
          </a:p>
          <a:p>
            <a:pPr marL="0" indent="0" eaLnBrk="1" hangingPunct="1"/>
            <a:endParaRPr lang="en-US" sz="1800" dirty="0">
              <a:solidFill>
                <a:srgbClr val="000000"/>
              </a:solidFill>
              <a:latin typeface="Arial Rounded MT Bold" panose="020F0704030504030204" pitchFamily="34" charset="77"/>
              <a:cs typeface="Times New Roman" panose="02020603050405020304" pitchFamily="18" charset="0"/>
            </a:endParaRPr>
          </a:p>
          <a:p>
            <a:pPr marL="0" indent="0" eaLnBrk="1" hangingPunct="1"/>
            <a:r>
              <a:rPr lang="en-US" sz="1800" dirty="0">
                <a:solidFill>
                  <a:schemeClr val="bg1"/>
                </a:solidFill>
                <a:latin typeface="Arial Rounded MT Bold" panose="020F0704030504030204" pitchFamily="34" charset="77"/>
                <a:cs typeface="Times New Roman" panose="02020603050405020304" pitchFamily="18" charset="0"/>
              </a:rPr>
              <a:t>…and </a:t>
            </a:r>
            <a:r>
              <a:rPr lang="en-US" sz="1800" b="1" dirty="0">
                <a:solidFill>
                  <a:srgbClr val="FF0000"/>
                </a:solidFill>
                <a:latin typeface="Arial Rounded MT Bold" panose="020F0704030504030204" pitchFamily="34" charset="77"/>
                <a:cs typeface="Times New Roman" panose="02020603050405020304" pitchFamily="18" charset="0"/>
              </a:rPr>
              <a:t>19 associates</a:t>
            </a:r>
            <a:r>
              <a:rPr lang="en-US" sz="1800" dirty="0">
                <a:solidFill>
                  <a:schemeClr val="bg1"/>
                </a:solidFill>
                <a:latin typeface="Arial Rounded MT Bold" panose="020F0704030504030204" pitchFamily="34" charset="77"/>
                <a:cs typeface="Times New Roman" panose="02020603050405020304" pitchFamily="18" charset="0"/>
              </a:rPr>
              <a:t>: </a:t>
            </a:r>
          </a:p>
          <a:p>
            <a:pPr marL="0" indent="0" eaLnBrk="1" hangingPunct="1"/>
            <a:r>
              <a:rPr lang="en-US" sz="1800" dirty="0" err="1">
                <a:solidFill>
                  <a:schemeClr val="bg1"/>
                </a:solidFill>
                <a:latin typeface="Arial Rounded MT Bold" panose="020F0704030504030204" pitchFamily="34" charset="77"/>
                <a:cs typeface="Times New Roman" panose="02020603050405020304" pitchFamily="18" charset="0"/>
              </a:rPr>
              <a:t>A.Aboudan</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N.Bott</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A.Cicchetti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G.Colombatti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M.El</a:t>
            </a:r>
            <a:r>
              <a:rPr lang="en-US" sz="1800" dirty="0">
                <a:solidFill>
                  <a:schemeClr val="bg1"/>
                </a:solidFill>
                <a:latin typeface="Arial Rounded MT Bold" panose="020F0704030504030204" pitchFamily="34" charset="77"/>
                <a:cs typeface="Times New Roman" panose="02020603050405020304" pitchFamily="18" charset="0"/>
              </a:rPr>
              <a:t> Yazidi, </a:t>
            </a:r>
            <a:r>
              <a:rPr lang="en-US" sz="1800" dirty="0" err="1">
                <a:solidFill>
                  <a:schemeClr val="bg1"/>
                </a:solidFill>
                <a:latin typeface="Arial Rounded MT Bold" panose="020F0704030504030204" pitchFamily="34" charset="77"/>
                <a:cs typeface="Times New Roman" panose="02020603050405020304" pitchFamily="18" charset="0"/>
              </a:rPr>
              <a:t>S.Ferrari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J.Flahault</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L.Giacomini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L.Guzzetta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A.Lucchetti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E.Martellato</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R.Noschese</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M.Pajola</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R.Politi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G.Serventi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A.Slemer</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G.Tognon</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D.Turrini</a:t>
            </a:r>
            <a:r>
              <a:rPr lang="en-US" sz="1800" dirty="0">
                <a:solidFill>
                  <a:schemeClr val="bg1"/>
                </a:solidFill>
                <a:latin typeface="Arial Rounded MT Bold" panose="020F0704030504030204" pitchFamily="34" charset="77"/>
                <a:cs typeface="Times New Roman" panose="02020603050405020304" pitchFamily="18" charset="0"/>
              </a:rPr>
              <a:t>, </a:t>
            </a:r>
            <a:r>
              <a:rPr lang="en-US" sz="1800" dirty="0" err="1">
                <a:solidFill>
                  <a:schemeClr val="bg1"/>
                </a:solidFill>
                <a:latin typeface="Arial Rounded MT Bold" panose="020F0704030504030204" pitchFamily="34" charset="77"/>
                <a:cs typeface="Times New Roman" panose="02020603050405020304" pitchFamily="18" charset="0"/>
              </a:rPr>
              <a:t>L.Yuan</a:t>
            </a:r>
            <a:r>
              <a:rPr lang="en-US" sz="1800" dirty="0">
                <a:solidFill>
                  <a:schemeClr val="bg1"/>
                </a:solidFill>
                <a:latin typeface="Arial Rounded MT Bold" panose="020F0704030504030204" pitchFamily="34" charset="77"/>
                <a:cs typeface="Times New Roman" panose="02020603050405020304" pitchFamily="18" charset="0"/>
              </a:rPr>
              <a:t>.</a:t>
            </a:r>
          </a:p>
          <a:p>
            <a:pPr marL="0" indent="0" eaLnBrk="1" hangingPunct="1"/>
            <a:endParaRPr lang="en-US" sz="1800" dirty="0">
              <a:solidFill>
                <a:srgbClr val="000000"/>
              </a:solidFill>
              <a:latin typeface="Arial Rounded MT Bold" panose="020F0704030504030204" pitchFamily="34" charset="77"/>
              <a:cs typeface="Times New Roman" panose="02020603050405020304" pitchFamily="18" charset="0"/>
            </a:endParaRPr>
          </a:p>
          <a:p>
            <a:pPr marL="0" indent="0" eaLnBrk="1" hangingPunct="1"/>
            <a:r>
              <a:rPr lang="en-US" sz="1800" dirty="0">
                <a:solidFill>
                  <a:srgbClr val="000000"/>
                </a:solidFill>
                <a:latin typeface="Arial Rounded MT Bold" panose="020F0704030504030204" pitchFamily="34" charset="77"/>
                <a:cs typeface="Times New Roman" panose="02020603050405020304" pitchFamily="18" charset="0"/>
              </a:rPr>
              <a:t> </a:t>
            </a:r>
            <a:r>
              <a:rPr lang="en-US" sz="1800" dirty="0">
                <a:solidFill>
                  <a:srgbClr val="FF0000"/>
                </a:solidFill>
                <a:latin typeface="Arial Rounded MT Bold" panose="020F0704030504030204" pitchFamily="34" charset="77"/>
                <a:cs typeface="Times New Roman" panose="02020603050405020304" pitchFamily="18" charset="0"/>
              </a:rPr>
              <a:t>13 different countries </a:t>
            </a:r>
            <a:r>
              <a:rPr lang="en-US" sz="1800" dirty="0">
                <a:solidFill>
                  <a:schemeClr val="bg1"/>
                </a:solidFill>
                <a:latin typeface="Arial Rounded MT Bold" panose="020F0704030504030204" pitchFamily="34" charset="77"/>
                <a:cs typeface="Times New Roman" panose="02020603050405020304" pitchFamily="18" charset="0"/>
              </a:rPr>
              <a:t>are represented: </a:t>
            </a:r>
          </a:p>
          <a:p>
            <a:pPr marL="0" indent="0" eaLnBrk="1" hangingPunct="1"/>
            <a:r>
              <a:rPr lang="en-US" sz="1800" dirty="0">
                <a:solidFill>
                  <a:schemeClr val="bg1"/>
                </a:solidFill>
                <a:latin typeface="Arial Rounded MT Bold" panose="020F0704030504030204" pitchFamily="34" charset="77"/>
                <a:cs typeface="Times New Roman" panose="02020603050405020304" pitchFamily="18" charset="0"/>
              </a:rPr>
              <a:t>Italy, France, Belgium, China, Finland, Germany, Poland, Spain, Switzerland, Taiwan, Tunisia, UK, USA</a:t>
            </a:r>
          </a:p>
        </p:txBody>
      </p:sp>
      <p:pic>
        <p:nvPicPr>
          <p:cNvPr id="5" name="Immagine 1">
            <a:extLst>
              <a:ext uri="{FF2B5EF4-FFF2-40B4-BE49-F238E27FC236}">
                <a16:creationId xmlns:a16="http://schemas.microsoft.com/office/drawing/2014/main" id="{B95E2C3A-A573-4966-8805-92CE425D31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102532"/>
            <a:ext cx="1578750" cy="721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9640880"/>
      </p:ext>
    </p:extLst>
  </p:cSld>
  <p:clrMapOvr>
    <a:masterClrMapping/>
  </p:clrMapOvr>
  <p:transition>
    <p:zoom dir="in"/>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95536" y="188640"/>
            <a:ext cx="684076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nchor="b"/>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a:solidFill>
                  <a:srgbClr val="FFFFFF"/>
                </a:solidFill>
                <a:latin typeface="Arial Rounded MT Bold" panose="020F0704030504030204" pitchFamily="34" charset="77"/>
                <a:cs typeface="Arial" charset="0"/>
              </a:rPr>
              <a:t>Principles of operations</a:t>
            </a:r>
          </a:p>
        </p:txBody>
      </p:sp>
      <p:sp>
        <p:nvSpPr>
          <p:cNvPr id="12" name="Text Box 17"/>
          <p:cNvSpPr txBox="1">
            <a:spLocks noChangeArrowheads="1"/>
          </p:cNvSpPr>
          <p:nvPr/>
        </p:nvSpPr>
        <p:spPr bwMode="auto">
          <a:xfrm>
            <a:off x="76200" y="806672"/>
            <a:ext cx="9067800" cy="606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Wingdings" pitchFamily="2" charset="2"/>
              <a:buChar char="Ø"/>
            </a:pPr>
            <a:r>
              <a:rPr lang="en-US" sz="2000" dirty="0">
                <a:solidFill>
                  <a:schemeClr val="bg1"/>
                </a:solidFill>
                <a:latin typeface="Arial Rounded MT Bold" panose="020F0704030504030204" pitchFamily="34" charset="77"/>
              </a:rPr>
              <a:t>SIMBIO-SYS operations shall allow both </a:t>
            </a:r>
            <a:r>
              <a:rPr lang="en-US" b="1" dirty="0">
                <a:solidFill>
                  <a:srgbClr val="FF0000"/>
                </a:solidFill>
                <a:latin typeface="Arial Rounded MT Bold" panose="020F0704030504030204" pitchFamily="34" charset="77"/>
              </a:rPr>
              <a:t>global coverage </a:t>
            </a:r>
            <a:r>
              <a:rPr lang="en-US" sz="2000" dirty="0">
                <a:solidFill>
                  <a:schemeClr val="bg1"/>
                </a:solidFill>
                <a:latin typeface="Arial Rounded MT Bold" panose="020F0704030504030204" pitchFamily="34" charset="77"/>
              </a:rPr>
              <a:t>and</a:t>
            </a:r>
            <a:r>
              <a:rPr lang="en-US" sz="2000" dirty="0">
                <a:solidFill>
                  <a:srgbClr val="000000"/>
                </a:solidFill>
                <a:latin typeface="Arial Rounded MT Bold" panose="020F0704030504030204" pitchFamily="34" charset="77"/>
              </a:rPr>
              <a:t> </a:t>
            </a:r>
            <a:r>
              <a:rPr lang="en-US" b="1" dirty="0">
                <a:solidFill>
                  <a:srgbClr val="FF0000"/>
                </a:solidFill>
                <a:latin typeface="Arial Rounded MT Bold" panose="020F0704030504030204" pitchFamily="34" charset="77"/>
              </a:rPr>
              <a:t>target-oriented observations</a:t>
            </a:r>
          </a:p>
          <a:p>
            <a:pPr eaLnBrk="1" hangingPunct="1">
              <a:buFont typeface="Wingdings" pitchFamily="2" charset="2"/>
              <a:buChar char="Ø"/>
            </a:pPr>
            <a:endParaRPr lang="en-US" sz="2000" dirty="0">
              <a:solidFill>
                <a:srgbClr val="000000"/>
              </a:solidFill>
              <a:latin typeface="Arial Rounded MT Bold" panose="020F0704030504030204" pitchFamily="34" charset="77"/>
            </a:endParaRPr>
          </a:p>
          <a:p>
            <a:pPr eaLnBrk="1" hangingPunct="1">
              <a:buFont typeface="Wingdings" pitchFamily="2" charset="2"/>
              <a:buChar char="Ø"/>
            </a:pPr>
            <a:r>
              <a:rPr lang="en-US" sz="2000" dirty="0">
                <a:solidFill>
                  <a:schemeClr val="bg1"/>
                </a:solidFill>
                <a:latin typeface="Arial Rounded MT Bold" panose="020F0704030504030204" pitchFamily="34" charset="77"/>
              </a:rPr>
              <a:t>Global coverage shall be completed </a:t>
            </a:r>
            <a:r>
              <a:rPr lang="en-US" sz="2000" dirty="0" err="1">
                <a:solidFill>
                  <a:schemeClr val="bg1"/>
                </a:solidFill>
                <a:latin typeface="Arial Rounded MT Bold" panose="020F0704030504030204" pitchFamily="34" charset="77"/>
              </a:rPr>
              <a:t>asap</a:t>
            </a:r>
            <a:r>
              <a:rPr lang="en-US" sz="2000" dirty="0">
                <a:solidFill>
                  <a:schemeClr val="bg1"/>
                </a:solidFill>
                <a:latin typeface="Arial Rounded MT Bold" panose="020F0704030504030204" pitchFamily="34" charset="77"/>
              </a:rPr>
              <a:t>, minimizing data volume =&gt; ops fine tuning needed in global coverage phase for VIHI and STC </a:t>
            </a:r>
          </a:p>
          <a:p>
            <a:pPr eaLnBrk="1" hangingPunct="1">
              <a:buFont typeface="Wingdings" pitchFamily="2" charset="2"/>
              <a:buChar char="Ø"/>
            </a:pPr>
            <a:endParaRPr lang="en-US" sz="2000" dirty="0">
              <a:solidFill>
                <a:schemeClr val="bg1"/>
              </a:solidFill>
              <a:latin typeface="Arial Rounded MT Bold" panose="020F0704030504030204" pitchFamily="34" charset="77"/>
            </a:endParaRPr>
          </a:p>
          <a:p>
            <a:pPr eaLnBrk="1" hangingPunct="1">
              <a:buFont typeface="Wingdings" pitchFamily="2" charset="2"/>
              <a:buChar char="Ø"/>
            </a:pPr>
            <a:r>
              <a:rPr lang="en-US" sz="2000" dirty="0">
                <a:solidFill>
                  <a:schemeClr val="bg1"/>
                </a:solidFill>
                <a:latin typeface="Arial Rounded MT Bold" panose="020F0704030504030204" pitchFamily="34" charset="77"/>
              </a:rPr>
              <a:t>Target-oriented observations for HRIC shall take advantage by all orbiter passages on the targeted regions to allow required coverage. For this reason, HRIC shall operate during the entire mission on the basis of a long-term observation plan</a:t>
            </a:r>
          </a:p>
          <a:p>
            <a:pPr eaLnBrk="1" hangingPunct="1">
              <a:buFont typeface="Wingdings" pitchFamily="2" charset="2"/>
              <a:buChar char="Ø"/>
            </a:pPr>
            <a:endParaRPr lang="en-US" sz="2000" dirty="0">
              <a:solidFill>
                <a:schemeClr val="bg1"/>
              </a:solidFill>
              <a:latin typeface="Arial Rounded MT Bold" panose="020F0704030504030204" pitchFamily="34" charset="77"/>
            </a:endParaRPr>
          </a:p>
          <a:p>
            <a:pPr eaLnBrk="1" hangingPunct="1">
              <a:buFont typeface="Wingdings" pitchFamily="2" charset="2"/>
              <a:buChar char="Ø"/>
            </a:pPr>
            <a:r>
              <a:rPr lang="en-US" sz="2000" dirty="0">
                <a:solidFill>
                  <a:schemeClr val="bg1"/>
                </a:solidFill>
                <a:latin typeface="Arial Rounded MT Bold" panose="020F0704030504030204" pitchFamily="34" charset="77"/>
              </a:rPr>
              <a:t>Target-oriented observations will follow global coverage for VIHI and STC</a:t>
            </a:r>
          </a:p>
          <a:p>
            <a:pPr eaLnBrk="1" hangingPunct="1">
              <a:buFont typeface="Wingdings" pitchFamily="2" charset="2"/>
              <a:buChar char="Ø"/>
            </a:pPr>
            <a:endParaRPr lang="en-US" sz="2000" dirty="0">
              <a:solidFill>
                <a:schemeClr val="bg1"/>
              </a:solidFill>
              <a:latin typeface="Arial Rounded MT Bold" panose="020F0704030504030204" pitchFamily="34" charset="77"/>
            </a:endParaRPr>
          </a:p>
          <a:p>
            <a:pPr eaLnBrk="1" hangingPunct="1">
              <a:buFont typeface="Wingdings" pitchFamily="2" charset="2"/>
              <a:buChar char="Ø"/>
            </a:pPr>
            <a:r>
              <a:rPr lang="en-US" sz="2000" dirty="0">
                <a:solidFill>
                  <a:schemeClr val="bg1"/>
                </a:solidFill>
                <a:latin typeface="Arial Rounded MT Bold" panose="020F0704030504030204" pitchFamily="34" charset="77"/>
              </a:rPr>
              <a:t>All SIMBIO-SYS channels shall be able to operate in parallel to allow needed operational flexibility</a:t>
            </a:r>
          </a:p>
          <a:p>
            <a:pPr marL="0" indent="0" eaLnBrk="1" hangingPunct="1"/>
            <a:endParaRPr lang="en-US" sz="2000" dirty="0">
              <a:solidFill>
                <a:srgbClr val="000000"/>
              </a:solidFill>
              <a:latin typeface="Arial Rounded MT Bold" panose="020F0704030504030204" pitchFamily="34" charset="77"/>
            </a:endParaRPr>
          </a:p>
          <a:p>
            <a:pPr marL="0" indent="0" algn="ctr" eaLnBrk="1" hangingPunct="1"/>
            <a:r>
              <a:rPr lang="en-US" sz="2000" b="1" dirty="0">
                <a:solidFill>
                  <a:srgbClr val="00B050"/>
                </a:solidFill>
                <a:latin typeface="Arial Rounded MT Bold" panose="020F0704030504030204" pitchFamily="34" charset="77"/>
              </a:rPr>
              <a:t>50% of the data volume of the entire mission is allocated to SIMBIO-SYS </a:t>
            </a:r>
          </a:p>
          <a:p>
            <a:pPr marL="0" indent="0" algn="ctr" eaLnBrk="1" hangingPunct="1"/>
            <a:r>
              <a:rPr lang="en-US" sz="2000" b="1" dirty="0">
                <a:solidFill>
                  <a:srgbClr val="00B050"/>
                </a:solidFill>
                <a:latin typeface="Arial Rounded MT Bold" panose="020F0704030504030204" pitchFamily="34" charset="77"/>
              </a:rPr>
              <a:t>750 Gbit per year (mostly data compressed by a factor 7).</a:t>
            </a:r>
          </a:p>
        </p:txBody>
      </p:sp>
      <p:sp>
        <p:nvSpPr>
          <p:cNvPr id="4" name="Rectangle 3">
            <a:extLst>
              <a:ext uri="{FF2B5EF4-FFF2-40B4-BE49-F238E27FC236}">
                <a16:creationId xmlns:a16="http://schemas.microsoft.com/office/drawing/2014/main" id="{8DB43249-369C-427D-88AB-22B5994B5680}"/>
              </a:ext>
            </a:extLst>
          </p:cNvPr>
          <p:cNvSpPr/>
          <p:nvPr/>
        </p:nvSpPr>
        <p:spPr>
          <a:xfrm>
            <a:off x="7380312" y="-99392"/>
            <a:ext cx="1944216" cy="9230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1">
            <a:extLst>
              <a:ext uri="{FF2B5EF4-FFF2-40B4-BE49-F238E27FC236}">
                <a16:creationId xmlns:a16="http://schemas.microsoft.com/office/drawing/2014/main" id="{7EA0DFF0-D0AF-4A7C-BA27-608DBEE0EC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102532"/>
            <a:ext cx="1578750" cy="721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8978479"/>
      </p:ext>
    </p:extLst>
  </p:cSld>
  <p:clrMapOvr>
    <a:masterClrMapping/>
  </p:clrMapOvr>
  <p:transition>
    <p:zoom dir="in"/>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Immagine 18" descr="Immagine che contiene persona, uomo&#10;&#10;Descrizione generata automaticamente">
            <a:extLst>
              <a:ext uri="{FF2B5EF4-FFF2-40B4-BE49-F238E27FC236}">
                <a16:creationId xmlns:a16="http://schemas.microsoft.com/office/drawing/2014/main" id="{9063DBF8-7765-4E25-AE68-777AFBA98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50" y="1223875"/>
            <a:ext cx="1204823" cy="1204823"/>
          </a:xfrm>
          <a:prstGeom prst="rect">
            <a:avLst/>
          </a:prstGeom>
        </p:spPr>
      </p:pic>
      <p:pic>
        <p:nvPicPr>
          <p:cNvPr id="21" name="Immagine 20" descr="Immagine che contiene persona, donna, abbigliamento&#10;&#10;Descrizione generata automaticamente">
            <a:extLst>
              <a:ext uri="{FF2B5EF4-FFF2-40B4-BE49-F238E27FC236}">
                <a16:creationId xmlns:a16="http://schemas.microsoft.com/office/drawing/2014/main" id="{054C2BEB-93A8-4411-BA3D-B5792B2F9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758" y="1223875"/>
            <a:ext cx="1204823" cy="1204823"/>
          </a:xfrm>
          <a:prstGeom prst="rect">
            <a:avLst/>
          </a:prstGeom>
        </p:spPr>
      </p:pic>
      <p:pic>
        <p:nvPicPr>
          <p:cNvPr id="23" name="Immagine 22" descr="Immagine che contiene persona, uomo, musica, interni&#10;&#10;Descrizione generata automaticamente">
            <a:extLst>
              <a:ext uri="{FF2B5EF4-FFF2-40B4-BE49-F238E27FC236}">
                <a16:creationId xmlns:a16="http://schemas.microsoft.com/office/drawing/2014/main" id="{EB7A62C5-29C5-4890-8C5E-96E25C9B2B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589" y="1223875"/>
            <a:ext cx="1204823" cy="1204823"/>
          </a:xfrm>
          <a:prstGeom prst="rect">
            <a:avLst/>
          </a:prstGeom>
        </p:spPr>
      </p:pic>
      <p:pic>
        <p:nvPicPr>
          <p:cNvPr id="25" name="Immagine 24" descr="Immagine che contiene uomo, persona, tenendo, interni&#10;&#10;Descrizione generata automaticamente">
            <a:extLst>
              <a:ext uri="{FF2B5EF4-FFF2-40B4-BE49-F238E27FC236}">
                <a16:creationId xmlns:a16="http://schemas.microsoft.com/office/drawing/2014/main" id="{421191D0-8F47-439C-A70A-528F3821EE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6686" y="1223875"/>
            <a:ext cx="1204823" cy="1204823"/>
          </a:xfrm>
          <a:prstGeom prst="rect">
            <a:avLst/>
          </a:prstGeom>
        </p:spPr>
      </p:pic>
      <p:pic>
        <p:nvPicPr>
          <p:cNvPr id="27" name="Immagine 26" descr="Immagine che contiene parete, donna, persona, interni&#10;&#10;Descrizione generata automaticamente">
            <a:extLst>
              <a:ext uri="{FF2B5EF4-FFF2-40B4-BE49-F238E27FC236}">
                <a16:creationId xmlns:a16="http://schemas.microsoft.com/office/drawing/2014/main" id="{822CA79C-55A1-4E2D-BB4B-139CEEF6B0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3783" y="1223875"/>
            <a:ext cx="1207454" cy="1204823"/>
          </a:xfrm>
          <a:prstGeom prst="rect">
            <a:avLst/>
          </a:prstGeom>
        </p:spPr>
      </p:pic>
      <p:pic>
        <p:nvPicPr>
          <p:cNvPr id="29" name="Immagine 28" descr="Immagine che contiene cielo, esterni, persona, uomo&#10;&#10;Descrizione generata automaticamente">
            <a:extLst>
              <a:ext uri="{FF2B5EF4-FFF2-40B4-BE49-F238E27FC236}">
                <a16:creationId xmlns:a16="http://schemas.microsoft.com/office/drawing/2014/main" id="{9DD0BDA2-7666-4F23-9D3A-C2D6C24138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271" y="3260785"/>
            <a:ext cx="1445300" cy="1423401"/>
          </a:xfrm>
          <a:prstGeom prst="rect">
            <a:avLst/>
          </a:prstGeom>
        </p:spPr>
      </p:pic>
      <p:pic>
        <p:nvPicPr>
          <p:cNvPr id="31" name="Immagine 30" descr="Immagine che contiene abbigliamento&#10;&#10;Descrizione generata automaticamente">
            <a:extLst>
              <a:ext uri="{FF2B5EF4-FFF2-40B4-BE49-F238E27FC236}">
                <a16:creationId xmlns:a16="http://schemas.microsoft.com/office/drawing/2014/main" id="{805C952A-9E17-4616-993C-FF6FF8D8AF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2711" y="3338316"/>
            <a:ext cx="1345870" cy="1345870"/>
          </a:xfrm>
          <a:prstGeom prst="rect">
            <a:avLst/>
          </a:prstGeom>
        </p:spPr>
      </p:pic>
      <p:pic>
        <p:nvPicPr>
          <p:cNvPr id="33" name="Immagine 32" descr="Immagine che contiene persona, uomo, cielo, esterni&#10;&#10;Descrizione generata automaticamente">
            <a:extLst>
              <a:ext uri="{FF2B5EF4-FFF2-40B4-BE49-F238E27FC236}">
                <a16:creationId xmlns:a16="http://schemas.microsoft.com/office/drawing/2014/main" id="{A78598E1-2FAC-44A1-9DCF-ED7DB4EEA7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0221" y="3415846"/>
            <a:ext cx="1268340" cy="1268340"/>
          </a:xfrm>
          <a:prstGeom prst="rect">
            <a:avLst/>
          </a:prstGeom>
        </p:spPr>
      </p:pic>
      <p:pic>
        <p:nvPicPr>
          <p:cNvPr id="35" name="Immagine 34" descr="Immagine che contiene esterni, persona, uomo, cielo&#10;&#10;Descrizione generata automaticamente">
            <a:extLst>
              <a:ext uri="{FF2B5EF4-FFF2-40B4-BE49-F238E27FC236}">
                <a16:creationId xmlns:a16="http://schemas.microsoft.com/office/drawing/2014/main" id="{FDE2A0B9-89FB-4074-A8DD-EF34AACF20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62966" y="3377310"/>
            <a:ext cx="1306876" cy="1306876"/>
          </a:xfrm>
          <a:prstGeom prst="rect">
            <a:avLst/>
          </a:prstGeom>
        </p:spPr>
      </p:pic>
      <p:pic>
        <p:nvPicPr>
          <p:cNvPr id="39" name="Immagine 38" descr="Immagine che contiene parete, persona, abbigliamento, giallo&#10;&#10;Descrizione generata automaticamente">
            <a:extLst>
              <a:ext uri="{FF2B5EF4-FFF2-40B4-BE49-F238E27FC236}">
                <a16:creationId xmlns:a16="http://schemas.microsoft.com/office/drawing/2014/main" id="{B2C873CF-B7FE-4AB7-9E02-126F3F8DB8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94574" y="3377080"/>
            <a:ext cx="1345871" cy="1345871"/>
          </a:xfrm>
          <a:prstGeom prst="rect">
            <a:avLst/>
          </a:prstGeom>
        </p:spPr>
      </p:pic>
      <p:sp>
        <p:nvSpPr>
          <p:cNvPr id="40" name="CasellaDiTesto 39">
            <a:extLst>
              <a:ext uri="{FF2B5EF4-FFF2-40B4-BE49-F238E27FC236}">
                <a16:creationId xmlns:a16="http://schemas.microsoft.com/office/drawing/2014/main" id="{A87827E2-6193-4844-AE9F-16E395DA7333}"/>
              </a:ext>
            </a:extLst>
          </p:cNvPr>
          <p:cNvSpPr txBox="1"/>
          <p:nvPr/>
        </p:nvSpPr>
        <p:spPr>
          <a:xfrm>
            <a:off x="376593" y="2558541"/>
            <a:ext cx="1610572" cy="300082"/>
          </a:xfrm>
          <a:prstGeom prst="rect">
            <a:avLst/>
          </a:prstGeom>
          <a:noFill/>
        </p:spPr>
        <p:txBody>
          <a:bodyPr wrap="square" rtlCol="0">
            <a:spAutoFit/>
          </a:bodyPr>
          <a:lstStyle/>
          <a:p>
            <a:r>
              <a:rPr lang="en-US" sz="1350" dirty="0"/>
              <a:t>Gabriele </a:t>
            </a:r>
            <a:r>
              <a:rPr lang="en-US" sz="1350" dirty="0" err="1"/>
              <a:t>Cremonese</a:t>
            </a:r>
            <a:endParaRPr lang="en-US" sz="1350" dirty="0"/>
          </a:p>
        </p:txBody>
      </p:sp>
      <p:sp>
        <p:nvSpPr>
          <p:cNvPr id="41" name="CasellaDiTesto 40">
            <a:extLst>
              <a:ext uri="{FF2B5EF4-FFF2-40B4-BE49-F238E27FC236}">
                <a16:creationId xmlns:a16="http://schemas.microsoft.com/office/drawing/2014/main" id="{918F6A07-1147-426F-8741-984244EC3896}"/>
              </a:ext>
            </a:extLst>
          </p:cNvPr>
          <p:cNvSpPr txBox="1"/>
          <p:nvPr/>
        </p:nvSpPr>
        <p:spPr>
          <a:xfrm>
            <a:off x="2363758" y="2551947"/>
            <a:ext cx="1567335" cy="300082"/>
          </a:xfrm>
          <a:prstGeom prst="rect">
            <a:avLst/>
          </a:prstGeom>
          <a:noFill/>
        </p:spPr>
        <p:txBody>
          <a:bodyPr wrap="square" rtlCol="0">
            <a:spAutoFit/>
          </a:bodyPr>
          <a:lstStyle/>
          <a:p>
            <a:r>
              <a:rPr lang="en-US" sz="1350" dirty="0"/>
              <a:t>Alice </a:t>
            </a:r>
            <a:r>
              <a:rPr lang="en-US" sz="1350" dirty="0" err="1"/>
              <a:t>Lucchetti</a:t>
            </a:r>
            <a:endParaRPr lang="en-US" sz="1350" dirty="0"/>
          </a:p>
        </p:txBody>
      </p:sp>
      <p:sp>
        <p:nvSpPr>
          <p:cNvPr id="42" name="CasellaDiTesto 41">
            <a:extLst>
              <a:ext uri="{FF2B5EF4-FFF2-40B4-BE49-F238E27FC236}">
                <a16:creationId xmlns:a16="http://schemas.microsoft.com/office/drawing/2014/main" id="{AE2A3AF0-4593-4627-95E5-555A24BFF4D2}"/>
              </a:ext>
            </a:extLst>
          </p:cNvPr>
          <p:cNvSpPr txBox="1"/>
          <p:nvPr/>
        </p:nvSpPr>
        <p:spPr>
          <a:xfrm>
            <a:off x="3956716" y="2551947"/>
            <a:ext cx="1567335" cy="300082"/>
          </a:xfrm>
          <a:prstGeom prst="rect">
            <a:avLst/>
          </a:prstGeom>
          <a:noFill/>
        </p:spPr>
        <p:txBody>
          <a:bodyPr wrap="square" rtlCol="0">
            <a:spAutoFit/>
          </a:bodyPr>
          <a:lstStyle/>
          <a:p>
            <a:r>
              <a:rPr lang="en-US" sz="1350" dirty="0"/>
              <a:t>Maurizio </a:t>
            </a:r>
            <a:r>
              <a:rPr lang="en-US" sz="1350" dirty="0" err="1"/>
              <a:t>Pajola</a:t>
            </a:r>
            <a:endParaRPr lang="en-US" sz="1350" dirty="0"/>
          </a:p>
        </p:txBody>
      </p:sp>
      <p:sp>
        <p:nvSpPr>
          <p:cNvPr id="43" name="CasellaDiTesto 42">
            <a:extLst>
              <a:ext uri="{FF2B5EF4-FFF2-40B4-BE49-F238E27FC236}">
                <a16:creationId xmlns:a16="http://schemas.microsoft.com/office/drawing/2014/main" id="{7AF5FE8F-4CC6-4054-A58A-8FC6EE94A121}"/>
              </a:ext>
            </a:extLst>
          </p:cNvPr>
          <p:cNvSpPr txBox="1"/>
          <p:nvPr/>
        </p:nvSpPr>
        <p:spPr>
          <a:xfrm>
            <a:off x="5632737" y="2551947"/>
            <a:ext cx="1567335" cy="300082"/>
          </a:xfrm>
          <a:prstGeom prst="rect">
            <a:avLst/>
          </a:prstGeom>
          <a:noFill/>
        </p:spPr>
        <p:txBody>
          <a:bodyPr wrap="square" rtlCol="0">
            <a:spAutoFit/>
          </a:bodyPr>
          <a:lstStyle/>
          <a:p>
            <a:r>
              <a:rPr lang="en-US" sz="1350" dirty="0"/>
              <a:t>Emanuele </a:t>
            </a:r>
            <a:r>
              <a:rPr lang="en-US" sz="1350" dirty="0" err="1"/>
              <a:t>Simioni</a:t>
            </a:r>
            <a:endParaRPr lang="en-US" sz="1350" dirty="0"/>
          </a:p>
        </p:txBody>
      </p:sp>
      <p:sp>
        <p:nvSpPr>
          <p:cNvPr id="44" name="CasellaDiTesto 43">
            <a:extLst>
              <a:ext uri="{FF2B5EF4-FFF2-40B4-BE49-F238E27FC236}">
                <a16:creationId xmlns:a16="http://schemas.microsoft.com/office/drawing/2014/main" id="{0613F67D-9B94-4AC9-ACE3-ECA588FBFDC4}"/>
              </a:ext>
            </a:extLst>
          </p:cNvPr>
          <p:cNvSpPr txBox="1"/>
          <p:nvPr/>
        </p:nvSpPr>
        <p:spPr>
          <a:xfrm>
            <a:off x="7576665" y="2551927"/>
            <a:ext cx="1567335" cy="300082"/>
          </a:xfrm>
          <a:prstGeom prst="rect">
            <a:avLst/>
          </a:prstGeom>
          <a:noFill/>
        </p:spPr>
        <p:txBody>
          <a:bodyPr wrap="square" rtlCol="0">
            <a:spAutoFit/>
          </a:bodyPr>
          <a:lstStyle/>
          <a:p>
            <a:r>
              <a:rPr lang="en-US" sz="1350" dirty="0"/>
              <a:t>Cristina Re</a:t>
            </a:r>
          </a:p>
        </p:txBody>
      </p:sp>
      <p:sp>
        <p:nvSpPr>
          <p:cNvPr id="45" name="CasellaDiTesto 44">
            <a:extLst>
              <a:ext uri="{FF2B5EF4-FFF2-40B4-BE49-F238E27FC236}">
                <a16:creationId xmlns:a16="http://schemas.microsoft.com/office/drawing/2014/main" id="{64930E46-B555-4CC4-A0CC-2488B291CE56}"/>
              </a:ext>
            </a:extLst>
          </p:cNvPr>
          <p:cNvSpPr txBox="1"/>
          <p:nvPr/>
        </p:nvSpPr>
        <p:spPr>
          <a:xfrm>
            <a:off x="155383" y="4679307"/>
            <a:ext cx="1831782" cy="300082"/>
          </a:xfrm>
          <a:prstGeom prst="rect">
            <a:avLst/>
          </a:prstGeom>
          <a:noFill/>
        </p:spPr>
        <p:txBody>
          <a:bodyPr wrap="square" rtlCol="0">
            <a:spAutoFit/>
          </a:bodyPr>
          <a:lstStyle/>
          <a:p>
            <a:r>
              <a:rPr lang="en-US" sz="1350" dirty="0"/>
              <a:t>Giovanni Munaretto</a:t>
            </a:r>
          </a:p>
        </p:txBody>
      </p:sp>
      <p:sp>
        <p:nvSpPr>
          <p:cNvPr id="46" name="CasellaDiTesto 45">
            <a:extLst>
              <a:ext uri="{FF2B5EF4-FFF2-40B4-BE49-F238E27FC236}">
                <a16:creationId xmlns:a16="http://schemas.microsoft.com/office/drawing/2014/main" id="{C4AE4411-FBBF-40CD-ADCA-6F0F8773DDD8}"/>
              </a:ext>
            </a:extLst>
          </p:cNvPr>
          <p:cNvSpPr txBox="1"/>
          <p:nvPr/>
        </p:nvSpPr>
        <p:spPr>
          <a:xfrm>
            <a:off x="2293234" y="4703383"/>
            <a:ext cx="1345870" cy="300082"/>
          </a:xfrm>
          <a:prstGeom prst="rect">
            <a:avLst/>
          </a:prstGeom>
          <a:noFill/>
        </p:spPr>
        <p:txBody>
          <a:bodyPr wrap="square" rtlCol="0">
            <a:spAutoFit/>
          </a:bodyPr>
          <a:lstStyle/>
          <a:p>
            <a:r>
              <a:rPr lang="en-US" sz="1350" dirty="0"/>
              <a:t>Jimin Peng</a:t>
            </a:r>
          </a:p>
        </p:txBody>
      </p:sp>
      <p:sp>
        <p:nvSpPr>
          <p:cNvPr id="47" name="CasellaDiTesto 46">
            <a:extLst>
              <a:ext uri="{FF2B5EF4-FFF2-40B4-BE49-F238E27FC236}">
                <a16:creationId xmlns:a16="http://schemas.microsoft.com/office/drawing/2014/main" id="{5061C239-B07D-4830-A958-62ADA3A0B8C1}"/>
              </a:ext>
            </a:extLst>
          </p:cNvPr>
          <p:cNvSpPr txBox="1"/>
          <p:nvPr/>
        </p:nvSpPr>
        <p:spPr>
          <a:xfrm>
            <a:off x="4004003" y="4722951"/>
            <a:ext cx="1472760" cy="300082"/>
          </a:xfrm>
          <a:prstGeom prst="rect">
            <a:avLst/>
          </a:prstGeom>
          <a:noFill/>
        </p:spPr>
        <p:txBody>
          <a:bodyPr wrap="square" rtlCol="0">
            <a:spAutoFit/>
          </a:bodyPr>
          <a:lstStyle/>
          <a:p>
            <a:r>
              <a:rPr lang="en-US" sz="1350" dirty="0"/>
              <a:t>Matteo </a:t>
            </a:r>
            <a:r>
              <a:rPr lang="en-US" sz="1350" dirty="0" err="1"/>
              <a:t>Massironi</a:t>
            </a:r>
            <a:endParaRPr lang="en-US" sz="1350" dirty="0"/>
          </a:p>
        </p:txBody>
      </p:sp>
      <p:sp>
        <p:nvSpPr>
          <p:cNvPr id="48" name="CasellaDiTesto 47">
            <a:extLst>
              <a:ext uri="{FF2B5EF4-FFF2-40B4-BE49-F238E27FC236}">
                <a16:creationId xmlns:a16="http://schemas.microsoft.com/office/drawing/2014/main" id="{B9539D69-7688-4ECF-82B0-585F72678D86}"/>
              </a:ext>
            </a:extLst>
          </p:cNvPr>
          <p:cNvSpPr txBox="1"/>
          <p:nvPr/>
        </p:nvSpPr>
        <p:spPr>
          <a:xfrm>
            <a:off x="5762966" y="4722951"/>
            <a:ext cx="1503425" cy="300082"/>
          </a:xfrm>
          <a:prstGeom prst="rect">
            <a:avLst/>
          </a:prstGeom>
          <a:noFill/>
        </p:spPr>
        <p:txBody>
          <a:bodyPr wrap="none" rtlCol="0">
            <a:spAutoFit/>
          </a:bodyPr>
          <a:lstStyle/>
          <a:p>
            <a:r>
              <a:rPr lang="en-US" sz="1350" dirty="0"/>
              <a:t>Riccardo </a:t>
            </a:r>
            <a:r>
              <a:rPr lang="en-US" sz="1350" dirty="0" err="1"/>
              <a:t>Pozzobon</a:t>
            </a:r>
            <a:endParaRPr lang="en-US" sz="1350" dirty="0"/>
          </a:p>
        </p:txBody>
      </p:sp>
      <p:sp>
        <p:nvSpPr>
          <p:cNvPr id="49" name="CasellaDiTesto 48">
            <a:extLst>
              <a:ext uri="{FF2B5EF4-FFF2-40B4-BE49-F238E27FC236}">
                <a16:creationId xmlns:a16="http://schemas.microsoft.com/office/drawing/2014/main" id="{48245219-D553-492A-87A2-0D42C7ED70CB}"/>
              </a:ext>
            </a:extLst>
          </p:cNvPr>
          <p:cNvSpPr txBox="1"/>
          <p:nvPr/>
        </p:nvSpPr>
        <p:spPr>
          <a:xfrm>
            <a:off x="7346895" y="4722951"/>
            <a:ext cx="1441228" cy="300082"/>
          </a:xfrm>
          <a:prstGeom prst="rect">
            <a:avLst/>
          </a:prstGeom>
          <a:noFill/>
        </p:spPr>
        <p:txBody>
          <a:bodyPr wrap="none" rtlCol="0">
            <a:spAutoFit/>
          </a:bodyPr>
          <a:lstStyle/>
          <a:p>
            <a:r>
              <a:rPr lang="en-US" sz="1350" dirty="0"/>
              <a:t>Barbara De Toffoli</a:t>
            </a:r>
          </a:p>
        </p:txBody>
      </p:sp>
      <p:sp>
        <p:nvSpPr>
          <p:cNvPr id="2" name="Rectangle 1">
            <a:extLst>
              <a:ext uri="{FF2B5EF4-FFF2-40B4-BE49-F238E27FC236}">
                <a16:creationId xmlns:a16="http://schemas.microsoft.com/office/drawing/2014/main" id="{92AEC1AF-D509-4498-85D5-56580B7FE01E}"/>
              </a:ext>
            </a:extLst>
          </p:cNvPr>
          <p:cNvSpPr/>
          <p:nvPr/>
        </p:nvSpPr>
        <p:spPr>
          <a:xfrm>
            <a:off x="0" y="-99392"/>
            <a:ext cx="9144000" cy="12000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3E86B75-476D-4FD8-B856-9BC0FDF4D62E}"/>
              </a:ext>
            </a:extLst>
          </p:cNvPr>
          <p:cNvSpPr/>
          <p:nvPr/>
        </p:nvSpPr>
        <p:spPr>
          <a:xfrm>
            <a:off x="-11151" y="7130825"/>
            <a:ext cx="9144000" cy="10027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cielo, persona, donna, albero&#10;&#10;Descrizione generata automaticamente">
            <a:extLst>
              <a:ext uri="{FF2B5EF4-FFF2-40B4-BE49-F238E27FC236}">
                <a16:creationId xmlns:a16="http://schemas.microsoft.com/office/drawing/2014/main" id="{4C793C03-7020-B64A-84BE-443A24A588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121" y="5128843"/>
            <a:ext cx="1345870" cy="1308461"/>
          </a:xfrm>
          <a:prstGeom prst="rect">
            <a:avLst/>
          </a:prstGeom>
        </p:spPr>
      </p:pic>
      <p:sp>
        <p:nvSpPr>
          <p:cNvPr id="28" name="CasellaDiTesto 27">
            <a:extLst>
              <a:ext uri="{FF2B5EF4-FFF2-40B4-BE49-F238E27FC236}">
                <a16:creationId xmlns:a16="http://schemas.microsoft.com/office/drawing/2014/main" id="{4D6676E2-6CEB-AC42-9197-0F4576A6D53A}"/>
              </a:ext>
            </a:extLst>
          </p:cNvPr>
          <p:cNvSpPr txBox="1"/>
          <p:nvPr/>
        </p:nvSpPr>
        <p:spPr>
          <a:xfrm>
            <a:off x="155383" y="6437304"/>
            <a:ext cx="1831782" cy="300082"/>
          </a:xfrm>
          <a:prstGeom prst="rect">
            <a:avLst/>
          </a:prstGeom>
          <a:noFill/>
        </p:spPr>
        <p:txBody>
          <a:bodyPr wrap="square" rtlCol="0">
            <a:spAutoFit/>
          </a:bodyPr>
          <a:lstStyle/>
          <a:p>
            <a:r>
              <a:rPr lang="en-US" sz="1350" dirty="0"/>
              <a:t>Pamela </a:t>
            </a:r>
            <a:r>
              <a:rPr lang="en-US" sz="1350" dirty="0" err="1"/>
              <a:t>Cambianica</a:t>
            </a:r>
            <a:endParaRPr lang="en-US" sz="1350" dirty="0"/>
          </a:p>
        </p:txBody>
      </p:sp>
    </p:spTree>
    <p:extLst>
      <p:ext uri="{BB962C8B-B14F-4D97-AF65-F5344CB8AC3E}">
        <p14:creationId xmlns:p14="http://schemas.microsoft.com/office/powerpoint/2010/main" val="150597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179512" y="1700808"/>
            <a:ext cx="8784976" cy="4022725"/>
          </a:xfrm>
        </p:spPr>
        <p:txBody>
          <a:bodyPr/>
          <a:lstStyle/>
          <a:p>
            <a:endParaRPr lang="en-US" sz="2000" dirty="0">
              <a:latin typeface="Times New Roman" charset="0"/>
              <a:ea typeface="Times New Roman" charset="0"/>
              <a:cs typeface="Times New Roman" charset="0"/>
            </a:endParaRPr>
          </a:p>
          <a:p>
            <a:pPr lvl="1"/>
            <a:r>
              <a:rPr lang="en-US" sz="2000" dirty="0">
                <a:solidFill>
                  <a:schemeClr val="bg1"/>
                </a:solidFill>
                <a:latin typeface="Arial Rounded MT Bold" panose="020F0704030504030204" pitchFamily="34" charset="0"/>
                <a:ea typeface="Times New Roman" charset="0"/>
                <a:cs typeface="Times New Roman" charset="0"/>
              </a:rPr>
              <a:t>SIMBIO-SYS: 3 instruments for 13 kg</a:t>
            </a:r>
          </a:p>
          <a:p>
            <a:pPr lvl="1"/>
            <a:endParaRPr lang="en-US" sz="2000" dirty="0">
              <a:solidFill>
                <a:schemeClr val="bg1"/>
              </a:solidFill>
              <a:latin typeface="Arial Rounded MT Bold" panose="020F0704030504030204" pitchFamily="34" charset="0"/>
              <a:ea typeface="Times New Roman" charset="0"/>
              <a:cs typeface="Times New Roman" charset="0"/>
            </a:endParaRPr>
          </a:p>
          <a:p>
            <a:pPr lvl="1"/>
            <a:endParaRPr lang="en-US" sz="2000" dirty="0">
              <a:solidFill>
                <a:schemeClr val="bg1"/>
              </a:solidFill>
              <a:latin typeface="Arial Rounded MT Bold" panose="020F0704030504030204" pitchFamily="34" charset="0"/>
              <a:ea typeface="Times New Roman" charset="0"/>
              <a:cs typeface="Times New Roman" charset="0"/>
            </a:endParaRPr>
          </a:p>
          <a:p>
            <a:pPr lvl="1"/>
            <a:r>
              <a:rPr lang="en-US" sz="2000" dirty="0">
                <a:solidFill>
                  <a:schemeClr val="bg1"/>
                </a:solidFill>
                <a:latin typeface="Arial Rounded MT Bold" panose="020F0704030504030204" pitchFamily="34" charset="0"/>
                <a:ea typeface="Times New Roman" charset="0"/>
                <a:cs typeface="Times New Roman" charset="0"/>
              </a:rPr>
              <a:t>OSIRIS: the cameras NAC+WAC on board Rosetta </a:t>
            </a:r>
            <a:r>
              <a:rPr lang="en-US" sz="2000" dirty="0">
                <a:solidFill>
                  <a:schemeClr val="bg1"/>
                </a:solidFill>
                <a:latin typeface="Arial Rounded MT Bold" panose="020F0704030504030204" pitchFamily="34" charset="0"/>
                <a:ea typeface="Times New Roman" charset="0"/>
                <a:cs typeface="Times New Roman" charset="0"/>
                <a:sym typeface="Wingdings"/>
              </a:rPr>
              <a:t> 27 kg</a:t>
            </a:r>
          </a:p>
          <a:p>
            <a:pPr marL="749808" lvl="4" indent="0">
              <a:buNone/>
            </a:pPr>
            <a:r>
              <a:rPr lang="en-US" dirty="0">
                <a:solidFill>
                  <a:schemeClr val="bg1"/>
                </a:solidFill>
                <a:latin typeface="Arial Rounded MT Bold" panose="020F0704030504030204" pitchFamily="34" charset="0"/>
                <a:ea typeface="Times New Roman" charset="0"/>
                <a:cs typeface="Times New Roman" charset="0"/>
                <a:sym typeface="Wingdings"/>
              </a:rPr>
              <a:t>	Similar high spatial resolution</a:t>
            </a:r>
          </a:p>
          <a:p>
            <a:pPr lvl="1"/>
            <a:endParaRPr lang="en-US" sz="2000" dirty="0">
              <a:solidFill>
                <a:schemeClr val="bg1"/>
              </a:solidFill>
              <a:latin typeface="Arial Rounded MT Bold" panose="020F0704030504030204" pitchFamily="34" charset="0"/>
              <a:ea typeface="Times New Roman" charset="0"/>
              <a:cs typeface="Times New Roman" charset="0"/>
              <a:sym typeface="Wingdings"/>
            </a:endParaRPr>
          </a:p>
          <a:p>
            <a:pPr lvl="1"/>
            <a:endParaRPr lang="en-US" sz="2000" dirty="0">
              <a:solidFill>
                <a:schemeClr val="bg1"/>
              </a:solidFill>
              <a:latin typeface="Arial Rounded MT Bold" panose="020F0704030504030204" pitchFamily="34" charset="0"/>
              <a:ea typeface="Times New Roman" charset="0"/>
              <a:cs typeface="Times New Roman" charset="0"/>
              <a:sym typeface="Wingdings"/>
            </a:endParaRPr>
          </a:p>
          <a:p>
            <a:pPr lvl="1"/>
            <a:r>
              <a:rPr lang="en-US" sz="2000" dirty="0">
                <a:solidFill>
                  <a:schemeClr val="bg1"/>
                </a:solidFill>
                <a:latin typeface="Arial Rounded MT Bold" panose="020F0704030504030204" pitchFamily="34" charset="0"/>
                <a:ea typeface="Times New Roman" charset="0"/>
                <a:cs typeface="Times New Roman" charset="0"/>
                <a:sym typeface="Wingdings"/>
              </a:rPr>
              <a:t>High Resolution Stereo Camera: on board Mars Express + SRC   21.5 kg</a:t>
            </a:r>
            <a:endParaRPr lang="en-US" sz="2000" dirty="0">
              <a:solidFill>
                <a:schemeClr val="bg1"/>
              </a:solidFill>
              <a:latin typeface="Arial Rounded MT Bold" panose="020F0704030504030204" pitchFamily="34" charset="0"/>
              <a:ea typeface="Times New Roman" charset="0"/>
              <a:cs typeface="Times New Roman" charset="0"/>
            </a:endParaRPr>
          </a:p>
          <a:p>
            <a:endParaRPr lang="en-US" sz="2000" dirty="0">
              <a:latin typeface="Times New Roman" charset="0"/>
              <a:ea typeface="Times New Roman" charset="0"/>
              <a:cs typeface="Times New Roman" charset="0"/>
            </a:endParaRPr>
          </a:p>
          <a:p>
            <a:endParaRPr lang="en-US" sz="2000" dirty="0">
              <a:latin typeface="Times New Roman" charset="0"/>
              <a:ea typeface="Times New Roman" charset="0"/>
              <a:cs typeface="Times New Roman" charset="0"/>
            </a:endParaRPr>
          </a:p>
          <a:p>
            <a:pPr>
              <a:buFontTx/>
              <a:buNone/>
            </a:pPr>
            <a:endParaRPr lang="en-US" altLang="it-IT" sz="2000" dirty="0">
              <a:latin typeface="Times New Roman" charset="0"/>
              <a:ea typeface="Times New Roman" charset="0"/>
              <a:cs typeface="Times New Roman" charset="0"/>
            </a:endParaRPr>
          </a:p>
          <a:p>
            <a:endParaRPr lang="en-US" altLang="it-IT" sz="2000" dirty="0">
              <a:latin typeface="Times New Roman" charset="0"/>
              <a:ea typeface="Times New Roman" charset="0"/>
              <a:cs typeface="Times New Roman" charset="0"/>
            </a:endParaRPr>
          </a:p>
        </p:txBody>
      </p:sp>
      <p:sp>
        <p:nvSpPr>
          <p:cNvPr id="23" name="Rettangolo 22"/>
          <p:cNvSpPr/>
          <p:nvPr/>
        </p:nvSpPr>
        <p:spPr>
          <a:xfrm>
            <a:off x="0" y="-3175"/>
            <a:ext cx="7380288" cy="820738"/>
          </a:xfrm>
          <a:prstGeom prst="rect">
            <a:avLst/>
          </a:prstGeom>
          <a:solidFill>
            <a:srgbClr val="FF0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0"/>
              </a:spcBef>
              <a:buFontTx/>
              <a:buNone/>
            </a:pPr>
            <a:endParaRPr lang="en-GB" altLang="it-IT" sz="2300" b="1">
              <a:solidFill>
                <a:srgbClr val="FFFFFF"/>
              </a:solidFill>
            </a:endParaRPr>
          </a:p>
        </p:txBody>
      </p:sp>
      <p:sp>
        <p:nvSpPr>
          <p:cNvPr id="9" name="Title 1"/>
          <p:cNvSpPr txBox="1">
            <a:spLocks/>
          </p:cNvSpPr>
          <p:nvPr/>
        </p:nvSpPr>
        <p:spPr bwMode="auto">
          <a:xfrm>
            <a:off x="-327300" y="-77237"/>
            <a:ext cx="8712968" cy="968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600" b="1" kern="0" dirty="0">
                <a:solidFill>
                  <a:schemeClr val="bg1"/>
                </a:solidFill>
                <a:latin typeface="Times New Roman" charset="0"/>
                <a:ea typeface="Times New Roman" charset="0"/>
                <a:cs typeface="Times New Roman" charset="0"/>
              </a:rPr>
              <a:t>New technology of SIMBIO-SYS</a:t>
            </a:r>
            <a:endParaRPr lang="en-GB" sz="3600" b="1" kern="0" dirty="0">
              <a:solidFill>
                <a:schemeClr val="bg1"/>
              </a:solidFill>
              <a:latin typeface="Times New Roman" charset="0"/>
              <a:ea typeface="Times New Roman" charset="0"/>
              <a:cs typeface="Times New Roman" charset="0"/>
            </a:endParaRPr>
          </a:p>
        </p:txBody>
      </p:sp>
      <p:sp>
        <p:nvSpPr>
          <p:cNvPr id="8" name="object 6">
            <a:extLst>
              <a:ext uri="{FF2B5EF4-FFF2-40B4-BE49-F238E27FC236}">
                <a16:creationId xmlns:a16="http://schemas.microsoft.com/office/drawing/2014/main" id="{EB42B015-EAC1-5143-8AF0-EEFA2A5A4BB1}"/>
              </a:ext>
            </a:extLst>
          </p:cNvPr>
          <p:cNvSpPr/>
          <p:nvPr/>
        </p:nvSpPr>
        <p:spPr>
          <a:xfrm>
            <a:off x="7369047" y="5537"/>
            <a:ext cx="1774952" cy="813739"/>
          </a:xfrm>
          <a:prstGeom prst="rect">
            <a:avLst/>
          </a:prstGeom>
          <a:blipFill>
            <a:blip r:embed="rId2" cstate="print"/>
            <a:stretch>
              <a:fillRect/>
            </a:stretch>
          </a:blipFill>
        </p:spPr>
        <p:txBody>
          <a:bodyPr wrap="square" lIns="0" tIns="0" rIns="0" bIns="0" rtlCol="0"/>
          <a:lstStyle/>
          <a:p>
            <a:endParaRPr/>
          </a:p>
        </p:txBody>
      </p:sp>
      <p:sp>
        <p:nvSpPr>
          <p:cNvPr id="6" name="Rectangle 5">
            <a:extLst>
              <a:ext uri="{FF2B5EF4-FFF2-40B4-BE49-F238E27FC236}">
                <a16:creationId xmlns:a16="http://schemas.microsoft.com/office/drawing/2014/main" id="{F9149711-A503-47C1-97FC-EEF831E695CB}"/>
              </a:ext>
            </a:extLst>
          </p:cNvPr>
          <p:cNvSpPr/>
          <p:nvPr/>
        </p:nvSpPr>
        <p:spPr>
          <a:xfrm>
            <a:off x="7380312" y="-99392"/>
            <a:ext cx="1944216" cy="9230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1">
            <a:extLst>
              <a:ext uri="{FF2B5EF4-FFF2-40B4-BE49-F238E27FC236}">
                <a16:creationId xmlns:a16="http://schemas.microsoft.com/office/drawing/2014/main" id="{17CEEFA8-956B-4223-A1DE-FDF8B2EE97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02532"/>
            <a:ext cx="1578750" cy="721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6075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6F643-2348-4FDA-B385-5D5B086D3E9A}"/>
              </a:ext>
            </a:extLst>
          </p:cNvPr>
          <p:cNvSpPr/>
          <p:nvPr/>
        </p:nvSpPr>
        <p:spPr>
          <a:xfrm>
            <a:off x="683568" y="2275131"/>
            <a:ext cx="7776864" cy="42502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8293F3FD-9443-3F41-AB71-6E5EDA66C782}"/>
              </a:ext>
            </a:extLst>
          </p:cNvPr>
          <p:cNvPicPr/>
          <p:nvPr/>
        </p:nvPicPr>
        <p:blipFill>
          <a:blip r:embed="rId2"/>
          <a:stretch>
            <a:fillRect/>
          </a:stretch>
        </p:blipFill>
        <p:spPr>
          <a:xfrm>
            <a:off x="412446" y="2193207"/>
            <a:ext cx="8319106" cy="4320480"/>
          </a:xfrm>
          <a:prstGeom prst="rect">
            <a:avLst/>
          </a:prstGeom>
        </p:spPr>
      </p:pic>
      <p:sp>
        <p:nvSpPr>
          <p:cNvPr id="3" name="Rettangolo 2">
            <a:extLst>
              <a:ext uri="{FF2B5EF4-FFF2-40B4-BE49-F238E27FC236}">
                <a16:creationId xmlns:a16="http://schemas.microsoft.com/office/drawing/2014/main" id="{020B0001-F1C1-3F46-8C61-FFD9598B2C4D}"/>
              </a:ext>
            </a:extLst>
          </p:cNvPr>
          <p:cNvSpPr/>
          <p:nvPr/>
        </p:nvSpPr>
        <p:spPr>
          <a:xfrm>
            <a:off x="1143000" y="116632"/>
            <a:ext cx="6857999" cy="1081985"/>
          </a:xfrm>
          <a:prstGeom prst="rect">
            <a:avLst/>
          </a:prstGeom>
          <a:solidFill>
            <a:srgbClr val="FF0000">
              <a:alpha val="7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624" tIns="40812" rIns="81624" bIns="40812" rtlCol="0" anchor="ctr"/>
          <a:lstStyle/>
          <a:p>
            <a:pPr algn="ctr"/>
            <a:r>
              <a:rPr lang="en-GB" sz="2100" b="1" dirty="0">
                <a:solidFill>
                  <a:prstClr val="white"/>
                </a:solidFill>
                <a:ea typeface="Verdana" panose="020B0604030504040204" pitchFamily="34" charset="0"/>
                <a:cs typeface="Verdana" panose="020B0604030504040204" pitchFamily="34" charset="0"/>
              </a:rPr>
              <a:t>SIMBIO-SYS </a:t>
            </a:r>
            <a:r>
              <a:rPr lang="en-GB" sz="2100" b="1" dirty="0">
                <a:solidFill>
                  <a:prstClr val="white"/>
                </a:solidFill>
                <a:ea typeface="Verdana" panose="020B0604030504040204" pitchFamily="34" charset="0"/>
                <a:cs typeface="Verdana" panose="020B0604030504040204" pitchFamily="34" charset="0"/>
                <a:sym typeface="Wingdings" pitchFamily="2" charset="2"/>
              </a:rPr>
              <a:t> SIMIO-SYS</a:t>
            </a:r>
          </a:p>
          <a:p>
            <a:pPr algn="ctr"/>
            <a:r>
              <a:rPr lang="en-GB" sz="1799" b="1" dirty="0">
                <a:solidFill>
                  <a:prstClr val="white"/>
                </a:solidFill>
                <a:ea typeface="Verdana" panose="020B0604030504040204" pitchFamily="34" charset="0"/>
                <a:cs typeface="Verdana" panose="020B0604030504040204" pitchFamily="34" charset="0"/>
                <a:sym typeface="Wingdings" pitchFamily="2" charset="2"/>
              </a:rPr>
              <a:t>MERCURY  MOON</a:t>
            </a:r>
            <a:endParaRPr lang="en-GB" sz="1799" b="1" dirty="0">
              <a:solidFill>
                <a:prstClr val="white"/>
              </a:solidFill>
              <a:ea typeface="Verdana" panose="020B0604030504040204" pitchFamily="34" charset="0"/>
              <a:cs typeface="Verdana" panose="020B0604030504040204" pitchFamily="34" charset="0"/>
            </a:endParaRPr>
          </a:p>
        </p:txBody>
      </p:sp>
      <p:sp>
        <p:nvSpPr>
          <p:cNvPr id="4" name="CasellaDiTesto 3">
            <a:extLst>
              <a:ext uri="{FF2B5EF4-FFF2-40B4-BE49-F238E27FC236}">
                <a16:creationId xmlns:a16="http://schemas.microsoft.com/office/drawing/2014/main" id="{04EAB4C3-1996-EE4B-B8F4-1A2E1404A3C8}"/>
              </a:ext>
            </a:extLst>
          </p:cNvPr>
          <p:cNvSpPr txBox="1"/>
          <p:nvPr/>
        </p:nvSpPr>
        <p:spPr>
          <a:xfrm>
            <a:off x="1042664" y="2417406"/>
            <a:ext cx="1870320" cy="300082"/>
          </a:xfrm>
          <a:prstGeom prst="rect">
            <a:avLst/>
          </a:prstGeom>
          <a:noFill/>
        </p:spPr>
        <p:txBody>
          <a:bodyPr wrap="none" rtlCol="0">
            <a:spAutoFit/>
          </a:bodyPr>
          <a:lstStyle/>
          <a:p>
            <a:r>
              <a:rPr lang="it-IT" sz="1350" dirty="0" err="1"/>
              <a:t>Low</a:t>
            </a:r>
            <a:r>
              <a:rPr lang="it-IT" sz="1350" dirty="0"/>
              <a:t> </a:t>
            </a:r>
            <a:r>
              <a:rPr lang="it-IT" sz="1350" dirty="0" err="1"/>
              <a:t>Lunar</a:t>
            </a:r>
            <a:r>
              <a:rPr lang="it-IT" sz="1350" dirty="0"/>
              <a:t> </a:t>
            </a:r>
            <a:r>
              <a:rPr lang="it-IT" sz="1350" dirty="0" err="1"/>
              <a:t>Orbit</a:t>
            </a:r>
            <a:r>
              <a:rPr lang="it-IT" sz="1350" dirty="0"/>
              <a:t> 100 km</a:t>
            </a:r>
          </a:p>
        </p:txBody>
      </p:sp>
      <p:sp>
        <p:nvSpPr>
          <p:cNvPr id="5" name="CasellaDiTesto 4">
            <a:extLst>
              <a:ext uri="{FF2B5EF4-FFF2-40B4-BE49-F238E27FC236}">
                <a16:creationId xmlns:a16="http://schemas.microsoft.com/office/drawing/2014/main" id="{C0D67D61-3C9B-F74F-8D74-A93BCE4AF41B}"/>
              </a:ext>
            </a:extLst>
          </p:cNvPr>
          <p:cNvSpPr txBox="1"/>
          <p:nvPr/>
        </p:nvSpPr>
        <p:spPr>
          <a:xfrm>
            <a:off x="428827" y="1340892"/>
            <a:ext cx="8526117" cy="646331"/>
          </a:xfrm>
          <a:prstGeom prst="rect">
            <a:avLst/>
          </a:prstGeom>
          <a:noFill/>
        </p:spPr>
        <p:txBody>
          <a:bodyPr wrap="none" rtlCol="0">
            <a:spAutoFit/>
          </a:bodyPr>
          <a:lstStyle/>
          <a:p>
            <a:r>
              <a:rPr lang="en-US" dirty="0">
                <a:solidFill>
                  <a:schemeClr val="bg1"/>
                </a:solidFill>
              </a:rPr>
              <a:t>Proposal submitted to ESA on December 2018 in response to the Request for Information </a:t>
            </a:r>
          </a:p>
          <a:p>
            <a:r>
              <a:rPr lang="en-US" dirty="0">
                <a:solidFill>
                  <a:schemeClr val="bg1"/>
                </a:solidFill>
              </a:rPr>
              <a:t>for the European exploration of the Moon</a:t>
            </a:r>
          </a:p>
        </p:txBody>
      </p:sp>
    </p:spTree>
    <p:extLst>
      <p:ext uri="{BB962C8B-B14F-4D97-AF65-F5344CB8AC3E}">
        <p14:creationId xmlns:p14="http://schemas.microsoft.com/office/powerpoint/2010/main" val="3245661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PIA19048_realistic_color_Europa_mosaic.jpg">
            <a:extLst>
              <a:ext uri="{FF2B5EF4-FFF2-40B4-BE49-F238E27FC236}">
                <a16:creationId xmlns:a16="http://schemas.microsoft.com/office/drawing/2014/main" id="{0B50293D-F50F-1D48-AB8F-8915C1D605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073" y="3620539"/>
            <a:ext cx="2644968" cy="1954976"/>
          </a:xfrm>
          <a:prstGeom prst="rect">
            <a:avLst/>
          </a:prstGeom>
        </p:spPr>
      </p:pic>
      <p:pic>
        <p:nvPicPr>
          <p:cNvPr id="3" name="Picture 22">
            <a:extLst>
              <a:ext uri="{FF2B5EF4-FFF2-40B4-BE49-F238E27FC236}">
                <a16:creationId xmlns:a16="http://schemas.microsoft.com/office/drawing/2014/main" id="{2BE12C4B-3F8F-1243-8AF5-DAA2C40D3728}"/>
              </a:ext>
            </a:extLst>
          </p:cNvPr>
          <p:cNvPicPr>
            <a:picLocks noChangeAspect="1"/>
          </p:cNvPicPr>
          <p:nvPr/>
        </p:nvPicPr>
        <p:blipFill rotWithShape="1">
          <a:blip r:embed="rId3">
            <a:clrChange>
              <a:clrFrom>
                <a:srgbClr val="010101"/>
              </a:clrFrom>
              <a:clrTo>
                <a:srgbClr val="010101">
                  <a:alpha val="0"/>
                </a:srgbClr>
              </a:clrTo>
            </a:clrChange>
            <a:extLst>
              <a:ext uri="{28A0092B-C50C-407E-A947-70E740481C1C}">
                <a14:useLocalDpi xmlns:a14="http://schemas.microsoft.com/office/drawing/2010/main" val="0"/>
              </a:ext>
            </a:extLst>
          </a:blip>
          <a:srcRect b="6843"/>
          <a:stretch/>
        </p:blipFill>
        <p:spPr>
          <a:xfrm>
            <a:off x="615770" y="1176628"/>
            <a:ext cx="1943000" cy="1892331"/>
          </a:xfrm>
          <a:prstGeom prst="rect">
            <a:avLst/>
          </a:prstGeom>
        </p:spPr>
      </p:pic>
      <p:pic>
        <p:nvPicPr>
          <p:cNvPr id="4" name="Picture 16" descr="140_MDIS_global_enhancedcolor_map_rot_140.globe.bright.png">
            <a:extLst>
              <a:ext uri="{FF2B5EF4-FFF2-40B4-BE49-F238E27FC236}">
                <a16:creationId xmlns:a16="http://schemas.microsoft.com/office/drawing/2014/main" id="{61EDB639-2810-1649-B434-7BD6AAAEC3FD}"/>
              </a:ext>
            </a:extLst>
          </p:cNvPr>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l="22819" r="20217"/>
          <a:stretch/>
        </p:blipFill>
        <p:spPr>
          <a:xfrm>
            <a:off x="6613902" y="1176629"/>
            <a:ext cx="1853969" cy="1830734"/>
          </a:xfrm>
          <a:prstGeom prst="rect">
            <a:avLst/>
          </a:prstGeom>
        </p:spPr>
      </p:pic>
      <p:pic>
        <p:nvPicPr>
          <p:cNvPr id="5" name="Picture 12" descr="http://sci.esa.int/science-e-media/img/c8/Rosetta_OSIRIS_NAC_comet_67P_20140803_1.png">
            <a:extLst>
              <a:ext uri="{FF2B5EF4-FFF2-40B4-BE49-F238E27FC236}">
                <a16:creationId xmlns:a16="http://schemas.microsoft.com/office/drawing/2014/main" id="{A62B37DA-FBEA-CC4D-9A23-54B0CDA593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6961" y="3616409"/>
            <a:ext cx="2535941" cy="1901957"/>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253FC42B-B782-9042-9C83-BD4B38304653}"/>
              </a:ext>
            </a:extLst>
          </p:cNvPr>
          <p:cNvSpPr txBox="1"/>
          <p:nvPr/>
        </p:nvSpPr>
        <p:spPr>
          <a:xfrm>
            <a:off x="3184903" y="1380318"/>
            <a:ext cx="3289515" cy="1631216"/>
          </a:xfrm>
          <a:prstGeom prst="rect">
            <a:avLst/>
          </a:prstGeom>
          <a:noFill/>
        </p:spPr>
        <p:txBody>
          <a:bodyPr wrap="square" rtlCol="0">
            <a:spAutoFit/>
          </a:bodyPr>
          <a:lstStyle/>
          <a:p>
            <a:pPr algn="ctr"/>
            <a:r>
              <a:rPr lang="it-IT" sz="2000" dirty="0">
                <a:solidFill>
                  <a:schemeClr val="bg1"/>
                </a:solidFill>
                <a:latin typeface="Times New Roman" panose="02020603050405020304" pitchFamily="18" charset="0"/>
                <a:cs typeface="Times New Roman" panose="02020603050405020304" pitchFamily="18" charset="0"/>
              </a:rPr>
              <a:t>Coinvolgimento in tutte le</a:t>
            </a:r>
          </a:p>
          <a:p>
            <a:pPr algn="ctr"/>
            <a:r>
              <a:rPr lang="it-IT" sz="2000" dirty="0">
                <a:solidFill>
                  <a:schemeClr val="bg1"/>
                </a:solidFill>
                <a:latin typeface="Times New Roman" panose="02020603050405020304" pitchFamily="18" charset="0"/>
                <a:cs typeface="Times New Roman" panose="02020603050405020304" pitchFamily="18" charset="0"/>
              </a:rPr>
              <a:t>missioni spaziali per l’Esplorazione del Sistema Solare dell’ESA, e</a:t>
            </a:r>
          </a:p>
          <a:p>
            <a:pPr algn="ctr"/>
            <a:r>
              <a:rPr lang="it-IT" sz="2000" dirty="0">
                <a:solidFill>
                  <a:schemeClr val="bg1"/>
                </a:solidFill>
                <a:latin typeface="Times New Roman" panose="02020603050405020304" pitchFamily="18" charset="0"/>
                <a:cs typeface="Times New Roman" panose="02020603050405020304" pitchFamily="18" charset="0"/>
              </a:rPr>
              <a:t>alcune della NASA</a:t>
            </a:r>
          </a:p>
        </p:txBody>
      </p:sp>
      <p:sp>
        <p:nvSpPr>
          <p:cNvPr id="7" name="CasellaDiTesto 6">
            <a:extLst>
              <a:ext uri="{FF2B5EF4-FFF2-40B4-BE49-F238E27FC236}">
                <a16:creationId xmlns:a16="http://schemas.microsoft.com/office/drawing/2014/main" id="{2E3D3678-5C08-9F4A-A7B7-1EFA65D353A6}"/>
              </a:ext>
            </a:extLst>
          </p:cNvPr>
          <p:cNvSpPr txBox="1"/>
          <p:nvPr/>
        </p:nvSpPr>
        <p:spPr>
          <a:xfrm>
            <a:off x="3217861" y="3438939"/>
            <a:ext cx="2985113" cy="1323439"/>
          </a:xfrm>
          <a:prstGeom prst="rect">
            <a:avLst/>
          </a:prstGeom>
          <a:noFill/>
        </p:spPr>
        <p:txBody>
          <a:bodyPr wrap="none" rtlCol="0">
            <a:spAutoFit/>
          </a:bodyPr>
          <a:lstStyle/>
          <a:p>
            <a:pPr algn="ctr"/>
            <a:r>
              <a:rPr lang="it-IT" sz="2000" dirty="0">
                <a:solidFill>
                  <a:schemeClr val="bg1"/>
                </a:solidFill>
                <a:latin typeface="Times New Roman" panose="02020603050405020304" pitchFamily="18" charset="0"/>
                <a:cs typeface="Times New Roman" panose="02020603050405020304" pitchFamily="18" charset="0"/>
              </a:rPr>
              <a:t>Responsabilità e contributo</a:t>
            </a:r>
          </a:p>
          <a:p>
            <a:pPr algn="ctr"/>
            <a:r>
              <a:rPr lang="it-IT" sz="2000" dirty="0">
                <a:solidFill>
                  <a:schemeClr val="bg1"/>
                </a:solidFill>
                <a:latin typeface="Times New Roman" panose="02020603050405020304" pitchFamily="18" charset="0"/>
                <a:cs typeface="Times New Roman" panose="02020603050405020304" pitchFamily="18" charset="0"/>
              </a:rPr>
              <a:t>alla realizzazione e studio </a:t>
            </a:r>
          </a:p>
          <a:p>
            <a:pPr algn="ctr"/>
            <a:r>
              <a:rPr lang="it-IT" sz="2000" dirty="0">
                <a:solidFill>
                  <a:schemeClr val="bg1"/>
                </a:solidFill>
                <a:latin typeface="Times New Roman" panose="02020603050405020304" pitchFamily="18" charset="0"/>
                <a:cs typeface="Times New Roman" panose="02020603050405020304" pitchFamily="18" charset="0"/>
              </a:rPr>
              <a:t>di stereo camere</a:t>
            </a:r>
          </a:p>
          <a:p>
            <a:pPr algn="ctr"/>
            <a:r>
              <a:rPr lang="it-IT" sz="2000" dirty="0">
                <a:solidFill>
                  <a:schemeClr val="bg1"/>
                </a:solidFill>
                <a:latin typeface="Times New Roman" panose="02020603050405020304" pitchFamily="18" charset="0"/>
                <a:cs typeface="Times New Roman" panose="02020603050405020304" pitchFamily="18" charset="0"/>
              </a:rPr>
              <a:t>e camere per satelliti</a:t>
            </a:r>
          </a:p>
        </p:txBody>
      </p:sp>
    </p:spTree>
    <p:extLst>
      <p:ext uri="{BB962C8B-B14F-4D97-AF65-F5344CB8AC3E}">
        <p14:creationId xmlns:p14="http://schemas.microsoft.com/office/powerpoint/2010/main" val="3883035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C7037E-A4C4-234B-8F86-BB42FA56E85A}"/>
              </a:ext>
            </a:extLst>
          </p:cNvPr>
          <p:cNvSpPr>
            <a:spLocks noGrp="1"/>
          </p:cNvSpPr>
          <p:nvPr>
            <p:ph type="title"/>
          </p:nvPr>
        </p:nvSpPr>
        <p:spPr>
          <a:xfrm>
            <a:off x="597615" y="116632"/>
            <a:ext cx="7886700" cy="1325563"/>
          </a:xfrm>
        </p:spPr>
        <p:txBody>
          <a:bodyPr/>
          <a:lstStyle/>
          <a:p>
            <a:pPr algn="ctr"/>
            <a:r>
              <a:rPr lang="it-IT" b="1" dirty="0">
                <a:solidFill>
                  <a:schemeClr val="bg1"/>
                </a:solidFill>
                <a:latin typeface="Times New Roman" panose="02020603050405020304" pitchFamily="18" charset="0"/>
                <a:cs typeface="Times New Roman" panose="02020603050405020304" pitchFamily="18" charset="0"/>
              </a:rPr>
              <a:t>International </a:t>
            </a:r>
            <a:r>
              <a:rPr lang="it-IT" b="1" dirty="0" err="1">
                <a:solidFill>
                  <a:schemeClr val="bg1"/>
                </a:solidFill>
                <a:latin typeface="Times New Roman" panose="02020603050405020304" pitchFamily="18" charset="0"/>
                <a:cs typeface="Times New Roman" panose="02020603050405020304" pitchFamily="18" charset="0"/>
              </a:rPr>
              <a:t>context</a:t>
            </a:r>
            <a:r>
              <a:rPr lang="it-IT" b="1" dirty="0">
                <a:solidFill>
                  <a:schemeClr val="bg1"/>
                </a:solidFill>
                <a:latin typeface="Times New Roman" panose="02020603050405020304" pitchFamily="18" charset="0"/>
                <a:cs typeface="Times New Roman" panose="02020603050405020304" pitchFamily="18" charset="0"/>
              </a:rPr>
              <a:t> </a:t>
            </a:r>
            <a:r>
              <a:rPr lang="it-IT" sz="2400" b="1" dirty="0">
                <a:solidFill>
                  <a:schemeClr val="bg1"/>
                </a:solidFill>
                <a:latin typeface="Times New Roman" panose="02020603050405020304" pitchFamily="18" charset="0"/>
                <a:cs typeface="Times New Roman" panose="02020603050405020304" pitchFamily="18" charset="0"/>
              </a:rPr>
              <a:t>(</a:t>
            </a:r>
            <a:r>
              <a:rPr lang="it-IT" sz="2400" b="1" dirty="0" err="1">
                <a:solidFill>
                  <a:schemeClr val="bg1"/>
                </a:solidFill>
                <a:latin typeface="Times New Roman" panose="02020603050405020304" pitchFamily="18" charset="0"/>
                <a:cs typeface="Times New Roman" panose="02020603050405020304" pitchFamily="18" charset="0"/>
              </a:rPr>
              <a:t>G.Cremonese</a:t>
            </a:r>
            <a:r>
              <a:rPr lang="it-IT" sz="2400" b="1" dirty="0">
                <a:solidFill>
                  <a:schemeClr val="bg1"/>
                </a:solidFill>
                <a:latin typeface="Times New Roman" panose="02020603050405020304" pitchFamily="18" charset="0"/>
                <a:cs typeface="Times New Roman" panose="02020603050405020304" pitchFamily="18" charset="0"/>
              </a:rPr>
              <a:t>)</a:t>
            </a:r>
          </a:p>
        </p:txBody>
      </p:sp>
      <p:sp>
        <p:nvSpPr>
          <p:cNvPr id="3" name="Segnaposto contenuto 2">
            <a:extLst>
              <a:ext uri="{FF2B5EF4-FFF2-40B4-BE49-F238E27FC236}">
                <a16:creationId xmlns:a16="http://schemas.microsoft.com/office/drawing/2014/main" id="{FC02F90A-5B67-9545-A897-62985547D64C}"/>
              </a:ext>
            </a:extLst>
          </p:cNvPr>
          <p:cNvSpPr>
            <a:spLocks noGrp="1"/>
          </p:cNvSpPr>
          <p:nvPr>
            <p:ph idx="1"/>
          </p:nvPr>
        </p:nvSpPr>
        <p:spPr>
          <a:xfrm>
            <a:off x="395536" y="1628800"/>
            <a:ext cx="8352928" cy="4915743"/>
          </a:xfrm>
        </p:spPr>
        <p:txBody>
          <a:bodyPr>
            <a:noAutofit/>
          </a:bodyPr>
          <a:lstStyle/>
          <a:p>
            <a:pPr algn="just">
              <a:lnSpc>
                <a:spcPct val="100000"/>
              </a:lnSpc>
            </a:pPr>
            <a:r>
              <a:rPr lang="it-IT" sz="2000" dirty="0">
                <a:solidFill>
                  <a:schemeClr val="bg1"/>
                </a:solidFill>
                <a:latin typeface="Times New Roman" panose="02020603050405020304" pitchFamily="18" charset="0"/>
                <a:cs typeface="Times New Roman" panose="02020603050405020304" pitchFamily="18" charset="0"/>
              </a:rPr>
              <a:t>2014-present. Chair of the </a:t>
            </a:r>
            <a:r>
              <a:rPr lang="it-IT" sz="2000" dirty="0" err="1">
                <a:solidFill>
                  <a:schemeClr val="bg1"/>
                </a:solidFill>
                <a:latin typeface="Times New Roman" panose="02020603050405020304" pitchFamily="18" charset="0"/>
                <a:cs typeface="Times New Roman" panose="02020603050405020304" pitchFamily="18" charset="0"/>
              </a:rPr>
              <a:t>Terrestrial</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Planets</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group</a:t>
            </a:r>
            <a:r>
              <a:rPr lang="it-IT" sz="2000" dirty="0">
                <a:solidFill>
                  <a:schemeClr val="bg1"/>
                </a:solidFill>
                <a:latin typeface="Times New Roman" panose="02020603050405020304" pitchFamily="18" charset="0"/>
                <a:cs typeface="Times New Roman" panose="02020603050405020304" pitchFamily="18" charset="0"/>
              </a:rPr>
              <a:t> in the Science </a:t>
            </a:r>
            <a:r>
              <a:rPr lang="it-IT" sz="2000" dirty="0" err="1">
                <a:solidFill>
                  <a:schemeClr val="bg1"/>
                </a:solidFill>
                <a:latin typeface="Times New Roman" panose="02020603050405020304" pitchFamily="18" charset="0"/>
                <a:cs typeface="Times New Roman" panose="02020603050405020304" pitchFamily="18" charset="0"/>
              </a:rPr>
              <a:t>Organizing</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Committee</a:t>
            </a:r>
            <a:r>
              <a:rPr lang="it-IT" sz="2000" dirty="0">
                <a:solidFill>
                  <a:schemeClr val="bg1"/>
                </a:solidFill>
                <a:latin typeface="Times New Roman" panose="02020603050405020304" pitchFamily="18" charset="0"/>
                <a:cs typeface="Times New Roman" panose="02020603050405020304" pitchFamily="18" charset="0"/>
              </a:rPr>
              <a:t> of the </a:t>
            </a:r>
            <a:r>
              <a:rPr lang="it-IT" sz="2000" dirty="0" err="1">
                <a:solidFill>
                  <a:schemeClr val="bg1"/>
                </a:solidFill>
                <a:latin typeface="Times New Roman" panose="02020603050405020304" pitchFamily="18" charset="0"/>
                <a:cs typeface="Times New Roman" panose="02020603050405020304" pitchFamily="18" charset="0"/>
              </a:rPr>
              <a:t>European</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Planetary</a:t>
            </a:r>
            <a:r>
              <a:rPr lang="it-IT" sz="2000" dirty="0">
                <a:solidFill>
                  <a:schemeClr val="bg1"/>
                </a:solidFill>
                <a:latin typeface="Times New Roman" panose="02020603050405020304" pitchFamily="18" charset="0"/>
                <a:cs typeface="Times New Roman" panose="02020603050405020304" pitchFamily="18" charset="0"/>
              </a:rPr>
              <a:t> Science </a:t>
            </a:r>
            <a:r>
              <a:rPr lang="it-IT" sz="2000" dirty="0" err="1">
                <a:solidFill>
                  <a:schemeClr val="bg1"/>
                </a:solidFill>
                <a:latin typeface="Times New Roman" panose="02020603050405020304" pitchFamily="18" charset="0"/>
                <a:cs typeface="Times New Roman" panose="02020603050405020304" pitchFamily="18" charset="0"/>
              </a:rPr>
              <a:t>Congress</a:t>
            </a:r>
            <a:endParaRPr lang="it-IT" sz="2000" dirty="0">
              <a:solidFill>
                <a:schemeClr val="bg1"/>
              </a:solidFill>
              <a:latin typeface="Times New Roman" panose="02020603050405020304" pitchFamily="18" charset="0"/>
              <a:cs typeface="Times New Roman" panose="02020603050405020304" pitchFamily="18" charset="0"/>
            </a:endParaRPr>
          </a:p>
          <a:p>
            <a:pPr algn="just">
              <a:lnSpc>
                <a:spcPct val="100000"/>
              </a:lnSpc>
            </a:pPr>
            <a:r>
              <a:rPr lang="it-IT" sz="2000" dirty="0">
                <a:solidFill>
                  <a:schemeClr val="bg1"/>
                </a:solidFill>
                <a:latin typeface="Times New Roman" panose="02020603050405020304" pitchFamily="18" charset="0"/>
                <a:cs typeface="Times New Roman" panose="02020603050405020304" pitchFamily="18" charset="0"/>
              </a:rPr>
              <a:t>2016-present. </a:t>
            </a:r>
            <a:r>
              <a:rPr lang="it-IT" sz="2000" dirty="0" err="1">
                <a:solidFill>
                  <a:schemeClr val="bg1"/>
                </a:solidFill>
                <a:latin typeface="Times New Roman" panose="02020603050405020304" pitchFamily="18" charset="0"/>
                <a:cs typeface="Times New Roman" panose="02020603050405020304" pitchFamily="18" charset="0"/>
              </a:rPr>
              <a:t>Member</a:t>
            </a:r>
            <a:r>
              <a:rPr lang="it-IT" sz="2000" dirty="0">
                <a:solidFill>
                  <a:schemeClr val="bg1"/>
                </a:solidFill>
                <a:latin typeface="Times New Roman" panose="02020603050405020304" pitchFamily="18" charset="0"/>
                <a:cs typeface="Times New Roman" panose="02020603050405020304" pitchFamily="18" charset="0"/>
              </a:rPr>
              <a:t> of the </a:t>
            </a:r>
            <a:r>
              <a:rPr lang="it-IT" sz="2000" dirty="0" err="1">
                <a:solidFill>
                  <a:schemeClr val="bg1"/>
                </a:solidFill>
                <a:latin typeface="Times New Roman" panose="02020603050405020304" pitchFamily="18" charset="0"/>
                <a:cs typeface="Times New Roman" panose="02020603050405020304" pitchFamily="18" charset="0"/>
              </a:rPr>
              <a:t>Italian</a:t>
            </a:r>
            <a:r>
              <a:rPr lang="it-IT" sz="2000" dirty="0">
                <a:solidFill>
                  <a:schemeClr val="bg1"/>
                </a:solidFill>
                <a:latin typeface="Times New Roman" panose="02020603050405020304" pitchFamily="18" charset="0"/>
                <a:cs typeface="Times New Roman" panose="02020603050405020304" pitchFamily="18" charset="0"/>
              </a:rPr>
              <a:t> team, led by ASI, </a:t>
            </a:r>
            <a:r>
              <a:rPr lang="it-IT" sz="2000" dirty="0" err="1">
                <a:solidFill>
                  <a:schemeClr val="bg1"/>
                </a:solidFill>
                <a:latin typeface="Times New Roman" panose="02020603050405020304" pitchFamily="18" charset="0"/>
                <a:cs typeface="Times New Roman" panose="02020603050405020304" pitchFamily="18" charset="0"/>
              </a:rPr>
              <a:t>associated</a:t>
            </a:r>
            <a:r>
              <a:rPr lang="it-IT" sz="2000" dirty="0">
                <a:solidFill>
                  <a:schemeClr val="bg1"/>
                </a:solidFill>
                <a:latin typeface="Times New Roman" panose="02020603050405020304" pitchFamily="18" charset="0"/>
                <a:cs typeface="Times New Roman" panose="02020603050405020304" pitchFamily="18" charset="0"/>
              </a:rPr>
              <a:t> to the NASA Solar System Exploration </a:t>
            </a:r>
            <a:r>
              <a:rPr lang="it-IT" sz="2000" dirty="0" err="1">
                <a:solidFill>
                  <a:schemeClr val="bg1"/>
                </a:solidFill>
                <a:latin typeface="Times New Roman" panose="02020603050405020304" pitchFamily="18" charset="0"/>
                <a:cs typeface="Times New Roman" panose="02020603050405020304" pitchFamily="18" charset="0"/>
              </a:rPr>
              <a:t>Research</a:t>
            </a:r>
            <a:r>
              <a:rPr lang="it-IT" sz="2000" dirty="0">
                <a:solidFill>
                  <a:schemeClr val="bg1"/>
                </a:solidFill>
                <a:latin typeface="Times New Roman" panose="02020603050405020304" pitchFamily="18" charset="0"/>
                <a:cs typeface="Times New Roman" panose="02020603050405020304" pitchFamily="18" charset="0"/>
              </a:rPr>
              <a:t> Virtual </a:t>
            </a:r>
            <a:r>
              <a:rPr lang="it-IT" sz="2000" dirty="0" err="1">
                <a:solidFill>
                  <a:schemeClr val="bg1"/>
                </a:solidFill>
                <a:latin typeface="Times New Roman" panose="02020603050405020304" pitchFamily="18" charset="0"/>
                <a:cs typeface="Times New Roman" panose="02020603050405020304" pitchFamily="18" charset="0"/>
              </a:rPr>
              <a:t>Institute</a:t>
            </a:r>
            <a:endParaRPr lang="it-IT" sz="2000" dirty="0">
              <a:solidFill>
                <a:schemeClr val="bg1"/>
              </a:solidFill>
              <a:latin typeface="Times New Roman" panose="02020603050405020304" pitchFamily="18" charset="0"/>
              <a:cs typeface="Times New Roman" panose="02020603050405020304" pitchFamily="18" charset="0"/>
            </a:endParaRPr>
          </a:p>
          <a:p>
            <a:pPr algn="just">
              <a:lnSpc>
                <a:spcPct val="100000"/>
              </a:lnSpc>
            </a:pPr>
            <a:r>
              <a:rPr lang="it-IT" sz="2000" dirty="0">
                <a:solidFill>
                  <a:schemeClr val="bg1"/>
                </a:solidFill>
                <a:latin typeface="Times New Roman" panose="02020603050405020304" pitchFamily="18" charset="0"/>
                <a:cs typeface="Times New Roman" panose="02020603050405020304" pitchFamily="18" charset="0"/>
              </a:rPr>
              <a:t>2017-2019. </a:t>
            </a:r>
            <a:r>
              <a:rPr lang="it-IT" sz="2000" dirty="0" err="1">
                <a:solidFill>
                  <a:schemeClr val="bg1"/>
                </a:solidFill>
                <a:latin typeface="Times New Roman" panose="02020603050405020304" pitchFamily="18" charset="0"/>
                <a:cs typeface="Times New Roman" panose="02020603050405020304" pitchFamily="18" charset="0"/>
              </a:rPr>
              <a:t>Member</a:t>
            </a:r>
            <a:r>
              <a:rPr lang="it-IT" sz="2000" dirty="0">
                <a:solidFill>
                  <a:schemeClr val="bg1"/>
                </a:solidFill>
                <a:latin typeface="Times New Roman" panose="02020603050405020304" pitchFamily="18" charset="0"/>
                <a:cs typeface="Times New Roman" panose="02020603050405020304" pitchFamily="18" charset="0"/>
              </a:rPr>
              <a:t> of the Solar System Exploration </a:t>
            </a:r>
            <a:r>
              <a:rPr lang="it-IT" sz="2000" dirty="0" err="1">
                <a:solidFill>
                  <a:schemeClr val="bg1"/>
                </a:solidFill>
                <a:latin typeface="Times New Roman" panose="02020603050405020304" pitchFamily="18" charset="0"/>
                <a:cs typeface="Times New Roman" panose="02020603050405020304" pitchFamily="18" charset="0"/>
              </a:rPr>
              <a:t>Working</a:t>
            </a:r>
            <a:r>
              <a:rPr lang="it-IT" sz="2000" dirty="0">
                <a:solidFill>
                  <a:schemeClr val="bg1"/>
                </a:solidFill>
                <a:latin typeface="Times New Roman" panose="02020603050405020304" pitchFamily="18" charset="0"/>
                <a:cs typeface="Times New Roman" panose="02020603050405020304" pitchFamily="18" charset="0"/>
              </a:rPr>
              <a:t> Group of ESA</a:t>
            </a:r>
          </a:p>
          <a:p>
            <a:pPr algn="just">
              <a:lnSpc>
                <a:spcPct val="100000"/>
              </a:lnSpc>
            </a:pPr>
            <a:r>
              <a:rPr lang="it-IT" sz="2000" dirty="0">
                <a:solidFill>
                  <a:schemeClr val="bg1"/>
                </a:solidFill>
                <a:latin typeface="Times New Roman" panose="02020603050405020304" pitchFamily="18" charset="0"/>
                <a:cs typeface="Times New Roman" panose="02020603050405020304" pitchFamily="18" charset="0"/>
              </a:rPr>
              <a:t>2017. </a:t>
            </a:r>
            <a:r>
              <a:rPr lang="it-IT" sz="2000" dirty="0" err="1">
                <a:solidFill>
                  <a:schemeClr val="bg1"/>
                </a:solidFill>
                <a:latin typeface="Times New Roman" panose="02020603050405020304" pitchFamily="18" charset="0"/>
                <a:cs typeface="Times New Roman" panose="02020603050405020304" pitchFamily="18" charset="0"/>
              </a:rPr>
              <a:t>Member</a:t>
            </a:r>
            <a:r>
              <a:rPr lang="it-IT" sz="2000" dirty="0">
                <a:solidFill>
                  <a:schemeClr val="bg1"/>
                </a:solidFill>
                <a:latin typeface="Times New Roman" panose="02020603050405020304" pitchFamily="18" charset="0"/>
                <a:cs typeface="Times New Roman" panose="02020603050405020304" pitchFamily="18" charset="0"/>
              </a:rPr>
              <a:t> of the panel </a:t>
            </a:r>
            <a:r>
              <a:rPr lang="it-IT" sz="2000" dirty="0" err="1">
                <a:solidFill>
                  <a:schemeClr val="bg1"/>
                </a:solidFill>
                <a:latin typeface="Times New Roman" panose="02020603050405020304" pitchFamily="18" charset="0"/>
                <a:cs typeface="Times New Roman" panose="02020603050405020304" pitchFamily="18" charset="0"/>
              </a:rPr>
              <a:t>review</a:t>
            </a:r>
            <a:r>
              <a:rPr lang="it-IT" sz="2000" dirty="0">
                <a:solidFill>
                  <a:schemeClr val="bg1"/>
                </a:solidFill>
                <a:latin typeface="Times New Roman" panose="02020603050405020304" pitchFamily="18" charset="0"/>
                <a:cs typeface="Times New Roman" panose="02020603050405020304" pitchFamily="18" charset="0"/>
              </a:rPr>
              <a:t> of ESA for the M5 </a:t>
            </a:r>
            <a:r>
              <a:rPr lang="it-IT" sz="2000" dirty="0" err="1">
                <a:solidFill>
                  <a:schemeClr val="bg1"/>
                </a:solidFill>
                <a:latin typeface="Times New Roman" panose="02020603050405020304" pitchFamily="18" charset="0"/>
                <a:cs typeface="Times New Roman" panose="02020603050405020304" pitchFamily="18" charset="0"/>
              </a:rPr>
              <a:t>mission</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selection</a:t>
            </a:r>
            <a:endParaRPr lang="it-IT" sz="2000" dirty="0">
              <a:solidFill>
                <a:schemeClr val="bg1"/>
              </a:solidFill>
              <a:latin typeface="Times New Roman" panose="02020603050405020304" pitchFamily="18" charset="0"/>
              <a:cs typeface="Times New Roman" panose="02020603050405020304" pitchFamily="18" charset="0"/>
            </a:endParaRPr>
          </a:p>
          <a:p>
            <a:pPr algn="just">
              <a:lnSpc>
                <a:spcPct val="100000"/>
              </a:lnSpc>
            </a:pPr>
            <a:r>
              <a:rPr lang="it-IT" sz="2000" dirty="0">
                <a:solidFill>
                  <a:schemeClr val="bg1"/>
                </a:solidFill>
                <a:latin typeface="Times New Roman" panose="02020603050405020304" pitchFamily="18" charset="0"/>
                <a:cs typeface="Times New Roman" panose="02020603050405020304" pitchFamily="18" charset="0"/>
              </a:rPr>
              <a:t>2018-present. </a:t>
            </a:r>
            <a:r>
              <a:rPr lang="it-IT" sz="2000" dirty="0" err="1">
                <a:solidFill>
                  <a:schemeClr val="bg1"/>
                </a:solidFill>
                <a:latin typeface="Times New Roman" panose="02020603050405020304" pitchFamily="18" charset="0"/>
                <a:cs typeface="Times New Roman" panose="02020603050405020304" pitchFamily="18" charset="0"/>
              </a:rPr>
              <a:t>Member</a:t>
            </a:r>
            <a:r>
              <a:rPr lang="it-IT" sz="2000" dirty="0">
                <a:solidFill>
                  <a:schemeClr val="bg1"/>
                </a:solidFill>
                <a:latin typeface="Times New Roman" panose="02020603050405020304" pitchFamily="18" charset="0"/>
                <a:cs typeface="Times New Roman" panose="02020603050405020304" pitchFamily="18" charset="0"/>
              </a:rPr>
              <a:t> of Sub-Center of International </a:t>
            </a:r>
            <a:r>
              <a:rPr lang="it-IT" sz="2000" dirty="0" err="1">
                <a:solidFill>
                  <a:schemeClr val="bg1"/>
                </a:solidFill>
                <a:latin typeface="Times New Roman" panose="02020603050405020304" pitchFamily="18" charset="0"/>
                <a:cs typeface="Times New Roman" panose="02020603050405020304" pitchFamily="18" charset="0"/>
              </a:rPr>
              <a:t>Cooperation</a:t>
            </a:r>
            <a:r>
              <a:rPr lang="it-IT" sz="2000" dirty="0">
                <a:solidFill>
                  <a:schemeClr val="bg1"/>
                </a:solidFill>
                <a:latin typeface="Times New Roman" panose="02020603050405020304" pitchFamily="18" charset="0"/>
                <a:cs typeface="Times New Roman" panose="02020603050405020304" pitchFamily="18" charset="0"/>
              </a:rPr>
              <a:t> and </a:t>
            </a:r>
            <a:r>
              <a:rPr lang="it-IT" sz="2000" dirty="0" err="1">
                <a:solidFill>
                  <a:schemeClr val="bg1"/>
                </a:solidFill>
                <a:latin typeface="Times New Roman" panose="02020603050405020304" pitchFamily="18" charset="0"/>
                <a:cs typeface="Times New Roman" panose="02020603050405020304" pitchFamily="18" charset="0"/>
              </a:rPr>
              <a:t>Research</a:t>
            </a:r>
            <a:r>
              <a:rPr lang="it-IT" sz="2000" dirty="0">
                <a:solidFill>
                  <a:schemeClr val="bg1"/>
                </a:solidFill>
                <a:latin typeface="Times New Roman" panose="02020603050405020304" pitchFamily="18" charset="0"/>
                <a:cs typeface="Times New Roman" panose="02020603050405020304" pitchFamily="18" charset="0"/>
              </a:rPr>
              <a:t> on </a:t>
            </a:r>
            <a:r>
              <a:rPr lang="it-IT" sz="2000" dirty="0" err="1">
                <a:solidFill>
                  <a:schemeClr val="bg1"/>
                </a:solidFill>
                <a:latin typeface="Times New Roman" panose="02020603050405020304" pitchFamily="18" charset="0"/>
                <a:cs typeface="Times New Roman" panose="02020603050405020304" pitchFamily="18" charset="0"/>
              </a:rPr>
              <a:t>Lunar</a:t>
            </a:r>
            <a:r>
              <a:rPr lang="it-IT" sz="2000" dirty="0">
                <a:solidFill>
                  <a:schemeClr val="bg1"/>
                </a:solidFill>
                <a:latin typeface="Times New Roman" panose="02020603050405020304" pitchFamily="18" charset="0"/>
                <a:cs typeface="Times New Roman" panose="02020603050405020304" pitchFamily="18" charset="0"/>
              </a:rPr>
              <a:t> and </a:t>
            </a:r>
            <a:r>
              <a:rPr lang="it-IT" sz="2000" dirty="0" err="1">
                <a:solidFill>
                  <a:schemeClr val="bg1"/>
                </a:solidFill>
                <a:latin typeface="Times New Roman" panose="02020603050405020304" pitchFamily="18" charset="0"/>
                <a:cs typeface="Times New Roman" panose="02020603050405020304" pitchFamily="18" charset="0"/>
              </a:rPr>
              <a:t>Planetary</a:t>
            </a:r>
            <a:r>
              <a:rPr lang="it-IT" sz="2000" dirty="0">
                <a:solidFill>
                  <a:schemeClr val="bg1"/>
                </a:solidFill>
                <a:latin typeface="Times New Roman" panose="02020603050405020304" pitchFamily="18" charset="0"/>
                <a:cs typeface="Times New Roman" panose="02020603050405020304" pitchFamily="18" charset="0"/>
              </a:rPr>
              <a:t> Exploration, </a:t>
            </a:r>
            <a:r>
              <a:rPr lang="it-IT" sz="2000" dirty="0" err="1">
                <a:solidFill>
                  <a:schemeClr val="bg1"/>
                </a:solidFill>
                <a:latin typeface="Times New Roman" panose="02020603050405020304" pitchFamily="18" charset="0"/>
                <a:cs typeface="Times New Roman" panose="02020603050405020304" pitchFamily="18" charset="0"/>
              </a:rPr>
              <a:t>approved</a:t>
            </a:r>
            <a:r>
              <a:rPr lang="it-IT" sz="2000" dirty="0">
                <a:solidFill>
                  <a:schemeClr val="bg1"/>
                </a:solidFill>
                <a:latin typeface="Times New Roman" panose="02020603050405020304" pitchFamily="18" charset="0"/>
                <a:cs typeface="Times New Roman" panose="02020603050405020304" pitchFamily="18" charset="0"/>
              </a:rPr>
              <a:t> by the </a:t>
            </a:r>
            <a:r>
              <a:rPr lang="it-IT" sz="2000" dirty="0" err="1">
                <a:solidFill>
                  <a:schemeClr val="bg1"/>
                </a:solidFill>
                <a:latin typeface="Times New Roman" panose="02020603050405020304" pitchFamily="18" charset="0"/>
                <a:cs typeface="Times New Roman" panose="02020603050405020304" pitchFamily="18" charset="0"/>
              </a:rPr>
              <a:t>Minister</a:t>
            </a:r>
            <a:r>
              <a:rPr lang="it-IT" sz="2000" dirty="0">
                <a:solidFill>
                  <a:schemeClr val="bg1"/>
                </a:solidFill>
                <a:latin typeface="Times New Roman" panose="02020603050405020304" pitchFamily="18" charset="0"/>
                <a:cs typeface="Times New Roman" panose="02020603050405020304" pitchFamily="18" charset="0"/>
              </a:rPr>
              <a:t> of </a:t>
            </a:r>
            <a:r>
              <a:rPr lang="it-IT" sz="2000" dirty="0" err="1">
                <a:solidFill>
                  <a:schemeClr val="bg1"/>
                </a:solidFill>
                <a:latin typeface="Times New Roman" panose="02020603050405020304" pitchFamily="18" charset="0"/>
                <a:cs typeface="Times New Roman" panose="02020603050405020304" pitchFamily="18" charset="0"/>
              </a:rPr>
              <a:t>Education</a:t>
            </a:r>
            <a:r>
              <a:rPr lang="it-IT" sz="2000" dirty="0">
                <a:solidFill>
                  <a:schemeClr val="bg1"/>
                </a:solidFill>
                <a:latin typeface="Times New Roman" panose="02020603050405020304" pitchFamily="18" charset="0"/>
                <a:cs typeface="Times New Roman" panose="02020603050405020304" pitchFamily="18" charset="0"/>
              </a:rPr>
              <a:t> of China</a:t>
            </a:r>
          </a:p>
          <a:p>
            <a:pPr algn="just">
              <a:lnSpc>
                <a:spcPct val="100000"/>
              </a:lnSpc>
            </a:pPr>
            <a:r>
              <a:rPr lang="it-IT" sz="2000" dirty="0">
                <a:solidFill>
                  <a:schemeClr val="bg1"/>
                </a:solidFill>
                <a:latin typeface="Times New Roman" panose="02020603050405020304" pitchFamily="18" charset="0"/>
                <a:cs typeface="Times New Roman" panose="02020603050405020304" pitchFamily="18" charset="0"/>
              </a:rPr>
              <a:t>2018-2019. </a:t>
            </a:r>
            <a:r>
              <a:rPr lang="it-IT" sz="2000" dirty="0" err="1">
                <a:solidFill>
                  <a:schemeClr val="bg1"/>
                </a:solidFill>
                <a:latin typeface="Times New Roman" panose="02020603050405020304" pitchFamily="18" charset="0"/>
                <a:cs typeface="Times New Roman" panose="02020603050405020304" pitchFamily="18" charset="0"/>
              </a:rPr>
              <a:t>Member</a:t>
            </a:r>
            <a:r>
              <a:rPr lang="it-IT" sz="2000" dirty="0">
                <a:solidFill>
                  <a:schemeClr val="bg1"/>
                </a:solidFill>
                <a:latin typeface="Times New Roman" panose="02020603050405020304" pitchFamily="18" charset="0"/>
                <a:cs typeface="Times New Roman" panose="02020603050405020304" pitchFamily="18" charset="0"/>
              </a:rPr>
              <a:t> of the panel </a:t>
            </a:r>
            <a:r>
              <a:rPr lang="it-IT" sz="2000" dirty="0" err="1">
                <a:solidFill>
                  <a:schemeClr val="bg1"/>
                </a:solidFill>
                <a:latin typeface="Times New Roman" panose="02020603050405020304" pitchFamily="18" charset="0"/>
                <a:cs typeface="Times New Roman" panose="02020603050405020304" pitchFamily="18" charset="0"/>
              </a:rPr>
              <a:t>review</a:t>
            </a:r>
            <a:r>
              <a:rPr lang="it-IT" sz="2000" dirty="0">
                <a:solidFill>
                  <a:schemeClr val="bg1"/>
                </a:solidFill>
                <a:latin typeface="Times New Roman" panose="02020603050405020304" pitchFamily="18" charset="0"/>
                <a:cs typeface="Times New Roman" panose="02020603050405020304" pitchFamily="18" charset="0"/>
              </a:rPr>
              <a:t> of ESA for the </a:t>
            </a:r>
            <a:r>
              <a:rPr lang="it-IT" sz="2000" dirty="0" err="1">
                <a:solidFill>
                  <a:schemeClr val="bg1"/>
                </a:solidFill>
                <a:latin typeface="Times New Roman" panose="02020603050405020304" pitchFamily="18" charset="0"/>
                <a:cs typeface="Times New Roman" panose="02020603050405020304" pitchFamily="18" charset="0"/>
              </a:rPr>
              <a:t>F-class</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mission</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selection</a:t>
            </a:r>
            <a:endParaRPr lang="it-IT" sz="2000" dirty="0">
              <a:solidFill>
                <a:schemeClr val="bg1"/>
              </a:solidFill>
              <a:latin typeface="Times New Roman" panose="02020603050405020304" pitchFamily="18" charset="0"/>
              <a:cs typeface="Times New Roman" panose="02020603050405020304" pitchFamily="18" charset="0"/>
            </a:endParaRPr>
          </a:p>
          <a:p>
            <a:pPr algn="just">
              <a:lnSpc>
                <a:spcPct val="100000"/>
              </a:lnSpc>
            </a:pPr>
            <a:r>
              <a:rPr lang="it-IT" sz="2000" dirty="0">
                <a:solidFill>
                  <a:schemeClr val="bg1"/>
                </a:solidFill>
                <a:latin typeface="Times New Roman" panose="02020603050405020304" pitchFamily="18" charset="0"/>
                <a:cs typeface="Times New Roman" panose="02020603050405020304" pitchFamily="18" charset="0"/>
              </a:rPr>
              <a:t>2019-2020. </a:t>
            </a:r>
            <a:r>
              <a:rPr lang="it-IT" sz="2000" dirty="0" err="1">
                <a:solidFill>
                  <a:schemeClr val="bg1"/>
                </a:solidFill>
                <a:latin typeface="Times New Roman" panose="02020603050405020304" pitchFamily="18" charset="0"/>
                <a:cs typeface="Times New Roman" panose="02020603050405020304" pitchFamily="18" charset="0"/>
              </a:rPr>
              <a:t>Member</a:t>
            </a:r>
            <a:r>
              <a:rPr lang="it-IT" sz="2000" dirty="0">
                <a:solidFill>
                  <a:schemeClr val="bg1"/>
                </a:solidFill>
                <a:latin typeface="Times New Roman" panose="02020603050405020304" pitchFamily="18" charset="0"/>
                <a:cs typeface="Times New Roman" panose="02020603050405020304" pitchFamily="18" charset="0"/>
              </a:rPr>
              <a:t> of the ESA-CNSA International </a:t>
            </a:r>
            <a:r>
              <a:rPr lang="it-IT" sz="2000" dirty="0" err="1">
                <a:solidFill>
                  <a:schemeClr val="bg1"/>
                </a:solidFill>
                <a:latin typeface="Times New Roman" panose="02020603050405020304" pitchFamily="18" charset="0"/>
                <a:cs typeface="Times New Roman" panose="02020603050405020304" pitchFamily="18" charset="0"/>
              </a:rPr>
              <a:t>Lunar</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Research</a:t>
            </a:r>
            <a:r>
              <a:rPr lang="it-IT" sz="2000" dirty="0">
                <a:solidFill>
                  <a:schemeClr val="bg1"/>
                </a:solidFill>
                <a:latin typeface="Times New Roman" panose="02020603050405020304" pitchFamily="18" charset="0"/>
                <a:cs typeface="Times New Roman" panose="02020603050405020304" pitchFamily="18" charset="0"/>
              </a:rPr>
              <a:t> Team</a:t>
            </a:r>
          </a:p>
          <a:p>
            <a:pPr algn="just">
              <a:lnSpc>
                <a:spcPct val="100000"/>
              </a:lnSpc>
            </a:pPr>
            <a:endParaRPr lang="it-IT" sz="2000" dirty="0">
              <a:solidFill>
                <a:schemeClr val="bg1"/>
              </a:solidFill>
              <a:latin typeface="Times New Roman" panose="02020603050405020304" pitchFamily="18" charset="0"/>
              <a:cs typeface="Times New Roman" panose="02020603050405020304" pitchFamily="18" charset="0"/>
            </a:endParaRPr>
          </a:p>
          <a:p>
            <a:pPr algn="just">
              <a:lnSpc>
                <a:spcPct val="100000"/>
              </a:lnSpc>
            </a:pPr>
            <a:endParaRPr lang="it-IT"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4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14E848-C653-4440-BDD4-4E4F49E75C88}"/>
              </a:ext>
            </a:extLst>
          </p:cNvPr>
          <p:cNvSpPr>
            <a:spLocks noGrp="1"/>
          </p:cNvSpPr>
          <p:nvPr>
            <p:ph type="ctrTitle"/>
          </p:nvPr>
        </p:nvSpPr>
        <p:spPr>
          <a:xfrm>
            <a:off x="351043" y="881538"/>
            <a:ext cx="8441914" cy="1102519"/>
          </a:xfrm>
        </p:spPr>
        <p:txBody>
          <a:bodyPr>
            <a:noAutofit/>
          </a:bodyPr>
          <a:lstStyle/>
          <a:p>
            <a:r>
              <a:rPr lang="it-IT" sz="3200" b="1" dirty="0">
                <a:solidFill>
                  <a:schemeClr val="bg1"/>
                </a:solidFill>
                <a:latin typeface="Times New Roman" panose="02020603050405020304" pitchFamily="18" charset="0"/>
                <a:cs typeface="Times New Roman" panose="02020603050405020304" pitchFamily="18" charset="0"/>
              </a:rPr>
              <a:t>The H2020 </a:t>
            </a:r>
            <a:r>
              <a:rPr lang="it-IT" sz="3200" b="1" dirty="0" err="1">
                <a:solidFill>
                  <a:schemeClr val="bg1"/>
                </a:solidFill>
                <a:latin typeface="Times New Roman" panose="02020603050405020304" pitchFamily="18" charset="0"/>
                <a:cs typeface="Times New Roman" panose="02020603050405020304" pitchFamily="18" charset="0"/>
              </a:rPr>
              <a:t>PLANetary</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MAPping</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project</a:t>
            </a:r>
            <a:endParaRPr lang="it-IT" sz="3200" b="1" dirty="0">
              <a:solidFill>
                <a:schemeClr val="bg1"/>
              </a:solidFill>
              <a:latin typeface="Times New Roman" panose="02020603050405020304" pitchFamily="18" charset="0"/>
              <a:cs typeface="Times New Roman" panose="02020603050405020304" pitchFamily="18" charset="0"/>
            </a:endParaRPr>
          </a:p>
        </p:txBody>
      </p:sp>
      <p:sp>
        <p:nvSpPr>
          <p:cNvPr id="3" name="Sottotitolo 2">
            <a:extLst>
              <a:ext uri="{FF2B5EF4-FFF2-40B4-BE49-F238E27FC236}">
                <a16:creationId xmlns:a16="http://schemas.microsoft.com/office/drawing/2014/main" id="{D4ADCE6A-A580-6C4A-917A-46EAD7C72FD6}"/>
              </a:ext>
            </a:extLst>
          </p:cNvPr>
          <p:cNvSpPr>
            <a:spLocks noGrp="1"/>
          </p:cNvSpPr>
          <p:nvPr>
            <p:ph type="subTitle" idx="1"/>
          </p:nvPr>
        </p:nvSpPr>
        <p:spPr>
          <a:xfrm>
            <a:off x="357245" y="3154832"/>
            <a:ext cx="8229599" cy="1314450"/>
          </a:xfrm>
        </p:spPr>
        <p:txBody>
          <a:bodyPr>
            <a:normAutofit/>
          </a:bodyPr>
          <a:lstStyle/>
          <a:p>
            <a:r>
              <a:rPr lang="it-IT" sz="1650" b="1" dirty="0">
                <a:solidFill>
                  <a:schemeClr val="bg1"/>
                </a:solidFill>
              </a:rPr>
              <a:t>M. </a:t>
            </a:r>
            <a:r>
              <a:rPr lang="it-IT" sz="1650" b="1" dirty="0" err="1">
                <a:solidFill>
                  <a:schemeClr val="bg1"/>
                </a:solidFill>
              </a:rPr>
              <a:t>Massironi</a:t>
            </a:r>
            <a:r>
              <a:rPr lang="it-IT" sz="1650" dirty="0">
                <a:solidFill>
                  <a:schemeClr val="bg1"/>
                </a:solidFill>
              </a:rPr>
              <a:t>, </a:t>
            </a:r>
            <a:r>
              <a:rPr lang="it-IT" sz="1650" dirty="0" err="1">
                <a:solidFill>
                  <a:schemeClr val="bg1"/>
                </a:solidFill>
              </a:rPr>
              <a:t>F</a:t>
            </a:r>
            <a:r>
              <a:rPr lang="it-IT" sz="1650" dirty="0">
                <a:solidFill>
                  <a:schemeClr val="bg1"/>
                </a:solidFill>
              </a:rPr>
              <a:t>. Altieri, H. </a:t>
            </a:r>
            <a:r>
              <a:rPr lang="it-IT" sz="1650" dirty="0" err="1">
                <a:solidFill>
                  <a:schemeClr val="bg1"/>
                </a:solidFill>
              </a:rPr>
              <a:t>Hiesinger</a:t>
            </a:r>
            <a:r>
              <a:rPr lang="it-IT" sz="1650" dirty="0">
                <a:solidFill>
                  <a:schemeClr val="bg1"/>
                </a:solidFill>
              </a:rPr>
              <a:t>, N. Mangold, D. </a:t>
            </a:r>
            <a:r>
              <a:rPr lang="it-IT" sz="1650" dirty="0" err="1">
                <a:solidFill>
                  <a:schemeClr val="bg1"/>
                </a:solidFill>
              </a:rPr>
              <a:t>Rothery</a:t>
            </a:r>
            <a:r>
              <a:rPr lang="it-IT" sz="1650" dirty="0">
                <a:solidFill>
                  <a:schemeClr val="bg1"/>
                </a:solidFill>
              </a:rPr>
              <a:t>, A. Pio Rossi, M. Balme, C. </a:t>
            </a:r>
            <a:r>
              <a:rPr lang="it-IT" sz="1650" dirty="0" err="1">
                <a:solidFill>
                  <a:schemeClr val="bg1"/>
                </a:solidFill>
              </a:rPr>
              <a:t>Carli</a:t>
            </a:r>
            <a:r>
              <a:rPr lang="it-IT" sz="1650" dirty="0">
                <a:solidFill>
                  <a:schemeClr val="bg1"/>
                </a:solidFill>
              </a:rPr>
              <a:t>, </a:t>
            </a:r>
            <a:r>
              <a:rPr lang="it-IT" sz="1650" dirty="0" err="1">
                <a:solidFill>
                  <a:schemeClr val="bg1"/>
                </a:solidFill>
              </a:rPr>
              <a:t>F</a:t>
            </a:r>
            <a:r>
              <a:rPr lang="it-IT" sz="1650" dirty="0">
                <a:solidFill>
                  <a:schemeClr val="bg1"/>
                </a:solidFill>
              </a:rPr>
              <a:t>. </a:t>
            </a:r>
            <a:r>
              <a:rPr lang="it-IT" sz="1650" dirty="0" err="1">
                <a:solidFill>
                  <a:schemeClr val="bg1"/>
                </a:solidFill>
              </a:rPr>
              <a:t>Capaccioni</a:t>
            </a:r>
            <a:r>
              <a:rPr lang="it-IT" sz="1650" dirty="0">
                <a:solidFill>
                  <a:schemeClr val="bg1"/>
                </a:solidFill>
              </a:rPr>
              <a:t>, G. Cremonese, </a:t>
            </a:r>
            <a:r>
              <a:rPr lang="it-IT" sz="1650" dirty="0" err="1">
                <a:solidFill>
                  <a:schemeClr val="bg1"/>
                </a:solidFill>
              </a:rPr>
              <a:t>F</a:t>
            </a:r>
            <a:r>
              <a:rPr lang="it-IT" sz="1650" dirty="0">
                <a:solidFill>
                  <a:schemeClr val="bg1"/>
                </a:solidFill>
              </a:rPr>
              <a:t>. </a:t>
            </a:r>
            <a:r>
              <a:rPr lang="it-IT" sz="1650" dirty="0" err="1">
                <a:solidFill>
                  <a:schemeClr val="bg1"/>
                </a:solidFill>
              </a:rPr>
              <a:t>Filacchione</a:t>
            </a:r>
            <a:r>
              <a:rPr lang="it-IT" sz="1650" dirty="0">
                <a:solidFill>
                  <a:schemeClr val="bg1"/>
                </a:solidFill>
              </a:rPr>
              <a:t>, S. Le </a:t>
            </a:r>
            <a:r>
              <a:rPr lang="it-IT" sz="1650" dirty="0" err="1">
                <a:solidFill>
                  <a:schemeClr val="bg1"/>
                </a:solidFill>
              </a:rPr>
              <a:t>Mouélic</a:t>
            </a:r>
            <a:r>
              <a:rPr lang="it-IT" sz="1650" dirty="0">
                <a:solidFill>
                  <a:schemeClr val="bg1"/>
                </a:solidFill>
              </a:rPr>
              <a:t>, V. </a:t>
            </a:r>
            <a:r>
              <a:rPr lang="it-IT" sz="1650" dirty="0" err="1">
                <a:solidFill>
                  <a:schemeClr val="bg1"/>
                </a:solidFill>
              </a:rPr>
              <a:t>Unnithan</a:t>
            </a:r>
            <a:r>
              <a:rPr lang="it-IT" sz="1650" dirty="0">
                <a:solidFill>
                  <a:schemeClr val="bg1"/>
                </a:solidFill>
              </a:rPr>
              <a:t> , C. Van </a:t>
            </a:r>
            <a:r>
              <a:rPr lang="it-IT" sz="1650" dirty="0" err="1">
                <a:solidFill>
                  <a:schemeClr val="bg1"/>
                </a:solidFill>
              </a:rPr>
              <a:t>der</a:t>
            </a:r>
            <a:r>
              <a:rPr lang="it-IT" sz="1650" dirty="0">
                <a:solidFill>
                  <a:schemeClr val="bg1"/>
                </a:solidFill>
              </a:rPr>
              <a:t> </a:t>
            </a:r>
            <a:r>
              <a:rPr lang="it-IT" sz="1650" dirty="0" err="1">
                <a:solidFill>
                  <a:schemeClr val="bg1"/>
                </a:solidFill>
              </a:rPr>
              <a:t>Bogert</a:t>
            </a:r>
            <a:endParaRPr lang="it-IT" sz="1650" dirty="0">
              <a:solidFill>
                <a:schemeClr val="bg1"/>
              </a:solidFill>
            </a:endParaRPr>
          </a:p>
        </p:txBody>
      </p:sp>
      <p:pic>
        <p:nvPicPr>
          <p:cNvPr id="4" name="Picture 2" descr="Risultati immagini per h2020 logo">
            <a:hlinkClick r:id="rId2"/>
            <a:extLst>
              <a:ext uri="{FF2B5EF4-FFF2-40B4-BE49-F238E27FC236}">
                <a16:creationId xmlns:a16="http://schemas.microsoft.com/office/drawing/2014/main" id="{D7CC0396-F406-EE4B-A4EB-458ECFE90F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4502" y="4177384"/>
            <a:ext cx="2357285" cy="1066391"/>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7724DE4B-D50B-CF4F-BC03-55B17F3CD92F}"/>
              </a:ext>
            </a:extLst>
          </p:cNvPr>
          <p:cNvPicPr>
            <a:picLocks noChangeAspect="1"/>
          </p:cNvPicPr>
          <p:nvPr/>
        </p:nvPicPr>
        <p:blipFill>
          <a:blip r:embed="rId4"/>
          <a:stretch>
            <a:fillRect/>
          </a:stretch>
        </p:blipFill>
        <p:spPr>
          <a:xfrm>
            <a:off x="479136" y="5400400"/>
            <a:ext cx="1762792" cy="513000"/>
          </a:xfrm>
          <a:prstGeom prst="rect">
            <a:avLst/>
          </a:prstGeom>
          <a:solidFill>
            <a:schemeClr val="bg1"/>
          </a:solidFill>
        </p:spPr>
      </p:pic>
      <p:pic>
        <p:nvPicPr>
          <p:cNvPr id="13" name="Immagine 12">
            <a:extLst>
              <a:ext uri="{FF2B5EF4-FFF2-40B4-BE49-F238E27FC236}">
                <a16:creationId xmlns:a16="http://schemas.microsoft.com/office/drawing/2014/main" id="{F9D4929A-A385-BB44-8CC6-E31C3E2665C4}"/>
              </a:ext>
            </a:extLst>
          </p:cNvPr>
          <p:cNvPicPr>
            <a:picLocks noChangeAspect="1"/>
          </p:cNvPicPr>
          <p:nvPr/>
        </p:nvPicPr>
        <p:blipFill>
          <a:blip r:embed="rId5"/>
          <a:stretch>
            <a:fillRect/>
          </a:stretch>
        </p:blipFill>
        <p:spPr>
          <a:xfrm>
            <a:off x="4101135" y="5400400"/>
            <a:ext cx="1304485" cy="513000"/>
          </a:xfrm>
          <a:prstGeom prst="rect">
            <a:avLst/>
          </a:prstGeom>
        </p:spPr>
      </p:pic>
      <p:pic>
        <p:nvPicPr>
          <p:cNvPr id="14" name="Immagine 13">
            <a:extLst>
              <a:ext uri="{FF2B5EF4-FFF2-40B4-BE49-F238E27FC236}">
                <a16:creationId xmlns:a16="http://schemas.microsoft.com/office/drawing/2014/main" id="{13CAB375-8652-7B44-8899-5C62B0B647D6}"/>
              </a:ext>
            </a:extLst>
          </p:cNvPr>
          <p:cNvPicPr>
            <a:picLocks noChangeAspect="1"/>
          </p:cNvPicPr>
          <p:nvPr/>
        </p:nvPicPr>
        <p:blipFill rotWithShape="1">
          <a:blip r:embed="rId6"/>
          <a:srcRect l="10803" t="28872" b="28852"/>
          <a:stretch/>
        </p:blipFill>
        <p:spPr>
          <a:xfrm>
            <a:off x="2364786" y="5400400"/>
            <a:ext cx="1623041" cy="513000"/>
          </a:xfrm>
          <a:prstGeom prst="rect">
            <a:avLst/>
          </a:prstGeom>
        </p:spPr>
      </p:pic>
      <p:pic>
        <p:nvPicPr>
          <p:cNvPr id="15" name="Immagine 14">
            <a:extLst>
              <a:ext uri="{FF2B5EF4-FFF2-40B4-BE49-F238E27FC236}">
                <a16:creationId xmlns:a16="http://schemas.microsoft.com/office/drawing/2014/main" id="{C48EFECB-BD05-EC4F-8AF8-BFB47D98101F}"/>
              </a:ext>
            </a:extLst>
          </p:cNvPr>
          <p:cNvPicPr>
            <a:picLocks noChangeAspect="1"/>
          </p:cNvPicPr>
          <p:nvPr/>
        </p:nvPicPr>
        <p:blipFill>
          <a:blip r:embed="rId7"/>
          <a:stretch>
            <a:fillRect/>
          </a:stretch>
        </p:blipFill>
        <p:spPr>
          <a:xfrm>
            <a:off x="5534185" y="5400351"/>
            <a:ext cx="827957" cy="513100"/>
          </a:xfrm>
          <a:prstGeom prst="rect">
            <a:avLst/>
          </a:prstGeom>
        </p:spPr>
      </p:pic>
      <p:pic>
        <p:nvPicPr>
          <p:cNvPr id="16" name="Immagine 15">
            <a:extLst>
              <a:ext uri="{FF2B5EF4-FFF2-40B4-BE49-F238E27FC236}">
                <a16:creationId xmlns:a16="http://schemas.microsoft.com/office/drawing/2014/main" id="{DDBC6D46-308E-D841-A49D-E14610335C02}"/>
              </a:ext>
            </a:extLst>
          </p:cNvPr>
          <p:cNvPicPr>
            <a:picLocks noChangeAspect="1"/>
          </p:cNvPicPr>
          <p:nvPr/>
        </p:nvPicPr>
        <p:blipFill>
          <a:blip r:embed="rId8"/>
          <a:stretch>
            <a:fillRect/>
          </a:stretch>
        </p:blipFill>
        <p:spPr>
          <a:xfrm>
            <a:off x="6493462" y="5400351"/>
            <a:ext cx="1247117" cy="513100"/>
          </a:xfrm>
          <a:prstGeom prst="rect">
            <a:avLst/>
          </a:prstGeom>
        </p:spPr>
      </p:pic>
      <p:pic>
        <p:nvPicPr>
          <p:cNvPr id="18" name="Immagine 17">
            <a:extLst>
              <a:ext uri="{FF2B5EF4-FFF2-40B4-BE49-F238E27FC236}">
                <a16:creationId xmlns:a16="http://schemas.microsoft.com/office/drawing/2014/main" id="{AD5F4AAA-B9A4-084A-9022-0620C80408E1}"/>
              </a:ext>
            </a:extLst>
          </p:cNvPr>
          <p:cNvPicPr>
            <a:picLocks noChangeAspect="1"/>
          </p:cNvPicPr>
          <p:nvPr/>
        </p:nvPicPr>
        <p:blipFill>
          <a:blip r:embed="rId9"/>
          <a:stretch>
            <a:fillRect/>
          </a:stretch>
        </p:blipFill>
        <p:spPr>
          <a:xfrm>
            <a:off x="7884598" y="5400400"/>
            <a:ext cx="772319" cy="513000"/>
          </a:xfrm>
          <a:prstGeom prst="rect">
            <a:avLst/>
          </a:prstGeom>
        </p:spPr>
      </p:pic>
      <p:pic>
        <p:nvPicPr>
          <p:cNvPr id="8" name="Immagine 7">
            <a:extLst>
              <a:ext uri="{FF2B5EF4-FFF2-40B4-BE49-F238E27FC236}">
                <a16:creationId xmlns:a16="http://schemas.microsoft.com/office/drawing/2014/main" id="{329B9925-03C2-6D4B-B49C-C2D5D7EA0F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266" t="29612" r="47993" b="52121"/>
          <a:stretch/>
        </p:blipFill>
        <p:spPr>
          <a:xfrm>
            <a:off x="2829500" y="0"/>
            <a:ext cx="3107288" cy="939557"/>
          </a:xfrm>
          <a:prstGeom prst="rect">
            <a:avLst/>
          </a:prstGeom>
        </p:spPr>
      </p:pic>
    </p:spTree>
    <p:extLst>
      <p:ext uri="{BB962C8B-B14F-4D97-AF65-F5344CB8AC3E}">
        <p14:creationId xmlns:p14="http://schemas.microsoft.com/office/powerpoint/2010/main" val="2330505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581981D-2E5F-9243-8CA6-12BAA325B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640"/>
            <a:ext cx="9144000" cy="5226132"/>
          </a:xfrm>
          <a:prstGeom prst="rect">
            <a:avLst/>
          </a:prstGeom>
        </p:spPr>
      </p:pic>
      <p:sp>
        <p:nvSpPr>
          <p:cNvPr id="4" name="CasellaDiTesto 3">
            <a:extLst>
              <a:ext uri="{FF2B5EF4-FFF2-40B4-BE49-F238E27FC236}">
                <a16:creationId xmlns:a16="http://schemas.microsoft.com/office/drawing/2014/main" id="{FE9F801D-315A-E542-8C92-74A48E9B0202}"/>
              </a:ext>
            </a:extLst>
          </p:cNvPr>
          <p:cNvSpPr txBox="1"/>
          <p:nvPr/>
        </p:nvSpPr>
        <p:spPr>
          <a:xfrm>
            <a:off x="251520" y="2708920"/>
            <a:ext cx="1224135" cy="338554"/>
          </a:xfrm>
          <a:prstGeom prst="rect">
            <a:avLst/>
          </a:prstGeom>
          <a:noFill/>
        </p:spPr>
        <p:txBody>
          <a:bodyPr wrap="square" rtlCol="0">
            <a:spAutoFit/>
          </a:bodyPr>
          <a:lstStyle/>
          <a:p>
            <a:r>
              <a:rPr lang="it-IT" sz="1600" dirty="0" err="1">
                <a:solidFill>
                  <a:srgbClr val="FF0000"/>
                </a:solidFill>
              </a:rPr>
              <a:t>LICIACube</a:t>
            </a:r>
            <a:endParaRPr lang="it-IT" sz="1600" dirty="0">
              <a:solidFill>
                <a:srgbClr val="FF0000"/>
              </a:solidFill>
            </a:endParaRPr>
          </a:p>
        </p:txBody>
      </p:sp>
      <p:sp>
        <p:nvSpPr>
          <p:cNvPr id="5" name="CasellaDiTesto 4">
            <a:extLst>
              <a:ext uri="{FF2B5EF4-FFF2-40B4-BE49-F238E27FC236}">
                <a16:creationId xmlns:a16="http://schemas.microsoft.com/office/drawing/2014/main" id="{231C6D30-80DE-4645-956E-97B510708783}"/>
              </a:ext>
            </a:extLst>
          </p:cNvPr>
          <p:cNvSpPr txBox="1"/>
          <p:nvPr/>
        </p:nvSpPr>
        <p:spPr>
          <a:xfrm>
            <a:off x="247098" y="5450472"/>
            <a:ext cx="8771632" cy="646331"/>
          </a:xfrm>
          <a:prstGeom prst="rect">
            <a:avLst/>
          </a:prstGeom>
          <a:noFill/>
        </p:spPr>
        <p:txBody>
          <a:bodyPr wrap="none" rtlCol="0">
            <a:spAutoFit/>
          </a:bodyPr>
          <a:lstStyle/>
          <a:p>
            <a:r>
              <a:rPr lang="it-IT" dirty="0">
                <a:solidFill>
                  <a:schemeClr val="bg1"/>
                </a:solidFill>
              </a:rPr>
              <a:t>DART-</a:t>
            </a:r>
            <a:r>
              <a:rPr lang="it-IT" dirty="0" err="1">
                <a:solidFill>
                  <a:schemeClr val="bg1"/>
                </a:solidFill>
              </a:rPr>
              <a:t>LICIACube</a:t>
            </a:r>
            <a:r>
              <a:rPr lang="it-IT" dirty="0">
                <a:solidFill>
                  <a:schemeClr val="bg1"/>
                </a:solidFill>
              </a:rPr>
              <a:t> </a:t>
            </a:r>
            <a:r>
              <a:rPr lang="it-IT" dirty="0" err="1">
                <a:solidFill>
                  <a:schemeClr val="bg1"/>
                </a:solidFill>
              </a:rPr>
              <a:t>will</a:t>
            </a:r>
            <a:r>
              <a:rPr lang="it-IT" dirty="0">
                <a:solidFill>
                  <a:schemeClr val="bg1"/>
                </a:solidFill>
              </a:rPr>
              <a:t> be </a:t>
            </a:r>
            <a:r>
              <a:rPr lang="it-IT" dirty="0" err="1">
                <a:solidFill>
                  <a:schemeClr val="bg1"/>
                </a:solidFill>
              </a:rPr>
              <a:t>launched</a:t>
            </a:r>
            <a:r>
              <a:rPr lang="it-IT" dirty="0">
                <a:solidFill>
                  <a:schemeClr val="bg1"/>
                </a:solidFill>
              </a:rPr>
              <a:t> by Space X (</a:t>
            </a:r>
            <a:r>
              <a:rPr lang="it-IT" dirty="0" err="1">
                <a:solidFill>
                  <a:schemeClr val="bg1"/>
                </a:solidFill>
              </a:rPr>
              <a:t>Falcon</a:t>
            </a:r>
            <a:r>
              <a:rPr lang="it-IT" dirty="0">
                <a:solidFill>
                  <a:schemeClr val="bg1"/>
                </a:solidFill>
              </a:rPr>
              <a:t> 9) on </a:t>
            </a:r>
            <a:r>
              <a:rPr lang="it-IT" dirty="0" err="1">
                <a:solidFill>
                  <a:schemeClr val="bg1"/>
                </a:solidFill>
              </a:rPr>
              <a:t>July</a:t>
            </a:r>
            <a:r>
              <a:rPr lang="it-IT" dirty="0">
                <a:solidFill>
                  <a:schemeClr val="bg1"/>
                </a:solidFill>
              </a:rPr>
              <a:t> 2021 </a:t>
            </a:r>
            <a:r>
              <a:rPr lang="it-IT" dirty="0" err="1">
                <a:solidFill>
                  <a:schemeClr val="bg1"/>
                </a:solidFill>
              </a:rPr>
              <a:t>arriving</a:t>
            </a:r>
            <a:r>
              <a:rPr lang="it-IT" dirty="0">
                <a:solidFill>
                  <a:schemeClr val="bg1"/>
                </a:solidFill>
              </a:rPr>
              <a:t> on the </a:t>
            </a:r>
            <a:r>
              <a:rPr lang="it-IT" dirty="0" err="1">
                <a:solidFill>
                  <a:schemeClr val="bg1"/>
                </a:solidFill>
              </a:rPr>
              <a:t>asteroid</a:t>
            </a:r>
            <a:endParaRPr lang="it-IT" dirty="0">
              <a:solidFill>
                <a:schemeClr val="bg1"/>
              </a:solidFill>
            </a:endParaRPr>
          </a:p>
          <a:p>
            <a:r>
              <a:rPr lang="it-IT" dirty="0">
                <a:solidFill>
                  <a:schemeClr val="bg1"/>
                </a:solidFill>
              </a:rPr>
              <a:t>on </a:t>
            </a:r>
            <a:r>
              <a:rPr lang="it-IT" dirty="0" err="1">
                <a:solidFill>
                  <a:schemeClr val="bg1"/>
                </a:solidFill>
              </a:rPr>
              <a:t>September</a:t>
            </a:r>
            <a:r>
              <a:rPr lang="it-IT" dirty="0">
                <a:solidFill>
                  <a:schemeClr val="bg1"/>
                </a:solidFill>
              </a:rPr>
              <a:t> 2022</a:t>
            </a:r>
          </a:p>
        </p:txBody>
      </p:sp>
      <p:sp>
        <p:nvSpPr>
          <p:cNvPr id="6" name="CasellaDiTesto 5">
            <a:extLst>
              <a:ext uri="{FF2B5EF4-FFF2-40B4-BE49-F238E27FC236}">
                <a16:creationId xmlns:a16="http://schemas.microsoft.com/office/drawing/2014/main" id="{5611FF5D-7179-1549-9999-6535A1FC9485}"/>
              </a:ext>
            </a:extLst>
          </p:cNvPr>
          <p:cNvSpPr txBox="1"/>
          <p:nvPr/>
        </p:nvSpPr>
        <p:spPr>
          <a:xfrm>
            <a:off x="257036" y="6137980"/>
            <a:ext cx="7394397" cy="646331"/>
          </a:xfrm>
          <a:prstGeom prst="rect">
            <a:avLst/>
          </a:prstGeom>
          <a:noFill/>
        </p:spPr>
        <p:txBody>
          <a:bodyPr wrap="none" rtlCol="0">
            <a:spAutoFit/>
          </a:bodyPr>
          <a:lstStyle/>
          <a:p>
            <a:r>
              <a:rPr lang="it-IT" dirty="0" err="1">
                <a:solidFill>
                  <a:schemeClr val="bg1"/>
                </a:solidFill>
              </a:rPr>
              <a:t>LICIACube</a:t>
            </a:r>
            <a:r>
              <a:rPr lang="it-IT" dirty="0">
                <a:solidFill>
                  <a:schemeClr val="bg1"/>
                </a:solidFill>
              </a:rPr>
              <a:t> </a:t>
            </a:r>
            <a:r>
              <a:rPr lang="it-IT" dirty="0" err="1">
                <a:solidFill>
                  <a:schemeClr val="bg1"/>
                </a:solidFill>
              </a:rPr>
              <a:t>funded</a:t>
            </a:r>
            <a:r>
              <a:rPr lang="it-IT" dirty="0">
                <a:solidFill>
                  <a:schemeClr val="bg1"/>
                </a:solidFill>
              </a:rPr>
              <a:t> by ASI and </a:t>
            </a:r>
            <a:r>
              <a:rPr lang="it-IT" dirty="0" err="1">
                <a:solidFill>
                  <a:schemeClr val="bg1"/>
                </a:solidFill>
              </a:rPr>
              <a:t>realized</a:t>
            </a:r>
            <a:r>
              <a:rPr lang="it-IT" dirty="0">
                <a:solidFill>
                  <a:schemeClr val="bg1"/>
                </a:solidFill>
              </a:rPr>
              <a:t> by </a:t>
            </a:r>
            <a:r>
              <a:rPr lang="it-IT" dirty="0" err="1">
                <a:solidFill>
                  <a:schemeClr val="bg1"/>
                </a:solidFill>
              </a:rPr>
              <a:t>Argotec</a:t>
            </a:r>
            <a:r>
              <a:rPr lang="it-IT" dirty="0">
                <a:solidFill>
                  <a:schemeClr val="bg1"/>
                </a:solidFill>
              </a:rPr>
              <a:t>.</a:t>
            </a:r>
          </a:p>
          <a:p>
            <a:r>
              <a:rPr lang="it-IT" dirty="0" err="1">
                <a:solidFill>
                  <a:schemeClr val="bg1"/>
                </a:solidFill>
              </a:rPr>
              <a:t>Scientific</a:t>
            </a:r>
            <a:r>
              <a:rPr lang="it-IT" dirty="0">
                <a:solidFill>
                  <a:schemeClr val="bg1"/>
                </a:solidFill>
              </a:rPr>
              <a:t> Team: INAF (OAR, IAPS, OAPD, OAA, </a:t>
            </a:r>
            <a:r>
              <a:rPr lang="it-IT" dirty="0" err="1">
                <a:solidFill>
                  <a:schemeClr val="bg1"/>
                </a:solidFill>
              </a:rPr>
              <a:t>OATs</a:t>
            </a:r>
            <a:r>
              <a:rPr lang="it-IT" dirty="0">
                <a:solidFill>
                  <a:schemeClr val="bg1"/>
                </a:solidFill>
              </a:rPr>
              <a:t>), IFAC-CNR, </a:t>
            </a:r>
            <a:r>
              <a:rPr lang="it-IT" dirty="0" err="1">
                <a:solidFill>
                  <a:schemeClr val="bg1"/>
                </a:solidFill>
              </a:rPr>
              <a:t>PoliMI</a:t>
            </a:r>
            <a:r>
              <a:rPr lang="it-IT" dirty="0">
                <a:solidFill>
                  <a:schemeClr val="bg1"/>
                </a:solidFill>
              </a:rPr>
              <a:t>, </a:t>
            </a:r>
            <a:r>
              <a:rPr lang="it-IT" dirty="0" err="1">
                <a:solidFill>
                  <a:schemeClr val="bg1"/>
                </a:solidFill>
              </a:rPr>
              <a:t>UniBO</a:t>
            </a:r>
            <a:endParaRPr lang="it-IT" dirty="0">
              <a:solidFill>
                <a:schemeClr val="bg1"/>
              </a:solidFill>
            </a:endParaRPr>
          </a:p>
        </p:txBody>
      </p:sp>
    </p:spTree>
    <p:extLst>
      <p:ext uri="{BB962C8B-B14F-4D97-AF65-F5344CB8AC3E}">
        <p14:creationId xmlns:p14="http://schemas.microsoft.com/office/powerpoint/2010/main" val="343677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46DB1D-B87C-2643-92DD-662FDBCF1A06}"/>
              </a:ext>
            </a:extLst>
          </p:cNvPr>
          <p:cNvPicPr>
            <a:picLocks noChangeAspect="1"/>
          </p:cNvPicPr>
          <p:nvPr/>
        </p:nvPicPr>
        <p:blipFill>
          <a:blip r:embed="rId2"/>
          <a:stretch>
            <a:fillRect/>
          </a:stretch>
        </p:blipFill>
        <p:spPr>
          <a:xfrm>
            <a:off x="0" y="1268760"/>
            <a:ext cx="9144000" cy="4736757"/>
          </a:xfrm>
          <a:prstGeom prst="rect">
            <a:avLst/>
          </a:prstGeom>
        </p:spPr>
      </p:pic>
      <p:sp>
        <p:nvSpPr>
          <p:cNvPr id="6" name="Rectangle 5">
            <a:extLst>
              <a:ext uri="{FF2B5EF4-FFF2-40B4-BE49-F238E27FC236}">
                <a16:creationId xmlns:a16="http://schemas.microsoft.com/office/drawing/2014/main" id="{D0CA18BD-A8B6-9545-AB00-91627A97D38C}"/>
              </a:ext>
            </a:extLst>
          </p:cNvPr>
          <p:cNvSpPr/>
          <p:nvPr/>
        </p:nvSpPr>
        <p:spPr>
          <a:xfrm>
            <a:off x="1475656" y="2852936"/>
            <a:ext cx="936104" cy="93610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064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34.png"/>
          <p:cNvPicPr/>
          <p:nvPr/>
        </p:nvPicPr>
        <p:blipFill>
          <a:blip r:embed="rId2"/>
          <a:stretch>
            <a:fillRect/>
          </a:stretch>
        </p:blipFill>
        <p:spPr>
          <a:xfrm>
            <a:off x="5649912" y="115888"/>
            <a:ext cx="3386138" cy="3513138"/>
          </a:xfrm>
          <a:prstGeom prst="rect">
            <a:avLst/>
          </a:prstGeom>
          <a:ln>
            <a:round/>
          </a:ln>
        </p:spPr>
      </p:pic>
      <p:pic>
        <p:nvPicPr>
          <p:cNvPr id="7" name="pasted-image.pdf"/>
          <p:cNvPicPr/>
          <p:nvPr/>
        </p:nvPicPr>
        <p:blipFill>
          <a:blip r:embed="rId3"/>
          <a:stretch>
            <a:fillRect/>
          </a:stretch>
        </p:blipFill>
        <p:spPr>
          <a:xfrm>
            <a:off x="193904" y="1572695"/>
            <a:ext cx="5510563" cy="3101423"/>
          </a:xfrm>
          <a:prstGeom prst="rect">
            <a:avLst/>
          </a:prstGeom>
          <a:ln w="12700">
            <a:miter lim="400000"/>
          </a:ln>
        </p:spPr>
      </p:pic>
      <p:sp>
        <p:nvSpPr>
          <p:cNvPr id="9" name="TextBox 8"/>
          <p:cNvSpPr txBox="1"/>
          <p:nvPr/>
        </p:nvSpPr>
        <p:spPr>
          <a:xfrm>
            <a:off x="0" y="-47892"/>
            <a:ext cx="4169404" cy="369332"/>
          </a:xfrm>
          <a:prstGeom prst="rect">
            <a:avLst/>
          </a:prstGeom>
          <a:noFill/>
        </p:spPr>
        <p:txBody>
          <a:bodyPr wrap="square" rtlCol="0">
            <a:spAutoFit/>
          </a:bodyPr>
          <a:lstStyle/>
          <a:p>
            <a:r>
              <a:rPr lang="en-US" b="1" i="1" u="sng" dirty="0">
                <a:solidFill>
                  <a:srgbClr val="FFFFFF"/>
                </a:solidFill>
              </a:rPr>
              <a:t>NASA MESSENGER mission</a:t>
            </a:r>
          </a:p>
        </p:txBody>
      </p:sp>
      <p:sp>
        <p:nvSpPr>
          <p:cNvPr id="10" name="Rectangle 9"/>
          <p:cNvSpPr/>
          <p:nvPr/>
        </p:nvSpPr>
        <p:spPr>
          <a:xfrm>
            <a:off x="893648" y="4909073"/>
            <a:ext cx="7827674" cy="1200329"/>
          </a:xfrm>
          <a:prstGeom prst="rect">
            <a:avLst/>
          </a:prstGeom>
        </p:spPr>
        <p:txBody>
          <a:bodyPr wrap="square">
            <a:spAutoFit/>
          </a:bodyPr>
          <a:lstStyle/>
          <a:p>
            <a:pPr algn="ctr"/>
            <a:r>
              <a:rPr lang="en-US" b="1" dirty="0">
                <a:solidFill>
                  <a:schemeClr val="bg1"/>
                </a:solidFill>
              </a:rPr>
              <a:t>Shallow, irregular, rimless, flat-floored depressions with bright interiors and halos, often found on crater walls, rims, floors and central peak whose nature is still unknown (</a:t>
            </a:r>
            <a:r>
              <a:rPr lang="en-US" b="1" dirty="0" err="1">
                <a:solidFill>
                  <a:schemeClr val="bg1"/>
                </a:solidFill>
              </a:rPr>
              <a:t>Blewett</a:t>
            </a:r>
            <a:r>
              <a:rPr lang="en-US" b="1" dirty="0">
                <a:solidFill>
                  <a:schemeClr val="bg1"/>
                </a:solidFill>
              </a:rPr>
              <a:t> et al., 2011,2013). </a:t>
            </a:r>
          </a:p>
          <a:p>
            <a:pPr algn="ctr"/>
            <a:endParaRPr lang="en-US" b="1" dirty="0">
              <a:solidFill>
                <a:schemeClr val="bg1"/>
              </a:solidFill>
            </a:endParaRPr>
          </a:p>
        </p:txBody>
      </p:sp>
      <p:sp>
        <p:nvSpPr>
          <p:cNvPr id="2" name="CasellaDiTesto 1">
            <a:extLst>
              <a:ext uri="{FF2B5EF4-FFF2-40B4-BE49-F238E27FC236}">
                <a16:creationId xmlns:a16="http://schemas.microsoft.com/office/drawing/2014/main" id="{E8B78C62-6B85-B643-B2B6-725B3809BCFE}"/>
              </a:ext>
            </a:extLst>
          </p:cNvPr>
          <p:cNvSpPr txBox="1"/>
          <p:nvPr/>
        </p:nvSpPr>
        <p:spPr>
          <a:xfrm>
            <a:off x="1547664" y="692696"/>
            <a:ext cx="1598515" cy="584775"/>
          </a:xfrm>
          <a:prstGeom prst="rect">
            <a:avLst/>
          </a:prstGeom>
          <a:noFill/>
        </p:spPr>
        <p:txBody>
          <a:bodyPr wrap="none" rtlCol="0">
            <a:spAutoFit/>
          </a:bodyPr>
          <a:lstStyle/>
          <a:p>
            <a:r>
              <a:rPr lang="it-IT" sz="3200" b="1" dirty="0" err="1">
                <a:solidFill>
                  <a:srgbClr val="FF0000"/>
                </a:solidFill>
                <a:latin typeface="Times New Roman" panose="02020603050405020304" pitchFamily="18" charset="0"/>
                <a:cs typeface="Times New Roman" panose="02020603050405020304" pitchFamily="18" charset="0"/>
              </a:rPr>
              <a:t>Hollows</a:t>
            </a:r>
            <a:endParaRPr lang="it-IT"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5379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1A87F-FCF7-4D41-B8D0-B817537078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732" y="1360134"/>
            <a:ext cx="4938655" cy="4623355"/>
          </a:xfrm>
          <a:prstGeom prst="rect">
            <a:avLst/>
          </a:prstGeom>
        </p:spPr>
      </p:pic>
      <p:sp>
        <p:nvSpPr>
          <p:cNvPr id="11" name="TextBox 10"/>
          <p:cNvSpPr txBox="1"/>
          <p:nvPr/>
        </p:nvSpPr>
        <p:spPr>
          <a:xfrm>
            <a:off x="5134151" y="1211204"/>
            <a:ext cx="3703117" cy="2031325"/>
          </a:xfrm>
          <a:prstGeom prst="rect">
            <a:avLst/>
          </a:prstGeom>
          <a:noFill/>
        </p:spPr>
        <p:txBody>
          <a:bodyPr wrap="square" rtlCol="0">
            <a:spAutoFit/>
          </a:bodyPr>
          <a:lstStyle/>
          <a:p>
            <a:pPr algn="ctr"/>
            <a:r>
              <a:rPr lang="en-US" dirty="0">
                <a:solidFill>
                  <a:schemeClr val="bg1"/>
                </a:solidFill>
              </a:rPr>
              <a:t>Hollows are fresh in appearance and may be actively forming today (</a:t>
            </a:r>
            <a:r>
              <a:rPr lang="en-US" dirty="0" err="1">
                <a:solidFill>
                  <a:schemeClr val="bg1"/>
                </a:solidFill>
              </a:rPr>
              <a:t>Blewett</a:t>
            </a:r>
            <a:r>
              <a:rPr lang="en-US" dirty="0">
                <a:solidFill>
                  <a:schemeClr val="bg1"/>
                </a:solidFill>
              </a:rPr>
              <a:t> et al., 2011; Xiao et al., 2012) and likely form via a mechanism that involves loss of volatiles (</a:t>
            </a:r>
            <a:r>
              <a:rPr lang="en-US" dirty="0" err="1">
                <a:solidFill>
                  <a:schemeClr val="bg1"/>
                </a:solidFill>
              </a:rPr>
              <a:t>Blewett</a:t>
            </a:r>
            <a:r>
              <a:rPr lang="en-US" dirty="0">
                <a:solidFill>
                  <a:schemeClr val="bg1"/>
                </a:solidFill>
              </a:rPr>
              <a:t> et al., 2011; Vaughan et al., 2012).</a:t>
            </a:r>
            <a:endParaRPr lang="it-IT" dirty="0">
              <a:solidFill>
                <a:schemeClr val="bg1"/>
              </a:solidFill>
            </a:endParaRPr>
          </a:p>
        </p:txBody>
      </p:sp>
      <p:sp>
        <p:nvSpPr>
          <p:cNvPr id="14" name="Rectangle 13"/>
          <p:cNvSpPr/>
          <p:nvPr/>
        </p:nvSpPr>
        <p:spPr>
          <a:xfrm>
            <a:off x="5540050" y="4077072"/>
            <a:ext cx="3247716" cy="1800200"/>
          </a:xfrm>
          <a:prstGeom prst="rect">
            <a:avLst/>
          </a:prstGeom>
          <a:solidFill>
            <a:schemeClr val="accent1">
              <a:alpha val="3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bg1"/>
              </a:solidFill>
            </a:endParaRPr>
          </a:p>
        </p:txBody>
      </p:sp>
      <p:sp>
        <p:nvSpPr>
          <p:cNvPr id="13" name="TextBox 12"/>
          <p:cNvSpPr txBox="1"/>
          <p:nvPr/>
        </p:nvSpPr>
        <p:spPr>
          <a:xfrm>
            <a:off x="5436096" y="4077072"/>
            <a:ext cx="3248101" cy="1477328"/>
          </a:xfrm>
          <a:prstGeom prst="rect">
            <a:avLst/>
          </a:prstGeom>
          <a:noFill/>
        </p:spPr>
        <p:txBody>
          <a:bodyPr wrap="square" rtlCol="0">
            <a:spAutoFit/>
          </a:bodyPr>
          <a:lstStyle/>
          <a:p>
            <a:pPr algn="ctr"/>
            <a:r>
              <a:rPr lang="en-US" altLang="it-IT" b="1" dirty="0">
                <a:solidFill>
                  <a:schemeClr val="bg1"/>
                </a:solidFill>
                <a:ea typeface="Times New Roman" panose="02020603050405020304" pitchFamily="18" charset="0"/>
                <a:sym typeface="Wingdings" panose="05000000000000000000" pitchFamily="2" charset="2"/>
              </a:rPr>
              <a:t> </a:t>
            </a:r>
            <a:r>
              <a:rPr lang="en-US" altLang="it-IT" b="1" dirty="0">
                <a:solidFill>
                  <a:schemeClr val="bg1"/>
                </a:solidFill>
                <a:ea typeface="Times New Roman" panose="02020603050405020304" pitchFamily="18" charset="0"/>
              </a:rPr>
              <a:t>Understanding the composition of these features provides additional information on Mercury’s surface characterization. </a:t>
            </a:r>
            <a:endParaRPr lang="it-IT" altLang="it-IT" b="1" dirty="0">
              <a:solidFill>
                <a:schemeClr val="bg1"/>
              </a:solidFill>
            </a:endParaRPr>
          </a:p>
        </p:txBody>
      </p:sp>
      <p:sp>
        <p:nvSpPr>
          <p:cNvPr id="23" name="TextBox 22">
            <a:extLst>
              <a:ext uri="{FF2B5EF4-FFF2-40B4-BE49-F238E27FC236}">
                <a16:creationId xmlns:a16="http://schemas.microsoft.com/office/drawing/2014/main" id="{23AB916D-48AE-AC41-B1DE-A50C695802C9}"/>
              </a:ext>
            </a:extLst>
          </p:cNvPr>
          <p:cNvSpPr txBox="1"/>
          <p:nvPr/>
        </p:nvSpPr>
        <p:spPr>
          <a:xfrm>
            <a:off x="1721757" y="1246549"/>
            <a:ext cx="2118328" cy="553998"/>
          </a:xfrm>
          <a:prstGeom prst="rect">
            <a:avLst/>
          </a:prstGeom>
          <a:noFill/>
        </p:spPr>
        <p:txBody>
          <a:bodyPr wrap="square" rtlCol="0">
            <a:spAutoFit/>
          </a:bodyPr>
          <a:lstStyle/>
          <a:p>
            <a:pPr algn="ctr"/>
            <a:r>
              <a:rPr lang="it-IT" sz="1500" b="1" u="sng" dirty="0">
                <a:solidFill>
                  <a:schemeClr val="bg1"/>
                </a:solidFill>
              </a:rPr>
              <a:t>CANOVA CRATER</a:t>
            </a:r>
          </a:p>
          <a:p>
            <a:pPr algn="ctr"/>
            <a:endParaRPr lang="it-IT" sz="1500" dirty="0">
              <a:solidFill>
                <a:schemeClr val="bg1"/>
              </a:solidFill>
            </a:endParaRPr>
          </a:p>
        </p:txBody>
      </p:sp>
      <p:sp>
        <p:nvSpPr>
          <p:cNvPr id="28" name="Rectangle 27">
            <a:extLst>
              <a:ext uri="{FF2B5EF4-FFF2-40B4-BE49-F238E27FC236}">
                <a16:creationId xmlns:a16="http://schemas.microsoft.com/office/drawing/2014/main" id="{75ECDF48-EEEE-5D4E-8E97-A26466DAE311}"/>
              </a:ext>
            </a:extLst>
          </p:cNvPr>
          <p:cNvSpPr/>
          <p:nvPr/>
        </p:nvSpPr>
        <p:spPr>
          <a:xfrm>
            <a:off x="554278" y="6093296"/>
            <a:ext cx="4326321" cy="830997"/>
          </a:xfrm>
          <a:prstGeom prst="rect">
            <a:avLst/>
          </a:prstGeom>
        </p:spPr>
        <p:txBody>
          <a:bodyPr wrap="square">
            <a:spAutoFit/>
          </a:bodyPr>
          <a:lstStyle/>
          <a:p>
            <a:pPr algn="just"/>
            <a:r>
              <a:rPr lang="en-US" sz="1200" i="1" dirty="0">
                <a:solidFill>
                  <a:schemeClr val="bg1"/>
                </a:solidFill>
              </a:rPr>
              <a:t>On the left the NAC image (EN1022224039M) </a:t>
            </a:r>
            <a:r>
              <a:rPr lang="en-GB" sz="1200" i="1" dirty="0">
                <a:solidFill>
                  <a:schemeClr val="bg1"/>
                </a:solidFill>
              </a:rPr>
              <a:t>for Canova crater (resolution of 43 m/</a:t>
            </a:r>
            <a:r>
              <a:rPr lang="en-GB" sz="1200" i="1" dirty="0" err="1">
                <a:solidFill>
                  <a:schemeClr val="bg1"/>
                </a:solidFill>
              </a:rPr>
              <a:t>px</a:t>
            </a:r>
            <a:r>
              <a:rPr lang="en-GB" sz="1200" i="1" dirty="0">
                <a:solidFill>
                  <a:schemeClr val="bg1"/>
                </a:solidFill>
              </a:rPr>
              <a:t>). Hollows are here identified on the floor of the crater.</a:t>
            </a:r>
            <a:endParaRPr lang="it-IT" sz="2800" dirty="0">
              <a:solidFill>
                <a:schemeClr val="bg1"/>
              </a:solidFill>
            </a:endParaRPr>
          </a:p>
          <a:p>
            <a:pPr algn="just"/>
            <a:endParaRPr lang="it-IT" sz="1200" i="1" dirty="0">
              <a:solidFill>
                <a:schemeClr val="bg1"/>
              </a:solidFill>
            </a:endParaRPr>
          </a:p>
        </p:txBody>
      </p:sp>
      <p:sp>
        <p:nvSpPr>
          <p:cNvPr id="22" name="Rettangolo 22">
            <a:extLst>
              <a:ext uri="{FF2B5EF4-FFF2-40B4-BE49-F238E27FC236}">
                <a16:creationId xmlns:a16="http://schemas.microsoft.com/office/drawing/2014/main" id="{45300D49-9CB5-E14A-BFD0-98282033DE3D}"/>
              </a:ext>
            </a:extLst>
          </p:cNvPr>
          <p:cNvSpPr/>
          <p:nvPr/>
        </p:nvSpPr>
        <p:spPr>
          <a:xfrm>
            <a:off x="0" y="-2828"/>
            <a:ext cx="9144000" cy="820094"/>
          </a:xfrm>
          <a:prstGeom prst="rect">
            <a:avLst/>
          </a:prstGeom>
          <a:solidFill>
            <a:srgbClr val="FF0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2" tIns="54416" rIns="108832" bIns="54416" rtlCol="0" anchor="ctr"/>
          <a:lstStyle/>
          <a:p>
            <a:pPr algn="ctr"/>
            <a:endParaRPr lang="it-IT" sz="2400" b="1" dirty="0">
              <a:solidFill>
                <a:schemeClr val="tx1"/>
              </a:solidFill>
            </a:endParaRPr>
          </a:p>
          <a:p>
            <a:pPr algn="ctr"/>
            <a:r>
              <a:rPr lang="it-IT" sz="2400" b="1" dirty="0">
                <a:solidFill>
                  <a:schemeClr val="tx1"/>
                </a:solidFill>
              </a:rPr>
              <a:t>SPECTRAL CLUSTERING AND GEOMORPHOLOGICAL ANALYSIS OF HOLLOWS</a:t>
            </a:r>
          </a:p>
          <a:p>
            <a:pPr algn="ctr"/>
            <a:endParaRPr lang="en-GB" sz="2399" b="1" dirty="0">
              <a:solidFill>
                <a:schemeClr val="tx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926146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1257</Words>
  <Application>Microsoft Macintosh PowerPoint</Application>
  <PresentationFormat>Presentazione su schermo (4:3)</PresentationFormat>
  <Paragraphs>151</Paragraphs>
  <Slides>21</Slides>
  <Notes>1</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21</vt:i4>
      </vt:variant>
    </vt:vector>
  </HeadingPairs>
  <TitlesOfParts>
    <vt:vector size="31" baseType="lpstr">
      <vt:lpstr>Arial</vt:lpstr>
      <vt:lpstr>Arial Rounded MT Bold</vt:lpstr>
      <vt:lpstr>Bradley Hand</vt:lpstr>
      <vt:lpstr>Calibri</vt:lpstr>
      <vt:lpstr>Calibri Light</vt:lpstr>
      <vt:lpstr>Times New Roman</vt:lpstr>
      <vt:lpstr>Verdana</vt:lpstr>
      <vt:lpstr>Wingdings</vt:lpstr>
      <vt:lpstr>Office Theme</vt:lpstr>
      <vt:lpstr>Photo Editor Photo</vt:lpstr>
      <vt:lpstr>Esplorazione del Sistema Solare e analisi di superfici planetarie</vt:lpstr>
      <vt:lpstr>Presentazione standard di PowerPoint</vt:lpstr>
      <vt:lpstr>Presentazione standard di PowerPoint</vt:lpstr>
      <vt:lpstr>International context (G.Cremonese)</vt:lpstr>
      <vt:lpstr>The H2020 PLANetary MAPping project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Lucia Marinangeli</dc:creator>
  <cp:lastModifiedBy>Gabriele Cremonese</cp:lastModifiedBy>
  <cp:revision>41</cp:revision>
  <dcterms:created xsi:type="dcterms:W3CDTF">2019-05-14T05:38:07Z</dcterms:created>
  <dcterms:modified xsi:type="dcterms:W3CDTF">2019-06-17T07:24:29Z</dcterms:modified>
</cp:coreProperties>
</file>