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283" r:id="rId5"/>
    <p:sldId id="311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265" r:id="rId17"/>
    <p:sldId id="266" r:id="rId18"/>
    <p:sldId id="278" r:id="rId19"/>
    <p:sldId id="267" r:id="rId20"/>
    <p:sldId id="281" r:id="rId21"/>
    <p:sldId id="280" r:id="rId22"/>
    <p:sldId id="294" r:id="rId23"/>
    <p:sldId id="299" r:id="rId24"/>
    <p:sldId id="312" r:id="rId25"/>
    <p:sldId id="313" r:id="rId26"/>
    <p:sldId id="314" r:id="rId27"/>
    <p:sldId id="262" r:id="rId28"/>
    <p:sldId id="29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onde_fedi blonde_fedi" initials="bb" lastIdx="16" clrIdx="0">
    <p:extLst>
      <p:ext uri="{19B8F6BF-5375-455C-9EA6-DF929625EA0E}">
        <p15:presenceInfo xmlns:p15="http://schemas.microsoft.com/office/powerpoint/2012/main" userId="36080654a9f03c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kraken.oapd.inaf.it\adopt\SHARK\Dati_Lab\AIV\PHASE_DIVERSITY\zernike_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400" b="0" strike="noStrike" spc="-1">
                <a:solidFill>
                  <a:srgbClr val="595959"/>
                </a:solidFill>
                <a:latin typeface="Calibri"/>
              </a:defRPr>
            </a:pPr>
            <a:r>
              <a:rPr lang="en-US" sz="1400" b="0" strike="noStrike" spc="-1">
                <a:solidFill>
                  <a:srgbClr val="595959"/>
                </a:solidFill>
                <a:latin typeface="Calibri"/>
              </a:rPr>
              <a:t>Vertical coma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8725842883771328E-2"/>
          <c:y val="0.13889290614241889"/>
          <c:w val="0.86202332021682238"/>
          <c:h val="0.82990065422825299"/>
        </c:manualLayout>
      </c:layout>
      <c:scatterChart>
        <c:scatterStyle val="lineMarker"/>
        <c:varyColors val="0"/>
        <c:ser>
          <c:idx val="0"/>
          <c:order val="0"/>
          <c:tx>
            <c:v>50nm</c:v>
          </c:tx>
          <c:spPr>
            <a:ln w="19080">
              <a:solidFill>
                <a:srgbClr val="5B9BD5"/>
              </a:solidFill>
              <a:round/>
            </a:ln>
          </c:spPr>
          <c:marker>
            <c:symbol val="circle"/>
            <c:size val="5"/>
            <c:spPr>
              <a:solidFill>
                <a:srgbClr val="5B9BD5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'10-07'!$A$61:$A$72</c:f>
              <c:numCache>
                <c:formatCode>General</c:formatCode>
                <c:ptCount val="1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</c:numCache>
            </c:numRef>
          </c:xVal>
          <c:yVal>
            <c:numRef>
              <c:f>'10-07'!$E$61:$E$72</c:f>
              <c:numCache>
                <c:formatCode>0.00</c:formatCode>
                <c:ptCount val="12"/>
                <c:pt idx="0">
                  <c:v>12.64</c:v>
                </c:pt>
                <c:pt idx="1">
                  <c:v>-10.96</c:v>
                </c:pt>
                <c:pt idx="2">
                  <c:v>39.11</c:v>
                </c:pt>
                <c:pt idx="3">
                  <c:v>66.19</c:v>
                </c:pt>
                <c:pt idx="4">
                  <c:v>-8.7799999999999994</c:v>
                </c:pt>
                <c:pt idx="5">
                  <c:v>-2.83</c:v>
                </c:pt>
                <c:pt idx="6">
                  <c:v>-16.02</c:v>
                </c:pt>
                <c:pt idx="7">
                  <c:v>-24.97</c:v>
                </c:pt>
                <c:pt idx="8">
                  <c:v>8.35</c:v>
                </c:pt>
                <c:pt idx="9">
                  <c:v>-0.23</c:v>
                </c:pt>
                <c:pt idx="10">
                  <c:v>5.49</c:v>
                </c:pt>
                <c:pt idx="11">
                  <c:v>3.39</c:v>
                </c:pt>
              </c:numCache>
            </c:numRef>
          </c:yVal>
          <c:smooth val="0"/>
        </c:ser>
        <c:ser>
          <c:idx val="1"/>
          <c:order val="1"/>
          <c:tx>
            <c:v>100nm</c:v>
          </c:tx>
          <c:spPr>
            <a:ln w="19080">
              <a:solidFill>
                <a:srgbClr val="ED7D31"/>
              </a:solidFill>
              <a:round/>
            </a:ln>
          </c:spPr>
          <c:marker>
            <c:symbol val="circle"/>
            <c:size val="5"/>
            <c:spPr>
              <a:solidFill>
                <a:srgbClr val="ED7D31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'10-07'!$A$61:$A$72</c:f>
              <c:numCache>
                <c:formatCode>General</c:formatCode>
                <c:ptCount val="1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</c:numCache>
            </c:numRef>
          </c:xVal>
          <c:yVal>
            <c:numRef>
              <c:f>'10-07'!$I$61:$I$72</c:f>
              <c:numCache>
                <c:formatCode>0.00</c:formatCode>
                <c:ptCount val="12"/>
                <c:pt idx="0">
                  <c:v>35.200000000000003</c:v>
                </c:pt>
                <c:pt idx="1">
                  <c:v>7.77</c:v>
                </c:pt>
                <c:pt idx="2">
                  <c:v>18.28</c:v>
                </c:pt>
                <c:pt idx="3">
                  <c:v>154.19</c:v>
                </c:pt>
                <c:pt idx="4">
                  <c:v>-8.2100000000000009</c:v>
                </c:pt>
                <c:pt idx="5">
                  <c:v>6.26</c:v>
                </c:pt>
                <c:pt idx="6">
                  <c:v>-10.44</c:v>
                </c:pt>
                <c:pt idx="7">
                  <c:v>-31.52</c:v>
                </c:pt>
                <c:pt idx="8">
                  <c:v>8.6300000000000008</c:v>
                </c:pt>
                <c:pt idx="9">
                  <c:v>-1.85</c:v>
                </c:pt>
                <c:pt idx="10">
                  <c:v>7.52</c:v>
                </c:pt>
                <c:pt idx="11">
                  <c:v>6.5</c:v>
                </c:pt>
              </c:numCache>
            </c:numRef>
          </c:yVal>
          <c:smooth val="0"/>
        </c:ser>
        <c:ser>
          <c:idx val="2"/>
          <c:order val="2"/>
          <c:tx>
            <c:v>200nm</c:v>
          </c:tx>
          <c:spPr>
            <a:ln w="19080">
              <a:solidFill>
                <a:srgbClr val="A5A5A5"/>
              </a:solidFill>
              <a:round/>
            </a:ln>
          </c:spPr>
          <c:marker>
            <c:symbol val="circle"/>
            <c:size val="5"/>
            <c:spPr>
              <a:solidFill>
                <a:srgbClr val="A5A5A5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'10-07'!$A$61:$A$72</c:f>
              <c:numCache>
                <c:formatCode>General</c:formatCode>
                <c:ptCount val="12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</c:numCache>
            </c:numRef>
          </c:xVal>
          <c:yVal>
            <c:numRef>
              <c:f>'10-07'!$M$61:$M$72</c:f>
              <c:numCache>
                <c:formatCode>0.00</c:formatCode>
                <c:ptCount val="12"/>
                <c:pt idx="0">
                  <c:v>62.44</c:v>
                </c:pt>
                <c:pt idx="1">
                  <c:v>-22.6</c:v>
                </c:pt>
                <c:pt idx="2">
                  <c:v>19.02</c:v>
                </c:pt>
                <c:pt idx="3">
                  <c:v>367.73</c:v>
                </c:pt>
                <c:pt idx="4">
                  <c:v>-3.73</c:v>
                </c:pt>
                <c:pt idx="5">
                  <c:v>-11.54</c:v>
                </c:pt>
                <c:pt idx="6">
                  <c:v>-21.84</c:v>
                </c:pt>
                <c:pt idx="7">
                  <c:v>-33.299999999999997</c:v>
                </c:pt>
                <c:pt idx="8">
                  <c:v>19.12</c:v>
                </c:pt>
                <c:pt idx="9">
                  <c:v>-1.98</c:v>
                </c:pt>
                <c:pt idx="10">
                  <c:v>2.92</c:v>
                </c:pt>
                <c:pt idx="11">
                  <c:v>12.47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14866912"/>
        <c:axId val="-914861472"/>
      </c:scatterChart>
      <c:valAx>
        <c:axId val="-914866912"/>
        <c:scaling>
          <c:orientation val="minMax"/>
          <c:min val="3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900" b="0" strike="noStrike" spc="-1">
                <a:solidFill>
                  <a:srgbClr val="595959"/>
                </a:solidFill>
                <a:latin typeface="Calibri"/>
              </a:defRPr>
            </a:pPr>
            <a:endParaRPr lang="en-US"/>
          </a:p>
        </c:txPr>
        <c:crossAx val="-914861472"/>
        <c:crosses val="autoZero"/>
        <c:crossBetween val="midCat"/>
        <c:majorUnit val="1"/>
      </c:valAx>
      <c:valAx>
        <c:axId val="-914861472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0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900" b="0" strike="noStrike" spc="-1">
                <a:solidFill>
                  <a:srgbClr val="595959"/>
                </a:solidFill>
                <a:latin typeface="Calibri"/>
              </a:defRPr>
            </a:pPr>
            <a:endParaRPr lang="en-US"/>
          </a:p>
        </c:txPr>
        <c:crossAx val="-914866912"/>
        <c:crosses val="autoZero"/>
        <c:crossBetween val="midCat"/>
        <c:majorUnit val="50"/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59471790613250863"/>
          <c:y val="0.2118084567233279"/>
          <c:w val="0.28779058709104988"/>
          <c:h val="0.22016450477351487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900" b="0" strike="noStrike" spc="-1">
              <a:solidFill>
                <a:srgbClr val="595959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1"/>
  </c:chart>
  <c:spPr>
    <a:solidFill>
      <a:srgbClr val="FFFFFF"/>
    </a:solidFill>
    <a:ln w="9360">
      <a:solidFill>
        <a:srgbClr val="D9D9D9"/>
      </a:solidFill>
      <a:round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EC536-1CBE-4935-A235-E08744334005}" type="datetimeFigureOut">
              <a:rPr lang="en-US" smtClean="0"/>
              <a:t>29-Oct-19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4FA2F-273A-41D8-A5B3-5405E3B6068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3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4FA2F-273A-41D8-A5B3-5405E3B606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4A85-ED56-42DA-86F0-3682498F22B9}" type="datetimeFigureOut">
              <a:rPr lang="en-US" smtClean="0"/>
              <a:t>29-Oct-19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0AF0-4C80-46D0-AAE3-06A6B07002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4A85-ED56-42DA-86F0-3682498F22B9}" type="datetimeFigureOut">
              <a:rPr lang="en-US" smtClean="0"/>
              <a:t>29-Oct-19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0AF0-4C80-46D0-AAE3-06A6B07002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96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4A85-ED56-42DA-86F0-3682498F22B9}" type="datetimeFigureOut">
              <a:rPr lang="en-US" smtClean="0"/>
              <a:t>29-Oct-19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0AF0-4C80-46D0-AAE3-06A6B07002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0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4A85-ED56-42DA-86F0-3682498F22B9}" type="datetimeFigureOut">
              <a:rPr lang="en-US" smtClean="0"/>
              <a:t>29-Oct-19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0AF0-4C80-46D0-AAE3-06A6B07002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45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4A85-ED56-42DA-86F0-3682498F22B9}" type="datetimeFigureOut">
              <a:rPr lang="en-US" smtClean="0"/>
              <a:t>29-Oct-19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0AF0-4C80-46D0-AAE3-06A6B07002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18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4A85-ED56-42DA-86F0-3682498F22B9}" type="datetimeFigureOut">
              <a:rPr lang="en-US" smtClean="0"/>
              <a:t>29-Oct-19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0AF0-4C80-46D0-AAE3-06A6B07002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3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4A85-ED56-42DA-86F0-3682498F22B9}" type="datetimeFigureOut">
              <a:rPr lang="en-US" smtClean="0"/>
              <a:t>29-Oct-19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0AF0-4C80-46D0-AAE3-06A6B07002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6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4A85-ED56-42DA-86F0-3682498F22B9}" type="datetimeFigureOut">
              <a:rPr lang="en-US" smtClean="0"/>
              <a:t>29-Oct-19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0AF0-4C80-46D0-AAE3-06A6B07002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48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4A85-ED56-42DA-86F0-3682498F22B9}" type="datetimeFigureOut">
              <a:rPr lang="en-US" smtClean="0"/>
              <a:t>29-Oct-19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0AF0-4C80-46D0-AAE3-06A6B07002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5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4A85-ED56-42DA-86F0-3682498F22B9}" type="datetimeFigureOut">
              <a:rPr lang="en-US" smtClean="0"/>
              <a:t>29-Oct-19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0AF0-4C80-46D0-AAE3-06A6B07002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0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4A85-ED56-42DA-86F0-3682498F22B9}" type="datetimeFigureOut">
              <a:rPr lang="en-US" smtClean="0"/>
              <a:t>29-Oct-19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60AF0-4C80-46D0-AAE3-06A6B07002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1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24A85-ED56-42DA-86F0-3682498F22B9}" type="datetimeFigureOut">
              <a:rPr lang="en-US" smtClean="0"/>
              <a:t>29-Oct-19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60AF0-4C80-46D0-AAE3-06A6B07002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689" y="610326"/>
            <a:ext cx="3230685" cy="281095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43684" y="324919"/>
            <a:ext cx="8105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/>
              <a:t>The laboratory </a:t>
            </a:r>
            <a:r>
              <a:rPr lang="en-US" sz="3000" b="1" dirty="0" smtClean="0"/>
              <a:t>characterization of </a:t>
            </a:r>
            <a:r>
              <a:rPr lang="en-US" sz="3000" b="1" dirty="0"/>
              <a:t>the SHARK-NIR </a:t>
            </a:r>
            <a:endParaRPr lang="en-US" sz="3000" b="1" dirty="0" smtClean="0"/>
          </a:p>
          <a:p>
            <a:pPr algn="just"/>
            <a:r>
              <a:rPr lang="en-US" sz="3000" b="1" dirty="0" smtClean="0"/>
              <a:t>Adaptive </a:t>
            </a:r>
            <a:r>
              <a:rPr lang="en-US" sz="3000" b="1" dirty="0"/>
              <a:t>Optics channel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324" y="2038524"/>
            <a:ext cx="3903284" cy="95982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51" y="3021624"/>
            <a:ext cx="1610688" cy="127512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43684" y="1330742"/>
            <a:ext cx="8594569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Biondi, F., Vassallo, D., </a:t>
            </a:r>
            <a:r>
              <a:rPr lang="it-IT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Marafatto</a:t>
            </a:r>
            <a:r>
              <a:rPr lang="it-IT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L., </a:t>
            </a:r>
            <a:r>
              <a:rPr lang="it-IT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Farinato</a:t>
            </a:r>
            <a:r>
              <a:rPr lang="it-IT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J., Bergomi, M., Viotto, V., De </a:t>
            </a:r>
            <a:r>
              <a:rPr lang="it-IT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Pascale</a:t>
            </a:r>
            <a:r>
              <a:rPr lang="it-IT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M., </a:t>
            </a:r>
            <a:r>
              <a:rPr lang="it-IT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Santhakumari</a:t>
            </a:r>
            <a:r>
              <a:rPr lang="it-IT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K.K.R., Carolo, E., </a:t>
            </a:r>
            <a:r>
              <a:rPr lang="it-IT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Umbriaco</a:t>
            </a:r>
            <a:r>
              <a:rPr lang="it-IT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G., Greggio, D., Arcidiacono, C., </a:t>
            </a:r>
            <a:r>
              <a:rPr lang="it-IT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Lessio</a:t>
            </a:r>
            <a:r>
              <a:rPr lang="it-IT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L. 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7761" y="5574208"/>
            <a:ext cx="2339168" cy="40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633" y="2940316"/>
            <a:ext cx="5099308" cy="391768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4" y="4444304"/>
            <a:ext cx="877927" cy="72205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4244" y="4612092"/>
            <a:ext cx="504825" cy="8001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939" y="4612092"/>
            <a:ext cx="717990" cy="8001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8279573" y="4574935"/>
            <a:ext cx="193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Andrighettoni</a:t>
            </a:r>
            <a:r>
              <a:rPr lang="it-IT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M.</a:t>
            </a:r>
          </a:p>
          <a:p>
            <a:pPr algn="r"/>
            <a:r>
              <a:rPr lang="it-IT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Biasi, R.</a:t>
            </a:r>
            <a:endParaRPr lang="en-US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82313" y="5454143"/>
            <a:ext cx="1578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Briguglio</a:t>
            </a:r>
            <a:r>
              <a:rPr lang="it-IT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R. </a:t>
            </a:r>
          </a:p>
          <a:p>
            <a:r>
              <a:rPr lang="it-IT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Selmi</a:t>
            </a:r>
            <a:r>
              <a:rPr lang="it-IT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0"/>
          <a:stretch/>
        </p:blipFill>
        <p:spPr>
          <a:xfrm>
            <a:off x="1184629" y="4444304"/>
            <a:ext cx="865920" cy="9678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9864" y="5891727"/>
            <a:ext cx="660903" cy="833528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5374" y="6352025"/>
            <a:ext cx="1378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latin typeface="Times New Roman" panose="02020603050405020304" pitchFamily="18" charset="0"/>
              </a:rPr>
              <a:t>Agapito, G</a:t>
            </a:r>
            <a:r>
              <a:rPr lang="it-IT" dirty="0" smtClean="0">
                <a:latin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0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617411" y="272236"/>
            <a:ext cx="1270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TT loop</a:t>
            </a:r>
          </a:p>
        </p:txBody>
      </p:sp>
      <p:sp>
        <p:nvSpPr>
          <p:cNvPr id="3" name="Cornice 2"/>
          <p:cNvSpPr/>
          <p:nvPr/>
        </p:nvSpPr>
        <p:spPr>
          <a:xfrm>
            <a:off x="5452819" y="181802"/>
            <a:ext cx="1551485" cy="704089"/>
          </a:xfrm>
          <a:prstGeom prst="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22376" y="1344168"/>
            <a:ext cx="697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 provided by </a:t>
            </a:r>
            <a:r>
              <a:rPr lang="en-US" dirty="0" err="1" smtClean="0"/>
              <a:t>Microgate</a:t>
            </a:r>
            <a:endParaRPr lang="en-US" dirty="0"/>
          </a:p>
        </p:txBody>
      </p:sp>
      <p:cxnSp>
        <p:nvCxnSpPr>
          <p:cNvPr id="6" name="Connettore 2 5"/>
          <p:cNvCxnSpPr/>
          <p:nvPr/>
        </p:nvCxnSpPr>
        <p:spPr>
          <a:xfrm>
            <a:off x="2318004" y="1751153"/>
            <a:ext cx="2153412" cy="54399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4471416" y="2148131"/>
            <a:ext cx="322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Apply the TT history on the DM</a:t>
            </a:r>
            <a:endParaRPr lang="en-US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2318004" y="1762452"/>
            <a:ext cx="2061972" cy="139222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471416" y="3041195"/>
            <a:ext cx="476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-- Takes images on (a cropped area of) the CRED2</a:t>
            </a:r>
          </a:p>
          <a:p>
            <a:r>
              <a:rPr lang="en-US" dirty="0" smtClean="0"/>
              <a:t>-- Subtract the proper dark image</a:t>
            </a:r>
          </a:p>
          <a:p>
            <a:r>
              <a:rPr lang="en-US" dirty="0" smtClean="0"/>
              <a:t>-- Calculate the centroid</a:t>
            </a:r>
            <a:endParaRPr lang="en-US" dirty="0"/>
          </a:p>
        </p:txBody>
      </p:sp>
      <p:cxnSp>
        <p:nvCxnSpPr>
          <p:cNvPr id="13" name="Connettore 2 12"/>
          <p:cNvCxnSpPr/>
          <p:nvPr/>
        </p:nvCxnSpPr>
        <p:spPr>
          <a:xfrm>
            <a:off x="2318004" y="1762452"/>
            <a:ext cx="1970532" cy="267238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4471416" y="4425696"/>
            <a:ext cx="3227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Try to close the loop correcting the “next step of” the TT history</a:t>
            </a:r>
            <a:endParaRPr lang="en-US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59415" y="5674443"/>
            <a:ext cx="1135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Almost all the parameters are accessible, e.g. the DM PID, Camera crop, Frame Rate, </a:t>
            </a:r>
            <a:r>
              <a:rPr lang="en-US" dirty="0" err="1" smtClean="0"/>
              <a:t>pxGain</a:t>
            </a:r>
            <a:r>
              <a:rPr lang="en-US" dirty="0" smtClean="0"/>
              <a:t>, </a:t>
            </a:r>
            <a:r>
              <a:rPr lang="en-US" dirty="0" err="1" smtClean="0"/>
              <a:t>pxTarget</a:t>
            </a:r>
            <a:r>
              <a:rPr lang="en-US" dirty="0" smtClean="0"/>
              <a:t>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1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52" y="1853681"/>
            <a:ext cx="3913087" cy="352044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23520" y="5679512"/>
            <a:ext cx="3566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-- Time history amplitude: 15 mas </a:t>
            </a:r>
          </a:p>
          <a:p>
            <a:r>
              <a:rPr lang="en-US" dirty="0" smtClean="0"/>
              <a:t>-- </a:t>
            </a:r>
            <a:r>
              <a:rPr lang="en-US" dirty="0" err="1" smtClean="0"/>
              <a:t>Rmag</a:t>
            </a:r>
            <a:r>
              <a:rPr lang="en-US" dirty="0" smtClean="0"/>
              <a:t> = 9</a:t>
            </a:r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563" y="1853681"/>
            <a:ext cx="4291825" cy="352214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189563" y="5679512"/>
            <a:ext cx="3566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-- Time history amplitude: 15 mas </a:t>
            </a:r>
          </a:p>
          <a:p>
            <a:r>
              <a:rPr lang="en-US" dirty="0" smtClean="0"/>
              <a:t>-- </a:t>
            </a:r>
            <a:r>
              <a:rPr lang="en-US" dirty="0" err="1" smtClean="0"/>
              <a:t>Rmag</a:t>
            </a:r>
            <a:r>
              <a:rPr lang="en-US" dirty="0" smtClean="0"/>
              <a:t> = 12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196105" y="305200"/>
            <a:ext cx="848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 saved images during 3 seconds tests and found centroids</a:t>
            </a:r>
            <a:r>
              <a:rPr lang="en-US" dirty="0"/>
              <a:t> </a:t>
            </a:r>
            <a:r>
              <a:rPr lang="en-US" dirty="0" smtClean="0"/>
              <a:t>using cross correlation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119672" y="901959"/>
            <a:ext cx="4086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</a:t>
            </a:r>
            <a:r>
              <a:rPr lang="en-US" dirty="0" smtClean="0">
                <a:sym typeface="Wingdings" panose="05000000000000000000" pitchFamily="2" charset="2"/>
              </a:rPr>
              <a:t> No TT history correction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Red      Trying to correct the TT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9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/>
          </p:nvPr>
        </p:nvGraphicFramePr>
        <p:xfrm>
          <a:off x="235373" y="857993"/>
          <a:ext cx="6185418" cy="25599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6467"/>
                <a:gridCol w="1176467"/>
                <a:gridCol w="957832"/>
                <a:gridCol w="957832"/>
                <a:gridCol w="958410"/>
                <a:gridCol w="958410"/>
              </a:tblGrid>
              <a:tr h="9432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magnitude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Input time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history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Frame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Rate [Hz]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 mas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 mas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6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 mas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No </a:t>
                      </a:r>
                      <a:r>
                        <a:rPr lang="en-US" sz="1400" dirty="0">
                          <a:effectLst/>
                        </a:rPr>
                        <a:t>input time-history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69457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Mag 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5.7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694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69457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Mag 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5.9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694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69457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Mag 10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694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cxnSp>
        <p:nvCxnSpPr>
          <p:cNvPr id="6" name="Connettore 1 5"/>
          <p:cNvCxnSpPr/>
          <p:nvPr/>
        </p:nvCxnSpPr>
        <p:spPr>
          <a:xfrm>
            <a:off x="1517780" y="954611"/>
            <a:ext cx="1018943" cy="6603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ccia a destra 8"/>
          <p:cNvSpPr/>
          <p:nvPr/>
        </p:nvSpPr>
        <p:spPr>
          <a:xfrm>
            <a:off x="6705470" y="1446928"/>
            <a:ext cx="713048" cy="265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555678" y="1256393"/>
            <a:ext cx="4011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</a:rPr>
              <a:t>Classical centroid </a:t>
            </a:r>
          </a:p>
          <a:p>
            <a:pPr defTabSz="685800"/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px</a:t>
            </a:r>
            <a:r>
              <a:rPr lang="en-US" dirty="0">
                <a:solidFill>
                  <a:prstClr val="black"/>
                </a:solidFill>
              </a:rPr>
              <a:t>-coordinates weighted </a:t>
            </a:r>
            <a:r>
              <a:rPr lang="en-US" dirty="0" smtClean="0">
                <a:solidFill>
                  <a:prstClr val="black"/>
                </a:solidFill>
              </a:rPr>
              <a:t>by </a:t>
            </a:r>
            <a:r>
              <a:rPr lang="en-US" dirty="0" err="1" smtClean="0">
                <a:solidFill>
                  <a:prstClr val="black"/>
                </a:solidFill>
              </a:rPr>
              <a:t>px</a:t>
            </a:r>
            <a:r>
              <a:rPr lang="en-US" dirty="0" smtClean="0">
                <a:solidFill>
                  <a:prstClr val="black"/>
                </a:solidFill>
              </a:rPr>
              <a:t>-flux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32599" y="147182"/>
            <a:ext cx="2225175" cy="546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2800" dirty="0" smtClean="0">
                <a:latin typeface="+mn-lt"/>
                <a:ea typeface="+mn-ea"/>
                <a:cs typeface="+mn-cs"/>
              </a:rPr>
              <a:t>TT results</a:t>
            </a:r>
            <a:endParaRPr lang="en-US" sz="2800" dirty="0">
              <a:latin typeface="+mn-lt"/>
              <a:ea typeface="+mn-ea"/>
              <a:cs typeface="+mn-cs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"/>
          <a:stretch/>
        </p:blipFill>
        <p:spPr>
          <a:xfrm>
            <a:off x="6709626" y="2607201"/>
            <a:ext cx="5178276" cy="4250799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736616" y="4008657"/>
            <a:ext cx="550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Capability to close the loop is a function 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residual jitter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frame rate</a:t>
            </a:r>
            <a:r>
              <a:rPr lang="en-US" smtClean="0"/>
              <a:t>… </a:t>
            </a:r>
            <a:r>
              <a:rPr lang="en-US" smtClean="0"/>
              <a:t>1KHz </a:t>
            </a:r>
            <a:r>
              <a:rPr lang="en-US" dirty="0" smtClean="0"/>
              <a:t>seems better but you </a:t>
            </a:r>
            <a:r>
              <a:rPr lang="en-US" smtClean="0"/>
              <a:t>lose </a:t>
            </a:r>
            <a:r>
              <a:rPr lang="en-US" smtClean="0"/>
              <a:t>photons </a:t>
            </a:r>
            <a:endParaRPr lang="en-US" dirty="0" smtClean="0"/>
          </a:p>
        </p:txBody>
      </p:sp>
      <p:cxnSp>
        <p:nvCxnSpPr>
          <p:cNvPr id="19" name="Connettore 2 18"/>
          <p:cNvCxnSpPr/>
          <p:nvPr/>
        </p:nvCxnSpPr>
        <p:spPr>
          <a:xfrm flipV="1">
            <a:off x="2724912" y="3523020"/>
            <a:ext cx="1698222" cy="1209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nello 19"/>
          <p:cNvSpPr/>
          <p:nvPr/>
        </p:nvSpPr>
        <p:spPr>
          <a:xfrm>
            <a:off x="2603665" y="3127772"/>
            <a:ext cx="3638939" cy="290165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ornice 23"/>
          <p:cNvSpPr/>
          <p:nvPr/>
        </p:nvSpPr>
        <p:spPr>
          <a:xfrm>
            <a:off x="4869306" y="48821"/>
            <a:ext cx="1721115" cy="704089"/>
          </a:xfrm>
          <a:prstGeom prst="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52046" y="532332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G</a:t>
            </a:r>
            <a:r>
              <a:rPr lang="en-US" dirty="0" smtClean="0"/>
              <a:t>ain </a:t>
            </a:r>
            <a:r>
              <a:rPr lang="en-US" dirty="0"/>
              <a:t>in the centroid distribution </a:t>
            </a:r>
            <a:r>
              <a:rPr lang="en-US" dirty="0" err="1"/>
              <a:t>wrt</a:t>
            </a:r>
            <a:r>
              <a:rPr lang="en-US" dirty="0"/>
              <a:t> the input </a:t>
            </a:r>
            <a:r>
              <a:rPr lang="en-US" dirty="0" smtClean="0"/>
              <a:t>amplitude: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2.1 --- </a:t>
            </a:r>
            <a:r>
              <a:rPr lang="en-US" dirty="0">
                <a:solidFill>
                  <a:srgbClr val="FF0000"/>
                </a:solidFill>
              </a:rPr>
              <a:t>2.5 </a:t>
            </a:r>
            <a:r>
              <a:rPr lang="en-US" dirty="0" smtClean="0">
                <a:solidFill>
                  <a:srgbClr val="FF0000"/>
                </a:solidFill>
              </a:rPr>
              <a:t> @ 500 Hz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3 --- 5         @ 1 KHz</a:t>
            </a:r>
          </a:p>
          <a:p>
            <a:pPr algn="ctr"/>
            <a:r>
              <a:rPr lang="en-US" dirty="0" smtClean="0"/>
              <a:t>almost </a:t>
            </a:r>
            <a:r>
              <a:rPr lang="en-US" dirty="0"/>
              <a:t>independent by the magnitude.</a:t>
            </a:r>
          </a:p>
        </p:txBody>
      </p:sp>
      <p:sp>
        <p:nvSpPr>
          <p:cNvPr id="17" name="Anello 16"/>
          <p:cNvSpPr/>
          <p:nvPr/>
        </p:nvSpPr>
        <p:spPr>
          <a:xfrm>
            <a:off x="243958" y="4931988"/>
            <a:ext cx="6796922" cy="1816284"/>
          </a:xfrm>
          <a:prstGeom prst="donut">
            <a:avLst>
              <a:gd name="adj" fmla="val 562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32599" y="243045"/>
            <a:ext cx="2225175" cy="545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2800" dirty="0" smtClean="0">
                <a:latin typeface="+mn-lt"/>
                <a:ea typeface="+mn-ea"/>
                <a:cs typeface="+mn-cs"/>
              </a:rPr>
              <a:t>Higher Magnitudes?</a:t>
            </a:r>
            <a:endParaRPr lang="en-US" sz="28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rnice 2"/>
          <p:cNvSpPr/>
          <p:nvPr/>
        </p:nvSpPr>
        <p:spPr>
          <a:xfrm>
            <a:off x="4632599" y="68134"/>
            <a:ext cx="2225175" cy="927382"/>
          </a:xfrm>
          <a:prstGeom prst="frame">
            <a:avLst>
              <a:gd name="adj1" fmla="val 852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901163" y="6189722"/>
            <a:ext cx="3999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Reasons </a:t>
            </a:r>
            <a:r>
              <a:rPr lang="en-US" dirty="0" smtClean="0">
                <a:sym typeface="Wingdings" panose="05000000000000000000" pitchFamily="2" charset="2"/>
              </a:rPr>
              <a:t> camera </a:t>
            </a:r>
            <a:r>
              <a:rPr lang="en-US" dirty="0" err="1" smtClean="0">
                <a:sym typeface="Wingdings" panose="05000000000000000000" pitchFamily="2" charset="2"/>
              </a:rPr>
              <a:t>ron</a:t>
            </a:r>
            <a:r>
              <a:rPr lang="en-US" dirty="0" smtClean="0">
                <a:sym typeface="Wingdings" panose="05000000000000000000" pitchFamily="2" charset="2"/>
              </a:rPr>
              <a:t> + </a:t>
            </a:r>
            <a:r>
              <a:rPr lang="en-US" dirty="0" err="1" smtClean="0">
                <a:sym typeface="Wingdings" panose="05000000000000000000" pitchFamily="2" charset="2"/>
              </a:rPr>
              <a:t>rts</a:t>
            </a:r>
            <a:r>
              <a:rPr lang="en-US" dirty="0" smtClean="0">
                <a:sym typeface="Wingdings" panose="05000000000000000000" pitchFamily="2" charset="2"/>
              </a:rPr>
              <a:t> (next slides) </a:t>
            </a:r>
            <a:endParaRPr lang="en-US" dirty="0"/>
          </a:p>
        </p:txBody>
      </p:sp>
      <p:grpSp>
        <p:nvGrpSpPr>
          <p:cNvPr id="17" name="Gruppo 16"/>
          <p:cNvGrpSpPr/>
          <p:nvPr/>
        </p:nvGrpSpPr>
        <p:grpSpPr>
          <a:xfrm>
            <a:off x="7344696" y="1228821"/>
            <a:ext cx="4476135" cy="4382345"/>
            <a:chOff x="7344696" y="1228821"/>
            <a:chExt cx="4476135" cy="4382345"/>
          </a:xfrm>
        </p:grpSpPr>
        <p:sp>
          <p:nvSpPr>
            <p:cNvPr id="8" name="CasellaDiTesto 7"/>
            <p:cNvSpPr txBox="1"/>
            <p:nvPr/>
          </p:nvSpPr>
          <p:spPr>
            <a:xfrm>
              <a:off x="7344696" y="1228821"/>
              <a:ext cx="4476135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What we tried:</a:t>
              </a:r>
            </a:p>
            <a:p>
              <a:endParaRPr lang="en-US" dirty="0" smtClean="0"/>
            </a:p>
            <a:p>
              <a:r>
                <a:rPr lang="en-US" dirty="0" smtClean="0"/>
                <a:t>-- Cropping smaller </a:t>
              </a:r>
              <a:r>
                <a:rPr lang="en-US" dirty="0" err="1" smtClean="0"/>
                <a:t>roi</a:t>
              </a:r>
              <a:r>
                <a:rPr lang="en-US" dirty="0"/>
                <a:t> </a:t>
              </a:r>
              <a:r>
                <a:rPr lang="en-US" dirty="0" smtClean="0"/>
                <a:t>on the detector</a:t>
              </a:r>
              <a:endParaRPr lang="en-US" dirty="0"/>
            </a:p>
            <a:p>
              <a:endParaRPr lang="en-US" dirty="0" smtClean="0"/>
            </a:p>
            <a:p>
              <a:r>
                <a:rPr lang="en-US" dirty="0" smtClean="0"/>
                <a:t>-- Working at different camera temperatures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(-40, 0, 20 °C) </a:t>
              </a:r>
            </a:p>
            <a:p>
              <a:endParaRPr lang="en-US" dirty="0" smtClean="0"/>
            </a:p>
            <a:p>
              <a:r>
                <a:rPr lang="en-US" dirty="0" smtClean="0"/>
                <a:t>-- Apply Non Destructive Read Out mode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(</a:t>
              </a:r>
              <a:r>
                <a:rPr lang="en-US" dirty="0" err="1" smtClean="0"/>
                <a:t>FirstLight</a:t>
              </a:r>
              <a:r>
                <a:rPr lang="en-US" dirty="0" smtClean="0"/>
                <a:t> and </a:t>
              </a:r>
              <a:r>
                <a:rPr lang="en-US" dirty="0" err="1" smtClean="0"/>
                <a:t>Microgate</a:t>
              </a:r>
              <a:r>
                <a:rPr lang="en-US" dirty="0" smtClean="0"/>
                <a:t> algorithms)</a:t>
              </a:r>
            </a:p>
            <a:p>
              <a:endParaRPr lang="en-US" dirty="0" smtClean="0"/>
            </a:p>
            <a:p>
              <a:r>
                <a:rPr lang="en-US" dirty="0" smtClean="0"/>
                <a:t>-- Change Mirror PID</a:t>
              </a:r>
            </a:p>
            <a:p>
              <a:endParaRPr lang="en-US" dirty="0" smtClean="0"/>
            </a:p>
            <a:p>
              <a:r>
                <a:rPr lang="en-US" dirty="0" smtClean="0"/>
                <a:t>-- Using slightly different algorithm for centroid computation </a:t>
              </a:r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7458" y="4836530"/>
              <a:ext cx="774636" cy="774636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7458" y="3934616"/>
              <a:ext cx="709920" cy="602356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21220" y="2677395"/>
              <a:ext cx="561543" cy="507696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5212" y="3473778"/>
              <a:ext cx="561543" cy="507696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31917" y="1748417"/>
              <a:ext cx="561543" cy="507696"/>
            </a:xfrm>
            <a:prstGeom prst="rect">
              <a:avLst/>
            </a:prstGeom>
          </p:spPr>
        </p:pic>
      </p:grpSp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38" y="1986099"/>
            <a:ext cx="4372790" cy="377455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33838" y="1167642"/>
            <a:ext cx="335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-- Time history amplitude: 15 mas </a:t>
            </a:r>
          </a:p>
          <a:p>
            <a:r>
              <a:rPr lang="en-US" dirty="0" smtClean="0"/>
              <a:t>-- </a:t>
            </a:r>
            <a:r>
              <a:rPr lang="en-US" dirty="0" err="1" smtClean="0"/>
              <a:t>Rmag</a:t>
            </a:r>
            <a:r>
              <a:rPr lang="en-US" dirty="0" smtClean="0"/>
              <a:t> = 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6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/>
          </p:nvPr>
        </p:nvGraphicFramePr>
        <p:xfrm>
          <a:off x="6907839" y="1150085"/>
          <a:ext cx="3686349" cy="40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9929"/>
                <a:gridCol w="1309929"/>
                <a:gridCol w="1066491"/>
              </a:tblGrid>
              <a:tr h="40840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 </a:t>
                      </a:r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graphicFrame>
        <p:nvGraphicFramePr>
          <p:cNvPr id="14" name="Tabella 13"/>
          <p:cNvGraphicFramePr>
            <a:graphicFrameLocks noGrp="1"/>
          </p:cNvGraphicFramePr>
          <p:nvPr>
            <p:extLst/>
          </p:nvPr>
        </p:nvGraphicFramePr>
        <p:xfrm>
          <a:off x="6907839" y="224806"/>
          <a:ext cx="3686349" cy="9252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9929"/>
                <a:gridCol w="1309929"/>
                <a:gridCol w="1066491"/>
              </a:tblGrid>
              <a:tr h="9252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magnitude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Input time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history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Frame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Rate [Hz]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 mas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cxnSp>
        <p:nvCxnSpPr>
          <p:cNvPr id="15" name="Connettore 1 14"/>
          <p:cNvCxnSpPr/>
          <p:nvPr/>
        </p:nvCxnSpPr>
        <p:spPr>
          <a:xfrm>
            <a:off x="8383152" y="350682"/>
            <a:ext cx="1018943" cy="6603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6712207" y="5283797"/>
            <a:ext cx="537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 smtClean="0">
                <a:solidFill>
                  <a:schemeClr val="accent2"/>
                </a:solidFill>
              </a:rPr>
              <a:t>Enhanced method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thresholding 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</a:rPr>
              <a:t>px</a:t>
            </a:r>
            <a:r>
              <a:rPr lang="en-US" dirty="0" smtClean="0">
                <a:solidFill>
                  <a:prstClr val="black"/>
                </a:solidFill>
              </a:rPr>
              <a:t>-coordinates </a:t>
            </a:r>
            <a:r>
              <a:rPr lang="en-US" dirty="0">
                <a:solidFill>
                  <a:prstClr val="black"/>
                </a:solidFill>
              </a:rPr>
              <a:t>weighted </a:t>
            </a:r>
            <a:r>
              <a:rPr lang="en-US" dirty="0" smtClean="0">
                <a:solidFill>
                  <a:prstClr val="black"/>
                </a:solidFill>
              </a:rPr>
              <a:t>by </a:t>
            </a:r>
            <a:r>
              <a:rPr lang="en-US" dirty="0" err="1" smtClean="0">
                <a:solidFill>
                  <a:prstClr val="black"/>
                </a:solidFill>
              </a:rPr>
              <a:t>px</a:t>
            </a:r>
            <a:r>
              <a:rPr lang="en-US" dirty="0" smtClean="0">
                <a:solidFill>
                  <a:prstClr val="black"/>
                </a:solidFill>
              </a:rPr>
              <a:t>-flux </a:t>
            </a:r>
            <a:r>
              <a:rPr lang="en-US" dirty="0">
                <a:solidFill>
                  <a:prstClr val="black"/>
                </a:solidFill>
              </a:rPr>
              <a:t>and </a:t>
            </a:r>
            <a:endParaRPr lang="en-US" dirty="0" smtClean="0">
              <a:solidFill>
                <a:prstClr val="black"/>
              </a:solidFill>
            </a:endParaRPr>
          </a:p>
          <a:p>
            <a:pPr defTabSz="6858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 by </a:t>
            </a:r>
            <a:r>
              <a:rPr lang="en-US" dirty="0">
                <a:solidFill>
                  <a:srgbClr val="FF0000"/>
                </a:solidFill>
              </a:rPr>
              <a:t>Gaussian distance </a:t>
            </a:r>
            <a:r>
              <a:rPr lang="en-US" dirty="0">
                <a:solidFill>
                  <a:prstClr val="black"/>
                </a:solidFill>
              </a:rPr>
              <a:t>from the expected </a:t>
            </a:r>
            <a:r>
              <a:rPr lang="en-US" dirty="0" err="1">
                <a:solidFill>
                  <a:prstClr val="black"/>
                </a:solidFill>
              </a:rPr>
              <a:t>psf</a:t>
            </a:r>
            <a:r>
              <a:rPr lang="en-US" dirty="0">
                <a:solidFill>
                  <a:prstClr val="black"/>
                </a:solidFill>
              </a:rPr>
              <a:t> position 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839" y="1806193"/>
            <a:ext cx="3796386" cy="3355257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339633" y="3699772"/>
            <a:ext cx="3614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dirty="0">
                <a:solidFill>
                  <a:schemeClr val="accent2"/>
                </a:solidFill>
              </a:rPr>
              <a:t>Classical centroid</a:t>
            </a:r>
            <a:r>
              <a:rPr lang="en-US" dirty="0">
                <a:solidFill>
                  <a:prstClr val="black"/>
                </a:solidFill>
              </a:rPr>
              <a:t>: 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thresholding 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</a:rPr>
              <a:t>px</a:t>
            </a:r>
            <a:r>
              <a:rPr lang="en-US" dirty="0" smtClean="0">
                <a:solidFill>
                  <a:prstClr val="black"/>
                </a:solidFill>
              </a:rPr>
              <a:t>-coordinates </a:t>
            </a:r>
            <a:r>
              <a:rPr lang="en-US" dirty="0">
                <a:solidFill>
                  <a:prstClr val="black"/>
                </a:solidFill>
              </a:rPr>
              <a:t>weighted by </a:t>
            </a:r>
            <a:r>
              <a:rPr lang="en-US" dirty="0" err="1">
                <a:solidFill>
                  <a:prstClr val="black"/>
                </a:solidFill>
              </a:rPr>
              <a:t>px</a:t>
            </a:r>
            <a:r>
              <a:rPr lang="en-US" dirty="0">
                <a:solidFill>
                  <a:prstClr val="black"/>
                </a:solidFill>
              </a:rPr>
              <a:t>-flux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33" y="128565"/>
            <a:ext cx="3887033" cy="3355257"/>
          </a:xfrm>
          <a:prstGeom prst="rect">
            <a:avLst/>
          </a:prstGeom>
        </p:spPr>
      </p:pic>
      <p:cxnSp>
        <p:nvCxnSpPr>
          <p:cNvPr id="22" name="Connettore 2 21"/>
          <p:cNvCxnSpPr/>
          <p:nvPr/>
        </p:nvCxnSpPr>
        <p:spPr>
          <a:xfrm>
            <a:off x="1378974" y="4240161"/>
            <a:ext cx="1246239" cy="1043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5139550" y="5788742"/>
            <a:ext cx="1865934" cy="453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2625213" y="5034935"/>
            <a:ext cx="223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Strongly dependent on magnitude</a:t>
            </a:r>
            <a:endParaRPr lang="en-US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2792361" y="6211669"/>
            <a:ext cx="3608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Gaussian weighting does the job, this is just to clean the image</a:t>
            </a:r>
            <a:endParaRPr lang="en-US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339633" y="5872873"/>
            <a:ext cx="1334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Rmag</a:t>
            </a:r>
            <a:r>
              <a:rPr lang="en-US" dirty="0" smtClean="0"/>
              <a:t> = 11</a:t>
            </a:r>
            <a:endParaRPr lang="en-US" dirty="0"/>
          </a:p>
        </p:txBody>
      </p:sp>
      <p:sp>
        <p:nvSpPr>
          <p:cNvPr id="29" name="Anello 28"/>
          <p:cNvSpPr/>
          <p:nvPr/>
        </p:nvSpPr>
        <p:spPr>
          <a:xfrm>
            <a:off x="287594" y="5737123"/>
            <a:ext cx="1246238" cy="663677"/>
          </a:xfrm>
          <a:prstGeom prst="donut">
            <a:avLst>
              <a:gd name="adj" fmla="val 2185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49321" y="1027067"/>
            <a:ext cx="10169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dirty="0" smtClean="0">
                <a:solidFill>
                  <a:prstClr val="black"/>
                </a:solidFill>
              </a:rPr>
              <a:t>Apply </a:t>
            </a:r>
            <a:r>
              <a:rPr lang="en-US" dirty="0">
                <a:solidFill>
                  <a:prstClr val="black"/>
                </a:solidFill>
              </a:rPr>
              <a:t>a typical </a:t>
            </a:r>
            <a:r>
              <a:rPr lang="en-US" dirty="0" smtClean="0">
                <a:solidFill>
                  <a:prstClr val="black"/>
                </a:solidFill>
              </a:rPr>
              <a:t>(110 </a:t>
            </a:r>
            <a:r>
              <a:rPr lang="en-US" dirty="0">
                <a:solidFill>
                  <a:prstClr val="black"/>
                </a:solidFill>
              </a:rPr>
              <a:t>nm </a:t>
            </a:r>
            <a:r>
              <a:rPr lang="en-US" dirty="0" err="1">
                <a:solidFill>
                  <a:prstClr val="black"/>
                </a:solidFill>
              </a:rPr>
              <a:t>rms</a:t>
            </a:r>
            <a:r>
              <a:rPr lang="en-US" dirty="0">
                <a:solidFill>
                  <a:prstClr val="black"/>
                </a:solidFill>
              </a:rPr>
              <a:t>)-NCPA correction shape to the </a:t>
            </a:r>
            <a:r>
              <a:rPr lang="en-US" dirty="0" smtClean="0">
                <a:solidFill>
                  <a:prstClr val="black"/>
                </a:solidFill>
              </a:rPr>
              <a:t>DM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200503" y="275198"/>
            <a:ext cx="3449517" cy="546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2800" dirty="0" smtClean="0">
                <a:latin typeface="+mn-lt"/>
                <a:ea typeface="+mn-ea"/>
                <a:cs typeface="+mn-cs"/>
              </a:rPr>
              <a:t>NCPA correction during TT loop</a:t>
            </a:r>
            <a:endParaRPr lang="en-US" sz="2800" dirty="0">
              <a:latin typeface="+mn-lt"/>
              <a:ea typeface="+mn-ea"/>
              <a:cs typeface="+mn-cs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49321" y="1330095"/>
            <a:ext cx="10169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dirty="0" smtClean="0">
                <a:solidFill>
                  <a:prstClr val="black"/>
                </a:solidFill>
              </a:rPr>
              <a:t>Track the firsts 30 Zernike’s mode with the SH channel during TT loop and TT closed loop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252754" y="1671374"/>
            <a:ext cx="7345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dirty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hecked the </a:t>
            </a:r>
            <a:r>
              <a:rPr lang="en-US" dirty="0">
                <a:solidFill>
                  <a:prstClr val="black"/>
                </a:solidFill>
              </a:rPr>
              <a:t>stability of the DM-”NCPA”-</a:t>
            </a:r>
            <a:r>
              <a:rPr lang="en-US" dirty="0" smtClean="0">
                <a:solidFill>
                  <a:prstClr val="black"/>
                </a:solidFill>
              </a:rPr>
              <a:t>shape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Cornice 19"/>
          <p:cNvSpPr/>
          <p:nvPr/>
        </p:nvSpPr>
        <p:spPr>
          <a:xfrm>
            <a:off x="4566232" y="75600"/>
            <a:ext cx="2735192" cy="927382"/>
          </a:xfrm>
          <a:prstGeom prst="frame">
            <a:avLst>
              <a:gd name="adj1" fmla="val 852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0" y="2225427"/>
            <a:ext cx="7959628" cy="4167165"/>
            <a:chOff x="312573" y="2566006"/>
            <a:chExt cx="7959628" cy="4167165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2"/>
            <a:srcRect l="1702"/>
            <a:stretch/>
          </p:blipFill>
          <p:spPr>
            <a:xfrm>
              <a:off x="348797" y="2566006"/>
              <a:ext cx="7923404" cy="2087110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 rotWithShape="1">
            <a:blip r:embed="rId3"/>
            <a:srcRect l="722"/>
            <a:stretch/>
          </p:blipFill>
          <p:spPr>
            <a:xfrm>
              <a:off x="376229" y="4653116"/>
              <a:ext cx="7895972" cy="2080055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2110" y="2764051"/>
              <a:ext cx="835819" cy="871538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312573" y="4049485"/>
              <a:ext cx="191280" cy="3172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CasellaDiTesto 1"/>
            <p:cNvSpPr txBox="1"/>
            <p:nvPr/>
          </p:nvSpPr>
          <p:spPr>
            <a:xfrm rot="16200000">
              <a:off x="173190" y="4138334"/>
              <a:ext cx="5547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smtClean="0"/>
                <a:t>STD</a:t>
              </a:r>
              <a:endParaRPr lang="en-US" sz="1000" dirty="0"/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335102" y="6137113"/>
              <a:ext cx="191280" cy="3172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asellaDiTesto 26"/>
            <p:cNvSpPr txBox="1"/>
            <p:nvPr/>
          </p:nvSpPr>
          <p:spPr>
            <a:xfrm rot="16200000">
              <a:off x="205703" y="6194344"/>
              <a:ext cx="5547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smtClean="0"/>
                <a:t>STD</a:t>
              </a:r>
              <a:endParaRPr lang="en-US" sz="1000" dirty="0"/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2962675" y="2610130"/>
            <a:ext cx="109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</a:rPr>
              <a:t>500 Hz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962675" y="4908294"/>
            <a:ext cx="109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</a:rPr>
              <a:t>1 KHz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160" y="2228597"/>
            <a:ext cx="3979085" cy="2706457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8306249" y="5497829"/>
            <a:ext cx="3867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capability of the DM </a:t>
            </a:r>
          </a:p>
          <a:p>
            <a:pPr algn="ctr"/>
            <a:r>
              <a:rPr lang="en-US" dirty="0" smtClean="0"/>
              <a:t>in maintaining a NCPA correction</a:t>
            </a:r>
          </a:p>
          <a:p>
            <a:pPr algn="ctr"/>
            <a:r>
              <a:rPr lang="en-US" dirty="0" smtClean="0"/>
              <a:t>during fast TT loop</a:t>
            </a:r>
            <a:endParaRPr lang="en-US" dirty="0"/>
          </a:p>
        </p:txBody>
      </p:sp>
      <p:sp>
        <p:nvSpPr>
          <p:cNvPr id="29" name="Anello 28"/>
          <p:cNvSpPr/>
          <p:nvPr/>
        </p:nvSpPr>
        <p:spPr>
          <a:xfrm>
            <a:off x="8477250" y="5277626"/>
            <a:ext cx="3467100" cy="1334125"/>
          </a:xfrm>
          <a:prstGeom prst="donut">
            <a:avLst>
              <a:gd name="adj" fmla="val 562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7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tu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53" y="114935"/>
            <a:ext cx="6664014" cy="399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setupfirenz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055" y="2963386"/>
            <a:ext cx="6904675" cy="37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6845780" y="33846"/>
            <a:ext cx="278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Padova Laboratory</a:t>
            </a:r>
            <a:endParaRPr lang="en-US" dirty="0"/>
          </a:p>
        </p:txBody>
      </p:sp>
      <p:cxnSp>
        <p:nvCxnSpPr>
          <p:cNvPr id="10" name="Connettore 2 9"/>
          <p:cNvCxnSpPr/>
          <p:nvPr/>
        </p:nvCxnSpPr>
        <p:spPr>
          <a:xfrm flipH="1">
            <a:off x="7092668" y="566928"/>
            <a:ext cx="2295144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1996072" y="6145768"/>
            <a:ext cx="278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Arcetri</a:t>
            </a:r>
            <a:r>
              <a:rPr lang="en-US" dirty="0" smtClean="0"/>
              <a:t> Laboratory</a:t>
            </a:r>
            <a:endParaRPr lang="en-US" dirty="0"/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2287948" y="6592824"/>
            <a:ext cx="2497044" cy="1014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9916518" y="981376"/>
            <a:ext cx="19853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Deformable </a:t>
            </a:r>
          </a:p>
          <a:p>
            <a:r>
              <a:rPr lang="en-US" sz="2800" dirty="0" smtClean="0"/>
              <a:t>Mirror</a:t>
            </a:r>
          </a:p>
        </p:txBody>
      </p:sp>
      <p:sp>
        <p:nvSpPr>
          <p:cNvPr id="11" name="Cornice 10"/>
          <p:cNvSpPr/>
          <p:nvPr/>
        </p:nvSpPr>
        <p:spPr>
          <a:xfrm>
            <a:off x="9387812" y="889093"/>
            <a:ext cx="2639158" cy="1115569"/>
          </a:xfrm>
          <a:prstGeom prst="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47" y="4977193"/>
            <a:ext cx="1359392" cy="89954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266" y="4331148"/>
            <a:ext cx="960122" cy="12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9456" y="164592"/>
            <a:ext cx="116311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Arcetri</a:t>
            </a:r>
            <a:r>
              <a:rPr lang="en-US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Define the influence functions (78 20% max </a:t>
            </a:r>
            <a:r>
              <a:rPr lang="en-US" dirty="0" err="1" smtClean="0"/>
              <a:t>amplidute</a:t>
            </a:r>
            <a:r>
              <a:rPr lang="en-US" dirty="0" smtClean="0"/>
              <a:t> </a:t>
            </a:r>
            <a:r>
              <a:rPr lang="en-US" dirty="0" err="1" smtClean="0"/>
              <a:t>push&amp;pull</a:t>
            </a:r>
            <a:r>
              <a:rPr lang="en-US" dirty="0" smtClean="0"/>
              <a:t> for each actuator) </a:t>
            </a:r>
            <a:r>
              <a:rPr lang="en-US" dirty="0" smtClean="0">
                <a:sym typeface="Wingdings" panose="05000000000000000000" pitchFamily="2" charset="2"/>
              </a:rPr>
              <a:t> create a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Zernike modal base</a:t>
            </a:r>
            <a:r>
              <a:rPr lang="en-US" dirty="0" smtClean="0">
                <a:sym typeface="Wingdings" panose="05000000000000000000" pitchFamily="2" charset="2"/>
              </a:rPr>
              <a:t> for the full 13.5 mm pupil and for the smaller 11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Found the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best flat</a:t>
            </a:r>
            <a:r>
              <a:rPr lang="en-US" dirty="0" smtClean="0">
                <a:sym typeface="Wingdings" panose="05000000000000000000" pitchFamily="2" charset="2"/>
              </a:rPr>
              <a:t>: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4 nm </a:t>
            </a:r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rms</a:t>
            </a:r>
            <a:endParaRPr lang="en-US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Found the </a:t>
            </a:r>
            <a:r>
              <a:rPr lang="en-US" dirty="0">
                <a:sym typeface="Wingdings" panose="05000000000000000000" pitchFamily="2" charset="2"/>
              </a:rPr>
              <a:t>fitting error </a:t>
            </a:r>
            <a:r>
              <a:rPr lang="en-US" dirty="0"/>
              <a:t>54 Zernike modes applied individually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multiple push and pull measurements (50 nm </a:t>
            </a:r>
            <a:r>
              <a:rPr lang="en-US" dirty="0" err="1"/>
              <a:t>rms</a:t>
            </a:r>
            <a:r>
              <a:rPr lang="en-US" dirty="0"/>
              <a:t> full pupil, 40 nm small-pupil) </a:t>
            </a:r>
          </a:p>
        </p:txBody>
      </p:sp>
      <p:pic>
        <p:nvPicPr>
          <p:cNvPr id="3074" name="Picture 2" descr="Error_std_full&amp;small_pup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8" t="5721" r="8676" b="4588"/>
          <a:stretch>
            <a:fillRect/>
          </a:stretch>
        </p:blipFill>
        <p:spPr bwMode="auto">
          <a:xfrm>
            <a:off x="129945" y="1926277"/>
            <a:ext cx="6010251" cy="362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nmCumulative_Error_std_full&amp;small_pup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511" y="1935419"/>
            <a:ext cx="6012111" cy="359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6766560" y="5634487"/>
            <a:ext cx="5193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1800225" algn="l"/>
                <a:tab pos="3240405" algn="l"/>
                <a:tab pos="4320540" algn="l"/>
              </a:tabLst>
            </a:pPr>
            <a:r>
              <a:rPr lang="en-US" dirty="0"/>
              <a:t>U</a:t>
            </a:r>
            <a:r>
              <a:rPr lang="en-US" dirty="0" smtClean="0"/>
              <a:t>pper </a:t>
            </a:r>
            <a:r>
              <a:rPr lang="en-US" dirty="0"/>
              <a:t>limit of </a:t>
            </a:r>
            <a:r>
              <a:rPr lang="en-US" dirty="0" smtClean="0"/>
              <a:t>the </a:t>
            </a:r>
            <a:r>
              <a:rPr lang="en-US" dirty="0"/>
              <a:t>fitting error </a:t>
            </a:r>
            <a:r>
              <a:rPr lang="en-US" dirty="0" smtClean="0"/>
              <a:t>(fitting </a:t>
            </a:r>
            <a:r>
              <a:rPr lang="en-US" dirty="0"/>
              <a:t>n modes </a:t>
            </a:r>
            <a:r>
              <a:rPr lang="en-US" dirty="0" smtClean="0"/>
              <a:t>together) </a:t>
            </a:r>
            <a:r>
              <a:rPr lang="en-US" dirty="0"/>
              <a:t>since it is the sum of n independent errors obtained applying the same power for each mode. </a:t>
            </a:r>
          </a:p>
        </p:txBody>
      </p:sp>
      <p:cxnSp>
        <p:nvCxnSpPr>
          <p:cNvPr id="9" name="Connettore 2 8"/>
          <p:cNvCxnSpPr/>
          <p:nvPr/>
        </p:nvCxnSpPr>
        <p:spPr>
          <a:xfrm flipV="1">
            <a:off x="8924544" y="4709160"/>
            <a:ext cx="27432" cy="87782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538174" y="5911486"/>
            <a:ext cx="5193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1800225" algn="l"/>
                <a:tab pos="3240405" algn="l"/>
                <a:tab pos="4320540" algn="l"/>
              </a:tabLst>
            </a:pPr>
            <a:r>
              <a:rPr lang="en-US" dirty="0" smtClean="0"/>
              <a:t>Higher for circular symmetry modes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66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ime_temperatures_zer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84" t="7652" r="8740" b="2638"/>
          <a:stretch>
            <a:fillRect/>
          </a:stretch>
        </p:blipFill>
        <p:spPr bwMode="auto">
          <a:xfrm>
            <a:off x="0" y="2900361"/>
            <a:ext cx="6908085" cy="361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9456" y="164592"/>
            <a:ext cx="11631168" cy="321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@Padova: </a:t>
            </a:r>
          </a:p>
          <a:p>
            <a:pPr marL="6858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Re-check flat </a:t>
            </a:r>
            <a:r>
              <a:rPr lang="en-US" sz="1900" dirty="0" smtClean="0">
                <a:sym typeface="Wingdings" panose="05000000000000000000" pitchFamily="2" charset="2"/>
              </a:rPr>
              <a:t> 14 nm (Transportation? Error on cavity?)</a:t>
            </a:r>
          </a:p>
          <a:p>
            <a:pPr marL="685800" lvl="1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Thermal </a:t>
            </a:r>
            <a:r>
              <a:rPr lang="en-US" sz="1900" dirty="0"/>
              <a:t>effects: Difficult to disentangle from creep effect </a:t>
            </a:r>
            <a:r>
              <a:rPr lang="en-US" sz="1900" dirty="0" smtClean="0"/>
              <a:t>(see next item) when </a:t>
            </a:r>
            <a:r>
              <a:rPr lang="en-US" sz="1900" dirty="0"/>
              <a:t>working outside the cleanroom. We measure about </a:t>
            </a:r>
            <a:r>
              <a:rPr lang="en-US" sz="1900" dirty="0" smtClean="0"/>
              <a:t>8 </a:t>
            </a:r>
            <a:r>
              <a:rPr lang="en-US" sz="1900" dirty="0"/>
              <a:t>nm </a:t>
            </a:r>
            <a:r>
              <a:rPr lang="en-US" sz="1900" dirty="0" err="1"/>
              <a:t>rms</a:t>
            </a:r>
            <a:r>
              <a:rPr lang="en-US" sz="1900" dirty="0"/>
              <a:t> Power on the flat shape from outside (about 22°C) to inside the cleanroom (20°C) </a:t>
            </a:r>
            <a:r>
              <a:rPr lang="en-US" sz="1900" dirty="0" smtClean="0"/>
              <a:t>consistent with a fit from an overnight test </a:t>
            </a:r>
          </a:p>
          <a:p>
            <a:pPr marL="685800" lvl="1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Effect of filter wheel magnets: negligible </a:t>
            </a:r>
            <a:endParaRPr lang="en-US" sz="1900" dirty="0"/>
          </a:p>
          <a:p>
            <a:pPr marL="685800" lvl="1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Memory </a:t>
            </a:r>
            <a:r>
              <a:rPr lang="en-US" sz="1900" dirty="0"/>
              <a:t>effect: </a:t>
            </a:r>
            <a:r>
              <a:rPr lang="en-US" sz="1900" dirty="0" smtClean="0"/>
              <a:t>Negative</a:t>
            </a:r>
          </a:p>
          <a:p>
            <a:pPr marL="685800" lvl="1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Creep effect: Positive </a:t>
            </a:r>
            <a:r>
              <a:rPr lang="en-US" sz="1900" dirty="0" smtClean="0">
                <a:sym typeface="Wingdings" panose="05000000000000000000" pitchFamily="2" charset="2"/>
              </a:rPr>
              <a:t></a:t>
            </a:r>
            <a:r>
              <a:rPr lang="en-US" sz="1900" dirty="0" smtClean="0"/>
              <a:t> </a:t>
            </a:r>
            <a:endParaRPr lang="en-US" sz="1900" dirty="0"/>
          </a:p>
          <a:p>
            <a:pPr marL="342900" lvl="1" algn="just">
              <a:lnSpc>
                <a:spcPct val="110000"/>
              </a:lnSpc>
            </a:pPr>
            <a:endParaRPr lang="en-US" sz="1900" dirty="0"/>
          </a:p>
          <a:p>
            <a:endParaRPr lang="en-US" dirty="0" smtClean="0"/>
          </a:p>
        </p:txBody>
      </p:sp>
      <p:pic>
        <p:nvPicPr>
          <p:cNvPr id="4099" name="Picture 3" descr="whe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8080" y="1847088"/>
            <a:ext cx="4572000" cy="317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12512" y="6303549"/>
            <a:ext cx="2331536" cy="4139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algn="just">
              <a:lnSpc>
                <a:spcPct val="110000"/>
              </a:lnSpc>
            </a:pPr>
            <a:r>
              <a:rPr lang="en-US" sz="1900" dirty="0"/>
              <a:t>0.005 [wave] / °</a:t>
            </a:r>
            <a:r>
              <a:rPr lang="en-US" sz="1900" dirty="0" smtClean="0"/>
              <a:t>C</a:t>
            </a:r>
            <a:r>
              <a:rPr lang="en-US" sz="1900" dirty="0" smtClean="0">
                <a:sym typeface="Wingdings" panose="05000000000000000000" pitchFamily="2" charset="2"/>
              </a:rPr>
              <a:t> </a:t>
            </a:r>
            <a:endParaRPr lang="en-US" sz="1900" dirty="0"/>
          </a:p>
        </p:txBody>
      </p:sp>
      <p:sp>
        <p:nvSpPr>
          <p:cNvPr id="5" name="Anello 4"/>
          <p:cNvSpPr/>
          <p:nvPr/>
        </p:nvSpPr>
        <p:spPr>
          <a:xfrm>
            <a:off x="813816" y="3959352"/>
            <a:ext cx="896112" cy="1316736"/>
          </a:xfrm>
          <a:prstGeom prst="donut">
            <a:avLst>
              <a:gd name="adj" fmla="val 964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3944" y="835792"/>
            <a:ext cx="3511194" cy="234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92608" y="164592"/>
            <a:ext cx="5779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Creep effect </a:t>
            </a:r>
            <a:r>
              <a:rPr lang="en-US" sz="2800" dirty="0"/>
              <a:t> </a:t>
            </a:r>
            <a:r>
              <a:rPr lang="en-US" sz="2800" dirty="0" smtClean="0"/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 measured on low order modes</a:t>
            </a:r>
            <a:endParaRPr lang="en-US" sz="2000" dirty="0"/>
          </a:p>
        </p:txBody>
      </p:sp>
      <p:grpSp>
        <p:nvGrpSpPr>
          <p:cNvPr id="4" name="Gruppo 3"/>
          <p:cNvGrpSpPr/>
          <p:nvPr/>
        </p:nvGrpSpPr>
        <p:grpSpPr>
          <a:xfrm>
            <a:off x="517535" y="1215980"/>
            <a:ext cx="9293977" cy="4462444"/>
            <a:chOff x="258793" y="2862892"/>
            <a:chExt cx="7292353" cy="2924355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8793" y="2862892"/>
              <a:ext cx="5349658" cy="2924355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3868658" y="4304828"/>
              <a:ext cx="160451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 smtClean="0">
                  <a:solidFill>
                    <a:prstClr val="black"/>
                  </a:solidFill>
                </a:rPr>
                <a:t>Given command= </a:t>
              </a:r>
              <a:r>
                <a:rPr lang="en-US" sz="1350" dirty="0">
                  <a:solidFill>
                    <a:prstClr val="black"/>
                  </a:solidFill>
                </a:rPr>
                <a:t>80 nm </a:t>
              </a:r>
              <a:r>
                <a:rPr lang="en-US" sz="1350" dirty="0" err="1">
                  <a:solidFill>
                    <a:prstClr val="black"/>
                  </a:solidFill>
                </a:rPr>
                <a:t>rms</a:t>
              </a:r>
              <a:r>
                <a:rPr lang="en-US" sz="1350" dirty="0">
                  <a:solidFill>
                    <a:prstClr val="black"/>
                  </a:solidFill>
                </a:rPr>
                <a:t> </a:t>
              </a:r>
              <a:r>
                <a:rPr lang="en-US" sz="1350" dirty="0" smtClean="0">
                  <a:solidFill>
                    <a:prstClr val="black"/>
                  </a:solidFill>
                </a:rPr>
                <a:t>defocus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  <p:cxnSp>
          <p:nvCxnSpPr>
            <p:cNvPr id="7" name="Connettore 1 6"/>
            <p:cNvCxnSpPr/>
            <p:nvPr/>
          </p:nvCxnSpPr>
          <p:spPr>
            <a:xfrm flipV="1">
              <a:off x="569344" y="5153205"/>
              <a:ext cx="6152790" cy="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5745193" y="4873080"/>
              <a:ext cx="97694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</a:rPr>
                <a:t>Target</a:t>
              </a:r>
            </a:p>
          </p:txBody>
        </p:sp>
        <p:cxnSp>
          <p:nvCxnSpPr>
            <p:cNvPr id="9" name="Connettore 1 8"/>
            <p:cNvCxnSpPr/>
            <p:nvPr/>
          </p:nvCxnSpPr>
          <p:spPr>
            <a:xfrm flipV="1">
              <a:off x="4017753" y="3335188"/>
              <a:ext cx="2620274" cy="1606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>
              <a:off x="6574205" y="3698340"/>
              <a:ext cx="976941" cy="196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 smtClean="0">
                  <a:solidFill>
                    <a:prstClr val="black"/>
                  </a:solidFill>
                </a:rPr>
                <a:t>Creep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  <p:cxnSp>
          <p:nvCxnSpPr>
            <p:cNvPr id="11" name="Connettore 2 10"/>
            <p:cNvCxnSpPr/>
            <p:nvPr/>
          </p:nvCxnSpPr>
          <p:spPr>
            <a:xfrm>
              <a:off x="6579798" y="3406356"/>
              <a:ext cx="0" cy="168862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/>
            <p:cNvSpPr txBox="1"/>
            <p:nvPr/>
          </p:nvSpPr>
          <p:spPr>
            <a:xfrm>
              <a:off x="5770196" y="3080833"/>
              <a:ext cx="97694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</a:rPr>
                <a:t>Plateau</a:t>
              </a:r>
            </a:p>
          </p:txBody>
        </p:sp>
        <p:cxnSp>
          <p:nvCxnSpPr>
            <p:cNvPr id="13" name="Connettore 2 12"/>
            <p:cNvCxnSpPr/>
            <p:nvPr/>
          </p:nvCxnSpPr>
          <p:spPr>
            <a:xfrm>
              <a:off x="569344" y="3351254"/>
              <a:ext cx="344840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1234454" y="3049266"/>
              <a:ext cx="97694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</a:rPr>
                <a:t>Time scale</a:t>
              </a:r>
            </a:p>
          </p:txBody>
        </p:sp>
        <p:sp>
          <p:nvSpPr>
            <p:cNvPr id="15" name="Cornice 14"/>
            <p:cNvSpPr/>
            <p:nvPr/>
          </p:nvSpPr>
          <p:spPr>
            <a:xfrm>
              <a:off x="3765143" y="4246116"/>
              <a:ext cx="1649802" cy="714684"/>
            </a:xfrm>
            <a:prstGeom prst="frame">
              <a:avLst>
                <a:gd name="adj1" fmla="val 3611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6" name="Cornice 15"/>
          <p:cNvSpPr/>
          <p:nvPr/>
        </p:nvSpPr>
        <p:spPr>
          <a:xfrm>
            <a:off x="219456" y="97067"/>
            <a:ext cx="2039112" cy="666363"/>
          </a:xfrm>
          <a:prstGeom prst="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6" r="5309"/>
          <a:stretch/>
        </p:blipFill>
        <p:spPr>
          <a:xfrm>
            <a:off x="8979408" y="3661509"/>
            <a:ext cx="3145536" cy="270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ARKconAO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80" y="85027"/>
            <a:ext cx="627866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940296" y="675378"/>
            <a:ext cx="404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SHARK-NIR in its European AIV Phase @ INAF-OA Padova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940296" y="1303599"/>
            <a:ext cx="493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Integration preceded by an intense </a:t>
            </a:r>
          </a:p>
          <a:p>
            <a:r>
              <a:rPr lang="en-US" dirty="0"/>
              <a:t> </a:t>
            </a:r>
            <a:r>
              <a:rPr lang="en-US" dirty="0" smtClean="0"/>
              <a:t>    HW / SW / SS characterization activities</a:t>
            </a:r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782564" y="3219831"/>
            <a:ext cx="3319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AO – channel:</a:t>
            </a:r>
          </a:p>
          <a:p>
            <a:endParaRPr lang="en-US" dirty="0"/>
          </a:p>
          <a:p>
            <a:r>
              <a:rPr lang="en-US" dirty="0" smtClean="0"/>
              <a:t>- ALPAO 97-15 Deformable Mirror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FirstLight</a:t>
            </a:r>
            <a:r>
              <a:rPr lang="en-US" dirty="0" smtClean="0"/>
              <a:t> Cred2 Camera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Microgate</a:t>
            </a:r>
            <a:r>
              <a:rPr lang="en-US" dirty="0" smtClean="0"/>
              <a:t> Real Time Computer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406" y="4956048"/>
            <a:ext cx="2385637" cy="177733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152" y="3219831"/>
            <a:ext cx="1517904" cy="2042728"/>
          </a:xfrm>
          <a:prstGeom prst="rect">
            <a:avLst/>
          </a:prstGeom>
        </p:spPr>
      </p:pic>
      <p:sp>
        <p:nvSpPr>
          <p:cNvPr id="11" name="Cornice 10"/>
          <p:cNvSpPr/>
          <p:nvPr/>
        </p:nvSpPr>
        <p:spPr>
          <a:xfrm>
            <a:off x="10360151" y="3219831"/>
            <a:ext cx="1517905" cy="2042728"/>
          </a:xfrm>
          <a:prstGeom prst="frame">
            <a:avLst>
              <a:gd name="adj1" fmla="val 262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rnice 11"/>
          <p:cNvSpPr/>
          <p:nvPr/>
        </p:nvSpPr>
        <p:spPr>
          <a:xfrm>
            <a:off x="7457405" y="4956047"/>
            <a:ext cx="2385638" cy="1777337"/>
          </a:xfrm>
          <a:prstGeom prst="frame">
            <a:avLst>
              <a:gd name="adj1" fmla="val 262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78" y="4697158"/>
            <a:ext cx="2804057" cy="2103043"/>
          </a:xfrm>
          <a:prstGeom prst="rect">
            <a:avLst/>
          </a:prstGeom>
        </p:spPr>
      </p:pic>
      <p:sp>
        <p:nvSpPr>
          <p:cNvPr id="10" name="Cornice 9"/>
          <p:cNvSpPr/>
          <p:nvPr/>
        </p:nvSpPr>
        <p:spPr>
          <a:xfrm>
            <a:off x="4244977" y="4670072"/>
            <a:ext cx="2804057" cy="2130129"/>
          </a:xfrm>
          <a:prstGeom prst="frame">
            <a:avLst>
              <a:gd name="adj1" fmla="val 262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2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ift_potenz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264" y="2124915"/>
            <a:ext cx="5352984" cy="412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0" y="884869"/>
            <a:ext cx="62374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685800"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Times Bold"/>
                <a:cs typeface="Times Bold"/>
              </a:rPr>
              <a:t>Amount </a:t>
            </a:r>
            <a:r>
              <a:rPr lang="en-US" sz="2000" dirty="0">
                <a:solidFill>
                  <a:prstClr val="black"/>
                </a:solidFill>
                <a:latin typeface="Times Bold"/>
                <a:cs typeface="Times Bold"/>
              </a:rPr>
              <a:t>of </a:t>
            </a:r>
            <a:r>
              <a:rPr lang="en-US" sz="2000" dirty="0" smtClean="0">
                <a:solidFill>
                  <a:prstClr val="black"/>
                </a:solidFill>
                <a:latin typeface="Times Bold"/>
                <a:cs typeface="Times Bold"/>
              </a:rPr>
              <a:t>creep </a:t>
            </a:r>
            <a:r>
              <a:rPr lang="en-US" sz="2000" dirty="0">
                <a:solidFill>
                  <a:prstClr val="black"/>
                </a:solidFill>
                <a:latin typeface="Times Bold"/>
                <a:cs typeface="Times Bold"/>
              </a:rPr>
              <a:t>VS Amount of input </a:t>
            </a:r>
            <a:r>
              <a:rPr lang="en-US" sz="2000" dirty="0" smtClean="0">
                <a:solidFill>
                  <a:prstClr val="black"/>
                </a:solidFill>
                <a:latin typeface="Times Bold"/>
                <a:cs typeface="Times Bold"/>
              </a:rPr>
              <a:t>aberration</a:t>
            </a:r>
            <a:endParaRPr lang="en-US" sz="2000" dirty="0">
              <a:solidFill>
                <a:prstClr val="black"/>
              </a:solidFill>
              <a:latin typeface="Times Bold"/>
              <a:cs typeface="Times Bold"/>
            </a:endParaRPr>
          </a:p>
        </p:txBody>
      </p:sp>
      <p:pic>
        <p:nvPicPr>
          <p:cNvPr id="25" name="Picture 2" descr="tempo_potenzaf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3" t="8434" r="8612" b="3442"/>
          <a:stretch>
            <a:fillRect/>
          </a:stretch>
        </p:blipFill>
        <p:spPr bwMode="auto">
          <a:xfrm>
            <a:off x="6316470" y="2124915"/>
            <a:ext cx="5293976" cy="412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ttangolo 25"/>
          <p:cNvSpPr/>
          <p:nvPr/>
        </p:nvSpPr>
        <p:spPr>
          <a:xfrm>
            <a:off x="7125562" y="683996"/>
            <a:ext cx="4064190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 defTabSz="685800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Times Bold"/>
                <a:cs typeface="Times Bold"/>
              </a:rPr>
              <a:t>Time to reach the plateau </a:t>
            </a:r>
          </a:p>
          <a:p>
            <a:pPr lvl="1" algn="ctr" defTabSz="685800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Times Bold"/>
                <a:cs typeface="Times Bold"/>
              </a:rPr>
              <a:t>VS Amount of input aberration</a:t>
            </a:r>
          </a:p>
          <a:p>
            <a:pPr defTabSz="6858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6654183" y="1653235"/>
            <a:ext cx="5006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dirty="0"/>
              <a:t>Plateau is reached </a:t>
            </a:r>
            <a:r>
              <a:rPr lang="en-US" dirty="0">
                <a:solidFill>
                  <a:srgbClr val="FF0000"/>
                </a:solidFill>
              </a:rPr>
              <a:t>in 90 minutes for 400 nm </a:t>
            </a:r>
            <a:r>
              <a:rPr lang="en-US" dirty="0" err="1">
                <a:solidFill>
                  <a:srgbClr val="FF0000"/>
                </a:solidFill>
              </a:rPr>
              <a:t>rms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4169664" y="63353"/>
            <a:ext cx="3831336" cy="666363"/>
            <a:chOff x="4169664" y="45065"/>
            <a:chExt cx="3831336" cy="666363"/>
          </a:xfrm>
        </p:grpSpPr>
        <p:sp>
          <p:nvSpPr>
            <p:cNvPr id="2" name="CasellaDiTesto 1"/>
            <p:cNvSpPr txBox="1"/>
            <p:nvPr/>
          </p:nvSpPr>
          <p:spPr>
            <a:xfrm>
              <a:off x="4169664" y="119983"/>
              <a:ext cx="38313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Relations for the defocus</a:t>
              </a:r>
              <a:endParaRPr lang="en-US" sz="2800" dirty="0"/>
            </a:p>
          </p:txBody>
        </p:sp>
        <p:sp>
          <p:nvSpPr>
            <p:cNvPr id="9" name="Cornice 8"/>
            <p:cNvSpPr/>
            <p:nvPr/>
          </p:nvSpPr>
          <p:spPr>
            <a:xfrm>
              <a:off x="4169664" y="45065"/>
              <a:ext cx="3831336" cy="666363"/>
            </a:xfrm>
            <a:prstGeom prst="fra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Rettangolo 3"/>
          <p:cNvSpPr/>
          <p:nvPr/>
        </p:nvSpPr>
        <p:spPr>
          <a:xfrm>
            <a:off x="571557" y="1370642"/>
            <a:ext cx="53994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Drift = 0.00003134*input^2 + 0.124*input – </a:t>
            </a:r>
            <a:r>
              <a:rPr lang="en-US" dirty="0" smtClean="0"/>
              <a:t>0.367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In our input regime</a:t>
            </a:r>
            <a:r>
              <a:rPr lang="en-US" dirty="0">
                <a:solidFill>
                  <a:prstClr val="black"/>
                </a:solidFill>
              </a:rPr>
              <a:t>, this means </a:t>
            </a:r>
            <a:r>
              <a:rPr lang="en-US" dirty="0">
                <a:solidFill>
                  <a:srgbClr val="FF0000"/>
                </a:solidFill>
              </a:rPr>
              <a:t>about 13% </a:t>
            </a:r>
            <a:r>
              <a:rPr lang="en-US" dirty="0">
                <a:solidFill>
                  <a:prstClr val="black"/>
                </a:solidFill>
              </a:rPr>
              <a:t>of the input.</a:t>
            </a:r>
            <a:endParaRPr lang="en-US" sz="2000" dirty="0">
              <a:solidFill>
                <a:prstClr val="black"/>
              </a:solidFill>
              <a:latin typeface="Times Bold"/>
              <a:cs typeface="Times Bold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1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po 40"/>
          <p:cNvGrpSpPr/>
          <p:nvPr/>
        </p:nvGrpSpPr>
        <p:grpSpPr>
          <a:xfrm>
            <a:off x="4782312" y="118872"/>
            <a:ext cx="2359152" cy="666363"/>
            <a:chOff x="4782312" y="118872"/>
            <a:chExt cx="2359152" cy="666363"/>
          </a:xfrm>
        </p:grpSpPr>
        <p:sp>
          <p:nvSpPr>
            <p:cNvPr id="2" name="Cornice 1"/>
            <p:cNvSpPr/>
            <p:nvPr/>
          </p:nvSpPr>
          <p:spPr>
            <a:xfrm>
              <a:off x="4782312" y="118872"/>
              <a:ext cx="2359152" cy="666363"/>
            </a:xfrm>
            <a:prstGeom prst="fra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4782312" y="203379"/>
              <a:ext cx="235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Creep on NCPA</a:t>
              </a:r>
              <a:endParaRPr lang="en-US" sz="2800" dirty="0"/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6748272" y="1179576"/>
            <a:ext cx="4608576" cy="2031325"/>
            <a:chOff x="6748272" y="1179576"/>
            <a:chExt cx="4608576" cy="2031325"/>
          </a:xfrm>
        </p:grpSpPr>
        <p:sp>
          <p:nvSpPr>
            <p:cNvPr id="5" name="CasellaDiTesto 4"/>
            <p:cNvSpPr txBox="1"/>
            <p:nvPr/>
          </p:nvSpPr>
          <p:spPr>
            <a:xfrm>
              <a:off x="6748272" y="1179576"/>
              <a:ext cx="385876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US" dirty="0" smtClean="0"/>
                <a:t>Start from flat shape</a:t>
              </a:r>
            </a:p>
            <a:p>
              <a:pPr marL="342900" indent="-342900">
                <a:buAutoNum type="arabicParenR"/>
              </a:pPr>
              <a:r>
                <a:rPr lang="en-US" dirty="0" smtClean="0"/>
                <a:t>Apply NCPA</a:t>
              </a:r>
            </a:p>
            <a:p>
              <a:pPr marL="342900" indent="-342900">
                <a:buAutoNum type="arabicParenR"/>
              </a:pPr>
              <a:r>
                <a:rPr lang="en-US" dirty="0" smtClean="0"/>
                <a:t>Apply a random TT for 5 sec</a:t>
              </a:r>
            </a:p>
            <a:p>
              <a:pPr marL="342900" indent="-342900">
                <a:buAutoNum type="arabicParenR"/>
              </a:pPr>
              <a:r>
                <a:rPr lang="en-US" dirty="0" smtClean="0"/>
                <a:t>Stop the TT loop</a:t>
              </a:r>
            </a:p>
            <a:p>
              <a:pPr marL="342900" indent="-342900">
                <a:buAutoNum type="arabicParenR"/>
              </a:pPr>
              <a:r>
                <a:rPr lang="en-US" dirty="0" smtClean="0"/>
                <a:t>Save an </a:t>
              </a:r>
              <a:r>
                <a:rPr lang="en-US" dirty="0" err="1" smtClean="0"/>
                <a:t>interferogram</a:t>
              </a:r>
              <a:r>
                <a:rPr lang="en-US" dirty="0" smtClean="0"/>
                <a:t> (ca 10 sec)</a:t>
              </a:r>
            </a:p>
            <a:p>
              <a:pPr marL="342900" indent="-342900">
                <a:buAutoNum type="arabicParenR"/>
              </a:pPr>
              <a:r>
                <a:rPr lang="en-US" dirty="0" smtClean="0"/>
                <a:t>Do this 100 times</a:t>
              </a:r>
            </a:p>
            <a:p>
              <a:pPr marL="342900" indent="-342900">
                <a:buAutoNum type="arabicParenR"/>
              </a:pPr>
              <a:endParaRPr lang="en-US" dirty="0"/>
            </a:p>
          </p:txBody>
        </p:sp>
        <p:cxnSp>
          <p:nvCxnSpPr>
            <p:cNvPr id="10" name="Connettore 2 9"/>
            <p:cNvCxnSpPr/>
            <p:nvPr/>
          </p:nvCxnSpPr>
          <p:spPr>
            <a:xfrm flipH="1">
              <a:off x="10351008" y="1911096"/>
              <a:ext cx="1005840" cy="914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11347704" y="1911096"/>
              <a:ext cx="0" cy="85039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 flipH="1">
              <a:off x="9345168" y="2761488"/>
              <a:ext cx="2002536" cy="914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o 27"/>
          <p:cNvGrpSpPr/>
          <p:nvPr/>
        </p:nvGrpSpPr>
        <p:grpSpPr>
          <a:xfrm>
            <a:off x="73536" y="1179576"/>
            <a:ext cx="5827158" cy="4674757"/>
            <a:chOff x="16810" y="869742"/>
            <a:chExt cx="5827158" cy="4674757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143" y="869742"/>
              <a:ext cx="5457825" cy="409575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893992" y="5175167"/>
              <a:ext cx="4681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 30 min</a:t>
              </a:r>
              <a:endParaRPr lang="en-US" dirty="0"/>
            </a:p>
          </p:txBody>
        </p:sp>
        <p:sp>
          <p:nvSpPr>
            <p:cNvPr id="25" name="CasellaDiTesto 24"/>
            <p:cNvSpPr txBox="1"/>
            <p:nvPr/>
          </p:nvSpPr>
          <p:spPr>
            <a:xfrm rot="16200000">
              <a:off x="-536867" y="2732950"/>
              <a:ext cx="1476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WF RMS [nm]</a:t>
              </a:r>
              <a:endParaRPr lang="en-US" dirty="0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4178808" y="3538728"/>
              <a:ext cx="15179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Nominal NCPA </a:t>
              </a:r>
              <a:r>
                <a:rPr lang="en-US" dirty="0" err="1" smtClean="0">
                  <a:solidFill>
                    <a:schemeClr val="accent1">
                      <a:lumMod val="75000"/>
                    </a:schemeClr>
                  </a:solidFill>
                </a:rPr>
                <a:t>rms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2127504" y="1689961"/>
              <a:ext cx="15179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Measured NCPA </a:t>
              </a:r>
              <a:r>
                <a:rPr lang="en-US" dirty="0" err="1" smtClean="0"/>
                <a:t>rms</a:t>
              </a:r>
              <a:endParaRPr lang="en-US" dirty="0"/>
            </a:p>
          </p:txBody>
        </p:sp>
      </p:grpSp>
      <p:sp>
        <p:nvSpPr>
          <p:cNvPr id="30" name="CasellaDiTesto 29"/>
          <p:cNvSpPr txBox="1"/>
          <p:nvPr/>
        </p:nvSpPr>
        <p:spPr>
          <a:xfrm>
            <a:off x="7510272" y="6491179"/>
            <a:ext cx="468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 30 min</a:t>
            </a:r>
            <a:endParaRPr lang="en-US" dirty="0"/>
          </a:p>
        </p:txBody>
      </p:sp>
      <p:grpSp>
        <p:nvGrpSpPr>
          <p:cNvPr id="33" name="Gruppo 32"/>
          <p:cNvGrpSpPr/>
          <p:nvPr/>
        </p:nvGrpSpPr>
        <p:grpSpPr>
          <a:xfrm>
            <a:off x="7201383" y="3227450"/>
            <a:ext cx="4447455" cy="3114031"/>
            <a:chOff x="7199143" y="3408476"/>
            <a:chExt cx="4447455" cy="3114031"/>
          </a:xfrm>
        </p:grpSpPr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6668" y="3408476"/>
              <a:ext cx="4019930" cy="3114031"/>
            </a:xfrm>
            <a:prstGeom prst="rect">
              <a:avLst/>
            </a:prstGeom>
          </p:spPr>
        </p:pic>
        <p:sp>
          <p:nvSpPr>
            <p:cNvPr id="31" name="CasellaDiTesto 30"/>
            <p:cNvSpPr txBox="1"/>
            <p:nvPr/>
          </p:nvSpPr>
          <p:spPr>
            <a:xfrm rot="16200000">
              <a:off x="6178992" y="4738736"/>
              <a:ext cx="2409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Zernike coefficient [nm]</a:t>
              </a:r>
              <a:endParaRPr lang="en-US" dirty="0"/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9262872" y="3817766"/>
              <a:ext cx="2093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Astigmatism</a:t>
              </a:r>
              <a:endParaRPr lang="en-US" dirty="0"/>
            </a:p>
          </p:txBody>
        </p:sp>
      </p:grpSp>
      <p:cxnSp>
        <p:nvCxnSpPr>
          <p:cNvPr id="7" name="Connettore 2 6"/>
          <p:cNvCxnSpPr/>
          <p:nvPr/>
        </p:nvCxnSpPr>
        <p:spPr>
          <a:xfrm>
            <a:off x="950718" y="5426944"/>
            <a:ext cx="4681728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V="1">
            <a:off x="8005665" y="6431540"/>
            <a:ext cx="3508177" cy="658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7987005" y="3371462"/>
            <a:ext cx="0" cy="29049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58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 t="6899" r="8763" b="4758"/>
          <a:stretch/>
        </p:blipFill>
        <p:spPr>
          <a:xfrm>
            <a:off x="7854248" y="4849757"/>
            <a:ext cx="3738529" cy="199651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420352" y="129117"/>
            <a:ext cx="6216000" cy="3546812"/>
            <a:chOff x="1244338" y="856642"/>
            <a:chExt cx="9815548" cy="5600693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7" t="6741" r="9303" b="5234"/>
            <a:stretch/>
          </p:blipFill>
          <p:spPr>
            <a:xfrm>
              <a:off x="1244338" y="856642"/>
              <a:ext cx="9815548" cy="5233074"/>
            </a:xfrm>
            <a:prstGeom prst="rect">
              <a:avLst/>
            </a:prstGeom>
          </p:spPr>
        </p:pic>
        <p:sp>
          <p:nvSpPr>
            <p:cNvPr id="16" name="CasellaDiTesto 15"/>
            <p:cNvSpPr txBox="1"/>
            <p:nvPr/>
          </p:nvSpPr>
          <p:spPr>
            <a:xfrm>
              <a:off x="5244724" y="5922732"/>
              <a:ext cx="2030230" cy="534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COUNTS</a:t>
              </a:r>
              <a:endParaRPr lang="en-US" sz="1600" dirty="0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9391854" y="3617414"/>
              <a:ext cx="1512342" cy="486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Max=231</a:t>
              </a:r>
              <a:endParaRPr lang="en-US" sz="1400" dirty="0"/>
            </a:p>
          </p:txBody>
        </p:sp>
        <p:cxnSp>
          <p:nvCxnSpPr>
            <p:cNvPr id="18" name="Connettore 2 17"/>
            <p:cNvCxnSpPr/>
            <p:nvPr/>
          </p:nvCxnSpPr>
          <p:spPr>
            <a:xfrm flipH="1">
              <a:off x="9945279" y="4068261"/>
              <a:ext cx="84841" cy="15595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 flipH="1" flipV="1">
              <a:off x="8625526" y="1036948"/>
              <a:ext cx="9427" cy="47888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9"/>
            <p:cNvSpPr txBox="1"/>
            <p:nvPr/>
          </p:nvSpPr>
          <p:spPr>
            <a:xfrm>
              <a:off x="7442834" y="1117651"/>
              <a:ext cx="1263191" cy="1020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150 count threshold</a:t>
              </a:r>
              <a:endParaRPr lang="en-US" sz="1200" dirty="0"/>
            </a:p>
          </p:txBody>
        </p:sp>
        <p:sp>
          <p:nvSpPr>
            <p:cNvPr id="21" name="Parentesi graffa chiusa 20"/>
            <p:cNvSpPr/>
            <p:nvPr/>
          </p:nvSpPr>
          <p:spPr>
            <a:xfrm rot="16200000">
              <a:off x="9087807" y="2404838"/>
              <a:ext cx="773382" cy="1638633"/>
            </a:xfrm>
            <a:prstGeom prst="rightBrace">
              <a:avLst>
                <a:gd name="adj1" fmla="val 52206"/>
                <a:gd name="adj2" fmla="val 50721"/>
              </a:avLst>
            </a:prstGeom>
            <a:noFill/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8646736" y="1925250"/>
              <a:ext cx="2401367" cy="923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N of </a:t>
              </a:r>
              <a:r>
                <a:rPr lang="en-US" sz="1600" dirty="0" err="1" smtClean="0"/>
                <a:t>px</a:t>
              </a:r>
              <a:r>
                <a:rPr lang="en-US" sz="1600" dirty="0" smtClean="0"/>
                <a:t> over threshold = 519</a:t>
              </a:r>
              <a:endParaRPr lang="en-US" sz="1600" dirty="0"/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521151" y="3744686"/>
            <a:ext cx="6682081" cy="2905571"/>
            <a:chOff x="348791" y="1668543"/>
            <a:chExt cx="11887200" cy="5099901"/>
          </a:xfrm>
        </p:grpSpPr>
        <p:pic>
          <p:nvPicPr>
            <p:cNvPr id="24" name="Immagine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6" t="8167" r="8917" b="6027"/>
            <a:stretch/>
          </p:blipFill>
          <p:spPr>
            <a:xfrm>
              <a:off x="348791" y="1668543"/>
              <a:ext cx="9822730" cy="5099901"/>
            </a:xfrm>
            <a:prstGeom prst="rect">
              <a:avLst/>
            </a:prstGeom>
          </p:spPr>
        </p:pic>
        <p:sp>
          <p:nvSpPr>
            <p:cNvPr id="25" name="Cornice 24"/>
            <p:cNvSpPr/>
            <p:nvPr/>
          </p:nvSpPr>
          <p:spPr>
            <a:xfrm>
              <a:off x="3289955" y="1809946"/>
              <a:ext cx="1385740" cy="4751110"/>
            </a:xfrm>
            <a:prstGeom prst="frame">
              <a:avLst>
                <a:gd name="adj1" fmla="val 297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6" name="Immagine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8009" r="8299" b="7930"/>
            <a:stretch/>
          </p:blipFill>
          <p:spPr>
            <a:xfrm>
              <a:off x="5288437" y="3294667"/>
              <a:ext cx="6947554" cy="3473777"/>
            </a:xfrm>
            <a:prstGeom prst="rect">
              <a:avLst/>
            </a:prstGeom>
          </p:spPr>
        </p:pic>
        <p:cxnSp>
          <p:nvCxnSpPr>
            <p:cNvPr id="27" name="Connettore 2 26"/>
            <p:cNvCxnSpPr/>
            <p:nvPr/>
          </p:nvCxnSpPr>
          <p:spPr>
            <a:xfrm>
              <a:off x="4779390" y="2017336"/>
              <a:ext cx="1838226" cy="15177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asellaDiTesto 28"/>
          <p:cNvSpPr txBox="1"/>
          <p:nvPr/>
        </p:nvSpPr>
        <p:spPr>
          <a:xfrm>
            <a:off x="-245835" y="6534348"/>
            <a:ext cx="337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Standard vs RTS </a:t>
            </a:r>
            <a:r>
              <a:rPr lang="en-US" dirty="0" err="1" smtClean="0"/>
              <a:t>px</a:t>
            </a:r>
            <a:r>
              <a:rPr lang="en-US" dirty="0" smtClean="0"/>
              <a:t> behavior</a:t>
            </a:r>
            <a:endParaRPr lang="en-US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7854248" y="3850021"/>
            <a:ext cx="3222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can minimize RTS increasing detector T, but for R=12 mag RON-tail acts like RTS</a:t>
            </a:r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628890" y="984989"/>
            <a:ext cx="4928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andom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elegraph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ignal</a:t>
            </a:r>
          </a:p>
          <a:p>
            <a:pPr algn="ctr"/>
            <a:r>
              <a:rPr lang="en-US" dirty="0" smtClean="0"/>
              <a:t>Step-like </a:t>
            </a:r>
            <a:r>
              <a:rPr lang="en-US" dirty="0"/>
              <a:t>transitions between two or more discrete voltage at random and unpredictable times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54" y="2082411"/>
            <a:ext cx="2113391" cy="1585043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497" y="2093477"/>
            <a:ext cx="1284961" cy="1582452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9033977" y="118274"/>
            <a:ext cx="2921823" cy="666363"/>
            <a:chOff x="7990144" y="3023129"/>
            <a:chExt cx="2921823" cy="666363"/>
          </a:xfrm>
        </p:grpSpPr>
        <p:sp>
          <p:nvSpPr>
            <p:cNvPr id="4" name="CasellaDiTesto 3"/>
            <p:cNvSpPr txBox="1"/>
            <p:nvPr/>
          </p:nvSpPr>
          <p:spPr>
            <a:xfrm>
              <a:off x="8018699" y="3125479"/>
              <a:ext cx="2893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Test on the detector</a:t>
              </a:r>
              <a:endParaRPr lang="en-US" sz="2400" dirty="0"/>
            </a:p>
          </p:txBody>
        </p:sp>
        <p:sp>
          <p:nvSpPr>
            <p:cNvPr id="32" name="Cornice 31"/>
            <p:cNvSpPr/>
            <p:nvPr/>
          </p:nvSpPr>
          <p:spPr>
            <a:xfrm>
              <a:off x="7990144" y="3023129"/>
              <a:ext cx="2735006" cy="666363"/>
            </a:xfrm>
            <a:prstGeom prst="fra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9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0" y="958179"/>
            <a:ext cx="7846177" cy="5708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285750" defTabSz="914400">
              <a:lnSpc>
                <a:spcPct val="150000"/>
              </a:lnSpc>
            </a:pPr>
            <a:r>
              <a:rPr lang="it-IT" sz="1600" dirty="0" err="1"/>
              <a:t>Phase</a:t>
            </a:r>
            <a:r>
              <a:rPr lang="it-IT" sz="1600" dirty="0"/>
              <a:t> </a:t>
            </a:r>
            <a:r>
              <a:rPr lang="it-IT" sz="1600" dirty="0" err="1"/>
              <a:t>diversity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a </a:t>
            </a:r>
            <a:r>
              <a:rPr lang="it-IT" sz="1600" dirty="0" err="1"/>
              <a:t>technique</a:t>
            </a:r>
            <a:r>
              <a:rPr lang="it-IT" sz="1600" dirty="0"/>
              <a:t> </a:t>
            </a:r>
            <a:r>
              <a:rPr lang="it-IT" sz="1600" dirty="0" err="1"/>
              <a:t>that</a:t>
            </a:r>
            <a:r>
              <a:rPr lang="it-IT" sz="1600" dirty="0"/>
              <a:t> </a:t>
            </a:r>
            <a:r>
              <a:rPr lang="it-IT" sz="1600" dirty="0" err="1"/>
              <a:t>reconstructs</a:t>
            </a:r>
            <a:r>
              <a:rPr lang="it-IT" sz="1600" dirty="0"/>
              <a:t> the </a:t>
            </a:r>
            <a:r>
              <a:rPr lang="it-IT" sz="1600" dirty="0" err="1"/>
              <a:t>instrumental</a:t>
            </a:r>
            <a:r>
              <a:rPr lang="it-IT" sz="1600" dirty="0"/>
              <a:t> </a:t>
            </a:r>
            <a:r>
              <a:rPr lang="it-IT" sz="1600" dirty="0" err="1"/>
              <a:t>aberrations</a:t>
            </a:r>
            <a:r>
              <a:rPr lang="it-IT" sz="1600" dirty="0"/>
              <a:t> </a:t>
            </a:r>
            <a:r>
              <a:rPr lang="it-IT" sz="1600" dirty="0" err="1"/>
              <a:t>directly</a:t>
            </a:r>
            <a:r>
              <a:rPr lang="it-IT" sz="1600" dirty="0"/>
              <a:t> from </a:t>
            </a:r>
            <a:r>
              <a:rPr lang="it-IT" sz="1600" dirty="0" err="1">
                <a:solidFill>
                  <a:srgbClr val="FF0000"/>
                </a:solidFill>
              </a:rPr>
              <a:t>two</a:t>
            </a:r>
            <a:r>
              <a:rPr lang="it-IT" sz="1600" dirty="0">
                <a:solidFill>
                  <a:srgbClr val="FF0000"/>
                </a:solidFill>
              </a:rPr>
              <a:t> images: </a:t>
            </a:r>
            <a:r>
              <a:rPr lang="it-IT" sz="1600" dirty="0" err="1">
                <a:solidFill>
                  <a:srgbClr val="FF0000"/>
                </a:solidFill>
              </a:rPr>
              <a:t>one</a:t>
            </a:r>
            <a:r>
              <a:rPr lang="it-IT" sz="1600" dirty="0">
                <a:solidFill>
                  <a:srgbClr val="FF0000"/>
                </a:solidFill>
              </a:rPr>
              <a:t> in focus and the </a:t>
            </a:r>
            <a:r>
              <a:rPr lang="it-IT" sz="1600" dirty="0" err="1">
                <a:solidFill>
                  <a:srgbClr val="FF0000"/>
                </a:solidFill>
              </a:rPr>
              <a:t>other</a:t>
            </a:r>
            <a:r>
              <a:rPr lang="it-IT" sz="1600" dirty="0">
                <a:solidFill>
                  <a:srgbClr val="FF0000"/>
                </a:solidFill>
              </a:rPr>
              <a:t> out-of-focus</a:t>
            </a:r>
            <a:r>
              <a:rPr lang="it-IT" sz="1600" dirty="0"/>
              <a:t>. The </a:t>
            </a:r>
            <a:r>
              <a:rPr lang="it-IT" sz="1600" dirty="0" err="1"/>
              <a:t>reconstruction</a:t>
            </a:r>
            <a:r>
              <a:rPr lang="it-IT" sz="1600" dirty="0"/>
              <a:t> </a:t>
            </a:r>
            <a:r>
              <a:rPr lang="it-IT" sz="1600" dirty="0" err="1"/>
              <a:t>algorithm</a:t>
            </a:r>
            <a:r>
              <a:rPr lang="it-IT" sz="1600" dirty="0"/>
              <a:t> </a:t>
            </a:r>
            <a:r>
              <a:rPr lang="it-IT" sz="1600" dirty="0" err="1"/>
              <a:t>has</a:t>
            </a:r>
            <a:r>
              <a:rPr lang="it-IT" sz="1600" dirty="0"/>
              <a:t> </a:t>
            </a:r>
            <a:r>
              <a:rPr lang="it-IT" sz="1600" dirty="0" err="1"/>
              <a:t>been</a:t>
            </a:r>
            <a:r>
              <a:rPr lang="it-IT" sz="1600" dirty="0"/>
              <a:t> </a:t>
            </a:r>
            <a:r>
              <a:rPr lang="it-IT" sz="1600" dirty="0" err="1"/>
              <a:t>developed</a:t>
            </a:r>
            <a:r>
              <a:rPr lang="it-IT" sz="1600" dirty="0"/>
              <a:t> by ONERA (Paris).</a:t>
            </a:r>
          </a:p>
          <a:p>
            <a:pPr marL="0" lvl="1" indent="-285750" defTabSz="914400">
              <a:lnSpc>
                <a:spcPct val="150000"/>
              </a:lnSpc>
            </a:pPr>
            <a:r>
              <a:rPr lang="it-IT" sz="1600" dirty="0" err="1"/>
              <a:t>We</a:t>
            </a:r>
            <a:r>
              <a:rPr lang="it-IT" sz="1600" dirty="0"/>
              <a:t> are </a:t>
            </a:r>
            <a:r>
              <a:rPr lang="it-IT" sz="1600" dirty="0" err="1">
                <a:solidFill>
                  <a:srgbClr val="FF0000"/>
                </a:solidFill>
              </a:rPr>
              <a:t>testing</a:t>
            </a:r>
            <a:r>
              <a:rPr lang="it-IT" sz="1600" dirty="0">
                <a:solidFill>
                  <a:srgbClr val="FF0000"/>
                </a:solidFill>
              </a:rPr>
              <a:t> the </a:t>
            </a:r>
            <a:r>
              <a:rPr lang="it-IT" sz="1600" dirty="0" err="1">
                <a:solidFill>
                  <a:srgbClr val="FF0000"/>
                </a:solidFill>
              </a:rPr>
              <a:t>algorithm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/>
              <a:t>on the </a:t>
            </a:r>
            <a:r>
              <a:rPr lang="it-IT" sz="1600" dirty="0" err="1"/>
              <a:t>same</a:t>
            </a:r>
            <a:r>
              <a:rPr lang="it-IT" sz="1600" dirty="0"/>
              <a:t> </a:t>
            </a:r>
            <a:r>
              <a:rPr lang="it-IT" sz="1600" dirty="0" err="1"/>
              <a:t>optical</a:t>
            </a:r>
            <a:r>
              <a:rPr lang="it-IT" sz="1600" dirty="0"/>
              <a:t> </a:t>
            </a:r>
            <a:r>
              <a:rPr lang="it-IT" sz="1600" dirty="0" err="1"/>
              <a:t>bench</a:t>
            </a:r>
            <a:r>
              <a:rPr lang="it-IT" sz="1600" dirty="0"/>
              <a:t> </a:t>
            </a:r>
            <a:r>
              <a:rPr lang="it-IT" sz="1600" dirty="0" err="1"/>
              <a:t>used</a:t>
            </a:r>
            <a:r>
              <a:rPr lang="it-IT" sz="1600" dirty="0"/>
              <a:t> for the </a:t>
            </a:r>
            <a:r>
              <a:rPr lang="it-IT" sz="1600" dirty="0" err="1"/>
              <a:t>characterization</a:t>
            </a:r>
            <a:r>
              <a:rPr lang="it-IT" sz="1600" dirty="0"/>
              <a:t> of the TT-</a:t>
            </a:r>
            <a:r>
              <a:rPr lang="it-IT" sz="1600" dirty="0" err="1"/>
              <a:t>loop</a:t>
            </a:r>
            <a:r>
              <a:rPr lang="it-IT" sz="1600" dirty="0"/>
              <a:t>. </a:t>
            </a:r>
          </a:p>
          <a:p>
            <a:pPr marL="0" lvl="1" indent="-285750" defTabSz="914400">
              <a:lnSpc>
                <a:spcPct val="150000"/>
              </a:lnSpc>
            </a:pPr>
            <a:r>
              <a:rPr lang="it-IT" sz="1600" dirty="0" err="1"/>
              <a:t>We</a:t>
            </a:r>
            <a:r>
              <a:rPr lang="it-IT" sz="1600" dirty="0"/>
              <a:t> </a:t>
            </a:r>
            <a:r>
              <a:rPr lang="it-IT" sz="1600" dirty="0" err="1"/>
              <a:t>applied</a:t>
            </a:r>
            <a:r>
              <a:rPr lang="it-IT" sz="1600" dirty="0"/>
              <a:t> </a:t>
            </a:r>
            <a:r>
              <a:rPr lang="it-IT" sz="1600" dirty="0" err="1"/>
              <a:t>several</a:t>
            </a:r>
            <a:r>
              <a:rPr lang="it-IT" sz="1600" dirty="0"/>
              <a:t> </a:t>
            </a:r>
            <a:r>
              <a:rPr lang="it-IT" sz="1600" dirty="0" err="1"/>
              <a:t>modes</a:t>
            </a:r>
            <a:r>
              <a:rPr lang="it-IT" sz="1600" dirty="0"/>
              <a:t> on the DM and </a:t>
            </a:r>
            <a:r>
              <a:rPr lang="it-IT" sz="1600" dirty="0" err="1"/>
              <a:t>registered</a:t>
            </a:r>
            <a:r>
              <a:rPr lang="it-IT" sz="1600" dirty="0"/>
              <a:t> the </a:t>
            </a:r>
            <a:r>
              <a:rPr lang="it-IT" sz="1600" dirty="0" err="1"/>
              <a:t>response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of the </a:t>
            </a:r>
            <a:r>
              <a:rPr lang="it-IT" sz="1600" dirty="0" err="1"/>
              <a:t>phase</a:t>
            </a:r>
            <a:r>
              <a:rPr lang="it-IT" sz="1600" dirty="0"/>
              <a:t> </a:t>
            </a:r>
            <a:r>
              <a:rPr lang="it-IT" sz="1600" dirty="0" err="1"/>
              <a:t>diversity</a:t>
            </a:r>
            <a:r>
              <a:rPr lang="it-IT" sz="1600" dirty="0"/>
              <a:t> </a:t>
            </a:r>
            <a:r>
              <a:rPr lang="it-IT" sz="1600" dirty="0" err="1"/>
              <a:t>sensor</a:t>
            </a:r>
            <a:r>
              <a:rPr lang="it-IT" sz="1600" dirty="0"/>
              <a:t>.</a:t>
            </a:r>
          </a:p>
          <a:p>
            <a:pPr marL="0" lvl="1" indent="-285750" defTabSz="914400">
              <a:lnSpc>
                <a:spcPct val="150000"/>
              </a:lnSpc>
            </a:pPr>
            <a:r>
              <a:rPr lang="it-IT" sz="1600" dirty="0" err="1"/>
              <a:t>We</a:t>
            </a:r>
            <a:r>
              <a:rPr lang="it-IT" sz="1600" dirty="0"/>
              <a:t> </a:t>
            </a:r>
            <a:r>
              <a:rPr lang="it-IT" sz="1600" dirty="0" err="1"/>
              <a:t>tuned</a:t>
            </a:r>
            <a:r>
              <a:rPr lang="it-IT" sz="1600" dirty="0"/>
              <a:t> the </a:t>
            </a:r>
            <a:r>
              <a:rPr lang="it-IT" sz="1600" dirty="0" err="1"/>
              <a:t>sensor</a:t>
            </a:r>
            <a:r>
              <a:rPr lang="it-IT" sz="1600" dirty="0"/>
              <a:t> </a:t>
            </a:r>
            <a:r>
              <a:rPr lang="it-IT" sz="1600" dirty="0" err="1"/>
              <a:t>parameters</a:t>
            </a:r>
            <a:r>
              <a:rPr lang="it-IT" sz="1600" dirty="0"/>
              <a:t> by </a:t>
            </a:r>
            <a:r>
              <a:rPr lang="it-IT" sz="1600" dirty="0" err="1"/>
              <a:t>comparing</a:t>
            </a:r>
            <a:r>
              <a:rPr lang="it-IT" sz="1600" dirty="0"/>
              <a:t> the </a:t>
            </a:r>
            <a:r>
              <a:rPr lang="it-IT" sz="1600" dirty="0" err="1"/>
              <a:t>results</a:t>
            </a:r>
            <a:r>
              <a:rPr lang="it-IT" sz="1600" dirty="0"/>
              <a:t> with the</a:t>
            </a:r>
            <a:br>
              <a:rPr lang="it-IT" sz="1600" dirty="0"/>
            </a:br>
            <a:r>
              <a:rPr lang="it-IT" sz="1600" dirty="0"/>
              <a:t>output of a SH </a:t>
            </a:r>
            <a:r>
              <a:rPr lang="it-IT" sz="1600" dirty="0" err="1"/>
              <a:t>sensor</a:t>
            </a:r>
            <a:r>
              <a:rPr lang="it-IT" sz="1600" dirty="0"/>
              <a:t>.</a:t>
            </a:r>
          </a:p>
          <a:p>
            <a:pPr marL="0" lvl="1" indent="-285750" defTabSz="914400">
              <a:lnSpc>
                <a:spcPct val="150000"/>
              </a:lnSpc>
            </a:pPr>
            <a:r>
              <a:rPr lang="it-IT" sz="1600" dirty="0" err="1"/>
              <a:t>We</a:t>
            </a:r>
            <a:r>
              <a:rPr lang="it-IT" sz="1600" dirty="0"/>
              <a:t> </a:t>
            </a:r>
            <a:r>
              <a:rPr lang="it-IT" sz="1600" dirty="0" err="1"/>
              <a:t>recently</a:t>
            </a:r>
            <a:r>
              <a:rPr lang="it-IT" sz="1600" dirty="0"/>
              <a:t> </a:t>
            </a:r>
            <a:r>
              <a:rPr lang="it-IT" sz="1600" dirty="0" err="1"/>
              <a:t>obtained</a:t>
            </a:r>
            <a:r>
              <a:rPr lang="it-IT" sz="1600" dirty="0"/>
              <a:t> from </a:t>
            </a:r>
            <a:r>
              <a:rPr lang="it-IT" sz="1600" dirty="0" smtClean="0"/>
              <a:t>ONERA </a:t>
            </a:r>
            <a:r>
              <a:rPr lang="it-IT" sz="1600" dirty="0"/>
              <a:t>a </a:t>
            </a:r>
            <a:r>
              <a:rPr lang="it-IT" sz="1600" dirty="0">
                <a:solidFill>
                  <a:srgbClr val="FF0000"/>
                </a:solidFill>
              </a:rPr>
              <a:t>new </a:t>
            </a:r>
            <a:r>
              <a:rPr lang="it-IT" sz="1600" dirty="0" err="1">
                <a:solidFill>
                  <a:srgbClr val="FF0000"/>
                </a:solidFill>
              </a:rPr>
              <a:t>optimized</a:t>
            </a:r>
            <a:r>
              <a:rPr lang="it-IT" sz="1600" dirty="0">
                <a:solidFill>
                  <a:srgbClr val="FF0000"/>
                </a:solidFill>
              </a:rPr>
              <a:t/>
            </a:r>
            <a:br>
              <a:rPr lang="it-IT" sz="1600" dirty="0">
                <a:solidFill>
                  <a:srgbClr val="FF0000"/>
                </a:solidFill>
              </a:rPr>
            </a:br>
            <a:r>
              <a:rPr lang="it-IT" sz="1600" dirty="0" err="1">
                <a:solidFill>
                  <a:srgbClr val="FF0000"/>
                </a:solidFill>
              </a:rPr>
              <a:t>version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/>
              <a:t>of the </a:t>
            </a:r>
            <a:r>
              <a:rPr lang="it-IT" sz="1600" dirty="0" err="1"/>
              <a:t>algorithm</a:t>
            </a:r>
            <a:r>
              <a:rPr lang="it-IT" sz="1600" dirty="0"/>
              <a:t> and </a:t>
            </a:r>
            <a:r>
              <a:rPr lang="it-IT" sz="1600" dirty="0" err="1" smtClean="0"/>
              <a:t>we</a:t>
            </a:r>
            <a:r>
              <a:rPr lang="it-IT" sz="1600" dirty="0" smtClean="0"/>
              <a:t> </a:t>
            </a:r>
            <a:r>
              <a:rPr lang="it-IT" sz="1600" dirty="0"/>
              <a:t>are re-</a:t>
            </a:r>
            <a:r>
              <a:rPr lang="it-IT" sz="1600" dirty="0" err="1"/>
              <a:t>analyzing</a:t>
            </a:r>
            <a:r>
              <a:rPr lang="it-IT" sz="1600" dirty="0"/>
              <a:t> the data.</a:t>
            </a:r>
          </a:p>
          <a:p>
            <a:pPr marL="0" lvl="1" indent="-285750" defTabSz="914400">
              <a:lnSpc>
                <a:spcPct val="150000"/>
              </a:lnSpc>
            </a:pPr>
            <a:r>
              <a:rPr lang="it-IT" sz="1600" dirty="0"/>
              <a:t>Preliminary </a:t>
            </a:r>
            <a:r>
              <a:rPr lang="it-IT" sz="1600" dirty="0" err="1"/>
              <a:t>results</a:t>
            </a:r>
            <a:r>
              <a:rPr lang="it-IT" sz="1600" dirty="0"/>
              <a:t> </a:t>
            </a:r>
            <a:r>
              <a:rPr lang="it-IT" sz="1600" dirty="0" err="1"/>
              <a:t>seem</a:t>
            </a:r>
            <a:r>
              <a:rPr lang="it-IT" sz="1600" dirty="0"/>
              <a:t> </a:t>
            </a:r>
            <a:r>
              <a:rPr lang="it-IT" sz="1600" dirty="0" smtClean="0"/>
              <a:t>to show </a:t>
            </a:r>
            <a:r>
              <a:rPr lang="it-IT" sz="1600" dirty="0" err="1"/>
              <a:t>that</a:t>
            </a:r>
            <a:r>
              <a:rPr lang="it-IT" sz="1600" dirty="0"/>
              <a:t> the </a:t>
            </a:r>
            <a:endParaRPr lang="it-IT" sz="1600" dirty="0" smtClean="0"/>
          </a:p>
          <a:p>
            <a:pPr marL="0" lvl="1" indent="0" defTabSz="914400">
              <a:lnSpc>
                <a:spcPct val="150000"/>
              </a:lnSpc>
              <a:buNone/>
            </a:pPr>
            <a:r>
              <a:rPr lang="it-IT" sz="1600" dirty="0" err="1" smtClean="0"/>
              <a:t>sensor</a:t>
            </a:r>
            <a:r>
              <a:rPr lang="it-IT" sz="1600" dirty="0" smtClean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 smtClean="0"/>
              <a:t>able</a:t>
            </a:r>
            <a:r>
              <a:rPr lang="it-IT" sz="1600" dirty="0" smtClean="0"/>
              <a:t>  to </a:t>
            </a:r>
            <a:r>
              <a:rPr lang="it-IT" sz="1600" dirty="0" err="1"/>
              <a:t>reconstruct</a:t>
            </a:r>
            <a:r>
              <a:rPr lang="it-IT" sz="1600" dirty="0"/>
              <a:t> </a:t>
            </a:r>
            <a:endParaRPr lang="it-IT" sz="1600" dirty="0" smtClean="0"/>
          </a:p>
          <a:p>
            <a:pPr marL="0" lvl="1" indent="0" defTabSz="914400">
              <a:lnSpc>
                <a:spcPct val="150000"/>
              </a:lnSpc>
              <a:buNone/>
            </a:pPr>
            <a:r>
              <a:rPr lang="it-IT" sz="1600" dirty="0" smtClean="0">
                <a:solidFill>
                  <a:srgbClr val="FF0000"/>
                </a:solidFill>
              </a:rPr>
              <a:t>up </a:t>
            </a:r>
            <a:r>
              <a:rPr lang="it-IT" sz="1600" dirty="0">
                <a:solidFill>
                  <a:srgbClr val="FF0000"/>
                </a:solidFill>
              </a:rPr>
              <a:t>to 20 </a:t>
            </a:r>
            <a:r>
              <a:rPr lang="it-IT" sz="1600" dirty="0" err="1" smtClean="0">
                <a:solidFill>
                  <a:srgbClr val="FF0000"/>
                </a:solidFill>
              </a:rPr>
              <a:t>modes</a:t>
            </a:r>
            <a:r>
              <a:rPr lang="it-IT" sz="1600" dirty="0" smtClean="0">
                <a:solidFill>
                  <a:srgbClr val="FF0000"/>
                </a:solidFill>
              </a:rPr>
              <a:t> in </a:t>
            </a:r>
            <a:r>
              <a:rPr lang="it-IT" sz="1600" dirty="0">
                <a:solidFill>
                  <a:srgbClr val="FF0000"/>
                </a:solidFill>
              </a:rPr>
              <a:t>high S/N </a:t>
            </a:r>
            <a:r>
              <a:rPr lang="it-IT" sz="1600" dirty="0"/>
              <a:t>ratio images.</a:t>
            </a:r>
          </a:p>
          <a:p>
            <a:pPr marL="0" lvl="1" indent="-285750" defTabSz="914400">
              <a:lnSpc>
                <a:spcPct val="150000"/>
              </a:lnSpc>
            </a:pPr>
            <a:endParaRPr lang="it-IT" sz="1600" dirty="0"/>
          </a:p>
          <a:p>
            <a:pPr marL="0" lvl="1" indent="0" defTabSz="914400">
              <a:lnSpc>
                <a:spcPct val="150000"/>
              </a:lnSpc>
              <a:buNone/>
            </a:pPr>
            <a:endParaRPr lang="it-IT" sz="1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830" y="2902448"/>
            <a:ext cx="1589931" cy="134053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2" y="3819730"/>
            <a:ext cx="1589931" cy="134053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942630" y="3577419"/>
            <a:ext cx="927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in focus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073851" y="4496444"/>
            <a:ext cx="124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out of focus</a:t>
            </a:r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7658204"/>
              </p:ext>
            </p:extLst>
          </p:nvPr>
        </p:nvGraphicFramePr>
        <p:xfrm>
          <a:off x="4870787" y="4219000"/>
          <a:ext cx="3890572" cy="2613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8798296" y="5309552"/>
            <a:ext cx="3194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Response</a:t>
            </a:r>
            <a:r>
              <a:rPr lang="it-IT" dirty="0"/>
              <a:t> of the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diversity</a:t>
            </a:r>
            <a:r>
              <a:rPr lang="it-IT" dirty="0"/>
              <a:t> </a:t>
            </a:r>
            <a:r>
              <a:rPr lang="it-IT" dirty="0" err="1"/>
              <a:t>sensor</a:t>
            </a:r>
            <a:r>
              <a:rPr lang="it-IT" dirty="0"/>
              <a:t> to </a:t>
            </a:r>
            <a:r>
              <a:rPr lang="it-IT" dirty="0" smtClean="0"/>
              <a:t>100</a:t>
            </a:r>
            <a:r>
              <a:rPr lang="it-IT" dirty="0"/>
              <a:t>, 200 and 400 nm rms WFE of </a:t>
            </a:r>
            <a:r>
              <a:rPr lang="it-IT" dirty="0" err="1"/>
              <a:t>vertical</a:t>
            </a:r>
            <a:r>
              <a:rPr lang="it-IT" dirty="0"/>
              <a:t> coma  </a:t>
            </a:r>
            <a:r>
              <a:rPr lang="it-IT" dirty="0" err="1"/>
              <a:t>applied</a:t>
            </a:r>
            <a:r>
              <a:rPr lang="it-IT" dirty="0"/>
              <a:t> with the DM</a:t>
            </a:r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6659" y="657053"/>
            <a:ext cx="3500920" cy="2402592"/>
          </a:xfrm>
          <a:prstGeom prst="rect">
            <a:avLst/>
          </a:prstGeom>
        </p:spPr>
      </p:pic>
      <p:sp>
        <p:nvSpPr>
          <p:cNvPr id="17" name="Cornice 16"/>
          <p:cNvSpPr/>
          <p:nvPr/>
        </p:nvSpPr>
        <p:spPr>
          <a:xfrm>
            <a:off x="1400153" y="125401"/>
            <a:ext cx="3851318" cy="666363"/>
          </a:xfrm>
          <a:prstGeom prst="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478724" y="196973"/>
            <a:ext cx="369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Phase Diversity</a:t>
            </a:r>
            <a:endParaRPr lang="en-US" sz="28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84" y="19634"/>
            <a:ext cx="1721769" cy="129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6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45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79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54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04932" y="403178"/>
            <a:ext cx="19853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Deformable </a:t>
            </a:r>
          </a:p>
          <a:p>
            <a:r>
              <a:rPr lang="en-US" sz="2800" dirty="0" smtClean="0"/>
              <a:t>Mirror</a:t>
            </a:r>
          </a:p>
        </p:txBody>
      </p:sp>
      <p:sp>
        <p:nvSpPr>
          <p:cNvPr id="5" name="Cornice 4"/>
          <p:cNvSpPr/>
          <p:nvPr/>
        </p:nvSpPr>
        <p:spPr>
          <a:xfrm>
            <a:off x="1576226" y="310895"/>
            <a:ext cx="2639158" cy="1115569"/>
          </a:xfrm>
          <a:prstGeom prst="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0323" y="1714500"/>
            <a:ext cx="9760839" cy="4805172"/>
            <a:chOff x="60323" y="2052828"/>
            <a:chExt cx="9760839" cy="4805172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323" y="2052828"/>
              <a:ext cx="4613720" cy="4805172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4043" y="2139696"/>
              <a:ext cx="859535" cy="4718304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4043" y="3182112"/>
              <a:ext cx="2898648" cy="274320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4043" y="5650992"/>
              <a:ext cx="5147119" cy="1024128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4607" y="4199382"/>
              <a:ext cx="996696" cy="265176"/>
            </a:xfrm>
            <a:prstGeom prst="rect">
              <a:avLst/>
            </a:prstGeom>
          </p:spPr>
        </p:pic>
      </p:grpSp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4792" y="3016068"/>
            <a:ext cx="3599117" cy="19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7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75657" y="665583"/>
            <a:ext cx="57476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C-RED2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640 x 512 </a:t>
            </a:r>
            <a:r>
              <a:rPr lang="pt-BR" dirty="0" smtClean="0"/>
              <a:t>(15 µm) px InGaAs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400 / 600 FPS full frame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Windowing (2000 FPS @ 64x64 px)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30 e</a:t>
            </a:r>
            <a:r>
              <a:rPr lang="en-US" baseline="30000" dirty="0" smtClean="0"/>
              <a:t>-</a:t>
            </a:r>
            <a:r>
              <a:rPr lang="en-US" dirty="0" smtClean="0"/>
              <a:t> 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Cooling (air or liquid)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Possibility to work in Non Destructive Read Out Mode</a:t>
            </a:r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27" y="1281402"/>
            <a:ext cx="3381829" cy="253637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18" y="3598506"/>
            <a:ext cx="3267212" cy="249339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706" y="3693185"/>
            <a:ext cx="3225865" cy="239872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2422" y="4132197"/>
            <a:ext cx="4133850" cy="25622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966" y="238887"/>
            <a:ext cx="1443209" cy="17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0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554" y="1426845"/>
            <a:ext cx="1696316" cy="137083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38912" y="192024"/>
            <a:ext cx="2907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SHARK-NIR Coronagraphs </a:t>
            </a:r>
            <a:endParaRPr lang="en-US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553712" y="1944642"/>
            <a:ext cx="6473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translate in a requirement on </a:t>
            </a:r>
            <a:r>
              <a:rPr lang="en-US" dirty="0" err="1" smtClean="0"/>
              <a:t>wavefront</a:t>
            </a:r>
            <a:r>
              <a:rPr lang="en-US" dirty="0" smtClean="0"/>
              <a:t> control</a:t>
            </a:r>
            <a:endParaRPr lang="en-US" dirty="0"/>
          </a:p>
          <a:p>
            <a:endParaRPr lang="en-US" dirty="0" smtClean="0"/>
          </a:p>
          <a:p>
            <a:pPr marL="342900" indent="-342900" algn="just">
              <a:buAutoNum type="arabicParenR"/>
            </a:pPr>
            <a:r>
              <a:rPr lang="en-US" dirty="0" smtClean="0"/>
              <a:t>SHARK-NIR receives the already corrected </a:t>
            </a:r>
            <a:r>
              <a:rPr lang="en-US" dirty="0" err="1" smtClean="0"/>
              <a:t>wavefront</a:t>
            </a:r>
            <a:r>
              <a:rPr lang="en-US" dirty="0" smtClean="0"/>
              <a:t> from FLAO </a:t>
            </a:r>
          </a:p>
          <a:p>
            <a:pPr algn="just"/>
            <a:r>
              <a:rPr lang="en-US" dirty="0"/>
              <a:t> </a:t>
            </a:r>
            <a:r>
              <a:rPr lang="en-US" dirty="0" smtClean="0"/>
              <a:t>      ~ 50 nm residual</a:t>
            </a:r>
          </a:p>
          <a:p>
            <a:pPr algn="just"/>
            <a:endParaRPr lang="en-US" dirty="0" smtClean="0"/>
          </a:p>
          <a:p>
            <a:pPr marL="342900" indent="-342900" algn="just">
              <a:buAutoNum type="arabicParenR" startAt="2"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ommon 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ath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berrations should be reduced from</a:t>
            </a:r>
          </a:p>
          <a:p>
            <a:pPr algn="just"/>
            <a:r>
              <a:rPr lang="en-US" dirty="0" smtClean="0"/>
              <a:t>       ~110 nm to  ~</a:t>
            </a:r>
            <a:r>
              <a:rPr lang="en-US" dirty="0" smtClean="0">
                <a:solidFill>
                  <a:srgbClr val="FF0000"/>
                </a:solidFill>
              </a:rPr>
              <a:t>30 nm </a:t>
            </a:r>
          </a:p>
          <a:p>
            <a:pPr algn="just"/>
            <a:endParaRPr lang="en-US" dirty="0">
              <a:solidFill>
                <a:srgbClr val="FF0000"/>
              </a:solidFill>
            </a:endParaRPr>
          </a:p>
          <a:p>
            <a:pPr marL="342900" indent="-342900" algn="just">
              <a:buFont typeface="+mj-lt"/>
              <a:buAutoNum type="arabicParenR" startAt="3"/>
            </a:pPr>
            <a:r>
              <a:rPr lang="en-US" dirty="0" smtClean="0"/>
              <a:t>Correct the </a:t>
            </a:r>
            <a:r>
              <a:rPr lang="en-US" dirty="0"/>
              <a:t>telescope jitter </a:t>
            </a:r>
            <a:r>
              <a:rPr lang="en-US" dirty="0" smtClean="0"/>
              <a:t>to </a:t>
            </a:r>
            <a:r>
              <a:rPr lang="en-US" dirty="0"/>
              <a:t>reach </a:t>
            </a:r>
            <a:r>
              <a:rPr lang="en-US" dirty="0" smtClean="0">
                <a:solidFill>
                  <a:srgbClr val="FF0000"/>
                </a:solidFill>
              </a:rPr>
              <a:t>tip-tilt</a:t>
            </a:r>
            <a:r>
              <a:rPr lang="en-US" dirty="0" smtClean="0"/>
              <a:t> residuals of</a:t>
            </a:r>
          </a:p>
          <a:p>
            <a:pPr algn="just"/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smtClean="0">
                <a:solidFill>
                  <a:srgbClr val="FF0000"/>
                </a:solidFill>
              </a:rPr>
              <a:t>3 – 5 mas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495544" y="304681"/>
            <a:ext cx="4581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Scientific / Technical Goals </a:t>
            </a:r>
          </a:p>
          <a:p>
            <a:pPr algn="ctr"/>
            <a:r>
              <a:rPr lang="en-US" dirty="0" smtClean="0"/>
              <a:t>The direct imaging of giant planets needs </a:t>
            </a:r>
            <a:r>
              <a:rPr lang="en-US" dirty="0" err="1" smtClean="0"/>
              <a:t>coronagraphic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contrasts</a:t>
            </a:r>
            <a:r>
              <a:rPr lang="en-US" dirty="0" smtClean="0"/>
              <a:t> of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</a:rPr>
              <a:t>-5 </a:t>
            </a:r>
            <a:r>
              <a:rPr lang="en-US" dirty="0">
                <a:solidFill>
                  <a:srgbClr val="FF0000"/>
                </a:solidFill>
              </a:rPr>
              <a:t>– 10</a:t>
            </a:r>
            <a:r>
              <a:rPr lang="en-US" baseline="30000" dirty="0" smtClean="0">
                <a:solidFill>
                  <a:srgbClr val="FF0000"/>
                </a:solidFill>
              </a:rPr>
              <a:t>-6</a:t>
            </a:r>
          </a:p>
          <a:p>
            <a:endParaRPr lang="en-US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7781544" y="1234440"/>
            <a:ext cx="9144" cy="55778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 flipV="1">
            <a:off x="8247888" y="4806964"/>
            <a:ext cx="676656" cy="78002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8156448" y="5586984"/>
            <a:ext cx="2697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Strictly related to the design of the </a:t>
            </a:r>
            <a:r>
              <a:rPr lang="en-US" dirty="0" err="1" smtClean="0"/>
              <a:t>coronagraphic</a:t>
            </a:r>
            <a:r>
              <a:rPr lang="en-US" dirty="0" smtClean="0"/>
              <a:t> masks</a:t>
            </a:r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53" y="4572000"/>
            <a:ext cx="1673352" cy="223113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2990088"/>
            <a:ext cx="2859786" cy="3813048"/>
          </a:xfrm>
          <a:prstGeom prst="rect">
            <a:avLst/>
          </a:prstGeom>
        </p:spPr>
      </p:pic>
      <p:sp>
        <p:nvSpPr>
          <p:cNvPr id="12" name="Cornice 11"/>
          <p:cNvSpPr/>
          <p:nvPr/>
        </p:nvSpPr>
        <p:spPr>
          <a:xfrm>
            <a:off x="740664" y="77038"/>
            <a:ext cx="2322576" cy="1157402"/>
          </a:xfrm>
          <a:prstGeom prst="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4782312" y="118872"/>
            <a:ext cx="2359152" cy="666363"/>
            <a:chOff x="4782312" y="118872"/>
            <a:chExt cx="2359152" cy="666363"/>
          </a:xfrm>
        </p:grpSpPr>
        <p:sp>
          <p:nvSpPr>
            <p:cNvPr id="2" name="Cornice 1"/>
            <p:cNvSpPr/>
            <p:nvPr/>
          </p:nvSpPr>
          <p:spPr>
            <a:xfrm>
              <a:off x="5093208" y="118872"/>
              <a:ext cx="1783080" cy="666363"/>
            </a:xfrm>
            <a:prstGeom prst="fra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4782312" y="203379"/>
              <a:ext cx="235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NCPA</a:t>
              </a:r>
              <a:endParaRPr lang="en-US" sz="2800" dirty="0"/>
            </a:p>
          </p:txBody>
        </p:sp>
      </p:grpSp>
      <p:sp>
        <p:nvSpPr>
          <p:cNvPr id="6" name="CasellaDiTesto 5"/>
          <p:cNvSpPr txBox="1"/>
          <p:nvPr/>
        </p:nvSpPr>
        <p:spPr>
          <a:xfrm>
            <a:off x="495300" y="1660172"/>
            <a:ext cx="5379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Contribution: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Nominal optical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Dichroic (nominal + tolerances on surfaces)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Alignment tolerances and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Thermal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Flexures</a:t>
            </a:r>
          </a:p>
          <a:p>
            <a:endParaRPr lang="en-US" dirty="0" smtClean="0"/>
          </a:p>
        </p:txBody>
      </p:sp>
      <p:sp>
        <p:nvSpPr>
          <p:cNvPr id="7" name="Parentesi graffa chiusa 6"/>
          <p:cNvSpPr/>
          <p:nvPr/>
        </p:nvSpPr>
        <p:spPr>
          <a:xfrm>
            <a:off x="5093208" y="1920240"/>
            <a:ext cx="694944" cy="2048256"/>
          </a:xfrm>
          <a:prstGeom prst="rightBrace">
            <a:avLst>
              <a:gd name="adj1" fmla="val 73684"/>
              <a:gd name="adj2" fmla="val 50000"/>
            </a:avLst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5961888" y="2344203"/>
            <a:ext cx="5379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Combining company data and mc </a:t>
            </a:r>
            <a:r>
              <a:rPr lang="en-US" dirty="0" err="1" smtClean="0"/>
              <a:t>wf</a:t>
            </a:r>
            <a:r>
              <a:rPr lang="en-US" dirty="0" smtClean="0"/>
              <a:t> realization, </a:t>
            </a:r>
          </a:p>
          <a:p>
            <a:pPr algn="ctr"/>
            <a:r>
              <a:rPr lang="en-US" dirty="0" smtClean="0"/>
              <a:t>we put </a:t>
            </a:r>
            <a:r>
              <a:rPr lang="en-US" dirty="0" smtClean="0">
                <a:solidFill>
                  <a:srgbClr val="FF0000"/>
                </a:solidFill>
              </a:rPr>
              <a:t>110 nm </a:t>
            </a:r>
            <a:r>
              <a:rPr lang="en-US" dirty="0" err="1" smtClean="0"/>
              <a:t>rms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as typical number for NCPA </a:t>
            </a:r>
          </a:p>
          <a:p>
            <a:pPr algn="ctr"/>
            <a:r>
              <a:rPr lang="en-US" dirty="0" smtClean="0"/>
              <a:t>(distributed on 30 Zernike’s modes)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29768" y="4969172"/>
            <a:ext cx="466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Dichroic</a:t>
            </a:r>
            <a:r>
              <a:rPr lang="en-US" dirty="0" smtClean="0"/>
              <a:t> is the main (75%) contributor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78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312801"/>
            <a:ext cx="8759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Evaluate </a:t>
            </a:r>
            <a:r>
              <a:rPr lang="en-US" dirty="0" smtClean="0"/>
              <a:t>the</a:t>
            </a:r>
            <a:r>
              <a:rPr lang="en-US" dirty="0" smtClean="0">
                <a:solidFill>
                  <a:srgbClr val="FF0000"/>
                </a:solidFill>
              </a:rPr>
              <a:t> NCPA </a:t>
            </a:r>
            <a:r>
              <a:rPr lang="en-US" dirty="0" smtClean="0"/>
              <a:t>before the observation </a:t>
            </a:r>
          </a:p>
          <a:p>
            <a:r>
              <a:rPr lang="en-US" dirty="0"/>
              <a:t> </a:t>
            </a:r>
            <a:r>
              <a:rPr lang="en-US" dirty="0" smtClean="0"/>
              <a:t>      When: once a year? Once a season? Every night? </a:t>
            </a:r>
          </a:p>
          <a:p>
            <a:r>
              <a:rPr lang="en-US" dirty="0"/>
              <a:t>  </a:t>
            </a:r>
            <a:r>
              <a:rPr lang="en-US" dirty="0" smtClean="0"/>
              <a:t>     How? Phase diversity? Fiber and reconstruction through PSF on scientific detector? 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0" y="2092833"/>
            <a:ext cx="442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dirty="0" smtClean="0">
                <a:solidFill>
                  <a:srgbClr val="FF0000"/>
                </a:solidFill>
              </a:rPr>
              <a:t>Apply </a:t>
            </a:r>
            <a:r>
              <a:rPr lang="en-US" dirty="0" smtClean="0"/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correspondent</a:t>
            </a:r>
            <a:r>
              <a:rPr lang="en-US" dirty="0" smtClean="0">
                <a:solidFill>
                  <a:srgbClr val="FF0000"/>
                </a:solidFill>
              </a:rPr>
              <a:t> correction </a:t>
            </a:r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0" y="5120637"/>
            <a:ext cx="656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dirty="0" smtClean="0">
                <a:solidFill>
                  <a:srgbClr val="FF0000"/>
                </a:solidFill>
              </a:rPr>
              <a:t>Close </a:t>
            </a:r>
            <a:r>
              <a:rPr lang="en-US" dirty="0" smtClean="0"/>
              <a:t>the tip tilt </a:t>
            </a:r>
            <a:r>
              <a:rPr lang="en-US" dirty="0" smtClean="0">
                <a:solidFill>
                  <a:srgbClr val="FF0000"/>
                </a:solidFill>
              </a:rPr>
              <a:t>loop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maintain the correction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86" y="2842366"/>
            <a:ext cx="4832091" cy="361954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0" t="8240" r="18040" b="5200"/>
          <a:stretch/>
        </p:blipFill>
        <p:spPr>
          <a:xfrm>
            <a:off x="4471416" y="1524890"/>
            <a:ext cx="3133028" cy="312724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56616" y="5489969"/>
            <a:ext cx="2011680" cy="45719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/>
          <p:cNvSpPr/>
          <p:nvPr/>
        </p:nvSpPr>
        <p:spPr>
          <a:xfrm>
            <a:off x="2913888" y="5485980"/>
            <a:ext cx="2011680" cy="45719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1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nch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24" y="3369200"/>
            <a:ext cx="5367528" cy="348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Optical bench #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8907" y="13030"/>
            <a:ext cx="6727841" cy="448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-1763" y="566927"/>
            <a:ext cx="5543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i="1" dirty="0" smtClean="0"/>
              <a:t>Sources</a:t>
            </a:r>
            <a:r>
              <a:rPr lang="en-US" dirty="0" smtClean="0"/>
              <a:t>: - diode 635 nm, 1.2mW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- Tungsten-Halogen </a:t>
            </a:r>
            <a:r>
              <a:rPr lang="en-US" dirty="0"/>
              <a:t>Light Source,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360 </a:t>
            </a:r>
            <a:r>
              <a:rPr lang="en-US" dirty="0"/>
              <a:t>- 2600 </a:t>
            </a:r>
            <a:r>
              <a:rPr lang="en-US" dirty="0" smtClean="0"/>
              <a:t>nm (with fiber); </a:t>
            </a:r>
          </a:p>
          <a:p>
            <a:r>
              <a:rPr lang="en-US" dirty="0"/>
              <a:t>	</a:t>
            </a:r>
            <a:r>
              <a:rPr lang="en-US" dirty="0" smtClean="0"/>
              <a:t>75 W tunable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Cornice 2"/>
          <p:cNvSpPr/>
          <p:nvPr/>
        </p:nvSpPr>
        <p:spPr>
          <a:xfrm>
            <a:off x="9144" y="3364992"/>
            <a:ext cx="5385816" cy="3493008"/>
          </a:xfrm>
          <a:prstGeom prst="frame">
            <a:avLst>
              <a:gd name="adj1" fmla="val 72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rnice 5"/>
          <p:cNvSpPr/>
          <p:nvPr/>
        </p:nvSpPr>
        <p:spPr>
          <a:xfrm>
            <a:off x="5467998" y="13030"/>
            <a:ext cx="6724001" cy="3763442"/>
          </a:xfrm>
          <a:prstGeom prst="frame">
            <a:avLst>
              <a:gd name="adj1" fmla="val 72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04932" y="126230"/>
            <a:ext cx="1748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Test Bench</a:t>
            </a:r>
          </a:p>
        </p:txBody>
      </p:sp>
      <p:sp>
        <p:nvSpPr>
          <p:cNvPr id="5" name="Rettangolo 4"/>
          <p:cNvSpPr/>
          <p:nvPr/>
        </p:nvSpPr>
        <p:spPr>
          <a:xfrm>
            <a:off x="5541264" y="4625702"/>
            <a:ext cx="65745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Detectors</a:t>
            </a:r>
            <a:r>
              <a:rPr lang="en-US" dirty="0"/>
              <a:t>: - CRED2</a:t>
            </a:r>
          </a:p>
          <a:p>
            <a:r>
              <a:rPr lang="en-US" dirty="0"/>
              <a:t>                   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- </a:t>
            </a:r>
            <a:r>
              <a:rPr lang="en-US" dirty="0"/>
              <a:t>Shack-Hartmann </a:t>
            </a:r>
            <a:r>
              <a:rPr lang="en-US" dirty="0" err="1"/>
              <a:t>wavefront</a:t>
            </a:r>
            <a:r>
              <a:rPr lang="en-US" dirty="0"/>
              <a:t> sensor (</a:t>
            </a:r>
            <a:r>
              <a:rPr lang="en-US" dirty="0" smtClean="0"/>
              <a:t>19x15 - 300 µm 	    pitch - </a:t>
            </a:r>
            <a:r>
              <a:rPr lang="en-US" dirty="0" err="1" smtClean="0"/>
              <a:t>lenslet</a:t>
            </a:r>
            <a:r>
              <a:rPr lang="en-US" dirty="0"/>
              <a:t>; 1024x1280 4.65 µm </a:t>
            </a:r>
            <a:r>
              <a:rPr lang="en-US" dirty="0" err="1"/>
              <a:t>px</a:t>
            </a:r>
            <a:r>
              <a:rPr lang="en-US" dirty="0"/>
              <a:t>; 400-900 nm </a:t>
            </a:r>
            <a:r>
              <a:rPr lang="en-US" dirty="0" smtClean="0"/>
              <a:t>	    bandwidth)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- Basler (1024x1280 5.3 µm </a:t>
            </a:r>
            <a:r>
              <a:rPr lang="en-US" dirty="0" err="1" smtClean="0"/>
              <a:t>px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7" name="Cornice 6"/>
          <p:cNvSpPr/>
          <p:nvPr/>
        </p:nvSpPr>
        <p:spPr>
          <a:xfrm>
            <a:off x="2011680" y="77038"/>
            <a:ext cx="1901952" cy="617906"/>
          </a:xfrm>
          <a:prstGeom prst="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5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39172" y="403178"/>
            <a:ext cx="1424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TT LOOP</a:t>
            </a:r>
          </a:p>
        </p:txBody>
      </p:sp>
      <p:sp>
        <p:nvSpPr>
          <p:cNvPr id="3" name="Cornice 2"/>
          <p:cNvSpPr/>
          <p:nvPr/>
        </p:nvSpPr>
        <p:spPr>
          <a:xfrm>
            <a:off x="1576226" y="310895"/>
            <a:ext cx="1752189" cy="704089"/>
          </a:xfrm>
          <a:prstGeom prst="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758184" y="975729"/>
            <a:ext cx="4672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GOAL</a:t>
            </a:r>
          </a:p>
          <a:p>
            <a:pPr algn="ctr"/>
            <a:r>
              <a:rPr lang="en-US" dirty="0" smtClean="0"/>
              <a:t>Check the </a:t>
            </a:r>
            <a:r>
              <a:rPr lang="en-US" dirty="0" smtClean="0">
                <a:solidFill>
                  <a:srgbClr val="FF0000"/>
                </a:solidFill>
              </a:rPr>
              <a:t>performance of the TT loop</a:t>
            </a:r>
          </a:p>
        </p:txBody>
      </p:sp>
      <p:cxnSp>
        <p:nvCxnSpPr>
          <p:cNvPr id="6" name="Connettore 2 5"/>
          <p:cNvCxnSpPr>
            <a:stCxn id="4" idx="2"/>
          </p:cNvCxnSpPr>
          <p:nvPr/>
        </p:nvCxnSpPr>
        <p:spPr>
          <a:xfrm flipH="1">
            <a:off x="2267712" y="1622060"/>
            <a:ext cx="3826764" cy="126476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>
            <a:stCxn id="4" idx="2"/>
          </p:cNvCxnSpPr>
          <p:nvPr/>
        </p:nvCxnSpPr>
        <p:spPr>
          <a:xfrm>
            <a:off x="6094476" y="1622060"/>
            <a:ext cx="3634740" cy="126476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stCxn id="4" idx="2"/>
          </p:cNvCxnSpPr>
          <p:nvPr/>
        </p:nvCxnSpPr>
        <p:spPr>
          <a:xfrm>
            <a:off x="6094476" y="1622060"/>
            <a:ext cx="0" cy="126476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594360" y="3165841"/>
            <a:ext cx="3456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Starting from different amplitudes of residual Tip Tilt histories</a:t>
            </a:r>
            <a:endParaRPr lang="en-US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4366260" y="3174984"/>
            <a:ext cx="3456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Working with different source luminosity</a:t>
            </a:r>
            <a:endParaRPr lang="en-US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8138160" y="3163824"/>
            <a:ext cx="345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Correcting at different frame rates</a:t>
            </a:r>
            <a:endParaRPr lang="en-US" dirty="0"/>
          </a:p>
        </p:txBody>
      </p:sp>
      <p:cxnSp>
        <p:nvCxnSpPr>
          <p:cNvPr id="20" name="Connettore 2 19"/>
          <p:cNvCxnSpPr/>
          <p:nvPr/>
        </p:nvCxnSpPr>
        <p:spPr>
          <a:xfrm>
            <a:off x="2267712" y="4057042"/>
            <a:ext cx="0" cy="73152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6094476" y="3987092"/>
            <a:ext cx="0" cy="73152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10024872" y="3922930"/>
            <a:ext cx="0" cy="73152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1524762" y="4913221"/>
            <a:ext cx="742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Calibri" panose="020F0502020204030204" pitchFamily="34" charset="0"/>
              <a:buChar char="∙"/>
            </a:pPr>
            <a:r>
              <a:rPr lang="en-US" dirty="0" smtClean="0"/>
              <a:t>15</a:t>
            </a:r>
          </a:p>
          <a:p>
            <a:pPr marL="285750" indent="-285750" algn="ctr">
              <a:buFont typeface="Calibri" panose="020F0502020204030204" pitchFamily="34" charset="0"/>
              <a:buChar char="∙"/>
            </a:pPr>
            <a:r>
              <a:rPr lang="en-US" dirty="0" smtClean="0"/>
              <a:t>10</a:t>
            </a:r>
          </a:p>
          <a:p>
            <a:pPr marL="285750" indent="-285750" algn="ctr">
              <a:buFont typeface="Calibri" panose="020F0502020204030204" pitchFamily="34" charset="0"/>
              <a:buChar char="∙"/>
            </a:pPr>
            <a:r>
              <a:rPr lang="en-US" dirty="0" smtClean="0"/>
              <a:t>  5</a:t>
            </a:r>
          </a:p>
          <a:p>
            <a:pPr marL="285750" indent="-285750" algn="ctr">
              <a:buFont typeface="Calibri" panose="020F0502020204030204" pitchFamily="34" charset="0"/>
              <a:buChar char="∙"/>
            </a:pPr>
            <a:r>
              <a:rPr lang="en-US" dirty="0" smtClean="0"/>
              <a:t>  0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2267712" y="5278301"/>
            <a:ext cx="74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5369814" y="4734786"/>
            <a:ext cx="742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Calibri" panose="020F0502020204030204" pitchFamily="34" charset="0"/>
              <a:buChar char="∙"/>
            </a:pPr>
            <a:r>
              <a:rPr lang="en-US" dirty="0" smtClean="0">
                <a:solidFill>
                  <a:srgbClr val="00FF00"/>
                </a:solidFill>
              </a:rPr>
              <a:t>  </a:t>
            </a:r>
            <a:r>
              <a:rPr lang="en-US" b="1" dirty="0" smtClean="0">
                <a:solidFill>
                  <a:srgbClr val="00FF00"/>
                </a:solidFill>
              </a:rPr>
              <a:t>8</a:t>
            </a:r>
          </a:p>
          <a:p>
            <a:pPr marL="285750" indent="-285750" algn="ctr">
              <a:buFont typeface="Calibri" panose="020F0502020204030204" pitchFamily="34" charset="0"/>
              <a:buChar char="∙"/>
            </a:pPr>
            <a:r>
              <a:rPr lang="en-US" b="1" dirty="0" smtClean="0">
                <a:solidFill>
                  <a:srgbClr val="00FF00"/>
                </a:solidFill>
              </a:rPr>
              <a:t>  9</a:t>
            </a:r>
          </a:p>
          <a:p>
            <a:pPr marL="285750" indent="-285750" algn="ctr">
              <a:buFont typeface="Calibri" panose="020F0502020204030204" pitchFamily="34" charset="0"/>
              <a:buChar char="∙"/>
            </a:pPr>
            <a:r>
              <a:rPr lang="en-US" b="1" dirty="0" smtClean="0">
                <a:solidFill>
                  <a:srgbClr val="00FF00"/>
                </a:solidFill>
              </a:rPr>
              <a:t>10  </a:t>
            </a:r>
          </a:p>
          <a:p>
            <a:pPr marL="285750" indent="-285750" algn="ctr">
              <a:buFont typeface="Calibri" panose="020F0502020204030204" pitchFamily="34" charset="0"/>
              <a:buChar char="∙"/>
            </a:pPr>
            <a:r>
              <a:rPr lang="en-US" b="1" dirty="0" smtClean="0">
                <a:solidFill>
                  <a:srgbClr val="FFC000"/>
                </a:solidFill>
              </a:rPr>
              <a:t>11</a:t>
            </a:r>
          </a:p>
          <a:p>
            <a:pPr marL="285750" indent="-285750" algn="ctr">
              <a:buFont typeface="Calibri" panose="020F0502020204030204" pitchFamily="34" charset="0"/>
              <a:buChar char="∙"/>
            </a:pPr>
            <a:r>
              <a:rPr lang="en-US" b="1" dirty="0" smtClean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6112764" y="527830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 magnitude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8983218" y="5139800"/>
            <a:ext cx="112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Calibri" panose="020F0502020204030204" pitchFamily="34" charset="0"/>
              <a:buChar char="∙"/>
            </a:pPr>
            <a:r>
              <a:rPr lang="en-US" dirty="0" smtClean="0"/>
              <a:t>  500</a:t>
            </a:r>
          </a:p>
          <a:p>
            <a:pPr marL="285750" indent="-285750" algn="ctr">
              <a:buFont typeface="Calibri" panose="020F0502020204030204" pitchFamily="34" charset="0"/>
              <a:buChar char="∙"/>
            </a:pPr>
            <a:r>
              <a:rPr lang="en-US" dirty="0" smtClean="0"/>
              <a:t>1000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10069830" y="5232134"/>
            <a:ext cx="86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Hertz</a:t>
            </a:r>
          </a:p>
        </p:txBody>
      </p:sp>
    </p:spTree>
    <p:extLst>
      <p:ext uri="{BB962C8B-B14F-4D97-AF65-F5344CB8AC3E}">
        <p14:creationId xmlns:p14="http://schemas.microsoft.com/office/powerpoint/2010/main" val="425949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01" y="1047872"/>
            <a:ext cx="3766947" cy="33537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608" y="1249060"/>
            <a:ext cx="5294392" cy="437612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07" y="4645913"/>
            <a:ext cx="2230768" cy="218503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551" y="4645913"/>
            <a:ext cx="2559752" cy="218503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879" y="4645913"/>
            <a:ext cx="2210802" cy="2185035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3313123" y="189940"/>
            <a:ext cx="5558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Calibrate the lamp to simulate R mag</a:t>
            </a:r>
          </a:p>
        </p:txBody>
      </p:sp>
      <p:sp>
        <p:nvSpPr>
          <p:cNvPr id="12" name="Cornice 11"/>
          <p:cNvSpPr/>
          <p:nvPr/>
        </p:nvSpPr>
        <p:spPr>
          <a:xfrm>
            <a:off x="3148531" y="99506"/>
            <a:ext cx="5914183" cy="704089"/>
          </a:xfrm>
          <a:prstGeom prst="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91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205931" y="244804"/>
            <a:ext cx="1990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Time history</a:t>
            </a:r>
          </a:p>
        </p:txBody>
      </p:sp>
      <p:sp>
        <p:nvSpPr>
          <p:cNvPr id="3" name="Cornice 2"/>
          <p:cNvSpPr/>
          <p:nvPr/>
        </p:nvSpPr>
        <p:spPr>
          <a:xfrm>
            <a:off x="5041339" y="154370"/>
            <a:ext cx="2264717" cy="704089"/>
          </a:xfrm>
          <a:prstGeom prst="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725727" y="1133856"/>
            <a:ext cx="4053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Centroid data </a:t>
            </a:r>
          </a:p>
          <a:p>
            <a:r>
              <a:rPr lang="en-US" dirty="0" smtClean="0"/>
              <a:t>courtesy of </a:t>
            </a:r>
          </a:p>
          <a:p>
            <a:r>
              <a:rPr lang="en-US" dirty="0" smtClean="0"/>
              <a:t>Fernando </a:t>
            </a:r>
            <a:r>
              <a:rPr lang="en-US" dirty="0" err="1" smtClean="0"/>
              <a:t>Pedichini</a:t>
            </a:r>
            <a:r>
              <a:rPr lang="en-US" dirty="0" smtClean="0"/>
              <a:t> and Marco </a:t>
            </a:r>
            <a:r>
              <a:rPr lang="en-US" dirty="0" err="1" smtClean="0"/>
              <a:t>Stangalini</a:t>
            </a:r>
            <a:r>
              <a:rPr lang="en-US" dirty="0" smtClean="0"/>
              <a:t> from SHARK-VIS forerunner test @LBT 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342774" y="3602736"/>
            <a:ext cx="620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338115" y="5273040"/>
            <a:ext cx="620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060618" y="5953975"/>
            <a:ext cx="2690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 seconds history</a:t>
            </a:r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58" y="1152144"/>
            <a:ext cx="5727588" cy="468172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029" y="2461957"/>
            <a:ext cx="4599241" cy="327133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303037" y="6183086"/>
            <a:ext cx="318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Here FLAO is correcting the WF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6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4660</TotalTime>
  <Words>1374</Words>
  <Application>Microsoft Office PowerPoint</Application>
  <PresentationFormat>Widescreen</PresentationFormat>
  <Paragraphs>289</Paragraphs>
  <Slides>28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Times Bold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blonde_fedi blonde_fedi</dc:creator>
  <cp:lastModifiedBy>blonde_fedi blonde_fedi</cp:lastModifiedBy>
  <cp:revision>204</cp:revision>
  <dcterms:created xsi:type="dcterms:W3CDTF">2019-10-10T09:22:06Z</dcterms:created>
  <dcterms:modified xsi:type="dcterms:W3CDTF">2019-10-29T10:42:22Z</dcterms:modified>
</cp:coreProperties>
</file>