
<file path=[Content_Types].xml><?xml version="1.0" encoding="utf-8"?>
<Types xmlns="http://schemas.openxmlformats.org/package/2006/content-types">
  <Default Extension="png" ContentType="image/png"/>
  <Default Extension="mpg" ContentType="vide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6"/>
  </p:notesMasterIdLst>
  <p:sldIdLst>
    <p:sldId id="257" r:id="rId2"/>
    <p:sldId id="325" r:id="rId3"/>
    <p:sldId id="314" r:id="rId4"/>
    <p:sldId id="315" r:id="rId5"/>
    <p:sldId id="316" r:id="rId6"/>
    <p:sldId id="317" r:id="rId7"/>
    <p:sldId id="318" r:id="rId8"/>
    <p:sldId id="320" r:id="rId9"/>
    <p:sldId id="321" r:id="rId10"/>
    <p:sldId id="313" r:id="rId11"/>
    <p:sldId id="322" r:id="rId12"/>
    <p:sldId id="323" r:id="rId13"/>
    <p:sldId id="310" r:id="rId14"/>
    <p:sldId id="324" r:id="rId15"/>
    <p:sldId id="264" r:id="rId16"/>
    <p:sldId id="287" r:id="rId17"/>
    <p:sldId id="288" r:id="rId18"/>
    <p:sldId id="278" r:id="rId19"/>
    <p:sldId id="289" r:id="rId20"/>
    <p:sldId id="290" r:id="rId21"/>
    <p:sldId id="291" r:id="rId22"/>
    <p:sldId id="292" r:id="rId23"/>
    <p:sldId id="293" r:id="rId24"/>
    <p:sldId id="265" r:id="rId25"/>
    <p:sldId id="266" r:id="rId26"/>
    <p:sldId id="268" r:id="rId27"/>
    <p:sldId id="267" r:id="rId28"/>
    <p:sldId id="269" r:id="rId29"/>
    <p:sldId id="270" r:id="rId30"/>
    <p:sldId id="272" r:id="rId31"/>
    <p:sldId id="295" r:id="rId32"/>
    <p:sldId id="296" r:id="rId33"/>
    <p:sldId id="280" r:id="rId34"/>
    <p:sldId id="271" r:id="rId35"/>
    <p:sldId id="281" r:id="rId36"/>
    <p:sldId id="282" r:id="rId37"/>
    <p:sldId id="308" r:id="rId38"/>
    <p:sldId id="275" r:id="rId39"/>
    <p:sldId id="277" r:id="rId40"/>
    <p:sldId id="299" r:id="rId41"/>
    <p:sldId id="300" r:id="rId42"/>
    <p:sldId id="301" r:id="rId43"/>
    <p:sldId id="303" r:id="rId44"/>
    <p:sldId id="283" r:id="rId45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54">
          <p15:clr>
            <a:srgbClr val="A4A3A4"/>
          </p15:clr>
        </p15:guide>
        <p15:guide id="2" pos="38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5"/>
    <p:restoredTop sz="94624"/>
  </p:normalViewPr>
  <p:slideViewPr>
    <p:cSldViewPr snapToGrid="0" snapToObjects="1">
      <p:cViewPr varScale="1">
        <p:scale>
          <a:sx n="111" d="100"/>
          <a:sy n="111" d="100"/>
        </p:scale>
        <p:origin x="1168" y="200"/>
      </p:cViewPr>
      <p:guideLst>
        <p:guide orient="horz" pos="254"/>
        <p:guide pos="387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png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image" Target="../media/image44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DE8327-B46F-7C4C-A347-E46C1160BA36}" type="datetimeFigureOut">
              <a:rPr lang="fr-FR" smtClean="0"/>
              <a:t>07/01/2020</a:t>
            </a:fld>
            <a:endParaRPr lang="en-US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1EDC35-8595-BF44-956A-1D3371FAD39B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5192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3E2860D-F5AF-A945-92D2-10ECBD39FBEC}" type="slidenum">
              <a:rPr lang="en-US"/>
              <a:pPr/>
              <a:t>15</a:t>
            </a:fld>
            <a:endParaRPr lang="en-US"/>
          </a:p>
        </p:txBody>
      </p:sp>
      <p:sp>
        <p:nvSpPr>
          <p:cNvPr id="336898" name="Rectangle 2"/>
          <p:cNvSpPr>
            <a:spLocks noGrp="1" noRot="1" noChangeAspect="1" noChangeArrowheads="1"/>
          </p:cNvSpPr>
          <p:nvPr>
            <p:ph type="sldImg"/>
          </p:nvPr>
        </p:nvSpPr>
        <p:spPr/>
      </p:sp>
      <p:sp>
        <p:nvSpPr>
          <p:cNvPr id="336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836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3E2860D-F5AF-A945-92D2-10ECBD39FBEC}" type="slidenum">
              <a:rPr lang="en-US"/>
              <a:pPr/>
              <a:t>38</a:t>
            </a:fld>
            <a:endParaRPr lang="en-US"/>
          </a:p>
        </p:txBody>
      </p:sp>
      <p:sp>
        <p:nvSpPr>
          <p:cNvPr id="336898" name="Rectangle 2"/>
          <p:cNvSpPr>
            <a:spLocks noGrp="1" noRot="1" noChangeAspect="1" noChangeArrowheads="1"/>
          </p:cNvSpPr>
          <p:nvPr>
            <p:ph type="sldImg"/>
          </p:nvPr>
        </p:nvSpPr>
        <p:spPr/>
      </p:sp>
      <p:sp>
        <p:nvSpPr>
          <p:cNvPr id="336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3E2860D-F5AF-A945-92D2-10ECBD39FBEC}" type="slidenum">
              <a:rPr lang="en-US"/>
              <a:pPr/>
              <a:t>16</a:t>
            </a:fld>
            <a:endParaRPr lang="en-US"/>
          </a:p>
        </p:txBody>
      </p:sp>
      <p:sp>
        <p:nvSpPr>
          <p:cNvPr id="336898" name="Rectangle 2"/>
          <p:cNvSpPr>
            <a:spLocks noGrp="1" noRot="1" noChangeAspect="1" noChangeArrowheads="1"/>
          </p:cNvSpPr>
          <p:nvPr>
            <p:ph type="sldImg"/>
          </p:nvPr>
        </p:nvSpPr>
        <p:spPr/>
      </p:sp>
      <p:sp>
        <p:nvSpPr>
          <p:cNvPr id="336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3E2860D-F5AF-A945-92D2-10ECBD39FBEC}" type="slidenum">
              <a:rPr lang="en-US"/>
              <a:pPr/>
              <a:t>17</a:t>
            </a:fld>
            <a:endParaRPr lang="en-US"/>
          </a:p>
        </p:txBody>
      </p:sp>
      <p:sp>
        <p:nvSpPr>
          <p:cNvPr id="336898" name="Rectangle 2"/>
          <p:cNvSpPr>
            <a:spLocks noGrp="1" noRot="1" noChangeAspect="1" noChangeArrowheads="1"/>
          </p:cNvSpPr>
          <p:nvPr>
            <p:ph type="sldImg"/>
          </p:nvPr>
        </p:nvSpPr>
        <p:spPr/>
      </p:sp>
      <p:sp>
        <p:nvSpPr>
          <p:cNvPr id="336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3E2860D-F5AF-A945-92D2-10ECBD39FBEC}" type="slidenum">
              <a:rPr lang="en-US"/>
              <a:pPr/>
              <a:t>18</a:t>
            </a:fld>
            <a:endParaRPr lang="en-US"/>
          </a:p>
        </p:txBody>
      </p:sp>
      <p:sp>
        <p:nvSpPr>
          <p:cNvPr id="336898" name="Rectangle 2"/>
          <p:cNvSpPr>
            <a:spLocks noGrp="1" noRot="1" noChangeAspect="1" noChangeArrowheads="1"/>
          </p:cNvSpPr>
          <p:nvPr>
            <p:ph type="sldImg"/>
          </p:nvPr>
        </p:nvSpPr>
        <p:spPr/>
      </p:sp>
      <p:sp>
        <p:nvSpPr>
          <p:cNvPr id="336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3E2860D-F5AF-A945-92D2-10ECBD39FBEC}" type="slidenum">
              <a:rPr lang="en-US"/>
              <a:pPr/>
              <a:t>19</a:t>
            </a:fld>
            <a:endParaRPr lang="en-US"/>
          </a:p>
        </p:txBody>
      </p:sp>
      <p:sp>
        <p:nvSpPr>
          <p:cNvPr id="336898" name="Rectangle 2"/>
          <p:cNvSpPr>
            <a:spLocks noGrp="1" noRot="1" noChangeAspect="1" noChangeArrowheads="1"/>
          </p:cNvSpPr>
          <p:nvPr>
            <p:ph type="sldImg"/>
          </p:nvPr>
        </p:nvSpPr>
        <p:spPr/>
      </p:sp>
      <p:sp>
        <p:nvSpPr>
          <p:cNvPr id="336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3E2860D-F5AF-A945-92D2-10ECBD39FBEC}" type="slidenum">
              <a:rPr lang="en-US"/>
              <a:pPr/>
              <a:t>20</a:t>
            </a:fld>
            <a:endParaRPr lang="en-US"/>
          </a:p>
        </p:txBody>
      </p:sp>
      <p:sp>
        <p:nvSpPr>
          <p:cNvPr id="336898" name="Rectangle 2"/>
          <p:cNvSpPr>
            <a:spLocks noGrp="1" noRot="1" noChangeAspect="1" noChangeArrowheads="1"/>
          </p:cNvSpPr>
          <p:nvPr>
            <p:ph type="sldImg"/>
          </p:nvPr>
        </p:nvSpPr>
        <p:spPr/>
      </p:sp>
      <p:sp>
        <p:nvSpPr>
          <p:cNvPr id="336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3E2860D-F5AF-A945-92D2-10ECBD39FBEC}" type="slidenum">
              <a:rPr lang="en-US"/>
              <a:pPr/>
              <a:t>21</a:t>
            </a:fld>
            <a:endParaRPr lang="en-US"/>
          </a:p>
        </p:txBody>
      </p:sp>
      <p:sp>
        <p:nvSpPr>
          <p:cNvPr id="336898" name="Rectangle 2"/>
          <p:cNvSpPr>
            <a:spLocks noGrp="1" noRot="1" noChangeAspect="1" noChangeArrowheads="1"/>
          </p:cNvSpPr>
          <p:nvPr>
            <p:ph type="sldImg"/>
          </p:nvPr>
        </p:nvSpPr>
        <p:spPr/>
      </p:sp>
      <p:sp>
        <p:nvSpPr>
          <p:cNvPr id="336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3E2860D-F5AF-A945-92D2-10ECBD39FBEC}" type="slidenum">
              <a:rPr lang="en-US"/>
              <a:pPr/>
              <a:t>22</a:t>
            </a:fld>
            <a:endParaRPr lang="en-US"/>
          </a:p>
        </p:txBody>
      </p:sp>
      <p:sp>
        <p:nvSpPr>
          <p:cNvPr id="336898" name="Rectangle 2"/>
          <p:cNvSpPr>
            <a:spLocks noGrp="1" noRot="1" noChangeAspect="1" noChangeArrowheads="1"/>
          </p:cNvSpPr>
          <p:nvPr>
            <p:ph type="sldImg"/>
          </p:nvPr>
        </p:nvSpPr>
        <p:spPr/>
      </p:sp>
      <p:sp>
        <p:nvSpPr>
          <p:cNvPr id="336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3E2860D-F5AF-A945-92D2-10ECBD39FBEC}" type="slidenum">
              <a:rPr lang="en-US"/>
              <a:pPr/>
              <a:t>23</a:t>
            </a:fld>
            <a:endParaRPr lang="en-US"/>
          </a:p>
        </p:txBody>
      </p:sp>
      <p:sp>
        <p:nvSpPr>
          <p:cNvPr id="336898" name="Rectangle 2"/>
          <p:cNvSpPr>
            <a:spLocks noGrp="1" noRot="1" noChangeAspect="1" noChangeArrowheads="1"/>
          </p:cNvSpPr>
          <p:nvPr>
            <p:ph type="sldImg"/>
          </p:nvPr>
        </p:nvSpPr>
        <p:spPr/>
      </p:sp>
      <p:sp>
        <p:nvSpPr>
          <p:cNvPr id="336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Cliquez et modifiez le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629F5-2334-9649-B6FB-852919836AC7}" type="datetimeFigureOut">
              <a:rPr lang="fr-FR" smtClean="0"/>
              <a:t>07/01/2020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6A083-480D-F847-B1E8-509744C889F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899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629F5-2334-9649-B6FB-852919836AC7}" type="datetimeFigureOut">
              <a:rPr lang="fr-FR" smtClean="0"/>
              <a:t>07/01/2020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6A083-480D-F847-B1E8-509744C889F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1583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Cliquez et modifiez le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629F5-2334-9649-B6FB-852919836AC7}" type="datetimeFigureOut">
              <a:rPr lang="fr-FR" smtClean="0"/>
              <a:t>07/01/2020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6A083-480D-F847-B1E8-509744C889F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6547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629F5-2334-9649-B6FB-852919836AC7}" type="datetimeFigureOut">
              <a:rPr lang="fr-FR" smtClean="0"/>
              <a:t>07/01/2020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6A083-480D-F847-B1E8-509744C889F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7132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et modifiez le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629F5-2334-9649-B6FB-852919836AC7}" type="datetimeFigureOut">
              <a:rPr lang="fr-FR" smtClean="0"/>
              <a:t>07/01/2020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6A083-480D-F847-B1E8-509744C889F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4837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629F5-2334-9649-B6FB-852919836AC7}" type="datetimeFigureOut">
              <a:rPr lang="fr-FR" smtClean="0"/>
              <a:t>07/01/2020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6A083-480D-F847-B1E8-509744C889F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1258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629F5-2334-9649-B6FB-852919836AC7}" type="datetimeFigureOut">
              <a:rPr lang="fr-FR" smtClean="0"/>
              <a:t>07/01/2020</a:t>
            </a:fld>
            <a:endParaRPr lang="en-US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6A083-480D-F847-B1E8-509744C889F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2425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629F5-2334-9649-B6FB-852919836AC7}" type="datetimeFigureOut">
              <a:rPr lang="fr-FR" smtClean="0"/>
              <a:t>07/01/2020</a:t>
            </a:fld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6A083-480D-F847-B1E8-509744C889F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5913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629F5-2334-9649-B6FB-852919836AC7}" type="datetimeFigureOut">
              <a:rPr lang="fr-FR" smtClean="0"/>
              <a:t>07/01/2020</a:t>
            </a:fld>
            <a:endParaRPr lang="en-US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6A083-480D-F847-B1E8-509744C889F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6663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629F5-2334-9649-B6FB-852919836AC7}" type="datetimeFigureOut">
              <a:rPr lang="fr-FR" smtClean="0"/>
              <a:t>07/01/2020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6A083-480D-F847-B1E8-509744C889F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8474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  <a:endParaRPr lang="en-US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629F5-2334-9649-B6FB-852919836AC7}" type="datetimeFigureOut">
              <a:rPr lang="fr-FR" smtClean="0"/>
              <a:t>07/01/2020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6A083-480D-F847-B1E8-509744C889F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6903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et modifiez le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D629F5-2334-9649-B6FB-852919836AC7}" type="datetimeFigureOut">
              <a:rPr lang="fr-FR" smtClean="0"/>
              <a:t>07/01/2020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26A083-480D-F847-B1E8-509744C889F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636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video" Target="../media/media4.mpg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3" Type="http://schemas.microsoft.com/office/2007/relationships/media" Target="../media/media2.mpg"/><Relationship Id="rId7" Type="http://schemas.microsoft.com/office/2007/relationships/media" Target="../media/media4.mpg"/><Relationship Id="rId12" Type="http://schemas.openxmlformats.org/officeDocument/2006/relationships/notesSlide" Target="../notesSlides/notesSlide4.xml"/><Relationship Id="rId17" Type="http://schemas.openxmlformats.org/officeDocument/2006/relationships/image" Target="../media/image20.png"/><Relationship Id="rId2" Type="http://schemas.openxmlformats.org/officeDocument/2006/relationships/video" Target="../media/media1.mpg"/><Relationship Id="rId16" Type="http://schemas.openxmlformats.org/officeDocument/2006/relationships/image" Target="../media/image19.png"/><Relationship Id="rId20" Type="http://schemas.openxmlformats.org/officeDocument/2006/relationships/image" Target="../media/image23.png"/><Relationship Id="rId1" Type="http://schemas.microsoft.com/office/2007/relationships/media" Target="../media/media1.mpg"/><Relationship Id="rId6" Type="http://schemas.openxmlformats.org/officeDocument/2006/relationships/video" Target="../media/media3.mpg"/><Relationship Id="rId11" Type="http://schemas.openxmlformats.org/officeDocument/2006/relationships/slideLayout" Target="../slideLayouts/slideLayout7.xml"/><Relationship Id="rId5" Type="http://schemas.microsoft.com/office/2007/relationships/media" Target="../media/media3.mpg"/><Relationship Id="rId15" Type="http://schemas.openxmlformats.org/officeDocument/2006/relationships/image" Target="../media/image18.png"/><Relationship Id="rId10" Type="http://schemas.openxmlformats.org/officeDocument/2006/relationships/video" Target="../media/media5.mpg"/><Relationship Id="rId19" Type="http://schemas.openxmlformats.org/officeDocument/2006/relationships/image" Target="../media/image22.png"/><Relationship Id="rId4" Type="http://schemas.openxmlformats.org/officeDocument/2006/relationships/video" Target="../media/media2.mpg"/><Relationship Id="rId9" Type="http://schemas.microsoft.com/office/2007/relationships/media" Target="../media/media5.mpg"/><Relationship Id="rId1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Document_Microsoft_Word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Document_Microsoft_Word1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30.png"/><Relationship Id="rId4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package" Target="../embeddings/Document_Microsoft_Word2.docx"/><Relationship Id="rId7" Type="http://schemas.openxmlformats.org/officeDocument/2006/relationships/package" Target="../embeddings/Document_Microsoft_Word4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45.png"/><Relationship Id="rId5" Type="http://schemas.openxmlformats.org/officeDocument/2006/relationships/package" Target="../embeddings/Document_Microsoft_Word3.docx"/><Relationship Id="rId4" Type="http://schemas.openxmlformats.org/officeDocument/2006/relationships/image" Target="../media/image44.png"/><Relationship Id="rId9" Type="http://schemas.openxmlformats.org/officeDocument/2006/relationships/image" Target="../media/image47.emf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microsoft.com/office/2007/relationships/hdphoto" Target="../media/hdphoto2.wdp"/><Relationship Id="rId4" Type="http://schemas.openxmlformats.org/officeDocument/2006/relationships/image" Target="../media/image49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52.png"/><Relationship Id="rId4" Type="http://schemas.openxmlformats.org/officeDocument/2006/relationships/package" Target="../embeddings/Document_Microsoft_Word5.docx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1.pn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1.png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Artist’s_impression_of_the_European_Extremely_Large_Telescope_deploying_lasers_for_adaptive_optics-1.jpg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0"/>
            <a:ext cx="9144000" cy="685368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1747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Toward ELT observations Preparation:</a:t>
            </a:r>
          </a:p>
          <a:p>
            <a:pPr algn="ctr"/>
            <a:r>
              <a:rPr lang="en-US" sz="3200" b="1" dirty="0">
                <a:solidFill>
                  <a:schemeClr val="bg1"/>
                </a:solidFill>
              </a:rPr>
              <a:t>The ‘’</a:t>
            </a:r>
            <a:r>
              <a:rPr lang="fr-FR" sz="3200" b="1" dirty="0">
                <a:solidFill>
                  <a:schemeClr val="bg1"/>
                </a:solidFill>
              </a:rPr>
              <a:t>AO performance and PSF simulations’’</a:t>
            </a:r>
          </a:p>
          <a:p>
            <a:pPr algn="ctr"/>
            <a:r>
              <a:rPr lang="fr-FR" sz="3200" b="1" dirty="0">
                <a:solidFill>
                  <a:schemeClr val="bg1"/>
                </a:solidFill>
              </a:rPr>
              <a:t> </a:t>
            </a:r>
            <a:r>
              <a:rPr lang="fr-FR" sz="3200" b="1" dirty="0" err="1">
                <a:solidFill>
                  <a:schemeClr val="bg1"/>
                </a:solidFill>
              </a:rPr>
              <a:t>Working</a:t>
            </a:r>
            <a:r>
              <a:rPr lang="fr-FR" sz="3200" b="1" dirty="0">
                <a:solidFill>
                  <a:schemeClr val="bg1"/>
                </a:solidFill>
              </a:rPr>
              <a:t> Group 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957774" y="2767805"/>
            <a:ext cx="492089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Benoit </a:t>
            </a:r>
            <a:r>
              <a:rPr lang="en-US" sz="2400" dirty="0" err="1">
                <a:solidFill>
                  <a:schemeClr val="bg1"/>
                </a:solidFill>
              </a:rPr>
              <a:t>Neichel</a:t>
            </a:r>
            <a:r>
              <a:rPr lang="en-US" sz="2400" dirty="0">
                <a:solidFill>
                  <a:schemeClr val="bg1"/>
                </a:solidFill>
              </a:rPr>
              <a:t> on behalf of the Working Group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2791050" y="6515128"/>
            <a:ext cx="31826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WFS workshop – </a:t>
            </a:r>
            <a:r>
              <a:rPr lang="en-US" sz="1600" dirty="0" err="1">
                <a:solidFill>
                  <a:schemeClr val="bg1"/>
                </a:solidFill>
              </a:rPr>
              <a:t>Arcetri</a:t>
            </a:r>
            <a:r>
              <a:rPr lang="en-US" sz="1600" dirty="0">
                <a:solidFill>
                  <a:schemeClr val="bg1"/>
                </a:solidFill>
              </a:rPr>
              <a:t> – Oct. 2019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388E142-AA06-114A-9F16-D81E35EBA7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0505" y="5440101"/>
            <a:ext cx="1103495" cy="1417899"/>
          </a:xfrm>
          <a:prstGeom prst="rect">
            <a:avLst/>
          </a:prstGeom>
        </p:spPr>
      </p:pic>
      <p:pic>
        <p:nvPicPr>
          <p:cNvPr id="20482" name="Picture 2" descr="Résultat de recherche d'images pour &quot;logo laboratoire astrophysique marseille&quot;">
            <a:extLst>
              <a:ext uri="{FF2B5EF4-FFF2-40B4-BE49-F238E27FC236}">
                <a16:creationId xmlns:a16="http://schemas.microsoft.com/office/drawing/2014/main" id="{EF5ABF01-F8F2-7C44-A4DC-310D023C52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111432"/>
            <a:ext cx="2327260" cy="742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05827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40907FE5-9A45-D14A-A3B2-5B811412EBE2}"/>
              </a:ext>
            </a:extLst>
          </p:cNvPr>
          <p:cNvCxnSpPr/>
          <p:nvPr/>
        </p:nvCxnSpPr>
        <p:spPr>
          <a:xfrm>
            <a:off x="0" y="233240"/>
            <a:ext cx="9144000" cy="0"/>
          </a:xfrm>
          <a:prstGeom prst="line">
            <a:avLst/>
          </a:prstGeom>
          <a:ln w="285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Image 6">
            <a:extLst>
              <a:ext uri="{FF2B5EF4-FFF2-40B4-BE49-F238E27FC236}">
                <a16:creationId xmlns:a16="http://schemas.microsoft.com/office/drawing/2014/main" id="{A1C625CB-B586-1C48-B7FA-7B15A071C7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502548"/>
            <a:ext cx="8686800" cy="49403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D790F177-8865-FD48-8A23-618FDD43E3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889686"/>
            <a:ext cx="8634144" cy="612862"/>
          </a:xfrm>
          <a:prstGeom prst="rect">
            <a:avLst/>
          </a:prstGeom>
        </p:spPr>
      </p:pic>
      <p:sp>
        <p:nvSpPr>
          <p:cNvPr id="10" name="Virage 9">
            <a:extLst>
              <a:ext uri="{FF2B5EF4-FFF2-40B4-BE49-F238E27FC236}">
                <a16:creationId xmlns:a16="http://schemas.microsoft.com/office/drawing/2014/main" id="{A3C1E8A2-E00A-0E45-9CD7-5B75498A08F8}"/>
              </a:ext>
            </a:extLst>
          </p:cNvPr>
          <p:cNvSpPr/>
          <p:nvPr/>
        </p:nvSpPr>
        <p:spPr>
          <a:xfrm rot="10800000" flipH="1">
            <a:off x="2594919" y="6247541"/>
            <a:ext cx="593125" cy="610459"/>
          </a:xfrm>
          <a:prstGeom prst="ben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847D9A4F-478C-ED44-B8D2-B0C9C5E7646A}"/>
              </a:ext>
            </a:extLst>
          </p:cNvPr>
          <p:cNvSpPr txBox="1"/>
          <p:nvPr/>
        </p:nvSpPr>
        <p:spPr>
          <a:xfrm>
            <a:off x="3233481" y="6552770"/>
            <a:ext cx="40053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Need first to define a simulation strategy</a:t>
            </a:r>
          </a:p>
        </p:txBody>
      </p:sp>
    </p:spTree>
    <p:extLst>
      <p:ext uri="{BB962C8B-B14F-4D97-AF65-F5344CB8AC3E}">
        <p14:creationId xmlns:p14="http://schemas.microsoft.com/office/powerpoint/2010/main" val="35829473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98D9C152-6FAB-2F49-9231-A1AEACA502DD}"/>
              </a:ext>
            </a:extLst>
          </p:cNvPr>
          <p:cNvCxnSpPr/>
          <p:nvPr/>
        </p:nvCxnSpPr>
        <p:spPr>
          <a:xfrm>
            <a:off x="0" y="233240"/>
            <a:ext cx="9144000" cy="0"/>
          </a:xfrm>
          <a:prstGeom prst="line">
            <a:avLst/>
          </a:prstGeom>
          <a:ln w="285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ZoneTexte 4">
            <a:extLst>
              <a:ext uri="{FF2B5EF4-FFF2-40B4-BE49-F238E27FC236}">
                <a16:creationId xmlns:a16="http://schemas.microsoft.com/office/drawing/2014/main" id="{80281AEB-D9BD-694E-894F-1CCD9C6C7264}"/>
              </a:ext>
            </a:extLst>
          </p:cNvPr>
          <p:cNvSpPr txBox="1"/>
          <p:nvPr/>
        </p:nvSpPr>
        <p:spPr>
          <a:xfrm>
            <a:off x="926353" y="437465"/>
            <a:ext cx="7117724" cy="523220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Strategy for AO Simulation</a:t>
            </a:r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76075F47-4A68-8346-BC59-E23512E3B563}"/>
              </a:ext>
            </a:extLst>
          </p:cNvPr>
          <p:cNvCxnSpPr>
            <a:cxnSpLocks/>
          </p:cNvCxnSpPr>
          <p:nvPr/>
        </p:nvCxnSpPr>
        <p:spPr>
          <a:xfrm>
            <a:off x="4473146" y="1692876"/>
            <a:ext cx="0" cy="444843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ZoneTexte 7">
            <a:extLst>
              <a:ext uri="{FF2B5EF4-FFF2-40B4-BE49-F238E27FC236}">
                <a16:creationId xmlns:a16="http://schemas.microsoft.com/office/drawing/2014/main" id="{EBC37356-98D9-014A-9F5C-745AEF6C7429}"/>
              </a:ext>
            </a:extLst>
          </p:cNvPr>
          <p:cNvSpPr txBox="1"/>
          <p:nvPr/>
        </p:nvSpPr>
        <p:spPr>
          <a:xfrm>
            <a:off x="1235676" y="1594022"/>
            <a:ext cx="11673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/>
              <a:t>Full E2E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33AD8DD2-0A1F-3E4F-9CF8-04256EE6E644}"/>
              </a:ext>
            </a:extLst>
          </p:cNvPr>
          <p:cNvSpPr txBox="1"/>
          <p:nvPr/>
        </p:nvSpPr>
        <p:spPr>
          <a:xfrm>
            <a:off x="6479060" y="1594022"/>
            <a:ext cx="14475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/>
              <a:t>Analytical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D949C9A3-6930-3B45-A70B-238772E75E81}"/>
              </a:ext>
            </a:extLst>
          </p:cNvPr>
          <p:cNvSpPr txBox="1"/>
          <p:nvPr/>
        </p:nvSpPr>
        <p:spPr>
          <a:xfrm>
            <a:off x="259493" y="2533135"/>
            <a:ext cx="395416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Pros</a:t>
            </a:r>
            <a:r>
              <a:rPr lang="en-US" dirty="0"/>
              <a:t>:</a:t>
            </a:r>
          </a:p>
          <a:p>
            <a:pPr marL="285750" indent="-285750">
              <a:buFontTx/>
              <a:buChar char="-"/>
            </a:pPr>
            <a:r>
              <a:rPr lang="en-US" dirty="0"/>
              <a:t>Very accurate</a:t>
            </a:r>
          </a:p>
          <a:p>
            <a:pPr marL="285750" indent="-285750">
              <a:buFontTx/>
              <a:buChar char="-"/>
            </a:pPr>
            <a:r>
              <a:rPr lang="en-US" dirty="0"/>
              <a:t>Able to model specific effects</a:t>
            </a:r>
          </a:p>
          <a:p>
            <a:endParaRPr lang="en-US" dirty="0"/>
          </a:p>
          <a:p>
            <a:r>
              <a:rPr lang="en-US" u="sng" dirty="0"/>
              <a:t>Cons:</a:t>
            </a:r>
          </a:p>
          <a:p>
            <a:pPr marL="285750" indent="-285750">
              <a:buFontTx/>
              <a:buChar char="-"/>
            </a:pPr>
            <a:r>
              <a:rPr lang="en-US" dirty="0"/>
              <a:t>Convergence time is slow</a:t>
            </a:r>
          </a:p>
          <a:p>
            <a:pPr marL="285750" indent="-285750">
              <a:buFontTx/>
              <a:buChar char="-"/>
            </a:pPr>
            <a:r>
              <a:rPr lang="en-US" dirty="0"/>
              <a:t>Require a lot of computing power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r>
              <a:rPr lang="en-US" u="sng" dirty="0"/>
              <a:t>Ex. Tools:</a:t>
            </a:r>
          </a:p>
          <a:p>
            <a:r>
              <a:rPr lang="en-US" dirty="0"/>
              <a:t>- OOMAO, PASSATA, COMPASS, YAO, SOAPY, …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CE104B4B-C891-A94D-BF8A-6A56A70E45E5}"/>
              </a:ext>
            </a:extLst>
          </p:cNvPr>
          <p:cNvSpPr txBox="1"/>
          <p:nvPr/>
        </p:nvSpPr>
        <p:spPr>
          <a:xfrm>
            <a:off x="1124463" y="6504167"/>
            <a:ext cx="6746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(And we can think on using hybrid methods, mixing E2E and analytical)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F8EEF331-80DC-F94C-B172-6FD6B3A7605E}"/>
              </a:ext>
            </a:extLst>
          </p:cNvPr>
          <p:cNvSpPr txBox="1"/>
          <p:nvPr/>
        </p:nvSpPr>
        <p:spPr>
          <a:xfrm>
            <a:off x="4959179" y="2533134"/>
            <a:ext cx="395416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Pros</a:t>
            </a:r>
            <a:r>
              <a:rPr lang="en-US" dirty="0"/>
              <a:t>:</a:t>
            </a:r>
          </a:p>
          <a:p>
            <a:pPr marL="285750" indent="-285750">
              <a:buFontTx/>
              <a:buChar char="-"/>
            </a:pPr>
            <a:r>
              <a:rPr lang="en-US" dirty="0"/>
              <a:t>Very fast</a:t>
            </a:r>
          </a:p>
          <a:p>
            <a:pPr marL="285750" indent="-285750">
              <a:buFontTx/>
              <a:buChar char="-"/>
            </a:pPr>
            <a:r>
              <a:rPr lang="en-US" dirty="0"/>
              <a:t>No need for big computer</a:t>
            </a:r>
          </a:p>
          <a:p>
            <a:endParaRPr lang="en-US" dirty="0"/>
          </a:p>
          <a:p>
            <a:r>
              <a:rPr lang="en-US" u="sng" dirty="0"/>
              <a:t>Cons:</a:t>
            </a:r>
          </a:p>
          <a:p>
            <a:pPr marL="285750" indent="-285750">
              <a:buFontTx/>
              <a:buChar char="-"/>
            </a:pPr>
            <a:r>
              <a:rPr lang="en-US" dirty="0"/>
              <a:t>Not able to model all aspects</a:t>
            </a:r>
          </a:p>
          <a:p>
            <a:pPr marL="285750" indent="-285750">
              <a:buFontTx/>
              <a:buChar char="-"/>
            </a:pPr>
            <a:r>
              <a:rPr lang="en-US" dirty="0"/>
              <a:t>Some assumptions to be known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r>
              <a:rPr lang="en-US" u="sng" dirty="0"/>
              <a:t>Ex. Tools:</a:t>
            </a:r>
          </a:p>
          <a:p>
            <a:r>
              <a:rPr lang="en-US" dirty="0"/>
              <a:t>- FAST, PAOLA, CIBOLA, …</a:t>
            </a:r>
          </a:p>
        </p:txBody>
      </p:sp>
    </p:spTree>
    <p:extLst>
      <p:ext uri="{BB962C8B-B14F-4D97-AF65-F5344CB8AC3E}">
        <p14:creationId xmlns:p14="http://schemas.microsoft.com/office/powerpoint/2010/main" val="26179650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98D9C152-6FAB-2F49-9231-A1AEACA502DD}"/>
              </a:ext>
            </a:extLst>
          </p:cNvPr>
          <p:cNvCxnSpPr/>
          <p:nvPr/>
        </p:nvCxnSpPr>
        <p:spPr>
          <a:xfrm>
            <a:off x="0" y="233240"/>
            <a:ext cx="9144000" cy="0"/>
          </a:xfrm>
          <a:prstGeom prst="line">
            <a:avLst/>
          </a:prstGeom>
          <a:ln w="285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ZoneTexte 4">
            <a:extLst>
              <a:ext uri="{FF2B5EF4-FFF2-40B4-BE49-F238E27FC236}">
                <a16:creationId xmlns:a16="http://schemas.microsoft.com/office/drawing/2014/main" id="{80281AEB-D9BD-694E-894F-1CCD9C6C7264}"/>
              </a:ext>
            </a:extLst>
          </p:cNvPr>
          <p:cNvSpPr txBox="1"/>
          <p:nvPr/>
        </p:nvSpPr>
        <p:spPr>
          <a:xfrm>
            <a:off x="926353" y="437465"/>
            <a:ext cx="7117724" cy="523220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Strategy for AO Simulation</a:t>
            </a:r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76075F47-4A68-8346-BC59-E23512E3B563}"/>
              </a:ext>
            </a:extLst>
          </p:cNvPr>
          <p:cNvCxnSpPr>
            <a:cxnSpLocks/>
          </p:cNvCxnSpPr>
          <p:nvPr/>
        </p:nvCxnSpPr>
        <p:spPr>
          <a:xfrm>
            <a:off x="4473146" y="1692876"/>
            <a:ext cx="0" cy="444843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ZoneTexte 7">
            <a:extLst>
              <a:ext uri="{FF2B5EF4-FFF2-40B4-BE49-F238E27FC236}">
                <a16:creationId xmlns:a16="http://schemas.microsoft.com/office/drawing/2014/main" id="{EBC37356-98D9-014A-9F5C-745AEF6C7429}"/>
              </a:ext>
            </a:extLst>
          </p:cNvPr>
          <p:cNvSpPr txBox="1"/>
          <p:nvPr/>
        </p:nvSpPr>
        <p:spPr>
          <a:xfrm>
            <a:off x="1235676" y="1594022"/>
            <a:ext cx="11673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/>
              <a:t>Full E2E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33AD8DD2-0A1F-3E4F-9CF8-04256EE6E644}"/>
              </a:ext>
            </a:extLst>
          </p:cNvPr>
          <p:cNvSpPr txBox="1"/>
          <p:nvPr/>
        </p:nvSpPr>
        <p:spPr>
          <a:xfrm>
            <a:off x="6479060" y="1594022"/>
            <a:ext cx="14475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/>
              <a:t>Analytical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D949C9A3-6930-3B45-A70B-238772E75E81}"/>
              </a:ext>
            </a:extLst>
          </p:cNvPr>
          <p:cNvSpPr txBox="1"/>
          <p:nvPr/>
        </p:nvSpPr>
        <p:spPr>
          <a:xfrm>
            <a:off x="259493" y="2533135"/>
            <a:ext cx="395416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Pros</a:t>
            </a:r>
            <a:r>
              <a:rPr lang="en-US" dirty="0"/>
              <a:t>:</a:t>
            </a:r>
          </a:p>
          <a:p>
            <a:pPr marL="285750" indent="-285750">
              <a:buFontTx/>
              <a:buChar char="-"/>
            </a:pPr>
            <a:r>
              <a:rPr lang="en-US" dirty="0"/>
              <a:t>Very accurate</a:t>
            </a:r>
          </a:p>
          <a:p>
            <a:pPr marL="285750" indent="-285750">
              <a:buFontTx/>
              <a:buChar char="-"/>
            </a:pPr>
            <a:r>
              <a:rPr lang="en-US" dirty="0"/>
              <a:t>Able to model specific effects</a:t>
            </a:r>
          </a:p>
          <a:p>
            <a:endParaRPr lang="en-US" dirty="0"/>
          </a:p>
          <a:p>
            <a:r>
              <a:rPr lang="en-US" u="sng" dirty="0"/>
              <a:t>Cons:</a:t>
            </a:r>
          </a:p>
          <a:p>
            <a:pPr marL="285750" indent="-285750">
              <a:buFontTx/>
              <a:buChar char="-"/>
            </a:pPr>
            <a:r>
              <a:rPr lang="en-US" dirty="0"/>
              <a:t>Convergence time is slow</a:t>
            </a:r>
          </a:p>
          <a:p>
            <a:pPr marL="285750" indent="-285750">
              <a:buFontTx/>
              <a:buChar char="-"/>
            </a:pPr>
            <a:r>
              <a:rPr lang="en-US" dirty="0"/>
              <a:t>Require a lot of computing power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r>
              <a:rPr lang="en-US" u="sng" dirty="0"/>
              <a:t>Ex. Tools:</a:t>
            </a:r>
          </a:p>
          <a:p>
            <a:r>
              <a:rPr lang="en-US" dirty="0"/>
              <a:t>- OOMAO, PASSATA, COMPASS, YAO, SOAPY, …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CE104B4B-C891-A94D-BF8A-6A56A70E45E5}"/>
              </a:ext>
            </a:extLst>
          </p:cNvPr>
          <p:cNvSpPr txBox="1"/>
          <p:nvPr/>
        </p:nvSpPr>
        <p:spPr>
          <a:xfrm>
            <a:off x="1124463" y="6504167"/>
            <a:ext cx="6746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(And we can think on using hybrid methods, mixing E2E and analytical)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F8EEF331-80DC-F94C-B172-6FD6B3A7605E}"/>
              </a:ext>
            </a:extLst>
          </p:cNvPr>
          <p:cNvSpPr txBox="1"/>
          <p:nvPr/>
        </p:nvSpPr>
        <p:spPr>
          <a:xfrm>
            <a:off x="4959179" y="2533134"/>
            <a:ext cx="395416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Pros</a:t>
            </a:r>
            <a:r>
              <a:rPr lang="en-US" dirty="0"/>
              <a:t>:</a:t>
            </a:r>
          </a:p>
          <a:p>
            <a:pPr marL="285750" indent="-285750">
              <a:buFontTx/>
              <a:buChar char="-"/>
            </a:pPr>
            <a:r>
              <a:rPr lang="en-US" dirty="0"/>
              <a:t>Very fast</a:t>
            </a:r>
          </a:p>
          <a:p>
            <a:pPr marL="285750" indent="-285750">
              <a:buFontTx/>
              <a:buChar char="-"/>
            </a:pPr>
            <a:r>
              <a:rPr lang="en-US" dirty="0"/>
              <a:t>No need for big computer</a:t>
            </a:r>
          </a:p>
          <a:p>
            <a:endParaRPr lang="en-US" dirty="0"/>
          </a:p>
          <a:p>
            <a:r>
              <a:rPr lang="en-US" u="sng" dirty="0"/>
              <a:t>Cons:</a:t>
            </a:r>
          </a:p>
          <a:p>
            <a:pPr marL="285750" indent="-285750">
              <a:buFontTx/>
              <a:buChar char="-"/>
            </a:pPr>
            <a:r>
              <a:rPr lang="en-US" dirty="0"/>
              <a:t>Not able to model all aspects</a:t>
            </a:r>
          </a:p>
          <a:p>
            <a:pPr marL="285750" indent="-285750">
              <a:buFontTx/>
              <a:buChar char="-"/>
            </a:pPr>
            <a:r>
              <a:rPr lang="en-US" dirty="0"/>
              <a:t>Some assumptions to be known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r>
              <a:rPr lang="en-US" u="sng" dirty="0"/>
              <a:t>Ex. Tools:</a:t>
            </a:r>
          </a:p>
          <a:p>
            <a:r>
              <a:rPr lang="en-US" dirty="0"/>
              <a:t>- FAST, PAOLA, CIBOLA, …</a:t>
            </a:r>
          </a:p>
        </p:txBody>
      </p:sp>
      <p:sp>
        <p:nvSpPr>
          <p:cNvPr id="10" name="Rectangle à coins arrondis 9">
            <a:extLst>
              <a:ext uri="{FF2B5EF4-FFF2-40B4-BE49-F238E27FC236}">
                <a16:creationId xmlns:a16="http://schemas.microsoft.com/office/drawing/2014/main" id="{78A585EA-61BB-8348-842B-1874B8593BD2}"/>
              </a:ext>
            </a:extLst>
          </p:cNvPr>
          <p:cNvSpPr/>
          <p:nvPr/>
        </p:nvSpPr>
        <p:spPr>
          <a:xfrm>
            <a:off x="4959178" y="2418546"/>
            <a:ext cx="3566984" cy="3104924"/>
          </a:xfrm>
          <a:prstGeom prst="roundRect">
            <a:avLst>
              <a:gd name="adj" fmla="val 7514"/>
            </a:avLst>
          </a:prstGeom>
          <a:noFill/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D58C76F-7A03-9C45-9522-A1FA9937903A}"/>
              </a:ext>
            </a:extLst>
          </p:cNvPr>
          <p:cNvSpPr txBox="1"/>
          <p:nvPr/>
        </p:nvSpPr>
        <p:spPr>
          <a:xfrm>
            <a:off x="387751" y="5808952"/>
            <a:ext cx="2170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(May be ok for SCAO)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18384601-4B85-A542-A379-74558A2C2D3A}"/>
              </a:ext>
            </a:extLst>
          </p:cNvPr>
          <p:cNvSpPr txBox="1"/>
          <p:nvPr/>
        </p:nvSpPr>
        <p:spPr>
          <a:xfrm>
            <a:off x="4628188" y="5690653"/>
            <a:ext cx="44401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(Certainly required for MCAO, LTAO, as they will need to scan many constellations)</a:t>
            </a:r>
          </a:p>
        </p:txBody>
      </p:sp>
    </p:spTree>
    <p:extLst>
      <p:ext uri="{BB962C8B-B14F-4D97-AF65-F5344CB8AC3E}">
        <p14:creationId xmlns:p14="http://schemas.microsoft.com/office/powerpoint/2010/main" val="29806918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98D9C152-6FAB-2F49-9231-A1AEACA502DD}"/>
              </a:ext>
            </a:extLst>
          </p:cNvPr>
          <p:cNvCxnSpPr/>
          <p:nvPr/>
        </p:nvCxnSpPr>
        <p:spPr>
          <a:xfrm>
            <a:off x="0" y="233240"/>
            <a:ext cx="9144000" cy="0"/>
          </a:xfrm>
          <a:prstGeom prst="line">
            <a:avLst/>
          </a:prstGeom>
          <a:ln w="285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ZoneTexte 4">
            <a:extLst>
              <a:ext uri="{FF2B5EF4-FFF2-40B4-BE49-F238E27FC236}">
                <a16:creationId xmlns:a16="http://schemas.microsoft.com/office/drawing/2014/main" id="{80281AEB-D9BD-694E-894F-1CCD9C6C7264}"/>
              </a:ext>
            </a:extLst>
          </p:cNvPr>
          <p:cNvSpPr txBox="1"/>
          <p:nvPr/>
        </p:nvSpPr>
        <p:spPr>
          <a:xfrm>
            <a:off x="926353" y="437465"/>
            <a:ext cx="7117724" cy="523220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PSF Analytical Approach</a:t>
            </a:r>
          </a:p>
        </p:txBody>
      </p:sp>
      <p:pic>
        <p:nvPicPr>
          <p:cNvPr id="9" name="Image 8" descr="Artist’s_impression_of_the_European_Extremely_Large_Telescope_deploying_lasers_for_adaptive_optics-1.jpg">
            <a:extLst>
              <a:ext uri="{FF2B5EF4-FFF2-40B4-BE49-F238E27FC236}">
                <a16:creationId xmlns:a16="http://schemas.microsoft.com/office/drawing/2014/main" id="{5A58FA50-B42C-E949-9635-177DBB7DE85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396127" y="1208547"/>
            <a:ext cx="2351745" cy="1762698"/>
          </a:xfrm>
          <a:prstGeom prst="rect">
            <a:avLst/>
          </a:prstGeom>
        </p:spPr>
      </p:pic>
      <p:cxnSp>
        <p:nvCxnSpPr>
          <p:cNvPr id="3" name="Connecteur droit avec flèche 2">
            <a:extLst>
              <a:ext uri="{FF2B5EF4-FFF2-40B4-BE49-F238E27FC236}">
                <a16:creationId xmlns:a16="http://schemas.microsoft.com/office/drawing/2014/main" id="{D0B768B6-B802-C949-ADA5-7FF5B3810621}"/>
              </a:ext>
            </a:extLst>
          </p:cNvPr>
          <p:cNvCxnSpPr>
            <a:cxnSpLocks/>
          </p:cNvCxnSpPr>
          <p:nvPr/>
        </p:nvCxnSpPr>
        <p:spPr>
          <a:xfrm flipH="1">
            <a:off x="3076832" y="2971245"/>
            <a:ext cx="319296" cy="517528"/>
          </a:xfrm>
          <a:prstGeom prst="straightConnector1">
            <a:avLst/>
          </a:prstGeom>
          <a:ln w="66675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ZoneTexte 9">
            <a:extLst>
              <a:ext uri="{FF2B5EF4-FFF2-40B4-BE49-F238E27FC236}">
                <a16:creationId xmlns:a16="http://schemas.microsoft.com/office/drawing/2014/main" id="{3CF252BA-A760-5749-8523-B96602307F14}"/>
              </a:ext>
            </a:extLst>
          </p:cNvPr>
          <p:cNvSpPr txBox="1"/>
          <p:nvPr/>
        </p:nvSpPr>
        <p:spPr>
          <a:xfrm>
            <a:off x="713475" y="3542217"/>
            <a:ext cx="30534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/>
              <a:t>Laser (High-</a:t>
            </a:r>
            <a:r>
              <a:rPr lang="fr-FR" sz="2400" b="1" dirty="0" err="1"/>
              <a:t>Order</a:t>
            </a:r>
            <a:r>
              <a:rPr lang="fr-FR" sz="2400" b="1" dirty="0"/>
              <a:t>) PSF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3EDE7092-416F-2F4B-93E6-0C25C4D4C3C6}"/>
              </a:ext>
            </a:extLst>
          </p:cNvPr>
          <p:cNvSpPr txBox="1"/>
          <p:nvPr/>
        </p:nvSpPr>
        <p:spPr>
          <a:xfrm>
            <a:off x="5735515" y="3542217"/>
            <a:ext cx="28656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/>
              <a:t>NGS (</a:t>
            </a:r>
            <a:r>
              <a:rPr lang="fr-FR" sz="2400" b="1" dirty="0" err="1"/>
              <a:t>Low-Order</a:t>
            </a:r>
            <a:r>
              <a:rPr lang="fr-FR" sz="2400" b="1" dirty="0"/>
              <a:t>) PSF</a:t>
            </a:r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5462A42E-8562-1A49-9287-2F44EAA23546}"/>
              </a:ext>
            </a:extLst>
          </p:cNvPr>
          <p:cNvCxnSpPr>
            <a:cxnSpLocks/>
          </p:cNvCxnSpPr>
          <p:nvPr/>
        </p:nvCxnSpPr>
        <p:spPr>
          <a:xfrm>
            <a:off x="5735515" y="2934175"/>
            <a:ext cx="368005" cy="562860"/>
          </a:xfrm>
          <a:prstGeom prst="straightConnector1">
            <a:avLst/>
          </a:prstGeom>
          <a:ln w="66675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2C245C04-B16F-2945-ACF1-49D8BCE32D31}"/>
              </a:ext>
            </a:extLst>
          </p:cNvPr>
          <p:cNvCxnSpPr>
            <a:cxnSpLocks/>
          </p:cNvCxnSpPr>
          <p:nvPr/>
        </p:nvCxnSpPr>
        <p:spPr>
          <a:xfrm>
            <a:off x="4534642" y="3542217"/>
            <a:ext cx="0" cy="232832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ZoneTexte 16">
            <a:extLst>
              <a:ext uri="{FF2B5EF4-FFF2-40B4-BE49-F238E27FC236}">
                <a16:creationId xmlns:a16="http://schemas.microsoft.com/office/drawing/2014/main" id="{319E1E00-C76B-534E-9474-A8A383F06EAF}"/>
              </a:ext>
            </a:extLst>
          </p:cNvPr>
          <p:cNvSpPr txBox="1"/>
          <p:nvPr/>
        </p:nvSpPr>
        <p:spPr>
          <a:xfrm>
            <a:off x="2953408" y="6396335"/>
            <a:ext cx="31624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PSF = PSF_HO * PSF_LO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AAF40853-E7A1-214E-BC4B-2FFE323442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7593" y="4151687"/>
            <a:ext cx="1672168" cy="1682004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F4008ED1-241D-C547-9E7B-717DAD9841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8549" y="4003882"/>
            <a:ext cx="1515527" cy="1501955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0D44F89A-EB58-7B41-A690-1F26E80034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6257" y="4826292"/>
            <a:ext cx="1671421" cy="1651929"/>
          </a:xfrm>
          <a:prstGeom prst="rect">
            <a:avLst/>
          </a:prstGeom>
        </p:spPr>
      </p:pic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5E732A29-049A-A44E-AED7-15FB54FE5BD5}"/>
              </a:ext>
            </a:extLst>
          </p:cNvPr>
          <p:cNvCxnSpPr>
            <a:cxnSpLocks/>
          </p:cNvCxnSpPr>
          <p:nvPr/>
        </p:nvCxnSpPr>
        <p:spPr>
          <a:xfrm flipH="1">
            <a:off x="5126205" y="5003002"/>
            <a:ext cx="1379611" cy="500864"/>
          </a:xfrm>
          <a:prstGeom prst="straightConnector1">
            <a:avLst/>
          </a:prstGeom>
          <a:ln w="66675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avec flèche 32">
            <a:extLst>
              <a:ext uri="{FF2B5EF4-FFF2-40B4-BE49-F238E27FC236}">
                <a16:creationId xmlns:a16="http://schemas.microsoft.com/office/drawing/2014/main" id="{4D170E2C-5FFE-D642-8A3E-B9DAA6D2F3A5}"/>
              </a:ext>
            </a:extLst>
          </p:cNvPr>
          <p:cNvCxnSpPr>
            <a:cxnSpLocks/>
          </p:cNvCxnSpPr>
          <p:nvPr/>
        </p:nvCxnSpPr>
        <p:spPr>
          <a:xfrm>
            <a:off x="2834719" y="5186764"/>
            <a:ext cx="932221" cy="366013"/>
          </a:xfrm>
          <a:prstGeom prst="straightConnector1">
            <a:avLst/>
          </a:prstGeom>
          <a:ln w="66675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90351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98D9C152-6FAB-2F49-9231-A1AEACA502DD}"/>
              </a:ext>
            </a:extLst>
          </p:cNvPr>
          <p:cNvCxnSpPr/>
          <p:nvPr/>
        </p:nvCxnSpPr>
        <p:spPr>
          <a:xfrm>
            <a:off x="0" y="233240"/>
            <a:ext cx="9144000" cy="0"/>
          </a:xfrm>
          <a:prstGeom prst="line">
            <a:avLst/>
          </a:prstGeom>
          <a:ln w="285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ZoneTexte 4">
            <a:extLst>
              <a:ext uri="{FF2B5EF4-FFF2-40B4-BE49-F238E27FC236}">
                <a16:creationId xmlns:a16="http://schemas.microsoft.com/office/drawing/2014/main" id="{80281AEB-D9BD-694E-894F-1CCD9C6C7264}"/>
              </a:ext>
            </a:extLst>
          </p:cNvPr>
          <p:cNvSpPr txBox="1"/>
          <p:nvPr/>
        </p:nvSpPr>
        <p:spPr>
          <a:xfrm>
            <a:off x="926353" y="437465"/>
            <a:ext cx="7117724" cy="523220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PSF Analytical Approach</a:t>
            </a:r>
          </a:p>
        </p:txBody>
      </p:sp>
      <p:pic>
        <p:nvPicPr>
          <p:cNvPr id="9" name="Image 8" descr="Artist’s_impression_of_the_European_Extremely_Large_Telescope_deploying_lasers_for_adaptive_optics-1.jpg">
            <a:extLst>
              <a:ext uri="{FF2B5EF4-FFF2-40B4-BE49-F238E27FC236}">
                <a16:creationId xmlns:a16="http://schemas.microsoft.com/office/drawing/2014/main" id="{5A58FA50-B42C-E949-9635-177DBB7DE85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396127" y="1208547"/>
            <a:ext cx="2351745" cy="1762698"/>
          </a:xfrm>
          <a:prstGeom prst="rect">
            <a:avLst/>
          </a:prstGeom>
        </p:spPr>
      </p:pic>
      <p:cxnSp>
        <p:nvCxnSpPr>
          <p:cNvPr id="3" name="Connecteur droit avec flèche 2">
            <a:extLst>
              <a:ext uri="{FF2B5EF4-FFF2-40B4-BE49-F238E27FC236}">
                <a16:creationId xmlns:a16="http://schemas.microsoft.com/office/drawing/2014/main" id="{D0B768B6-B802-C949-ADA5-7FF5B3810621}"/>
              </a:ext>
            </a:extLst>
          </p:cNvPr>
          <p:cNvCxnSpPr>
            <a:cxnSpLocks/>
          </p:cNvCxnSpPr>
          <p:nvPr/>
        </p:nvCxnSpPr>
        <p:spPr>
          <a:xfrm flipH="1">
            <a:off x="3076832" y="2971245"/>
            <a:ext cx="319296" cy="517528"/>
          </a:xfrm>
          <a:prstGeom prst="straightConnector1">
            <a:avLst/>
          </a:prstGeom>
          <a:ln w="66675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ZoneTexte 9">
            <a:extLst>
              <a:ext uri="{FF2B5EF4-FFF2-40B4-BE49-F238E27FC236}">
                <a16:creationId xmlns:a16="http://schemas.microsoft.com/office/drawing/2014/main" id="{3CF252BA-A760-5749-8523-B96602307F14}"/>
              </a:ext>
            </a:extLst>
          </p:cNvPr>
          <p:cNvSpPr txBox="1"/>
          <p:nvPr/>
        </p:nvSpPr>
        <p:spPr>
          <a:xfrm>
            <a:off x="713475" y="3542217"/>
            <a:ext cx="30534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/>
              <a:t>Laser (High-</a:t>
            </a:r>
            <a:r>
              <a:rPr lang="fr-FR" sz="2400" b="1" dirty="0" err="1"/>
              <a:t>Order</a:t>
            </a:r>
            <a:r>
              <a:rPr lang="fr-FR" sz="2400" b="1" dirty="0"/>
              <a:t>) PSF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3EDE7092-416F-2F4B-93E6-0C25C4D4C3C6}"/>
              </a:ext>
            </a:extLst>
          </p:cNvPr>
          <p:cNvSpPr txBox="1"/>
          <p:nvPr/>
        </p:nvSpPr>
        <p:spPr>
          <a:xfrm>
            <a:off x="5735515" y="3542217"/>
            <a:ext cx="28656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/>
              <a:t>NGS (</a:t>
            </a:r>
            <a:r>
              <a:rPr lang="fr-FR" sz="2400" b="1" dirty="0" err="1"/>
              <a:t>Low-Order</a:t>
            </a:r>
            <a:r>
              <a:rPr lang="fr-FR" sz="2400" b="1" dirty="0"/>
              <a:t>) PSF</a:t>
            </a:r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5462A42E-8562-1A49-9287-2F44EAA23546}"/>
              </a:ext>
            </a:extLst>
          </p:cNvPr>
          <p:cNvCxnSpPr>
            <a:cxnSpLocks/>
          </p:cNvCxnSpPr>
          <p:nvPr/>
        </p:nvCxnSpPr>
        <p:spPr>
          <a:xfrm>
            <a:off x="5735515" y="2934175"/>
            <a:ext cx="368005" cy="562860"/>
          </a:xfrm>
          <a:prstGeom prst="straightConnector1">
            <a:avLst/>
          </a:prstGeom>
          <a:ln w="66675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2C245C04-B16F-2945-ACF1-49D8BCE32D31}"/>
              </a:ext>
            </a:extLst>
          </p:cNvPr>
          <p:cNvCxnSpPr>
            <a:cxnSpLocks/>
          </p:cNvCxnSpPr>
          <p:nvPr/>
        </p:nvCxnSpPr>
        <p:spPr>
          <a:xfrm>
            <a:off x="4534642" y="3542217"/>
            <a:ext cx="0" cy="232832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ZoneTexte 16">
            <a:extLst>
              <a:ext uri="{FF2B5EF4-FFF2-40B4-BE49-F238E27FC236}">
                <a16:creationId xmlns:a16="http://schemas.microsoft.com/office/drawing/2014/main" id="{319E1E00-C76B-534E-9474-A8A383F06EAF}"/>
              </a:ext>
            </a:extLst>
          </p:cNvPr>
          <p:cNvSpPr txBox="1"/>
          <p:nvPr/>
        </p:nvSpPr>
        <p:spPr>
          <a:xfrm>
            <a:off x="2953408" y="6396335"/>
            <a:ext cx="31624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PSF = PSF_HO * PSF_LO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9C8D0522-79F4-7345-B57F-7CA9D8996D1B}"/>
              </a:ext>
            </a:extLst>
          </p:cNvPr>
          <p:cNvSpPr txBox="1"/>
          <p:nvPr/>
        </p:nvSpPr>
        <p:spPr>
          <a:xfrm>
            <a:off x="42177" y="4241516"/>
            <a:ext cx="127541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Depends on Cn2, seeing, L0, LGS constellation, LGS flux.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AAF40853-E7A1-214E-BC4B-2FFE323442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7593" y="4151687"/>
            <a:ext cx="1672168" cy="1682004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F4008ED1-241D-C547-9E7B-717DAD9841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8549" y="4003882"/>
            <a:ext cx="1515527" cy="1501955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0D44F89A-EB58-7B41-A690-1F26E80034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6257" y="4826292"/>
            <a:ext cx="1671421" cy="1651929"/>
          </a:xfrm>
          <a:prstGeom prst="rect">
            <a:avLst/>
          </a:prstGeom>
        </p:spPr>
      </p:pic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5E732A29-049A-A44E-AED7-15FB54FE5BD5}"/>
              </a:ext>
            </a:extLst>
          </p:cNvPr>
          <p:cNvCxnSpPr>
            <a:cxnSpLocks/>
          </p:cNvCxnSpPr>
          <p:nvPr/>
        </p:nvCxnSpPr>
        <p:spPr>
          <a:xfrm flipH="1">
            <a:off x="5126205" y="5003002"/>
            <a:ext cx="1379611" cy="500864"/>
          </a:xfrm>
          <a:prstGeom prst="straightConnector1">
            <a:avLst/>
          </a:prstGeom>
          <a:ln w="66675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avec flèche 32">
            <a:extLst>
              <a:ext uri="{FF2B5EF4-FFF2-40B4-BE49-F238E27FC236}">
                <a16:creationId xmlns:a16="http://schemas.microsoft.com/office/drawing/2014/main" id="{4D170E2C-5FFE-D642-8A3E-B9DAA6D2F3A5}"/>
              </a:ext>
            </a:extLst>
          </p:cNvPr>
          <p:cNvCxnSpPr>
            <a:cxnSpLocks/>
          </p:cNvCxnSpPr>
          <p:nvPr/>
        </p:nvCxnSpPr>
        <p:spPr>
          <a:xfrm>
            <a:off x="2834719" y="5186764"/>
            <a:ext cx="932221" cy="366013"/>
          </a:xfrm>
          <a:prstGeom prst="straightConnector1">
            <a:avLst/>
          </a:prstGeom>
          <a:ln w="66675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ZoneTexte 36">
            <a:extLst>
              <a:ext uri="{FF2B5EF4-FFF2-40B4-BE49-F238E27FC236}">
                <a16:creationId xmlns:a16="http://schemas.microsoft.com/office/drawing/2014/main" id="{9641AE6B-01B7-8F46-9AE0-2E0CD9968615}"/>
              </a:ext>
            </a:extLst>
          </p:cNvPr>
          <p:cNvSpPr txBox="1"/>
          <p:nvPr/>
        </p:nvSpPr>
        <p:spPr>
          <a:xfrm>
            <a:off x="7862014" y="4509420"/>
            <a:ext cx="127541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/>
              <a:t>Depends on Cn2, seeing, L0, </a:t>
            </a:r>
            <a:r>
              <a:rPr lang="en-US" sz="14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NGS constellation, NGS flux</a:t>
            </a:r>
            <a:r>
              <a:rPr lang="en-US" sz="1400" dirty="0"/>
              <a:t>.</a:t>
            </a:r>
          </a:p>
        </p:txBody>
      </p:sp>
      <p:sp>
        <p:nvSpPr>
          <p:cNvPr id="19" name="Rectangle à coins arrondis 18">
            <a:extLst>
              <a:ext uri="{FF2B5EF4-FFF2-40B4-BE49-F238E27FC236}">
                <a16:creationId xmlns:a16="http://schemas.microsoft.com/office/drawing/2014/main" id="{AEFE82E9-9E24-8247-9D2C-53A8E48D1E8C}"/>
              </a:ext>
            </a:extLst>
          </p:cNvPr>
          <p:cNvSpPr/>
          <p:nvPr/>
        </p:nvSpPr>
        <p:spPr>
          <a:xfrm>
            <a:off x="5599553" y="3542217"/>
            <a:ext cx="3566984" cy="2682796"/>
          </a:xfrm>
          <a:prstGeom prst="roundRect">
            <a:avLst>
              <a:gd name="adj" fmla="val 7514"/>
            </a:avLst>
          </a:prstGeom>
          <a:noFill/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6B364D5-D1E3-5645-BCA5-E0AA97C1411F}"/>
              </a:ext>
            </a:extLst>
          </p:cNvPr>
          <p:cNvSpPr txBox="1"/>
          <p:nvPr/>
        </p:nvSpPr>
        <p:spPr>
          <a:xfrm>
            <a:off x="5599553" y="5855681"/>
            <a:ext cx="3568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To a first order, this is very variable.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7ACA74C-022B-5848-8C2F-C4F8C4107F9B}"/>
              </a:ext>
            </a:extLst>
          </p:cNvPr>
          <p:cNvSpPr/>
          <p:nvPr/>
        </p:nvSpPr>
        <p:spPr>
          <a:xfrm>
            <a:off x="34878" y="5864145"/>
            <a:ext cx="361962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To a first order, this is mostly constant.</a:t>
            </a:r>
          </a:p>
        </p:txBody>
      </p:sp>
    </p:spTree>
    <p:extLst>
      <p:ext uri="{BB962C8B-B14F-4D97-AF65-F5344CB8AC3E}">
        <p14:creationId xmlns:p14="http://schemas.microsoft.com/office/powerpoint/2010/main" val="29856922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Macintosh HD:Users:bneichel:Desktop:Capture d’écran 2017-03-15 à 12.01.5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3339" y="1906174"/>
            <a:ext cx="4205742" cy="450519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" name="Connecteur droit 14"/>
          <p:cNvCxnSpPr/>
          <p:nvPr/>
        </p:nvCxnSpPr>
        <p:spPr>
          <a:xfrm>
            <a:off x="0" y="233240"/>
            <a:ext cx="9144000" cy="0"/>
          </a:xfrm>
          <a:prstGeom prst="line">
            <a:avLst/>
          </a:prstGeom>
          <a:ln w="285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ZoneTexte 15"/>
          <p:cNvSpPr txBox="1"/>
          <p:nvPr/>
        </p:nvSpPr>
        <p:spPr>
          <a:xfrm>
            <a:off x="926353" y="91145"/>
            <a:ext cx="7117724" cy="52322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PSF Analytical Approach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0" y="783216"/>
            <a:ext cx="91569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/>
              <a:t>Questions</a:t>
            </a:r>
            <a:r>
              <a:rPr lang="en-US" sz="2800" b="1" dirty="0"/>
              <a:t>: How to find the best NGS asterism ?</a:t>
            </a:r>
          </a:p>
          <a:p>
            <a:r>
              <a:rPr lang="en-US" sz="2800" b="1" dirty="0"/>
              <a:t>			    How to get the LO PSF from this constellation ?</a:t>
            </a:r>
          </a:p>
        </p:txBody>
      </p:sp>
    </p:spTree>
    <p:extLst>
      <p:ext uri="{BB962C8B-B14F-4D97-AF65-F5344CB8AC3E}">
        <p14:creationId xmlns:p14="http://schemas.microsoft.com/office/powerpoint/2010/main" val="16917958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2370490"/>
            <a:ext cx="91569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It depends on many parameters… let’s try to simplify it…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0" y="3243282"/>
            <a:ext cx="9156958" cy="33547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/>
              <a:t>Simulation strategy:</a:t>
            </a:r>
          </a:p>
          <a:p>
            <a:pPr algn="ctr"/>
            <a:endParaRPr lang="en-US" sz="2400" dirty="0"/>
          </a:p>
          <a:p>
            <a:pPr algn="ctr"/>
            <a:r>
              <a:rPr lang="en-US" sz="2000" dirty="0"/>
              <a:t>Residual errors are computed in an “error budget” fashion: </a:t>
            </a:r>
          </a:p>
          <a:p>
            <a:pPr algn="ctr"/>
            <a:endParaRPr lang="en-US" sz="2000" dirty="0"/>
          </a:p>
          <a:p>
            <a:pPr marL="342900" indent="-342900" algn="ctr">
              <a:buFont typeface="Arial"/>
              <a:buChar char="•"/>
            </a:pPr>
            <a:r>
              <a:rPr lang="en-US" sz="2000" b="1" u="sng" dirty="0"/>
              <a:t>Tomography</a:t>
            </a:r>
            <a:r>
              <a:rPr lang="en-US" sz="2000" dirty="0"/>
              <a:t>: depends on the distance (and number) of the NGSs + Cn2</a:t>
            </a:r>
          </a:p>
          <a:p>
            <a:pPr marL="342900" indent="-342900" algn="ctr">
              <a:buFont typeface="Arial"/>
              <a:buChar char="•"/>
            </a:pPr>
            <a:endParaRPr lang="en-US" sz="2000" u="sng" dirty="0"/>
          </a:p>
          <a:p>
            <a:pPr marL="342900" lvl="0" indent="-342900" algn="ctr">
              <a:buFont typeface="Arial"/>
              <a:buChar char="•"/>
            </a:pPr>
            <a:r>
              <a:rPr lang="en-US" sz="2000" b="1" u="sng" dirty="0"/>
              <a:t>Temporal errors</a:t>
            </a:r>
            <a:r>
              <a:rPr lang="en-US" sz="2000" dirty="0"/>
              <a:t>: this only depends on the NGS loop frequency.</a:t>
            </a:r>
          </a:p>
          <a:p>
            <a:pPr marL="342900" lvl="0" indent="-342900" algn="ctr">
              <a:buFont typeface="Arial"/>
              <a:buChar char="•"/>
            </a:pPr>
            <a:endParaRPr lang="en-US" sz="2000" dirty="0"/>
          </a:p>
          <a:p>
            <a:pPr marL="342900" lvl="0" indent="-342900" algn="ctr">
              <a:buFont typeface="Arial"/>
              <a:buChar char="•"/>
            </a:pPr>
            <a:r>
              <a:rPr lang="en-US" sz="2000" b="1" u="sng" dirty="0"/>
              <a:t>Noise propagation</a:t>
            </a:r>
            <a:r>
              <a:rPr lang="en-US" sz="2000" dirty="0"/>
              <a:t>: This depends both on the distance and magnitude of the stars, as well as the WFS choice…</a:t>
            </a:r>
            <a:endParaRPr lang="fr-FR" sz="2000" dirty="0"/>
          </a:p>
        </p:txBody>
      </p:sp>
      <p:sp>
        <p:nvSpPr>
          <p:cNvPr id="3" name="Flèche vers le bas 2"/>
          <p:cNvSpPr/>
          <p:nvPr/>
        </p:nvSpPr>
        <p:spPr>
          <a:xfrm>
            <a:off x="4473687" y="2832155"/>
            <a:ext cx="303056" cy="515675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051895D6-DC83-AA41-BAA0-10EBEE604A5A}"/>
              </a:ext>
            </a:extLst>
          </p:cNvPr>
          <p:cNvCxnSpPr/>
          <p:nvPr/>
        </p:nvCxnSpPr>
        <p:spPr>
          <a:xfrm>
            <a:off x="0" y="233240"/>
            <a:ext cx="9144000" cy="0"/>
          </a:xfrm>
          <a:prstGeom prst="line">
            <a:avLst/>
          </a:prstGeom>
          <a:ln w="285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ZoneTexte 11">
            <a:extLst>
              <a:ext uri="{FF2B5EF4-FFF2-40B4-BE49-F238E27FC236}">
                <a16:creationId xmlns:a16="http://schemas.microsoft.com/office/drawing/2014/main" id="{27427AF7-F1F8-CA46-811F-EA8537DB671F}"/>
              </a:ext>
            </a:extLst>
          </p:cNvPr>
          <p:cNvSpPr txBox="1"/>
          <p:nvPr/>
        </p:nvSpPr>
        <p:spPr>
          <a:xfrm>
            <a:off x="926353" y="91145"/>
            <a:ext cx="7117724" cy="52322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PSF Analytical Approach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1CD4023F-B444-5E4F-99EA-ED45F7044695}"/>
              </a:ext>
            </a:extLst>
          </p:cNvPr>
          <p:cNvSpPr txBox="1"/>
          <p:nvPr/>
        </p:nvSpPr>
        <p:spPr>
          <a:xfrm>
            <a:off x="0" y="783216"/>
            <a:ext cx="91569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/>
              <a:t>Questions</a:t>
            </a:r>
            <a:r>
              <a:rPr lang="en-US" sz="2800" b="1" dirty="0"/>
              <a:t>: How to find the best NGS asterism ?</a:t>
            </a:r>
          </a:p>
          <a:p>
            <a:r>
              <a:rPr lang="en-US" sz="2800" b="1" dirty="0"/>
              <a:t>			    How to get the LO PSF from this constellation ?</a:t>
            </a:r>
          </a:p>
        </p:txBody>
      </p:sp>
    </p:spTree>
    <p:extLst>
      <p:ext uri="{BB962C8B-B14F-4D97-AF65-F5344CB8AC3E}">
        <p14:creationId xmlns:p14="http://schemas.microsoft.com/office/powerpoint/2010/main" val="7298366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Connecteur droit 14"/>
          <p:cNvCxnSpPr/>
          <p:nvPr/>
        </p:nvCxnSpPr>
        <p:spPr>
          <a:xfrm>
            <a:off x="0" y="233240"/>
            <a:ext cx="9144000" cy="0"/>
          </a:xfrm>
          <a:prstGeom prst="line">
            <a:avLst/>
          </a:prstGeom>
          <a:ln w="285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ZoneTexte 1"/>
          <p:cNvSpPr txBox="1"/>
          <p:nvPr/>
        </p:nvSpPr>
        <p:spPr>
          <a:xfrm>
            <a:off x="0" y="2370490"/>
            <a:ext cx="91569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It depends on many parameters… let’s try to simplify it…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0" y="3243282"/>
            <a:ext cx="9156958" cy="33547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/>
              <a:t>Simulation strategy:</a:t>
            </a:r>
          </a:p>
          <a:p>
            <a:pPr algn="ctr"/>
            <a:endParaRPr lang="en-US" sz="2400" dirty="0"/>
          </a:p>
          <a:p>
            <a:pPr algn="ctr"/>
            <a:r>
              <a:rPr lang="en-US" sz="2000" dirty="0"/>
              <a:t>Residual errors are computed in an “error budget” fashion: </a:t>
            </a:r>
          </a:p>
          <a:p>
            <a:pPr algn="ctr"/>
            <a:endParaRPr lang="en-US" sz="2000" dirty="0"/>
          </a:p>
          <a:p>
            <a:pPr marL="342900" indent="-342900" algn="ctr">
              <a:buFont typeface="Arial"/>
              <a:buChar char="•"/>
            </a:pPr>
            <a:r>
              <a:rPr lang="en-US" sz="2000" b="1" u="sng" dirty="0"/>
              <a:t>Tomography</a:t>
            </a:r>
            <a:r>
              <a:rPr lang="en-US" sz="2000" dirty="0"/>
              <a:t>: depends on the distance (and number) of the NGSs + Cn2</a:t>
            </a:r>
          </a:p>
          <a:p>
            <a:pPr marL="342900" indent="-342900" algn="ctr">
              <a:buFont typeface="Arial"/>
              <a:buChar char="•"/>
            </a:pPr>
            <a:endParaRPr lang="en-US" sz="2000" u="sng" dirty="0"/>
          </a:p>
          <a:p>
            <a:pPr marL="342900" lvl="0" indent="-342900" algn="ctr">
              <a:buFont typeface="Arial"/>
              <a:buChar char="•"/>
            </a:pPr>
            <a:r>
              <a:rPr lang="en-US" sz="2000" b="1" u="sng" dirty="0"/>
              <a:t>Temporal errors</a:t>
            </a:r>
            <a:r>
              <a:rPr lang="en-US" sz="2000" dirty="0"/>
              <a:t>: this only depends on the NGS loop frequency.</a:t>
            </a:r>
          </a:p>
          <a:p>
            <a:pPr marL="342900" lvl="0" indent="-342900" algn="ctr">
              <a:buFont typeface="Arial"/>
              <a:buChar char="•"/>
            </a:pPr>
            <a:endParaRPr lang="en-US" sz="2000" dirty="0"/>
          </a:p>
          <a:p>
            <a:pPr marL="342900" lvl="0" indent="-342900" algn="ctr">
              <a:buFont typeface="Arial"/>
              <a:buChar char="•"/>
            </a:pPr>
            <a:r>
              <a:rPr lang="en-US" sz="2000" b="1" u="sng" dirty="0"/>
              <a:t>Noise propagation</a:t>
            </a:r>
            <a:r>
              <a:rPr lang="en-US" sz="2000" dirty="0"/>
              <a:t>: This depends both on the distance and magnitude of the stars, as well as the WFS choice…</a:t>
            </a:r>
            <a:endParaRPr lang="fr-FR" sz="2000" dirty="0"/>
          </a:p>
        </p:txBody>
      </p:sp>
      <p:sp>
        <p:nvSpPr>
          <p:cNvPr id="3" name="Flèche vers le bas 2"/>
          <p:cNvSpPr/>
          <p:nvPr/>
        </p:nvSpPr>
        <p:spPr>
          <a:xfrm>
            <a:off x="4473687" y="2832155"/>
            <a:ext cx="303056" cy="515675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à coins arrondis 3"/>
          <p:cNvSpPr/>
          <p:nvPr/>
        </p:nvSpPr>
        <p:spPr>
          <a:xfrm>
            <a:off x="900345" y="4617696"/>
            <a:ext cx="1630731" cy="476200"/>
          </a:xfrm>
          <a:prstGeom prst="roundRect">
            <a:avLst/>
          </a:prstGeom>
          <a:solidFill>
            <a:srgbClr val="FF0000">
              <a:alpha val="39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à coins arrondis 8"/>
          <p:cNvSpPr/>
          <p:nvPr/>
        </p:nvSpPr>
        <p:spPr>
          <a:xfrm>
            <a:off x="1379056" y="5246296"/>
            <a:ext cx="1925700" cy="476200"/>
          </a:xfrm>
          <a:prstGeom prst="roundRect">
            <a:avLst/>
          </a:prstGeom>
          <a:solidFill>
            <a:srgbClr val="FF0000">
              <a:alpha val="39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à coins arrondis 10"/>
          <p:cNvSpPr/>
          <p:nvPr/>
        </p:nvSpPr>
        <p:spPr>
          <a:xfrm>
            <a:off x="441025" y="5876660"/>
            <a:ext cx="2084444" cy="476200"/>
          </a:xfrm>
          <a:prstGeom prst="roundRect">
            <a:avLst/>
          </a:prstGeom>
          <a:solidFill>
            <a:srgbClr val="FF0000">
              <a:alpha val="39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D5AF76D6-2534-5B4F-98F6-A9E50CD61A3C}"/>
              </a:ext>
            </a:extLst>
          </p:cNvPr>
          <p:cNvSpPr txBox="1"/>
          <p:nvPr/>
        </p:nvSpPr>
        <p:spPr>
          <a:xfrm>
            <a:off x="0" y="783216"/>
            <a:ext cx="91569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/>
              <a:t>Questions</a:t>
            </a:r>
            <a:r>
              <a:rPr lang="en-US" sz="2800" b="1" dirty="0"/>
              <a:t>: How to find the best NGS asterism ?</a:t>
            </a:r>
          </a:p>
          <a:p>
            <a:r>
              <a:rPr lang="en-US" sz="2800" b="1" dirty="0"/>
              <a:t>			    How to get the LO PSF from this constellation ?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A70AD6E7-602C-C94E-85A0-4F8D71ECC16C}"/>
              </a:ext>
            </a:extLst>
          </p:cNvPr>
          <p:cNvSpPr txBox="1"/>
          <p:nvPr/>
        </p:nvSpPr>
        <p:spPr>
          <a:xfrm>
            <a:off x="926353" y="91145"/>
            <a:ext cx="7117724" cy="52322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PSF Analytical Approach</a:t>
            </a:r>
          </a:p>
        </p:txBody>
      </p:sp>
    </p:spTree>
    <p:extLst>
      <p:ext uri="{BB962C8B-B14F-4D97-AF65-F5344CB8AC3E}">
        <p14:creationId xmlns:p14="http://schemas.microsoft.com/office/powerpoint/2010/main" val="18282544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Connecteur droit 14"/>
          <p:cNvCxnSpPr/>
          <p:nvPr/>
        </p:nvCxnSpPr>
        <p:spPr>
          <a:xfrm>
            <a:off x="0" y="233240"/>
            <a:ext cx="9144000" cy="0"/>
          </a:xfrm>
          <a:prstGeom prst="line">
            <a:avLst/>
          </a:prstGeom>
          <a:ln w="285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à coins arrondis 11"/>
          <p:cNvSpPr/>
          <p:nvPr/>
        </p:nvSpPr>
        <p:spPr>
          <a:xfrm>
            <a:off x="614363" y="717550"/>
            <a:ext cx="1925700" cy="476200"/>
          </a:xfrm>
          <a:prstGeom prst="roundRect">
            <a:avLst/>
          </a:prstGeom>
          <a:solidFill>
            <a:srgbClr val="FF0000">
              <a:alpha val="39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Tomography</a:t>
            </a:r>
          </a:p>
        </p:txBody>
      </p:sp>
      <p:sp>
        <p:nvSpPr>
          <p:cNvPr id="17" name="Rectangle à coins arrondis 16"/>
          <p:cNvSpPr/>
          <p:nvPr/>
        </p:nvSpPr>
        <p:spPr>
          <a:xfrm>
            <a:off x="3508700" y="717550"/>
            <a:ext cx="1925700" cy="476200"/>
          </a:xfrm>
          <a:prstGeom prst="roundRect">
            <a:avLst/>
          </a:prstGeom>
          <a:solidFill>
            <a:srgbClr val="FF0000">
              <a:alpha val="39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Temporal</a:t>
            </a:r>
          </a:p>
        </p:txBody>
      </p:sp>
      <p:sp>
        <p:nvSpPr>
          <p:cNvPr id="19" name="Rectangle à coins arrondis 18"/>
          <p:cNvSpPr/>
          <p:nvPr/>
        </p:nvSpPr>
        <p:spPr>
          <a:xfrm>
            <a:off x="6431909" y="717550"/>
            <a:ext cx="1925700" cy="476200"/>
          </a:xfrm>
          <a:prstGeom prst="roundRect">
            <a:avLst/>
          </a:prstGeom>
          <a:solidFill>
            <a:srgbClr val="FF0000">
              <a:alpha val="39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Noise</a:t>
            </a:r>
          </a:p>
        </p:txBody>
      </p:sp>
      <p:pic>
        <p:nvPicPr>
          <p:cNvPr id="20" name="Image 19" descr="Capture d’écran 2017-09-29 à 06.54.36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63" y="1338704"/>
            <a:ext cx="6003399" cy="145026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21" name="Image 20" descr="Capture d’écran 2017-09-29 à 06.57.05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932" y="2788964"/>
            <a:ext cx="4949918" cy="163647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2" name="Image 21" descr="Capture d’écran 2017-09-29 à 06.55.11.pn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0690" y="3246817"/>
            <a:ext cx="3543310" cy="3493404"/>
          </a:xfrm>
          <a:prstGeom prst="rect">
            <a:avLst/>
          </a:prstGeom>
        </p:spPr>
      </p:pic>
      <p:sp>
        <p:nvSpPr>
          <p:cNvPr id="6" name="Virage 5"/>
          <p:cNvSpPr/>
          <p:nvPr/>
        </p:nvSpPr>
        <p:spPr>
          <a:xfrm rot="5400000">
            <a:off x="6660041" y="2041860"/>
            <a:ext cx="1255460" cy="779268"/>
          </a:xfrm>
          <a:prstGeom prst="ben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3" name="tip.mpg">
            <a:hlinkClick r:id="" action="ppaction://media"/>
            <a:extLst>
              <a:ext uri="{FF2B5EF4-FFF2-40B4-BE49-F238E27FC236}">
                <a16:creationId xmlns:a16="http://schemas.microsoft.com/office/drawing/2014/main" id="{45664296-0C06-5346-9CFC-BBA94C4CC57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204534" y="4577019"/>
            <a:ext cx="1083600" cy="1083600"/>
          </a:xfrm>
          <a:prstGeom prst="rect">
            <a:avLst/>
          </a:prstGeom>
        </p:spPr>
      </p:pic>
      <p:pic>
        <p:nvPicPr>
          <p:cNvPr id="14" name="tilt.mpg">
            <a:hlinkClick r:id="" action="ppaction://media"/>
            <a:extLst>
              <a:ext uri="{FF2B5EF4-FFF2-40B4-BE49-F238E27FC236}">
                <a16:creationId xmlns:a16="http://schemas.microsoft.com/office/drawing/2014/main" id="{0696088A-1B82-C646-9507-68E18C32CE4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99299" y="5742319"/>
            <a:ext cx="1080000" cy="1080000"/>
          </a:xfrm>
          <a:prstGeom prst="rect">
            <a:avLst/>
          </a:prstGeom>
        </p:spPr>
      </p:pic>
      <p:pic>
        <p:nvPicPr>
          <p:cNvPr id="16" name="focus.mpg">
            <a:hlinkClick r:id="" action="ppaction://media"/>
            <a:extLst>
              <a:ext uri="{FF2B5EF4-FFF2-40B4-BE49-F238E27FC236}">
                <a16:creationId xmlns:a16="http://schemas.microsoft.com/office/drawing/2014/main" id="{EDEAAB10-87F4-EF4E-B2DD-ECB8C9F56339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659483" y="4608016"/>
            <a:ext cx="1080000" cy="1080000"/>
          </a:xfrm>
          <a:prstGeom prst="rect">
            <a:avLst/>
          </a:prstGeom>
        </p:spPr>
      </p:pic>
      <p:pic>
        <p:nvPicPr>
          <p:cNvPr id="18" name="astig1.mpg">
            <a:hlinkClick r:id="" action="ppaction://media"/>
            <a:extLst>
              <a:ext uri="{FF2B5EF4-FFF2-40B4-BE49-F238E27FC236}">
                <a16:creationId xmlns:a16="http://schemas.microsoft.com/office/drawing/2014/main" id="{9BCAB925-97EB-2042-BCD7-538CB081E809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2968700" y="4608016"/>
            <a:ext cx="1080000" cy="1080000"/>
          </a:xfrm>
          <a:prstGeom prst="rect">
            <a:avLst/>
          </a:prstGeom>
        </p:spPr>
      </p:pic>
      <p:pic>
        <p:nvPicPr>
          <p:cNvPr id="23" name="astig2.mpg">
            <a:hlinkClick r:id="" action="ppaction://media"/>
            <a:extLst>
              <a:ext uri="{FF2B5EF4-FFF2-40B4-BE49-F238E27FC236}">
                <a16:creationId xmlns:a16="http://schemas.microsoft.com/office/drawing/2014/main" id="{C6481131-63EA-1C44-8EA9-603A47F0126E}"/>
              </a:ext>
            </a:extLst>
          </p:cNvPr>
          <p:cNvPicPr>
            <a:picLocks noChangeAspect="1"/>
          </p:cNvPicPr>
          <p:nvPr>
            <a:vide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2199483" y="5742319"/>
            <a:ext cx="1080000" cy="1080000"/>
          </a:xfrm>
          <a:prstGeom prst="rect">
            <a:avLst/>
          </a:prstGeom>
        </p:spPr>
      </p:pic>
      <p:sp>
        <p:nvSpPr>
          <p:cNvPr id="24" name="ZoneTexte 23">
            <a:extLst>
              <a:ext uri="{FF2B5EF4-FFF2-40B4-BE49-F238E27FC236}">
                <a16:creationId xmlns:a16="http://schemas.microsoft.com/office/drawing/2014/main" id="{E6A19872-DD36-E549-AD1E-0CC1FB1231CE}"/>
              </a:ext>
            </a:extLst>
          </p:cNvPr>
          <p:cNvSpPr txBox="1"/>
          <p:nvPr/>
        </p:nvSpPr>
        <p:spPr>
          <a:xfrm>
            <a:off x="926353" y="91145"/>
            <a:ext cx="7117724" cy="52322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PSF Analytical Approach</a:t>
            </a:r>
          </a:p>
        </p:txBody>
      </p:sp>
    </p:spTree>
    <p:extLst>
      <p:ext uri="{BB962C8B-B14F-4D97-AF65-F5344CB8AC3E}">
        <p14:creationId xmlns:p14="http://schemas.microsoft.com/office/powerpoint/2010/main" val="1322307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6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1666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166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83332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9889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video>
              <p:cMediaNode vol="80000">
                <p:cTn id="38" repeatCount="indefinite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video>
              <p:cMediaNode vol="80000">
                <p:cTn id="39" repeatCount="indefinite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video>
              <p:cMediaNode vol="80000">
                <p:cTn id="40" repeatCount="indefinite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video>
              <p:cMediaNode vol="80000">
                <p:cTn id="41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  <p:video>
              <p:cMediaNode vol="80000">
                <p:cTn id="42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Connecteur droit 14"/>
          <p:cNvCxnSpPr/>
          <p:nvPr/>
        </p:nvCxnSpPr>
        <p:spPr>
          <a:xfrm>
            <a:off x="0" y="233240"/>
            <a:ext cx="9144000" cy="0"/>
          </a:xfrm>
          <a:prstGeom prst="line">
            <a:avLst/>
          </a:prstGeom>
          <a:ln w="285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à coins arrondis 11"/>
          <p:cNvSpPr/>
          <p:nvPr/>
        </p:nvSpPr>
        <p:spPr>
          <a:xfrm>
            <a:off x="614363" y="717550"/>
            <a:ext cx="1925700" cy="476200"/>
          </a:xfrm>
          <a:prstGeom prst="roundRect">
            <a:avLst/>
          </a:prstGeom>
          <a:solidFill>
            <a:srgbClr val="FF0000">
              <a:alpha val="39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Tomography</a:t>
            </a:r>
          </a:p>
        </p:txBody>
      </p:sp>
      <p:sp>
        <p:nvSpPr>
          <p:cNvPr id="17" name="Rectangle à coins arrondis 16"/>
          <p:cNvSpPr/>
          <p:nvPr/>
        </p:nvSpPr>
        <p:spPr>
          <a:xfrm>
            <a:off x="3508700" y="717550"/>
            <a:ext cx="1925700" cy="476200"/>
          </a:xfrm>
          <a:prstGeom prst="roundRect">
            <a:avLst/>
          </a:prstGeom>
          <a:solidFill>
            <a:srgbClr val="FF0000">
              <a:alpha val="39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Temporal</a:t>
            </a:r>
          </a:p>
        </p:txBody>
      </p:sp>
      <p:sp>
        <p:nvSpPr>
          <p:cNvPr id="19" name="Rectangle à coins arrondis 18"/>
          <p:cNvSpPr/>
          <p:nvPr/>
        </p:nvSpPr>
        <p:spPr>
          <a:xfrm>
            <a:off x="6431909" y="717550"/>
            <a:ext cx="1925700" cy="476200"/>
          </a:xfrm>
          <a:prstGeom prst="roundRect">
            <a:avLst/>
          </a:prstGeom>
          <a:solidFill>
            <a:srgbClr val="FF0000">
              <a:alpha val="39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Noise</a:t>
            </a:r>
          </a:p>
        </p:txBody>
      </p:sp>
      <p:pic>
        <p:nvPicPr>
          <p:cNvPr id="13" name="Image 12" descr="Capture d’écran 2017-09-29 à 06.49.5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3623"/>
            <a:ext cx="4811757" cy="4940315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60478" y="6307229"/>
            <a:ext cx="19543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MASCOT – D. </a:t>
            </a:r>
            <a:r>
              <a:rPr lang="en-US" sz="1400" dirty="0" err="1"/>
              <a:t>Gratadour</a:t>
            </a:r>
            <a:endParaRPr lang="en-US" sz="1400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57F58E65-B5A4-714A-BC1C-9AFE2F0AC91A}"/>
              </a:ext>
            </a:extLst>
          </p:cNvPr>
          <p:cNvSpPr txBox="1"/>
          <p:nvPr/>
        </p:nvSpPr>
        <p:spPr>
          <a:xfrm>
            <a:off x="926353" y="91145"/>
            <a:ext cx="7117724" cy="52322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PSF Analytical Approach</a:t>
            </a:r>
          </a:p>
        </p:txBody>
      </p:sp>
    </p:spTree>
    <p:extLst>
      <p:ext uri="{BB962C8B-B14F-4D97-AF65-F5344CB8AC3E}">
        <p14:creationId xmlns:p14="http://schemas.microsoft.com/office/powerpoint/2010/main" val="34898979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Artist’s_impression_of_the_European_Extremely_Large_Telescope_deploying_lasers_for_adaptive_optics-1.jpg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0"/>
            <a:ext cx="9144000" cy="685368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1747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Toward ELT observations Preparation:</a:t>
            </a:r>
          </a:p>
          <a:p>
            <a:pPr algn="ctr"/>
            <a:r>
              <a:rPr lang="en-US" sz="3200" b="1" dirty="0">
                <a:solidFill>
                  <a:schemeClr val="bg1"/>
                </a:solidFill>
              </a:rPr>
              <a:t>The ‘’</a:t>
            </a:r>
            <a:r>
              <a:rPr lang="fr-FR" sz="3200" b="1" dirty="0">
                <a:solidFill>
                  <a:schemeClr val="bg1"/>
                </a:solidFill>
              </a:rPr>
              <a:t>AO performance and PSF simulations’’</a:t>
            </a:r>
          </a:p>
          <a:p>
            <a:pPr algn="ctr"/>
            <a:r>
              <a:rPr lang="fr-FR" sz="3200" b="1" dirty="0">
                <a:solidFill>
                  <a:schemeClr val="bg1"/>
                </a:solidFill>
              </a:rPr>
              <a:t> </a:t>
            </a:r>
            <a:r>
              <a:rPr lang="fr-FR" sz="3200" b="1" dirty="0" err="1">
                <a:solidFill>
                  <a:schemeClr val="bg1"/>
                </a:solidFill>
              </a:rPr>
              <a:t>Working</a:t>
            </a:r>
            <a:r>
              <a:rPr lang="fr-FR" sz="3200" b="1" dirty="0">
                <a:solidFill>
                  <a:schemeClr val="bg1"/>
                </a:solidFill>
              </a:rPr>
              <a:t> Group 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957774" y="2767805"/>
            <a:ext cx="492089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Benoit </a:t>
            </a:r>
            <a:r>
              <a:rPr lang="en-US" sz="2400" dirty="0" err="1">
                <a:solidFill>
                  <a:schemeClr val="bg1"/>
                </a:solidFill>
              </a:rPr>
              <a:t>Neichel</a:t>
            </a:r>
            <a:r>
              <a:rPr lang="en-US" sz="2400" dirty="0">
                <a:solidFill>
                  <a:schemeClr val="bg1"/>
                </a:solidFill>
              </a:rPr>
              <a:t> on behalf of the Working Group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2791050" y="6515128"/>
            <a:ext cx="31826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WFS workshop – </a:t>
            </a:r>
            <a:r>
              <a:rPr lang="en-US" sz="1600" dirty="0" err="1">
                <a:solidFill>
                  <a:schemeClr val="bg1"/>
                </a:solidFill>
              </a:rPr>
              <a:t>Arcetri</a:t>
            </a:r>
            <a:r>
              <a:rPr lang="en-US" sz="1600" dirty="0">
                <a:solidFill>
                  <a:schemeClr val="bg1"/>
                </a:solidFill>
              </a:rPr>
              <a:t> – Oct. 2019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86C4C3FE-F9AD-3847-B9FF-7AA0A439AC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1626" y="0"/>
            <a:ext cx="47207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503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Connecteur droit 14"/>
          <p:cNvCxnSpPr/>
          <p:nvPr/>
        </p:nvCxnSpPr>
        <p:spPr>
          <a:xfrm>
            <a:off x="0" y="233240"/>
            <a:ext cx="9144000" cy="0"/>
          </a:xfrm>
          <a:prstGeom prst="line">
            <a:avLst/>
          </a:prstGeom>
          <a:ln w="285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à coins arrondis 11"/>
          <p:cNvSpPr/>
          <p:nvPr/>
        </p:nvSpPr>
        <p:spPr>
          <a:xfrm>
            <a:off x="614363" y="717550"/>
            <a:ext cx="1925700" cy="476200"/>
          </a:xfrm>
          <a:prstGeom prst="roundRect">
            <a:avLst/>
          </a:prstGeom>
          <a:solidFill>
            <a:srgbClr val="FF0000">
              <a:alpha val="39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Tomography</a:t>
            </a:r>
          </a:p>
        </p:txBody>
      </p:sp>
      <p:sp>
        <p:nvSpPr>
          <p:cNvPr id="17" name="Rectangle à coins arrondis 16"/>
          <p:cNvSpPr/>
          <p:nvPr/>
        </p:nvSpPr>
        <p:spPr>
          <a:xfrm>
            <a:off x="3508700" y="717550"/>
            <a:ext cx="1925700" cy="476200"/>
          </a:xfrm>
          <a:prstGeom prst="roundRect">
            <a:avLst/>
          </a:prstGeom>
          <a:solidFill>
            <a:srgbClr val="FF0000">
              <a:alpha val="39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Temporal</a:t>
            </a:r>
          </a:p>
        </p:txBody>
      </p:sp>
      <p:sp>
        <p:nvSpPr>
          <p:cNvPr id="19" name="Rectangle à coins arrondis 18"/>
          <p:cNvSpPr/>
          <p:nvPr/>
        </p:nvSpPr>
        <p:spPr>
          <a:xfrm>
            <a:off x="6431909" y="717550"/>
            <a:ext cx="1925700" cy="476200"/>
          </a:xfrm>
          <a:prstGeom prst="roundRect">
            <a:avLst/>
          </a:prstGeom>
          <a:solidFill>
            <a:srgbClr val="FF0000">
              <a:alpha val="39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Noise</a:t>
            </a:r>
          </a:p>
        </p:txBody>
      </p:sp>
      <p:pic>
        <p:nvPicPr>
          <p:cNvPr id="13" name="Image 12" descr="Capture d’écran 2017-09-29 à 06.49.5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3623"/>
            <a:ext cx="4811757" cy="4940315"/>
          </a:xfrm>
          <a:prstGeom prst="rect">
            <a:avLst/>
          </a:prstGeom>
        </p:spPr>
      </p:pic>
      <p:pic>
        <p:nvPicPr>
          <p:cNvPr id="8" name="Image 7" descr="Capture d’écran 2017-09-29 à 06.50.3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890" y="1788987"/>
            <a:ext cx="4845182" cy="4968000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60478" y="6307229"/>
            <a:ext cx="19543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MASCOT – D. </a:t>
            </a:r>
            <a:r>
              <a:rPr lang="en-US" sz="1400" dirty="0" err="1"/>
              <a:t>Gratadour</a:t>
            </a:r>
            <a:endParaRPr lang="en-US" sz="1400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8F28C560-CB3F-1C49-98F8-5076D95003C6}"/>
              </a:ext>
            </a:extLst>
          </p:cNvPr>
          <p:cNvSpPr txBox="1"/>
          <p:nvPr/>
        </p:nvSpPr>
        <p:spPr>
          <a:xfrm>
            <a:off x="926353" y="91145"/>
            <a:ext cx="7117724" cy="52322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PSF Analytical Approach</a:t>
            </a:r>
          </a:p>
        </p:txBody>
      </p:sp>
    </p:spTree>
    <p:extLst>
      <p:ext uri="{BB962C8B-B14F-4D97-AF65-F5344CB8AC3E}">
        <p14:creationId xmlns:p14="http://schemas.microsoft.com/office/powerpoint/2010/main" val="4754787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Connecteur droit 14"/>
          <p:cNvCxnSpPr/>
          <p:nvPr/>
        </p:nvCxnSpPr>
        <p:spPr>
          <a:xfrm>
            <a:off x="0" y="233240"/>
            <a:ext cx="9144000" cy="0"/>
          </a:xfrm>
          <a:prstGeom prst="line">
            <a:avLst/>
          </a:prstGeom>
          <a:ln w="285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à coins arrondis 11"/>
          <p:cNvSpPr/>
          <p:nvPr/>
        </p:nvSpPr>
        <p:spPr>
          <a:xfrm>
            <a:off x="614363" y="717550"/>
            <a:ext cx="1925700" cy="476200"/>
          </a:xfrm>
          <a:prstGeom prst="roundRect">
            <a:avLst/>
          </a:prstGeom>
          <a:solidFill>
            <a:srgbClr val="FF0000">
              <a:alpha val="39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Tomography</a:t>
            </a:r>
          </a:p>
        </p:txBody>
      </p:sp>
      <p:sp>
        <p:nvSpPr>
          <p:cNvPr id="17" name="Rectangle à coins arrondis 16"/>
          <p:cNvSpPr/>
          <p:nvPr/>
        </p:nvSpPr>
        <p:spPr>
          <a:xfrm>
            <a:off x="3508700" y="717550"/>
            <a:ext cx="1925700" cy="476200"/>
          </a:xfrm>
          <a:prstGeom prst="roundRect">
            <a:avLst/>
          </a:prstGeom>
          <a:solidFill>
            <a:srgbClr val="FF0000">
              <a:alpha val="39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Temporal</a:t>
            </a:r>
          </a:p>
        </p:txBody>
      </p:sp>
      <p:sp>
        <p:nvSpPr>
          <p:cNvPr id="19" name="Rectangle à coins arrondis 18"/>
          <p:cNvSpPr/>
          <p:nvPr/>
        </p:nvSpPr>
        <p:spPr>
          <a:xfrm>
            <a:off x="6431909" y="717550"/>
            <a:ext cx="1925700" cy="476200"/>
          </a:xfrm>
          <a:prstGeom prst="roundRect">
            <a:avLst/>
          </a:prstGeom>
          <a:solidFill>
            <a:srgbClr val="FF0000">
              <a:alpha val="39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Noise</a:t>
            </a:r>
          </a:p>
        </p:txBody>
      </p:sp>
      <p:pic>
        <p:nvPicPr>
          <p:cNvPr id="10" name="Image 9" descr="Capture d’écran 2017-09-29 à 06.53.3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43" y="1294760"/>
            <a:ext cx="5938924" cy="5506557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6075839" y="1503680"/>
            <a:ext cx="23318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Gemini Observing tool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75E7D553-938D-2747-A92D-B2866F8D788D}"/>
              </a:ext>
            </a:extLst>
          </p:cNvPr>
          <p:cNvSpPr txBox="1"/>
          <p:nvPr/>
        </p:nvSpPr>
        <p:spPr>
          <a:xfrm>
            <a:off x="926353" y="91145"/>
            <a:ext cx="7117724" cy="52322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PSF Analytical Approach</a:t>
            </a:r>
          </a:p>
        </p:txBody>
      </p:sp>
    </p:spTree>
    <p:extLst>
      <p:ext uri="{BB962C8B-B14F-4D97-AF65-F5344CB8AC3E}">
        <p14:creationId xmlns:p14="http://schemas.microsoft.com/office/powerpoint/2010/main" val="31766291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Connecteur droit 14"/>
          <p:cNvCxnSpPr/>
          <p:nvPr/>
        </p:nvCxnSpPr>
        <p:spPr>
          <a:xfrm>
            <a:off x="0" y="233240"/>
            <a:ext cx="9144000" cy="0"/>
          </a:xfrm>
          <a:prstGeom prst="line">
            <a:avLst/>
          </a:prstGeom>
          <a:ln w="285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à coins arrondis 11"/>
          <p:cNvSpPr/>
          <p:nvPr/>
        </p:nvSpPr>
        <p:spPr>
          <a:xfrm>
            <a:off x="614363" y="717550"/>
            <a:ext cx="1925700" cy="476200"/>
          </a:xfrm>
          <a:prstGeom prst="roundRect">
            <a:avLst/>
          </a:prstGeom>
          <a:solidFill>
            <a:srgbClr val="FF0000">
              <a:alpha val="39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Tomography</a:t>
            </a:r>
          </a:p>
        </p:txBody>
      </p:sp>
      <p:sp>
        <p:nvSpPr>
          <p:cNvPr id="17" name="Rectangle à coins arrondis 16"/>
          <p:cNvSpPr/>
          <p:nvPr/>
        </p:nvSpPr>
        <p:spPr>
          <a:xfrm>
            <a:off x="3508700" y="717550"/>
            <a:ext cx="1925700" cy="476200"/>
          </a:xfrm>
          <a:prstGeom prst="roundRect">
            <a:avLst/>
          </a:prstGeom>
          <a:solidFill>
            <a:srgbClr val="FF0000">
              <a:alpha val="39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Temporal</a:t>
            </a:r>
          </a:p>
        </p:txBody>
      </p:sp>
      <p:sp>
        <p:nvSpPr>
          <p:cNvPr id="19" name="Rectangle à coins arrondis 18"/>
          <p:cNvSpPr/>
          <p:nvPr/>
        </p:nvSpPr>
        <p:spPr>
          <a:xfrm>
            <a:off x="6431909" y="717550"/>
            <a:ext cx="1925700" cy="476200"/>
          </a:xfrm>
          <a:prstGeom prst="roundRect">
            <a:avLst/>
          </a:prstGeom>
          <a:solidFill>
            <a:srgbClr val="FF0000">
              <a:alpha val="39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Noise</a:t>
            </a:r>
          </a:p>
        </p:txBody>
      </p:sp>
      <p:pic>
        <p:nvPicPr>
          <p:cNvPr id="10" name="Image 9" descr="Capture d’écran 2017-09-29 à 06.53.3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43" y="1294760"/>
            <a:ext cx="5938924" cy="5506557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6075839" y="1503680"/>
            <a:ext cx="23318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Gemini Observing tool</a:t>
            </a:r>
          </a:p>
        </p:txBody>
      </p:sp>
      <p:pic>
        <p:nvPicPr>
          <p:cNvPr id="9" name="Image 8" descr="Capture d’écran 2017-09-29 à 06.53.0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39282"/>
            <a:ext cx="9144000" cy="4418718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6277593" y="2254616"/>
            <a:ext cx="2663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Schrimer</a:t>
            </a:r>
            <a:r>
              <a:rPr lang="en-US" dirty="0"/>
              <a:t> et al., </a:t>
            </a:r>
            <a:r>
              <a:rPr lang="en-US" dirty="0" err="1"/>
              <a:t>ApJS</a:t>
            </a:r>
            <a:r>
              <a:rPr lang="en-US" dirty="0"/>
              <a:t>, 2014 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DB717269-FE5C-844E-B63F-12ADB21E3F44}"/>
              </a:ext>
            </a:extLst>
          </p:cNvPr>
          <p:cNvSpPr txBox="1"/>
          <p:nvPr/>
        </p:nvSpPr>
        <p:spPr>
          <a:xfrm>
            <a:off x="926353" y="91145"/>
            <a:ext cx="7117724" cy="52322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PSF Analytical Approach</a:t>
            </a:r>
          </a:p>
        </p:txBody>
      </p:sp>
    </p:spTree>
    <p:extLst>
      <p:ext uri="{BB962C8B-B14F-4D97-AF65-F5344CB8AC3E}">
        <p14:creationId xmlns:p14="http://schemas.microsoft.com/office/powerpoint/2010/main" val="13856503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Connecteur droit 14"/>
          <p:cNvCxnSpPr/>
          <p:nvPr/>
        </p:nvCxnSpPr>
        <p:spPr>
          <a:xfrm>
            <a:off x="0" y="233240"/>
            <a:ext cx="9144000" cy="0"/>
          </a:xfrm>
          <a:prstGeom prst="line">
            <a:avLst/>
          </a:prstGeom>
          <a:ln w="285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à coins arrondis 11"/>
          <p:cNvSpPr/>
          <p:nvPr/>
        </p:nvSpPr>
        <p:spPr>
          <a:xfrm>
            <a:off x="614363" y="717550"/>
            <a:ext cx="1925700" cy="476200"/>
          </a:xfrm>
          <a:prstGeom prst="roundRect">
            <a:avLst/>
          </a:prstGeom>
          <a:solidFill>
            <a:srgbClr val="FF0000">
              <a:alpha val="39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Tomography</a:t>
            </a:r>
          </a:p>
        </p:txBody>
      </p:sp>
      <p:sp>
        <p:nvSpPr>
          <p:cNvPr id="17" name="Rectangle à coins arrondis 16"/>
          <p:cNvSpPr/>
          <p:nvPr/>
        </p:nvSpPr>
        <p:spPr>
          <a:xfrm>
            <a:off x="3508700" y="717550"/>
            <a:ext cx="1925700" cy="476200"/>
          </a:xfrm>
          <a:prstGeom prst="roundRect">
            <a:avLst/>
          </a:prstGeom>
          <a:solidFill>
            <a:srgbClr val="FF0000">
              <a:alpha val="39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Temporal</a:t>
            </a:r>
          </a:p>
        </p:txBody>
      </p:sp>
      <p:sp>
        <p:nvSpPr>
          <p:cNvPr id="19" name="Rectangle à coins arrondis 18"/>
          <p:cNvSpPr/>
          <p:nvPr/>
        </p:nvSpPr>
        <p:spPr>
          <a:xfrm>
            <a:off x="6431909" y="717550"/>
            <a:ext cx="1925700" cy="476200"/>
          </a:xfrm>
          <a:prstGeom prst="roundRect">
            <a:avLst/>
          </a:prstGeom>
          <a:solidFill>
            <a:srgbClr val="FF0000">
              <a:alpha val="39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Noise</a:t>
            </a:r>
          </a:p>
        </p:txBody>
      </p:sp>
      <p:sp>
        <p:nvSpPr>
          <p:cNvPr id="14" name="Flèche vers le haut 13"/>
          <p:cNvSpPr/>
          <p:nvPr/>
        </p:nvSpPr>
        <p:spPr>
          <a:xfrm>
            <a:off x="7215625" y="1327588"/>
            <a:ext cx="418506" cy="1168854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ZoneTexte 15"/>
          <p:cNvSpPr txBox="1"/>
          <p:nvPr/>
        </p:nvSpPr>
        <p:spPr>
          <a:xfrm>
            <a:off x="4419012" y="2679684"/>
            <a:ext cx="47787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(So far we have mainly worked on this term)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420077" y="1919230"/>
            <a:ext cx="60183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we need to revisit those methods for the EELT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D3585E76-A422-6A40-A531-9BA452A08C44}"/>
              </a:ext>
            </a:extLst>
          </p:cNvPr>
          <p:cNvSpPr txBox="1"/>
          <p:nvPr/>
        </p:nvSpPr>
        <p:spPr>
          <a:xfrm>
            <a:off x="926353" y="91145"/>
            <a:ext cx="7117724" cy="52322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PSF Analytical Approach</a:t>
            </a:r>
          </a:p>
        </p:txBody>
      </p:sp>
    </p:spTree>
    <p:extLst>
      <p:ext uri="{BB962C8B-B14F-4D97-AF65-F5344CB8AC3E}">
        <p14:creationId xmlns:p14="http://schemas.microsoft.com/office/powerpoint/2010/main" val="25739782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32750247"/>
              </p:ext>
            </p:extLst>
          </p:nvPr>
        </p:nvGraphicFramePr>
        <p:xfrm>
          <a:off x="74417" y="1612975"/>
          <a:ext cx="5205312" cy="32067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3" name="Document" r:id="rId3" imgW="5854700" imgH="3606800" progId="Word.Document.12">
                  <p:embed/>
                </p:oleObj>
              </mc:Choice>
              <mc:Fallback>
                <p:oleObj name="Document" r:id="rId3" imgW="5854700" imgH="36068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4417" y="1612975"/>
                        <a:ext cx="5205312" cy="320674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Image 8" descr="Capture d’écran 2017-09-27 à 15.50.49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7097" y="2696900"/>
            <a:ext cx="4271048" cy="4161100"/>
          </a:xfrm>
          <a:prstGeom prst="rect">
            <a:avLst/>
          </a:prstGeom>
        </p:spPr>
      </p:pic>
      <p:cxnSp>
        <p:nvCxnSpPr>
          <p:cNvPr id="2" name="Connecteur droit 1"/>
          <p:cNvCxnSpPr/>
          <p:nvPr/>
        </p:nvCxnSpPr>
        <p:spPr>
          <a:xfrm>
            <a:off x="0" y="233240"/>
            <a:ext cx="9144000" cy="0"/>
          </a:xfrm>
          <a:prstGeom prst="line">
            <a:avLst/>
          </a:prstGeom>
          <a:ln w="285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ZoneTexte 5"/>
          <p:cNvSpPr txBox="1"/>
          <p:nvPr/>
        </p:nvSpPr>
        <p:spPr>
          <a:xfrm>
            <a:off x="144313" y="1312869"/>
            <a:ext cx="71100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Impact on residual jitter of different NGS constellation</a:t>
            </a:r>
          </a:p>
        </p:txBody>
      </p:sp>
      <p:sp>
        <p:nvSpPr>
          <p:cNvPr id="7" name="Virage 6"/>
          <p:cNvSpPr/>
          <p:nvPr/>
        </p:nvSpPr>
        <p:spPr>
          <a:xfrm rot="10800000" flipH="1">
            <a:off x="2503822" y="4992884"/>
            <a:ext cx="1450340" cy="1082272"/>
          </a:xfrm>
          <a:prstGeom prst="ben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5279729" y="2780556"/>
            <a:ext cx="30276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 40m Telescope – L0 = 25m</a:t>
            </a:r>
          </a:p>
        </p:txBody>
      </p:sp>
      <p:sp>
        <p:nvSpPr>
          <p:cNvPr id="10" name="Rectangle à coins arrondis 9"/>
          <p:cNvSpPr/>
          <p:nvPr/>
        </p:nvSpPr>
        <p:spPr>
          <a:xfrm>
            <a:off x="614363" y="717550"/>
            <a:ext cx="1925700" cy="476200"/>
          </a:xfrm>
          <a:prstGeom prst="roundRect">
            <a:avLst/>
          </a:prstGeom>
          <a:solidFill>
            <a:srgbClr val="FF0000">
              <a:alpha val="39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Tomography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926353" y="91145"/>
            <a:ext cx="7117724" cy="52322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NGS error budget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4990353" y="1625124"/>
            <a:ext cx="32456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e.g. </a:t>
            </a:r>
            <a:r>
              <a:rPr lang="en-US" i="1" dirty="0" err="1"/>
              <a:t>Sasiela</a:t>
            </a:r>
            <a:r>
              <a:rPr lang="en-US" i="1" dirty="0"/>
              <a:t>, </a:t>
            </a:r>
            <a:r>
              <a:rPr lang="en-US" i="1" dirty="0" err="1"/>
              <a:t>Chassat</a:t>
            </a:r>
            <a:r>
              <a:rPr lang="en-US" i="1" dirty="0"/>
              <a:t>, </a:t>
            </a:r>
            <a:r>
              <a:rPr lang="en-US" i="1" dirty="0" err="1"/>
              <a:t>Whiteley</a:t>
            </a:r>
            <a:r>
              <a:rPr lang="en-US" i="1" dirty="0"/>
              <a:t>… </a:t>
            </a:r>
          </a:p>
        </p:txBody>
      </p:sp>
    </p:spTree>
    <p:extLst>
      <p:ext uri="{BB962C8B-B14F-4D97-AF65-F5344CB8AC3E}">
        <p14:creationId xmlns:p14="http://schemas.microsoft.com/office/powerpoint/2010/main" val="861981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55510040"/>
              </p:ext>
            </p:extLst>
          </p:nvPr>
        </p:nvGraphicFramePr>
        <p:xfrm>
          <a:off x="74417" y="1612975"/>
          <a:ext cx="5205312" cy="32067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13" name="Document" r:id="rId3" imgW="5854700" imgH="3606800" progId="Word.Document.12">
                  <p:embed/>
                </p:oleObj>
              </mc:Choice>
              <mc:Fallback>
                <p:oleObj name="Document" r:id="rId3" imgW="5854700" imgH="36068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4417" y="1612975"/>
                        <a:ext cx="5205312" cy="320674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Image 9" descr="Capture d’écran 2017-09-27 à 15.51.0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1528" y="2682000"/>
            <a:ext cx="4235415" cy="4176000"/>
          </a:xfrm>
          <a:prstGeom prst="rect">
            <a:avLst/>
          </a:prstGeom>
        </p:spPr>
      </p:pic>
      <p:cxnSp>
        <p:nvCxnSpPr>
          <p:cNvPr id="2" name="Connecteur droit 1"/>
          <p:cNvCxnSpPr/>
          <p:nvPr/>
        </p:nvCxnSpPr>
        <p:spPr>
          <a:xfrm>
            <a:off x="0" y="233240"/>
            <a:ext cx="9144000" cy="0"/>
          </a:xfrm>
          <a:prstGeom prst="line">
            <a:avLst/>
          </a:prstGeom>
          <a:ln w="285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ZoneTexte 5"/>
          <p:cNvSpPr txBox="1"/>
          <p:nvPr/>
        </p:nvSpPr>
        <p:spPr>
          <a:xfrm>
            <a:off x="144313" y="1312869"/>
            <a:ext cx="71100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Impact on residual jitter of different NGS constellation</a:t>
            </a:r>
          </a:p>
        </p:txBody>
      </p:sp>
      <p:sp>
        <p:nvSpPr>
          <p:cNvPr id="7" name="Virage 6"/>
          <p:cNvSpPr/>
          <p:nvPr/>
        </p:nvSpPr>
        <p:spPr>
          <a:xfrm rot="10800000" flipH="1">
            <a:off x="2503822" y="4992884"/>
            <a:ext cx="1450340" cy="1082272"/>
          </a:xfrm>
          <a:prstGeom prst="ben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5279729" y="2780556"/>
            <a:ext cx="30276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 40m Telescope – L0 = 50m</a:t>
            </a:r>
          </a:p>
        </p:txBody>
      </p:sp>
      <p:sp>
        <p:nvSpPr>
          <p:cNvPr id="13" name="Rectangle à coins arrondis 12"/>
          <p:cNvSpPr/>
          <p:nvPr/>
        </p:nvSpPr>
        <p:spPr>
          <a:xfrm>
            <a:off x="614363" y="717550"/>
            <a:ext cx="1925700" cy="476200"/>
          </a:xfrm>
          <a:prstGeom prst="roundRect">
            <a:avLst/>
          </a:prstGeom>
          <a:solidFill>
            <a:srgbClr val="FF0000">
              <a:alpha val="39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Tomography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926353" y="91145"/>
            <a:ext cx="7117724" cy="52322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NGS error budget</a:t>
            </a:r>
          </a:p>
        </p:txBody>
      </p:sp>
    </p:spTree>
    <p:extLst>
      <p:ext uri="{BB962C8B-B14F-4D97-AF65-F5344CB8AC3E}">
        <p14:creationId xmlns:p14="http://schemas.microsoft.com/office/powerpoint/2010/main" val="10062959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Connecteur droit 1"/>
          <p:cNvCxnSpPr/>
          <p:nvPr/>
        </p:nvCxnSpPr>
        <p:spPr>
          <a:xfrm>
            <a:off x="0" y="233240"/>
            <a:ext cx="9144000" cy="0"/>
          </a:xfrm>
          <a:prstGeom prst="line">
            <a:avLst/>
          </a:prstGeom>
          <a:ln w="285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104" y="2918026"/>
            <a:ext cx="7843834" cy="3618899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173174" y="1139997"/>
            <a:ext cx="8970826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First need to determine the rejection transfer function.</a:t>
            </a:r>
          </a:p>
          <a:p>
            <a:r>
              <a:rPr lang="en-US" sz="2400" dirty="0"/>
              <a:t>It depends on the controller performance…</a:t>
            </a:r>
          </a:p>
          <a:p>
            <a:r>
              <a:rPr lang="en-US" sz="2400" dirty="0"/>
              <a:t>Assuming ELT scheme with M4/M5 we could have: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926353" y="91145"/>
            <a:ext cx="7117724" cy="52322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NGS error budget</a:t>
            </a:r>
          </a:p>
        </p:txBody>
      </p:sp>
      <p:sp>
        <p:nvSpPr>
          <p:cNvPr id="10" name="Rectangle à coins arrondis 9"/>
          <p:cNvSpPr/>
          <p:nvPr/>
        </p:nvSpPr>
        <p:spPr>
          <a:xfrm>
            <a:off x="3508700" y="717550"/>
            <a:ext cx="1925700" cy="476200"/>
          </a:xfrm>
          <a:prstGeom prst="roundRect">
            <a:avLst/>
          </a:prstGeom>
          <a:solidFill>
            <a:srgbClr val="FF0000">
              <a:alpha val="39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Temporal</a:t>
            </a:r>
          </a:p>
        </p:txBody>
      </p:sp>
    </p:spTree>
    <p:extLst>
      <p:ext uri="{BB962C8B-B14F-4D97-AF65-F5344CB8AC3E}">
        <p14:creationId xmlns:p14="http://schemas.microsoft.com/office/powerpoint/2010/main" val="42230829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0900" y="2340325"/>
            <a:ext cx="5753100" cy="3200400"/>
          </a:xfrm>
          <a:prstGeom prst="rect">
            <a:avLst/>
          </a:prstGeom>
        </p:spPr>
      </p:pic>
      <p:cxnSp>
        <p:nvCxnSpPr>
          <p:cNvPr id="2" name="Connecteur droit 1"/>
          <p:cNvCxnSpPr/>
          <p:nvPr/>
        </p:nvCxnSpPr>
        <p:spPr>
          <a:xfrm>
            <a:off x="0" y="233240"/>
            <a:ext cx="9144000" cy="0"/>
          </a:xfrm>
          <a:prstGeom prst="line">
            <a:avLst/>
          </a:prstGeom>
          <a:ln w="285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Imag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174" y="4058021"/>
            <a:ext cx="4328730" cy="2654300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173174" y="1139997"/>
            <a:ext cx="8970826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First need to determine the rejection transfer function.</a:t>
            </a:r>
          </a:p>
          <a:p>
            <a:r>
              <a:rPr lang="en-US" sz="2400" b="1" dirty="0"/>
              <a:t>Then, need to know the inputs, it may be Turbulence and Windshake</a:t>
            </a:r>
          </a:p>
          <a:p>
            <a:r>
              <a:rPr lang="en-US" sz="2400" dirty="0"/>
              <a:t>Still assuming an EELT configuration, we have: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1587438" y="3838457"/>
            <a:ext cx="180346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Turbulence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926353" y="91145"/>
            <a:ext cx="7117724" cy="52322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NGS error budget</a:t>
            </a:r>
          </a:p>
        </p:txBody>
      </p:sp>
      <p:sp>
        <p:nvSpPr>
          <p:cNvPr id="17" name="Rectangle à coins arrondis 16"/>
          <p:cNvSpPr/>
          <p:nvPr/>
        </p:nvSpPr>
        <p:spPr>
          <a:xfrm>
            <a:off x="3508700" y="717550"/>
            <a:ext cx="1925700" cy="476200"/>
          </a:xfrm>
          <a:prstGeom prst="roundRect">
            <a:avLst/>
          </a:prstGeom>
          <a:solidFill>
            <a:srgbClr val="FF0000">
              <a:alpha val="39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Temporal</a:t>
            </a:r>
          </a:p>
        </p:txBody>
      </p:sp>
    </p:spTree>
    <p:extLst>
      <p:ext uri="{BB962C8B-B14F-4D97-AF65-F5344CB8AC3E}">
        <p14:creationId xmlns:p14="http://schemas.microsoft.com/office/powerpoint/2010/main" val="38355735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833" y="4051691"/>
            <a:ext cx="4328730" cy="2654300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0900" y="2340325"/>
            <a:ext cx="5753100" cy="3200400"/>
          </a:xfrm>
          <a:prstGeom prst="rect">
            <a:avLst/>
          </a:prstGeom>
        </p:spPr>
      </p:pic>
      <p:cxnSp>
        <p:nvCxnSpPr>
          <p:cNvPr id="2" name="Connecteur droit 1"/>
          <p:cNvCxnSpPr/>
          <p:nvPr/>
        </p:nvCxnSpPr>
        <p:spPr>
          <a:xfrm>
            <a:off x="0" y="233240"/>
            <a:ext cx="9144000" cy="0"/>
          </a:xfrm>
          <a:prstGeom prst="line">
            <a:avLst/>
          </a:prstGeom>
          <a:ln w="285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ZoneTexte 12"/>
          <p:cNvSpPr txBox="1"/>
          <p:nvPr/>
        </p:nvSpPr>
        <p:spPr>
          <a:xfrm>
            <a:off x="173174" y="1139997"/>
            <a:ext cx="8970826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First need to determine the rejection transfer function.</a:t>
            </a:r>
          </a:p>
          <a:p>
            <a:r>
              <a:rPr lang="en-US" sz="2400" b="1" dirty="0"/>
              <a:t>Then, need to know the inputs, it may be Turbulence and Windshake</a:t>
            </a:r>
          </a:p>
          <a:p>
            <a:r>
              <a:rPr lang="en-US" sz="2400" b="1" dirty="0"/>
              <a:t>Finally, simply apply the rejection: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1587438" y="3838457"/>
            <a:ext cx="180346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Turbulence</a:t>
            </a:r>
          </a:p>
        </p:txBody>
      </p:sp>
      <p:pic>
        <p:nvPicPr>
          <p:cNvPr id="8" name="Image 7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3384000" y="2336726"/>
            <a:ext cx="5760000" cy="3203999"/>
          </a:xfrm>
          <a:prstGeom prst="rect">
            <a:avLst/>
          </a:prstGeom>
        </p:spPr>
      </p:pic>
      <p:sp>
        <p:nvSpPr>
          <p:cNvPr id="16" name="ZoneTexte 15"/>
          <p:cNvSpPr txBox="1"/>
          <p:nvPr/>
        </p:nvSpPr>
        <p:spPr>
          <a:xfrm>
            <a:off x="926353" y="91145"/>
            <a:ext cx="7117724" cy="52322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NGS error budget</a:t>
            </a:r>
          </a:p>
        </p:txBody>
      </p:sp>
      <p:sp>
        <p:nvSpPr>
          <p:cNvPr id="17" name="Rectangle à coins arrondis 16"/>
          <p:cNvSpPr/>
          <p:nvPr/>
        </p:nvSpPr>
        <p:spPr>
          <a:xfrm>
            <a:off x="3508700" y="717550"/>
            <a:ext cx="1925700" cy="476200"/>
          </a:xfrm>
          <a:prstGeom prst="roundRect">
            <a:avLst/>
          </a:prstGeom>
          <a:solidFill>
            <a:srgbClr val="FF0000">
              <a:alpha val="39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Temporal</a:t>
            </a:r>
          </a:p>
        </p:txBody>
      </p:sp>
    </p:spTree>
    <p:extLst>
      <p:ext uri="{BB962C8B-B14F-4D97-AF65-F5344CB8AC3E}">
        <p14:creationId xmlns:p14="http://schemas.microsoft.com/office/powerpoint/2010/main" val="8499090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Connecteur droit 1"/>
          <p:cNvCxnSpPr/>
          <p:nvPr/>
        </p:nvCxnSpPr>
        <p:spPr>
          <a:xfrm>
            <a:off x="0" y="233240"/>
            <a:ext cx="9144000" cy="0"/>
          </a:xfrm>
          <a:prstGeom prst="line">
            <a:avLst/>
          </a:prstGeom>
          <a:ln w="285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ZoneTexte 12"/>
          <p:cNvSpPr txBox="1"/>
          <p:nvPr/>
        </p:nvSpPr>
        <p:spPr>
          <a:xfrm>
            <a:off x="173174" y="1139997"/>
            <a:ext cx="89708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First need to determine the rejection transfer function.</a:t>
            </a:r>
          </a:p>
          <a:p>
            <a:r>
              <a:rPr lang="en-US" sz="2400" b="1" dirty="0"/>
              <a:t>Then, need to know the inputs, it may be Turbulence and Windshake</a:t>
            </a:r>
          </a:p>
          <a:p>
            <a:r>
              <a:rPr lang="en-US" sz="2400" b="1" dirty="0"/>
              <a:t>Finally, simply apply the rejection.</a:t>
            </a:r>
          </a:p>
          <a:p>
            <a:r>
              <a:rPr lang="en-US" sz="2400" b="1" dirty="0"/>
              <a:t>Eventually – play with the NGS gain, and loop frequency</a:t>
            </a:r>
          </a:p>
        </p:txBody>
      </p:sp>
      <p:pic>
        <p:nvPicPr>
          <p:cNvPr id="9" name="Image 8"/>
          <p:cNvPicPr/>
          <p:nvPr/>
        </p:nvPicPr>
        <p:blipFill>
          <a:blip r:embed="rId2"/>
          <a:stretch>
            <a:fillRect/>
          </a:stretch>
        </p:blipFill>
        <p:spPr>
          <a:xfrm>
            <a:off x="854309" y="2862130"/>
            <a:ext cx="7189768" cy="3995869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926353" y="91145"/>
            <a:ext cx="7117724" cy="52322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NGS error budget</a:t>
            </a:r>
          </a:p>
        </p:txBody>
      </p:sp>
      <p:sp>
        <p:nvSpPr>
          <p:cNvPr id="11" name="Rectangle à coins arrondis 10"/>
          <p:cNvSpPr/>
          <p:nvPr/>
        </p:nvSpPr>
        <p:spPr>
          <a:xfrm>
            <a:off x="3508700" y="717550"/>
            <a:ext cx="1925700" cy="476200"/>
          </a:xfrm>
          <a:prstGeom prst="roundRect">
            <a:avLst/>
          </a:prstGeom>
          <a:solidFill>
            <a:srgbClr val="FF0000">
              <a:alpha val="39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Temporal</a:t>
            </a:r>
          </a:p>
        </p:txBody>
      </p:sp>
    </p:spTree>
    <p:extLst>
      <p:ext uri="{BB962C8B-B14F-4D97-AF65-F5344CB8AC3E}">
        <p14:creationId xmlns:p14="http://schemas.microsoft.com/office/powerpoint/2010/main" val="4282360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98D9C152-6FAB-2F49-9231-A1AEACA502DD}"/>
              </a:ext>
            </a:extLst>
          </p:cNvPr>
          <p:cNvCxnSpPr/>
          <p:nvPr/>
        </p:nvCxnSpPr>
        <p:spPr>
          <a:xfrm>
            <a:off x="0" y="233240"/>
            <a:ext cx="9144000" cy="0"/>
          </a:xfrm>
          <a:prstGeom prst="line">
            <a:avLst/>
          </a:prstGeom>
          <a:ln w="285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ZoneTexte 4">
            <a:extLst>
              <a:ext uri="{FF2B5EF4-FFF2-40B4-BE49-F238E27FC236}">
                <a16:creationId xmlns:a16="http://schemas.microsoft.com/office/drawing/2014/main" id="{80281AEB-D9BD-694E-894F-1CCD9C6C7264}"/>
              </a:ext>
            </a:extLst>
          </p:cNvPr>
          <p:cNvSpPr txBox="1"/>
          <p:nvPr/>
        </p:nvSpPr>
        <p:spPr>
          <a:xfrm>
            <a:off x="926353" y="437465"/>
            <a:ext cx="7117724" cy="523220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Context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B00F32D1-83F0-9C4A-AFBF-C17BD181751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1164908"/>
            <a:ext cx="9136158" cy="4553199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717E8403-94AB-2148-9CDD-9629DFE28E18}"/>
              </a:ext>
            </a:extLst>
          </p:cNvPr>
          <p:cNvSpPr txBox="1"/>
          <p:nvPr/>
        </p:nvSpPr>
        <p:spPr>
          <a:xfrm>
            <a:off x="-37068" y="5980670"/>
            <a:ext cx="922265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There will be only 1 ELT =&gt; Each photon counts. </a:t>
            </a:r>
          </a:p>
          <a:p>
            <a:pPr algn="ctr"/>
            <a:r>
              <a:rPr lang="en-US" sz="2200" b="1" dirty="0"/>
              <a:t>How to optimize the operations so we make the best use of this big machine ?</a:t>
            </a:r>
          </a:p>
        </p:txBody>
      </p:sp>
    </p:spTree>
    <p:extLst>
      <p:ext uri="{BB962C8B-B14F-4D97-AF65-F5344CB8AC3E}">
        <p14:creationId xmlns:p14="http://schemas.microsoft.com/office/powerpoint/2010/main" val="5808735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7491" y="3448588"/>
            <a:ext cx="6264000" cy="1188000"/>
          </a:xfrm>
          <a:prstGeom prst="rect">
            <a:avLst/>
          </a:prstGeom>
        </p:spPr>
      </p:pic>
      <p:cxnSp>
        <p:nvCxnSpPr>
          <p:cNvPr id="2" name="Connecteur droit 1"/>
          <p:cNvCxnSpPr/>
          <p:nvPr/>
        </p:nvCxnSpPr>
        <p:spPr>
          <a:xfrm>
            <a:off x="0" y="233240"/>
            <a:ext cx="9144000" cy="0"/>
          </a:xfrm>
          <a:prstGeom prst="line">
            <a:avLst/>
          </a:prstGeom>
          <a:ln w="285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ZoneTexte 4"/>
          <p:cNvSpPr txBox="1"/>
          <p:nvPr/>
        </p:nvSpPr>
        <p:spPr>
          <a:xfrm>
            <a:off x="259763" y="1385308"/>
            <a:ext cx="87289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Noise depends first of all on the WFS strategy chosen.</a:t>
            </a:r>
          </a:p>
          <a:p>
            <a:r>
              <a:rPr lang="en-US" sz="2000" dirty="0"/>
              <a:t>For instance, for SH, noise coefficients have been well studied, and are defined as: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8393" y="2186346"/>
            <a:ext cx="6154419" cy="1188000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5998021" y="1944919"/>
            <a:ext cx="28229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/>
              <a:t>e.g. </a:t>
            </a:r>
            <a:r>
              <a:rPr lang="en-US" sz="1600" i="1" dirty="0" err="1"/>
              <a:t>Rousset</a:t>
            </a:r>
            <a:r>
              <a:rPr lang="en-US" sz="1600" i="1" dirty="0"/>
              <a:t> et al., Nicolle et al.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926353" y="91145"/>
            <a:ext cx="7117724" cy="52322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NGS error budget</a:t>
            </a:r>
          </a:p>
        </p:txBody>
      </p:sp>
      <p:sp>
        <p:nvSpPr>
          <p:cNvPr id="16" name="Rectangle à coins arrondis 15"/>
          <p:cNvSpPr/>
          <p:nvPr/>
        </p:nvSpPr>
        <p:spPr>
          <a:xfrm>
            <a:off x="6431909" y="717550"/>
            <a:ext cx="1925700" cy="476200"/>
          </a:xfrm>
          <a:prstGeom prst="roundRect">
            <a:avLst/>
          </a:prstGeom>
          <a:solidFill>
            <a:srgbClr val="FF0000">
              <a:alpha val="39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Noise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158924" y="2279988"/>
            <a:ext cx="16209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Photon Noise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115149" y="3448588"/>
            <a:ext cx="18646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Read-Out Noise</a:t>
            </a:r>
          </a:p>
        </p:txBody>
      </p:sp>
    </p:spTree>
    <p:extLst>
      <p:ext uri="{BB962C8B-B14F-4D97-AF65-F5344CB8AC3E}">
        <p14:creationId xmlns:p14="http://schemas.microsoft.com/office/powerpoint/2010/main" val="260765358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7491" y="3448588"/>
            <a:ext cx="6264000" cy="1188000"/>
          </a:xfrm>
          <a:prstGeom prst="rect">
            <a:avLst/>
          </a:prstGeom>
        </p:spPr>
      </p:pic>
      <p:cxnSp>
        <p:nvCxnSpPr>
          <p:cNvPr id="2" name="Connecteur droit 1"/>
          <p:cNvCxnSpPr/>
          <p:nvPr/>
        </p:nvCxnSpPr>
        <p:spPr>
          <a:xfrm>
            <a:off x="0" y="233240"/>
            <a:ext cx="9144000" cy="0"/>
          </a:xfrm>
          <a:prstGeom prst="line">
            <a:avLst/>
          </a:prstGeom>
          <a:ln w="285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ZoneTexte 4"/>
          <p:cNvSpPr txBox="1"/>
          <p:nvPr/>
        </p:nvSpPr>
        <p:spPr>
          <a:xfrm>
            <a:off x="259763" y="1385308"/>
            <a:ext cx="87289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Noise depends first of all on the WFS strategy chosen.</a:t>
            </a:r>
          </a:p>
          <a:p>
            <a:r>
              <a:rPr lang="en-US" sz="2000" dirty="0"/>
              <a:t>For instance, for SH, noise coefficients have been well studied, and are defined as: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8393" y="2186346"/>
            <a:ext cx="6154419" cy="1188000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5998021" y="1944919"/>
            <a:ext cx="28229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/>
              <a:t>e.g. </a:t>
            </a:r>
            <a:r>
              <a:rPr lang="en-US" sz="1600" i="1" dirty="0" err="1"/>
              <a:t>Rousset</a:t>
            </a:r>
            <a:r>
              <a:rPr lang="en-US" sz="1600" i="1" dirty="0"/>
              <a:t> et al., Nicolle et al.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926353" y="91145"/>
            <a:ext cx="7117724" cy="52322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NGS error budget</a:t>
            </a:r>
          </a:p>
        </p:txBody>
      </p:sp>
      <p:sp>
        <p:nvSpPr>
          <p:cNvPr id="16" name="Rectangle à coins arrondis 15"/>
          <p:cNvSpPr/>
          <p:nvPr/>
        </p:nvSpPr>
        <p:spPr>
          <a:xfrm>
            <a:off x="6431909" y="717550"/>
            <a:ext cx="1925700" cy="476200"/>
          </a:xfrm>
          <a:prstGeom prst="roundRect">
            <a:avLst/>
          </a:prstGeom>
          <a:solidFill>
            <a:srgbClr val="FF0000">
              <a:alpha val="39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Noise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158924" y="2279988"/>
            <a:ext cx="16209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Photon Noise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115149" y="3448588"/>
            <a:ext cx="18646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Read-Out Noise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7798113" y="2495432"/>
            <a:ext cx="11059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weighting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7750211" y="3030950"/>
            <a:ext cx="11538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diffraction</a:t>
            </a:r>
          </a:p>
        </p:txBody>
      </p:sp>
      <p:sp>
        <p:nvSpPr>
          <p:cNvPr id="21" name="ZoneTexte 20"/>
          <p:cNvSpPr txBox="1"/>
          <p:nvPr/>
        </p:nvSpPr>
        <p:spPr>
          <a:xfrm>
            <a:off x="7348817" y="3405251"/>
            <a:ext cx="17951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FWM of </a:t>
            </a:r>
            <a:r>
              <a:rPr lang="en-US" sz="1600" dirty="0" err="1"/>
              <a:t>subap</a:t>
            </a:r>
            <a:r>
              <a:rPr lang="en-US" sz="1600" dirty="0"/>
              <a:t>. PSF</a:t>
            </a:r>
          </a:p>
        </p:txBody>
      </p:sp>
      <p:sp>
        <p:nvSpPr>
          <p:cNvPr id="3" name="Ellipse 2"/>
          <p:cNvSpPr/>
          <p:nvPr/>
        </p:nvSpPr>
        <p:spPr>
          <a:xfrm>
            <a:off x="6359754" y="2446294"/>
            <a:ext cx="624972" cy="583824"/>
          </a:xfrm>
          <a:prstGeom prst="ellipse">
            <a:avLst/>
          </a:prstGeom>
          <a:solidFill>
            <a:srgbClr val="FFFF00">
              <a:alpha val="51000"/>
            </a:srgb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Ellipse 21"/>
          <p:cNvSpPr/>
          <p:nvPr/>
        </p:nvSpPr>
        <p:spPr>
          <a:xfrm>
            <a:off x="4681300" y="2897768"/>
            <a:ext cx="624972" cy="583824"/>
          </a:xfrm>
          <a:prstGeom prst="ellipse">
            <a:avLst/>
          </a:prstGeom>
          <a:solidFill>
            <a:srgbClr val="FFFF00">
              <a:alpha val="51000"/>
            </a:srgb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Ellipse 22"/>
          <p:cNvSpPr/>
          <p:nvPr/>
        </p:nvSpPr>
        <p:spPr>
          <a:xfrm>
            <a:off x="5458672" y="3679421"/>
            <a:ext cx="624972" cy="583824"/>
          </a:xfrm>
          <a:prstGeom prst="ellipse">
            <a:avLst/>
          </a:prstGeom>
          <a:solidFill>
            <a:srgbClr val="FFFF00">
              <a:alpha val="51000"/>
            </a:srgb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Connecteur droit avec flèche 6"/>
          <p:cNvCxnSpPr>
            <a:stCxn id="3" idx="6"/>
            <a:endCxn id="19" idx="1"/>
          </p:cNvCxnSpPr>
          <p:nvPr/>
        </p:nvCxnSpPr>
        <p:spPr>
          <a:xfrm flipV="1">
            <a:off x="6984726" y="2680098"/>
            <a:ext cx="813387" cy="5810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avec flèche 23"/>
          <p:cNvCxnSpPr>
            <a:stCxn id="22" idx="6"/>
            <a:endCxn id="20" idx="1"/>
          </p:cNvCxnSpPr>
          <p:nvPr/>
        </p:nvCxnSpPr>
        <p:spPr>
          <a:xfrm>
            <a:off x="5306272" y="3189680"/>
            <a:ext cx="2443939" cy="2593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avec flèche 24"/>
          <p:cNvCxnSpPr>
            <a:stCxn id="23" idx="7"/>
            <a:endCxn id="21" idx="1"/>
          </p:cNvCxnSpPr>
          <p:nvPr/>
        </p:nvCxnSpPr>
        <p:spPr>
          <a:xfrm flipV="1">
            <a:off x="5992119" y="3574528"/>
            <a:ext cx="1356698" cy="19039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7" name="Image 26" descr="Capture d’écran 2017-10-01 à 16.06.18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62" y="4855883"/>
            <a:ext cx="4688342" cy="1120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28192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7491" y="3448588"/>
            <a:ext cx="6264000" cy="1188000"/>
          </a:xfrm>
          <a:prstGeom prst="rect">
            <a:avLst/>
          </a:prstGeom>
        </p:spPr>
      </p:pic>
      <p:cxnSp>
        <p:nvCxnSpPr>
          <p:cNvPr id="2" name="Connecteur droit 1"/>
          <p:cNvCxnSpPr/>
          <p:nvPr/>
        </p:nvCxnSpPr>
        <p:spPr>
          <a:xfrm>
            <a:off x="0" y="233240"/>
            <a:ext cx="9144000" cy="0"/>
          </a:xfrm>
          <a:prstGeom prst="line">
            <a:avLst/>
          </a:prstGeom>
          <a:ln w="285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ZoneTexte 4"/>
          <p:cNvSpPr txBox="1"/>
          <p:nvPr/>
        </p:nvSpPr>
        <p:spPr>
          <a:xfrm>
            <a:off x="259763" y="1385308"/>
            <a:ext cx="87289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Noise depends first of all on the WFS strategy chosen.</a:t>
            </a:r>
          </a:p>
          <a:p>
            <a:r>
              <a:rPr lang="en-US" sz="2000" dirty="0"/>
              <a:t>For instance, for SH, noise coefficients have been well studied, and are defined as: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8393" y="2186346"/>
            <a:ext cx="6154419" cy="1188000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5998021" y="1944919"/>
            <a:ext cx="28229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/>
              <a:t>e.g. </a:t>
            </a:r>
            <a:r>
              <a:rPr lang="en-US" sz="1600" i="1" dirty="0" err="1"/>
              <a:t>Rousset</a:t>
            </a:r>
            <a:r>
              <a:rPr lang="en-US" sz="1600" i="1" dirty="0"/>
              <a:t> et al., Nicolle et al.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926353" y="91145"/>
            <a:ext cx="7117724" cy="52322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NGS error budget</a:t>
            </a:r>
          </a:p>
        </p:txBody>
      </p:sp>
      <p:sp>
        <p:nvSpPr>
          <p:cNvPr id="16" name="Rectangle à coins arrondis 15"/>
          <p:cNvSpPr/>
          <p:nvPr/>
        </p:nvSpPr>
        <p:spPr>
          <a:xfrm>
            <a:off x="6431909" y="717550"/>
            <a:ext cx="1925700" cy="476200"/>
          </a:xfrm>
          <a:prstGeom prst="roundRect">
            <a:avLst/>
          </a:prstGeom>
          <a:solidFill>
            <a:srgbClr val="FF0000">
              <a:alpha val="39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Noise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158924" y="2279988"/>
            <a:ext cx="16209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Photon Noise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115149" y="3448588"/>
            <a:ext cx="18646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Read-Out Noise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7798113" y="2495432"/>
            <a:ext cx="11059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weighting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7750211" y="3030950"/>
            <a:ext cx="11538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diffraction</a:t>
            </a:r>
          </a:p>
        </p:txBody>
      </p:sp>
      <p:sp>
        <p:nvSpPr>
          <p:cNvPr id="21" name="ZoneTexte 20"/>
          <p:cNvSpPr txBox="1"/>
          <p:nvPr/>
        </p:nvSpPr>
        <p:spPr>
          <a:xfrm>
            <a:off x="7348817" y="3405251"/>
            <a:ext cx="17951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FWM of </a:t>
            </a:r>
            <a:r>
              <a:rPr lang="en-US" sz="1600" dirty="0" err="1"/>
              <a:t>subap</a:t>
            </a:r>
            <a:r>
              <a:rPr lang="en-US" sz="1600" dirty="0"/>
              <a:t>. PSF</a:t>
            </a:r>
          </a:p>
        </p:txBody>
      </p:sp>
      <p:sp>
        <p:nvSpPr>
          <p:cNvPr id="3" name="Ellipse 2"/>
          <p:cNvSpPr/>
          <p:nvPr/>
        </p:nvSpPr>
        <p:spPr>
          <a:xfrm>
            <a:off x="6359754" y="2446294"/>
            <a:ext cx="624972" cy="583824"/>
          </a:xfrm>
          <a:prstGeom prst="ellipse">
            <a:avLst/>
          </a:prstGeom>
          <a:solidFill>
            <a:srgbClr val="FFFF00">
              <a:alpha val="51000"/>
            </a:srgb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Ellipse 21"/>
          <p:cNvSpPr/>
          <p:nvPr/>
        </p:nvSpPr>
        <p:spPr>
          <a:xfrm>
            <a:off x="4681300" y="2897768"/>
            <a:ext cx="624972" cy="583824"/>
          </a:xfrm>
          <a:prstGeom prst="ellipse">
            <a:avLst/>
          </a:prstGeom>
          <a:solidFill>
            <a:srgbClr val="FFFF00">
              <a:alpha val="51000"/>
            </a:srgb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Ellipse 22"/>
          <p:cNvSpPr/>
          <p:nvPr/>
        </p:nvSpPr>
        <p:spPr>
          <a:xfrm>
            <a:off x="5458672" y="3679421"/>
            <a:ext cx="624972" cy="583824"/>
          </a:xfrm>
          <a:prstGeom prst="ellipse">
            <a:avLst/>
          </a:prstGeom>
          <a:solidFill>
            <a:srgbClr val="FFFF00">
              <a:alpha val="51000"/>
            </a:srgb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Connecteur droit avec flèche 6"/>
          <p:cNvCxnSpPr>
            <a:stCxn id="3" idx="6"/>
            <a:endCxn id="19" idx="1"/>
          </p:cNvCxnSpPr>
          <p:nvPr/>
        </p:nvCxnSpPr>
        <p:spPr>
          <a:xfrm flipV="1">
            <a:off x="6984726" y="2680098"/>
            <a:ext cx="813387" cy="5810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avec flèche 23"/>
          <p:cNvCxnSpPr>
            <a:stCxn id="22" idx="6"/>
            <a:endCxn id="20" idx="1"/>
          </p:cNvCxnSpPr>
          <p:nvPr/>
        </p:nvCxnSpPr>
        <p:spPr>
          <a:xfrm>
            <a:off x="5306272" y="3189680"/>
            <a:ext cx="2443939" cy="2593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avec flèche 24"/>
          <p:cNvCxnSpPr>
            <a:stCxn id="23" idx="7"/>
            <a:endCxn id="21" idx="1"/>
          </p:cNvCxnSpPr>
          <p:nvPr/>
        </p:nvCxnSpPr>
        <p:spPr>
          <a:xfrm flipV="1">
            <a:off x="5992119" y="3574528"/>
            <a:ext cx="1356698" cy="19039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7" name="Image 26" descr="Capture d’écran 2017-10-01 à 16.06.18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62" y="4855883"/>
            <a:ext cx="4688342" cy="1120588"/>
          </a:xfrm>
          <a:prstGeom prst="rect">
            <a:avLst/>
          </a:prstGeom>
        </p:spPr>
      </p:pic>
      <p:sp>
        <p:nvSpPr>
          <p:cNvPr id="26" name="ZoneTexte 25"/>
          <p:cNvSpPr txBox="1"/>
          <p:nvPr/>
        </p:nvSpPr>
        <p:spPr>
          <a:xfrm>
            <a:off x="115149" y="6306421"/>
            <a:ext cx="90288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This is however not valid anymore in presence of residual turbulence.</a:t>
            </a:r>
          </a:p>
        </p:txBody>
      </p:sp>
    </p:spTree>
    <p:extLst>
      <p:ext uri="{BB962C8B-B14F-4D97-AF65-F5344CB8AC3E}">
        <p14:creationId xmlns:p14="http://schemas.microsoft.com/office/powerpoint/2010/main" val="82592805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Connecteur droit 1"/>
          <p:cNvCxnSpPr/>
          <p:nvPr/>
        </p:nvCxnSpPr>
        <p:spPr>
          <a:xfrm>
            <a:off x="0" y="233240"/>
            <a:ext cx="9144000" cy="0"/>
          </a:xfrm>
          <a:prstGeom prst="line">
            <a:avLst/>
          </a:prstGeom>
          <a:ln w="285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Image 7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11" y="1065272"/>
            <a:ext cx="8788631" cy="5648392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926353" y="91145"/>
            <a:ext cx="7117724" cy="52322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NGS error budget</a:t>
            </a:r>
          </a:p>
        </p:txBody>
      </p:sp>
      <p:sp>
        <p:nvSpPr>
          <p:cNvPr id="11" name="Rectangle à coins arrondis 10"/>
          <p:cNvSpPr/>
          <p:nvPr/>
        </p:nvSpPr>
        <p:spPr>
          <a:xfrm>
            <a:off x="6431909" y="717550"/>
            <a:ext cx="1925700" cy="476200"/>
          </a:xfrm>
          <a:prstGeom prst="roundRect">
            <a:avLst/>
          </a:prstGeom>
          <a:solidFill>
            <a:srgbClr val="FF0000">
              <a:alpha val="39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Noise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6796294" y="6462983"/>
            <a:ext cx="23477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Wok done by Thierry !!</a:t>
            </a:r>
          </a:p>
        </p:txBody>
      </p:sp>
    </p:spTree>
    <p:extLst>
      <p:ext uri="{BB962C8B-B14F-4D97-AF65-F5344CB8AC3E}">
        <p14:creationId xmlns:p14="http://schemas.microsoft.com/office/powerpoint/2010/main" val="151715598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Connecteur droit 1"/>
          <p:cNvCxnSpPr/>
          <p:nvPr/>
        </p:nvCxnSpPr>
        <p:spPr>
          <a:xfrm>
            <a:off x="0" y="233240"/>
            <a:ext cx="9144000" cy="0"/>
          </a:xfrm>
          <a:prstGeom prst="line">
            <a:avLst/>
          </a:prstGeom>
          <a:ln w="285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7" name="Obje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29101832"/>
              </p:ext>
            </p:extLst>
          </p:nvPr>
        </p:nvGraphicFramePr>
        <p:xfrm>
          <a:off x="2307912" y="1294028"/>
          <a:ext cx="7890764" cy="13730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40" name="Document" r:id="rId3" imgW="6057900" imgH="1054100" progId="Word.Document.12">
                  <p:embed/>
                </p:oleObj>
              </mc:Choice>
              <mc:Fallback>
                <p:oleObj name="Document" r:id="rId3" imgW="6057900" imgH="10541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307912" y="1294028"/>
                        <a:ext cx="7890764" cy="137302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5034486"/>
              </p:ext>
            </p:extLst>
          </p:nvPr>
        </p:nvGraphicFramePr>
        <p:xfrm>
          <a:off x="2307911" y="2667054"/>
          <a:ext cx="7949027" cy="13831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41" name="Document" r:id="rId5" imgW="6057900" imgH="1054100" progId="Word.Document.12">
                  <p:embed/>
                </p:oleObj>
              </mc:Choice>
              <mc:Fallback>
                <p:oleObj name="Document" r:id="rId5" imgW="6057900" imgH="10541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307911" y="2667054"/>
                        <a:ext cx="7949027" cy="138316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19501147"/>
              </p:ext>
            </p:extLst>
          </p:nvPr>
        </p:nvGraphicFramePr>
        <p:xfrm>
          <a:off x="2318024" y="4009762"/>
          <a:ext cx="7958745" cy="13848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42" name="Document" r:id="rId7" imgW="6057900" imgH="1054100" progId="Word.Document.12">
                  <p:embed/>
                </p:oleObj>
              </mc:Choice>
              <mc:Fallback>
                <p:oleObj name="Document" r:id="rId7" imgW="6057900" imgH="10541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318024" y="4009762"/>
                        <a:ext cx="7958745" cy="13848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6" name="Grouper 15"/>
          <p:cNvGrpSpPr/>
          <p:nvPr/>
        </p:nvGrpSpPr>
        <p:grpSpPr>
          <a:xfrm>
            <a:off x="57730" y="-147772"/>
            <a:ext cx="2438881" cy="5542390"/>
            <a:chOff x="331919" y="333139"/>
            <a:chExt cx="2438881" cy="5542390"/>
          </a:xfrm>
        </p:grpSpPr>
        <p:pic>
          <p:nvPicPr>
            <p:cNvPr id="4" name="Image 3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5400000">
              <a:off x="-1255712" y="2249679"/>
              <a:ext cx="5499100" cy="1752600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331919" y="333139"/>
              <a:ext cx="2438881" cy="139851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ZoneTexte 19"/>
          <p:cNvSpPr txBox="1"/>
          <p:nvPr/>
        </p:nvSpPr>
        <p:spPr>
          <a:xfrm>
            <a:off x="926353" y="91145"/>
            <a:ext cx="7117724" cy="52322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NGS error budget</a:t>
            </a:r>
          </a:p>
        </p:txBody>
      </p:sp>
      <p:sp>
        <p:nvSpPr>
          <p:cNvPr id="21" name="Rectangle à coins arrondis 20"/>
          <p:cNvSpPr/>
          <p:nvPr/>
        </p:nvSpPr>
        <p:spPr>
          <a:xfrm>
            <a:off x="6431909" y="717550"/>
            <a:ext cx="1925700" cy="476200"/>
          </a:xfrm>
          <a:prstGeom prst="roundRect">
            <a:avLst/>
          </a:prstGeom>
          <a:solidFill>
            <a:srgbClr val="FF0000">
              <a:alpha val="39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Noise</a:t>
            </a:r>
          </a:p>
        </p:txBody>
      </p:sp>
      <p:sp>
        <p:nvSpPr>
          <p:cNvPr id="22" name="ZoneTexte 21"/>
          <p:cNvSpPr txBox="1"/>
          <p:nvPr/>
        </p:nvSpPr>
        <p:spPr>
          <a:xfrm>
            <a:off x="6796294" y="6462983"/>
            <a:ext cx="23477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Wok done by Thierry !!</a:t>
            </a:r>
          </a:p>
        </p:txBody>
      </p:sp>
    </p:spTree>
    <p:extLst>
      <p:ext uri="{BB962C8B-B14F-4D97-AF65-F5344CB8AC3E}">
        <p14:creationId xmlns:p14="http://schemas.microsoft.com/office/powerpoint/2010/main" val="380197239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necteur droit 7"/>
          <p:cNvCxnSpPr/>
          <p:nvPr/>
        </p:nvCxnSpPr>
        <p:spPr>
          <a:xfrm>
            <a:off x="0" y="233240"/>
            <a:ext cx="9144000" cy="0"/>
          </a:xfrm>
          <a:prstGeom prst="line">
            <a:avLst/>
          </a:prstGeom>
          <a:ln w="285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ZoneTexte 9"/>
          <p:cNvSpPr txBox="1"/>
          <p:nvPr/>
        </p:nvSpPr>
        <p:spPr>
          <a:xfrm>
            <a:off x="926353" y="91145"/>
            <a:ext cx="7117724" cy="52322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NGS error budget</a:t>
            </a:r>
          </a:p>
        </p:txBody>
      </p:sp>
      <p:pic>
        <p:nvPicPr>
          <p:cNvPr id="12" name="Image 11" descr="Capture d’écran 2017-09-27 à 16.45.53.p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92" y="1384030"/>
            <a:ext cx="2972314" cy="2988000"/>
          </a:xfrm>
          <a:prstGeom prst="rect">
            <a:avLst/>
          </a:prstGeom>
        </p:spPr>
      </p:pic>
      <p:pic>
        <p:nvPicPr>
          <p:cNvPr id="13" name="Image 12" descr="Capture d’écran 2017-09-27 à 16.46.05.pn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434" y="1384030"/>
            <a:ext cx="2972150" cy="2988000"/>
          </a:xfrm>
          <a:prstGeom prst="rect">
            <a:avLst/>
          </a:prstGeom>
        </p:spPr>
      </p:pic>
      <p:pic>
        <p:nvPicPr>
          <p:cNvPr id="14" name="Image 13" descr="Capture d’écran 2017-09-27 à 16.46.17.png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7769" y="1398460"/>
            <a:ext cx="2980299" cy="2988000"/>
          </a:xfrm>
          <a:prstGeom prst="rect">
            <a:avLst/>
          </a:prstGeom>
        </p:spPr>
      </p:pic>
      <p:sp>
        <p:nvSpPr>
          <p:cNvPr id="3" name="Flèche vers la droite 2"/>
          <p:cNvSpPr/>
          <p:nvPr/>
        </p:nvSpPr>
        <p:spPr>
          <a:xfrm>
            <a:off x="1090706" y="4527177"/>
            <a:ext cx="6753412" cy="46317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ZoneTexte 14"/>
          <p:cNvSpPr txBox="1"/>
          <p:nvPr/>
        </p:nvSpPr>
        <p:spPr>
          <a:xfrm>
            <a:off x="2592495" y="4557063"/>
            <a:ext cx="415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Increasing residual phase seen by the WFS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418354" y="4906891"/>
            <a:ext cx="1777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Good SR regimes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6747298" y="4990354"/>
            <a:ext cx="2313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Seeing limited regimes</a:t>
            </a:r>
          </a:p>
        </p:txBody>
      </p:sp>
    </p:spTree>
    <p:extLst>
      <p:ext uri="{BB962C8B-B14F-4D97-AF65-F5344CB8AC3E}">
        <p14:creationId xmlns:p14="http://schemas.microsoft.com/office/powerpoint/2010/main" val="370040059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/>
          <p:nvPr/>
        </p:nvPicPr>
        <p:blipFill>
          <a:blip r:embed="rId2"/>
          <a:stretch>
            <a:fillRect/>
          </a:stretch>
        </p:blipFill>
        <p:spPr>
          <a:xfrm>
            <a:off x="254000" y="1310619"/>
            <a:ext cx="8557437" cy="433714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836707" y="1583764"/>
            <a:ext cx="2017058" cy="3585883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52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52000"/>
                </a:scheme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Connecteur droit 7"/>
          <p:cNvCxnSpPr/>
          <p:nvPr/>
        </p:nvCxnSpPr>
        <p:spPr>
          <a:xfrm>
            <a:off x="0" y="233240"/>
            <a:ext cx="9144000" cy="0"/>
          </a:xfrm>
          <a:prstGeom prst="line">
            <a:avLst/>
          </a:prstGeom>
          <a:ln w="285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ZoneTexte 9"/>
          <p:cNvSpPr txBox="1"/>
          <p:nvPr/>
        </p:nvSpPr>
        <p:spPr>
          <a:xfrm>
            <a:off x="926353" y="91145"/>
            <a:ext cx="7117724" cy="52322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NGS error budget</a:t>
            </a:r>
          </a:p>
        </p:txBody>
      </p:sp>
      <p:sp>
        <p:nvSpPr>
          <p:cNvPr id="11" name="Rectangle à coins arrondis 10"/>
          <p:cNvSpPr/>
          <p:nvPr/>
        </p:nvSpPr>
        <p:spPr>
          <a:xfrm>
            <a:off x="6431909" y="717550"/>
            <a:ext cx="1925700" cy="476200"/>
          </a:xfrm>
          <a:prstGeom prst="roundRect">
            <a:avLst/>
          </a:prstGeom>
          <a:solidFill>
            <a:srgbClr val="FF0000">
              <a:alpha val="39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Noise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438588" y="1583764"/>
            <a:ext cx="3170518" cy="3585883"/>
          </a:xfrm>
          <a:prstGeom prst="rect">
            <a:avLst/>
          </a:prstGeom>
          <a:solidFill>
            <a:srgbClr val="008000">
              <a:alpha val="2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ZoneTexte 14"/>
          <p:cNvSpPr txBox="1"/>
          <p:nvPr/>
        </p:nvSpPr>
        <p:spPr>
          <a:xfrm>
            <a:off x="926353" y="2640728"/>
            <a:ext cx="18801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“Good SR” regime</a:t>
            </a:r>
          </a:p>
          <a:p>
            <a:pPr algn="ctr"/>
            <a:r>
              <a:rPr lang="en-US" dirty="0"/>
              <a:t>(SR &gt; 10%)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5991412" y="3152589"/>
            <a:ext cx="2220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Seeing limited regime</a:t>
            </a:r>
          </a:p>
        </p:txBody>
      </p:sp>
    </p:spTree>
    <p:extLst>
      <p:ext uri="{BB962C8B-B14F-4D97-AF65-F5344CB8AC3E}">
        <p14:creationId xmlns:p14="http://schemas.microsoft.com/office/powerpoint/2010/main" val="191602567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/>
          <p:nvPr/>
        </p:nvPicPr>
        <p:blipFill>
          <a:blip r:embed="rId3"/>
          <a:stretch>
            <a:fillRect/>
          </a:stretch>
        </p:blipFill>
        <p:spPr>
          <a:xfrm>
            <a:off x="254000" y="1310619"/>
            <a:ext cx="8557437" cy="433714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836707" y="1583764"/>
            <a:ext cx="2017058" cy="3585883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52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52000"/>
                </a:scheme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Connecteur droit 7"/>
          <p:cNvCxnSpPr/>
          <p:nvPr/>
        </p:nvCxnSpPr>
        <p:spPr>
          <a:xfrm>
            <a:off x="0" y="233240"/>
            <a:ext cx="9144000" cy="0"/>
          </a:xfrm>
          <a:prstGeom prst="line">
            <a:avLst/>
          </a:prstGeom>
          <a:ln w="285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ZoneTexte 9"/>
          <p:cNvSpPr txBox="1"/>
          <p:nvPr/>
        </p:nvSpPr>
        <p:spPr>
          <a:xfrm>
            <a:off x="926353" y="91145"/>
            <a:ext cx="7117724" cy="52322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NGS error budget</a:t>
            </a:r>
          </a:p>
        </p:txBody>
      </p:sp>
      <p:sp>
        <p:nvSpPr>
          <p:cNvPr id="11" name="Rectangle à coins arrondis 10"/>
          <p:cNvSpPr/>
          <p:nvPr/>
        </p:nvSpPr>
        <p:spPr>
          <a:xfrm>
            <a:off x="6431909" y="717550"/>
            <a:ext cx="1925700" cy="476200"/>
          </a:xfrm>
          <a:prstGeom prst="roundRect">
            <a:avLst/>
          </a:prstGeom>
          <a:solidFill>
            <a:srgbClr val="FF0000">
              <a:alpha val="39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Noise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438588" y="1583764"/>
            <a:ext cx="3170518" cy="3585883"/>
          </a:xfrm>
          <a:prstGeom prst="rect">
            <a:avLst/>
          </a:prstGeom>
          <a:solidFill>
            <a:srgbClr val="008000">
              <a:alpha val="2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ZoneTexte 14"/>
          <p:cNvSpPr txBox="1"/>
          <p:nvPr/>
        </p:nvSpPr>
        <p:spPr>
          <a:xfrm>
            <a:off x="926353" y="2640728"/>
            <a:ext cx="18801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“Good SR” regime</a:t>
            </a:r>
          </a:p>
          <a:p>
            <a:pPr algn="ctr"/>
            <a:r>
              <a:rPr lang="en-US" dirty="0"/>
              <a:t>(SR &gt; 10%)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5991412" y="3152589"/>
            <a:ext cx="2220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Seeing limited regime</a:t>
            </a:r>
          </a:p>
        </p:txBody>
      </p:sp>
      <p:graphicFrame>
        <p:nvGraphicFramePr>
          <p:cNvPr id="17" name="Obje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91807603"/>
              </p:ext>
            </p:extLst>
          </p:nvPr>
        </p:nvGraphicFramePr>
        <p:xfrm>
          <a:off x="-194232" y="5752353"/>
          <a:ext cx="9465055" cy="8964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06" name="Document" r:id="rId4" imgW="5765800" imgH="546100" progId="Word.Document.12">
                  <p:embed/>
                </p:oleObj>
              </mc:Choice>
              <mc:Fallback>
                <p:oleObj name="Document" r:id="rId4" imgW="5765800" imgH="5461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-194232" y="5752353"/>
                        <a:ext cx="9465055" cy="89647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Forme libre 11"/>
          <p:cNvSpPr/>
          <p:nvPr/>
        </p:nvSpPr>
        <p:spPr>
          <a:xfrm>
            <a:off x="806824" y="1912471"/>
            <a:ext cx="7829176" cy="2525058"/>
          </a:xfrm>
          <a:custGeom>
            <a:avLst/>
            <a:gdLst>
              <a:gd name="connsiteX0" fmla="*/ 0 w 7829176"/>
              <a:gd name="connsiteY0" fmla="*/ 2525058 h 2525058"/>
              <a:gd name="connsiteX1" fmla="*/ 1001058 w 7829176"/>
              <a:gd name="connsiteY1" fmla="*/ 2286000 h 2525058"/>
              <a:gd name="connsiteX2" fmla="*/ 2061882 w 7829176"/>
              <a:gd name="connsiteY2" fmla="*/ 1434353 h 2525058"/>
              <a:gd name="connsiteX3" fmla="*/ 2584823 w 7829176"/>
              <a:gd name="connsiteY3" fmla="*/ 627529 h 2525058"/>
              <a:gd name="connsiteX4" fmla="*/ 3287058 w 7829176"/>
              <a:gd name="connsiteY4" fmla="*/ 194235 h 2525058"/>
              <a:gd name="connsiteX5" fmla="*/ 4646705 w 7829176"/>
              <a:gd name="connsiteY5" fmla="*/ 89647 h 2525058"/>
              <a:gd name="connsiteX6" fmla="*/ 7829176 w 7829176"/>
              <a:gd name="connsiteY6" fmla="*/ 0 h 25250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829176" h="2525058">
                <a:moveTo>
                  <a:pt x="0" y="2525058"/>
                </a:moveTo>
                <a:cubicBezTo>
                  <a:pt x="328705" y="2496421"/>
                  <a:pt x="657411" y="2467784"/>
                  <a:pt x="1001058" y="2286000"/>
                </a:cubicBezTo>
                <a:cubicBezTo>
                  <a:pt x="1344705" y="2104216"/>
                  <a:pt x="1797921" y="1710765"/>
                  <a:pt x="2061882" y="1434353"/>
                </a:cubicBezTo>
                <a:cubicBezTo>
                  <a:pt x="2325843" y="1157941"/>
                  <a:pt x="2380627" y="834215"/>
                  <a:pt x="2584823" y="627529"/>
                </a:cubicBezTo>
                <a:cubicBezTo>
                  <a:pt x="2789019" y="420843"/>
                  <a:pt x="2943411" y="283882"/>
                  <a:pt x="3287058" y="194235"/>
                </a:cubicBezTo>
                <a:cubicBezTo>
                  <a:pt x="3630705" y="104588"/>
                  <a:pt x="3889685" y="122019"/>
                  <a:pt x="4646705" y="89647"/>
                </a:cubicBezTo>
                <a:cubicBezTo>
                  <a:pt x="5403725" y="57275"/>
                  <a:pt x="7829176" y="0"/>
                  <a:pt x="7829176" y="0"/>
                </a:cubicBezTo>
              </a:path>
            </a:pathLst>
          </a:cu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33326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Macintosh HD:Users:bneichel:Desktop:Capture d’écran 2017-03-15 à 12.01.5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83" y="2146640"/>
            <a:ext cx="3221352" cy="345071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" name="Connecteur droit 14"/>
          <p:cNvCxnSpPr/>
          <p:nvPr/>
        </p:nvCxnSpPr>
        <p:spPr>
          <a:xfrm>
            <a:off x="0" y="233240"/>
            <a:ext cx="9144000" cy="0"/>
          </a:xfrm>
          <a:prstGeom prst="line">
            <a:avLst/>
          </a:prstGeom>
          <a:ln w="285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ZoneTexte 2"/>
          <p:cNvSpPr txBox="1"/>
          <p:nvPr/>
        </p:nvSpPr>
        <p:spPr>
          <a:xfrm>
            <a:off x="3152587" y="2304252"/>
            <a:ext cx="6079473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1. For a given field, we can compute, for each star: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The </a:t>
            </a:r>
            <a:r>
              <a:rPr lang="en-US" dirty="0" err="1"/>
              <a:t>anisoplanatism</a:t>
            </a: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/>
              <a:t>The temporal error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The noise coefficient</a:t>
            </a:r>
          </a:p>
          <a:p>
            <a:endParaRPr lang="en-US" dirty="0"/>
          </a:p>
          <a:p>
            <a:r>
              <a:rPr lang="en-US" i="1" dirty="0"/>
              <a:t>Note: an optimization between noise and temporal error can be performed</a:t>
            </a:r>
          </a:p>
          <a:p>
            <a:endParaRPr lang="en-US" dirty="0"/>
          </a:p>
          <a:p>
            <a:r>
              <a:rPr lang="en-US" dirty="0"/>
              <a:t>2. Reproduce the process for each pair of stars</a:t>
            </a:r>
          </a:p>
          <a:p>
            <a:r>
              <a:rPr lang="en-US" dirty="0"/>
              <a:t>3. Reproduce the process for each 3NGS constellation available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155562" y="5806828"/>
            <a:ext cx="87816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/>
              <a:t>Then simply sort the results by performance, and pick the best one !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926353" y="91145"/>
            <a:ext cx="7117724" cy="52322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Context</a:t>
            </a:r>
          </a:p>
        </p:txBody>
      </p:sp>
      <p:sp>
        <p:nvSpPr>
          <p:cNvPr id="10" name="Rectangle à coins arrondis 9"/>
          <p:cNvSpPr/>
          <p:nvPr/>
        </p:nvSpPr>
        <p:spPr>
          <a:xfrm>
            <a:off x="614363" y="717550"/>
            <a:ext cx="1925700" cy="476200"/>
          </a:xfrm>
          <a:prstGeom prst="roundRect">
            <a:avLst/>
          </a:prstGeom>
          <a:solidFill>
            <a:srgbClr val="FF0000">
              <a:alpha val="39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Tomography</a:t>
            </a:r>
          </a:p>
        </p:txBody>
      </p:sp>
      <p:sp>
        <p:nvSpPr>
          <p:cNvPr id="11" name="Rectangle à coins arrondis 10"/>
          <p:cNvSpPr/>
          <p:nvPr/>
        </p:nvSpPr>
        <p:spPr>
          <a:xfrm>
            <a:off x="3508700" y="717550"/>
            <a:ext cx="1925700" cy="476200"/>
          </a:xfrm>
          <a:prstGeom prst="roundRect">
            <a:avLst/>
          </a:prstGeom>
          <a:solidFill>
            <a:srgbClr val="FF0000">
              <a:alpha val="39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Temporal</a:t>
            </a:r>
          </a:p>
        </p:txBody>
      </p:sp>
      <p:sp>
        <p:nvSpPr>
          <p:cNvPr id="12" name="Rectangle à coins arrondis 11"/>
          <p:cNvSpPr/>
          <p:nvPr/>
        </p:nvSpPr>
        <p:spPr>
          <a:xfrm>
            <a:off x="6431909" y="717550"/>
            <a:ext cx="1925700" cy="476200"/>
          </a:xfrm>
          <a:prstGeom prst="roundRect">
            <a:avLst/>
          </a:prstGeom>
          <a:solidFill>
            <a:srgbClr val="FF0000">
              <a:alpha val="39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Noise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5C8152A8-8ACE-744B-BA2E-30FB5D9E9793}"/>
              </a:ext>
            </a:extLst>
          </p:cNvPr>
          <p:cNvSpPr txBox="1"/>
          <p:nvPr/>
        </p:nvSpPr>
        <p:spPr>
          <a:xfrm>
            <a:off x="20583" y="1172817"/>
            <a:ext cx="91569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/>
              <a:t>Questions</a:t>
            </a:r>
            <a:r>
              <a:rPr lang="en-US" sz="2800" b="1" dirty="0"/>
              <a:t>: How to find the best NGS asterism ?</a:t>
            </a:r>
          </a:p>
          <a:p>
            <a:r>
              <a:rPr lang="en-US" sz="2800" b="1" dirty="0"/>
              <a:t>			    How to get the LO PSF from this constellation ?</a:t>
            </a:r>
          </a:p>
        </p:txBody>
      </p:sp>
    </p:spTree>
    <p:extLst>
      <p:ext uri="{BB962C8B-B14F-4D97-AF65-F5344CB8AC3E}">
        <p14:creationId xmlns:p14="http://schemas.microsoft.com/office/powerpoint/2010/main" val="248409464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cteur droit 2"/>
          <p:cNvCxnSpPr/>
          <p:nvPr/>
        </p:nvCxnSpPr>
        <p:spPr>
          <a:xfrm>
            <a:off x="0" y="233240"/>
            <a:ext cx="9144000" cy="0"/>
          </a:xfrm>
          <a:prstGeom prst="line">
            <a:avLst/>
          </a:prstGeom>
          <a:ln w="285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ZoneTexte 3"/>
          <p:cNvSpPr txBox="1"/>
          <p:nvPr/>
        </p:nvSpPr>
        <p:spPr>
          <a:xfrm>
            <a:off x="926353" y="18995"/>
            <a:ext cx="7117724" cy="52322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Application to HARMONI (LTAO for the EELT)</a:t>
            </a:r>
          </a:p>
        </p:txBody>
      </p:sp>
      <p:pic>
        <p:nvPicPr>
          <p:cNvPr id="7" name="Image 6" descr="heic1620a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8731"/>
            <a:ext cx="9144000" cy="5579269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-44823" y="939282"/>
            <a:ext cx="40807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Test on “classical” cosmological fields</a:t>
            </a:r>
          </a:p>
        </p:txBody>
      </p:sp>
    </p:spTree>
    <p:extLst>
      <p:ext uri="{BB962C8B-B14F-4D97-AF65-F5344CB8AC3E}">
        <p14:creationId xmlns:p14="http://schemas.microsoft.com/office/powerpoint/2010/main" val="38165388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B2819543-A2AF-804A-9DEB-2BB597FAC0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71284"/>
            <a:ext cx="9144000" cy="2209209"/>
          </a:xfrm>
          <a:prstGeom prst="rect">
            <a:avLst/>
          </a:prstGeom>
        </p:spPr>
      </p:pic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F70F712B-3D29-C34C-985D-91FD171853EF}"/>
              </a:ext>
            </a:extLst>
          </p:cNvPr>
          <p:cNvCxnSpPr/>
          <p:nvPr/>
        </p:nvCxnSpPr>
        <p:spPr>
          <a:xfrm>
            <a:off x="0" y="233240"/>
            <a:ext cx="9144000" cy="0"/>
          </a:xfrm>
          <a:prstGeom prst="line">
            <a:avLst/>
          </a:prstGeom>
          <a:ln w="285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ZoneTexte 6">
            <a:extLst>
              <a:ext uri="{FF2B5EF4-FFF2-40B4-BE49-F238E27FC236}">
                <a16:creationId xmlns:a16="http://schemas.microsoft.com/office/drawing/2014/main" id="{2ACE169E-1CAB-B642-921F-06E6F15D359D}"/>
              </a:ext>
            </a:extLst>
          </p:cNvPr>
          <p:cNvSpPr txBox="1"/>
          <p:nvPr/>
        </p:nvSpPr>
        <p:spPr>
          <a:xfrm>
            <a:off x="926353" y="437465"/>
            <a:ext cx="7117724" cy="523220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Context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F56D12D9-160E-AA49-9245-9FF8D5B99A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900" y="1117599"/>
            <a:ext cx="8712200" cy="231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1095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GoodS_jitter_LTAO1NGS_median_L0=25m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068" y="879692"/>
            <a:ext cx="6253701" cy="5580000"/>
          </a:xfrm>
          <a:prstGeom prst="rect">
            <a:avLst/>
          </a:prstGeom>
        </p:spPr>
      </p:pic>
      <p:cxnSp>
        <p:nvCxnSpPr>
          <p:cNvPr id="6" name="Connecteur droit 5"/>
          <p:cNvCxnSpPr/>
          <p:nvPr/>
        </p:nvCxnSpPr>
        <p:spPr>
          <a:xfrm>
            <a:off x="0" y="233240"/>
            <a:ext cx="9144000" cy="0"/>
          </a:xfrm>
          <a:prstGeom prst="line">
            <a:avLst/>
          </a:prstGeom>
          <a:ln w="285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ZoneTexte 6"/>
          <p:cNvSpPr txBox="1"/>
          <p:nvPr/>
        </p:nvSpPr>
        <p:spPr>
          <a:xfrm>
            <a:off x="926353" y="18995"/>
            <a:ext cx="7117724" cy="52322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Application to HARMONI (LTAO for the EELT)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BB9FB66-1FF0-3C40-A4B5-E08C4E41FC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9769" y="4732931"/>
            <a:ext cx="1515527" cy="1501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5052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24106B38-1CBC-7143-9343-405205AC8E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9769" y="4732931"/>
            <a:ext cx="1515527" cy="1501955"/>
          </a:xfrm>
          <a:prstGeom prst="rect">
            <a:avLst/>
          </a:prstGeom>
        </p:spPr>
      </p:pic>
      <p:pic>
        <p:nvPicPr>
          <p:cNvPr id="6" name="Image 5" descr="GoodS_jitter_LTAO1NGS_old_L0=25m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555" y="879692"/>
            <a:ext cx="6253701" cy="5580000"/>
          </a:xfrm>
          <a:prstGeom prst="rect">
            <a:avLst/>
          </a:prstGeom>
        </p:spPr>
      </p:pic>
      <p:cxnSp>
        <p:nvCxnSpPr>
          <p:cNvPr id="4" name="Connecteur droit 3"/>
          <p:cNvCxnSpPr/>
          <p:nvPr/>
        </p:nvCxnSpPr>
        <p:spPr>
          <a:xfrm>
            <a:off x="0" y="233240"/>
            <a:ext cx="9144000" cy="0"/>
          </a:xfrm>
          <a:prstGeom prst="line">
            <a:avLst/>
          </a:prstGeom>
          <a:ln w="285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ZoneTexte 6"/>
          <p:cNvSpPr txBox="1"/>
          <p:nvPr/>
        </p:nvSpPr>
        <p:spPr>
          <a:xfrm>
            <a:off x="926353" y="18995"/>
            <a:ext cx="7117724" cy="52322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Application to HARMONI (LTAO for the EELT)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0" y="6424426"/>
            <a:ext cx="68388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Impact of Cn2 profile (from old ESO to new 35 layers)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1F780B0A-6DFA-6E4F-9152-8D2EA81076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4052" y="4955205"/>
            <a:ext cx="1066960" cy="105740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5256D56-D05A-434B-B712-DBE8A04A78D4}"/>
              </a:ext>
            </a:extLst>
          </p:cNvPr>
          <p:cNvSpPr/>
          <p:nvPr/>
        </p:nvSpPr>
        <p:spPr>
          <a:xfrm>
            <a:off x="7670538" y="4955204"/>
            <a:ext cx="1070473" cy="1057405"/>
          </a:xfrm>
          <a:prstGeom prst="rect">
            <a:avLst/>
          </a:prstGeom>
          <a:noFill/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103901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GoodS_jitter_LTAO1NGS_old_L0=50m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555" y="879692"/>
            <a:ext cx="6253701" cy="5580000"/>
          </a:xfrm>
          <a:prstGeom prst="rect">
            <a:avLst/>
          </a:prstGeom>
        </p:spPr>
      </p:pic>
      <p:cxnSp>
        <p:nvCxnSpPr>
          <p:cNvPr id="4" name="Connecteur droit 3"/>
          <p:cNvCxnSpPr/>
          <p:nvPr/>
        </p:nvCxnSpPr>
        <p:spPr>
          <a:xfrm>
            <a:off x="0" y="233240"/>
            <a:ext cx="9144000" cy="0"/>
          </a:xfrm>
          <a:prstGeom prst="line">
            <a:avLst/>
          </a:prstGeom>
          <a:ln w="285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ZoneTexte 5"/>
          <p:cNvSpPr txBox="1"/>
          <p:nvPr/>
        </p:nvSpPr>
        <p:spPr>
          <a:xfrm>
            <a:off x="926353" y="18995"/>
            <a:ext cx="7117724" cy="52322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Application to HARMONI (LTAO for the EELT)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0" y="6424426"/>
            <a:ext cx="38608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Impact L0 (from 50m to 25m)</a:t>
            </a:r>
          </a:p>
        </p:txBody>
      </p:sp>
    </p:spTree>
    <p:extLst>
      <p:ext uri="{BB962C8B-B14F-4D97-AF65-F5344CB8AC3E}">
        <p14:creationId xmlns:p14="http://schemas.microsoft.com/office/powerpoint/2010/main" val="262749888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cteur droit 3"/>
          <p:cNvCxnSpPr/>
          <p:nvPr/>
        </p:nvCxnSpPr>
        <p:spPr>
          <a:xfrm>
            <a:off x="0" y="233240"/>
            <a:ext cx="9144000" cy="0"/>
          </a:xfrm>
          <a:prstGeom prst="line">
            <a:avLst/>
          </a:prstGeom>
          <a:ln w="285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ZoneTexte 5"/>
          <p:cNvSpPr txBox="1"/>
          <p:nvPr/>
        </p:nvSpPr>
        <p:spPr>
          <a:xfrm>
            <a:off x="926353" y="18995"/>
            <a:ext cx="7117724" cy="52322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Application to HARMONI (LTAO for the EELT)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0" y="6424426"/>
            <a:ext cx="38608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Impact L0 (from 50m to 25m)</a:t>
            </a:r>
          </a:p>
        </p:txBody>
      </p:sp>
      <p:pic>
        <p:nvPicPr>
          <p:cNvPr id="9" name="Image 8" descr="GoodS_jitter_LTAO1NGS_old_L0=25m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555" y="879692"/>
            <a:ext cx="6253701" cy="55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66837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cteur droit 3"/>
          <p:cNvCxnSpPr/>
          <p:nvPr/>
        </p:nvCxnSpPr>
        <p:spPr>
          <a:xfrm>
            <a:off x="0" y="233240"/>
            <a:ext cx="9144000" cy="0"/>
          </a:xfrm>
          <a:prstGeom prst="line">
            <a:avLst/>
          </a:prstGeom>
          <a:ln w="285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ZoneTexte 4"/>
          <p:cNvSpPr txBox="1"/>
          <p:nvPr/>
        </p:nvSpPr>
        <p:spPr>
          <a:xfrm>
            <a:off x="926353" y="18995"/>
            <a:ext cx="7117724" cy="52322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CONCLUSIONS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E5F82419-5046-874F-9930-A3724A93A3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059" y="979105"/>
            <a:ext cx="7562650" cy="1034889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495C5959-998C-1645-B415-D00C7E521CEF}"/>
              </a:ext>
            </a:extLst>
          </p:cNvPr>
          <p:cNvSpPr txBox="1"/>
          <p:nvPr/>
        </p:nvSpPr>
        <p:spPr>
          <a:xfrm>
            <a:off x="144249" y="2405915"/>
            <a:ext cx="883770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First steps will be to explore the simulation tools available and define the strategy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Some solutions already exists on the market, but probably will need to develop specific tools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Work has just started !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A410536A-358E-E543-9BBE-FDE82A4E24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7874" y="4910161"/>
            <a:ext cx="2234338" cy="1982294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057F98CB-4E60-6545-8594-A25393D824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5228" y="4910161"/>
            <a:ext cx="2651416" cy="1990387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5D4FE52F-183C-DE40-887B-62DBEAEB9D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38216" y="4910162"/>
            <a:ext cx="2771888" cy="1990387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756E15E2-2A76-E24E-BF3D-F7A201389D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33253" y="4906460"/>
            <a:ext cx="2033710" cy="1951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0149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B2819543-A2AF-804A-9DEB-2BB597FAC0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71284"/>
            <a:ext cx="9144000" cy="2209209"/>
          </a:xfrm>
          <a:prstGeom prst="rect">
            <a:avLst/>
          </a:prstGeom>
        </p:spPr>
      </p:pic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F70F712B-3D29-C34C-985D-91FD171853EF}"/>
              </a:ext>
            </a:extLst>
          </p:cNvPr>
          <p:cNvCxnSpPr/>
          <p:nvPr/>
        </p:nvCxnSpPr>
        <p:spPr>
          <a:xfrm>
            <a:off x="0" y="233240"/>
            <a:ext cx="9144000" cy="0"/>
          </a:xfrm>
          <a:prstGeom prst="line">
            <a:avLst/>
          </a:prstGeom>
          <a:ln w="285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ZoneTexte 6">
            <a:extLst>
              <a:ext uri="{FF2B5EF4-FFF2-40B4-BE49-F238E27FC236}">
                <a16:creationId xmlns:a16="http://schemas.microsoft.com/office/drawing/2014/main" id="{2ACE169E-1CAB-B642-921F-06E6F15D359D}"/>
              </a:ext>
            </a:extLst>
          </p:cNvPr>
          <p:cNvSpPr txBox="1"/>
          <p:nvPr/>
        </p:nvSpPr>
        <p:spPr>
          <a:xfrm>
            <a:off x="926353" y="437465"/>
            <a:ext cx="7117724" cy="523220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Context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F56D12D9-160E-AA49-9245-9FF8D5B99A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900" y="1117599"/>
            <a:ext cx="8712200" cy="2311400"/>
          </a:xfrm>
          <a:prstGeom prst="rect">
            <a:avLst/>
          </a:prstGeom>
        </p:spPr>
      </p:pic>
      <p:pic>
        <p:nvPicPr>
          <p:cNvPr id="8" name="Picture 2" descr="Résultats de recherche d'images pour « Stars »">
            <a:extLst>
              <a:ext uri="{FF2B5EF4-FFF2-40B4-BE49-F238E27FC236}">
                <a16:creationId xmlns:a16="http://schemas.microsoft.com/office/drawing/2014/main" id="{C613A752-3D72-BB40-9E69-477F67C449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49"/>
          <a:stretch/>
        </p:blipFill>
        <p:spPr bwMode="auto">
          <a:xfrm rot="16200000">
            <a:off x="-177842" y="3700464"/>
            <a:ext cx="2745004" cy="2202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Ellipse 9">
            <a:extLst>
              <a:ext uri="{FF2B5EF4-FFF2-40B4-BE49-F238E27FC236}">
                <a16:creationId xmlns:a16="http://schemas.microsoft.com/office/drawing/2014/main" id="{A47F47F2-0172-664A-BAFE-FD437A59FE01}"/>
              </a:ext>
            </a:extLst>
          </p:cNvPr>
          <p:cNvSpPr/>
          <p:nvPr/>
        </p:nvSpPr>
        <p:spPr>
          <a:xfrm>
            <a:off x="469556" y="3912719"/>
            <a:ext cx="1826142" cy="182880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996782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B2819543-A2AF-804A-9DEB-2BB597FAC0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71284"/>
            <a:ext cx="9144000" cy="2209209"/>
          </a:xfrm>
          <a:prstGeom prst="rect">
            <a:avLst/>
          </a:prstGeom>
        </p:spPr>
      </p:pic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F70F712B-3D29-C34C-985D-91FD171853EF}"/>
              </a:ext>
            </a:extLst>
          </p:cNvPr>
          <p:cNvCxnSpPr/>
          <p:nvPr/>
        </p:nvCxnSpPr>
        <p:spPr>
          <a:xfrm>
            <a:off x="0" y="233240"/>
            <a:ext cx="9144000" cy="0"/>
          </a:xfrm>
          <a:prstGeom prst="line">
            <a:avLst/>
          </a:prstGeom>
          <a:ln w="285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ZoneTexte 6">
            <a:extLst>
              <a:ext uri="{FF2B5EF4-FFF2-40B4-BE49-F238E27FC236}">
                <a16:creationId xmlns:a16="http://schemas.microsoft.com/office/drawing/2014/main" id="{2ACE169E-1CAB-B642-921F-06E6F15D359D}"/>
              </a:ext>
            </a:extLst>
          </p:cNvPr>
          <p:cNvSpPr txBox="1"/>
          <p:nvPr/>
        </p:nvSpPr>
        <p:spPr>
          <a:xfrm>
            <a:off x="926353" y="437465"/>
            <a:ext cx="7117724" cy="523220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Context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F56D12D9-160E-AA49-9245-9FF8D5B99A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900" y="1117599"/>
            <a:ext cx="8712200" cy="2311400"/>
          </a:xfrm>
          <a:prstGeom prst="rect">
            <a:avLst/>
          </a:prstGeom>
        </p:spPr>
      </p:pic>
      <p:pic>
        <p:nvPicPr>
          <p:cNvPr id="8" name="Picture 2" descr="Résultats de recherche d'images pour « Stars »">
            <a:extLst>
              <a:ext uri="{FF2B5EF4-FFF2-40B4-BE49-F238E27FC236}">
                <a16:creationId xmlns:a16="http://schemas.microsoft.com/office/drawing/2014/main" id="{C613A752-3D72-BB40-9E69-477F67C449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49"/>
          <a:stretch/>
        </p:blipFill>
        <p:spPr bwMode="auto">
          <a:xfrm rot="16200000">
            <a:off x="-177842" y="3700464"/>
            <a:ext cx="2745004" cy="2202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Ellipse 9">
            <a:extLst>
              <a:ext uri="{FF2B5EF4-FFF2-40B4-BE49-F238E27FC236}">
                <a16:creationId xmlns:a16="http://schemas.microsoft.com/office/drawing/2014/main" id="{A47F47F2-0172-664A-BAFE-FD437A59FE01}"/>
              </a:ext>
            </a:extLst>
          </p:cNvPr>
          <p:cNvSpPr/>
          <p:nvPr/>
        </p:nvSpPr>
        <p:spPr>
          <a:xfrm>
            <a:off x="469556" y="3912719"/>
            <a:ext cx="1826142" cy="182880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1" name="Image 10" descr="Artist’s_impression_of_the_European_Extremely_Large_Telescope_deploying_lasers_for_adaptive_optics-1.jpg">
            <a:extLst>
              <a:ext uri="{FF2B5EF4-FFF2-40B4-BE49-F238E27FC236}">
                <a16:creationId xmlns:a16="http://schemas.microsoft.com/office/drawing/2014/main" id="{0F57C2E2-DAA4-B847-B070-C8F91CAEB05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295697" y="3428999"/>
            <a:ext cx="3662314" cy="2745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2813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B2819543-A2AF-804A-9DEB-2BB597FAC0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71284"/>
            <a:ext cx="9144000" cy="2209209"/>
          </a:xfrm>
          <a:prstGeom prst="rect">
            <a:avLst/>
          </a:prstGeom>
        </p:spPr>
      </p:pic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F70F712B-3D29-C34C-985D-91FD171853EF}"/>
              </a:ext>
            </a:extLst>
          </p:cNvPr>
          <p:cNvCxnSpPr/>
          <p:nvPr/>
        </p:nvCxnSpPr>
        <p:spPr>
          <a:xfrm>
            <a:off x="0" y="233240"/>
            <a:ext cx="9144000" cy="0"/>
          </a:xfrm>
          <a:prstGeom prst="line">
            <a:avLst/>
          </a:prstGeom>
          <a:ln w="285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ZoneTexte 6">
            <a:extLst>
              <a:ext uri="{FF2B5EF4-FFF2-40B4-BE49-F238E27FC236}">
                <a16:creationId xmlns:a16="http://schemas.microsoft.com/office/drawing/2014/main" id="{2ACE169E-1CAB-B642-921F-06E6F15D359D}"/>
              </a:ext>
            </a:extLst>
          </p:cNvPr>
          <p:cNvSpPr txBox="1"/>
          <p:nvPr/>
        </p:nvSpPr>
        <p:spPr>
          <a:xfrm>
            <a:off x="926353" y="437465"/>
            <a:ext cx="7117724" cy="523220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Context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F56D12D9-160E-AA49-9245-9FF8D5B99A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900" y="1117599"/>
            <a:ext cx="8712200" cy="2311400"/>
          </a:xfrm>
          <a:prstGeom prst="rect">
            <a:avLst/>
          </a:prstGeom>
        </p:spPr>
      </p:pic>
      <p:pic>
        <p:nvPicPr>
          <p:cNvPr id="8" name="Picture 2" descr="Résultats de recherche d'images pour « Stars »">
            <a:extLst>
              <a:ext uri="{FF2B5EF4-FFF2-40B4-BE49-F238E27FC236}">
                <a16:creationId xmlns:a16="http://schemas.microsoft.com/office/drawing/2014/main" id="{C613A752-3D72-BB40-9E69-477F67C449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49"/>
          <a:stretch/>
        </p:blipFill>
        <p:spPr bwMode="auto">
          <a:xfrm rot="16200000">
            <a:off x="-177842" y="3700464"/>
            <a:ext cx="2745004" cy="2202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Ellipse 9">
            <a:extLst>
              <a:ext uri="{FF2B5EF4-FFF2-40B4-BE49-F238E27FC236}">
                <a16:creationId xmlns:a16="http://schemas.microsoft.com/office/drawing/2014/main" id="{A47F47F2-0172-664A-BAFE-FD437A59FE01}"/>
              </a:ext>
            </a:extLst>
          </p:cNvPr>
          <p:cNvSpPr/>
          <p:nvPr/>
        </p:nvSpPr>
        <p:spPr>
          <a:xfrm>
            <a:off x="469556" y="3912719"/>
            <a:ext cx="1826142" cy="182880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1" name="Image 10" descr="Artist’s_impression_of_the_European_Extremely_Large_Telescope_deploying_lasers_for_adaptive_optics-1.jpg">
            <a:extLst>
              <a:ext uri="{FF2B5EF4-FFF2-40B4-BE49-F238E27FC236}">
                <a16:creationId xmlns:a16="http://schemas.microsoft.com/office/drawing/2014/main" id="{0F57C2E2-DAA4-B847-B070-C8F91CAEB05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295697" y="3428999"/>
            <a:ext cx="3662314" cy="2745006"/>
          </a:xfrm>
          <a:prstGeom prst="rect">
            <a:avLst/>
          </a:prstGeom>
        </p:spPr>
      </p:pic>
      <p:pic>
        <p:nvPicPr>
          <p:cNvPr id="12" name="Picture 4" descr="Résultats de recherche d'images pour « HARMONI ESO »">
            <a:extLst>
              <a:ext uri="{FF2B5EF4-FFF2-40B4-BE49-F238E27FC236}">
                <a16:creationId xmlns:a16="http://schemas.microsoft.com/office/drawing/2014/main" id="{807322AB-B844-6043-8A88-63E6F2B904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04" r="16615"/>
          <a:stretch/>
        </p:blipFill>
        <p:spPr bwMode="auto">
          <a:xfrm flipH="1">
            <a:off x="5959920" y="3354855"/>
            <a:ext cx="3091636" cy="2959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34981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B2819543-A2AF-804A-9DEB-2BB597FAC0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71284"/>
            <a:ext cx="9144000" cy="2209209"/>
          </a:xfrm>
          <a:prstGeom prst="rect">
            <a:avLst/>
          </a:prstGeom>
        </p:spPr>
      </p:pic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F70F712B-3D29-C34C-985D-91FD171853EF}"/>
              </a:ext>
            </a:extLst>
          </p:cNvPr>
          <p:cNvCxnSpPr/>
          <p:nvPr/>
        </p:nvCxnSpPr>
        <p:spPr>
          <a:xfrm>
            <a:off x="0" y="233240"/>
            <a:ext cx="9144000" cy="0"/>
          </a:xfrm>
          <a:prstGeom prst="line">
            <a:avLst/>
          </a:prstGeom>
          <a:ln w="285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ZoneTexte 6">
            <a:extLst>
              <a:ext uri="{FF2B5EF4-FFF2-40B4-BE49-F238E27FC236}">
                <a16:creationId xmlns:a16="http://schemas.microsoft.com/office/drawing/2014/main" id="{2ACE169E-1CAB-B642-921F-06E6F15D359D}"/>
              </a:ext>
            </a:extLst>
          </p:cNvPr>
          <p:cNvSpPr txBox="1"/>
          <p:nvPr/>
        </p:nvSpPr>
        <p:spPr>
          <a:xfrm>
            <a:off x="926353" y="437465"/>
            <a:ext cx="7117724" cy="523220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Context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F56D12D9-160E-AA49-9245-9FF8D5B99A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900" y="1117599"/>
            <a:ext cx="8712200" cy="2311400"/>
          </a:xfrm>
          <a:prstGeom prst="rect">
            <a:avLst/>
          </a:prstGeom>
        </p:spPr>
      </p:pic>
      <p:pic>
        <p:nvPicPr>
          <p:cNvPr id="8" name="Picture 2" descr="Résultats de recherche d'images pour « Stars »">
            <a:extLst>
              <a:ext uri="{FF2B5EF4-FFF2-40B4-BE49-F238E27FC236}">
                <a16:creationId xmlns:a16="http://schemas.microsoft.com/office/drawing/2014/main" id="{C613A752-3D72-BB40-9E69-477F67C449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49"/>
          <a:stretch/>
        </p:blipFill>
        <p:spPr bwMode="auto">
          <a:xfrm rot="16200000">
            <a:off x="-177842" y="3700464"/>
            <a:ext cx="2745004" cy="2202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Ellipse 9">
            <a:extLst>
              <a:ext uri="{FF2B5EF4-FFF2-40B4-BE49-F238E27FC236}">
                <a16:creationId xmlns:a16="http://schemas.microsoft.com/office/drawing/2014/main" id="{A47F47F2-0172-664A-BAFE-FD437A59FE01}"/>
              </a:ext>
            </a:extLst>
          </p:cNvPr>
          <p:cNvSpPr/>
          <p:nvPr/>
        </p:nvSpPr>
        <p:spPr>
          <a:xfrm>
            <a:off x="469556" y="3912719"/>
            <a:ext cx="1826142" cy="182880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1" name="Image 10" descr="Artist’s_impression_of_the_European_Extremely_Large_Telescope_deploying_lasers_for_adaptive_optics-1.jpg">
            <a:extLst>
              <a:ext uri="{FF2B5EF4-FFF2-40B4-BE49-F238E27FC236}">
                <a16:creationId xmlns:a16="http://schemas.microsoft.com/office/drawing/2014/main" id="{0F57C2E2-DAA4-B847-B070-C8F91CAEB05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295697" y="3428999"/>
            <a:ext cx="3662314" cy="2745006"/>
          </a:xfrm>
          <a:prstGeom prst="rect">
            <a:avLst/>
          </a:prstGeom>
        </p:spPr>
      </p:pic>
      <p:pic>
        <p:nvPicPr>
          <p:cNvPr id="12" name="Picture 4" descr="Résultats de recherche d'images pour « HARMONI ESO »">
            <a:extLst>
              <a:ext uri="{FF2B5EF4-FFF2-40B4-BE49-F238E27FC236}">
                <a16:creationId xmlns:a16="http://schemas.microsoft.com/office/drawing/2014/main" id="{807322AB-B844-6043-8A88-63E6F2B904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04" r="16615"/>
          <a:stretch/>
        </p:blipFill>
        <p:spPr bwMode="auto">
          <a:xfrm flipH="1">
            <a:off x="5959920" y="3354855"/>
            <a:ext cx="3091636" cy="2959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47FA3794-88C8-7D4E-A81E-967DDDDBA97D}"/>
              </a:ext>
            </a:extLst>
          </p:cNvPr>
          <p:cNvSpPr txBox="1"/>
          <p:nvPr/>
        </p:nvSpPr>
        <p:spPr>
          <a:xfrm>
            <a:off x="130399" y="6305768"/>
            <a:ext cx="79948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These Working Groups involve scientists from all the ELT instruments</a:t>
            </a:r>
          </a:p>
        </p:txBody>
      </p:sp>
    </p:spTree>
    <p:extLst>
      <p:ext uri="{BB962C8B-B14F-4D97-AF65-F5344CB8AC3E}">
        <p14:creationId xmlns:p14="http://schemas.microsoft.com/office/powerpoint/2010/main" val="15561455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B2819543-A2AF-804A-9DEB-2BB597FAC0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71284"/>
            <a:ext cx="9144000" cy="2209209"/>
          </a:xfrm>
          <a:prstGeom prst="rect">
            <a:avLst/>
          </a:prstGeom>
        </p:spPr>
      </p:pic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F70F712B-3D29-C34C-985D-91FD171853EF}"/>
              </a:ext>
            </a:extLst>
          </p:cNvPr>
          <p:cNvCxnSpPr/>
          <p:nvPr/>
        </p:nvCxnSpPr>
        <p:spPr>
          <a:xfrm>
            <a:off x="0" y="233240"/>
            <a:ext cx="9144000" cy="0"/>
          </a:xfrm>
          <a:prstGeom prst="line">
            <a:avLst/>
          </a:prstGeom>
          <a:ln w="285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ZoneTexte 6">
            <a:extLst>
              <a:ext uri="{FF2B5EF4-FFF2-40B4-BE49-F238E27FC236}">
                <a16:creationId xmlns:a16="http://schemas.microsoft.com/office/drawing/2014/main" id="{2ACE169E-1CAB-B642-921F-06E6F15D359D}"/>
              </a:ext>
            </a:extLst>
          </p:cNvPr>
          <p:cNvSpPr txBox="1"/>
          <p:nvPr/>
        </p:nvSpPr>
        <p:spPr>
          <a:xfrm>
            <a:off x="926353" y="437465"/>
            <a:ext cx="7117724" cy="523220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Context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F56D12D9-160E-AA49-9245-9FF8D5B99A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900" y="1117599"/>
            <a:ext cx="8712200" cy="2311400"/>
          </a:xfrm>
          <a:prstGeom prst="rect">
            <a:avLst/>
          </a:prstGeom>
        </p:spPr>
      </p:pic>
      <p:sp>
        <p:nvSpPr>
          <p:cNvPr id="2" name="Rectangle à coins arrondis 1">
            <a:extLst>
              <a:ext uri="{FF2B5EF4-FFF2-40B4-BE49-F238E27FC236}">
                <a16:creationId xmlns:a16="http://schemas.microsoft.com/office/drawing/2014/main" id="{0A3A2840-E4B6-514E-B26C-E751A9B0C5E6}"/>
              </a:ext>
            </a:extLst>
          </p:cNvPr>
          <p:cNvSpPr/>
          <p:nvPr/>
        </p:nvSpPr>
        <p:spPr>
          <a:xfrm>
            <a:off x="790832" y="4683211"/>
            <a:ext cx="5968314" cy="494270"/>
          </a:xfrm>
          <a:prstGeom prst="roundRect">
            <a:avLst/>
          </a:prstGeom>
          <a:noFill/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12937950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10119</TotalTime>
  <Words>1392</Words>
  <Application>Microsoft Macintosh PowerPoint</Application>
  <PresentationFormat>Affichage à l'écran (4:3)</PresentationFormat>
  <Paragraphs>264</Paragraphs>
  <Slides>44</Slides>
  <Notes>10</Notes>
  <HiddenSlides>0</HiddenSlides>
  <MMClips>5</MMClips>
  <ScaleCrop>false</ScaleCrop>
  <HeadingPairs>
    <vt:vector size="8" baseType="variant">
      <vt:variant>
        <vt:lpstr>Polices utilisées</vt:lpstr>
      </vt:variant>
      <vt:variant>
        <vt:i4>2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44</vt:i4>
      </vt:variant>
    </vt:vector>
  </HeadingPairs>
  <TitlesOfParts>
    <vt:vector size="48" baseType="lpstr">
      <vt:lpstr>Arial</vt:lpstr>
      <vt:lpstr>Calibri</vt:lpstr>
      <vt:lpstr>Thème Office</vt:lpstr>
      <vt:lpstr>Document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Gemini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Neichel Benoit</dc:creator>
  <cp:lastModifiedBy>Benoit Neichel</cp:lastModifiedBy>
  <cp:revision>175</cp:revision>
  <dcterms:created xsi:type="dcterms:W3CDTF">2017-09-27T12:00:38Z</dcterms:created>
  <dcterms:modified xsi:type="dcterms:W3CDTF">2020-01-07T13:46:11Z</dcterms:modified>
</cp:coreProperties>
</file>