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7" r:id="rId1"/>
    <p:sldMasterId id="2147483829" r:id="rId2"/>
    <p:sldMasterId id="2147484349" r:id="rId3"/>
  </p:sldMasterIdLst>
  <p:notesMasterIdLst>
    <p:notesMasterId r:id="rId39"/>
  </p:notesMasterIdLst>
  <p:sldIdLst>
    <p:sldId id="927" r:id="rId4"/>
    <p:sldId id="965" r:id="rId5"/>
    <p:sldId id="962" r:id="rId6"/>
    <p:sldId id="931" r:id="rId7"/>
    <p:sldId id="963" r:id="rId8"/>
    <p:sldId id="956" r:id="rId9"/>
    <p:sldId id="967" r:id="rId10"/>
    <p:sldId id="961" r:id="rId11"/>
    <p:sldId id="944" r:id="rId12"/>
    <p:sldId id="848" r:id="rId13"/>
    <p:sldId id="943" r:id="rId14"/>
    <p:sldId id="958" r:id="rId15"/>
    <p:sldId id="929" r:id="rId16"/>
    <p:sldId id="964" r:id="rId17"/>
    <p:sldId id="945" r:id="rId18"/>
    <p:sldId id="946" r:id="rId19"/>
    <p:sldId id="952" r:id="rId20"/>
    <p:sldId id="948" r:id="rId21"/>
    <p:sldId id="950" r:id="rId22"/>
    <p:sldId id="947" r:id="rId23"/>
    <p:sldId id="955" r:id="rId24"/>
    <p:sldId id="760" r:id="rId25"/>
    <p:sldId id="957" r:id="rId26"/>
    <p:sldId id="949" r:id="rId27"/>
    <p:sldId id="778" r:id="rId28"/>
    <p:sldId id="909" r:id="rId29"/>
    <p:sldId id="785" r:id="rId30"/>
    <p:sldId id="966" r:id="rId31"/>
    <p:sldId id="959" r:id="rId32"/>
    <p:sldId id="969" r:id="rId33"/>
    <p:sldId id="960" r:id="rId34"/>
    <p:sldId id="372" r:id="rId35"/>
    <p:sldId id="294" r:id="rId36"/>
    <p:sldId id="968" r:id="rId37"/>
    <p:sldId id="951" r:id="rId3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AFFF"/>
    <a:srgbClr val="CF30FF"/>
    <a:srgbClr val="C6D9F1"/>
    <a:srgbClr val="FFF296"/>
    <a:srgbClr val="FFF9DB"/>
    <a:srgbClr val="D5FFE1"/>
    <a:srgbClr val="3EB8FF"/>
    <a:srgbClr val="40FF3E"/>
    <a:srgbClr val="68FFF3"/>
    <a:srgbClr val="71D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9"/>
    <p:restoredTop sz="94742"/>
  </p:normalViewPr>
  <p:slideViewPr>
    <p:cSldViewPr snapToGrid="0" snapToObjects="1">
      <p:cViewPr varScale="1">
        <p:scale>
          <a:sx n="90" d="100"/>
          <a:sy n="90" d="100"/>
        </p:scale>
        <p:origin x="86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55EF6-A4E4-3042-82BD-3ACCB5A689DE}" type="datetimeFigureOut">
              <a:rPr lang="it-IT" smtClean="0"/>
              <a:t>16/06/19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25C7A-6913-2C4E-9A6A-D27B68E4A9A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019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742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064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064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3890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675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2804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0357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474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5060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1249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437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884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5532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4362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4581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828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71798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5602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39961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015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3460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4688A-2242-894C-90AE-3F1B057E1590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8134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846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5129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2897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775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85BAF-C6BE-4BA0-8B10-0D6F0834050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3392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3C7E3-4223-4B4F-B8F4-9A3E0FACFAB6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4410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500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19A94-CD8A-4B2A-9617-FE8AD244761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4C0-FDBC-4C02-A401-4F540B36D23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816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19A94-CD8A-4B2A-9617-FE8AD244761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4C0-FDBC-4C02-A401-4F540B36D23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8120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19A94-CD8A-4B2A-9617-FE8AD244761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4C0-FDBC-4C02-A401-4F540B36D23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3089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500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806F-E435-7146-84B8-C29413D63D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08C7-7852-C64E-A8DA-11A59B08229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5578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806F-E435-7146-84B8-C29413D63D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08C7-7852-C64E-A8DA-11A59B08229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6049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806F-E435-7146-84B8-C29413D63D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08C7-7852-C64E-A8DA-11A59B08229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9280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806F-E435-7146-84B8-C29413D63D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08C7-7852-C64E-A8DA-11A59B08229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2295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806F-E435-7146-84B8-C29413D63D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08C7-7852-C64E-A8DA-11A59B08229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531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806F-E435-7146-84B8-C29413D63D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08C7-7852-C64E-A8DA-11A59B08229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7510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806F-E435-7146-84B8-C29413D63D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08C7-7852-C64E-A8DA-11A59B08229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685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12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806F-E435-7146-84B8-C29413D63D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08C7-7852-C64E-A8DA-11A59B08229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34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19A94-CD8A-4B2A-9617-FE8AD244761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4C0-FDBC-4C02-A401-4F540B36D23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372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41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806F-E435-7146-84B8-C29413D63D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08C7-7852-C64E-A8DA-11A59B08229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877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806F-E435-7146-84B8-C29413D63D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08C7-7852-C64E-A8DA-11A59B08229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872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806F-E435-7146-84B8-C29413D63D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08C7-7852-C64E-A8DA-11A59B08229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147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6/16/19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322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6/16/19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398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6/16/19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975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6/16/19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094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6/16/19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456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6/16/19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776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65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04614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19A94-CD8A-4B2A-9617-FE8AD244761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4C0-FDBC-4C02-A401-4F540B36D23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4653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19A94-CD8A-4B2A-9617-FE8AD244761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4C0-FDBC-4C02-A401-4F540B36D23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2717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19A94-CD8A-4B2A-9617-FE8AD244761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4C0-FDBC-4C02-A401-4F540B36D23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6929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19A94-CD8A-4B2A-9617-FE8AD244761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4C0-FDBC-4C02-A401-4F540B36D23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086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19A94-CD8A-4B2A-9617-FE8AD244761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4C0-FDBC-4C02-A401-4F540B36D23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79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12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19A94-CD8A-4B2A-9617-FE8AD244761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4C0-FDBC-4C02-A401-4F540B36D23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0009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41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19A94-CD8A-4B2A-9617-FE8AD244761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4C0-FDBC-4C02-A401-4F540B36D23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3497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B19A94-CD8A-4B2A-9617-FE8AD244761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DE24C0-FDBC-4C02-A401-4F540B36D23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260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E806F-E435-7146-84B8-C29413D63D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008C7-7852-C64E-A8DA-11A59B08229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869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04" tIns="45702" rIns="91404" bIns="4570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04" tIns="45702" rIns="91404" bIns="4570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5"/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4035"/>
              <a:t>6/16/19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5"/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5"/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4035"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62667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89" r:id="rId7"/>
  </p:sldLayoutIdLst>
  <p:txStyles>
    <p:titleStyle>
      <a:lvl1pPr algn="ctr" defTabSz="91403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4" indent="-342764" algn="l" defTabSz="91403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54" indent="-285636" algn="l" defTabSz="91403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4" indent="-228509" algn="l" defTabSz="91403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2" indent="-228509" algn="l" defTabSz="91403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80" indent="-228509" algn="l" defTabSz="91403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8" indent="-228509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5" indent="-228509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2" indent="-228509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50" indent="-228509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8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5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2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0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6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4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41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jpe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racedb.ligo.org/latest/" TargetMode="External"/><Relationship Id="rId4" Type="http://schemas.openxmlformats.org/officeDocument/2006/relationships/image" Target="../media/image4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w-openscience.org/data/" TargetMode="Externa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w-openscience.org/detector_status/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w-openscience.org/catalog/GWTC-1-confident/html/" TargetMode="Externa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w-openscience.org/software/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hyperlink" Target="https://www.gw-openscience.org/GW150914data/LOSC_Event_tutorial_GW150914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racedb.ligo.org/documentation/" TargetMode="External"/><Relationship Id="rId5" Type="http://schemas.openxmlformats.org/officeDocument/2006/relationships/hyperlink" Target="https://gracedb.ligo.org/latest/" TargetMode="Externa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hyperlink" Target="https://www.gw-openscience.org/projects/" TargetMode="Externa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.jpg"/><Relationship Id="rId10" Type="http://schemas.openxmlformats.org/officeDocument/2006/relationships/image" Target="../media/image19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2" descr="eso1733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04046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Pia Astone</a:t>
            </a:r>
          </a:p>
          <a:p>
            <a:r>
              <a:rPr lang="en-US" dirty="0">
                <a:solidFill>
                  <a:schemeClr val="bg1"/>
                </a:solidFill>
              </a:rPr>
              <a:t>LV collaboration</a:t>
            </a: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INAF Science Archives &amp; the Big Data Challenge</a:t>
            </a:r>
            <a:r>
              <a:rPr lang="en-US" dirty="0">
                <a:solidFill>
                  <a:schemeClr val="bg1"/>
                </a:solidFill>
              </a:rPr>
              <a:t> 2019/19/06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3E248F5-3EC3-8E4B-B4E2-C508975CB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717" y="583708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en-US" sz="2800" b="1" dirty="0"/>
            </a:br>
            <a:r>
              <a:rPr lang="en-US" sz="3600" b="1" dirty="0">
                <a:solidFill>
                  <a:srgbClr val="FF0000"/>
                </a:solidFill>
              </a:rPr>
              <a:t>Challenges in data management and distribution within the terrestrial network of gravitational wave detectors</a:t>
            </a:r>
            <a:r>
              <a:rPr lang="en-US" sz="3600" b="1" dirty="0"/>
              <a:t> 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DE1916-0749-124D-B3F6-BAFAFAB2C09A}"/>
              </a:ext>
            </a:extLst>
          </p:cNvPr>
          <p:cNvSpPr txBox="1"/>
          <p:nvPr/>
        </p:nvSpPr>
        <p:spPr>
          <a:xfrm>
            <a:off x="5576206" y="6085498"/>
            <a:ext cx="2947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LIGO-DCC number: </a:t>
            </a:r>
            <a:r>
              <a:rPr lang="it-IT" b="1" i="1" dirty="0">
                <a:solidFill>
                  <a:schemeClr val="bg1"/>
                </a:solidFill>
              </a:rPr>
              <a:t>G1901123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98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magine 5" descr="tarot_calern1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520" y="2238407"/>
            <a:ext cx="53194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Immagine 34" descr="zadkotelescop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1662343"/>
            <a:ext cx="5760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9"/>
          <p:cNvPicPr>
            <a:picLocks noChangeAspect="1"/>
          </p:cNvPicPr>
          <p:nvPr/>
        </p:nvPicPr>
        <p:blipFill>
          <a:blip r:embed="rId5" cstate="print"/>
          <a:srcRect l="12743" r="12833"/>
          <a:stretch>
            <a:fillRect/>
          </a:stretch>
        </p:blipFill>
        <p:spPr bwMode="auto">
          <a:xfrm>
            <a:off x="7524328" y="2238407"/>
            <a:ext cx="720080" cy="643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CasellaDiTesto 43"/>
          <p:cNvSpPr txBox="1">
            <a:spLocks noChangeArrowheads="1"/>
          </p:cNvSpPr>
          <p:nvPr/>
        </p:nvSpPr>
        <p:spPr bwMode="auto">
          <a:xfrm>
            <a:off x="179529" y="1438770"/>
            <a:ext cx="9027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LIGO-H</a:t>
            </a:r>
          </a:p>
        </p:txBody>
      </p:sp>
      <p:pic>
        <p:nvPicPr>
          <p:cNvPr id="64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3503" y="1755837"/>
            <a:ext cx="662947" cy="55252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</p:pic>
      <p:sp>
        <p:nvSpPr>
          <p:cNvPr id="65" name="CasellaDiTesto 45"/>
          <p:cNvSpPr txBox="1">
            <a:spLocks noChangeArrowheads="1"/>
          </p:cNvSpPr>
          <p:nvPr/>
        </p:nvSpPr>
        <p:spPr bwMode="auto">
          <a:xfrm>
            <a:off x="1061498" y="1467806"/>
            <a:ext cx="8761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LIGO-L</a:t>
            </a:r>
          </a:p>
        </p:txBody>
      </p:sp>
      <p:sp>
        <p:nvSpPr>
          <p:cNvPr id="66" name="CasellaDiTesto 53"/>
          <p:cNvSpPr txBox="1">
            <a:spLocks noChangeArrowheads="1"/>
          </p:cNvSpPr>
          <p:nvPr/>
        </p:nvSpPr>
        <p:spPr bwMode="auto">
          <a:xfrm>
            <a:off x="1403648" y="1051567"/>
            <a:ext cx="23574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FFFFFF"/>
                </a:solidFill>
                <a:latin typeface="Chalkboard"/>
                <a:cs typeface="Chalkboard"/>
              </a:rPr>
              <a:t>GW </a:t>
            </a:r>
            <a:r>
              <a:rPr lang="it-IT" sz="2000" b="1" dirty="0" err="1">
                <a:solidFill>
                  <a:srgbClr val="FFFFFF"/>
                </a:solidFill>
                <a:latin typeface="Chalkboard"/>
                <a:cs typeface="Chalkboard"/>
              </a:rPr>
              <a:t>candidates</a:t>
            </a:r>
            <a:endParaRPr lang="it-IT" sz="2000" b="1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pic>
        <p:nvPicPr>
          <p:cNvPr id="67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55" y="1757267"/>
            <a:ext cx="809965" cy="551072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</p:pic>
      <p:sp>
        <p:nvSpPr>
          <p:cNvPr id="69" name="CasellaDiTesto 53"/>
          <p:cNvSpPr txBox="1">
            <a:spLocks noChangeArrowheads="1"/>
          </p:cNvSpPr>
          <p:nvPr/>
        </p:nvSpPr>
        <p:spPr bwMode="auto">
          <a:xfrm>
            <a:off x="3707904" y="1049639"/>
            <a:ext cx="2232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>
                <a:solidFill>
                  <a:srgbClr val="FFFFFF"/>
                </a:solidFill>
                <a:latin typeface="Chalkboard"/>
                <a:cs typeface="Chalkboard"/>
              </a:rPr>
              <a:t>Sky</a:t>
            </a:r>
            <a:r>
              <a:rPr lang="it-IT" sz="2000" b="1" dirty="0">
                <a:solidFill>
                  <a:srgbClr val="FFFFFF"/>
                </a:solidFill>
                <a:latin typeface="Chalkboard"/>
                <a:cs typeface="Chalkboard"/>
              </a:rPr>
              <a:t> </a:t>
            </a:r>
            <a:r>
              <a:rPr lang="it-IT" sz="2000" b="1" dirty="0" err="1">
                <a:solidFill>
                  <a:srgbClr val="FFFFFF"/>
                </a:solidFill>
                <a:latin typeface="Chalkboard"/>
                <a:cs typeface="Chalkboard"/>
              </a:rPr>
              <a:t>Localization</a:t>
            </a:r>
            <a:endParaRPr lang="it-IT" sz="2000" b="1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sp>
        <p:nvSpPr>
          <p:cNvPr id="70" name="Freccia a destra 69"/>
          <p:cNvSpPr/>
          <p:nvPr/>
        </p:nvSpPr>
        <p:spPr>
          <a:xfrm>
            <a:off x="2051720" y="2022383"/>
            <a:ext cx="288032" cy="216024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Rettangolo 70"/>
          <p:cNvSpPr/>
          <p:nvPr/>
        </p:nvSpPr>
        <p:spPr>
          <a:xfrm>
            <a:off x="7308315" y="1011497"/>
            <a:ext cx="1685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FFFFFF"/>
                </a:solidFill>
                <a:latin typeface="Chalkboard"/>
                <a:cs typeface="Chalkboard"/>
              </a:rPr>
              <a:t>EM </a:t>
            </a:r>
            <a:r>
              <a:rPr lang="it-IT" sz="2000" b="1" dirty="0" err="1">
                <a:solidFill>
                  <a:srgbClr val="FFFFFF"/>
                </a:solidFill>
                <a:latin typeface="Chalkboard"/>
                <a:cs typeface="Chalkboard"/>
              </a:rPr>
              <a:t>facilities</a:t>
            </a:r>
            <a:endParaRPr lang="it-IT" sz="2000" b="1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pic>
        <p:nvPicPr>
          <p:cNvPr id="75" name="Immagine 46" descr="Computer cartoon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79" y="1734352"/>
            <a:ext cx="926997" cy="98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magine 36" descr="20060324_26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28184" y="1739033"/>
            <a:ext cx="720080" cy="1003505"/>
          </a:xfrm>
          <a:prstGeom prst="rect">
            <a:avLst/>
          </a:prstGeom>
        </p:spPr>
      </p:pic>
      <p:pic>
        <p:nvPicPr>
          <p:cNvPr id="44" name="Immagine 43" descr="its-antenna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98195" y="1662343"/>
            <a:ext cx="1138413" cy="576064"/>
          </a:xfrm>
          <a:prstGeom prst="rect">
            <a:avLst/>
          </a:prstGeom>
        </p:spPr>
      </p:pic>
      <p:sp>
        <p:nvSpPr>
          <p:cNvPr id="77" name="Freccia a destra 76"/>
          <p:cNvSpPr/>
          <p:nvPr/>
        </p:nvSpPr>
        <p:spPr>
          <a:xfrm>
            <a:off x="3635896" y="2022383"/>
            <a:ext cx="288032" cy="216024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Freccia a destra 77"/>
          <p:cNvSpPr/>
          <p:nvPr/>
        </p:nvSpPr>
        <p:spPr>
          <a:xfrm>
            <a:off x="5796136" y="2022383"/>
            <a:ext cx="288032" cy="216024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Freccia a destra 78"/>
          <p:cNvSpPr/>
          <p:nvPr/>
        </p:nvSpPr>
        <p:spPr>
          <a:xfrm>
            <a:off x="7020272" y="2022383"/>
            <a:ext cx="288032" cy="216024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CasellaDiTesto 81"/>
          <p:cNvSpPr txBox="1"/>
          <p:nvPr/>
        </p:nvSpPr>
        <p:spPr>
          <a:xfrm>
            <a:off x="72008" y="3289152"/>
            <a:ext cx="2962934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3832"/>
            <a:r>
              <a:rPr lang="it-IT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Low-latency</a:t>
            </a:r>
            <a:r>
              <a:rPr lang="it-IT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Search</a:t>
            </a:r>
            <a:r>
              <a:rPr lang="it-IT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defTabSz="913832"/>
            <a:r>
              <a:rPr lang="it-IT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identify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the GW-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candidates</a:t>
            </a:r>
            <a:endParaRPr lang="it-IT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913832"/>
            <a:endParaRPr lang="it-IT" sz="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CasellaDiTesto 82"/>
          <p:cNvSpPr txBox="1"/>
          <p:nvPr/>
        </p:nvSpPr>
        <p:spPr>
          <a:xfrm>
            <a:off x="3940868" y="3437527"/>
            <a:ext cx="3078607" cy="1738937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3832"/>
            <a:r>
              <a:rPr lang="it-IT" sz="2200" b="1" dirty="0">
                <a:solidFill>
                  <a:srgbClr val="008000"/>
                </a:solidFill>
                <a:latin typeface="Calibri"/>
              </a:rPr>
              <a:t> </a:t>
            </a:r>
            <a:r>
              <a:rPr lang="it-IT" sz="2200" b="1" dirty="0">
                <a:solidFill>
                  <a:srgbClr val="000090"/>
                </a:solidFill>
                <a:latin typeface="Calibri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Software to</a:t>
            </a:r>
          </a:p>
          <a:p>
            <a:pPr defTabSz="913832"/>
            <a:endParaRPr lang="it-IT" sz="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913832">
              <a:buFont typeface="Arial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select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statistically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significant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defTabSz="913832"/>
            <a:r>
              <a:rPr lang="it-IT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triggers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wrt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background</a:t>
            </a:r>
          </a:p>
          <a:p>
            <a:pPr defTabSz="913832">
              <a:buFont typeface="Arial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check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detector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sanity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and  </a:t>
            </a:r>
          </a:p>
          <a:p>
            <a:pPr defTabSz="913832"/>
            <a:r>
              <a:rPr lang="it-IT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data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quality</a:t>
            </a:r>
            <a:endParaRPr lang="it-IT" sz="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913832">
              <a:buFont typeface="Arial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determine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source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localization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4" name="Rettangolo 83"/>
          <p:cNvSpPr/>
          <p:nvPr/>
        </p:nvSpPr>
        <p:spPr>
          <a:xfrm>
            <a:off x="5580113" y="2805179"/>
            <a:ext cx="194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rgbClr val="FFFFFF"/>
                </a:solidFill>
                <a:latin typeface="Comic Sans MS" pitchFamily="66" charset="0"/>
              </a:rPr>
              <a:t>Event</a:t>
            </a:r>
            <a:r>
              <a:rPr lang="it-IT" b="1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omic Sans MS" pitchFamily="66" charset="0"/>
              </a:rPr>
              <a:t>validation</a:t>
            </a:r>
            <a:endParaRPr lang="it-IT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cxnSp>
        <p:nvCxnSpPr>
          <p:cNvPr id="86" name="Connettore 2 85"/>
          <p:cNvCxnSpPr/>
          <p:nvPr/>
        </p:nvCxnSpPr>
        <p:spPr>
          <a:xfrm flipH="1">
            <a:off x="1331640" y="2293921"/>
            <a:ext cx="792088" cy="1006371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ttore 2 90"/>
          <p:cNvCxnSpPr/>
          <p:nvPr/>
        </p:nvCxnSpPr>
        <p:spPr>
          <a:xfrm>
            <a:off x="3557380" y="2301789"/>
            <a:ext cx="711696" cy="106999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2" y="17292"/>
            <a:ext cx="798367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3832"/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Low-latency GW data analysis pipelines to promptly identify GW candidates and send GW alert to obtain EM observations </a:t>
            </a:r>
          </a:p>
        </p:txBody>
      </p:sp>
      <p:grpSp>
        <p:nvGrpSpPr>
          <p:cNvPr id="42" name="Group 26"/>
          <p:cNvGrpSpPr>
            <a:grpSpLocks/>
          </p:cNvGrpSpPr>
          <p:nvPr/>
        </p:nvGrpSpPr>
        <p:grpSpPr bwMode="auto">
          <a:xfrm>
            <a:off x="39937" y="782628"/>
            <a:ext cx="766944" cy="297621"/>
            <a:chOff x="4800" y="3408"/>
            <a:chExt cx="672" cy="286"/>
          </a:xfrm>
        </p:grpSpPr>
        <p:sp>
          <p:nvSpPr>
            <p:cNvPr id="43" name="Rectangle 11"/>
            <p:cNvSpPr>
              <a:spLocks noChangeArrowheads="1"/>
            </p:cNvSpPr>
            <p:nvPr/>
          </p:nvSpPr>
          <p:spPr bwMode="auto">
            <a:xfrm>
              <a:off x="4848" y="3408"/>
              <a:ext cx="528" cy="192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14554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200" dirty="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endParaRPr>
            </a:p>
          </p:txBody>
        </p:sp>
        <p:pic>
          <p:nvPicPr>
            <p:cNvPr id="47" name="Picture 18" descr="LSC_Log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408"/>
              <a:ext cx="672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1050" y="776277"/>
            <a:ext cx="1334858" cy="28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56488" y="-27381"/>
            <a:ext cx="1220359" cy="86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Immagine 61" descr="gw150914-localization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379" y="1546043"/>
            <a:ext cx="1528748" cy="1528748"/>
          </a:xfrm>
          <a:prstGeom prst="rect">
            <a:avLst/>
          </a:prstGeom>
        </p:spPr>
      </p:pic>
      <p:pic>
        <p:nvPicPr>
          <p:cNvPr id="68" name="Picture 9"/>
          <p:cNvPicPr>
            <a:picLocks noChangeAspect="1" noChangeArrowheads="1"/>
          </p:cNvPicPr>
          <p:nvPr/>
        </p:nvPicPr>
        <p:blipFill rotWithShape="1">
          <a:blip r:embed="rId15" cstate="print"/>
          <a:srcRect t="7800" r="7941"/>
          <a:stretch/>
        </p:blipFill>
        <p:spPr bwMode="auto">
          <a:xfrm>
            <a:off x="683934" y="2289815"/>
            <a:ext cx="715020" cy="452648"/>
          </a:xfrm>
          <a:prstGeom prst="rect">
            <a:avLst/>
          </a:prstGeom>
          <a:solidFill>
            <a:schemeClr val="tx1">
              <a:lumMod val="50000"/>
            </a:schemeClr>
          </a:solidFill>
          <a:ln w="28575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3" name="CasellaDiTesto 42"/>
          <p:cNvSpPr txBox="1">
            <a:spLocks noChangeArrowheads="1"/>
          </p:cNvSpPr>
          <p:nvPr/>
        </p:nvSpPr>
        <p:spPr bwMode="auto">
          <a:xfrm>
            <a:off x="621828" y="2721863"/>
            <a:ext cx="7181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Virgo</a:t>
            </a:r>
            <a:endParaRPr lang="it-IT" sz="16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0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77" b="8598"/>
          <a:stretch>
            <a:fillRect/>
          </a:stretch>
        </p:blipFill>
        <p:spPr bwMode="auto">
          <a:xfrm>
            <a:off x="820634" y="4944587"/>
            <a:ext cx="827088" cy="72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0577" b="85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9" y="4944587"/>
            <a:ext cx="719016" cy="70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5" t="45653"/>
          <a:stretch>
            <a:fillRect/>
          </a:stretch>
        </p:blipFill>
        <p:spPr bwMode="auto">
          <a:xfrm>
            <a:off x="791025" y="4127163"/>
            <a:ext cx="889710" cy="69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-705" t="456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10" y="4127161"/>
            <a:ext cx="719017" cy="68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640129" y="4201540"/>
            <a:ext cx="171212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Unmodeled</a:t>
            </a:r>
            <a:r>
              <a:rPr lang="it-IT" sz="1600" b="1" dirty="0"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 GW</a:t>
            </a:r>
          </a:p>
          <a:p>
            <a:pPr algn="ctr"/>
            <a:r>
              <a:rPr lang="it-IT" sz="1600" b="1" dirty="0"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b="1" dirty="0" err="1"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burst</a:t>
            </a:r>
            <a:r>
              <a:rPr lang="it-IT" sz="1600" b="1" dirty="0"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b="1" dirty="0" err="1"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search</a:t>
            </a:r>
            <a:r>
              <a:rPr lang="it-IT" sz="1600" b="1" dirty="0"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90" name="Rettangolo 89"/>
          <p:cNvSpPr/>
          <p:nvPr/>
        </p:nvSpPr>
        <p:spPr>
          <a:xfrm>
            <a:off x="1557524" y="4929615"/>
            <a:ext cx="252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 err="1"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Matched</a:t>
            </a:r>
            <a:r>
              <a:rPr lang="it-IT" sz="1600" b="1" dirty="0"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b="1" dirty="0" err="1"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filter</a:t>
            </a:r>
            <a:r>
              <a:rPr lang="it-IT" sz="1600" b="1" dirty="0"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 with </a:t>
            </a:r>
            <a:r>
              <a:rPr lang="it-IT" sz="1600" b="1" dirty="0" err="1"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waveforms</a:t>
            </a:r>
            <a:r>
              <a:rPr lang="it-IT" sz="1600" b="1" dirty="0"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 of compact </a:t>
            </a:r>
            <a:r>
              <a:rPr lang="it-IT" sz="1600" b="1" dirty="0" err="1"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binary</a:t>
            </a:r>
            <a:r>
              <a:rPr lang="it-IT" sz="1600" b="1" dirty="0"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b="1" dirty="0" err="1"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coalescence</a:t>
            </a:r>
            <a:r>
              <a:rPr lang="it-IT" sz="1600" b="1" dirty="0"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54" name="Immagine 53" descr="1195424442512928781chronometre_lalanne_laur_01.svg.med.png"/>
          <p:cNvPicPr>
            <a:picLocks noChangeAspect="1"/>
          </p:cNvPicPr>
          <p:nvPr/>
        </p:nvPicPr>
        <p:blipFill>
          <a:blip r:embed="rId20" cstate="print">
            <a:lum bright="-18000" contrast="33000"/>
          </a:blip>
          <a:stretch>
            <a:fillRect/>
          </a:stretch>
        </p:blipFill>
        <p:spPr>
          <a:xfrm>
            <a:off x="369509" y="5657505"/>
            <a:ext cx="504616" cy="638755"/>
          </a:xfrm>
          <a:prstGeom prst="rect">
            <a:avLst/>
          </a:prstGeom>
        </p:spPr>
      </p:pic>
      <p:cxnSp>
        <p:nvCxnSpPr>
          <p:cNvPr id="56" name="Connettore 2 55"/>
          <p:cNvCxnSpPr/>
          <p:nvPr/>
        </p:nvCxnSpPr>
        <p:spPr bwMode="auto">
          <a:xfrm>
            <a:off x="1083962" y="6043995"/>
            <a:ext cx="2984017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7" name="CasellaDiTesto 56"/>
          <p:cNvSpPr txBox="1"/>
          <p:nvPr/>
        </p:nvSpPr>
        <p:spPr>
          <a:xfrm>
            <a:off x="4067944" y="5771213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32"/>
            <a:r>
              <a:rPr lang="it-IT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it-IT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few</a:t>
            </a:r>
            <a:r>
              <a:rPr lang="it-IT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min</a:t>
            </a:r>
            <a:r>
              <a:rPr lang="it-IT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cxnSp>
        <p:nvCxnSpPr>
          <p:cNvPr id="74" name="Connettore 2 73"/>
          <p:cNvCxnSpPr/>
          <p:nvPr/>
        </p:nvCxnSpPr>
        <p:spPr bwMode="auto">
          <a:xfrm flipV="1">
            <a:off x="5580112" y="6027064"/>
            <a:ext cx="1997166" cy="1693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6" name="CasellaDiTesto 75"/>
          <p:cNvSpPr txBox="1"/>
          <p:nvPr/>
        </p:nvSpPr>
        <p:spPr>
          <a:xfrm>
            <a:off x="7577278" y="5771213"/>
            <a:ext cx="1459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32"/>
            <a:r>
              <a:rPr lang="it-IT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30 </a:t>
            </a:r>
            <a:r>
              <a:rPr lang="it-IT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min</a:t>
            </a:r>
            <a:r>
              <a:rPr lang="it-IT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3917" y="6434667"/>
            <a:ext cx="3295250" cy="369332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  <a:latin typeface="Arial"/>
                <a:cs typeface="Arial"/>
              </a:rPr>
              <a:t>Parameter</a:t>
            </a:r>
            <a:r>
              <a:rPr lang="it-IT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Arial"/>
                <a:cs typeface="Arial"/>
              </a:rPr>
              <a:t>estimation</a:t>
            </a:r>
            <a:r>
              <a:rPr lang="it-IT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Arial"/>
                <a:cs typeface="Arial"/>
              </a:rPr>
              <a:t>codes</a:t>
            </a:r>
            <a:endParaRPr lang="it-IT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2" name="Connettore 2 91"/>
          <p:cNvCxnSpPr/>
          <p:nvPr/>
        </p:nvCxnSpPr>
        <p:spPr bwMode="auto">
          <a:xfrm flipV="1">
            <a:off x="3309173" y="6651655"/>
            <a:ext cx="1347513" cy="154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3" name="Rettangolo 92"/>
          <p:cNvSpPr/>
          <p:nvPr/>
        </p:nvSpPr>
        <p:spPr>
          <a:xfrm>
            <a:off x="6481530" y="6191572"/>
            <a:ext cx="2554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FFFFFF"/>
                </a:solidFill>
                <a:latin typeface="Chalkboard"/>
                <a:cs typeface="Chalkboard"/>
              </a:rPr>
              <a:t>GW candidate </a:t>
            </a:r>
            <a:r>
              <a:rPr lang="it-IT" sz="2000" b="1" dirty="0" err="1">
                <a:solidFill>
                  <a:srgbClr val="FFFFFF"/>
                </a:solidFill>
                <a:latin typeface="Chalkboard"/>
                <a:cs typeface="Chalkboard"/>
              </a:rPr>
              <a:t>updates</a:t>
            </a:r>
            <a:endParaRPr lang="it-IT" sz="2000" b="1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656687" y="6417733"/>
            <a:ext cx="1783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FFFFFF"/>
                </a:solidFill>
                <a:latin typeface="Arial"/>
                <a:cs typeface="Arial"/>
              </a:rPr>
              <a:t>Hours,days</a:t>
            </a:r>
            <a:endParaRPr lang="it-IT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94" name="Connettore 2 93"/>
          <p:cNvCxnSpPr/>
          <p:nvPr/>
        </p:nvCxnSpPr>
        <p:spPr bwMode="auto">
          <a:xfrm>
            <a:off x="6296818" y="6669325"/>
            <a:ext cx="520158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" name="Immagine 19" descr="GCN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3454443"/>
            <a:ext cx="1601692" cy="12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5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9" grpId="0"/>
      <p:bldP spid="71" grpId="0"/>
      <p:bldP spid="82" grpId="0" animBg="1"/>
      <p:bldP spid="83" grpId="0" animBg="1"/>
      <p:bldP spid="84" grpId="0"/>
      <p:bldP spid="4" grpId="0"/>
      <p:bldP spid="90" grpId="0"/>
      <p:bldP spid="57" grpId="0"/>
      <p:bldP spid="76" grpId="0"/>
      <p:bldP spid="7" grpId="0" animBg="1"/>
      <p:bldP spid="9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55"/>
            <a:ext cx="9144000" cy="6858000"/>
          </a:xfrm>
          <a:prstGeom prst="rect">
            <a:avLst/>
          </a:prstGeom>
        </p:spPr>
      </p:pic>
      <p:sp>
        <p:nvSpPr>
          <p:cNvPr id="35" name="CasellaDiTesto 34"/>
          <p:cNvSpPr txBox="1"/>
          <p:nvPr/>
        </p:nvSpPr>
        <p:spPr>
          <a:xfrm>
            <a:off x="117313" y="264100"/>
            <a:ext cx="7812360" cy="11387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it-IT" dirty="0">
              <a:solidFill>
                <a:prstClr val="black"/>
              </a:solidFill>
              <a:latin typeface="Calibri"/>
            </a:endParaRPr>
          </a:p>
          <a:p>
            <a:endParaRPr lang="it-IT" dirty="0">
              <a:solidFill>
                <a:prstClr val="black"/>
              </a:solidFill>
              <a:latin typeface="Calibri"/>
            </a:endParaRPr>
          </a:p>
          <a:p>
            <a:endParaRPr lang="it-IT" sz="400" dirty="0">
              <a:solidFill>
                <a:prstClr val="black"/>
              </a:solidFill>
              <a:latin typeface="Calibri"/>
            </a:endParaRPr>
          </a:p>
          <a:p>
            <a:endParaRPr lang="it-IT" sz="400" dirty="0">
              <a:solidFill>
                <a:prstClr val="black"/>
              </a:solidFill>
              <a:latin typeface="Calibri"/>
            </a:endParaRPr>
          </a:p>
          <a:p>
            <a:endParaRPr lang="it-IT" sz="400" dirty="0">
              <a:solidFill>
                <a:prstClr val="black"/>
              </a:solidFill>
              <a:latin typeface="Calibri"/>
            </a:endParaRPr>
          </a:p>
          <a:p>
            <a:endParaRPr lang="it-IT" sz="400" dirty="0">
              <a:solidFill>
                <a:prstClr val="black"/>
              </a:solidFill>
              <a:latin typeface="Calibri"/>
            </a:endParaRPr>
          </a:p>
          <a:p>
            <a:endParaRPr lang="it-IT" sz="400" dirty="0">
              <a:solidFill>
                <a:prstClr val="black"/>
              </a:solidFill>
              <a:latin typeface="Calibri"/>
            </a:endParaRPr>
          </a:p>
          <a:p>
            <a:endParaRPr lang="it-IT" sz="400" dirty="0">
              <a:solidFill>
                <a:prstClr val="black"/>
              </a:solidFill>
              <a:latin typeface="Calibri"/>
            </a:endParaRPr>
          </a:p>
          <a:p>
            <a:endParaRPr lang="it-IT" sz="400" dirty="0">
              <a:solidFill>
                <a:prstClr val="black"/>
              </a:solidFill>
              <a:latin typeface="Calibri"/>
            </a:endParaRPr>
          </a:p>
          <a:p>
            <a:endParaRPr lang="it-IT" sz="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204581" y="220981"/>
            <a:ext cx="6768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Calibri"/>
              </a:rPr>
              <a:t>Multi-Messenger Searches with GWs,</a:t>
            </a:r>
          </a:p>
          <a:p>
            <a:pPr algn="ctr"/>
            <a:r>
              <a:rPr lang="en-US" sz="2800" b="1" i="1" u="sng" dirty="0">
                <a:solidFill>
                  <a:srgbClr val="FF0000"/>
                </a:solidFill>
                <a:latin typeface="Calibri"/>
              </a:rPr>
              <a:t>as it was organized in O1 and O2 </a:t>
            </a:r>
          </a:p>
          <a:p>
            <a:pPr algn="ctr"/>
            <a:endParaRPr lang="it-IT" sz="2800" dirty="0">
              <a:solidFill>
                <a:srgbClr val="000099"/>
              </a:solidFill>
              <a:latin typeface="Calibri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15516" y="3405313"/>
            <a:ext cx="871296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INVOLVED:</a:t>
            </a:r>
          </a:p>
          <a:p>
            <a:endParaRPr lang="en-US" sz="1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US" sz="2400" b="1" dirty="0">
                <a:solidFill>
                  <a:srgbClr val="27FF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About 200 EM instruments </a:t>
            </a:r>
            <a:r>
              <a:rPr lang="en-US" sz="2400" dirty="0">
                <a:solidFill>
                  <a:srgbClr val="27FF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400" dirty="0">
                <a:solidFill>
                  <a:srgbClr val="D5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- satellites and ground based telescopes covering the full spectrum from radio to very high-energy gamma-rays</a:t>
            </a:r>
            <a:endParaRPr lang="en-US" sz="2000" b="1" dirty="0">
              <a:solidFill>
                <a:srgbClr val="D5FFE1"/>
              </a:solidFill>
              <a:latin typeface="Calibri"/>
            </a:endParaRPr>
          </a:p>
          <a:p>
            <a:endParaRPr lang="en-US" sz="1000" dirty="0">
              <a:solidFill>
                <a:prstClr val="white"/>
              </a:solidFill>
              <a:latin typeface="Calibri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b="1" i="1" dirty="0">
                <a:solidFill>
                  <a:srgbClr val="3EB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Worldwide astronomical institutions, agencies and large/small teams of astronomers</a:t>
            </a:r>
            <a:endParaRPr lang="en-US" sz="2400" i="1" dirty="0">
              <a:solidFill>
                <a:srgbClr val="3EB8FF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7190" y="-16576"/>
            <a:ext cx="1939545" cy="137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4402" y="1458832"/>
            <a:ext cx="8500533" cy="150810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FF0000"/>
                </a:solidFill>
                <a:latin typeface="Arial"/>
                <a:cs typeface="Arial"/>
              </a:rPr>
              <a:t>For the O1 and O2 </a:t>
            </a:r>
            <a:r>
              <a:rPr lang="it-IT" sz="2200" b="1" dirty="0" err="1">
                <a:solidFill>
                  <a:srgbClr val="FF0000"/>
                </a:solidFill>
                <a:latin typeface="Arial"/>
                <a:cs typeface="Arial"/>
              </a:rPr>
              <a:t>analysis</a:t>
            </a:r>
            <a:endParaRPr lang="it-IT" sz="22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it-IT" sz="2200" dirty="0">
                <a:solidFill>
                  <a:prstClr val="white"/>
                </a:solidFill>
                <a:latin typeface="Arial"/>
                <a:cs typeface="Arial"/>
              </a:rPr>
              <a:t>LIGO &amp; Virgo </a:t>
            </a:r>
            <a:r>
              <a:rPr lang="it-IT" sz="2200" dirty="0" err="1">
                <a:solidFill>
                  <a:prstClr val="white"/>
                </a:solidFill>
                <a:latin typeface="Arial"/>
                <a:cs typeface="Arial"/>
              </a:rPr>
              <a:t>have</a:t>
            </a:r>
            <a:r>
              <a:rPr lang="it-IT" sz="220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2200" dirty="0" err="1">
                <a:solidFill>
                  <a:prstClr val="white"/>
                </a:solidFill>
                <a:latin typeface="Arial"/>
                <a:cs typeface="Arial"/>
              </a:rPr>
              <a:t>signed</a:t>
            </a:r>
            <a:r>
              <a:rPr lang="it-IT" sz="220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2200" dirty="0" err="1">
                <a:solidFill>
                  <a:prstClr val="white"/>
                </a:solidFill>
                <a:latin typeface="Arial"/>
                <a:cs typeface="Arial"/>
              </a:rPr>
              <a:t>MOUs</a:t>
            </a:r>
            <a:r>
              <a:rPr lang="it-IT" sz="2200" dirty="0">
                <a:solidFill>
                  <a:prstClr val="white"/>
                </a:solidFill>
                <a:latin typeface="Arial"/>
                <a:cs typeface="Arial"/>
              </a:rPr>
              <a:t> with </a:t>
            </a:r>
            <a:r>
              <a:rPr lang="it-IT" sz="2800" dirty="0">
                <a:solidFill>
                  <a:srgbClr val="3EB8FF"/>
                </a:solidFill>
                <a:latin typeface="Arial"/>
                <a:cs typeface="Arial"/>
              </a:rPr>
              <a:t>95 </a:t>
            </a:r>
            <a:r>
              <a:rPr lang="it-IT" sz="2800" dirty="0" err="1">
                <a:solidFill>
                  <a:srgbClr val="3EB8FF"/>
                </a:solidFill>
                <a:latin typeface="Arial"/>
                <a:cs typeface="Arial"/>
              </a:rPr>
              <a:t>groups</a:t>
            </a:r>
            <a:r>
              <a:rPr lang="it-IT" sz="2800" dirty="0">
                <a:solidFill>
                  <a:srgbClr val="3EB8FF"/>
                </a:solidFill>
                <a:latin typeface="Arial"/>
                <a:cs typeface="Arial"/>
              </a:rPr>
              <a:t> </a:t>
            </a:r>
            <a:r>
              <a:rPr lang="it-IT" sz="2200" dirty="0">
                <a:solidFill>
                  <a:prstClr val="white"/>
                </a:solidFill>
                <a:latin typeface="Arial"/>
                <a:cs typeface="Arial"/>
              </a:rPr>
              <a:t>for </a:t>
            </a:r>
            <a:r>
              <a:rPr lang="it-IT" sz="2200" dirty="0" err="1">
                <a:solidFill>
                  <a:prstClr val="white"/>
                </a:solidFill>
                <a:latin typeface="Arial"/>
                <a:cs typeface="Arial"/>
              </a:rPr>
              <a:t>rapid</a:t>
            </a:r>
            <a:endParaRPr lang="it-IT" sz="1000" dirty="0">
              <a:solidFill>
                <a:prstClr val="white"/>
              </a:solidFill>
              <a:latin typeface="Arial"/>
              <a:cs typeface="Arial"/>
            </a:endParaRPr>
          </a:p>
          <a:p>
            <a:pPr algn="ctr"/>
            <a:endParaRPr lang="it-IT" sz="1000" dirty="0">
              <a:solidFill>
                <a:prstClr val="white"/>
              </a:solidFill>
              <a:latin typeface="Arial"/>
              <a:cs typeface="Arial"/>
            </a:endParaRPr>
          </a:p>
          <a:p>
            <a:pPr algn="ctr"/>
            <a:r>
              <a:rPr lang="it-IT" sz="2200" dirty="0">
                <a:solidFill>
                  <a:prstClr val="white"/>
                </a:solidFill>
                <a:latin typeface="Arial"/>
                <a:cs typeface="Arial"/>
              </a:rPr>
              <a:t>EM/neutrino follow-up of GW candidate </a:t>
            </a:r>
            <a:r>
              <a:rPr lang="it-IT" sz="2200" dirty="0" err="1">
                <a:solidFill>
                  <a:prstClr val="white"/>
                </a:solidFill>
                <a:latin typeface="Arial"/>
                <a:cs typeface="Arial"/>
              </a:rPr>
              <a:t>events</a:t>
            </a:r>
            <a:r>
              <a:rPr lang="it-IT" sz="220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2200" dirty="0" err="1">
                <a:solidFill>
                  <a:prstClr val="white"/>
                </a:solidFill>
                <a:latin typeface="Arial"/>
                <a:cs typeface="Arial"/>
              </a:rPr>
              <a:t>found</a:t>
            </a:r>
            <a:r>
              <a:rPr lang="it-IT" sz="2200" dirty="0">
                <a:solidFill>
                  <a:prstClr val="white"/>
                </a:solidFill>
                <a:latin typeface="Arial"/>
                <a:cs typeface="Arial"/>
              </a:rPr>
              <a:t> in </a:t>
            </a:r>
            <a:r>
              <a:rPr lang="it-IT" sz="2200" dirty="0" err="1">
                <a:solidFill>
                  <a:prstClr val="white"/>
                </a:solidFill>
                <a:latin typeface="Arial"/>
                <a:cs typeface="Arial"/>
              </a:rPr>
              <a:t>low-latency</a:t>
            </a:r>
            <a:endParaRPr lang="it-IT" dirty="0">
              <a:solidFill>
                <a:prstClr val="white"/>
              </a:solidFill>
              <a:latin typeface="Calibri"/>
            </a:endParaRPr>
          </a:p>
          <a:p>
            <a:pPr algn="ctr"/>
            <a:endParaRPr lang="it-IT" sz="10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5178" y="6085378"/>
            <a:ext cx="1584176" cy="343969"/>
          </a:xfrm>
          <a:prstGeom prst="rect">
            <a:avLst/>
          </a:prstGeom>
          <a:noFill/>
          <a:ln w="28575" cmpd="sng">
            <a:noFill/>
            <a:miter lim="800000"/>
            <a:headEnd/>
            <a:tailEnd/>
          </a:ln>
        </p:spPr>
      </p:pic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215516" y="6021414"/>
            <a:ext cx="722407" cy="544975"/>
            <a:chOff x="4800" y="3408"/>
            <a:chExt cx="672" cy="286"/>
          </a:xfrm>
        </p:grpSpPr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4848" y="3408"/>
              <a:ext cx="528" cy="192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14554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200" dirty="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endParaRPr>
            </a:p>
          </p:txBody>
        </p:sp>
        <p:pic>
          <p:nvPicPr>
            <p:cNvPr id="11" name="Picture 18" descr="LSC_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00" y="3408"/>
              <a:ext cx="672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21082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55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CEF8AC-DAF7-C74C-8B93-CDB2D00C9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9096"/>
            <a:ext cx="9144000" cy="4883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37F1B8-8C8B-9343-8208-901E4ADCC07A}"/>
              </a:ext>
            </a:extLst>
          </p:cNvPr>
          <p:cNvSpPr/>
          <p:nvPr/>
        </p:nvSpPr>
        <p:spPr>
          <a:xfrm>
            <a:off x="291413" y="6033933"/>
            <a:ext cx="474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https://gracedb.ligo.org/latest/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FFA81C-0B1D-6140-8371-56BF9B223CBD}"/>
              </a:ext>
            </a:extLst>
          </p:cNvPr>
          <p:cNvSpPr txBox="1"/>
          <p:nvPr/>
        </p:nvSpPr>
        <p:spPr>
          <a:xfrm>
            <a:off x="0" y="59655"/>
            <a:ext cx="8507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GraceDB</a:t>
            </a:r>
            <a:r>
              <a:rPr lang="en-US" sz="4000" dirty="0">
                <a:solidFill>
                  <a:srgbClr val="FF0000"/>
                </a:solidFill>
              </a:rPr>
              <a:t> in O3: </a:t>
            </a:r>
            <a:r>
              <a:rPr lang="en-US" sz="3200" dirty="0">
                <a:solidFill>
                  <a:srgbClr val="FF0000"/>
                </a:solidFill>
              </a:rPr>
              <a:t>now this is immediately public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3721B6-C8BF-A049-AD52-76722111094D}"/>
              </a:ext>
            </a:extLst>
          </p:cNvPr>
          <p:cNvSpPr txBox="1"/>
          <p:nvPr/>
        </p:nvSpPr>
        <p:spPr>
          <a:xfrm>
            <a:off x="7429500" y="1722664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login done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FFD1697-C3D7-1641-9DEE-8CD51DD60F9B}"/>
              </a:ext>
            </a:extLst>
          </p:cNvPr>
          <p:cNvCxnSpPr/>
          <p:nvPr/>
        </p:nvCxnSpPr>
        <p:spPr>
          <a:xfrm flipV="1">
            <a:off x="8360229" y="1404257"/>
            <a:ext cx="367392" cy="3837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FAD9BAB-5857-BF4E-A37E-6253A1B09E48}"/>
              </a:ext>
            </a:extLst>
          </p:cNvPr>
          <p:cNvSpPr txBox="1"/>
          <p:nvPr/>
        </p:nvSpPr>
        <p:spPr>
          <a:xfrm>
            <a:off x="6287529" y="6110877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Slide done on June,13th</a:t>
            </a:r>
          </a:p>
        </p:txBody>
      </p:sp>
    </p:spTree>
    <p:extLst>
      <p:ext uri="{BB962C8B-B14F-4D97-AF65-F5344CB8AC3E}">
        <p14:creationId xmlns:p14="http://schemas.microsoft.com/office/powerpoint/2010/main" val="295324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55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829881-60CB-1B48-9467-B0C5A7ED58A0}"/>
              </a:ext>
            </a:extLst>
          </p:cNvPr>
          <p:cNvSpPr/>
          <p:nvPr/>
        </p:nvSpPr>
        <p:spPr>
          <a:xfrm>
            <a:off x="245028" y="165325"/>
            <a:ext cx="8259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GWOSC     @  </a:t>
            </a:r>
            <a:r>
              <a:rPr lang="it-IT" sz="3200" dirty="0" err="1">
                <a:solidFill>
                  <a:srgbClr val="FF0000"/>
                </a:solidFill>
              </a:rPr>
              <a:t>https</a:t>
            </a:r>
            <a:r>
              <a:rPr lang="it-IT" sz="3200" dirty="0">
                <a:solidFill>
                  <a:srgbClr val="FF0000"/>
                </a:solidFill>
              </a:rPr>
              <a:t>://</a:t>
            </a:r>
            <a:r>
              <a:rPr lang="it-IT" sz="3200" dirty="0" err="1">
                <a:solidFill>
                  <a:srgbClr val="FF0000"/>
                </a:solidFill>
              </a:rPr>
              <a:t>www.gw-openscience.org</a:t>
            </a:r>
            <a:r>
              <a:rPr lang="it-IT" sz="3200" dirty="0">
                <a:solidFill>
                  <a:srgbClr val="FF0000"/>
                </a:solidFill>
              </a:rPr>
              <a:t>/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DDE46A-C8E6-F344-9124-F87240F98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71" y="960806"/>
            <a:ext cx="6933538" cy="56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95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55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C912F0-B722-2B40-A631-1DA06A5E3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42" y="1421270"/>
            <a:ext cx="8814716" cy="5057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EF538D-7F7C-184B-93E5-A47C6178825E}"/>
              </a:ext>
            </a:extLst>
          </p:cNvPr>
          <p:cNvSpPr txBox="1"/>
          <p:nvPr/>
        </p:nvSpPr>
        <p:spPr>
          <a:xfrm>
            <a:off x="351065" y="379593"/>
            <a:ext cx="8041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Timeline for all the detectors is easily obtained </a:t>
            </a:r>
          </a:p>
        </p:txBody>
      </p:sp>
    </p:spTree>
    <p:extLst>
      <p:ext uri="{BB962C8B-B14F-4D97-AF65-F5344CB8AC3E}">
        <p14:creationId xmlns:p14="http://schemas.microsoft.com/office/powerpoint/2010/main" val="2776815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55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F5E295-9694-D349-AED8-5D5E32CD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283200" cy="170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C340EA-D3F4-7348-B4D8-6A2F0D987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6773" y="2029419"/>
            <a:ext cx="8661484" cy="4768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059F28-19CE-F344-A390-13248303FC8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259" y="-29827"/>
            <a:ext cx="3554829" cy="199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58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55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7F29E3-AEDF-804C-A98E-500D82D1465C}"/>
              </a:ext>
            </a:extLst>
          </p:cNvPr>
          <p:cNvSpPr txBox="1"/>
          <p:nvPr/>
        </p:nvSpPr>
        <p:spPr>
          <a:xfrm>
            <a:off x="276551" y="133477"/>
            <a:ext cx="8529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What are the LIGO/Virgo GW data we distribute 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58DE17-F81A-B342-BA36-97FF99073E3C}"/>
              </a:ext>
            </a:extLst>
          </p:cNvPr>
          <p:cNvSpPr txBox="1"/>
          <p:nvPr/>
        </p:nvSpPr>
        <p:spPr>
          <a:xfrm>
            <a:off x="404663" y="812899"/>
            <a:ext cx="72415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1-We distribute the main GW channel data, the strain h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With additional information, like metadata, data quality 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and hardware injections parameters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2-And the data at and around the time of  GW signals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4EDC0-F461-E441-B2C1-D5F914070C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116" y="3369344"/>
            <a:ext cx="4449053" cy="3314541"/>
          </a:xfrm>
          <a:prstGeom prst="rect">
            <a:avLst/>
          </a:prstGeom>
        </p:spPr>
      </p:pic>
      <p:pic>
        <p:nvPicPr>
          <p:cNvPr id="6" name="Picture 5" descr="layout animation">
            <a:extLst>
              <a:ext uri="{FF2B5EF4-FFF2-40B4-BE49-F238E27FC236}">
                <a16:creationId xmlns:a16="http://schemas.microsoft.com/office/drawing/2014/main" id="{1C928D28-4EC8-1C45-832A-60E8D5D1B5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741" y="3369345"/>
            <a:ext cx="4277708" cy="3355178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25478E-52B0-914F-B3CA-51888C373773}"/>
                  </a:ext>
                </a:extLst>
              </p:cNvPr>
              <p:cNvSpPr txBox="1"/>
              <p:nvPr/>
            </p:nvSpPr>
            <p:spPr>
              <a:xfrm>
                <a:off x="303470" y="5706887"/>
                <a:ext cx="4145979" cy="9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</a:rPr>
                  <a:t>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44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Δ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 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25478E-52B0-914F-B3CA-51888C373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70" y="5706887"/>
                <a:ext cx="4145979" cy="976999"/>
              </a:xfrm>
              <a:prstGeom prst="rect">
                <a:avLst/>
              </a:prstGeom>
              <a:blipFill>
                <a:blip r:embed="rId6"/>
                <a:stretch>
                  <a:fillRect l="-7975" t="-5128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698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614" y="0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FF064C-52E7-2B41-9BBA-7BC8421F63BE}"/>
              </a:ext>
            </a:extLst>
          </p:cNvPr>
          <p:cNvSpPr txBox="1"/>
          <p:nvPr/>
        </p:nvSpPr>
        <p:spPr>
          <a:xfrm>
            <a:off x="1014413" y="-48309"/>
            <a:ext cx="7779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Advanced detectors data released so far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A81B804-DD07-5742-9A7E-C042686F9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174694"/>
              </p:ext>
            </p:extLst>
          </p:nvPr>
        </p:nvGraphicFramePr>
        <p:xfrm>
          <a:off x="0" y="615240"/>
          <a:ext cx="8103476" cy="5957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1938">
                  <a:extLst>
                    <a:ext uri="{9D8B030D-6E8A-4147-A177-3AD203B41FA5}">
                      <a16:colId xmlns:a16="http://schemas.microsoft.com/office/drawing/2014/main" val="888658121"/>
                    </a:ext>
                  </a:extLst>
                </a:gridCol>
                <a:gridCol w="4031538">
                  <a:extLst>
                    <a:ext uri="{9D8B030D-6E8A-4147-A177-3AD203B41FA5}">
                      <a16:colId xmlns:a16="http://schemas.microsoft.com/office/drawing/2014/main" val="1088373336"/>
                    </a:ext>
                  </a:extLst>
                </a:gridCol>
              </a:tblGrid>
              <a:tr h="425920">
                <a:tc>
                  <a:txBody>
                    <a:bodyPr/>
                    <a:lstStyle/>
                    <a:p>
                      <a:r>
                        <a:rPr lang="en-US" i="1" dirty="0"/>
                        <a:t>Which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When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19187"/>
                  </a:ext>
                </a:extLst>
              </a:tr>
              <a:tr h="644883">
                <a:tc>
                  <a:txBody>
                    <a:bodyPr/>
                    <a:lstStyle/>
                    <a:p>
                      <a:r>
                        <a:rPr lang="en-US" dirty="0"/>
                        <a:t>GW150914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2016 (5 months after the detection)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321648"/>
                  </a:ext>
                </a:extLst>
              </a:tr>
              <a:tr h="665500">
                <a:tc>
                  <a:txBody>
                    <a:bodyPr/>
                    <a:lstStyle/>
                    <a:p>
                      <a:r>
                        <a:rPr lang="en-US" dirty="0"/>
                        <a:t>LVT151012, GW151226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 2016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241727"/>
                  </a:ext>
                </a:extLst>
              </a:tr>
              <a:tr h="815238">
                <a:tc>
                  <a:txBody>
                    <a:bodyPr/>
                    <a:lstStyle/>
                    <a:p>
                      <a:r>
                        <a:rPr lang="it-IT" dirty="0"/>
                        <a:t>GW170104, GW170608, GW170814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June-November 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22860"/>
                  </a:ext>
                </a:extLst>
              </a:tr>
              <a:tr h="865151">
                <a:tc>
                  <a:txBody>
                    <a:bodyPr/>
                    <a:lstStyle/>
                    <a:p>
                      <a:r>
                        <a:rPr lang="en-US" dirty="0"/>
                        <a:t>GW170817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October 2017 (2 months after the detection)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83327"/>
                  </a:ext>
                </a:extLst>
              </a:tr>
              <a:tr h="1111774">
                <a:tc>
                  <a:txBody>
                    <a:bodyPr/>
                    <a:lstStyle/>
                    <a:p>
                      <a:r>
                        <a:rPr lang="en-US" dirty="0"/>
                        <a:t>O1 (September 2015-Jan 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January 2018 (2 years after the end)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892008"/>
                  </a:ext>
                </a:extLst>
              </a:tr>
              <a:tr h="783255">
                <a:tc>
                  <a:txBody>
                    <a:bodyPr/>
                    <a:lstStyle/>
                    <a:p>
                      <a:r>
                        <a:rPr lang="en-US" dirty="0"/>
                        <a:t>O1 and O2 GW signals (The first catalog)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December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14211"/>
                  </a:ext>
                </a:extLst>
              </a:tr>
              <a:tr h="645289">
                <a:tc>
                  <a:txBody>
                    <a:bodyPr/>
                    <a:lstStyle/>
                    <a:p>
                      <a:r>
                        <a:rPr lang="en-US" dirty="0"/>
                        <a:t>O2 (November 2016-August 2017)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February 2019 (1.5 year after the end)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294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0152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55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97F87-DAC5-A74B-A895-8BD2ED0C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93"/>
            <a:ext cx="8245366" cy="81225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New LV data distribution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D7321-AC4B-624D-BE50-585C76CC8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676" y="861848"/>
            <a:ext cx="8797158" cy="58017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third scientific run started on 2019, April, 1°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and we will release the data with the following schedule: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- the first data release: 2020, October, 1°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- the second data release: 2021, April, 1°</a:t>
            </a:r>
          </a:p>
          <a:p>
            <a:pPr marL="0" indent="0">
              <a:buNone/>
            </a:pPr>
            <a:r>
              <a:rPr lang="en-US" sz="2800" i="1" dirty="0">
                <a:solidFill>
                  <a:schemeClr val="bg1"/>
                </a:solidFill>
              </a:rPr>
              <a:t>maybe delayed for up to a few months due to possible mid-term O3 commissioning break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14F72-D061-484A-8778-F3CE6814F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37" y="5525143"/>
            <a:ext cx="7143749" cy="113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97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55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97F87-DAC5-A74B-A895-8BD2ED0C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6" y="-10063"/>
            <a:ext cx="7593724" cy="674877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Download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D7321-AC4B-624D-BE50-585C76CC8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9807"/>
            <a:ext cx="8229600" cy="5496910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 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D5971-2175-D944-970F-C9DC370DE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4814"/>
            <a:ext cx="6924490" cy="61335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6D5876-4B23-C441-9AF8-2908A68881B6}"/>
              </a:ext>
            </a:extLst>
          </p:cNvPr>
          <p:cNvSpPr/>
          <p:nvPr/>
        </p:nvSpPr>
        <p:spPr>
          <a:xfrm>
            <a:off x="2701599" y="1019951"/>
            <a:ext cx="392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5"/>
              </a:rPr>
              <a:t>https://www.gw-openscience.org/data/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55E22B-6D49-7846-837B-D14BB607CA9E}"/>
              </a:ext>
            </a:extLst>
          </p:cNvPr>
          <p:cNvSpPr txBox="1"/>
          <p:nvPr/>
        </p:nvSpPr>
        <p:spPr>
          <a:xfrm>
            <a:off x="1693572" y="2759199"/>
            <a:ext cx="4927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 filesystem to mount and manage the data locally</a:t>
            </a:r>
          </a:p>
        </p:txBody>
      </p:sp>
    </p:spTree>
    <p:extLst>
      <p:ext uri="{BB962C8B-B14F-4D97-AF65-F5344CB8AC3E}">
        <p14:creationId xmlns:p14="http://schemas.microsoft.com/office/powerpoint/2010/main" val="2017056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55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A63CC8-3086-A145-9E8A-12A5CA397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5505"/>
            <a:ext cx="9144000" cy="5066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193319-A82F-3944-A266-5488BEDD3693}"/>
              </a:ext>
            </a:extLst>
          </p:cNvPr>
          <p:cNvSpPr txBox="1"/>
          <p:nvPr/>
        </p:nvSpPr>
        <p:spPr>
          <a:xfrm>
            <a:off x="157655" y="219014"/>
            <a:ext cx="9162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third scientific run of Advanced GW detectors is ongoing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51A4EC-CB17-F84D-BDBB-BD85947068B7}"/>
              </a:ext>
            </a:extLst>
          </p:cNvPr>
          <p:cNvSpPr/>
          <p:nvPr/>
        </p:nvSpPr>
        <p:spPr>
          <a:xfrm>
            <a:off x="320564" y="6195754"/>
            <a:ext cx="6647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https://www.gw-openscience.org/detector_status/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E519A7-075C-0F43-ABBB-DC4FA3551DA2}"/>
              </a:ext>
            </a:extLst>
          </p:cNvPr>
          <p:cNvSpPr txBox="1"/>
          <p:nvPr/>
        </p:nvSpPr>
        <p:spPr>
          <a:xfrm>
            <a:off x="5762109" y="2177049"/>
            <a:ext cx="3087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O3, started on 2019, April 1st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D9EC8A-B962-8E4B-AC62-54B0548CC88F}"/>
              </a:ext>
            </a:extLst>
          </p:cNvPr>
          <p:cNvCxnSpPr>
            <a:cxnSpLocks/>
          </p:cNvCxnSpPr>
          <p:nvPr/>
        </p:nvCxnSpPr>
        <p:spPr>
          <a:xfrm flipH="1">
            <a:off x="1608365" y="2751364"/>
            <a:ext cx="1722664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B799484-0E7A-9749-B89E-42526AD2CBBA}"/>
              </a:ext>
            </a:extLst>
          </p:cNvPr>
          <p:cNvSpPr txBox="1"/>
          <p:nvPr/>
        </p:nvSpPr>
        <p:spPr>
          <a:xfrm>
            <a:off x="3381892" y="2566698"/>
            <a:ext cx="1767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you click here..</a:t>
            </a:r>
          </a:p>
        </p:txBody>
      </p:sp>
    </p:spTree>
    <p:extLst>
      <p:ext uri="{BB962C8B-B14F-4D97-AF65-F5344CB8AC3E}">
        <p14:creationId xmlns:p14="http://schemas.microsoft.com/office/powerpoint/2010/main" val="313604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55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CF671C-7CE8-F844-AEFE-2997564E2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054900" cy="28483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B07B11-CAD7-F240-AEFA-E4B14113E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7" y="3244413"/>
            <a:ext cx="5197585" cy="32465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B65CFC-43DF-EA4D-838E-5D02C76981F5}"/>
              </a:ext>
            </a:extLst>
          </p:cNvPr>
          <p:cNvSpPr/>
          <p:nvPr/>
        </p:nvSpPr>
        <p:spPr>
          <a:xfrm>
            <a:off x="5124390" y="182335"/>
            <a:ext cx="3950120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Menlo" panose="020B0609030804020204" pitchFamily="49" charset="0"/>
              </a:rPr>
              <a:t>du</a:t>
            </a:r>
            <a:r>
              <a:rPr lang="it-IT" dirty="0">
                <a:solidFill>
                  <a:srgbClr val="FF0000"/>
                </a:solidFill>
                <a:latin typeface="Menlo" panose="020B0609030804020204" pitchFamily="49" charset="0"/>
              </a:rPr>
              <a:t> -h  </a:t>
            </a:r>
            <a:r>
              <a:rPr lang="it-IT" dirty="0" err="1">
                <a:solidFill>
                  <a:srgbClr val="FF0000"/>
                </a:solidFill>
                <a:latin typeface="Menlo" panose="020B0609030804020204" pitchFamily="49" charset="0"/>
              </a:rPr>
              <a:t>gwdata</a:t>
            </a:r>
            <a:r>
              <a:rPr lang="it-IT" dirty="0">
                <a:solidFill>
                  <a:srgbClr val="FF0000"/>
                </a:solidFill>
                <a:latin typeface="Menlo" panose="020B0609030804020204" pitchFamily="49" charset="0"/>
              </a:rPr>
              <a:t>/O2/strain.4k/</a:t>
            </a:r>
          </a:p>
          <a:p>
            <a:endParaRPr lang="it-IT" dirty="0">
              <a:solidFill>
                <a:srgbClr val="FF0000"/>
              </a:solidFill>
              <a:effectLst/>
              <a:latin typeface="Menlo" panose="020B0609030804020204" pitchFamily="49" charset="0"/>
            </a:endParaRPr>
          </a:p>
          <a:p>
            <a:endParaRPr lang="it-IT" dirty="0">
              <a:solidFill>
                <a:srgbClr val="FF0000"/>
              </a:solidFill>
              <a:latin typeface="Menlo" panose="020B0609030804020204" pitchFamily="49" charset="0"/>
            </a:endParaRPr>
          </a:p>
          <a:p>
            <a:r>
              <a:rPr lang="it-IT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1.6 </a:t>
            </a:r>
            <a:r>
              <a:rPr lang="it-IT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Tb</a:t>
            </a:r>
            <a:endParaRPr lang="it-IT" dirty="0">
              <a:solidFill>
                <a:srgbClr val="FF0000"/>
              </a:solidFill>
              <a:latin typeface="Menlo" panose="020B0609030804020204" pitchFamily="49" charset="0"/>
            </a:endParaRPr>
          </a:p>
          <a:p>
            <a:r>
              <a:rPr lang="it-IT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 843 GB for HDF5</a:t>
            </a:r>
          </a:p>
          <a:p>
            <a:r>
              <a:rPr lang="it-IT" dirty="0">
                <a:solidFill>
                  <a:srgbClr val="FF0000"/>
                </a:solidFill>
                <a:latin typeface="Menlo" panose="020B0609030804020204" pitchFamily="49" charset="0"/>
              </a:rPr>
              <a:t> 843 GB for </a:t>
            </a:r>
            <a:r>
              <a:rPr lang="it-IT" dirty="0" err="1">
                <a:solidFill>
                  <a:srgbClr val="FF0000"/>
                </a:solidFill>
                <a:latin typeface="Menlo" panose="020B0609030804020204" pitchFamily="49" charset="0"/>
              </a:rPr>
              <a:t>frames</a:t>
            </a:r>
            <a:endParaRPr lang="it-IT" dirty="0">
              <a:solidFill>
                <a:srgbClr val="FF0000"/>
              </a:solidFill>
              <a:effectLst/>
              <a:latin typeface="Menlo" panose="020B0609030804020204" pitchFamily="49" charset="0"/>
            </a:endParaRPr>
          </a:p>
          <a:p>
            <a:r>
              <a:rPr lang="it-IT" dirty="0">
                <a:solidFill>
                  <a:srgbClr val="FF0000"/>
                </a:solidFill>
                <a:latin typeface="Menlo" panose="020B0609030804020204" pitchFamily="49" charset="0"/>
              </a:rPr>
              <a:t> </a:t>
            </a:r>
            <a:endParaRPr lang="it-IT" dirty="0">
              <a:solidFill>
                <a:srgbClr val="FF0000"/>
              </a:solidFill>
              <a:effectLst/>
              <a:latin typeface="Menlo" panose="020B0609030804020204" pitchFamily="49" charset="0"/>
            </a:endParaRPr>
          </a:p>
          <a:p>
            <a:endParaRPr lang="it-IT" dirty="0">
              <a:solidFill>
                <a:srgbClr val="FF0000"/>
              </a:solidFill>
              <a:latin typeface="Menlo" panose="020B0609030804020204" pitchFamily="49" charset="0"/>
            </a:endParaRPr>
          </a:p>
          <a:p>
            <a:r>
              <a:rPr lang="it-IT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9 </a:t>
            </a:r>
            <a:r>
              <a:rPr lang="it-IT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months</a:t>
            </a:r>
            <a:r>
              <a:rPr lang="it-IT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 2 detectors</a:t>
            </a:r>
          </a:p>
          <a:p>
            <a:r>
              <a:rPr lang="it-IT" dirty="0">
                <a:solidFill>
                  <a:srgbClr val="FF0000"/>
                </a:solidFill>
                <a:latin typeface="Menlo" panose="020B0609030804020204" pitchFamily="49" charset="0"/>
              </a:rPr>
              <a:t>1 </a:t>
            </a:r>
            <a:r>
              <a:rPr lang="it-IT" dirty="0" err="1">
                <a:solidFill>
                  <a:srgbClr val="FF0000"/>
                </a:solidFill>
                <a:latin typeface="Menlo" panose="020B0609030804020204" pitchFamily="49" charset="0"/>
              </a:rPr>
              <a:t>month</a:t>
            </a:r>
            <a:r>
              <a:rPr lang="it-IT" dirty="0">
                <a:solidFill>
                  <a:srgbClr val="FF0000"/>
                </a:solidFill>
                <a:latin typeface="Menlo" panose="020B0609030804020204" pitchFamily="49" charset="0"/>
              </a:rPr>
              <a:t>  1 detector</a:t>
            </a:r>
            <a:endParaRPr lang="it-IT" dirty="0">
              <a:solidFill>
                <a:srgbClr val="FF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569788-E842-E945-A8CC-2CF12307AD58}"/>
              </a:ext>
            </a:extLst>
          </p:cNvPr>
          <p:cNvSpPr/>
          <p:nvPr/>
        </p:nvSpPr>
        <p:spPr>
          <a:xfrm>
            <a:off x="5244662" y="3286647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rgbClr val="FFFFFF"/>
                </a:solidFill>
                <a:latin typeface="Helvetica Neue" panose="02000503000000020004" pitchFamily="2" charset="0"/>
              </a:rPr>
              <a:t>Data are in </a:t>
            </a:r>
            <a:r>
              <a:rPr lang="it-IT" dirty="0" err="1">
                <a:solidFill>
                  <a:srgbClr val="FFFFFF"/>
                </a:solidFill>
                <a:latin typeface="Helvetica Neue" panose="02000503000000020004" pitchFamily="2" charset="0"/>
              </a:rPr>
              <a:t>files</a:t>
            </a:r>
            <a:r>
              <a:rPr lang="it-IT" dirty="0">
                <a:solidFill>
                  <a:srgbClr val="FFFFFF"/>
                </a:solidFill>
                <a:latin typeface="Helvetica Neue" panose="02000503000000020004" pitchFamily="2" charset="0"/>
              </a:rPr>
              <a:t> in </a:t>
            </a:r>
            <a:r>
              <a:rPr lang="it-IT" dirty="0" err="1">
                <a:solidFill>
                  <a:srgbClr val="FFFFFF"/>
                </a:solidFill>
                <a:latin typeface="Helvetica Neue" panose="02000503000000020004" pitchFamily="2" charset="0"/>
              </a:rPr>
              <a:t>different</a:t>
            </a:r>
            <a:r>
              <a:rPr lang="it-IT" dirty="0">
                <a:solidFill>
                  <a:srgbClr val="FFFFFF"/>
                </a:solidFill>
                <a:latin typeface="Helvetica Neue" panose="02000503000000020004" pitchFamily="2" charset="0"/>
              </a:rPr>
              <a:t> formats:</a:t>
            </a:r>
          </a:p>
          <a:p>
            <a:endParaRPr lang="it-IT" dirty="0">
              <a:solidFill>
                <a:srgbClr val="FFFFFF"/>
              </a:solidFill>
              <a:latin typeface="Helvetica Neue" panose="02000503000000020004" pitchFamily="2" charset="0"/>
            </a:endParaRPr>
          </a:p>
          <a:p>
            <a:r>
              <a:rPr lang="it-IT" b="1" dirty="0">
                <a:solidFill>
                  <a:srgbClr val="FF0000"/>
                </a:solidFill>
                <a:latin typeface="Helvetica Neue" panose="02000503000000020004" pitchFamily="2" charset="0"/>
              </a:rPr>
              <a:t>HDF5</a:t>
            </a:r>
          </a:p>
          <a:p>
            <a:endParaRPr lang="it-IT" dirty="0">
              <a:solidFill>
                <a:srgbClr val="FFFFFF"/>
              </a:solidFill>
              <a:latin typeface="Helvetica Neue" panose="02000503000000020004" pitchFamily="2" charset="0"/>
            </a:endParaRPr>
          </a:p>
          <a:p>
            <a:endParaRPr lang="it-IT" dirty="0">
              <a:solidFill>
                <a:srgbClr val="FFFFFF"/>
              </a:solidFill>
              <a:latin typeface="Helvetica Neue" panose="02000503000000020004" pitchFamily="2" charset="0"/>
            </a:endParaRPr>
          </a:p>
          <a:p>
            <a:r>
              <a:rPr lang="it-IT" b="1" dirty="0">
                <a:solidFill>
                  <a:srgbClr val="FF0000"/>
                </a:solidFill>
                <a:latin typeface="Helvetica Neue" panose="02000503000000020004" pitchFamily="2" charset="0"/>
              </a:rPr>
              <a:t>Frame format (.</a:t>
            </a:r>
            <a:r>
              <a:rPr lang="it-IT" b="1" dirty="0" err="1">
                <a:solidFill>
                  <a:srgbClr val="FF0000"/>
                </a:solidFill>
                <a:latin typeface="Helvetica Neue" panose="02000503000000020004" pitchFamily="2" charset="0"/>
              </a:rPr>
              <a:t>gwf</a:t>
            </a:r>
            <a:r>
              <a:rPr lang="it-IT" dirty="0">
                <a:solidFill>
                  <a:srgbClr val="FFFFFF"/>
                </a:solidFill>
                <a:latin typeface="Helvetica Neue" panose="02000503000000020004" pitchFamily="2" charset="0"/>
              </a:rPr>
              <a:t>)</a:t>
            </a:r>
          </a:p>
          <a:p>
            <a:endParaRPr lang="it-IT" dirty="0">
              <a:solidFill>
                <a:srgbClr val="FFFFFF"/>
              </a:solidFill>
              <a:effectLst/>
              <a:latin typeface="Helvetica Neue" panose="02000503000000020004" pitchFamily="2" charset="0"/>
            </a:endParaRPr>
          </a:p>
          <a:p>
            <a:endParaRPr lang="it-IT" dirty="0">
              <a:solidFill>
                <a:srgbClr val="FFFFFF"/>
              </a:solidFill>
              <a:latin typeface="Helvetica Neue" panose="02000503000000020004" pitchFamily="2" charset="0"/>
            </a:endParaRPr>
          </a:p>
          <a:p>
            <a:r>
              <a:rPr lang="it-IT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GPS </a:t>
            </a:r>
            <a:r>
              <a:rPr lang="it-IT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beginning</a:t>
            </a:r>
            <a:r>
              <a:rPr lang="it-IT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time and time</a:t>
            </a:r>
          </a:p>
          <a:p>
            <a:r>
              <a:rPr lang="it-IT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duration</a:t>
            </a:r>
            <a:r>
              <a:rPr lang="it-IT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it-IT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seconds</a:t>
            </a:r>
            <a:r>
              <a:rPr lang="it-IT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are in the </a:t>
            </a:r>
            <a:r>
              <a:rPr lang="it-IT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name</a:t>
            </a:r>
            <a:endParaRPr lang="it-IT" dirty="0">
              <a:solidFill>
                <a:srgbClr val="FFFFFF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dirty="0">
                <a:solidFill>
                  <a:srgbClr val="FFFFFF"/>
                </a:solidFill>
                <a:latin typeface="Helvetica Neue" panose="02000503000000020004" pitchFamily="2" charset="0"/>
              </a:rPr>
              <a:t>(</a:t>
            </a:r>
            <a:r>
              <a:rPr lang="it-IT" dirty="0" err="1">
                <a:solidFill>
                  <a:srgbClr val="FFFFFF"/>
                </a:solidFill>
                <a:latin typeface="Helvetica Neue" panose="02000503000000020004" pitchFamily="2" charset="0"/>
              </a:rPr>
              <a:t>eg</a:t>
            </a:r>
            <a:r>
              <a:rPr lang="it-IT" dirty="0">
                <a:solidFill>
                  <a:srgbClr val="FFFFFF"/>
                </a:solidFill>
                <a:latin typeface="Helvetica Neue" panose="02000503000000020004" pitchFamily="2" charset="0"/>
              </a:rPr>
              <a:t> 1186988032 and 4096)</a:t>
            </a:r>
          </a:p>
          <a:p>
            <a:endParaRPr lang="it-IT" dirty="0">
              <a:solidFill>
                <a:srgbClr val="FFFFFF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09C815-4C76-F343-BEFC-7C48DC64AFB4}"/>
              </a:ext>
            </a:extLst>
          </p:cNvPr>
          <p:cNvSpPr txBox="1"/>
          <p:nvPr/>
        </p:nvSpPr>
        <p:spPr>
          <a:xfrm>
            <a:off x="2898321" y="1260865"/>
            <a:ext cx="1926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O2 data on </a:t>
            </a:r>
          </a:p>
          <a:p>
            <a:r>
              <a:rPr lang="en-US" i="1" dirty="0"/>
              <a:t>my laptop</a:t>
            </a:r>
          </a:p>
        </p:txBody>
      </p:sp>
    </p:spTree>
    <p:extLst>
      <p:ext uri="{BB962C8B-B14F-4D97-AF65-F5344CB8AC3E}">
        <p14:creationId xmlns:p14="http://schemas.microsoft.com/office/powerpoint/2010/main" val="3693895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55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2A6D8-C784-8748-9EAF-59C9CC28FC17}"/>
              </a:ext>
            </a:extLst>
          </p:cNvPr>
          <p:cNvSpPr txBox="1"/>
          <p:nvPr/>
        </p:nvSpPr>
        <p:spPr>
          <a:xfrm>
            <a:off x="840828" y="0"/>
            <a:ext cx="641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event catalog: GWTC-1-confident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34A47-2954-4843-9CA4-07B324A85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60" y="530264"/>
            <a:ext cx="8534080" cy="56781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7298-A497-2745-B736-E13EEEFEC610}"/>
              </a:ext>
            </a:extLst>
          </p:cNvPr>
          <p:cNvSpPr/>
          <p:nvPr/>
        </p:nvSpPr>
        <p:spPr>
          <a:xfrm>
            <a:off x="304960" y="6318719"/>
            <a:ext cx="7651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https://www.gw-openscience.org/catalog/GWTC-1-confident/html/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87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IGO_Orrery_v5_faster_no_individual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083"/>
            <a:ext cx="9144000" cy="573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5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55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1FF3D-FDC6-3447-9DDA-AFF7C696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62" y="733428"/>
            <a:ext cx="8410904" cy="56778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Detector characterization work</a:t>
            </a:r>
          </a:p>
          <a:p>
            <a:r>
              <a:rPr lang="en-US" dirty="0">
                <a:solidFill>
                  <a:schemeClr val="bg1"/>
                </a:solidFill>
              </a:rPr>
              <a:t>Searches for all the different signals we can look for  (to identify candidates and assess their significance)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Modeled searches use </a:t>
            </a:r>
            <a:r>
              <a:rPr lang="en-US" i="1" dirty="0">
                <a:solidFill>
                  <a:srgbClr val="FF0000"/>
                </a:solidFill>
              </a:rPr>
              <a:t>templates</a:t>
            </a:r>
            <a:r>
              <a:rPr lang="en-US" dirty="0">
                <a:solidFill>
                  <a:srgbClr val="FF0000"/>
                </a:solidFill>
              </a:rPr>
              <a:t> that are convolved with the data (matched filtering)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Unmodeled</a:t>
            </a:r>
            <a:r>
              <a:rPr lang="en-US" dirty="0">
                <a:solidFill>
                  <a:srgbClr val="FF0000"/>
                </a:solidFill>
              </a:rPr>
              <a:t> searches do not assume the form of the signal</a:t>
            </a:r>
          </a:p>
          <a:p>
            <a:r>
              <a:rPr lang="en-US" dirty="0">
                <a:solidFill>
                  <a:schemeClr val="bg1"/>
                </a:solidFill>
              </a:rPr>
              <a:t>Simulations</a:t>
            </a:r>
          </a:p>
          <a:p>
            <a:r>
              <a:rPr lang="en-US" dirty="0">
                <a:solidFill>
                  <a:schemeClr val="bg1"/>
                </a:solidFill>
              </a:rPr>
              <a:t>Parameter estimation, in case of detections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26181-E263-2044-BE16-145C4D03EE65}"/>
              </a:ext>
            </a:extLst>
          </p:cNvPr>
          <p:cNvSpPr txBox="1"/>
          <p:nvPr/>
        </p:nvSpPr>
        <p:spPr>
          <a:xfrm>
            <a:off x="1103586" y="210207"/>
            <a:ext cx="5069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We use computing resources for: </a:t>
            </a:r>
          </a:p>
        </p:txBody>
      </p:sp>
    </p:spTree>
    <p:extLst>
      <p:ext uri="{BB962C8B-B14F-4D97-AF65-F5344CB8AC3E}">
        <p14:creationId xmlns:p14="http://schemas.microsoft.com/office/powerpoint/2010/main" val="2012987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976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5E4BC-BCE0-CF4E-AFFF-2A6422AB424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67" y="1664595"/>
            <a:ext cx="3709895" cy="1744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40EA40-F043-504B-B9A4-D09A12C2E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856" y="1683402"/>
            <a:ext cx="4372874" cy="17631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5B6E460-D45B-1A49-95D3-0444B003E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1" y="-37816"/>
            <a:ext cx="7983220" cy="634172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Software </a:t>
            </a:r>
            <a:r>
              <a:rPr lang="it-IT" sz="3200" dirty="0" err="1">
                <a:solidFill>
                  <a:srgbClr val="FF0000"/>
                </a:solidFill>
              </a:rPr>
              <a:t>distribution</a:t>
            </a:r>
            <a:r>
              <a:rPr lang="it-IT" sz="3200" dirty="0">
                <a:solidFill>
                  <a:srgbClr val="FF0000"/>
                </a:solidFill>
              </a:rPr>
              <a:t> LV policy. </a:t>
            </a:r>
            <a:r>
              <a:rPr lang="it-IT" sz="3200" dirty="0" err="1">
                <a:solidFill>
                  <a:srgbClr val="FF0000"/>
                </a:solidFill>
              </a:rPr>
              <a:t>Examples</a:t>
            </a:r>
            <a:endParaRPr lang="it-IT" sz="32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507D87-E60C-7C43-81F0-0587D5765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5" y="592093"/>
            <a:ext cx="8407400" cy="850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FCAA29-D618-D141-9000-38E405F74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96" y="3748491"/>
            <a:ext cx="8375869" cy="11965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98756E-A297-1544-8E9D-93CE4B6C190A}"/>
              </a:ext>
            </a:extLst>
          </p:cNvPr>
          <p:cNvSpPr/>
          <p:nvPr/>
        </p:nvSpPr>
        <p:spPr>
          <a:xfrm>
            <a:off x="-159976" y="6405849"/>
            <a:ext cx="51827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u="sng" dirty="0">
                <a:solidFill>
                  <a:srgbClr val="FF0000"/>
                </a:solidFill>
                <a:latin typeface="Helvetica Neue" panose="02000503000000020004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https://www.gw-openscience.org/software/</a:t>
            </a:r>
            <a:endParaRPr lang="it-IT" dirty="0">
              <a:solidFill>
                <a:srgbClr val="FF0000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84168-36D3-F54A-B792-F665DC076D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65" y="5193405"/>
            <a:ext cx="8563199" cy="113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31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6" y="107577"/>
            <a:ext cx="7879108" cy="462266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Procedures to extract the signal from noise</a:t>
            </a:r>
          </a:p>
        </p:txBody>
      </p:sp>
      <p:pic>
        <p:nvPicPr>
          <p:cNvPr id="4" name="matched_filter_faster-4456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56207"/>
            <a:ext cx="9144000" cy="4834531"/>
          </a:xfrm>
        </p:spPr>
      </p:pic>
      <p:sp>
        <p:nvSpPr>
          <p:cNvPr id="5" name="object 16"/>
          <p:cNvSpPr/>
          <p:nvPr/>
        </p:nvSpPr>
        <p:spPr>
          <a:xfrm>
            <a:off x="2093058" y="5582477"/>
            <a:ext cx="1842838" cy="12755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139691" y="5582477"/>
            <a:ext cx="1490326" cy="12755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ight Arrow 6"/>
          <p:cNvSpPr/>
          <p:nvPr/>
        </p:nvSpPr>
        <p:spPr>
          <a:xfrm>
            <a:off x="1722782" y="6015493"/>
            <a:ext cx="370276" cy="252785"/>
          </a:xfrm>
          <a:prstGeom prst="rightArrow">
            <a:avLst/>
          </a:prstGeom>
          <a:noFill/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0159" y="5504123"/>
            <a:ext cx="1865908" cy="1275523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6537396" y="5995117"/>
            <a:ext cx="370276" cy="252785"/>
          </a:xfrm>
          <a:prstGeom prst="rightArrow">
            <a:avLst/>
          </a:prstGeom>
          <a:noFill/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331" y="5447347"/>
            <a:ext cx="1183444" cy="14035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00466" y="5798343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5447347"/>
            <a:ext cx="8786191" cy="1403528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1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77802" y="144122"/>
            <a:ext cx="8677534" cy="1384958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it-IT" sz="2800" dirty="0">
                <a:solidFill>
                  <a:prstClr val="white"/>
                </a:solidFill>
                <a:latin typeface="Apple Chancery"/>
                <a:cs typeface="Apple Chancery"/>
              </a:rPr>
              <a:t>Source </a:t>
            </a:r>
            <a:r>
              <a:rPr lang="it-IT" sz="2800" dirty="0" err="1">
                <a:solidFill>
                  <a:prstClr val="white"/>
                </a:solidFill>
                <a:latin typeface="Apple Chancery"/>
                <a:cs typeface="Apple Chancery"/>
              </a:rPr>
              <a:t>localization</a:t>
            </a:r>
            <a:r>
              <a:rPr lang="it-IT" sz="2800" dirty="0">
                <a:solidFill>
                  <a:prstClr val="white"/>
                </a:solidFill>
                <a:latin typeface="Apple Chancery"/>
                <a:cs typeface="Apple Chancery"/>
              </a:rPr>
              <a:t>  </a:t>
            </a:r>
            <a:r>
              <a:rPr lang="it-IT" sz="2800" dirty="0" err="1">
                <a:solidFill>
                  <a:prstClr val="white"/>
                </a:solidFill>
                <a:latin typeface="Apple Chancery"/>
                <a:cs typeface="Apple Chancery"/>
              </a:rPr>
              <a:t>is</a:t>
            </a:r>
            <a:r>
              <a:rPr lang="it-IT" sz="2800" dirty="0">
                <a:solidFill>
                  <a:prstClr val="white"/>
                </a:solidFill>
                <a:latin typeface="Apple Chancery"/>
                <a:cs typeface="Apple Chancery"/>
              </a:rPr>
              <a:t> </a:t>
            </a:r>
            <a:r>
              <a:rPr lang="it-IT" sz="2800" dirty="0" err="1">
                <a:solidFill>
                  <a:prstClr val="white"/>
                </a:solidFill>
                <a:latin typeface="Apple Chancery"/>
                <a:cs typeface="Apple Chancery"/>
              </a:rPr>
              <a:t>fundamental</a:t>
            </a:r>
            <a:r>
              <a:rPr lang="it-IT" sz="2800" dirty="0">
                <a:solidFill>
                  <a:prstClr val="white"/>
                </a:solidFill>
                <a:latin typeface="Apple Chancery"/>
                <a:cs typeface="Apple Chancery"/>
              </a:rPr>
              <a:t> and </a:t>
            </a:r>
            <a:r>
              <a:rPr lang="it-IT" sz="2800" dirty="0" err="1">
                <a:solidFill>
                  <a:prstClr val="white"/>
                </a:solidFill>
                <a:latin typeface="Apple Chancery"/>
                <a:cs typeface="Apple Chancery"/>
              </a:rPr>
              <a:t>requires</a:t>
            </a:r>
            <a:r>
              <a:rPr lang="it-IT" sz="2800" dirty="0">
                <a:solidFill>
                  <a:prstClr val="white"/>
                </a:solidFill>
                <a:latin typeface="Apple Chancery"/>
                <a:cs typeface="Apple Chancery"/>
              </a:rPr>
              <a:t> a network of detectors</a:t>
            </a:r>
          </a:p>
          <a:p>
            <a:r>
              <a:rPr lang="it-IT" sz="2800" dirty="0">
                <a:solidFill>
                  <a:prstClr val="white"/>
                </a:solidFill>
                <a:latin typeface="Apple Chancery"/>
                <a:cs typeface="Apple Chancery"/>
              </a:rPr>
              <a:t>   </a:t>
            </a:r>
            <a:r>
              <a:rPr lang="it-IT" sz="2800" dirty="0">
                <a:solidFill>
                  <a:prstClr val="white"/>
                </a:solidFill>
                <a:latin typeface="Apple Chancery"/>
                <a:cs typeface="Apple Chancery"/>
                <a:sym typeface="Wingdings"/>
              </a:rPr>
              <a:t> BBH </a:t>
            </a:r>
            <a:r>
              <a:rPr lang="it-IT" sz="2800" dirty="0">
                <a:solidFill>
                  <a:prstClr val="white"/>
                </a:solidFill>
                <a:latin typeface="Apple Chancery"/>
                <a:cs typeface="Apple Chancery"/>
              </a:rPr>
              <a:t>2017 August 14 14</a:t>
            </a:r>
          </a:p>
        </p:txBody>
      </p:sp>
      <p:pic>
        <p:nvPicPr>
          <p:cNvPr id="7" name="Immagine 6" descr="Schermata 2017-10-30 alle 20.29.0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8" y="1706655"/>
            <a:ext cx="3035326" cy="2760135"/>
          </a:xfrm>
          <a:prstGeom prst="rect">
            <a:avLst/>
          </a:prstGeom>
        </p:spPr>
      </p:pic>
      <p:pic>
        <p:nvPicPr>
          <p:cNvPr id="8" name="Immagine 7" descr="Schermata 2017-11-08 alle 11.42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629" y="588637"/>
            <a:ext cx="4986969" cy="519853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666652" y="5606745"/>
            <a:ext cx="14711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Credit: Leo Singer</a:t>
            </a:r>
            <a:endParaRPr lang="it-IT" sz="1400" dirty="0"/>
          </a:p>
        </p:txBody>
      </p:sp>
      <p:sp>
        <p:nvSpPr>
          <p:cNvPr id="10" name="Rettangolo 9"/>
          <p:cNvSpPr/>
          <p:nvPr/>
        </p:nvSpPr>
        <p:spPr>
          <a:xfrm>
            <a:off x="3340124" y="5749702"/>
            <a:ext cx="2688143" cy="707886"/>
          </a:xfrm>
          <a:prstGeom prst="rect">
            <a:avLst/>
          </a:prstGeom>
          <a:solidFill>
            <a:schemeClr val="accent3">
              <a:lumMod val="20000"/>
              <a:lumOff val="80000"/>
              <a:alpha val="9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LH 1160 </a:t>
            </a:r>
            <a:r>
              <a:rPr lang="it-IT" sz="2000" b="1" dirty="0" err="1">
                <a:solidFill>
                  <a:srgbClr val="0000FF"/>
                </a:solidFill>
              </a:rPr>
              <a:t>square</a:t>
            </a:r>
            <a:r>
              <a:rPr lang="it-IT" sz="2000" b="1" dirty="0">
                <a:solidFill>
                  <a:srgbClr val="0000FF"/>
                </a:solidFill>
              </a:rPr>
              <a:t> </a:t>
            </a:r>
            <a:r>
              <a:rPr lang="it-IT" sz="2000" b="1" dirty="0" err="1">
                <a:solidFill>
                  <a:srgbClr val="0000FF"/>
                </a:solidFill>
              </a:rPr>
              <a:t>degrees</a:t>
            </a:r>
            <a:r>
              <a:rPr lang="it-IT" sz="2000" b="1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it-IT" sz="2000" b="1" dirty="0">
                <a:solidFill>
                  <a:srgbClr val="008000"/>
                </a:solidFill>
              </a:rPr>
              <a:t>LHV 80 </a:t>
            </a:r>
            <a:r>
              <a:rPr lang="it-IT" sz="2000" b="1" dirty="0" err="1">
                <a:solidFill>
                  <a:srgbClr val="008000"/>
                </a:solidFill>
              </a:rPr>
              <a:t>square</a:t>
            </a:r>
            <a:r>
              <a:rPr lang="it-IT" sz="2000" b="1" dirty="0">
                <a:solidFill>
                  <a:srgbClr val="008000"/>
                </a:solidFill>
              </a:rPr>
              <a:t> </a:t>
            </a:r>
            <a:r>
              <a:rPr lang="it-IT" sz="2000" b="1" dirty="0" err="1">
                <a:solidFill>
                  <a:srgbClr val="008000"/>
                </a:solidFill>
              </a:rPr>
              <a:t>degrees</a:t>
            </a:r>
            <a:endParaRPr lang="it-IT" sz="2000" b="1" dirty="0">
              <a:solidFill>
                <a:srgbClr val="008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127" y="144122"/>
            <a:ext cx="7897091" cy="88903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13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2152"/>
            <a:ext cx="9143999" cy="5423003"/>
          </a:xfrm>
          <a:prstGeom prst="rect">
            <a:avLst/>
          </a:prstGeom>
        </p:spPr>
      </p:pic>
      <p:pic>
        <p:nvPicPr>
          <p:cNvPr id="4" name="parameter_fitting_animation.mp4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5617" y="803200"/>
            <a:ext cx="9144000" cy="5392648"/>
          </a:xfrm>
          <a:prstGeom prst="rect">
            <a:avLst/>
          </a:prstGeom>
        </p:spPr>
      </p:pic>
      <p:sp>
        <p:nvSpPr>
          <p:cNvPr id="3" name="GW170814"/>
          <p:cNvSpPr txBox="1">
            <a:spLocks/>
          </p:cNvSpPr>
          <p:nvPr/>
        </p:nvSpPr>
        <p:spPr>
          <a:xfrm>
            <a:off x="0" y="-60896"/>
            <a:ext cx="9018383" cy="833741"/>
          </a:xfrm>
          <a:prstGeom prst="rect">
            <a:avLst/>
          </a:prstGeom>
        </p:spPr>
        <p:txBody>
          <a:bodyPr vert="horz" lIns="64291" tIns="32146" rIns="64291" bIns="32146" rtlCol="0" anchor="ctr">
            <a:noAutofit/>
          </a:bodyPr>
          <a:lstStyle>
            <a:lvl1pPr defTabSz="554990">
              <a:defRPr sz="7600"/>
            </a:lvl1pPr>
          </a:lstStyle>
          <a:p>
            <a:pPr marL="0" marR="0" lvl="0" indent="0" algn="l" defTabSz="5549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i="1" spc="-1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Procedures</a:t>
            </a:r>
            <a:r>
              <a:rPr lang="it-IT" sz="2400" i="1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to </a:t>
            </a:r>
            <a:r>
              <a:rPr lang="it-IT" sz="2400" i="1" spc="-1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detect</a:t>
            </a:r>
            <a:r>
              <a:rPr lang="it-IT" sz="2400" i="1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the </a:t>
            </a:r>
            <a:r>
              <a:rPr lang="it-IT" sz="2400" i="1" spc="-1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signal</a:t>
            </a:r>
            <a:r>
              <a:rPr lang="it-IT" sz="2400" i="1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and estimate the </a:t>
            </a:r>
            <a:r>
              <a:rPr lang="it-IT" sz="2400" i="1" spc="-1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parameters</a:t>
            </a:r>
            <a:endParaRPr kumimoji="0" lang="it-IT" sz="2400" b="0" i="1" u="none" strike="noStrike" kern="1200" cap="none" spc="-1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930399" y="6115510"/>
            <a:ext cx="1120477" cy="185921"/>
          </a:xfrm>
        </p:spPr>
        <p:txBody>
          <a:bodyPr/>
          <a:lstStyle/>
          <a:p>
            <a:fld id="{B829F036-809F-FC41-A444-1B94F9BED8F0}" type="slidenum">
              <a:rPr lang="it-IT" sz="1800" smtClean="0"/>
              <a:t>27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1841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265718-C04B-774B-B0DC-912D4F613BFF}"/>
              </a:ext>
            </a:extLst>
          </p:cNvPr>
          <p:cNvSpPr/>
          <p:nvPr/>
        </p:nvSpPr>
        <p:spPr>
          <a:xfrm>
            <a:off x="89337" y="6162481"/>
            <a:ext cx="8728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https://www.gw-openscience.org/GW150914data/LOSC_Event_tutorial_GW150914.html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87A531-D278-8645-AD83-916B3B2CD841}"/>
              </a:ext>
            </a:extLst>
          </p:cNvPr>
          <p:cNvSpPr txBox="1"/>
          <p:nvPr/>
        </p:nvSpPr>
        <p:spPr>
          <a:xfrm>
            <a:off x="388883" y="138784"/>
            <a:ext cx="7695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Tutorial: How to find BBH signals in LIGO/Virgo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13BB5-66B5-BB43-9010-114FF2732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37" y="800788"/>
            <a:ext cx="4229587" cy="2772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95C3B-0F89-6A44-81EF-F7F013A91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800788"/>
            <a:ext cx="4107254" cy="4282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A81B3C-4A61-3246-865C-14DF6FEFBC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26" y="3757199"/>
            <a:ext cx="3242245" cy="23000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E8AAC1-EFF4-384B-A55C-AEEF3126B6F4}"/>
              </a:ext>
            </a:extLst>
          </p:cNvPr>
          <p:cNvSpPr txBox="1"/>
          <p:nvPr/>
        </p:nvSpPr>
        <p:spPr>
          <a:xfrm>
            <a:off x="3426978" y="5651628"/>
            <a:ext cx="3230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 the template for GW150914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ABF5AC-34C0-7E4B-B5FF-98A1ED30A336}"/>
              </a:ext>
            </a:extLst>
          </p:cNvPr>
          <p:cNvSpPr txBox="1"/>
          <p:nvPr/>
        </p:nvSpPr>
        <p:spPr>
          <a:xfrm>
            <a:off x="4884528" y="5096766"/>
            <a:ext cx="3574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Analyze the data around GW150914</a:t>
            </a:r>
          </a:p>
        </p:txBody>
      </p:sp>
    </p:spTree>
    <p:extLst>
      <p:ext uri="{BB962C8B-B14F-4D97-AF65-F5344CB8AC3E}">
        <p14:creationId xmlns:p14="http://schemas.microsoft.com/office/powerpoint/2010/main" val="1800133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234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E9A4E-272E-0E40-B574-4DF873B9F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4" y="800219"/>
            <a:ext cx="8785681" cy="36307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FE9CB3-FCD0-8841-B242-F8025C13890B}"/>
              </a:ext>
            </a:extLst>
          </p:cNvPr>
          <p:cNvSpPr/>
          <p:nvPr/>
        </p:nvSpPr>
        <p:spPr>
          <a:xfrm>
            <a:off x="5396593" y="0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            Back to </a:t>
            </a:r>
            <a:r>
              <a:rPr lang="en-US" sz="2800" dirty="0" err="1">
                <a:solidFill>
                  <a:srgbClr val="FF0000"/>
                </a:solidFill>
              </a:rPr>
              <a:t>GraceDB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                       (introduced in slide 12)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0D485B-365B-4C48-A1B6-788EF7E7BF41}"/>
              </a:ext>
            </a:extLst>
          </p:cNvPr>
          <p:cNvSpPr/>
          <p:nvPr/>
        </p:nvSpPr>
        <p:spPr>
          <a:xfrm>
            <a:off x="67754" y="0"/>
            <a:ext cx="474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https://gracedb.ligo.org/latest/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3BF1A3-0B7A-2644-A180-BE7D9F8A3ABD}"/>
              </a:ext>
            </a:extLst>
          </p:cNvPr>
          <p:cNvSpPr/>
          <p:nvPr/>
        </p:nvSpPr>
        <p:spPr>
          <a:xfrm>
            <a:off x="67754" y="4536140"/>
            <a:ext cx="719331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err="1">
                <a:solidFill>
                  <a:schemeClr val="bg1"/>
                </a:solidFill>
              </a:rPr>
              <a:t>Documentation</a:t>
            </a:r>
            <a:r>
              <a:rPr lang="it-IT" sz="3200" dirty="0">
                <a:solidFill>
                  <a:schemeClr val="bg1"/>
                </a:solidFill>
              </a:rPr>
              <a:t>: </a:t>
            </a:r>
          </a:p>
          <a:p>
            <a:r>
              <a:rPr lang="it-IT" sz="3200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https://gracedb.ligo.org/documentation/</a:t>
            </a:r>
            <a:endParaRPr lang="it-IT" sz="3200" dirty="0">
              <a:solidFill>
                <a:srgbClr val="FF0000"/>
              </a:solidFill>
            </a:endParaRPr>
          </a:p>
          <a:p>
            <a:r>
              <a:rPr lang="it-IT" sz="3200" dirty="0">
                <a:solidFill>
                  <a:schemeClr val="bg1"/>
                </a:solidFill>
              </a:rPr>
              <a:t>EM  </a:t>
            </a:r>
            <a:r>
              <a:rPr lang="it-IT" sz="3200" dirty="0" err="1">
                <a:solidFill>
                  <a:schemeClr val="bg1"/>
                </a:solidFill>
              </a:rPr>
              <a:t>followup</a:t>
            </a:r>
            <a:r>
              <a:rPr lang="it-IT" sz="3200" dirty="0">
                <a:solidFill>
                  <a:schemeClr val="bg1"/>
                </a:solidFill>
              </a:rPr>
              <a:t> </a:t>
            </a:r>
            <a:r>
              <a:rPr lang="it-IT" sz="3200" dirty="0" err="1">
                <a:solidFill>
                  <a:schemeClr val="bg1"/>
                </a:solidFill>
              </a:rPr>
              <a:t>user</a:t>
            </a:r>
            <a:r>
              <a:rPr lang="it-IT" sz="3200" dirty="0">
                <a:solidFill>
                  <a:schemeClr val="bg1"/>
                </a:solidFill>
              </a:rPr>
              <a:t> guide: </a:t>
            </a:r>
          </a:p>
          <a:p>
            <a:r>
              <a:rPr lang="it-IT" sz="3200" dirty="0" err="1">
                <a:solidFill>
                  <a:srgbClr val="FF0000"/>
                </a:solidFill>
              </a:rPr>
              <a:t>https</a:t>
            </a:r>
            <a:r>
              <a:rPr lang="it-IT" sz="3200" dirty="0">
                <a:solidFill>
                  <a:srgbClr val="FF0000"/>
                </a:solidFill>
              </a:rPr>
              <a:t>://</a:t>
            </a:r>
            <a:r>
              <a:rPr lang="it-IT" sz="3200" dirty="0" err="1">
                <a:solidFill>
                  <a:srgbClr val="FF0000"/>
                </a:solidFill>
              </a:rPr>
              <a:t>emfollow.docs.ligo.org</a:t>
            </a:r>
            <a:r>
              <a:rPr lang="it-IT" sz="3200" dirty="0">
                <a:solidFill>
                  <a:srgbClr val="FF0000"/>
                </a:solidFill>
              </a:rPr>
              <a:t>/</a:t>
            </a:r>
            <a:r>
              <a:rPr lang="it-IT" sz="3200" dirty="0" err="1">
                <a:solidFill>
                  <a:srgbClr val="FF0000"/>
                </a:solidFill>
              </a:rPr>
              <a:t>userguide</a:t>
            </a:r>
            <a:r>
              <a:rPr lang="it-IT" sz="3200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30973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2" descr="eso1733q.jpg">
            <a:extLst>
              <a:ext uri="{FF2B5EF4-FFF2-40B4-BE49-F238E27FC236}">
                <a16:creationId xmlns:a16="http://schemas.microsoft.com/office/drawing/2014/main" id="{A257F2FE-EE05-2045-BDA9-CF9F4914A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55"/>
            <a:ext cx="9144000" cy="6858000"/>
          </a:xfrm>
          <a:prstGeom prst="rect">
            <a:avLst/>
          </a:prstGeom>
        </p:spPr>
      </p:pic>
      <p:pic>
        <p:nvPicPr>
          <p:cNvPr id="13" name="Immagine 2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" y="0"/>
            <a:ext cx="7840717" cy="4788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1858A3-3485-EC49-852B-FE1B291CE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" y="4740807"/>
            <a:ext cx="3407105" cy="2057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FE8035-8B7F-E147-A59C-96B8D48FC2BF}"/>
              </a:ext>
            </a:extLst>
          </p:cNvPr>
          <p:cNvSpPr txBox="1"/>
          <p:nvPr/>
        </p:nvSpPr>
        <p:spPr>
          <a:xfrm>
            <a:off x="3552496" y="4847801"/>
            <a:ext cx="54548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These information are publicly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available in ~ real time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 a proper data and </a:t>
            </a:r>
          </a:p>
          <a:p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software organization has been set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84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234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12F77-FBD1-5A4A-8301-30E955E5A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94" y="-1"/>
            <a:ext cx="8545026" cy="5885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D467F5-4C35-8241-AFBC-843A61A35559}"/>
              </a:ext>
            </a:extLst>
          </p:cNvPr>
          <p:cNvSpPr txBox="1"/>
          <p:nvPr/>
        </p:nvSpPr>
        <p:spPr>
          <a:xfrm>
            <a:off x="442694" y="6078925"/>
            <a:ext cx="7929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solidFill>
                  <a:schemeClr val="bg1"/>
                </a:solidFill>
              </a:rPr>
              <a:t>Example</a:t>
            </a:r>
            <a:r>
              <a:rPr lang="it-IT" sz="2800" dirty="0">
                <a:solidFill>
                  <a:schemeClr val="bg1"/>
                </a:solidFill>
              </a:rPr>
              <a:t> of a </a:t>
            </a:r>
            <a:r>
              <a:rPr lang="it-IT" sz="2800" dirty="0" err="1">
                <a:solidFill>
                  <a:schemeClr val="bg1"/>
                </a:solidFill>
              </a:rPr>
              <a:t>search</a:t>
            </a:r>
            <a:r>
              <a:rPr lang="it-IT" sz="2800" dirty="0">
                <a:solidFill>
                  <a:schemeClr val="bg1"/>
                </a:solidFill>
              </a:rPr>
              <a:t> on </a:t>
            </a:r>
            <a:r>
              <a:rPr lang="it-IT" sz="2800" dirty="0" err="1">
                <a:solidFill>
                  <a:schemeClr val="bg1"/>
                </a:solidFill>
              </a:rPr>
              <a:t>Supervents</a:t>
            </a:r>
            <a:r>
              <a:rPr lang="it-IT" sz="2800" dirty="0">
                <a:solidFill>
                  <a:schemeClr val="bg1"/>
                </a:solidFill>
              </a:rPr>
              <a:t> and </a:t>
            </a:r>
            <a:r>
              <a:rPr lang="it-IT" sz="2800" dirty="0" err="1">
                <a:solidFill>
                  <a:schemeClr val="bg1"/>
                </a:solidFill>
              </a:rPr>
              <a:t>using</a:t>
            </a:r>
            <a:r>
              <a:rPr lang="it-IT" sz="2800" dirty="0">
                <a:solidFill>
                  <a:schemeClr val="bg1"/>
                </a:solidFill>
              </a:rPr>
              <a:t> 2 </a:t>
            </a:r>
            <a:r>
              <a:rPr lang="it-IT" sz="2800" dirty="0" err="1">
                <a:solidFill>
                  <a:schemeClr val="bg1"/>
                </a:solidFill>
              </a:rPr>
              <a:t>labels</a:t>
            </a:r>
            <a:endParaRPr lang="it-IT" sz="28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57F4CF-693B-E246-AE5E-CD86707601D9}"/>
              </a:ext>
            </a:extLst>
          </p:cNvPr>
          <p:cNvCxnSpPr/>
          <p:nvPr/>
        </p:nvCxnSpPr>
        <p:spPr>
          <a:xfrm flipH="1" flipV="1">
            <a:off x="1695796" y="781395"/>
            <a:ext cx="3790604" cy="864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7D7505-9360-6B48-965C-5B51B87E2CC2}"/>
              </a:ext>
            </a:extLst>
          </p:cNvPr>
          <p:cNvSpPr txBox="1"/>
          <p:nvPr/>
        </p:nvSpPr>
        <p:spPr>
          <a:xfrm>
            <a:off x="5636029" y="1413164"/>
            <a:ext cx="2881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 a  general</a:t>
            </a:r>
          </a:p>
          <a:p>
            <a:r>
              <a:rPr lang="it-IT" dirty="0" err="1"/>
              <a:t>search</a:t>
            </a:r>
            <a:r>
              <a:rPr lang="it-IT" dirty="0"/>
              <a:t> (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Latest</a:t>
            </a:r>
            <a:r>
              <a:rPr lang="it-IT" dirty="0"/>
              <a:t>) click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86FB86-6EAF-BE4F-A9C8-94F193C330E9}"/>
              </a:ext>
            </a:extLst>
          </p:cNvPr>
          <p:cNvSpPr/>
          <p:nvPr/>
        </p:nvSpPr>
        <p:spPr>
          <a:xfrm>
            <a:off x="442695" y="2814638"/>
            <a:ext cx="8545026" cy="3070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920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56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7C20FE-8B0D-DB48-B8C5-B4DEB9799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9" y="0"/>
            <a:ext cx="3972909" cy="63605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414BD-5043-654C-A356-64E9399D8AFB}"/>
              </a:ext>
            </a:extLst>
          </p:cNvPr>
          <p:cNvSpPr txBox="1"/>
          <p:nvPr/>
        </p:nvSpPr>
        <p:spPr>
          <a:xfrm>
            <a:off x="4026958" y="0"/>
            <a:ext cx="51170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search in </a:t>
            </a:r>
            <a:r>
              <a:rPr lang="en-US" sz="2400" dirty="0" err="1">
                <a:solidFill>
                  <a:schemeClr val="bg1"/>
                </a:solidFill>
              </a:rPr>
              <a:t>GraceDB</a:t>
            </a:r>
            <a:r>
              <a:rPr lang="en-US" sz="2400" dirty="0">
                <a:solidFill>
                  <a:schemeClr val="bg1"/>
                </a:solidFill>
              </a:rPr>
              <a:t> can be done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using different parameters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 (detectors, false alarm, </a:t>
            </a:r>
            <a:r>
              <a:rPr lang="en-US" sz="2400" dirty="0" err="1">
                <a:solidFill>
                  <a:schemeClr val="bg1"/>
                </a:solidFill>
              </a:rPr>
              <a:t>time,labels,id</a:t>
            </a:r>
            <a:r>
              <a:rPr lang="en-US" sz="2400" dirty="0">
                <a:solidFill>
                  <a:schemeClr val="bg1"/>
                </a:solidFill>
              </a:rPr>
              <a:t>..)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2F4E5-A488-F442-A888-3EB8F199F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059" y="1196038"/>
            <a:ext cx="4772108" cy="36446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CCB7D5-90D5-F946-8B4A-6F62B0AEA7CE}"/>
              </a:ext>
            </a:extLst>
          </p:cNvPr>
          <p:cNvSpPr txBox="1"/>
          <p:nvPr/>
        </p:nvSpPr>
        <p:spPr>
          <a:xfrm>
            <a:off x="0" y="6317845"/>
            <a:ext cx="8254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solidFill>
                  <a:srgbClr val="FF0000"/>
                </a:solidFill>
              </a:rPr>
              <a:t>Labels</a:t>
            </a:r>
            <a:r>
              <a:rPr lang="it-IT" sz="2800" dirty="0">
                <a:solidFill>
                  <a:srgbClr val="FF0000"/>
                </a:solidFill>
              </a:rPr>
              <a:t> list</a:t>
            </a:r>
            <a:r>
              <a:rPr lang="it-IT" sz="2400" dirty="0">
                <a:solidFill>
                  <a:schemeClr val="bg1"/>
                </a:solidFill>
              </a:rPr>
              <a:t>: </a:t>
            </a:r>
            <a:r>
              <a:rPr lang="it-IT" sz="2400" dirty="0" err="1">
                <a:solidFill>
                  <a:schemeClr val="bg1"/>
                </a:solidFill>
              </a:rPr>
              <a:t>https</a:t>
            </a:r>
            <a:r>
              <a:rPr lang="it-IT" sz="2400" dirty="0">
                <a:solidFill>
                  <a:schemeClr val="bg1"/>
                </a:solidFill>
              </a:rPr>
              <a:t>://</a:t>
            </a:r>
            <a:r>
              <a:rPr lang="it-IT" sz="2400" dirty="0" err="1">
                <a:solidFill>
                  <a:schemeClr val="bg1"/>
                </a:solidFill>
              </a:rPr>
              <a:t>gracedb.ligo.org</a:t>
            </a:r>
            <a:r>
              <a:rPr lang="it-IT" sz="2400" dirty="0">
                <a:solidFill>
                  <a:schemeClr val="bg1"/>
                </a:solidFill>
              </a:rPr>
              <a:t>/</a:t>
            </a:r>
            <a:r>
              <a:rPr lang="it-IT" sz="2400" dirty="0" err="1">
                <a:solidFill>
                  <a:schemeClr val="bg1"/>
                </a:solidFill>
              </a:rPr>
              <a:t>documentation</a:t>
            </a:r>
            <a:r>
              <a:rPr lang="it-IT" sz="2400" dirty="0">
                <a:solidFill>
                  <a:schemeClr val="bg1"/>
                </a:solidFill>
              </a:rPr>
              <a:t>/</a:t>
            </a:r>
            <a:r>
              <a:rPr lang="it-IT" sz="2400" dirty="0" err="1">
                <a:solidFill>
                  <a:schemeClr val="bg1"/>
                </a:solidFill>
              </a:rPr>
              <a:t>labels.html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732C1-DBD1-164C-81B0-191218D93745}"/>
              </a:ext>
            </a:extLst>
          </p:cNvPr>
          <p:cNvSpPr txBox="1"/>
          <p:nvPr/>
        </p:nvSpPr>
        <p:spPr>
          <a:xfrm>
            <a:off x="4127059" y="4920785"/>
            <a:ext cx="52195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solidFill>
                  <a:srgbClr val="FF0000"/>
                </a:solidFill>
              </a:rPr>
              <a:t>Example</a:t>
            </a:r>
            <a:r>
              <a:rPr lang="it-IT" sz="2800" dirty="0">
                <a:solidFill>
                  <a:srgbClr val="FF0000"/>
                </a:solidFill>
              </a:rPr>
              <a:t> of </a:t>
            </a:r>
            <a:r>
              <a:rPr lang="it-IT" sz="2800" dirty="0" err="1">
                <a:solidFill>
                  <a:srgbClr val="FF0000"/>
                </a:solidFill>
              </a:rPr>
              <a:t>how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err="1">
                <a:solidFill>
                  <a:srgbClr val="FF0000"/>
                </a:solidFill>
              </a:rPr>
              <a:t>names</a:t>
            </a:r>
            <a:r>
              <a:rPr lang="it-IT" sz="2800" dirty="0">
                <a:solidFill>
                  <a:srgbClr val="FF0000"/>
                </a:solidFill>
              </a:rPr>
              <a:t> are </a:t>
            </a:r>
          </a:p>
          <a:p>
            <a:r>
              <a:rPr lang="it-IT" sz="2800" dirty="0" err="1">
                <a:solidFill>
                  <a:srgbClr val="FF0000"/>
                </a:solidFill>
              </a:rPr>
              <a:t>assigned</a:t>
            </a:r>
            <a:r>
              <a:rPr lang="it-IT" sz="2800" dirty="0">
                <a:solidFill>
                  <a:srgbClr val="FF0000"/>
                </a:solidFill>
              </a:rPr>
              <a:t> to </a:t>
            </a:r>
            <a:r>
              <a:rPr lang="it-IT" sz="2800" dirty="0" err="1">
                <a:solidFill>
                  <a:srgbClr val="FF0000"/>
                </a:solidFill>
              </a:rPr>
              <a:t>Superevents</a:t>
            </a:r>
            <a:endParaRPr lang="it-IT" sz="2800" dirty="0">
              <a:solidFill>
                <a:srgbClr val="FF0000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(</a:t>
            </a:r>
            <a:r>
              <a:rPr lang="it-IT" sz="2400" dirty="0" err="1">
                <a:solidFill>
                  <a:schemeClr val="bg1"/>
                </a:solidFill>
              </a:rPr>
              <a:t>see</a:t>
            </a:r>
            <a:r>
              <a:rPr lang="it-IT" sz="2400" dirty="0">
                <a:solidFill>
                  <a:schemeClr val="bg1"/>
                </a:solidFill>
              </a:rPr>
              <a:t> Data </a:t>
            </a:r>
            <a:r>
              <a:rPr lang="it-IT" sz="2400" dirty="0" err="1">
                <a:solidFill>
                  <a:schemeClr val="bg1"/>
                </a:solidFill>
              </a:rPr>
              <a:t>Models</a:t>
            </a:r>
            <a:r>
              <a:rPr lang="it-IT" sz="2400" dirty="0">
                <a:solidFill>
                  <a:schemeClr val="bg1"/>
                </a:solidFill>
              </a:rPr>
              <a:t> in the </a:t>
            </a:r>
            <a:r>
              <a:rPr lang="it-IT" sz="2400" dirty="0" err="1">
                <a:solidFill>
                  <a:schemeClr val="bg1"/>
                </a:solidFill>
              </a:rPr>
              <a:t>documentation</a:t>
            </a:r>
            <a:r>
              <a:rPr lang="it-IT" sz="24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7514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9F036-809F-FC41-A444-1B94F9BED8F0}" type="slidenum">
              <a:rPr lang="it-IT" smtClean="0"/>
              <a:t>32</a:t>
            </a:fld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57ADEC-D264-EC42-AC4A-03385DF1F2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5" y="78168"/>
            <a:ext cx="9332828" cy="671451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809469"/>
            <a:ext cx="9144000" cy="5774212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/>
                </a:solidFill>
                <a:sym typeface="Wingdings"/>
              </a:rPr>
              <a:t>To detect these signals we need to integrate over long times. </a:t>
            </a:r>
          </a:p>
          <a:p>
            <a:endParaRPr lang="en-US" sz="2400" dirty="0">
              <a:solidFill>
                <a:schemeClr val="bg1"/>
              </a:solidFill>
              <a:sym typeface="Wingdings"/>
            </a:endParaRPr>
          </a:p>
          <a:p>
            <a:endParaRPr lang="en-US" sz="2400" dirty="0">
              <a:solidFill>
                <a:schemeClr val="bg1"/>
              </a:solidFill>
              <a:sym typeface="Wingdings"/>
            </a:endParaRPr>
          </a:p>
          <a:p>
            <a:endParaRPr lang="en-US" sz="2400" dirty="0">
              <a:solidFill>
                <a:schemeClr val="bg1"/>
              </a:solidFill>
              <a:sym typeface="Wingdings"/>
            </a:endParaRPr>
          </a:p>
          <a:p>
            <a:r>
              <a:rPr lang="en-US" sz="2400" dirty="0">
                <a:solidFill>
                  <a:schemeClr val="bg1"/>
                </a:solidFill>
                <a:sym typeface="Wingdings"/>
              </a:rPr>
              <a:t>At the actual sensitivities our main target for continuous searches are galactic non-axisymmetric spinning NS, isolated or in binary systems,  such that the frequency of the emitted GW, is in the band of our detectors ~[20-2000] Hz.</a:t>
            </a:r>
          </a:p>
          <a:p>
            <a:endParaRPr lang="en-US" sz="2400" dirty="0">
              <a:solidFill>
                <a:schemeClr val="bg1"/>
              </a:solidFill>
              <a:sym typeface="Wingdings"/>
            </a:endParaRPr>
          </a:p>
          <a:p>
            <a:endParaRPr lang="en-US" sz="2400" dirty="0">
              <a:solidFill>
                <a:schemeClr val="bg1"/>
              </a:solidFill>
              <a:sym typeface="Wingdings"/>
            </a:endParaRPr>
          </a:p>
          <a:p>
            <a:r>
              <a:rPr lang="en-US" sz="2400" b="1" u="sng" dirty="0">
                <a:solidFill>
                  <a:srgbClr val="FF0000"/>
                </a:solidFill>
              </a:rPr>
              <a:t>We know that potential sources of CW exist</a:t>
            </a:r>
            <a:r>
              <a:rPr lang="en-US" sz="2400" dirty="0">
                <a:solidFill>
                  <a:srgbClr val="FF0000"/>
                </a:solidFill>
              </a:rPr>
              <a:t>: 2700+ NS are observed (mostly pulsars) and O(10</a:t>
            </a:r>
            <a:r>
              <a:rPr lang="en-US" sz="2400" baseline="30000" dirty="0">
                <a:solidFill>
                  <a:srgbClr val="FF0000"/>
                </a:solidFill>
              </a:rPr>
              <a:t>8</a:t>
            </a:r>
            <a:r>
              <a:rPr lang="en-US" sz="2400" dirty="0">
                <a:solidFill>
                  <a:srgbClr val="FF0000"/>
                </a:solidFill>
              </a:rPr>
              <a:t> - 10</a:t>
            </a:r>
            <a:r>
              <a:rPr lang="en-US" sz="2400" baseline="30000" dirty="0">
                <a:solidFill>
                  <a:srgbClr val="FF0000"/>
                </a:solidFill>
              </a:rPr>
              <a:t>9</a:t>
            </a:r>
            <a:r>
              <a:rPr lang="en-US" sz="2400" dirty="0">
                <a:solidFill>
                  <a:srgbClr val="FF0000"/>
                </a:solidFill>
              </a:rPr>
              <a:t>) are expected to exist in the Galaxy.  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b="1" i="1" dirty="0">
                <a:solidFill>
                  <a:srgbClr val="FF0000"/>
                </a:solidFill>
              </a:rPr>
              <a:t>Multi-messenger astronomy plays and will play an important role</a:t>
            </a:r>
          </a:p>
          <a:p>
            <a:endParaRPr lang="en-US" sz="2400" dirty="0">
              <a:sym typeface="Wingdings"/>
            </a:endParaRPr>
          </a:p>
          <a:p>
            <a:endParaRPr lang="en-US" sz="2400" dirty="0">
              <a:sym typeface="Wingdings"/>
            </a:endParaRP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986" y="-59284"/>
            <a:ext cx="8660250" cy="72989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CW searches: a source still not detected  </a:t>
            </a:r>
          </a:p>
        </p:txBody>
      </p:sp>
    </p:spTree>
    <p:extLst>
      <p:ext uri="{BB962C8B-B14F-4D97-AF65-F5344CB8AC3E}">
        <p14:creationId xmlns:p14="http://schemas.microsoft.com/office/powerpoint/2010/main" val="246580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0" y="849935"/>
            <a:ext cx="9166808" cy="4572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78350" y="849935"/>
            <a:ext cx="2590774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14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Picture credit. </a:t>
            </a:r>
            <a:r>
              <a:rPr lang="en-US" sz="1814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Palomba</a:t>
            </a:r>
            <a:endParaRPr lang="en-US" sz="1814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991" y="108242"/>
            <a:ext cx="7224798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66" dirty="0">
                <a:solidFill>
                  <a:srgbClr val="FF0000"/>
                </a:solidFill>
              </a:rPr>
              <a:t>The computational problem: the CW case</a:t>
            </a:r>
          </a:p>
        </p:txBody>
      </p:sp>
      <p:sp>
        <p:nvSpPr>
          <p:cNvPr id="8" name="Rectangle 7"/>
          <p:cNvSpPr/>
          <p:nvPr/>
        </p:nvSpPr>
        <p:spPr>
          <a:xfrm>
            <a:off x="40928" y="5496698"/>
            <a:ext cx="9144000" cy="1655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40" dirty="0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Order of magnitude estimation is: 1 year, 3 detectors.  </a:t>
            </a:r>
          </a:p>
          <a:p>
            <a:r>
              <a:rPr lang="en-US" sz="2540" dirty="0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~ 80 million core-hours</a:t>
            </a:r>
            <a:r>
              <a:rPr lang="en-US" sz="2540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.     </a:t>
            </a:r>
          </a:p>
          <a:p>
            <a:r>
              <a:rPr lang="en-US" sz="2540">
                <a:latin typeface="Calibri" charset="0"/>
                <a:ea typeface="Calibri" charset="0"/>
                <a:cs typeface="Times New Roman" charset="0"/>
              </a:rPr>
              <a:t>All </a:t>
            </a:r>
            <a:r>
              <a:rPr lang="en-US" sz="2540" dirty="0">
                <a:latin typeface="Calibri" charset="0"/>
                <a:ea typeface="Calibri" charset="0"/>
                <a:cs typeface="Times New Roman" charset="0"/>
              </a:rPr>
              <a:t>the h data are needed for the analysis.                                                                                </a:t>
            </a:r>
            <a:r>
              <a:rPr lang="en-US" sz="2540">
                <a:latin typeface="Calibri" charset="0"/>
                <a:ea typeface="Calibri" charset="0"/>
                <a:cs typeface="Times New Roman" charset="0"/>
              </a:rPr>
              <a:t>.                                                 </a:t>
            </a:r>
            <a:endParaRPr lang="en-GB" sz="2540" dirty="0"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21042" y="6277789"/>
            <a:ext cx="990600" cy="365087"/>
          </a:xfrm>
        </p:spPr>
        <p:txBody>
          <a:bodyPr/>
          <a:lstStyle/>
          <a:p>
            <a:fld id="{4124CCC8-BBB5-FD49-9E7D-75037732D547}" type="slidenum">
              <a:rPr lang="fi-FI" smtClean="0"/>
              <a:pPr/>
              <a:t>33</a:t>
            </a:fld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6A4C14-AA14-9A4C-B97D-3BF446ACD7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458" y="42810"/>
            <a:ext cx="846183" cy="8461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A30CAE-C2F7-E14E-9D7D-592228A464AC}"/>
              </a:ext>
            </a:extLst>
          </p:cNvPr>
          <p:cNvSpPr txBox="1"/>
          <p:nvPr/>
        </p:nvSpPr>
        <p:spPr>
          <a:xfrm>
            <a:off x="7038469" y="1476000"/>
            <a:ext cx="1762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bg1"/>
                </a:solidFill>
              </a:rPr>
              <a:t>Known</a:t>
            </a:r>
            <a:r>
              <a:rPr lang="it-IT" sz="1600" dirty="0">
                <a:solidFill>
                  <a:schemeClr val="bg1"/>
                </a:solidFill>
              </a:rPr>
              <a:t> for Sco-X1</a:t>
            </a:r>
            <a:r>
              <a:rPr lang="it-IT" dirty="0"/>
              <a:t>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FEFCC-E99F-3D49-B705-D2D842B45E07}"/>
              </a:ext>
            </a:extLst>
          </p:cNvPr>
          <p:cNvSpPr/>
          <p:nvPr/>
        </p:nvSpPr>
        <p:spPr>
          <a:xfrm>
            <a:off x="5374350" y="4032000"/>
            <a:ext cx="1008000" cy="216000"/>
          </a:xfrm>
          <a:prstGeom prst="rect">
            <a:avLst/>
          </a:prstGeom>
          <a:solidFill>
            <a:schemeClr val="accent6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830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DB03DB-2210-164D-8F85-C79A49CCE63C}"/>
              </a:ext>
            </a:extLst>
          </p:cNvPr>
          <p:cNvSpPr txBox="1"/>
          <p:nvPr/>
        </p:nvSpPr>
        <p:spPr>
          <a:xfrm>
            <a:off x="236764" y="302359"/>
            <a:ext cx="8670472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 have implemented a robust data (and software)</a:t>
            </a:r>
          </a:p>
          <a:p>
            <a:r>
              <a:rPr lang="en-US" sz="2800" dirty="0">
                <a:solidFill>
                  <a:schemeClr val="bg1"/>
                </a:solidFill>
              </a:rPr>
              <a:t>preservation and distribution model;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Data and basic software are distributed, using </a:t>
            </a:r>
          </a:p>
          <a:p>
            <a:r>
              <a:rPr lang="en-US" sz="2800" dirty="0">
                <a:solidFill>
                  <a:schemeClr val="bg1"/>
                </a:solidFill>
              </a:rPr>
              <a:t>different formats and different languages;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The sensitivity of the detectors is still improving, </a:t>
            </a:r>
          </a:p>
          <a:p>
            <a:r>
              <a:rPr lang="en-US" sz="2800" dirty="0">
                <a:solidFill>
                  <a:schemeClr val="bg1"/>
                </a:solidFill>
              </a:rPr>
              <a:t>new detectors will join the network ….</a:t>
            </a:r>
          </a:p>
          <a:p>
            <a:r>
              <a:rPr lang="en-US" sz="2800" dirty="0">
                <a:solidFill>
                  <a:schemeClr val="bg1"/>
                </a:solidFill>
              </a:rPr>
              <a:t>New GW sources will probably be seen….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There is a lot of work ahead for us and the contribution of people from other sectors is highly encouraged and welcome.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1368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55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2667BD-DFD1-8242-A929-D7CCFE262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45" y="59655"/>
            <a:ext cx="7598979" cy="15484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2E6324-041C-B048-9D19-917FFD726D16}"/>
              </a:ext>
            </a:extLst>
          </p:cNvPr>
          <p:cNvSpPr/>
          <p:nvPr/>
        </p:nvSpPr>
        <p:spPr>
          <a:xfrm>
            <a:off x="112505" y="1856968"/>
            <a:ext cx="4448782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https://www.gw-openscience.org/projects/</a:t>
            </a:r>
            <a:endParaRPr lang="it-IT" dirty="0">
              <a:solidFill>
                <a:srgbClr val="FF0000"/>
              </a:solidFill>
            </a:endParaRP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 err="1">
                <a:solidFill>
                  <a:schemeClr val="bg1"/>
                </a:solidFill>
              </a:rPr>
              <a:t>Presently</a:t>
            </a:r>
            <a:r>
              <a:rPr lang="it-IT" dirty="0">
                <a:solidFill>
                  <a:schemeClr val="bg1"/>
                </a:solidFill>
              </a:rPr>
              <a:t> more </a:t>
            </a:r>
            <a:r>
              <a:rPr lang="it-IT" dirty="0" err="1">
                <a:solidFill>
                  <a:schemeClr val="bg1"/>
                </a:solidFill>
              </a:rPr>
              <a:t>than</a:t>
            </a:r>
            <a:r>
              <a:rPr lang="it-IT" dirty="0">
                <a:solidFill>
                  <a:schemeClr val="bg1"/>
                </a:solidFill>
              </a:rPr>
              <a:t> 50 </a:t>
            </a:r>
            <a:r>
              <a:rPr lang="it-IT" dirty="0" err="1">
                <a:solidFill>
                  <a:schemeClr val="bg1"/>
                </a:solidFill>
              </a:rPr>
              <a:t>scientific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publications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And </a:t>
            </a:r>
            <a:r>
              <a:rPr lang="it-IT" dirty="0" err="1">
                <a:solidFill>
                  <a:schemeClr val="bg1"/>
                </a:solidFill>
              </a:rPr>
              <a:t>other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activities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like</a:t>
            </a:r>
            <a:r>
              <a:rPr lang="it-IT" dirty="0">
                <a:solidFill>
                  <a:schemeClr val="bg1"/>
                </a:solidFill>
              </a:rPr>
              <a:t>: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- An </a:t>
            </a:r>
            <a:r>
              <a:rPr lang="it-IT" dirty="0" err="1">
                <a:solidFill>
                  <a:schemeClr val="bg1"/>
                </a:solidFill>
              </a:rPr>
              <a:t>iphone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app</a:t>
            </a:r>
            <a:r>
              <a:rPr lang="it-IT" dirty="0">
                <a:solidFill>
                  <a:schemeClr val="bg1"/>
                </a:solidFill>
              </a:rPr>
              <a:t> (GW </a:t>
            </a:r>
            <a:r>
              <a:rPr lang="it-IT" dirty="0" err="1">
                <a:solidFill>
                  <a:schemeClr val="bg1"/>
                </a:solidFill>
              </a:rPr>
              <a:t>events</a:t>
            </a:r>
            <a:r>
              <a:rPr lang="it-IT" dirty="0">
                <a:solidFill>
                  <a:schemeClr val="bg1"/>
                </a:solidFill>
              </a:rPr>
              <a:t>)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- </a:t>
            </a:r>
            <a:r>
              <a:rPr lang="it-IT" dirty="0" err="1">
                <a:solidFill>
                  <a:schemeClr val="bg1"/>
                </a:solidFill>
              </a:rPr>
              <a:t>Artistic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installation</a:t>
            </a:r>
            <a:r>
              <a:rPr lang="it-IT" dirty="0">
                <a:solidFill>
                  <a:schemeClr val="bg1"/>
                </a:solidFill>
              </a:rPr>
              <a:t>: </a:t>
            </a:r>
            <a:r>
              <a:rPr lang="it-IT" dirty="0" err="1">
                <a:solidFill>
                  <a:schemeClr val="bg1"/>
                </a:solidFill>
              </a:rPr>
              <a:t>Void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564B3-77AB-6745-BB0A-4F310347A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9452" y="1681655"/>
            <a:ext cx="4230230" cy="5176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83B55-BE04-C141-B68A-868728DB5845}"/>
              </a:ext>
            </a:extLst>
          </p:cNvPr>
          <p:cNvSpPr txBox="1"/>
          <p:nvPr/>
        </p:nvSpPr>
        <p:spPr>
          <a:xfrm>
            <a:off x="644986" y="6505160"/>
            <a:ext cx="3489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</a:rPr>
              <a:t>Plot credit: A. Trovato, ASTERICS, March 2019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B91A66-94E2-3A48-89B9-349C512DD3AF}"/>
              </a:ext>
            </a:extLst>
          </p:cNvPr>
          <p:cNvSpPr/>
          <p:nvPr/>
        </p:nvSpPr>
        <p:spPr>
          <a:xfrm>
            <a:off x="5365531" y="1856968"/>
            <a:ext cx="27274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Amount</a:t>
            </a:r>
            <a:r>
              <a:rPr lang="it-IT" dirty="0"/>
              <a:t> of data </a:t>
            </a:r>
            <a:r>
              <a:rPr lang="it-IT" dirty="0" err="1"/>
              <a:t>downloaded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the </a:t>
            </a:r>
            <a:r>
              <a:rPr lang="it-IT" dirty="0" err="1"/>
              <a:t>beginning</a:t>
            </a:r>
            <a:r>
              <a:rPr lang="it-IT" dirty="0"/>
              <a:t> of the </a:t>
            </a:r>
            <a:r>
              <a:rPr lang="it-IT" dirty="0" err="1"/>
              <a:t>year</a:t>
            </a:r>
            <a:endParaRPr lang="it-I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3E5F32-B7BE-9744-BF8A-A2096A3B30FF}"/>
              </a:ext>
            </a:extLst>
          </p:cNvPr>
          <p:cNvSpPr/>
          <p:nvPr/>
        </p:nvSpPr>
        <p:spPr>
          <a:xfrm>
            <a:off x="7917217" y="4526596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10 TB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34BEE0-4150-B94A-9EEE-E12BE89335BE}"/>
              </a:ext>
            </a:extLst>
          </p:cNvPr>
          <p:cNvSpPr/>
          <p:nvPr/>
        </p:nvSpPr>
        <p:spPr>
          <a:xfrm>
            <a:off x="7917217" y="2146738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20 TB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9DDD48-D7B7-1042-BA1B-2A621B29B1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154" y="4343401"/>
            <a:ext cx="3172288" cy="198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51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gwda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6479" y="2155142"/>
            <a:ext cx="2160240" cy="1579521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43704" y="1073897"/>
            <a:ext cx="5116657" cy="1061391"/>
          </a:xfrm>
          <a:prstGeom prst="rect">
            <a:avLst/>
          </a:prstGeom>
          <a:noFill/>
        </p:spPr>
        <p:txBody>
          <a:bodyPr wrap="square" lIns="91004" tIns="45503" rIns="91004" bIns="45503" rtlCol="0">
            <a:spAutoFit/>
          </a:bodyPr>
          <a:lstStyle/>
          <a:p>
            <a:pPr algn="ctr" defTabSz="455031">
              <a:buFont typeface="Times New Roman" pitchFamily="18" charset="0"/>
              <a:buNone/>
            </a:pPr>
            <a:r>
              <a:rPr lang="it-IT" sz="2100" b="1" i="1" dirty="0">
                <a:solidFill>
                  <a:srgbClr val="FFFFFF"/>
                </a:solidFill>
                <a:ea typeface="Arial Unicode MS" pitchFamily="34" charset="-128"/>
                <a:cs typeface="Chalkduster"/>
              </a:rPr>
              <a:t>CBC: </a:t>
            </a:r>
            <a:r>
              <a:rPr lang="it-IT" sz="2100" b="1" i="1" dirty="0" err="1">
                <a:solidFill>
                  <a:srgbClr val="FFFFFF"/>
                </a:solidFill>
                <a:ea typeface="Arial Unicode MS" pitchFamily="34" charset="-128"/>
                <a:cs typeface="Chalkduster"/>
              </a:rPr>
              <a:t>Coalescence</a:t>
            </a:r>
            <a:r>
              <a:rPr lang="it-IT" sz="2100" b="1" i="1" dirty="0">
                <a:solidFill>
                  <a:srgbClr val="FFFFFF"/>
                </a:solidFill>
                <a:ea typeface="Arial Unicode MS" pitchFamily="34" charset="-128"/>
                <a:cs typeface="Chalkduster"/>
              </a:rPr>
              <a:t> of </a:t>
            </a:r>
            <a:r>
              <a:rPr lang="it-IT" sz="2100" b="1" i="1" dirty="0" err="1">
                <a:solidFill>
                  <a:srgbClr val="FFFFFF"/>
                </a:solidFill>
                <a:ea typeface="Arial Unicode MS" pitchFamily="34" charset="-128"/>
                <a:cs typeface="Chalkduster"/>
              </a:rPr>
              <a:t>binary</a:t>
            </a:r>
            <a:r>
              <a:rPr lang="it-IT" sz="2100" b="1" i="1" dirty="0">
                <a:solidFill>
                  <a:srgbClr val="FFFFFF"/>
                </a:solidFill>
                <a:ea typeface="Arial Unicode MS" pitchFamily="34" charset="-128"/>
                <a:cs typeface="Chalkduster"/>
              </a:rPr>
              <a:t> </a:t>
            </a:r>
          </a:p>
          <a:p>
            <a:pPr algn="ctr" defTabSz="455031">
              <a:buFont typeface="Times New Roman" pitchFamily="18" charset="0"/>
              <a:buNone/>
            </a:pPr>
            <a:r>
              <a:rPr lang="it-IT" sz="2100" b="1" i="1" dirty="0" err="1">
                <a:solidFill>
                  <a:srgbClr val="FFFFFF"/>
                </a:solidFill>
                <a:ea typeface="Arial Unicode MS" pitchFamily="34" charset="-128"/>
                <a:cs typeface="Chalkduster"/>
              </a:rPr>
              <a:t>system</a:t>
            </a:r>
            <a:r>
              <a:rPr lang="it-IT" sz="2100" b="1" i="1" dirty="0">
                <a:solidFill>
                  <a:srgbClr val="FFFFFF"/>
                </a:solidFill>
                <a:ea typeface="Arial Unicode MS" pitchFamily="34" charset="-128"/>
                <a:cs typeface="Chalkduster"/>
              </a:rPr>
              <a:t> of </a:t>
            </a:r>
            <a:r>
              <a:rPr lang="it-IT" sz="2100" b="1" i="1" dirty="0" err="1">
                <a:solidFill>
                  <a:srgbClr val="FFFFFF"/>
                </a:solidFill>
                <a:ea typeface="Arial Unicode MS" pitchFamily="34" charset="-128"/>
                <a:cs typeface="Chalkduster"/>
              </a:rPr>
              <a:t>neutron</a:t>
            </a:r>
            <a:r>
              <a:rPr lang="it-IT" sz="2100" b="1" i="1" dirty="0">
                <a:solidFill>
                  <a:srgbClr val="FFFFFF"/>
                </a:solidFill>
                <a:ea typeface="Arial Unicode MS" pitchFamily="34" charset="-128"/>
                <a:cs typeface="Chalkduster"/>
              </a:rPr>
              <a:t> </a:t>
            </a:r>
            <a:r>
              <a:rPr lang="it-IT" sz="2100" b="1" i="1" dirty="0" err="1">
                <a:solidFill>
                  <a:srgbClr val="FFFFFF"/>
                </a:solidFill>
                <a:ea typeface="Arial Unicode MS" pitchFamily="34" charset="-128"/>
                <a:cs typeface="Chalkduster"/>
              </a:rPr>
              <a:t>stars</a:t>
            </a:r>
            <a:r>
              <a:rPr lang="it-IT" sz="2100" b="1" i="1" dirty="0">
                <a:solidFill>
                  <a:srgbClr val="FFFFFF"/>
                </a:solidFill>
                <a:ea typeface="Arial Unicode MS" pitchFamily="34" charset="-128"/>
                <a:cs typeface="Chalkduster"/>
              </a:rPr>
              <a:t> and/or stellar-mass </a:t>
            </a:r>
            <a:r>
              <a:rPr lang="it-IT" sz="2100" b="1" i="1" dirty="0" err="1">
                <a:solidFill>
                  <a:srgbClr val="FFFFFF"/>
                </a:solidFill>
                <a:ea typeface="Arial Unicode MS" pitchFamily="34" charset="-128"/>
                <a:cs typeface="Chalkduster"/>
              </a:rPr>
              <a:t>black-hole</a:t>
            </a:r>
            <a:endParaRPr lang="it-IT" sz="2100" b="1" i="1" dirty="0">
              <a:solidFill>
                <a:srgbClr val="FFFFFF"/>
              </a:solidFill>
              <a:ea typeface="Arial Unicode MS" pitchFamily="34" charset="-128"/>
              <a:cs typeface="Chalkduster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748870" y="1152530"/>
            <a:ext cx="3268134" cy="738226"/>
          </a:xfrm>
          <a:prstGeom prst="rect">
            <a:avLst/>
          </a:prstGeom>
          <a:noFill/>
        </p:spPr>
        <p:txBody>
          <a:bodyPr wrap="square" lIns="91004" tIns="45503" rIns="91004" bIns="45503" rtlCol="0">
            <a:spAutoFit/>
          </a:bodyPr>
          <a:lstStyle/>
          <a:p>
            <a:pPr algn="ctr" defTabSz="455031">
              <a:buFont typeface="Times New Roman" pitchFamily="18" charset="0"/>
              <a:buNone/>
            </a:pPr>
            <a:r>
              <a:rPr lang="it-IT" sz="2100" b="1" i="1" dirty="0" err="1">
                <a:solidFill>
                  <a:prstClr val="white"/>
                </a:solidFill>
                <a:latin typeface="+mj-lt"/>
                <a:ea typeface="Arial Unicode MS" pitchFamily="34" charset="-128"/>
                <a:cs typeface="Chalkduster"/>
              </a:rPr>
              <a:t>Burst</a:t>
            </a:r>
            <a:r>
              <a:rPr lang="it-IT" sz="2100" b="1" i="1" dirty="0">
                <a:solidFill>
                  <a:prstClr val="white"/>
                </a:solidFill>
                <a:latin typeface="+mj-lt"/>
                <a:ea typeface="Arial Unicode MS" pitchFamily="34" charset="-128"/>
                <a:cs typeface="Chalkduster"/>
              </a:rPr>
              <a:t>: Core-</a:t>
            </a:r>
            <a:r>
              <a:rPr lang="it-IT" sz="2100" b="1" i="1" dirty="0" err="1">
                <a:solidFill>
                  <a:prstClr val="white"/>
                </a:solidFill>
                <a:latin typeface="+mj-lt"/>
                <a:ea typeface="Arial Unicode MS" pitchFamily="34" charset="-128"/>
                <a:cs typeface="Chalkduster"/>
              </a:rPr>
              <a:t>collapse</a:t>
            </a:r>
            <a:r>
              <a:rPr lang="it-IT" sz="2100" b="1" i="1" dirty="0">
                <a:solidFill>
                  <a:prstClr val="white"/>
                </a:solidFill>
                <a:latin typeface="+mj-lt"/>
                <a:ea typeface="Arial Unicode MS" pitchFamily="34" charset="-128"/>
                <a:cs typeface="Chalkduster"/>
              </a:rPr>
              <a:t> of </a:t>
            </a:r>
          </a:p>
          <a:p>
            <a:pPr algn="ctr" defTabSz="455031">
              <a:buFont typeface="Times New Roman" pitchFamily="18" charset="0"/>
              <a:buNone/>
            </a:pPr>
            <a:r>
              <a:rPr lang="it-IT" sz="2100" b="1" i="1" dirty="0">
                <a:solidFill>
                  <a:prstClr val="white"/>
                </a:solidFill>
                <a:latin typeface="+mj-lt"/>
                <a:ea typeface="Arial Unicode MS" pitchFamily="34" charset="-128"/>
                <a:cs typeface="Chalkduster"/>
              </a:rPr>
              <a:t>massive </a:t>
            </a:r>
            <a:r>
              <a:rPr lang="it-IT" sz="2100" b="1" i="1" dirty="0" err="1">
                <a:solidFill>
                  <a:prstClr val="white"/>
                </a:solidFill>
                <a:latin typeface="+mj-lt"/>
                <a:ea typeface="Arial Unicode MS" pitchFamily="34" charset="-128"/>
                <a:cs typeface="Chalkduster"/>
              </a:rPr>
              <a:t>stars</a:t>
            </a:r>
            <a:endParaRPr lang="it-IT" sz="2100" b="1" i="1" dirty="0">
              <a:solidFill>
                <a:prstClr val="white"/>
              </a:solidFill>
              <a:latin typeface="+mj-lt"/>
              <a:ea typeface="Arial Unicode MS" pitchFamily="34" charset="-128"/>
              <a:cs typeface="Chalkduster"/>
            </a:endParaRPr>
          </a:p>
        </p:txBody>
      </p:sp>
      <p:pic>
        <p:nvPicPr>
          <p:cNvPr id="14" name="image24.jpeg" descr="http://www.arkadiansystems.com/wp-content/uploads/2013/12/Merg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2" y="2119023"/>
            <a:ext cx="2110746" cy="1584176"/>
          </a:xfrm>
          <a:prstGeom prst="rect">
            <a:avLst/>
          </a:prstGeom>
          <a:ln w="38100" cmpd="sng">
            <a:solidFill>
              <a:srgbClr val="FFFFFF"/>
            </a:solidFill>
            <a:miter lim="400000"/>
          </a:ln>
        </p:spPr>
      </p:pic>
      <p:pic>
        <p:nvPicPr>
          <p:cNvPr id="7" name="Immagine 6" descr="Schermata 2016-04-05 alle 11.10.12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822" y="4630284"/>
            <a:ext cx="1906390" cy="1754822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</p:pic>
      <p:pic>
        <p:nvPicPr>
          <p:cNvPr id="12" name="Immagine 11" descr="sn_cas_0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637" y="2059752"/>
            <a:ext cx="1800200" cy="1722269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152397" y="84669"/>
            <a:ext cx="8619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err="1">
                <a:solidFill>
                  <a:srgbClr val="FF0000"/>
                </a:solidFill>
                <a:latin typeface="+mj-lt"/>
                <a:ea typeface="Helvetica Light"/>
                <a:cs typeface="Chalkduster"/>
              </a:rPr>
              <a:t>Astrophysical</a:t>
            </a:r>
            <a:r>
              <a:rPr lang="it-IT" sz="2200" dirty="0">
                <a:solidFill>
                  <a:srgbClr val="FF0000"/>
                </a:solidFill>
                <a:latin typeface="+mj-lt"/>
                <a:ea typeface="Helvetica Light"/>
                <a:cs typeface="Chalkduster"/>
              </a:rPr>
              <a:t> </a:t>
            </a:r>
            <a:r>
              <a:rPr lang="it-IT" sz="2200" dirty="0" err="1">
                <a:solidFill>
                  <a:srgbClr val="FF0000"/>
                </a:solidFill>
                <a:latin typeface="+mj-lt"/>
                <a:ea typeface="Helvetica Light"/>
                <a:cs typeface="Chalkduster"/>
              </a:rPr>
              <a:t>sources</a:t>
            </a:r>
            <a:r>
              <a:rPr lang="it-IT" sz="2200" dirty="0">
                <a:solidFill>
                  <a:srgbClr val="FF0000"/>
                </a:solidFill>
                <a:latin typeface="+mj-lt"/>
                <a:ea typeface="Helvetica Light"/>
                <a:cs typeface="Chalkduster"/>
              </a:rPr>
              <a:t> </a:t>
            </a:r>
            <a:r>
              <a:rPr lang="it-IT" sz="2200" dirty="0" err="1">
                <a:solidFill>
                  <a:srgbClr val="FF0000"/>
                </a:solidFill>
                <a:latin typeface="+mj-lt"/>
                <a:ea typeface="Helvetica Light"/>
                <a:cs typeface="Chalkduster"/>
              </a:rPr>
              <a:t>emitting</a:t>
            </a:r>
            <a:r>
              <a:rPr lang="it-IT" sz="2200" dirty="0">
                <a:solidFill>
                  <a:srgbClr val="FF0000"/>
                </a:solidFill>
                <a:latin typeface="+mj-lt"/>
                <a:ea typeface="Helvetica Light"/>
                <a:cs typeface="Chalkduster"/>
              </a:rPr>
              <a:t>  GW </a:t>
            </a:r>
            <a:r>
              <a:rPr lang="it-IT" sz="2200" dirty="0" err="1">
                <a:solidFill>
                  <a:srgbClr val="FF0000"/>
                </a:solidFill>
                <a:latin typeface="+mj-lt"/>
                <a:ea typeface="Helvetica Light"/>
                <a:cs typeface="Chalkduster"/>
              </a:rPr>
              <a:t>signals</a:t>
            </a:r>
            <a:r>
              <a:rPr lang="it-IT" sz="2200" dirty="0">
                <a:solidFill>
                  <a:srgbClr val="FF0000"/>
                </a:solidFill>
                <a:latin typeface="+mj-lt"/>
                <a:ea typeface="Helvetica Light"/>
                <a:cs typeface="Chalkduster"/>
              </a:rPr>
              <a:t> </a:t>
            </a:r>
            <a:r>
              <a:rPr lang="it-IT" sz="2200" dirty="0" err="1">
                <a:solidFill>
                  <a:srgbClr val="FF0000"/>
                </a:solidFill>
                <a:latin typeface="+mj-lt"/>
                <a:ea typeface="Helvetica Light"/>
                <a:cs typeface="Chalkduster"/>
              </a:rPr>
              <a:t>detectable</a:t>
            </a:r>
            <a:r>
              <a:rPr lang="it-IT" sz="2200" dirty="0">
                <a:solidFill>
                  <a:srgbClr val="FF0000"/>
                </a:solidFill>
                <a:latin typeface="+mj-lt"/>
                <a:ea typeface="Helvetica Light"/>
                <a:cs typeface="Chalkduster"/>
              </a:rPr>
              <a:t> by LIGO and Virgo (10-2000 Hz) </a:t>
            </a:r>
          </a:p>
        </p:txBody>
      </p:sp>
      <p:sp>
        <p:nvSpPr>
          <p:cNvPr id="5" name="Rettangolo 4"/>
          <p:cNvSpPr/>
          <p:nvPr/>
        </p:nvSpPr>
        <p:spPr>
          <a:xfrm>
            <a:off x="4184421" y="4180784"/>
            <a:ext cx="4137159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100" b="1" i="1" dirty="0">
                <a:solidFill>
                  <a:srgbClr val="FFFFFF"/>
                </a:solidFill>
                <a:latin typeface="+mj-lt"/>
                <a:ea typeface="Helvetica Light"/>
                <a:cs typeface="Chalkduster"/>
              </a:rPr>
              <a:t>CW: </a:t>
            </a:r>
            <a:r>
              <a:rPr lang="it-IT" sz="2100" b="1" i="1" dirty="0" err="1">
                <a:solidFill>
                  <a:srgbClr val="FFFFFF"/>
                </a:solidFill>
                <a:latin typeface="+mj-lt"/>
                <a:ea typeface="Helvetica Light"/>
                <a:cs typeface="Chalkduster"/>
              </a:rPr>
              <a:t>Isolated</a:t>
            </a:r>
            <a:r>
              <a:rPr lang="it-IT" sz="2100" b="1" i="1" dirty="0">
                <a:solidFill>
                  <a:srgbClr val="FFFFFF"/>
                </a:solidFill>
                <a:latin typeface="+mj-lt"/>
                <a:ea typeface="Helvetica Light"/>
                <a:cs typeface="Chalkduster"/>
              </a:rPr>
              <a:t> or </a:t>
            </a:r>
            <a:r>
              <a:rPr lang="it-IT" sz="2100" b="1" i="1" dirty="0" err="1">
                <a:solidFill>
                  <a:srgbClr val="FFFFFF"/>
                </a:solidFill>
                <a:latin typeface="+mj-lt"/>
                <a:ea typeface="Helvetica Light"/>
                <a:cs typeface="Chalkduster"/>
              </a:rPr>
              <a:t>binary</a:t>
            </a:r>
            <a:r>
              <a:rPr lang="it-IT" sz="2100" b="1" i="1" dirty="0">
                <a:solidFill>
                  <a:srgbClr val="FFFFFF"/>
                </a:solidFill>
                <a:latin typeface="+mj-lt"/>
                <a:ea typeface="Helvetica Light"/>
                <a:cs typeface="Chalkduster"/>
              </a:rPr>
              <a:t> </a:t>
            </a:r>
            <a:r>
              <a:rPr lang="it-IT" sz="2100" b="1" i="1" dirty="0" err="1">
                <a:solidFill>
                  <a:srgbClr val="FFFFFF"/>
                </a:solidFill>
                <a:latin typeface="+mj-lt"/>
                <a:ea typeface="Helvetica Light"/>
                <a:cs typeface="Chalkduster"/>
              </a:rPr>
              <a:t>neutron</a:t>
            </a:r>
            <a:r>
              <a:rPr lang="it-IT" sz="2100" b="1" i="1" dirty="0">
                <a:solidFill>
                  <a:srgbClr val="FFFFFF"/>
                </a:solidFill>
                <a:latin typeface="+mj-lt"/>
                <a:ea typeface="Helvetica Light"/>
                <a:cs typeface="Chalkduster"/>
              </a:rPr>
              <a:t>-star</a:t>
            </a:r>
          </a:p>
          <a:p>
            <a:endParaRPr lang="it-IT" b="1" dirty="0">
              <a:solidFill>
                <a:srgbClr val="FFFFFF"/>
              </a:solidFill>
              <a:latin typeface="Calibri"/>
              <a:ea typeface="Helvetica Light"/>
              <a:cs typeface="Helvetica Ligh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46203" y="3012580"/>
            <a:ext cx="3488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err="1">
                <a:solidFill>
                  <a:srgbClr val="3EB8FF"/>
                </a:solidFill>
                <a:latin typeface="Chalkduster"/>
                <a:ea typeface="Helvetica Light"/>
                <a:cs typeface="Chalkduster"/>
              </a:rPr>
              <a:t>Matched-filter</a:t>
            </a:r>
            <a:r>
              <a:rPr lang="it-IT" sz="2200" dirty="0">
                <a:solidFill>
                  <a:srgbClr val="3EB8FF"/>
                </a:solidFill>
                <a:latin typeface="Chalkduster"/>
                <a:ea typeface="Helvetica Light"/>
                <a:cs typeface="Chalkduster"/>
              </a:rPr>
              <a:t> </a:t>
            </a:r>
            <a:r>
              <a:rPr lang="it-IT" sz="2200" dirty="0" err="1">
                <a:solidFill>
                  <a:srgbClr val="3EB8FF"/>
                </a:solidFill>
                <a:latin typeface="Chalkduster"/>
                <a:ea typeface="Helvetica Light"/>
                <a:cs typeface="Chalkduster"/>
              </a:rPr>
              <a:t>Modeled</a:t>
            </a:r>
            <a:r>
              <a:rPr lang="it-IT" sz="2200" dirty="0">
                <a:solidFill>
                  <a:srgbClr val="3EB8FF"/>
                </a:solidFill>
                <a:latin typeface="Chalkduster"/>
                <a:ea typeface="Helvetica Light"/>
                <a:cs typeface="Chalkduster"/>
              </a:rPr>
              <a:t> </a:t>
            </a:r>
            <a:r>
              <a:rPr lang="it-IT" sz="2200" dirty="0" err="1">
                <a:solidFill>
                  <a:srgbClr val="3EB8FF"/>
                </a:solidFill>
                <a:latin typeface="Chalkduster"/>
                <a:ea typeface="Helvetica Light"/>
                <a:cs typeface="Chalkduster"/>
              </a:rPr>
              <a:t>searches</a:t>
            </a:r>
            <a:endParaRPr lang="it-IT" sz="2200" dirty="0">
              <a:solidFill>
                <a:srgbClr val="3EB8FF"/>
              </a:solidFill>
              <a:latin typeface="Chalkduster"/>
              <a:ea typeface="Helvetica Light"/>
              <a:cs typeface="Chalkduster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421038" y="3393301"/>
            <a:ext cx="34882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err="1">
                <a:solidFill>
                  <a:schemeClr val="accent1"/>
                </a:solidFill>
                <a:latin typeface="Chalkduster"/>
                <a:ea typeface="Helvetica Light"/>
                <a:cs typeface="Chalkduster"/>
              </a:rPr>
              <a:t>Unmodeled</a:t>
            </a:r>
            <a:r>
              <a:rPr lang="it-IT" sz="2200" dirty="0">
                <a:solidFill>
                  <a:schemeClr val="accent1"/>
                </a:solidFill>
                <a:latin typeface="Chalkduster"/>
                <a:ea typeface="Helvetica Light"/>
                <a:cs typeface="Chalkduster"/>
              </a:rPr>
              <a:t> </a:t>
            </a:r>
            <a:r>
              <a:rPr lang="it-IT" sz="2200" dirty="0" err="1">
                <a:solidFill>
                  <a:schemeClr val="accent1"/>
                </a:solidFill>
                <a:latin typeface="Chalkduster"/>
                <a:ea typeface="Helvetica Light"/>
                <a:cs typeface="Chalkduster"/>
              </a:rPr>
              <a:t>searches</a:t>
            </a:r>
            <a:endParaRPr lang="it-IT" sz="2200" dirty="0">
              <a:solidFill>
                <a:schemeClr val="accent1"/>
              </a:solidFill>
              <a:latin typeface="Chalkduster"/>
              <a:ea typeface="Helvetica Light"/>
              <a:cs typeface="Chalkduste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72192" y="5971114"/>
            <a:ext cx="504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chemeClr val="accent1"/>
                </a:solidFill>
                <a:latin typeface="Chalkduster"/>
                <a:ea typeface="Helvetica Light"/>
                <a:cs typeface="Chalkduster"/>
              </a:rPr>
              <a:t>FFT </a:t>
            </a:r>
            <a:r>
              <a:rPr lang="it-IT" dirty="0" err="1">
                <a:solidFill>
                  <a:schemeClr val="accent1"/>
                </a:solidFill>
                <a:latin typeface="Chalkduster"/>
                <a:ea typeface="Helvetica Light"/>
                <a:cs typeface="Chalkduster"/>
              </a:rPr>
              <a:t>based</a:t>
            </a:r>
            <a:r>
              <a:rPr lang="it-IT" dirty="0">
                <a:solidFill>
                  <a:schemeClr val="accent1"/>
                </a:solidFill>
                <a:latin typeface="Chalkduster"/>
                <a:ea typeface="Helvetica Light"/>
                <a:cs typeface="Chalkduster"/>
              </a:rPr>
              <a:t> and </a:t>
            </a:r>
            <a:r>
              <a:rPr lang="it-IT" dirty="0" err="1">
                <a:solidFill>
                  <a:schemeClr val="accent1"/>
                </a:solidFill>
                <a:latin typeface="Chalkduster"/>
                <a:ea typeface="Helvetica Light"/>
                <a:cs typeface="Chalkduster"/>
              </a:rPr>
              <a:t>hierarchical</a:t>
            </a:r>
            <a:r>
              <a:rPr lang="it-IT" dirty="0">
                <a:solidFill>
                  <a:schemeClr val="accent1"/>
                </a:solidFill>
                <a:latin typeface="Chalkduster"/>
                <a:ea typeface="Helvetica Light"/>
                <a:cs typeface="Chalkduster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Chalkduster"/>
                <a:ea typeface="Helvetica Light"/>
                <a:cs typeface="Chalkduster"/>
              </a:rPr>
              <a:t>searches</a:t>
            </a:r>
            <a:endParaRPr lang="it-IT" dirty="0">
              <a:solidFill>
                <a:schemeClr val="accent1"/>
              </a:solidFill>
              <a:latin typeface="Chalkduster"/>
              <a:ea typeface="Helvetica Light"/>
              <a:cs typeface="Chalkduster"/>
            </a:endParaRPr>
          </a:p>
        </p:txBody>
      </p:sp>
      <p:pic>
        <p:nvPicPr>
          <p:cNvPr id="21" name="Planck_CMB.jpg">
            <a:extLst>
              <a:ext uri="{FF2B5EF4-FFF2-40B4-BE49-F238E27FC236}">
                <a16:creationId xmlns:a16="http://schemas.microsoft.com/office/drawing/2014/main" id="{1B257AA1-4116-EE4D-97AF-679E7D67F3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355" y="4671919"/>
            <a:ext cx="2011993" cy="1005997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ttangolo 4">
            <a:extLst>
              <a:ext uri="{FF2B5EF4-FFF2-40B4-BE49-F238E27FC236}">
                <a16:creationId xmlns:a16="http://schemas.microsoft.com/office/drawing/2014/main" id="{2EEAFC3D-A8F3-8D49-B8DC-5B99193881E1}"/>
              </a:ext>
            </a:extLst>
          </p:cNvPr>
          <p:cNvSpPr/>
          <p:nvPr/>
        </p:nvSpPr>
        <p:spPr>
          <a:xfrm>
            <a:off x="127093" y="5673189"/>
            <a:ext cx="2705998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100" b="1" i="1" dirty="0" err="1">
                <a:solidFill>
                  <a:srgbClr val="FFFFFF"/>
                </a:solidFill>
                <a:latin typeface="+mj-lt"/>
                <a:ea typeface="Helvetica Light"/>
                <a:cs typeface="Chalkduster"/>
              </a:rPr>
              <a:t>Stochastic</a:t>
            </a:r>
            <a:r>
              <a:rPr lang="it-IT" sz="2100" b="1" i="1" dirty="0">
                <a:solidFill>
                  <a:srgbClr val="FFFFFF"/>
                </a:solidFill>
                <a:latin typeface="+mj-lt"/>
                <a:ea typeface="Helvetica Light"/>
                <a:cs typeface="Chalkduster"/>
              </a:rPr>
              <a:t> Background</a:t>
            </a:r>
          </a:p>
          <a:p>
            <a:endParaRPr lang="it-IT" b="1" dirty="0">
              <a:solidFill>
                <a:srgbClr val="FFFFFF"/>
              </a:solidFill>
              <a:latin typeface="Calibri"/>
              <a:ea typeface="Helvetica Light"/>
              <a:cs typeface="Helvetica Light"/>
            </a:endParaRPr>
          </a:p>
        </p:txBody>
      </p:sp>
      <p:sp>
        <p:nvSpPr>
          <p:cNvPr id="26" name="CasellaDiTesto 23">
            <a:extLst>
              <a:ext uri="{FF2B5EF4-FFF2-40B4-BE49-F238E27FC236}">
                <a16:creationId xmlns:a16="http://schemas.microsoft.com/office/drawing/2014/main" id="{6C657803-876C-324D-BBA1-6C581D4EAD9A}"/>
              </a:ext>
            </a:extLst>
          </p:cNvPr>
          <p:cNvSpPr txBox="1"/>
          <p:nvPr/>
        </p:nvSpPr>
        <p:spPr>
          <a:xfrm>
            <a:off x="-155121" y="5292251"/>
            <a:ext cx="34882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chemeClr val="accent1"/>
                </a:solidFill>
                <a:latin typeface="Chalkduster"/>
                <a:ea typeface="Helvetica Light"/>
                <a:cs typeface="Chalkduster"/>
              </a:rPr>
              <a:t>Cross-</a:t>
            </a:r>
            <a:r>
              <a:rPr lang="it-IT" sz="2200" dirty="0" err="1">
                <a:solidFill>
                  <a:schemeClr val="accent1"/>
                </a:solidFill>
                <a:latin typeface="Chalkduster"/>
                <a:ea typeface="Helvetica Light"/>
                <a:cs typeface="Chalkduster"/>
              </a:rPr>
              <a:t>correlations</a:t>
            </a:r>
            <a:endParaRPr lang="it-IT" sz="2200" dirty="0">
              <a:solidFill>
                <a:schemeClr val="accent1"/>
              </a:solidFill>
              <a:latin typeface="Chalkduster"/>
              <a:ea typeface="Helvetica Light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500328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55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7BD309-44A6-0546-A432-BC894388B2C5}"/>
              </a:ext>
            </a:extLst>
          </p:cNvPr>
          <p:cNvSpPr txBox="1"/>
          <p:nvPr/>
        </p:nvSpPr>
        <p:spPr>
          <a:xfrm>
            <a:off x="294290" y="124800"/>
            <a:ext cx="86635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Computing model,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covering  data management and  distribution plans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CE629D-9D56-CA4B-9D22-7DB58F20F9EA}"/>
              </a:ext>
            </a:extLst>
          </p:cNvPr>
          <p:cNvSpPr txBox="1"/>
          <p:nvPr/>
        </p:nvSpPr>
        <p:spPr>
          <a:xfrm>
            <a:off x="388883" y="1283406"/>
            <a:ext cx="6011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LIGO Data Management Plan,</a:t>
            </a:r>
            <a:r>
              <a:rPr lang="it-IT" dirty="0"/>
              <a:t> </a:t>
            </a:r>
            <a:r>
              <a:rPr lang="it-IT" dirty="0">
                <a:solidFill>
                  <a:schemeClr val="bg1"/>
                </a:solidFill>
              </a:rPr>
              <a:t>LIGO-M1000066-v25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http://</a:t>
            </a:r>
            <a:r>
              <a:rPr lang="it-IT" dirty="0" err="1">
                <a:solidFill>
                  <a:schemeClr val="bg1"/>
                </a:solidFill>
              </a:rPr>
              <a:t>dcc.ligo.org</a:t>
            </a:r>
            <a:r>
              <a:rPr lang="it-IT" dirty="0">
                <a:solidFill>
                  <a:schemeClr val="bg1"/>
                </a:solidFill>
              </a:rPr>
              <a:t>/LIGO-M1000066/public/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240C0-89F8-0B4F-8479-5DCFA5419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13" y="2463872"/>
            <a:ext cx="7525407" cy="42355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3DE419-9E5D-6A40-B566-B7B5E9DDBAE7}"/>
              </a:ext>
            </a:extLst>
          </p:cNvPr>
          <p:cNvSpPr txBox="1"/>
          <p:nvPr/>
        </p:nvSpPr>
        <p:spPr>
          <a:xfrm>
            <a:off x="4319471" y="3356213"/>
            <a:ext cx="3379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/>
              <a:t>pen 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rchival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nformation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ystem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2745EC-82B8-2B4D-878F-30620A8EBF01}"/>
              </a:ext>
            </a:extLst>
          </p:cNvPr>
          <p:cNvSpPr/>
          <p:nvPr/>
        </p:nvSpPr>
        <p:spPr>
          <a:xfrm>
            <a:off x="644979" y="2986680"/>
            <a:ext cx="3673928" cy="1035908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6CE94A-3BBD-7246-9C02-ED1741DD1C11}"/>
              </a:ext>
            </a:extLst>
          </p:cNvPr>
          <p:cNvSpPr/>
          <p:nvPr/>
        </p:nvSpPr>
        <p:spPr>
          <a:xfrm>
            <a:off x="3053723" y="4133632"/>
            <a:ext cx="1224643" cy="229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36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F626A6-34D6-6648-A78C-C90B6A1A0C3B}"/>
              </a:ext>
            </a:extLst>
          </p:cNvPr>
          <p:cNvSpPr/>
          <p:nvPr/>
        </p:nvSpPr>
        <p:spPr>
          <a:xfrm>
            <a:off x="194439" y="118133"/>
            <a:ext cx="80036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Helvetica" pitchFamily="2" charset="0"/>
              </a:rPr>
              <a:t>The </a:t>
            </a:r>
            <a:r>
              <a:rPr lang="it-IT" sz="2800" dirty="0" err="1">
                <a:solidFill>
                  <a:schemeClr val="bg1"/>
                </a:solidFill>
                <a:latin typeface="Helvetica" pitchFamily="2" charset="0"/>
              </a:rPr>
              <a:t>AdV</a:t>
            </a:r>
            <a:r>
              <a:rPr lang="it-IT" sz="2800" dirty="0">
                <a:solidFill>
                  <a:schemeClr val="bg1"/>
                </a:solidFill>
                <a:latin typeface="Helvetica" pitchFamily="2" charset="0"/>
              </a:rPr>
              <a:t> Computing Model, Version 2.1</a:t>
            </a:r>
          </a:p>
          <a:p>
            <a:r>
              <a:rPr lang="it-IT" sz="2800" dirty="0">
                <a:solidFill>
                  <a:schemeClr val="bg1"/>
                </a:solidFill>
                <a:latin typeface="Helvetica" pitchFamily="2" charset="0"/>
              </a:rPr>
              <a:t>VIR-0548A-19</a:t>
            </a:r>
            <a:r>
              <a:rPr lang="it-IT" sz="2800" dirty="0">
                <a:solidFill>
                  <a:srgbClr val="FF0000"/>
                </a:solidFill>
                <a:latin typeface="Helvetica" pitchFamily="2" charset="0"/>
              </a:rPr>
              <a:t>       The </a:t>
            </a:r>
            <a:r>
              <a:rPr lang="it-IT" sz="2800" dirty="0" err="1">
                <a:solidFill>
                  <a:srgbClr val="FF0000"/>
                </a:solidFill>
                <a:latin typeface="Helvetica" pitchFamily="2" charset="0"/>
              </a:rPr>
              <a:t>AdV</a:t>
            </a:r>
            <a:r>
              <a:rPr lang="it-IT" sz="2800" dirty="0">
                <a:solidFill>
                  <a:srgbClr val="FF0000"/>
                </a:solidFill>
                <a:latin typeface="Helvetica" pitchFamily="2" charset="0"/>
              </a:rPr>
              <a:t> data flow </a:t>
            </a:r>
            <a:r>
              <a:rPr lang="it-IT" sz="2800" dirty="0" err="1">
                <a:solidFill>
                  <a:srgbClr val="FF0000"/>
                </a:solidFill>
                <a:latin typeface="Helvetica" pitchFamily="2" charset="0"/>
              </a:rPr>
              <a:t>scheme</a:t>
            </a:r>
            <a:r>
              <a:rPr lang="it-IT" sz="2800" dirty="0">
                <a:solidFill>
                  <a:srgbClr val="FF0000"/>
                </a:solidFill>
                <a:latin typeface="Helvetica" pitchFamily="2" charset="0"/>
              </a:rPr>
              <a:t>.</a:t>
            </a:r>
            <a:endParaRPr lang="it-IT" sz="2800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EA924F-218F-6647-BAB2-ACC464361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39" y="1191266"/>
            <a:ext cx="7814443" cy="548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2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55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DAF2E-4249-5144-B56F-795C3CA66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3762"/>
            <a:ext cx="6148552" cy="30173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F626A6-34D6-6648-A78C-C90B6A1A0C3B}"/>
              </a:ext>
            </a:extLst>
          </p:cNvPr>
          <p:cNvSpPr/>
          <p:nvPr/>
        </p:nvSpPr>
        <p:spPr>
          <a:xfrm>
            <a:off x="152398" y="59655"/>
            <a:ext cx="83820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Helvetica" pitchFamily="2" charset="0"/>
              </a:rPr>
              <a:t>The </a:t>
            </a:r>
            <a:r>
              <a:rPr lang="it-IT" sz="2800" dirty="0" err="1">
                <a:solidFill>
                  <a:schemeClr val="bg1"/>
                </a:solidFill>
                <a:latin typeface="Helvetica" pitchFamily="2" charset="0"/>
              </a:rPr>
              <a:t>AdV</a:t>
            </a:r>
            <a:r>
              <a:rPr lang="it-IT" sz="2800" dirty="0">
                <a:solidFill>
                  <a:schemeClr val="bg1"/>
                </a:solidFill>
                <a:latin typeface="Helvetica" pitchFamily="2" charset="0"/>
              </a:rPr>
              <a:t> Computing Model, Version 2.1</a:t>
            </a:r>
          </a:p>
          <a:p>
            <a:r>
              <a:rPr lang="it-IT" sz="2800" dirty="0">
                <a:solidFill>
                  <a:schemeClr val="bg1"/>
                </a:solidFill>
                <a:latin typeface="Helvetica" pitchFamily="2" charset="0"/>
              </a:rPr>
              <a:t>VIR-0548A-19</a:t>
            </a:r>
            <a:endParaRPr lang="it-IT" sz="28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420C11-5BA6-DE4C-9345-383A2A83ED2C}"/>
              </a:ext>
            </a:extLst>
          </p:cNvPr>
          <p:cNvSpPr txBox="1"/>
          <p:nvPr/>
        </p:nvSpPr>
        <p:spPr>
          <a:xfrm>
            <a:off x="0" y="4554880"/>
            <a:ext cx="92547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Additional data come from the detector characterization work and from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 scientific analyses: ~ </a:t>
            </a:r>
            <a:r>
              <a:rPr lang="en-US" sz="2400" dirty="0">
                <a:solidFill>
                  <a:srgbClr val="FF0000"/>
                </a:solidFill>
              </a:rPr>
              <a:t>+90 TB/</a:t>
            </a:r>
            <a:r>
              <a:rPr lang="en-US" sz="2400" dirty="0" err="1">
                <a:solidFill>
                  <a:srgbClr val="FF0000"/>
                </a:solidFill>
              </a:rPr>
              <a:t>yr</a:t>
            </a:r>
            <a:r>
              <a:rPr lang="en-US" sz="2400" dirty="0">
                <a:solidFill>
                  <a:srgbClr val="FF0000"/>
                </a:solidFill>
              </a:rPr>
              <a:t>/detector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Offline analyses make an intense usage of GRID (EGI, LIGO Data Grid)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8C5A8C-9763-2A4B-9757-AB2E96450D39}"/>
              </a:ext>
            </a:extLst>
          </p:cNvPr>
          <p:cNvSpPr/>
          <p:nvPr/>
        </p:nvSpPr>
        <p:spPr>
          <a:xfrm>
            <a:off x="6148552" y="754120"/>
            <a:ext cx="2981320" cy="16947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D67F72-0C80-E34F-A536-685F3070F3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199" y="859223"/>
            <a:ext cx="2904153" cy="1484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1EFD0E-DA1D-9141-9622-B89070B890FA}"/>
              </a:ext>
            </a:extLst>
          </p:cNvPr>
          <p:cNvSpPr txBox="1"/>
          <p:nvPr/>
        </p:nvSpPr>
        <p:spPr>
          <a:xfrm>
            <a:off x="6537434" y="2466917"/>
            <a:ext cx="2255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CNAF @ Bologna</a:t>
            </a:r>
          </a:p>
          <a:p>
            <a:r>
              <a:rPr lang="en-US" i="1" dirty="0">
                <a:solidFill>
                  <a:schemeClr val="bg1"/>
                </a:solidFill>
              </a:rPr>
              <a:t>Mainly used in Virgo  for the search of CWs</a:t>
            </a:r>
          </a:p>
        </p:txBody>
      </p:sp>
      <p:pic>
        <p:nvPicPr>
          <p:cNvPr id="9" name="Picture 8" descr="Fermi_Pulsar_medium.gif">
            <a:extLst>
              <a:ext uri="{FF2B5EF4-FFF2-40B4-BE49-F238E27FC236}">
                <a16:creationId xmlns:a16="http://schemas.microsoft.com/office/drawing/2014/main" id="{6492F90B-034F-9843-8356-43F3AD674D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234" y="3614512"/>
            <a:ext cx="1877223" cy="105593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90B19D2-6B5B-DA4B-9DF8-3C8EF39ADA5C}"/>
              </a:ext>
            </a:extLst>
          </p:cNvPr>
          <p:cNvSpPr/>
          <p:nvPr/>
        </p:nvSpPr>
        <p:spPr>
          <a:xfrm>
            <a:off x="4718958" y="1954130"/>
            <a:ext cx="857250" cy="22426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85C3709-83F7-5D46-9BD9-7D0C35F32092}"/>
              </a:ext>
            </a:extLst>
          </p:cNvPr>
          <p:cNvSpPr/>
          <p:nvPr/>
        </p:nvSpPr>
        <p:spPr>
          <a:xfrm>
            <a:off x="4627389" y="2495622"/>
            <a:ext cx="857250" cy="22426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B62F0B-48C3-5B45-9FC1-E41B96AF1066}"/>
              </a:ext>
            </a:extLst>
          </p:cNvPr>
          <p:cNvSpPr/>
          <p:nvPr/>
        </p:nvSpPr>
        <p:spPr>
          <a:xfrm>
            <a:off x="4627389" y="2992597"/>
            <a:ext cx="857250" cy="22426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1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55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359B52-F0B2-FD4D-97C6-58C79924CC3C}"/>
              </a:ext>
            </a:extLst>
          </p:cNvPr>
          <p:cNvSpPr txBox="1"/>
          <p:nvPr/>
        </p:nvSpPr>
        <p:spPr>
          <a:xfrm>
            <a:off x="269422" y="269422"/>
            <a:ext cx="85725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2017, August 17</a:t>
            </a:r>
          </a:p>
          <a:p>
            <a:endParaRPr lang="en-US" sz="4000" dirty="0">
              <a:solidFill>
                <a:srgbClr val="FF0000"/>
              </a:solidFill>
            </a:endParaRPr>
          </a:p>
          <a:p>
            <a:endParaRPr lang="en-US" sz="4000" dirty="0">
              <a:solidFill>
                <a:srgbClr val="FF0000"/>
              </a:solidFill>
            </a:endParaRPr>
          </a:p>
          <a:p>
            <a:endParaRPr lang="en-US" sz="4000" dirty="0">
              <a:solidFill>
                <a:srgbClr val="FF0000"/>
              </a:solidFill>
            </a:endParaRPr>
          </a:p>
          <a:p>
            <a:endParaRPr lang="en-US" sz="4000" dirty="0">
              <a:solidFill>
                <a:srgbClr val="FF0000"/>
              </a:solidFill>
            </a:endParaRPr>
          </a:p>
          <a:p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2 Neutron Stars</a:t>
            </a:r>
          </a:p>
          <a:p>
            <a:r>
              <a:rPr lang="en-US" sz="4000" dirty="0">
                <a:solidFill>
                  <a:schemeClr val="bg1"/>
                </a:solidFill>
              </a:rPr>
              <a:t>3 GW detectors</a:t>
            </a:r>
          </a:p>
          <a:p>
            <a:r>
              <a:rPr lang="en-US" sz="4000" dirty="0">
                <a:solidFill>
                  <a:schemeClr val="bg1"/>
                </a:solidFill>
              </a:rPr>
              <a:t>~ 100 telescopes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764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22" descr="eso1733q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55"/>
            <a:ext cx="9144000" cy="6858000"/>
          </a:xfrm>
          <a:prstGeom prst="rect">
            <a:avLst/>
          </a:prstGeom>
        </p:spPr>
      </p:pic>
      <p:pic>
        <p:nvPicPr>
          <p:cNvPr id="4" name="Fermi_LIGO2.mp4">
            <a:hlinkClick r:id="" action="ppaction://media"/>
            <a:extLst>
              <a:ext uri="{FF2B5EF4-FFF2-40B4-BE49-F238E27FC236}">
                <a16:creationId xmlns:a16="http://schemas.microsoft.com/office/drawing/2014/main" id="{D3D3A05A-21FE-0F4A-B4BA-CB916C921A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515" y="791155"/>
            <a:ext cx="8403143" cy="4726769"/>
          </a:xfrm>
          <a:prstGeom prst="rect">
            <a:avLst/>
          </a:prstGeom>
        </p:spPr>
      </p:pic>
      <p:pic>
        <p:nvPicPr>
          <p:cNvPr id="5" name="Immagine 5" descr="Schermata 2017-10-28 alle 16.59.33.png">
            <a:extLst>
              <a:ext uri="{FF2B5EF4-FFF2-40B4-BE49-F238E27FC236}">
                <a16:creationId xmlns:a16="http://schemas.microsoft.com/office/drawing/2014/main" id="{6BC5EA68-02B4-E744-B1CF-BAEBEBE5B91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98" y="59655"/>
            <a:ext cx="1287936" cy="702733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92301D-3955-254B-BE0E-F13248A05AD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15" y="0"/>
            <a:ext cx="1200691" cy="1055266"/>
          </a:xfrm>
          <a:prstGeom prst="rect">
            <a:avLst/>
          </a:prstGeom>
        </p:spPr>
      </p:pic>
      <p:pic>
        <p:nvPicPr>
          <p:cNvPr id="7" name="Picture 38">
            <a:extLst>
              <a:ext uri="{FF2B5EF4-FFF2-40B4-BE49-F238E27FC236}">
                <a16:creationId xmlns:a16="http://schemas.microsoft.com/office/drawing/2014/main" id="{F4310FDC-85FE-E348-B6D0-665DCE41C0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3" y="4087931"/>
            <a:ext cx="1094552" cy="719907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49">
            <a:extLst>
              <a:ext uri="{FF2B5EF4-FFF2-40B4-BE49-F238E27FC236}">
                <a16:creationId xmlns:a16="http://schemas.microsoft.com/office/drawing/2014/main" id="{560F1D06-6FD6-B741-81A1-E669ED02FDD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3" y="3363715"/>
            <a:ext cx="1094553" cy="724175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50">
            <a:extLst>
              <a:ext uri="{FF2B5EF4-FFF2-40B4-BE49-F238E27FC236}">
                <a16:creationId xmlns:a16="http://schemas.microsoft.com/office/drawing/2014/main" id="{66A38A15-E824-9841-A0EA-7AD37A4F955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3" y="4807879"/>
            <a:ext cx="1094552" cy="729703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5E7DA0-E67A-A54F-94E1-94ACFDE9D8D7}"/>
              </a:ext>
            </a:extLst>
          </p:cNvPr>
          <p:cNvSpPr/>
          <p:nvPr/>
        </p:nvSpPr>
        <p:spPr>
          <a:xfrm>
            <a:off x="4798208" y="6305499"/>
            <a:ext cx="4262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" charset="0"/>
              </a:rPr>
              <a:t>The Astrophysical Journal Letters, 848:L13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ttangolo 6">
            <a:extLst>
              <a:ext uri="{FF2B5EF4-FFF2-40B4-BE49-F238E27FC236}">
                <a16:creationId xmlns:a16="http://schemas.microsoft.com/office/drawing/2014/main" id="{46CBEB4F-32FE-B748-BD94-FFA99F40EF92}"/>
              </a:ext>
            </a:extLst>
          </p:cNvPr>
          <p:cNvSpPr/>
          <p:nvPr/>
        </p:nvSpPr>
        <p:spPr>
          <a:xfrm>
            <a:off x="6327220" y="5726187"/>
            <a:ext cx="2705100" cy="230796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Credit: NASA's Goddard Space Flight Center/CI Lab</a:t>
            </a:r>
            <a:endParaRPr lang="it-IT" sz="9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EC21C6-5948-B347-9240-8C54D06D9F5D}"/>
              </a:ext>
            </a:extLst>
          </p:cNvPr>
          <p:cNvSpPr txBox="1"/>
          <p:nvPr/>
        </p:nvSpPr>
        <p:spPr>
          <a:xfrm>
            <a:off x="1759732" y="25514"/>
            <a:ext cx="573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Not only Gravitational Waves</a:t>
            </a:r>
          </a:p>
        </p:txBody>
      </p:sp>
    </p:spTree>
    <p:extLst>
      <p:ext uri="{BB962C8B-B14F-4D97-AF65-F5344CB8AC3E}">
        <p14:creationId xmlns:p14="http://schemas.microsoft.com/office/powerpoint/2010/main" val="89346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412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15358</TotalTime>
  <Words>1320</Words>
  <Application>Microsoft Macintosh PowerPoint</Application>
  <PresentationFormat>On-screen Show (4:3)</PresentationFormat>
  <Paragraphs>277</Paragraphs>
  <Slides>35</Slides>
  <Notes>28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55" baseType="lpstr">
      <vt:lpstr>Arial Unicode MS</vt:lpstr>
      <vt:lpstr>Apple Chancery</vt:lpstr>
      <vt:lpstr>Arial</vt:lpstr>
      <vt:lpstr>Calibri</vt:lpstr>
      <vt:lpstr>Cambria Math</vt:lpstr>
      <vt:lpstr>Chalkboard</vt:lpstr>
      <vt:lpstr>Chalkduster</vt:lpstr>
      <vt:lpstr>Comic Sans MS</vt:lpstr>
      <vt:lpstr>Helvetica</vt:lpstr>
      <vt:lpstr>Helvetica Light</vt:lpstr>
      <vt:lpstr>Helvetica Neue</vt:lpstr>
      <vt:lpstr>Lucida Sans Unicode</vt:lpstr>
      <vt:lpstr>Mangal</vt:lpstr>
      <vt:lpstr>Menlo</vt:lpstr>
      <vt:lpstr>Times</vt:lpstr>
      <vt:lpstr>Times New Roman</vt:lpstr>
      <vt:lpstr>Wingdings</vt:lpstr>
      <vt:lpstr>7_Tema di Office</vt:lpstr>
      <vt:lpstr>8_Tema di Office</vt:lpstr>
      <vt:lpstr>4_Black</vt:lpstr>
      <vt:lpstr> Challenges in data management and distribution within the terrestrial network of gravitational wave detectors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LV data distribution policy</vt:lpstr>
      <vt:lpstr>Download the data</vt:lpstr>
      <vt:lpstr>PowerPoint Presentation</vt:lpstr>
      <vt:lpstr>PowerPoint Presentation</vt:lpstr>
      <vt:lpstr>PowerPoint Presentation</vt:lpstr>
      <vt:lpstr>PowerPoint Presentation</vt:lpstr>
      <vt:lpstr>Software distribution LV policy. Examples</vt:lpstr>
      <vt:lpstr>Procedures to extract the signal from noise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CW searches: a source still not detected  </vt:lpstr>
      <vt:lpstr>PowerPoint Presentation</vt:lpstr>
      <vt:lpstr>PowerPoint Presentation</vt:lpstr>
      <vt:lpstr>PowerPoint Presentation</vt:lpstr>
    </vt:vector>
  </TitlesOfParts>
  <Company>Università di Urbino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marica branchesi</dc:creator>
  <cp:lastModifiedBy>pia astone</cp:lastModifiedBy>
  <cp:revision>919</cp:revision>
  <cp:lastPrinted>2019-06-16T20:29:22Z</cp:lastPrinted>
  <dcterms:created xsi:type="dcterms:W3CDTF">2016-05-25T16:00:45Z</dcterms:created>
  <dcterms:modified xsi:type="dcterms:W3CDTF">2019-06-16T20:29:59Z</dcterms:modified>
</cp:coreProperties>
</file>