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0" r:id="rId7"/>
    <p:sldId id="262" r:id="rId8"/>
    <p:sldId id="263"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6976" autoAdjust="0"/>
  </p:normalViewPr>
  <p:slideViewPr>
    <p:cSldViewPr snapToGrid="0">
      <p:cViewPr>
        <p:scale>
          <a:sx n="66" d="100"/>
          <a:sy n="66" d="100"/>
        </p:scale>
        <p:origin x="471" y="43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5637-36D8-417C-B20A-DCB27C46A0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B820B0-7829-4B6C-913A-0D2B3A4C31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692494-F99D-4F00-9F7A-0EFCCE133112}"/>
              </a:ext>
            </a:extLst>
          </p:cNvPr>
          <p:cNvSpPr>
            <a:spLocks noGrp="1"/>
          </p:cNvSpPr>
          <p:nvPr>
            <p:ph type="dt" sz="half" idx="10"/>
          </p:nvPr>
        </p:nvSpPr>
        <p:spPr/>
        <p:txBody>
          <a:bodyPr/>
          <a:lstStyle/>
          <a:p>
            <a:fld id="{9FE09A93-4C9B-4E36-8EC4-BD01AB4C4443}" type="datetimeFigureOut">
              <a:rPr lang="en-US" smtClean="0"/>
              <a:t>10/24/2019</a:t>
            </a:fld>
            <a:endParaRPr lang="en-US"/>
          </a:p>
        </p:txBody>
      </p:sp>
      <p:sp>
        <p:nvSpPr>
          <p:cNvPr id="5" name="Footer Placeholder 4">
            <a:extLst>
              <a:ext uri="{FF2B5EF4-FFF2-40B4-BE49-F238E27FC236}">
                <a16:creationId xmlns:a16="http://schemas.microsoft.com/office/drawing/2014/main" id="{A2173FE8-48EA-47E1-AC85-4FB39B0578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0D2C0D-1067-4E82-BC13-487DCC9DFBC3}"/>
              </a:ext>
            </a:extLst>
          </p:cNvPr>
          <p:cNvSpPr>
            <a:spLocks noGrp="1"/>
          </p:cNvSpPr>
          <p:nvPr>
            <p:ph type="sldNum" sz="quarter" idx="12"/>
          </p:nvPr>
        </p:nvSpPr>
        <p:spPr/>
        <p:txBody>
          <a:bodyPr/>
          <a:lstStyle/>
          <a:p>
            <a:fld id="{55257B7E-65B8-4ECE-BC9F-F9EA97D09504}" type="slidenum">
              <a:rPr lang="en-US" smtClean="0"/>
              <a:t>‹#›</a:t>
            </a:fld>
            <a:endParaRPr lang="en-US"/>
          </a:p>
        </p:txBody>
      </p:sp>
    </p:spTree>
    <p:extLst>
      <p:ext uri="{BB962C8B-B14F-4D97-AF65-F5344CB8AC3E}">
        <p14:creationId xmlns:p14="http://schemas.microsoft.com/office/powerpoint/2010/main" val="3539285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9AC7-80BE-4C40-B58C-764F5CE40A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7F4205-A2A5-48A8-87EF-999ED65BC9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560C4E-90D2-487E-B1B8-8C4AA2695E21}"/>
              </a:ext>
            </a:extLst>
          </p:cNvPr>
          <p:cNvSpPr>
            <a:spLocks noGrp="1"/>
          </p:cNvSpPr>
          <p:nvPr>
            <p:ph type="dt" sz="half" idx="10"/>
          </p:nvPr>
        </p:nvSpPr>
        <p:spPr/>
        <p:txBody>
          <a:bodyPr/>
          <a:lstStyle/>
          <a:p>
            <a:fld id="{9FE09A93-4C9B-4E36-8EC4-BD01AB4C4443}" type="datetimeFigureOut">
              <a:rPr lang="en-US" smtClean="0"/>
              <a:t>10/24/2019</a:t>
            </a:fld>
            <a:endParaRPr lang="en-US"/>
          </a:p>
        </p:txBody>
      </p:sp>
      <p:sp>
        <p:nvSpPr>
          <p:cNvPr id="5" name="Footer Placeholder 4">
            <a:extLst>
              <a:ext uri="{FF2B5EF4-FFF2-40B4-BE49-F238E27FC236}">
                <a16:creationId xmlns:a16="http://schemas.microsoft.com/office/drawing/2014/main" id="{03834C15-E7E3-430C-B09B-8E5C39CF60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5536A-F355-41B4-8C53-13D9312E549F}"/>
              </a:ext>
            </a:extLst>
          </p:cNvPr>
          <p:cNvSpPr>
            <a:spLocks noGrp="1"/>
          </p:cNvSpPr>
          <p:nvPr>
            <p:ph type="sldNum" sz="quarter" idx="12"/>
          </p:nvPr>
        </p:nvSpPr>
        <p:spPr/>
        <p:txBody>
          <a:bodyPr/>
          <a:lstStyle/>
          <a:p>
            <a:fld id="{55257B7E-65B8-4ECE-BC9F-F9EA97D09504}" type="slidenum">
              <a:rPr lang="en-US" smtClean="0"/>
              <a:t>‹#›</a:t>
            </a:fld>
            <a:endParaRPr lang="en-US"/>
          </a:p>
        </p:txBody>
      </p:sp>
    </p:spTree>
    <p:extLst>
      <p:ext uri="{BB962C8B-B14F-4D97-AF65-F5344CB8AC3E}">
        <p14:creationId xmlns:p14="http://schemas.microsoft.com/office/powerpoint/2010/main" val="16562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C965CC-7FA3-4974-BCBF-FAF7771D39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6CB1F9-9DB9-4B49-B902-FE790595C2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470976-0CAD-4FCF-A397-9A94B15186F9}"/>
              </a:ext>
            </a:extLst>
          </p:cNvPr>
          <p:cNvSpPr>
            <a:spLocks noGrp="1"/>
          </p:cNvSpPr>
          <p:nvPr>
            <p:ph type="dt" sz="half" idx="10"/>
          </p:nvPr>
        </p:nvSpPr>
        <p:spPr/>
        <p:txBody>
          <a:bodyPr/>
          <a:lstStyle/>
          <a:p>
            <a:fld id="{9FE09A93-4C9B-4E36-8EC4-BD01AB4C4443}" type="datetimeFigureOut">
              <a:rPr lang="en-US" smtClean="0"/>
              <a:t>10/24/2019</a:t>
            </a:fld>
            <a:endParaRPr lang="en-US"/>
          </a:p>
        </p:txBody>
      </p:sp>
      <p:sp>
        <p:nvSpPr>
          <p:cNvPr id="5" name="Footer Placeholder 4">
            <a:extLst>
              <a:ext uri="{FF2B5EF4-FFF2-40B4-BE49-F238E27FC236}">
                <a16:creationId xmlns:a16="http://schemas.microsoft.com/office/drawing/2014/main" id="{534DEB2F-7625-4C98-9F30-5B8AC23840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1DBDDF-097A-4289-9EB8-8D392E318FD9}"/>
              </a:ext>
            </a:extLst>
          </p:cNvPr>
          <p:cNvSpPr>
            <a:spLocks noGrp="1"/>
          </p:cNvSpPr>
          <p:nvPr>
            <p:ph type="sldNum" sz="quarter" idx="12"/>
          </p:nvPr>
        </p:nvSpPr>
        <p:spPr/>
        <p:txBody>
          <a:bodyPr/>
          <a:lstStyle/>
          <a:p>
            <a:fld id="{55257B7E-65B8-4ECE-BC9F-F9EA97D09504}" type="slidenum">
              <a:rPr lang="en-US" smtClean="0"/>
              <a:t>‹#›</a:t>
            </a:fld>
            <a:endParaRPr lang="en-US"/>
          </a:p>
        </p:txBody>
      </p:sp>
    </p:spTree>
    <p:extLst>
      <p:ext uri="{BB962C8B-B14F-4D97-AF65-F5344CB8AC3E}">
        <p14:creationId xmlns:p14="http://schemas.microsoft.com/office/powerpoint/2010/main" val="3079378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41DB-1FD1-4E55-82BD-E4E56CBC1B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5923F3-4ADE-46B8-94A9-10A923CD88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9DA4B-6010-4E6D-96F1-312A9938648C}"/>
              </a:ext>
            </a:extLst>
          </p:cNvPr>
          <p:cNvSpPr>
            <a:spLocks noGrp="1"/>
          </p:cNvSpPr>
          <p:nvPr>
            <p:ph type="dt" sz="half" idx="10"/>
          </p:nvPr>
        </p:nvSpPr>
        <p:spPr/>
        <p:txBody>
          <a:bodyPr/>
          <a:lstStyle/>
          <a:p>
            <a:fld id="{9FE09A93-4C9B-4E36-8EC4-BD01AB4C4443}" type="datetimeFigureOut">
              <a:rPr lang="en-US" smtClean="0"/>
              <a:t>10/24/2019</a:t>
            </a:fld>
            <a:endParaRPr lang="en-US"/>
          </a:p>
        </p:txBody>
      </p:sp>
      <p:sp>
        <p:nvSpPr>
          <p:cNvPr id="5" name="Footer Placeholder 4">
            <a:extLst>
              <a:ext uri="{FF2B5EF4-FFF2-40B4-BE49-F238E27FC236}">
                <a16:creationId xmlns:a16="http://schemas.microsoft.com/office/drawing/2014/main" id="{0BEF4ABB-140B-48B8-BA84-EDD1163A5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19FA4D-1BA0-4F40-88A5-5344F5E6B1FF}"/>
              </a:ext>
            </a:extLst>
          </p:cNvPr>
          <p:cNvSpPr>
            <a:spLocks noGrp="1"/>
          </p:cNvSpPr>
          <p:nvPr>
            <p:ph type="sldNum" sz="quarter" idx="12"/>
          </p:nvPr>
        </p:nvSpPr>
        <p:spPr/>
        <p:txBody>
          <a:bodyPr/>
          <a:lstStyle/>
          <a:p>
            <a:fld id="{55257B7E-65B8-4ECE-BC9F-F9EA97D09504}" type="slidenum">
              <a:rPr lang="en-US" smtClean="0"/>
              <a:t>‹#›</a:t>
            </a:fld>
            <a:endParaRPr lang="en-US"/>
          </a:p>
        </p:txBody>
      </p:sp>
    </p:spTree>
    <p:extLst>
      <p:ext uri="{BB962C8B-B14F-4D97-AF65-F5344CB8AC3E}">
        <p14:creationId xmlns:p14="http://schemas.microsoft.com/office/powerpoint/2010/main" val="3603708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55B5C-9693-4DEC-80A9-C7584C6FBE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E7B5E6-4B18-4317-A8D3-1AC4668A81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F463C9-D307-43CF-ABC5-5460E5FF7BDB}"/>
              </a:ext>
            </a:extLst>
          </p:cNvPr>
          <p:cNvSpPr>
            <a:spLocks noGrp="1"/>
          </p:cNvSpPr>
          <p:nvPr>
            <p:ph type="dt" sz="half" idx="10"/>
          </p:nvPr>
        </p:nvSpPr>
        <p:spPr/>
        <p:txBody>
          <a:bodyPr/>
          <a:lstStyle/>
          <a:p>
            <a:fld id="{9FE09A93-4C9B-4E36-8EC4-BD01AB4C4443}" type="datetimeFigureOut">
              <a:rPr lang="en-US" smtClean="0"/>
              <a:t>10/24/2019</a:t>
            </a:fld>
            <a:endParaRPr lang="en-US"/>
          </a:p>
        </p:txBody>
      </p:sp>
      <p:sp>
        <p:nvSpPr>
          <p:cNvPr id="5" name="Footer Placeholder 4">
            <a:extLst>
              <a:ext uri="{FF2B5EF4-FFF2-40B4-BE49-F238E27FC236}">
                <a16:creationId xmlns:a16="http://schemas.microsoft.com/office/drawing/2014/main" id="{F5B9510D-8A9E-4A36-A7B0-9F514F2C6F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0B9D34-AB88-46C6-A7EE-B1009E9B7502}"/>
              </a:ext>
            </a:extLst>
          </p:cNvPr>
          <p:cNvSpPr>
            <a:spLocks noGrp="1"/>
          </p:cNvSpPr>
          <p:nvPr>
            <p:ph type="sldNum" sz="quarter" idx="12"/>
          </p:nvPr>
        </p:nvSpPr>
        <p:spPr/>
        <p:txBody>
          <a:bodyPr/>
          <a:lstStyle/>
          <a:p>
            <a:fld id="{55257B7E-65B8-4ECE-BC9F-F9EA97D09504}" type="slidenum">
              <a:rPr lang="en-US" smtClean="0"/>
              <a:t>‹#›</a:t>
            </a:fld>
            <a:endParaRPr lang="en-US"/>
          </a:p>
        </p:txBody>
      </p:sp>
    </p:spTree>
    <p:extLst>
      <p:ext uri="{BB962C8B-B14F-4D97-AF65-F5344CB8AC3E}">
        <p14:creationId xmlns:p14="http://schemas.microsoft.com/office/powerpoint/2010/main" val="126398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4A347-4EEF-42A8-88CD-995A45DBDC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5B34F3-09C1-423B-9655-80EAFF0BC3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424D9D-B86C-4262-AB03-4DA38F5D15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AF1E31-4BAA-44B8-ACAF-4271BE10C30A}"/>
              </a:ext>
            </a:extLst>
          </p:cNvPr>
          <p:cNvSpPr>
            <a:spLocks noGrp="1"/>
          </p:cNvSpPr>
          <p:nvPr>
            <p:ph type="dt" sz="half" idx="10"/>
          </p:nvPr>
        </p:nvSpPr>
        <p:spPr/>
        <p:txBody>
          <a:bodyPr/>
          <a:lstStyle/>
          <a:p>
            <a:fld id="{9FE09A93-4C9B-4E36-8EC4-BD01AB4C4443}" type="datetimeFigureOut">
              <a:rPr lang="en-US" smtClean="0"/>
              <a:t>10/24/2019</a:t>
            </a:fld>
            <a:endParaRPr lang="en-US"/>
          </a:p>
        </p:txBody>
      </p:sp>
      <p:sp>
        <p:nvSpPr>
          <p:cNvPr id="6" name="Footer Placeholder 5">
            <a:extLst>
              <a:ext uri="{FF2B5EF4-FFF2-40B4-BE49-F238E27FC236}">
                <a16:creationId xmlns:a16="http://schemas.microsoft.com/office/drawing/2014/main" id="{F541077E-0B7B-49DC-866D-048A455A90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0A1A68-78E0-4D91-B220-12602BF52CAF}"/>
              </a:ext>
            </a:extLst>
          </p:cNvPr>
          <p:cNvSpPr>
            <a:spLocks noGrp="1"/>
          </p:cNvSpPr>
          <p:nvPr>
            <p:ph type="sldNum" sz="quarter" idx="12"/>
          </p:nvPr>
        </p:nvSpPr>
        <p:spPr/>
        <p:txBody>
          <a:bodyPr/>
          <a:lstStyle/>
          <a:p>
            <a:fld id="{55257B7E-65B8-4ECE-BC9F-F9EA97D09504}" type="slidenum">
              <a:rPr lang="en-US" smtClean="0"/>
              <a:t>‹#›</a:t>
            </a:fld>
            <a:endParaRPr lang="en-US"/>
          </a:p>
        </p:txBody>
      </p:sp>
    </p:spTree>
    <p:extLst>
      <p:ext uri="{BB962C8B-B14F-4D97-AF65-F5344CB8AC3E}">
        <p14:creationId xmlns:p14="http://schemas.microsoft.com/office/powerpoint/2010/main" val="142724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89EFC-5894-4194-B8E4-F43499812F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C3CEB1-5C3C-49AD-AA14-FD61784EFC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50E0EC-5871-4CDA-92A2-1C2967F11F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1872EF-F59D-4C13-9FB5-3FEDA3C168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0303A5-989D-4746-903F-DC3305D7E8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AEEBF3-6775-4B38-A66A-1F4785E566FE}"/>
              </a:ext>
            </a:extLst>
          </p:cNvPr>
          <p:cNvSpPr>
            <a:spLocks noGrp="1"/>
          </p:cNvSpPr>
          <p:nvPr>
            <p:ph type="dt" sz="half" idx="10"/>
          </p:nvPr>
        </p:nvSpPr>
        <p:spPr/>
        <p:txBody>
          <a:bodyPr/>
          <a:lstStyle/>
          <a:p>
            <a:fld id="{9FE09A93-4C9B-4E36-8EC4-BD01AB4C4443}" type="datetimeFigureOut">
              <a:rPr lang="en-US" smtClean="0"/>
              <a:t>10/24/2019</a:t>
            </a:fld>
            <a:endParaRPr lang="en-US"/>
          </a:p>
        </p:txBody>
      </p:sp>
      <p:sp>
        <p:nvSpPr>
          <p:cNvPr id="8" name="Footer Placeholder 7">
            <a:extLst>
              <a:ext uri="{FF2B5EF4-FFF2-40B4-BE49-F238E27FC236}">
                <a16:creationId xmlns:a16="http://schemas.microsoft.com/office/drawing/2014/main" id="{7F6F1371-3D70-4F2F-B873-56606A6A2E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F11C0F-0BA5-4377-A1B3-6FF9CA8154A2}"/>
              </a:ext>
            </a:extLst>
          </p:cNvPr>
          <p:cNvSpPr>
            <a:spLocks noGrp="1"/>
          </p:cNvSpPr>
          <p:nvPr>
            <p:ph type="sldNum" sz="quarter" idx="12"/>
          </p:nvPr>
        </p:nvSpPr>
        <p:spPr/>
        <p:txBody>
          <a:bodyPr/>
          <a:lstStyle/>
          <a:p>
            <a:fld id="{55257B7E-65B8-4ECE-BC9F-F9EA97D09504}" type="slidenum">
              <a:rPr lang="en-US" smtClean="0"/>
              <a:t>‹#›</a:t>
            </a:fld>
            <a:endParaRPr lang="en-US"/>
          </a:p>
        </p:txBody>
      </p:sp>
    </p:spTree>
    <p:extLst>
      <p:ext uri="{BB962C8B-B14F-4D97-AF65-F5344CB8AC3E}">
        <p14:creationId xmlns:p14="http://schemas.microsoft.com/office/powerpoint/2010/main" val="724265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57B25-FA7D-4A83-995D-9739F07F4A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F06EB2-B1A2-40BF-8193-7EF976575956}"/>
              </a:ext>
            </a:extLst>
          </p:cNvPr>
          <p:cNvSpPr>
            <a:spLocks noGrp="1"/>
          </p:cNvSpPr>
          <p:nvPr>
            <p:ph type="dt" sz="half" idx="10"/>
          </p:nvPr>
        </p:nvSpPr>
        <p:spPr/>
        <p:txBody>
          <a:bodyPr/>
          <a:lstStyle/>
          <a:p>
            <a:fld id="{9FE09A93-4C9B-4E36-8EC4-BD01AB4C4443}" type="datetimeFigureOut">
              <a:rPr lang="en-US" smtClean="0"/>
              <a:t>10/24/2019</a:t>
            </a:fld>
            <a:endParaRPr lang="en-US"/>
          </a:p>
        </p:txBody>
      </p:sp>
      <p:sp>
        <p:nvSpPr>
          <p:cNvPr id="4" name="Footer Placeholder 3">
            <a:extLst>
              <a:ext uri="{FF2B5EF4-FFF2-40B4-BE49-F238E27FC236}">
                <a16:creationId xmlns:a16="http://schemas.microsoft.com/office/drawing/2014/main" id="{5035FA84-F581-430E-84A1-19582DC2D5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A5B83A-50CE-4E47-B973-104B2A022388}"/>
              </a:ext>
            </a:extLst>
          </p:cNvPr>
          <p:cNvSpPr>
            <a:spLocks noGrp="1"/>
          </p:cNvSpPr>
          <p:nvPr>
            <p:ph type="sldNum" sz="quarter" idx="12"/>
          </p:nvPr>
        </p:nvSpPr>
        <p:spPr/>
        <p:txBody>
          <a:bodyPr/>
          <a:lstStyle/>
          <a:p>
            <a:fld id="{55257B7E-65B8-4ECE-BC9F-F9EA97D09504}" type="slidenum">
              <a:rPr lang="en-US" smtClean="0"/>
              <a:t>‹#›</a:t>
            </a:fld>
            <a:endParaRPr lang="en-US"/>
          </a:p>
        </p:txBody>
      </p:sp>
    </p:spTree>
    <p:extLst>
      <p:ext uri="{BB962C8B-B14F-4D97-AF65-F5344CB8AC3E}">
        <p14:creationId xmlns:p14="http://schemas.microsoft.com/office/powerpoint/2010/main" val="4077863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9855C8-8F35-432D-AAE6-467265A818C6}"/>
              </a:ext>
            </a:extLst>
          </p:cNvPr>
          <p:cNvSpPr>
            <a:spLocks noGrp="1"/>
          </p:cNvSpPr>
          <p:nvPr>
            <p:ph type="dt" sz="half" idx="10"/>
          </p:nvPr>
        </p:nvSpPr>
        <p:spPr/>
        <p:txBody>
          <a:bodyPr/>
          <a:lstStyle/>
          <a:p>
            <a:fld id="{9FE09A93-4C9B-4E36-8EC4-BD01AB4C4443}" type="datetimeFigureOut">
              <a:rPr lang="en-US" smtClean="0"/>
              <a:t>10/24/2019</a:t>
            </a:fld>
            <a:endParaRPr lang="en-US"/>
          </a:p>
        </p:txBody>
      </p:sp>
      <p:sp>
        <p:nvSpPr>
          <p:cNvPr id="3" name="Footer Placeholder 2">
            <a:extLst>
              <a:ext uri="{FF2B5EF4-FFF2-40B4-BE49-F238E27FC236}">
                <a16:creationId xmlns:a16="http://schemas.microsoft.com/office/drawing/2014/main" id="{B7B48771-FB2B-4769-B967-65BA9530DF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980C4F-62D9-4E96-BA81-4DC2DBA1962F}"/>
              </a:ext>
            </a:extLst>
          </p:cNvPr>
          <p:cNvSpPr>
            <a:spLocks noGrp="1"/>
          </p:cNvSpPr>
          <p:nvPr>
            <p:ph type="sldNum" sz="quarter" idx="12"/>
          </p:nvPr>
        </p:nvSpPr>
        <p:spPr/>
        <p:txBody>
          <a:bodyPr/>
          <a:lstStyle/>
          <a:p>
            <a:fld id="{55257B7E-65B8-4ECE-BC9F-F9EA97D09504}" type="slidenum">
              <a:rPr lang="en-US" smtClean="0"/>
              <a:t>‹#›</a:t>
            </a:fld>
            <a:endParaRPr lang="en-US"/>
          </a:p>
        </p:txBody>
      </p:sp>
    </p:spTree>
    <p:extLst>
      <p:ext uri="{BB962C8B-B14F-4D97-AF65-F5344CB8AC3E}">
        <p14:creationId xmlns:p14="http://schemas.microsoft.com/office/powerpoint/2010/main" val="136480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14879-0FF1-46F7-8542-6C7700B1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2F644D-18AB-448A-9691-873BF528D7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50D0CA-56FE-45A3-89E8-46E2269212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3EDD29-F580-4509-BD55-8E5834C08A9F}"/>
              </a:ext>
            </a:extLst>
          </p:cNvPr>
          <p:cNvSpPr>
            <a:spLocks noGrp="1"/>
          </p:cNvSpPr>
          <p:nvPr>
            <p:ph type="dt" sz="half" idx="10"/>
          </p:nvPr>
        </p:nvSpPr>
        <p:spPr/>
        <p:txBody>
          <a:bodyPr/>
          <a:lstStyle/>
          <a:p>
            <a:fld id="{9FE09A93-4C9B-4E36-8EC4-BD01AB4C4443}" type="datetimeFigureOut">
              <a:rPr lang="en-US" smtClean="0"/>
              <a:t>10/24/2019</a:t>
            </a:fld>
            <a:endParaRPr lang="en-US"/>
          </a:p>
        </p:txBody>
      </p:sp>
      <p:sp>
        <p:nvSpPr>
          <p:cNvPr id="6" name="Footer Placeholder 5">
            <a:extLst>
              <a:ext uri="{FF2B5EF4-FFF2-40B4-BE49-F238E27FC236}">
                <a16:creationId xmlns:a16="http://schemas.microsoft.com/office/drawing/2014/main" id="{0CA72334-4549-4BA1-AEC5-C68CF7704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9A78B6-A7D7-48BC-BB7F-8608F902E722}"/>
              </a:ext>
            </a:extLst>
          </p:cNvPr>
          <p:cNvSpPr>
            <a:spLocks noGrp="1"/>
          </p:cNvSpPr>
          <p:nvPr>
            <p:ph type="sldNum" sz="quarter" idx="12"/>
          </p:nvPr>
        </p:nvSpPr>
        <p:spPr/>
        <p:txBody>
          <a:bodyPr/>
          <a:lstStyle/>
          <a:p>
            <a:fld id="{55257B7E-65B8-4ECE-BC9F-F9EA97D09504}" type="slidenum">
              <a:rPr lang="en-US" smtClean="0"/>
              <a:t>‹#›</a:t>
            </a:fld>
            <a:endParaRPr lang="en-US"/>
          </a:p>
        </p:txBody>
      </p:sp>
    </p:spTree>
    <p:extLst>
      <p:ext uri="{BB962C8B-B14F-4D97-AF65-F5344CB8AC3E}">
        <p14:creationId xmlns:p14="http://schemas.microsoft.com/office/powerpoint/2010/main" val="1210315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CEE6-CCE4-421F-BEA9-A51FF6CEAF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74BFB9-D7EA-4ED4-AC98-D7163A5255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6CE42F-EC49-4E5C-90DB-8A1E91D626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A772F6-4069-4C25-A4CF-492F8B0972CE}"/>
              </a:ext>
            </a:extLst>
          </p:cNvPr>
          <p:cNvSpPr>
            <a:spLocks noGrp="1"/>
          </p:cNvSpPr>
          <p:nvPr>
            <p:ph type="dt" sz="half" idx="10"/>
          </p:nvPr>
        </p:nvSpPr>
        <p:spPr/>
        <p:txBody>
          <a:bodyPr/>
          <a:lstStyle/>
          <a:p>
            <a:fld id="{9FE09A93-4C9B-4E36-8EC4-BD01AB4C4443}" type="datetimeFigureOut">
              <a:rPr lang="en-US" smtClean="0"/>
              <a:t>10/24/2019</a:t>
            </a:fld>
            <a:endParaRPr lang="en-US"/>
          </a:p>
        </p:txBody>
      </p:sp>
      <p:sp>
        <p:nvSpPr>
          <p:cNvPr id="6" name="Footer Placeholder 5">
            <a:extLst>
              <a:ext uri="{FF2B5EF4-FFF2-40B4-BE49-F238E27FC236}">
                <a16:creationId xmlns:a16="http://schemas.microsoft.com/office/drawing/2014/main" id="{E5CB656E-1383-43DC-8952-12F5625A24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353733-4EB9-4CD9-96F2-08D5ABC6756B}"/>
              </a:ext>
            </a:extLst>
          </p:cNvPr>
          <p:cNvSpPr>
            <a:spLocks noGrp="1"/>
          </p:cNvSpPr>
          <p:nvPr>
            <p:ph type="sldNum" sz="quarter" idx="12"/>
          </p:nvPr>
        </p:nvSpPr>
        <p:spPr/>
        <p:txBody>
          <a:bodyPr/>
          <a:lstStyle/>
          <a:p>
            <a:fld id="{55257B7E-65B8-4ECE-BC9F-F9EA97D09504}" type="slidenum">
              <a:rPr lang="en-US" smtClean="0"/>
              <a:t>‹#›</a:t>
            </a:fld>
            <a:endParaRPr lang="en-US"/>
          </a:p>
        </p:txBody>
      </p:sp>
    </p:spTree>
    <p:extLst>
      <p:ext uri="{BB962C8B-B14F-4D97-AF65-F5344CB8AC3E}">
        <p14:creationId xmlns:p14="http://schemas.microsoft.com/office/powerpoint/2010/main" val="205075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71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BED783-6617-473E-9061-AF5946EA4E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6008EA-8172-4906-8405-7B21F78054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B64249-EC85-431A-A426-90D615A5B8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09A93-4C9B-4E36-8EC4-BD01AB4C4443}" type="datetimeFigureOut">
              <a:rPr lang="en-US" smtClean="0"/>
              <a:t>10/24/2019</a:t>
            </a:fld>
            <a:endParaRPr lang="en-US"/>
          </a:p>
        </p:txBody>
      </p:sp>
      <p:sp>
        <p:nvSpPr>
          <p:cNvPr id="5" name="Footer Placeholder 4">
            <a:extLst>
              <a:ext uri="{FF2B5EF4-FFF2-40B4-BE49-F238E27FC236}">
                <a16:creationId xmlns:a16="http://schemas.microsoft.com/office/drawing/2014/main" id="{D3B7CC53-1AB0-4C66-829E-7ED3A61641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6D3D23-39E9-4912-A7DD-97B109B1CB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57B7E-65B8-4ECE-BC9F-F9EA97D09504}" type="slidenum">
              <a:rPr lang="en-US" smtClean="0"/>
              <a:t>‹#›</a:t>
            </a:fld>
            <a:endParaRPr lang="en-US"/>
          </a:p>
        </p:txBody>
      </p:sp>
      <p:pic>
        <p:nvPicPr>
          <p:cNvPr id="7" name="Picture 6">
            <a:extLst>
              <a:ext uri="{FF2B5EF4-FFF2-40B4-BE49-F238E27FC236}">
                <a16:creationId xmlns:a16="http://schemas.microsoft.com/office/drawing/2014/main" id="{54B3D2A5-68EF-44E9-AAAD-11BFA387B4D1}"/>
              </a:ext>
            </a:extLst>
          </p:cNvPr>
          <p:cNvPicPr>
            <a:picLocks noChangeAspect="1"/>
          </p:cNvPicPr>
          <p:nvPr userDrawn="1"/>
        </p:nvPicPr>
        <p:blipFill>
          <a:blip r:embed="rId13"/>
          <a:stretch>
            <a:fillRect/>
          </a:stretch>
        </p:blipFill>
        <p:spPr>
          <a:xfrm>
            <a:off x="10212228" y="123832"/>
            <a:ext cx="1808147" cy="1808147"/>
          </a:xfrm>
          <a:prstGeom prst="rect">
            <a:avLst/>
          </a:prstGeom>
        </p:spPr>
      </p:pic>
    </p:spTree>
    <p:extLst>
      <p:ext uri="{BB962C8B-B14F-4D97-AF65-F5344CB8AC3E}">
        <p14:creationId xmlns:p14="http://schemas.microsoft.com/office/powerpoint/2010/main" val="21312670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 brief introduction to </a:t>
            </a:r>
            <a:r>
              <a:rPr lang="en-US" sz="8000" dirty="0"/>
              <a:t>TETIS</a:t>
            </a:r>
            <a:endParaRPr lang="en-US" dirty="0"/>
          </a:p>
        </p:txBody>
      </p:sp>
      <p:sp>
        <p:nvSpPr>
          <p:cNvPr id="3" name="Subtitle 2"/>
          <p:cNvSpPr>
            <a:spLocks noGrp="1"/>
          </p:cNvSpPr>
          <p:nvPr>
            <p:ph type="subTitle" idx="1"/>
          </p:nvPr>
        </p:nvSpPr>
        <p:spPr>
          <a:xfrm>
            <a:off x="1524000" y="3819970"/>
            <a:ext cx="9144000" cy="1437830"/>
          </a:xfrm>
        </p:spPr>
        <p:txBody>
          <a:bodyPr/>
          <a:lstStyle/>
          <a:p>
            <a:r>
              <a:rPr lang="en-US" dirty="0"/>
              <a:t>A. Baruffolo on behalf of all TETIS members</a:t>
            </a:r>
          </a:p>
          <a:p>
            <a:r>
              <a:rPr lang="en-US" dirty="0"/>
              <a:t>INAF ICT Workshop 2019</a:t>
            </a:r>
          </a:p>
          <a:p>
            <a:r>
              <a:rPr lang="en-US" dirty="0"/>
              <a:t>IASF Milano – 23 </a:t>
            </a:r>
            <a:r>
              <a:rPr lang="en-US" dirty="0" err="1"/>
              <a:t>Ottobre</a:t>
            </a:r>
            <a:r>
              <a:rPr lang="en-US" dirty="0"/>
              <a:t> 2019</a:t>
            </a:r>
          </a:p>
        </p:txBody>
      </p:sp>
      <p:sp>
        <p:nvSpPr>
          <p:cNvPr id="4" name="Rectangle 3"/>
          <p:cNvSpPr/>
          <p:nvPr/>
        </p:nvSpPr>
        <p:spPr>
          <a:xfrm>
            <a:off x="392423" y="490306"/>
            <a:ext cx="2263154" cy="954107"/>
          </a:xfrm>
          <a:prstGeom prst="rect">
            <a:avLst/>
          </a:prstGeom>
          <a:noFill/>
        </p:spPr>
        <p:txBody>
          <a:bodyPr wrap="square" lIns="91440" tIns="45720" rIns="91440" bIns="45720">
            <a:spAutoFit/>
          </a:bodyPr>
          <a:lstStyle/>
          <a:p>
            <a:pPr algn="ctr"/>
            <a:r>
              <a:rPr lang="en-US" sz="2800" b="1" spc="50" dirty="0">
                <a:ln w="0"/>
                <a:solidFill>
                  <a:schemeClr val="bg2"/>
                </a:solidFill>
                <a:effectLst>
                  <a:innerShdw blurRad="63500" dist="50800" dir="13500000">
                    <a:srgbClr val="000000">
                      <a:alpha val="50000"/>
                    </a:srgbClr>
                  </a:innerShdw>
                </a:effectLst>
              </a:rPr>
              <a:t>Future TETIS</a:t>
            </a:r>
          </a:p>
          <a:p>
            <a:pPr algn="ctr"/>
            <a:r>
              <a:rPr lang="en-US" sz="2800" b="1" spc="50" dirty="0">
                <a:ln w="0"/>
                <a:solidFill>
                  <a:schemeClr val="bg2"/>
                </a:solidFill>
                <a:effectLst>
                  <a:innerShdw blurRad="63500" dist="50800" dir="13500000">
                    <a:srgbClr val="000000">
                      <a:alpha val="50000"/>
                    </a:srgbClr>
                  </a:innerShdw>
                </a:effectLst>
              </a:rPr>
              <a:t>logo here</a:t>
            </a:r>
          </a:p>
        </p:txBody>
      </p:sp>
    </p:spTree>
    <p:extLst>
      <p:ext uri="{BB962C8B-B14F-4D97-AF65-F5344CB8AC3E}">
        <p14:creationId xmlns:p14="http://schemas.microsoft.com/office/powerpoint/2010/main" val="951864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What is TETIS?</a:t>
            </a:r>
          </a:p>
        </p:txBody>
      </p:sp>
      <p:sp>
        <p:nvSpPr>
          <p:cNvPr id="3" name="Content Placeholder 2"/>
          <p:cNvSpPr>
            <a:spLocks noGrp="1"/>
          </p:cNvSpPr>
          <p:nvPr>
            <p:ph idx="1"/>
          </p:nvPr>
        </p:nvSpPr>
        <p:spPr>
          <a:xfrm>
            <a:off x="838200" y="1549795"/>
            <a:ext cx="10515600" cy="4943080"/>
          </a:xfrm>
        </p:spPr>
        <p:txBody>
          <a:bodyPr>
            <a:normAutofit fontScale="85000" lnSpcReduction="20000"/>
          </a:bodyPr>
          <a:lstStyle/>
          <a:p>
            <a:pPr marL="0" indent="0">
              <a:buNone/>
            </a:pPr>
            <a:endParaRPr lang="en-US" sz="3200" b="1" dirty="0"/>
          </a:p>
          <a:p>
            <a:pPr marL="0" indent="0">
              <a:buNone/>
            </a:pPr>
            <a:r>
              <a:rPr lang="en-US" sz="3200" b="1" dirty="0"/>
              <a:t>…..a “collateral effect” of the ICT effort in the past years of surveying and putting together all groups in INAF involved in SW development activities.</a:t>
            </a:r>
          </a:p>
          <a:p>
            <a:pPr marL="0" indent="0">
              <a:buNone/>
            </a:pPr>
            <a:endParaRPr lang="en-US" sz="3200" b="1" dirty="0"/>
          </a:p>
          <a:p>
            <a:pPr marL="0" indent="0">
              <a:buNone/>
            </a:pPr>
            <a:r>
              <a:rPr lang="en-US" sz="3200" dirty="0"/>
              <a:t>Starting from the ICT meeting in Trieste (2016), a session dedicated to present to the community the control SW developed in various groups of INAF has been included. The main aim was to allow the technological groups involved in these activities for both ground based and space based instrumentation to start knowing each other and exchanging their experience </a:t>
            </a:r>
            <a:r>
              <a:rPr lang="en-US" sz="3200" dirty="0">
                <a:sym typeface="Wingdings" panose="05000000000000000000" pitchFamily="2" charset="2"/>
              </a:rPr>
              <a:t>(analogous sessions included in the ICT 2017 and 2018 WS).</a:t>
            </a:r>
          </a:p>
          <a:p>
            <a:pPr marL="0" indent="0">
              <a:buNone/>
            </a:pPr>
            <a:endParaRPr lang="en-US" sz="3200" dirty="0">
              <a:sym typeface="Wingdings" panose="05000000000000000000" pitchFamily="2" charset="2"/>
            </a:endParaRPr>
          </a:p>
          <a:p>
            <a:pPr>
              <a:buFont typeface="Wingdings" panose="05000000000000000000" pitchFamily="2" charset="2"/>
              <a:buChar char="à"/>
            </a:pPr>
            <a:r>
              <a:rPr lang="en-US" sz="3600" dirty="0">
                <a:sym typeface="Wingdings" panose="05000000000000000000" pitchFamily="2" charset="2"/>
              </a:rPr>
              <a:t>Final result: </a:t>
            </a:r>
            <a:r>
              <a:rPr lang="en-US" altLang="en-US" sz="3600" dirty="0"/>
              <a:t>the shared awareness that to optimize resources and results a coordination at national level is necessary </a:t>
            </a:r>
            <a:endParaRPr lang="en-US" sz="3600" dirty="0"/>
          </a:p>
          <a:p>
            <a:endParaRPr lang="en-US" sz="3200" dirty="0"/>
          </a:p>
        </p:txBody>
      </p:sp>
    </p:spTree>
    <p:extLst>
      <p:ext uri="{BB962C8B-B14F-4D97-AF65-F5344CB8AC3E}">
        <p14:creationId xmlns:p14="http://schemas.microsoft.com/office/powerpoint/2010/main" val="1156945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What is TETIS?</a:t>
            </a:r>
          </a:p>
        </p:txBody>
      </p:sp>
      <p:sp>
        <p:nvSpPr>
          <p:cNvPr id="3" name="Content Placeholder 2"/>
          <p:cNvSpPr>
            <a:spLocks noGrp="1"/>
          </p:cNvSpPr>
          <p:nvPr>
            <p:ph idx="1"/>
          </p:nvPr>
        </p:nvSpPr>
        <p:spPr>
          <a:xfrm>
            <a:off x="838200" y="1690688"/>
            <a:ext cx="10515600" cy="4351338"/>
          </a:xfrm>
        </p:spPr>
        <p:txBody>
          <a:bodyPr>
            <a:normAutofit fontScale="92500" lnSpcReduction="20000"/>
          </a:bodyPr>
          <a:lstStyle/>
          <a:p>
            <a:pPr marL="0" indent="0">
              <a:buNone/>
            </a:pPr>
            <a:r>
              <a:rPr lang="en-US" sz="3200" b="1" u="sng" dirty="0" err="1"/>
              <a:t>TE</a:t>
            </a:r>
            <a:r>
              <a:rPr lang="en-US" sz="3200" b="1" dirty="0" err="1"/>
              <a:t>chnologies</a:t>
            </a:r>
            <a:r>
              <a:rPr lang="en-US" sz="3200" b="1" dirty="0"/>
              <a:t> for </a:t>
            </a:r>
            <a:r>
              <a:rPr lang="en-US" sz="3200" b="1" u="sng" dirty="0"/>
              <a:t>T</a:t>
            </a:r>
            <a:r>
              <a:rPr lang="en-US" sz="3200" b="1" dirty="0"/>
              <a:t>elescopes and </a:t>
            </a:r>
            <a:r>
              <a:rPr lang="en-US" sz="3200" b="1" u="sng" dirty="0"/>
              <a:t>I</a:t>
            </a:r>
            <a:r>
              <a:rPr lang="en-US" sz="3200" b="1" dirty="0"/>
              <a:t>nstruments control </a:t>
            </a:r>
            <a:r>
              <a:rPr lang="en-US" sz="3200" b="1" u="sng" dirty="0"/>
              <a:t>S</a:t>
            </a:r>
            <a:r>
              <a:rPr lang="en-US" sz="3200" b="1" dirty="0"/>
              <a:t>oftware</a:t>
            </a:r>
          </a:p>
          <a:p>
            <a:pPr marL="0" indent="0">
              <a:buNone/>
            </a:pPr>
            <a:r>
              <a:rPr lang="en-US" sz="3200" dirty="0"/>
              <a:t>A Coordination Group within the </a:t>
            </a:r>
            <a:r>
              <a:rPr lang="it-IT" sz="3200" dirty="0"/>
              <a:t>INAF UTG1 OptNIR Division (Divisione per l’Astronomia Ottica e IR), b</a:t>
            </a:r>
            <a:r>
              <a:rPr lang="en-US" sz="3200" dirty="0" err="1"/>
              <a:t>orn</a:t>
            </a:r>
            <a:r>
              <a:rPr lang="en-US" sz="3200" dirty="0"/>
              <a:t> to fulfill the need of a “coordination of interests, activities, tools and expertise” of all INAF technological groups involved in the instrument control software development.</a:t>
            </a:r>
          </a:p>
          <a:p>
            <a:pPr marL="0" indent="0">
              <a:buNone/>
            </a:pPr>
            <a:endParaRPr lang="it-IT" sz="3200" dirty="0"/>
          </a:p>
          <a:p>
            <a:pPr marL="0" indent="0">
              <a:buNone/>
            </a:pPr>
            <a:r>
              <a:rPr lang="it-IT" sz="3200" dirty="0"/>
              <a:t>The original proposal for TETIS has been subscribed by 20 INAF researchers with exertise in the design and development of control SW  (or, more in general, HW related SW) for both ground based and space based astronomical instrumentation working in several different wavelength ranges. </a:t>
            </a:r>
          </a:p>
          <a:p>
            <a:endParaRPr lang="en-US" sz="3200" dirty="0"/>
          </a:p>
          <a:p>
            <a:endParaRPr lang="en-US" sz="3200" dirty="0"/>
          </a:p>
        </p:txBody>
      </p:sp>
    </p:spTree>
    <p:extLst>
      <p:ext uri="{BB962C8B-B14F-4D97-AF65-F5344CB8AC3E}">
        <p14:creationId xmlns:p14="http://schemas.microsoft.com/office/powerpoint/2010/main" val="1212555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72" y="322570"/>
            <a:ext cx="10515600" cy="1325563"/>
          </a:xfrm>
        </p:spPr>
        <p:txBody>
          <a:bodyPr/>
          <a:lstStyle/>
          <a:p>
            <a:r>
              <a:rPr lang="en-US" b="1" i="1" dirty="0">
                <a:effectLst>
                  <a:outerShdw blurRad="38100" dist="38100" dir="2700000" algn="tl">
                    <a:srgbClr val="000000">
                      <a:alpha val="43137"/>
                    </a:srgbClr>
                  </a:outerShdw>
                </a:effectLst>
              </a:rPr>
              <a:t>What is NOT TETIS?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4128" y="1825625"/>
            <a:ext cx="6527007" cy="4351338"/>
          </a:xfrm>
        </p:spPr>
      </p:pic>
      <p:sp>
        <p:nvSpPr>
          <p:cNvPr id="5" name="&quot;No&quot; Symbol 4"/>
          <p:cNvSpPr/>
          <p:nvPr/>
        </p:nvSpPr>
        <p:spPr>
          <a:xfrm>
            <a:off x="3703176" y="1648133"/>
            <a:ext cx="4785645" cy="4706321"/>
          </a:xfrm>
          <a:prstGeom prst="noSmoking">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8184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1" presetClass="entr" presetSubtype="0" fill="hold" grpId="0" nodeType="afterEffect">
                                  <p:stCondLst>
                                    <p:cond delay="100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40C7BCF-9A64-4CDF-ADCF-71099C31237C}"/>
              </a:ext>
            </a:extLst>
          </p:cNvPr>
          <p:cNvSpPr>
            <a:spLocks noGrp="1"/>
          </p:cNvSpPr>
          <p:nvPr>
            <p:ph type="title"/>
          </p:nvPr>
        </p:nvSpPr>
        <p:spPr>
          <a:xfrm>
            <a:off x="359228" y="253319"/>
            <a:ext cx="10515600" cy="1325563"/>
          </a:xfrm>
        </p:spPr>
        <p:txBody>
          <a:bodyPr>
            <a:normAutofit/>
          </a:bodyPr>
          <a:lstStyle/>
          <a:p>
            <a:r>
              <a:rPr lang="en-US" b="1" i="1" dirty="0">
                <a:effectLst>
                  <a:outerShdw blurRad="38100" dist="38100" dir="2700000" algn="tl">
                    <a:srgbClr val="000000">
                      <a:alpha val="43137"/>
                    </a:srgbClr>
                  </a:outerShdw>
                </a:effectLst>
              </a:rPr>
              <a:t>Why TETIS?</a:t>
            </a:r>
          </a:p>
        </p:txBody>
      </p:sp>
      <p:sp>
        <p:nvSpPr>
          <p:cNvPr id="3" name="Content Placeholder 2"/>
          <p:cNvSpPr>
            <a:spLocks noGrp="1"/>
          </p:cNvSpPr>
          <p:nvPr>
            <p:ph idx="1"/>
          </p:nvPr>
        </p:nvSpPr>
        <p:spPr>
          <a:xfrm>
            <a:off x="533400" y="1578882"/>
            <a:ext cx="7434943" cy="4351338"/>
          </a:xfrm>
        </p:spPr>
        <p:txBody>
          <a:bodyPr>
            <a:normAutofit/>
          </a:bodyPr>
          <a:lstStyle/>
          <a:p>
            <a:pPr marL="0" indent="0">
              <a:buNone/>
            </a:pPr>
            <a:r>
              <a:rPr lang="it-IT" sz="3200" dirty="0"/>
              <a:t>Main aims:</a:t>
            </a:r>
          </a:p>
          <a:p>
            <a:pPr marL="223838" lvl="1" indent="-223838">
              <a:spcBef>
                <a:spcPts val="1200"/>
              </a:spcBef>
            </a:pPr>
            <a:r>
              <a:rPr lang="en-US" altLang="en-US" sz="2800" dirty="0"/>
              <a:t>maximize synergies between the different participating groups by sharing knowledge and skills </a:t>
            </a:r>
            <a:endParaRPr lang="it-IT" sz="2800" dirty="0"/>
          </a:p>
          <a:p>
            <a:pPr marL="223838" lvl="1" indent="-223838">
              <a:spcBef>
                <a:spcPts val="1200"/>
              </a:spcBef>
            </a:pPr>
            <a:r>
              <a:rPr lang="en-US" altLang="en-US" sz="2800" dirty="0"/>
              <a:t>support and maintain the level of excellence achieved today, through both the acquisition of tools, hardware and software, and the improvement of the training activities related to new technologies, strategic for the near future.</a:t>
            </a:r>
            <a:endParaRPr lang="en-US" altLang="en-US" sz="800" dirty="0"/>
          </a:p>
          <a:p>
            <a:pPr marL="457200" lvl="1" indent="0">
              <a:spcBef>
                <a:spcPts val="1200"/>
              </a:spcBef>
              <a:buNone/>
            </a:pPr>
            <a:endParaRPr lang="it-IT" sz="2800" dirty="0"/>
          </a:p>
        </p:txBody>
      </p:sp>
      <p:pic>
        <p:nvPicPr>
          <p:cNvPr id="10" name="Picture 9" descr="A close up of a newspaper&#10;&#10;Description automatically generated">
            <a:extLst>
              <a:ext uri="{FF2B5EF4-FFF2-40B4-BE49-F238E27FC236}">
                <a16:creationId xmlns:a16="http://schemas.microsoft.com/office/drawing/2014/main" id="{401C512C-F2E1-4385-8F35-2A58371CA6B4}"/>
              </a:ext>
            </a:extLst>
          </p:cNvPr>
          <p:cNvPicPr>
            <a:picLocks noChangeAspect="1"/>
          </p:cNvPicPr>
          <p:nvPr/>
        </p:nvPicPr>
        <p:blipFill rotWithShape="1">
          <a:blip r:embed="rId2">
            <a:duotone>
              <a:prstClr val="black"/>
              <a:schemeClr val="accent4">
                <a:tint val="45000"/>
                <a:satMod val="400000"/>
              </a:schemeClr>
            </a:duotone>
            <a:extLst>
              <a:ext uri="{28A0092B-C50C-407E-A947-70E740481C1C}">
                <a14:useLocalDpi xmlns:a14="http://schemas.microsoft.com/office/drawing/2010/main" val="0"/>
              </a:ext>
            </a:extLst>
          </a:blip>
          <a:srcRect r="15228"/>
          <a:stretch/>
        </p:blipFill>
        <p:spPr>
          <a:xfrm>
            <a:off x="6981371" y="2711034"/>
            <a:ext cx="5210629" cy="4066865"/>
          </a:xfrm>
          <a:prstGeom prst="rect">
            <a:avLst/>
          </a:prstGeom>
        </p:spPr>
      </p:pic>
    </p:spTree>
    <p:extLst>
      <p:ext uri="{BB962C8B-B14F-4D97-AF65-F5344CB8AC3E}">
        <p14:creationId xmlns:p14="http://schemas.microsoft.com/office/powerpoint/2010/main" val="364919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Origin of TETIS</a:t>
            </a:r>
          </a:p>
        </p:txBody>
      </p:sp>
      <p:sp>
        <p:nvSpPr>
          <p:cNvPr id="3" name="Content Placeholder 2"/>
          <p:cNvSpPr>
            <a:spLocks noGrp="1"/>
          </p:cNvSpPr>
          <p:nvPr>
            <p:ph idx="1"/>
          </p:nvPr>
        </p:nvSpPr>
        <p:spPr/>
        <p:txBody>
          <a:bodyPr>
            <a:normAutofit lnSpcReduction="10000"/>
          </a:bodyPr>
          <a:lstStyle/>
          <a:p>
            <a:pPr marL="0" indent="0">
              <a:spcBef>
                <a:spcPts val="1200"/>
              </a:spcBef>
              <a:buNone/>
            </a:pPr>
            <a:r>
              <a:rPr lang="en-US" sz="3200" dirty="0"/>
              <a:t>TETIS has been initially proposed to answer the INAF call for “Mainstream” projects</a:t>
            </a:r>
          </a:p>
          <a:p>
            <a:pPr>
              <a:spcBef>
                <a:spcPts val="1200"/>
              </a:spcBef>
            </a:pPr>
            <a:r>
              <a:rPr lang="en-US" sz="3200" dirty="0"/>
              <a:t>The proposal has been </a:t>
            </a:r>
            <a:r>
              <a:rPr lang="en-US" altLang="en-US" sz="3200" dirty="0"/>
              <a:t>"redirected" to the </a:t>
            </a:r>
            <a:r>
              <a:rPr lang="en-US" altLang="en-US" sz="3200" dirty="0" err="1"/>
              <a:t>OptNIR</a:t>
            </a:r>
            <a:r>
              <a:rPr lang="en-US" altLang="en-US" sz="3200" dirty="0"/>
              <a:t> Division by the evaluation committee of the call answers.</a:t>
            </a:r>
          </a:p>
          <a:p>
            <a:pPr>
              <a:spcBef>
                <a:spcPts val="1200"/>
              </a:spcBef>
            </a:pPr>
            <a:r>
              <a:rPr lang="en-US" sz="3200" dirty="0"/>
              <a:t>The initial project organization has been consolidated and slightly revised to couple with the structure of a “coordination group”</a:t>
            </a:r>
          </a:p>
          <a:p>
            <a:pPr>
              <a:spcBef>
                <a:spcPts val="1200"/>
              </a:spcBef>
            </a:pPr>
            <a:r>
              <a:rPr lang="en-US" altLang="en-US" sz="3200" dirty="0"/>
              <a:t>The coordination group (see after) appointed a ~ mid-September </a:t>
            </a:r>
            <a:r>
              <a:rPr lang="en-US" altLang="en-US" sz="3200" dirty="0" err="1"/>
              <a:t>u.s.</a:t>
            </a:r>
            <a:r>
              <a:rPr lang="en-US" altLang="en-US" sz="800" dirty="0"/>
              <a:t> </a:t>
            </a:r>
            <a:endParaRPr lang="en-US" altLang="en-US" sz="6000" dirty="0"/>
          </a:p>
        </p:txBody>
      </p:sp>
    </p:spTree>
    <p:extLst>
      <p:ext uri="{BB962C8B-B14F-4D97-AF65-F5344CB8AC3E}">
        <p14:creationId xmlns:p14="http://schemas.microsoft.com/office/powerpoint/2010/main" val="1859925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The TETIS proponents</a:t>
            </a:r>
          </a:p>
        </p:txBody>
      </p:sp>
      <p:sp>
        <p:nvSpPr>
          <p:cNvPr id="3" name="Content Placeholder 2"/>
          <p:cNvSpPr>
            <a:spLocks noGrp="1"/>
          </p:cNvSpPr>
          <p:nvPr>
            <p:ph idx="1"/>
          </p:nvPr>
        </p:nvSpPr>
        <p:spPr>
          <a:xfrm>
            <a:off x="838200" y="1549853"/>
            <a:ext cx="10515600" cy="4351338"/>
          </a:xfrm>
        </p:spPr>
        <p:txBody>
          <a:bodyPr>
            <a:normAutofit fontScale="92500" lnSpcReduction="10000"/>
          </a:bodyPr>
          <a:lstStyle/>
          <a:p>
            <a:pPr marL="0" lvl="1" indent="0">
              <a:buNone/>
            </a:pPr>
            <a:r>
              <a:rPr lang="en-US" altLang="en-US" sz="3200" dirty="0"/>
              <a:t>The initial group of TETIS “proponents” consists of 20 staff units, both permanent and non-permanent, divided into four locations (OA Padova, IAPS Roma, OA Torino and OA Trieste). </a:t>
            </a:r>
          </a:p>
          <a:p>
            <a:pPr marL="0" lvl="1" indent="0">
              <a:buNone/>
            </a:pPr>
            <a:endParaRPr lang="en-US" altLang="en-US" sz="3200" dirty="0"/>
          </a:p>
          <a:p>
            <a:pPr marL="0" lvl="1" indent="0">
              <a:buNone/>
            </a:pPr>
            <a:r>
              <a:rPr lang="en-US" altLang="en-US" sz="3200" dirty="0"/>
              <a:t>This initial group of participants has a consolidated expertise in the development of control SW for instruments and telescopes: </a:t>
            </a:r>
            <a:endParaRPr lang="en-US" sz="3200" dirty="0"/>
          </a:p>
          <a:p>
            <a:pPr lvl="1">
              <a:spcBef>
                <a:spcPts val="1200"/>
              </a:spcBef>
              <a:spcAft>
                <a:spcPts val="600"/>
              </a:spcAft>
            </a:pPr>
            <a:r>
              <a:rPr lang="en-US" sz="3200" dirty="0"/>
              <a:t>Ground based facilities: </a:t>
            </a:r>
            <a:r>
              <a:rPr lang="en-US" sz="3200" dirty="0" err="1"/>
              <a:t>OmegaCAM</a:t>
            </a:r>
            <a:r>
              <a:rPr lang="en-US" sz="3200" dirty="0"/>
              <a:t>, UVES, FLAMES/GIRAFFE, X-Shooter, SPHERE, ESPRESSO, ERIS, SHARK, SOXS, MAORY, …</a:t>
            </a:r>
          </a:p>
          <a:p>
            <a:pPr lvl="1">
              <a:spcBef>
                <a:spcPts val="1200"/>
              </a:spcBef>
              <a:spcAft>
                <a:spcPts val="600"/>
              </a:spcAft>
            </a:pPr>
            <a:r>
              <a:rPr lang="en-US" sz="3200" dirty="0"/>
              <a:t>Space missions: ISO, Herschel, Euclid, Plato, Athena, ARIEL, SPICA, OST, …</a:t>
            </a:r>
          </a:p>
          <a:p>
            <a:pPr lvl="1"/>
            <a:endParaRPr lang="en-US" dirty="0"/>
          </a:p>
        </p:txBody>
      </p:sp>
    </p:spTree>
    <p:extLst>
      <p:ext uri="{BB962C8B-B14F-4D97-AF65-F5344CB8AC3E}">
        <p14:creationId xmlns:p14="http://schemas.microsoft.com/office/powerpoint/2010/main" val="3216942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outerShdw blurRad="38100" dist="38100" dir="2700000" algn="tl">
                    <a:srgbClr val="000000">
                      <a:alpha val="43137"/>
                    </a:srgbClr>
                  </a:outerShdw>
                </a:effectLst>
              </a:rPr>
              <a:t>TETIS </a:t>
            </a:r>
            <a:r>
              <a:rPr lang="en-US" b="1" i="1" dirty="0" err="1">
                <a:effectLst>
                  <a:outerShdw blurRad="38100" dist="38100" dir="2700000" algn="tl">
                    <a:srgbClr val="000000">
                      <a:alpha val="43137"/>
                    </a:srgbClr>
                  </a:outerShdw>
                </a:effectLst>
              </a:rPr>
              <a:t>organisation</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480457"/>
            <a:ext cx="10515600" cy="5012418"/>
          </a:xfrm>
        </p:spPr>
        <p:txBody>
          <a:bodyPr>
            <a:normAutofit lnSpcReduction="10000"/>
          </a:bodyPr>
          <a:lstStyle/>
          <a:p>
            <a:pPr marL="0" indent="0">
              <a:buNone/>
            </a:pPr>
            <a:r>
              <a:rPr lang="en-US" altLang="en-US" dirty="0">
                <a:latin typeface="Arial Unicode MS" panose="020B0604020202020204" pitchFamily="34" charset="-128"/>
              </a:rPr>
              <a:t>TETIS has a very simple organization, with a Management Committee and a Coordinator:</a:t>
            </a:r>
          </a:p>
          <a:p>
            <a:r>
              <a:rPr lang="en-US" altLang="en-US" dirty="0">
                <a:latin typeface="Arial Unicode MS" panose="020B0604020202020204" pitchFamily="34" charset="-128"/>
              </a:rPr>
              <a:t>The </a:t>
            </a:r>
            <a:r>
              <a:rPr lang="en-US" altLang="en-US" b="1" dirty="0">
                <a:latin typeface="Arial Unicode MS" panose="020B0604020202020204" pitchFamily="34" charset="-128"/>
              </a:rPr>
              <a:t>Management Committee </a:t>
            </a:r>
            <a:r>
              <a:rPr lang="en-US" altLang="en-US" dirty="0">
                <a:latin typeface="Arial Unicode MS" panose="020B0604020202020204" pitchFamily="34" charset="-128"/>
              </a:rPr>
              <a:t>(</a:t>
            </a:r>
            <a:r>
              <a:rPr lang="en-US" altLang="en-US" dirty="0" err="1">
                <a:latin typeface="Arial Unicode MS" panose="020B0604020202020204" pitchFamily="34" charset="-128"/>
              </a:rPr>
              <a:t>Comitato</a:t>
            </a:r>
            <a:r>
              <a:rPr lang="en-US" altLang="en-US" dirty="0">
                <a:latin typeface="Arial Unicode MS" panose="020B0604020202020204" pitchFamily="34" charset="-128"/>
              </a:rPr>
              <a:t> di </a:t>
            </a:r>
            <a:r>
              <a:rPr lang="en-US" altLang="en-US" dirty="0" err="1">
                <a:latin typeface="Arial Unicode MS" panose="020B0604020202020204" pitchFamily="34" charset="-128"/>
              </a:rPr>
              <a:t>Gestione</a:t>
            </a:r>
            <a:r>
              <a:rPr lang="en-US" altLang="en-US" dirty="0">
                <a:latin typeface="Arial Unicode MS" panose="020B0604020202020204" pitchFamily="34" charset="-128"/>
              </a:rPr>
              <a:t>, </a:t>
            </a:r>
            <a:r>
              <a:rPr lang="en-US" altLang="en-US" dirty="0" err="1">
                <a:latin typeface="Arial Unicode MS" panose="020B0604020202020204" pitchFamily="34" charset="-128"/>
              </a:rPr>
              <a:t>CdG</a:t>
            </a:r>
            <a:r>
              <a:rPr lang="en-US" altLang="en-US" dirty="0">
                <a:latin typeface="Arial Unicode MS" panose="020B0604020202020204" pitchFamily="34" charset="-128"/>
              </a:rPr>
              <a:t>) is composed by one representative for each one of the INAF structure in which there are at least two staff  units involved in TETIS</a:t>
            </a:r>
          </a:p>
          <a:p>
            <a:r>
              <a:rPr lang="en-US" altLang="en-US" dirty="0">
                <a:latin typeface="Arial Unicode MS" panose="020B0604020202020204" pitchFamily="34" charset="-128"/>
              </a:rPr>
              <a:t>The </a:t>
            </a:r>
            <a:r>
              <a:rPr lang="en-US" altLang="en-US" b="1" dirty="0">
                <a:latin typeface="Arial Unicode MS" panose="020B0604020202020204" pitchFamily="34" charset="-128"/>
              </a:rPr>
              <a:t>Coordinator</a:t>
            </a:r>
            <a:r>
              <a:rPr lang="en-US" altLang="en-US" dirty="0">
                <a:latin typeface="Arial Unicode MS" panose="020B0604020202020204" pitchFamily="34" charset="-128"/>
              </a:rPr>
              <a:t> is appointed by the Manager of UTG-I "</a:t>
            </a:r>
            <a:r>
              <a:rPr lang="en-US" altLang="en-US" dirty="0" err="1">
                <a:latin typeface="Arial Unicode MS" panose="020B0604020202020204" pitchFamily="34" charset="-128"/>
              </a:rPr>
              <a:t>Opt</a:t>
            </a:r>
            <a:r>
              <a:rPr lang="en-US" altLang="en-US" dirty="0">
                <a:latin typeface="Arial Unicode MS" panose="020B0604020202020204" pitchFamily="34" charset="-128"/>
              </a:rPr>
              <a:t>-NIR", within the Management Committee and having heard his opinion. </a:t>
            </a:r>
          </a:p>
          <a:p>
            <a:pPr marL="0" indent="0">
              <a:buNone/>
            </a:pPr>
            <a:endParaRPr lang="en-US" altLang="en-US" sz="1900" dirty="0">
              <a:latin typeface="Arial Unicode MS" panose="020B0604020202020204" pitchFamily="34" charset="-128"/>
            </a:endParaRPr>
          </a:p>
          <a:p>
            <a:pPr marL="0" indent="0">
              <a:buNone/>
            </a:pPr>
            <a:r>
              <a:rPr lang="en-US" altLang="en-US" dirty="0">
                <a:latin typeface="Arial Unicode MS" panose="020B0604020202020204" pitchFamily="34" charset="-128"/>
              </a:rPr>
              <a:t>In this initial phase, </a:t>
            </a:r>
            <a:r>
              <a:rPr lang="en-US" altLang="en-US" dirty="0" err="1">
                <a:latin typeface="Arial Unicode MS" panose="020B0604020202020204" pitchFamily="34" charset="-128"/>
              </a:rPr>
              <a:t>CdG</a:t>
            </a:r>
            <a:r>
              <a:rPr lang="en-US" altLang="en-US" dirty="0">
                <a:latin typeface="Arial Unicode MS" panose="020B0604020202020204" pitchFamily="34" charset="-128"/>
              </a:rPr>
              <a:t> members are: Andrea </a:t>
            </a:r>
            <a:r>
              <a:rPr lang="en-US" altLang="en-US" dirty="0" err="1">
                <a:latin typeface="Arial Unicode MS" panose="020B0604020202020204" pitchFamily="34" charset="-128"/>
              </a:rPr>
              <a:t>Baruffolo</a:t>
            </a:r>
            <a:r>
              <a:rPr lang="en-US" altLang="en-US" dirty="0">
                <a:latin typeface="Arial Unicode MS" panose="020B0604020202020204" pitchFamily="34" charset="-128"/>
              </a:rPr>
              <a:t> (</a:t>
            </a:r>
            <a:r>
              <a:rPr lang="en-US" altLang="en-US" dirty="0" err="1">
                <a:latin typeface="Arial Unicode MS" panose="020B0604020202020204" pitchFamily="34" charset="-128"/>
              </a:rPr>
              <a:t>OAPd</a:t>
            </a:r>
            <a:r>
              <a:rPr lang="en-US" altLang="en-US" dirty="0">
                <a:latin typeface="Arial Unicode MS" panose="020B0604020202020204" pitchFamily="34" charset="-128"/>
              </a:rPr>
              <a:t>, </a:t>
            </a:r>
            <a:r>
              <a:rPr lang="en-US" altLang="en-US" b="1" dirty="0">
                <a:latin typeface="Arial Unicode MS" panose="020B0604020202020204" pitchFamily="34" charset="-128"/>
              </a:rPr>
              <a:t>Coordinator</a:t>
            </a:r>
            <a:r>
              <a:rPr lang="en-US" altLang="en-US" dirty="0">
                <a:latin typeface="Arial Unicode MS" panose="020B0604020202020204" pitchFamily="34" charset="-128"/>
              </a:rPr>
              <a:t>), Anna Maria Di Giorgio (IAPS), Sebastiano </a:t>
            </a:r>
            <a:r>
              <a:rPr lang="en-US" altLang="en-US" dirty="0" err="1">
                <a:latin typeface="Arial Unicode MS" panose="020B0604020202020204" pitchFamily="34" charset="-128"/>
              </a:rPr>
              <a:t>Ligori</a:t>
            </a:r>
            <a:r>
              <a:rPr lang="en-US" altLang="en-US" dirty="0">
                <a:latin typeface="Arial Unicode MS" panose="020B0604020202020204" pitchFamily="34" charset="-128"/>
              </a:rPr>
              <a:t> (</a:t>
            </a:r>
            <a:r>
              <a:rPr lang="en-US" altLang="en-US" dirty="0" err="1">
                <a:latin typeface="Arial Unicode MS" panose="020B0604020202020204" pitchFamily="34" charset="-128"/>
              </a:rPr>
              <a:t>OATo</a:t>
            </a:r>
            <a:r>
              <a:rPr lang="en-US" altLang="en-US" dirty="0">
                <a:latin typeface="Arial Unicode MS" panose="020B0604020202020204" pitchFamily="34" charset="-128"/>
              </a:rPr>
              <a:t>), Paolo Di Marcantonio (OATs).</a:t>
            </a:r>
            <a:endParaRPr lang="en-US" altLang="en-US" sz="800" dirty="0"/>
          </a:p>
          <a:p>
            <a:endParaRPr lang="en-US" altLang="en-US" dirty="0">
              <a:latin typeface="Arial Unicode MS" panose="020B0604020202020204" pitchFamily="34" charset="-128"/>
            </a:endParaRPr>
          </a:p>
          <a:p>
            <a:endParaRPr lang="it-IT" b="1" dirty="0"/>
          </a:p>
        </p:txBody>
      </p:sp>
    </p:spTree>
    <p:extLst>
      <p:ext uri="{BB962C8B-B14F-4D97-AF65-F5344CB8AC3E}">
        <p14:creationId xmlns:p14="http://schemas.microsoft.com/office/powerpoint/2010/main" val="986505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b="1" i="1" dirty="0">
                <a:effectLst>
                  <a:outerShdw blurRad="38100" dist="38100" dir="2700000" algn="tl">
                    <a:srgbClr val="000000">
                      <a:alpha val="43137"/>
                    </a:srgbClr>
                  </a:outerShdw>
                </a:effectLst>
              </a:rPr>
              <a:t>Short term planned activities</a:t>
            </a:r>
          </a:p>
        </p:txBody>
      </p:sp>
      <p:sp>
        <p:nvSpPr>
          <p:cNvPr id="3" name="Content Placeholder 2"/>
          <p:cNvSpPr>
            <a:spLocks noGrp="1"/>
          </p:cNvSpPr>
          <p:nvPr>
            <p:ph idx="1"/>
          </p:nvPr>
        </p:nvSpPr>
        <p:spPr>
          <a:xfrm>
            <a:off x="838200" y="1825625"/>
            <a:ext cx="10515600" cy="4667250"/>
          </a:xfrm>
        </p:spPr>
        <p:txBody>
          <a:bodyPr>
            <a:normAutofit lnSpcReduction="10000"/>
          </a:bodyPr>
          <a:lstStyle/>
          <a:p>
            <a:pPr marL="0" indent="0">
              <a:buNone/>
            </a:pPr>
            <a:endParaRPr lang="it-IT" dirty="0"/>
          </a:p>
          <a:p>
            <a:pPr marL="0" indent="0">
              <a:buNone/>
            </a:pPr>
            <a:r>
              <a:rPr lang="en-US" altLang="en-US" sz="3200" dirty="0"/>
              <a:t>Organization of the first "TETIS Workshop", ~ spring 2020:</a:t>
            </a:r>
          </a:p>
          <a:p>
            <a:pPr marL="0" indent="0">
              <a:buNone/>
            </a:pPr>
            <a:endParaRPr lang="en-US" altLang="en-US" sz="1100" dirty="0"/>
          </a:p>
          <a:p>
            <a:r>
              <a:rPr lang="en-US" altLang="en-US" dirty="0"/>
              <a:t>Present TETIS to the community </a:t>
            </a:r>
          </a:p>
          <a:p>
            <a:r>
              <a:rPr lang="en-US" altLang="en-US" dirty="0"/>
              <a:t>Extend participation to interested / not yet involved groups </a:t>
            </a:r>
          </a:p>
          <a:p>
            <a:r>
              <a:rPr lang="en-US" altLang="en-US" dirty="0"/>
              <a:t>Expand mutual knowledge of the groups that deal with the SW control </a:t>
            </a:r>
          </a:p>
          <a:p>
            <a:r>
              <a:rPr lang="en-US" altLang="en-US" dirty="0"/>
              <a:t>Discuss the plan of the medium and long term activities</a:t>
            </a:r>
          </a:p>
          <a:p>
            <a:endParaRPr lang="it-IT" dirty="0"/>
          </a:p>
          <a:p>
            <a:pPr marL="0" indent="0" algn="ctr">
              <a:buNone/>
            </a:pPr>
            <a:r>
              <a:rPr lang="it-IT" sz="3200" b="1" i="1" dirty="0">
                <a:effectLst>
                  <a:outerShdw blurRad="38100" dist="38100" dir="2700000" algn="tl">
                    <a:srgbClr val="000000">
                      <a:alpha val="43137"/>
                    </a:srgbClr>
                  </a:outerShdw>
                </a:effectLst>
              </a:rPr>
              <a:t>Stay </a:t>
            </a:r>
            <a:r>
              <a:rPr lang="it-IT" sz="3200" b="1" i="1" dirty="0" err="1">
                <a:effectLst>
                  <a:outerShdw blurRad="38100" dist="38100" dir="2700000" algn="tl">
                    <a:srgbClr val="000000">
                      <a:alpha val="43137"/>
                    </a:srgbClr>
                  </a:outerShdw>
                </a:effectLst>
              </a:rPr>
              <a:t>tuned</a:t>
            </a:r>
            <a:r>
              <a:rPr lang="it-IT" sz="3200" b="1" i="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027396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1446</TotalTime>
  <Words>666</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 Unicode MS</vt:lpstr>
      <vt:lpstr>Arial</vt:lpstr>
      <vt:lpstr>Calibri</vt:lpstr>
      <vt:lpstr>Calibri Light</vt:lpstr>
      <vt:lpstr>Wingdings</vt:lpstr>
      <vt:lpstr>Office Theme</vt:lpstr>
      <vt:lpstr>A brief introduction to TETIS</vt:lpstr>
      <vt:lpstr>What is TETIS?</vt:lpstr>
      <vt:lpstr>What is TETIS?</vt:lpstr>
      <vt:lpstr>What is NOT TETIS?</vt:lpstr>
      <vt:lpstr>Why TETIS?</vt:lpstr>
      <vt:lpstr>Origin of TETIS</vt:lpstr>
      <vt:lpstr>The TETIS proponents</vt:lpstr>
      <vt:lpstr>TETIS organisation</vt:lpstr>
      <vt:lpstr>Short term planned activities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introduction to TETIS</dc:title>
  <dc:creator>Andrea Baruffolo</dc:creator>
  <cp:lastModifiedBy>Anna.DiGiorgio</cp:lastModifiedBy>
  <cp:revision>26</cp:revision>
  <dcterms:created xsi:type="dcterms:W3CDTF">2019-10-22T12:21:08Z</dcterms:created>
  <dcterms:modified xsi:type="dcterms:W3CDTF">2019-10-24T12:07:07Z</dcterms:modified>
</cp:coreProperties>
</file>