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70" r:id="rId7"/>
    <p:sldId id="269" r:id="rId8"/>
    <p:sldId id="271" r:id="rId9"/>
    <p:sldId id="260" r:id="rId10"/>
    <p:sldId id="266" r:id="rId11"/>
    <p:sldId id="272" r:id="rId12"/>
    <p:sldId id="267" r:id="rId13"/>
    <p:sldId id="268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A4"/>
    <a:srgbClr val="009900"/>
    <a:srgbClr val="9A9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93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70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424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02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817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75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894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38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3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063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24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04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B2CCD-145A-40EA-96D0-E5BA6B0DDFF1}" type="datetimeFigureOut">
              <a:rPr lang="pl-PL" smtClean="0"/>
              <a:t>09.09.2021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3C5E9-849B-438F-8CE2-055F181503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98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eruptivesun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84695" y="781501"/>
            <a:ext cx="7113917" cy="301621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sz="3200" dirty="0" err="1"/>
              <a:t>Failed</a:t>
            </a:r>
            <a:r>
              <a:rPr lang="pl-PL" sz="3200" dirty="0"/>
              <a:t> </a:t>
            </a:r>
            <a:r>
              <a:rPr lang="pl-PL" sz="3200" dirty="0" err="1"/>
              <a:t>eruption</a:t>
            </a:r>
            <a:r>
              <a:rPr lang="pl-PL" sz="3200" dirty="0"/>
              <a:t> </a:t>
            </a:r>
            <a:r>
              <a:rPr lang="pl-PL" sz="3200" dirty="0" err="1"/>
              <a:t>stopped</a:t>
            </a:r>
            <a:r>
              <a:rPr lang="pl-PL" sz="3200" dirty="0"/>
              <a:t> </a:t>
            </a:r>
            <a:r>
              <a:rPr lang="pl-PL" sz="3200" dirty="0" err="1"/>
              <a:t>at</a:t>
            </a:r>
            <a:r>
              <a:rPr lang="pl-PL" sz="3200" dirty="0"/>
              <a:t> the </a:t>
            </a:r>
            <a:r>
              <a:rPr lang="pl-PL" sz="3200" dirty="0" err="1"/>
              <a:t>distance</a:t>
            </a:r>
            <a:r>
              <a:rPr lang="pl-PL" sz="3200" dirty="0"/>
              <a:t> of </a:t>
            </a:r>
            <a:endParaRPr lang="pl-PL" sz="3200" dirty="0" smtClean="0"/>
          </a:p>
          <a:p>
            <a:pPr algn="ctr"/>
            <a:r>
              <a:rPr lang="pl-PL" sz="3200" dirty="0"/>
              <a:t>2</a:t>
            </a:r>
            <a:r>
              <a:rPr lang="pl-PL" sz="3200" dirty="0" smtClean="0"/>
              <a:t>R</a:t>
            </a:r>
            <a:r>
              <a:rPr lang="pl-PL" sz="3200" baseline="-25000" dirty="0" smtClean="0"/>
              <a:t>ʘ</a:t>
            </a:r>
            <a:r>
              <a:rPr lang="pl-PL" sz="3200" dirty="0" smtClean="0"/>
              <a:t> </a:t>
            </a:r>
            <a:r>
              <a:rPr lang="pl-PL" sz="3200" dirty="0"/>
              <a:t>from the </a:t>
            </a:r>
            <a:r>
              <a:rPr lang="pl-PL" sz="3200" dirty="0" err="1"/>
              <a:t>photosphere</a:t>
            </a:r>
            <a:r>
              <a:rPr lang="pl-PL" sz="3200" dirty="0" smtClean="0"/>
              <a:t>.</a:t>
            </a:r>
          </a:p>
          <a:p>
            <a:endParaRPr lang="pl-PL" sz="3200" dirty="0"/>
          </a:p>
          <a:p>
            <a:r>
              <a:rPr lang="pl-PL" sz="2000" i="1" dirty="0" smtClean="0"/>
              <a:t>Tomasz Mrozek</a:t>
            </a:r>
            <a:r>
              <a:rPr lang="pl-PL" sz="2000" i="1" baseline="30000" dirty="0" smtClean="0"/>
              <a:t>1,2</a:t>
            </a:r>
            <a:r>
              <a:rPr lang="pl-PL" sz="2000" i="1" dirty="0" smtClean="0"/>
              <a:t>, Urszula Bąk-Stęślicka</a:t>
            </a:r>
            <a:r>
              <a:rPr lang="pl-PL" sz="2000" i="1" baseline="30000" dirty="0" smtClean="0"/>
              <a:t>2</a:t>
            </a:r>
            <a:r>
              <a:rPr lang="pl-PL" sz="2000" i="1" dirty="0" smtClean="0"/>
              <a:t>, Kamil Bicz</a:t>
            </a:r>
            <a:r>
              <a:rPr lang="pl-PL" sz="2000" i="1" baseline="30000" dirty="0" smtClean="0"/>
              <a:t>2</a:t>
            </a:r>
            <a:r>
              <a:rPr lang="pl-PL" sz="2000" i="1" dirty="0" smtClean="0"/>
              <a:t>, Sylwester Kołomański</a:t>
            </a:r>
            <a:r>
              <a:rPr lang="pl-PL" sz="2000" i="1" baseline="30000" dirty="0" smtClean="0"/>
              <a:t>2</a:t>
            </a:r>
            <a:r>
              <a:rPr lang="pl-PL" sz="2000" i="1" dirty="0" smtClean="0"/>
              <a:t>, Karol Kułaga</a:t>
            </a:r>
            <a:r>
              <a:rPr lang="pl-PL" sz="2000" i="1" baseline="30000" dirty="0" smtClean="0"/>
              <a:t>2</a:t>
            </a:r>
            <a:r>
              <a:rPr lang="pl-PL" sz="2000" i="1" dirty="0" smtClean="0"/>
              <a:t>, Marek Stęślicki</a:t>
            </a:r>
            <a:r>
              <a:rPr lang="pl-PL" sz="2000" i="1" baseline="30000" dirty="0" smtClean="0"/>
              <a:t>1</a:t>
            </a:r>
          </a:p>
          <a:p>
            <a:endParaRPr lang="pl-PL" dirty="0"/>
          </a:p>
          <a:p>
            <a:pPr marL="342900" indent="-342900">
              <a:buAutoNum type="arabicPeriod"/>
            </a:pPr>
            <a:r>
              <a:rPr lang="pl-PL" sz="1600" dirty="0" smtClean="0"/>
              <a:t>Space </a:t>
            </a:r>
            <a:r>
              <a:rPr lang="pl-PL" sz="1600" dirty="0" err="1" smtClean="0"/>
              <a:t>Research</a:t>
            </a:r>
            <a:r>
              <a:rPr lang="pl-PL" sz="1600" dirty="0" smtClean="0"/>
              <a:t> Centre, </a:t>
            </a:r>
            <a:r>
              <a:rPr lang="pl-PL" sz="1600" dirty="0" err="1" smtClean="0"/>
              <a:t>Polish</a:t>
            </a:r>
            <a:r>
              <a:rPr lang="pl-PL" sz="1600" dirty="0" smtClean="0"/>
              <a:t> </a:t>
            </a:r>
            <a:r>
              <a:rPr lang="pl-PL" sz="1600" dirty="0" err="1" smtClean="0"/>
              <a:t>Academy</a:t>
            </a:r>
            <a:r>
              <a:rPr lang="pl-PL" sz="1600" dirty="0" smtClean="0"/>
              <a:t> of </a:t>
            </a:r>
            <a:r>
              <a:rPr lang="pl-PL" sz="1600" dirty="0" err="1" smtClean="0"/>
              <a:t>Sciences</a:t>
            </a:r>
            <a:endParaRPr lang="pl-PL" sz="1600" dirty="0" smtClean="0"/>
          </a:p>
          <a:p>
            <a:pPr marL="342900" indent="-342900">
              <a:buAutoNum type="arabicPeriod"/>
            </a:pPr>
            <a:r>
              <a:rPr lang="pl-PL" sz="1600" dirty="0" err="1" smtClean="0"/>
              <a:t>Astronomical</a:t>
            </a:r>
            <a:r>
              <a:rPr lang="pl-PL" sz="1600" dirty="0" smtClean="0"/>
              <a:t> </a:t>
            </a:r>
            <a:r>
              <a:rPr lang="pl-PL" sz="1600" dirty="0" err="1" smtClean="0"/>
              <a:t>Institute</a:t>
            </a:r>
            <a:r>
              <a:rPr lang="pl-PL" sz="1600" dirty="0" smtClean="0"/>
              <a:t>, University of Wrocław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5015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smtClean="0"/>
              <a:t>RHESSI </a:t>
            </a:r>
            <a:r>
              <a:rPr lang="pl-PL" i="1" dirty="0" err="1" smtClean="0"/>
              <a:t>sources</a:t>
            </a:r>
            <a:r>
              <a:rPr lang="pl-PL" i="1" dirty="0" smtClean="0"/>
              <a:t>, AIA DEM </a:t>
            </a:r>
            <a:r>
              <a:rPr lang="pl-PL" i="1" dirty="0" err="1" smtClean="0"/>
              <a:t>maps</a:t>
            </a:r>
            <a:endParaRPr lang="pl-PL" i="1" dirty="0"/>
          </a:p>
        </p:txBody>
      </p:sp>
      <p:grpSp>
        <p:nvGrpSpPr>
          <p:cNvPr id="4" name="Grupa 3"/>
          <p:cNvGrpSpPr/>
          <p:nvPr/>
        </p:nvGrpSpPr>
        <p:grpSpPr>
          <a:xfrm>
            <a:off x="243549" y="1533813"/>
            <a:ext cx="6155794" cy="4959927"/>
            <a:chOff x="243549" y="1533813"/>
            <a:chExt cx="6155794" cy="4959927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49" y="1533813"/>
              <a:ext cx="6155794" cy="4959927"/>
            </a:xfrm>
            <a:prstGeom prst="rect">
              <a:avLst/>
            </a:prstGeom>
          </p:spPr>
        </p:pic>
        <p:sp>
          <p:nvSpPr>
            <p:cNvPr id="6" name="pole tekstowe 5"/>
            <p:cNvSpPr txBox="1"/>
            <p:nvPr/>
          </p:nvSpPr>
          <p:spPr>
            <a:xfrm rot="17952054">
              <a:off x="1828801" y="5089599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260 km/s</a:t>
              </a:r>
              <a:endParaRPr lang="pl-PL" sz="1600" b="1" dirty="0"/>
            </a:p>
          </p:txBody>
        </p:sp>
        <p:sp>
          <p:nvSpPr>
            <p:cNvPr id="7" name="pole tekstowe 6"/>
            <p:cNvSpPr txBox="1"/>
            <p:nvPr/>
          </p:nvSpPr>
          <p:spPr>
            <a:xfrm rot="18491368">
              <a:off x="2393479" y="4314482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190 km/s</a:t>
              </a:r>
              <a:endParaRPr lang="pl-PL" sz="1600" b="1" dirty="0"/>
            </a:p>
          </p:txBody>
        </p:sp>
        <p:sp>
          <p:nvSpPr>
            <p:cNvPr id="8" name="pole tekstowe 7"/>
            <p:cNvSpPr txBox="1"/>
            <p:nvPr/>
          </p:nvSpPr>
          <p:spPr>
            <a:xfrm rot="17794116">
              <a:off x="2971744" y="3412165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280 km/s</a:t>
              </a:r>
              <a:endParaRPr lang="pl-PL" sz="1600" b="1" dirty="0"/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34" y="709530"/>
            <a:ext cx="2620092" cy="262009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4" y="677332"/>
            <a:ext cx="2623088" cy="262308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86" y="3878677"/>
            <a:ext cx="2615063" cy="2615063"/>
          </a:xfrm>
          <a:prstGeom prst="rect">
            <a:avLst/>
          </a:prstGeom>
        </p:spPr>
      </p:pic>
      <p:cxnSp>
        <p:nvCxnSpPr>
          <p:cNvPr id="14" name="Łącznik prosty ze strzałką 13"/>
          <p:cNvCxnSpPr>
            <a:stCxn id="12" idx="2"/>
          </p:cNvCxnSpPr>
          <p:nvPr/>
        </p:nvCxnSpPr>
        <p:spPr>
          <a:xfrm>
            <a:off x="1556178" y="3300420"/>
            <a:ext cx="498384" cy="23191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>
            <a:off x="2685692" y="3329622"/>
            <a:ext cx="751236" cy="16679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13" idx="1"/>
          </p:cNvCxnSpPr>
          <p:nvPr/>
        </p:nvCxnSpPr>
        <p:spPr>
          <a:xfrm flipH="1" flipV="1">
            <a:off x="3149508" y="4389391"/>
            <a:ext cx="3133478" cy="7968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az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796" y="744149"/>
            <a:ext cx="2789895" cy="2585473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8" y="418868"/>
            <a:ext cx="1962510" cy="1570008"/>
          </a:xfrm>
          <a:prstGeom prst="rect">
            <a:avLst/>
          </a:prstGeom>
        </p:spPr>
      </p:pic>
      <p:sp>
        <p:nvSpPr>
          <p:cNvPr id="30" name="pole tekstowe 29"/>
          <p:cNvSpPr txBox="1"/>
          <p:nvPr/>
        </p:nvSpPr>
        <p:spPr>
          <a:xfrm>
            <a:off x="6353624" y="3174521"/>
            <a:ext cx="2344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DEM map 14:13:39 UT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42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smtClean="0"/>
              <a:t>LASCO C2</a:t>
            </a:r>
            <a:endParaRPr lang="pl-PL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0" y="966016"/>
            <a:ext cx="6579079" cy="540121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027653" y="1958463"/>
            <a:ext cx="186905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Following</a:t>
            </a:r>
            <a:r>
              <a:rPr lang="pl-PL" dirty="0" smtClean="0"/>
              <a:t> front was </a:t>
            </a:r>
            <a:r>
              <a:rPr lang="pl-PL" dirty="0" err="1" smtClean="0"/>
              <a:t>observed</a:t>
            </a:r>
            <a:r>
              <a:rPr lang="pl-PL" dirty="0" smtClean="0"/>
              <a:t> </a:t>
            </a:r>
            <a:r>
              <a:rPr lang="pl-PL" dirty="0" err="1" smtClean="0"/>
              <a:t>up</a:t>
            </a:r>
            <a:r>
              <a:rPr lang="pl-PL" dirty="0" smtClean="0"/>
              <a:t> to </a:t>
            </a:r>
            <a:r>
              <a:rPr lang="pl-PL" dirty="0"/>
              <a:t>2R</a:t>
            </a:r>
            <a:r>
              <a:rPr lang="pl-PL" baseline="-25000" dirty="0"/>
              <a:t>ʘ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Deceleration</a:t>
            </a:r>
            <a:r>
              <a:rPr lang="pl-PL" dirty="0" smtClean="0"/>
              <a:t> was </a:t>
            </a:r>
            <a:r>
              <a:rPr lang="pl-PL" dirty="0" err="1" smtClean="0"/>
              <a:t>estimated</a:t>
            </a:r>
            <a:r>
              <a:rPr lang="pl-PL" dirty="0" smtClean="0"/>
              <a:t> to be ~60 m/s</a:t>
            </a:r>
            <a:r>
              <a:rPr lang="pl-PL" baseline="30000" dirty="0" smtClean="0"/>
              <a:t>2</a:t>
            </a:r>
            <a:r>
              <a:rPr lang="pl-PL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It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about</a:t>
            </a:r>
            <a:r>
              <a:rPr lang="pl-PL" dirty="0" smtClean="0"/>
              <a:t> 2 </a:t>
            </a:r>
            <a:r>
              <a:rPr lang="pl-PL" dirty="0" err="1" smtClean="0"/>
              <a:t>times</a:t>
            </a:r>
            <a:r>
              <a:rPr lang="pl-PL" dirty="0" smtClean="0"/>
              <a:t> </a:t>
            </a:r>
            <a:r>
              <a:rPr lang="pl-PL" dirty="0" err="1" smtClean="0"/>
              <a:t>larger</a:t>
            </a:r>
            <a:r>
              <a:rPr lang="pl-PL" dirty="0" smtClean="0"/>
              <a:t> </a:t>
            </a:r>
            <a:r>
              <a:rPr lang="pl-PL" dirty="0" err="1" smtClean="0"/>
              <a:t>than</a:t>
            </a:r>
            <a:r>
              <a:rPr lang="pl-PL" dirty="0" smtClean="0"/>
              <a:t> the </a:t>
            </a:r>
            <a:r>
              <a:rPr lang="pl-PL" dirty="0" err="1" smtClean="0"/>
              <a:t>gravity</a:t>
            </a:r>
            <a:r>
              <a:rPr lang="pl-PL" dirty="0"/>
              <a:t> </a:t>
            </a:r>
            <a:r>
              <a:rPr lang="pl-PL" dirty="0" err="1" smtClean="0"/>
              <a:t>force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height</a:t>
            </a:r>
            <a:r>
              <a:rPr lang="pl-P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181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071" y="1401776"/>
            <a:ext cx="4013558" cy="537853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smtClean="0"/>
              <a:t>CME </a:t>
            </a:r>
            <a:r>
              <a:rPr lang="pl-PL" i="1" dirty="0" err="1" smtClean="0"/>
              <a:t>core</a:t>
            </a:r>
            <a:r>
              <a:rPr lang="pl-PL" i="1" dirty="0" smtClean="0"/>
              <a:t> </a:t>
            </a:r>
            <a:r>
              <a:rPr lang="pl-PL" i="1" dirty="0" err="1" smtClean="0"/>
              <a:t>fallbacks</a:t>
            </a:r>
            <a:endParaRPr lang="pl-PL" i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6" y="1401776"/>
            <a:ext cx="3286758" cy="537853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000272" y="710892"/>
            <a:ext cx="341882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dirty="0" err="1" smtClean="0"/>
              <a:t>Failed</a:t>
            </a:r>
            <a:r>
              <a:rPr lang="pl-PL" dirty="0" smtClean="0"/>
              <a:t> CME </a:t>
            </a:r>
            <a:r>
              <a:rPr lang="pl-PL" dirty="0" err="1" smtClean="0"/>
              <a:t>core</a:t>
            </a:r>
            <a:endParaRPr lang="pl-PL" dirty="0" smtClean="0"/>
          </a:p>
          <a:p>
            <a:r>
              <a:rPr lang="pl-PL" dirty="0" err="1" smtClean="0"/>
              <a:t>Joshi</a:t>
            </a:r>
            <a:r>
              <a:rPr lang="pl-PL" dirty="0" smtClean="0"/>
              <a:t>, N.C. et al. 2013, </a:t>
            </a:r>
            <a:r>
              <a:rPr lang="pl-PL" dirty="0" err="1" smtClean="0"/>
              <a:t>ApJ</a:t>
            </a:r>
            <a:r>
              <a:rPr lang="pl-PL" dirty="0" smtClean="0"/>
              <a:t> 771, 65 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 flipH="1">
            <a:off x="514709" y="710893"/>
            <a:ext cx="30537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err="1" smtClean="0"/>
              <a:t>Wang</a:t>
            </a:r>
            <a:r>
              <a:rPr lang="pl-PL" dirty="0" smtClean="0"/>
              <a:t> &amp; </a:t>
            </a:r>
            <a:r>
              <a:rPr lang="pl-PL" dirty="0" err="1" smtClean="0"/>
              <a:t>Sheeley</a:t>
            </a:r>
            <a:r>
              <a:rPr lang="pl-PL" dirty="0" smtClean="0"/>
              <a:t> 2002, </a:t>
            </a:r>
            <a:r>
              <a:rPr lang="pl-PL" dirty="0" err="1" smtClean="0"/>
              <a:t>ApJ</a:t>
            </a:r>
            <a:r>
              <a:rPr lang="pl-PL" dirty="0" smtClean="0"/>
              <a:t> 567, 1211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30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Summary</a:t>
            </a:r>
            <a:endParaRPr lang="pl-PL" i="1" dirty="0"/>
          </a:p>
        </p:txBody>
      </p:sp>
      <p:pic>
        <p:nvPicPr>
          <p:cNvPr id="4" name="JHV_2021-09-01_14.19.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540" y="947859"/>
            <a:ext cx="5483523" cy="3950495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 flipV="1">
            <a:off x="1449238" y="2237117"/>
            <a:ext cx="575094" cy="314001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241540" y="5423942"/>
            <a:ext cx="197555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 err="1" smtClean="0"/>
              <a:t>Loop</a:t>
            </a:r>
            <a:r>
              <a:rPr lang="pl-PL" dirty="0" smtClean="0"/>
              <a:t> </a:t>
            </a:r>
            <a:r>
              <a:rPr lang="pl-PL" dirty="0" err="1" smtClean="0"/>
              <a:t>stopped</a:t>
            </a:r>
            <a:r>
              <a:rPr lang="pl-PL" dirty="0" smtClean="0"/>
              <a:t> by </a:t>
            </a:r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force</a:t>
            </a:r>
            <a:r>
              <a:rPr lang="pl-PL" dirty="0" smtClean="0"/>
              <a:t> </a:t>
            </a:r>
            <a:r>
              <a:rPr lang="pl-PL" dirty="0" err="1" smtClean="0"/>
              <a:t>than</a:t>
            </a:r>
            <a:r>
              <a:rPr lang="pl-PL" dirty="0" smtClean="0"/>
              <a:t> </a:t>
            </a:r>
            <a:r>
              <a:rPr lang="pl-PL" dirty="0" err="1" smtClean="0"/>
              <a:t>gravity</a:t>
            </a:r>
            <a:r>
              <a:rPr lang="pl-PL" dirty="0" smtClean="0"/>
              <a:t> (</a:t>
            </a:r>
            <a:r>
              <a:rPr lang="pl-PL" dirty="0" err="1" smtClean="0"/>
              <a:t>magnetic</a:t>
            </a:r>
            <a:r>
              <a:rPr lang="pl-PL" dirty="0" smtClean="0"/>
              <a:t> </a:t>
            </a:r>
            <a:r>
              <a:rPr lang="pl-PL" dirty="0" err="1" smtClean="0"/>
              <a:t>tension</a:t>
            </a:r>
            <a:r>
              <a:rPr lang="pl-PL" dirty="0" smtClean="0"/>
              <a:t>?) </a:t>
            </a:r>
            <a:r>
              <a:rPr lang="pl-PL" dirty="0" err="1" smtClean="0"/>
              <a:t>at</a:t>
            </a:r>
            <a:r>
              <a:rPr lang="pl-PL" dirty="0" smtClean="0"/>
              <a:t> 2R</a:t>
            </a:r>
            <a:r>
              <a:rPr lang="pl-PL" baseline="-25000" dirty="0" smtClean="0"/>
              <a:t>ʘ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2507411" y="5423942"/>
            <a:ext cx="282371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Part of </a:t>
            </a:r>
            <a:r>
              <a:rPr lang="pl-PL" dirty="0" err="1" smtClean="0"/>
              <a:t>material</a:t>
            </a:r>
            <a:r>
              <a:rPr lang="pl-PL" dirty="0" smtClean="0"/>
              <a:t> (</a:t>
            </a:r>
            <a:r>
              <a:rPr lang="pl-PL" dirty="0" err="1" smtClean="0"/>
              <a:t>decelerated</a:t>
            </a:r>
            <a:r>
              <a:rPr lang="pl-PL" dirty="0" smtClean="0"/>
              <a:t> by </a:t>
            </a:r>
            <a:r>
              <a:rPr lang="pl-PL" dirty="0" err="1" smtClean="0"/>
              <a:t>gravity</a:t>
            </a:r>
            <a:r>
              <a:rPr lang="pl-PL" dirty="0" smtClean="0"/>
              <a:t> </a:t>
            </a:r>
            <a:r>
              <a:rPr lang="pl-PL" dirty="0" err="1" smtClean="0"/>
              <a:t>only</a:t>
            </a:r>
            <a:r>
              <a:rPr lang="pl-PL" dirty="0" smtClean="0"/>
              <a:t>) </a:t>
            </a:r>
            <a:r>
              <a:rPr lang="pl-PL" dirty="0" err="1" smtClean="0"/>
              <a:t>reached</a:t>
            </a:r>
            <a:r>
              <a:rPr lang="pl-PL" dirty="0" smtClean="0"/>
              <a:t> </a:t>
            </a:r>
            <a:r>
              <a:rPr lang="pl-PL" dirty="0" err="1" smtClean="0"/>
              <a:t>distance</a:t>
            </a:r>
            <a:r>
              <a:rPr lang="pl-PL" dirty="0" smtClean="0"/>
              <a:t> &gt;5R</a:t>
            </a:r>
            <a:r>
              <a:rPr lang="pl-PL" baseline="-25000" dirty="0" smtClean="0"/>
              <a:t>ʘ </a:t>
            </a:r>
            <a:r>
              <a:rPr lang="pl-PL" dirty="0" smtClean="0"/>
              <a:t>from the </a:t>
            </a:r>
            <a:r>
              <a:rPr lang="pl-PL" dirty="0" err="1" smtClean="0"/>
              <a:t>starting</a:t>
            </a:r>
            <a:r>
              <a:rPr lang="pl-PL" dirty="0" smtClean="0"/>
              <a:t> point.</a:t>
            </a:r>
            <a:endParaRPr lang="pl-PL" dirty="0"/>
          </a:p>
        </p:txBody>
      </p:sp>
      <p:cxnSp>
        <p:nvCxnSpPr>
          <p:cNvPr id="8" name="Łącznik prosty ze strzałką 7"/>
          <p:cNvCxnSpPr/>
          <p:nvPr/>
        </p:nvCxnSpPr>
        <p:spPr>
          <a:xfrm flipV="1">
            <a:off x="3117011" y="2401020"/>
            <a:ext cx="279030" cy="297611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6072996" y="1391728"/>
            <a:ext cx="2823713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We </a:t>
            </a:r>
            <a:r>
              <a:rPr lang="pl-PL" dirty="0" err="1" smtClean="0"/>
              <a:t>observed</a:t>
            </a:r>
            <a:r>
              <a:rPr lang="pl-PL" dirty="0" smtClean="0"/>
              <a:t> a </a:t>
            </a:r>
            <a:r>
              <a:rPr lang="pl-PL" dirty="0" err="1" smtClean="0"/>
              <a:t>failed</a:t>
            </a:r>
            <a:r>
              <a:rPr lang="pl-PL" dirty="0" smtClean="0"/>
              <a:t> </a:t>
            </a:r>
            <a:r>
              <a:rPr lang="pl-PL" dirty="0" err="1" smtClean="0"/>
              <a:t>eruption</a:t>
            </a:r>
            <a:r>
              <a:rPr lang="pl-PL" dirty="0" smtClean="0"/>
              <a:t> </a:t>
            </a:r>
            <a:r>
              <a:rPr lang="pl-PL" dirty="0" err="1" smtClean="0"/>
              <a:t>stopped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the </a:t>
            </a:r>
            <a:r>
              <a:rPr lang="pl-PL" dirty="0" err="1" smtClean="0"/>
              <a:t>distance</a:t>
            </a:r>
            <a:r>
              <a:rPr lang="pl-PL" dirty="0" smtClean="0"/>
              <a:t> of 2R</a:t>
            </a:r>
            <a:r>
              <a:rPr lang="pl-PL" baseline="-25000" dirty="0" smtClean="0"/>
              <a:t>ʘ</a:t>
            </a:r>
            <a:r>
              <a:rPr lang="pl-PL" dirty="0" smtClean="0"/>
              <a:t> (~1400 </a:t>
            </a:r>
            <a:r>
              <a:rPr lang="pl-PL" smtClean="0"/>
              <a:t>Mm!) from </a:t>
            </a:r>
            <a:r>
              <a:rPr lang="pl-PL" dirty="0" smtClean="0"/>
              <a:t>the </a:t>
            </a:r>
            <a:r>
              <a:rPr lang="pl-PL" dirty="0" err="1" smtClean="0"/>
              <a:t>starting</a:t>
            </a:r>
            <a:r>
              <a:rPr lang="pl-PL" dirty="0" smtClean="0"/>
              <a:t> point (</a:t>
            </a:r>
            <a:r>
              <a:rPr lang="pl-PL" dirty="0" err="1" smtClean="0"/>
              <a:t>photosphere</a:t>
            </a:r>
            <a:r>
              <a:rPr lang="pl-PL" dirty="0" smtClean="0"/>
              <a:t> </a:t>
            </a:r>
            <a:r>
              <a:rPr lang="pl-PL" dirty="0" err="1" smtClean="0"/>
              <a:t>level</a:t>
            </a:r>
            <a:r>
              <a:rPr lang="pl-PL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The </a:t>
            </a:r>
            <a:r>
              <a:rPr lang="pl-PL" dirty="0" err="1" smtClean="0"/>
              <a:t>height</a:t>
            </a:r>
            <a:r>
              <a:rPr lang="pl-PL" dirty="0" smtClean="0"/>
              <a:t> </a:t>
            </a:r>
            <a:r>
              <a:rPr lang="pl-PL" dirty="0" err="1" smtClean="0"/>
              <a:t>reached</a:t>
            </a:r>
            <a:r>
              <a:rPr lang="pl-PL" dirty="0" smtClean="0"/>
              <a:t> by the </a:t>
            </a:r>
            <a:r>
              <a:rPr lang="pl-PL" dirty="0" err="1" smtClean="0"/>
              <a:t>eruption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exceptional</a:t>
            </a:r>
            <a:r>
              <a:rPr lang="pl-PL" dirty="0" smtClean="0"/>
              <a:t> for </a:t>
            </a:r>
            <a:r>
              <a:rPr lang="pl-PL" dirty="0" err="1" smtClean="0"/>
              <a:t>failed</a:t>
            </a:r>
            <a:r>
              <a:rPr lang="pl-PL" dirty="0" smtClean="0"/>
              <a:t> </a:t>
            </a:r>
            <a:r>
              <a:rPr lang="pl-PL" dirty="0" err="1" smtClean="0"/>
              <a:t>events</a:t>
            </a:r>
            <a:r>
              <a:rPr lang="pl-PL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characteristics</a:t>
            </a:r>
            <a:r>
              <a:rPr lang="pl-PL" dirty="0" smtClean="0"/>
              <a:t> </a:t>
            </a:r>
            <a:r>
              <a:rPr lang="pl-PL" dirty="0" err="1" smtClean="0"/>
              <a:t>suggest</a:t>
            </a:r>
            <a:r>
              <a:rPr lang="pl-PL" dirty="0" smtClean="0"/>
              <a:t> </a:t>
            </a:r>
            <a:r>
              <a:rPr lang="pl-PL" dirty="0" err="1" smtClean="0"/>
              <a:t>similarities</a:t>
            </a:r>
            <a:r>
              <a:rPr lang="pl-PL" dirty="0" smtClean="0"/>
              <a:t> to CME </a:t>
            </a:r>
            <a:r>
              <a:rPr lang="pl-PL" dirty="0" err="1" smtClean="0"/>
              <a:t>core</a:t>
            </a:r>
            <a:r>
              <a:rPr lang="pl-PL" dirty="0" smtClean="0"/>
              <a:t> </a:t>
            </a:r>
            <a:r>
              <a:rPr lang="pl-PL" dirty="0" err="1" smtClean="0"/>
              <a:t>fallback</a:t>
            </a:r>
            <a:r>
              <a:rPr lang="pl-PL" dirty="0" smtClean="0"/>
              <a:t>, </a:t>
            </a:r>
            <a:r>
              <a:rPr lang="pl-PL" dirty="0" err="1" smtClean="0"/>
              <a:t>however</a:t>
            </a:r>
            <a:r>
              <a:rPr lang="pl-PL" dirty="0" smtClean="0"/>
              <a:t> no CME was </a:t>
            </a:r>
            <a:r>
              <a:rPr lang="pl-PL" dirty="0" err="1" smtClean="0"/>
              <a:t>observed</a:t>
            </a:r>
            <a:r>
              <a:rPr lang="pl-PL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 smtClean="0"/>
              <a:t>Numerical</a:t>
            </a:r>
            <a:r>
              <a:rPr lang="pl-PL" b="1" dirty="0" smtClean="0"/>
              <a:t> modeling of </a:t>
            </a:r>
            <a:r>
              <a:rPr lang="pl-PL" b="1" dirty="0" err="1" smtClean="0"/>
              <a:t>this</a:t>
            </a:r>
            <a:r>
              <a:rPr lang="pl-PL" b="1" dirty="0" smtClean="0"/>
              <a:t> event </a:t>
            </a:r>
            <a:r>
              <a:rPr lang="pl-PL" b="1" dirty="0" err="1" smtClean="0"/>
              <a:t>is</a:t>
            </a:r>
            <a:r>
              <a:rPr lang="pl-PL" b="1" dirty="0" smtClean="0"/>
              <a:t> </a:t>
            </a:r>
            <a:r>
              <a:rPr lang="pl-PL" b="1" dirty="0" err="1" smtClean="0"/>
              <a:t>necessary</a:t>
            </a:r>
            <a:r>
              <a:rPr lang="pl-PL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096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Failed</a:t>
            </a:r>
            <a:r>
              <a:rPr lang="pl-PL" i="1" dirty="0" smtClean="0"/>
              <a:t> </a:t>
            </a:r>
            <a:r>
              <a:rPr lang="pl-PL" i="1" dirty="0" err="1" smtClean="0"/>
              <a:t>eruption</a:t>
            </a:r>
            <a:endParaRPr lang="pl-PL" dirty="0"/>
          </a:p>
        </p:txBody>
      </p:sp>
      <p:pic>
        <p:nvPicPr>
          <p:cNvPr id="7" name="2016-09-27_09.53.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5231" y="1069570"/>
            <a:ext cx="5231478" cy="52314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40" y="880614"/>
            <a:ext cx="3261271" cy="190692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41539" y="3311356"/>
            <a:ext cx="3261271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eruptions</a:t>
            </a:r>
            <a:r>
              <a:rPr lang="pl-PL" dirty="0" smtClean="0"/>
              <a:t> </a:t>
            </a:r>
            <a:r>
              <a:rPr lang="pl-PL" dirty="0" err="1" smtClean="0"/>
              <a:t>fail</a:t>
            </a:r>
            <a:r>
              <a:rPr lang="pl-PL" dirty="0" smtClean="0"/>
              <a:t> to </a:t>
            </a:r>
            <a:r>
              <a:rPr lang="pl-PL" dirty="0" err="1" smtClean="0"/>
              <a:t>escape</a:t>
            </a:r>
            <a:r>
              <a:rPr lang="pl-PL" dirty="0" smtClean="0"/>
              <a:t> the Sun. </a:t>
            </a:r>
            <a:r>
              <a:rPr lang="pl-PL" dirty="0" err="1" smtClean="0"/>
              <a:t>They</a:t>
            </a:r>
            <a:r>
              <a:rPr lang="pl-PL" dirty="0" smtClean="0"/>
              <a:t> do not </a:t>
            </a:r>
            <a:r>
              <a:rPr lang="pl-PL" dirty="0" err="1" smtClean="0"/>
              <a:t>initiate</a:t>
            </a:r>
            <a:r>
              <a:rPr lang="pl-PL" dirty="0" smtClean="0"/>
              <a:t> CME.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They</a:t>
            </a:r>
            <a:r>
              <a:rPr lang="pl-PL" dirty="0" smtClean="0"/>
              <a:t> </a:t>
            </a:r>
            <a:r>
              <a:rPr lang="pl-PL" dirty="0" err="1" smtClean="0"/>
              <a:t>may</a:t>
            </a:r>
            <a:r>
              <a:rPr lang="pl-PL" dirty="0" smtClean="0"/>
              <a:t> be </a:t>
            </a:r>
            <a:r>
              <a:rPr lang="pl-PL" dirty="0" err="1" smtClean="0"/>
              <a:t>related</a:t>
            </a:r>
            <a:r>
              <a:rPr lang="pl-PL" dirty="0" smtClean="0"/>
              <a:t> to </a:t>
            </a:r>
            <a:r>
              <a:rPr lang="pl-PL" dirty="0" err="1" smtClean="0"/>
              <a:t>confined</a:t>
            </a:r>
            <a:r>
              <a:rPr lang="pl-PL" dirty="0" smtClean="0"/>
              <a:t> </a:t>
            </a:r>
            <a:r>
              <a:rPr lang="pl-PL" dirty="0" err="1" smtClean="0"/>
              <a:t>flares</a:t>
            </a:r>
            <a:r>
              <a:rPr lang="pl-PL" dirty="0" smtClean="0"/>
              <a:t> (</a:t>
            </a:r>
            <a:r>
              <a:rPr lang="pl-PL" dirty="0" err="1" smtClean="0"/>
              <a:t>even</a:t>
            </a:r>
            <a:r>
              <a:rPr lang="pl-PL" dirty="0" smtClean="0"/>
              <a:t> </a:t>
            </a:r>
            <a:r>
              <a:rPr lang="pl-PL" dirty="0" err="1" smtClean="0"/>
              <a:t>strongest</a:t>
            </a:r>
            <a:r>
              <a:rPr lang="pl-PL" dirty="0" smtClean="0"/>
              <a:t> </a:t>
            </a:r>
            <a:r>
              <a:rPr lang="pl-PL" dirty="0" err="1" smtClean="0"/>
              <a:t>ones</a:t>
            </a:r>
            <a:r>
              <a:rPr lang="pl-PL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There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many</a:t>
            </a:r>
            <a:r>
              <a:rPr lang="pl-PL" dirty="0" smtClean="0"/>
              <a:t> </a:t>
            </a:r>
            <a:r>
              <a:rPr lang="pl-PL" dirty="0" err="1" smtClean="0"/>
              <a:t>mechanism</a:t>
            </a:r>
            <a:r>
              <a:rPr lang="pl-PL" dirty="0" smtClean="0"/>
              <a:t> </a:t>
            </a:r>
            <a:r>
              <a:rPr lang="pl-PL" dirty="0" err="1" smtClean="0"/>
              <a:t>proposed</a:t>
            </a:r>
            <a:r>
              <a:rPr lang="pl-PL" dirty="0" smtClean="0"/>
              <a:t> for </a:t>
            </a:r>
            <a:r>
              <a:rPr lang="pl-PL" dirty="0" err="1" smtClean="0"/>
              <a:t>eruption</a:t>
            </a:r>
            <a:r>
              <a:rPr lang="pl-PL" dirty="0" smtClean="0"/>
              <a:t> stop and </a:t>
            </a:r>
            <a:r>
              <a:rPr lang="pl-PL" dirty="0" err="1" smtClean="0"/>
              <a:t>energy</a:t>
            </a:r>
            <a:r>
              <a:rPr lang="pl-PL" dirty="0" smtClean="0"/>
              <a:t> </a:t>
            </a:r>
            <a:r>
              <a:rPr lang="pl-PL" dirty="0" err="1" smtClean="0"/>
              <a:t>dissipation</a:t>
            </a:r>
            <a:r>
              <a:rPr lang="pl-PL" dirty="0" smtClean="0"/>
              <a:t>. The </a:t>
            </a:r>
            <a:r>
              <a:rPr lang="pl-PL" dirty="0" err="1" smtClean="0"/>
              <a:t>main</a:t>
            </a:r>
            <a:r>
              <a:rPr lang="pl-PL" dirty="0" smtClean="0"/>
              <a:t> </a:t>
            </a:r>
            <a:r>
              <a:rPr lang="pl-PL" dirty="0" err="1" smtClean="0"/>
              <a:t>factor</a:t>
            </a:r>
            <a:r>
              <a:rPr lang="pl-PL" dirty="0" smtClean="0"/>
              <a:t> </a:t>
            </a:r>
            <a:r>
              <a:rPr lang="pl-PL" dirty="0" err="1" smtClean="0"/>
              <a:t>seems</a:t>
            </a:r>
            <a:r>
              <a:rPr lang="pl-PL" dirty="0" smtClean="0"/>
              <a:t> to be </a:t>
            </a:r>
            <a:r>
              <a:rPr lang="pl-PL" dirty="0" err="1" smtClean="0"/>
              <a:t>magnetic</a:t>
            </a:r>
            <a:r>
              <a:rPr lang="pl-PL" dirty="0" smtClean="0"/>
              <a:t> field </a:t>
            </a:r>
            <a:r>
              <a:rPr lang="pl-PL" dirty="0" err="1" smtClean="0"/>
              <a:t>decay</a:t>
            </a:r>
            <a:r>
              <a:rPr lang="pl-PL" dirty="0" smtClean="0"/>
              <a:t> index.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08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Stopping</a:t>
            </a:r>
            <a:r>
              <a:rPr lang="pl-PL" i="1" dirty="0" smtClean="0"/>
              <a:t> </a:t>
            </a:r>
            <a:r>
              <a:rPr lang="pl-PL" i="1" dirty="0" err="1" smtClean="0"/>
              <a:t>mechanism</a:t>
            </a:r>
            <a:r>
              <a:rPr lang="pl-PL" i="1" dirty="0" smtClean="0"/>
              <a:t> and maximum </a:t>
            </a:r>
            <a:r>
              <a:rPr lang="pl-PL" i="1" dirty="0" err="1" smtClean="0"/>
              <a:t>heights</a:t>
            </a:r>
            <a:r>
              <a:rPr lang="pl-PL" i="1" dirty="0" smtClean="0"/>
              <a:t> of </a:t>
            </a:r>
            <a:r>
              <a:rPr lang="pl-PL" i="1" dirty="0" err="1" smtClean="0"/>
              <a:t>failed</a:t>
            </a:r>
            <a:r>
              <a:rPr lang="pl-PL" i="1" dirty="0" smtClean="0"/>
              <a:t> </a:t>
            </a:r>
            <a:r>
              <a:rPr lang="pl-PL" i="1" dirty="0" err="1" smtClean="0"/>
              <a:t>eruptions</a:t>
            </a:r>
            <a:endParaRPr lang="pl-PL" i="1" dirty="0"/>
          </a:p>
        </p:txBody>
      </p:sp>
      <p:sp>
        <p:nvSpPr>
          <p:cNvPr id="2" name="Prostokąt 1"/>
          <p:cNvSpPr/>
          <p:nvPr/>
        </p:nvSpPr>
        <p:spPr>
          <a:xfrm>
            <a:off x="241540" y="1193653"/>
            <a:ext cx="3749615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too</a:t>
            </a:r>
            <a:r>
              <a:rPr lang="pl-PL" dirty="0" smtClean="0"/>
              <a:t> </a:t>
            </a:r>
            <a:r>
              <a:rPr lang="pl-PL" dirty="0" err="1" smtClean="0"/>
              <a:t>strong</a:t>
            </a:r>
            <a:r>
              <a:rPr lang="pl-PL" dirty="0" smtClean="0"/>
              <a:t> </a:t>
            </a:r>
            <a:r>
              <a:rPr lang="pl-PL" dirty="0" err="1" smtClean="0"/>
              <a:t>magnetic</a:t>
            </a:r>
            <a:r>
              <a:rPr lang="pl-PL" dirty="0" smtClean="0"/>
              <a:t> </a:t>
            </a:r>
            <a:r>
              <a:rPr lang="pl-PL" dirty="0" err="1" smtClean="0"/>
              <a:t>tether</a:t>
            </a:r>
            <a:endParaRPr lang="pl-PL" dirty="0" smtClean="0"/>
          </a:p>
          <a:p>
            <a:r>
              <a:rPr lang="nn-NO" i="1" dirty="0" smtClean="0"/>
              <a:t>Vrsnak</a:t>
            </a:r>
            <a:r>
              <a:rPr lang="nn-NO" i="1" dirty="0"/>
              <a:t>, B. 1990, Solar Phys. 129, </a:t>
            </a:r>
            <a:r>
              <a:rPr lang="nn-NO" i="1" dirty="0" smtClean="0"/>
              <a:t>295</a:t>
            </a:r>
            <a:endParaRPr lang="pl-PL" i="1" dirty="0" smtClean="0"/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flux</a:t>
            </a:r>
            <a:r>
              <a:rPr lang="pl-PL" dirty="0"/>
              <a:t> </a:t>
            </a:r>
            <a:r>
              <a:rPr lang="pl-PL" dirty="0" err="1"/>
              <a:t>emergence</a:t>
            </a:r>
            <a:endParaRPr lang="pl-PL" dirty="0"/>
          </a:p>
          <a:p>
            <a:r>
              <a:rPr lang="pl-PL" i="1" dirty="0" err="1" smtClean="0"/>
              <a:t>Archontis</a:t>
            </a:r>
            <a:r>
              <a:rPr lang="pl-PL" i="1" dirty="0"/>
              <a:t>, V., et al. 2007, A&amp;A 466, </a:t>
            </a:r>
            <a:r>
              <a:rPr lang="pl-PL" i="1" dirty="0" smtClean="0"/>
              <a:t>367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kink</a:t>
            </a:r>
            <a:r>
              <a:rPr lang="pl-PL" dirty="0"/>
              <a:t>/</a:t>
            </a:r>
            <a:r>
              <a:rPr lang="pl-PL" dirty="0" err="1"/>
              <a:t>toroidal</a:t>
            </a:r>
            <a:r>
              <a:rPr lang="pl-PL" dirty="0"/>
              <a:t> </a:t>
            </a:r>
            <a:r>
              <a:rPr lang="pl-PL" dirty="0" err="1" smtClean="0"/>
              <a:t>instability</a:t>
            </a:r>
            <a:endParaRPr lang="pl-PL" dirty="0" smtClean="0"/>
          </a:p>
          <a:p>
            <a:r>
              <a:rPr lang="de-DE" i="1" dirty="0" err="1" smtClean="0"/>
              <a:t>Ji</a:t>
            </a:r>
            <a:r>
              <a:rPr lang="de-DE" i="1" dirty="0" smtClean="0"/>
              <a:t>, H.</a:t>
            </a:r>
            <a:r>
              <a:rPr lang="pl-PL" i="1" dirty="0" smtClean="0"/>
              <a:t> i in. </a:t>
            </a:r>
            <a:r>
              <a:rPr lang="de-DE" i="1" dirty="0" smtClean="0"/>
              <a:t>2003, </a:t>
            </a:r>
            <a:r>
              <a:rPr lang="de-DE" i="1" dirty="0" err="1" smtClean="0"/>
              <a:t>ApJ</a:t>
            </a:r>
            <a:r>
              <a:rPr lang="de-DE" i="1" dirty="0" smtClean="0"/>
              <a:t>, 595, L135</a:t>
            </a:r>
            <a:endParaRPr lang="pl-PL" i="1" dirty="0" smtClean="0"/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collision</a:t>
            </a:r>
            <a:r>
              <a:rPr lang="pl-PL" dirty="0" smtClean="0"/>
              <a:t> with </a:t>
            </a:r>
            <a:r>
              <a:rPr lang="pl-PL" dirty="0" err="1" smtClean="0"/>
              <a:t>overlying</a:t>
            </a:r>
            <a:r>
              <a:rPr lang="pl-PL" dirty="0" smtClean="0"/>
              <a:t> field</a:t>
            </a:r>
            <a:endParaRPr lang="pl-PL" dirty="0"/>
          </a:p>
          <a:p>
            <a:r>
              <a:rPr lang="pl-PL" i="1" dirty="0" err="1" smtClean="0"/>
              <a:t>Amari</a:t>
            </a:r>
            <a:r>
              <a:rPr lang="pl-PL" i="1" dirty="0"/>
              <a:t>, T., &amp; Luciani, J.F. 1999, </a:t>
            </a:r>
            <a:r>
              <a:rPr lang="pl-PL" i="1" dirty="0" err="1"/>
              <a:t>ApJ</a:t>
            </a:r>
            <a:r>
              <a:rPr lang="pl-PL" i="1" dirty="0"/>
              <a:t> 515, </a:t>
            </a:r>
            <a:r>
              <a:rPr lang="pl-PL" i="1" dirty="0" smtClean="0"/>
              <a:t>L81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</a:t>
            </a:r>
            <a:r>
              <a:rPr lang="en-US" dirty="0" err="1"/>
              <a:t>axisymmetry</a:t>
            </a:r>
            <a:r>
              <a:rPr lang="en-US" dirty="0"/>
              <a:t> of magnetic flux </a:t>
            </a:r>
            <a:r>
              <a:rPr lang="en-US" dirty="0" smtClean="0"/>
              <a:t>rope</a:t>
            </a:r>
            <a:endParaRPr lang="pl-PL" dirty="0" smtClean="0"/>
          </a:p>
          <a:p>
            <a:r>
              <a:rPr lang="pl-PL" i="1" dirty="0" err="1" smtClean="0"/>
              <a:t>Zhong</a:t>
            </a:r>
            <a:r>
              <a:rPr lang="pl-PL" i="1" dirty="0" smtClean="0"/>
              <a:t> et al. 2021, Nat. Communications 12,2734</a:t>
            </a:r>
            <a:endParaRPr lang="pl-PL" i="1" dirty="0"/>
          </a:p>
        </p:txBody>
      </p:sp>
      <p:sp>
        <p:nvSpPr>
          <p:cNvPr id="4" name="Prostokąt 3"/>
          <p:cNvSpPr/>
          <p:nvPr/>
        </p:nvSpPr>
        <p:spPr>
          <a:xfrm>
            <a:off x="4819290" y="1193653"/>
            <a:ext cx="407741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75 – 250 Mm</a:t>
            </a:r>
          </a:p>
          <a:p>
            <a:r>
              <a:rPr lang="pl-PL" i="1" dirty="0" err="1" smtClean="0"/>
              <a:t>Filippov</a:t>
            </a:r>
            <a:r>
              <a:rPr lang="pl-PL" i="1" dirty="0" smtClean="0"/>
              <a:t>, B. 2020, MNRAS 494, </a:t>
            </a:r>
            <a:r>
              <a:rPr lang="pl-PL" dirty="0"/>
              <a:t>2166</a:t>
            </a:r>
            <a:endParaRPr lang="pl-P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50 Mm</a:t>
            </a:r>
          </a:p>
          <a:p>
            <a:r>
              <a:rPr lang="pl-PL" i="1" dirty="0" err="1" smtClean="0"/>
              <a:t>Nisticò</a:t>
            </a:r>
            <a:r>
              <a:rPr lang="pl-PL" i="1" dirty="0" smtClean="0"/>
              <a:t>, G. et al. 2017, A&amp;A 600, A37</a:t>
            </a:r>
            <a:endParaRPr lang="pl-P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&lt;140 Mm</a:t>
            </a:r>
          </a:p>
          <a:p>
            <a:r>
              <a:rPr lang="pl-PL" i="1" dirty="0" smtClean="0"/>
              <a:t>Gilbert, H. et al. 2000, </a:t>
            </a:r>
            <a:r>
              <a:rPr lang="pl-PL" i="1" dirty="0" err="1" smtClean="0"/>
              <a:t>ApJ</a:t>
            </a:r>
            <a:r>
              <a:rPr lang="pl-PL" i="1" dirty="0" smtClean="0"/>
              <a:t> 537, 503</a:t>
            </a:r>
            <a:endParaRPr lang="pl-P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178 Mm</a:t>
            </a:r>
          </a:p>
          <a:p>
            <a:r>
              <a:rPr lang="pl-PL" i="1" dirty="0" err="1" smtClean="0"/>
              <a:t>Liu</a:t>
            </a:r>
            <a:r>
              <a:rPr lang="pl-PL" i="1" dirty="0" smtClean="0"/>
              <a:t>, L. et al. 2018, </a:t>
            </a:r>
            <a:r>
              <a:rPr lang="pl-PL" i="1" dirty="0" err="1" smtClean="0"/>
              <a:t>ApJ</a:t>
            </a:r>
            <a:r>
              <a:rPr lang="pl-PL" i="1" dirty="0" smtClean="0"/>
              <a:t> 858, </a:t>
            </a:r>
            <a:endParaRPr lang="pl-P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125 Mm</a:t>
            </a:r>
          </a:p>
          <a:p>
            <a:r>
              <a:rPr lang="pl-PL" i="1" dirty="0" err="1"/>
              <a:t>Zhong</a:t>
            </a:r>
            <a:r>
              <a:rPr lang="pl-PL" i="1" dirty="0"/>
              <a:t> et al. 2021, Nat. </a:t>
            </a:r>
            <a:r>
              <a:rPr lang="pl-PL" i="1" dirty="0" err="1" smtClean="0"/>
              <a:t>Comm</a:t>
            </a:r>
            <a:r>
              <a:rPr lang="pl-PL" i="1" dirty="0" smtClean="0"/>
              <a:t>. 12,2734</a:t>
            </a:r>
            <a:endParaRPr lang="pl-P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120 Mm</a:t>
            </a:r>
          </a:p>
          <a:p>
            <a:r>
              <a:rPr lang="pl-PL" i="1" dirty="0" smtClean="0"/>
              <a:t>Song, H.Q. et al. 2014, </a:t>
            </a:r>
            <a:r>
              <a:rPr lang="pl-PL" i="1" dirty="0" err="1" smtClean="0"/>
              <a:t>ApJ</a:t>
            </a:r>
            <a:r>
              <a:rPr lang="pl-PL" i="1" dirty="0" smtClean="0"/>
              <a:t> 784, 48</a:t>
            </a:r>
            <a:endParaRPr lang="pl-P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280 Mm</a:t>
            </a:r>
          </a:p>
          <a:p>
            <a:r>
              <a:rPr lang="pl-PL" i="1" dirty="0" smtClean="0"/>
              <a:t>Song, H.Q. 2018, </a:t>
            </a:r>
            <a:r>
              <a:rPr lang="pl-PL" i="1" dirty="0" err="1" smtClean="0"/>
              <a:t>ApJ</a:t>
            </a:r>
            <a:r>
              <a:rPr lang="pl-PL" i="1" dirty="0" smtClean="0"/>
              <a:t> 864, L37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100 Mm</a:t>
            </a:r>
          </a:p>
          <a:p>
            <a:r>
              <a:rPr lang="pl-PL" i="1" dirty="0" err="1" smtClean="0"/>
              <a:t>Xu</a:t>
            </a:r>
            <a:r>
              <a:rPr lang="pl-PL" i="1" dirty="0" smtClean="0"/>
              <a:t>, H. et al. 2020, </a:t>
            </a:r>
            <a:r>
              <a:rPr lang="pl-PL" i="1" dirty="0" err="1" smtClean="0"/>
              <a:t>ApJ</a:t>
            </a:r>
            <a:r>
              <a:rPr lang="pl-PL" i="1" dirty="0" smtClean="0"/>
              <a:t> 901, 121</a:t>
            </a:r>
            <a:endParaRPr lang="pl-P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i="1" dirty="0" smtClean="0"/>
              <a:t>126 – 329 Mm</a:t>
            </a:r>
          </a:p>
          <a:p>
            <a:r>
              <a:rPr lang="pl-PL" i="1" dirty="0" err="1" smtClean="0"/>
              <a:t>Zhou</a:t>
            </a:r>
            <a:r>
              <a:rPr lang="pl-PL" i="1" dirty="0" smtClean="0"/>
              <a:t>, Z. et al. 2019, </a:t>
            </a:r>
            <a:r>
              <a:rPr lang="pl-PL" i="1" dirty="0" err="1" smtClean="0"/>
              <a:t>ApJ</a:t>
            </a:r>
            <a:r>
              <a:rPr lang="pl-PL" i="1" dirty="0" smtClean="0"/>
              <a:t> 877, L28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4610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19372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Failed</a:t>
            </a:r>
            <a:r>
              <a:rPr lang="pl-PL" i="1" dirty="0" smtClean="0"/>
              <a:t> </a:t>
            </a:r>
            <a:r>
              <a:rPr lang="pl-PL" i="1" dirty="0" err="1" smtClean="0"/>
              <a:t>eruptions</a:t>
            </a:r>
            <a:r>
              <a:rPr lang="pl-PL" i="1" dirty="0"/>
              <a:t> </a:t>
            </a:r>
            <a:r>
              <a:rPr lang="pl-PL" i="1" dirty="0" err="1" smtClean="0"/>
              <a:t>catalogue</a:t>
            </a:r>
            <a:r>
              <a:rPr lang="pl-PL" i="1" dirty="0" smtClean="0"/>
              <a:t> (</a:t>
            </a:r>
            <a:r>
              <a:rPr lang="pl-PL" dirty="0" smtClean="0">
                <a:hlinkClick r:id="rId2"/>
              </a:rPr>
              <a:t>eruptivesun.com/</a:t>
            </a:r>
            <a:r>
              <a:rPr lang="pl-PL" dirty="0" smtClean="0"/>
              <a:t>), </a:t>
            </a:r>
            <a:r>
              <a:rPr lang="pl-PL" i="1" dirty="0"/>
              <a:t>Mrozek et al. 2020, </a:t>
            </a:r>
            <a:r>
              <a:rPr lang="pl-PL" i="1" dirty="0" err="1"/>
              <a:t>ApJSS</a:t>
            </a:r>
            <a:r>
              <a:rPr lang="pl-PL" i="1" dirty="0"/>
              <a:t> 249, </a:t>
            </a:r>
            <a:r>
              <a:rPr lang="pl-PL" i="1" dirty="0" smtClean="0"/>
              <a:t>21M</a:t>
            </a:r>
            <a:endParaRPr lang="pl-PL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5" y="952292"/>
            <a:ext cx="6029963" cy="55316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4" y="3613606"/>
            <a:ext cx="6264345" cy="313217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331790" y="1065527"/>
            <a:ext cx="256492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27 May 2014, 14:20 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C6.0 </a:t>
            </a:r>
            <a:r>
              <a:rPr lang="pl-PL" dirty="0" err="1" smtClean="0"/>
              <a:t>flare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Originally</a:t>
            </a:r>
            <a:r>
              <a:rPr lang="pl-PL" dirty="0" smtClean="0"/>
              <a:t> </a:t>
            </a:r>
            <a:r>
              <a:rPr lang="pl-PL" dirty="0" err="1" smtClean="0"/>
              <a:t>classified</a:t>
            </a:r>
            <a:r>
              <a:rPr lang="pl-PL" dirty="0" smtClean="0"/>
              <a:t> as </a:t>
            </a:r>
            <a:r>
              <a:rPr lang="pl-PL" dirty="0" err="1" smtClean="0"/>
              <a:t>succesfull</a:t>
            </a:r>
            <a:r>
              <a:rPr lang="pl-PL" dirty="0" smtClean="0"/>
              <a:t> </a:t>
            </a:r>
            <a:r>
              <a:rPr lang="pl-PL" dirty="0" err="1" smtClean="0"/>
              <a:t>eruption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 smtClean="0"/>
              <a:t>Stopped</a:t>
            </a:r>
            <a:r>
              <a:rPr lang="pl-PL" b="1" dirty="0" smtClean="0"/>
              <a:t> in the field of </a:t>
            </a:r>
            <a:r>
              <a:rPr lang="pl-PL" b="1" dirty="0" err="1" smtClean="0"/>
              <a:t>view</a:t>
            </a:r>
            <a:r>
              <a:rPr lang="pl-PL" b="1" dirty="0" smtClean="0"/>
              <a:t> of SOHO\LASCO C2 &amp; C3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7539" y="4958109"/>
            <a:ext cx="248482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err="1" smtClean="0"/>
              <a:t>Observed</a:t>
            </a:r>
            <a:r>
              <a:rPr lang="pl-PL" dirty="0" smtClean="0"/>
              <a:t>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Proba2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SOHO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RHESSI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STEREO (A and B)</a:t>
            </a:r>
          </a:p>
        </p:txBody>
      </p:sp>
    </p:spTree>
    <p:extLst>
      <p:ext uri="{BB962C8B-B14F-4D97-AF65-F5344CB8AC3E}">
        <p14:creationId xmlns:p14="http://schemas.microsoft.com/office/powerpoint/2010/main" val="391836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Overall</a:t>
            </a:r>
            <a:r>
              <a:rPr lang="pl-PL" i="1" dirty="0" smtClean="0"/>
              <a:t> </a:t>
            </a:r>
            <a:r>
              <a:rPr lang="pl-PL" i="1" dirty="0" err="1" smtClean="0"/>
              <a:t>evolution</a:t>
            </a:r>
            <a:endParaRPr lang="pl-PL" i="1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9725891" y="54254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JHV_2021-09-01_14.19.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950" y="776227"/>
            <a:ext cx="8212347" cy="59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/>
          <p:cNvGrpSpPr/>
          <p:nvPr/>
        </p:nvGrpSpPr>
        <p:grpSpPr>
          <a:xfrm>
            <a:off x="243549" y="1533813"/>
            <a:ext cx="6155794" cy="4959927"/>
            <a:chOff x="243549" y="1533813"/>
            <a:chExt cx="6155794" cy="4959927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49" y="1533813"/>
              <a:ext cx="6155794" cy="4959927"/>
            </a:xfrm>
            <a:prstGeom prst="rect">
              <a:avLst/>
            </a:prstGeom>
          </p:spPr>
        </p:pic>
        <p:sp>
          <p:nvSpPr>
            <p:cNvPr id="18" name="pole tekstowe 17"/>
            <p:cNvSpPr txBox="1"/>
            <p:nvPr/>
          </p:nvSpPr>
          <p:spPr>
            <a:xfrm rot="17952054">
              <a:off x="1828801" y="5089599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260 km/s</a:t>
              </a:r>
              <a:endParaRPr lang="pl-PL" sz="1600" b="1" dirty="0"/>
            </a:p>
          </p:txBody>
        </p:sp>
        <p:sp>
          <p:nvSpPr>
            <p:cNvPr id="19" name="pole tekstowe 18"/>
            <p:cNvSpPr txBox="1"/>
            <p:nvPr/>
          </p:nvSpPr>
          <p:spPr>
            <a:xfrm rot="18491368">
              <a:off x="2393479" y="4314482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190 km/s</a:t>
              </a:r>
              <a:endParaRPr lang="pl-PL" sz="1600" b="1" dirty="0"/>
            </a:p>
          </p:txBody>
        </p:sp>
        <p:sp>
          <p:nvSpPr>
            <p:cNvPr id="20" name="pole tekstowe 19"/>
            <p:cNvSpPr txBox="1"/>
            <p:nvPr/>
          </p:nvSpPr>
          <p:spPr>
            <a:xfrm rot="17794116">
              <a:off x="2971744" y="3412165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280 km/s</a:t>
              </a:r>
              <a:endParaRPr lang="pl-PL" sz="1600" b="1" dirty="0"/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dirty="0"/>
              <a:t>The </a:t>
            </a:r>
            <a:r>
              <a:rPr lang="pl-PL" dirty="0" err="1"/>
              <a:t>struggle</a:t>
            </a:r>
            <a:r>
              <a:rPr lang="pl-PL" dirty="0"/>
              <a:t> for </a:t>
            </a:r>
            <a:r>
              <a:rPr lang="pl-PL" dirty="0" err="1"/>
              <a:t>breaking</a:t>
            </a:r>
            <a:r>
              <a:rPr lang="pl-PL" dirty="0"/>
              <a:t> out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217828" y="5016412"/>
            <a:ext cx="2678881" cy="1477328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shell</a:t>
            </a:r>
            <a:r>
              <a:rPr lang="pl-PL" dirty="0" smtClean="0"/>
              <a:t> – </a:t>
            </a:r>
            <a:r>
              <a:rPr lang="pl-PL" dirty="0" err="1" smtClean="0"/>
              <a:t>overlying</a:t>
            </a:r>
            <a:r>
              <a:rPr lang="pl-PL" dirty="0" smtClean="0"/>
              <a:t> </a:t>
            </a:r>
            <a:r>
              <a:rPr lang="pl-PL" dirty="0" err="1" smtClean="0"/>
              <a:t>loops</a:t>
            </a:r>
            <a:endParaRPr lang="pl-PL" dirty="0" smtClean="0"/>
          </a:p>
          <a:p>
            <a:r>
              <a:rPr lang="pl-PL" b="1" dirty="0" err="1" smtClean="0">
                <a:solidFill>
                  <a:srgbClr val="009900"/>
                </a:solidFill>
              </a:rPr>
              <a:t>leading</a:t>
            </a:r>
            <a:r>
              <a:rPr lang="pl-PL" b="1" dirty="0" smtClean="0">
                <a:solidFill>
                  <a:srgbClr val="009900"/>
                </a:solidFill>
              </a:rPr>
              <a:t> front </a:t>
            </a:r>
            <a:r>
              <a:rPr lang="pl-PL" dirty="0" smtClean="0"/>
              <a:t>– </a:t>
            </a:r>
            <a:r>
              <a:rPr lang="pl-PL" dirty="0" err="1" smtClean="0"/>
              <a:t>dissapears</a:t>
            </a:r>
            <a:r>
              <a:rPr lang="pl-PL" dirty="0" smtClean="0"/>
              <a:t> </a:t>
            </a:r>
            <a:r>
              <a:rPr lang="pl-PL" dirty="0" err="1" smtClean="0"/>
              <a:t>when</a:t>
            </a:r>
            <a:r>
              <a:rPr lang="pl-PL" dirty="0" smtClean="0"/>
              <a:t> </a:t>
            </a:r>
            <a:r>
              <a:rPr lang="pl-PL" dirty="0" err="1" smtClean="0"/>
              <a:t>close</a:t>
            </a:r>
            <a:r>
              <a:rPr lang="pl-PL" dirty="0" smtClean="0"/>
              <a:t> to AIA FOV</a:t>
            </a:r>
          </a:p>
          <a:p>
            <a:r>
              <a:rPr lang="pl-PL" b="1" dirty="0" err="1" smtClean="0">
                <a:solidFill>
                  <a:srgbClr val="7979A4"/>
                </a:solidFill>
              </a:rPr>
              <a:t>following</a:t>
            </a:r>
            <a:r>
              <a:rPr lang="pl-PL" b="1" dirty="0" smtClean="0">
                <a:solidFill>
                  <a:srgbClr val="7979A4"/>
                </a:solidFill>
              </a:rPr>
              <a:t> front </a:t>
            </a:r>
            <a:r>
              <a:rPr lang="pl-PL" dirty="0" smtClean="0"/>
              <a:t>– </a:t>
            </a:r>
            <a:r>
              <a:rPr lang="pl-PL" dirty="0" err="1" smtClean="0"/>
              <a:t>visible</a:t>
            </a:r>
            <a:r>
              <a:rPr lang="pl-PL" dirty="0" smtClean="0"/>
              <a:t> </a:t>
            </a:r>
            <a:r>
              <a:rPr lang="pl-PL" dirty="0" err="1" smtClean="0"/>
              <a:t>up</a:t>
            </a:r>
            <a:r>
              <a:rPr lang="pl-PL" dirty="0" smtClean="0"/>
              <a:t> to Proba2\SWAP FOV</a:t>
            </a:r>
            <a:endParaRPr lang="pl-PL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9725891" y="54254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a 21"/>
          <p:cNvGrpSpPr/>
          <p:nvPr/>
        </p:nvGrpSpPr>
        <p:grpSpPr>
          <a:xfrm>
            <a:off x="6217828" y="980902"/>
            <a:ext cx="2678881" cy="3940233"/>
            <a:chOff x="6217828" y="980902"/>
            <a:chExt cx="2678881" cy="3940233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7828" y="980902"/>
              <a:ext cx="2678881" cy="394023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cxnSp>
          <p:nvCxnSpPr>
            <p:cNvPr id="11" name="Łącznik prosty ze strzałką 10"/>
            <p:cNvCxnSpPr/>
            <p:nvPr/>
          </p:nvCxnSpPr>
          <p:spPr>
            <a:xfrm flipH="1" flipV="1">
              <a:off x="8429105" y="4163683"/>
              <a:ext cx="209440" cy="388451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w="lg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ze strzałką 11"/>
            <p:cNvCxnSpPr/>
            <p:nvPr/>
          </p:nvCxnSpPr>
          <p:spPr>
            <a:xfrm flipH="1" flipV="1">
              <a:off x="7988060" y="3715109"/>
              <a:ext cx="62111" cy="773765"/>
            </a:xfrm>
            <a:prstGeom prst="straightConnector1">
              <a:avLst/>
            </a:prstGeom>
            <a:ln w="25400">
              <a:solidFill>
                <a:srgbClr val="009900"/>
              </a:solidFill>
              <a:headEnd w="lg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ze strzałką 12"/>
            <p:cNvCxnSpPr/>
            <p:nvPr/>
          </p:nvCxnSpPr>
          <p:spPr>
            <a:xfrm flipV="1">
              <a:off x="7504981" y="3518219"/>
              <a:ext cx="234011" cy="547698"/>
            </a:xfrm>
            <a:prstGeom prst="straightConnector1">
              <a:avLst/>
            </a:prstGeom>
            <a:ln w="25400">
              <a:solidFill>
                <a:srgbClr val="7979A4"/>
              </a:solidFill>
              <a:headEnd w="lg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ole tekstowe 16"/>
          <p:cNvSpPr txBox="1"/>
          <p:nvPr/>
        </p:nvSpPr>
        <p:spPr>
          <a:xfrm>
            <a:off x="424102" y="749176"/>
            <a:ext cx="5613173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dirty="0" err="1" smtClean="0"/>
              <a:t>symbols</a:t>
            </a:r>
            <a:r>
              <a:rPr lang="pl-PL" dirty="0" smtClean="0"/>
              <a:t>: small plus (AIA 171 Å), big plus (PROBA2\SWAP), </a:t>
            </a:r>
            <a:r>
              <a:rPr lang="pl-PL" dirty="0" err="1" smtClean="0"/>
              <a:t>square</a:t>
            </a:r>
            <a:r>
              <a:rPr lang="pl-PL" dirty="0" smtClean="0"/>
              <a:t> (</a:t>
            </a:r>
            <a:r>
              <a:rPr lang="pl-PL" dirty="0"/>
              <a:t>AIA </a:t>
            </a:r>
            <a:r>
              <a:rPr lang="pl-PL" dirty="0" smtClean="0"/>
              <a:t>131 </a:t>
            </a:r>
            <a:r>
              <a:rPr lang="pl-PL" dirty="0"/>
              <a:t>Å</a:t>
            </a:r>
            <a:r>
              <a:rPr lang="pl-PL" dirty="0" smtClean="0"/>
              <a:t>), triangle (</a:t>
            </a:r>
            <a:r>
              <a:rPr lang="pl-PL" dirty="0"/>
              <a:t>AIA </a:t>
            </a:r>
            <a:r>
              <a:rPr lang="pl-PL" dirty="0" smtClean="0"/>
              <a:t>304 Å)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27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Mechanisms</a:t>
            </a:r>
            <a:r>
              <a:rPr lang="pl-PL" i="1" dirty="0" smtClean="0"/>
              <a:t> of </a:t>
            </a:r>
            <a:r>
              <a:rPr lang="pl-PL" i="1" dirty="0" err="1" smtClean="0"/>
              <a:t>stopping</a:t>
            </a:r>
            <a:r>
              <a:rPr lang="pl-PL" i="1" dirty="0" smtClean="0"/>
              <a:t> the </a:t>
            </a:r>
            <a:r>
              <a:rPr lang="pl-PL" i="1" dirty="0" err="1" smtClean="0"/>
              <a:t>eruption</a:t>
            </a:r>
            <a:endParaRPr lang="pl-PL" i="1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9725891" y="54254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424102" y="749176"/>
            <a:ext cx="5613173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dirty="0" err="1" smtClean="0"/>
              <a:t>symbols</a:t>
            </a:r>
            <a:r>
              <a:rPr lang="pl-PL" dirty="0" smtClean="0"/>
              <a:t>: small plus (AIA 171 Å), big plus (PROBA2\SWAP), </a:t>
            </a:r>
            <a:r>
              <a:rPr lang="pl-PL" dirty="0" err="1" smtClean="0"/>
              <a:t>square</a:t>
            </a:r>
            <a:r>
              <a:rPr lang="pl-PL" dirty="0" smtClean="0"/>
              <a:t> (</a:t>
            </a:r>
            <a:r>
              <a:rPr lang="pl-PL" dirty="0"/>
              <a:t>AIA </a:t>
            </a:r>
            <a:r>
              <a:rPr lang="pl-PL" dirty="0" smtClean="0"/>
              <a:t>131 </a:t>
            </a:r>
            <a:r>
              <a:rPr lang="pl-PL" dirty="0"/>
              <a:t>Å</a:t>
            </a:r>
            <a:r>
              <a:rPr lang="pl-PL" dirty="0" smtClean="0"/>
              <a:t>), triangle (</a:t>
            </a:r>
            <a:r>
              <a:rPr lang="pl-PL" dirty="0"/>
              <a:t>AIA </a:t>
            </a:r>
            <a:r>
              <a:rPr lang="pl-PL" dirty="0" smtClean="0"/>
              <a:t>304 Å)</a:t>
            </a:r>
            <a:endParaRPr lang="pl-PL" dirty="0"/>
          </a:p>
        </p:txBody>
      </p:sp>
      <p:grpSp>
        <p:nvGrpSpPr>
          <p:cNvPr id="28" name="Grupa 27"/>
          <p:cNvGrpSpPr/>
          <p:nvPr/>
        </p:nvGrpSpPr>
        <p:grpSpPr>
          <a:xfrm>
            <a:off x="243549" y="1533813"/>
            <a:ext cx="6155794" cy="4959927"/>
            <a:chOff x="243549" y="1533813"/>
            <a:chExt cx="6155794" cy="4959927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49" y="1533813"/>
              <a:ext cx="6155794" cy="4959927"/>
            </a:xfrm>
            <a:prstGeom prst="rect">
              <a:avLst/>
            </a:prstGeom>
          </p:spPr>
        </p:pic>
        <p:sp>
          <p:nvSpPr>
            <p:cNvPr id="18" name="pole tekstowe 17"/>
            <p:cNvSpPr txBox="1"/>
            <p:nvPr/>
          </p:nvSpPr>
          <p:spPr>
            <a:xfrm rot="17952054">
              <a:off x="1828801" y="5089599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260 km/s</a:t>
              </a:r>
              <a:endParaRPr lang="pl-PL" sz="1600" b="1" dirty="0"/>
            </a:p>
          </p:txBody>
        </p:sp>
        <p:sp>
          <p:nvSpPr>
            <p:cNvPr id="19" name="pole tekstowe 18"/>
            <p:cNvSpPr txBox="1"/>
            <p:nvPr/>
          </p:nvSpPr>
          <p:spPr>
            <a:xfrm rot="18491368">
              <a:off x="2393479" y="4314482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190 km/s</a:t>
              </a:r>
              <a:endParaRPr lang="pl-PL" sz="1600" b="1" dirty="0"/>
            </a:p>
          </p:txBody>
        </p:sp>
        <p:sp>
          <p:nvSpPr>
            <p:cNvPr id="20" name="pole tekstowe 19"/>
            <p:cNvSpPr txBox="1"/>
            <p:nvPr/>
          </p:nvSpPr>
          <p:spPr>
            <a:xfrm rot="17794116">
              <a:off x="2971744" y="3412165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280 km/s</a:t>
              </a:r>
              <a:endParaRPr lang="pl-PL" sz="1600" b="1" dirty="0"/>
            </a:p>
          </p:txBody>
        </p:sp>
        <p:cxnSp>
          <p:nvCxnSpPr>
            <p:cNvPr id="8" name="Łącznik prosty 7"/>
            <p:cNvCxnSpPr/>
            <p:nvPr/>
          </p:nvCxnSpPr>
          <p:spPr>
            <a:xfrm>
              <a:off x="1115683" y="5018631"/>
              <a:ext cx="5055079" cy="0"/>
            </a:xfrm>
            <a:prstGeom prst="line">
              <a:avLst/>
            </a:prstGeom>
            <a:ln w="317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>
              <a:off x="1115683" y="4170366"/>
              <a:ext cx="5055079" cy="0"/>
            </a:xfrm>
            <a:prstGeom prst="line">
              <a:avLst/>
            </a:prstGeom>
            <a:ln w="317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7" name="Grupa 26"/>
          <p:cNvGrpSpPr/>
          <p:nvPr/>
        </p:nvGrpSpPr>
        <p:grpSpPr>
          <a:xfrm>
            <a:off x="6085743" y="1013719"/>
            <a:ext cx="2810966" cy="2810966"/>
            <a:chOff x="6085743" y="749176"/>
            <a:chExt cx="2810966" cy="2810966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5743" y="749176"/>
              <a:ext cx="2810966" cy="2810966"/>
            </a:xfrm>
            <a:prstGeom prst="rect">
              <a:avLst/>
            </a:prstGeom>
          </p:spPr>
        </p:pic>
        <p:cxnSp>
          <p:nvCxnSpPr>
            <p:cNvPr id="22" name="Łącznik prosty 21"/>
            <p:cNvCxnSpPr/>
            <p:nvPr/>
          </p:nvCxnSpPr>
          <p:spPr>
            <a:xfrm>
              <a:off x="8442385" y="908649"/>
              <a:ext cx="0" cy="2346385"/>
            </a:xfrm>
            <a:prstGeom prst="line">
              <a:avLst/>
            </a:prstGeom>
            <a:ln w="317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>
              <a:off x="7579743" y="908649"/>
              <a:ext cx="25150" cy="2346385"/>
            </a:xfrm>
            <a:prstGeom prst="line">
              <a:avLst/>
            </a:prstGeom>
            <a:ln w="317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1" name="pole tekstowe 30"/>
          <p:cNvSpPr txBox="1"/>
          <p:nvPr/>
        </p:nvSpPr>
        <p:spPr>
          <a:xfrm>
            <a:off x="7025835" y="703010"/>
            <a:ext cx="13033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Decay index</a:t>
            </a:r>
            <a:endParaRPr lang="pl-PL" dirty="0"/>
          </a:p>
        </p:txBody>
      </p:sp>
      <p:cxnSp>
        <p:nvCxnSpPr>
          <p:cNvPr id="24" name="Łącznik prosty 23"/>
          <p:cNvCxnSpPr/>
          <p:nvPr/>
        </p:nvCxnSpPr>
        <p:spPr>
          <a:xfrm>
            <a:off x="3324294" y="4204872"/>
            <a:ext cx="9107" cy="1878693"/>
          </a:xfrm>
          <a:prstGeom prst="line">
            <a:avLst/>
          </a:prstGeom>
          <a:ln w="317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>
            <a:off x="2599426" y="5072332"/>
            <a:ext cx="2395" cy="982478"/>
          </a:xfrm>
          <a:prstGeom prst="line">
            <a:avLst/>
          </a:prstGeom>
          <a:ln w="317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pole tekstowe 25"/>
          <p:cNvSpPr txBox="1"/>
          <p:nvPr/>
        </p:nvSpPr>
        <p:spPr>
          <a:xfrm>
            <a:off x="6164567" y="3908417"/>
            <a:ext cx="273214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Eruption</a:t>
            </a:r>
            <a:r>
              <a:rPr lang="pl-PL" dirty="0" smtClean="0"/>
              <a:t> </a:t>
            </a:r>
            <a:r>
              <a:rPr lang="pl-PL" dirty="0" err="1" smtClean="0"/>
              <a:t>slowed</a:t>
            </a:r>
            <a:r>
              <a:rPr lang="pl-PL" dirty="0" smtClean="0"/>
              <a:t> down </a:t>
            </a:r>
            <a:r>
              <a:rPr lang="pl-PL" dirty="0" err="1" smtClean="0"/>
              <a:t>at</a:t>
            </a:r>
            <a:r>
              <a:rPr lang="pl-PL" dirty="0" smtClean="0"/>
              <a:t> the </a:t>
            </a:r>
            <a:r>
              <a:rPr lang="pl-PL" dirty="0" err="1" smtClean="0"/>
              <a:t>height</a:t>
            </a:r>
            <a:r>
              <a:rPr lang="pl-PL" dirty="0" smtClean="0"/>
              <a:t> </a:t>
            </a:r>
            <a:r>
              <a:rPr lang="pl-PL" dirty="0" err="1" smtClean="0"/>
              <a:t>range</a:t>
            </a:r>
            <a:r>
              <a:rPr lang="pl-PL" dirty="0" smtClean="0"/>
              <a:t> of 100 – 170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Slowing</a:t>
            </a:r>
            <a:r>
              <a:rPr lang="pl-PL" dirty="0" smtClean="0"/>
              <a:t> down was </a:t>
            </a:r>
            <a:r>
              <a:rPr lang="pl-PL" dirty="0" err="1" smtClean="0"/>
              <a:t>connected</a:t>
            </a:r>
            <a:r>
              <a:rPr lang="pl-PL" dirty="0" smtClean="0"/>
              <a:t> to the  </a:t>
            </a:r>
            <a:r>
              <a:rPr lang="pl-PL" dirty="0" err="1" smtClean="0"/>
              <a:t>reconnection</a:t>
            </a:r>
            <a:r>
              <a:rPr lang="pl-PL" dirty="0" smtClean="0"/>
              <a:t> </a:t>
            </a:r>
            <a:r>
              <a:rPr lang="pl-PL" dirty="0" err="1" smtClean="0"/>
              <a:t>within</a:t>
            </a:r>
            <a:r>
              <a:rPr lang="pl-PL" dirty="0" smtClean="0"/>
              <a:t> the </a:t>
            </a:r>
            <a:r>
              <a:rPr lang="pl-PL" dirty="0" err="1" smtClean="0"/>
              <a:t>eruption</a:t>
            </a:r>
            <a:r>
              <a:rPr lang="pl-PL" dirty="0" smtClean="0"/>
              <a:t> </a:t>
            </a:r>
            <a:r>
              <a:rPr lang="pl-PL" dirty="0" err="1" smtClean="0"/>
              <a:t>magnetic</a:t>
            </a:r>
            <a:r>
              <a:rPr lang="pl-PL" dirty="0" smtClean="0"/>
              <a:t> </a:t>
            </a:r>
            <a:r>
              <a:rPr lang="pl-PL" dirty="0" err="1" smtClean="0"/>
              <a:t>structure</a:t>
            </a:r>
            <a:r>
              <a:rPr lang="pl-PL" dirty="0" smtClean="0"/>
              <a:t> and with </a:t>
            </a:r>
            <a:r>
              <a:rPr lang="pl-PL" dirty="0" err="1" smtClean="0"/>
              <a:t>overlying</a:t>
            </a:r>
            <a:r>
              <a:rPr lang="pl-PL" dirty="0" smtClean="0"/>
              <a:t> field.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29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err="1" smtClean="0"/>
              <a:t>Mechanisms</a:t>
            </a:r>
            <a:r>
              <a:rPr lang="pl-PL" i="1" dirty="0" smtClean="0"/>
              <a:t> of </a:t>
            </a:r>
            <a:r>
              <a:rPr lang="pl-PL" i="1" dirty="0" err="1" smtClean="0"/>
              <a:t>stopping</a:t>
            </a:r>
            <a:r>
              <a:rPr lang="pl-PL" i="1" dirty="0" smtClean="0"/>
              <a:t> the </a:t>
            </a:r>
            <a:r>
              <a:rPr lang="pl-PL" i="1" dirty="0" err="1" smtClean="0"/>
              <a:t>eruption</a:t>
            </a:r>
            <a:endParaRPr lang="pl-PL" i="1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9725891" y="54254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424102" y="749176"/>
            <a:ext cx="5613173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dirty="0" err="1" smtClean="0"/>
              <a:t>symbols</a:t>
            </a:r>
            <a:r>
              <a:rPr lang="pl-PL" dirty="0" smtClean="0"/>
              <a:t>: small plus (AIA 171 Å), big plus (PROBA2\SWAP), </a:t>
            </a:r>
            <a:r>
              <a:rPr lang="pl-PL" dirty="0" err="1" smtClean="0"/>
              <a:t>square</a:t>
            </a:r>
            <a:r>
              <a:rPr lang="pl-PL" dirty="0" smtClean="0"/>
              <a:t> (</a:t>
            </a:r>
            <a:r>
              <a:rPr lang="pl-PL" dirty="0"/>
              <a:t>AIA </a:t>
            </a:r>
            <a:r>
              <a:rPr lang="pl-PL" dirty="0" smtClean="0"/>
              <a:t>131 </a:t>
            </a:r>
            <a:r>
              <a:rPr lang="pl-PL" dirty="0"/>
              <a:t>Å</a:t>
            </a:r>
            <a:r>
              <a:rPr lang="pl-PL" dirty="0" smtClean="0"/>
              <a:t>), triangle (</a:t>
            </a:r>
            <a:r>
              <a:rPr lang="pl-PL" dirty="0"/>
              <a:t>AIA </a:t>
            </a:r>
            <a:r>
              <a:rPr lang="pl-PL" dirty="0" smtClean="0"/>
              <a:t>304 Å)</a:t>
            </a:r>
            <a:endParaRPr lang="pl-PL" dirty="0"/>
          </a:p>
        </p:txBody>
      </p:sp>
      <p:grpSp>
        <p:nvGrpSpPr>
          <p:cNvPr id="28" name="Grupa 27"/>
          <p:cNvGrpSpPr/>
          <p:nvPr/>
        </p:nvGrpSpPr>
        <p:grpSpPr>
          <a:xfrm>
            <a:off x="243549" y="1533813"/>
            <a:ext cx="6155794" cy="4959927"/>
            <a:chOff x="243549" y="1533813"/>
            <a:chExt cx="6155794" cy="4959927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49" y="1533813"/>
              <a:ext cx="6155794" cy="4959927"/>
            </a:xfrm>
            <a:prstGeom prst="rect">
              <a:avLst/>
            </a:prstGeom>
          </p:spPr>
        </p:pic>
        <p:sp>
          <p:nvSpPr>
            <p:cNvPr id="18" name="pole tekstowe 17"/>
            <p:cNvSpPr txBox="1"/>
            <p:nvPr/>
          </p:nvSpPr>
          <p:spPr>
            <a:xfrm rot="17952054">
              <a:off x="1828801" y="5089599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260 km/s</a:t>
              </a:r>
              <a:endParaRPr lang="pl-PL" sz="1600" b="1" dirty="0"/>
            </a:p>
          </p:txBody>
        </p:sp>
        <p:sp>
          <p:nvSpPr>
            <p:cNvPr id="19" name="pole tekstowe 18"/>
            <p:cNvSpPr txBox="1"/>
            <p:nvPr/>
          </p:nvSpPr>
          <p:spPr>
            <a:xfrm rot="18491368">
              <a:off x="2393479" y="4314482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190 km/s</a:t>
              </a:r>
              <a:endParaRPr lang="pl-PL" sz="1600" b="1" dirty="0"/>
            </a:p>
          </p:txBody>
        </p:sp>
        <p:sp>
          <p:nvSpPr>
            <p:cNvPr id="20" name="pole tekstowe 19"/>
            <p:cNvSpPr txBox="1"/>
            <p:nvPr/>
          </p:nvSpPr>
          <p:spPr>
            <a:xfrm rot="17794116">
              <a:off x="2971744" y="3412165"/>
              <a:ext cx="97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280 km/s</a:t>
              </a:r>
              <a:endParaRPr lang="pl-PL" sz="1600" b="1" dirty="0"/>
            </a:p>
          </p:txBody>
        </p:sp>
        <p:cxnSp>
          <p:nvCxnSpPr>
            <p:cNvPr id="8" name="Łącznik prosty 7"/>
            <p:cNvCxnSpPr/>
            <p:nvPr/>
          </p:nvCxnSpPr>
          <p:spPr>
            <a:xfrm>
              <a:off x="1115683" y="5018631"/>
              <a:ext cx="5055079" cy="0"/>
            </a:xfrm>
            <a:prstGeom prst="line">
              <a:avLst/>
            </a:prstGeom>
            <a:ln w="317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>
              <a:off x="1115683" y="4170366"/>
              <a:ext cx="5055079" cy="0"/>
            </a:xfrm>
            <a:prstGeom prst="line">
              <a:avLst/>
            </a:prstGeom>
            <a:ln w="317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7" name="Grupa 26"/>
          <p:cNvGrpSpPr/>
          <p:nvPr/>
        </p:nvGrpSpPr>
        <p:grpSpPr>
          <a:xfrm>
            <a:off x="6085743" y="1013719"/>
            <a:ext cx="2810966" cy="2810966"/>
            <a:chOff x="6085743" y="749176"/>
            <a:chExt cx="2810966" cy="2810966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5743" y="749176"/>
              <a:ext cx="2810966" cy="2810966"/>
            </a:xfrm>
            <a:prstGeom prst="rect">
              <a:avLst/>
            </a:prstGeom>
          </p:spPr>
        </p:pic>
        <p:cxnSp>
          <p:nvCxnSpPr>
            <p:cNvPr id="22" name="Łącznik prosty 21"/>
            <p:cNvCxnSpPr/>
            <p:nvPr/>
          </p:nvCxnSpPr>
          <p:spPr>
            <a:xfrm>
              <a:off x="8442385" y="908649"/>
              <a:ext cx="0" cy="2346385"/>
            </a:xfrm>
            <a:prstGeom prst="line">
              <a:avLst/>
            </a:prstGeom>
            <a:ln w="317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>
              <a:off x="7579743" y="908649"/>
              <a:ext cx="25150" cy="2346385"/>
            </a:xfrm>
            <a:prstGeom prst="line">
              <a:avLst/>
            </a:prstGeom>
            <a:ln w="317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1" name="pole tekstowe 30"/>
          <p:cNvSpPr txBox="1"/>
          <p:nvPr/>
        </p:nvSpPr>
        <p:spPr>
          <a:xfrm>
            <a:off x="7025835" y="703010"/>
            <a:ext cx="13033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Decay index</a:t>
            </a:r>
            <a:endParaRPr lang="pl-PL" dirty="0"/>
          </a:p>
        </p:txBody>
      </p:sp>
      <p:cxnSp>
        <p:nvCxnSpPr>
          <p:cNvPr id="24" name="Łącznik prosty 23"/>
          <p:cNvCxnSpPr/>
          <p:nvPr/>
        </p:nvCxnSpPr>
        <p:spPr>
          <a:xfrm>
            <a:off x="3324294" y="4204872"/>
            <a:ext cx="9107" cy="1878693"/>
          </a:xfrm>
          <a:prstGeom prst="line">
            <a:avLst/>
          </a:prstGeom>
          <a:ln w="317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>
            <a:off x="2599426" y="5072332"/>
            <a:ext cx="2395" cy="982478"/>
          </a:xfrm>
          <a:prstGeom prst="line">
            <a:avLst/>
          </a:prstGeom>
          <a:ln w="317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pole tekstowe 25"/>
          <p:cNvSpPr txBox="1"/>
          <p:nvPr/>
        </p:nvSpPr>
        <p:spPr>
          <a:xfrm>
            <a:off x="6164567" y="3908417"/>
            <a:ext cx="273214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Eruption</a:t>
            </a:r>
            <a:r>
              <a:rPr lang="pl-PL" dirty="0" smtClean="0"/>
              <a:t> </a:t>
            </a:r>
            <a:r>
              <a:rPr lang="pl-PL" dirty="0" err="1" smtClean="0"/>
              <a:t>slowed</a:t>
            </a:r>
            <a:r>
              <a:rPr lang="pl-PL" dirty="0" smtClean="0"/>
              <a:t> down </a:t>
            </a:r>
            <a:r>
              <a:rPr lang="pl-PL" dirty="0" err="1" smtClean="0"/>
              <a:t>at</a:t>
            </a:r>
            <a:r>
              <a:rPr lang="pl-PL" dirty="0" smtClean="0"/>
              <a:t> the </a:t>
            </a:r>
            <a:r>
              <a:rPr lang="pl-PL" dirty="0" err="1" smtClean="0"/>
              <a:t>height</a:t>
            </a:r>
            <a:r>
              <a:rPr lang="pl-PL" dirty="0" smtClean="0"/>
              <a:t> </a:t>
            </a:r>
            <a:r>
              <a:rPr lang="pl-PL" dirty="0" err="1" smtClean="0"/>
              <a:t>range</a:t>
            </a:r>
            <a:r>
              <a:rPr lang="pl-PL" dirty="0" smtClean="0"/>
              <a:t> of 100 – 170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Slowing</a:t>
            </a:r>
            <a:r>
              <a:rPr lang="pl-PL" dirty="0" smtClean="0"/>
              <a:t> down was </a:t>
            </a:r>
            <a:r>
              <a:rPr lang="pl-PL" dirty="0" err="1" smtClean="0"/>
              <a:t>connected</a:t>
            </a:r>
            <a:r>
              <a:rPr lang="pl-PL" dirty="0" smtClean="0"/>
              <a:t> to the  </a:t>
            </a:r>
            <a:r>
              <a:rPr lang="pl-PL" dirty="0" err="1" smtClean="0"/>
              <a:t>reconnection</a:t>
            </a:r>
            <a:r>
              <a:rPr lang="pl-PL" dirty="0" smtClean="0"/>
              <a:t> </a:t>
            </a:r>
            <a:r>
              <a:rPr lang="pl-PL" dirty="0" err="1" smtClean="0"/>
              <a:t>within</a:t>
            </a:r>
            <a:r>
              <a:rPr lang="pl-PL" dirty="0" smtClean="0"/>
              <a:t> the </a:t>
            </a:r>
            <a:r>
              <a:rPr lang="pl-PL" dirty="0" err="1" smtClean="0"/>
              <a:t>eruption</a:t>
            </a:r>
            <a:r>
              <a:rPr lang="pl-PL" dirty="0" smtClean="0"/>
              <a:t> </a:t>
            </a:r>
            <a:r>
              <a:rPr lang="pl-PL" dirty="0" err="1" smtClean="0"/>
              <a:t>magnetic</a:t>
            </a:r>
            <a:r>
              <a:rPr lang="pl-PL" dirty="0" smtClean="0"/>
              <a:t> </a:t>
            </a:r>
            <a:r>
              <a:rPr lang="pl-PL" dirty="0" err="1" smtClean="0"/>
              <a:t>structure</a:t>
            </a:r>
            <a:r>
              <a:rPr lang="pl-PL" dirty="0" smtClean="0"/>
              <a:t> and with </a:t>
            </a:r>
            <a:r>
              <a:rPr lang="pl-PL" dirty="0" err="1" smtClean="0"/>
              <a:t>overlying</a:t>
            </a:r>
            <a:r>
              <a:rPr lang="pl-PL" dirty="0" smtClean="0"/>
              <a:t> field.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84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540" y="241539"/>
            <a:ext cx="8655169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i="1" dirty="0" smtClean="0"/>
              <a:t>RHESSI </a:t>
            </a:r>
            <a:r>
              <a:rPr lang="pl-PL" i="1" dirty="0" err="1" smtClean="0"/>
              <a:t>observations</a:t>
            </a:r>
            <a:endParaRPr lang="pl-PL" i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9" y="684799"/>
            <a:ext cx="4606505" cy="31117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40" y="3735432"/>
            <a:ext cx="4606505" cy="31225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45" y="684799"/>
            <a:ext cx="4053589" cy="3731877"/>
          </a:xfrm>
          <a:prstGeom prst="rect">
            <a:avLst/>
          </a:prstGeom>
        </p:spPr>
      </p:pic>
      <p:cxnSp>
        <p:nvCxnSpPr>
          <p:cNvPr id="7" name="Łącznik prosty 6"/>
          <p:cNvCxnSpPr/>
          <p:nvPr/>
        </p:nvCxnSpPr>
        <p:spPr>
          <a:xfrm>
            <a:off x="1977127" y="787879"/>
            <a:ext cx="3593" cy="2690508"/>
          </a:xfrm>
          <a:prstGeom prst="line">
            <a:avLst/>
          </a:prstGeom>
          <a:ln w="317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7447472" y="684799"/>
            <a:ext cx="20858" cy="3465515"/>
          </a:xfrm>
          <a:prstGeom prst="line">
            <a:avLst/>
          </a:prstGeom>
          <a:ln w="317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H="1">
            <a:off x="6362938" y="684799"/>
            <a:ext cx="9107" cy="3431943"/>
          </a:xfrm>
          <a:prstGeom prst="line">
            <a:avLst/>
          </a:prstGeom>
          <a:ln w="317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4905555" y="4898674"/>
            <a:ext cx="399115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Signs</a:t>
            </a:r>
            <a:r>
              <a:rPr lang="pl-PL" dirty="0" smtClean="0"/>
              <a:t> of </a:t>
            </a:r>
            <a:r>
              <a:rPr lang="pl-PL" dirty="0" err="1" smtClean="0"/>
              <a:t>energy</a:t>
            </a:r>
            <a:r>
              <a:rPr lang="pl-PL" dirty="0" smtClean="0"/>
              <a:t> </a:t>
            </a:r>
            <a:r>
              <a:rPr lang="pl-PL" dirty="0" err="1" smtClean="0"/>
              <a:t>release</a:t>
            </a:r>
            <a:r>
              <a:rPr lang="pl-PL" dirty="0" smtClean="0"/>
              <a:t> </a:t>
            </a:r>
            <a:r>
              <a:rPr lang="pl-PL" dirty="0" err="1" smtClean="0"/>
              <a:t>just</a:t>
            </a:r>
            <a:r>
              <a:rPr lang="pl-PL" dirty="0" smtClean="0"/>
              <a:t> </a:t>
            </a:r>
            <a:r>
              <a:rPr lang="pl-PL" dirty="0" err="1" smtClean="0"/>
              <a:t>before</a:t>
            </a:r>
            <a:r>
              <a:rPr lang="pl-PL" dirty="0" smtClean="0"/>
              <a:t> </a:t>
            </a:r>
            <a:r>
              <a:rPr lang="pl-PL" dirty="0" err="1" smtClean="0"/>
              <a:t>slowing</a:t>
            </a:r>
            <a:r>
              <a:rPr lang="pl-PL" dirty="0" smtClean="0"/>
              <a:t> down the </a:t>
            </a:r>
            <a:r>
              <a:rPr lang="pl-PL" dirty="0" err="1" smtClean="0"/>
              <a:t>eruption</a:t>
            </a:r>
            <a:r>
              <a:rPr lang="pl-PL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Spectral</a:t>
            </a:r>
            <a:r>
              <a:rPr lang="pl-PL" dirty="0" smtClean="0"/>
              <a:t> </a:t>
            </a:r>
            <a:r>
              <a:rPr lang="pl-PL" dirty="0" err="1" smtClean="0"/>
              <a:t>analysis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difficult</a:t>
            </a:r>
            <a:r>
              <a:rPr lang="pl-PL" dirty="0" smtClean="0"/>
              <a:t> as RHESSI was </a:t>
            </a:r>
            <a:r>
              <a:rPr lang="pl-PL" dirty="0" err="1" smtClean="0"/>
              <a:t>just</a:t>
            </a:r>
            <a:r>
              <a:rPr lang="pl-PL" dirty="0" smtClean="0"/>
              <a:t> </a:t>
            </a:r>
            <a:r>
              <a:rPr lang="pl-PL" dirty="0" err="1" smtClean="0"/>
              <a:t>before</a:t>
            </a:r>
            <a:r>
              <a:rPr lang="pl-PL" dirty="0" smtClean="0"/>
              <a:t> the </a:t>
            </a:r>
            <a:r>
              <a:rPr lang="pl-PL" dirty="0" err="1" smtClean="0"/>
              <a:t>annealing</a:t>
            </a:r>
            <a:r>
              <a:rPr lang="pl-PL" dirty="0" smtClean="0"/>
              <a:t> (</a:t>
            </a:r>
            <a:r>
              <a:rPr lang="pl-PL" dirty="0" err="1" smtClean="0"/>
              <a:t>detectors</a:t>
            </a:r>
            <a:r>
              <a:rPr lang="pl-PL" dirty="0" smtClean="0"/>
              <a:t> in </a:t>
            </a:r>
            <a:r>
              <a:rPr lang="pl-PL" dirty="0" err="1" smtClean="0"/>
              <a:t>poor</a:t>
            </a:r>
            <a:r>
              <a:rPr lang="pl-PL" dirty="0" smtClean="0"/>
              <a:t> </a:t>
            </a:r>
            <a:r>
              <a:rPr lang="pl-PL" dirty="0" err="1" smtClean="0"/>
              <a:t>condition</a:t>
            </a:r>
            <a:r>
              <a:rPr lang="pl-PL" dirty="0" smtClean="0"/>
              <a:t>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19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1195</TotalTime>
  <Words>760</Words>
  <Application>Microsoft Office PowerPoint</Application>
  <PresentationFormat>Pokaz na ekranie (4:3)</PresentationFormat>
  <Paragraphs>103</Paragraphs>
  <Slides>13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Mrozek</dc:creator>
  <cp:lastModifiedBy>Tomasz Mrozek</cp:lastModifiedBy>
  <cp:revision>43</cp:revision>
  <dcterms:created xsi:type="dcterms:W3CDTF">2021-08-25T19:29:28Z</dcterms:created>
  <dcterms:modified xsi:type="dcterms:W3CDTF">2021-09-09T06:27:53Z</dcterms:modified>
</cp:coreProperties>
</file>