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2" r:id="rId3"/>
    <p:sldId id="326" r:id="rId4"/>
    <p:sldId id="323" r:id="rId5"/>
    <p:sldId id="301" r:id="rId6"/>
    <p:sldId id="324" r:id="rId7"/>
    <p:sldId id="325" r:id="rId8"/>
    <p:sldId id="316" r:id="rId9"/>
    <p:sldId id="3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33FF"/>
    <a:srgbClr val="FF0000"/>
    <a:srgbClr val="36FA65"/>
    <a:srgbClr val="767171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-4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0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117E5-EDCB-4430-BD6A-40EA9B44768B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05CC5-6C0A-4330-8F9C-7B4545021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E5F7-2989-42D4-BCA9-8D15558FEA8F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09AD-AFE2-4E60-A1B8-0F668728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9935"/>
            <a:ext cx="4114800" cy="365125"/>
          </a:xfrm>
        </p:spPr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5619" y="6499935"/>
            <a:ext cx="2743200" cy="365125"/>
          </a:xfrm>
        </p:spPr>
        <p:txBody>
          <a:bodyPr/>
          <a:lstStyle/>
          <a:p>
            <a:fld id="{612B3726-A0A9-4189-98F7-444751BD49DB}" type="slidenum">
              <a:rPr lang="en-US" smtClean="0"/>
              <a:pPr/>
              <a:t>‹#›</a:t>
            </a:fld>
            <a:r>
              <a:rPr lang="en-US" dirty="0" smtClean="0"/>
              <a:t>/8</a:t>
            </a:r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26081" y="64999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8 Sep </a:t>
            </a:r>
            <a:r>
              <a:rPr lang="en-US" sz="1200" baseline="0" dirty="0" smtClean="0"/>
              <a:t>2021   /   ESPM-16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633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9527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1302"/>
            <a:ext cx="5181600" cy="4665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1302"/>
            <a:ext cx="5181600" cy="46656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3639" y="6488600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8599"/>
            <a:ext cx="4114800" cy="365125"/>
          </a:xfrm>
        </p:spPr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52947" y="6492877"/>
            <a:ext cx="2743200" cy="365125"/>
          </a:xfrm>
        </p:spPr>
        <p:txBody>
          <a:bodyPr/>
          <a:lstStyle/>
          <a:p>
            <a:fld id="{612B3726-A0A9-4189-98F7-444751BD49DB}" type="slidenum">
              <a:rPr lang="en-US" smtClean="0"/>
              <a:pPr/>
              <a:t>‹#›</a:t>
            </a:fld>
            <a:r>
              <a:rPr lang="en-US" dirty="0" smtClean="0"/>
              <a:t>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83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71" y="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11" y="2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3640" y="6492378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June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378"/>
            <a:ext cx="4114800" cy="365125"/>
          </a:xfrm>
        </p:spPr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0503" y="6492378"/>
            <a:ext cx="2743200" cy="365125"/>
          </a:xfrm>
        </p:spPr>
        <p:txBody>
          <a:bodyPr/>
          <a:lstStyle/>
          <a:p>
            <a:fld id="{612B3726-A0A9-4189-98F7-444751BD49DB}" type="slidenum">
              <a:rPr lang="en-US" smtClean="0"/>
              <a:pPr/>
              <a:t>‹#›</a:t>
            </a:fld>
            <a:r>
              <a:rPr lang="en-US" dirty="0" smtClean="0"/>
              <a:t>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June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‹#›</a:t>
            </a:fld>
            <a:r>
              <a:rPr lang="en-US" dirty="0" smtClean="0"/>
              <a:t>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9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76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1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967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22</a:t>
            </a:r>
            <a:r>
              <a:rPr lang="en-US" baseline="30000" dirty="0" smtClean="0"/>
              <a:t>nd</a:t>
            </a:r>
            <a:r>
              <a:rPr lang="en-US" dirty="0" smtClean="0"/>
              <a:t> 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7833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B3726-A0A9-4189-98F7-444751BD49DB}" type="slidenum">
              <a:rPr lang="en-US" smtClean="0"/>
              <a:pPr/>
              <a:t>‹#›</a:t>
            </a:fld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99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51/0004-6361/20214046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nda.org/articles/aa/abs/2017/03/aa29259-16/aa29259-16.html" TargetMode="External"/><Relationship Id="rId2" Type="http://schemas.openxmlformats.org/officeDocument/2006/relationships/hyperlink" Target="https://www.aanda.org/articles/aa/abs/2013/10/aa22304-13/aa22304-1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anda.org/articles/aa/abs/2019/02/aa34584-18/aa34584-18.html" TargetMode="External"/><Relationship Id="rId4" Type="http://schemas.openxmlformats.org/officeDocument/2006/relationships/hyperlink" Target="https://www.aanda.org/articles/aa/abs/2018/04/aa32386-17/aa32386-17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51/0004-6361/2021404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034" r="-13" b="11442"/>
          <a:stretch/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4813"/>
            <a:ext cx="9144000" cy="216376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Expected </a:t>
            </a:r>
            <a:r>
              <a:rPr lang="en-GB" b="1" dirty="0">
                <a:solidFill>
                  <a:schemeClr val="bg1"/>
                </a:solidFill>
              </a:rPr>
              <a:t>performances of </a:t>
            </a:r>
            <a:r>
              <a:rPr lang="en-GB" b="1" dirty="0" smtClean="0">
                <a:solidFill>
                  <a:schemeClr val="bg1"/>
                </a:solidFill>
              </a:rPr>
              <a:t>ASPIICS/Proba-3: </a:t>
            </a:r>
            <a:r>
              <a:rPr lang="en-GB" b="1" dirty="0">
                <a:solidFill>
                  <a:schemeClr val="bg1"/>
                </a:solidFill>
              </a:rPr>
              <a:t>simulated data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9238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S. V. </a:t>
            </a:r>
            <a:r>
              <a:rPr lang="en-GB" dirty="0" err="1" smtClean="0">
                <a:solidFill>
                  <a:schemeClr val="bg1"/>
                </a:solidFill>
              </a:rPr>
              <a:t>Shestov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A. N. </a:t>
            </a:r>
            <a:r>
              <a:rPr lang="en-GB" dirty="0" smtClean="0">
                <a:solidFill>
                  <a:schemeClr val="bg1"/>
                </a:solidFill>
              </a:rPr>
              <a:t>Zhukov, </a:t>
            </a:r>
            <a:r>
              <a:rPr lang="en-GB" dirty="0">
                <a:solidFill>
                  <a:schemeClr val="bg1"/>
                </a:solidFill>
              </a:rPr>
              <a:t>B. </a:t>
            </a:r>
            <a:r>
              <a:rPr lang="en-GB" dirty="0" err="1" smtClean="0">
                <a:solidFill>
                  <a:schemeClr val="bg1"/>
                </a:solidFill>
              </a:rPr>
              <a:t>Inhester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dirty="0">
                <a:solidFill>
                  <a:schemeClr val="bg1"/>
                </a:solidFill>
              </a:rPr>
              <a:t>L. </a:t>
            </a:r>
            <a:r>
              <a:rPr lang="en-GB" dirty="0" smtClean="0">
                <a:solidFill>
                  <a:schemeClr val="bg1"/>
                </a:solidFill>
              </a:rPr>
              <a:t>Dolla, M</a:t>
            </a:r>
            <a:r>
              <a:rPr lang="en-GB" dirty="0">
                <a:solidFill>
                  <a:schemeClr val="bg1"/>
                </a:solidFill>
              </a:rPr>
              <a:t>. </a:t>
            </a:r>
            <a:r>
              <a:rPr lang="en-GB" dirty="0" err="1" smtClean="0">
                <a:solidFill>
                  <a:schemeClr val="bg1"/>
                </a:solidFill>
              </a:rPr>
              <a:t>Mierla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Royal Observatory of Belgium,</a:t>
            </a:r>
          </a:p>
          <a:p>
            <a:r>
              <a:rPr lang="de-DE" sz="1800" dirty="0">
                <a:solidFill>
                  <a:schemeClr val="bg1"/>
                </a:solidFill>
              </a:rPr>
              <a:t>Max Planck Institut für Sonnensystemforschung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Expected performances of ASPIICS - simulated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2</a:t>
            </a:fld>
            <a:r>
              <a:rPr lang="en-US" smtClean="0"/>
              <a:t>/24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" t="9034" r="-13" b="11442"/>
          <a:stretch/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0446"/>
          <a:stretch/>
        </p:blipFill>
        <p:spPr>
          <a:xfrm>
            <a:off x="66675" y="4837494"/>
            <a:ext cx="3484608" cy="19919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75" y="4799393"/>
            <a:ext cx="348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linkClick r:id="rId4"/>
              </a:rPr>
              <a:t>Shestov</a:t>
            </a:r>
            <a:r>
              <a:rPr lang="en-US" dirty="0">
                <a:solidFill>
                  <a:schemeClr val="bg1"/>
                </a:solidFill>
                <a:hlinkClick r:id="rId4"/>
              </a:rPr>
              <a:t> et al. // A&amp;A 652, A4,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Expected performances of ASPIICS - simulated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3</a:t>
            </a:fld>
            <a:r>
              <a:rPr lang="en-US" dirty="0" smtClean="0"/>
              <a:t>/8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5096"/>
          <a:stretch/>
        </p:blipFill>
        <p:spPr>
          <a:xfrm>
            <a:off x="1571627" y="3067051"/>
            <a:ext cx="9223375" cy="379800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9400" y="0"/>
            <a:ext cx="10515600" cy="1137529"/>
          </a:xfrm>
        </p:spPr>
        <p:txBody>
          <a:bodyPr/>
          <a:lstStyle/>
          <a:p>
            <a:r>
              <a:rPr lang="en-US" dirty="0" smtClean="0"/>
              <a:t>ASPIICS/Proba-3 summary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320977">
            <a:off x="4872691" y="504278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144 m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26963" y="4971378"/>
            <a:ext cx="819150" cy="65722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3082" y="770811"/>
            <a:ext cx="6096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42192"/>
                </a:solidFill>
                <a:latin typeface="ArialMT"/>
              </a:rPr>
              <a:t>6 spectral channels:</a:t>
            </a:r>
          </a:p>
          <a:p>
            <a:pPr lvl="2"/>
            <a:r>
              <a:rPr lang="en-GB" sz="1600" dirty="0">
                <a:solidFill>
                  <a:srgbClr val="000000"/>
                </a:solidFill>
                <a:latin typeface="ArialMT"/>
              </a:rPr>
              <a:t>• white light (535-565 nm</a:t>
            </a:r>
            <a:r>
              <a:rPr lang="en-GB" sz="1600" dirty="0" smtClean="0">
                <a:solidFill>
                  <a:srgbClr val="000000"/>
                </a:solidFill>
                <a:latin typeface="ArialMT"/>
              </a:rPr>
              <a:t>)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ArialMT"/>
              </a:rPr>
            </a:br>
            <a:r>
              <a:rPr lang="en-GB" sz="1600" dirty="0">
                <a:solidFill>
                  <a:srgbClr val="000000"/>
                </a:solidFill>
                <a:latin typeface="ArialMT"/>
              </a:rPr>
              <a:t>• 3 polarized white </a:t>
            </a:r>
            <a:r>
              <a:rPr lang="en-GB" sz="1600" dirty="0" smtClean="0">
                <a:solidFill>
                  <a:srgbClr val="000000"/>
                </a:solidFill>
                <a:latin typeface="ArialMT"/>
              </a:rPr>
              <a:t>light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ArialMT"/>
              </a:rPr>
            </a:br>
            <a:r>
              <a:rPr lang="en-GB" sz="1600" dirty="0">
                <a:solidFill>
                  <a:srgbClr val="000000"/>
                </a:solidFill>
                <a:latin typeface="ArialMT"/>
              </a:rPr>
              <a:t>• Fe XIV passband at </a:t>
            </a:r>
            <a:r>
              <a:rPr lang="en-GB" sz="1600" dirty="0" smtClean="0">
                <a:solidFill>
                  <a:srgbClr val="000000"/>
                </a:solidFill>
                <a:latin typeface="ArialMT"/>
              </a:rPr>
              <a:t>530.5 nm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ArialMT"/>
              </a:rPr>
            </a:br>
            <a:r>
              <a:rPr lang="en-GB" sz="1600" dirty="0">
                <a:solidFill>
                  <a:srgbClr val="000000"/>
                </a:solidFill>
                <a:latin typeface="ArialMT"/>
              </a:rPr>
              <a:t>• He I D3 passband at 587.7 </a:t>
            </a:r>
            <a:r>
              <a:rPr lang="en-GB" sz="1600" dirty="0" smtClean="0">
                <a:solidFill>
                  <a:srgbClr val="000000"/>
                </a:solidFill>
                <a:latin typeface="ArialMT"/>
              </a:rPr>
              <a:t>nm</a:t>
            </a:r>
            <a:endParaRPr lang="en-GB" dirty="0">
              <a:solidFill>
                <a:srgbClr val="000000"/>
              </a:solidFill>
              <a:latin typeface="ArialM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42192"/>
                </a:solidFill>
                <a:latin typeface="ArialMT"/>
              </a:rPr>
              <a:t>2048x2048 </a:t>
            </a:r>
            <a:r>
              <a:rPr lang="en-GB" dirty="0">
                <a:solidFill>
                  <a:srgbClr val="942192"/>
                </a:solidFill>
                <a:latin typeface="ArialMT"/>
              </a:rPr>
              <a:t>pixels </a:t>
            </a:r>
            <a:r>
              <a:rPr lang="en-GB" dirty="0">
                <a:latin typeface="ArialMT"/>
              </a:rPr>
              <a:t>(2.8 arc sec per pixel)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42192"/>
                </a:solidFill>
                <a:latin typeface="ArialMT"/>
              </a:rPr>
              <a:t>cadence 60 s / 2 s </a:t>
            </a:r>
            <a:r>
              <a:rPr lang="en-GB" dirty="0">
                <a:latin typeface="ArialMT"/>
              </a:rPr>
              <a:t>(using ¼ </a:t>
            </a:r>
            <a:r>
              <a:rPr lang="en-GB" dirty="0" err="1">
                <a:latin typeface="ArialMT"/>
              </a:rPr>
              <a:t>FoV</a:t>
            </a:r>
            <a:r>
              <a:rPr lang="en-GB" dirty="0">
                <a:latin typeface="ArialMT"/>
              </a:rPr>
              <a:t>)</a:t>
            </a:r>
            <a:endParaRPr lang="en-US" dirty="0">
              <a:latin typeface="ArialM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9082" y="770811"/>
            <a:ext cx="464993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42192"/>
                </a:solidFill>
                <a:latin typeface="ArialMT"/>
              </a:rPr>
              <a:t>Launch: Q2 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42192"/>
                </a:solidFill>
                <a:latin typeface="ArialMT"/>
              </a:rPr>
              <a:t>Orbit 19h38m; 6h – formation flying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42192"/>
                </a:solidFill>
                <a:latin typeface="ArialMT"/>
              </a:rPr>
              <a:t>ROB – Science Operation </a:t>
            </a:r>
            <a:r>
              <a:rPr lang="en-GB" dirty="0" err="1" smtClean="0">
                <a:solidFill>
                  <a:srgbClr val="942192"/>
                </a:solidFill>
                <a:latin typeface="ArialMT"/>
              </a:rPr>
              <a:t>Center</a:t>
            </a:r>
            <a:endParaRPr lang="en-GB" dirty="0" smtClean="0">
              <a:solidFill>
                <a:srgbClr val="942192"/>
              </a:solidFill>
              <a:latin typeface="ArialM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942192"/>
                </a:solidFill>
                <a:latin typeface="ArialMT"/>
              </a:rPr>
              <a:t>Advantages </a:t>
            </a:r>
            <a:r>
              <a:rPr lang="en-GB" dirty="0">
                <a:solidFill>
                  <a:srgbClr val="942192"/>
                </a:solidFill>
                <a:latin typeface="ArialMT"/>
              </a:rPr>
              <a:t>of </a:t>
            </a:r>
            <a:r>
              <a:rPr lang="en-GB" dirty="0" smtClean="0">
                <a:solidFill>
                  <a:srgbClr val="942192"/>
                </a:solidFill>
                <a:latin typeface="ArialMT"/>
              </a:rPr>
              <a:t>ASPIICS:</a:t>
            </a:r>
            <a:endParaRPr lang="en-GB" dirty="0">
              <a:solidFill>
                <a:srgbClr val="942192"/>
              </a:solidFill>
              <a:latin typeface="ArialM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MT"/>
              </a:rPr>
              <a:t>minimal </a:t>
            </a:r>
            <a:r>
              <a:rPr lang="en-GB" sz="1600" dirty="0" err="1">
                <a:solidFill>
                  <a:srgbClr val="000000"/>
                </a:solidFill>
                <a:latin typeface="ArialMT"/>
              </a:rPr>
              <a:t>FoV</a:t>
            </a:r>
            <a:r>
              <a:rPr lang="en-GB" sz="1600" dirty="0">
                <a:solidFill>
                  <a:srgbClr val="000000"/>
                </a:solidFill>
                <a:latin typeface="ArialMT"/>
              </a:rPr>
              <a:t> ~ 1.097 R</a:t>
            </a:r>
            <a:r>
              <a:rPr lang="en-US" sz="1600" baseline="-25000" dirty="0">
                <a:solidFill>
                  <a:srgbClr val="000000"/>
                </a:solidFill>
                <a:latin typeface="ArialMT"/>
              </a:rPr>
              <a:t>⊙</a:t>
            </a:r>
          </a:p>
          <a:p>
            <a:pPr lvl="1"/>
            <a:r>
              <a:rPr lang="en-US" sz="900" dirty="0">
                <a:solidFill>
                  <a:srgbClr val="000000"/>
                </a:solidFill>
                <a:latin typeface="ArialMT"/>
              </a:rPr>
              <a:t>	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MT"/>
              </a:rPr>
              <a:t>extremely low </a:t>
            </a:r>
            <a:r>
              <a:rPr lang="en-US" sz="1600" dirty="0" err="1">
                <a:solidFill>
                  <a:srgbClr val="000000"/>
                </a:solidFill>
                <a:latin typeface="ArialMT"/>
              </a:rPr>
              <a:t>straylight</a:t>
            </a:r>
            <a:r>
              <a:rPr lang="en-US" sz="1600" dirty="0">
                <a:solidFill>
                  <a:srgbClr val="000000"/>
                </a:solidFill>
                <a:latin typeface="ArialMT"/>
              </a:rPr>
              <a:t> </a:t>
            </a:r>
            <a:endParaRPr lang="en-US" sz="1600" dirty="0">
              <a:solidFill>
                <a:srgbClr val="000000"/>
              </a:solidFill>
              <a:latin typeface="ArialM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9082" y="2114550"/>
            <a:ext cx="3395518" cy="1010752"/>
          </a:xfrm>
          <a:prstGeom prst="rect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ASPIICS simulated data: optical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715" y="1581785"/>
            <a:ext cx="765048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Optical throughput / sensitivity;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Spectral sensitivity;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Vignetting</a:t>
            </a:r>
            <a:r>
              <a:rPr lang="en-US" dirty="0" smtClean="0"/>
              <a:t> by the external </a:t>
            </a:r>
            <a:r>
              <a:rPr lang="en-US" dirty="0" err="1" smtClean="0"/>
              <a:t>occulter</a:t>
            </a:r>
            <a:r>
              <a:rPr lang="en-US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Flat field;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Straylight</a:t>
            </a:r>
            <a:r>
              <a:rPr lang="en-US" dirty="0" smtClean="0"/>
              <a:t> – diffraction, scattering, ghost light;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Expected performances of ASPIICS - simulated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4</a:t>
            </a:fld>
            <a:r>
              <a:rPr lang="en-US" dirty="0" smtClean="0"/>
              <a:t>/8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38672" y="1540775"/>
            <a:ext cx="1958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objective Ø (5 cm);</a:t>
            </a:r>
          </a:p>
          <a:p>
            <a:r>
              <a:rPr lang="en-US" dirty="0" err="1"/>
              <a:t>lenses&amp;filters</a:t>
            </a:r>
            <a:r>
              <a:rPr lang="en-US" dirty="0"/>
              <a:t>;</a:t>
            </a:r>
          </a:p>
          <a:p>
            <a:r>
              <a:rPr lang="en-US" dirty="0"/>
              <a:t>2.81 “/pix;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50629" y="2308907"/>
            <a:ext cx="2946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wide-band (535-565 nm),</a:t>
            </a:r>
          </a:p>
          <a:p>
            <a:r>
              <a:rPr lang="en-US" dirty="0"/>
              <a:t>for </a:t>
            </a:r>
            <a:r>
              <a:rPr lang="en-US" dirty="0" err="1"/>
              <a:t>FeXIV</a:t>
            </a:r>
            <a:r>
              <a:rPr lang="en-US" dirty="0"/>
              <a:t> line (0.6/530.5 nm),</a:t>
            </a:r>
          </a:p>
          <a:p>
            <a:r>
              <a:rPr lang="en-US" dirty="0"/>
              <a:t>for </a:t>
            </a:r>
            <a:r>
              <a:rPr lang="en-US" dirty="0" err="1"/>
              <a:t>HeI</a:t>
            </a:r>
            <a:r>
              <a:rPr lang="en-US" dirty="0"/>
              <a:t> line (2/587.7 nm);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25239" y="3405456"/>
            <a:ext cx="31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~25 pix circular zone, inner FOV;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9479" y="4686673"/>
            <a:ext cx="34709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Aime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2013</a:t>
            </a:r>
            <a:r>
              <a:rPr lang="en-US" dirty="0"/>
              <a:t>), </a:t>
            </a:r>
            <a:r>
              <a:rPr lang="en-US" dirty="0" err="1"/>
              <a:t>Rougeot</a:t>
            </a:r>
            <a:r>
              <a:rPr lang="en-US" dirty="0"/>
              <a:t> et al. (</a:t>
            </a:r>
            <a:r>
              <a:rPr lang="en-US" dirty="0">
                <a:hlinkClick r:id="rId3"/>
              </a:rPr>
              <a:t>2017</a:t>
            </a:r>
            <a:r>
              <a:rPr lang="en-US" dirty="0"/>
              <a:t>);</a:t>
            </a:r>
          </a:p>
          <a:p>
            <a:r>
              <a:rPr lang="en-US" dirty="0" err="1"/>
              <a:t>Shestov&amp;Zhukov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2018</a:t>
            </a:r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 err="1"/>
              <a:t>Shestov</a:t>
            </a:r>
            <a:r>
              <a:rPr lang="en-US" dirty="0"/>
              <a:t> et al. (</a:t>
            </a:r>
            <a:r>
              <a:rPr lang="en-US" dirty="0">
                <a:hlinkClick r:id="rId5"/>
              </a:rPr>
              <a:t>2019</a:t>
            </a:r>
            <a:r>
              <a:rPr lang="en-US" dirty="0"/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87189" y="4005026"/>
            <a:ext cx="2059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sensitivity;</a:t>
            </a:r>
          </a:p>
        </p:txBody>
      </p:sp>
    </p:spTree>
    <p:extLst>
      <p:ext uri="{BB962C8B-B14F-4D97-AF65-F5344CB8AC3E}">
        <p14:creationId xmlns:p14="http://schemas.microsoft.com/office/powerpoint/2010/main" val="324580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5</a:t>
            </a:fld>
            <a:r>
              <a:rPr lang="en-US" dirty="0" smtClean="0"/>
              <a:t>/8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37" y="0"/>
            <a:ext cx="10048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ASPIICS simulated data: detector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2"/>
            <a:ext cx="10515600" cy="49425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ISPHI CMOS from CMOSIS, </a:t>
            </a:r>
            <a:r>
              <a:rPr lang="uk-UA" dirty="0" smtClean="0"/>
              <a:t>  </a:t>
            </a:r>
            <a:r>
              <a:rPr lang="en-US" dirty="0" smtClean="0"/>
              <a:t>2k × 2k,</a:t>
            </a:r>
            <a:r>
              <a:rPr lang="uk-UA" dirty="0" smtClean="0"/>
              <a:t>  </a:t>
            </a:r>
            <a:r>
              <a:rPr lang="en-US" dirty="0" smtClean="0"/>
              <a:t> 10 </a:t>
            </a:r>
            <a:r>
              <a:rPr lang="el-GR" dirty="0" smtClean="0"/>
              <a:t>μ</a:t>
            </a:r>
            <a:r>
              <a:rPr lang="uk-UA" dirty="0" smtClean="0"/>
              <a:t>  </a:t>
            </a:r>
            <a:r>
              <a:rPr lang="en-US" dirty="0" smtClean="0"/>
              <a:t>pixel,   14 bits;</a:t>
            </a:r>
          </a:p>
          <a:p>
            <a:endParaRPr lang="en-US" dirty="0" smtClean="0"/>
          </a:p>
          <a:p>
            <a:r>
              <a:rPr lang="en-US" dirty="0" smtClean="0"/>
              <a:t>Quantum efficiency (~65%);</a:t>
            </a:r>
          </a:p>
          <a:p>
            <a:r>
              <a:rPr lang="en-US" dirty="0" smtClean="0"/>
              <a:t>Flat field;</a:t>
            </a:r>
          </a:p>
          <a:p>
            <a:r>
              <a:rPr lang="en-US" dirty="0" smtClean="0"/>
              <a:t>Gain ~ 0.12 DN/el;</a:t>
            </a:r>
          </a:p>
          <a:p>
            <a:r>
              <a:rPr lang="en-US" dirty="0" smtClean="0"/>
              <a:t>Read-out noise ~ 8 DN;</a:t>
            </a:r>
          </a:p>
          <a:p>
            <a:r>
              <a:rPr lang="en-US" dirty="0" smtClean="0"/>
              <a:t>Dark current (small at &lt;-40 °C) + bias;</a:t>
            </a:r>
          </a:p>
          <a:p>
            <a:r>
              <a:rPr lang="en-US" dirty="0" smtClean="0"/>
              <a:t>Nonlinearity;</a:t>
            </a:r>
          </a:p>
          <a:p>
            <a:endParaRPr lang="en-US" dirty="0" smtClean="0"/>
          </a:p>
          <a:p>
            <a:r>
              <a:rPr lang="en-US" dirty="0" smtClean="0"/>
              <a:t>Noises (incl. shot, read-out, ADC);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Expected performances of ASPIICS - simulated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6</a:t>
            </a:fld>
            <a:r>
              <a:rPr lang="en-US" dirty="0" smtClean="0"/>
              <a:t>/8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4010" y="1"/>
            <a:ext cx="11749692" cy="723900"/>
          </a:xfrm>
        </p:spPr>
        <p:txBody>
          <a:bodyPr>
            <a:normAutofit/>
          </a:bodyPr>
          <a:lstStyle/>
          <a:p>
            <a:r>
              <a:rPr lang="en-US" sz="4000" dirty="0"/>
              <a:t>Simulated images  [DN]   for    </a:t>
            </a:r>
            <a:r>
              <a:rPr lang="en-US" sz="4000" dirty="0" err="1"/>
              <a:t>t</a:t>
            </a:r>
            <a:r>
              <a:rPr lang="en-US" sz="4000" baseline="-25000" dirty="0" err="1"/>
              <a:t>exp</a:t>
            </a:r>
            <a:r>
              <a:rPr lang="en-US" sz="4000" dirty="0"/>
              <a:t> </a:t>
            </a:r>
            <a:r>
              <a:rPr lang="en-US" sz="4000" dirty="0" smtClean="0"/>
              <a:t>  0.1</a:t>
            </a:r>
            <a:r>
              <a:rPr lang="en-US" sz="4000" dirty="0"/>
              <a:t>, 1.0,   and  10 s;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Expected performances of ASPIICS - simulated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7</a:t>
            </a:fld>
            <a:r>
              <a:rPr lang="en-US" dirty="0" smtClean="0"/>
              <a:t>/8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78" y="723903"/>
            <a:ext cx="8597149" cy="6078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19" y="752001"/>
            <a:ext cx="8596074" cy="60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010" y="0"/>
            <a:ext cx="10515600" cy="723901"/>
          </a:xfrm>
        </p:spPr>
        <p:txBody>
          <a:bodyPr/>
          <a:lstStyle/>
          <a:p>
            <a:r>
              <a:rPr lang="en-US" dirty="0"/>
              <a:t>Influence of random </a:t>
            </a:r>
            <a:r>
              <a:rPr lang="en-US" dirty="0" smtClean="0"/>
              <a:t>noise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 Shestov: Expected performances of ASPIICS - simulated data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04" y="723901"/>
            <a:ext cx="12206904" cy="610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2865" y="1311288"/>
            <a:ext cx="10515600" cy="4351338"/>
          </a:xfrm>
        </p:spPr>
        <p:txBody>
          <a:bodyPr/>
          <a:lstStyle/>
          <a:p>
            <a:r>
              <a:rPr lang="en-US" dirty="0" smtClean="0"/>
              <a:t>Physical model for ASPIICS simulated images;</a:t>
            </a:r>
          </a:p>
          <a:p>
            <a:r>
              <a:rPr lang="en-US" dirty="0" smtClean="0"/>
              <a:t>Correct parameters as input → realistic images, sensitivity, SNR, </a:t>
            </a:r>
            <a:r>
              <a:rPr lang="en-US" dirty="0" err="1" smtClean="0"/>
              <a:t>etc</a:t>
            </a:r>
            <a:r>
              <a:rPr lang="en-US" dirty="0" smtClean="0"/>
              <a:t>;</a:t>
            </a:r>
          </a:p>
          <a:p>
            <a:r>
              <a:rPr lang="en-US" dirty="0" smtClean="0"/>
              <a:t>Main contribution of noise – readout noise;</a:t>
            </a:r>
          </a:p>
          <a:p>
            <a:r>
              <a:rPr lang="en-US" dirty="0" smtClean="0"/>
              <a:t>IDL code;</a:t>
            </a:r>
          </a:p>
          <a:p>
            <a:endParaRPr lang="en-US" dirty="0"/>
          </a:p>
          <a:p>
            <a:r>
              <a:rPr lang="en-US" dirty="0" smtClean="0"/>
              <a:t>Also in the manuscript:</a:t>
            </a:r>
          </a:p>
          <a:p>
            <a:pPr lvl="1"/>
            <a:r>
              <a:rPr lang="en-US" dirty="0" smtClean="0"/>
              <a:t>Discussion of assumption &amp; models;</a:t>
            </a:r>
          </a:p>
          <a:p>
            <a:pPr lvl="1"/>
            <a:r>
              <a:rPr lang="en-US" dirty="0" smtClean="0"/>
              <a:t>Influence of noises and systemati</a:t>
            </a:r>
            <a:r>
              <a:rPr lang="en-US" dirty="0"/>
              <a:t>c</a:t>
            </a:r>
            <a:r>
              <a:rPr lang="en-US" dirty="0" smtClean="0"/>
              <a:t> errors;</a:t>
            </a:r>
          </a:p>
          <a:p>
            <a:pPr lvl="1"/>
            <a:r>
              <a:rPr lang="en-US" dirty="0" smtClean="0"/>
              <a:t>Possibility to work with 2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exp</a:t>
            </a:r>
            <a:r>
              <a:rPr lang="en-US" dirty="0" smtClean="0"/>
              <a:t> to cover full dynamic range;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Expected performances of ASPIICS - simulated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B3726-A0A9-4189-98F7-444751BD49DB}" type="slidenum">
              <a:rPr lang="en-US" smtClean="0"/>
              <a:pPr/>
              <a:t>9</a:t>
            </a:fld>
            <a:r>
              <a:rPr lang="en-US" dirty="0" smtClean="0"/>
              <a:t>/8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6988" y="5662628"/>
            <a:ext cx="568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performances of the PROBA-3/ASPIICS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coronagraph: Simulated data</a:t>
            </a:r>
            <a:r>
              <a:rPr lang="en-US" dirty="0"/>
              <a:t>”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bg1"/>
                </a:solidFill>
                <a:hlinkClick r:id="rId2"/>
              </a:rPr>
              <a:t>Shestov</a:t>
            </a:r>
            <a:r>
              <a:rPr lang="en-US" sz="1400" dirty="0">
                <a:solidFill>
                  <a:schemeClr val="bg1"/>
                </a:solidFill>
                <a:hlinkClick r:id="rId2"/>
              </a:rPr>
              <a:t> et al. // A&amp;A 652, A4,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5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7352</TotalTime>
  <Words>433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ArialMT</vt:lpstr>
      <vt:lpstr>Calibri</vt:lpstr>
      <vt:lpstr>Calibri Light</vt:lpstr>
      <vt:lpstr>Times New Roman</vt:lpstr>
      <vt:lpstr>Office Theme</vt:lpstr>
      <vt:lpstr>Expected performances of ASPIICS/Proba-3: simulated data</vt:lpstr>
      <vt:lpstr>PowerPoint Presentation</vt:lpstr>
      <vt:lpstr>ASPIICS/Proba-3 summary</vt:lpstr>
      <vt:lpstr>ASPIICS simulated data: optical effects</vt:lpstr>
      <vt:lpstr>PowerPoint Presentation</vt:lpstr>
      <vt:lpstr>ASPIICS simulated data: detector effects</vt:lpstr>
      <vt:lpstr>Simulated images  [DN]   for    texp   0.1, 1.0,   and  10 s;</vt:lpstr>
      <vt:lpstr>Influence of random noise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sergeis</dc:creator>
  <cp:lastModifiedBy>sergeis</cp:lastModifiedBy>
  <cp:revision>178</cp:revision>
  <dcterms:created xsi:type="dcterms:W3CDTF">2019-04-17T10:34:00Z</dcterms:created>
  <dcterms:modified xsi:type="dcterms:W3CDTF">2021-09-07T13:36:10Z</dcterms:modified>
</cp:coreProperties>
</file>