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10"/>
  </p:notesMasterIdLst>
  <p:sldIdLst>
    <p:sldId id="256" r:id="rId2"/>
    <p:sldId id="334" r:id="rId3"/>
    <p:sldId id="310" r:id="rId4"/>
    <p:sldId id="269" r:id="rId5"/>
    <p:sldId id="327" r:id="rId6"/>
    <p:sldId id="323" r:id="rId7"/>
    <p:sldId id="335" r:id="rId8"/>
    <p:sldId id="336"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3397"/>
    <a:srgbClr val="2046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4843"/>
    <p:restoredTop sz="93692"/>
  </p:normalViewPr>
  <p:slideViewPr>
    <p:cSldViewPr snapToGrid="0" snapToObjects="1">
      <p:cViewPr varScale="1">
        <p:scale>
          <a:sx n="93" d="100"/>
          <a:sy n="93" d="100"/>
        </p:scale>
        <p:origin x="216" y="76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A518B1-9CAD-0649-ABD9-7BE1379C13E4}" type="datetimeFigureOut">
              <a:rPr kumimoji="1" lang="zh-CN" altLang="en-US" smtClean="0"/>
              <a:t>2021/9/7</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837C03-3047-1845-907E-8D7865A91D61}" type="slidenum">
              <a:rPr kumimoji="1" lang="zh-CN" altLang="en-US" smtClean="0"/>
              <a:t>‹#›</a:t>
            </a:fld>
            <a:endParaRPr kumimoji="1" lang="zh-CN" altLang="en-US"/>
          </a:p>
        </p:txBody>
      </p:sp>
    </p:spTree>
    <p:extLst>
      <p:ext uri="{BB962C8B-B14F-4D97-AF65-F5344CB8AC3E}">
        <p14:creationId xmlns:p14="http://schemas.microsoft.com/office/powerpoint/2010/main" val="3040510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ED837C03-3047-1845-907E-8D7865A91D61}" type="slidenum">
              <a:rPr kumimoji="1" lang="zh-CN" altLang="en-US" smtClean="0"/>
              <a:t>1</a:t>
            </a:fld>
            <a:endParaRPr kumimoji="1" lang="zh-CN" altLang="en-US"/>
          </a:p>
        </p:txBody>
      </p:sp>
    </p:spTree>
    <p:extLst>
      <p:ext uri="{BB962C8B-B14F-4D97-AF65-F5344CB8AC3E}">
        <p14:creationId xmlns:p14="http://schemas.microsoft.com/office/powerpoint/2010/main" val="1967489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2.5D assuming invariance along the sheared arcade </a:t>
            </a:r>
            <a:endParaRPr lang="en-US" altLang="zh-CN" dirty="0"/>
          </a:p>
          <a:p>
            <a:endParaRPr kumimoji="1" lang="zh-CN" altLang="en-US" dirty="0"/>
          </a:p>
        </p:txBody>
      </p:sp>
      <p:sp>
        <p:nvSpPr>
          <p:cNvPr id="4" name="灯片编号占位符 3"/>
          <p:cNvSpPr>
            <a:spLocks noGrp="1"/>
          </p:cNvSpPr>
          <p:nvPr>
            <p:ph type="sldNum" sz="quarter" idx="5"/>
          </p:nvPr>
        </p:nvSpPr>
        <p:spPr/>
        <p:txBody>
          <a:bodyPr/>
          <a:lstStyle/>
          <a:p>
            <a:fld id="{ED837C03-3047-1845-907E-8D7865A91D61}" type="slidenum">
              <a:rPr kumimoji="1" lang="zh-CN" altLang="en-US" smtClean="0"/>
              <a:t>2</a:t>
            </a:fld>
            <a:endParaRPr kumimoji="1" lang="zh-CN" altLang="en-US"/>
          </a:p>
        </p:txBody>
      </p:sp>
    </p:spTree>
    <p:extLst>
      <p:ext uri="{BB962C8B-B14F-4D97-AF65-F5344CB8AC3E}">
        <p14:creationId xmlns:p14="http://schemas.microsoft.com/office/powerpoint/2010/main" val="2601853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If no TRAC method is used, we can only see a hot coronal loop whose temperature is gradually increasing, though this happens very slowly. However, if the TRAC method is applied, after we add the localized heating for about half an hour, thermal instability occurs so that condensation sets in.</a:t>
            </a:r>
            <a:endParaRPr lang="en-US" altLang="zh-CN" dirty="0"/>
          </a:p>
          <a:p>
            <a:endParaRPr kumimoji="1" lang="zh-CN" altLang="en-US" dirty="0"/>
          </a:p>
        </p:txBody>
      </p:sp>
      <p:sp>
        <p:nvSpPr>
          <p:cNvPr id="4" name="灯片编号占位符 3"/>
          <p:cNvSpPr>
            <a:spLocks noGrp="1"/>
          </p:cNvSpPr>
          <p:nvPr>
            <p:ph type="sldNum" sz="quarter" idx="5"/>
          </p:nvPr>
        </p:nvSpPr>
        <p:spPr/>
        <p:txBody>
          <a:bodyPr/>
          <a:lstStyle/>
          <a:p>
            <a:fld id="{ED837C03-3047-1845-907E-8D7865A91D61}" type="slidenum">
              <a:rPr kumimoji="1" lang="zh-CN" altLang="en-US" smtClean="0"/>
              <a:t>3</a:t>
            </a:fld>
            <a:endParaRPr kumimoji="1" lang="zh-CN" altLang="en-US"/>
          </a:p>
        </p:txBody>
      </p:sp>
    </p:spTree>
    <p:extLst>
      <p:ext uri="{BB962C8B-B14F-4D97-AF65-F5344CB8AC3E}">
        <p14:creationId xmlns:p14="http://schemas.microsoft.com/office/powerpoint/2010/main" val="3068604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ED837C03-3047-1845-907E-8D7865A91D61}" type="slidenum">
              <a:rPr kumimoji="1" lang="zh-CN" altLang="en-US" smtClean="0"/>
              <a:t>4</a:t>
            </a:fld>
            <a:endParaRPr kumimoji="1" lang="zh-CN" altLang="en-US"/>
          </a:p>
        </p:txBody>
      </p:sp>
    </p:spTree>
    <p:extLst>
      <p:ext uri="{BB962C8B-B14F-4D97-AF65-F5344CB8AC3E}">
        <p14:creationId xmlns:p14="http://schemas.microsoft.com/office/powerpoint/2010/main" val="197761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Considering that the solar lower atmosphere is full of turbulent convection and ephemeral or moving magnetic features, we point out that the localized </a:t>
            </a:r>
            <a:r>
              <a:rPr lang="en-US" altLang="zh-CN" sz="1200" kern="1200" dirty="0" err="1">
                <a:solidFill>
                  <a:schemeClr val="tx1"/>
                </a:solidFill>
                <a:effectLst/>
                <a:latin typeface="+mn-lt"/>
                <a:ea typeface="+mn-ea"/>
                <a:cs typeface="+mn-cs"/>
              </a:rPr>
              <a:t>chromospheric</a:t>
            </a:r>
            <a:r>
              <a:rPr lang="en-US" altLang="zh-CN" sz="1200" kern="1200" dirty="0">
                <a:solidFill>
                  <a:schemeClr val="tx1"/>
                </a:solidFill>
                <a:effectLst/>
                <a:latin typeface="+mn-lt"/>
                <a:ea typeface="+mn-ea"/>
                <a:cs typeface="+mn-cs"/>
              </a:rPr>
              <a:t> heating should be turbulent, looking apparently random. With the turbulent heating imposed to the </a:t>
            </a:r>
            <a:r>
              <a:rPr lang="en-US" altLang="zh-CN" sz="1200" kern="1200" dirty="0" err="1">
                <a:solidFill>
                  <a:schemeClr val="tx1"/>
                </a:solidFill>
                <a:effectLst/>
                <a:latin typeface="+mn-lt"/>
                <a:ea typeface="+mn-ea"/>
                <a:cs typeface="+mn-cs"/>
              </a:rPr>
              <a:t>footpoints</a:t>
            </a:r>
            <a:r>
              <a:rPr lang="en-US" altLang="zh-CN" sz="1200" kern="1200" dirty="0">
                <a:solidFill>
                  <a:schemeClr val="tx1"/>
                </a:solidFill>
                <a:effectLst/>
                <a:latin typeface="+mn-lt"/>
                <a:ea typeface="+mn-ea"/>
                <a:cs typeface="+mn-cs"/>
              </a:rPr>
              <a:t> of an arcade of magnetic field lines (Fig. 6), in this paper we reproduced the thermal structures in a filament channel. </a:t>
            </a:r>
            <a:endParaRPr lang="en-US" altLang="zh-CN" dirty="0"/>
          </a:p>
          <a:p>
            <a:endParaRPr kumimoji="1" lang="zh-CN" altLang="en-US" dirty="0"/>
          </a:p>
        </p:txBody>
      </p:sp>
      <p:sp>
        <p:nvSpPr>
          <p:cNvPr id="4" name="灯片编号占位符 3"/>
          <p:cNvSpPr>
            <a:spLocks noGrp="1"/>
          </p:cNvSpPr>
          <p:nvPr>
            <p:ph type="sldNum" sz="quarter" idx="5"/>
          </p:nvPr>
        </p:nvSpPr>
        <p:spPr/>
        <p:txBody>
          <a:bodyPr/>
          <a:lstStyle/>
          <a:p>
            <a:fld id="{ED837C03-3047-1845-907E-8D7865A91D61}" type="slidenum">
              <a:rPr kumimoji="1" lang="zh-CN" altLang="en-US" smtClean="0"/>
              <a:t>8</a:t>
            </a:fld>
            <a:endParaRPr kumimoji="1" lang="zh-CN" altLang="en-US"/>
          </a:p>
        </p:txBody>
      </p:sp>
    </p:spTree>
    <p:extLst>
      <p:ext uri="{BB962C8B-B14F-4D97-AF65-F5344CB8AC3E}">
        <p14:creationId xmlns:p14="http://schemas.microsoft.com/office/powerpoint/2010/main" val="4028575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121A6676-6053-0A48-817D-04FAFA822D7D}" type="datetimeFigureOut">
              <a:rPr kumimoji="1" lang="zh-CN" altLang="en-US" smtClean="0"/>
              <a:t>2021/9/7</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A70CB7D4-7CED-8349-8267-27E245E0823B}" type="slidenum">
              <a:rPr kumimoji="1" lang="zh-CN" altLang="en-US" smtClean="0"/>
              <a:t>‹#›</a:t>
            </a:fld>
            <a:endParaRPr kumimoji="1" lang="zh-CN" altLang="en-US"/>
          </a:p>
        </p:txBody>
      </p:sp>
    </p:spTree>
    <p:extLst>
      <p:ext uri="{BB962C8B-B14F-4D97-AF65-F5344CB8AC3E}">
        <p14:creationId xmlns:p14="http://schemas.microsoft.com/office/powerpoint/2010/main" val="40009385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121A6676-6053-0A48-817D-04FAFA822D7D}" type="datetimeFigureOut">
              <a:rPr kumimoji="1" lang="zh-CN" altLang="en-US" smtClean="0"/>
              <a:t>2021/9/7</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A70CB7D4-7CED-8349-8267-27E245E0823B}" type="slidenum">
              <a:rPr kumimoji="1" lang="zh-CN" altLang="en-US" smtClean="0"/>
              <a:t>‹#›</a:t>
            </a:fld>
            <a:endParaRPr kumimoji="1" lang="zh-CN" altLang="en-US"/>
          </a:p>
        </p:txBody>
      </p:sp>
    </p:spTree>
    <p:extLst>
      <p:ext uri="{BB962C8B-B14F-4D97-AF65-F5344CB8AC3E}">
        <p14:creationId xmlns:p14="http://schemas.microsoft.com/office/powerpoint/2010/main" val="2831579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121A6676-6053-0A48-817D-04FAFA822D7D}" type="datetimeFigureOut">
              <a:rPr kumimoji="1" lang="zh-CN" altLang="en-US" smtClean="0"/>
              <a:t>2021/9/7</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A70CB7D4-7CED-8349-8267-27E245E0823B}" type="slidenum">
              <a:rPr kumimoji="1" lang="zh-CN" altLang="en-US" smtClean="0"/>
              <a:t>‹#›</a:t>
            </a:fld>
            <a:endParaRPr kumimoji="1" lang="zh-CN" altLang="en-US"/>
          </a:p>
        </p:txBody>
      </p:sp>
    </p:spTree>
    <p:extLst>
      <p:ext uri="{BB962C8B-B14F-4D97-AF65-F5344CB8AC3E}">
        <p14:creationId xmlns:p14="http://schemas.microsoft.com/office/powerpoint/2010/main" val="1480654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121A6676-6053-0A48-817D-04FAFA822D7D}" type="datetimeFigureOut">
              <a:rPr kumimoji="1" lang="zh-CN" altLang="en-US" smtClean="0"/>
              <a:t>2021/9/7</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A70CB7D4-7CED-8349-8267-27E245E0823B}" type="slidenum">
              <a:rPr kumimoji="1" lang="zh-CN" altLang="en-US" smtClean="0"/>
              <a:t>‹#›</a:t>
            </a:fld>
            <a:endParaRPr kumimoji="1" lang="zh-CN" altLang="en-US"/>
          </a:p>
        </p:txBody>
      </p:sp>
    </p:spTree>
    <p:extLst>
      <p:ext uri="{BB962C8B-B14F-4D97-AF65-F5344CB8AC3E}">
        <p14:creationId xmlns:p14="http://schemas.microsoft.com/office/powerpoint/2010/main" val="1061544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121A6676-6053-0A48-817D-04FAFA822D7D}" type="datetimeFigureOut">
              <a:rPr kumimoji="1" lang="zh-CN" altLang="en-US" smtClean="0"/>
              <a:t>2021/9/7</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A70CB7D4-7CED-8349-8267-27E245E0823B}" type="slidenum">
              <a:rPr kumimoji="1" lang="zh-CN" altLang="en-US" smtClean="0"/>
              <a:t>‹#›</a:t>
            </a:fld>
            <a:endParaRPr kumimoji="1" lang="zh-CN" altLang="en-US"/>
          </a:p>
        </p:txBody>
      </p:sp>
    </p:spTree>
    <p:extLst>
      <p:ext uri="{BB962C8B-B14F-4D97-AF65-F5344CB8AC3E}">
        <p14:creationId xmlns:p14="http://schemas.microsoft.com/office/powerpoint/2010/main" val="2750599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121A6676-6053-0A48-817D-04FAFA822D7D}" type="datetimeFigureOut">
              <a:rPr kumimoji="1" lang="zh-CN" altLang="en-US" smtClean="0"/>
              <a:t>2021/9/7</a:t>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A70CB7D4-7CED-8349-8267-27E245E0823B}" type="slidenum">
              <a:rPr kumimoji="1" lang="zh-CN" altLang="en-US" smtClean="0"/>
              <a:t>‹#›</a:t>
            </a:fld>
            <a:endParaRPr kumimoji="1" lang="zh-CN" altLang="en-US"/>
          </a:p>
        </p:txBody>
      </p:sp>
    </p:spTree>
    <p:extLst>
      <p:ext uri="{BB962C8B-B14F-4D97-AF65-F5344CB8AC3E}">
        <p14:creationId xmlns:p14="http://schemas.microsoft.com/office/powerpoint/2010/main" val="2321272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121A6676-6053-0A48-817D-04FAFA822D7D}" type="datetimeFigureOut">
              <a:rPr kumimoji="1" lang="zh-CN" altLang="en-US" smtClean="0"/>
              <a:t>2021/9/7</a:t>
            </a:fld>
            <a:endParaRPr kumimoji="1" lang="zh-CN" altLang="en-US"/>
          </a:p>
        </p:txBody>
      </p:sp>
      <p:sp>
        <p:nvSpPr>
          <p:cNvPr id="8" name="Footer Placeholder 7"/>
          <p:cNvSpPr>
            <a:spLocks noGrp="1"/>
          </p:cNvSpPr>
          <p:nvPr>
            <p:ph type="ftr" sz="quarter" idx="11"/>
          </p:nvPr>
        </p:nvSpPr>
        <p:spPr/>
        <p:txBody>
          <a:bodyPr/>
          <a:lstStyle/>
          <a:p>
            <a:endParaRPr kumimoji="1" lang="zh-CN" altLang="en-US"/>
          </a:p>
        </p:txBody>
      </p:sp>
      <p:sp>
        <p:nvSpPr>
          <p:cNvPr id="9" name="Slide Number Placeholder 8"/>
          <p:cNvSpPr>
            <a:spLocks noGrp="1"/>
          </p:cNvSpPr>
          <p:nvPr>
            <p:ph type="sldNum" sz="quarter" idx="12"/>
          </p:nvPr>
        </p:nvSpPr>
        <p:spPr/>
        <p:txBody>
          <a:bodyPr/>
          <a:lstStyle/>
          <a:p>
            <a:fld id="{A70CB7D4-7CED-8349-8267-27E245E0823B}" type="slidenum">
              <a:rPr kumimoji="1" lang="zh-CN" altLang="en-US" smtClean="0"/>
              <a:t>‹#›</a:t>
            </a:fld>
            <a:endParaRPr kumimoji="1" lang="zh-CN" altLang="en-US"/>
          </a:p>
        </p:txBody>
      </p:sp>
    </p:spTree>
    <p:extLst>
      <p:ext uri="{BB962C8B-B14F-4D97-AF65-F5344CB8AC3E}">
        <p14:creationId xmlns:p14="http://schemas.microsoft.com/office/powerpoint/2010/main" val="381132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121A6676-6053-0A48-817D-04FAFA822D7D}" type="datetimeFigureOut">
              <a:rPr kumimoji="1" lang="zh-CN" altLang="en-US" smtClean="0"/>
              <a:t>2021/9/7</a:t>
            </a:fld>
            <a:endParaRPr kumimoji="1" lang="zh-CN" altLang="en-US"/>
          </a:p>
        </p:txBody>
      </p:sp>
      <p:sp>
        <p:nvSpPr>
          <p:cNvPr id="4" name="Footer Placeholder 3"/>
          <p:cNvSpPr>
            <a:spLocks noGrp="1"/>
          </p:cNvSpPr>
          <p:nvPr>
            <p:ph type="ftr" sz="quarter" idx="11"/>
          </p:nvPr>
        </p:nvSpPr>
        <p:spPr/>
        <p:txBody>
          <a:bodyPr/>
          <a:lstStyle/>
          <a:p>
            <a:endParaRPr kumimoji="1" lang="zh-CN" altLang="en-US"/>
          </a:p>
        </p:txBody>
      </p:sp>
      <p:sp>
        <p:nvSpPr>
          <p:cNvPr id="5" name="Slide Number Placeholder 4"/>
          <p:cNvSpPr>
            <a:spLocks noGrp="1"/>
          </p:cNvSpPr>
          <p:nvPr>
            <p:ph type="sldNum" sz="quarter" idx="12"/>
          </p:nvPr>
        </p:nvSpPr>
        <p:spPr/>
        <p:txBody>
          <a:bodyPr/>
          <a:lstStyle/>
          <a:p>
            <a:fld id="{A70CB7D4-7CED-8349-8267-27E245E0823B}" type="slidenum">
              <a:rPr kumimoji="1" lang="zh-CN" altLang="en-US" smtClean="0"/>
              <a:t>‹#›</a:t>
            </a:fld>
            <a:endParaRPr kumimoji="1" lang="zh-CN" altLang="en-US"/>
          </a:p>
        </p:txBody>
      </p:sp>
    </p:spTree>
    <p:extLst>
      <p:ext uri="{BB962C8B-B14F-4D97-AF65-F5344CB8AC3E}">
        <p14:creationId xmlns:p14="http://schemas.microsoft.com/office/powerpoint/2010/main" val="239353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1A6676-6053-0A48-817D-04FAFA822D7D}" type="datetimeFigureOut">
              <a:rPr kumimoji="1" lang="zh-CN" altLang="en-US" smtClean="0"/>
              <a:t>2021/9/7</a:t>
            </a:fld>
            <a:endParaRPr kumimoji="1" lang="zh-CN" altLang="en-US"/>
          </a:p>
        </p:txBody>
      </p:sp>
      <p:sp>
        <p:nvSpPr>
          <p:cNvPr id="3" name="Footer Placeholder 2"/>
          <p:cNvSpPr>
            <a:spLocks noGrp="1"/>
          </p:cNvSpPr>
          <p:nvPr>
            <p:ph type="ftr" sz="quarter" idx="11"/>
          </p:nvPr>
        </p:nvSpPr>
        <p:spPr/>
        <p:txBody>
          <a:bodyPr/>
          <a:lstStyle/>
          <a:p>
            <a:endParaRPr kumimoji="1" lang="zh-CN" altLang="en-US"/>
          </a:p>
        </p:txBody>
      </p:sp>
      <p:sp>
        <p:nvSpPr>
          <p:cNvPr id="4" name="Slide Number Placeholder 3"/>
          <p:cNvSpPr>
            <a:spLocks noGrp="1"/>
          </p:cNvSpPr>
          <p:nvPr>
            <p:ph type="sldNum" sz="quarter" idx="12"/>
          </p:nvPr>
        </p:nvSpPr>
        <p:spPr/>
        <p:txBody>
          <a:bodyPr/>
          <a:lstStyle/>
          <a:p>
            <a:fld id="{A70CB7D4-7CED-8349-8267-27E245E0823B}" type="slidenum">
              <a:rPr kumimoji="1" lang="zh-CN" altLang="en-US" smtClean="0"/>
              <a:t>‹#›</a:t>
            </a:fld>
            <a:endParaRPr kumimoji="1" lang="zh-CN" altLang="en-US"/>
          </a:p>
        </p:txBody>
      </p:sp>
    </p:spTree>
    <p:extLst>
      <p:ext uri="{BB962C8B-B14F-4D97-AF65-F5344CB8AC3E}">
        <p14:creationId xmlns:p14="http://schemas.microsoft.com/office/powerpoint/2010/main" val="3423584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121A6676-6053-0A48-817D-04FAFA822D7D}" type="datetimeFigureOut">
              <a:rPr kumimoji="1" lang="zh-CN" altLang="en-US" smtClean="0"/>
              <a:t>2021/9/7</a:t>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A70CB7D4-7CED-8349-8267-27E245E0823B}" type="slidenum">
              <a:rPr kumimoji="1" lang="zh-CN" altLang="en-US" smtClean="0"/>
              <a:t>‹#›</a:t>
            </a:fld>
            <a:endParaRPr kumimoji="1" lang="zh-CN" altLang="en-US"/>
          </a:p>
        </p:txBody>
      </p:sp>
    </p:spTree>
    <p:extLst>
      <p:ext uri="{BB962C8B-B14F-4D97-AF65-F5344CB8AC3E}">
        <p14:creationId xmlns:p14="http://schemas.microsoft.com/office/powerpoint/2010/main" val="3847632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121A6676-6053-0A48-817D-04FAFA822D7D}" type="datetimeFigureOut">
              <a:rPr kumimoji="1" lang="zh-CN" altLang="en-US" smtClean="0"/>
              <a:t>2021/9/7</a:t>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A70CB7D4-7CED-8349-8267-27E245E0823B}" type="slidenum">
              <a:rPr kumimoji="1" lang="zh-CN" altLang="en-US" smtClean="0"/>
              <a:t>‹#›</a:t>
            </a:fld>
            <a:endParaRPr kumimoji="1" lang="zh-CN" altLang="en-US"/>
          </a:p>
        </p:txBody>
      </p:sp>
    </p:spTree>
    <p:extLst>
      <p:ext uri="{BB962C8B-B14F-4D97-AF65-F5344CB8AC3E}">
        <p14:creationId xmlns:p14="http://schemas.microsoft.com/office/powerpoint/2010/main" val="259009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1A6676-6053-0A48-817D-04FAFA822D7D}" type="datetimeFigureOut">
              <a:rPr kumimoji="1" lang="zh-CN" altLang="en-US" smtClean="0"/>
              <a:t>2021/9/7</a:t>
            </a:fld>
            <a:endParaRPr kumimoji="1"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0CB7D4-7CED-8349-8267-27E245E0823B}" type="slidenum">
              <a:rPr kumimoji="1" lang="zh-CN" altLang="en-US" smtClean="0"/>
              <a:t>‹#›</a:t>
            </a:fld>
            <a:endParaRPr kumimoji="1" lang="zh-CN" altLang="en-US"/>
          </a:p>
        </p:txBody>
      </p:sp>
    </p:spTree>
    <p:extLst>
      <p:ext uri="{BB962C8B-B14F-4D97-AF65-F5344CB8AC3E}">
        <p14:creationId xmlns:p14="http://schemas.microsoft.com/office/powerpoint/2010/main" val="182116368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8D548BF-4763-414E-B5F6-B1225D2975A9}"/>
              </a:ext>
            </a:extLst>
          </p:cNvPr>
          <p:cNvSpPr>
            <a:spLocks noGrp="1"/>
          </p:cNvSpPr>
          <p:nvPr>
            <p:ph type="ctrTitle"/>
          </p:nvPr>
        </p:nvSpPr>
        <p:spPr>
          <a:xfrm>
            <a:off x="1524000" y="1773238"/>
            <a:ext cx="9144000" cy="1655762"/>
          </a:xfrm>
        </p:spPr>
        <p:txBody>
          <a:bodyPr>
            <a:normAutofit/>
          </a:bodyPr>
          <a:lstStyle/>
          <a:p>
            <a:r>
              <a:rPr kumimoji="1" lang="en-US" altLang="zh-CN" sz="4800" dirty="0">
                <a:latin typeface="Arial" panose="020B0604020202020204" pitchFamily="34" charset="0"/>
                <a:cs typeface="Arial" panose="020B0604020202020204" pitchFamily="34" charset="0"/>
              </a:rPr>
              <a:t>2.5D simulation of coronal rain in randomly heated arcades</a:t>
            </a:r>
            <a:endParaRPr kumimoji="1" lang="zh-CN" altLang="en-US" sz="4800" dirty="0">
              <a:latin typeface="Arial" panose="020B0604020202020204" pitchFamily="34" charset="0"/>
              <a:cs typeface="Arial" panose="020B0604020202020204" pitchFamily="34" charset="0"/>
            </a:endParaRPr>
          </a:p>
        </p:txBody>
      </p:sp>
      <p:sp>
        <p:nvSpPr>
          <p:cNvPr id="3" name="副标题 2">
            <a:extLst>
              <a:ext uri="{FF2B5EF4-FFF2-40B4-BE49-F238E27FC236}">
                <a16:creationId xmlns:a16="http://schemas.microsoft.com/office/drawing/2014/main" id="{024DEA9A-85C7-7043-9407-EE637DCC3370}"/>
              </a:ext>
            </a:extLst>
          </p:cNvPr>
          <p:cNvSpPr>
            <a:spLocks noGrp="1"/>
          </p:cNvSpPr>
          <p:nvPr>
            <p:ph type="subTitle" idx="1"/>
          </p:nvPr>
        </p:nvSpPr>
        <p:spPr>
          <a:xfrm>
            <a:off x="1524000" y="3834103"/>
            <a:ext cx="9144000" cy="2359117"/>
          </a:xfrm>
        </p:spPr>
        <p:txBody>
          <a:bodyPr>
            <a:normAutofit/>
          </a:bodyPr>
          <a:lstStyle/>
          <a:p>
            <a:r>
              <a:rPr kumimoji="1" lang="en-US" altLang="zh-CN" sz="2800" dirty="0" err="1">
                <a:latin typeface="Arial" panose="020B0604020202020204" pitchFamily="34" charset="0"/>
                <a:cs typeface="Arial" panose="020B0604020202020204" pitchFamily="34" charset="0"/>
              </a:rPr>
              <a:t>Xiaohong</a:t>
            </a:r>
            <a:r>
              <a:rPr kumimoji="1" lang="en-US" altLang="zh-CN" sz="2800" dirty="0">
                <a:latin typeface="Arial" panose="020B0604020202020204" pitchFamily="34" charset="0"/>
                <a:cs typeface="Arial" panose="020B0604020202020204" pitchFamily="34" charset="0"/>
              </a:rPr>
              <a:t> Li</a:t>
            </a:r>
          </a:p>
          <a:p>
            <a:r>
              <a:rPr kumimoji="1" lang="en-US" altLang="zh-CN" dirty="0">
                <a:latin typeface="Arial" panose="020B0604020202020204" pitchFamily="34" charset="0"/>
                <a:cs typeface="Arial" panose="020B0604020202020204" pitchFamily="34" charset="0"/>
              </a:rPr>
              <a:t> </a:t>
            </a:r>
            <a:r>
              <a:rPr kumimoji="1" lang="en-US" altLang="zh-CN" sz="2000" dirty="0">
                <a:latin typeface="Arial" panose="020B0604020202020204" pitchFamily="34" charset="0"/>
                <a:cs typeface="Arial" panose="020B0604020202020204" pitchFamily="34" charset="0"/>
              </a:rPr>
              <a:t>Collaborators: Rony </a:t>
            </a:r>
            <a:r>
              <a:rPr kumimoji="1" lang="en-US" altLang="zh-CN" sz="2000" dirty="0" err="1">
                <a:latin typeface="Arial" panose="020B0604020202020204" pitchFamily="34" charset="0"/>
                <a:cs typeface="Arial" panose="020B0604020202020204" pitchFamily="34" charset="0"/>
              </a:rPr>
              <a:t>Keppens</a:t>
            </a:r>
            <a:r>
              <a:rPr kumimoji="1" lang="en-US" altLang="zh-CN" sz="2000" dirty="0">
                <a:latin typeface="Arial" panose="020B0604020202020204" pitchFamily="34" charset="0"/>
                <a:cs typeface="Arial" panose="020B0604020202020204" pitchFamily="34" charset="0"/>
              </a:rPr>
              <a:t>, </a:t>
            </a:r>
            <a:r>
              <a:rPr kumimoji="1" lang="en-US" altLang="zh-CN" sz="2000" dirty="0" err="1">
                <a:latin typeface="Arial" panose="020B0604020202020204" pitchFamily="34" charset="0"/>
                <a:cs typeface="Arial" panose="020B0604020202020204" pitchFamily="34" charset="0"/>
              </a:rPr>
              <a:t>Yuhao</a:t>
            </a:r>
            <a:r>
              <a:rPr kumimoji="1" lang="en-US" altLang="zh-CN" sz="2000" dirty="0">
                <a:latin typeface="Arial" panose="020B0604020202020204" pitchFamily="34" charset="0"/>
                <a:cs typeface="Arial" panose="020B0604020202020204" pitchFamily="34" charset="0"/>
              </a:rPr>
              <a:t> Zhou</a:t>
            </a:r>
          </a:p>
          <a:p>
            <a:r>
              <a:rPr lang="en-US" altLang="zh-CN" sz="2000" dirty="0">
                <a:latin typeface="Arial" panose="020B0604020202020204" pitchFamily="34" charset="0"/>
                <a:cs typeface="Arial" panose="020B0604020202020204" pitchFamily="34" charset="0"/>
              </a:rPr>
              <a:t>Centre for mathematical Plasma Astrophysics, Department of Mathematics, KU Leuven </a:t>
            </a:r>
            <a:endParaRPr kumimoji="1" lang="en-US" altLang="zh-CN" sz="2000" dirty="0">
              <a:latin typeface="Arial" panose="020B0604020202020204" pitchFamily="34" charset="0"/>
              <a:cs typeface="Arial" panose="020B0604020202020204" pitchFamily="34" charset="0"/>
            </a:endParaRPr>
          </a:p>
          <a:p>
            <a:r>
              <a:rPr kumimoji="1" lang="en-US" altLang="zh-CN" sz="2000" dirty="0">
                <a:latin typeface="Arial" panose="020B0604020202020204" pitchFamily="34" charset="0"/>
                <a:cs typeface="Arial" panose="020B0604020202020204" pitchFamily="34" charset="0"/>
              </a:rPr>
              <a:t>ESPM-16</a:t>
            </a:r>
            <a:r>
              <a:rPr kumimoji="1" lang="zh-CN" altLang="en-US" sz="2000" dirty="0">
                <a:latin typeface="Arial" panose="020B0604020202020204" pitchFamily="34" charset="0"/>
                <a:cs typeface="Arial" panose="020B0604020202020204" pitchFamily="34" charset="0"/>
              </a:rPr>
              <a:t>，</a:t>
            </a:r>
            <a:r>
              <a:rPr kumimoji="1" lang="en-US" altLang="zh-CN" sz="2000" dirty="0">
                <a:latin typeface="Arial" panose="020B0604020202020204" pitchFamily="34" charset="0"/>
                <a:cs typeface="Arial" panose="020B0604020202020204" pitchFamily="34" charset="0"/>
              </a:rPr>
              <a:t>2021.09.08</a:t>
            </a:r>
            <a:endParaRPr kumimoji="1" lang="zh-CN" altLang="en-US" sz="2000" dirty="0">
              <a:latin typeface="Arial" panose="020B0604020202020204" pitchFamily="34" charset="0"/>
              <a:cs typeface="Arial" panose="020B0604020202020204" pitchFamily="34" charset="0"/>
            </a:endParaRPr>
          </a:p>
        </p:txBody>
      </p:sp>
      <p:pic>
        <p:nvPicPr>
          <p:cNvPr id="6" name="图片 5">
            <a:extLst>
              <a:ext uri="{FF2B5EF4-FFF2-40B4-BE49-F238E27FC236}">
                <a16:creationId xmlns:a16="http://schemas.microsoft.com/office/drawing/2014/main" id="{8E410C22-7EEF-DD40-A5BA-13E7CC96409E}"/>
              </a:ext>
            </a:extLst>
          </p:cNvPr>
          <p:cNvPicPr>
            <a:picLocks noChangeAspect="1"/>
          </p:cNvPicPr>
          <p:nvPr/>
        </p:nvPicPr>
        <p:blipFill>
          <a:blip r:embed="rId3"/>
          <a:stretch>
            <a:fillRect/>
          </a:stretch>
        </p:blipFill>
        <p:spPr>
          <a:xfrm>
            <a:off x="253011" y="278045"/>
            <a:ext cx="2541978" cy="922546"/>
          </a:xfrm>
          <a:prstGeom prst="rect">
            <a:avLst/>
          </a:prstGeom>
        </p:spPr>
      </p:pic>
      <p:pic>
        <p:nvPicPr>
          <p:cNvPr id="1025" name="Picture 1" descr="page1image101402032">
            <a:extLst>
              <a:ext uri="{FF2B5EF4-FFF2-40B4-BE49-F238E27FC236}">
                <a16:creationId xmlns:a16="http://schemas.microsoft.com/office/drawing/2014/main" id="{FC7D76F3-86AC-C34B-9B2B-27E5F6B146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8043" y="285125"/>
            <a:ext cx="4551452" cy="890751"/>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a:extLst>
              <a:ext uri="{FF2B5EF4-FFF2-40B4-BE49-F238E27FC236}">
                <a16:creationId xmlns:a16="http://schemas.microsoft.com/office/drawing/2014/main" id="{A18E59AC-2B1A-2B49-970D-01804C9AC5A3}"/>
              </a:ext>
            </a:extLst>
          </p:cNvPr>
          <p:cNvPicPr>
            <a:picLocks noChangeAspect="1"/>
          </p:cNvPicPr>
          <p:nvPr/>
        </p:nvPicPr>
        <p:blipFill>
          <a:blip r:embed="rId5"/>
          <a:stretch>
            <a:fillRect/>
          </a:stretch>
        </p:blipFill>
        <p:spPr>
          <a:xfrm>
            <a:off x="8229600" y="15418"/>
            <a:ext cx="3962400" cy="1447800"/>
          </a:xfrm>
          <a:prstGeom prst="rect">
            <a:avLst/>
          </a:prstGeom>
        </p:spPr>
      </p:pic>
    </p:spTree>
    <p:extLst>
      <p:ext uri="{BB962C8B-B14F-4D97-AF65-F5344CB8AC3E}">
        <p14:creationId xmlns:p14="http://schemas.microsoft.com/office/powerpoint/2010/main" val="3623826672"/>
      </p:ext>
    </p:extLst>
  </p:cSld>
  <p:clrMapOvr>
    <a:masterClrMapping/>
  </p:clrMapOvr>
  <mc:AlternateContent xmlns:mc="http://schemas.openxmlformats.org/markup-compatibility/2006" xmlns:p14="http://schemas.microsoft.com/office/powerpoint/2010/main">
    <mc:Choice Requires="p14">
      <p:transition spd="slow" p14:dur="2000" advTm="4487"/>
    </mc:Choice>
    <mc:Fallback xmlns="">
      <p:transition spd="slow" advTm="4487"/>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5B6E4207-C5EE-1947-BEEC-E97454F31214}"/>
              </a:ext>
            </a:extLst>
          </p:cNvPr>
          <p:cNvSpPr>
            <a:spLocks noGrp="1"/>
          </p:cNvSpPr>
          <p:nvPr>
            <p:ph idx="1"/>
          </p:nvPr>
        </p:nvSpPr>
        <p:spPr>
          <a:xfrm>
            <a:off x="3521218" y="846360"/>
            <a:ext cx="8349048" cy="3430665"/>
          </a:xfrm>
        </p:spPr>
        <p:txBody>
          <a:bodyPr>
            <a:normAutofit/>
          </a:bodyPr>
          <a:lstStyle/>
          <a:p>
            <a:pPr>
              <a:lnSpc>
                <a:spcPct val="100000"/>
              </a:lnSpc>
            </a:pPr>
            <a:r>
              <a:rPr lang="en-US" altLang="zh-CN" sz="1800" dirty="0">
                <a:latin typeface="Arial" panose="020B0604020202020204" pitchFamily="34" charset="0"/>
                <a:cs typeface="Arial" panose="020B0604020202020204" pitchFamily="34" charset="0"/>
              </a:rPr>
              <a:t>Code: </a:t>
            </a:r>
            <a:r>
              <a:rPr lang="en-US" altLang="zh-CN" sz="1800" dirty="0">
                <a:solidFill>
                  <a:srgbClr val="FF0000"/>
                </a:solidFill>
                <a:latin typeface="Arial" panose="020B0604020202020204" pitchFamily="34" charset="0"/>
                <a:cs typeface="Arial" panose="020B0604020202020204" pitchFamily="34" charset="0"/>
              </a:rPr>
              <a:t>MPI-AMRVAC </a:t>
            </a:r>
            <a:r>
              <a:rPr lang="en-US" altLang="zh-CN" sz="1800" dirty="0">
                <a:latin typeface="Arial" panose="020B0604020202020204" pitchFamily="34" charset="0"/>
                <a:cs typeface="Arial" panose="020B0604020202020204" pitchFamily="34" charset="0"/>
              </a:rPr>
              <a:t>(</a:t>
            </a:r>
            <a:r>
              <a:rPr lang="en-US" altLang="zh-CN" sz="1800" u="sng" dirty="0">
                <a:latin typeface="Arial" panose="020B0604020202020204" pitchFamily="34" charset="0"/>
                <a:cs typeface="Arial" panose="020B0604020202020204" pitchFamily="34" charset="0"/>
              </a:rPr>
              <a:t>http://</a:t>
            </a:r>
            <a:r>
              <a:rPr lang="en-US" altLang="zh-CN" sz="1800" u="sng" dirty="0" err="1">
                <a:latin typeface="Arial" panose="020B0604020202020204" pitchFamily="34" charset="0"/>
                <a:cs typeface="Arial" panose="020B0604020202020204" pitchFamily="34" charset="0"/>
              </a:rPr>
              <a:t>amrvac.org</a:t>
            </a:r>
            <a:r>
              <a:rPr lang="en-US" altLang="zh-CN" sz="1800" dirty="0">
                <a:latin typeface="Arial" panose="020B0604020202020204" pitchFamily="34" charset="0"/>
                <a:cs typeface="Arial" panose="020B0604020202020204" pitchFamily="34" charset="0"/>
              </a:rPr>
              <a:t>)</a:t>
            </a:r>
          </a:p>
          <a:p>
            <a:r>
              <a:rPr lang="en-US" altLang="zh-CN" sz="1800" dirty="0">
                <a:latin typeface="Arial" panose="020B0604020202020204" pitchFamily="34" charset="0"/>
                <a:cs typeface="Arial" panose="020B0604020202020204" pitchFamily="34" charset="0"/>
              </a:rPr>
              <a:t>Include gravity, field-aligned heat conduction, and radiative cooling and parameterized heating terms:</a:t>
            </a:r>
          </a:p>
          <a:p>
            <a:pPr>
              <a:lnSpc>
                <a:spcPct val="100000"/>
              </a:lnSpc>
            </a:pPr>
            <a:endParaRPr lang="en-US" altLang="zh-CN" sz="1800" dirty="0">
              <a:latin typeface="Arial" panose="020B0604020202020204" pitchFamily="34" charset="0"/>
              <a:cs typeface="Arial" panose="020B0604020202020204" pitchFamily="34" charset="0"/>
            </a:endParaRPr>
          </a:p>
          <a:p>
            <a:pPr>
              <a:lnSpc>
                <a:spcPct val="100000"/>
              </a:lnSpc>
            </a:pPr>
            <a:endParaRPr lang="en-US" altLang="zh-CN" sz="1800" dirty="0">
              <a:latin typeface="Arial" panose="020B0604020202020204" pitchFamily="34" charset="0"/>
              <a:cs typeface="Arial" panose="020B0604020202020204" pitchFamily="34" charset="0"/>
            </a:endParaRPr>
          </a:p>
          <a:p>
            <a:pPr>
              <a:lnSpc>
                <a:spcPct val="100000"/>
              </a:lnSpc>
            </a:pPr>
            <a:r>
              <a:rPr lang="en-US" altLang="zh-CN" sz="1800" dirty="0">
                <a:solidFill>
                  <a:srgbClr val="FF0000"/>
                </a:solidFill>
                <a:latin typeface="Arial" panose="020B0604020202020204" pitchFamily="34" charset="0"/>
                <a:cs typeface="Arial" panose="020B0604020202020204" pitchFamily="34" charset="0"/>
              </a:rPr>
              <a:t>Cartesian geometry</a:t>
            </a:r>
            <a:r>
              <a:rPr lang="en-US" altLang="zh-CN" sz="1800" dirty="0">
                <a:latin typeface="Arial" panose="020B0604020202020204" pitchFamily="34" charset="0"/>
                <a:cs typeface="Arial" panose="020B0604020202020204" pitchFamily="34" charset="0"/>
              </a:rPr>
              <a:t>, </a:t>
            </a:r>
            <a:r>
              <a:rPr kumimoji="1" lang="en-US" altLang="zh-CN" sz="1800" dirty="0">
                <a:latin typeface="Arial" panose="020B0604020202020204" pitchFamily="34" charset="0"/>
                <a:cs typeface="Arial" panose="020B0604020202020204" pitchFamily="34" charset="0"/>
              </a:rPr>
              <a:t>x: (-30, 30) Mm, y: (0, 60) Mm,</a:t>
            </a:r>
            <a:r>
              <a:rPr lang="en-US" altLang="zh-CN" sz="1800" dirty="0">
                <a:latin typeface="Arial" panose="020B0604020202020204" pitchFamily="34" charset="0"/>
                <a:cs typeface="Arial" panose="020B0604020202020204" pitchFamily="34" charset="0"/>
              </a:rPr>
              <a:t> ignoring the curvature of the solar surface.</a:t>
            </a:r>
          </a:p>
          <a:p>
            <a:pPr>
              <a:lnSpc>
                <a:spcPct val="100000"/>
              </a:lnSpc>
            </a:pPr>
            <a:r>
              <a:rPr lang="en-US" altLang="zh-CN" sz="1800" dirty="0">
                <a:latin typeface="Arial" panose="020B0604020202020204" pitchFamily="34" charset="0"/>
                <a:cs typeface="Arial" panose="020B0604020202020204" pitchFamily="34" charset="0"/>
              </a:rPr>
              <a:t>Mesh: 5-level AMR, resolution: 1536×1536</a:t>
            </a:r>
            <a:r>
              <a:rPr lang="zh-CN" altLang="en-US" sz="1800" dirty="0">
                <a:latin typeface="Arial" panose="020B0604020202020204" pitchFamily="34" charset="0"/>
                <a:cs typeface="Arial" panose="020B0604020202020204" pitchFamily="34" charset="0"/>
              </a:rPr>
              <a:t>，</a:t>
            </a:r>
            <a:r>
              <a:rPr lang="en-US" altLang="zh-CN" sz="1800" dirty="0">
                <a:solidFill>
                  <a:srgbClr val="FF0000"/>
                </a:solidFill>
                <a:latin typeface="Arial" panose="020B0604020202020204" pitchFamily="34" charset="0"/>
                <a:cs typeface="Arial" panose="020B0604020202020204" pitchFamily="34" charset="0"/>
              </a:rPr>
              <a:t>39 km</a:t>
            </a:r>
            <a:r>
              <a:rPr lang="zh-CN" altLang="en-US" sz="1800" dirty="0">
                <a:latin typeface="Arial" panose="020B0604020202020204" pitchFamily="34" charset="0"/>
                <a:cs typeface="Arial" panose="020B0604020202020204" pitchFamily="34" charset="0"/>
              </a:rPr>
              <a:t> </a:t>
            </a:r>
            <a:r>
              <a:rPr lang="en-US" altLang="zh-CN" sz="1800" dirty="0">
                <a:latin typeface="Arial" panose="020B0604020202020204" pitchFamily="34" charset="0"/>
                <a:cs typeface="Arial" panose="020B0604020202020204" pitchFamily="34" charset="0"/>
              </a:rPr>
              <a:t>per</a:t>
            </a:r>
            <a:r>
              <a:rPr lang="zh-CN" altLang="en-US" sz="1800" dirty="0">
                <a:latin typeface="Arial" panose="020B0604020202020204" pitchFamily="34" charset="0"/>
                <a:cs typeface="Arial" panose="020B0604020202020204" pitchFamily="34" charset="0"/>
              </a:rPr>
              <a:t> </a:t>
            </a:r>
            <a:r>
              <a:rPr lang="en-US" altLang="zh-CN" sz="1800" dirty="0">
                <a:latin typeface="Arial" panose="020B0604020202020204" pitchFamily="34" charset="0"/>
                <a:cs typeface="Arial" panose="020B0604020202020204" pitchFamily="34" charset="0"/>
              </a:rPr>
              <a:t>cell</a:t>
            </a:r>
          </a:p>
          <a:p>
            <a:pPr>
              <a:lnSpc>
                <a:spcPct val="100000"/>
              </a:lnSpc>
            </a:pPr>
            <a:r>
              <a:rPr lang="en-US" altLang="zh-CN" sz="1800" dirty="0">
                <a:latin typeface="Arial" panose="020B0604020202020204" pitchFamily="34" charset="0"/>
                <a:cs typeface="Arial" panose="020B0604020202020204" pitchFamily="34" charset="0"/>
              </a:rPr>
              <a:t>Linear force-free magnetic arcades, stratified atmosphere</a:t>
            </a:r>
          </a:p>
          <a:p>
            <a:pPr>
              <a:lnSpc>
                <a:spcPct val="100000"/>
              </a:lnSpc>
            </a:pPr>
            <a:endParaRPr lang="en-US" altLang="zh-CN" sz="1800" dirty="0">
              <a:latin typeface="Arial" panose="020B0604020202020204" pitchFamily="34" charset="0"/>
              <a:cs typeface="Arial" panose="020B0604020202020204" pitchFamily="34" charset="0"/>
            </a:endParaRPr>
          </a:p>
          <a:p>
            <a:pPr>
              <a:lnSpc>
                <a:spcPct val="100000"/>
              </a:lnSpc>
            </a:pPr>
            <a:endParaRPr lang="en-US" altLang="zh-CN" sz="1800" dirty="0">
              <a:latin typeface="Arial" panose="020B0604020202020204" pitchFamily="34" charset="0"/>
              <a:cs typeface="Arial" panose="020B0604020202020204" pitchFamily="34" charset="0"/>
            </a:endParaRPr>
          </a:p>
          <a:p>
            <a:pPr>
              <a:lnSpc>
                <a:spcPct val="100000"/>
              </a:lnSpc>
            </a:pPr>
            <a:endParaRPr lang="en-US" altLang="zh-CN" sz="1800" dirty="0">
              <a:latin typeface="Arial" panose="020B0604020202020204" pitchFamily="34" charset="0"/>
              <a:cs typeface="Arial" panose="020B0604020202020204" pitchFamily="34" charset="0"/>
            </a:endParaRPr>
          </a:p>
          <a:p>
            <a:pPr>
              <a:lnSpc>
                <a:spcPct val="100000"/>
              </a:lnSpc>
            </a:pPr>
            <a:endParaRPr lang="en-US" altLang="zh-CN" sz="1800" dirty="0">
              <a:latin typeface="Arial" panose="020B0604020202020204" pitchFamily="34" charset="0"/>
              <a:cs typeface="Arial" panose="020B0604020202020204" pitchFamily="34" charset="0"/>
            </a:endParaRPr>
          </a:p>
          <a:p>
            <a:pPr>
              <a:lnSpc>
                <a:spcPct val="100000"/>
              </a:lnSpc>
            </a:pPr>
            <a:endParaRPr lang="en-US" altLang="zh-CN" sz="1800" dirty="0">
              <a:latin typeface="Arial" panose="020B0604020202020204" pitchFamily="34" charset="0"/>
              <a:cs typeface="Arial" panose="020B0604020202020204" pitchFamily="34" charset="0"/>
            </a:endParaRPr>
          </a:p>
          <a:p>
            <a:pPr marL="0" indent="0">
              <a:buNone/>
            </a:pPr>
            <a:endParaRPr lang="en-US" altLang="zh-CN" dirty="0">
              <a:latin typeface="Arial" panose="020B0604020202020204" pitchFamily="34" charset="0"/>
              <a:cs typeface="Arial" panose="020B0604020202020204" pitchFamily="34" charset="0"/>
            </a:endParaRPr>
          </a:p>
        </p:txBody>
      </p:sp>
      <p:sp>
        <p:nvSpPr>
          <p:cNvPr id="6" name="标题 1">
            <a:extLst>
              <a:ext uri="{FF2B5EF4-FFF2-40B4-BE49-F238E27FC236}">
                <a16:creationId xmlns:a16="http://schemas.microsoft.com/office/drawing/2014/main" id="{36AF8762-6028-0C4D-8121-87D9D9BDB697}"/>
              </a:ext>
            </a:extLst>
          </p:cNvPr>
          <p:cNvSpPr txBox="1">
            <a:spLocks/>
          </p:cNvSpPr>
          <p:nvPr/>
        </p:nvSpPr>
        <p:spPr>
          <a:xfrm>
            <a:off x="0" y="3"/>
            <a:ext cx="12192000" cy="681642"/>
          </a:xfrm>
          <a:prstGeom prst="rect">
            <a:avLst/>
          </a:prstGeom>
          <a:gradFill flip="none" rotWithShape="1">
            <a:gsLst>
              <a:gs pos="0">
                <a:schemeClr val="accent1">
                  <a:lumMod val="40000"/>
                  <a:lumOff val="60000"/>
                </a:schemeClr>
              </a:gs>
              <a:gs pos="46000">
                <a:schemeClr val="accent1">
                  <a:lumMod val="95000"/>
                  <a:lumOff val="5000"/>
                </a:schemeClr>
              </a:gs>
              <a:gs pos="100000">
                <a:srgbClr val="163397"/>
              </a:gs>
            </a:gsLst>
            <a:lin ang="10800000" scaled="1"/>
            <a:tileRect/>
          </a:gradFill>
          <a:ln>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p:spPr>
        <p:txBody>
          <a:bodyPr vert="horz" lIns="91440" tIns="45720" rIns="91440" bIns="45720" rtlCol="0" anchor="ctr">
            <a:normAutofit/>
          </a:bodyPr>
          <a:lstStyle>
            <a:defPPr>
              <a:defRPr lang="en-US"/>
            </a:defPPr>
            <a:lvl1pPr defTabSz="914400">
              <a:spcBef>
                <a:spcPct val="0"/>
              </a:spcBef>
              <a:buNone/>
              <a:defRPr sz="3200">
                <a:solidFill>
                  <a:schemeClr val="bg1"/>
                </a:solidFill>
                <a:latin typeface="Arial" panose="020B0604020202020204" pitchFamily="34" charset="0"/>
                <a:ea typeface="+mj-ea"/>
                <a:cs typeface="Arial" panose="020B0604020202020204" pitchFamily="34" charset="0"/>
              </a:defRPr>
            </a:lvl1pPr>
          </a:lstStyle>
          <a:p>
            <a:r>
              <a:rPr lang="en-US" altLang="zh-CN"/>
              <a:t>  </a:t>
            </a:r>
            <a:r>
              <a:rPr lang="en-US" altLang="zh-CN" dirty="0"/>
              <a:t>Numerical setup: 2.5D evaporation-condensation model</a:t>
            </a:r>
            <a:endParaRPr lang="zh-CN" altLang="en-US" dirty="0"/>
          </a:p>
        </p:txBody>
      </p:sp>
      <p:pic>
        <p:nvPicPr>
          <p:cNvPr id="7" name="图片 6">
            <a:extLst>
              <a:ext uri="{FF2B5EF4-FFF2-40B4-BE49-F238E27FC236}">
                <a16:creationId xmlns:a16="http://schemas.microsoft.com/office/drawing/2014/main" id="{73F3D8E4-9688-1D4B-8AC0-E338210E4645}"/>
              </a:ext>
            </a:extLst>
          </p:cNvPr>
          <p:cNvPicPr>
            <a:picLocks noChangeAspect="1"/>
          </p:cNvPicPr>
          <p:nvPr/>
        </p:nvPicPr>
        <p:blipFill>
          <a:blip r:embed="rId3"/>
          <a:stretch>
            <a:fillRect/>
          </a:stretch>
        </p:blipFill>
        <p:spPr>
          <a:xfrm>
            <a:off x="80225" y="750521"/>
            <a:ext cx="3347896" cy="3347896"/>
          </a:xfrm>
          <a:prstGeom prst="rect">
            <a:avLst/>
          </a:prstGeom>
        </p:spPr>
      </p:pic>
      <p:pic>
        <p:nvPicPr>
          <p:cNvPr id="8" name="图片 7">
            <a:extLst>
              <a:ext uri="{FF2B5EF4-FFF2-40B4-BE49-F238E27FC236}">
                <a16:creationId xmlns:a16="http://schemas.microsoft.com/office/drawing/2014/main" id="{76E717CE-F6D7-0E42-9A15-98733E10CE3F}"/>
              </a:ext>
            </a:extLst>
          </p:cNvPr>
          <p:cNvPicPr>
            <a:picLocks noChangeAspect="1"/>
          </p:cNvPicPr>
          <p:nvPr/>
        </p:nvPicPr>
        <p:blipFill>
          <a:blip r:embed="rId4"/>
          <a:stretch>
            <a:fillRect/>
          </a:stretch>
        </p:blipFill>
        <p:spPr>
          <a:xfrm>
            <a:off x="80225" y="4214163"/>
            <a:ext cx="4205058" cy="2378312"/>
          </a:xfrm>
          <a:prstGeom prst="rect">
            <a:avLst/>
          </a:prstGeom>
        </p:spPr>
      </p:pic>
      <p:pic>
        <p:nvPicPr>
          <p:cNvPr id="9" name="Picture 7">
            <a:extLst>
              <a:ext uri="{FF2B5EF4-FFF2-40B4-BE49-F238E27FC236}">
                <a16:creationId xmlns:a16="http://schemas.microsoft.com/office/drawing/2014/main" id="{DE8C5153-3AAA-E64D-82C9-02CCEF03302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0000" r="12060" b="22099"/>
          <a:stretch/>
        </p:blipFill>
        <p:spPr bwMode="auto">
          <a:xfrm>
            <a:off x="3851818" y="1915438"/>
            <a:ext cx="5976935" cy="64873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0" name="矩形 9">
                <a:extLst>
                  <a:ext uri="{FF2B5EF4-FFF2-40B4-BE49-F238E27FC236}">
                    <a16:creationId xmlns:a16="http://schemas.microsoft.com/office/drawing/2014/main" id="{CCB15DA9-638D-F341-911B-30089BEFB2BE}"/>
                  </a:ext>
                </a:extLst>
              </p:cNvPr>
              <p:cNvSpPr/>
              <p:nvPr/>
            </p:nvSpPr>
            <p:spPr>
              <a:xfrm>
                <a:off x="4804757" y="4277025"/>
                <a:ext cx="7238962" cy="2353465"/>
              </a:xfrm>
              <a:prstGeom prst="rect">
                <a:avLst/>
              </a:prstGeom>
            </p:spPr>
            <p:txBody>
              <a:bodyPr wrap="square">
                <a:spAutoFit/>
              </a:bodyPr>
              <a:lstStyle/>
              <a:p>
                <a:pPr marL="285750" indent="-285750">
                  <a:lnSpc>
                    <a:spcPct val="100000"/>
                  </a:lnSpc>
                  <a:buFont typeface="Arial" panose="020B0604020202020204" pitchFamily="34" charset="0"/>
                  <a:buChar char="•"/>
                </a:pPr>
                <a14:m>
                  <m:oMath xmlns:m="http://schemas.openxmlformats.org/officeDocument/2006/math">
                    <m:sSub>
                      <m:sSubPr>
                        <m:ctrlPr>
                          <a:rPr lang="en-US" altLang="zh-CN" i="1" smtClean="0">
                            <a:solidFill>
                              <a:srgbClr val="FF0000"/>
                            </a:solidFill>
                            <a:latin typeface="Cambria Math" panose="02040503050406030204" pitchFamily="18" charset="0"/>
                            <a:cs typeface="Arial" panose="020B0604020202020204" pitchFamily="34" charset="0"/>
                          </a:rPr>
                        </m:ctrlPr>
                      </m:sSubPr>
                      <m:e>
                        <m:sSub>
                          <m:sSubPr>
                            <m:ctrlPr>
                              <a:rPr lang="en-US" altLang="zh-CN" i="1" dirty="0">
                                <a:solidFill>
                                  <a:srgbClr val="FF0000"/>
                                </a:solidFill>
                                <a:latin typeface="Cambria Math" panose="02040503050406030204" pitchFamily="18" charset="0"/>
                                <a:ea typeface="Cambria Math" panose="02040503050406030204" pitchFamily="18" charset="0"/>
                                <a:cs typeface="Arial" panose="020B0604020202020204" pitchFamily="34" charset="0"/>
                              </a:rPr>
                            </m:ctrlPr>
                          </m:sSubPr>
                          <m:e>
                            <m:r>
                              <a:rPr lang="en-US" altLang="zh-CN" i="1" dirty="0">
                                <a:solidFill>
                                  <a:srgbClr val="FF0000"/>
                                </a:solidFill>
                                <a:latin typeface="Cambria Math" panose="02040503050406030204" pitchFamily="18" charset="0"/>
                                <a:ea typeface="Cambria Math" panose="02040503050406030204" pitchFamily="18" charset="0"/>
                                <a:cs typeface="Arial" panose="020B0604020202020204" pitchFamily="34" charset="0"/>
                              </a:rPr>
                              <m:t>𝐻</m:t>
                            </m:r>
                            <m:r>
                              <a:rPr lang="en-US" altLang="zh-CN" i="1" dirty="0">
                                <a:solidFill>
                                  <a:srgbClr val="FF0000"/>
                                </a:solidFill>
                                <a:latin typeface="Cambria Math" panose="02040503050406030204" pitchFamily="18" charset="0"/>
                                <a:ea typeface="Cambria Math" panose="02040503050406030204" pitchFamily="18" charset="0"/>
                                <a:cs typeface="Arial" panose="020B0604020202020204" pitchFamily="34" charset="0"/>
                              </a:rPr>
                              <m:t>=</m:t>
                            </m:r>
                            <m:r>
                              <a:rPr lang="en-US" altLang="zh-CN" i="1" dirty="0">
                                <a:solidFill>
                                  <a:srgbClr val="FF0000"/>
                                </a:solidFill>
                                <a:latin typeface="Cambria Math" panose="02040503050406030204" pitchFamily="18" charset="0"/>
                                <a:ea typeface="Cambria Math" panose="02040503050406030204" pitchFamily="18" charset="0"/>
                                <a:cs typeface="Arial" panose="020B0604020202020204" pitchFamily="34" charset="0"/>
                              </a:rPr>
                              <m:t>𝐻</m:t>
                            </m:r>
                          </m:e>
                          <m:sub>
                            <m:r>
                              <a:rPr lang="en-US" altLang="zh-CN" i="1" dirty="0">
                                <a:solidFill>
                                  <a:srgbClr val="FF0000"/>
                                </a:solidFill>
                                <a:latin typeface="Cambria Math" panose="02040503050406030204" pitchFamily="18" charset="0"/>
                                <a:ea typeface="Cambria Math" panose="02040503050406030204" pitchFamily="18" charset="0"/>
                                <a:cs typeface="Arial" panose="020B0604020202020204" pitchFamily="34" charset="0"/>
                              </a:rPr>
                              <m:t>𝑏𝑔𝑟</m:t>
                            </m:r>
                          </m:sub>
                        </m:sSub>
                        <m:r>
                          <a:rPr lang="en-US" altLang="zh-CN" dirty="0">
                            <a:solidFill>
                              <a:srgbClr val="FF0000"/>
                            </a:solidFill>
                            <a:latin typeface="Cambria Math" panose="02040503050406030204" pitchFamily="18" charset="0"/>
                            <a:ea typeface="Cambria Math" panose="02040503050406030204" pitchFamily="18" charset="0"/>
                            <a:cs typeface="Arial" panose="020B0604020202020204" pitchFamily="34" charset="0"/>
                          </a:rPr>
                          <m:t>+</m:t>
                        </m:r>
                        <m:r>
                          <a:rPr lang="en-US" altLang="zh-CN">
                            <a:solidFill>
                              <a:srgbClr val="FF0000"/>
                            </a:solidFill>
                            <a:latin typeface="Cambria Math" panose="02040503050406030204" pitchFamily="18" charset="0"/>
                            <a:cs typeface="Arial" panose="020B0604020202020204" pitchFamily="34" charset="0"/>
                          </a:rPr>
                          <m:t>𝐻</m:t>
                        </m:r>
                      </m:e>
                      <m:sub>
                        <m:r>
                          <a:rPr lang="en-US" altLang="zh-CN">
                            <a:solidFill>
                              <a:srgbClr val="FF0000"/>
                            </a:solidFill>
                            <a:latin typeface="Cambria Math" panose="02040503050406030204" pitchFamily="18" charset="0"/>
                            <a:cs typeface="Arial" panose="020B0604020202020204" pitchFamily="34" charset="0"/>
                          </a:rPr>
                          <m:t>𝑙𝑜𝑐</m:t>
                        </m:r>
                      </m:sub>
                    </m:sSub>
                  </m:oMath>
                </a14:m>
                <a:endParaRPr lang="en-US" altLang="zh-CN" dirty="0">
                  <a:latin typeface="Arial" panose="020B0604020202020204" pitchFamily="34" charset="0"/>
                  <a:cs typeface="Arial" panose="020B0604020202020204" pitchFamily="34" charset="0"/>
                </a:endParaRPr>
              </a:p>
              <a:p>
                <a:pPr>
                  <a:lnSpc>
                    <a:spcPct val="100000"/>
                  </a:lnSpc>
                </a:pPr>
                <a:r>
                  <a:rPr lang="en-US" altLang="zh-CN" dirty="0">
                    <a:latin typeface="Arial" panose="020B0604020202020204" pitchFamily="34" charset="0"/>
                    <a:cs typeface="Arial" panose="020B0604020202020204" pitchFamily="34" charset="0"/>
                  </a:rPr>
                  <a:t>    </a:t>
                </a:r>
                <a14:m>
                  <m:oMath xmlns:m="http://schemas.openxmlformats.org/officeDocument/2006/math">
                    <m:sSub>
                      <m:sSubPr>
                        <m:ctrlPr>
                          <a:rPr lang="en-US" altLang="zh-CN" i="1" dirty="0">
                            <a:solidFill>
                              <a:srgbClr val="FF0000"/>
                            </a:solidFill>
                            <a:latin typeface="Cambria Math" panose="02040503050406030204" pitchFamily="18" charset="0"/>
                            <a:ea typeface="Cambria Math" panose="02040503050406030204" pitchFamily="18" charset="0"/>
                            <a:cs typeface="Arial" panose="020B0604020202020204" pitchFamily="34" charset="0"/>
                          </a:rPr>
                        </m:ctrlPr>
                      </m:sSubPr>
                      <m:e>
                        <m:r>
                          <a:rPr lang="en-US" altLang="zh-CN" i="1" dirty="0">
                            <a:solidFill>
                              <a:srgbClr val="FF0000"/>
                            </a:solidFill>
                            <a:latin typeface="Cambria Math" panose="02040503050406030204" pitchFamily="18" charset="0"/>
                            <a:ea typeface="Cambria Math" panose="02040503050406030204" pitchFamily="18" charset="0"/>
                            <a:cs typeface="Arial" panose="020B0604020202020204" pitchFamily="34" charset="0"/>
                          </a:rPr>
                          <m:t>𝐻</m:t>
                        </m:r>
                      </m:e>
                      <m:sub>
                        <m:r>
                          <a:rPr lang="en-US" altLang="zh-CN" i="1" dirty="0">
                            <a:solidFill>
                              <a:srgbClr val="FF0000"/>
                            </a:solidFill>
                            <a:latin typeface="Cambria Math" panose="02040503050406030204" pitchFamily="18" charset="0"/>
                            <a:ea typeface="Cambria Math" panose="02040503050406030204" pitchFamily="18" charset="0"/>
                            <a:cs typeface="Arial" panose="020B0604020202020204" pitchFamily="34" charset="0"/>
                          </a:rPr>
                          <m:t>𝑏𝑔𝑟</m:t>
                        </m:r>
                      </m:sub>
                    </m:sSub>
                    <m:r>
                      <a:rPr lang="en-US" altLang="zh-CN" i="1" dirty="0">
                        <a:solidFill>
                          <a:srgbClr val="FF0000"/>
                        </a:solidFill>
                        <a:latin typeface="Cambria Math" panose="02040503050406030204" pitchFamily="18" charset="0"/>
                        <a:ea typeface="Cambria Math" panose="02040503050406030204" pitchFamily="18" charset="0"/>
                        <a:cs typeface="Arial" panose="020B0604020202020204" pitchFamily="34" charset="0"/>
                      </a:rPr>
                      <m:t> </m:t>
                    </m:r>
                  </m:oMath>
                </a14:m>
                <a:r>
                  <a:rPr lang="en-US" altLang="zh-CN" dirty="0">
                    <a:latin typeface="Arial" panose="020B0604020202020204" pitchFamily="34" charset="0"/>
                    <a:cs typeface="Arial" panose="020B0604020202020204" pitchFamily="34" charset="0"/>
                  </a:rPr>
                  <a:t>: vertical exponentially decaying background heating</a:t>
                </a:r>
              </a:p>
              <a:p>
                <a:pPr>
                  <a:lnSpc>
                    <a:spcPct val="100000"/>
                  </a:lnSpc>
                </a:pPr>
                <a:r>
                  <a:rPr lang="en-US" altLang="zh-CN" dirty="0">
                    <a:latin typeface="Arial" panose="020B0604020202020204" pitchFamily="34" charset="0"/>
                    <a:cs typeface="Arial" panose="020B0604020202020204" pitchFamily="34" charset="0"/>
                  </a:rPr>
                  <a:t>    </a:t>
                </a:r>
                <a14:m>
                  <m:oMath xmlns:m="http://schemas.openxmlformats.org/officeDocument/2006/math">
                    <m:sSub>
                      <m:sSubPr>
                        <m:ctrlPr>
                          <a:rPr lang="en-US" altLang="zh-CN" i="1">
                            <a:solidFill>
                              <a:srgbClr val="FF0000"/>
                            </a:solidFill>
                            <a:latin typeface="Cambria Math" panose="02040503050406030204" pitchFamily="18" charset="0"/>
                            <a:cs typeface="Arial" panose="020B0604020202020204" pitchFamily="34" charset="0"/>
                          </a:rPr>
                        </m:ctrlPr>
                      </m:sSubPr>
                      <m:e>
                        <m:r>
                          <a:rPr lang="en-US" altLang="zh-CN">
                            <a:solidFill>
                              <a:srgbClr val="FF0000"/>
                            </a:solidFill>
                            <a:latin typeface="Cambria Math" panose="02040503050406030204" pitchFamily="18" charset="0"/>
                            <a:cs typeface="Arial" panose="020B0604020202020204" pitchFamily="34" charset="0"/>
                          </a:rPr>
                          <m:t>𝐻</m:t>
                        </m:r>
                      </m:e>
                      <m:sub>
                        <m:r>
                          <a:rPr lang="en-US" altLang="zh-CN">
                            <a:solidFill>
                              <a:srgbClr val="FF0000"/>
                            </a:solidFill>
                            <a:latin typeface="Cambria Math" panose="02040503050406030204" pitchFamily="18" charset="0"/>
                            <a:cs typeface="Arial" panose="020B0604020202020204" pitchFamily="34" charset="0"/>
                          </a:rPr>
                          <m:t>𝑙𝑜𝑐</m:t>
                        </m:r>
                      </m:sub>
                    </m:sSub>
                    <m:r>
                      <a:rPr lang="en-US" altLang="zh-CN" i="1">
                        <a:solidFill>
                          <a:srgbClr val="FF0000"/>
                        </a:solidFill>
                        <a:latin typeface="Cambria Math" panose="02040503050406030204" pitchFamily="18" charset="0"/>
                        <a:cs typeface="Arial" panose="020B0604020202020204" pitchFamily="34" charset="0"/>
                      </a:rPr>
                      <m:t> </m:t>
                    </m:r>
                  </m:oMath>
                </a14:m>
                <a:r>
                  <a:rPr lang="en-US" altLang="zh-CN" dirty="0">
                    <a:latin typeface="Arial" panose="020B0604020202020204" pitchFamily="34" charset="0"/>
                    <a:cs typeface="Arial" panose="020B0604020202020204" pitchFamily="34" charset="0"/>
                  </a:rPr>
                  <a:t>: localized heating randomly distributed both spatially and             temporally </a:t>
                </a:r>
              </a:p>
              <a:p>
                <a:pPr>
                  <a:lnSpc>
                    <a:spcPct val="100000"/>
                  </a:lnSpc>
                </a:pPr>
                <a:endParaRPr lang="en-US" altLang="zh-CN" dirty="0">
                  <a:latin typeface="Arial" panose="020B0604020202020204" pitchFamily="34" charset="0"/>
                  <a:cs typeface="Arial" panose="020B0604020202020204" pitchFamily="34" charset="0"/>
                </a:endParaRPr>
              </a:p>
              <a:p>
                <a:pPr marL="285750" indent="-285750">
                  <a:lnSpc>
                    <a:spcPct val="100000"/>
                  </a:lnSpc>
                  <a:buFont typeface="Arial" panose="020B0604020202020204" pitchFamily="34" charset="0"/>
                  <a:buChar char="•"/>
                </a:pPr>
                <a:r>
                  <a:rPr lang="en-US" altLang="zh-CN" dirty="0">
                    <a:latin typeface="Arial" panose="020B0604020202020204" pitchFamily="34" charset="0"/>
                    <a:cs typeface="Arial" panose="020B0604020202020204" pitchFamily="34" charset="0"/>
                  </a:rPr>
                  <a:t>Use the transition region adaptive conduction </a:t>
                </a:r>
                <a:r>
                  <a:rPr lang="en-US" altLang="zh-CN" dirty="0">
                    <a:solidFill>
                      <a:srgbClr val="FF0000"/>
                    </a:solidFill>
                    <a:latin typeface="Arial" panose="020B0604020202020204" pitchFamily="34" charset="0"/>
                    <a:cs typeface="Arial" panose="020B0604020202020204" pitchFamily="34" charset="0"/>
                  </a:rPr>
                  <a:t>(TRAC) method </a:t>
                </a:r>
                <a:r>
                  <a:rPr lang="en-US" altLang="zh-CN" dirty="0">
                    <a:latin typeface="Arial" panose="020B0604020202020204" pitchFamily="34" charset="0"/>
                    <a:cs typeface="Arial" panose="020B0604020202020204" pitchFamily="34" charset="0"/>
                  </a:rPr>
                  <a:t>(Johnston &amp; Bradshaw 2019; Zhou et al. 2021)</a:t>
                </a:r>
                <a:r>
                  <a:rPr lang="en-US" altLang="zh-CN" dirty="0">
                    <a:solidFill>
                      <a:srgbClr val="FF0000"/>
                    </a:solidFill>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to correct the underestimated evaporation. </a:t>
                </a:r>
                <a:endParaRPr lang="zh-CN" altLang="en-US" dirty="0"/>
              </a:p>
            </p:txBody>
          </p:sp>
        </mc:Choice>
        <mc:Fallback xmlns="">
          <p:sp>
            <p:nvSpPr>
              <p:cNvPr id="10" name="矩形 9">
                <a:extLst>
                  <a:ext uri="{FF2B5EF4-FFF2-40B4-BE49-F238E27FC236}">
                    <a16:creationId xmlns:a16="http://schemas.microsoft.com/office/drawing/2014/main" id="{CCB15DA9-638D-F341-911B-30089BEFB2BE}"/>
                  </a:ext>
                </a:extLst>
              </p:cNvPr>
              <p:cNvSpPr>
                <a:spLocks noRot="1" noChangeAspect="1" noMove="1" noResize="1" noEditPoints="1" noAdjustHandles="1" noChangeArrowheads="1" noChangeShapeType="1" noTextEdit="1"/>
              </p:cNvSpPr>
              <p:nvPr/>
            </p:nvSpPr>
            <p:spPr>
              <a:xfrm>
                <a:off x="4804757" y="4277025"/>
                <a:ext cx="7238962" cy="2353465"/>
              </a:xfrm>
              <a:prstGeom prst="rect">
                <a:avLst/>
              </a:prstGeom>
              <a:blipFill>
                <a:blip r:embed="rId6"/>
                <a:stretch>
                  <a:fillRect l="-702" r="-4386" b="-2688"/>
                </a:stretch>
              </a:blipFill>
            </p:spPr>
            <p:txBody>
              <a:bodyPr/>
              <a:lstStyle/>
              <a:p>
                <a:r>
                  <a:rPr lang="zh-CN" altLang="en-US">
                    <a:noFill/>
                  </a:rPr>
                  <a:t> </a:t>
                </a:r>
              </a:p>
            </p:txBody>
          </p:sp>
        </mc:Fallback>
      </mc:AlternateContent>
      <p:sp>
        <p:nvSpPr>
          <p:cNvPr id="11" name="文本框 10">
            <a:extLst>
              <a:ext uri="{FF2B5EF4-FFF2-40B4-BE49-F238E27FC236}">
                <a16:creationId xmlns:a16="http://schemas.microsoft.com/office/drawing/2014/main" id="{FF3E322B-DD1C-B94E-BCEA-742D7196127C}"/>
              </a:ext>
            </a:extLst>
          </p:cNvPr>
          <p:cNvSpPr txBox="1"/>
          <p:nvPr/>
        </p:nvSpPr>
        <p:spPr>
          <a:xfrm>
            <a:off x="426380" y="3729085"/>
            <a:ext cx="3425438" cy="369332"/>
          </a:xfrm>
          <a:prstGeom prst="rect">
            <a:avLst/>
          </a:prstGeom>
          <a:noFill/>
        </p:spPr>
        <p:txBody>
          <a:bodyPr wrap="square" rtlCol="0">
            <a:spAutoFit/>
          </a:bodyPr>
          <a:lstStyle/>
          <a:p>
            <a:r>
              <a:rPr kumimoji="1" lang="en-US" altLang="zh-CN" dirty="0"/>
              <a:t>IRIS                       </a:t>
            </a:r>
            <a:r>
              <a:rPr lang="en-US" altLang="zh-CN" dirty="0"/>
              <a:t>April 3, 2014</a:t>
            </a:r>
            <a:endParaRPr kumimoji="1" lang="zh-CN" altLang="en-US" dirty="0"/>
          </a:p>
        </p:txBody>
      </p:sp>
      <p:sp>
        <p:nvSpPr>
          <p:cNvPr id="12" name="矩形 11">
            <a:extLst>
              <a:ext uri="{FF2B5EF4-FFF2-40B4-BE49-F238E27FC236}">
                <a16:creationId xmlns:a16="http://schemas.microsoft.com/office/drawing/2014/main" id="{0A5C604D-FF73-7142-A0E4-0E3030273C98}"/>
              </a:ext>
            </a:extLst>
          </p:cNvPr>
          <p:cNvSpPr/>
          <p:nvPr/>
        </p:nvSpPr>
        <p:spPr>
          <a:xfrm>
            <a:off x="426380" y="6461213"/>
            <a:ext cx="2971799" cy="307777"/>
          </a:xfrm>
          <a:prstGeom prst="rect">
            <a:avLst/>
          </a:prstGeom>
        </p:spPr>
        <p:txBody>
          <a:bodyPr wrap="square">
            <a:spAutoFit/>
          </a:bodyPr>
          <a:lstStyle/>
          <a:p>
            <a:r>
              <a:rPr lang="en-US" altLang="zh-CN" sz="1400" dirty="0">
                <a:latin typeface="Arial" panose="020B0604020202020204" pitchFamily="34" charset="0"/>
                <a:cs typeface="Arial" panose="020B0604020202020204" pitchFamily="34" charset="0"/>
              </a:rPr>
              <a:t>(Fang et al. 2015) </a:t>
            </a:r>
          </a:p>
        </p:txBody>
      </p:sp>
    </p:spTree>
    <p:extLst>
      <p:ext uri="{BB962C8B-B14F-4D97-AF65-F5344CB8AC3E}">
        <p14:creationId xmlns:p14="http://schemas.microsoft.com/office/powerpoint/2010/main" val="25245182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nimation1" descr="Animation1">
            <a:hlinkClick r:id="" action="ppaction://media"/>
            <a:extLst>
              <a:ext uri="{FF2B5EF4-FFF2-40B4-BE49-F238E27FC236}">
                <a16:creationId xmlns:a16="http://schemas.microsoft.com/office/drawing/2014/main" id="{B9F9FF98-8468-2440-8E00-FE38256C4EC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r="48381"/>
          <a:stretch/>
        </p:blipFill>
        <p:spPr>
          <a:xfrm>
            <a:off x="9342783" y="1038660"/>
            <a:ext cx="2849217" cy="2473110"/>
          </a:xfrm>
          <a:prstGeom prst="rect">
            <a:avLst/>
          </a:prstGeom>
        </p:spPr>
      </p:pic>
      <p:pic>
        <p:nvPicPr>
          <p:cNvPr id="6" name="Animation1" descr="Animation1">
            <a:hlinkClick r:id="" action="ppaction://media"/>
            <a:extLst>
              <a:ext uri="{FF2B5EF4-FFF2-40B4-BE49-F238E27FC236}">
                <a16:creationId xmlns:a16="http://schemas.microsoft.com/office/drawing/2014/main" id="{A21D047B-611A-5C45-83CC-F37098139B1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52718" t="7802" r="-1619" b="-7802"/>
          <a:stretch/>
        </p:blipFill>
        <p:spPr>
          <a:xfrm>
            <a:off x="9492820" y="3346230"/>
            <a:ext cx="2699180" cy="2473110"/>
          </a:xfrm>
          <a:prstGeom prst="rect">
            <a:avLst/>
          </a:prstGeom>
        </p:spPr>
      </p:pic>
      <p:sp>
        <p:nvSpPr>
          <p:cNvPr id="7" name="标题 1">
            <a:extLst>
              <a:ext uri="{FF2B5EF4-FFF2-40B4-BE49-F238E27FC236}">
                <a16:creationId xmlns:a16="http://schemas.microsoft.com/office/drawing/2014/main" id="{9E577A30-9294-C445-B471-DA0B96BDD983}"/>
              </a:ext>
            </a:extLst>
          </p:cNvPr>
          <p:cNvSpPr txBox="1">
            <a:spLocks/>
          </p:cNvSpPr>
          <p:nvPr/>
        </p:nvSpPr>
        <p:spPr>
          <a:xfrm>
            <a:off x="0" y="0"/>
            <a:ext cx="12192000" cy="742846"/>
          </a:xfrm>
          <a:prstGeom prst="rect">
            <a:avLst/>
          </a:prstGeom>
          <a:gradFill flip="none" rotWithShape="1">
            <a:gsLst>
              <a:gs pos="0">
                <a:schemeClr val="accent1">
                  <a:lumMod val="40000"/>
                  <a:lumOff val="60000"/>
                </a:schemeClr>
              </a:gs>
              <a:gs pos="46000">
                <a:schemeClr val="accent1">
                  <a:lumMod val="95000"/>
                  <a:lumOff val="5000"/>
                </a:schemeClr>
              </a:gs>
              <a:gs pos="100000">
                <a:srgbClr val="163397"/>
              </a:gs>
            </a:gsLst>
            <a:lin ang="10800000" scaled="1"/>
            <a:tileRect/>
          </a:gradFill>
          <a:ln>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p:spPr>
        <p:txBody>
          <a:bodyPr vert="horz" lIns="91440" tIns="45720" rIns="91440" bIns="45720" rtlCol="0" anchor="ctr">
            <a:normAutofit/>
          </a:bodyPr>
          <a:lstStyle>
            <a:defPPr>
              <a:defRPr lang="en-US"/>
            </a:defPPr>
            <a:lvl1pPr defTabSz="914400">
              <a:spcBef>
                <a:spcPct val="0"/>
              </a:spcBef>
              <a:buNone/>
              <a:defRPr sz="3200">
                <a:solidFill>
                  <a:schemeClr val="bg1"/>
                </a:solidFill>
                <a:latin typeface="Arial" panose="020B0604020202020204" pitchFamily="34" charset="0"/>
                <a:ea typeface="+mj-ea"/>
                <a:cs typeface="Arial" panose="020B0604020202020204" pitchFamily="34" charset="0"/>
              </a:defRPr>
            </a:lvl1pPr>
          </a:lstStyle>
          <a:p>
            <a:r>
              <a:rPr kumimoji="1" lang="en-US" altLang="zh-CN" dirty="0"/>
              <a:t>    Results: overall evolution</a:t>
            </a:r>
            <a:endParaRPr lang="zh-CN" altLang="en-US" dirty="0"/>
          </a:p>
        </p:txBody>
      </p:sp>
      <p:pic>
        <p:nvPicPr>
          <p:cNvPr id="8" name="内容占位符 7">
            <a:extLst>
              <a:ext uri="{FF2B5EF4-FFF2-40B4-BE49-F238E27FC236}">
                <a16:creationId xmlns:a16="http://schemas.microsoft.com/office/drawing/2014/main" id="{07D90D89-3DD3-E947-9149-57DA9080035B}"/>
              </a:ext>
            </a:extLst>
          </p:cNvPr>
          <p:cNvPicPr>
            <a:picLocks noGrp="1" noChangeAspect="1"/>
          </p:cNvPicPr>
          <p:nvPr>
            <p:ph idx="1"/>
          </p:nvPr>
        </p:nvPicPr>
        <p:blipFill rotWithShape="1">
          <a:blip r:embed="rId6"/>
          <a:srcRect l="7379" t="5145" r="4091"/>
          <a:stretch/>
        </p:blipFill>
        <p:spPr>
          <a:xfrm>
            <a:off x="95659" y="1248650"/>
            <a:ext cx="9397160" cy="4195159"/>
          </a:xfrm>
        </p:spPr>
      </p:pic>
    </p:spTree>
    <p:extLst>
      <p:ext uri="{BB962C8B-B14F-4D97-AF65-F5344CB8AC3E}">
        <p14:creationId xmlns:p14="http://schemas.microsoft.com/office/powerpoint/2010/main" val="536563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8000" fill="hold"/>
                                        <p:tgtEl>
                                          <p:spTgt spid="2"/>
                                        </p:tgtEl>
                                      </p:cBhvr>
                                    </p:cmd>
                                  </p:childTnLst>
                                </p:cTn>
                              </p:par>
                              <p:par>
                                <p:cTn id="7" presetID="1" presetClass="mediacall" presetSubtype="0" fill="hold" nodeType="withEffect">
                                  <p:stCondLst>
                                    <p:cond delay="0"/>
                                  </p:stCondLst>
                                  <p:childTnLst>
                                    <p:cmd type="call" cmd="playFrom(0.0)">
                                      <p:cBhvr>
                                        <p:cTn id="8" dur="58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video>
              <p:cMediaNode vol="80000">
                <p:cTn id="15" fill="hold" display="0">
                  <p:stCondLst>
                    <p:cond delay="indefinite"/>
                  </p:stCondLst>
                </p:cTn>
                <p:tgtEl>
                  <p:spTgt spid="6"/>
                </p:tgtEl>
              </p:cMediaNode>
            </p:video>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25659D1-EBE0-5E4B-86EC-BA88E23308F7}"/>
              </a:ext>
            </a:extLst>
          </p:cNvPr>
          <p:cNvPicPr>
            <a:picLocks noChangeAspect="1"/>
          </p:cNvPicPr>
          <p:nvPr/>
        </p:nvPicPr>
        <p:blipFill rotWithShape="1">
          <a:blip r:embed="rId3"/>
          <a:srcRect l="7581" t="10457" r="3986" b="8497"/>
          <a:stretch/>
        </p:blipFill>
        <p:spPr>
          <a:xfrm>
            <a:off x="394448" y="906649"/>
            <a:ext cx="6254474" cy="5254436"/>
          </a:xfrm>
          <a:prstGeom prst="rect">
            <a:avLst/>
          </a:prstGeom>
        </p:spPr>
      </p:pic>
      <p:pic>
        <p:nvPicPr>
          <p:cNvPr id="8" name="图片 7">
            <a:extLst>
              <a:ext uri="{FF2B5EF4-FFF2-40B4-BE49-F238E27FC236}">
                <a16:creationId xmlns:a16="http://schemas.microsoft.com/office/drawing/2014/main" id="{4001E603-8482-E845-A46C-FBE1A55570A6}"/>
              </a:ext>
            </a:extLst>
          </p:cNvPr>
          <p:cNvPicPr>
            <a:picLocks noChangeAspect="1"/>
          </p:cNvPicPr>
          <p:nvPr/>
        </p:nvPicPr>
        <p:blipFill>
          <a:blip r:embed="rId4"/>
          <a:stretch>
            <a:fillRect/>
          </a:stretch>
        </p:blipFill>
        <p:spPr>
          <a:xfrm>
            <a:off x="6781895" y="906649"/>
            <a:ext cx="5254436" cy="5254436"/>
          </a:xfrm>
          <a:prstGeom prst="rect">
            <a:avLst/>
          </a:prstGeom>
        </p:spPr>
      </p:pic>
      <p:sp>
        <p:nvSpPr>
          <p:cNvPr id="7" name="标题 1">
            <a:extLst>
              <a:ext uri="{FF2B5EF4-FFF2-40B4-BE49-F238E27FC236}">
                <a16:creationId xmlns:a16="http://schemas.microsoft.com/office/drawing/2014/main" id="{EC18F6BE-04DF-774D-8FF2-37A779C501E0}"/>
              </a:ext>
            </a:extLst>
          </p:cNvPr>
          <p:cNvSpPr txBox="1">
            <a:spLocks/>
          </p:cNvSpPr>
          <p:nvPr/>
        </p:nvSpPr>
        <p:spPr>
          <a:xfrm>
            <a:off x="0" y="0"/>
            <a:ext cx="12192000" cy="742846"/>
          </a:xfrm>
          <a:prstGeom prst="rect">
            <a:avLst/>
          </a:prstGeom>
          <a:gradFill flip="none" rotWithShape="1">
            <a:gsLst>
              <a:gs pos="0">
                <a:schemeClr val="accent1">
                  <a:lumMod val="40000"/>
                  <a:lumOff val="60000"/>
                </a:schemeClr>
              </a:gs>
              <a:gs pos="46000">
                <a:schemeClr val="accent1">
                  <a:lumMod val="95000"/>
                  <a:lumOff val="5000"/>
                </a:schemeClr>
              </a:gs>
              <a:gs pos="100000">
                <a:srgbClr val="163397"/>
              </a:gs>
            </a:gsLst>
            <a:lin ang="10800000" scaled="1"/>
            <a:tileRect/>
          </a:gradFill>
          <a:ln>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p:spPr>
        <p:txBody>
          <a:bodyPr vert="horz" lIns="91440" tIns="45720" rIns="91440" bIns="45720" rtlCol="0" anchor="ctr">
            <a:normAutofit/>
          </a:bodyPr>
          <a:lstStyle>
            <a:defPPr>
              <a:defRPr lang="en-US"/>
            </a:defPPr>
            <a:lvl1pPr defTabSz="914400">
              <a:spcBef>
                <a:spcPct val="0"/>
              </a:spcBef>
              <a:buNone/>
              <a:defRPr sz="3200">
                <a:solidFill>
                  <a:schemeClr val="bg1"/>
                </a:solidFill>
                <a:latin typeface="Arial" panose="020B0604020202020204" pitchFamily="34" charset="0"/>
                <a:ea typeface="+mj-ea"/>
                <a:cs typeface="Arial" panose="020B0604020202020204" pitchFamily="34" charset="0"/>
              </a:defRPr>
            </a:lvl1pPr>
          </a:lstStyle>
          <a:p>
            <a:r>
              <a:rPr kumimoji="1" lang="en-US" altLang="zh-CN" dirty="0"/>
              <a:t>    Results: rebound shocks and concurrent </a:t>
            </a:r>
            <a:r>
              <a:rPr kumimoji="1" lang="en-US" altLang="zh-CN" dirty="0" err="1"/>
              <a:t>upflows</a:t>
            </a:r>
            <a:r>
              <a:rPr kumimoji="1" lang="en-US" altLang="zh-CN" dirty="0"/>
              <a:t> </a:t>
            </a:r>
          </a:p>
        </p:txBody>
      </p:sp>
    </p:spTree>
    <p:extLst>
      <p:ext uri="{BB962C8B-B14F-4D97-AF65-F5344CB8AC3E}">
        <p14:creationId xmlns:p14="http://schemas.microsoft.com/office/powerpoint/2010/main" val="3594643440"/>
      </p:ext>
    </p:extLst>
  </p:cSld>
  <p:clrMapOvr>
    <a:masterClrMapping/>
  </p:clrMapOvr>
  <mc:AlternateContent xmlns:mc="http://schemas.openxmlformats.org/markup-compatibility/2006" xmlns:p14="http://schemas.microsoft.com/office/powerpoint/2010/main">
    <mc:Choice Requires="p14">
      <p:transition spd="slow" p14:dur="2000" advTm="1365"/>
    </mc:Choice>
    <mc:Fallback xmlns="">
      <p:transition spd="slow" advTm="1365"/>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44FD42F6-0AEF-104D-8770-D340F68BB6F9}"/>
              </a:ext>
            </a:extLst>
          </p:cNvPr>
          <p:cNvSpPr/>
          <p:nvPr/>
        </p:nvSpPr>
        <p:spPr>
          <a:xfrm>
            <a:off x="9070890" y="1117653"/>
            <a:ext cx="2754526" cy="2031325"/>
          </a:xfrm>
          <a:prstGeom prst="rect">
            <a:avLst/>
          </a:prstGeom>
        </p:spPr>
        <p:txBody>
          <a:bodyPr wrap="square">
            <a:spAutoFit/>
          </a:bodyPr>
          <a:lstStyle/>
          <a:p>
            <a:pPr marL="285750" indent="-285750">
              <a:buFont typeface="Wingdings" pitchFamily="2" charset="2"/>
              <a:buChar char="Ø"/>
            </a:pPr>
            <a:r>
              <a:rPr lang="en-US" altLang="zh-CN" dirty="0">
                <a:solidFill>
                  <a:srgbClr val="FF0000"/>
                </a:solidFill>
                <a:latin typeface="Arial" panose="020B0604020202020204" pitchFamily="34" charset="0"/>
                <a:cs typeface="Arial" panose="020B0604020202020204" pitchFamily="34" charset="0"/>
              </a:rPr>
              <a:t>continuous</a:t>
            </a:r>
            <a:r>
              <a:rPr lang="zh-CN" altLang="en-US" dirty="0">
                <a:solidFill>
                  <a:srgbClr val="FF0000"/>
                </a:solidFill>
                <a:latin typeface="Arial" panose="020B0604020202020204" pitchFamily="34" charset="0"/>
                <a:cs typeface="Arial" panose="020B0604020202020204" pitchFamily="34" charset="0"/>
              </a:rPr>
              <a:t> </a:t>
            </a:r>
            <a:r>
              <a:rPr lang="en-US" altLang="zh-CN" dirty="0">
                <a:solidFill>
                  <a:srgbClr val="FF0000"/>
                </a:solidFill>
                <a:latin typeface="Arial" panose="020B0604020202020204" pitchFamily="34" charset="0"/>
                <a:cs typeface="Arial" panose="020B0604020202020204" pitchFamily="34" charset="0"/>
              </a:rPr>
              <a:t>heating-condensation cycles</a:t>
            </a:r>
          </a:p>
          <a:p>
            <a:endParaRPr lang="en-US" altLang="zh-CN" dirty="0">
              <a:solidFill>
                <a:srgbClr val="FF0000"/>
              </a:solidFill>
              <a:latin typeface="Arial" panose="020B0604020202020204" pitchFamily="34" charset="0"/>
              <a:cs typeface="Arial" panose="020B0604020202020204" pitchFamily="34" charset="0"/>
            </a:endParaRPr>
          </a:p>
          <a:p>
            <a:pPr marL="285750" indent="-285750">
              <a:buFont typeface="Wingdings" pitchFamily="2" charset="2"/>
              <a:buChar char="Ø"/>
            </a:pPr>
            <a:r>
              <a:rPr lang="en-US" altLang="zh-CN" dirty="0">
                <a:latin typeface="Arial" panose="020B0604020202020204" pitchFamily="34" charset="0"/>
                <a:cs typeface="Arial" panose="020B0604020202020204" pitchFamily="34" charset="0"/>
              </a:rPr>
              <a:t>FFT shows periodicities of 58 minutes. </a:t>
            </a:r>
          </a:p>
          <a:p>
            <a:endParaRPr lang="en-US" altLang="zh-CN" dirty="0">
              <a:effectLst/>
              <a:latin typeface="Arial" panose="020B0604020202020204" pitchFamily="34" charset="0"/>
              <a:cs typeface="Arial" panose="020B0604020202020204" pitchFamily="34" charset="0"/>
            </a:endParaRPr>
          </a:p>
        </p:txBody>
      </p:sp>
      <p:sp>
        <p:nvSpPr>
          <p:cNvPr id="6" name="标题 1">
            <a:extLst>
              <a:ext uri="{FF2B5EF4-FFF2-40B4-BE49-F238E27FC236}">
                <a16:creationId xmlns:a16="http://schemas.microsoft.com/office/drawing/2014/main" id="{8899F7FE-E624-C04E-A919-218BFC96EF9B}"/>
              </a:ext>
            </a:extLst>
          </p:cNvPr>
          <p:cNvSpPr txBox="1">
            <a:spLocks/>
          </p:cNvSpPr>
          <p:nvPr/>
        </p:nvSpPr>
        <p:spPr>
          <a:xfrm>
            <a:off x="0" y="0"/>
            <a:ext cx="12192000" cy="742846"/>
          </a:xfrm>
          <a:prstGeom prst="rect">
            <a:avLst/>
          </a:prstGeom>
          <a:gradFill flip="none" rotWithShape="1">
            <a:gsLst>
              <a:gs pos="0">
                <a:schemeClr val="accent1">
                  <a:lumMod val="40000"/>
                  <a:lumOff val="60000"/>
                </a:schemeClr>
              </a:gs>
              <a:gs pos="46000">
                <a:schemeClr val="accent1">
                  <a:lumMod val="95000"/>
                  <a:lumOff val="5000"/>
                </a:schemeClr>
              </a:gs>
              <a:gs pos="100000">
                <a:srgbClr val="163397"/>
              </a:gs>
            </a:gsLst>
            <a:lin ang="10800000" scaled="1"/>
            <a:tileRect/>
          </a:gradFill>
          <a:ln>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p:spPr>
        <p:txBody>
          <a:bodyPr vert="horz" lIns="91440" tIns="45720" rIns="91440" bIns="45720" rtlCol="0" anchor="ctr">
            <a:normAutofit/>
          </a:bodyPr>
          <a:lstStyle>
            <a:defPPr>
              <a:defRPr lang="en-US"/>
            </a:defPPr>
            <a:lvl1pPr defTabSz="914400">
              <a:spcBef>
                <a:spcPct val="0"/>
              </a:spcBef>
              <a:buNone/>
              <a:defRPr sz="3200">
                <a:solidFill>
                  <a:schemeClr val="bg1"/>
                </a:solidFill>
                <a:latin typeface="Arial" panose="020B0604020202020204" pitchFamily="34" charset="0"/>
                <a:ea typeface="+mj-ea"/>
                <a:cs typeface="Arial" panose="020B0604020202020204" pitchFamily="34" charset="0"/>
              </a:defRPr>
            </a:lvl1pPr>
          </a:lstStyle>
          <a:p>
            <a:r>
              <a:rPr kumimoji="1" lang="en-US" altLang="zh-CN" dirty="0"/>
              <a:t>    Results: statistical analysis</a:t>
            </a:r>
          </a:p>
        </p:txBody>
      </p:sp>
      <p:pic>
        <p:nvPicPr>
          <p:cNvPr id="3" name="图片 2">
            <a:extLst>
              <a:ext uri="{FF2B5EF4-FFF2-40B4-BE49-F238E27FC236}">
                <a16:creationId xmlns:a16="http://schemas.microsoft.com/office/drawing/2014/main" id="{0EA23210-E1C4-BF4F-9A03-0477F5E873DE}"/>
              </a:ext>
            </a:extLst>
          </p:cNvPr>
          <p:cNvPicPr>
            <a:picLocks noChangeAspect="1"/>
          </p:cNvPicPr>
          <p:nvPr/>
        </p:nvPicPr>
        <p:blipFill>
          <a:blip r:embed="rId2"/>
          <a:stretch>
            <a:fillRect/>
          </a:stretch>
        </p:blipFill>
        <p:spPr>
          <a:xfrm>
            <a:off x="501733" y="992349"/>
            <a:ext cx="8460259" cy="2820086"/>
          </a:xfrm>
          <a:prstGeom prst="rect">
            <a:avLst/>
          </a:prstGeom>
        </p:spPr>
      </p:pic>
      <p:pic>
        <p:nvPicPr>
          <p:cNvPr id="8" name="图片 7">
            <a:extLst>
              <a:ext uri="{FF2B5EF4-FFF2-40B4-BE49-F238E27FC236}">
                <a16:creationId xmlns:a16="http://schemas.microsoft.com/office/drawing/2014/main" id="{D93F5853-75F9-904E-926B-212051872B1E}"/>
              </a:ext>
            </a:extLst>
          </p:cNvPr>
          <p:cNvPicPr>
            <a:picLocks noChangeAspect="1"/>
          </p:cNvPicPr>
          <p:nvPr/>
        </p:nvPicPr>
        <p:blipFill>
          <a:blip r:embed="rId3"/>
          <a:stretch>
            <a:fillRect/>
          </a:stretch>
        </p:blipFill>
        <p:spPr>
          <a:xfrm>
            <a:off x="691202" y="3781917"/>
            <a:ext cx="8081319" cy="2886186"/>
          </a:xfrm>
          <a:prstGeom prst="rect">
            <a:avLst/>
          </a:prstGeom>
        </p:spPr>
      </p:pic>
      <p:sp>
        <p:nvSpPr>
          <p:cNvPr id="9" name="矩形 8">
            <a:extLst>
              <a:ext uri="{FF2B5EF4-FFF2-40B4-BE49-F238E27FC236}">
                <a16:creationId xmlns:a16="http://schemas.microsoft.com/office/drawing/2014/main" id="{57830C6A-5533-B745-8119-AB2A82D4B3E8}"/>
              </a:ext>
            </a:extLst>
          </p:cNvPr>
          <p:cNvSpPr/>
          <p:nvPr/>
        </p:nvSpPr>
        <p:spPr>
          <a:xfrm>
            <a:off x="9070890" y="3142800"/>
            <a:ext cx="2754526" cy="3139321"/>
          </a:xfrm>
          <a:prstGeom prst="rect">
            <a:avLst/>
          </a:prstGeom>
        </p:spPr>
        <p:txBody>
          <a:bodyPr wrap="square">
            <a:spAutoFit/>
          </a:bodyPr>
          <a:lstStyle/>
          <a:p>
            <a:pPr marL="285750" indent="-285750">
              <a:buFont typeface="Wingdings" pitchFamily="2" charset="2"/>
              <a:buChar char="Ø"/>
            </a:pPr>
            <a:r>
              <a:rPr lang="en-US" altLang="zh-CN" dirty="0">
                <a:solidFill>
                  <a:srgbClr val="FF0000"/>
                </a:solidFill>
                <a:latin typeface="Arial" panose="020B0604020202020204" pitchFamily="34" charset="0"/>
                <a:cs typeface="Arial" panose="020B0604020202020204" pitchFamily="34" charset="0"/>
              </a:rPr>
              <a:t>Width</a:t>
            </a:r>
            <a:r>
              <a:rPr lang="en-US" altLang="zh-CN" dirty="0">
                <a:latin typeface="Arial" panose="020B0604020202020204" pitchFamily="34" charset="0"/>
                <a:cs typeface="Arial" panose="020B0604020202020204" pitchFamily="34" charset="0"/>
              </a:rPr>
              <a:t>: from a few hundred km to 20 Mm</a:t>
            </a:r>
          </a:p>
          <a:p>
            <a:pPr marL="285750" indent="-285750">
              <a:buFont typeface="Wingdings" pitchFamily="2" charset="2"/>
              <a:buChar char="Ø"/>
            </a:pPr>
            <a:endParaRPr lang="en-US" altLang="zh-CN" dirty="0">
              <a:latin typeface="Arial" panose="020B0604020202020204" pitchFamily="34" charset="0"/>
              <a:cs typeface="Arial" panose="020B0604020202020204" pitchFamily="34" charset="0"/>
            </a:endParaRPr>
          </a:p>
          <a:p>
            <a:pPr marL="285750" indent="-285750">
              <a:buFont typeface="Wingdings" pitchFamily="2" charset="2"/>
              <a:buChar char="Ø"/>
            </a:pPr>
            <a:r>
              <a:rPr lang="en-US" altLang="zh-CN" dirty="0">
                <a:solidFill>
                  <a:srgbClr val="FF0000"/>
                </a:solidFill>
                <a:latin typeface="Arial" panose="020B0604020202020204" pitchFamily="34" charset="0"/>
                <a:cs typeface="Arial" panose="020B0604020202020204" pitchFamily="34" charset="0"/>
              </a:rPr>
              <a:t>Length</a:t>
            </a:r>
            <a:r>
              <a:rPr lang="en-US" altLang="zh-CN" dirty="0">
                <a:latin typeface="Arial" panose="020B0604020202020204" pitchFamily="34" charset="0"/>
                <a:cs typeface="Arial" panose="020B0604020202020204" pitchFamily="34" charset="0"/>
              </a:rPr>
              <a:t>: mostly under 5 Mm, with the bulk peaking at 1.0 − 1.5 Mm.</a:t>
            </a:r>
          </a:p>
          <a:p>
            <a:pPr marL="285750" indent="-285750">
              <a:buFont typeface="Wingdings" pitchFamily="2" charset="2"/>
              <a:buChar char="Ø"/>
            </a:pPr>
            <a:endParaRPr lang="en-US" altLang="zh-CN" dirty="0">
              <a:latin typeface="Arial" panose="020B0604020202020204" pitchFamily="34" charset="0"/>
              <a:cs typeface="Arial" panose="020B0604020202020204" pitchFamily="34" charset="0"/>
            </a:endParaRPr>
          </a:p>
          <a:p>
            <a:pPr marL="285750" indent="-285750">
              <a:buFont typeface="Wingdings" pitchFamily="2" charset="2"/>
              <a:buChar char="Ø"/>
            </a:pPr>
            <a:r>
              <a:rPr lang="en-US" altLang="zh-CN" dirty="0">
                <a:solidFill>
                  <a:srgbClr val="FF0000"/>
                </a:solidFill>
                <a:latin typeface="Arial" panose="020B0604020202020204" pitchFamily="34" charset="0"/>
                <a:cs typeface="Arial" panose="020B0604020202020204" pitchFamily="34" charset="0"/>
              </a:rPr>
              <a:t>Area</a:t>
            </a:r>
            <a:r>
              <a:rPr lang="en-US" altLang="zh-CN" dirty="0">
                <a:latin typeface="Arial" panose="020B0604020202020204" pitchFamily="34" charset="0"/>
                <a:cs typeface="Arial" panose="020B0604020202020204" pitchFamily="34" charset="0"/>
              </a:rPr>
              <a:t>: mostly under 3 Mm</a:t>
            </a:r>
            <a:r>
              <a:rPr lang="en-US" altLang="zh-CN" baseline="30000" dirty="0">
                <a:latin typeface="Arial" panose="020B0604020202020204" pitchFamily="34" charset="0"/>
                <a:cs typeface="Arial" panose="020B0604020202020204" pitchFamily="34" charset="0"/>
              </a:rPr>
              <a:t>2</a:t>
            </a:r>
            <a:r>
              <a:rPr lang="en-US" altLang="zh-CN" dirty="0">
                <a:latin typeface="Arial" panose="020B0604020202020204" pitchFamily="34" charset="0"/>
                <a:cs typeface="Arial" panose="020B0604020202020204" pitchFamily="34" charset="0"/>
              </a:rPr>
              <a:t>, with a peak number of 0.5 Mm</a:t>
            </a:r>
            <a:r>
              <a:rPr lang="en-US" altLang="zh-CN" baseline="30000" dirty="0">
                <a:latin typeface="Arial" panose="020B0604020202020204" pitchFamily="34" charset="0"/>
                <a:cs typeface="Arial" panose="020B0604020202020204" pitchFamily="34" charset="0"/>
              </a:rPr>
              <a:t>2</a:t>
            </a:r>
            <a:r>
              <a:rPr lang="en-US" altLang="zh-CN"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851022638"/>
      </p:ext>
    </p:extLst>
  </p:cSld>
  <p:clrMapOvr>
    <a:masterClrMapping/>
  </p:clrMapOvr>
  <mc:AlternateContent xmlns:mc="http://schemas.openxmlformats.org/markup-compatibility/2006" xmlns:p14="http://schemas.microsoft.com/office/powerpoint/2010/main">
    <mc:Choice Requires="p14">
      <p:transition spd="slow" p14:dur="2000" advTm="4634"/>
    </mc:Choice>
    <mc:Fallback xmlns="">
      <p:transition spd="slow" advTm="4634"/>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4D670F8C-151F-3747-B3F0-BBB94E905D35}"/>
              </a:ext>
            </a:extLst>
          </p:cNvPr>
          <p:cNvSpPr/>
          <p:nvPr/>
        </p:nvSpPr>
        <p:spPr>
          <a:xfrm>
            <a:off x="9205601" y="1594950"/>
            <a:ext cx="2986399" cy="1200329"/>
          </a:xfrm>
          <a:prstGeom prst="rect">
            <a:avLst/>
          </a:prstGeom>
        </p:spPr>
        <p:txBody>
          <a:bodyPr wrap="square">
            <a:spAutoFit/>
          </a:bodyPr>
          <a:lstStyle/>
          <a:p>
            <a:r>
              <a:rPr lang="en-US" altLang="zh-CN" dirty="0">
                <a:latin typeface="Arial" panose="020B0604020202020204" pitchFamily="34" charset="0"/>
                <a:cs typeface="Arial" panose="020B0604020202020204" pitchFamily="34" charset="0"/>
              </a:rPr>
              <a:t>Although most blobs are falling downward, there are blobs moving upwards at basically</a:t>
            </a:r>
            <a:r>
              <a:rPr lang="en-US" altLang="zh-CN" sz="800"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every moment. </a:t>
            </a:r>
            <a:endParaRPr lang="en-US" altLang="zh-CN" dirty="0">
              <a:effectLst/>
              <a:latin typeface="Arial" panose="020B0604020202020204" pitchFamily="34" charset="0"/>
              <a:cs typeface="Arial" panose="020B0604020202020204" pitchFamily="34" charset="0"/>
            </a:endParaRPr>
          </a:p>
        </p:txBody>
      </p:sp>
      <p:sp>
        <p:nvSpPr>
          <p:cNvPr id="9" name="矩形 8">
            <a:extLst>
              <a:ext uri="{FF2B5EF4-FFF2-40B4-BE49-F238E27FC236}">
                <a16:creationId xmlns:a16="http://schemas.microsoft.com/office/drawing/2014/main" id="{2835B41E-4264-EB4D-8A9E-0FF354E51923}"/>
              </a:ext>
            </a:extLst>
          </p:cNvPr>
          <p:cNvSpPr/>
          <p:nvPr/>
        </p:nvSpPr>
        <p:spPr>
          <a:xfrm>
            <a:off x="228601" y="2795279"/>
            <a:ext cx="2227729" cy="1754326"/>
          </a:xfrm>
          <a:prstGeom prst="rect">
            <a:avLst/>
          </a:prstGeom>
        </p:spPr>
        <p:txBody>
          <a:bodyPr wrap="square">
            <a:spAutoFit/>
          </a:bodyPr>
          <a:lstStyle/>
          <a:p>
            <a:r>
              <a:rPr lang="en-US" altLang="zh-CN" dirty="0">
                <a:latin typeface="Arial" panose="020B0604020202020204" pitchFamily="34" charset="0"/>
                <a:cs typeface="Arial" panose="020B0604020202020204" pitchFamily="34" charset="0"/>
              </a:rPr>
              <a:t>Velocities: from only few km s</a:t>
            </a:r>
            <a:r>
              <a:rPr lang="en-US" altLang="zh-CN" baseline="30000" dirty="0">
                <a:latin typeface="Arial" panose="020B0604020202020204" pitchFamily="34" charset="0"/>
                <a:cs typeface="Arial" panose="020B0604020202020204" pitchFamily="34" charset="0"/>
              </a:rPr>
              <a:t>-1</a:t>
            </a:r>
            <a:r>
              <a:rPr lang="en-US" altLang="zh-CN" dirty="0">
                <a:latin typeface="Arial" panose="020B0604020202020204" pitchFamily="34" charset="0"/>
                <a:cs typeface="Arial" panose="020B0604020202020204" pitchFamily="34" charset="0"/>
              </a:rPr>
              <a:t> to over 120 km s</a:t>
            </a:r>
            <a:r>
              <a:rPr lang="en-US" altLang="zh-CN" baseline="30000" dirty="0">
                <a:latin typeface="Arial" panose="020B0604020202020204" pitchFamily="34" charset="0"/>
                <a:cs typeface="Arial" panose="020B0604020202020204" pitchFamily="34" charset="0"/>
              </a:rPr>
              <a:t>-1</a:t>
            </a:r>
            <a:r>
              <a:rPr lang="en-US" altLang="zh-CN" dirty="0">
                <a:latin typeface="Arial" panose="020B0604020202020204" pitchFamily="34" charset="0"/>
                <a:cs typeface="Arial" panose="020B0604020202020204" pitchFamily="34" charset="0"/>
              </a:rPr>
              <a:t>.</a:t>
            </a:r>
          </a:p>
          <a:p>
            <a:endParaRPr lang="en-US" altLang="zh-CN" dirty="0">
              <a:effectLst/>
              <a:latin typeface="Arial" panose="020B0604020202020204" pitchFamily="34" charset="0"/>
              <a:cs typeface="Arial" panose="020B0604020202020204" pitchFamily="34" charset="0"/>
            </a:endParaRPr>
          </a:p>
          <a:p>
            <a:r>
              <a:rPr lang="en-US" altLang="zh-CN" dirty="0">
                <a:latin typeface="Arial" panose="020B0604020202020204" pitchFamily="34" charset="0"/>
                <a:cs typeface="Arial" panose="020B0604020202020204" pitchFamily="34" charset="0"/>
              </a:rPr>
              <a:t>Mean velocity: </a:t>
            </a:r>
          </a:p>
          <a:p>
            <a:r>
              <a:rPr lang="en-US" altLang="zh-CN" dirty="0">
                <a:effectLst/>
                <a:latin typeface="Arial" panose="020B0604020202020204" pitchFamily="34" charset="0"/>
                <a:cs typeface="Arial" panose="020B0604020202020204" pitchFamily="34" charset="0"/>
              </a:rPr>
              <a:t>22.4 </a:t>
            </a:r>
            <a:r>
              <a:rPr lang="en-US" altLang="zh-CN" dirty="0">
                <a:latin typeface="Arial" panose="020B0604020202020204" pitchFamily="34" charset="0"/>
                <a:cs typeface="Arial" panose="020B0604020202020204" pitchFamily="34" charset="0"/>
              </a:rPr>
              <a:t>km s</a:t>
            </a:r>
            <a:r>
              <a:rPr lang="en-US" altLang="zh-CN" baseline="30000" dirty="0">
                <a:latin typeface="Arial" panose="020B0604020202020204" pitchFamily="34" charset="0"/>
                <a:cs typeface="Arial" panose="020B0604020202020204" pitchFamily="34" charset="0"/>
              </a:rPr>
              <a:t>-1</a:t>
            </a:r>
            <a:endParaRPr lang="en-US" altLang="zh-CN" dirty="0">
              <a:effectLst/>
              <a:latin typeface="Arial" panose="020B0604020202020204" pitchFamily="34" charset="0"/>
              <a:cs typeface="Arial" panose="020B0604020202020204" pitchFamily="34" charset="0"/>
            </a:endParaRPr>
          </a:p>
        </p:txBody>
      </p:sp>
      <p:sp>
        <p:nvSpPr>
          <p:cNvPr id="10" name="矩形 9">
            <a:extLst>
              <a:ext uri="{FF2B5EF4-FFF2-40B4-BE49-F238E27FC236}">
                <a16:creationId xmlns:a16="http://schemas.microsoft.com/office/drawing/2014/main" id="{E5745D61-B6A9-9943-A679-C97EB0EB21BA}"/>
              </a:ext>
            </a:extLst>
          </p:cNvPr>
          <p:cNvSpPr/>
          <p:nvPr/>
        </p:nvSpPr>
        <p:spPr>
          <a:xfrm>
            <a:off x="9126071" y="4306163"/>
            <a:ext cx="2837328" cy="1200329"/>
          </a:xfrm>
          <a:prstGeom prst="rect">
            <a:avLst/>
          </a:prstGeom>
        </p:spPr>
        <p:txBody>
          <a:bodyPr wrap="square">
            <a:spAutoFit/>
          </a:bodyPr>
          <a:lstStyle/>
          <a:p>
            <a:r>
              <a:rPr lang="en-US" altLang="zh-CN" dirty="0">
                <a:solidFill>
                  <a:srgbClr val="000000"/>
                </a:solidFill>
                <a:latin typeface="Arial" panose="020B0604020202020204" pitchFamily="34" charset="0"/>
                <a:ea typeface="Songti SC" panose="02010600040101010101" pitchFamily="2" charset="-122"/>
                <a:cs typeface="Arial" panose="020B0604020202020204" pitchFamily="34" charset="0"/>
              </a:rPr>
              <a:t>Acceleration:</a:t>
            </a:r>
          </a:p>
          <a:p>
            <a:r>
              <a:rPr lang="en-US" altLang="zh-CN" dirty="0">
                <a:solidFill>
                  <a:srgbClr val="000000"/>
                </a:solidFill>
                <a:latin typeface="Arial" panose="020B0604020202020204" pitchFamily="34" charset="0"/>
                <a:ea typeface="Songti SC" panose="02010600040101010101" pitchFamily="2" charset="-122"/>
                <a:cs typeface="Arial" panose="020B0604020202020204" pitchFamily="34" charset="0"/>
              </a:rPr>
              <a:t>clustered around 50 m s</a:t>
            </a:r>
            <a:r>
              <a:rPr lang="en-US" altLang="zh-CN" baseline="30000" dirty="0">
                <a:solidFill>
                  <a:srgbClr val="000000"/>
                </a:solidFill>
                <a:latin typeface="Arial" panose="020B0604020202020204" pitchFamily="34" charset="0"/>
                <a:ea typeface="Songti SC" panose="02010600040101010101" pitchFamily="2" charset="-122"/>
                <a:cs typeface="Arial" panose="020B0604020202020204" pitchFamily="34" charset="0"/>
              </a:rPr>
              <a:t>-2</a:t>
            </a:r>
            <a:r>
              <a:rPr lang="en-US" altLang="zh-CN" dirty="0">
                <a:solidFill>
                  <a:srgbClr val="000000"/>
                </a:solidFill>
                <a:latin typeface="Arial" panose="020B0604020202020204" pitchFamily="34" charset="0"/>
                <a:ea typeface="Songti SC" panose="02010600040101010101" pitchFamily="2" charset="-122"/>
                <a:cs typeface="Arial" panose="020B0604020202020204" pitchFamily="34" charset="0"/>
              </a:rPr>
              <a:t>, below the gravitational free-fall acceleration.</a:t>
            </a:r>
            <a:endParaRPr lang="en-US" altLang="zh-CN" dirty="0">
              <a:solidFill>
                <a:srgbClr val="000000"/>
              </a:solidFill>
              <a:effectLst/>
              <a:latin typeface="Arial" panose="020B0604020202020204" pitchFamily="34" charset="0"/>
              <a:ea typeface="Songti SC" panose="02010600040101010101" pitchFamily="2" charset="-122"/>
              <a:cs typeface="Arial" panose="020B0604020202020204" pitchFamily="34" charset="0"/>
            </a:endParaRPr>
          </a:p>
        </p:txBody>
      </p:sp>
      <p:pic>
        <p:nvPicPr>
          <p:cNvPr id="12" name="图片 11">
            <a:extLst>
              <a:ext uri="{FF2B5EF4-FFF2-40B4-BE49-F238E27FC236}">
                <a16:creationId xmlns:a16="http://schemas.microsoft.com/office/drawing/2014/main" id="{7BE69CEC-6FAB-274C-B172-B2100A91989F}"/>
              </a:ext>
            </a:extLst>
          </p:cNvPr>
          <p:cNvPicPr>
            <a:picLocks noChangeAspect="1"/>
          </p:cNvPicPr>
          <p:nvPr/>
        </p:nvPicPr>
        <p:blipFill>
          <a:blip r:embed="rId2"/>
          <a:stretch>
            <a:fillRect/>
          </a:stretch>
        </p:blipFill>
        <p:spPr>
          <a:xfrm>
            <a:off x="2364140" y="915682"/>
            <a:ext cx="6854121" cy="5711767"/>
          </a:xfrm>
          <a:prstGeom prst="rect">
            <a:avLst/>
          </a:prstGeom>
        </p:spPr>
      </p:pic>
      <p:sp>
        <p:nvSpPr>
          <p:cNvPr id="11" name="标题 1">
            <a:extLst>
              <a:ext uri="{FF2B5EF4-FFF2-40B4-BE49-F238E27FC236}">
                <a16:creationId xmlns:a16="http://schemas.microsoft.com/office/drawing/2014/main" id="{7AF1270C-C00A-AE46-8F44-BD59D8B89D32}"/>
              </a:ext>
            </a:extLst>
          </p:cNvPr>
          <p:cNvSpPr txBox="1">
            <a:spLocks/>
          </p:cNvSpPr>
          <p:nvPr/>
        </p:nvSpPr>
        <p:spPr>
          <a:xfrm>
            <a:off x="0" y="0"/>
            <a:ext cx="12192000" cy="742846"/>
          </a:xfrm>
          <a:prstGeom prst="rect">
            <a:avLst/>
          </a:prstGeom>
          <a:gradFill flip="none" rotWithShape="1">
            <a:gsLst>
              <a:gs pos="0">
                <a:schemeClr val="accent1">
                  <a:lumMod val="40000"/>
                  <a:lumOff val="60000"/>
                </a:schemeClr>
              </a:gs>
              <a:gs pos="46000">
                <a:schemeClr val="accent1">
                  <a:lumMod val="95000"/>
                  <a:lumOff val="5000"/>
                </a:schemeClr>
              </a:gs>
              <a:gs pos="100000">
                <a:srgbClr val="163397"/>
              </a:gs>
            </a:gsLst>
            <a:lin ang="10800000" scaled="1"/>
            <a:tileRect/>
          </a:gradFill>
          <a:ln>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p:spPr>
        <p:txBody>
          <a:bodyPr vert="horz" lIns="91440" tIns="45720" rIns="91440" bIns="45720" rtlCol="0" anchor="ctr">
            <a:normAutofit/>
          </a:bodyPr>
          <a:lstStyle>
            <a:defPPr>
              <a:defRPr lang="en-US"/>
            </a:defPPr>
            <a:lvl1pPr defTabSz="914400">
              <a:spcBef>
                <a:spcPct val="0"/>
              </a:spcBef>
              <a:buNone/>
              <a:defRPr sz="3200">
                <a:solidFill>
                  <a:schemeClr val="bg1"/>
                </a:solidFill>
                <a:latin typeface="Arial" panose="020B0604020202020204" pitchFamily="34" charset="0"/>
                <a:ea typeface="+mj-ea"/>
                <a:cs typeface="Arial" panose="020B0604020202020204" pitchFamily="34" charset="0"/>
              </a:defRPr>
            </a:lvl1pPr>
          </a:lstStyle>
          <a:p>
            <a:r>
              <a:rPr kumimoji="1" lang="en-US" altLang="zh-CN" dirty="0"/>
              <a:t>    Results: statistical analysis</a:t>
            </a:r>
          </a:p>
        </p:txBody>
      </p:sp>
    </p:spTree>
    <p:extLst>
      <p:ext uri="{BB962C8B-B14F-4D97-AF65-F5344CB8AC3E}">
        <p14:creationId xmlns:p14="http://schemas.microsoft.com/office/powerpoint/2010/main" val="25820591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3888C42-B64A-254F-B973-B115BB3DB88F}"/>
              </a:ext>
            </a:extLst>
          </p:cNvPr>
          <p:cNvPicPr>
            <a:picLocks noChangeAspect="1"/>
          </p:cNvPicPr>
          <p:nvPr/>
        </p:nvPicPr>
        <p:blipFill rotWithShape="1">
          <a:blip r:embed="rId2"/>
          <a:srcRect l="6079" t="11765" r="745"/>
          <a:stretch/>
        </p:blipFill>
        <p:spPr>
          <a:xfrm>
            <a:off x="691459" y="763170"/>
            <a:ext cx="5325036" cy="6051176"/>
          </a:xfrm>
          <a:prstGeom prst="rect">
            <a:avLst/>
          </a:prstGeom>
        </p:spPr>
      </p:pic>
      <p:pic>
        <p:nvPicPr>
          <p:cNvPr id="7" name="图片 6">
            <a:extLst>
              <a:ext uri="{FF2B5EF4-FFF2-40B4-BE49-F238E27FC236}">
                <a16:creationId xmlns:a16="http://schemas.microsoft.com/office/drawing/2014/main" id="{3DA2A0E8-72E3-E344-A33E-00BCFAD4180D}"/>
              </a:ext>
            </a:extLst>
          </p:cNvPr>
          <p:cNvPicPr>
            <a:picLocks noChangeAspect="1"/>
          </p:cNvPicPr>
          <p:nvPr/>
        </p:nvPicPr>
        <p:blipFill rotWithShape="1">
          <a:blip r:embed="rId3"/>
          <a:srcRect l="14270" t="9412" r="5729"/>
          <a:stretch/>
        </p:blipFill>
        <p:spPr>
          <a:xfrm>
            <a:off x="6271333" y="2631621"/>
            <a:ext cx="5325036" cy="4019878"/>
          </a:xfrm>
          <a:prstGeom prst="rect">
            <a:avLst/>
          </a:prstGeom>
        </p:spPr>
      </p:pic>
      <p:sp>
        <p:nvSpPr>
          <p:cNvPr id="9" name="标题 1">
            <a:extLst>
              <a:ext uri="{FF2B5EF4-FFF2-40B4-BE49-F238E27FC236}">
                <a16:creationId xmlns:a16="http://schemas.microsoft.com/office/drawing/2014/main" id="{90916697-504D-EE45-A908-EAE073F27C08}"/>
              </a:ext>
            </a:extLst>
          </p:cNvPr>
          <p:cNvSpPr txBox="1">
            <a:spLocks/>
          </p:cNvSpPr>
          <p:nvPr/>
        </p:nvSpPr>
        <p:spPr>
          <a:xfrm>
            <a:off x="0" y="0"/>
            <a:ext cx="12192000" cy="742846"/>
          </a:xfrm>
          <a:prstGeom prst="rect">
            <a:avLst/>
          </a:prstGeom>
          <a:gradFill flip="none" rotWithShape="1">
            <a:gsLst>
              <a:gs pos="0">
                <a:schemeClr val="accent1">
                  <a:lumMod val="40000"/>
                  <a:lumOff val="60000"/>
                </a:schemeClr>
              </a:gs>
              <a:gs pos="46000">
                <a:schemeClr val="accent1">
                  <a:lumMod val="95000"/>
                  <a:lumOff val="5000"/>
                </a:schemeClr>
              </a:gs>
              <a:gs pos="100000">
                <a:srgbClr val="163397"/>
              </a:gs>
            </a:gsLst>
            <a:lin ang="10800000" scaled="1"/>
            <a:tileRect/>
          </a:gradFill>
          <a:ln>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p:spPr>
        <p:txBody>
          <a:bodyPr vert="horz" lIns="91440" tIns="45720" rIns="91440" bIns="45720" rtlCol="0" anchor="ctr">
            <a:normAutofit/>
          </a:bodyPr>
          <a:lstStyle>
            <a:defPPr>
              <a:defRPr lang="en-US"/>
            </a:defPPr>
            <a:lvl1pPr defTabSz="914400">
              <a:spcBef>
                <a:spcPct val="0"/>
              </a:spcBef>
              <a:buNone/>
              <a:defRPr sz="3200">
                <a:solidFill>
                  <a:schemeClr val="bg1"/>
                </a:solidFill>
                <a:latin typeface="Arial" panose="020B0604020202020204" pitchFamily="34" charset="0"/>
                <a:ea typeface="+mj-ea"/>
                <a:cs typeface="Arial" panose="020B0604020202020204" pitchFamily="34" charset="0"/>
              </a:defRPr>
            </a:lvl1pPr>
          </a:lstStyle>
          <a:p>
            <a:r>
              <a:rPr kumimoji="1" lang="en-US" altLang="zh-CN" dirty="0"/>
              <a:t>    Results: blob dynamics</a:t>
            </a:r>
          </a:p>
        </p:txBody>
      </p:sp>
      <p:sp>
        <p:nvSpPr>
          <p:cNvPr id="3" name="矩形 2">
            <a:extLst>
              <a:ext uri="{FF2B5EF4-FFF2-40B4-BE49-F238E27FC236}">
                <a16:creationId xmlns:a16="http://schemas.microsoft.com/office/drawing/2014/main" id="{2DDF98EB-EADB-9844-8CD3-625B10D25D00}"/>
              </a:ext>
            </a:extLst>
          </p:cNvPr>
          <p:cNvSpPr/>
          <p:nvPr/>
        </p:nvSpPr>
        <p:spPr>
          <a:xfrm>
            <a:off x="6271333" y="1054829"/>
            <a:ext cx="5869154" cy="1754326"/>
          </a:xfrm>
          <a:prstGeom prst="rect">
            <a:avLst/>
          </a:prstGeom>
        </p:spPr>
        <p:txBody>
          <a:bodyPr wrap="square">
            <a:spAutoFit/>
          </a:bodyPr>
          <a:lstStyle/>
          <a:p>
            <a:r>
              <a:rPr lang="en-US" altLang="zh-CN" dirty="0">
                <a:solidFill>
                  <a:srgbClr val="FF0000"/>
                </a:solidFill>
                <a:latin typeface="Arial" panose="020B0604020202020204" pitchFamily="34" charset="0"/>
                <a:ea typeface="Songti SC" panose="02010600040101010101" pitchFamily="2" charset="-122"/>
                <a:cs typeface="Arial" panose="020B0604020202020204" pitchFamily="34" charset="0"/>
              </a:rPr>
              <a:t>Prominence-Corona-</a:t>
            </a:r>
            <a:r>
              <a:rPr lang="en-US" altLang="zh-CN" dirty="0" err="1">
                <a:solidFill>
                  <a:srgbClr val="FF0000"/>
                </a:solidFill>
                <a:latin typeface="Arial" panose="020B0604020202020204" pitchFamily="34" charset="0"/>
                <a:ea typeface="Songti SC" panose="02010600040101010101" pitchFamily="2" charset="-122"/>
                <a:cs typeface="Arial" panose="020B0604020202020204" pitchFamily="34" charset="0"/>
              </a:rPr>
              <a:t>Transion</a:t>
            </a:r>
            <a:r>
              <a:rPr lang="en-US" altLang="zh-CN" dirty="0">
                <a:solidFill>
                  <a:srgbClr val="FF0000"/>
                </a:solidFill>
                <a:latin typeface="Arial" panose="020B0604020202020204" pitchFamily="34" charset="0"/>
                <a:ea typeface="Songti SC" panose="02010600040101010101" pitchFamily="2" charset="-122"/>
                <a:cs typeface="Arial" panose="020B0604020202020204" pitchFamily="34" charset="0"/>
              </a:rPr>
              <a:t> Region (PCTR) structure:</a:t>
            </a:r>
          </a:p>
          <a:p>
            <a:r>
              <a:rPr lang="en-US" altLang="zh-CN" dirty="0">
                <a:latin typeface="Arial" panose="020B0604020202020204" pitchFamily="34" charset="0"/>
                <a:cs typeface="Arial" panose="020B0604020202020204" pitchFamily="34" charset="0"/>
              </a:rPr>
              <a:t>the temperature changes rapidly from a coronal temperature outside to a cool plasma temperature inside the blob, the radiative cooling is stronger and the pressure is lower in this area.</a:t>
            </a:r>
          </a:p>
          <a:p>
            <a:endParaRPr lang="zh-CN" altLang="en-US" dirty="0"/>
          </a:p>
        </p:txBody>
      </p:sp>
    </p:spTree>
    <p:extLst>
      <p:ext uri="{BB962C8B-B14F-4D97-AF65-F5344CB8AC3E}">
        <p14:creationId xmlns:p14="http://schemas.microsoft.com/office/powerpoint/2010/main" val="38751413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2">
            <a:extLst>
              <a:ext uri="{FF2B5EF4-FFF2-40B4-BE49-F238E27FC236}">
                <a16:creationId xmlns:a16="http://schemas.microsoft.com/office/drawing/2014/main" id="{022DFA5E-661F-E943-8BB4-256301576B31}"/>
              </a:ext>
            </a:extLst>
          </p:cNvPr>
          <p:cNvSpPr>
            <a:spLocks noGrp="1"/>
          </p:cNvSpPr>
          <p:nvPr>
            <p:ph idx="1"/>
          </p:nvPr>
        </p:nvSpPr>
        <p:spPr>
          <a:xfrm>
            <a:off x="536713" y="1201020"/>
            <a:ext cx="10972800" cy="4777235"/>
          </a:xfrm>
        </p:spPr>
        <p:txBody>
          <a:bodyPr>
            <a:normAutofit lnSpcReduction="10000"/>
          </a:bodyPr>
          <a:lstStyle/>
          <a:p>
            <a:pPr marL="0" indent="0">
              <a:lnSpc>
                <a:spcPct val="100000"/>
              </a:lnSpc>
              <a:buNone/>
            </a:pPr>
            <a:r>
              <a:rPr kumimoji="1" lang="en-US" altLang="zh-CN" sz="2000" dirty="0">
                <a:latin typeface="Arial" panose="020B0604020202020204" pitchFamily="34" charset="0"/>
                <a:cs typeface="Arial" panose="020B0604020202020204" pitchFamily="34" charset="0"/>
              </a:rPr>
              <a:t>We performed a 2.5D simulations of coronal rain </a:t>
            </a:r>
            <a:r>
              <a:rPr kumimoji="1" lang="en-US" altLang="zh-CN" sz="2000" dirty="0">
                <a:solidFill>
                  <a:srgbClr val="FF0000"/>
                </a:solidFill>
                <a:latin typeface="Arial" panose="020B0604020202020204" pitchFamily="34" charset="0"/>
                <a:cs typeface="Arial" panose="020B0604020202020204" pitchFamily="34" charset="0"/>
              </a:rPr>
              <a:t>where a power-law distribution of Gaussian heating events centered in both space and time is adopted</a:t>
            </a:r>
            <a:r>
              <a:rPr kumimoji="1" lang="en-US" altLang="zh-CN" sz="2000" dirty="0">
                <a:latin typeface="Arial" panose="020B0604020202020204" pitchFamily="34" charset="0"/>
                <a:cs typeface="Arial" panose="020B0604020202020204" pitchFamily="34" charset="0"/>
              </a:rPr>
              <a:t>. </a:t>
            </a:r>
          </a:p>
          <a:p>
            <a:pPr>
              <a:lnSpc>
                <a:spcPct val="100000"/>
              </a:lnSpc>
            </a:pPr>
            <a:r>
              <a:rPr kumimoji="1" lang="en-US" altLang="zh-CN" sz="2000" dirty="0">
                <a:latin typeface="Arial" panose="020B0604020202020204" pitchFamily="34" charset="0"/>
                <a:cs typeface="Arial" panose="020B0604020202020204" pitchFamily="34" charset="0"/>
              </a:rPr>
              <a:t>After the initial formation stage of condensations, </a:t>
            </a:r>
            <a:r>
              <a:rPr kumimoji="1" lang="en-US" altLang="zh-CN" sz="2000" dirty="0">
                <a:solidFill>
                  <a:srgbClr val="FF0000"/>
                </a:solidFill>
                <a:latin typeface="Arial" panose="020B0604020202020204" pitchFamily="34" charset="0"/>
                <a:cs typeface="Arial" panose="020B0604020202020204" pitchFamily="34" charset="0"/>
              </a:rPr>
              <a:t>expansion rebound shock fronts </a:t>
            </a:r>
            <a:r>
              <a:rPr kumimoji="1" lang="en-US" altLang="zh-CN" sz="2000" dirty="0">
                <a:latin typeface="Arial" panose="020B0604020202020204" pitchFamily="34" charset="0"/>
                <a:cs typeface="Arial" panose="020B0604020202020204" pitchFamily="34" charset="0"/>
              </a:rPr>
              <a:t>introduced by fast siphon inflows are also generated, displaying a fan-shaped structure and heating the plasma near the fronts. </a:t>
            </a:r>
          </a:p>
          <a:p>
            <a:pPr>
              <a:lnSpc>
                <a:spcPct val="100000"/>
              </a:lnSpc>
            </a:pPr>
            <a:r>
              <a:rPr kumimoji="1" lang="en-US" altLang="zh-CN" sz="2000" dirty="0">
                <a:latin typeface="Arial" panose="020B0604020202020204" pitchFamily="34" charset="0"/>
                <a:cs typeface="Arial" panose="020B0604020202020204" pitchFamily="34" charset="0"/>
              </a:rPr>
              <a:t>As the blobs eventually hit the TR and enter the chromosphere, they trigger </a:t>
            </a:r>
            <a:r>
              <a:rPr kumimoji="1" lang="en-US" altLang="zh-CN" sz="2000" dirty="0">
                <a:solidFill>
                  <a:srgbClr val="FF0000"/>
                </a:solidFill>
                <a:latin typeface="Arial" panose="020B0604020202020204" pitchFamily="34" charset="0"/>
                <a:cs typeface="Arial" panose="020B0604020202020204" pitchFamily="34" charset="0"/>
              </a:rPr>
              <a:t>concurrent </a:t>
            </a:r>
            <a:r>
              <a:rPr kumimoji="1" lang="en-US" altLang="zh-CN" sz="2000" dirty="0" err="1">
                <a:solidFill>
                  <a:srgbClr val="FF0000"/>
                </a:solidFill>
                <a:latin typeface="Arial" panose="020B0604020202020204" pitchFamily="34" charset="0"/>
                <a:cs typeface="Arial" panose="020B0604020202020204" pitchFamily="34" charset="0"/>
              </a:rPr>
              <a:t>upflows</a:t>
            </a:r>
            <a:r>
              <a:rPr kumimoji="1" lang="en-US" altLang="zh-CN" sz="2000" dirty="0">
                <a:solidFill>
                  <a:srgbClr val="FF0000"/>
                </a:solidFill>
                <a:latin typeface="Arial" panose="020B0604020202020204" pitchFamily="34" charset="0"/>
                <a:cs typeface="Arial" panose="020B0604020202020204" pitchFamily="34" charset="0"/>
              </a:rPr>
              <a:t> </a:t>
            </a:r>
            <a:r>
              <a:rPr kumimoji="1" lang="en-US" altLang="zh-CN" sz="2000" dirty="0">
                <a:latin typeface="Arial" panose="020B0604020202020204" pitchFamily="34" charset="0"/>
                <a:cs typeface="Arial" panose="020B0604020202020204" pitchFamily="34" charset="0"/>
              </a:rPr>
              <a:t>which follow the same loops as the downflows. </a:t>
            </a:r>
          </a:p>
          <a:p>
            <a:pPr>
              <a:lnSpc>
                <a:spcPct val="100000"/>
              </a:lnSpc>
            </a:pPr>
            <a:r>
              <a:rPr kumimoji="1" lang="en-US" altLang="zh-CN" sz="2000" dirty="0">
                <a:latin typeface="Arial" panose="020B0604020202020204" pitchFamily="34" charset="0"/>
                <a:cs typeface="Arial" panose="020B0604020202020204" pitchFamily="34" charset="0"/>
              </a:rPr>
              <a:t>Statistical study of the coronal rain blobs finds that the number and mass seem to </a:t>
            </a:r>
            <a:r>
              <a:rPr kumimoji="1" lang="en-US" altLang="zh-CN" sz="2000" dirty="0">
                <a:solidFill>
                  <a:srgbClr val="FF0000"/>
                </a:solidFill>
                <a:latin typeface="Arial" panose="020B0604020202020204" pitchFamily="34" charset="0"/>
                <a:cs typeface="Arial" panose="020B0604020202020204" pitchFamily="34" charset="0"/>
              </a:rPr>
              <a:t>have continuous cycles</a:t>
            </a:r>
            <a:r>
              <a:rPr kumimoji="1" lang="en-US" altLang="zh-CN" sz="2000" dirty="0">
                <a:latin typeface="Arial" panose="020B0604020202020204" pitchFamily="34" charset="0"/>
                <a:cs typeface="Arial" panose="020B0604020202020204" pitchFamily="34" charset="0"/>
              </a:rPr>
              <a:t>. Blobs with </a:t>
            </a:r>
            <a:r>
              <a:rPr kumimoji="1" lang="en-US" altLang="zh-CN" sz="2000" dirty="0">
                <a:solidFill>
                  <a:srgbClr val="FF0000"/>
                </a:solidFill>
                <a:latin typeface="Arial" panose="020B0604020202020204" pitchFamily="34" charset="0"/>
                <a:cs typeface="Arial" panose="020B0604020202020204" pitchFamily="34" charset="0"/>
              </a:rPr>
              <a:t>width less than 3 Mm, length under 5 Mm and area smaller than 3 Mm</a:t>
            </a:r>
            <a:r>
              <a:rPr kumimoji="1" lang="en-US" altLang="zh-CN" sz="2000" baseline="30000" dirty="0">
                <a:solidFill>
                  <a:srgbClr val="FF0000"/>
                </a:solidFill>
                <a:latin typeface="Arial" panose="020B0604020202020204" pitchFamily="34" charset="0"/>
                <a:cs typeface="Arial" panose="020B0604020202020204" pitchFamily="34" charset="0"/>
              </a:rPr>
              <a:t>2</a:t>
            </a:r>
            <a:r>
              <a:rPr kumimoji="1" lang="en-US" altLang="zh-CN" sz="2000" dirty="0">
                <a:latin typeface="Arial" panose="020B0604020202020204" pitchFamily="34" charset="0"/>
                <a:cs typeface="Arial" panose="020B0604020202020204" pitchFamily="34" charset="0"/>
              </a:rPr>
              <a:t> dominate the population. The blobs have a broad </a:t>
            </a:r>
            <a:r>
              <a:rPr kumimoji="1" lang="en-US" altLang="zh-CN" sz="2000" dirty="0">
                <a:solidFill>
                  <a:srgbClr val="FF0000"/>
                </a:solidFill>
                <a:latin typeface="Arial" panose="020B0604020202020204" pitchFamily="34" charset="0"/>
                <a:cs typeface="Arial" panose="020B0604020202020204" pitchFamily="34" charset="0"/>
              </a:rPr>
              <a:t>velocity</a:t>
            </a:r>
            <a:r>
              <a:rPr kumimoji="1" lang="en-US" altLang="zh-CN" sz="2000" dirty="0">
                <a:latin typeface="Arial" panose="020B0604020202020204" pitchFamily="34" charset="0"/>
                <a:cs typeface="Arial" panose="020B0604020202020204" pitchFamily="34" charset="0"/>
              </a:rPr>
              <a:t> distribution ranging from only few km s</a:t>
            </a:r>
            <a:r>
              <a:rPr kumimoji="1" lang="en-US" altLang="zh-CN" sz="2000" baseline="30000" dirty="0">
                <a:latin typeface="Arial" panose="020B0604020202020204" pitchFamily="34" charset="0"/>
                <a:cs typeface="Arial" panose="020B0604020202020204" pitchFamily="34" charset="0"/>
              </a:rPr>
              <a:t>-1</a:t>
            </a:r>
            <a:r>
              <a:rPr kumimoji="1" lang="en-US" altLang="zh-CN" sz="2000" dirty="0">
                <a:latin typeface="Arial" panose="020B0604020202020204" pitchFamily="34" charset="0"/>
                <a:cs typeface="Arial" panose="020B0604020202020204" pitchFamily="34" charset="0"/>
              </a:rPr>
              <a:t> to over 120 km s</a:t>
            </a:r>
            <a:r>
              <a:rPr kumimoji="1" lang="en-US" altLang="zh-CN" sz="2000" baseline="30000" dirty="0">
                <a:latin typeface="Arial" panose="020B0604020202020204" pitchFamily="34" charset="0"/>
                <a:cs typeface="Arial" panose="020B0604020202020204" pitchFamily="34" charset="0"/>
              </a:rPr>
              <a:t>-1</a:t>
            </a:r>
            <a:r>
              <a:rPr kumimoji="1" lang="en-US" altLang="zh-CN" sz="2000" dirty="0">
                <a:latin typeface="Arial" panose="020B0604020202020204" pitchFamily="34" charset="0"/>
                <a:cs typeface="Arial" panose="020B0604020202020204" pitchFamily="34" charset="0"/>
              </a:rPr>
              <a:t>, with a mean value of 22.4 km s</a:t>
            </a:r>
            <a:r>
              <a:rPr kumimoji="1" lang="en-US" altLang="zh-CN" sz="2000" baseline="30000" dirty="0">
                <a:latin typeface="Arial" panose="020B0604020202020204" pitchFamily="34" charset="0"/>
                <a:cs typeface="Arial" panose="020B0604020202020204" pitchFamily="34" charset="0"/>
              </a:rPr>
              <a:t>-1</a:t>
            </a:r>
            <a:r>
              <a:rPr kumimoji="1" lang="en-US" altLang="zh-CN" sz="2000" dirty="0">
                <a:latin typeface="Arial" panose="020B0604020202020204" pitchFamily="34" charset="0"/>
                <a:cs typeface="Arial" panose="020B0604020202020204" pitchFamily="34" charset="0"/>
              </a:rPr>
              <a:t>.</a:t>
            </a:r>
          </a:p>
          <a:p>
            <a:pPr>
              <a:lnSpc>
                <a:spcPct val="100000"/>
              </a:lnSpc>
            </a:pPr>
            <a:r>
              <a:rPr kumimoji="1" lang="en-US" altLang="zh-CN" sz="2000" dirty="0">
                <a:latin typeface="Arial" panose="020B0604020202020204" pitchFamily="34" charset="0"/>
                <a:cs typeface="Arial" panose="020B0604020202020204" pitchFamily="34" charset="0"/>
              </a:rPr>
              <a:t>The blobs are found to have a surrounded </a:t>
            </a:r>
            <a:r>
              <a:rPr kumimoji="1" lang="en-US" altLang="zh-CN" sz="2000" dirty="0">
                <a:solidFill>
                  <a:srgbClr val="FF0000"/>
                </a:solidFill>
                <a:latin typeface="Arial" panose="020B0604020202020204" pitchFamily="34" charset="0"/>
                <a:cs typeface="Arial" panose="020B0604020202020204" pitchFamily="34" charset="0"/>
              </a:rPr>
              <a:t>PCTR structure</a:t>
            </a:r>
            <a:r>
              <a:rPr kumimoji="1" lang="en-US" altLang="zh-CN" sz="2000" dirty="0">
                <a:latin typeface="Arial" panose="020B0604020202020204" pitchFamily="34" charset="0"/>
                <a:cs typeface="Arial" panose="020B0604020202020204" pitchFamily="34" charset="0"/>
              </a:rPr>
              <a:t>, where exists strong radiation loss peak and temperature decreases sharply from a coronal temperature outside to a </a:t>
            </a:r>
            <a:r>
              <a:rPr kumimoji="1" lang="en-US" altLang="zh-CN" sz="2000" dirty="0" err="1">
                <a:latin typeface="Arial" panose="020B0604020202020204" pitchFamily="34" charset="0"/>
                <a:cs typeface="Arial" panose="020B0604020202020204" pitchFamily="34" charset="0"/>
              </a:rPr>
              <a:t>chromospheric</a:t>
            </a:r>
            <a:r>
              <a:rPr kumimoji="1" lang="en-US" altLang="zh-CN" sz="2000" dirty="0">
                <a:latin typeface="Arial" panose="020B0604020202020204" pitchFamily="34" charset="0"/>
                <a:cs typeface="Arial" panose="020B0604020202020204" pitchFamily="34" charset="0"/>
              </a:rPr>
              <a:t> temperature inside. </a:t>
            </a:r>
          </a:p>
        </p:txBody>
      </p:sp>
      <p:sp>
        <p:nvSpPr>
          <p:cNvPr id="4" name="标题 1">
            <a:extLst>
              <a:ext uri="{FF2B5EF4-FFF2-40B4-BE49-F238E27FC236}">
                <a16:creationId xmlns:a16="http://schemas.microsoft.com/office/drawing/2014/main" id="{64BE1885-DD90-B547-A06E-BEADE8BE3C7F}"/>
              </a:ext>
            </a:extLst>
          </p:cNvPr>
          <p:cNvSpPr txBox="1">
            <a:spLocks/>
          </p:cNvSpPr>
          <p:nvPr/>
        </p:nvSpPr>
        <p:spPr>
          <a:xfrm>
            <a:off x="0" y="0"/>
            <a:ext cx="12192000" cy="742846"/>
          </a:xfrm>
          <a:prstGeom prst="rect">
            <a:avLst/>
          </a:prstGeom>
          <a:gradFill flip="none" rotWithShape="1">
            <a:gsLst>
              <a:gs pos="0">
                <a:schemeClr val="accent1">
                  <a:lumMod val="40000"/>
                  <a:lumOff val="60000"/>
                </a:schemeClr>
              </a:gs>
              <a:gs pos="46000">
                <a:schemeClr val="accent1">
                  <a:lumMod val="95000"/>
                  <a:lumOff val="5000"/>
                </a:schemeClr>
              </a:gs>
              <a:gs pos="100000">
                <a:srgbClr val="163397"/>
              </a:gs>
            </a:gsLst>
            <a:lin ang="10800000" scaled="1"/>
            <a:tileRect/>
          </a:gradFill>
          <a:ln>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p:spPr>
        <p:txBody>
          <a:bodyPr vert="horz" lIns="91440" tIns="45720" rIns="91440" bIns="45720" rtlCol="0" anchor="ctr">
            <a:normAutofit/>
          </a:bodyPr>
          <a:lstStyle>
            <a:defPPr>
              <a:defRPr lang="en-US"/>
            </a:defPPr>
            <a:lvl1pPr defTabSz="914400">
              <a:spcBef>
                <a:spcPct val="0"/>
              </a:spcBef>
              <a:buNone/>
              <a:defRPr sz="3200">
                <a:solidFill>
                  <a:schemeClr val="bg1"/>
                </a:solidFill>
                <a:latin typeface="Arial" panose="020B0604020202020204" pitchFamily="34" charset="0"/>
                <a:ea typeface="+mj-ea"/>
                <a:cs typeface="Arial" panose="020B0604020202020204" pitchFamily="34" charset="0"/>
              </a:defRPr>
            </a:lvl1pPr>
          </a:lstStyle>
          <a:p>
            <a:r>
              <a:rPr kumimoji="1" lang="en-US" altLang="zh-CN" dirty="0"/>
              <a:t>    Conclusion</a:t>
            </a:r>
          </a:p>
        </p:txBody>
      </p:sp>
    </p:spTree>
    <p:extLst>
      <p:ext uri="{BB962C8B-B14F-4D97-AF65-F5344CB8AC3E}">
        <p14:creationId xmlns:p14="http://schemas.microsoft.com/office/powerpoint/2010/main" val="698719412"/>
      </p:ext>
    </p:extLst>
  </p:cSld>
  <p:clrMapOvr>
    <a:masterClrMapping/>
  </p:clrMapOvr>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35414</TotalTime>
  <Words>664</Words>
  <Application>Microsoft Macintosh PowerPoint</Application>
  <PresentationFormat>宽屏</PresentationFormat>
  <Paragraphs>60</Paragraphs>
  <Slides>8</Slides>
  <Notes>5</Notes>
  <HiddenSlides>0</HiddenSlides>
  <MMClips>2</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8</vt:i4>
      </vt:variant>
    </vt:vector>
  </HeadingPairs>
  <TitlesOfParts>
    <vt:vector size="15" baseType="lpstr">
      <vt:lpstr>等线</vt:lpstr>
      <vt:lpstr>Arial</vt:lpstr>
      <vt:lpstr>Calibri</vt:lpstr>
      <vt:lpstr>Calibri Light</vt:lpstr>
      <vt:lpstr>Cambria Math</vt:lpstr>
      <vt:lpstr>Wingdings</vt:lpstr>
      <vt:lpstr>Office 主题​​</vt:lpstr>
      <vt:lpstr>2.5D simulation of coronal rain in randomly heated arcades</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 Office User</dc:creator>
  <cp:lastModifiedBy>Microsoft Office User</cp:lastModifiedBy>
  <cp:revision>330</cp:revision>
  <dcterms:created xsi:type="dcterms:W3CDTF">2021-01-11T13:43:07Z</dcterms:created>
  <dcterms:modified xsi:type="dcterms:W3CDTF">2021-09-07T19:49:23Z</dcterms:modified>
</cp:coreProperties>
</file>