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embeddedFontLst>
    <p:embeddedFont>
      <p:font typeface="Gill Sans" charset="0"/>
      <p:regular r:id="rId15"/>
      <p:bold r:id="rId16"/>
    </p:embeddedFont>
    <p:embeddedFont>
      <p:font typeface="Helvetica Neue" charset="0"/>
      <p:regular r:id="rId17"/>
      <p:bold r:id="rId18"/>
      <p:italic r:id="rId19"/>
      <p:boldItalic r:id="rId20"/>
    </p:embeddedFont>
    <p:embeddedFont>
      <p:font typeface="Calibri"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A4A3A4"/>
          </p15:clr>
        </p15:guide>
        <p15:guide id="2" pos="2880">
          <p15:clr>
            <a:srgbClr val="A4A3A4"/>
          </p15:clr>
        </p15:guide>
      </p15:sldGuideLst>
    </p:ext>
    <p:ext uri="{2D200454-40CA-4A62-9FC3-DE9A4176ACB9}">
      <p15:notes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880">
          <p15:clr>
            <a:srgbClr val="000000"/>
          </p15:clr>
        </p15:guide>
        <p15:guide id="2" pos="2160">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jPFtXM8W8Gtod8jCtUIKCJQmsAA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ysAdmin" initials="S" lastIdx="21" clrIdx="0"/>
  <p:cmAuthor id="1" name="Olena Podladchikova" initials="O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5" d="100"/>
          <a:sy n="85" d="100"/>
        </p:scale>
        <p:origin x="-664" y="-4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9-09T08:43:49.046" idx="4">
    <p:pos x="2197" y="2245"/>
    <p:text>You mean Dynamic Loop Top Enhancement?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09-09T08:54:40.853" idx="12">
    <p:pos x="3151" y="3354"/>
    <p:text>brightenins -&gt; brightenings
observatons -&gt; observations</p:text>
  </p:cm>
  <p:cm authorId="0" dt="2021-09-09T09:12:26.301" idx="13">
    <p:pos x="2625" y="979"/>
    <p:text>Question: what are the crosses and what is the histogram?
Both could be lognormal rather than power law, but no need to mention this in the talk. It would be good to investigate this further.
I have the impression that you are considering only the "official" campfires here, as detected by Fred. So I think you are not considering the EUV brightening pixels such as in Krucker et al. 1998. Is that correct?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02528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3" name="Google Shape;9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sp>
        <p:nvSpPr>
          <p:cNvPr id="108" name="Google Shape;10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Helvetica Neue"/>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 name="Google Shape;20;p8"/>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Helvetica Neue"/>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a:spLocks noGrp="1"/>
          </p:cNvSpPr>
          <p:nvPr>
            <p:ph type="pic" idx="2"/>
          </p:nvPr>
        </p:nvSpPr>
        <p:spPr>
          <a:xfrm>
            <a:off x="1792288" y="612775"/>
            <a:ext cx="5486400" cy="4114800"/>
          </a:xfrm>
          <a:prstGeom prst="rect">
            <a:avLst/>
          </a:prstGeom>
          <a:noFill/>
          <a:ln>
            <a:noFill/>
          </a:ln>
        </p:spPr>
      </p:sp>
      <p:sp>
        <p:nvSpPr>
          <p:cNvPr id="74" name="Google Shape;74;p1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5" name="Google Shape;75;p16"/>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rot="5400000">
            <a:off x="4732337"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8"/>
          <p:cNvSpPr txBox="1">
            <a:spLocks noGrp="1"/>
          </p:cNvSpPr>
          <p:nvPr>
            <p:ph type="body" idx="1"/>
          </p:nvPr>
        </p:nvSpPr>
        <p:spPr>
          <a:xfrm rot="5400000">
            <a:off x="541338" y="190502"/>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p18"/>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Design" type="tx">
  <p:cSld name="TITLE_AND_BODY">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30200" y="908050"/>
            <a:ext cx="8489950" cy="1800225"/>
          </a:xfrm>
          <a:prstGeom prst="rect">
            <a:avLst/>
          </a:prstGeom>
          <a:noFill/>
          <a:ln>
            <a:noFill/>
          </a:ln>
        </p:spPr>
        <p:txBody>
          <a:bodyPr spcFirstLastPara="1" wrap="square" lIns="50800" tIns="50800" rIns="50800" bIns="50800" anchor="t" anchorCtr="0">
            <a:normAutofit/>
          </a:bodyPr>
          <a:lstStyle>
            <a:lvl1pPr marR="40639" lvl="0" algn="ctr">
              <a:lnSpc>
                <a:spcPct val="100000"/>
              </a:lnSpc>
              <a:spcBef>
                <a:spcPts val="0"/>
              </a:spcBef>
              <a:spcAft>
                <a:spcPts val="0"/>
              </a:spcAft>
              <a:buClr>
                <a:srgbClr val="00556C"/>
              </a:buClr>
              <a:buSzPts val="3000"/>
              <a:buFont typeface="Helvetica Neue"/>
              <a:buNone/>
              <a:defRPr sz="3000" b="1">
                <a:solidFill>
                  <a:srgbClr val="00556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330200" y="2708275"/>
            <a:ext cx="8489950" cy="4149725"/>
          </a:xfrm>
          <a:prstGeom prst="rect">
            <a:avLst/>
          </a:prstGeom>
          <a:noFill/>
          <a:ln>
            <a:noFill/>
          </a:ln>
        </p:spPr>
        <p:txBody>
          <a:bodyPr spcFirstLastPara="1" wrap="square" lIns="50800" tIns="50800" rIns="50800" bIns="50800" anchor="t" anchorCtr="0">
            <a:normAutofit/>
          </a:bodyPr>
          <a:lstStyle>
            <a:lvl1pPr marL="457200" marR="40639" lvl="0" indent="-406400" algn="l">
              <a:lnSpc>
                <a:spcPct val="100000"/>
              </a:lnSpc>
              <a:spcBef>
                <a:spcPts val="600"/>
              </a:spcBef>
              <a:spcAft>
                <a:spcPts val="0"/>
              </a:spcAft>
              <a:buClr>
                <a:schemeClr val="dk1"/>
              </a:buClr>
              <a:buSzPts val="2800"/>
              <a:buChar char="•"/>
              <a:defRPr sz="2800"/>
            </a:lvl1pPr>
            <a:lvl2pPr marL="914400" marR="40639" lvl="1" indent="-381000" algn="l">
              <a:lnSpc>
                <a:spcPct val="100000"/>
              </a:lnSpc>
              <a:spcBef>
                <a:spcPts val="500"/>
              </a:spcBef>
              <a:spcAft>
                <a:spcPts val="0"/>
              </a:spcAft>
              <a:buClr>
                <a:schemeClr val="dk1"/>
              </a:buClr>
              <a:buSzPts val="2400"/>
              <a:buChar char="–"/>
              <a:defRPr sz="2400"/>
            </a:lvl2pPr>
            <a:lvl3pPr marL="1371600" marR="40639" lvl="2" indent="-355600" algn="l">
              <a:lnSpc>
                <a:spcPct val="100000"/>
              </a:lnSpc>
              <a:spcBef>
                <a:spcPts val="400"/>
              </a:spcBef>
              <a:spcAft>
                <a:spcPts val="0"/>
              </a:spcAft>
              <a:buClr>
                <a:schemeClr val="dk1"/>
              </a:buClr>
              <a:buSzPts val="2000"/>
              <a:buChar char="•"/>
              <a:defRPr sz="2000"/>
            </a:lvl3pPr>
            <a:lvl4pPr marL="1828800" marR="40639" lvl="3" indent="-355600" algn="l">
              <a:lnSpc>
                <a:spcPct val="100000"/>
              </a:lnSpc>
              <a:spcBef>
                <a:spcPts val="400"/>
              </a:spcBef>
              <a:spcAft>
                <a:spcPts val="0"/>
              </a:spcAft>
              <a:buClr>
                <a:schemeClr val="dk1"/>
              </a:buClr>
              <a:buSzPts val="2000"/>
              <a:buChar char="–"/>
              <a:defRPr sz="2000"/>
            </a:lvl4pPr>
            <a:lvl5pPr marL="2286000" marR="40639" lvl="4" indent="-355600" algn="l">
              <a:lnSpc>
                <a:spcPct val="100000"/>
              </a:lnSpc>
              <a:spcBef>
                <a:spcPts val="400"/>
              </a:spcBef>
              <a:spcAft>
                <a:spcPts val="0"/>
              </a:spcAft>
              <a:buClr>
                <a:schemeClr val="dk1"/>
              </a:buClr>
              <a:buSzPts val="2000"/>
              <a:buChar char="»"/>
              <a:defRPr sz="2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 name="Google Shape;32;p7"/>
          <p:cNvSpPr txBox="1">
            <a:spLocks noGrp="1"/>
          </p:cNvSpPr>
          <p:nvPr>
            <p:ph type="sldNum" idx="12"/>
          </p:nvPr>
        </p:nvSpPr>
        <p:spPr>
          <a:xfrm>
            <a:off x="8160084" y="6337300"/>
            <a:ext cx="312069" cy="29898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722313" y="4406901"/>
            <a:ext cx="7772400" cy="136207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Helvetica Neue"/>
              <a:buNone/>
              <a:defRPr sz="4000"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6" name="Google Shape;36;p10"/>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0"/>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1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11"/>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Helvetica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457200" y="1535114"/>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2"/>
          <p:cNvSpPr txBox="1">
            <a:spLocks noGrp="1"/>
          </p:cNvSpPr>
          <p:nvPr>
            <p:ph type="body" idx="3"/>
          </p:nvPr>
        </p:nvSpPr>
        <p:spPr>
          <a:xfrm>
            <a:off x="4645027" y="1535114"/>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12"/>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12"/>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2"/>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3"/>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4"/>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457202" y="273051"/>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Helvetica Neue"/>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7" name="Google Shape;67;p15"/>
          <p:cNvSpPr txBox="1">
            <a:spLocks noGrp="1"/>
          </p:cNvSpPr>
          <p:nvPr>
            <p:ph type="body" idx="2"/>
          </p:nvPr>
        </p:nvSpPr>
        <p:spPr>
          <a:xfrm>
            <a:off x="457202" y="1435101"/>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8" name="Google Shape;68;p15"/>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5"/>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2"/>
            </a:gs>
            <a:gs pos="100000">
              <a:schemeClr val="lt1"/>
            </a:gs>
          </a:gsLst>
          <a:lin ang="6600000" scaled="0"/>
        </a:gradFill>
        <a:effectLst/>
      </p:bgPr>
    </p:bg>
    <p:spTree>
      <p:nvGrpSpPr>
        <p:cNvPr id="1" name="Shape 9"/>
        <p:cNvGrpSpPr/>
        <p:nvPr/>
      </p:nvGrpSpPr>
      <p:grpSpPr>
        <a:xfrm>
          <a:off x="0" y="0"/>
          <a:ext cx="0" cy="0"/>
          <a:chOff x="0" y="0"/>
          <a:chExt cx="0" cy="0"/>
        </a:xfrm>
      </p:grpSpPr>
      <p:sp>
        <p:nvSpPr>
          <p:cNvPr id="10" name="Google Shape;10;p6"/>
          <p:cNvSpPr/>
          <p:nvPr/>
        </p:nvSpPr>
        <p:spPr>
          <a:xfrm rot="10800000">
            <a:off x="0" y="5724001"/>
            <a:ext cx="6043930" cy="1131570"/>
          </a:xfrm>
          <a:custGeom>
            <a:avLst/>
            <a:gdLst/>
            <a:ahLst/>
            <a:cxnLst/>
            <a:rect l="l" t="t" r="r" b="b"/>
            <a:pathLst>
              <a:path w="839688" h="407536" extrusionOk="0">
                <a:moveTo>
                  <a:pt x="839688" y="397781"/>
                </a:moveTo>
                <a:cubicBezTo>
                  <a:pt x="474354" y="465832"/>
                  <a:pt x="102606" y="161208"/>
                  <a:pt x="0" y="0"/>
                </a:cubicBezTo>
                <a:lnTo>
                  <a:pt x="839688" y="1833"/>
                </a:lnTo>
                <a:lnTo>
                  <a:pt x="839688" y="39778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1" name="Google Shape;1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
        <p:nvSpPr>
          <p:cNvPr id="13" name="Google Shape;13;p6"/>
          <p:cNvSpPr txBox="1">
            <a:spLocks noGrp="1"/>
          </p:cNvSpPr>
          <p:nvPr>
            <p:ph type="dt" idx="10"/>
          </p:nvPr>
        </p:nvSpPr>
        <p:spPr>
          <a:xfrm>
            <a:off x="457200" y="6356352"/>
            <a:ext cx="109046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4" name="Google Shape;14;p6"/>
          <p:cNvSpPr txBox="1">
            <a:spLocks noGrp="1"/>
          </p:cNvSpPr>
          <p:nvPr>
            <p:ph type="ftr" idx="11"/>
          </p:nvPr>
        </p:nvSpPr>
        <p:spPr>
          <a:xfrm>
            <a:off x="1691680" y="6356352"/>
            <a:ext cx="396044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5" name="Google Shape;15;p6"/>
          <p:cNvSpPr txBox="1">
            <a:spLocks noGrp="1"/>
          </p:cNvSpPr>
          <p:nvPr>
            <p:ph type="sldNum" idx="12"/>
          </p:nvPr>
        </p:nvSpPr>
        <p:spPr>
          <a:xfrm>
            <a:off x="5796136" y="6356352"/>
            <a:ext cx="86409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6" descr="H:\PMODWRC Templates\Auxiliary files\logo_transparent_pantone.tif"/>
          <p:cNvPicPr preferRelativeResize="0"/>
          <p:nvPr/>
        </p:nvPicPr>
        <p:blipFill rotWithShape="1">
          <a:blip r:embed="rId14">
            <a:alphaModFix/>
          </a:blip>
          <a:srcRect/>
          <a:stretch/>
        </p:blipFill>
        <p:spPr>
          <a:xfrm>
            <a:off x="6890294" y="6172850"/>
            <a:ext cx="1799705" cy="5237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png"/><Relationship Id="rId7" Type="http://schemas.openxmlformats.org/officeDocument/2006/relationships/image" Target="../media/image18.gif"/><Relationship Id="rId12"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image" Target="../media/image16.gif"/><Relationship Id="rId10" Type="http://schemas.openxmlformats.org/officeDocument/2006/relationships/image" Target="../media/image21.gif"/><Relationship Id="rId4" Type="http://schemas.openxmlformats.org/officeDocument/2006/relationships/image" Target="../media/image15.gif"/><Relationship Id="rId9"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ctrTitle"/>
          </p:nvPr>
        </p:nvSpPr>
        <p:spPr>
          <a:xfrm>
            <a:off x="716265" y="1767171"/>
            <a:ext cx="77724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Helvetica Neue"/>
              <a:buNone/>
            </a:pPr>
            <a:r>
              <a:rPr lang="en-US" sz="2800" dirty="0"/>
              <a:t>Energy Distribution Heating Events Observed by HRIEUV During the May 2020 Solar Orbiter Perihelion</a:t>
            </a:r>
            <a:endParaRPr sz="2800" dirty="0"/>
          </a:p>
        </p:txBody>
      </p:sp>
      <p:sp>
        <p:nvSpPr>
          <p:cNvPr id="96" name="Google Shape;96;p19" descr="PMOD WRC - Swiss Space Center"/>
          <p:cNvSpPr/>
          <p:nvPr/>
        </p:nvSpPr>
        <p:spPr>
          <a:xfrm>
            <a:off x="116681" y="-144463"/>
            <a:ext cx="2286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19" descr="PMOD WRC - Swiss Space Center"/>
          <p:cNvSpPr/>
          <p:nvPr/>
        </p:nvSpPr>
        <p:spPr>
          <a:xfrm>
            <a:off x="230981" y="7938"/>
            <a:ext cx="2286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19"/>
          <p:cNvSpPr txBox="1">
            <a:spLocks noGrp="1"/>
          </p:cNvSpPr>
          <p:nvPr>
            <p:ph type="subTitle" idx="1"/>
          </p:nvPr>
        </p:nvSpPr>
        <p:spPr>
          <a:xfrm>
            <a:off x="0" y="4305481"/>
            <a:ext cx="9074727" cy="2330846"/>
          </a:xfrm>
          <a:prstGeom prst="rect">
            <a:avLst/>
          </a:prstGeom>
          <a:noFill/>
          <a:ln>
            <a:noFill/>
          </a:ln>
        </p:spPr>
        <p:txBody>
          <a:bodyPr spcFirstLastPara="1" wrap="square" lIns="91425" tIns="45700" rIns="91425" bIns="45700" anchor="t" anchorCtr="0">
            <a:normAutofit/>
          </a:bodyPr>
          <a:lstStyle/>
          <a:p>
            <a:pPr lvl="0"/>
            <a:r>
              <a:rPr lang="en-US" sz="2000" dirty="0"/>
              <a:t>O. </a:t>
            </a:r>
            <a:r>
              <a:rPr lang="en-US" sz="2000" dirty="0" err="1"/>
              <a:t>Podladchikova</a:t>
            </a:r>
            <a:r>
              <a:rPr lang="en-US" sz="2000" dirty="0"/>
              <a:t>, L. </a:t>
            </a:r>
            <a:r>
              <a:rPr lang="en-US" sz="2000" dirty="0" err="1"/>
              <a:t>Harra</a:t>
            </a:r>
            <a:r>
              <a:rPr lang="en-US" sz="2000" dirty="0"/>
              <a:t>, D. </a:t>
            </a:r>
            <a:r>
              <a:rPr lang="en-US" sz="2000" dirty="0" err="1"/>
              <a:t>Berghmans</a:t>
            </a:r>
            <a:r>
              <a:rPr lang="en-US" sz="2000" dirty="0"/>
              <a:t>, F.  </a:t>
            </a:r>
            <a:r>
              <a:rPr lang="en-US" sz="2000" dirty="0" err="1"/>
              <a:t>Auchere</a:t>
            </a:r>
            <a:r>
              <a:rPr lang="en-US" sz="2000" dirty="0"/>
              <a:t>, U. </a:t>
            </a:r>
            <a:r>
              <a:rPr lang="en-US" sz="2000" dirty="0" err="1"/>
              <a:t>Schuehle</a:t>
            </a:r>
            <a:r>
              <a:rPr lang="en-US" sz="2000" dirty="0"/>
              <a:t>, P.  </a:t>
            </a:r>
            <a:r>
              <a:rPr lang="en-US" sz="2000" dirty="0" err="1"/>
              <a:t>Antolin</a:t>
            </a:r>
            <a:r>
              <a:rPr lang="en-US" sz="2000" dirty="0"/>
              <a:t>, M.  </a:t>
            </a:r>
            <a:r>
              <a:rPr lang="en-US" sz="2000" dirty="0" err="1"/>
              <a:t>Georgoulis</a:t>
            </a:r>
            <a:r>
              <a:rPr lang="en-US" sz="2000" dirty="0"/>
              <a:t>, A. Zhukov, C. </a:t>
            </a:r>
            <a:r>
              <a:rPr lang="en-US" sz="2000" dirty="0" err="1"/>
              <a:t>Verbeeck</a:t>
            </a:r>
            <a:r>
              <a:rPr lang="en-US" sz="2000" dirty="0"/>
              <a:t>, L. </a:t>
            </a:r>
            <a:r>
              <a:rPr lang="en-US" sz="2000" dirty="0" err="1"/>
              <a:t>Dolla</a:t>
            </a:r>
            <a:r>
              <a:rPr lang="en-US" sz="2000" dirty="0"/>
              <a:t> , S. </a:t>
            </a:r>
            <a:r>
              <a:rPr lang="en-US" sz="2000" dirty="0" err="1"/>
              <a:t>Parenti</a:t>
            </a:r>
            <a:r>
              <a:rPr lang="en-US" sz="2000" dirty="0"/>
              <a:t>, </a:t>
            </a:r>
            <a:r>
              <a:rPr lang="en-US" sz="2000" dirty="0" err="1"/>
              <a:t>H.Safari</a:t>
            </a:r>
            <a:r>
              <a:rPr lang="en-US" sz="2000" dirty="0"/>
              <a:t>, E. </a:t>
            </a:r>
            <a:r>
              <a:rPr lang="en-US" sz="2000" dirty="0" err="1"/>
              <a:t>Buchlin</a:t>
            </a:r>
            <a:r>
              <a:rPr lang="en-US" sz="2000" dirty="0"/>
              <a:t>, D. Long , R.  Aznar </a:t>
            </a:r>
            <a:r>
              <a:rPr lang="en-US" sz="2000" dirty="0" err="1"/>
              <a:t>Cuadrado</a:t>
            </a:r>
            <a:r>
              <a:rPr lang="en-US" sz="2000" dirty="0"/>
              <a:t>, </a:t>
            </a:r>
            <a:r>
              <a:rPr lang="en-US" sz="2000" dirty="0" err="1"/>
              <a:t>M.Mierla</a:t>
            </a:r>
            <a:r>
              <a:rPr lang="en-US" sz="2000" dirty="0"/>
              <a:t>, E.  </a:t>
            </a:r>
            <a:r>
              <a:rPr lang="en-US" sz="2000" dirty="0" err="1"/>
              <a:t>Soubrie</a:t>
            </a:r>
            <a:r>
              <a:rPr lang="en-US" sz="2000" dirty="0"/>
              <a:t>, </a:t>
            </a:r>
            <a:r>
              <a:rPr lang="en-US" sz="2000" dirty="0"/>
              <a:t>K. Barczynski, </a:t>
            </a:r>
            <a:r>
              <a:rPr lang="en-US" sz="2000" dirty="0"/>
              <a:t>A. </a:t>
            </a:r>
            <a:r>
              <a:rPr lang="en-US" sz="2000" dirty="0" err="1"/>
              <a:t>Katsiyannis</a:t>
            </a:r>
            <a:r>
              <a:rPr lang="en-US" sz="2000" dirty="0"/>
              <a:t>, L. Rodriguez , M. </a:t>
            </a:r>
            <a:r>
              <a:rPr lang="en-US" sz="2000" dirty="0" err="1"/>
              <a:t>Haberreiter</a:t>
            </a:r>
            <a:r>
              <a:rPr lang="en-US" sz="2000" dirty="0"/>
              <a:t>, E. </a:t>
            </a:r>
            <a:r>
              <a:rPr lang="en-US" sz="2000" dirty="0" err="1"/>
              <a:t>Kraaikamp</a:t>
            </a:r>
            <a:r>
              <a:rPr lang="en-US" sz="2000" dirty="0"/>
              <a:t>, P. J.  Smith, K. </a:t>
            </a:r>
            <a:r>
              <a:rPr lang="en-US" sz="2000" dirty="0" err="1"/>
              <a:t>Stegen</a:t>
            </a:r>
            <a:r>
              <a:rPr lang="en-US" sz="2000" dirty="0"/>
              <a:t> , E.  </a:t>
            </a:r>
            <a:r>
              <a:rPr lang="en-US" sz="2000" dirty="0" err="1"/>
              <a:t>D'Huys</a:t>
            </a:r>
            <a:r>
              <a:rPr lang="en-US" sz="2000" dirty="0"/>
              <a:t>, A. De </a:t>
            </a:r>
            <a:r>
              <a:rPr lang="en-US" sz="2000" dirty="0" err="1"/>
              <a:t>Groof</a:t>
            </a:r>
            <a:r>
              <a:rPr lang="en-US" sz="2000" dirty="0"/>
              <a:t> , W.  Thompson, P.  Rochus , M. </a:t>
            </a:r>
            <a:r>
              <a:rPr lang="en-US" sz="2000" dirty="0" err="1"/>
              <a:t>Gyo</a:t>
            </a:r>
            <a:r>
              <a:rPr lang="en-US" sz="2000" dirty="0"/>
              <a:t>, W. Schmutz, J-P.  </a:t>
            </a:r>
            <a:r>
              <a:rPr lang="en-US" sz="2000" dirty="0" err="1"/>
              <a:t>Halain</a:t>
            </a:r>
            <a:r>
              <a:rPr lang="en-US" sz="2000" dirty="0"/>
              <a:t>, B. </a:t>
            </a:r>
            <a:r>
              <a:rPr lang="en-US" sz="2000" dirty="0" err="1"/>
              <a:t>Inhester</a:t>
            </a:r>
            <a:endParaRPr sz="2000" dirty="0"/>
          </a:p>
          <a:p>
            <a:pPr marL="457200" lvl="0" indent="-431800" algn="ctr" rtl="0">
              <a:lnSpc>
                <a:spcPct val="100000"/>
              </a:lnSpc>
              <a:spcBef>
                <a:spcPts val="640"/>
              </a:spcBef>
              <a:spcAft>
                <a:spcPts val="0"/>
              </a:spcAft>
              <a:buClr>
                <a:srgbClr val="888888"/>
              </a:buClr>
              <a:buSzPts val="3200"/>
              <a:buNone/>
            </a:pPr>
            <a:endParaRPr dirty="0"/>
          </a:p>
        </p:txBody>
      </p:sp>
      <p:sp>
        <p:nvSpPr>
          <p:cNvPr id="99" name="Google Shape;99;p19" descr="Louise Harra's homepag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19"/>
          <p:cNvSpPr/>
          <p:nvPr/>
        </p:nvSpPr>
        <p:spPr>
          <a:xfrm>
            <a:off x="155575" y="128073"/>
            <a:ext cx="8893781"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16th European Solar Physics Meeting: “The Solar Atmosphere: Heating, Dynamics and Coupling”</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000" b="0" i="0" u="none" strike="noStrike" cap="none" dirty="0">
                <a:solidFill>
                  <a:srgbClr val="000000"/>
                </a:solidFill>
                <a:latin typeface="Arial"/>
                <a:ea typeface="Arial"/>
                <a:cs typeface="Arial"/>
                <a:sym typeface="Arial"/>
              </a:rPr>
              <a:t>9 September, 2021,  </a:t>
            </a:r>
            <a:r>
              <a:rPr lang="en-US" sz="1000" b="0" i="0" u="none" strike="noStrike" cap="none" dirty="0" smtClean="0">
                <a:solidFill>
                  <a:srgbClr val="000000"/>
                </a:solidFill>
                <a:latin typeface="Arial"/>
                <a:ea typeface="Arial"/>
                <a:cs typeface="Arial"/>
                <a:sym typeface="Arial"/>
              </a:rPr>
              <a:t>11:00</a:t>
            </a:r>
            <a:endParaRPr sz="1000" b="0" i="0" u="none" strike="noStrike" cap="none" dirty="0">
              <a:solidFill>
                <a:srgbClr val="000000"/>
              </a:solidFill>
              <a:latin typeface="Arial"/>
              <a:ea typeface="Arial"/>
              <a:cs typeface="Arial"/>
              <a:sym typeface="Arial"/>
            </a:endParaRPr>
          </a:p>
        </p:txBody>
      </p:sp>
      <p:pic>
        <p:nvPicPr>
          <p:cNvPr id="101" name="Google Shape;101;p19"/>
          <p:cNvPicPr preferRelativeResize="0"/>
          <p:nvPr/>
        </p:nvPicPr>
        <p:blipFill rotWithShape="1">
          <a:blip r:embed="rId3">
            <a:alphaModFix/>
          </a:blip>
          <a:srcRect/>
          <a:stretch/>
        </p:blipFill>
        <p:spPr>
          <a:xfrm>
            <a:off x="1298535" y="3446334"/>
            <a:ext cx="760538" cy="692934"/>
          </a:xfrm>
          <a:prstGeom prst="rect">
            <a:avLst/>
          </a:prstGeom>
          <a:noFill/>
          <a:ln>
            <a:noFill/>
          </a:ln>
        </p:spPr>
      </p:pic>
      <p:pic>
        <p:nvPicPr>
          <p:cNvPr id="102" name="Google Shape;102;p19"/>
          <p:cNvPicPr preferRelativeResize="0"/>
          <p:nvPr/>
        </p:nvPicPr>
        <p:blipFill rotWithShape="1">
          <a:blip r:embed="rId4">
            <a:alphaModFix/>
          </a:blip>
          <a:srcRect/>
          <a:stretch/>
        </p:blipFill>
        <p:spPr>
          <a:xfrm>
            <a:off x="116681" y="3399460"/>
            <a:ext cx="773745" cy="739808"/>
          </a:xfrm>
          <a:prstGeom prst="rect">
            <a:avLst/>
          </a:prstGeom>
          <a:noFill/>
          <a:ln>
            <a:noFill/>
          </a:ln>
        </p:spPr>
      </p:pic>
      <p:pic>
        <p:nvPicPr>
          <p:cNvPr id="103" name="Google Shape;103;p19"/>
          <p:cNvPicPr preferRelativeResize="0"/>
          <p:nvPr/>
        </p:nvPicPr>
        <p:blipFill rotWithShape="1">
          <a:blip r:embed="rId5">
            <a:alphaModFix/>
          </a:blip>
          <a:srcRect/>
          <a:stretch/>
        </p:blipFill>
        <p:spPr>
          <a:xfrm>
            <a:off x="2444124" y="3456852"/>
            <a:ext cx="1144501" cy="671897"/>
          </a:xfrm>
          <a:prstGeom prst="rect">
            <a:avLst/>
          </a:prstGeom>
          <a:noFill/>
          <a:ln>
            <a:noFill/>
          </a:ln>
        </p:spPr>
      </p:pic>
      <p:pic>
        <p:nvPicPr>
          <p:cNvPr id="104" name="Google Shape;104;p19"/>
          <p:cNvPicPr preferRelativeResize="0"/>
          <p:nvPr/>
        </p:nvPicPr>
        <p:blipFill rotWithShape="1">
          <a:blip r:embed="rId6">
            <a:alphaModFix/>
          </a:blip>
          <a:srcRect/>
          <a:stretch/>
        </p:blipFill>
        <p:spPr>
          <a:xfrm>
            <a:off x="3760340" y="688183"/>
            <a:ext cx="1924115" cy="927522"/>
          </a:xfrm>
          <a:prstGeom prst="rect">
            <a:avLst/>
          </a:prstGeom>
          <a:noFill/>
          <a:ln>
            <a:noFill/>
          </a:ln>
        </p:spPr>
      </p:pic>
      <p:sp>
        <p:nvSpPr>
          <p:cNvPr id="105" name="Google Shape;105;p19"/>
          <p:cNvSpPr/>
          <p:nvPr/>
        </p:nvSpPr>
        <p:spPr>
          <a:xfrm>
            <a:off x="241376" y="3404837"/>
            <a:ext cx="51809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ROB</a:t>
            </a:r>
            <a:endParaRPr sz="1200" b="0" i="0" u="none" strike="noStrike" cap="none" dirty="0">
              <a:solidFill>
                <a:srgbClr val="000000"/>
              </a:solidFill>
              <a:latin typeface="Arial"/>
              <a:ea typeface="Arial"/>
              <a:cs typeface="Arial"/>
              <a:sym typeface="Aria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8646" y="3425371"/>
            <a:ext cx="1395412"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5409" y="3381790"/>
            <a:ext cx="773415" cy="74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9743" y="3381790"/>
            <a:ext cx="1293397" cy="68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63933" y="3410043"/>
            <a:ext cx="1085423" cy="63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4"/>
          <p:cNvSpPr txBox="1">
            <a:spLocks noGrp="1"/>
          </p:cNvSpPr>
          <p:nvPr>
            <p:ph type="title"/>
          </p:nvPr>
        </p:nvSpPr>
        <p:spPr>
          <a:xfrm>
            <a:off x="338336" y="404664"/>
            <a:ext cx="8832300" cy="636333"/>
          </a:xfrm>
          <a:prstGeom prst="rect">
            <a:avLst/>
          </a:prstGeom>
          <a:noFill/>
          <a:ln>
            <a:noFill/>
          </a:ln>
        </p:spPr>
        <p:txBody>
          <a:bodyPr spcFirstLastPara="1" wrap="square" lIns="50800" tIns="50800" rIns="50800" bIns="50800" anchor="t" anchorCtr="0">
            <a:noAutofit/>
          </a:bodyPr>
          <a:lstStyle/>
          <a:p>
            <a:pPr marL="40639" marR="40639" lvl="0" indent="0" algn="ctr" rtl="0">
              <a:lnSpc>
                <a:spcPct val="100000"/>
              </a:lnSpc>
              <a:spcBef>
                <a:spcPts val="0"/>
              </a:spcBef>
              <a:spcAft>
                <a:spcPts val="0"/>
              </a:spcAft>
              <a:buClr>
                <a:srgbClr val="002060"/>
              </a:buClr>
              <a:buSzPts val="3200"/>
              <a:buFont typeface="Helvetica Neue"/>
              <a:buNone/>
            </a:pPr>
            <a:r>
              <a:rPr lang="en-US" sz="3200">
                <a:solidFill>
                  <a:srgbClr val="002060"/>
                </a:solidFill>
              </a:rPr>
              <a:t>Picoflares energy range</a:t>
            </a:r>
            <a:endParaRPr sz="1800">
              <a:solidFill>
                <a:srgbClr val="002060"/>
              </a:solidFill>
            </a:endParaRPr>
          </a:p>
        </p:txBody>
      </p:sp>
      <p:sp>
        <p:nvSpPr>
          <p:cNvPr id="302" name="Google Shape;302;p24"/>
          <p:cNvSpPr/>
          <p:nvPr/>
        </p:nvSpPr>
        <p:spPr>
          <a:xfrm>
            <a:off x="74201" y="24022"/>
            <a:ext cx="9069799" cy="33855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smtClean="0">
                <a:solidFill>
                  <a:schemeClr val="dk1"/>
                </a:solidFill>
                <a:latin typeface="Gill Sans"/>
                <a:ea typeface="Gill Sans"/>
                <a:cs typeface="Gill Sans"/>
                <a:sym typeface="Gill Sans"/>
              </a:rPr>
              <a:t>VIII. </a:t>
            </a:r>
            <a:r>
              <a:rPr lang="en-US" sz="1600" b="0" i="0" u="none" strike="noStrike" cap="none" dirty="0">
                <a:solidFill>
                  <a:schemeClr val="dk1"/>
                </a:solidFill>
                <a:latin typeface="Gill Sans"/>
                <a:ea typeface="Gill Sans"/>
                <a:cs typeface="Gill Sans"/>
                <a:sym typeface="Gill Sans"/>
              </a:rPr>
              <a:t>Campfires Thermal Energy</a:t>
            </a:r>
            <a:endParaRPr sz="1600" b="0" i="0" u="none" strike="noStrike" cap="none" dirty="0">
              <a:solidFill>
                <a:schemeClr val="dk1"/>
              </a:solidFill>
              <a:latin typeface="Gill Sans"/>
              <a:ea typeface="Gill Sans"/>
              <a:cs typeface="Gill Sans"/>
              <a:sym typeface="Gill Sans"/>
            </a:endParaRPr>
          </a:p>
        </p:txBody>
      </p:sp>
      <p:pic>
        <p:nvPicPr>
          <p:cNvPr id="303" name="Google Shape;303;p24"/>
          <p:cNvPicPr preferRelativeResize="0"/>
          <p:nvPr/>
        </p:nvPicPr>
        <p:blipFill rotWithShape="1">
          <a:blip r:embed="rId3">
            <a:alphaModFix/>
          </a:blip>
          <a:srcRect/>
          <a:stretch/>
        </p:blipFill>
        <p:spPr>
          <a:xfrm>
            <a:off x="522316" y="1811193"/>
            <a:ext cx="8621684" cy="3495098"/>
          </a:xfrm>
          <a:prstGeom prst="rect">
            <a:avLst/>
          </a:prstGeom>
          <a:noFill/>
          <a:ln>
            <a:noFill/>
          </a:ln>
        </p:spPr>
      </p:pic>
      <p:sp>
        <p:nvSpPr>
          <p:cNvPr id="304" name="Google Shape;304;p24"/>
          <p:cNvSpPr txBox="1"/>
          <p:nvPr/>
        </p:nvSpPr>
        <p:spPr>
          <a:xfrm>
            <a:off x="702118" y="4793673"/>
            <a:ext cx="78139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24"/>
          <p:cNvSpPr txBox="1"/>
          <p:nvPr/>
        </p:nvSpPr>
        <p:spPr>
          <a:xfrm>
            <a:off x="702118" y="4793673"/>
            <a:ext cx="8261466" cy="307777"/>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sz="3200"/>
              <a:t>Coronal heating by Flares</a:t>
            </a:r>
            <a:endParaRPr sz="3200">
              <a:latin typeface="Noto Sans Symbols"/>
              <a:ea typeface="Noto Sans Symbols"/>
              <a:cs typeface="Noto Sans Symbols"/>
              <a:sym typeface="Noto Sans Symbols"/>
            </a:endParaRPr>
          </a:p>
        </p:txBody>
      </p:sp>
      <p:sp>
        <p:nvSpPr>
          <p:cNvPr id="311" name="Google Shape;311;p25"/>
          <p:cNvSpPr/>
          <p:nvPr/>
        </p:nvSpPr>
        <p:spPr>
          <a:xfrm>
            <a:off x="395536" y="1484784"/>
            <a:ext cx="489108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Extended energy range toward small energies</a:t>
            </a:r>
            <a:endParaRPr sz="1400" b="0" i="0" u="none" strike="noStrike" cap="none">
              <a:solidFill>
                <a:srgbClr val="000000"/>
              </a:solidFill>
              <a:latin typeface="Arial"/>
              <a:ea typeface="Arial"/>
              <a:cs typeface="Arial"/>
              <a:sym typeface="Arial"/>
            </a:endParaRPr>
          </a:p>
        </p:txBody>
      </p:sp>
      <p:sp>
        <p:nvSpPr>
          <p:cNvPr id="312" name="Google Shape;312;p25"/>
          <p:cNvSpPr txBox="1"/>
          <p:nvPr/>
        </p:nvSpPr>
        <p:spPr>
          <a:xfrm>
            <a:off x="5507881" y="5625122"/>
            <a:ext cx="11208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HRIEUV </a:t>
            </a:r>
            <a:endParaRPr sz="1400" b="0" i="0" u="none" strike="noStrike" cap="none">
              <a:solidFill>
                <a:srgbClr val="000000"/>
              </a:solidFill>
              <a:latin typeface="Arial"/>
              <a:ea typeface="Arial"/>
              <a:cs typeface="Arial"/>
              <a:sym typeface="Arial"/>
            </a:endParaRPr>
          </a:p>
        </p:txBody>
      </p:sp>
      <p:sp>
        <p:nvSpPr>
          <p:cNvPr id="313" name="Google Shape;313;p25"/>
          <p:cNvSpPr/>
          <p:nvPr/>
        </p:nvSpPr>
        <p:spPr>
          <a:xfrm>
            <a:off x="395536" y="1854116"/>
            <a:ext cx="661912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Observed campfires  </a:t>
            </a:r>
            <a:r>
              <a:rPr lang="en-US" sz="1400" b="0" i="0" u="none" strike="noStrike" cap="none" dirty="0" smtClean="0">
                <a:solidFill>
                  <a:srgbClr val="000000"/>
                </a:solidFill>
                <a:latin typeface="Arial"/>
                <a:ea typeface="Arial"/>
                <a:cs typeface="Arial"/>
                <a:sym typeface="Arial"/>
              </a:rPr>
              <a:t>events </a:t>
            </a:r>
            <a:r>
              <a:rPr lang="en-US" sz="1400" b="0" i="0" u="none" strike="noStrike" cap="none" dirty="0">
                <a:solidFill>
                  <a:srgbClr val="000000"/>
                </a:solidFill>
                <a:latin typeface="Arial"/>
                <a:ea typeface="Arial"/>
                <a:cs typeface="Arial"/>
                <a:sym typeface="Arial"/>
              </a:rPr>
              <a:t>contribute extra to the coronal heating of about 2.5 %</a:t>
            </a:r>
            <a:endParaRPr sz="1400" b="0" i="0" u="none" strike="noStrike" cap="none" dirty="0">
              <a:solidFill>
                <a:srgbClr val="000000"/>
              </a:solidFill>
              <a:latin typeface="Arial"/>
              <a:ea typeface="Arial"/>
              <a:cs typeface="Arial"/>
              <a:sym typeface="Arial"/>
            </a:endParaRPr>
          </a:p>
        </p:txBody>
      </p:sp>
      <p:pic>
        <p:nvPicPr>
          <p:cNvPr id="314" name="Google Shape;314;p25"/>
          <p:cNvPicPr preferRelativeResize="0"/>
          <p:nvPr/>
        </p:nvPicPr>
        <p:blipFill rotWithShape="1">
          <a:blip r:embed="rId3">
            <a:alphaModFix/>
          </a:blip>
          <a:srcRect/>
          <a:stretch/>
        </p:blipFill>
        <p:spPr>
          <a:xfrm>
            <a:off x="151056" y="574482"/>
            <a:ext cx="962057" cy="463761"/>
          </a:xfrm>
          <a:prstGeom prst="rect">
            <a:avLst/>
          </a:prstGeom>
          <a:noFill/>
          <a:ln>
            <a:noFill/>
          </a:ln>
        </p:spPr>
      </p:pic>
      <p:sp>
        <p:nvSpPr>
          <p:cNvPr id="315" name="Google Shape;315;p25"/>
          <p:cNvSpPr/>
          <p:nvPr/>
        </p:nvSpPr>
        <p:spPr>
          <a:xfrm>
            <a:off x="74201" y="24022"/>
            <a:ext cx="9069799" cy="338554"/>
          </a:xfrm>
          <a:prstGeom prst="rect">
            <a:avLst/>
          </a:prstGeom>
          <a:solidFill>
            <a:srgbClr val="FFFF00"/>
          </a:solidFill>
          <a:ln>
            <a:noFill/>
          </a:ln>
        </p:spPr>
        <p:txBody>
          <a:bodyPr spcFirstLastPara="1" wrap="square" lIns="91425" tIns="45700" rIns="91425" bIns="45700" anchor="t" anchorCtr="0">
            <a:spAutoFit/>
          </a:bodyPr>
          <a:lstStyle/>
          <a:p>
            <a:pPr lvl="0">
              <a:buSzPts val="1600"/>
            </a:pPr>
            <a:r>
              <a:rPr lang="en-US" sz="1600" dirty="0" smtClean="0">
                <a:solidFill>
                  <a:schemeClr val="dk1"/>
                </a:solidFill>
                <a:latin typeface="Gill Sans"/>
                <a:ea typeface="Gill Sans"/>
                <a:cs typeface="Gill Sans"/>
                <a:sym typeface="Gill Sans"/>
              </a:rPr>
              <a:t>XI</a:t>
            </a:r>
            <a:r>
              <a:rPr lang="en-US" sz="1600" b="0" i="0" u="none" strike="noStrike" cap="none" dirty="0" smtClean="0">
                <a:solidFill>
                  <a:schemeClr val="dk1"/>
                </a:solidFill>
                <a:latin typeface="Gill Sans"/>
                <a:ea typeface="Gill Sans"/>
                <a:cs typeface="Gill Sans"/>
                <a:sym typeface="Gill Sans"/>
              </a:rPr>
              <a:t>. </a:t>
            </a:r>
            <a:r>
              <a:rPr lang="en-US" sz="1600" b="0" i="0" u="none" strike="noStrike" cap="none" dirty="0">
                <a:solidFill>
                  <a:schemeClr val="dk1"/>
                </a:solidFill>
                <a:latin typeface="Gill Sans"/>
                <a:ea typeface="Gill Sans"/>
                <a:cs typeface="Gill Sans"/>
                <a:sym typeface="Gill Sans"/>
              </a:rPr>
              <a:t>Coronal heating by flares – updated by new EUI HRI events M. </a:t>
            </a:r>
            <a:r>
              <a:rPr lang="en-US" sz="1600" dirty="0" err="1">
                <a:solidFill>
                  <a:schemeClr val="dk1"/>
                </a:solidFill>
                <a:latin typeface="Gill Sans"/>
                <a:ea typeface="Gill Sans"/>
                <a:cs typeface="Gill Sans"/>
                <a:sym typeface="Gill Sans"/>
              </a:rPr>
              <a:t>Aschwanden</a:t>
            </a:r>
            <a:r>
              <a:rPr lang="en-US" sz="1600" dirty="0">
                <a:solidFill>
                  <a:schemeClr val="dk1"/>
                </a:solidFill>
                <a:latin typeface="Gill Sans"/>
                <a:ea typeface="Gill Sans"/>
                <a:cs typeface="Gill Sans"/>
                <a:sym typeface="Gill Sans"/>
              </a:rPr>
              <a:t> </a:t>
            </a:r>
            <a:r>
              <a:rPr lang="en-US" sz="1600" b="0" i="0" u="none" strike="noStrike" cap="none" dirty="0" smtClean="0">
                <a:solidFill>
                  <a:schemeClr val="dk1"/>
                </a:solidFill>
                <a:latin typeface="Gill Sans"/>
                <a:ea typeface="Gill Sans"/>
                <a:cs typeface="Gill Sans"/>
                <a:sym typeface="Gill Sans"/>
              </a:rPr>
              <a:t>2010, summary plot</a:t>
            </a:r>
            <a:endParaRPr sz="1600" b="0" i="0" u="none" strike="noStrike" cap="none" dirty="0">
              <a:solidFill>
                <a:schemeClr val="dk1"/>
              </a:solidFill>
              <a:latin typeface="Gill Sans"/>
              <a:ea typeface="Gill Sans"/>
              <a:cs typeface="Gill Sans"/>
              <a:sym typeface="Gill Sans"/>
            </a:endParaRPr>
          </a:p>
        </p:txBody>
      </p:sp>
      <p:pic>
        <p:nvPicPr>
          <p:cNvPr id="316" name="Google Shape;316;p25"/>
          <p:cNvPicPr preferRelativeResize="0"/>
          <p:nvPr/>
        </p:nvPicPr>
        <p:blipFill rotWithShape="1">
          <a:blip r:embed="rId4">
            <a:alphaModFix/>
          </a:blip>
          <a:srcRect/>
          <a:stretch/>
        </p:blipFill>
        <p:spPr>
          <a:xfrm>
            <a:off x="1496291" y="2523139"/>
            <a:ext cx="5888182" cy="3313609"/>
          </a:xfrm>
          <a:prstGeom prst="rect">
            <a:avLst/>
          </a:prstGeom>
          <a:noFill/>
          <a:ln>
            <a:noFill/>
          </a:ln>
        </p:spPr>
      </p:pic>
      <p:pic>
        <p:nvPicPr>
          <p:cNvPr id="317" name="Google Shape;317;p25"/>
          <p:cNvPicPr preferRelativeResize="0"/>
          <p:nvPr/>
        </p:nvPicPr>
        <p:blipFill rotWithShape="1">
          <a:blip r:embed="rId5">
            <a:alphaModFix/>
          </a:blip>
          <a:srcRect/>
          <a:stretch/>
        </p:blipFill>
        <p:spPr>
          <a:xfrm>
            <a:off x="405204" y="6017743"/>
            <a:ext cx="773745" cy="739808"/>
          </a:xfrm>
          <a:prstGeom prst="rect">
            <a:avLst/>
          </a:prstGeom>
          <a:noFill/>
          <a:ln>
            <a:noFill/>
          </a:ln>
        </p:spPr>
      </p:pic>
      <p:sp>
        <p:nvSpPr>
          <p:cNvPr id="318" name="Google Shape;318;p25"/>
          <p:cNvSpPr/>
          <p:nvPr/>
        </p:nvSpPr>
        <p:spPr>
          <a:xfrm>
            <a:off x="529899" y="5978150"/>
            <a:ext cx="51809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ROB</a:t>
            </a:r>
            <a:endParaRPr sz="1200" b="0" i="0" u="none" strike="noStrike" cap="none">
              <a:solidFill>
                <a:srgbClr val="000000"/>
              </a:solidFill>
              <a:latin typeface="Arial"/>
              <a:ea typeface="Arial"/>
              <a:cs typeface="Arial"/>
              <a:sym typeface="Arial"/>
            </a:endParaRPr>
          </a:p>
        </p:txBody>
      </p:sp>
      <p:cxnSp>
        <p:nvCxnSpPr>
          <p:cNvPr id="319" name="Google Shape;319;p25"/>
          <p:cNvCxnSpPr/>
          <p:nvPr/>
        </p:nvCxnSpPr>
        <p:spPr>
          <a:xfrm>
            <a:off x="3374441" y="2523139"/>
            <a:ext cx="0" cy="2845331"/>
          </a:xfrm>
          <a:prstGeom prst="straightConnector1">
            <a:avLst/>
          </a:prstGeom>
          <a:noFill/>
          <a:ln w="9525" cap="flat" cmpd="sng">
            <a:solidFill>
              <a:srgbClr val="6FA1D0"/>
            </a:solidFill>
            <a:prstDash val="solid"/>
            <a:round/>
            <a:headEnd type="none" w="sm" len="sm"/>
            <a:tailEnd type="none" w="sm" len="sm"/>
          </a:ln>
        </p:spPr>
      </p:cxnSp>
      <p:sp>
        <p:nvSpPr>
          <p:cNvPr id="320" name="Google Shape;320;p25"/>
          <p:cNvSpPr txBox="1"/>
          <p:nvPr/>
        </p:nvSpPr>
        <p:spPr>
          <a:xfrm>
            <a:off x="2249844" y="3622638"/>
            <a:ext cx="971741"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NEW</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STATS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Picoflares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+2.5%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
          <p:cNvSpPr/>
          <p:nvPr/>
        </p:nvSpPr>
        <p:spPr>
          <a:xfrm>
            <a:off x="74201" y="24022"/>
            <a:ext cx="9069799" cy="33855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ill Sans"/>
                <a:ea typeface="Gill Sans"/>
                <a:cs typeface="Gill Sans"/>
                <a:sym typeface="Gill Sans"/>
              </a:rPr>
              <a:t>Campfires impact on </a:t>
            </a:r>
            <a:r>
              <a:rPr lang="en-US" sz="1600" b="0" i="0" u="none" strike="noStrike" cap="none" dirty="0" smtClean="0">
                <a:solidFill>
                  <a:schemeClr val="dk1"/>
                </a:solidFill>
                <a:latin typeface="Gill Sans"/>
                <a:ea typeface="Gill Sans"/>
                <a:cs typeface="Gill Sans"/>
                <a:sym typeface="Gill Sans"/>
              </a:rPr>
              <a:t>coronal </a:t>
            </a:r>
            <a:r>
              <a:rPr lang="en-US" sz="1600" b="0" i="0" u="none" strike="noStrike" cap="none" dirty="0">
                <a:solidFill>
                  <a:schemeClr val="dk1"/>
                </a:solidFill>
                <a:latin typeface="Gill Sans"/>
                <a:ea typeface="Gill Sans"/>
                <a:cs typeface="Gill Sans"/>
                <a:sym typeface="Gill Sans"/>
              </a:rPr>
              <a:t>heating</a:t>
            </a:r>
            <a:endParaRPr sz="1600" b="0" i="0" u="none" strike="noStrike" cap="none" dirty="0">
              <a:solidFill>
                <a:schemeClr val="dk1"/>
              </a:solidFill>
              <a:latin typeface="Gill Sans"/>
              <a:ea typeface="Gill Sans"/>
              <a:cs typeface="Gill Sans"/>
              <a:sym typeface="Gill Sans"/>
            </a:endParaRPr>
          </a:p>
        </p:txBody>
      </p:sp>
      <p:sp>
        <p:nvSpPr>
          <p:cNvPr id="327" name="Google Shape;327;p5"/>
          <p:cNvSpPr txBox="1">
            <a:spLocks noGrp="1"/>
          </p:cNvSpPr>
          <p:nvPr>
            <p:ph type="title"/>
          </p:nvPr>
        </p:nvSpPr>
        <p:spPr>
          <a:xfrm>
            <a:off x="251520" y="620688"/>
            <a:ext cx="8489950" cy="864096"/>
          </a:xfrm>
          <a:prstGeom prst="rect">
            <a:avLst/>
          </a:prstGeom>
          <a:noFill/>
          <a:ln>
            <a:noFill/>
          </a:ln>
        </p:spPr>
        <p:txBody>
          <a:bodyPr spcFirstLastPara="1" wrap="square" lIns="50800" tIns="50800" rIns="50800" bIns="50800" anchor="t" anchorCtr="0">
            <a:normAutofit/>
          </a:bodyPr>
          <a:lstStyle/>
          <a:p>
            <a:pPr marL="40639" marR="40639" lvl="0" indent="0" algn="ctr" rtl="0">
              <a:lnSpc>
                <a:spcPct val="100000"/>
              </a:lnSpc>
              <a:spcBef>
                <a:spcPts val="0"/>
              </a:spcBef>
              <a:spcAft>
                <a:spcPts val="0"/>
              </a:spcAft>
              <a:buClr>
                <a:srgbClr val="00556C"/>
              </a:buClr>
              <a:buSzPts val="3000"/>
              <a:buFont typeface="Helvetica Neue"/>
              <a:buNone/>
            </a:pPr>
            <a:r>
              <a:rPr lang="en-US"/>
              <a:t>Conclusions</a:t>
            </a:r>
            <a:endParaRPr/>
          </a:p>
        </p:txBody>
      </p:sp>
      <p:sp>
        <p:nvSpPr>
          <p:cNvPr id="328" name="Google Shape;328;p5"/>
          <p:cNvSpPr txBox="1">
            <a:spLocks noGrp="1"/>
          </p:cNvSpPr>
          <p:nvPr>
            <p:ph type="body" idx="1"/>
          </p:nvPr>
        </p:nvSpPr>
        <p:spPr>
          <a:xfrm>
            <a:off x="304800" y="1690400"/>
            <a:ext cx="8520600" cy="3796000"/>
          </a:xfrm>
          <a:prstGeom prst="rect">
            <a:avLst/>
          </a:prstGeom>
          <a:noFill/>
          <a:ln>
            <a:noFill/>
          </a:ln>
        </p:spPr>
        <p:txBody>
          <a:bodyPr spcFirstLastPara="1" wrap="square" lIns="50800" tIns="50800" rIns="50800" bIns="50800" anchor="t" anchorCtr="0">
            <a:normAutofit/>
          </a:bodyPr>
          <a:lstStyle/>
          <a:p>
            <a:pPr marL="383540" lvl="0" indent="-342900" algn="just" rtl="0">
              <a:lnSpc>
                <a:spcPct val="90000"/>
              </a:lnSpc>
              <a:spcBef>
                <a:spcPts val="0"/>
              </a:spcBef>
              <a:spcAft>
                <a:spcPts val="0"/>
              </a:spcAft>
              <a:buSzPts val="1665"/>
              <a:buChar char="•"/>
            </a:pPr>
            <a:r>
              <a:rPr lang="en-US" sz="1800" dirty="0"/>
              <a:t>The thermal energy content of campfires detected </a:t>
            </a:r>
            <a:r>
              <a:rPr lang="en-US" sz="1800" dirty="0" smtClean="0"/>
              <a:t>during the 1</a:t>
            </a:r>
            <a:r>
              <a:rPr lang="en-US" sz="1800" baseline="30000" dirty="0" smtClean="0"/>
              <a:t>st</a:t>
            </a:r>
            <a:r>
              <a:rPr lang="en-US" sz="1800" dirty="0" smtClean="0"/>
              <a:t> SO perihelion campaign (in Paper 1 and Paper 2)</a:t>
            </a:r>
            <a:r>
              <a:rPr lang="en-US" sz="1800" dirty="0" smtClean="0"/>
              <a:t> </a:t>
            </a:r>
            <a:r>
              <a:rPr lang="en-US" sz="1800" dirty="0"/>
              <a:t>has been evaluated at the peak of emission measure enhancements. </a:t>
            </a:r>
            <a:endParaRPr sz="1800" dirty="0"/>
          </a:p>
          <a:p>
            <a:pPr marL="383540" lvl="0" indent="-237172" algn="just" rtl="0">
              <a:lnSpc>
                <a:spcPct val="90000"/>
              </a:lnSpc>
              <a:spcBef>
                <a:spcPts val="0"/>
              </a:spcBef>
              <a:spcAft>
                <a:spcPts val="0"/>
              </a:spcAft>
              <a:buSzPts val="1665"/>
              <a:buNone/>
            </a:pPr>
            <a:endParaRPr sz="1800" dirty="0"/>
          </a:p>
          <a:p>
            <a:pPr marL="383540" lvl="0" indent="-342900" algn="just" rtl="0">
              <a:lnSpc>
                <a:spcPct val="90000"/>
              </a:lnSpc>
              <a:spcBef>
                <a:spcPts val="0"/>
              </a:spcBef>
              <a:spcAft>
                <a:spcPts val="0"/>
              </a:spcAft>
              <a:buSzPts val="1665"/>
              <a:buChar char="•"/>
            </a:pPr>
            <a:r>
              <a:rPr lang="en-US" sz="1800" dirty="0"/>
              <a:t>The energy distribution of thermal energy per event is approximate power law. At low energies, approaching </a:t>
            </a:r>
            <a:r>
              <a:rPr lang="en-US" sz="1800" dirty="0" err="1"/>
              <a:t>picoflare</a:t>
            </a:r>
            <a:r>
              <a:rPr lang="en-US" sz="1800" dirty="0"/>
              <a:t> value of 10</a:t>
            </a:r>
            <a:r>
              <a:rPr lang="en-US" sz="1800" baseline="30000" dirty="0"/>
              <a:t>21</a:t>
            </a:r>
            <a:r>
              <a:rPr lang="en-US" sz="1800" dirty="0"/>
              <a:t> ergs, the distribution is influenced by the instrument resolution. </a:t>
            </a:r>
            <a:endParaRPr sz="1800" dirty="0"/>
          </a:p>
          <a:p>
            <a:pPr marL="383540" lvl="0" indent="-237172" algn="just" rtl="0">
              <a:lnSpc>
                <a:spcPct val="90000"/>
              </a:lnSpc>
              <a:spcBef>
                <a:spcPts val="0"/>
              </a:spcBef>
              <a:spcAft>
                <a:spcPts val="0"/>
              </a:spcAft>
              <a:buSzPts val="1665"/>
              <a:buNone/>
            </a:pPr>
            <a:endParaRPr sz="1800" dirty="0"/>
          </a:p>
          <a:p>
            <a:pPr marL="383540" lvl="0" indent="-342900" algn="just" rtl="0">
              <a:lnSpc>
                <a:spcPct val="90000"/>
              </a:lnSpc>
              <a:spcBef>
                <a:spcPts val="0"/>
              </a:spcBef>
              <a:spcAft>
                <a:spcPts val="0"/>
              </a:spcAft>
              <a:buSzPts val="1665"/>
              <a:buChar char="•"/>
            </a:pPr>
            <a:r>
              <a:rPr lang="en-US" sz="1800" dirty="0"/>
              <a:t>At high energies the thermal energy content is limited by 10</a:t>
            </a:r>
            <a:r>
              <a:rPr lang="en-US" sz="1800" baseline="30000" dirty="0"/>
              <a:t>26</a:t>
            </a:r>
            <a:r>
              <a:rPr lang="en-US" sz="1800" dirty="0"/>
              <a:t> ergs per observed event due to 260 sec total observational time. </a:t>
            </a:r>
            <a:endParaRPr sz="1800" dirty="0"/>
          </a:p>
          <a:p>
            <a:pPr marL="383540" lvl="0" indent="-237172" algn="just" rtl="0">
              <a:lnSpc>
                <a:spcPct val="90000"/>
              </a:lnSpc>
              <a:spcBef>
                <a:spcPts val="0"/>
              </a:spcBef>
              <a:spcAft>
                <a:spcPts val="0"/>
              </a:spcAft>
              <a:buSzPts val="1665"/>
              <a:buNone/>
            </a:pPr>
            <a:endParaRPr sz="1800" dirty="0"/>
          </a:p>
          <a:p>
            <a:pPr marL="383540" lvl="0" indent="-342900" algn="just" rtl="0">
              <a:lnSpc>
                <a:spcPct val="90000"/>
              </a:lnSpc>
              <a:spcBef>
                <a:spcPts val="0"/>
              </a:spcBef>
              <a:spcAft>
                <a:spcPts val="0"/>
              </a:spcAft>
              <a:buSzPts val="1665"/>
              <a:buChar char="•"/>
            </a:pPr>
            <a:r>
              <a:rPr lang="en-US" sz="1800" dirty="0"/>
              <a:t>The existence of </a:t>
            </a:r>
            <a:r>
              <a:rPr lang="en-US" sz="1800" dirty="0" err="1"/>
              <a:t>picoflares</a:t>
            </a:r>
            <a:r>
              <a:rPr lang="en-US" sz="1800" dirty="0"/>
              <a:t> is compliant with the necessary power balance in solar corona and the quantities of free magnetic energy deposited for heat.</a:t>
            </a:r>
            <a:endParaRPr dirty="0"/>
          </a:p>
          <a:p>
            <a:pPr marL="383540" lvl="0" indent="-237172" algn="just" rtl="0">
              <a:lnSpc>
                <a:spcPct val="90000"/>
              </a:lnSpc>
              <a:spcBef>
                <a:spcPts val="0"/>
              </a:spcBef>
              <a:spcAft>
                <a:spcPts val="0"/>
              </a:spcAft>
              <a:buSzPts val="1665"/>
              <a:buNone/>
            </a:pPr>
            <a:endParaRPr sz="1800" dirty="0"/>
          </a:p>
          <a:p>
            <a:pPr marL="383540" lvl="0" indent="-342900" algn="just" rtl="0">
              <a:lnSpc>
                <a:spcPct val="90000"/>
              </a:lnSpc>
              <a:spcBef>
                <a:spcPts val="0"/>
              </a:spcBef>
              <a:spcAft>
                <a:spcPts val="0"/>
              </a:spcAft>
              <a:buSzPts val="1665"/>
              <a:buChar char="•"/>
            </a:pPr>
            <a:r>
              <a:rPr lang="en-US" sz="1665" dirty="0"/>
              <a:t>EUI campfires are  a new </a:t>
            </a:r>
            <a:r>
              <a:rPr lang="en-US" sz="1665" dirty="0" err="1"/>
              <a:t>picoflare</a:t>
            </a:r>
            <a:r>
              <a:rPr lang="en-US" sz="1665" dirty="0"/>
              <a:t> extension of the flare-like events family</a:t>
            </a:r>
            <a:endParaRPr sz="1665"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a:t>Outline</a:t>
            </a:r>
            <a:endParaRPr/>
          </a:p>
        </p:txBody>
      </p:sp>
      <p:sp>
        <p:nvSpPr>
          <p:cNvPr id="112" name="Google Shape;112;p20"/>
          <p:cNvSpPr txBox="1">
            <a:spLocks noGrp="1"/>
          </p:cNvSpPr>
          <p:nvPr>
            <p:ph type="body" idx="1"/>
          </p:nvPr>
        </p:nvSpPr>
        <p:spPr>
          <a:xfrm>
            <a:off x="249382" y="1697182"/>
            <a:ext cx="8229600"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Clr>
                <a:schemeClr val="dk1"/>
              </a:buClr>
              <a:buSzPts val="1800"/>
              <a:buChar char="•"/>
            </a:pPr>
            <a:r>
              <a:rPr lang="en-US" sz="2400"/>
              <a:t>Observational campaign</a:t>
            </a:r>
            <a:endParaRPr sz="2400"/>
          </a:p>
          <a:p>
            <a:pPr marL="457200" lvl="0" indent="-342900" algn="l" rtl="0">
              <a:lnSpc>
                <a:spcPct val="100000"/>
              </a:lnSpc>
              <a:spcBef>
                <a:spcPts val="360"/>
              </a:spcBef>
              <a:spcAft>
                <a:spcPts val="0"/>
              </a:spcAft>
              <a:buClr>
                <a:schemeClr val="dk1"/>
              </a:buClr>
              <a:buSzPts val="1800"/>
              <a:buChar char="•"/>
            </a:pPr>
            <a:r>
              <a:rPr lang="en-US" sz="2400"/>
              <a:t>Campfires Morphology</a:t>
            </a:r>
            <a:endParaRPr sz="2400"/>
          </a:p>
          <a:p>
            <a:pPr marL="457200" lvl="0" indent="-342900" algn="l" rtl="0">
              <a:lnSpc>
                <a:spcPct val="100000"/>
              </a:lnSpc>
              <a:spcBef>
                <a:spcPts val="360"/>
              </a:spcBef>
              <a:spcAft>
                <a:spcPts val="0"/>
              </a:spcAft>
              <a:buClr>
                <a:schemeClr val="dk1"/>
              </a:buClr>
              <a:buSzPts val="1800"/>
              <a:buChar char="•"/>
            </a:pPr>
            <a:r>
              <a:rPr lang="en-US" sz="2400"/>
              <a:t>Campfires Energy</a:t>
            </a:r>
            <a:endParaRPr/>
          </a:p>
          <a:p>
            <a:pPr marL="457200" lvl="0" indent="-228600" algn="l" rtl="0">
              <a:lnSpc>
                <a:spcPct val="100000"/>
              </a:lnSpc>
              <a:spcBef>
                <a:spcPts val="360"/>
              </a:spcBef>
              <a:spcAft>
                <a:spcPts val="0"/>
              </a:spcAft>
              <a:buClr>
                <a:schemeClr val="dk1"/>
              </a:buClr>
              <a:buSzPts val="1800"/>
              <a:buNone/>
            </a:pPr>
            <a:endParaRPr sz="2400"/>
          </a:p>
          <a:p>
            <a:pPr marL="457200" lvl="0" indent="-342900" algn="l" rtl="0">
              <a:lnSpc>
                <a:spcPct val="100000"/>
              </a:lnSpc>
              <a:spcBef>
                <a:spcPts val="360"/>
              </a:spcBef>
              <a:spcAft>
                <a:spcPts val="0"/>
              </a:spcAft>
              <a:buSzPts val="1800"/>
              <a:buFont typeface="Helvetica Neue"/>
              <a:buNone/>
            </a:pPr>
            <a:endParaRPr sz="2400"/>
          </a:p>
        </p:txBody>
      </p:sp>
      <p:sp>
        <p:nvSpPr>
          <p:cNvPr id="113" name="Google Shape;113;p20"/>
          <p:cNvSpPr/>
          <p:nvPr/>
        </p:nvSpPr>
        <p:spPr>
          <a:xfrm>
            <a:off x="1302327" y="3524916"/>
            <a:ext cx="7384473" cy="2600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See also Paper 1 and Paper 2 EUI consortium papers:</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500" b="0" i="0" u="none" strike="noStrike" cap="none">
                <a:solidFill>
                  <a:srgbClr val="000000"/>
                </a:solidFill>
                <a:latin typeface="Arial"/>
                <a:ea typeface="Arial"/>
                <a:cs typeface="Arial"/>
                <a:sym typeface="Arial"/>
              </a:rPr>
              <a:t>Paper 1. Berghmans and EUI team, 2021, A&amp;A, SO issue,  in press.</a:t>
            </a:r>
            <a:endParaRPr/>
          </a:p>
          <a:p>
            <a:pPr marL="0" marR="0" lvl="0" indent="0" algn="l" rtl="0">
              <a:lnSpc>
                <a:spcPct val="100000"/>
              </a:lnSpc>
              <a:spcBef>
                <a:spcPts val="0"/>
              </a:spcBef>
              <a:spcAft>
                <a:spcPts val="0"/>
              </a:spcAft>
              <a:buNone/>
            </a:pPr>
            <a:r>
              <a:rPr lang="en-US" sz="1500" b="0" i="0" u="none" strike="noStrike" cap="none">
                <a:solidFill>
                  <a:srgbClr val="FF0000"/>
                </a:solidFill>
                <a:latin typeface="Arial"/>
                <a:ea typeface="Arial"/>
                <a:cs typeface="Arial"/>
                <a:sym typeface="Arial"/>
              </a:rPr>
              <a:t>“Extreme-UV quiet Sun brightening observed by the Solar Orbiter/EUI” .</a:t>
            </a:r>
            <a:endParaRPr/>
          </a:p>
          <a:p>
            <a:pPr marL="0" marR="0" lvl="0" indent="0" algn="l" rtl="0">
              <a:lnSpc>
                <a:spcPct val="100000"/>
              </a:lnSpc>
              <a:spcBef>
                <a:spcPts val="0"/>
              </a:spcBef>
              <a:spcAft>
                <a:spcPts val="0"/>
              </a:spcAft>
              <a:buNone/>
            </a:pPr>
            <a:r>
              <a:rPr lang="en-US" sz="1500" b="0" i="0" u="none" strike="noStrike" cap="none">
                <a:solidFill>
                  <a:schemeClr val="dk1"/>
                </a:solidFill>
                <a:latin typeface="Arial"/>
                <a:ea typeface="Arial"/>
                <a:cs typeface="Arial"/>
                <a:sym typeface="Arial"/>
              </a:rPr>
              <a:t>campfire geometry an cinematic and statistical properties.</a:t>
            </a:r>
            <a:endParaRPr/>
          </a:p>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500" b="0" i="0" u="none" strike="noStrike" cap="none">
                <a:solidFill>
                  <a:srgbClr val="000000"/>
                </a:solidFill>
                <a:latin typeface="Arial"/>
                <a:ea typeface="Arial"/>
                <a:cs typeface="Arial"/>
                <a:sym typeface="Arial"/>
              </a:rPr>
              <a:t>Paper 2. A. Zhukov and EUI team, A&amp;A, SO issue,  in press.</a:t>
            </a:r>
            <a:endParaRPr/>
          </a:p>
          <a:p>
            <a:pPr marL="0" marR="0" lvl="0" indent="0" algn="l" rtl="0">
              <a:lnSpc>
                <a:spcPct val="100000"/>
              </a:lnSpc>
              <a:spcBef>
                <a:spcPts val="0"/>
              </a:spcBef>
              <a:spcAft>
                <a:spcPts val="0"/>
              </a:spcAft>
              <a:buNone/>
            </a:pPr>
            <a:r>
              <a:rPr lang="en-US" sz="1500" b="0" i="0" u="none" strike="noStrike" cap="none">
                <a:solidFill>
                  <a:srgbClr val="000000"/>
                </a:solidFill>
                <a:latin typeface="Arial"/>
                <a:ea typeface="Arial"/>
                <a:cs typeface="Arial"/>
                <a:sym typeface="Arial"/>
              </a:rPr>
              <a:t>“</a:t>
            </a:r>
            <a:r>
              <a:rPr lang="en-US" sz="1500" b="0" i="0" u="none" strike="noStrike" cap="none">
                <a:solidFill>
                  <a:srgbClr val="FF0000"/>
                </a:solidFill>
                <a:latin typeface="Arial"/>
                <a:ea typeface="Arial"/>
                <a:cs typeface="Arial"/>
                <a:sym typeface="Arial"/>
              </a:rPr>
              <a:t>Stereoscopy of extreme UV quiet Sun brightenings observed by Solar Orbiter”</a:t>
            </a:r>
            <a:endParaRPr/>
          </a:p>
          <a:p>
            <a:pPr marL="0" marR="0" lvl="0" indent="0" algn="l" rtl="0">
              <a:lnSpc>
                <a:spcPct val="100000"/>
              </a:lnSpc>
              <a:spcBef>
                <a:spcPts val="0"/>
              </a:spcBef>
              <a:spcAft>
                <a:spcPts val="0"/>
              </a:spcAft>
              <a:buNone/>
            </a:pPr>
            <a:r>
              <a:rPr lang="en-US" sz="1500" b="0" i="0" u="none" strike="noStrike" cap="none">
                <a:solidFill>
                  <a:srgbClr val="FF0000"/>
                </a:solidFill>
                <a:latin typeface="Arial"/>
                <a:ea typeface="Arial"/>
                <a:cs typeface="Arial"/>
                <a:sym typeface="Arial"/>
              </a:rPr>
              <a:t>  </a:t>
            </a:r>
            <a:r>
              <a:rPr lang="en-US" sz="1500" b="0" i="0" u="none" strike="noStrike" cap="none">
                <a:solidFill>
                  <a:schemeClr val="dk1"/>
                </a:solidFill>
                <a:latin typeface="Arial"/>
                <a:ea typeface="Arial"/>
                <a:cs typeface="Arial"/>
                <a:sym typeface="Arial"/>
              </a:rPr>
              <a:t>- 1</a:t>
            </a:r>
            <a:r>
              <a:rPr lang="en-US" sz="1500" b="0" i="0" u="none" strike="noStrike" cap="none" baseline="30000">
                <a:solidFill>
                  <a:schemeClr val="dk1"/>
                </a:solidFill>
                <a:latin typeface="Arial"/>
                <a:ea typeface="Arial"/>
                <a:cs typeface="Arial"/>
                <a:sym typeface="Arial"/>
              </a:rPr>
              <a:t>st</a:t>
            </a:r>
            <a:r>
              <a:rPr lang="en-US" sz="1500" b="0" i="0" u="none" strike="noStrike" cap="none">
                <a:solidFill>
                  <a:schemeClr val="dk1"/>
                </a:solidFill>
                <a:latin typeface="Arial"/>
                <a:ea typeface="Arial"/>
                <a:cs typeface="Arial"/>
                <a:sym typeface="Arial"/>
              </a:rPr>
              <a:t> determination of campfires vertical height</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pic>
        <p:nvPicPr>
          <p:cNvPr id="114" name="Google Shape;114;p20"/>
          <p:cNvPicPr preferRelativeResize="0"/>
          <p:nvPr/>
        </p:nvPicPr>
        <p:blipFill rotWithShape="1">
          <a:blip r:embed="rId3">
            <a:alphaModFix/>
          </a:blip>
          <a:srcRect/>
          <a:stretch/>
        </p:blipFill>
        <p:spPr>
          <a:xfrm>
            <a:off x="128571" y="162475"/>
            <a:ext cx="962057" cy="46376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
          <p:cNvSpPr txBox="1">
            <a:spLocks noGrp="1"/>
          </p:cNvSpPr>
          <p:nvPr>
            <p:ph type="title"/>
          </p:nvPr>
        </p:nvSpPr>
        <p:spPr>
          <a:xfrm>
            <a:off x="338336" y="404664"/>
            <a:ext cx="8832300" cy="636333"/>
          </a:xfrm>
          <a:prstGeom prst="rect">
            <a:avLst/>
          </a:prstGeom>
          <a:noFill/>
          <a:ln>
            <a:noFill/>
          </a:ln>
        </p:spPr>
        <p:txBody>
          <a:bodyPr spcFirstLastPara="1" wrap="square" lIns="50800" tIns="50800" rIns="50800" bIns="50800" anchor="t" anchorCtr="0">
            <a:noAutofit/>
          </a:bodyPr>
          <a:lstStyle/>
          <a:p>
            <a:pPr marL="40639" marR="40639" lvl="0" indent="0" algn="ctr" rtl="0">
              <a:lnSpc>
                <a:spcPct val="100000"/>
              </a:lnSpc>
              <a:spcBef>
                <a:spcPts val="0"/>
              </a:spcBef>
              <a:spcAft>
                <a:spcPts val="0"/>
              </a:spcAft>
              <a:buClr>
                <a:srgbClr val="00556C"/>
              </a:buClr>
              <a:buSzPts val="3200"/>
              <a:buFont typeface="Helvetica Neue"/>
              <a:buNone/>
            </a:pPr>
            <a:r>
              <a:rPr lang="en-US" sz="3200"/>
              <a:t>EUI HRI Campfires ZOOM </a:t>
            </a:r>
            <a:br>
              <a:rPr lang="en-US" sz="3200"/>
            </a:br>
            <a:r>
              <a:rPr lang="en-US" sz="1800"/>
              <a:t>1</a:t>
            </a:r>
            <a:r>
              <a:rPr lang="en-US" sz="1800" baseline="30000"/>
              <a:t>st</a:t>
            </a:r>
            <a:r>
              <a:rPr lang="en-US" sz="1800"/>
              <a:t> Solar Orbiter Perihelion: 30-05-2020,  14:55 – 15:00 UT, 5 sec cadence  </a:t>
            </a:r>
            <a:endParaRPr sz="1800"/>
          </a:p>
        </p:txBody>
      </p:sp>
      <p:sp>
        <p:nvSpPr>
          <p:cNvPr id="121" name="Google Shape;121;p1"/>
          <p:cNvSpPr txBox="1">
            <a:spLocks noGrp="1"/>
          </p:cNvSpPr>
          <p:nvPr>
            <p:ph type="body" idx="1"/>
          </p:nvPr>
        </p:nvSpPr>
        <p:spPr>
          <a:xfrm>
            <a:off x="304800" y="1340768"/>
            <a:ext cx="8520600" cy="3796000"/>
          </a:xfrm>
          <a:prstGeom prst="rect">
            <a:avLst/>
          </a:prstGeom>
          <a:noFill/>
          <a:ln>
            <a:noFill/>
          </a:ln>
        </p:spPr>
        <p:txBody>
          <a:bodyPr spcFirstLastPara="1" wrap="square" lIns="50800" tIns="50800" rIns="50800" bIns="50800" anchor="t" anchorCtr="0">
            <a:normAutofit/>
          </a:bodyPr>
          <a:lstStyle/>
          <a:p>
            <a:pPr marL="383540" lvl="0" indent="-342900" algn="just" rtl="0">
              <a:lnSpc>
                <a:spcPct val="100000"/>
              </a:lnSpc>
              <a:spcBef>
                <a:spcPts val="0"/>
              </a:spcBef>
              <a:spcAft>
                <a:spcPts val="0"/>
              </a:spcAft>
              <a:buClr>
                <a:schemeClr val="dk1"/>
              </a:buClr>
              <a:buSzPts val="1800"/>
              <a:buChar char="•"/>
            </a:pPr>
            <a:r>
              <a:rPr lang="en-US" sz="1800"/>
              <a:t>Smallest campfire event [2 pxl ]  EUV enhancements</a:t>
            </a:r>
            <a:endParaRPr sz="1800"/>
          </a:p>
        </p:txBody>
      </p:sp>
      <p:pic>
        <p:nvPicPr>
          <p:cNvPr id="122" name="Google Shape;122;p1"/>
          <p:cNvPicPr preferRelativeResize="0"/>
          <p:nvPr/>
        </p:nvPicPr>
        <p:blipFill rotWithShape="1">
          <a:blip r:embed="rId3">
            <a:alphaModFix/>
          </a:blip>
          <a:srcRect/>
          <a:stretch/>
        </p:blipFill>
        <p:spPr>
          <a:xfrm>
            <a:off x="636931" y="3168984"/>
            <a:ext cx="3863061" cy="3068328"/>
          </a:xfrm>
          <a:prstGeom prst="rect">
            <a:avLst/>
          </a:prstGeom>
          <a:noFill/>
          <a:ln w="25400" cap="flat" cmpd="sng">
            <a:solidFill>
              <a:schemeClr val="dk1"/>
            </a:solidFill>
            <a:prstDash val="solid"/>
            <a:round/>
            <a:headEnd type="none" w="sm" len="sm"/>
            <a:tailEnd type="none" w="sm" len="sm"/>
          </a:ln>
        </p:spPr>
      </p:pic>
      <p:sp>
        <p:nvSpPr>
          <p:cNvPr id="123" name="Google Shape;123;p1"/>
          <p:cNvSpPr/>
          <p:nvPr/>
        </p:nvSpPr>
        <p:spPr>
          <a:xfrm>
            <a:off x="2339752" y="5147068"/>
            <a:ext cx="288032" cy="63407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24" name="Google Shape;124;p1"/>
          <p:cNvSpPr/>
          <p:nvPr/>
        </p:nvSpPr>
        <p:spPr>
          <a:xfrm>
            <a:off x="3006849" y="5733256"/>
            <a:ext cx="288032" cy="288032"/>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pic>
        <p:nvPicPr>
          <p:cNvPr id="125" name="Google Shape;125;p1"/>
          <p:cNvPicPr preferRelativeResize="0"/>
          <p:nvPr/>
        </p:nvPicPr>
        <p:blipFill rotWithShape="1">
          <a:blip r:embed="rId4">
            <a:alphaModFix/>
          </a:blip>
          <a:srcRect/>
          <a:stretch/>
        </p:blipFill>
        <p:spPr>
          <a:xfrm>
            <a:off x="4709294" y="3130844"/>
            <a:ext cx="3895153" cy="3106467"/>
          </a:xfrm>
          <a:prstGeom prst="rect">
            <a:avLst/>
          </a:prstGeom>
          <a:noFill/>
          <a:ln>
            <a:noFill/>
          </a:ln>
        </p:spPr>
      </p:pic>
      <p:sp>
        <p:nvSpPr>
          <p:cNvPr id="126" name="Google Shape;126;p1"/>
          <p:cNvSpPr/>
          <p:nvPr/>
        </p:nvSpPr>
        <p:spPr>
          <a:xfrm>
            <a:off x="971600" y="3274860"/>
            <a:ext cx="432048" cy="58618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27" name="Google Shape;127;p1"/>
          <p:cNvSpPr/>
          <p:nvPr/>
        </p:nvSpPr>
        <p:spPr>
          <a:xfrm>
            <a:off x="1907704" y="4869160"/>
            <a:ext cx="288032" cy="504056"/>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28" name="Google Shape;128;p1"/>
          <p:cNvSpPr/>
          <p:nvPr/>
        </p:nvSpPr>
        <p:spPr>
          <a:xfrm>
            <a:off x="7164288" y="3706908"/>
            <a:ext cx="288032" cy="36004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29" name="Google Shape;129;p1"/>
          <p:cNvSpPr/>
          <p:nvPr/>
        </p:nvSpPr>
        <p:spPr>
          <a:xfrm>
            <a:off x="6444208" y="5147068"/>
            <a:ext cx="288032" cy="63407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0" name="Google Shape;130;p1"/>
          <p:cNvSpPr/>
          <p:nvPr/>
        </p:nvSpPr>
        <p:spPr>
          <a:xfrm>
            <a:off x="7020272" y="5651124"/>
            <a:ext cx="288032" cy="288032"/>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1" name="Google Shape;131;p1"/>
          <p:cNvSpPr/>
          <p:nvPr/>
        </p:nvSpPr>
        <p:spPr>
          <a:xfrm>
            <a:off x="5076056" y="3202852"/>
            <a:ext cx="432047" cy="58618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2" name="Google Shape;132;p1"/>
          <p:cNvSpPr/>
          <p:nvPr/>
        </p:nvSpPr>
        <p:spPr>
          <a:xfrm>
            <a:off x="6012160" y="3922932"/>
            <a:ext cx="288032" cy="504056"/>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3" name="Google Shape;133;p1"/>
          <p:cNvSpPr/>
          <p:nvPr/>
        </p:nvSpPr>
        <p:spPr>
          <a:xfrm>
            <a:off x="6084168" y="4715020"/>
            <a:ext cx="288032" cy="504056"/>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4" name="Google Shape;134;p1"/>
          <p:cNvSpPr/>
          <p:nvPr/>
        </p:nvSpPr>
        <p:spPr>
          <a:xfrm>
            <a:off x="3059832" y="3778916"/>
            <a:ext cx="288032" cy="36004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5" name="Google Shape;135;p1"/>
          <p:cNvSpPr/>
          <p:nvPr/>
        </p:nvSpPr>
        <p:spPr>
          <a:xfrm>
            <a:off x="1835696" y="3994940"/>
            <a:ext cx="288032" cy="504056"/>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6" name="Google Shape;136;p1"/>
          <p:cNvSpPr/>
          <p:nvPr/>
        </p:nvSpPr>
        <p:spPr>
          <a:xfrm>
            <a:off x="6948264" y="5147068"/>
            <a:ext cx="288032" cy="288032"/>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7" name="Google Shape;137;p1"/>
          <p:cNvSpPr/>
          <p:nvPr/>
        </p:nvSpPr>
        <p:spPr>
          <a:xfrm>
            <a:off x="2771800" y="5147068"/>
            <a:ext cx="288032" cy="288032"/>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8" name="Google Shape;138;p1"/>
          <p:cNvSpPr/>
          <p:nvPr/>
        </p:nvSpPr>
        <p:spPr>
          <a:xfrm>
            <a:off x="6372200" y="4066948"/>
            <a:ext cx="288032" cy="288032"/>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pic>
        <p:nvPicPr>
          <p:cNvPr id="139" name="Google Shape;139;p1"/>
          <p:cNvPicPr preferRelativeResize="0"/>
          <p:nvPr/>
        </p:nvPicPr>
        <p:blipFill rotWithShape="1">
          <a:blip r:embed="rId5">
            <a:alphaModFix/>
          </a:blip>
          <a:srcRect/>
          <a:stretch/>
        </p:blipFill>
        <p:spPr>
          <a:xfrm>
            <a:off x="611560" y="1856142"/>
            <a:ext cx="1342781" cy="1138031"/>
          </a:xfrm>
          <a:prstGeom prst="rect">
            <a:avLst/>
          </a:prstGeom>
          <a:noFill/>
          <a:ln w="12700" cap="flat" cmpd="sng">
            <a:solidFill>
              <a:schemeClr val="dk1"/>
            </a:solidFill>
            <a:prstDash val="solid"/>
            <a:miter lim="800000"/>
            <a:headEnd type="none" w="sm" len="sm"/>
            <a:tailEnd type="none" w="sm" len="sm"/>
          </a:ln>
        </p:spPr>
      </p:pic>
      <p:sp>
        <p:nvSpPr>
          <p:cNvPr id="140" name="Google Shape;140;p1"/>
          <p:cNvSpPr/>
          <p:nvPr/>
        </p:nvSpPr>
        <p:spPr>
          <a:xfrm rot="-5400000">
            <a:off x="-563513" y="2316643"/>
            <a:ext cx="18036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Helvetica Neue"/>
                <a:ea typeface="Helvetica Neue"/>
                <a:cs typeface="Helvetica Neue"/>
                <a:sym typeface="Helvetica Neue"/>
              </a:rPr>
              <a:t>SO position 2020-05-30</a:t>
            </a:r>
            <a:endParaRPr sz="1200" b="0" i="0" u="none" strike="noStrike" cap="none">
              <a:solidFill>
                <a:schemeClr val="dk1"/>
              </a:solidFill>
              <a:latin typeface="Helvetica Neue"/>
              <a:ea typeface="Helvetica Neue"/>
              <a:cs typeface="Helvetica Neue"/>
              <a:sym typeface="Helvetica Neue"/>
            </a:endParaRPr>
          </a:p>
        </p:txBody>
      </p:sp>
      <p:sp>
        <p:nvSpPr>
          <p:cNvPr id="141" name="Google Shape;141;p1"/>
          <p:cNvSpPr/>
          <p:nvPr/>
        </p:nvSpPr>
        <p:spPr>
          <a:xfrm>
            <a:off x="611560" y="6372036"/>
            <a:ext cx="11592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Helvetica Neue"/>
                <a:ea typeface="Helvetica Neue"/>
                <a:cs typeface="Helvetica Neue"/>
                <a:sym typeface="Helvetica Neue"/>
              </a:rPr>
              <a:t>7 000 km</a:t>
            </a:r>
            <a:endParaRPr sz="1800" b="1" i="0" u="none" strike="noStrike" cap="none">
              <a:solidFill>
                <a:schemeClr val="dk1"/>
              </a:solidFill>
              <a:latin typeface="Helvetica Neue"/>
              <a:ea typeface="Helvetica Neue"/>
              <a:cs typeface="Helvetica Neue"/>
              <a:sym typeface="Helvetica Neue"/>
            </a:endParaRPr>
          </a:p>
        </p:txBody>
      </p:sp>
      <p:sp>
        <p:nvSpPr>
          <p:cNvPr id="142" name="Google Shape;142;p1"/>
          <p:cNvSpPr/>
          <p:nvPr/>
        </p:nvSpPr>
        <p:spPr>
          <a:xfrm rot="-5400000">
            <a:off x="-287476" y="4608757"/>
            <a:ext cx="11592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Helvetica Neue"/>
                <a:ea typeface="Helvetica Neue"/>
                <a:cs typeface="Helvetica Neue"/>
                <a:sym typeface="Helvetica Neue"/>
              </a:rPr>
              <a:t>7 000 km</a:t>
            </a:r>
            <a:endParaRPr sz="1800" b="1" i="0" u="none" strike="noStrike" cap="none">
              <a:solidFill>
                <a:schemeClr val="dk1"/>
              </a:solidFill>
              <a:latin typeface="Helvetica Neue"/>
              <a:ea typeface="Helvetica Neue"/>
              <a:cs typeface="Helvetica Neue"/>
              <a:sym typeface="Helvetica Neue"/>
            </a:endParaRPr>
          </a:p>
        </p:txBody>
      </p:sp>
      <p:sp>
        <p:nvSpPr>
          <p:cNvPr id="143" name="Google Shape;143;p1"/>
          <p:cNvSpPr/>
          <p:nvPr/>
        </p:nvSpPr>
        <p:spPr>
          <a:xfrm>
            <a:off x="5838405" y="2761512"/>
            <a:ext cx="17876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HRI EUV 174 Å</a:t>
            </a:r>
            <a:endParaRPr sz="1800" b="0" i="0" u="none" strike="noStrike" cap="none">
              <a:solidFill>
                <a:schemeClr val="dk1"/>
              </a:solidFill>
              <a:latin typeface="Helvetica Neue"/>
              <a:ea typeface="Helvetica Neue"/>
              <a:cs typeface="Helvetica Neue"/>
              <a:sym typeface="Helvetica Neue"/>
            </a:endParaRPr>
          </a:p>
        </p:txBody>
      </p:sp>
      <p:sp>
        <p:nvSpPr>
          <p:cNvPr id="144" name="Google Shape;144;p1"/>
          <p:cNvSpPr/>
          <p:nvPr/>
        </p:nvSpPr>
        <p:spPr>
          <a:xfrm>
            <a:off x="2162738" y="2761512"/>
            <a:ext cx="16171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HRI Lyman-</a:t>
            </a:r>
            <a:r>
              <a:rPr lang="en-US" sz="1800" b="0" i="0" u="none" strike="noStrike" cap="none">
                <a:solidFill>
                  <a:schemeClr val="dk1"/>
                </a:solidFill>
                <a:latin typeface="Noto Sans Symbols"/>
                <a:ea typeface="Noto Sans Symbols"/>
                <a:cs typeface="Noto Sans Symbols"/>
                <a:sym typeface="Noto Sans Symbols"/>
              </a:rPr>
              <a:t>α</a:t>
            </a:r>
            <a:r>
              <a:rPr lang="en-US" sz="1800" b="0" i="0" u="none" strike="noStrike" cap="none">
                <a:solidFill>
                  <a:schemeClr val="dk1"/>
                </a:solidFill>
                <a:latin typeface="Helvetica Neue"/>
                <a:ea typeface="Helvetica Neue"/>
                <a:cs typeface="Helvetica Neue"/>
                <a:sym typeface="Helvetica Neue"/>
              </a:rPr>
              <a:t> </a:t>
            </a:r>
            <a:endParaRPr sz="1800" b="0" i="0" u="none" strike="noStrike" cap="none">
              <a:solidFill>
                <a:schemeClr val="dk1"/>
              </a:solidFill>
              <a:latin typeface="Helvetica Neue"/>
              <a:ea typeface="Helvetica Neue"/>
              <a:cs typeface="Helvetica Neue"/>
              <a:sym typeface="Helvetica Neue"/>
            </a:endParaRPr>
          </a:p>
        </p:txBody>
      </p:sp>
      <p:sp>
        <p:nvSpPr>
          <p:cNvPr id="145" name="Google Shape;145;p1"/>
          <p:cNvSpPr/>
          <p:nvPr/>
        </p:nvSpPr>
        <p:spPr>
          <a:xfrm>
            <a:off x="4183253" y="2853845"/>
            <a:ext cx="88998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Helvetica Neue"/>
                <a:ea typeface="Helvetica Neue"/>
                <a:cs typeface="Helvetica Neue"/>
                <a:sym typeface="Helvetica Neue"/>
              </a:rPr>
              <a:t>co-aligned</a:t>
            </a:r>
            <a:endParaRPr sz="1200" b="0" i="0" u="none" strike="noStrike" cap="none">
              <a:solidFill>
                <a:schemeClr val="dk1"/>
              </a:solidFill>
              <a:latin typeface="Helvetica Neue"/>
              <a:ea typeface="Helvetica Neue"/>
              <a:cs typeface="Helvetica Neue"/>
              <a:sym typeface="Helvetica Neue"/>
            </a:endParaRPr>
          </a:p>
        </p:txBody>
      </p:sp>
      <p:sp>
        <p:nvSpPr>
          <p:cNvPr id="146" name="Google Shape;146;p1"/>
          <p:cNvSpPr/>
          <p:nvPr/>
        </p:nvSpPr>
        <p:spPr>
          <a:xfrm>
            <a:off x="5294474" y="1959763"/>
            <a:ext cx="2875531" cy="3693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C00000"/>
              </a:buClr>
              <a:buSzPts val="1800"/>
              <a:buFont typeface="Noto Sans Symbols"/>
              <a:buChar char="⮚"/>
            </a:pPr>
            <a:r>
              <a:rPr lang="en-US" sz="1800" b="0" i="0" u="none" strike="noStrike" cap="none" dirty="0">
                <a:solidFill>
                  <a:srgbClr val="C00000"/>
                </a:solidFill>
                <a:latin typeface="Helvetica Neue"/>
                <a:ea typeface="Helvetica Neue"/>
                <a:cs typeface="Helvetica Neue"/>
                <a:sym typeface="Helvetica Neue"/>
              </a:rPr>
              <a:t>INTRACELL </a:t>
            </a:r>
            <a:r>
              <a:rPr lang="en-US" sz="1800" b="1" i="0" u="none" strike="noStrike" cap="none" dirty="0">
                <a:solidFill>
                  <a:srgbClr val="C00000"/>
                </a:solidFill>
                <a:latin typeface="Helvetica Neue"/>
                <a:ea typeface="Helvetica Neue"/>
                <a:cs typeface="Helvetica Neue"/>
                <a:sym typeface="Helvetica Neue"/>
              </a:rPr>
              <a:t>(DARK</a:t>
            </a:r>
            <a:r>
              <a:rPr lang="en-US" sz="1800" b="0" i="0" u="none" strike="noStrike" cap="none" dirty="0">
                <a:solidFill>
                  <a:srgbClr val="C00000"/>
                </a:solidFill>
                <a:latin typeface="Helvetica Neue"/>
                <a:ea typeface="Helvetica Neue"/>
                <a:cs typeface="Helvetica Neue"/>
                <a:sym typeface="Helvetica Neue"/>
              </a:rPr>
              <a:t>)    </a:t>
            </a:r>
            <a:endParaRPr sz="1400" b="0" i="0" u="none" strike="noStrike" cap="none" dirty="0">
              <a:solidFill>
                <a:srgbClr val="000000"/>
              </a:solidFill>
              <a:latin typeface="Arial"/>
              <a:ea typeface="Arial"/>
              <a:cs typeface="Arial"/>
              <a:sym typeface="Arial"/>
            </a:endParaRPr>
          </a:p>
        </p:txBody>
      </p:sp>
      <p:sp>
        <p:nvSpPr>
          <p:cNvPr id="147" name="Google Shape;147;p1"/>
          <p:cNvSpPr/>
          <p:nvPr/>
        </p:nvSpPr>
        <p:spPr>
          <a:xfrm>
            <a:off x="2291713" y="1942708"/>
            <a:ext cx="2768707"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B050"/>
              </a:buClr>
              <a:buSzPts val="1800"/>
              <a:buFont typeface="Noto Sans Symbols"/>
              <a:buChar char="⮚"/>
            </a:pPr>
            <a:r>
              <a:rPr lang="en-US" sz="1800" b="1" i="0" u="none" strike="noStrike" cap="none">
                <a:solidFill>
                  <a:srgbClr val="00B050"/>
                </a:solidFill>
                <a:latin typeface="Helvetica Neue"/>
                <a:ea typeface="Helvetica Neue"/>
                <a:cs typeface="Helvetica Neue"/>
                <a:sym typeface="Helvetica Neue"/>
              </a:rPr>
              <a:t>CHROMOPSHERIC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B050"/>
              </a:buClr>
              <a:buSzPts val="1800"/>
              <a:buFont typeface="Noto Sans Symbols"/>
              <a:buChar char="⮚"/>
            </a:pPr>
            <a:r>
              <a:rPr lang="en-US" sz="1800" b="1" i="0" u="none" strike="noStrike" cap="none">
                <a:solidFill>
                  <a:srgbClr val="00B050"/>
                </a:solidFill>
                <a:latin typeface="Helvetica Neue"/>
                <a:ea typeface="Helvetica Neue"/>
                <a:cs typeface="Helvetica Neue"/>
                <a:sym typeface="Helvetica Neue"/>
              </a:rPr>
              <a:t>NETWORK (BRIGHT)</a:t>
            </a:r>
            <a:endParaRPr sz="1800" b="1" i="0" u="none" strike="noStrike" cap="none">
              <a:solidFill>
                <a:srgbClr val="00B050"/>
              </a:solidFill>
              <a:latin typeface="Helvetica Neue"/>
              <a:ea typeface="Helvetica Neue"/>
              <a:cs typeface="Helvetica Neue"/>
              <a:sym typeface="Helvetica Neue"/>
            </a:endParaRPr>
          </a:p>
        </p:txBody>
      </p:sp>
      <p:cxnSp>
        <p:nvCxnSpPr>
          <p:cNvPr id="148" name="Google Shape;148;p1"/>
          <p:cNvCxnSpPr/>
          <p:nvPr/>
        </p:nvCxnSpPr>
        <p:spPr>
          <a:xfrm flipH="1">
            <a:off x="3294881" y="2639808"/>
            <a:ext cx="989087" cy="1247120"/>
          </a:xfrm>
          <a:prstGeom prst="straightConnector1">
            <a:avLst/>
          </a:prstGeom>
          <a:noFill/>
          <a:ln w="25400" cap="flat" cmpd="sng">
            <a:solidFill>
              <a:srgbClr val="00B05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49" name="Google Shape;149;p1"/>
          <p:cNvCxnSpPr/>
          <p:nvPr/>
        </p:nvCxnSpPr>
        <p:spPr>
          <a:xfrm flipH="1">
            <a:off x="1187625" y="2639808"/>
            <a:ext cx="1296143" cy="928146"/>
          </a:xfrm>
          <a:prstGeom prst="straightConnector1">
            <a:avLst/>
          </a:prstGeom>
          <a:noFill/>
          <a:ln w="25400" cap="flat" cmpd="sng">
            <a:solidFill>
              <a:srgbClr val="00B050"/>
            </a:solidFill>
            <a:prstDash val="solid"/>
            <a:round/>
            <a:headEnd type="none" w="sm" len="sm"/>
            <a:tailEnd type="stealth" w="med" len="med"/>
          </a:ln>
          <a:effectLst>
            <a:outerShdw blurRad="40000" dist="20000" dir="5400000" rotWithShape="0">
              <a:srgbClr val="000000">
                <a:alpha val="37254"/>
              </a:srgbClr>
            </a:outerShdw>
          </a:effectLst>
        </p:spPr>
      </p:cxnSp>
      <p:sp>
        <p:nvSpPr>
          <p:cNvPr id="150" name="Google Shape;150;p1"/>
          <p:cNvSpPr/>
          <p:nvPr/>
        </p:nvSpPr>
        <p:spPr>
          <a:xfrm>
            <a:off x="74201" y="24022"/>
            <a:ext cx="9069799" cy="430887"/>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ill Sans"/>
                <a:ea typeface="Gill Sans"/>
                <a:cs typeface="Gill Sans"/>
                <a:sym typeface="Gill Sans"/>
              </a:rPr>
              <a:t>1</a:t>
            </a:r>
            <a:r>
              <a:rPr lang="en-US" sz="2200" b="0" i="0" u="none" strike="noStrike" cap="none">
                <a:solidFill>
                  <a:schemeClr val="dk1"/>
                </a:solidFill>
                <a:latin typeface="Gill Sans"/>
                <a:ea typeface="Gill Sans"/>
                <a:cs typeface="Gill Sans"/>
                <a:sym typeface="Gill Sans"/>
              </a:rPr>
              <a:t>. </a:t>
            </a:r>
            <a:r>
              <a:rPr lang="en-US" sz="1600" b="0" i="0" u="none" strike="noStrike" cap="none">
                <a:solidFill>
                  <a:schemeClr val="dk1"/>
                </a:solidFill>
                <a:latin typeface="Gill Sans"/>
                <a:ea typeface="Gill Sans"/>
                <a:cs typeface="Gill Sans"/>
                <a:sym typeface="Gill Sans"/>
              </a:rPr>
              <a:t>Campfires are located above the chromospheric network:  Berghmans et al, A&amp;A, 2021, in press</a:t>
            </a:r>
            <a:endParaRPr sz="1600" b="0" i="0" u="none" strike="noStrike" cap="none">
              <a:solidFill>
                <a:schemeClr val="dk1"/>
              </a:solidFill>
              <a:latin typeface="Gill Sans"/>
              <a:ea typeface="Gill Sans"/>
              <a:cs typeface="Gill Sans"/>
              <a:sym typeface="Gill Sans"/>
            </a:endParaRPr>
          </a:p>
        </p:txBody>
      </p:sp>
      <p:sp>
        <p:nvSpPr>
          <p:cNvPr id="151" name="Google Shape;151;p1"/>
          <p:cNvSpPr/>
          <p:nvPr/>
        </p:nvSpPr>
        <p:spPr>
          <a:xfrm>
            <a:off x="1902590" y="6380786"/>
            <a:ext cx="4829649" cy="36929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C00000"/>
              </a:buClr>
              <a:buSzPts val="1800"/>
            </a:pPr>
            <a:r>
              <a:rPr lang="en-US" sz="1800" b="0" i="0" u="none" strike="noStrike" cap="none" dirty="0">
                <a:solidFill>
                  <a:srgbClr val="C00000"/>
                </a:solidFill>
                <a:latin typeface="Helvetica Neue"/>
                <a:ea typeface="Helvetica Neue"/>
                <a:cs typeface="Helvetica Neue"/>
                <a:sym typeface="Helvetica Neue"/>
              </a:rPr>
              <a:t>3.5 </a:t>
            </a:r>
            <a:r>
              <a:rPr lang="en-US" sz="1800" b="0" i="0" u="none" strike="noStrike" cap="none" dirty="0" smtClean="0">
                <a:solidFill>
                  <a:srgbClr val="C00000"/>
                </a:solidFill>
                <a:latin typeface="Helvetica Neue"/>
                <a:ea typeface="Helvetica Neue"/>
                <a:cs typeface="Helvetica Neue"/>
                <a:sym typeface="Helvetica Neue"/>
              </a:rPr>
              <a:t>EIT PIXELS HIGH RES. OBSREVATIONS </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
          <p:cNvSpPr txBox="1">
            <a:spLocks noGrp="1"/>
          </p:cNvSpPr>
          <p:nvPr>
            <p:ph type="title"/>
          </p:nvPr>
        </p:nvSpPr>
        <p:spPr>
          <a:xfrm>
            <a:off x="338336" y="560419"/>
            <a:ext cx="8832300" cy="636333"/>
          </a:xfrm>
          <a:prstGeom prst="rect">
            <a:avLst/>
          </a:prstGeom>
          <a:noFill/>
          <a:ln>
            <a:noFill/>
          </a:ln>
        </p:spPr>
        <p:txBody>
          <a:bodyPr spcFirstLastPara="1" wrap="square" lIns="50800" tIns="50800" rIns="50800" bIns="50800" anchor="t" anchorCtr="0">
            <a:noAutofit/>
          </a:bodyPr>
          <a:lstStyle/>
          <a:p>
            <a:pPr marL="40639" marR="40639" lvl="0" indent="0" algn="ctr" rtl="0">
              <a:lnSpc>
                <a:spcPct val="100000"/>
              </a:lnSpc>
              <a:spcBef>
                <a:spcPts val="0"/>
              </a:spcBef>
              <a:spcAft>
                <a:spcPts val="0"/>
              </a:spcAft>
              <a:buClr>
                <a:srgbClr val="00556C"/>
              </a:buClr>
              <a:buSzPts val="3200"/>
              <a:buFont typeface="Helvetica Neue"/>
              <a:buNone/>
            </a:pPr>
            <a:r>
              <a:rPr lang="en-US" sz="3200"/>
              <a:t>Nanoflares Structures Extraction</a:t>
            </a:r>
            <a:endParaRPr sz="1800"/>
          </a:p>
        </p:txBody>
      </p:sp>
      <p:sp>
        <p:nvSpPr>
          <p:cNvPr id="158" name="Google Shape;158;p2"/>
          <p:cNvSpPr txBox="1">
            <a:spLocks noGrp="1"/>
          </p:cNvSpPr>
          <p:nvPr>
            <p:ph type="body" idx="1"/>
          </p:nvPr>
        </p:nvSpPr>
        <p:spPr>
          <a:xfrm>
            <a:off x="304800" y="1340768"/>
            <a:ext cx="8520600" cy="3796000"/>
          </a:xfrm>
          <a:prstGeom prst="rect">
            <a:avLst/>
          </a:prstGeom>
          <a:noFill/>
          <a:ln>
            <a:noFill/>
          </a:ln>
        </p:spPr>
        <p:txBody>
          <a:bodyPr spcFirstLastPara="1" wrap="square" lIns="50800" tIns="50800" rIns="50800" bIns="50800" anchor="t" anchorCtr="0">
            <a:normAutofit/>
          </a:bodyPr>
          <a:lstStyle/>
          <a:p>
            <a:pPr marL="383540" lvl="0" indent="-342900" algn="just" rtl="0">
              <a:lnSpc>
                <a:spcPct val="100000"/>
              </a:lnSpc>
              <a:spcBef>
                <a:spcPts val="0"/>
              </a:spcBef>
              <a:spcAft>
                <a:spcPts val="0"/>
              </a:spcAft>
              <a:buClr>
                <a:schemeClr val="dk1"/>
              </a:buClr>
              <a:buSzPts val="1800"/>
              <a:buChar char="•"/>
            </a:pPr>
            <a:r>
              <a:rPr lang="en-US" sz="1800"/>
              <a:t>We applied the image processing (eigenvalues decomposition in space and time) technique to reduce noise and put campfires structures in evidence</a:t>
            </a:r>
            <a:endParaRPr/>
          </a:p>
        </p:txBody>
      </p:sp>
      <p:pic>
        <p:nvPicPr>
          <p:cNvPr id="159" name="Google Shape;159;p2"/>
          <p:cNvPicPr preferRelativeResize="0"/>
          <p:nvPr/>
        </p:nvPicPr>
        <p:blipFill rotWithShape="1">
          <a:blip r:embed="rId3">
            <a:alphaModFix/>
          </a:blip>
          <a:srcRect/>
          <a:stretch/>
        </p:blipFill>
        <p:spPr>
          <a:xfrm>
            <a:off x="365149" y="2888356"/>
            <a:ext cx="4206851" cy="3355053"/>
          </a:xfrm>
          <a:prstGeom prst="rect">
            <a:avLst/>
          </a:prstGeom>
          <a:noFill/>
          <a:ln>
            <a:noFill/>
          </a:ln>
        </p:spPr>
      </p:pic>
      <p:sp>
        <p:nvSpPr>
          <p:cNvPr id="160" name="Google Shape;160;p2"/>
          <p:cNvSpPr/>
          <p:nvPr/>
        </p:nvSpPr>
        <p:spPr>
          <a:xfrm>
            <a:off x="3036783" y="3573016"/>
            <a:ext cx="311081" cy="38140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61" name="Google Shape;161;p2"/>
          <p:cNvSpPr/>
          <p:nvPr/>
        </p:nvSpPr>
        <p:spPr>
          <a:xfrm>
            <a:off x="2244695" y="5013176"/>
            <a:ext cx="311081" cy="671701"/>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62" name="Google Shape;162;p2"/>
          <p:cNvSpPr/>
          <p:nvPr/>
        </p:nvSpPr>
        <p:spPr>
          <a:xfrm>
            <a:off x="2892767" y="5640129"/>
            <a:ext cx="311081" cy="305126"/>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63" name="Google Shape;163;p2"/>
          <p:cNvSpPr/>
          <p:nvPr/>
        </p:nvSpPr>
        <p:spPr>
          <a:xfrm>
            <a:off x="793012" y="3024046"/>
            <a:ext cx="466620" cy="62097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64" name="Google Shape;164;p2"/>
          <p:cNvSpPr/>
          <p:nvPr/>
        </p:nvSpPr>
        <p:spPr>
          <a:xfrm>
            <a:off x="1740639" y="3789040"/>
            <a:ext cx="311081" cy="533971"/>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65" name="Google Shape;165;p2"/>
          <p:cNvSpPr/>
          <p:nvPr/>
        </p:nvSpPr>
        <p:spPr>
          <a:xfrm>
            <a:off x="1835696" y="4691203"/>
            <a:ext cx="311081" cy="533971"/>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66" name="Google Shape;166;p2"/>
          <p:cNvSpPr/>
          <p:nvPr/>
        </p:nvSpPr>
        <p:spPr>
          <a:xfrm>
            <a:off x="2771800" y="5085184"/>
            <a:ext cx="311081" cy="305126"/>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67" name="Google Shape;167;p2"/>
          <p:cNvSpPr/>
          <p:nvPr/>
        </p:nvSpPr>
        <p:spPr>
          <a:xfrm>
            <a:off x="2316703" y="4055953"/>
            <a:ext cx="311081" cy="305126"/>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68" name="Google Shape;168;p2"/>
          <p:cNvSpPr/>
          <p:nvPr/>
        </p:nvSpPr>
        <p:spPr>
          <a:xfrm>
            <a:off x="971428" y="2412275"/>
            <a:ext cx="27366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HRI EUV 174 Å - original</a:t>
            </a:r>
            <a:endParaRPr sz="1800" b="0" i="0" u="none" strike="noStrike" cap="none">
              <a:solidFill>
                <a:schemeClr val="dk1"/>
              </a:solidFill>
              <a:latin typeface="Helvetica Neue"/>
              <a:ea typeface="Helvetica Neue"/>
              <a:cs typeface="Helvetica Neue"/>
              <a:sym typeface="Helvetica Neue"/>
            </a:endParaRPr>
          </a:p>
        </p:txBody>
      </p:sp>
      <p:sp>
        <p:nvSpPr>
          <p:cNvPr id="169" name="Google Shape;169;p2"/>
          <p:cNvSpPr/>
          <p:nvPr/>
        </p:nvSpPr>
        <p:spPr>
          <a:xfrm>
            <a:off x="6650940" y="5086778"/>
            <a:ext cx="301118" cy="69436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70" name="Google Shape;170;p2"/>
          <p:cNvSpPr/>
          <p:nvPr/>
        </p:nvSpPr>
        <p:spPr>
          <a:xfrm>
            <a:off x="7318037" y="5705869"/>
            <a:ext cx="301118" cy="315419"/>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71" name="Google Shape;171;p2"/>
          <p:cNvSpPr/>
          <p:nvPr/>
        </p:nvSpPr>
        <p:spPr>
          <a:xfrm>
            <a:off x="5282787" y="3219123"/>
            <a:ext cx="451677" cy="6419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72" name="Google Shape;172;p2"/>
          <p:cNvSpPr/>
          <p:nvPr/>
        </p:nvSpPr>
        <p:spPr>
          <a:xfrm>
            <a:off x="6218892" y="4821232"/>
            <a:ext cx="301118" cy="551984"/>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73" name="Google Shape;173;p2"/>
          <p:cNvSpPr/>
          <p:nvPr/>
        </p:nvSpPr>
        <p:spPr>
          <a:xfrm>
            <a:off x="7371020" y="3744682"/>
            <a:ext cx="301118" cy="394274"/>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74" name="Google Shape;174;p2"/>
          <p:cNvSpPr/>
          <p:nvPr/>
        </p:nvSpPr>
        <p:spPr>
          <a:xfrm>
            <a:off x="6146884" y="3947012"/>
            <a:ext cx="301118" cy="551984"/>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75" name="Google Shape;175;p2"/>
          <p:cNvSpPr/>
          <p:nvPr/>
        </p:nvSpPr>
        <p:spPr>
          <a:xfrm>
            <a:off x="7082988" y="5119681"/>
            <a:ext cx="301118" cy="315419"/>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76" name="Google Shape;176;p2"/>
          <p:cNvSpPr/>
          <p:nvPr/>
        </p:nvSpPr>
        <p:spPr>
          <a:xfrm>
            <a:off x="1665049" y="6299872"/>
            <a:ext cx="11592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Helvetica Neue"/>
                <a:ea typeface="Helvetica Neue"/>
                <a:cs typeface="Helvetica Neue"/>
                <a:sym typeface="Helvetica Neue"/>
              </a:rPr>
              <a:t>7 000 km</a:t>
            </a:r>
            <a:endParaRPr sz="1800" b="1" i="0" u="none" strike="noStrike" cap="none" dirty="0">
              <a:solidFill>
                <a:schemeClr val="dk1"/>
              </a:solidFill>
              <a:latin typeface="Helvetica Neue"/>
              <a:ea typeface="Helvetica Neue"/>
              <a:cs typeface="Helvetica Neue"/>
              <a:sym typeface="Helvetica Neue"/>
            </a:endParaRPr>
          </a:p>
        </p:txBody>
      </p:sp>
      <p:sp>
        <p:nvSpPr>
          <p:cNvPr id="177" name="Google Shape;177;p2"/>
          <p:cNvSpPr/>
          <p:nvPr/>
        </p:nvSpPr>
        <p:spPr>
          <a:xfrm rot="-5400000">
            <a:off x="-442591" y="4348403"/>
            <a:ext cx="12280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Helvetica Neue"/>
                <a:ea typeface="Helvetica Neue"/>
                <a:cs typeface="Helvetica Neue"/>
                <a:sym typeface="Helvetica Neue"/>
              </a:rPr>
              <a:t>7 000 km</a:t>
            </a:r>
            <a:endParaRPr sz="1800" b="1" i="0" u="none" strike="noStrike" cap="none">
              <a:solidFill>
                <a:schemeClr val="dk1"/>
              </a:solidFill>
              <a:latin typeface="Helvetica Neue"/>
              <a:ea typeface="Helvetica Neue"/>
              <a:cs typeface="Helvetica Neue"/>
              <a:sym typeface="Helvetica Neue"/>
            </a:endParaRPr>
          </a:p>
        </p:txBody>
      </p:sp>
      <p:pic>
        <p:nvPicPr>
          <p:cNvPr id="178" name="Google Shape;178;p2"/>
          <p:cNvPicPr preferRelativeResize="0"/>
          <p:nvPr/>
        </p:nvPicPr>
        <p:blipFill rotWithShape="1">
          <a:blip r:embed="rId4">
            <a:alphaModFix/>
          </a:blip>
          <a:srcRect/>
          <a:stretch/>
        </p:blipFill>
        <p:spPr>
          <a:xfrm>
            <a:off x="4788025" y="2888356"/>
            <a:ext cx="4192554" cy="3354043"/>
          </a:xfrm>
          <a:prstGeom prst="rect">
            <a:avLst/>
          </a:prstGeom>
          <a:noFill/>
          <a:ln>
            <a:noFill/>
          </a:ln>
        </p:spPr>
      </p:pic>
      <p:sp>
        <p:nvSpPr>
          <p:cNvPr id="179" name="Google Shape;179;p2"/>
          <p:cNvSpPr/>
          <p:nvPr/>
        </p:nvSpPr>
        <p:spPr>
          <a:xfrm>
            <a:off x="7511242" y="3429000"/>
            <a:ext cx="589150" cy="589757"/>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80" name="Google Shape;180;p2"/>
          <p:cNvSpPr/>
          <p:nvPr/>
        </p:nvSpPr>
        <p:spPr>
          <a:xfrm>
            <a:off x="6647146" y="5013176"/>
            <a:ext cx="301118" cy="69436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81" name="Google Shape;181;p2"/>
          <p:cNvSpPr/>
          <p:nvPr/>
        </p:nvSpPr>
        <p:spPr>
          <a:xfrm>
            <a:off x="7200866" y="5517232"/>
            <a:ext cx="395470" cy="43955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82" name="Google Shape;182;p2"/>
          <p:cNvSpPr/>
          <p:nvPr/>
        </p:nvSpPr>
        <p:spPr>
          <a:xfrm>
            <a:off x="5200444" y="2996952"/>
            <a:ext cx="451676" cy="6419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83" name="Google Shape;183;p2"/>
          <p:cNvSpPr/>
          <p:nvPr/>
        </p:nvSpPr>
        <p:spPr>
          <a:xfrm>
            <a:off x="6084168" y="3744682"/>
            <a:ext cx="432048" cy="66835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84" name="Google Shape;184;p2"/>
          <p:cNvSpPr/>
          <p:nvPr/>
        </p:nvSpPr>
        <p:spPr>
          <a:xfrm>
            <a:off x="6146884" y="4498996"/>
            <a:ext cx="441340" cy="706124"/>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85" name="Google Shape;185;p2"/>
          <p:cNvSpPr/>
          <p:nvPr/>
        </p:nvSpPr>
        <p:spPr>
          <a:xfrm>
            <a:off x="7164288" y="5013176"/>
            <a:ext cx="301118" cy="387427"/>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86" name="Google Shape;186;p2"/>
          <p:cNvSpPr/>
          <p:nvPr/>
        </p:nvSpPr>
        <p:spPr>
          <a:xfrm>
            <a:off x="6588224" y="3861048"/>
            <a:ext cx="301118" cy="315419"/>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87" name="Google Shape;187;p2"/>
          <p:cNvSpPr/>
          <p:nvPr/>
        </p:nvSpPr>
        <p:spPr>
          <a:xfrm>
            <a:off x="6560306" y="2031722"/>
            <a:ext cx="1281120" cy="3693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B050"/>
              </a:buClr>
              <a:buSzPts val="1800"/>
              <a:buFont typeface="Noto Sans Symbols"/>
              <a:buChar char="⮚"/>
            </a:pPr>
            <a:r>
              <a:rPr lang="en-US" sz="1800" b="1" i="0" u="none" strike="noStrike" cap="none">
                <a:solidFill>
                  <a:srgbClr val="00B050"/>
                </a:solidFill>
                <a:latin typeface="Helvetica Neue"/>
                <a:ea typeface="Helvetica Neue"/>
                <a:cs typeface="Helvetica Neue"/>
                <a:sym typeface="Helvetica Neue"/>
              </a:rPr>
              <a:t>LOOPS</a:t>
            </a:r>
            <a:endParaRPr sz="1800" b="1" i="0" u="none" strike="noStrike" cap="none">
              <a:solidFill>
                <a:srgbClr val="00B050"/>
              </a:solidFill>
              <a:latin typeface="Helvetica Neue"/>
              <a:ea typeface="Helvetica Neue"/>
              <a:cs typeface="Helvetica Neue"/>
              <a:sym typeface="Helvetica Neue"/>
            </a:endParaRPr>
          </a:p>
        </p:txBody>
      </p:sp>
      <p:sp>
        <p:nvSpPr>
          <p:cNvPr id="188" name="Google Shape;188;p2"/>
          <p:cNvSpPr/>
          <p:nvPr/>
        </p:nvSpPr>
        <p:spPr>
          <a:xfrm>
            <a:off x="74201" y="24022"/>
            <a:ext cx="9069799" cy="33851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Gill Sans"/>
                <a:ea typeface="Gill Sans"/>
                <a:cs typeface="Gill Sans"/>
                <a:sym typeface="Gill Sans"/>
              </a:rPr>
              <a:t>II. Image processing reveals campfires are the loop brightenings, Berghmans et al, A&amp;A, 2021, in press</a:t>
            </a:r>
            <a:endParaRPr sz="1600" b="0" i="0" u="none" strike="noStrike" cap="none">
              <a:solidFill>
                <a:schemeClr val="dk1"/>
              </a:solidFill>
              <a:latin typeface="Gill Sans"/>
              <a:ea typeface="Gill Sans"/>
              <a:cs typeface="Gill Sans"/>
              <a:sym typeface="Gill Sans"/>
            </a:endParaRPr>
          </a:p>
        </p:txBody>
      </p:sp>
      <p:cxnSp>
        <p:nvCxnSpPr>
          <p:cNvPr id="189" name="Google Shape;189;p2"/>
          <p:cNvCxnSpPr/>
          <p:nvPr/>
        </p:nvCxnSpPr>
        <p:spPr>
          <a:xfrm flipH="1">
            <a:off x="6369452" y="2708920"/>
            <a:ext cx="369331" cy="1014958"/>
          </a:xfrm>
          <a:prstGeom prst="straightConnector1">
            <a:avLst/>
          </a:prstGeom>
          <a:noFill/>
          <a:ln w="25400" cap="flat" cmpd="sng">
            <a:solidFill>
              <a:srgbClr val="00B05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90" name="Google Shape;190;p2"/>
          <p:cNvCxnSpPr/>
          <p:nvPr/>
        </p:nvCxnSpPr>
        <p:spPr>
          <a:xfrm>
            <a:off x="7200866" y="2708920"/>
            <a:ext cx="320713" cy="668992"/>
          </a:xfrm>
          <a:prstGeom prst="straightConnector1">
            <a:avLst/>
          </a:prstGeom>
          <a:noFill/>
          <a:ln w="25400" cap="flat" cmpd="sng">
            <a:solidFill>
              <a:srgbClr val="00B05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91" name="Google Shape;191;p2"/>
          <p:cNvCxnSpPr/>
          <p:nvPr/>
        </p:nvCxnSpPr>
        <p:spPr>
          <a:xfrm flipH="1">
            <a:off x="5652121" y="2708920"/>
            <a:ext cx="360039" cy="288032"/>
          </a:xfrm>
          <a:prstGeom prst="straightConnector1">
            <a:avLst/>
          </a:prstGeom>
          <a:noFill/>
          <a:ln w="25400" cap="flat" cmpd="sng">
            <a:solidFill>
              <a:srgbClr val="00B050"/>
            </a:solidFill>
            <a:prstDash val="solid"/>
            <a:round/>
            <a:headEnd type="none" w="sm" len="sm"/>
            <a:tailEnd type="stealth" w="med" len="med"/>
          </a:ln>
          <a:effectLst>
            <a:outerShdw blurRad="40000" dist="20000" dir="5400000" rotWithShape="0">
              <a:srgbClr val="000000">
                <a:alpha val="37254"/>
              </a:srgbClr>
            </a:outerShdw>
          </a:effectLst>
        </p:spPr>
      </p:cxnSp>
      <p:sp>
        <p:nvSpPr>
          <p:cNvPr id="192" name="Google Shape;192;p2"/>
          <p:cNvSpPr/>
          <p:nvPr/>
        </p:nvSpPr>
        <p:spPr>
          <a:xfrm>
            <a:off x="5036654" y="2416773"/>
            <a:ext cx="31726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After Denoising- structures!</a:t>
            </a:r>
            <a:endParaRPr sz="1800" b="0" i="0" u="none" strike="noStrike" cap="none">
              <a:solidFill>
                <a:schemeClr val="dk1"/>
              </a:solidFill>
              <a:latin typeface="Helvetica Neue"/>
              <a:ea typeface="Helvetica Neue"/>
              <a:cs typeface="Helvetica Neue"/>
              <a:sym typeface="Helvetica Neue"/>
            </a:endParaRPr>
          </a:p>
        </p:txBody>
      </p:sp>
      <p:sp>
        <p:nvSpPr>
          <p:cNvPr id="193" name="Google Shape;193;p2"/>
          <p:cNvSpPr/>
          <p:nvPr/>
        </p:nvSpPr>
        <p:spPr>
          <a:xfrm>
            <a:off x="5652120" y="3034457"/>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Helvetica Neue"/>
                <a:ea typeface="Helvetica Neue"/>
                <a:cs typeface="Helvetica Neue"/>
                <a:sym typeface="Helvetica Neue"/>
              </a:rPr>
              <a:t>1</a:t>
            </a:r>
            <a:endParaRPr sz="1800" b="0" i="0" u="none" strike="noStrike" cap="none">
              <a:solidFill>
                <a:schemeClr val="lt1"/>
              </a:solidFill>
              <a:latin typeface="Helvetica Neue"/>
              <a:ea typeface="Helvetica Neue"/>
              <a:cs typeface="Helvetica Neue"/>
              <a:sym typeface="Helvetica Neue"/>
            </a:endParaRPr>
          </a:p>
        </p:txBody>
      </p:sp>
      <p:sp>
        <p:nvSpPr>
          <p:cNvPr id="194" name="Google Shape;194;p2"/>
          <p:cNvSpPr/>
          <p:nvPr/>
        </p:nvSpPr>
        <p:spPr>
          <a:xfrm>
            <a:off x="5771262" y="4078857"/>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Helvetica Neue"/>
                <a:ea typeface="Helvetica Neue"/>
                <a:cs typeface="Helvetica Neue"/>
                <a:sym typeface="Helvetica Neue"/>
              </a:rPr>
              <a:t>2</a:t>
            </a:r>
            <a:endParaRPr sz="1800" b="0" i="0" u="none" strike="noStrike" cap="none">
              <a:solidFill>
                <a:schemeClr val="lt1"/>
              </a:solidFill>
              <a:latin typeface="Helvetica Neue"/>
              <a:ea typeface="Helvetica Neue"/>
              <a:cs typeface="Helvetica Neue"/>
              <a:sym typeface="Helvetica Neue"/>
            </a:endParaRPr>
          </a:p>
        </p:txBody>
      </p:sp>
      <p:sp>
        <p:nvSpPr>
          <p:cNvPr id="195" name="Google Shape;195;p2"/>
          <p:cNvSpPr/>
          <p:nvPr/>
        </p:nvSpPr>
        <p:spPr>
          <a:xfrm>
            <a:off x="6300192" y="5349595"/>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Helvetica Neue"/>
                <a:ea typeface="Helvetica Neue"/>
                <a:cs typeface="Helvetica Neue"/>
                <a:sym typeface="Helvetica Neue"/>
              </a:rPr>
              <a:t>4</a:t>
            </a:r>
            <a:endParaRPr sz="1800" b="0" i="0" u="none" strike="noStrike" cap="none">
              <a:solidFill>
                <a:schemeClr val="lt1"/>
              </a:solidFill>
              <a:latin typeface="Helvetica Neue"/>
              <a:ea typeface="Helvetica Neue"/>
              <a:cs typeface="Helvetica Neue"/>
              <a:sym typeface="Helvetica Neue"/>
            </a:endParaRPr>
          </a:p>
        </p:txBody>
      </p:sp>
      <p:sp>
        <p:nvSpPr>
          <p:cNvPr id="196" name="Google Shape;196;p2"/>
          <p:cNvSpPr/>
          <p:nvPr/>
        </p:nvSpPr>
        <p:spPr>
          <a:xfrm>
            <a:off x="5773211" y="4551051"/>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Helvetica Neue"/>
                <a:ea typeface="Helvetica Neue"/>
                <a:cs typeface="Helvetica Neue"/>
                <a:sym typeface="Helvetica Neue"/>
              </a:rPr>
              <a:t>3</a:t>
            </a:r>
            <a:endParaRPr sz="1800" b="0" i="0" u="none" strike="noStrike" cap="none">
              <a:solidFill>
                <a:schemeClr val="lt1"/>
              </a:solidFill>
              <a:latin typeface="Helvetica Neue"/>
              <a:ea typeface="Helvetica Neue"/>
              <a:cs typeface="Helvetica Neue"/>
              <a:sym typeface="Helvetica Neue"/>
            </a:endParaRPr>
          </a:p>
        </p:txBody>
      </p:sp>
      <p:sp>
        <p:nvSpPr>
          <p:cNvPr id="197" name="Google Shape;197;p2"/>
          <p:cNvSpPr/>
          <p:nvPr/>
        </p:nvSpPr>
        <p:spPr>
          <a:xfrm>
            <a:off x="6858930" y="5647975"/>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Helvetica Neue"/>
                <a:ea typeface="Helvetica Neue"/>
                <a:cs typeface="Helvetica Neue"/>
                <a:sym typeface="Helvetica Neue"/>
              </a:rPr>
              <a:t>5</a:t>
            </a:r>
            <a:endParaRPr sz="1800" b="0" i="0" u="none" strike="noStrike" cap="none">
              <a:solidFill>
                <a:schemeClr val="lt1"/>
              </a:solidFill>
              <a:latin typeface="Helvetica Neue"/>
              <a:ea typeface="Helvetica Neue"/>
              <a:cs typeface="Helvetica Neue"/>
              <a:sym typeface="Helvetica Neue"/>
            </a:endParaRPr>
          </a:p>
        </p:txBody>
      </p:sp>
      <p:sp>
        <p:nvSpPr>
          <p:cNvPr id="198" name="Google Shape;198;p2"/>
          <p:cNvSpPr/>
          <p:nvPr/>
        </p:nvSpPr>
        <p:spPr>
          <a:xfrm>
            <a:off x="7511242" y="4962450"/>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Helvetica Neue"/>
                <a:ea typeface="Helvetica Neue"/>
                <a:cs typeface="Helvetica Neue"/>
                <a:sym typeface="Helvetica Neue"/>
              </a:rPr>
              <a:t>6</a:t>
            </a:r>
            <a:endParaRPr sz="1800" b="0" i="0" u="none" strike="noStrike" cap="none">
              <a:solidFill>
                <a:schemeClr val="lt1"/>
              </a:solidFill>
              <a:latin typeface="Helvetica Neue"/>
              <a:ea typeface="Helvetica Neue"/>
              <a:cs typeface="Helvetica Neue"/>
              <a:sym typeface="Helvetica Neue"/>
            </a:endParaRPr>
          </a:p>
        </p:txBody>
      </p:sp>
      <p:sp>
        <p:nvSpPr>
          <p:cNvPr id="199" name="Google Shape;199;p2"/>
          <p:cNvSpPr/>
          <p:nvPr/>
        </p:nvSpPr>
        <p:spPr>
          <a:xfrm>
            <a:off x="7180005" y="3377912"/>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Helvetica Neue"/>
                <a:ea typeface="Helvetica Neue"/>
                <a:cs typeface="Helvetica Neue"/>
                <a:sym typeface="Helvetica Neue"/>
              </a:rPr>
              <a:t>9</a:t>
            </a:r>
            <a:endParaRPr sz="1800" b="0" i="0" u="none" strike="noStrike" cap="none">
              <a:solidFill>
                <a:schemeClr val="lt1"/>
              </a:solidFill>
              <a:latin typeface="Helvetica Neue"/>
              <a:ea typeface="Helvetica Neue"/>
              <a:cs typeface="Helvetica Neue"/>
              <a:sym typeface="Helvetica Neue"/>
            </a:endParaRPr>
          </a:p>
        </p:txBody>
      </p:sp>
      <p:sp>
        <p:nvSpPr>
          <p:cNvPr id="200" name="Google Shape;200;p2"/>
          <p:cNvSpPr/>
          <p:nvPr/>
        </p:nvSpPr>
        <p:spPr>
          <a:xfrm>
            <a:off x="6907508" y="3839184"/>
            <a:ext cx="4411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Helvetica Neue"/>
                <a:ea typeface="Helvetica Neue"/>
                <a:cs typeface="Helvetica Neue"/>
                <a:sym typeface="Helvetica Neue"/>
              </a:rPr>
              <a:t>10</a:t>
            </a:r>
            <a:endParaRPr sz="1800" b="0" i="0" u="none" strike="noStrike" cap="none">
              <a:solidFill>
                <a:schemeClr val="lt1"/>
              </a:solidFill>
              <a:latin typeface="Helvetica Neue"/>
              <a:ea typeface="Helvetica Neue"/>
              <a:cs typeface="Helvetica Neue"/>
              <a:sym typeface="Helvetica Neue"/>
            </a:endParaRPr>
          </a:p>
        </p:txBody>
      </p:sp>
      <p:sp>
        <p:nvSpPr>
          <p:cNvPr id="47" name="Google Shape;151;p1"/>
          <p:cNvSpPr/>
          <p:nvPr/>
        </p:nvSpPr>
        <p:spPr>
          <a:xfrm>
            <a:off x="2776844" y="6521773"/>
            <a:ext cx="4829649" cy="33851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C00000"/>
              </a:buClr>
              <a:buSzPts val="1800"/>
            </a:pPr>
            <a:r>
              <a:rPr lang="en-US" sz="1600" b="0" i="0" u="none" strike="noStrike" cap="none" dirty="0">
                <a:solidFill>
                  <a:srgbClr val="C00000"/>
                </a:solidFill>
                <a:latin typeface="Helvetica Neue"/>
                <a:ea typeface="Helvetica Neue"/>
                <a:cs typeface="Helvetica Neue"/>
                <a:sym typeface="Helvetica Neue"/>
              </a:rPr>
              <a:t>3.5 </a:t>
            </a:r>
            <a:r>
              <a:rPr lang="en-US" sz="1600" b="0" i="0" u="none" strike="noStrike" cap="none" dirty="0" smtClean="0">
                <a:solidFill>
                  <a:srgbClr val="C00000"/>
                </a:solidFill>
                <a:latin typeface="Helvetica Neue"/>
                <a:ea typeface="Helvetica Neue"/>
                <a:cs typeface="Helvetica Neue"/>
                <a:sym typeface="Helvetica Neue"/>
              </a:rPr>
              <a:t>EIT PIXELS HIGH RES. OBSREVATIONS </a:t>
            </a:r>
            <a:endParaRPr sz="1600" b="0" i="0" u="none" strike="noStrike" cap="none" dirty="0">
              <a:solidFill>
                <a:srgbClr val="000000"/>
              </a:solidFil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
          <p:cNvSpPr txBox="1">
            <a:spLocks noGrp="1"/>
          </p:cNvSpPr>
          <p:nvPr>
            <p:ph type="title"/>
          </p:nvPr>
        </p:nvSpPr>
        <p:spPr>
          <a:xfrm>
            <a:off x="338336" y="404664"/>
            <a:ext cx="8832300" cy="636333"/>
          </a:xfrm>
          <a:prstGeom prst="rect">
            <a:avLst/>
          </a:prstGeom>
          <a:noFill/>
          <a:ln>
            <a:noFill/>
          </a:ln>
        </p:spPr>
        <p:txBody>
          <a:bodyPr spcFirstLastPara="1" wrap="square" lIns="50800" tIns="50800" rIns="50800" bIns="50800" anchor="t" anchorCtr="0">
            <a:noAutofit/>
          </a:bodyPr>
          <a:lstStyle/>
          <a:p>
            <a:pPr marL="40639" marR="40639" lvl="0" indent="0" algn="ctr" rtl="0">
              <a:lnSpc>
                <a:spcPct val="100000"/>
              </a:lnSpc>
              <a:spcBef>
                <a:spcPts val="0"/>
              </a:spcBef>
              <a:spcAft>
                <a:spcPts val="0"/>
              </a:spcAft>
              <a:buClr>
                <a:srgbClr val="002060"/>
              </a:buClr>
              <a:buSzPts val="3200"/>
              <a:buFont typeface="Helvetica Neue"/>
              <a:buNone/>
            </a:pPr>
            <a:r>
              <a:rPr lang="en-US" sz="3200">
                <a:solidFill>
                  <a:srgbClr val="002060"/>
                </a:solidFill>
              </a:rPr>
              <a:t>Nanoflares ZOOM 1: Variety of structures </a:t>
            </a:r>
            <a:endParaRPr sz="1800">
              <a:solidFill>
                <a:srgbClr val="002060"/>
              </a:solidFill>
            </a:endParaRPr>
          </a:p>
        </p:txBody>
      </p:sp>
      <p:pic>
        <p:nvPicPr>
          <p:cNvPr id="208" name="Google Shape;208;p3"/>
          <p:cNvPicPr preferRelativeResize="0"/>
          <p:nvPr/>
        </p:nvPicPr>
        <p:blipFill rotWithShape="1">
          <a:blip r:embed="rId3">
            <a:alphaModFix/>
          </a:blip>
          <a:srcRect/>
          <a:stretch/>
        </p:blipFill>
        <p:spPr>
          <a:xfrm>
            <a:off x="4607280" y="5163573"/>
            <a:ext cx="425667" cy="425667"/>
          </a:xfrm>
          <a:prstGeom prst="rect">
            <a:avLst/>
          </a:prstGeom>
          <a:noFill/>
          <a:ln>
            <a:noFill/>
          </a:ln>
        </p:spPr>
      </p:pic>
      <p:sp>
        <p:nvSpPr>
          <p:cNvPr id="209" name="Google Shape;209;p3"/>
          <p:cNvSpPr/>
          <p:nvPr/>
        </p:nvSpPr>
        <p:spPr>
          <a:xfrm>
            <a:off x="774026" y="3081949"/>
            <a:ext cx="74251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original</a:t>
            </a:r>
            <a:endParaRPr sz="1200" b="1" i="0" u="none" strike="noStrike" cap="none">
              <a:solidFill>
                <a:schemeClr val="dk1"/>
              </a:solidFill>
              <a:latin typeface="Helvetica Neue"/>
              <a:ea typeface="Helvetica Neue"/>
              <a:cs typeface="Helvetica Neue"/>
              <a:sym typeface="Helvetica Neue"/>
            </a:endParaRPr>
          </a:p>
        </p:txBody>
      </p:sp>
      <p:sp>
        <p:nvSpPr>
          <p:cNvPr id="210" name="Google Shape;210;p3"/>
          <p:cNvSpPr/>
          <p:nvPr/>
        </p:nvSpPr>
        <p:spPr>
          <a:xfrm rot="-5400000">
            <a:off x="-279880" y="2113983"/>
            <a:ext cx="83676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1 000 km</a:t>
            </a:r>
            <a:endParaRPr sz="1200" b="1" i="0" u="none" strike="noStrike" cap="none">
              <a:solidFill>
                <a:schemeClr val="dk1"/>
              </a:solidFill>
              <a:latin typeface="Helvetica Neue"/>
              <a:ea typeface="Helvetica Neue"/>
              <a:cs typeface="Helvetica Neue"/>
              <a:sym typeface="Helvetica Neue"/>
            </a:endParaRPr>
          </a:p>
        </p:txBody>
      </p:sp>
      <p:sp>
        <p:nvSpPr>
          <p:cNvPr id="211" name="Google Shape;211;p3"/>
          <p:cNvSpPr/>
          <p:nvPr/>
        </p:nvSpPr>
        <p:spPr>
          <a:xfrm>
            <a:off x="74201" y="24022"/>
            <a:ext cx="9069799" cy="33851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Gill Sans"/>
                <a:ea typeface="Gill Sans"/>
                <a:cs typeface="Gill Sans"/>
                <a:sym typeface="Gill Sans"/>
              </a:rPr>
              <a:t>III. EIT nanoflares observed as bright dots have an intrinsic variety of structures, Berghmans et al, 2021</a:t>
            </a:r>
            <a:endParaRPr sz="1600" b="0" i="0" u="none" strike="noStrike" cap="none">
              <a:solidFill>
                <a:schemeClr val="dk1"/>
              </a:solidFill>
              <a:latin typeface="Gill Sans"/>
              <a:ea typeface="Gill Sans"/>
              <a:cs typeface="Gill Sans"/>
              <a:sym typeface="Gill Sans"/>
            </a:endParaRPr>
          </a:p>
        </p:txBody>
      </p:sp>
      <p:pic>
        <p:nvPicPr>
          <p:cNvPr id="212" name="Google Shape;212;p3"/>
          <p:cNvPicPr preferRelativeResize="0"/>
          <p:nvPr/>
        </p:nvPicPr>
        <p:blipFill rotWithShape="1">
          <a:blip r:embed="rId4">
            <a:alphaModFix/>
          </a:blip>
          <a:srcRect/>
          <a:stretch/>
        </p:blipFill>
        <p:spPr>
          <a:xfrm>
            <a:off x="4408765" y="1508013"/>
            <a:ext cx="1914091" cy="1566415"/>
          </a:xfrm>
          <a:prstGeom prst="rect">
            <a:avLst/>
          </a:prstGeom>
          <a:noFill/>
          <a:ln>
            <a:noFill/>
          </a:ln>
        </p:spPr>
      </p:pic>
      <p:pic>
        <p:nvPicPr>
          <p:cNvPr id="213" name="Google Shape;213;p3"/>
          <p:cNvPicPr preferRelativeResize="0"/>
          <p:nvPr/>
        </p:nvPicPr>
        <p:blipFill rotWithShape="1">
          <a:blip r:embed="rId5">
            <a:alphaModFix/>
          </a:blip>
          <a:srcRect/>
          <a:stretch/>
        </p:blipFill>
        <p:spPr>
          <a:xfrm>
            <a:off x="343689" y="1508836"/>
            <a:ext cx="1956992" cy="1565592"/>
          </a:xfrm>
          <a:prstGeom prst="rect">
            <a:avLst/>
          </a:prstGeom>
          <a:noFill/>
          <a:ln>
            <a:noFill/>
          </a:ln>
        </p:spPr>
      </p:pic>
      <p:sp>
        <p:nvSpPr>
          <p:cNvPr id="214" name="Google Shape;214;p3"/>
          <p:cNvSpPr/>
          <p:nvPr/>
        </p:nvSpPr>
        <p:spPr>
          <a:xfrm>
            <a:off x="437854" y="1052965"/>
            <a:ext cx="45576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Campfire 1:  </a:t>
            </a:r>
            <a:r>
              <a:rPr lang="en-US" sz="1800" b="0" i="0" u="none" strike="noStrike" cap="none">
                <a:solidFill>
                  <a:srgbClr val="FF0000"/>
                </a:solidFill>
                <a:latin typeface="Helvetica Neue"/>
                <a:ea typeface="Helvetica Neue"/>
                <a:cs typeface="Helvetica Neue"/>
                <a:sym typeface="Helvetica Neue"/>
              </a:rPr>
              <a:t>Loop top EUV Enhancement  </a:t>
            </a:r>
            <a:endParaRPr sz="1800" b="0" i="0" u="none" strike="noStrike" cap="none">
              <a:solidFill>
                <a:srgbClr val="FF0000"/>
              </a:solidFill>
              <a:latin typeface="Helvetica Neue"/>
              <a:ea typeface="Helvetica Neue"/>
              <a:cs typeface="Helvetica Neue"/>
              <a:sym typeface="Helvetica Neue"/>
            </a:endParaRPr>
          </a:p>
        </p:txBody>
      </p:sp>
      <p:pic>
        <p:nvPicPr>
          <p:cNvPr id="215" name="Google Shape;215;p3"/>
          <p:cNvPicPr preferRelativeResize="0"/>
          <p:nvPr/>
        </p:nvPicPr>
        <p:blipFill rotWithShape="1">
          <a:blip r:embed="rId6">
            <a:alphaModFix/>
          </a:blip>
          <a:srcRect/>
          <a:stretch/>
        </p:blipFill>
        <p:spPr>
          <a:xfrm>
            <a:off x="2339752" y="1499097"/>
            <a:ext cx="1962329" cy="1569863"/>
          </a:xfrm>
          <a:prstGeom prst="rect">
            <a:avLst/>
          </a:prstGeom>
          <a:noFill/>
          <a:ln>
            <a:noFill/>
          </a:ln>
        </p:spPr>
      </p:pic>
      <p:sp>
        <p:nvSpPr>
          <p:cNvPr id="216" name="Google Shape;216;p3"/>
          <p:cNvSpPr/>
          <p:nvPr/>
        </p:nvSpPr>
        <p:spPr>
          <a:xfrm>
            <a:off x="2685719" y="3081948"/>
            <a:ext cx="87716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Denoised</a:t>
            </a:r>
            <a:endParaRPr sz="1200" b="1" i="0" u="none" strike="noStrike" cap="none">
              <a:solidFill>
                <a:schemeClr val="dk1"/>
              </a:solidFill>
              <a:latin typeface="Helvetica Neue"/>
              <a:ea typeface="Helvetica Neue"/>
              <a:cs typeface="Helvetica Neue"/>
              <a:sym typeface="Helvetica Neue"/>
            </a:endParaRPr>
          </a:p>
        </p:txBody>
      </p:sp>
      <p:sp>
        <p:nvSpPr>
          <p:cNvPr id="217" name="Google Shape;217;p3"/>
          <p:cNvSpPr/>
          <p:nvPr/>
        </p:nvSpPr>
        <p:spPr>
          <a:xfrm>
            <a:off x="4607280" y="3068960"/>
            <a:ext cx="161935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Int=const. contours</a:t>
            </a:r>
            <a:endParaRPr sz="1200" b="1" i="0" u="none" strike="noStrike" cap="none">
              <a:solidFill>
                <a:schemeClr val="dk1"/>
              </a:solidFill>
              <a:latin typeface="Helvetica Neue"/>
              <a:ea typeface="Helvetica Neue"/>
              <a:cs typeface="Helvetica Neue"/>
              <a:sym typeface="Helvetica Neue"/>
            </a:endParaRPr>
          </a:p>
        </p:txBody>
      </p:sp>
      <p:sp>
        <p:nvSpPr>
          <p:cNvPr id="218" name="Google Shape;218;p3"/>
          <p:cNvSpPr/>
          <p:nvPr/>
        </p:nvSpPr>
        <p:spPr>
          <a:xfrm>
            <a:off x="7390242" y="3660757"/>
            <a:ext cx="74251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original</a:t>
            </a:r>
            <a:endParaRPr sz="1200" b="1" i="0" u="none" strike="noStrike" cap="none">
              <a:solidFill>
                <a:schemeClr val="dk1"/>
              </a:solidFill>
              <a:latin typeface="Helvetica Neue"/>
              <a:ea typeface="Helvetica Neue"/>
              <a:cs typeface="Helvetica Neue"/>
              <a:sym typeface="Helvetica Neue"/>
            </a:endParaRPr>
          </a:p>
        </p:txBody>
      </p:sp>
      <p:sp>
        <p:nvSpPr>
          <p:cNvPr id="219" name="Google Shape;219;p3"/>
          <p:cNvSpPr/>
          <p:nvPr/>
        </p:nvSpPr>
        <p:spPr>
          <a:xfrm rot="-5400000">
            <a:off x="6269295" y="2729033"/>
            <a:ext cx="83676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1 300 km</a:t>
            </a:r>
            <a:endParaRPr sz="1200" b="1" i="0" u="none" strike="noStrike" cap="none">
              <a:solidFill>
                <a:schemeClr val="dk1"/>
              </a:solidFill>
              <a:latin typeface="Helvetica Neue"/>
              <a:ea typeface="Helvetica Neue"/>
              <a:cs typeface="Helvetica Neue"/>
              <a:sym typeface="Helvetica Neue"/>
            </a:endParaRPr>
          </a:p>
        </p:txBody>
      </p:sp>
      <p:sp>
        <p:nvSpPr>
          <p:cNvPr id="220" name="Google Shape;220;p3"/>
          <p:cNvSpPr/>
          <p:nvPr/>
        </p:nvSpPr>
        <p:spPr>
          <a:xfrm>
            <a:off x="6882158" y="1389838"/>
            <a:ext cx="187743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Campfire 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Helvetica Neue"/>
                <a:ea typeface="Helvetica Neue"/>
                <a:cs typeface="Helvetica Neue"/>
                <a:sym typeface="Helvetica Neue"/>
              </a:rPr>
              <a:t>Multi-loop event </a:t>
            </a:r>
            <a:endParaRPr sz="1800" b="0" i="0" u="none" strike="noStrike" cap="none">
              <a:solidFill>
                <a:srgbClr val="FF0000"/>
              </a:solidFill>
              <a:latin typeface="Helvetica Neue"/>
              <a:ea typeface="Helvetica Neue"/>
              <a:cs typeface="Helvetica Neue"/>
              <a:sym typeface="Helvetica Neue"/>
            </a:endParaRPr>
          </a:p>
        </p:txBody>
      </p:sp>
      <p:sp>
        <p:nvSpPr>
          <p:cNvPr id="221" name="Google Shape;221;p3"/>
          <p:cNvSpPr/>
          <p:nvPr/>
        </p:nvSpPr>
        <p:spPr>
          <a:xfrm>
            <a:off x="7339382" y="5522133"/>
            <a:ext cx="87716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err="1">
                <a:solidFill>
                  <a:schemeClr val="dk1"/>
                </a:solidFill>
                <a:latin typeface="Helvetica Neue"/>
                <a:ea typeface="Helvetica Neue"/>
                <a:cs typeface="Helvetica Neue"/>
                <a:sym typeface="Helvetica Neue"/>
              </a:rPr>
              <a:t>Denoised</a:t>
            </a:r>
            <a:endParaRPr sz="1200" b="1" i="0" u="none" strike="noStrike" cap="none" dirty="0">
              <a:solidFill>
                <a:schemeClr val="dk1"/>
              </a:solidFill>
              <a:latin typeface="Helvetica Neue"/>
              <a:ea typeface="Helvetica Neue"/>
              <a:cs typeface="Helvetica Neue"/>
              <a:sym typeface="Helvetica Neue"/>
            </a:endParaRPr>
          </a:p>
        </p:txBody>
      </p:sp>
      <p:pic>
        <p:nvPicPr>
          <p:cNvPr id="222" name="Google Shape;222;p3"/>
          <p:cNvPicPr preferRelativeResize="0"/>
          <p:nvPr/>
        </p:nvPicPr>
        <p:blipFill rotWithShape="1">
          <a:blip r:embed="rId7">
            <a:alphaModFix/>
          </a:blip>
          <a:srcRect/>
          <a:stretch/>
        </p:blipFill>
        <p:spPr>
          <a:xfrm>
            <a:off x="6869542" y="2207280"/>
            <a:ext cx="1816845" cy="1453477"/>
          </a:xfrm>
          <a:prstGeom prst="rect">
            <a:avLst/>
          </a:prstGeom>
          <a:noFill/>
          <a:ln>
            <a:noFill/>
          </a:ln>
        </p:spPr>
      </p:pic>
      <p:pic>
        <p:nvPicPr>
          <p:cNvPr id="223" name="Google Shape;223;p3"/>
          <p:cNvPicPr preferRelativeResize="0"/>
          <p:nvPr/>
        </p:nvPicPr>
        <p:blipFill rotWithShape="1">
          <a:blip r:embed="rId8">
            <a:alphaModFix/>
          </a:blip>
          <a:srcRect/>
          <a:stretch/>
        </p:blipFill>
        <p:spPr>
          <a:xfrm>
            <a:off x="6882158" y="4001759"/>
            <a:ext cx="1804331" cy="1443465"/>
          </a:xfrm>
          <a:prstGeom prst="rect">
            <a:avLst/>
          </a:prstGeom>
          <a:noFill/>
          <a:ln>
            <a:noFill/>
          </a:ln>
        </p:spPr>
      </p:pic>
      <p:sp>
        <p:nvSpPr>
          <p:cNvPr id="224" name="Google Shape;224;p3"/>
          <p:cNvSpPr/>
          <p:nvPr/>
        </p:nvSpPr>
        <p:spPr>
          <a:xfrm rot="-5400000">
            <a:off x="-205679" y="4677147"/>
            <a:ext cx="83676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1 500 km</a:t>
            </a:r>
            <a:endParaRPr sz="1200" b="1" i="0" u="none" strike="noStrike" cap="none">
              <a:solidFill>
                <a:schemeClr val="dk1"/>
              </a:solidFill>
              <a:latin typeface="Helvetica Neue"/>
              <a:ea typeface="Helvetica Neue"/>
              <a:cs typeface="Helvetica Neue"/>
              <a:sym typeface="Helvetica Neue"/>
            </a:endParaRPr>
          </a:p>
        </p:txBody>
      </p:sp>
      <p:sp>
        <p:nvSpPr>
          <p:cNvPr id="225" name="Google Shape;225;p3"/>
          <p:cNvSpPr/>
          <p:nvPr/>
        </p:nvSpPr>
        <p:spPr>
          <a:xfrm>
            <a:off x="752317" y="3518976"/>
            <a:ext cx="48998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Helvetica Neue"/>
                <a:ea typeface="Helvetica Neue"/>
                <a:cs typeface="Helvetica Neue"/>
                <a:sym typeface="Helvetica Neue"/>
              </a:rPr>
              <a:t>Campfire 9:  </a:t>
            </a:r>
            <a:r>
              <a:rPr lang="en-US" sz="1800" b="0" i="0" u="none" strike="noStrike" cap="none" dirty="0">
                <a:solidFill>
                  <a:srgbClr val="FF0000"/>
                </a:solidFill>
                <a:latin typeface="Helvetica Neue"/>
                <a:ea typeface="Helvetica Neue"/>
                <a:cs typeface="Helvetica Neue"/>
                <a:sym typeface="Helvetica Neue"/>
              </a:rPr>
              <a:t>Dynamic Top Loop Enhancement</a:t>
            </a:r>
            <a:endParaRPr sz="1800" b="0" i="0" u="none" strike="noStrike" cap="none" dirty="0">
              <a:solidFill>
                <a:srgbClr val="FF0000"/>
              </a:solidFill>
              <a:latin typeface="Helvetica Neue"/>
              <a:ea typeface="Helvetica Neue"/>
              <a:cs typeface="Helvetica Neue"/>
              <a:sym typeface="Helvetica Neue"/>
            </a:endParaRPr>
          </a:p>
        </p:txBody>
      </p:sp>
      <p:pic>
        <p:nvPicPr>
          <p:cNvPr id="226" name="Google Shape;226;p3"/>
          <p:cNvPicPr preferRelativeResize="0"/>
          <p:nvPr/>
        </p:nvPicPr>
        <p:blipFill rotWithShape="1">
          <a:blip r:embed="rId9">
            <a:alphaModFix/>
          </a:blip>
          <a:srcRect/>
          <a:stretch/>
        </p:blipFill>
        <p:spPr>
          <a:xfrm>
            <a:off x="482189" y="4088251"/>
            <a:ext cx="1818492" cy="1454793"/>
          </a:xfrm>
          <a:prstGeom prst="rect">
            <a:avLst/>
          </a:prstGeom>
          <a:noFill/>
          <a:ln>
            <a:noFill/>
          </a:ln>
        </p:spPr>
      </p:pic>
      <p:pic>
        <p:nvPicPr>
          <p:cNvPr id="227" name="Google Shape;227;p3"/>
          <p:cNvPicPr preferRelativeResize="0"/>
          <p:nvPr/>
        </p:nvPicPr>
        <p:blipFill rotWithShape="1">
          <a:blip r:embed="rId10">
            <a:alphaModFix/>
          </a:blip>
          <a:srcRect/>
          <a:stretch/>
        </p:blipFill>
        <p:spPr>
          <a:xfrm>
            <a:off x="2375918" y="4083350"/>
            <a:ext cx="1824618" cy="1459694"/>
          </a:xfrm>
          <a:prstGeom prst="rect">
            <a:avLst/>
          </a:prstGeom>
          <a:noFill/>
          <a:ln>
            <a:noFill/>
          </a:ln>
        </p:spPr>
      </p:pic>
      <p:pic>
        <p:nvPicPr>
          <p:cNvPr id="228" name="Google Shape;228;p3"/>
          <p:cNvPicPr preferRelativeResize="0"/>
          <p:nvPr/>
        </p:nvPicPr>
        <p:blipFill rotWithShape="1">
          <a:blip r:embed="rId11">
            <a:alphaModFix/>
          </a:blip>
          <a:srcRect/>
          <a:stretch/>
        </p:blipFill>
        <p:spPr>
          <a:xfrm>
            <a:off x="4324684" y="4077850"/>
            <a:ext cx="1831492" cy="1465194"/>
          </a:xfrm>
          <a:prstGeom prst="rect">
            <a:avLst/>
          </a:prstGeom>
          <a:noFill/>
          <a:ln>
            <a:noFill/>
          </a:ln>
        </p:spPr>
      </p:pic>
      <p:sp>
        <p:nvSpPr>
          <p:cNvPr id="229" name="Google Shape;229;p3"/>
          <p:cNvSpPr/>
          <p:nvPr/>
        </p:nvSpPr>
        <p:spPr>
          <a:xfrm rot="-5400000">
            <a:off x="6269296" y="4723005"/>
            <a:ext cx="83676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1 300 km</a:t>
            </a:r>
            <a:endParaRPr sz="1200" b="1" i="0" u="none" strike="noStrike" cap="none">
              <a:solidFill>
                <a:schemeClr val="dk1"/>
              </a:solidFill>
              <a:latin typeface="Helvetica Neue"/>
              <a:ea typeface="Helvetica Neue"/>
              <a:cs typeface="Helvetica Neue"/>
              <a:sym typeface="Helvetica Neue"/>
            </a:endParaRPr>
          </a:p>
        </p:txBody>
      </p:sp>
      <p:sp>
        <p:nvSpPr>
          <p:cNvPr id="230" name="Google Shape;230;p3"/>
          <p:cNvSpPr/>
          <p:nvPr/>
        </p:nvSpPr>
        <p:spPr>
          <a:xfrm>
            <a:off x="482188" y="6156012"/>
            <a:ext cx="5840668" cy="3693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2060"/>
              </a:buClr>
              <a:buSzPts val="1800"/>
              <a:buFont typeface="Noto Sans Symbols"/>
              <a:buChar char="⮚"/>
            </a:pPr>
            <a:r>
              <a:rPr lang="en-US" sz="1800" b="1" i="0" u="none" strike="noStrike" cap="none">
                <a:solidFill>
                  <a:srgbClr val="002060"/>
                </a:solidFill>
                <a:latin typeface="Helvetica Neue"/>
                <a:ea typeface="Helvetica Neue"/>
                <a:cs typeface="Helvetica Neue"/>
                <a:sym typeface="Helvetica Neue"/>
              </a:rPr>
              <a:t>EUI HRI sheds light on  inner nanoflare structure</a:t>
            </a:r>
            <a:endParaRPr sz="1800" b="1" i="0" u="none" strike="noStrike" cap="none">
              <a:solidFill>
                <a:srgbClr val="002060"/>
              </a:solidFill>
              <a:latin typeface="Helvetica Neue"/>
              <a:ea typeface="Helvetica Neue"/>
              <a:cs typeface="Helvetica Neue"/>
              <a:sym typeface="Helvetica Neue"/>
            </a:endParaRPr>
          </a:p>
        </p:txBody>
      </p:sp>
      <p:sp>
        <p:nvSpPr>
          <p:cNvPr id="231" name="Google Shape;231;p3"/>
          <p:cNvSpPr/>
          <p:nvPr/>
        </p:nvSpPr>
        <p:spPr>
          <a:xfrm>
            <a:off x="3320916" y="6478283"/>
            <a:ext cx="430758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C00000"/>
                </a:solidFill>
                <a:latin typeface="Helvetica Neue"/>
                <a:ea typeface="Helvetica Neue"/>
                <a:cs typeface="Helvetica Neue"/>
                <a:sym typeface="Helvetica Neue"/>
              </a:rPr>
              <a:t>&lt;  1 EIT PIXEL</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
          <p:cNvSpPr txBox="1">
            <a:spLocks noGrp="1"/>
          </p:cNvSpPr>
          <p:nvPr>
            <p:ph type="title"/>
          </p:nvPr>
        </p:nvSpPr>
        <p:spPr>
          <a:xfrm>
            <a:off x="338336" y="321534"/>
            <a:ext cx="8832300" cy="636333"/>
          </a:xfrm>
          <a:prstGeom prst="rect">
            <a:avLst/>
          </a:prstGeom>
          <a:noFill/>
          <a:ln>
            <a:noFill/>
          </a:ln>
        </p:spPr>
        <p:txBody>
          <a:bodyPr spcFirstLastPara="1" wrap="square" lIns="50800" tIns="50800" rIns="50800" bIns="50800" anchor="t" anchorCtr="0">
            <a:noAutofit/>
          </a:bodyPr>
          <a:lstStyle/>
          <a:p>
            <a:pPr marL="40639" marR="40639" lvl="0" indent="0" algn="ctr" rtl="0">
              <a:lnSpc>
                <a:spcPct val="100000"/>
              </a:lnSpc>
              <a:spcBef>
                <a:spcPts val="0"/>
              </a:spcBef>
              <a:spcAft>
                <a:spcPts val="0"/>
              </a:spcAft>
              <a:buClr>
                <a:srgbClr val="002060"/>
              </a:buClr>
              <a:buSzPts val="3200"/>
              <a:buFont typeface="Helvetica Neue"/>
              <a:buNone/>
            </a:pPr>
            <a:r>
              <a:rPr lang="en-US" sz="3200">
                <a:solidFill>
                  <a:srgbClr val="002060"/>
                </a:solidFill>
              </a:rPr>
              <a:t>Nanoflares ZOOM 2: Dynamic events</a:t>
            </a:r>
            <a:endParaRPr sz="1800">
              <a:solidFill>
                <a:srgbClr val="002060"/>
              </a:solidFill>
            </a:endParaRPr>
          </a:p>
        </p:txBody>
      </p:sp>
      <p:sp>
        <p:nvSpPr>
          <p:cNvPr id="238" name="Google Shape;238;p4"/>
          <p:cNvSpPr/>
          <p:nvPr/>
        </p:nvSpPr>
        <p:spPr>
          <a:xfrm>
            <a:off x="74201" y="24022"/>
            <a:ext cx="9069799" cy="33851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smtClean="0">
                <a:solidFill>
                  <a:schemeClr val="dk1"/>
                </a:solidFill>
                <a:latin typeface="Gill Sans"/>
                <a:ea typeface="Gill Sans"/>
                <a:cs typeface="Gill Sans"/>
                <a:sym typeface="Gill Sans"/>
              </a:rPr>
              <a:t>IV. </a:t>
            </a:r>
            <a:r>
              <a:rPr lang="en-US" sz="1600" b="0" i="0" u="none" strike="noStrike" cap="none" dirty="0">
                <a:solidFill>
                  <a:schemeClr val="dk1"/>
                </a:solidFill>
                <a:latin typeface="Gill Sans"/>
                <a:ea typeface="Gill Sans"/>
                <a:cs typeface="Gill Sans"/>
                <a:sym typeface="Gill Sans"/>
              </a:rPr>
              <a:t>EIT </a:t>
            </a:r>
            <a:r>
              <a:rPr lang="en-US" sz="1600" b="0" i="0" u="none" strike="noStrike" cap="none" dirty="0" err="1" smtClean="0">
                <a:solidFill>
                  <a:schemeClr val="dk1"/>
                </a:solidFill>
                <a:latin typeface="Gill Sans"/>
                <a:ea typeface="Gill Sans"/>
                <a:cs typeface="Gill Sans"/>
                <a:sym typeface="Gill Sans"/>
              </a:rPr>
              <a:t>nanoflares</a:t>
            </a:r>
            <a:r>
              <a:rPr lang="en-US" sz="1600" b="0" i="0" u="none" strike="noStrike" cap="none" dirty="0" smtClean="0">
                <a:solidFill>
                  <a:schemeClr val="dk1"/>
                </a:solidFill>
                <a:latin typeface="Gill Sans"/>
                <a:ea typeface="Gill Sans"/>
                <a:cs typeface="Gill Sans"/>
                <a:sym typeface="Gill Sans"/>
              </a:rPr>
              <a:t> </a:t>
            </a:r>
            <a:r>
              <a:rPr lang="en-US" sz="1600" b="0" i="0" u="none" strike="noStrike" cap="none" dirty="0">
                <a:solidFill>
                  <a:schemeClr val="dk1"/>
                </a:solidFill>
                <a:latin typeface="Gill Sans"/>
                <a:ea typeface="Gill Sans"/>
                <a:cs typeface="Gill Sans"/>
                <a:sym typeface="Gill Sans"/>
              </a:rPr>
              <a:t>observed as bright dots have an intrinsic variety of structures, </a:t>
            </a:r>
            <a:r>
              <a:rPr lang="en-US" sz="1600" b="0" i="0" u="none" strike="noStrike" cap="none" dirty="0" err="1">
                <a:solidFill>
                  <a:schemeClr val="dk1"/>
                </a:solidFill>
                <a:latin typeface="Gill Sans"/>
                <a:ea typeface="Gill Sans"/>
                <a:cs typeface="Gill Sans"/>
                <a:sym typeface="Gill Sans"/>
              </a:rPr>
              <a:t>Berghmans</a:t>
            </a:r>
            <a:r>
              <a:rPr lang="en-US" sz="1600" b="0" i="0" u="none" strike="noStrike" cap="none" dirty="0">
                <a:solidFill>
                  <a:schemeClr val="dk1"/>
                </a:solidFill>
                <a:latin typeface="Gill Sans"/>
                <a:ea typeface="Gill Sans"/>
                <a:cs typeface="Gill Sans"/>
                <a:sym typeface="Gill Sans"/>
              </a:rPr>
              <a:t> </a:t>
            </a:r>
            <a:r>
              <a:rPr lang="en-US" sz="1600" dirty="0">
                <a:solidFill>
                  <a:schemeClr val="dk1"/>
                </a:solidFill>
                <a:latin typeface="Gill Sans"/>
                <a:ea typeface="Gill Sans"/>
                <a:cs typeface="Gill Sans"/>
                <a:sym typeface="Gill Sans"/>
              </a:rPr>
              <a:t> </a:t>
            </a:r>
            <a:r>
              <a:rPr lang="en-US" sz="1600" dirty="0" smtClean="0">
                <a:solidFill>
                  <a:schemeClr val="dk1"/>
                </a:solidFill>
                <a:latin typeface="Gill Sans"/>
                <a:ea typeface="Gill Sans"/>
                <a:cs typeface="Gill Sans"/>
                <a:sym typeface="Gill Sans"/>
              </a:rPr>
              <a:t>et a;.,2021</a:t>
            </a:r>
            <a:endParaRPr sz="1600" b="0" i="0" u="none" strike="noStrike" cap="none" dirty="0">
              <a:solidFill>
                <a:schemeClr val="dk1"/>
              </a:solidFill>
              <a:latin typeface="Gill Sans"/>
              <a:ea typeface="Gill Sans"/>
              <a:cs typeface="Gill Sans"/>
              <a:sym typeface="Gill Sans"/>
            </a:endParaRPr>
          </a:p>
        </p:txBody>
      </p:sp>
      <p:sp>
        <p:nvSpPr>
          <p:cNvPr id="239" name="Google Shape;239;p4"/>
          <p:cNvSpPr/>
          <p:nvPr/>
        </p:nvSpPr>
        <p:spPr>
          <a:xfrm>
            <a:off x="1567203" y="3345847"/>
            <a:ext cx="7681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Original</a:t>
            </a:r>
            <a:endParaRPr sz="1200" b="1" i="0" u="none" strike="noStrike" cap="none">
              <a:solidFill>
                <a:schemeClr val="dk1"/>
              </a:solidFill>
              <a:latin typeface="Helvetica Neue"/>
              <a:ea typeface="Helvetica Neue"/>
              <a:cs typeface="Helvetica Neue"/>
              <a:sym typeface="Helvetica Neue"/>
            </a:endParaRPr>
          </a:p>
        </p:txBody>
      </p:sp>
      <p:sp>
        <p:nvSpPr>
          <p:cNvPr id="240" name="Google Shape;240;p4"/>
          <p:cNvSpPr/>
          <p:nvPr/>
        </p:nvSpPr>
        <p:spPr>
          <a:xfrm rot="-5400000">
            <a:off x="188260" y="2113583"/>
            <a:ext cx="83676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990  km</a:t>
            </a:r>
            <a:endParaRPr sz="1200" b="1" i="0" u="none" strike="noStrike" cap="none">
              <a:solidFill>
                <a:schemeClr val="dk1"/>
              </a:solidFill>
              <a:latin typeface="Helvetica Neue"/>
              <a:ea typeface="Helvetica Neue"/>
              <a:cs typeface="Helvetica Neue"/>
              <a:sym typeface="Helvetica Neue"/>
            </a:endParaRPr>
          </a:p>
        </p:txBody>
      </p:sp>
      <p:sp>
        <p:nvSpPr>
          <p:cNvPr id="241" name="Google Shape;241;p4"/>
          <p:cNvSpPr/>
          <p:nvPr/>
        </p:nvSpPr>
        <p:spPr>
          <a:xfrm>
            <a:off x="467544" y="897598"/>
            <a:ext cx="29418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Campfire 5:  </a:t>
            </a:r>
            <a:r>
              <a:rPr lang="en-US" sz="1800" b="0" i="0" u="none" strike="noStrike" cap="none">
                <a:solidFill>
                  <a:srgbClr val="FF0000"/>
                </a:solidFill>
                <a:latin typeface="Helvetica Neue"/>
                <a:ea typeface="Helvetica Neue"/>
                <a:cs typeface="Helvetica Neue"/>
                <a:sym typeface="Helvetica Neue"/>
              </a:rPr>
              <a:t>EUV nanojet </a:t>
            </a:r>
            <a:endParaRPr sz="1800" b="0" i="0" u="none" strike="noStrike" cap="none">
              <a:solidFill>
                <a:srgbClr val="FF0000"/>
              </a:solidFill>
              <a:latin typeface="Helvetica Neue"/>
              <a:ea typeface="Helvetica Neue"/>
              <a:cs typeface="Helvetica Neue"/>
              <a:sym typeface="Helvetica Neue"/>
            </a:endParaRPr>
          </a:p>
        </p:txBody>
      </p:sp>
      <p:sp>
        <p:nvSpPr>
          <p:cNvPr id="242" name="Google Shape;242;p4"/>
          <p:cNvSpPr/>
          <p:nvPr/>
        </p:nvSpPr>
        <p:spPr>
          <a:xfrm>
            <a:off x="3828605" y="3352782"/>
            <a:ext cx="87716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Denoised</a:t>
            </a:r>
            <a:endParaRPr sz="1200" b="1" i="0" u="none" strike="noStrike" cap="none">
              <a:solidFill>
                <a:schemeClr val="dk1"/>
              </a:solidFill>
              <a:latin typeface="Helvetica Neue"/>
              <a:ea typeface="Helvetica Neue"/>
              <a:cs typeface="Helvetica Neue"/>
              <a:sym typeface="Helvetica Neue"/>
            </a:endParaRPr>
          </a:p>
        </p:txBody>
      </p:sp>
      <p:pic>
        <p:nvPicPr>
          <p:cNvPr id="243" name="Google Shape;243;p4"/>
          <p:cNvPicPr preferRelativeResize="0"/>
          <p:nvPr/>
        </p:nvPicPr>
        <p:blipFill rotWithShape="1">
          <a:blip r:embed="rId3">
            <a:alphaModFix/>
          </a:blip>
          <a:srcRect/>
          <a:stretch/>
        </p:blipFill>
        <p:spPr>
          <a:xfrm>
            <a:off x="845016" y="1397395"/>
            <a:ext cx="2309608" cy="1847686"/>
          </a:xfrm>
          <a:prstGeom prst="rect">
            <a:avLst/>
          </a:prstGeom>
          <a:noFill/>
          <a:ln>
            <a:noFill/>
          </a:ln>
        </p:spPr>
      </p:pic>
      <p:pic>
        <p:nvPicPr>
          <p:cNvPr id="244" name="Google Shape;244;p4"/>
          <p:cNvPicPr preferRelativeResize="0"/>
          <p:nvPr/>
        </p:nvPicPr>
        <p:blipFill rotWithShape="1">
          <a:blip r:embed="rId4">
            <a:alphaModFix/>
          </a:blip>
          <a:srcRect/>
          <a:stretch/>
        </p:blipFill>
        <p:spPr>
          <a:xfrm>
            <a:off x="3244333" y="1419997"/>
            <a:ext cx="2281355" cy="1825084"/>
          </a:xfrm>
          <a:prstGeom prst="rect">
            <a:avLst/>
          </a:prstGeom>
          <a:noFill/>
          <a:ln>
            <a:noFill/>
          </a:ln>
        </p:spPr>
      </p:pic>
      <p:pic>
        <p:nvPicPr>
          <p:cNvPr id="245" name="Google Shape;245;p4"/>
          <p:cNvPicPr preferRelativeResize="0"/>
          <p:nvPr/>
        </p:nvPicPr>
        <p:blipFill rotWithShape="1">
          <a:blip r:embed="rId5">
            <a:alphaModFix/>
          </a:blip>
          <a:srcRect/>
          <a:stretch/>
        </p:blipFill>
        <p:spPr>
          <a:xfrm>
            <a:off x="5727032" y="1411113"/>
            <a:ext cx="2160239" cy="1842851"/>
          </a:xfrm>
          <a:prstGeom prst="rect">
            <a:avLst/>
          </a:prstGeom>
          <a:noFill/>
          <a:ln>
            <a:noFill/>
          </a:ln>
        </p:spPr>
      </p:pic>
      <p:sp>
        <p:nvSpPr>
          <p:cNvPr id="246" name="Google Shape;246;p4"/>
          <p:cNvSpPr/>
          <p:nvPr/>
        </p:nvSpPr>
        <p:spPr>
          <a:xfrm>
            <a:off x="5878257" y="3325950"/>
            <a:ext cx="22954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Int=const. contours</a:t>
            </a:r>
            <a:endParaRPr sz="1200" b="1" i="0" u="none" strike="noStrike" cap="none">
              <a:solidFill>
                <a:schemeClr val="dk1"/>
              </a:solidFill>
              <a:latin typeface="Helvetica Neue"/>
              <a:ea typeface="Helvetica Neue"/>
              <a:cs typeface="Helvetica Neue"/>
              <a:sym typeface="Helvetica Neue"/>
            </a:endParaRPr>
          </a:p>
        </p:txBody>
      </p:sp>
      <p:sp>
        <p:nvSpPr>
          <p:cNvPr id="247" name="Google Shape;247;p4"/>
          <p:cNvSpPr/>
          <p:nvPr/>
        </p:nvSpPr>
        <p:spPr>
          <a:xfrm>
            <a:off x="1567202" y="6245940"/>
            <a:ext cx="74251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original</a:t>
            </a:r>
            <a:endParaRPr sz="1200" b="1" i="0" u="none" strike="noStrike" cap="none">
              <a:solidFill>
                <a:schemeClr val="dk1"/>
              </a:solidFill>
              <a:latin typeface="Helvetica Neue"/>
              <a:ea typeface="Helvetica Neue"/>
              <a:cs typeface="Helvetica Neue"/>
              <a:sym typeface="Helvetica Neue"/>
            </a:endParaRPr>
          </a:p>
        </p:txBody>
      </p:sp>
      <p:sp>
        <p:nvSpPr>
          <p:cNvPr id="248" name="Google Shape;248;p4"/>
          <p:cNvSpPr/>
          <p:nvPr/>
        </p:nvSpPr>
        <p:spPr>
          <a:xfrm rot="-5400000">
            <a:off x="188261" y="5162750"/>
            <a:ext cx="83676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2 000 km</a:t>
            </a:r>
            <a:endParaRPr sz="1200" b="1" i="0" u="none" strike="noStrike" cap="none">
              <a:solidFill>
                <a:schemeClr val="dk1"/>
              </a:solidFill>
              <a:latin typeface="Helvetica Neue"/>
              <a:ea typeface="Helvetica Neue"/>
              <a:cs typeface="Helvetica Neue"/>
              <a:sym typeface="Helvetica Neue"/>
            </a:endParaRPr>
          </a:p>
        </p:txBody>
      </p:sp>
      <p:sp>
        <p:nvSpPr>
          <p:cNvPr id="249" name="Google Shape;249;p4"/>
          <p:cNvSpPr/>
          <p:nvPr/>
        </p:nvSpPr>
        <p:spPr>
          <a:xfrm>
            <a:off x="788494" y="3633902"/>
            <a:ext cx="47371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Campfire 23:  </a:t>
            </a:r>
            <a:r>
              <a:rPr lang="en-US" sz="1800" b="0" i="0" u="none" strike="noStrike" cap="none">
                <a:solidFill>
                  <a:srgbClr val="FF0000"/>
                </a:solidFill>
                <a:latin typeface="Helvetica Neue"/>
                <a:ea typeface="Helvetica Neue"/>
                <a:cs typeface="Helvetica Neue"/>
                <a:sym typeface="Helvetica Neue"/>
              </a:rPr>
              <a:t>Brightening at loop footpoints</a:t>
            </a:r>
            <a:endParaRPr sz="1800" b="0" i="0" u="none" strike="noStrike" cap="none">
              <a:solidFill>
                <a:srgbClr val="FF0000"/>
              </a:solidFill>
              <a:latin typeface="Helvetica Neue"/>
              <a:ea typeface="Helvetica Neue"/>
              <a:cs typeface="Helvetica Neue"/>
              <a:sym typeface="Helvetica Neue"/>
            </a:endParaRPr>
          </a:p>
        </p:txBody>
      </p:sp>
      <p:sp>
        <p:nvSpPr>
          <p:cNvPr id="250" name="Google Shape;250;p4"/>
          <p:cNvSpPr/>
          <p:nvPr/>
        </p:nvSpPr>
        <p:spPr>
          <a:xfrm>
            <a:off x="4236259" y="6245940"/>
            <a:ext cx="87716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Helvetica Neue"/>
                <a:ea typeface="Helvetica Neue"/>
                <a:cs typeface="Helvetica Neue"/>
                <a:sym typeface="Helvetica Neue"/>
              </a:rPr>
              <a:t>Denoised</a:t>
            </a:r>
            <a:endParaRPr sz="1200" b="1" i="0" u="none" strike="noStrike" cap="none">
              <a:solidFill>
                <a:schemeClr val="dk1"/>
              </a:solidFill>
              <a:latin typeface="Helvetica Neue"/>
              <a:ea typeface="Helvetica Neue"/>
              <a:cs typeface="Helvetica Neue"/>
              <a:sym typeface="Helvetica Neue"/>
            </a:endParaRPr>
          </a:p>
        </p:txBody>
      </p:sp>
      <p:pic>
        <p:nvPicPr>
          <p:cNvPr id="251" name="Google Shape;251;p4"/>
          <p:cNvPicPr preferRelativeResize="0"/>
          <p:nvPr/>
        </p:nvPicPr>
        <p:blipFill rotWithShape="1">
          <a:blip r:embed="rId6">
            <a:alphaModFix/>
          </a:blip>
          <a:srcRect/>
          <a:stretch/>
        </p:blipFill>
        <p:spPr>
          <a:xfrm>
            <a:off x="838775" y="4172589"/>
            <a:ext cx="2398085" cy="1918467"/>
          </a:xfrm>
          <a:prstGeom prst="rect">
            <a:avLst/>
          </a:prstGeom>
          <a:noFill/>
          <a:ln>
            <a:noFill/>
          </a:ln>
        </p:spPr>
      </p:pic>
      <p:pic>
        <p:nvPicPr>
          <p:cNvPr id="252" name="Google Shape;252;p4"/>
          <p:cNvPicPr preferRelativeResize="0"/>
          <p:nvPr/>
        </p:nvPicPr>
        <p:blipFill rotWithShape="1">
          <a:blip r:embed="rId7">
            <a:alphaModFix/>
          </a:blip>
          <a:srcRect/>
          <a:stretch/>
        </p:blipFill>
        <p:spPr>
          <a:xfrm>
            <a:off x="3471425" y="4172590"/>
            <a:ext cx="2406832" cy="1925465"/>
          </a:xfrm>
          <a:prstGeom prst="rect">
            <a:avLst/>
          </a:prstGeom>
          <a:noFill/>
          <a:ln>
            <a:noFill/>
          </a:ln>
        </p:spPr>
      </p:pic>
      <p:sp>
        <p:nvSpPr>
          <p:cNvPr id="253" name="Google Shape;253;p4"/>
          <p:cNvSpPr/>
          <p:nvPr/>
        </p:nvSpPr>
        <p:spPr>
          <a:xfrm>
            <a:off x="6094280" y="4172589"/>
            <a:ext cx="2699792"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2060"/>
              </a:buClr>
              <a:buSzPts val="1800"/>
              <a:buFont typeface="Noto Sans Symbols"/>
              <a:buChar char="⮚"/>
            </a:pPr>
            <a:r>
              <a:rPr lang="en-US" sz="1800" b="1" i="0" u="none" strike="noStrike" cap="none">
                <a:solidFill>
                  <a:srgbClr val="002060"/>
                </a:solidFill>
                <a:latin typeface="Helvetica Neue"/>
                <a:ea typeface="Helvetica Neue"/>
                <a:cs typeface="Helvetica Neue"/>
                <a:sym typeface="Helvetica Neue"/>
              </a:rPr>
              <a:t>We observe both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Helvetica Neue"/>
                <a:ea typeface="Helvetica Neue"/>
                <a:cs typeface="Helvetica Neue"/>
                <a:sym typeface="Helvetica Neue"/>
              </a:rPr>
              <a:t>footpoint and loop top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Helvetica Neue"/>
                <a:ea typeface="Helvetica Neue"/>
                <a:cs typeface="Helvetica Neue"/>
                <a:sym typeface="Helvetica Neue"/>
              </a:rPr>
              <a:t>EUV brightenings!</a:t>
            </a:r>
            <a:endParaRPr sz="1800" b="1" i="0" u="none" strike="noStrike" cap="none">
              <a:solidFill>
                <a:srgbClr val="002060"/>
              </a:solidFill>
              <a:latin typeface="Helvetica Neue"/>
              <a:ea typeface="Helvetica Neue"/>
              <a:cs typeface="Helvetica Neue"/>
              <a:sym typeface="Helvetica Neue"/>
            </a:endParaRPr>
          </a:p>
        </p:txBody>
      </p:sp>
      <p:sp>
        <p:nvSpPr>
          <p:cNvPr id="254" name="Google Shape;254;p4"/>
          <p:cNvSpPr/>
          <p:nvPr/>
        </p:nvSpPr>
        <p:spPr>
          <a:xfrm>
            <a:off x="207819" y="6107338"/>
            <a:ext cx="8891064" cy="707846"/>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dk1"/>
                </a:solidFill>
                <a:latin typeface="Gill Sans"/>
                <a:ea typeface="Gill Sans"/>
                <a:cs typeface="Gill Sans"/>
                <a:sym typeface="Gill Sans"/>
              </a:rPr>
              <a:t>Visual examination shows the simultaneous or sequential propagation of luminance in the loop as predicted (Priest, </a:t>
            </a:r>
            <a:r>
              <a:rPr lang="en-US" sz="2000" b="0" i="0" u="none" strike="noStrike" cap="none" dirty="0" smtClean="0">
                <a:solidFill>
                  <a:schemeClr val="dk1"/>
                </a:solidFill>
                <a:latin typeface="Gill Sans"/>
                <a:ea typeface="Gill Sans"/>
                <a:cs typeface="Gill Sans"/>
                <a:sym typeface="Gill Sans"/>
              </a:rPr>
              <a:t>1998, 2000</a:t>
            </a:r>
            <a:r>
              <a:rPr lang="en-US" sz="2000" b="0" i="0" u="none" strike="noStrike" cap="none" dirty="0">
                <a:solidFill>
                  <a:schemeClr val="dk1"/>
                </a:solidFill>
                <a:latin typeface="Gill Sans"/>
                <a:ea typeface="Gill Sans"/>
                <a:cs typeface="Gill Sans"/>
                <a:sym typeface="Gill Sans"/>
              </a:rPr>
              <a:t>).</a:t>
            </a:r>
            <a:endParaRPr sz="2000" b="0" i="0" u="none" strike="noStrike" cap="none" dirty="0">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21"/>
          <p:cNvPicPr preferRelativeResize="0"/>
          <p:nvPr/>
        </p:nvPicPr>
        <p:blipFill rotWithShape="1">
          <a:blip r:embed="rId3">
            <a:alphaModFix/>
          </a:blip>
          <a:srcRect/>
          <a:stretch/>
        </p:blipFill>
        <p:spPr>
          <a:xfrm>
            <a:off x="269872" y="2748662"/>
            <a:ext cx="2374720" cy="1540900"/>
          </a:xfrm>
          <a:prstGeom prst="rect">
            <a:avLst/>
          </a:prstGeom>
          <a:noFill/>
          <a:ln>
            <a:noFill/>
          </a:ln>
        </p:spPr>
      </p:pic>
      <p:sp>
        <p:nvSpPr>
          <p:cNvPr id="260" name="Google Shape;260;p21"/>
          <p:cNvSpPr txBox="1"/>
          <p:nvPr/>
        </p:nvSpPr>
        <p:spPr>
          <a:xfrm>
            <a:off x="772384" y="2275383"/>
            <a:ext cx="11208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HRIEUV </a:t>
            </a:r>
            <a:endParaRPr sz="1400" b="0" i="0" u="none" strike="noStrike" cap="none">
              <a:solidFill>
                <a:srgbClr val="000000"/>
              </a:solidFill>
              <a:latin typeface="Arial"/>
              <a:ea typeface="Arial"/>
              <a:cs typeface="Arial"/>
              <a:sym typeface="Arial"/>
            </a:endParaRPr>
          </a:p>
        </p:txBody>
      </p:sp>
      <p:pic>
        <p:nvPicPr>
          <p:cNvPr id="261" name="Google Shape;261;p21"/>
          <p:cNvPicPr preferRelativeResize="0"/>
          <p:nvPr/>
        </p:nvPicPr>
        <p:blipFill rotWithShape="1">
          <a:blip r:embed="rId4">
            <a:alphaModFix/>
          </a:blip>
          <a:srcRect/>
          <a:stretch/>
        </p:blipFill>
        <p:spPr>
          <a:xfrm>
            <a:off x="159032" y="481139"/>
            <a:ext cx="962057" cy="463761"/>
          </a:xfrm>
          <a:prstGeom prst="rect">
            <a:avLst/>
          </a:prstGeom>
          <a:noFill/>
          <a:ln>
            <a:noFill/>
          </a:ln>
        </p:spPr>
      </p:pic>
      <p:sp>
        <p:nvSpPr>
          <p:cNvPr id="262" name="Google Shape;262;p21"/>
          <p:cNvSpPr/>
          <p:nvPr/>
        </p:nvSpPr>
        <p:spPr>
          <a:xfrm>
            <a:off x="4993655" y="4753068"/>
            <a:ext cx="434445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Usually unknown parameter - vertical </a:t>
            </a:r>
            <a:r>
              <a:rPr lang="en-US" sz="1400" b="0" i="0" u="none" strike="noStrike" cap="none" dirty="0" smtClean="0">
                <a:solidFill>
                  <a:srgbClr val="000000"/>
                </a:solidFill>
                <a:latin typeface="Arial"/>
                <a:ea typeface="Arial"/>
                <a:cs typeface="Arial"/>
                <a:sym typeface="Arial"/>
              </a:rPr>
              <a:t>extent</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Zhukov , </a:t>
            </a:r>
            <a:r>
              <a:rPr lang="en-US" sz="1400" b="0" i="0" u="none" strike="noStrike" cap="none" dirty="0" err="1">
                <a:solidFill>
                  <a:srgbClr val="000000"/>
                </a:solidFill>
                <a:latin typeface="Arial"/>
                <a:ea typeface="Arial"/>
                <a:cs typeface="Arial"/>
                <a:sym typeface="Arial"/>
              </a:rPr>
              <a:t>Mierla</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Auchere</a:t>
            </a:r>
            <a:r>
              <a:rPr lang="en-US" sz="1400" b="0" i="0" u="none" strike="noStrike" cap="none" dirty="0">
                <a:solidFill>
                  <a:srgbClr val="000000"/>
                </a:solidFill>
                <a:latin typeface="Arial"/>
                <a:ea typeface="Arial"/>
                <a:cs typeface="Arial"/>
                <a:sym typeface="Arial"/>
              </a:rPr>
              <a:t> et </a:t>
            </a:r>
            <a:r>
              <a:rPr lang="en-US" sz="1400" b="0" i="0" u="none" strike="noStrike" cap="none" dirty="0" smtClean="0">
                <a:solidFill>
                  <a:srgbClr val="000000"/>
                </a:solidFill>
                <a:latin typeface="Arial"/>
                <a:ea typeface="Arial"/>
                <a:cs typeface="Arial"/>
                <a:sym typeface="Arial"/>
              </a:rPr>
              <a:t>al</a:t>
            </a:r>
            <a:r>
              <a:rPr lang="en-US" sz="1400" b="0" i="0" u="none" strike="noStrike" cap="none" dirty="0">
                <a:solidFill>
                  <a:srgbClr val="000000"/>
                </a:solidFill>
                <a:latin typeface="Arial"/>
                <a:ea typeface="Arial"/>
                <a:cs typeface="Arial"/>
                <a:sym typeface="Arial"/>
              </a:rPr>
              <a:t>., 2021, A&amp;A, in press </a:t>
            </a:r>
            <a:endParaRPr sz="1400" b="0" i="0" u="none" strike="noStrike" cap="none" dirty="0">
              <a:solidFill>
                <a:srgbClr val="000000"/>
              </a:solidFill>
              <a:latin typeface="Arial"/>
              <a:ea typeface="Arial"/>
              <a:cs typeface="Arial"/>
              <a:sym typeface="Arial"/>
            </a:endParaRPr>
          </a:p>
        </p:txBody>
      </p:sp>
      <p:pic>
        <p:nvPicPr>
          <p:cNvPr id="263" name="Google Shape;263;p21"/>
          <p:cNvPicPr preferRelativeResize="0"/>
          <p:nvPr/>
        </p:nvPicPr>
        <p:blipFill rotWithShape="1">
          <a:blip r:embed="rId5">
            <a:alphaModFix/>
          </a:blip>
          <a:srcRect/>
          <a:stretch/>
        </p:blipFill>
        <p:spPr>
          <a:xfrm>
            <a:off x="4993655" y="1316181"/>
            <a:ext cx="4024064" cy="3240355"/>
          </a:xfrm>
          <a:prstGeom prst="rect">
            <a:avLst/>
          </a:prstGeom>
          <a:noFill/>
          <a:ln>
            <a:noFill/>
          </a:ln>
        </p:spPr>
      </p:pic>
      <p:pic>
        <p:nvPicPr>
          <p:cNvPr id="264" name="Google Shape;264;p21"/>
          <p:cNvPicPr preferRelativeResize="0"/>
          <p:nvPr/>
        </p:nvPicPr>
        <p:blipFill rotWithShape="1">
          <a:blip r:embed="rId6">
            <a:alphaModFix/>
          </a:blip>
          <a:srcRect/>
          <a:stretch/>
        </p:blipFill>
        <p:spPr>
          <a:xfrm>
            <a:off x="269872" y="5014678"/>
            <a:ext cx="4205146" cy="1843321"/>
          </a:xfrm>
          <a:prstGeom prst="rect">
            <a:avLst/>
          </a:prstGeom>
          <a:noFill/>
          <a:ln>
            <a:noFill/>
          </a:ln>
        </p:spPr>
      </p:pic>
      <p:pic>
        <p:nvPicPr>
          <p:cNvPr id="265" name="Google Shape;265;p21"/>
          <p:cNvPicPr preferRelativeResize="0"/>
          <p:nvPr/>
        </p:nvPicPr>
        <p:blipFill rotWithShape="1">
          <a:blip r:embed="rId7">
            <a:alphaModFix/>
          </a:blip>
          <a:srcRect/>
          <a:stretch/>
        </p:blipFill>
        <p:spPr>
          <a:xfrm>
            <a:off x="269872" y="1316182"/>
            <a:ext cx="4051589" cy="3240355"/>
          </a:xfrm>
          <a:prstGeom prst="rect">
            <a:avLst/>
          </a:prstGeom>
          <a:noFill/>
          <a:ln>
            <a:noFill/>
          </a:ln>
        </p:spPr>
      </p:pic>
      <p:sp>
        <p:nvSpPr>
          <p:cNvPr id="266" name="Google Shape;266;p21"/>
          <p:cNvSpPr/>
          <p:nvPr/>
        </p:nvSpPr>
        <p:spPr>
          <a:xfrm>
            <a:off x="74201" y="24022"/>
            <a:ext cx="9069799" cy="33851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smtClean="0">
                <a:solidFill>
                  <a:schemeClr val="dk1"/>
                </a:solidFill>
                <a:latin typeface="Gill Sans"/>
                <a:ea typeface="Gill Sans"/>
                <a:cs typeface="Gill Sans"/>
                <a:sym typeface="Gill Sans"/>
              </a:rPr>
              <a:t>V</a:t>
            </a:r>
            <a:r>
              <a:rPr lang="en-US" sz="1600" b="0" i="0" u="none" strike="noStrike" cap="none" dirty="0">
                <a:solidFill>
                  <a:schemeClr val="dk1"/>
                </a:solidFill>
                <a:latin typeface="Gill Sans"/>
                <a:ea typeface="Gill Sans"/>
                <a:cs typeface="Gill Sans"/>
                <a:sym typeface="Gill Sans"/>
              </a:rPr>
              <a:t>. </a:t>
            </a:r>
            <a:r>
              <a:rPr lang="en-US" sz="1600" b="0" i="0" u="none" strike="noStrike" cap="none" dirty="0">
                <a:solidFill>
                  <a:srgbClr val="000000"/>
                </a:solidFill>
                <a:latin typeface="Arial"/>
                <a:ea typeface="Arial"/>
                <a:cs typeface="Arial"/>
                <a:sym typeface="Arial"/>
              </a:rPr>
              <a:t>Emission  Measure, temperature and Vertical </a:t>
            </a:r>
            <a:r>
              <a:rPr lang="en-US" sz="1600" b="0" i="0" u="none" strike="noStrike" cap="none" dirty="0" smtClean="0">
                <a:solidFill>
                  <a:srgbClr val="000000"/>
                </a:solidFill>
                <a:latin typeface="Arial"/>
                <a:ea typeface="Arial"/>
                <a:cs typeface="Arial"/>
                <a:sym typeface="Arial"/>
              </a:rPr>
              <a:t>extent </a:t>
            </a:r>
            <a:r>
              <a:rPr lang="en-US" sz="1600" b="0" i="0" u="none" strike="noStrike" cap="none" dirty="0">
                <a:solidFill>
                  <a:srgbClr val="000000"/>
                </a:solidFill>
                <a:latin typeface="Arial"/>
                <a:ea typeface="Arial"/>
                <a:cs typeface="Arial"/>
                <a:sym typeface="Arial"/>
              </a:rPr>
              <a:t>of campfires</a:t>
            </a:r>
            <a:endParaRPr sz="1600" b="0" i="0" u="none" strike="noStrike" cap="none" dirty="0">
              <a:solidFill>
                <a:schemeClr val="dk1"/>
              </a:solidFill>
              <a:latin typeface="Gill Sans"/>
              <a:ea typeface="Gill Sans"/>
              <a:cs typeface="Gill Sans"/>
              <a:sym typeface="Gill Sans"/>
            </a:endParaRPr>
          </a:p>
        </p:txBody>
      </p:sp>
      <p:sp>
        <p:nvSpPr>
          <p:cNvPr id="267" name="Google Shape;267;p21"/>
          <p:cNvSpPr/>
          <p:nvPr/>
        </p:nvSpPr>
        <p:spPr>
          <a:xfrm>
            <a:off x="436824" y="974297"/>
            <a:ext cx="37176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err="1">
                <a:solidFill>
                  <a:srgbClr val="000000"/>
                </a:solidFill>
                <a:latin typeface="Arial"/>
                <a:ea typeface="Arial"/>
                <a:cs typeface="Arial"/>
                <a:sym typeface="Arial"/>
              </a:rPr>
              <a:t>Berghmans</a:t>
            </a:r>
            <a:r>
              <a:rPr lang="en-US" sz="1400" b="0" i="0" u="none" strike="noStrike" cap="none" dirty="0">
                <a:solidFill>
                  <a:srgbClr val="000000"/>
                </a:solidFill>
                <a:latin typeface="Arial"/>
                <a:ea typeface="Arial"/>
                <a:cs typeface="Arial"/>
                <a:sym typeface="Arial"/>
              </a:rPr>
              <a:t> ,  </a:t>
            </a:r>
            <a:r>
              <a:rPr lang="en-US" sz="1400" b="0" i="0" u="none" strike="noStrike" cap="none" dirty="0" err="1" smtClean="0">
                <a:solidFill>
                  <a:srgbClr val="000000"/>
                </a:solidFill>
                <a:latin typeface="Arial"/>
                <a:ea typeface="Arial"/>
                <a:cs typeface="Arial"/>
                <a:sym typeface="Arial"/>
              </a:rPr>
              <a:t>Antollin</a:t>
            </a:r>
            <a:r>
              <a:rPr lang="en-US" sz="1400" b="0" i="0" u="none" strike="noStrike" cap="none" dirty="0">
                <a:solidFill>
                  <a:srgbClr val="000000"/>
                </a:solidFill>
                <a:latin typeface="Arial"/>
                <a:ea typeface="Arial"/>
                <a:cs typeface="Arial"/>
                <a:sym typeface="Arial"/>
              </a:rPr>
              <a:t>, </a:t>
            </a:r>
            <a:r>
              <a:rPr lang="en-US" sz="1400" b="0" i="0" u="none" strike="noStrike" cap="none" dirty="0" smtClean="0">
                <a:solidFill>
                  <a:srgbClr val="000000"/>
                </a:solidFill>
                <a:latin typeface="Arial"/>
                <a:ea typeface="Arial"/>
                <a:cs typeface="Arial"/>
                <a:sym typeface="Arial"/>
              </a:rPr>
              <a:t>Long  </a:t>
            </a:r>
            <a:r>
              <a:rPr lang="en-US" sz="1400" b="0" i="0" u="none" strike="noStrike" cap="none" dirty="0">
                <a:solidFill>
                  <a:srgbClr val="000000"/>
                </a:solidFill>
                <a:latin typeface="Arial"/>
                <a:ea typeface="Arial"/>
                <a:cs typeface="Arial"/>
                <a:sym typeface="Arial"/>
              </a:rPr>
              <a:t>et al. 2021</a:t>
            </a:r>
            <a:endParaRPr sz="1400" b="0" i="0" u="none" strike="noStrike" cap="none" dirty="0">
              <a:solidFill>
                <a:srgbClr val="000000"/>
              </a:solidFill>
              <a:latin typeface="Arial"/>
              <a:ea typeface="Arial"/>
              <a:cs typeface="Arial"/>
              <a:sym typeface="Arial"/>
            </a:endParaRPr>
          </a:p>
        </p:txBody>
      </p:sp>
      <p:sp>
        <p:nvSpPr>
          <p:cNvPr id="11" name="Google Shape;262;p21"/>
          <p:cNvSpPr/>
          <p:nvPr/>
        </p:nvSpPr>
        <p:spPr>
          <a:xfrm>
            <a:off x="4017364" y="405283"/>
            <a:ext cx="5225301" cy="116951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FontTx/>
              <a:buChar char="-"/>
            </a:pPr>
            <a:r>
              <a:rPr lang="sv-SE" sz="1400" b="0" i="0" u="none" strike="noStrike" cap="none" dirty="0" smtClean="0">
                <a:solidFill>
                  <a:srgbClr val="000000"/>
                </a:solidFill>
                <a:latin typeface="Arial"/>
                <a:ea typeface="Arial"/>
                <a:cs typeface="Arial"/>
                <a:sym typeface="Arial"/>
              </a:rPr>
              <a:t>1467 campfiers </a:t>
            </a:r>
            <a:r>
              <a:rPr lang="en-US" sz="1400" b="0" i="0" u="none" strike="noStrike" cap="none" dirty="0" smtClean="0">
                <a:solidFill>
                  <a:srgbClr val="000000"/>
                </a:solidFill>
                <a:latin typeface="Arial"/>
                <a:ea typeface="Arial"/>
                <a:cs typeface="Arial"/>
                <a:sym typeface="Arial"/>
              </a:rPr>
              <a:t>(method: </a:t>
            </a:r>
            <a:r>
              <a:rPr lang="en-US" sz="1400" b="0" i="0" u="none" strike="noStrike" cap="none" dirty="0" err="1" smtClean="0">
                <a:solidFill>
                  <a:srgbClr val="000000"/>
                </a:solidFill>
                <a:latin typeface="Arial"/>
                <a:ea typeface="Arial"/>
                <a:cs typeface="Arial"/>
                <a:sym typeface="Arial"/>
              </a:rPr>
              <a:t>Auchere</a:t>
            </a:r>
            <a:r>
              <a:rPr lang="en-US" sz="1400" b="0" i="0" u="none" strike="noStrike" cap="none" dirty="0" smtClean="0">
                <a:solidFill>
                  <a:srgbClr val="000000"/>
                </a:solidFill>
                <a:latin typeface="Arial"/>
                <a:ea typeface="Arial"/>
                <a:cs typeface="Arial"/>
                <a:sym typeface="Arial"/>
              </a:rPr>
              <a:t> and </a:t>
            </a:r>
            <a:r>
              <a:rPr lang="en-US" sz="1400" b="0" i="0" u="none" strike="noStrike" cap="none" dirty="0" err="1" smtClean="0">
                <a:solidFill>
                  <a:srgbClr val="000000"/>
                </a:solidFill>
                <a:latin typeface="Arial"/>
                <a:ea typeface="Arial"/>
                <a:cs typeface="Arial"/>
                <a:sym typeface="Arial"/>
              </a:rPr>
              <a:t>Sorbie</a:t>
            </a:r>
            <a:r>
              <a:rPr lang="en-US" sz="1400" b="0" i="0" u="none" strike="noStrike" cap="none" dirty="0" smtClean="0">
                <a:solidFill>
                  <a:srgbClr val="000000"/>
                </a:solidFill>
                <a:latin typeface="Arial"/>
                <a:ea typeface="Arial"/>
                <a:cs typeface="Arial"/>
                <a:sym typeface="Arial"/>
              </a:rPr>
              <a:t> in Paper 1)</a:t>
            </a:r>
          </a:p>
          <a:p>
            <a:pPr marL="285750" marR="0" lvl="0" indent="-285750" algn="l" rtl="0">
              <a:lnSpc>
                <a:spcPct val="100000"/>
              </a:lnSpc>
              <a:spcBef>
                <a:spcPts val="0"/>
              </a:spcBef>
              <a:spcAft>
                <a:spcPts val="0"/>
              </a:spcAft>
              <a:buFontTx/>
              <a:buChar char="-"/>
            </a:pPr>
            <a:r>
              <a:rPr lang="en-US" dirty="0" smtClean="0"/>
              <a:t>Threshold for impulsive events: </a:t>
            </a:r>
            <a:r>
              <a:rPr lang="en-US" dirty="0" smtClean="0">
                <a:latin typeface="Symbol" pitchFamily="18" charset="2"/>
              </a:rPr>
              <a:t>s &gt; 5</a:t>
            </a:r>
            <a:endParaRPr lang="en-US" sz="1400" b="0" i="0" u="none" strike="noStrike" cap="none" dirty="0" smtClean="0">
              <a:solidFill>
                <a:srgbClr val="000000"/>
              </a:solidFill>
              <a:latin typeface="Arial"/>
              <a:ea typeface="Arial"/>
              <a:cs typeface="Arial"/>
              <a:sym typeface="Arial"/>
            </a:endParaRPr>
          </a:p>
          <a:p>
            <a:pPr marL="285750" lvl="0" indent="-285750">
              <a:buFontTx/>
              <a:buChar char="-"/>
            </a:pPr>
            <a:r>
              <a:rPr lang="en-US" dirty="0" smtClean="0"/>
              <a:t>For </a:t>
            </a:r>
            <a:r>
              <a:rPr lang="en-US" dirty="0"/>
              <a:t>each event, </a:t>
            </a:r>
            <a:r>
              <a:rPr lang="en-US" dirty="0" smtClean="0"/>
              <a:t>area</a:t>
            </a:r>
            <a:r>
              <a:rPr lang="en-US" dirty="0"/>
              <a:t>, </a:t>
            </a:r>
            <a:r>
              <a:rPr lang="en-US" dirty="0" smtClean="0"/>
              <a:t>duration and height are computed</a:t>
            </a:r>
          </a:p>
          <a:p>
            <a:pPr marL="285750" lvl="0" indent="-285750">
              <a:buFontTx/>
              <a:buChar char="-"/>
            </a:pPr>
            <a:endParaRPr lang="en-US" dirty="0" smtClean="0"/>
          </a:p>
          <a:p>
            <a:pPr marL="285750" lvl="0" indent="-285750">
              <a:buFontTx/>
              <a:buChar char="-"/>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67544" y="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sz="3200"/>
              <a:t>Thermal Energy</a:t>
            </a:r>
            <a:endParaRPr sz="3200">
              <a:latin typeface="Noto Sans Symbols"/>
              <a:ea typeface="Noto Sans Symbols"/>
              <a:cs typeface="Noto Sans Symbols"/>
              <a:sym typeface="Noto Sans Symbols"/>
            </a:endParaRPr>
          </a:p>
        </p:txBody>
      </p:sp>
      <p:sp>
        <p:nvSpPr>
          <p:cNvPr id="273" name="Google Shape;273;p22"/>
          <p:cNvSpPr txBox="1"/>
          <p:nvPr/>
        </p:nvSpPr>
        <p:spPr>
          <a:xfrm>
            <a:off x="467544" y="908552"/>
            <a:ext cx="828092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smtClean="0">
                <a:solidFill>
                  <a:srgbClr val="000000"/>
                </a:solidFill>
                <a:latin typeface="Arial"/>
                <a:ea typeface="Arial"/>
                <a:cs typeface="Arial"/>
                <a:sym typeface="Arial"/>
              </a:rPr>
              <a:t>Energy </a:t>
            </a:r>
            <a:r>
              <a:rPr lang="en-US" sz="1400" b="0" i="0" u="none" strike="noStrike" cap="none" dirty="0">
                <a:solidFill>
                  <a:srgbClr val="000000"/>
                </a:solidFill>
                <a:latin typeface="Arial"/>
                <a:ea typeface="Arial"/>
                <a:cs typeface="Arial"/>
                <a:sym typeface="Arial"/>
              </a:rPr>
              <a:t>of impulsive EUV brightening: is determined from the observed </a:t>
            </a:r>
            <a:r>
              <a:rPr lang="en-US" sz="1400" b="0" i="0" u="none" strike="noStrike" cap="none" dirty="0" smtClean="0">
                <a:solidFill>
                  <a:srgbClr val="000000"/>
                </a:solidFill>
                <a:latin typeface="Noto Sans Symbols"/>
                <a:ea typeface="Noto Sans Symbols"/>
                <a:cs typeface="Noto Sans Symbols"/>
                <a:sym typeface="Noto Sans Symbols"/>
              </a:rPr>
              <a:t>DELTA </a:t>
            </a:r>
            <a:r>
              <a:rPr lang="en-US" sz="1400" b="0" i="0" u="none" strike="noStrike" cap="none" dirty="0" smtClean="0">
                <a:solidFill>
                  <a:srgbClr val="000000"/>
                </a:solidFill>
                <a:latin typeface="Arial"/>
                <a:ea typeface="Arial"/>
                <a:cs typeface="Arial"/>
                <a:sym typeface="Arial"/>
              </a:rPr>
              <a:t>EM </a:t>
            </a:r>
            <a:r>
              <a:rPr lang="en-US" sz="1400" b="0" i="0" u="none" strike="noStrike" cap="none" dirty="0">
                <a:solidFill>
                  <a:srgbClr val="000000"/>
                </a:solidFill>
                <a:latin typeface="Arial"/>
                <a:ea typeface="Arial"/>
                <a:cs typeface="Arial"/>
                <a:sym typeface="Arial"/>
              </a:rPr>
              <a:t>increase in the </a:t>
            </a:r>
            <a:r>
              <a:rPr lang="en-US" sz="1400" b="0" i="0" u="none" strike="noStrike" cap="none" dirty="0" smtClean="0">
                <a:solidFill>
                  <a:srgbClr val="000000"/>
                </a:solidFill>
                <a:latin typeface="Arial"/>
                <a:ea typeface="Arial"/>
                <a:cs typeface="Arial"/>
                <a:sym typeface="Arial"/>
              </a:rPr>
              <a:t>campfire pixels</a:t>
            </a:r>
            <a:r>
              <a:rPr lang="en-US" sz="14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274" name="Google Shape;274;p22"/>
          <p:cNvPicPr preferRelativeResize="0"/>
          <p:nvPr/>
        </p:nvPicPr>
        <p:blipFill rotWithShape="1">
          <a:blip r:embed="rId3">
            <a:alphaModFix/>
          </a:blip>
          <a:srcRect/>
          <a:stretch/>
        </p:blipFill>
        <p:spPr>
          <a:xfrm>
            <a:off x="602392" y="3122747"/>
            <a:ext cx="2374720" cy="1540900"/>
          </a:xfrm>
          <a:prstGeom prst="rect">
            <a:avLst/>
          </a:prstGeom>
          <a:noFill/>
          <a:ln>
            <a:noFill/>
          </a:ln>
        </p:spPr>
      </p:pic>
      <p:sp>
        <p:nvSpPr>
          <p:cNvPr id="275" name="Google Shape;275;p22"/>
          <p:cNvSpPr txBox="1"/>
          <p:nvPr/>
        </p:nvSpPr>
        <p:spPr>
          <a:xfrm>
            <a:off x="1104904" y="2649468"/>
            <a:ext cx="11208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HRIEUV </a:t>
            </a:r>
            <a:endParaRPr sz="1400" b="0" i="0" u="none" strike="noStrike" cap="none">
              <a:solidFill>
                <a:srgbClr val="000000"/>
              </a:solidFill>
              <a:latin typeface="Arial"/>
              <a:ea typeface="Arial"/>
              <a:cs typeface="Arial"/>
              <a:sym typeface="Arial"/>
            </a:endParaRPr>
          </a:p>
        </p:txBody>
      </p:sp>
      <p:sp>
        <p:nvSpPr>
          <p:cNvPr id="276" name="Google Shape;276;p22"/>
          <p:cNvSpPr txBox="1"/>
          <p:nvPr/>
        </p:nvSpPr>
        <p:spPr>
          <a:xfrm>
            <a:off x="602392" y="4701417"/>
            <a:ext cx="224933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Event occupies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only partial  coronal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volume</a:t>
            </a:r>
            <a:endParaRPr sz="1400" b="0" i="0" u="none" strike="noStrike" cap="none">
              <a:solidFill>
                <a:srgbClr val="000000"/>
              </a:solidFill>
              <a:latin typeface="Arial"/>
              <a:ea typeface="Arial"/>
              <a:cs typeface="Arial"/>
              <a:sym typeface="Arial"/>
            </a:endParaRPr>
          </a:p>
        </p:txBody>
      </p:sp>
      <p:pic>
        <p:nvPicPr>
          <p:cNvPr id="277" name="Google Shape;277;p22"/>
          <p:cNvPicPr preferRelativeResize="0"/>
          <p:nvPr/>
        </p:nvPicPr>
        <p:blipFill rotWithShape="1">
          <a:blip r:embed="rId4">
            <a:alphaModFix/>
          </a:blip>
          <a:srcRect/>
          <a:stretch/>
        </p:blipFill>
        <p:spPr>
          <a:xfrm>
            <a:off x="602392" y="6110617"/>
            <a:ext cx="962057" cy="463761"/>
          </a:xfrm>
          <a:prstGeom prst="rect">
            <a:avLst/>
          </a:prstGeom>
          <a:noFill/>
          <a:ln>
            <a:noFill/>
          </a:ln>
        </p:spPr>
      </p:pic>
      <p:pic>
        <p:nvPicPr>
          <p:cNvPr id="278" name="Google Shape;278;p22"/>
          <p:cNvPicPr preferRelativeResize="0"/>
          <p:nvPr/>
        </p:nvPicPr>
        <p:blipFill rotWithShape="1">
          <a:blip r:embed="rId5">
            <a:alphaModFix/>
          </a:blip>
          <a:srcRect/>
          <a:stretch/>
        </p:blipFill>
        <p:spPr>
          <a:xfrm>
            <a:off x="2014529" y="1451906"/>
            <a:ext cx="4831746" cy="906487"/>
          </a:xfrm>
          <a:prstGeom prst="rect">
            <a:avLst/>
          </a:prstGeom>
          <a:noFill/>
          <a:ln>
            <a:noFill/>
          </a:ln>
        </p:spPr>
      </p:pic>
      <p:sp>
        <p:nvSpPr>
          <p:cNvPr id="279" name="Google Shape;279;p22"/>
          <p:cNvSpPr/>
          <p:nvPr/>
        </p:nvSpPr>
        <p:spPr>
          <a:xfrm>
            <a:off x="74201" y="24022"/>
            <a:ext cx="9069799" cy="33851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smtClean="0">
                <a:solidFill>
                  <a:schemeClr val="dk1"/>
                </a:solidFill>
                <a:latin typeface="Gill Sans"/>
                <a:ea typeface="Gill Sans"/>
                <a:cs typeface="Gill Sans"/>
                <a:sym typeface="Gill Sans"/>
              </a:rPr>
              <a:t>VI. </a:t>
            </a:r>
            <a:r>
              <a:rPr lang="en-US" sz="1600" b="0" i="0" u="none" strike="noStrike" cap="none" dirty="0">
                <a:solidFill>
                  <a:schemeClr val="dk1"/>
                </a:solidFill>
                <a:latin typeface="Gill Sans"/>
                <a:ea typeface="Gill Sans"/>
                <a:cs typeface="Gill Sans"/>
                <a:sym typeface="Gill Sans"/>
              </a:rPr>
              <a:t>Thermal Energy per pixel</a:t>
            </a:r>
            <a:endParaRPr sz="1600" b="0" i="0" u="none" strike="noStrike" cap="none" dirty="0">
              <a:solidFill>
                <a:schemeClr val="dk1"/>
              </a:solidFill>
              <a:latin typeface="Gill Sans"/>
              <a:ea typeface="Gill Sans"/>
              <a:cs typeface="Gill Sans"/>
              <a:sym typeface="Gill Sans"/>
            </a:endParaRPr>
          </a:p>
        </p:txBody>
      </p:sp>
      <p:sp>
        <p:nvSpPr>
          <p:cNvPr id="280" name="Google Shape;280;p22"/>
          <p:cNvSpPr txBox="1"/>
          <p:nvPr/>
        </p:nvSpPr>
        <p:spPr>
          <a:xfrm>
            <a:off x="5383416" y="6205046"/>
            <a:ext cx="11208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HRIEUV </a:t>
            </a:r>
            <a:endParaRPr sz="1400" b="0" i="0" u="none" strike="noStrike" cap="none">
              <a:solidFill>
                <a:srgbClr val="000000"/>
              </a:solidFill>
              <a:latin typeface="Arial"/>
              <a:ea typeface="Arial"/>
              <a:cs typeface="Arial"/>
              <a:sym typeface="Arial"/>
            </a:endParaRPr>
          </a:p>
        </p:txBody>
      </p:sp>
      <p:pic>
        <p:nvPicPr>
          <p:cNvPr id="281" name="Google Shape;281;p22"/>
          <p:cNvPicPr preferRelativeResize="0"/>
          <p:nvPr/>
        </p:nvPicPr>
        <p:blipFill rotWithShape="1">
          <a:blip r:embed="rId6">
            <a:alphaModFix/>
          </a:blip>
          <a:srcRect/>
          <a:stretch/>
        </p:blipFill>
        <p:spPr>
          <a:xfrm>
            <a:off x="3871248" y="2748662"/>
            <a:ext cx="3448223" cy="3315315"/>
          </a:xfrm>
          <a:prstGeom prst="rect">
            <a:avLst/>
          </a:prstGeom>
          <a:noFill/>
          <a:ln>
            <a:noFill/>
          </a:ln>
        </p:spPr>
      </p:pic>
      <p:cxnSp>
        <p:nvCxnSpPr>
          <p:cNvPr id="282" name="Google Shape;282;p22"/>
          <p:cNvCxnSpPr/>
          <p:nvPr/>
        </p:nvCxnSpPr>
        <p:spPr>
          <a:xfrm>
            <a:off x="5383416" y="2748662"/>
            <a:ext cx="0" cy="2952328"/>
          </a:xfrm>
          <a:prstGeom prst="straightConnector1">
            <a:avLst/>
          </a:prstGeom>
          <a:noFill/>
          <a:ln w="9525" cap="flat" cmpd="sng">
            <a:solidFill>
              <a:srgbClr val="6FA1D0"/>
            </a:solidFill>
            <a:prstDash val="solid"/>
            <a:round/>
            <a:headEnd type="none" w="sm" len="sm"/>
            <a:tailEnd type="none" w="sm" len="sm"/>
          </a:ln>
        </p:spPr>
      </p:cxnSp>
      <p:sp>
        <p:nvSpPr>
          <p:cNvPr id="283" name="Google Shape;283;p22"/>
          <p:cNvSpPr txBox="1"/>
          <p:nvPr/>
        </p:nvSpPr>
        <p:spPr>
          <a:xfrm>
            <a:off x="4591328" y="3180710"/>
            <a:ext cx="95833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NEW</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STATS </a:t>
            </a:r>
            <a:endParaRPr sz="1400" b="0" i="0" u="none" strike="noStrike" cap="none">
              <a:solidFill>
                <a:srgbClr val="000000"/>
              </a:solidFill>
              <a:latin typeface="Arial"/>
              <a:ea typeface="Arial"/>
              <a:cs typeface="Arial"/>
              <a:sym typeface="Arial"/>
            </a:endParaRPr>
          </a:p>
        </p:txBody>
      </p:sp>
      <p:sp>
        <p:nvSpPr>
          <p:cNvPr id="14" name="Google Shape;273;p22"/>
          <p:cNvSpPr txBox="1"/>
          <p:nvPr/>
        </p:nvSpPr>
        <p:spPr>
          <a:xfrm>
            <a:off x="6790585" y="1484721"/>
            <a:ext cx="2068602"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smtClean="0">
                <a:solidFill>
                  <a:srgbClr val="000000"/>
                </a:solidFill>
                <a:latin typeface="Arial"/>
                <a:ea typeface="Arial"/>
                <a:cs typeface="Arial"/>
                <a:sym typeface="Arial"/>
              </a:rPr>
              <a:t>Method introduced by</a:t>
            </a:r>
          </a:p>
          <a:p>
            <a:pPr marL="0" marR="0" lvl="0" indent="0" algn="l" rtl="0">
              <a:lnSpc>
                <a:spcPct val="100000"/>
              </a:lnSpc>
              <a:spcBef>
                <a:spcPts val="0"/>
              </a:spcBef>
              <a:spcAft>
                <a:spcPts val="0"/>
              </a:spcAft>
              <a:buNone/>
            </a:pPr>
            <a:r>
              <a:rPr lang="en-US" dirty="0" smtClean="0"/>
              <a:t>Benz, 1997,</a:t>
            </a:r>
          </a:p>
          <a:p>
            <a:pPr marL="0" marR="0" lvl="0" indent="0" algn="l" rtl="0">
              <a:lnSpc>
                <a:spcPct val="100000"/>
              </a:lnSpc>
              <a:spcBef>
                <a:spcPts val="0"/>
              </a:spcBef>
              <a:spcAft>
                <a:spcPts val="0"/>
              </a:spcAft>
              <a:buNone/>
            </a:pPr>
            <a:r>
              <a:rPr lang="en-US" dirty="0" err="1" smtClean="0"/>
              <a:t>Krucker</a:t>
            </a:r>
            <a:r>
              <a:rPr lang="en-US" dirty="0" smtClean="0"/>
              <a:t> an Benz, 1998</a:t>
            </a:r>
          </a:p>
          <a:p>
            <a:pPr lvl="0"/>
            <a:r>
              <a:rPr lang="en-US" dirty="0" err="1" smtClean="0">
                <a:solidFill>
                  <a:schemeClr val="dk1"/>
                </a:solidFill>
                <a:latin typeface="Gill Sans"/>
                <a:ea typeface="Gill Sans"/>
                <a:cs typeface="Gill Sans"/>
                <a:sym typeface="Gill Sans"/>
              </a:rPr>
              <a:t>Aschwanden</a:t>
            </a:r>
            <a:r>
              <a:rPr lang="en-US" dirty="0" smtClean="0">
                <a:solidFill>
                  <a:schemeClr val="dk1"/>
                </a:solidFill>
                <a:latin typeface="Gill Sans"/>
                <a:ea typeface="Gill Sans"/>
                <a:cs typeface="Gill Sans"/>
                <a:sym typeface="Gill Sans"/>
              </a:rPr>
              <a:t>, 1998</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5" name="Google Shape;273;p22"/>
          <p:cNvSpPr txBox="1"/>
          <p:nvPr/>
        </p:nvSpPr>
        <p:spPr>
          <a:xfrm>
            <a:off x="3033817" y="2252347"/>
            <a:ext cx="357261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smtClean="0"/>
              <a:t>geometrical parameters and filing factor</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sz="3200"/>
              <a:t>Main findings</a:t>
            </a:r>
            <a:endParaRPr sz="3200">
              <a:latin typeface="Noto Sans Symbols"/>
              <a:ea typeface="Noto Sans Symbols"/>
              <a:cs typeface="Noto Sans Symbols"/>
              <a:sym typeface="Noto Sans Symbols"/>
            </a:endParaRPr>
          </a:p>
        </p:txBody>
      </p:sp>
      <p:sp>
        <p:nvSpPr>
          <p:cNvPr id="289" name="Google Shape;289;p23"/>
          <p:cNvSpPr txBox="1"/>
          <p:nvPr/>
        </p:nvSpPr>
        <p:spPr>
          <a:xfrm>
            <a:off x="3286912" y="5471653"/>
            <a:ext cx="2487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0" name="Google Shape;290;p23"/>
          <p:cNvSpPr/>
          <p:nvPr/>
        </p:nvSpPr>
        <p:spPr>
          <a:xfrm>
            <a:off x="972891" y="5282404"/>
            <a:ext cx="282641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Thermal energy per event</a:t>
            </a:r>
            <a:endParaRPr sz="1400" b="0" i="0" u="none" strike="noStrike" cap="none">
              <a:solidFill>
                <a:srgbClr val="000000"/>
              </a:solidFill>
              <a:latin typeface="Arial"/>
              <a:ea typeface="Arial"/>
              <a:cs typeface="Arial"/>
              <a:sym typeface="Arial"/>
            </a:endParaRPr>
          </a:p>
        </p:txBody>
      </p:sp>
      <p:pic>
        <p:nvPicPr>
          <p:cNvPr id="291" name="Google Shape;291;p23"/>
          <p:cNvPicPr preferRelativeResize="0"/>
          <p:nvPr/>
        </p:nvPicPr>
        <p:blipFill rotWithShape="1">
          <a:blip r:embed="rId3">
            <a:alphaModFix/>
          </a:blip>
          <a:srcRect/>
          <a:stretch/>
        </p:blipFill>
        <p:spPr>
          <a:xfrm>
            <a:off x="193479" y="508850"/>
            <a:ext cx="962057" cy="463761"/>
          </a:xfrm>
          <a:prstGeom prst="rect">
            <a:avLst/>
          </a:prstGeom>
          <a:noFill/>
          <a:ln>
            <a:noFill/>
          </a:ln>
        </p:spPr>
      </p:pic>
      <p:pic>
        <p:nvPicPr>
          <p:cNvPr id="292" name="Google Shape;292;p23"/>
          <p:cNvPicPr preferRelativeResize="0"/>
          <p:nvPr/>
        </p:nvPicPr>
        <p:blipFill rotWithShape="1">
          <a:blip r:embed="rId4">
            <a:alphaModFix/>
          </a:blip>
          <a:srcRect/>
          <a:stretch/>
        </p:blipFill>
        <p:spPr>
          <a:xfrm>
            <a:off x="164585" y="1554402"/>
            <a:ext cx="4003098" cy="3567673"/>
          </a:xfrm>
          <a:prstGeom prst="rect">
            <a:avLst/>
          </a:prstGeom>
          <a:noFill/>
          <a:ln>
            <a:noFill/>
          </a:ln>
        </p:spPr>
      </p:pic>
      <p:pic>
        <p:nvPicPr>
          <p:cNvPr id="293" name="Google Shape;293;p23"/>
          <p:cNvPicPr preferRelativeResize="0"/>
          <p:nvPr/>
        </p:nvPicPr>
        <p:blipFill rotWithShape="1">
          <a:blip r:embed="rId5">
            <a:alphaModFix/>
          </a:blip>
          <a:srcRect/>
          <a:stretch/>
        </p:blipFill>
        <p:spPr>
          <a:xfrm>
            <a:off x="4167683" y="1554402"/>
            <a:ext cx="4976316" cy="3211561"/>
          </a:xfrm>
          <a:prstGeom prst="rect">
            <a:avLst/>
          </a:prstGeom>
          <a:noFill/>
          <a:ln>
            <a:noFill/>
          </a:ln>
        </p:spPr>
      </p:pic>
      <p:sp>
        <p:nvSpPr>
          <p:cNvPr id="294" name="Google Shape;294;p23"/>
          <p:cNvSpPr/>
          <p:nvPr/>
        </p:nvSpPr>
        <p:spPr>
          <a:xfrm>
            <a:off x="4667155" y="5276955"/>
            <a:ext cx="39773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EUV </a:t>
            </a:r>
            <a:r>
              <a:rPr lang="en-US" sz="1400" b="0" i="0" u="none" strike="noStrike" cap="none" dirty="0" err="1">
                <a:solidFill>
                  <a:srgbClr val="000000"/>
                </a:solidFill>
                <a:latin typeface="Arial"/>
                <a:ea typeface="Arial"/>
                <a:cs typeface="Arial"/>
                <a:sym typeface="Arial"/>
              </a:rPr>
              <a:t>brightenins</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observatons</a:t>
            </a:r>
            <a:r>
              <a:rPr lang="en-US" sz="1400" b="0" i="0" u="none" strike="noStrike" cap="none" dirty="0">
                <a:solidFill>
                  <a:srgbClr val="000000"/>
                </a:solidFill>
                <a:latin typeface="Arial"/>
                <a:ea typeface="Arial"/>
                <a:cs typeface="Arial"/>
                <a:sym typeface="Arial"/>
              </a:rPr>
              <a:t> versus solar cycle</a:t>
            </a:r>
            <a:endParaRPr sz="1400" b="0" i="0" u="none" strike="noStrike" cap="none" dirty="0">
              <a:solidFill>
                <a:srgbClr val="000000"/>
              </a:solidFill>
              <a:latin typeface="Arial"/>
              <a:ea typeface="Arial"/>
              <a:cs typeface="Arial"/>
              <a:sym typeface="Arial"/>
            </a:endParaRPr>
          </a:p>
        </p:txBody>
      </p:sp>
      <p:sp>
        <p:nvSpPr>
          <p:cNvPr id="295" name="Google Shape;295;p23"/>
          <p:cNvSpPr/>
          <p:nvPr/>
        </p:nvSpPr>
        <p:spPr>
          <a:xfrm>
            <a:off x="74201" y="24022"/>
            <a:ext cx="9069799" cy="33855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smtClean="0">
                <a:solidFill>
                  <a:schemeClr val="dk1"/>
                </a:solidFill>
                <a:latin typeface="Gill Sans"/>
                <a:ea typeface="Gill Sans"/>
                <a:cs typeface="Gill Sans"/>
                <a:sym typeface="Gill Sans"/>
              </a:rPr>
              <a:t>VII. </a:t>
            </a:r>
            <a:r>
              <a:rPr lang="en-US" sz="1600" b="0" i="0" u="none" strike="noStrike" cap="none" dirty="0">
                <a:solidFill>
                  <a:schemeClr val="dk1"/>
                </a:solidFill>
                <a:latin typeface="Gill Sans"/>
                <a:ea typeface="Gill Sans"/>
                <a:cs typeface="Gill Sans"/>
                <a:sym typeface="Gill Sans"/>
              </a:rPr>
              <a:t>Campfires Thermal Energy per event</a:t>
            </a:r>
            <a:endParaRPr sz="1600" b="0" i="0" u="none" strike="noStrike" cap="none" dirty="0">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MODWRC">
      <a:dk1>
        <a:srgbClr val="000000"/>
      </a:dk1>
      <a:lt1>
        <a:srgbClr val="FFFFFF"/>
      </a:lt1>
      <a:dk2>
        <a:srgbClr val="2478C8"/>
      </a:dk2>
      <a:lt2>
        <a:srgbClr val="EDF2F7"/>
      </a:lt2>
      <a:accent1>
        <a:srgbClr val="75A5D3"/>
      </a:accent1>
      <a:accent2>
        <a:srgbClr val="ADCAE5"/>
      </a:accent2>
      <a:accent3>
        <a:srgbClr val="DEE9F4"/>
      </a:accent3>
      <a:accent4>
        <a:srgbClr val="4C8AC6"/>
      </a:accent4>
      <a:accent5>
        <a:srgbClr val="2478C8"/>
      </a:accent5>
      <a:accent6>
        <a:srgbClr val="FFCD84"/>
      </a:accent6>
      <a:hlink>
        <a:srgbClr val="4C8AC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798</Words>
  <Application>Microsoft Office PowerPoint</Application>
  <PresentationFormat>On-screen Show (4:3)</PresentationFormat>
  <Paragraphs>142</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Gill Sans</vt:lpstr>
      <vt:lpstr>Helvetica Neue</vt:lpstr>
      <vt:lpstr>Noto Sans Symbols</vt:lpstr>
      <vt:lpstr>Symbol</vt:lpstr>
      <vt:lpstr>Calibri</vt:lpstr>
      <vt:lpstr>Office Theme</vt:lpstr>
      <vt:lpstr>Energy Distribution Heating Events Observed by HRIEUV During the May 2020 Solar Orbiter Perihelion</vt:lpstr>
      <vt:lpstr>Outline</vt:lpstr>
      <vt:lpstr>EUI HRI Campfires ZOOM  1st Solar Orbiter Perihelion: 30-05-2020,  14:55 – 15:00 UT, 5 sec cadence  </vt:lpstr>
      <vt:lpstr>Nanoflares Structures Extraction</vt:lpstr>
      <vt:lpstr>Nanoflares ZOOM 1: Variety of structures </vt:lpstr>
      <vt:lpstr>Nanoflares ZOOM 2: Dynamic events</vt:lpstr>
      <vt:lpstr>PowerPoint Presentation</vt:lpstr>
      <vt:lpstr>Thermal Energy</vt:lpstr>
      <vt:lpstr>Main findings</vt:lpstr>
      <vt:lpstr>Picoflares energy range</vt:lpstr>
      <vt:lpstr>Coronal heating by Flares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Distribution Heating Events Observed by HRIEUV During the May 2020 Solar Orbiter Perihelion</dc:title>
  <dc:creator>Olena Podladchikova</dc:creator>
  <cp:lastModifiedBy>Olena Podladchikova</cp:lastModifiedBy>
  <cp:revision>31</cp:revision>
  <dcterms:created xsi:type="dcterms:W3CDTF">2020-10-12T12:20:07Z</dcterms:created>
  <dcterms:modified xsi:type="dcterms:W3CDTF">2021-09-09T08:47:18Z</dcterms:modified>
</cp:coreProperties>
</file>