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9144000" cy="5143500" type="screen16x9"/>
  <p:notesSz cx="6858000" cy="9144000"/>
  <p:embeddedFontLst>
    <p:embeddedFont>
      <p:font typeface="Montserrat" panose="020B0604020202020204" charset="-18"/>
      <p:regular r:id="rId17"/>
      <p:bold r:id="rId18"/>
      <p:italic r:id="rId19"/>
      <p:boldItalic r:id="rId20"/>
    </p:embeddedFont>
    <p:embeddedFont>
      <p:font typeface="Merriweather" panose="020B0604020202020204" charset="-18"/>
      <p:regular r:id="rId21"/>
      <p:bold r:id="rId22"/>
      <p:italic r:id="rId23"/>
      <p:boldItalic r:id="rId24"/>
    </p:embeddedFont>
    <p:embeddedFont>
      <p:font typeface="Lora" panose="020B0604020202020204" charset="-18"/>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1104" y="33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253463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25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926cd3fd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926cd3fd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5646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e926cd3fdc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e926cd3fdc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6243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e926cd3fd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e926cd3fd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170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e6e5cc20de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e6e5cc20d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980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e926cd3fdc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e926cd3fdc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207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e80ece68bd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e80ece68bd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587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e926cd3fdc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e926cd3fdc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5109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e80ece68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e80ece68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8206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e80ece68bd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e80ece68bd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9179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926cd3fdc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e926cd3fdc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9264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e6e5cc20de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e6e5cc20de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0408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b8e403a8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eb8e403a8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1170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2.gi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5.jp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pic>
        <p:nvPicPr>
          <p:cNvPr id="99" name="Google Shape;99;p25" descr="C:\Users\Paulina\Desktop\CBK\logo\CBK.png"/>
          <p:cNvPicPr preferRelativeResize="0"/>
          <p:nvPr/>
        </p:nvPicPr>
        <p:blipFill rotWithShape="1">
          <a:blip r:embed="rId4">
            <a:alphaModFix/>
          </a:blip>
          <a:srcRect/>
          <a:stretch/>
        </p:blipFill>
        <p:spPr>
          <a:xfrm>
            <a:off x="3616900" y="2726400"/>
            <a:ext cx="1530650" cy="942725"/>
          </a:xfrm>
          <a:prstGeom prst="rect">
            <a:avLst/>
          </a:prstGeom>
          <a:noFill/>
          <a:ln>
            <a:noFill/>
          </a:ln>
        </p:spPr>
      </p:pic>
      <p:sp>
        <p:nvSpPr>
          <p:cNvPr id="100" name="Google Shape;100;p25"/>
          <p:cNvSpPr txBox="1">
            <a:spLocks noGrp="1"/>
          </p:cNvSpPr>
          <p:nvPr>
            <p:ph type="ctrTitle"/>
          </p:nvPr>
        </p:nvSpPr>
        <p:spPr>
          <a:xfrm>
            <a:off x="592050" y="773825"/>
            <a:ext cx="7959900" cy="19977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pl" sz="1822" b="1" dirty="0">
                <a:solidFill>
                  <a:srgbClr val="FFFFFF"/>
                </a:solidFill>
                <a:latin typeface="Montserrat"/>
                <a:ea typeface="Montserrat"/>
                <a:cs typeface="Montserrat"/>
                <a:sym typeface="Montserrat"/>
              </a:rPr>
              <a:t>Variations of field-aligned currents and ionospheric trough during </a:t>
            </a:r>
            <a:endParaRPr sz="1822" b="1" dirty="0">
              <a:solidFill>
                <a:srgbClr val="FFFFFF"/>
              </a:solidFill>
              <a:latin typeface="Montserrat"/>
              <a:ea typeface="Montserrat"/>
              <a:cs typeface="Montserrat"/>
              <a:sym typeface="Montserrat"/>
            </a:endParaRPr>
          </a:p>
          <a:p>
            <a:pPr marL="0" lvl="0" indent="0" algn="ctr" rtl="0">
              <a:spcBef>
                <a:spcPts val="0"/>
              </a:spcBef>
              <a:spcAft>
                <a:spcPts val="0"/>
              </a:spcAft>
              <a:buNone/>
            </a:pPr>
            <a:r>
              <a:rPr lang="pl" sz="1822" b="1" dirty="0">
                <a:solidFill>
                  <a:srgbClr val="FFFFFF"/>
                </a:solidFill>
                <a:latin typeface="Montserrat"/>
                <a:ea typeface="Montserrat"/>
                <a:cs typeface="Montserrat"/>
                <a:sym typeface="Montserrat"/>
              </a:rPr>
              <a:t>September 2017 geomagnetic storm</a:t>
            </a:r>
            <a:endParaRPr sz="1822" b="1" dirty="0">
              <a:solidFill>
                <a:srgbClr val="FFFFFF"/>
              </a:solidFill>
              <a:latin typeface="Montserrat"/>
              <a:ea typeface="Montserrat"/>
              <a:cs typeface="Montserrat"/>
              <a:sym typeface="Montserrat"/>
            </a:endParaRPr>
          </a:p>
          <a:p>
            <a:pPr marL="0" lvl="0" indent="0" algn="ctr" rtl="0">
              <a:spcBef>
                <a:spcPts val="0"/>
              </a:spcBef>
              <a:spcAft>
                <a:spcPts val="0"/>
              </a:spcAft>
              <a:buNone/>
            </a:pPr>
            <a:endParaRPr sz="650" b="1" dirty="0">
              <a:solidFill>
                <a:srgbClr val="FFFFFF"/>
              </a:solidFill>
              <a:latin typeface="Montserrat"/>
              <a:ea typeface="Montserrat"/>
              <a:cs typeface="Montserrat"/>
              <a:sym typeface="Montserrat"/>
            </a:endParaRPr>
          </a:p>
          <a:p>
            <a:pPr marL="0" lvl="0" indent="0" algn="ctr" rtl="0">
              <a:spcBef>
                <a:spcPts val="0"/>
              </a:spcBef>
              <a:spcAft>
                <a:spcPts val="0"/>
              </a:spcAft>
              <a:buNone/>
            </a:pPr>
            <a:r>
              <a:rPr lang="pl" sz="1488" dirty="0">
                <a:solidFill>
                  <a:srgbClr val="FFFFFF"/>
                </a:solidFill>
                <a:latin typeface="Montserrat"/>
                <a:ea typeface="Montserrat"/>
                <a:cs typeface="Montserrat"/>
                <a:sym typeface="Montserrat"/>
              </a:rPr>
              <a:t>Poster ID: 293 </a:t>
            </a:r>
            <a:endParaRPr sz="1488" dirty="0">
              <a:solidFill>
                <a:srgbClr val="FFFFFF"/>
              </a:solidFill>
              <a:latin typeface="Montserrat"/>
              <a:ea typeface="Montserrat"/>
              <a:cs typeface="Montserrat"/>
              <a:sym typeface="Montserrat"/>
            </a:endParaRPr>
          </a:p>
          <a:p>
            <a:pPr marL="0" lvl="0" indent="0" algn="ctr" rtl="0">
              <a:spcBef>
                <a:spcPts val="0"/>
              </a:spcBef>
              <a:spcAft>
                <a:spcPts val="0"/>
              </a:spcAft>
              <a:buNone/>
            </a:pPr>
            <a:endParaRPr sz="1500" b="1" dirty="0">
              <a:highlight>
                <a:srgbClr val="FFFFFF"/>
              </a:highlight>
              <a:latin typeface="Montserrat"/>
              <a:ea typeface="Montserrat"/>
              <a:cs typeface="Montserrat"/>
              <a:sym typeface="Montserrat"/>
            </a:endParaRPr>
          </a:p>
          <a:p>
            <a:pPr marL="0" lvl="0" indent="0" algn="ctr" rtl="0">
              <a:spcBef>
                <a:spcPts val="0"/>
              </a:spcBef>
              <a:spcAft>
                <a:spcPts val="0"/>
              </a:spcAft>
              <a:buNone/>
            </a:pPr>
            <a:endParaRPr sz="1100" dirty="0">
              <a:highlight>
                <a:srgbClr val="FFFFFF"/>
              </a:highlight>
            </a:endParaRPr>
          </a:p>
          <a:p>
            <a:pPr marL="0" lvl="0" indent="0" algn="ctr" rtl="0">
              <a:spcBef>
                <a:spcPts val="0"/>
              </a:spcBef>
              <a:spcAft>
                <a:spcPts val="0"/>
              </a:spcAft>
              <a:buNone/>
            </a:pPr>
            <a:r>
              <a:rPr lang="pl" sz="1400" dirty="0">
                <a:solidFill>
                  <a:schemeClr val="lt1"/>
                </a:solidFill>
                <a:latin typeface="Montserrat"/>
                <a:ea typeface="Montserrat"/>
                <a:cs typeface="Montserrat"/>
                <a:sym typeface="Montserrat"/>
              </a:rPr>
              <a:t>Agata </a:t>
            </a:r>
            <a:r>
              <a:rPr lang="pl" sz="1400" dirty="0" smtClean="0">
                <a:solidFill>
                  <a:schemeClr val="lt1"/>
                </a:solidFill>
                <a:latin typeface="Montserrat"/>
                <a:ea typeface="Montserrat"/>
                <a:cs typeface="Montserrat"/>
                <a:sym typeface="Montserrat"/>
              </a:rPr>
              <a:t>Chuchra-Konrad, </a:t>
            </a:r>
            <a:r>
              <a:rPr lang="pl" sz="1400" dirty="0">
                <a:solidFill>
                  <a:schemeClr val="lt1"/>
                </a:solidFill>
                <a:latin typeface="Montserrat"/>
                <a:ea typeface="Montserrat"/>
                <a:cs typeface="Montserrat"/>
                <a:sym typeface="Montserrat"/>
              </a:rPr>
              <a:t>Barbara Matyjasiak, Barbara Popielawska, Hanna Rothkaehl</a:t>
            </a:r>
            <a:endParaRPr sz="1400" dirty="0">
              <a:solidFill>
                <a:schemeClr val="lt1"/>
              </a:solidFill>
              <a:latin typeface="Montserrat"/>
              <a:ea typeface="Montserrat"/>
              <a:cs typeface="Montserrat"/>
              <a:sym typeface="Montserrat"/>
            </a:endParaRPr>
          </a:p>
          <a:p>
            <a:pPr marL="0" lvl="0" indent="0" algn="ctr" rtl="0">
              <a:spcBef>
                <a:spcPts val="1000"/>
              </a:spcBef>
              <a:spcAft>
                <a:spcPts val="0"/>
              </a:spcAft>
              <a:buNone/>
            </a:pPr>
            <a:r>
              <a:rPr lang="pl" sz="1400" dirty="0">
                <a:solidFill>
                  <a:schemeClr val="lt1"/>
                </a:solidFill>
                <a:latin typeface="Montserrat"/>
                <a:ea typeface="Montserrat"/>
                <a:cs typeface="Montserrat"/>
                <a:sym typeface="Montserrat"/>
              </a:rPr>
              <a:t>Contact: achuchra@cbk.waw.pl</a:t>
            </a:r>
            <a:endParaRPr sz="1400" dirty="0">
              <a:solidFill>
                <a:schemeClr val="lt1"/>
              </a:solidFill>
              <a:latin typeface="Montserrat"/>
              <a:ea typeface="Montserrat"/>
              <a:cs typeface="Montserrat"/>
              <a:sym typeface="Montserrat"/>
            </a:endParaRPr>
          </a:p>
          <a:p>
            <a:pPr marL="0" lvl="0" indent="0" algn="ctr" rtl="0">
              <a:spcBef>
                <a:spcPts val="0"/>
              </a:spcBef>
              <a:spcAft>
                <a:spcPts val="0"/>
              </a:spcAft>
              <a:buNone/>
            </a:pPr>
            <a:endParaRPr sz="1100" dirty="0">
              <a:highlight>
                <a:srgbClr val="FFFFFF"/>
              </a:highlight>
            </a:endParaRPr>
          </a:p>
        </p:txBody>
      </p:sp>
      <p:sp>
        <p:nvSpPr>
          <p:cNvPr id="101" name="Google Shape;101;p25"/>
          <p:cNvSpPr txBox="1"/>
          <p:nvPr/>
        </p:nvSpPr>
        <p:spPr>
          <a:xfrm>
            <a:off x="2032050" y="2671650"/>
            <a:ext cx="5079900" cy="4002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pl">
                <a:solidFill>
                  <a:schemeClr val="lt1"/>
                </a:solidFill>
                <a:latin typeface="Montserrat"/>
                <a:ea typeface="Montserrat"/>
                <a:cs typeface="Montserrat"/>
                <a:sym typeface="Montserrat"/>
              </a:rPr>
              <a:t>Space Research Centre of Polish Academy of Sciences</a:t>
            </a:r>
            <a:endParaRPr>
              <a:solidFill>
                <a:schemeClr val="lt1"/>
              </a:solidFill>
              <a:latin typeface="Montserrat"/>
              <a:ea typeface="Montserrat"/>
              <a:cs typeface="Montserrat"/>
              <a:sym typeface="Montserrat"/>
            </a:endParaRPr>
          </a:p>
        </p:txBody>
      </p:sp>
      <p:sp>
        <p:nvSpPr>
          <p:cNvPr id="102" name="Google Shape;102;p25"/>
          <p:cNvSpPr txBox="1"/>
          <p:nvPr/>
        </p:nvSpPr>
        <p:spPr>
          <a:xfrm>
            <a:off x="2854350" y="4341625"/>
            <a:ext cx="3435300" cy="384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pl" sz="1300" b="1">
                <a:solidFill>
                  <a:schemeClr val="lt1"/>
                </a:solidFill>
                <a:latin typeface="Montserrat"/>
                <a:ea typeface="Montserrat"/>
                <a:cs typeface="Montserrat"/>
                <a:sym typeface="Montserrat"/>
              </a:rPr>
              <a:t>16th European Solar Physics Meeting</a:t>
            </a:r>
            <a:endParaRPr sz="1300" b="1">
              <a:solidFill>
                <a:schemeClr val="lt1"/>
              </a:solidFill>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8"/>
        <p:cNvGrpSpPr/>
        <p:nvPr/>
      </p:nvGrpSpPr>
      <p:grpSpPr>
        <a:xfrm>
          <a:off x="0" y="0"/>
          <a:ext cx="0" cy="0"/>
          <a:chOff x="0" y="0"/>
          <a:chExt cx="0" cy="0"/>
        </a:xfrm>
      </p:grpSpPr>
      <p:pic>
        <p:nvPicPr>
          <p:cNvPr id="179" name="Google Shape;179;p34"/>
          <p:cNvPicPr preferRelativeResize="0"/>
          <p:nvPr/>
        </p:nvPicPr>
        <p:blipFill rotWithShape="1">
          <a:blip r:embed="rId3">
            <a:alphaModFix/>
          </a:blip>
          <a:srcRect t="1710" r="13569"/>
          <a:stretch/>
        </p:blipFill>
        <p:spPr>
          <a:xfrm>
            <a:off x="1036475" y="479400"/>
            <a:ext cx="3118275" cy="4590300"/>
          </a:xfrm>
          <a:prstGeom prst="rect">
            <a:avLst/>
          </a:prstGeom>
          <a:noFill/>
          <a:ln>
            <a:noFill/>
          </a:ln>
        </p:spPr>
      </p:pic>
      <p:pic>
        <p:nvPicPr>
          <p:cNvPr id="180" name="Google Shape;180;p34"/>
          <p:cNvPicPr preferRelativeResize="0"/>
          <p:nvPr/>
        </p:nvPicPr>
        <p:blipFill rotWithShape="1">
          <a:blip r:embed="rId4">
            <a:alphaModFix/>
          </a:blip>
          <a:srcRect t="1710" r="13569"/>
          <a:stretch/>
        </p:blipFill>
        <p:spPr>
          <a:xfrm>
            <a:off x="4880425" y="479400"/>
            <a:ext cx="3118275" cy="4590300"/>
          </a:xfrm>
          <a:prstGeom prst="rect">
            <a:avLst/>
          </a:prstGeom>
          <a:noFill/>
          <a:ln>
            <a:noFill/>
          </a:ln>
        </p:spPr>
      </p:pic>
      <p:sp>
        <p:nvSpPr>
          <p:cNvPr id="181" name="Google Shape;181;p34"/>
          <p:cNvSpPr txBox="1"/>
          <p:nvPr/>
        </p:nvSpPr>
        <p:spPr>
          <a:xfrm>
            <a:off x="1747350" y="0"/>
            <a:ext cx="5649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l" sz="1000">
                <a:solidFill>
                  <a:schemeClr val="lt1"/>
                </a:solidFill>
                <a:latin typeface="Montserrat"/>
                <a:ea typeface="Montserrat"/>
                <a:cs typeface="Montserrat"/>
                <a:sym typeface="Montserrat"/>
              </a:rPr>
              <a:t>Maps of the auroral radiance and  auroral oval boundary location in the NH and SH from Special Sensor Ultraviolet Spectrographic Imagers (SSUSI)</a:t>
            </a:r>
            <a:endParaRPr sz="1000">
              <a:solidFill>
                <a:schemeClr val="lt1"/>
              </a:solidFill>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5"/>
        <p:cNvGrpSpPr/>
        <p:nvPr/>
      </p:nvGrpSpPr>
      <p:grpSpPr>
        <a:xfrm>
          <a:off x="0" y="0"/>
          <a:ext cx="0" cy="0"/>
          <a:chOff x="0" y="0"/>
          <a:chExt cx="0" cy="0"/>
        </a:xfrm>
      </p:grpSpPr>
      <p:pic>
        <p:nvPicPr>
          <p:cNvPr id="186" name="Google Shape;186;p35"/>
          <p:cNvPicPr preferRelativeResize="0"/>
          <p:nvPr/>
        </p:nvPicPr>
        <p:blipFill>
          <a:blip r:embed="rId3">
            <a:alphaModFix/>
          </a:blip>
          <a:stretch>
            <a:fillRect/>
          </a:stretch>
        </p:blipFill>
        <p:spPr>
          <a:xfrm>
            <a:off x="133525" y="150275"/>
            <a:ext cx="7645149" cy="3974500"/>
          </a:xfrm>
          <a:prstGeom prst="rect">
            <a:avLst/>
          </a:prstGeom>
          <a:noFill/>
          <a:ln>
            <a:noFill/>
          </a:ln>
        </p:spPr>
      </p:pic>
      <p:sp>
        <p:nvSpPr>
          <p:cNvPr id="187" name="Google Shape;187;p35"/>
          <p:cNvSpPr txBox="1"/>
          <p:nvPr/>
        </p:nvSpPr>
        <p:spPr>
          <a:xfrm>
            <a:off x="183450" y="4124775"/>
            <a:ext cx="8777100" cy="1018800"/>
          </a:xfrm>
          <a:prstGeom prst="rect">
            <a:avLst/>
          </a:prstGeom>
          <a:noFill/>
          <a:ln>
            <a:noFill/>
          </a:ln>
        </p:spPr>
        <p:txBody>
          <a:bodyPr spcFirstLastPara="1" wrap="square" lIns="91425" tIns="91425" rIns="91425" bIns="91425" anchor="t" anchorCtr="0">
            <a:noAutofit/>
          </a:bodyPr>
          <a:lstStyle/>
          <a:p>
            <a:pPr marL="457200" lvl="0" indent="-304800" algn="just" rtl="0">
              <a:spcBef>
                <a:spcPts val="0"/>
              </a:spcBef>
              <a:spcAft>
                <a:spcPts val="0"/>
              </a:spcAft>
              <a:buClr>
                <a:srgbClr val="FFFFFF"/>
              </a:buClr>
              <a:buSzPts val="1200"/>
              <a:buFont typeface="Montserrat"/>
              <a:buChar char="●"/>
            </a:pPr>
            <a:r>
              <a:rPr lang="pl" sz="1200">
                <a:solidFill>
                  <a:srgbClr val="FFFFFF"/>
                </a:solidFill>
                <a:latin typeface="Montserrat"/>
                <a:ea typeface="Montserrat"/>
                <a:cs typeface="Montserrat"/>
                <a:sym typeface="Montserrat"/>
              </a:rPr>
              <a:t>There is a clear intensification of FACs after the main phase of the storm.</a:t>
            </a:r>
            <a:endParaRPr sz="1200">
              <a:solidFill>
                <a:srgbClr val="FFFFFF"/>
              </a:solidFill>
              <a:latin typeface="Montserrat"/>
              <a:ea typeface="Montserrat"/>
              <a:cs typeface="Montserrat"/>
              <a:sym typeface="Montserrat"/>
            </a:endParaRPr>
          </a:p>
          <a:p>
            <a:pPr marL="457200" lvl="0" indent="-304800" algn="just" rtl="0">
              <a:spcBef>
                <a:spcPts val="0"/>
              </a:spcBef>
              <a:spcAft>
                <a:spcPts val="0"/>
              </a:spcAft>
              <a:buClr>
                <a:srgbClr val="FFFFFF"/>
              </a:buClr>
              <a:buSzPts val="1200"/>
              <a:buFont typeface="Montserrat"/>
              <a:buChar char="●"/>
            </a:pPr>
            <a:r>
              <a:rPr lang="pl" sz="1200">
                <a:solidFill>
                  <a:schemeClr val="lt1"/>
                </a:solidFill>
                <a:latin typeface="Montserrat"/>
                <a:ea typeface="Montserrat"/>
                <a:cs typeface="Montserrat"/>
                <a:sym typeface="Montserrat"/>
              </a:rPr>
              <a:t>Before the beginning of the storm FACs seem to be withdrawn towards the poles, and on 7-8 Sep. shifts of the currents to lower latitudes (&lt; 50°) can be observed.</a:t>
            </a:r>
            <a:endParaRPr sz="1200">
              <a:solidFill>
                <a:srgbClr val="FFFFFF"/>
              </a:solidFill>
              <a:latin typeface="Montserrat"/>
              <a:ea typeface="Montserrat"/>
              <a:cs typeface="Montserrat"/>
              <a:sym typeface="Montserrat"/>
            </a:endParaRPr>
          </a:p>
          <a:p>
            <a:pPr marL="457200" lvl="0" indent="-304800" algn="just" rtl="0">
              <a:spcBef>
                <a:spcPts val="0"/>
              </a:spcBef>
              <a:spcAft>
                <a:spcPts val="0"/>
              </a:spcAft>
              <a:buClr>
                <a:srgbClr val="FFFFFF"/>
              </a:buClr>
              <a:buSzPts val="1200"/>
              <a:buFont typeface="Montserrat"/>
              <a:buChar char="●"/>
            </a:pPr>
            <a:r>
              <a:rPr lang="pl" sz="1200">
                <a:solidFill>
                  <a:srgbClr val="FFFFFF"/>
                </a:solidFill>
                <a:latin typeface="Montserrat"/>
                <a:ea typeface="Montserrat"/>
                <a:cs typeface="Montserrat"/>
                <a:sym typeface="Montserrat"/>
              </a:rPr>
              <a:t>Field-aligned currents in the NH are stronger than in the SH.</a:t>
            </a:r>
            <a:endParaRPr sz="1100">
              <a:solidFill>
                <a:srgbClr val="FFFFFF"/>
              </a:solidFill>
              <a:latin typeface="Montserrat"/>
              <a:ea typeface="Montserrat"/>
              <a:cs typeface="Montserrat"/>
              <a:sym typeface="Montserrat"/>
            </a:endParaRPr>
          </a:p>
          <a:p>
            <a:pPr marL="457200" lvl="0" indent="0" algn="just" rtl="0">
              <a:spcBef>
                <a:spcPts val="1000"/>
              </a:spcBef>
              <a:spcAft>
                <a:spcPts val="0"/>
              </a:spcAft>
              <a:buNone/>
            </a:pPr>
            <a:endParaRPr sz="1100">
              <a:solidFill>
                <a:srgbClr val="FFFFFF"/>
              </a:solidFill>
              <a:latin typeface="Lora"/>
              <a:ea typeface="Lora"/>
              <a:cs typeface="Lora"/>
              <a:sym typeface="Lora"/>
            </a:endParaRPr>
          </a:p>
        </p:txBody>
      </p:sp>
      <p:sp>
        <p:nvSpPr>
          <p:cNvPr id="188" name="Google Shape;188;p35"/>
          <p:cNvSpPr txBox="1"/>
          <p:nvPr/>
        </p:nvSpPr>
        <p:spPr>
          <a:xfrm>
            <a:off x="7687225" y="659125"/>
            <a:ext cx="1526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l" sz="1000">
                <a:solidFill>
                  <a:srgbClr val="CC0000"/>
                </a:solidFill>
                <a:latin typeface="Montserrat"/>
                <a:ea typeface="Montserrat"/>
                <a:cs typeface="Montserrat"/>
                <a:sym typeface="Montserrat"/>
              </a:rPr>
              <a:t>Downward currents</a:t>
            </a:r>
            <a:r>
              <a:rPr lang="pl" sz="1000">
                <a:solidFill>
                  <a:schemeClr val="lt1"/>
                </a:solidFill>
                <a:latin typeface="Montserrat"/>
                <a:ea typeface="Montserrat"/>
                <a:cs typeface="Montserrat"/>
                <a:sym typeface="Montserrat"/>
              </a:rPr>
              <a:t> (toward the ionosphere)</a:t>
            </a:r>
            <a:endParaRPr sz="1000">
              <a:solidFill>
                <a:schemeClr val="lt1"/>
              </a:solidFill>
              <a:latin typeface="Montserrat"/>
              <a:ea typeface="Montserrat"/>
              <a:cs typeface="Montserrat"/>
              <a:sym typeface="Montserrat"/>
            </a:endParaRPr>
          </a:p>
        </p:txBody>
      </p:sp>
      <p:sp>
        <p:nvSpPr>
          <p:cNvPr id="189" name="Google Shape;189;p35"/>
          <p:cNvSpPr txBox="1"/>
          <p:nvPr/>
        </p:nvSpPr>
        <p:spPr>
          <a:xfrm>
            <a:off x="7687225" y="2651650"/>
            <a:ext cx="1526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l" sz="1000">
                <a:solidFill>
                  <a:srgbClr val="4A86E8"/>
                </a:solidFill>
                <a:latin typeface="Montserrat"/>
                <a:ea typeface="Montserrat"/>
                <a:cs typeface="Montserrat"/>
                <a:sym typeface="Montserrat"/>
              </a:rPr>
              <a:t>Upward currents</a:t>
            </a:r>
            <a:r>
              <a:rPr lang="pl" sz="1000">
                <a:solidFill>
                  <a:schemeClr val="lt1"/>
                </a:solidFill>
                <a:latin typeface="Montserrat"/>
                <a:ea typeface="Montserrat"/>
                <a:cs typeface="Montserrat"/>
                <a:sym typeface="Montserrat"/>
              </a:rPr>
              <a:t> (away from the ionosphere)</a:t>
            </a:r>
            <a:endParaRPr sz="1000">
              <a:solidFill>
                <a:schemeClr val="lt1"/>
              </a:solidFill>
              <a:latin typeface="Montserrat"/>
              <a:ea typeface="Montserrat"/>
              <a:cs typeface="Montserrat"/>
              <a:sym typeface="Montserrat"/>
            </a:endParaRPr>
          </a:p>
        </p:txBody>
      </p:sp>
      <p:cxnSp>
        <p:nvCxnSpPr>
          <p:cNvPr id="190" name="Google Shape;190;p35"/>
          <p:cNvCxnSpPr/>
          <p:nvPr/>
        </p:nvCxnSpPr>
        <p:spPr>
          <a:xfrm rot="10800000">
            <a:off x="7420700" y="2856500"/>
            <a:ext cx="489300" cy="149700"/>
          </a:xfrm>
          <a:prstGeom prst="straightConnector1">
            <a:avLst/>
          </a:prstGeom>
          <a:noFill/>
          <a:ln w="9525" cap="flat" cmpd="sng">
            <a:solidFill>
              <a:schemeClr val="dk2"/>
            </a:solidFill>
            <a:prstDash val="solid"/>
            <a:round/>
            <a:headEnd type="none" w="med" len="med"/>
            <a:tailEnd type="triangle" w="med" len="med"/>
          </a:ln>
        </p:spPr>
      </p:cxnSp>
      <p:cxnSp>
        <p:nvCxnSpPr>
          <p:cNvPr id="191" name="Google Shape;191;p35"/>
          <p:cNvCxnSpPr/>
          <p:nvPr/>
        </p:nvCxnSpPr>
        <p:spPr>
          <a:xfrm flipH="1">
            <a:off x="7480700" y="998750"/>
            <a:ext cx="429300" cy="1998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5"/>
        <p:cNvGrpSpPr/>
        <p:nvPr/>
      </p:nvGrpSpPr>
      <p:grpSpPr>
        <a:xfrm>
          <a:off x="0" y="0"/>
          <a:ext cx="0" cy="0"/>
          <a:chOff x="0" y="0"/>
          <a:chExt cx="0" cy="0"/>
        </a:xfrm>
      </p:grpSpPr>
      <p:sp>
        <p:nvSpPr>
          <p:cNvPr id="196" name="Google Shape;196;p36"/>
          <p:cNvSpPr txBox="1"/>
          <p:nvPr/>
        </p:nvSpPr>
        <p:spPr>
          <a:xfrm>
            <a:off x="2479649" y="0"/>
            <a:ext cx="4184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l" sz="1800" dirty="0">
                <a:solidFill>
                  <a:srgbClr val="FFFFFF"/>
                </a:solidFill>
                <a:latin typeface="Lora"/>
                <a:ea typeface="Lora"/>
                <a:cs typeface="Lora"/>
                <a:sym typeface="Lora"/>
              </a:rPr>
              <a:t>Summary</a:t>
            </a:r>
            <a:endParaRPr sz="1800" dirty="0">
              <a:solidFill>
                <a:srgbClr val="FFFFFF"/>
              </a:solidFill>
              <a:latin typeface="Lora"/>
              <a:ea typeface="Lora"/>
              <a:cs typeface="Lora"/>
              <a:sym typeface="Lora"/>
            </a:endParaRPr>
          </a:p>
        </p:txBody>
      </p:sp>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654" y="2421022"/>
            <a:ext cx="4696691" cy="2639351"/>
          </a:xfrm>
          <a:prstGeom prst="rect">
            <a:avLst/>
          </a:prstGeom>
          <a:effectLst>
            <a:softEdge rad="31750"/>
          </a:effectLst>
        </p:spPr>
      </p:pic>
      <p:sp>
        <p:nvSpPr>
          <p:cNvPr id="197" name="Google Shape;197;p36"/>
          <p:cNvSpPr txBox="1"/>
          <p:nvPr/>
        </p:nvSpPr>
        <p:spPr>
          <a:xfrm>
            <a:off x="388791" y="461700"/>
            <a:ext cx="8366416" cy="2857162"/>
          </a:xfrm>
          <a:prstGeom prst="rect">
            <a:avLst/>
          </a:prstGeom>
          <a:noFill/>
          <a:ln>
            <a:noFill/>
          </a:ln>
        </p:spPr>
        <p:txBody>
          <a:bodyPr spcFirstLastPara="1" wrap="square" lIns="91425" tIns="91425" rIns="91425" bIns="91425" anchor="t" anchorCtr="0">
            <a:spAutoFit/>
          </a:bodyPr>
          <a:lstStyle/>
          <a:p>
            <a:pPr marL="457200" marR="0" lvl="0" indent="-304800" algn="just" rtl="0">
              <a:lnSpc>
                <a:spcPct val="100000"/>
              </a:lnSpc>
              <a:spcBef>
                <a:spcPts val="0"/>
              </a:spcBef>
              <a:spcAft>
                <a:spcPts val="1000"/>
              </a:spcAft>
              <a:buClr>
                <a:srgbClr val="FFFFFF"/>
              </a:buClr>
              <a:buSzPts val="1200"/>
              <a:buFont typeface="Montserrat"/>
              <a:buChar char="●"/>
            </a:pPr>
            <a:r>
              <a:rPr lang="pl" sz="1200" dirty="0">
                <a:solidFill>
                  <a:srgbClr val="FFFFFF"/>
                </a:solidFill>
                <a:latin typeface="Montserrat"/>
                <a:ea typeface="Montserrat"/>
                <a:cs typeface="Montserrat"/>
                <a:sym typeface="Montserrat"/>
              </a:rPr>
              <a:t>From the satellite in situ measurements we can track movement of the whole ionosphere as a result of the strong geomagnetic storm - e.g. equatorward shift of the trough position. Changes in the main ionospheric trough properties are </a:t>
            </a:r>
            <a:r>
              <a:rPr lang="pl" sz="1200" dirty="0" smtClean="0">
                <a:solidFill>
                  <a:srgbClr val="FFFFFF"/>
                </a:solidFill>
                <a:latin typeface="Montserrat"/>
                <a:ea typeface="Montserrat"/>
                <a:cs typeface="Montserrat"/>
                <a:sym typeface="Montserrat"/>
              </a:rPr>
              <a:t>related to energetic </a:t>
            </a:r>
            <a:r>
              <a:rPr lang="pl" sz="1200" dirty="0">
                <a:solidFill>
                  <a:srgbClr val="FFFFFF"/>
                </a:solidFill>
                <a:latin typeface="Montserrat"/>
                <a:ea typeface="Montserrat"/>
                <a:cs typeface="Montserrat"/>
                <a:sym typeface="Montserrat"/>
              </a:rPr>
              <a:t>particles precipitation and the convection, that intensify with the growth of the storm</a:t>
            </a:r>
            <a:r>
              <a:rPr lang="pl" sz="1200" dirty="0" smtClean="0">
                <a:solidFill>
                  <a:srgbClr val="FFFFFF"/>
                </a:solidFill>
                <a:latin typeface="Montserrat"/>
                <a:ea typeface="Montserrat"/>
                <a:cs typeface="Montserrat"/>
                <a:sym typeface="Montserrat"/>
              </a:rPr>
              <a:t>.</a:t>
            </a:r>
          </a:p>
          <a:p>
            <a:pPr marL="457200" marR="0" lvl="0" indent="-304800" algn="just" rtl="0">
              <a:lnSpc>
                <a:spcPct val="100000"/>
              </a:lnSpc>
              <a:spcBef>
                <a:spcPts val="0"/>
              </a:spcBef>
              <a:spcAft>
                <a:spcPts val="1000"/>
              </a:spcAft>
              <a:buClr>
                <a:srgbClr val="FFFFFF"/>
              </a:buClr>
              <a:buSzPts val="1200"/>
              <a:buFont typeface="Montserrat"/>
              <a:buChar char="●"/>
            </a:pPr>
            <a:r>
              <a:rPr lang="pl" sz="1200" dirty="0" smtClean="0">
                <a:solidFill>
                  <a:srgbClr val="FFFFFF"/>
                </a:solidFill>
                <a:latin typeface="Montserrat"/>
                <a:ea typeface="Montserrat"/>
                <a:cs typeface="Montserrat"/>
                <a:sym typeface="Montserrat"/>
              </a:rPr>
              <a:t>The relationship between the ionospheric trough and field-aligned currents is under investigation.</a:t>
            </a:r>
            <a:endParaRPr sz="1200" dirty="0">
              <a:solidFill>
                <a:srgbClr val="FFFFFF"/>
              </a:solidFill>
              <a:latin typeface="Montserrat"/>
              <a:ea typeface="Montserrat"/>
              <a:cs typeface="Montserrat"/>
              <a:sym typeface="Montserrat"/>
            </a:endParaRPr>
          </a:p>
          <a:p>
            <a:pPr marL="457200" marR="0" lvl="0" indent="-304800" algn="just" rtl="0">
              <a:lnSpc>
                <a:spcPct val="100000"/>
              </a:lnSpc>
              <a:spcAft>
                <a:spcPts val="1000"/>
              </a:spcAft>
              <a:buClr>
                <a:srgbClr val="FFFFFF"/>
              </a:buClr>
              <a:buSzPts val="1200"/>
              <a:buFont typeface="Montserrat"/>
              <a:buChar char="●"/>
            </a:pPr>
            <a:r>
              <a:rPr lang="pl" sz="1200" dirty="0">
                <a:solidFill>
                  <a:srgbClr val="FFFFFF"/>
                </a:solidFill>
                <a:latin typeface="Montserrat"/>
                <a:ea typeface="Montserrat"/>
                <a:cs typeface="Montserrat"/>
                <a:sym typeface="Montserrat"/>
              </a:rPr>
              <a:t>The energization of the storm developed strong R1 and R2 FACs.</a:t>
            </a:r>
            <a:endParaRPr sz="1200" dirty="0">
              <a:solidFill>
                <a:srgbClr val="FFFFFF"/>
              </a:solidFill>
              <a:latin typeface="Montserrat"/>
              <a:ea typeface="Montserrat"/>
              <a:cs typeface="Montserrat"/>
              <a:sym typeface="Montserrat"/>
            </a:endParaRPr>
          </a:p>
          <a:p>
            <a:pPr marL="457200" lvl="0" indent="-304800" algn="just" rtl="0">
              <a:spcAft>
                <a:spcPts val="1000"/>
              </a:spcAft>
              <a:buClr>
                <a:srgbClr val="FFFFFF"/>
              </a:buClr>
              <a:buSzPts val="1200"/>
              <a:buFont typeface="Montserrat"/>
              <a:buChar char="●"/>
            </a:pPr>
            <a:r>
              <a:rPr lang="pl" sz="1200" dirty="0">
                <a:solidFill>
                  <a:schemeClr val="lt1"/>
                </a:solidFill>
                <a:latin typeface="Montserrat"/>
                <a:ea typeface="Montserrat"/>
                <a:cs typeface="Montserrat"/>
                <a:sym typeface="Montserrat"/>
              </a:rPr>
              <a:t>An intensification of field-aligned currents' </a:t>
            </a:r>
            <a:r>
              <a:rPr lang="pl" sz="1200" dirty="0" smtClean="0">
                <a:solidFill>
                  <a:schemeClr val="lt1"/>
                </a:solidFill>
                <a:latin typeface="Montserrat"/>
                <a:ea typeface="Montserrat"/>
                <a:cs typeface="Montserrat"/>
                <a:sym typeface="Montserrat"/>
              </a:rPr>
              <a:t>density </a:t>
            </a:r>
            <a:r>
              <a:rPr lang="pl" sz="1200" dirty="0">
                <a:solidFill>
                  <a:schemeClr val="lt1"/>
                </a:solidFill>
                <a:latin typeface="Montserrat"/>
                <a:ea typeface="Montserrat"/>
                <a:cs typeface="Montserrat"/>
                <a:sym typeface="Montserrat"/>
              </a:rPr>
              <a:t>is also observed in response to the minima </a:t>
            </a:r>
            <a:r>
              <a:rPr lang="pl" sz="1200" dirty="0" smtClean="0">
                <a:solidFill>
                  <a:schemeClr val="lt1"/>
                </a:solidFill>
                <a:latin typeface="Montserrat"/>
                <a:ea typeface="Montserrat"/>
                <a:cs typeface="Montserrat"/>
                <a:sym typeface="Montserrat"/>
              </a:rPr>
              <a:t>of Dst-index </a:t>
            </a:r>
            <a:r>
              <a:rPr lang="pl" sz="1200" dirty="0">
                <a:solidFill>
                  <a:schemeClr val="lt1"/>
                </a:solidFill>
                <a:latin typeface="Montserrat"/>
                <a:ea typeface="Montserrat"/>
                <a:cs typeface="Montserrat"/>
                <a:sym typeface="Montserrat"/>
              </a:rPr>
              <a:t>on 8</a:t>
            </a:r>
            <a:r>
              <a:rPr lang="pl" sz="1200" baseline="30000" dirty="0">
                <a:solidFill>
                  <a:schemeClr val="lt1"/>
                </a:solidFill>
                <a:latin typeface="Montserrat"/>
                <a:ea typeface="Montserrat"/>
                <a:cs typeface="Montserrat"/>
                <a:sym typeface="Montserrat"/>
              </a:rPr>
              <a:t>th</a:t>
            </a:r>
            <a:r>
              <a:rPr lang="pl" sz="1200" dirty="0">
                <a:solidFill>
                  <a:schemeClr val="lt1"/>
                </a:solidFill>
                <a:latin typeface="Montserrat"/>
                <a:ea typeface="Montserrat"/>
                <a:cs typeface="Montserrat"/>
                <a:sym typeface="Montserrat"/>
              </a:rPr>
              <a:t> September.</a:t>
            </a:r>
            <a:endParaRPr sz="1200" dirty="0">
              <a:solidFill>
                <a:srgbClr val="FFFFFF"/>
              </a:solidFill>
              <a:latin typeface="Montserrat"/>
              <a:ea typeface="Montserrat"/>
              <a:cs typeface="Montserrat"/>
              <a:sym typeface="Montserrat"/>
            </a:endParaRPr>
          </a:p>
          <a:p>
            <a:pPr marL="457200" marR="0" lvl="0" indent="-304800" algn="just" rtl="0">
              <a:lnSpc>
                <a:spcPct val="100000"/>
              </a:lnSpc>
              <a:spcAft>
                <a:spcPts val="1000"/>
              </a:spcAft>
              <a:buClr>
                <a:srgbClr val="FFFFFF"/>
              </a:buClr>
              <a:buSzPts val="1200"/>
              <a:buFont typeface="Montserrat"/>
              <a:buChar char="●"/>
            </a:pPr>
            <a:r>
              <a:rPr lang="pl" sz="1200" dirty="0" smtClean="0">
                <a:solidFill>
                  <a:srgbClr val="FFFFFF"/>
                </a:solidFill>
                <a:latin typeface="Montserrat"/>
                <a:ea typeface="Montserrat"/>
                <a:cs typeface="Montserrat"/>
                <a:sym typeface="Montserrat"/>
              </a:rPr>
              <a:t>Usually an </a:t>
            </a:r>
            <a:r>
              <a:rPr lang="pl" sz="1200" dirty="0">
                <a:solidFill>
                  <a:srgbClr val="FFFFFF"/>
                </a:solidFill>
                <a:latin typeface="Montserrat"/>
                <a:ea typeface="Montserrat"/>
                <a:cs typeface="Montserrat"/>
                <a:sym typeface="Montserrat"/>
              </a:rPr>
              <a:t>increase in FACs’ density corresponds to an increase in electron temperature and a decrease in electron density</a:t>
            </a:r>
            <a:r>
              <a:rPr lang="pl" sz="1200" dirty="0" smtClean="0">
                <a:solidFill>
                  <a:srgbClr val="FFFFFF"/>
                </a:solidFill>
                <a:latin typeface="Montserrat"/>
                <a:ea typeface="Montserrat"/>
                <a:cs typeface="Montserrat"/>
                <a:sym typeface="Montserrat"/>
              </a:rPr>
              <a:t>.</a:t>
            </a:r>
          </a:p>
          <a:p>
            <a:pPr marL="457200" lvl="0" indent="-304800" algn="just">
              <a:buClr>
                <a:srgbClr val="FFFFFF"/>
              </a:buClr>
              <a:buSzPts val="1200"/>
              <a:buFont typeface="Montserrat"/>
              <a:buChar char="●"/>
            </a:pPr>
            <a:r>
              <a:rPr lang="en-US" sz="1200" dirty="0">
                <a:solidFill>
                  <a:srgbClr val="FFFFFF"/>
                </a:solidFill>
                <a:latin typeface="Montserrat"/>
                <a:ea typeface="Lora"/>
                <a:cs typeface="Lora"/>
                <a:sym typeface="Montserrat"/>
              </a:rPr>
              <a:t>An increase in electron temperature agrees with the occurrence of ionospheric trough minimum.</a:t>
            </a:r>
            <a:endParaRPr sz="1300" dirty="0">
              <a:solidFill>
                <a:srgbClr val="FFFFFF"/>
              </a:solidFill>
              <a:latin typeface="Lora"/>
              <a:ea typeface="Lora"/>
              <a:cs typeface="Lora"/>
              <a:sym typeface="Lora"/>
            </a:endParaRPr>
          </a:p>
        </p:txBody>
      </p:sp>
      <p:sp>
        <p:nvSpPr>
          <p:cNvPr id="7" name="Google Shape;210;p38"/>
          <p:cNvSpPr txBox="1"/>
          <p:nvPr/>
        </p:nvSpPr>
        <p:spPr>
          <a:xfrm>
            <a:off x="5886561" y="4752627"/>
            <a:ext cx="1718400"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800" dirty="0">
                <a:solidFill>
                  <a:schemeClr val="lt1"/>
                </a:solidFill>
                <a:latin typeface="Montserrat"/>
                <a:ea typeface="Montserrat"/>
                <a:cs typeface="Montserrat"/>
                <a:sym typeface="Montserrat"/>
              </a:rPr>
              <a:t>Credit: </a:t>
            </a:r>
            <a:r>
              <a:rPr lang="pl" sz="800" b="1" dirty="0">
                <a:solidFill>
                  <a:schemeClr val="lt1"/>
                </a:solidFill>
                <a:uFill>
                  <a:noFill/>
                </a:uFill>
                <a:latin typeface="Montserrat"/>
                <a:ea typeface="Montserrat"/>
                <a:cs typeface="Montserrat"/>
                <a:sym typeface="Montserrat"/>
              </a:rPr>
              <a:t>NASA/GSFC/SDO</a:t>
            </a:r>
            <a:endParaRPr sz="1200" dirty="0">
              <a:solidFill>
                <a:schemeClr val="lt1"/>
              </a:solidFill>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1"/>
        <p:cNvGrpSpPr/>
        <p:nvPr/>
      </p:nvGrpSpPr>
      <p:grpSpPr>
        <a:xfrm>
          <a:off x="0" y="0"/>
          <a:ext cx="0" cy="0"/>
          <a:chOff x="0" y="0"/>
          <a:chExt cx="0" cy="0"/>
        </a:xfrm>
      </p:grpSpPr>
      <p:pic>
        <p:nvPicPr>
          <p:cNvPr id="202" name="Google Shape;202;p37"/>
          <p:cNvPicPr preferRelativeResize="0"/>
          <p:nvPr/>
        </p:nvPicPr>
        <p:blipFill rotWithShape="1">
          <a:blip r:embed="rId3">
            <a:alphaModFix/>
          </a:blip>
          <a:srcRect r="5722"/>
          <a:stretch/>
        </p:blipFill>
        <p:spPr>
          <a:xfrm>
            <a:off x="6413050" y="0"/>
            <a:ext cx="2730946" cy="2673823"/>
          </a:xfrm>
          <a:prstGeom prst="rect">
            <a:avLst/>
          </a:prstGeom>
          <a:noFill/>
          <a:ln>
            <a:noFill/>
          </a:ln>
        </p:spPr>
      </p:pic>
      <p:sp>
        <p:nvSpPr>
          <p:cNvPr id="203" name="Google Shape;203;p37"/>
          <p:cNvSpPr txBox="1"/>
          <p:nvPr/>
        </p:nvSpPr>
        <p:spPr>
          <a:xfrm>
            <a:off x="292350" y="178175"/>
            <a:ext cx="8559300" cy="2448600"/>
          </a:xfrm>
          <a:prstGeom prst="rect">
            <a:avLst/>
          </a:prstGeom>
          <a:noFill/>
          <a:ln>
            <a:noFill/>
          </a:ln>
          <a:effectLst>
            <a:outerShdw blurRad="57150" dist="19050" dir="5400000" algn="bl" rotWithShape="0">
              <a:srgbClr val="000000"/>
            </a:outerShdw>
          </a:effectLst>
        </p:spPr>
        <p:txBody>
          <a:bodyPr spcFirstLastPara="1" wrap="square" lIns="91425" tIns="91425" rIns="91425" bIns="91425" anchor="t" anchorCtr="0">
            <a:noAutofit/>
          </a:bodyPr>
          <a:lstStyle/>
          <a:p>
            <a:pPr marL="0" lvl="0" indent="0" algn="just" rtl="0">
              <a:spcBef>
                <a:spcPts val="0"/>
              </a:spcBef>
              <a:spcAft>
                <a:spcPts val="0"/>
              </a:spcAft>
              <a:buNone/>
            </a:pPr>
            <a:r>
              <a:rPr lang="pl" sz="1300" dirty="0">
                <a:solidFill>
                  <a:srgbClr val="FFFFFF"/>
                </a:solidFill>
                <a:latin typeface="Montserrat"/>
                <a:ea typeface="Montserrat"/>
                <a:cs typeface="Montserrat"/>
                <a:sym typeface="Montserrat"/>
              </a:rPr>
              <a:t>We acknowledge the Swarm Science Team for providing the Level 2 data, the Swarm visualization tool (</a:t>
            </a:r>
            <a:r>
              <a:rPr lang="pl" sz="1300" dirty="0">
                <a:solidFill>
                  <a:srgbClr val="FFFFFF"/>
                </a:solidFill>
                <a:uFill>
                  <a:noFill/>
                </a:uFill>
                <a:latin typeface="Montserrat"/>
                <a:ea typeface="Montserrat"/>
                <a:cs typeface="Montserrat"/>
                <a:sym typeface="Montserrat"/>
              </a:rPr>
              <a:t>https://vires.services/</a:t>
            </a:r>
            <a:r>
              <a:rPr lang="pl" sz="1300" dirty="0">
                <a:solidFill>
                  <a:srgbClr val="FFFFFF"/>
                </a:solidFill>
                <a:latin typeface="Montserrat"/>
                <a:ea typeface="Montserrat"/>
                <a:cs typeface="Montserrat"/>
                <a:sym typeface="Montserrat"/>
              </a:rPr>
              <a:t>), and Virtual Research Environment ("VRE").</a:t>
            </a:r>
            <a:endParaRPr sz="1300" dirty="0">
              <a:solidFill>
                <a:srgbClr val="FFFFFF"/>
              </a:solidFill>
              <a:latin typeface="Montserrat"/>
              <a:ea typeface="Montserrat"/>
              <a:cs typeface="Montserrat"/>
              <a:sym typeface="Montserrat"/>
            </a:endParaRPr>
          </a:p>
          <a:p>
            <a:pPr marL="0" lvl="0" indent="0" algn="just" rtl="0">
              <a:spcBef>
                <a:spcPts val="1000"/>
              </a:spcBef>
              <a:spcAft>
                <a:spcPts val="0"/>
              </a:spcAft>
              <a:buNone/>
            </a:pPr>
            <a:r>
              <a:rPr lang="pl" sz="1300" dirty="0">
                <a:solidFill>
                  <a:srgbClr val="FFFFFF"/>
                </a:solidFill>
                <a:latin typeface="Montserrat"/>
                <a:ea typeface="Montserrat"/>
                <a:cs typeface="Montserrat"/>
                <a:sym typeface="Montserrat"/>
              </a:rPr>
              <a:t>The Dst index used in this presentation was provided by the WDC for Geomagnetism, Kyoto (</a:t>
            </a:r>
            <a:r>
              <a:rPr lang="pl" sz="1300" dirty="0">
                <a:solidFill>
                  <a:srgbClr val="FFFFFF"/>
                </a:solidFill>
                <a:uFill>
                  <a:noFill/>
                </a:uFill>
                <a:latin typeface="Montserrat"/>
                <a:ea typeface="Montserrat"/>
                <a:cs typeface="Montserrat"/>
                <a:sym typeface="Montserrat"/>
              </a:rPr>
              <a:t>http://wdc.kugi.kyoto-u.ac.jp/wdc/Sec3.html</a:t>
            </a:r>
            <a:r>
              <a:rPr lang="pl" sz="1300" dirty="0">
                <a:solidFill>
                  <a:srgbClr val="FFFFFF"/>
                </a:solidFill>
                <a:latin typeface="Montserrat"/>
                <a:ea typeface="Montserrat"/>
                <a:cs typeface="Montserrat"/>
                <a:sym typeface="Montserrat"/>
              </a:rPr>
              <a:t>).</a:t>
            </a:r>
            <a:endParaRPr sz="1300" dirty="0">
              <a:solidFill>
                <a:srgbClr val="FFFFFF"/>
              </a:solidFill>
              <a:latin typeface="Montserrat"/>
              <a:ea typeface="Montserrat"/>
              <a:cs typeface="Montserrat"/>
              <a:sym typeface="Montserrat"/>
            </a:endParaRPr>
          </a:p>
          <a:p>
            <a:pPr marL="0" lvl="0" indent="0" algn="just" rtl="0">
              <a:spcBef>
                <a:spcPts val="1000"/>
              </a:spcBef>
              <a:spcAft>
                <a:spcPts val="0"/>
              </a:spcAft>
              <a:buNone/>
            </a:pPr>
            <a:r>
              <a:rPr lang="pl" sz="1300" dirty="0">
                <a:solidFill>
                  <a:srgbClr val="FFFFFF"/>
                </a:solidFill>
                <a:latin typeface="Montserrat"/>
                <a:ea typeface="Montserrat"/>
                <a:cs typeface="Montserrat"/>
                <a:sym typeface="Montserrat"/>
              </a:rPr>
              <a:t>Data from the DMSP satellites are kindly provided by Patricia Doherty and were downloaded from the CEDAR Madrigal Database (http://cedar.openmadrigal.org/).</a:t>
            </a:r>
            <a:endParaRPr sz="1300" dirty="0">
              <a:solidFill>
                <a:srgbClr val="FFFFFF"/>
              </a:solidFill>
              <a:latin typeface="Montserrat"/>
              <a:ea typeface="Montserrat"/>
              <a:cs typeface="Montserrat"/>
              <a:sym typeface="Montserrat"/>
            </a:endParaRPr>
          </a:p>
          <a:p>
            <a:pPr marL="0" lvl="0" indent="0" algn="just" rtl="0">
              <a:spcBef>
                <a:spcPts val="0"/>
              </a:spcBef>
              <a:spcAft>
                <a:spcPts val="0"/>
              </a:spcAft>
              <a:buNone/>
            </a:pPr>
            <a:endParaRPr sz="1300" dirty="0">
              <a:solidFill>
                <a:srgbClr val="FFFFFF"/>
              </a:solidFill>
              <a:latin typeface="Montserrat"/>
              <a:ea typeface="Montserrat"/>
              <a:cs typeface="Montserrat"/>
              <a:sym typeface="Montserrat"/>
            </a:endParaRPr>
          </a:p>
          <a:p>
            <a:pPr marL="0" lvl="0" indent="0" algn="just" rtl="0">
              <a:spcBef>
                <a:spcPts val="0"/>
              </a:spcBef>
              <a:spcAft>
                <a:spcPts val="0"/>
              </a:spcAft>
              <a:buNone/>
            </a:pPr>
            <a:endParaRPr sz="1300" dirty="0">
              <a:solidFill>
                <a:srgbClr val="FFFFFF"/>
              </a:solidFill>
              <a:latin typeface="Montserrat"/>
              <a:ea typeface="Montserrat"/>
              <a:cs typeface="Montserrat"/>
              <a:sym typeface="Montserrat"/>
            </a:endParaRPr>
          </a:p>
          <a:p>
            <a:pPr marL="0" lvl="0" indent="0" algn="just" rtl="0">
              <a:spcBef>
                <a:spcPts val="0"/>
              </a:spcBef>
              <a:spcAft>
                <a:spcPts val="0"/>
              </a:spcAft>
              <a:buNone/>
            </a:pPr>
            <a:r>
              <a:rPr lang="pl" dirty="0">
                <a:solidFill>
                  <a:srgbClr val="FFFFFF"/>
                </a:solidFill>
                <a:latin typeface="Montserrat"/>
                <a:ea typeface="Montserrat"/>
                <a:cs typeface="Montserrat"/>
                <a:sym typeface="Montserrat"/>
              </a:rPr>
              <a:t>I would like to thank the ESPM-16’s conference organizers for the opportunity to participate in it and to present this presentation.</a:t>
            </a:r>
            <a:endParaRPr sz="1500" dirty="0">
              <a:solidFill>
                <a:srgbClr val="FFFFFF"/>
              </a:solidFill>
              <a:latin typeface="Lora"/>
              <a:ea typeface="Lora"/>
              <a:cs typeface="Lora"/>
              <a:sym typeface="Lora"/>
            </a:endParaRPr>
          </a:p>
        </p:txBody>
      </p:sp>
      <p:pic>
        <p:nvPicPr>
          <p:cNvPr id="204" name="Google Shape;204;p37"/>
          <p:cNvPicPr preferRelativeResize="0"/>
          <p:nvPr/>
        </p:nvPicPr>
        <p:blipFill>
          <a:blip r:embed="rId4">
            <a:alphaModFix/>
          </a:blip>
          <a:stretch>
            <a:fillRect/>
          </a:stretch>
        </p:blipFill>
        <p:spPr>
          <a:xfrm>
            <a:off x="0" y="3324725"/>
            <a:ext cx="9144000" cy="181960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6"/>
        <p:cNvGrpSpPr/>
        <p:nvPr/>
      </p:nvGrpSpPr>
      <p:grpSpPr>
        <a:xfrm>
          <a:off x="0" y="0"/>
          <a:ext cx="0" cy="0"/>
          <a:chOff x="0" y="0"/>
          <a:chExt cx="0" cy="0"/>
        </a:xfrm>
      </p:grpSpPr>
      <p:pic>
        <p:nvPicPr>
          <p:cNvPr id="107" name="Google Shape;107;p26"/>
          <p:cNvPicPr preferRelativeResize="0"/>
          <p:nvPr/>
        </p:nvPicPr>
        <p:blipFill rotWithShape="1">
          <a:blip r:embed="rId3">
            <a:alphaModFix/>
          </a:blip>
          <a:srcRect r="1922" b="1477"/>
          <a:stretch/>
        </p:blipFill>
        <p:spPr>
          <a:xfrm>
            <a:off x="5030950" y="2087350"/>
            <a:ext cx="3977650" cy="2917600"/>
          </a:xfrm>
          <a:prstGeom prst="rect">
            <a:avLst/>
          </a:prstGeom>
          <a:noFill/>
          <a:ln>
            <a:noFill/>
          </a:ln>
        </p:spPr>
      </p:pic>
      <p:pic>
        <p:nvPicPr>
          <p:cNvPr id="108" name="Google Shape;108;p26"/>
          <p:cNvPicPr preferRelativeResize="0"/>
          <p:nvPr/>
        </p:nvPicPr>
        <p:blipFill rotWithShape="1">
          <a:blip r:embed="rId4">
            <a:alphaModFix/>
          </a:blip>
          <a:srcRect t="5511" b="4138"/>
          <a:stretch/>
        </p:blipFill>
        <p:spPr>
          <a:xfrm>
            <a:off x="6833600" y="0"/>
            <a:ext cx="2310399" cy="2087350"/>
          </a:xfrm>
          <a:prstGeom prst="rect">
            <a:avLst/>
          </a:prstGeom>
          <a:noFill/>
          <a:ln>
            <a:noFill/>
          </a:ln>
        </p:spPr>
      </p:pic>
      <p:sp>
        <p:nvSpPr>
          <p:cNvPr id="109" name="Google Shape;109;p26"/>
          <p:cNvSpPr txBox="1"/>
          <p:nvPr/>
        </p:nvSpPr>
        <p:spPr>
          <a:xfrm>
            <a:off x="92700" y="0"/>
            <a:ext cx="6682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700" b="1">
                <a:solidFill>
                  <a:srgbClr val="FFFFFF"/>
                </a:solidFill>
                <a:latin typeface="Merriweather"/>
                <a:ea typeface="Merriweather"/>
                <a:cs typeface="Merriweather"/>
                <a:sym typeface="Merriweather"/>
              </a:rPr>
              <a:t>Sun and ionosphere</a:t>
            </a:r>
            <a:endParaRPr sz="1700" b="1">
              <a:solidFill>
                <a:srgbClr val="FFFFFF"/>
              </a:solidFill>
            </a:endParaRPr>
          </a:p>
        </p:txBody>
      </p:sp>
      <p:sp>
        <p:nvSpPr>
          <p:cNvPr id="110" name="Google Shape;110;p26"/>
          <p:cNvSpPr txBox="1"/>
          <p:nvPr/>
        </p:nvSpPr>
        <p:spPr>
          <a:xfrm>
            <a:off x="92700" y="354600"/>
            <a:ext cx="8958600" cy="22173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pl" sz="1100" dirty="0">
                <a:solidFill>
                  <a:srgbClr val="FFFFFF"/>
                </a:solidFill>
                <a:latin typeface="Montserrat"/>
                <a:ea typeface="Montserrat"/>
                <a:cs typeface="Montserrat"/>
                <a:sym typeface="Montserrat"/>
              </a:rPr>
              <a:t>Between 6-10 of September, the Active Region AR12673 on the Sun released </a:t>
            </a:r>
            <a:r>
              <a:rPr lang="pl" sz="1100" dirty="0">
                <a:solidFill>
                  <a:schemeClr val="lt1"/>
                </a:solidFill>
                <a:latin typeface="Montserrat"/>
                <a:ea typeface="Montserrat"/>
                <a:cs typeface="Montserrat"/>
                <a:sym typeface="Montserrat"/>
              </a:rPr>
              <a:t>several strong CMEs and </a:t>
            </a:r>
            <a:r>
              <a:rPr lang="pl" sz="1100" dirty="0">
                <a:solidFill>
                  <a:srgbClr val="FFFFFF"/>
                </a:solidFill>
                <a:latin typeface="Montserrat"/>
                <a:ea typeface="Montserrat"/>
                <a:cs typeface="Montserrat"/>
                <a:sym typeface="Montserrat"/>
              </a:rPr>
              <a:t>emitted 27 M-class and 4 X-class flares, including </a:t>
            </a:r>
            <a:r>
              <a:rPr lang="pl" sz="1100" u="sng" dirty="0">
                <a:solidFill>
                  <a:srgbClr val="FFFFFF"/>
                </a:solidFill>
                <a:latin typeface="Montserrat"/>
                <a:ea typeface="Montserrat"/>
                <a:cs typeface="Montserrat"/>
                <a:sym typeface="Montserrat"/>
              </a:rPr>
              <a:t>the strongest flare X9.3 </a:t>
            </a:r>
            <a:r>
              <a:rPr lang="pl" sz="1100" dirty="0">
                <a:solidFill>
                  <a:srgbClr val="FFFFFF"/>
                </a:solidFill>
                <a:latin typeface="Montserrat"/>
                <a:ea typeface="Montserrat"/>
                <a:cs typeface="Montserrat"/>
                <a:sym typeface="Montserrat"/>
              </a:rPr>
              <a:t>of Solar Cycle 24 on Sep. 6, 2017, after which began G4 – </a:t>
            </a:r>
            <a:r>
              <a:rPr lang="pl" sz="1100" u="sng" dirty="0">
                <a:solidFill>
                  <a:srgbClr val="FFFFFF"/>
                </a:solidFill>
                <a:latin typeface="Montserrat"/>
                <a:ea typeface="Montserrat"/>
                <a:cs typeface="Montserrat"/>
                <a:sym typeface="Montserrat"/>
              </a:rPr>
              <a:t>severe geomagnetic storm on 07-08.09.2017</a:t>
            </a:r>
            <a:r>
              <a:rPr lang="pl" sz="1100" dirty="0">
                <a:solidFill>
                  <a:srgbClr val="FFFFFF"/>
                </a:solidFill>
                <a:latin typeface="Montserrat"/>
                <a:ea typeface="Montserrat"/>
                <a:cs typeface="Montserrat"/>
                <a:sym typeface="Montserrat"/>
              </a:rPr>
              <a:t>.</a:t>
            </a:r>
            <a:endParaRPr sz="1100" dirty="0">
              <a:solidFill>
                <a:srgbClr val="FFFFFF"/>
              </a:solidFill>
              <a:latin typeface="Montserrat"/>
              <a:ea typeface="Montserrat"/>
              <a:cs typeface="Montserrat"/>
              <a:sym typeface="Montserrat"/>
            </a:endParaRPr>
          </a:p>
          <a:p>
            <a:pPr marL="0" lvl="0" indent="0" algn="just" rtl="0">
              <a:lnSpc>
                <a:spcPct val="150000"/>
              </a:lnSpc>
              <a:spcBef>
                <a:spcPts val="0"/>
              </a:spcBef>
              <a:spcAft>
                <a:spcPts val="0"/>
              </a:spcAft>
              <a:buNone/>
            </a:pPr>
            <a:r>
              <a:rPr lang="pl" sz="1100" dirty="0">
                <a:solidFill>
                  <a:schemeClr val="lt1"/>
                </a:solidFill>
                <a:latin typeface="Montserrat"/>
                <a:ea typeface="Montserrat"/>
                <a:cs typeface="Montserrat"/>
                <a:sym typeface="Montserrat"/>
              </a:rPr>
              <a:t>The </a:t>
            </a:r>
            <a:r>
              <a:rPr lang="pl" sz="1100" u="sng" dirty="0">
                <a:solidFill>
                  <a:schemeClr val="lt1"/>
                </a:solidFill>
                <a:latin typeface="Montserrat"/>
                <a:ea typeface="Montserrat"/>
                <a:cs typeface="Montserrat"/>
                <a:sym typeface="Montserrat"/>
              </a:rPr>
              <a:t>second strongest flare</a:t>
            </a:r>
            <a:r>
              <a:rPr lang="pl" sz="1100" dirty="0">
                <a:solidFill>
                  <a:schemeClr val="lt1"/>
                </a:solidFill>
                <a:latin typeface="Montserrat"/>
                <a:ea typeface="Montserrat"/>
                <a:cs typeface="Montserrat"/>
                <a:sym typeface="Montserrat"/>
              </a:rPr>
              <a:t> (X8.2) of the 24th Solar Cycle was detected on Sep. 10 and immediately </a:t>
            </a:r>
            <a:r>
              <a:rPr lang="pl" sz="1100" u="sng" dirty="0">
                <a:solidFill>
                  <a:schemeClr val="lt1"/>
                </a:solidFill>
                <a:latin typeface="Montserrat"/>
                <a:ea typeface="Montserrat"/>
                <a:cs typeface="Montserrat"/>
                <a:sym typeface="Montserrat"/>
              </a:rPr>
              <a:t>generated the ground level enhancement of cosmic rays</a:t>
            </a:r>
            <a:r>
              <a:rPr lang="pl" sz="1100" dirty="0">
                <a:solidFill>
                  <a:schemeClr val="lt1"/>
                </a:solidFill>
                <a:latin typeface="Montserrat"/>
                <a:ea typeface="Montserrat"/>
                <a:cs typeface="Montserrat"/>
                <a:sym typeface="Montserrat"/>
              </a:rPr>
              <a:t> (GLE72).</a:t>
            </a:r>
            <a:endParaRPr sz="1100" dirty="0">
              <a:solidFill>
                <a:schemeClr val="lt1"/>
              </a:solidFill>
              <a:latin typeface="Montserrat"/>
              <a:ea typeface="Montserrat"/>
              <a:cs typeface="Montserrat"/>
              <a:sym typeface="Montserrat"/>
            </a:endParaRPr>
          </a:p>
          <a:p>
            <a:pPr marL="0" lvl="0" indent="0" algn="just" rtl="0">
              <a:lnSpc>
                <a:spcPct val="150000"/>
              </a:lnSpc>
              <a:spcBef>
                <a:spcPts val="0"/>
              </a:spcBef>
              <a:spcAft>
                <a:spcPts val="0"/>
              </a:spcAft>
              <a:buNone/>
            </a:pPr>
            <a:endParaRPr sz="500" dirty="0">
              <a:solidFill>
                <a:schemeClr val="lt1"/>
              </a:solidFill>
              <a:latin typeface="Montserrat"/>
              <a:ea typeface="Montserrat"/>
              <a:cs typeface="Montserrat"/>
              <a:sym typeface="Montserrat"/>
            </a:endParaRPr>
          </a:p>
          <a:p>
            <a:pPr marL="0" lvl="0" indent="0" algn="just" rtl="0">
              <a:lnSpc>
                <a:spcPct val="150000"/>
              </a:lnSpc>
              <a:spcBef>
                <a:spcPts val="0"/>
              </a:spcBef>
              <a:spcAft>
                <a:spcPts val="1000"/>
              </a:spcAft>
              <a:buNone/>
            </a:pPr>
            <a:r>
              <a:rPr lang="pl" sz="1100" dirty="0">
                <a:solidFill>
                  <a:schemeClr val="lt1"/>
                </a:solidFill>
                <a:latin typeface="Montserrat"/>
                <a:ea typeface="Montserrat"/>
                <a:cs typeface="Montserrat"/>
                <a:sym typeface="Montserrat"/>
              </a:rPr>
              <a:t>The storm was characterized by sequential occurrence of two Dst-index minima (first -124 nT at 01:08 8 Sep., second −109 nT at 17:00 8 Sep.). Sequence of </a:t>
            </a:r>
            <a:r>
              <a:rPr lang="pl" sz="1100" u="sng" dirty="0">
                <a:solidFill>
                  <a:schemeClr val="lt1"/>
                </a:solidFill>
                <a:latin typeface="Montserrat"/>
                <a:ea typeface="Montserrat"/>
                <a:cs typeface="Montserrat"/>
                <a:sym typeface="Montserrat"/>
              </a:rPr>
              <a:t>two geomagnetic storms</a:t>
            </a:r>
            <a:r>
              <a:rPr lang="pl" sz="1100" dirty="0">
                <a:solidFill>
                  <a:schemeClr val="lt1"/>
                </a:solidFill>
                <a:latin typeface="Montserrat"/>
                <a:ea typeface="Montserrat"/>
                <a:cs typeface="Montserrat"/>
                <a:sym typeface="Montserrat"/>
              </a:rPr>
              <a:t>.</a:t>
            </a:r>
            <a:endParaRPr sz="1100" dirty="0">
              <a:solidFill>
                <a:schemeClr val="lt1"/>
              </a:solidFill>
              <a:latin typeface="Montserrat"/>
              <a:ea typeface="Montserrat"/>
              <a:cs typeface="Montserrat"/>
              <a:sym typeface="Montserrat"/>
            </a:endParaRPr>
          </a:p>
        </p:txBody>
      </p:sp>
      <p:pic>
        <p:nvPicPr>
          <p:cNvPr id="111" name="Google Shape;111;p26"/>
          <p:cNvPicPr preferRelativeResize="0"/>
          <p:nvPr/>
        </p:nvPicPr>
        <p:blipFill>
          <a:blip r:embed="rId5">
            <a:alphaModFix/>
          </a:blip>
          <a:stretch>
            <a:fillRect/>
          </a:stretch>
        </p:blipFill>
        <p:spPr>
          <a:xfrm>
            <a:off x="132450" y="2446625"/>
            <a:ext cx="4182101" cy="2558325"/>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5"/>
        <p:cNvGrpSpPr/>
        <p:nvPr/>
      </p:nvGrpSpPr>
      <p:grpSpPr>
        <a:xfrm>
          <a:off x="0" y="0"/>
          <a:ext cx="0" cy="0"/>
          <a:chOff x="0" y="0"/>
          <a:chExt cx="0" cy="0"/>
        </a:xfrm>
      </p:grpSpPr>
      <p:sp>
        <p:nvSpPr>
          <p:cNvPr id="116" name="Google Shape;116;p27"/>
          <p:cNvSpPr txBox="1"/>
          <p:nvPr/>
        </p:nvSpPr>
        <p:spPr>
          <a:xfrm>
            <a:off x="99875" y="73500"/>
            <a:ext cx="6062400" cy="49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700" b="1">
                <a:solidFill>
                  <a:srgbClr val="FFFFFF"/>
                </a:solidFill>
                <a:latin typeface="Merriweather"/>
                <a:ea typeface="Merriweather"/>
                <a:cs typeface="Merriweather"/>
                <a:sym typeface="Merriweather"/>
              </a:rPr>
              <a:t>The main ionospheric trough (MIT) </a:t>
            </a:r>
            <a:endParaRPr sz="1700" b="1">
              <a:solidFill>
                <a:srgbClr val="FFFFFF"/>
              </a:solidFill>
              <a:latin typeface="Merriweather"/>
              <a:ea typeface="Merriweather"/>
              <a:cs typeface="Merriweather"/>
              <a:sym typeface="Merriweather"/>
            </a:endParaRPr>
          </a:p>
        </p:txBody>
      </p:sp>
      <p:pic>
        <p:nvPicPr>
          <p:cNvPr id="117" name="Google Shape;117;p27"/>
          <p:cNvPicPr preferRelativeResize="0"/>
          <p:nvPr/>
        </p:nvPicPr>
        <p:blipFill rotWithShape="1">
          <a:blip r:embed="rId3">
            <a:alphaModFix/>
          </a:blip>
          <a:srcRect l="4055" t="8122" r="5626" b="4166"/>
          <a:stretch/>
        </p:blipFill>
        <p:spPr>
          <a:xfrm>
            <a:off x="231813" y="968475"/>
            <a:ext cx="4402325" cy="3206550"/>
          </a:xfrm>
          <a:prstGeom prst="rect">
            <a:avLst/>
          </a:prstGeom>
          <a:noFill/>
          <a:ln>
            <a:noFill/>
          </a:ln>
        </p:spPr>
      </p:pic>
      <p:cxnSp>
        <p:nvCxnSpPr>
          <p:cNvPr id="118" name="Google Shape;118;p27"/>
          <p:cNvCxnSpPr/>
          <p:nvPr/>
        </p:nvCxnSpPr>
        <p:spPr>
          <a:xfrm>
            <a:off x="2416900" y="1917425"/>
            <a:ext cx="254700" cy="1051800"/>
          </a:xfrm>
          <a:prstGeom prst="straightConnector1">
            <a:avLst/>
          </a:prstGeom>
          <a:noFill/>
          <a:ln w="19050" cap="flat" cmpd="sng">
            <a:solidFill>
              <a:srgbClr val="FF0000"/>
            </a:solidFill>
            <a:prstDash val="solid"/>
            <a:round/>
            <a:headEnd type="none" w="med" len="med"/>
            <a:tailEnd type="none" w="med" len="med"/>
          </a:ln>
        </p:spPr>
      </p:cxnSp>
      <p:cxnSp>
        <p:nvCxnSpPr>
          <p:cNvPr id="119" name="Google Shape;119;p27"/>
          <p:cNvCxnSpPr/>
          <p:nvPr/>
        </p:nvCxnSpPr>
        <p:spPr>
          <a:xfrm rot="10800000" flipH="1">
            <a:off x="2741525" y="1478225"/>
            <a:ext cx="164700" cy="1491000"/>
          </a:xfrm>
          <a:prstGeom prst="straightConnector1">
            <a:avLst/>
          </a:prstGeom>
          <a:noFill/>
          <a:ln w="19050" cap="flat" cmpd="sng">
            <a:solidFill>
              <a:srgbClr val="FFD966"/>
            </a:solidFill>
            <a:prstDash val="solid"/>
            <a:round/>
            <a:headEnd type="none" w="med" len="med"/>
            <a:tailEnd type="none" w="med" len="med"/>
          </a:ln>
        </p:spPr>
      </p:cxnSp>
      <p:sp>
        <p:nvSpPr>
          <p:cNvPr id="120" name="Google Shape;120;p27"/>
          <p:cNvSpPr txBox="1"/>
          <p:nvPr/>
        </p:nvSpPr>
        <p:spPr>
          <a:xfrm>
            <a:off x="4698475" y="2969225"/>
            <a:ext cx="4402200" cy="102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pl" sz="1100" dirty="0">
                <a:solidFill>
                  <a:srgbClr val="FFFFFF"/>
                </a:solidFill>
                <a:latin typeface="Montserrat"/>
                <a:ea typeface="Montserrat"/>
                <a:cs typeface="Montserrat"/>
                <a:sym typeface="Montserrat"/>
              </a:rPr>
              <a:t>We can distinguish 3 characteristic regions of MIT:</a:t>
            </a:r>
            <a:endParaRPr sz="1100" dirty="0">
              <a:solidFill>
                <a:srgbClr val="FFFFFF"/>
              </a:solidFill>
              <a:latin typeface="Montserrat"/>
              <a:ea typeface="Montserrat"/>
              <a:cs typeface="Montserrat"/>
              <a:sym typeface="Montserrat"/>
            </a:endParaRPr>
          </a:p>
          <a:p>
            <a:pPr marL="457200" lvl="0" indent="-298450" algn="l" rtl="0">
              <a:spcBef>
                <a:spcPts val="0"/>
              </a:spcBef>
              <a:spcAft>
                <a:spcPts val="0"/>
              </a:spcAft>
              <a:buClr>
                <a:srgbClr val="FF0000"/>
              </a:buClr>
              <a:buSzPts val="1100"/>
              <a:buFont typeface="Montserrat"/>
              <a:buChar char="●"/>
            </a:pPr>
            <a:r>
              <a:rPr lang="pl" sz="1100" dirty="0">
                <a:solidFill>
                  <a:srgbClr val="FF0000"/>
                </a:solidFill>
                <a:latin typeface="Montserrat"/>
                <a:ea typeface="Montserrat"/>
                <a:cs typeface="Montserrat"/>
                <a:sym typeface="Montserrat"/>
              </a:rPr>
              <a:t>equatorial wall</a:t>
            </a:r>
            <a:endParaRPr sz="1100" dirty="0">
              <a:solidFill>
                <a:srgbClr val="FF0000"/>
              </a:solidFill>
              <a:latin typeface="Montserrat"/>
              <a:ea typeface="Montserrat"/>
              <a:cs typeface="Montserrat"/>
              <a:sym typeface="Montserrat"/>
            </a:endParaRPr>
          </a:p>
          <a:p>
            <a:pPr marL="457200" lvl="0" indent="-298450" algn="just" rtl="0">
              <a:spcBef>
                <a:spcPts val="0"/>
              </a:spcBef>
              <a:spcAft>
                <a:spcPts val="0"/>
              </a:spcAft>
              <a:buClr>
                <a:srgbClr val="FFD966"/>
              </a:buClr>
              <a:buSzPts val="1100"/>
              <a:buFont typeface="Montserrat"/>
              <a:buChar char="●"/>
            </a:pPr>
            <a:r>
              <a:rPr lang="pl" sz="1100" dirty="0">
                <a:solidFill>
                  <a:srgbClr val="FFD966"/>
                </a:solidFill>
                <a:latin typeface="Montserrat"/>
                <a:ea typeface="Montserrat"/>
                <a:cs typeface="Montserrat"/>
                <a:sym typeface="Montserrat"/>
              </a:rPr>
              <a:t>polar wall</a:t>
            </a:r>
            <a:r>
              <a:rPr lang="pl" sz="1100" dirty="0">
                <a:solidFill>
                  <a:srgbClr val="FFFFFF"/>
                </a:solidFill>
                <a:latin typeface="Montserrat"/>
                <a:ea typeface="Montserrat"/>
                <a:cs typeface="Montserrat"/>
                <a:sym typeface="Montserrat"/>
              </a:rPr>
              <a:t> - formed by electron precipitation from equatorial boundary of diffuse auroral precipitation</a:t>
            </a:r>
            <a:endParaRPr sz="1100" dirty="0">
              <a:solidFill>
                <a:srgbClr val="FFFFFF"/>
              </a:solidFill>
              <a:latin typeface="Montserrat"/>
              <a:ea typeface="Montserrat"/>
              <a:cs typeface="Montserrat"/>
              <a:sym typeface="Montserrat"/>
            </a:endParaRPr>
          </a:p>
          <a:p>
            <a:pPr marL="457200" lvl="0" indent="-298450" algn="l" rtl="0">
              <a:spcBef>
                <a:spcPts val="0"/>
              </a:spcBef>
              <a:spcAft>
                <a:spcPts val="0"/>
              </a:spcAft>
              <a:buClr>
                <a:srgbClr val="F2984D"/>
              </a:buClr>
              <a:buSzPts val="1100"/>
              <a:buFont typeface="Montserrat"/>
              <a:buChar char="●"/>
            </a:pPr>
            <a:r>
              <a:rPr lang="pl" sz="1100" dirty="0">
                <a:solidFill>
                  <a:srgbClr val="F2984D"/>
                </a:solidFill>
                <a:latin typeface="Montserrat"/>
                <a:ea typeface="Montserrat"/>
                <a:cs typeface="Montserrat"/>
                <a:sym typeface="Montserrat"/>
              </a:rPr>
              <a:t>trough minimum</a:t>
            </a:r>
            <a:endParaRPr sz="1100" dirty="0">
              <a:solidFill>
                <a:srgbClr val="F2984D"/>
              </a:solidFill>
              <a:latin typeface="Montserrat"/>
              <a:ea typeface="Montserrat"/>
              <a:cs typeface="Montserrat"/>
              <a:sym typeface="Montserrat"/>
            </a:endParaRPr>
          </a:p>
        </p:txBody>
      </p:sp>
      <p:sp>
        <p:nvSpPr>
          <p:cNvPr id="121" name="Google Shape;121;p27"/>
          <p:cNvSpPr txBox="1"/>
          <p:nvPr/>
        </p:nvSpPr>
        <p:spPr>
          <a:xfrm>
            <a:off x="4698475" y="682412"/>
            <a:ext cx="4324500" cy="21771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FFFFFF"/>
              </a:buClr>
              <a:buSzPts val="1100"/>
              <a:buFont typeface="Montserrat"/>
              <a:buChar char="●"/>
            </a:pPr>
            <a:r>
              <a:rPr lang="pl" sz="1100" dirty="0">
                <a:solidFill>
                  <a:srgbClr val="FFFFFF"/>
                </a:solidFill>
                <a:latin typeface="Montserrat"/>
                <a:ea typeface="Montserrat"/>
                <a:cs typeface="Montserrat"/>
                <a:sym typeface="Montserrat"/>
              </a:rPr>
              <a:t>sudden electron density drop at 60º-70º dip latitudes, both hemispheres</a:t>
            </a:r>
            <a:endParaRPr sz="1100" dirty="0">
              <a:solidFill>
                <a:srgbClr val="FFFFFF"/>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FFFFFF"/>
              </a:buClr>
              <a:buSzPts val="1100"/>
              <a:buFont typeface="Montserrat"/>
              <a:buChar char="●"/>
            </a:pPr>
            <a:r>
              <a:rPr lang="pl" sz="1100" dirty="0">
                <a:solidFill>
                  <a:srgbClr val="FFFFFF"/>
                </a:solidFill>
                <a:latin typeface="Montserrat"/>
                <a:ea typeface="Montserrat"/>
                <a:cs typeface="Montserrat"/>
                <a:sym typeface="Montserrat"/>
              </a:rPr>
              <a:t>mostly night-time phenomenon</a:t>
            </a:r>
            <a:endParaRPr sz="1100" dirty="0">
              <a:solidFill>
                <a:srgbClr val="FFFFFF"/>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FFFFFF"/>
              </a:buClr>
              <a:buSzPts val="1100"/>
              <a:buFont typeface="Montserrat"/>
              <a:buChar char="●"/>
            </a:pPr>
            <a:r>
              <a:rPr lang="pl" sz="1100" dirty="0">
                <a:solidFill>
                  <a:srgbClr val="FFFFFF"/>
                </a:solidFill>
                <a:latin typeface="Montserrat"/>
                <a:ea typeface="Montserrat"/>
                <a:cs typeface="Montserrat"/>
                <a:sym typeface="Montserrat"/>
              </a:rPr>
              <a:t>narrow in latitudes but extended in longitudes</a:t>
            </a:r>
            <a:endParaRPr sz="1100" dirty="0">
              <a:solidFill>
                <a:srgbClr val="FFFFFF"/>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FFFFFF"/>
              </a:buClr>
              <a:buSzPts val="1100"/>
              <a:buFont typeface="Montserrat"/>
              <a:buChar char="●"/>
            </a:pPr>
            <a:r>
              <a:rPr lang="pl" sz="1100" dirty="0">
                <a:solidFill>
                  <a:srgbClr val="FFFFFF"/>
                </a:solidFill>
                <a:latin typeface="Montserrat"/>
                <a:ea typeface="Montserrat"/>
                <a:cs typeface="Montserrat"/>
                <a:sym typeface="Montserrat"/>
              </a:rPr>
              <a:t>polar wall usually steeper than equatorial wall</a:t>
            </a:r>
            <a:endParaRPr sz="1100" dirty="0">
              <a:solidFill>
                <a:srgbClr val="FFFFFF"/>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FFFFFF"/>
              </a:buClr>
              <a:buSzPts val="1100"/>
              <a:buFont typeface="Montserrat"/>
              <a:buChar char="●"/>
            </a:pPr>
            <a:r>
              <a:rPr lang="pl" sz="1100" dirty="0">
                <a:solidFill>
                  <a:srgbClr val="FFFFFF"/>
                </a:solidFill>
                <a:latin typeface="Montserrat"/>
                <a:ea typeface="Montserrat"/>
                <a:cs typeface="Montserrat"/>
                <a:sym typeface="Montserrat"/>
              </a:rPr>
              <a:t>strongly dependent on seasonal conditions</a:t>
            </a:r>
            <a:endParaRPr sz="1100" dirty="0">
              <a:solidFill>
                <a:srgbClr val="FFFFFF"/>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FFFFFF"/>
              </a:buClr>
              <a:buSzPts val="1100"/>
              <a:buFont typeface="Montserrat"/>
              <a:buChar char="●"/>
            </a:pPr>
            <a:r>
              <a:rPr lang="pl" sz="1100" dirty="0">
                <a:solidFill>
                  <a:srgbClr val="FFFFFF"/>
                </a:solidFill>
                <a:latin typeface="Montserrat"/>
                <a:ea typeface="Montserrat"/>
                <a:cs typeface="Montserrat"/>
                <a:sym typeface="Montserrat"/>
              </a:rPr>
              <a:t>storm-phase dependent structure, very sensitive for geomagnetic conditions</a:t>
            </a:r>
            <a:endParaRPr sz="1100" dirty="0">
              <a:solidFill>
                <a:srgbClr val="FFFFFF"/>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FFFFFF"/>
              </a:buClr>
              <a:buSzPts val="1100"/>
              <a:buFont typeface="Montserrat"/>
              <a:buChar char="●"/>
            </a:pPr>
            <a:r>
              <a:rPr lang="pl" sz="1100" dirty="0">
                <a:solidFill>
                  <a:srgbClr val="FFFFFF"/>
                </a:solidFill>
                <a:latin typeface="Montserrat"/>
                <a:ea typeface="Montserrat"/>
                <a:cs typeface="Montserrat"/>
                <a:sym typeface="Montserrat"/>
              </a:rPr>
              <a:t>formation mechanism: stagnation model</a:t>
            </a:r>
            <a:endParaRPr sz="1100" dirty="0">
              <a:solidFill>
                <a:srgbClr val="FFFFFF"/>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FFFFFF"/>
              </a:buClr>
              <a:buSzPts val="1100"/>
              <a:buFont typeface="Montserrat"/>
              <a:buChar char="●"/>
            </a:pPr>
            <a:r>
              <a:rPr lang="pl" sz="1100" dirty="0">
                <a:solidFill>
                  <a:srgbClr val="FFFFFF"/>
                </a:solidFill>
                <a:latin typeface="Montserrat"/>
                <a:ea typeface="Montserrat"/>
                <a:cs typeface="Montserrat"/>
                <a:sym typeface="Montserrat"/>
              </a:rPr>
              <a:t>its variability strongly affects the propagation of different natural and artificial signals</a:t>
            </a:r>
            <a:endParaRPr sz="1100" dirty="0">
              <a:solidFill>
                <a:srgbClr val="FFFFFF"/>
              </a:solidFill>
              <a:latin typeface="Montserrat"/>
              <a:ea typeface="Montserrat"/>
              <a:cs typeface="Montserrat"/>
              <a:sym typeface="Montserrat"/>
            </a:endParaRPr>
          </a:p>
        </p:txBody>
      </p:sp>
      <p:sp>
        <p:nvSpPr>
          <p:cNvPr id="122" name="Google Shape;122;p27"/>
          <p:cNvSpPr txBox="1"/>
          <p:nvPr/>
        </p:nvSpPr>
        <p:spPr>
          <a:xfrm>
            <a:off x="231875" y="612650"/>
            <a:ext cx="4402200" cy="499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100">
                <a:latin typeface="Lora"/>
                <a:ea typeface="Lora"/>
                <a:cs typeface="Lora"/>
                <a:sym typeface="Lora"/>
              </a:rPr>
              <a:t>Electron density (blue) and electron temperature (green) plot from Swarm data.</a:t>
            </a:r>
            <a:endParaRPr sz="1100">
              <a:latin typeface="Lora"/>
              <a:ea typeface="Lora"/>
              <a:cs typeface="Lora"/>
              <a:sym typeface="Lor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197400" y="83075"/>
            <a:ext cx="3567900" cy="45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700" b="1">
                <a:solidFill>
                  <a:schemeClr val="lt1"/>
                </a:solidFill>
                <a:latin typeface="Merriweather"/>
                <a:ea typeface="Merriweather"/>
                <a:cs typeface="Merriweather"/>
                <a:sym typeface="Merriweather"/>
              </a:rPr>
              <a:t>Field aligned currents (FACs)</a:t>
            </a:r>
            <a:endParaRPr sz="2700">
              <a:solidFill>
                <a:schemeClr val="lt1"/>
              </a:solidFill>
            </a:endParaRPr>
          </a:p>
        </p:txBody>
      </p:sp>
      <p:sp>
        <p:nvSpPr>
          <p:cNvPr id="128" name="Google Shape;128;p28"/>
          <p:cNvSpPr txBox="1">
            <a:spLocks noGrp="1"/>
          </p:cNvSpPr>
          <p:nvPr>
            <p:ph type="body" idx="1"/>
          </p:nvPr>
        </p:nvSpPr>
        <p:spPr>
          <a:xfrm>
            <a:off x="197400" y="486225"/>
            <a:ext cx="8682300" cy="12978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pl" sz="1100" dirty="0">
                <a:solidFill>
                  <a:schemeClr val="lt1"/>
                </a:solidFill>
                <a:latin typeface="Montserrat"/>
                <a:ea typeface="Montserrat"/>
                <a:cs typeface="Montserrat"/>
                <a:sym typeface="Montserrat"/>
              </a:rPr>
              <a:t>Flow along magnetic field lines and </a:t>
            </a:r>
            <a:r>
              <a:rPr lang="pl" sz="1100" u="sng" dirty="0">
                <a:solidFill>
                  <a:schemeClr val="lt1"/>
                </a:solidFill>
                <a:latin typeface="Montserrat"/>
                <a:ea typeface="Montserrat"/>
                <a:cs typeface="Montserrat"/>
                <a:sym typeface="Montserrat"/>
              </a:rPr>
              <a:t>transfer energy and momentum of the solar wind</a:t>
            </a:r>
            <a:r>
              <a:rPr lang="pl" sz="1100" dirty="0">
                <a:solidFill>
                  <a:schemeClr val="lt1"/>
                </a:solidFill>
                <a:latin typeface="Montserrat"/>
                <a:ea typeface="Montserrat"/>
                <a:cs typeface="Montserrat"/>
                <a:sym typeface="Montserrat"/>
              </a:rPr>
              <a:t> between M-I-T. FACs consist of two current sheets (Iijima &amp; Potemra, 1976; 1978): </a:t>
            </a:r>
            <a:r>
              <a:rPr lang="pl" sz="1100" u="sng" dirty="0">
                <a:solidFill>
                  <a:schemeClr val="lt1"/>
                </a:solidFill>
                <a:latin typeface="Montserrat"/>
                <a:ea typeface="Montserrat"/>
                <a:cs typeface="Montserrat"/>
                <a:sym typeface="Montserrat"/>
              </a:rPr>
              <a:t>Region 1 at higher latitudes</a:t>
            </a:r>
            <a:r>
              <a:rPr lang="pl" sz="1100" dirty="0">
                <a:solidFill>
                  <a:schemeClr val="lt1"/>
                </a:solidFill>
                <a:latin typeface="Montserrat"/>
                <a:ea typeface="Montserrat"/>
                <a:cs typeface="Montserrat"/>
                <a:sym typeface="Montserrat"/>
              </a:rPr>
              <a:t>, poleward of the auroral oval, where currents flow into the ionosphere on the dawn side and out of the ionosphere on the dusk side and </a:t>
            </a:r>
            <a:r>
              <a:rPr lang="pl" sz="1100" u="sng" dirty="0">
                <a:solidFill>
                  <a:schemeClr val="lt1"/>
                </a:solidFill>
                <a:latin typeface="Montserrat"/>
                <a:ea typeface="Montserrat"/>
                <a:cs typeface="Montserrat"/>
                <a:sym typeface="Montserrat"/>
              </a:rPr>
              <a:t>Region 2 at lower latitudes</a:t>
            </a:r>
            <a:r>
              <a:rPr lang="pl" sz="1100" dirty="0">
                <a:solidFill>
                  <a:schemeClr val="lt1"/>
                </a:solidFill>
                <a:latin typeface="Montserrat"/>
                <a:ea typeface="Montserrat"/>
                <a:cs typeface="Montserrat"/>
                <a:sym typeface="Montserrat"/>
              </a:rPr>
              <a:t>, equatorward of the auroral oval, in which currents flow opposite of that in the Region 1 (Forsyth et al., 2018).</a:t>
            </a:r>
            <a:endParaRPr sz="1700" dirty="0">
              <a:solidFill>
                <a:schemeClr val="lt1"/>
              </a:solidFill>
              <a:latin typeface="Montserrat"/>
              <a:ea typeface="Montserrat"/>
              <a:cs typeface="Montserrat"/>
              <a:sym typeface="Montserrat"/>
            </a:endParaRPr>
          </a:p>
        </p:txBody>
      </p:sp>
      <p:pic>
        <p:nvPicPr>
          <p:cNvPr id="129" name="Google Shape;129;p28"/>
          <p:cNvPicPr preferRelativeResize="0"/>
          <p:nvPr/>
        </p:nvPicPr>
        <p:blipFill rotWithShape="1">
          <a:blip r:embed="rId3">
            <a:alphaModFix/>
          </a:blip>
          <a:srcRect l="8542"/>
          <a:stretch/>
        </p:blipFill>
        <p:spPr>
          <a:xfrm>
            <a:off x="5103550" y="1784025"/>
            <a:ext cx="3728749" cy="2743200"/>
          </a:xfrm>
          <a:prstGeom prst="rect">
            <a:avLst/>
          </a:prstGeom>
          <a:noFill/>
          <a:ln>
            <a:noFill/>
          </a:ln>
        </p:spPr>
      </p:pic>
      <p:sp>
        <p:nvSpPr>
          <p:cNvPr id="130" name="Google Shape;130;p28"/>
          <p:cNvSpPr txBox="1"/>
          <p:nvPr/>
        </p:nvSpPr>
        <p:spPr>
          <a:xfrm>
            <a:off x="5446324" y="4329524"/>
            <a:ext cx="30432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pl" sz="1000" dirty="0">
                <a:solidFill>
                  <a:schemeClr val="lt1"/>
                </a:solidFill>
                <a:latin typeface="Montserrat"/>
                <a:ea typeface="Montserrat"/>
                <a:cs typeface="Montserrat"/>
                <a:sym typeface="Montserrat"/>
              </a:rPr>
              <a:t>Diagram of the Earth’s magnetosphere and its current systems (Oliveira, Ngwira, 2017)</a:t>
            </a:r>
            <a:endParaRPr sz="1000" dirty="0">
              <a:solidFill>
                <a:schemeClr val="lt1"/>
              </a:solidFill>
              <a:latin typeface="Montserrat"/>
              <a:ea typeface="Montserrat"/>
              <a:cs typeface="Montserrat"/>
              <a:sym typeface="Montserrat"/>
            </a:endParaRPr>
          </a:p>
        </p:txBody>
      </p:sp>
      <p:pic>
        <p:nvPicPr>
          <p:cNvPr id="131" name="Google Shape;131;p28"/>
          <p:cNvPicPr preferRelativeResize="0"/>
          <p:nvPr/>
        </p:nvPicPr>
        <p:blipFill>
          <a:blip r:embed="rId4">
            <a:alphaModFix/>
          </a:blip>
          <a:stretch>
            <a:fillRect/>
          </a:stretch>
        </p:blipFill>
        <p:spPr>
          <a:xfrm>
            <a:off x="305462" y="2033677"/>
            <a:ext cx="4626701" cy="2426973"/>
          </a:xfrm>
          <a:prstGeom prst="rect">
            <a:avLst/>
          </a:prstGeom>
          <a:noFill/>
          <a:ln>
            <a:noFill/>
          </a:ln>
        </p:spPr>
      </p:pic>
      <p:sp>
        <p:nvSpPr>
          <p:cNvPr id="132" name="Google Shape;132;p28"/>
          <p:cNvSpPr txBox="1"/>
          <p:nvPr/>
        </p:nvSpPr>
        <p:spPr>
          <a:xfrm>
            <a:off x="390562" y="4460650"/>
            <a:ext cx="4456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l" sz="1000" dirty="0">
                <a:solidFill>
                  <a:schemeClr val="lt1"/>
                </a:solidFill>
                <a:latin typeface="Montserrat"/>
                <a:ea typeface="Montserrat"/>
                <a:cs typeface="Montserrat"/>
                <a:sym typeface="Montserrat"/>
              </a:rPr>
              <a:t>Distribution of field-aligned currents during (a) weakly disturbed geomagnetic conditions and (b) strong geomagnetic activity (Iijima, Potemra, 1978)</a:t>
            </a:r>
            <a:endParaRPr sz="1000" dirty="0">
              <a:solidFill>
                <a:schemeClr val="lt1"/>
              </a:solidFill>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
        <p:cNvGrpSpPr/>
        <p:nvPr/>
      </p:nvGrpSpPr>
      <p:grpSpPr>
        <a:xfrm>
          <a:off x="0" y="0"/>
          <a:ext cx="0" cy="0"/>
          <a:chOff x="0" y="0"/>
          <a:chExt cx="0" cy="0"/>
        </a:xfrm>
      </p:grpSpPr>
      <p:pic>
        <p:nvPicPr>
          <p:cNvPr id="137" name="Google Shape;137;p29"/>
          <p:cNvPicPr preferRelativeResize="0"/>
          <p:nvPr/>
        </p:nvPicPr>
        <p:blipFill>
          <a:blip r:embed="rId3">
            <a:alphaModFix/>
          </a:blip>
          <a:stretch>
            <a:fillRect/>
          </a:stretch>
        </p:blipFill>
        <p:spPr>
          <a:xfrm>
            <a:off x="0" y="2690375"/>
            <a:ext cx="3066127" cy="2453126"/>
          </a:xfrm>
          <a:prstGeom prst="rect">
            <a:avLst/>
          </a:prstGeom>
          <a:noFill/>
          <a:ln>
            <a:noFill/>
          </a:ln>
        </p:spPr>
      </p:pic>
      <p:pic>
        <p:nvPicPr>
          <p:cNvPr id="138" name="Google Shape;138;p29"/>
          <p:cNvPicPr preferRelativeResize="0"/>
          <p:nvPr/>
        </p:nvPicPr>
        <p:blipFill>
          <a:blip r:embed="rId4">
            <a:alphaModFix/>
          </a:blip>
          <a:stretch>
            <a:fillRect/>
          </a:stretch>
        </p:blipFill>
        <p:spPr>
          <a:xfrm>
            <a:off x="6220650" y="2220150"/>
            <a:ext cx="2923350" cy="2923350"/>
          </a:xfrm>
          <a:prstGeom prst="rect">
            <a:avLst/>
          </a:prstGeom>
          <a:noFill/>
          <a:ln>
            <a:noFill/>
          </a:ln>
        </p:spPr>
      </p:pic>
      <p:sp>
        <p:nvSpPr>
          <p:cNvPr id="139" name="Google Shape;139;p29"/>
          <p:cNvSpPr txBox="1">
            <a:spLocks noGrp="1"/>
          </p:cNvSpPr>
          <p:nvPr>
            <p:ph type="title"/>
          </p:nvPr>
        </p:nvSpPr>
        <p:spPr>
          <a:xfrm>
            <a:off x="3674100" y="0"/>
            <a:ext cx="1795800" cy="4479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SzPct val="49009"/>
              <a:buNone/>
            </a:pPr>
            <a:r>
              <a:rPr lang="pl" sz="2020" dirty="0">
                <a:solidFill>
                  <a:schemeClr val="lt1"/>
                </a:solidFill>
                <a:latin typeface="Montserrat"/>
                <a:ea typeface="Montserrat"/>
                <a:cs typeface="Montserrat"/>
                <a:sym typeface="Montserrat"/>
              </a:rPr>
              <a:t>Missions</a:t>
            </a:r>
            <a:endParaRPr sz="2020" dirty="0">
              <a:solidFill>
                <a:schemeClr val="lt1"/>
              </a:solidFill>
              <a:latin typeface="Montserrat"/>
              <a:ea typeface="Montserrat"/>
              <a:cs typeface="Montserrat"/>
              <a:sym typeface="Montserrat"/>
            </a:endParaRPr>
          </a:p>
        </p:txBody>
      </p:sp>
      <p:sp>
        <p:nvSpPr>
          <p:cNvPr id="140" name="Google Shape;140;p29"/>
          <p:cNvSpPr txBox="1">
            <a:spLocks noGrp="1"/>
          </p:cNvSpPr>
          <p:nvPr>
            <p:ph type="body" idx="1"/>
          </p:nvPr>
        </p:nvSpPr>
        <p:spPr>
          <a:xfrm>
            <a:off x="5193425" y="553225"/>
            <a:ext cx="3519000" cy="3002400"/>
          </a:xfrm>
          <a:prstGeom prst="rect">
            <a:avLst/>
          </a:prstGeom>
          <a:effectLst>
            <a:outerShdw blurRad="114300" dist="133350" dir="8280000" algn="bl" rotWithShape="0">
              <a:srgbClr val="000000"/>
            </a:outerShdw>
          </a:effectLst>
        </p:spPr>
        <p:txBody>
          <a:bodyPr spcFirstLastPara="1" wrap="square" lIns="91425" tIns="91425" rIns="91425" bIns="91425" anchor="t" anchorCtr="0">
            <a:normAutofit lnSpcReduction="10000"/>
          </a:bodyPr>
          <a:lstStyle/>
          <a:p>
            <a:pPr marL="0" lvl="0" indent="0" algn="just" rtl="0">
              <a:lnSpc>
                <a:spcPct val="150000"/>
              </a:lnSpc>
              <a:spcBef>
                <a:spcPts val="0"/>
              </a:spcBef>
              <a:spcAft>
                <a:spcPts val="0"/>
              </a:spcAft>
              <a:buClr>
                <a:schemeClr val="dk1"/>
              </a:buClr>
              <a:buSzPts val="1100"/>
              <a:buFont typeface="Arial"/>
              <a:buNone/>
            </a:pPr>
            <a:r>
              <a:rPr lang="pl" sz="1100" b="1">
                <a:solidFill>
                  <a:schemeClr val="lt1"/>
                </a:solidFill>
                <a:latin typeface="Montserrat"/>
                <a:ea typeface="Montserrat"/>
                <a:cs typeface="Montserrat"/>
                <a:sym typeface="Montserrat"/>
              </a:rPr>
              <a:t>Swarm </a:t>
            </a:r>
            <a:r>
              <a:rPr lang="pl" sz="1100">
                <a:solidFill>
                  <a:schemeClr val="lt1"/>
                </a:solidFill>
                <a:latin typeface="Montserrat"/>
                <a:ea typeface="Montserrat"/>
                <a:cs typeface="Montserrat"/>
                <a:sym typeface="Montserrat"/>
              </a:rPr>
              <a:t>- constellation of three satellites placed in two different polar orbits, measuring the gradient of the magnetic field. </a:t>
            </a:r>
            <a:endParaRPr sz="1100">
              <a:solidFill>
                <a:schemeClr val="lt1"/>
              </a:solidFill>
              <a:latin typeface="Montserrat"/>
              <a:ea typeface="Montserrat"/>
              <a:cs typeface="Montserrat"/>
              <a:sym typeface="Montserrat"/>
            </a:endParaRPr>
          </a:p>
          <a:p>
            <a:pPr marL="0" lvl="0" indent="0" algn="just" rtl="0">
              <a:lnSpc>
                <a:spcPct val="150000"/>
              </a:lnSpc>
              <a:spcBef>
                <a:spcPts val="0"/>
              </a:spcBef>
              <a:spcAft>
                <a:spcPts val="0"/>
              </a:spcAft>
              <a:buClr>
                <a:schemeClr val="dk1"/>
              </a:buClr>
              <a:buSzPts val="1100"/>
              <a:buFont typeface="Arial"/>
              <a:buNone/>
            </a:pPr>
            <a:r>
              <a:rPr lang="pl" sz="1100">
                <a:solidFill>
                  <a:schemeClr val="lt1"/>
                </a:solidFill>
                <a:latin typeface="Montserrat"/>
                <a:ea typeface="Montserrat"/>
                <a:cs typeface="Montserrat"/>
                <a:sym typeface="Montserrat"/>
              </a:rPr>
              <a:t>Swarm A and C fly side by side at an altitude of 450 km and Swarm B fly at an altitude of 530 km in a different local time sector. </a:t>
            </a:r>
            <a:endParaRPr sz="1100">
              <a:solidFill>
                <a:schemeClr val="lt1"/>
              </a:solidFill>
              <a:latin typeface="Montserrat"/>
              <a:ea typeface="Montserrat"/>
              <a:cs typeface="Montserrat"/>
              <a:sym typeface="Montserrat"/>
            </a:endParaRPr>
          </a:p>
          <a:p>
            <a:pPr marL="0" lvl="0" indent="0" algn="just" rtl="0">
              <a:lnSpc>
                <a:spcPct val="150000"/>
              </a:lnSpc>
              <a:spcBef>
                <a:spcPts val="0"/>
              </a:spcBef>
              <a:spcAft>
                <a:spcPts val="0"/>
              </a:spcAft>
              <a:buClr>
                <a:schemeClr val="dk1"/>
              </a:buClr>
              <a:buSzPts val="1100"/>
              <a:buFont typeface="Arial"/>
              <a:buNone/>
            </a:pPr>
            <a:r>
              <a:rPr lang="pl" sz="1100">
                <a:solidFill>
                  <a:schemeClr val="lt1"/>
                </a:solidFill>
                <a:latin typeface="Montserrat"/>
                <a:ea typeface="Montserrat"/>
                <a:cs typeface="Montserrat"/>
                <a:sym typeface="Montserrat"/>
              </a:rPr>
              <a:t>The satellites make high-precision and high-resolution multi-point measurements of the strength, direction and variations of the Earth's magnetic and electric field, complemented by precise navigation and acceleration measurements. </a:t>
            </a:r>
            <a:endParaRPr/>
          </a:p>
        </p:txBody>
      </p:sp>
      <p:sp>
        <p:nvSpPr>
          <p:cNvPr id="141" name="Google Shape;141;p29"/>
          <p:cNvSpPr txBox="1"/>
          <p:nvPr/>
        </p:nvSpPr>
        <p:spPr>
          <a:xfrm>
            <a:off x="405700" y="553225"/>
            <a:ext cx="3399600" cy="31476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pl" sz="1100" b="1" dirty="0">
                <a:solidFill>
                  <a:schemeClr val="lt1"/>
                </a:solidFill>
                <a:latin typeface="Montserrat"/>
                <a:ea typeface="Montserrat"/>
                <a:cs typeface="Montserrat"/>
                <a:sym typeface="Montserrat"/>
              </a:rPr>
              <a:t>Defense Meteorological Satellites Program</a:t>
            </a:r>
            <a:r>
              <a:rPr lang="pl" sz="1100" dirty="0">
                <a:solidFill>
                  <a:schemeClr val="lt1"/>
                </a:solidFill>
                <a:latin typeface="Montserrat"/>
                <a:ea typeface="Montserrat"/>
                <a:cs typeface="Montserrat"/>
                <a:sym typeface="Montserrat"/>
              </a:rPr>
              <a:t> (DMSP) -  satellite program managed by the </a:t>
            </a:r>
            <a:r>
              <a:rPr lang="pl" sz="1100" dirty="0">
                <a:solidFill>
                  <a:schemeClr val="lt1"/>
                </a:solidFill>
                <a:uFill>
                  <a:noFill/>
                </a:uFill>
                <a:latin typeface="Montserrat"/>
                <a:ea typeface="Montserrat"/>
                <a:cs typeface="Montserrat"/>
                <a:sym typeface="Montserrat"/>
              </a:rPr>
              <a:t>United States Space Force</a:t>
            </a:r>
            <a:r>
              <a:rPr lang="pl" sz="1100" dirty="0">
                <a:solidFill>
                  <a:schemeClr val="lt1"/>
                </a:solidFill>
                <a:latin typeface="Montserrat"/>
                <a:ea typeface="Montserrat"/>
                <a:cs typeface="Montserrat"/>
                <a:sym typeface="Montserrat"/>
              </a:rPr>
              <a:t> with on-orbit operations provided by the NOAA. </a:t>
            </a:r>
            <a:endParaRPr sz="1100" dirty="0">
              <a:solidFill>
                <a:schemeClr val="lt1"/>
              </a:solidFill>
              <a:latin typeface="Montserrat"/>
              <a:ea typeface="Montserrat"/>
              <a:cs typeface="Montserrat"/>
              <a:sym typeface="Montserrat"/>
            </a:endParaRPr>
          </a:p>
          <a:p>
            <a:pPr marL="0" lvl="0" indent="0" algn="just" rtl="0">
              <a:lnSpc>
                <a:spcPct val="150000"/>
              </a:lnSpc>
              <a:spcBef>
                <a:spcPts val="0"/>
              </a:spcBef>
              <a:spcAft>
                <a:spcPts val="0"/>
              </a:spcAft>
              <a:buNone/>
            </a:pPr>
            <a:r>
              <a:rPr lang="pl" sz="1100" dirty="0">
                <a:solidFill>
                  <a:schemeClr val="lt1"/>
                </a:solidFill>
                <a:latin typeface="Montserrat"/>
                <a:ea typeface="Montserrat"/>
                <a:cs typeface="Montserrat"/>
                <a:sym typeface="Montserrat"/>
              </a:rPr>
              <a:t>Collected data are used for e.g. to study the effect of the ionosphere on long-range communications, global auroral activity monitoring and to predict the impact of the space environment on satellite operations. </a:t>
            </a:r>
            <a:endParaRPr sz="1100" dirty="0">
              <a:solidFill>
                <a:schemeClr val="lt1"/>
              </a:solidFill>
              <a:latin typeface="Montserrat"/>
              <a:ea typeface="Montserrat"/>
              <a:cs typeface="Montserrat"/>
              <a:sym typeface="Montserrat"/>
            </a:endParaRPr>
          </a:p>
          <a:p>
            <a:pPr marL="0" lvl="0" indent="0" algn="just" rtl="0">
              <a:lnSpc>
                <a:spcPct val="150000"/>
              </a:lnSpc>
              <a:spcBef>
                <a:spcPts val="0"/>
              </a:spcBef>
              <a:spcAft>
                <a:spcPts val="0"/>
              </a:spcAft>
              <a:buNone/>
            </a:pPr>
            <a:r>
              <a:rPr lang="pl" sz="1100" dirty="0">
                <a:solidFill>
                  <a:schemeClr val="lt1"/>
                </a:solidFill>
                <a:latin typeface="Montserrat"/>
                <a:ea typeface="Montserrat"/>
                <a:cs typeface="Montserrat"/>
                <a:sym typeface="Montserrat"/>
              </a:rPr>
              <a:t>Each DMSP satellite provides global coverage twice per day from </a:t>
            </a:r>
            <a:r>
              <a:rPr lang="pl" sz="1100" dirty="0">
                <a:solidFill>
                  <a:schemeClr val="lt1"/>
                </a:solidFill>
                <a:uFill>
                  <a:noFill/>
                </a:uFill>
                <a:latin typeface="Montserrat"/>
                <a:ea typeface="Montserrat"/>
                <a:cs typeface="Montserrat"/>
                <a:sym typeface="Montserrat"/>
              </a:rPr>
              <a:t>polar orbits</a:t>
            </a:r>
            <a:r>
              <a:rPr lang="pl" sz="1100" dirty="0">
                <a:solidFill>
                  <a:schemeClr val="lt1"/>
                </a:solidFill>
                <a:latin typeface="Montserrat"/>
                <a:ea typeface="Montserrat"/>
                <a:cs typeface="Montserrat"/>
                <a:sym typeface="Montserrat"/>
              </a:rPr>
              <a:t> (101.6-minute orbit) at a nominal altitude of 833 km</a:t>
            </a:r>
            <a:endParaRP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5"/>
        <p:cNvGrpSpPr/>
        <p:nvPr/>
      </p:nvGrpSpPr>
      <p:grpSpPr>
        <a:xfrm>
          <a:off x="0" y="0"/>
          <a:ext cx="0" cy="0"/>
          <a:chOff x="0" y="0"/>
          <a:chExt cx="0" cy="0"/>
        </a:xfrm>
      </p:grpSpPr>
      <p:pic>
        <p:nvPicPr>
          <p:cNvPr id="146" name="Google Shape;146;p30"/>
          <p:cNvPicPr preferRelativeResize="0"/>
          <p:nvPr/>
        </p:nvPicPr>
        <p:blipFill rotWithShape="1">
          <a:blip r:embed="rId3">
            <a:alphaModFix/>
          </a:blip>
          <a:srcRect l="6312" t="9155" r="6979" b="6148"/>
          <a:stretch/>
        </p:blipFill>
        <p:spPr>
          <a:xfrm>
            <a:off x="122425" y="152400"/>
            <a:ext cx="5125999" cy="4838701"/>
          </a:xfrm>
          <a:prstGeom prst="rect">
            <a:avLst/>
          </a:prstGeom>
          <a:noFill/>
          <a:ln>
            <a:noFill/>
          </a:ln>
        </p:spPr>
      </p:pic>
      <p:sp>
        <p:nvSpPr>
          <p:cNvPr id="147" name="Google Shape;147;p30"/>
          <p:cNvSpPr txBox="1"/>
          <p:nvPr/>
        </p:nvSpPr>
        <p:spPr>
          <a:xfrm>
            <a:off x="5612925" y="109875"/>
            <a:ext cx="31707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l" sz="1500">
                <a:solidFill>
                  <a:schemeClr val="lt1"/>
                </a:solidFill>
                <a:latin typeface="Montserrat"/>
                <a:ea typeface="Montserrat"/>
                <a:cs typeface="Montserrat"/>
                <a:sym typeface="Montserrat"/>
              </a:rPr>
              <a:t>Equatorial plasma depletions</a:t>
            </a:r>
            <a:endParaRPr sz="1500">
              <a:solidFill>
                <a:schemeClr val="lt1"/>
              </a:solidFill>
              <a:latin typeface="Montserrat"/>
              <a:ea typeface="Montserrat"/>
              <a:cs typeface="Montserrat"/>
              <a:sym typeface="Montserrat"/>
            </a:endParaRPr>
          </a:p>
        </p:txBody>
      </p:sp>
      <p:pic>
        <p:nvPicPr>
          <p:cNvPr id="148" name="Google Shape;148;p30"/>
          <p:cNvPicPr preferRelativeResize="0"/>
          <p:nvPr/>
        </p:nvPicPr>
        <p:blipFill rotWithShape="1">
          <a:blip r:embed="rId4">
            <a:alphaModFix/>
          </a:blip>
          <a:srcRect l="37019" r="26772"/>
          <a:stretch/>
        </p:blipFill>
        <p:spPr>
          <a:xfrm>
            <a:off x="5602925" y="702175"/>
            <a:ext cx="3170626" cy="4043950"/>
          </a:xfrm>
          <a:prstGeom prst="rect">
            <a:avLst/>
          </a:prstGeom>
          <a:noFill/>
          <a:ln>
            <a:noFill/>
          </a:ln>
        </p:spPr>
      </p:pic>
      <p:cxnSp>
        <p:nvCxnSpPr>
          <p:cNvPr id="149" name="Google Shape;149;p30"/>
          <p:cNvCxnSpPr/>
          <p:nvPr/>
        </p:nvCxnSpPr>
        <p:spPr>
          <a:xfrm rot="10800000" flipH="1">
            <a:off x="5063600" y="702125"/>
            <a:ext cx="549300" cy="376500"/>
          </a:xfrm>
          <a:prstGeom prst="straightConnector1">
            <a:avLst/>
          </a:prstGeom>
          <a:noFill/>
          <a:ln w="9525" cap="flat" cmpd="sng">
            <a:solidFill>
              <a:schemeClr val="dk2"/>
            </a:solidFill>
            <a:prstDash val="solid"/>
            <a:round/>
            <a:headEnd type="none" w="med" len="med"/>
            <a:tailEnd type="none" w="med" len="med"/>
          </a:ln>
        </p:spPr>
      </p:cxnSp>
      <p:cxnSp>
        <p:nvCxnSpPr>
          <p:cNvPr id="150" name="Google Shape;150;p30"/>
          <p:cNvCxnSpPr/>
          <p:nvPr/>
        </p:nvCxnSpPr>
        <p:spPr>
          <a:xfrm>
            <a:off x="5073600" y="3185975"/>
            <a:ext cx="539700" cy="1318200"/>
          </a:xfrm>
          <a:prstGeom prst="straightConnector1">
            <a:avLst/>
          </a:prstGeom>
          <a:noFill/>
          <a:ln w="9525" cap="flat" cmpd="sng">
            <a:solidFill>
              <a:schemeClr val="dk2"/>
            </a:solidFill>
            <a:prstDash val="solid"/>
            <a:round/>
            <a:headEnd type="none" w="med" len="med"/>
            <a:tailEnd type="none" w="med" len="med"/>
          </a:ln>
        </p:spPr>
      </p:cxnSp>
      <p:sp>
        <p:nvSpPr>
          <p:cNvPr id="151" name="Google Shape;151;p30"/>
          <p:cNvSpPr/>
          <p:nvPr/>
        </p:nvSpPr>
        <p:spPr>
          <a:xfrm>
            <a:off x="5602875" y="779025"/>
            <a:ext cx="3190800" cy="3715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5"/>
        <p:cNvGrpSpPr/>
        <p:nvPr/>
      </p:nvGrpSpPr>
      <p:grpSpPr>
        <a:xfrm>
          <a:off x="0" y="0"/>
          <a:ext cx="0" cy="0"/>
          <a:chOff x="0" y="0"/>
          <a:chExt cx="0" cy="0"/>
        </a:xfrm>
      </p:grpSpPr>
      <p:pic>
        <p:nvPicPr>
          <p:cNvPr id="156" name="Google Shape;156;p31"/>
          <p:cNvPicPr preferRelativeResize="0"/>
          <p:nvPr/>
        </p:nvPicPr>
        <p:blipFill rotWithShape="1">
          <a:blip r:embed="rId3">
            <a:alphaModFix/>
          </a:blip>
          <a:srcRect l="4154" t="8589" r="6312" b="35597"/>
          <a:stretch/>
        </p:blipFill>
        <p:spPr>
          <a:xfrm>
            <a:off x="4256775" y="2525900"/>
            <a:ext cx="3948914" cy="2497750"/>
          </a:xfrm>
          <a:prstGeom prst="rect">
            <a:avLst/>
          </a:prstGeom>
          <a:noFill/>
          <a:ln>
            <a:noFill/>
          </a:ln>
        </p:spPr>
      </p:pic>
      <p:sp>
        <p:nvSpPr>
          <p:cNvPr id="157" name="Google Shape;157;p31"/>
          <p:cNvSpPr txBox="1"/>
          <p:nvPr/>
        </p:nvSpPr>
        <p:spPr>
          <a:xfrm>
            <a:off x="5595675" y="185013"/>
            <a:ext cx="3308700" cy="1390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pl" sz="1000">
                <a:solidFill>
                  <a:schemeClr val="lt1"/>
                </a:solidFill>
                <a:latin typeface="Montserrat"/>
                <a:ea typeface="Montserrat"/>
                <a:cs typeface="Montserrat"/>
                <a:sym typeface="Montserrat"/>
              </a:rPr>
              <a:t>Top: The animations showing ionospheric trough minimum around geomagnetic latitude of 62°. </a:t>
            </a:r>
            <a:endParaRPr sz="1000">
              <a:solidFill>
                <a:schemeClr val="lt1"/>
              </a:solidFill>
              <a:latin typeface="Montserrat"/>
              <a:ea typeface="Montserrat"/>
              <a:cs typeface="Montserrat"/>
              <a:sym typeface="Montserrat"/>
            </a:endParaRPr>
          </a:p>
          <a:p>
            <a:pPr marL="0" lvl="0" indent="0" algn="just" rtl="0">
              <a:spcBef>
                <a:spcPts val="1000"/>
              </a:spcBef>
              <a:spcAft>
                <a:spcPts val="0"/>
              </a:spcAft>
              <a:buNone/>
            </a:pPr>
            <a:r>
              <a:rPr lang="pl" sz="1000">
                <a:solidFill>
                  <a:srgbClr val="FFFFFF"/>
                </a:solidFill>
                <a:latin typeface="Montserrat"/>
                <a:ea typeface="Montserrat"/>
                <a:cs typeface="Montserrat"/>
                <a:sym typeface="Montserrat"/>
              </a:rPr>
              <a:t>Bottom: Left plot shows the measurements of electron density, FACs density and electron temperature just after the onset of the first storm and on the right is during the main phase of the second storm.</a:t>
            </a:r>
            <a:endParaRPr sz="1000">
              <a:solidFill>
                <a:schemeClr val="lt1"/>
              </a:solidFill>
              <a:latin typeface="Montserrat"/>
              <a:ea typeface="Montserrat"/>
              <a:cs typeface="Montserrat"/>
              <a:sym typeface="Montserrat"/>
            </a:endParaRPr>
          </a:p>
        </p:txBody>
      </p:sp>
      <p:pic>
        <p:nvPicPr>
          <p:cNvPr id="158" name="Google Shape;158;p31"/>
          <p:cNvPicPr preferRelativeResize="0"/>
          <p:nvPr/>
        </p:nvPicPr>
        <p:blipFill rotWithShape="1">
          <a:blip r:embed="rId4">
            <a:alphaModFix/>
          </a:blip>
          <a:srcRect l="4306" t="8504" r="6159" b="35511"/>
          <a:stretch/>
        </p:blipFill>
        <p:spPr>
          <a:xfrm>
            <a:off x="125750" y="2525900"/>
            <a:ext cx="4001198" cy="2497750"/>
          </a:xfrm>
          <a:prstGeom prst="rect">
            <a:avLst/>
          </a:prstGeom>
          <a:noFill/>
          <a:ln>
            <a:noFill/>
          </a:ln>
        </p:spPr>
      </p:pic>
      <p:pic>
        <p:nvPicPr>
          <p:cNvPr id="159" name="Google Shape;159;p31"/>
          <p:cNvPicPr preferRelativeResize="0"/>
          <p:nvPr/>
        </p:nvPicPr>
        <p:blipFill rotWithShape="1">
          <a:blip r:embed="rId5">
            <a:alphaModFix/>
          </a:blip>
          <a:srcRect l="8604" t="37157" r="6957" b="36059"/>
          <a:stretch/>
        </p:blipFill>
        <p:spPr>
          <a:xfrm>
            <a:off x="125750" y="1300175"/>
            <a:ext cx="5318126" cy="1124575"/>
          </a:xfrm>
          <a:prstGeom prst="rect">
            <a:avLst/>
          </a:prstGeom>
          <a:noFill/>
          <a:ln>
            <a:noFill/>
          </a:ln>
        </p:spPr>
      </p:pic>
      <p:pic>
        <p:nvPicPr>
          <p:cNvPr id="160" name="Google Shape;160;p31"/>
          <p:cNvPicPr preferRelativeResize="0"/>
          <p:nvPr/>
        </p:nvPicPr>
        <p:blipFill rotWithShape="1">
          <a:blip r:embed="rId6">
            <a:alphaModFix/>
          </a:blip>
          <a:srcRect l="7674" t="37554" r="6862" b="36430"/>
          <a:stretch/>
        </p:blipFill>
        <p:spPr>
          <a:xfrm>
            <a:off x="125750" y="119825"/>
            <a:ext cx="5318126" cy="10792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4"/>
        <p:cNvGrpSpPr/>
        <p:nvPr/>
      </p:nvGrpSpPr>
      <p:grpSpPr>
        <a:xfrm>
          <a:off x="0" y="0"/>
          <a:ext cx="0" cy="0"/>
          <a:chOff x="0" y="0"/>
          <a:chExt cx="0" cy="0"/>
        </a:xfrm>
      </p:grpSpPr>
      <p:sp>
        <p:nvSpPr>
          <p:cNvPr id="165" name="Google Shape;165;p32"/>
          <p:cNvSpPr txBox="1"/>
          <p:nvPr/>
        </p:nvSpPr>
        <p:spPr>
          <a:xfrm>
            <a:off x="7399276" y="152400"/>
            <a:ext cx="1828949" cy="20312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000" dirty="0">
                <a:solidFill>
                  <a:schemeClr val="lt1"/>
                </a:solidFill>
                <a:latin typeface="Montserrat"/>
                <a:ea typeface="Montserrat"/>
                <a:cs typeface="Montserrat"/>
                <a:sym typeface="Montserrat"/>
              </a:rPr>
              <a:t>Plots of field-aligned currents </a:t>
            </a:r>
            <a:r>
              <a:rPr lang="pl" sz="1000" dirty="0" smtClean="0">
                <a:solidFill>
                  <a:schemeClr val="lt1"/>
                </a:solidFill>
                <a:latin typeface="Montserrat"/>
                <a:ea typeface="Montserrat"/>
                <a:cs typeface="Montserrat"/>
                <a:sym typeface="Montserrat"/>
              </a:rPr>
              <a:t>density (blue), </a:t>
            </a:r>
            <a:r>
              <a:rPr lang="pl" sz="1000" dirty="0">
                <a:solidFill>
                  <a:schemeClr val="lt1"/>
                </a:solidFill>
                <a:latin typeface="Montserrat"/>
                <a:ea typeface="Montserrat"/>
                <a:cs typeface="Montserrat"/>
                <a:sym typeface="Montserrat"/>
              </a:rPr>
              <a:t>electron </a:t>
            </a:r>
            <a:r>
              <a:rPr lang="pl" sz="1000" dirty="0" smtClean="0">
                <a:solidFill>
                  <a:schemeClr val="lt1"/>
                </a:solidFill>
                <a:latin typeface="Montserrat"/>
                <a:ea typeface="Montserrat"/>
                <a:cs typeface="Montserrat"/>
                <a:sym typeface="Montserrat"/>
              </a:rPr>
              <a:t>density (black), </a:t>
            </a:r>
            <a:r>
              <a:rPr lang="pl" sz="1000" dirty="0">
                <a:solidFill>
                  <a:schemeClr val="lt1"/>
                </a:solidFill>
                <a:latin typeface="Montserrat"/>
                <a:ea typeface="Montserrat"/>
                <a:cs typeface="Montserrat"/>
                <a:sym typeface="Montserrat"/>
              </a:rPr>
              <a:t>electron </a:t>
            </a:r>
            <a:r>
              <a:rPr lang="pl" sz="1000" dirty="0" smtClean="0">
                <a:solidFill>
                  <a:schemeClr val="lt1"/>
                </a:solidFill>
                <a:latin typeface="Montserrat"/>
                <a:ea typeface="Montserrat"/>
                <a:cs typeface="Montserrat"/>
                <a:sym typeface="Montserrat"/>
              </a:rPr>
              <a:t>temperature (red) </a:t>
            </a:r>
            <a:r>
              <a:rPr lang="pl" sz="1000" dirty="0">
                <a:solidFill>
                  <a:schemeClr val="lt1"/>
                </a:solidFill>
                <a:latin typeface="Montserrat"/>
                <a:ea typeface="Montserrat"/>
                <a:cs typeface="Montserrat"/>
                <a:sym typeface="Montserrat"/>
              </a:rPr>
              <a:t>on 7 (left) and 8 (right) September from 00 to 12 UT (up to down) from Swarm C. </a:t>
            </a:r>
            <a:endParaRPr sz="1000" dirty="0">
              <a:solidFill>
                <a:schemeClr val="lt1"/>
              </a:solidFill>
              <a:latin typeface="Montserrat"/>
              <a:ea typeface="Montserrat"/>
              <a:cs typeface="Montserrat"/>
              <a:sym typeface="Montserrat"/>
            </a:endParaRPr>
          </a:p>
          <a:p>
            <a:pPr marL="0" lvl="0" indent="0" algn="l" rtl="0">
              <a:spcBef>
                <a:spcPts val="0"/>
              </a:spcBef>
              <a:spcAft>
                <a:spcPts val="0"/>
              </a:spcAft>
              <a:buNone/>
            </a:pPr>
            <a:r>
              <a:rPr lang="pl" sz="1000" dirty="0">
                <a:solidFill>
                  <a:schemeClr val="lt1"/>
                </a:solidFill>
                <a:latin typeface="Montserrat"/>
                <a:ea typeface="Montserrat"/>
                <a:cs typeface="Montserrat"/>
                <a:sym typeface="Montserrat"/>
              </a:rPr>
              <a:t>Black dotted line indicate the trough minimum, purple line indicate end of FACs occurrence.</a:t>
            </a:r>
            <a:endParaRPr sz="1000" dirty="0">
              <a:solidFill>
                <a:schemeClr val="lt1"/>
              </a:solidFill>
              <a:latin typeface="Montserrat"/>
              <a:ea typeface="Montserrat"/>
              <a:cs typeface="Montserrat"/>
              <a:sym typeface="Montserrat"/>
            </a:endParaRPr>
          </a:p>
        </p:txBody>
      </p:sp>
      <p:pic>
        <p:nvPicPr>
          <p:cNvPr id="166" name="Google Shape;166;p32"/>
          <p:cNvPicPr preferRelativeResize="0"/>
          <p:nvPr/>
        </p:nvPicPr>
        <p:blipFill>
          <a:blip r:embed="rId3">
            <a:alphaModFix/>
          </a:blip>
          <a:stretch>
            <a:fillRect/>
          </a:stretch>
        </p:blipFill>
        <p:spPr>
          <a:xfrm>
            <a:off x="162375" y="152400"/>
            <a:ext cx="3585221" cy="4838701"/>
          </a:xfrm>
          <a:prstGeom prst="rect">
            <a:avLst/>
          </a:prstGeom>
          <a:noFill/>
          <a:ln>
            <a:noFill/>
          </a:ln>
        </p:spPr>
      </p:pic>
      <p:pic>
        <p:nvPicPr>
          <p:cNvPr id="167" name="Google Shape;167;p32"/>
          <p:cNvPicPr preferRelativeResize="0"/>
          <p:nvPr/>
        </p:nvPicPr>
        <p:blipFill>
          <a:blip r:embed="rId4">
            <a:alphaModFix/>
          </a:blip>
          <a:stretch>
            <a:fillRect/>
          </a:stretch>
        </p:blipFill>
        <p:spPr>
          <a:xfrm>
            <a:off x="3943038" y="152400"/>
            <a:ext cx="3456238" cy="4838699"/>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1"/>
        <p:cNvGrpSpPr/>
        <p:nvPr/>
      </p:nvGrpSpPr>
      <p:grpSpPr>
        <a:xfrm>
          <a:off x="0" y="0"/>
          <a:ext cx="0" cy="0"/>
          <a:chOff x="0" y="0"/>
          <a:chExt cx="0" cy="0"/>
        </a:xfrm>
      </p:grpSpPr>
      <p:sp>
        <p:nvSpPr>
          <p:cNvPr id="172" name="Google Shape;172;p33"/>
          <p:cNvSpPr txBox="1"/>
          <p:nvPr/>
        </p:nvSpPr>
        <p:spPr>
          <a:xfrm>
            <a:off x="7594725" y="152400"/>
            <a:ext cx="16335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000" dirty="0">
                <a:solidFill>
                  <a:schemeClr val="lt1"/>
                </a:solidFill>
                <a:latin typeface="Montserrat"/>
                <a:ea typeface="Montserrat"/>
                <a:cs typeface="Montserrat"/>
                <a:sym typeface="Montserrat"/>
              </a:rPr>
              <a:t>Plots of field-aligned currents density, electron density, electron temperature on 7 (left) and 8 (right) September from 12 to 23:59 UT (up to down) from Swarm C.</a:t>
            </a:r>
            <a:endParaRPr sz="1000" dirty="0">
              <a:solidFill>
                <a:schemeClr val="lt1"/>
              </a:solidFill>
              <a:latin typeface="Montserrat"/>
              <a:ea typeface="Montserrat"/>
              <a:cs typeface="Montserrat"/>
              <a:sym typeface="Montserrat"/>
            </a:endParaRPr>
          </a:p>
          <a:p>
            <a:pPr marL="0" lvl="0" indent="0" algn="l" rtl="0">
              <a:spcBef>
                <a:spcPts val="0"/>
              </a:spcBef>
              <a:spcAft>
                <a:spcPts val="0"/>
              </a:spcAft>
              <a:buNone/>
            </a:pPr>
            <a:endParaRPr sz="1000" dirty="0">
              <a:solidFill>
                <a:schemeClr val="lt1"/>
              </a:solidFill>
              <a:latin typeface="Montserrat"/>
              <a:ea typeface="Montserrat"/>
              <a:cs typeface="Montserrat"/>
              <a:sym typeface="Montserrat"/>
            </a:endParaRPr>
          </a:p>
        </p:txBody>
      </p:sp>
      <p:pic>
        <p:nvPicPr>
          <p:cNvPr id="173" name="Google Shape;173;p33"/>
          <p:cNvPicPr preferRelativeResize="0"/>
          <p:nvPr/>
        </p:nvPicPr>
        <p:blipFill rotWithShape="1">
          <a:blip r:embed="rId3">
            <a:alphaModFix/>
          </a:blip>
          <a:srcRect r="2028"/>
          <a:stretch/>
        </p:blipFill>
        <p:spPr>
          <a:xfrm>
            <a:off x="142400" y="153975"/>
            <a:ext cx="3453050" cy="4835551"/>
          </a:xfrm>
          <a:prstGeom prst="rect">
            <a:avLst/>
          </a:prstGeom>
          <a:noFill/>
          <a:ln>
            <a:noFill/>
          </a:ln>
        </p:spPr>
      </p:pic>
      <p:pic>
        <p:nvPicPr>
          <p:cNvPr id="174" name="Google Shape;174;p33"/>
          <p:cNvPicPr preferRelativeResize="0"/>
          <p:nvPr/>
        </p:nvPicPr>
        <p:blipFill rotWithShape="1">
          <a:blip r:embed="rId4">
            <a:alphaModFix/>
          </a:blip>
          <a:srcRect l="1681"/>
          <a:stretch/>
        </p:blipFill>
        <p:spPr>
          <a:xfrm>
            <a:off x="3754100" y="153975"/>
            <a:ext cx="3840625" cy="483555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8A3E2E"/>
      </a:dk1>
      <a:lt1>
        <a:srgbClr val="FFFFFF"/>
      </a:lt1>
      <a:dk2>
        <a:srgbClr val="595959"/>
      </a:dk2>
      <a:lt2>
        <a:srgbClr val="EEEEEE"/>
      </a:lt2>
      <a:accent1>
        <a:srgbClr val="FFAB40"/>
      </a:accent1>
      <a:accent2>
        <a:srgbClr val="50111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1380</TotalTime>
  <Words>1072</Words>
  <Application>Microsoft Office PowerPoint</Application>
  <PresentationFormat>Pokaz na ekranie (16:9)</PresentationFormat>
  <Paragraphs>66</Paragraphs>
  <Slides>13</Slides>
  <Notes>13</Notes>
  <HiddenSlides>0</HiddenSlides>
  <MMClips>0</MMClips>
  <ScaleCrop>false</ScaleCrop>
  <HeadingPairs>
    <vt:vector size="6" baseType="variant">
      <vt:variant>
        <vt:lpstr>Używane czcionki</vt:lpstr>
      </vt:variant>
      <vt:variant>
        <vt:i4>4</vt:i4>
      </vt:variant>
      <vt:variant>
        <vt:lpstr>Motyw</vt:lpstr>
      </vt:variant>
      <vt:variant>
        <vt:i4>2</vt:i4>
      </vt:variant>
      <vt:variant>
        <vt:lpstr>Tytuły slajdów</vt:lpstr>
      </vt:variant>
      <vt:variant>
        <vt:i4>13</vt:i4>
      </vt:variant>
    </vt:vector>
  </HeadingPairs>
  <TitlesOfParts>
    <vt:vector size="19" baseType="lpstr">
      <vt:lpstr>Montserrat</vt:lpstr>
      <vt:lpstr>Arial</vt:lpstr>
      <vt:lpstr>Merriweather</vt:lpstr>
      <vt:lpstr>Lora</vt:lpstr>
      <vt:lpstr>Simple Light</vt:lpstr>
      <vt:lpstr>Simple Light</vt:lpstr>
      <vt:lpstr>Variations of field-aligned currents and ionospheric trough during  September 2017 geomagnetic storm  Poster ID: 293    Agata Chuchra-Konrad, Barbara Matyjasiak, Barbara Popielawska, Hanna Rothkaehl Contact: achuchra@cbk.waw.pl </vt:lpstr>
      <vt:lpstr>Prezentacja programu PowerPoint</vt:lpstr>
      <vt:lpstr>Prezentacja programu PowerPoint</vt:lpstr>
      <vt:lpstr>Field aligned currents (FACs)</vt:lpstr>
      <vt:lpstr>Missions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Variations of field-aligned currents and ionospheric trough during  September 2017 geomagnetic storm  Poster ID: 293    Agata Chuchra, Barbara Matyjasiak, Barbara Popielawska, Hanna Rothkaehl Contact: achuchra@cbk.waw.pl</dc:title>
  <dc:creator>admin</dc:creator>
  <cp:lastModifiedBy>Kowalski Ryszard</cp:lastModifiedBy>
  <cp:revision>15</cp:revision>
  <dcterms:modified xsi:type="dcterms:W3CDTF">2021-09-07T13:12:18Z</dcterms:modified>
</cp:coreProperties>
</file>