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3" r:id="rId4"/>
    <p:sldId id="264"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81" d="100"/>
          <a:sy n="81" d="100"/>
        </p:scale>
        <p:origin x="73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A9B6B-54C5-465B-84AD-B0DD4881AF43}" type="datetimeFigureOut">
              <a:rPr lang="en-US" smtClean="0"/>
              <a:t>9/5/2021</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EB9A7-2B20-4C7D-ADC6-0BA8B213A885}" type="slidenum">
              <a:rPr lang="en-US" smtClean="0"/>
              <a:t>‹#›</a:t>
            </a:fld>
            <a:endParaRPr lang="en-US"/>
          </a:p>
        </p:txBody>
      </p:sp>
    </p:spTree>
    <p:extLst>
      <p:ext uri="{BB962C8B-B14F-4D97-AF65-F5344CB8AC3E}">
        <p14:creationId xmlns:p14="http://schemas.microsoft.com/office/powerpoint/2010/main" val="376578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CME acceleration stops at ~7 Rs; one of the typical properties</a:t>
            </a:r>
            <a:endParaRPr lang="en-US" dirty="0"/>
          </a:p>
        </p:txBody>
      </p:sp>
      <p:sp>
        <p:nvSpPr>
          <p:cNvPr id="4" name="灯片编号占位符 3"/>
          <p:cNvSpPr>
            <a:spLocks noGrp="1"/>
          </p:cNvSpPr>
          <p:nvPr>
            <p:ph type="sldNum" sz="quarter" idx="5"/>
          </p:nvPr>
        </p:nvSpPr>
        <p:spPr/>
        <p:txBody>
          <a:bodyPr/>
          <a:lstStyle/>
          <a:p>
            <a:fld id="{3CCEB9A7-2B20-4C7D-ADC6-0BA8B213A885}" type="slidenum">
              <a:rPr lang="en-US" smtClean="0"/>
              <a:t>2</a:t>
            </a:fld>
            <a:endParaRPr lang="en-US"/>
          </a:p>
        </p:txBody>
      </p:sp>
    </p:spTree>
    <p:extLst>
      <p:ext uri="{BB962C8B-B14F-4D97-AF65-F5344CB8AC3E}">
        <p14:creationId xmlns:p14="http://schemas.microsoft.com/office/powerpoint/2010/main" val="418674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CCEB9A7-2B20-4C7D-ADC6-0BA8B213A885}" type="slidenum">
              <a:rPr lang="en-US" smtClean="0"/>
              <a:t>3</a:t>
            </a:fld>
            <a:endParaRPr lang="en-US"/>
          </a:p>
        </p:txBody>
      </p:sp>
    </p:spTree>
    <p:extLst>
      <p:ext uri="{BB962C8B-B14F-4D97-AF65-F5344CB8AC3E}">
        <p14:creationId xmlns:p14="http://schemas.microsoft.com/office/powerpoint/2010/main" val="368310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CCEB9A7-2B20-4C7D-ADC6-0BA8B213A885}" type="slidenum">
              <a:rPr lang="en-US" smtClean="0"/>
              <a:t>4</a:t>
            </a:fld>
            <a:endParaRPr lang="en-US"/>
          </a:p>
        </p:txBody>
      </p:sp>
    </p:spTree>
    <p:extLst>
      <p:ext uri="{BB962C8B-B14F-4D97-AF65-F5344CB8AC3E}">
        <p14:creationId xmlns:p14="http://schemas.microsoft.com/office/powerpoint/2010/main" val="126214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CCEB9A7-2B20-4C7D-ADC6-0BA8B213A885}" type="slidenum">
              <a:rPr lang="en-US" smtClean="0"/>
              <a:t>5</a:t>
            </a:fld>
            <a:endParaRPr lang="en-US"/>
          </a:p>
        </p:txBody>
      </p:sp>
    </p:spTree>
    <p:extLst>
      <p:ext uri="{BB962C8B-B14F-4D97-AF65-F5344CB8AC3E}">
        <p14:creationId xmlns:p14="http://schemas.microsoft.com/office/powerpoint/2010/main" val="288916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590C4-3BEC-4730-988E-AA826A0591E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2DF7E687-A76D-4364-87F3-CE6274DE6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3E994C69-2263-460A-B49D-A287B94E664E}"/>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5" name="页脚占位符 4">
            <a:extLst>
              <a:ext uri="{FF2B5EF4-FFF2-40B4-BE49-F238E27FC236}">
                <a16:creationId xmlns:a16="http://schemas.microsoft.com/office/drawing/2014/main" id="{66598A01-7A47-4A0B-B7CF-AAEDE827411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35F7326B-2C1A-4EA0-AC03-363193EB23B6}"/>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341553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1CE516-51CF-4994-B233-AA04E327F26B}"/>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6E013C41-9124-4C89-8D0F-8662105CA65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5265DE1A-0632-498A-AAA7-33F6033E6F2D}"/>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5" name="页脚占位符 4">
            <a:extLst>
              <a:ext uri="{FF2B5EF4-FFF2-40B4-BE49-F238E27FC236}">
                <a16:creationId xmlns:a16="http://schemas.microsoft.com/office/drawing/2014/main" id="{D978AA9F-71E3-40BB-8E58-A13498E4CFF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645B733-44A9-4AF6-9FCA-A751118E2850}"/>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154392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EFB1180-733E-4AF3-BF57-13CD40CD7A0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E2507DFB-AF83-4899-892E-FB0F220DDD3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60281F41-7BE1-447E-9C56-939A929FFC0B}"/>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5" name="页脚占位符 4">
            <a:extLst>
              <a:ext uri="{FF2B5EF4-FFF2-40B4-BE49-F238E27FC236}">
                <a16:creationId xmlns:a16="http://schemas.microsoft.com/office/drawing/2014/main" id="{0F7E697F-65DF-4E1D-AFD0-45D738269DDD}"/>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1725C375-4BE3-4977-AC2C-F479A2A04D81}"/>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395181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BED83-A1DA-49DD-90C5-E967984029EA}"/>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F2297964-9D63-4E24-B254-6714AC61790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BCA6C8F3-3502-4972-9400-72C7D51C4D0D}"/>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5" name="页脚占位符 4">
            <a:extLst>
              <a:ext uri="{FF2B5EF4-FFF2-40B4-BE49-F238E27FC236}">
                <a16:creationId xmlns:a16="http://schemas.microsoft.com/office/drawing/2014/main" id="{AD22B7EA-75B9-4FDE-B446-EE55BFEDFED9}"/>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5B09B97E-52C3-4CB1-A8DC-FF67B6320984}"/>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256020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A4D439-1879-497B-8FFB-0C2653C8173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17FEC54E-C24C-4A06-A0FC-D61BE9ED49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041A3C-E8BB-4638-9079-9F492267D036}"/>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5" name="页脚占位符 4">
            <a:extLst>
              <a:ext uri="{FF2B5EF4-FFF2-40B4-BE49-F238E27FC236}">
                <a16:creationId xmlns:a16="http://schemas.microsoft.com/office/drawing/2014/main" id="{3EA3688C-6755-4919-BF50-6DE380B98FFA}"/>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EC5A64EE-FDBA-4AF2-A5B0-6D176AF10749}"/>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27064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727C59-7CC1-4D59-A300-813CD404A4A4}"/>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D3716A46-C5A4-40E3-87E9-1130BD70D77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AD50614A-660F-4727-A5F9-73CFE8E6D0C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F7179C75-2E57-49A3-8595-43108C67F96C}"/>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6" name="页脚占位符 5">
            <a:extLst>
              <a:ext uri="{FF2B5EF4-FFF2-40B4-BE49-F238E27FC236}">
                <a16:creationId xmlns:a16="http://schemas.microsoft.com/office/drawing/2014/main" id="{F88A58F5-713A-439D-95F4-7B9C6A98A522}"/>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59AD7E6A-4611-4F34-9F4A-E65F00105D34}"/>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28325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C11EE7-EBE5-4D23-ABA6-144034F2325E}"/>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7863361-389D-4727-BA6B-D62DCA46A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37DCC4-813A-40CB-83D1-963AE482F73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7EE66D02-9C52-4077-9256-115A23D3A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0E7E04C-7BAC-4C29-A1AE-0C2E36FC32D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254F2DFA-8B89-4A2E-A223-CEF4CF3E5178}"/>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8" name="页脚占位符 7">
            <a:extLst>
              <a:ext uri="{FF2B5EF4-FFF2-40B4-BE49-F238E27FC236}">
                <a16:creationId xmlns:a16="http://schemas.microsoft.com/office/drawing/2014/main" id="{805A1B92-871C-4CE1-8D5B-55ECD053ED76}"/>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EEFBEC27-9B20-48ED-8054-FAD089972CE0}"/>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26013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473087-92AF-45C9-9B8A-D965919CFAB3}"/>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9397925F-AF0C-4914-8B1C-2426CE6CC087}"/>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4" name="页脚占位符 3">
            <a:extLst>
              <a:ext uri="{FF2B5EF4-FFF2-40B4-BE49-F238E27FC236}">
                <a16:creationId xmlns:a16="http://schemas.microsoft.com/office/drawing/2014/main" id="{B30AA393-FD64-430B-AC98-FB933F2D5344}"/>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1A10B958-F985-4E00-B547-CD8AEE9C2825}"/>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422048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F3FC2E-A108-4B1C-93AC-5E846249C89F}"/>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3" name="页脚占位符 2">
            <a:extLst>
              <a:ext uri="{FF2B5EF4-FFF2-40B4-BE49-F238E27FC236}">
                <a16:creationId xmlns:a16="http://schemas.microsoft.com/office/drawing/2014/main" id="{9847CF6D-6D23-470F-B55E-8139362FCD65}"/>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AAFB89B0-B527-4373-B762-0FAAEA26A082}"/>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265401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4FFB45-5AD9-4C2A-803E-5A60CA4DC4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C46DFD95-F2F2-4A42-A9F9-E29721F87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4EE4DF6A-1C4D-429D-9C29-187676B32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7FEF5FD-42FD-4BF3-BAB0-FFE22CF4BECE}"/>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6" name="页脚占位符 5">
            <a:extLst>
              <a:ext uri="{FF2B5EF4-FFF2-40B4-BE49-F238E27FC236}">
                <a16:creationId xmlns:a16="http://schemas.microsoft.com/office/drawing/2014/main" id="{905F178B-6BC2-4EC6-BE6E-C1E1E6AD3FCF}"/>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B2508474-6465-418B-A486-6D012FCD9C01}"/>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319759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711730-E785-43F8-B678-540CD0767D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60535E12-1400-4A58-8B16-829A3869C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422CD40B-7A85-4533-AE23-012EE0E89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AA0B26E-54FA-42AC-A0D4-2B2A575659CB}"/>
              </a:ext>
            </a:extLst>
          </p:cNvPr>
          <p:cNvSpPr>
            <a:spLocks noGrp="1"/>
          </p:cNvSpPr>
          <p:nvPr>
            <p:ph type="dt" sz="half" idx="10"/>
          </p:nvPr>
        </p:nvSpPr>
        <p:spPr/>
        <p:txBody>
          <a:bodyPr/>
          <a:lstStyle/>
          <a:p>
            <a:fld id="{9DE354A8-C3D4-4A7E-A26B-469D9A729066}" type="datetimeFigureOut">
              <a:rPr lang="en-US" smtClean="0"/>
              <a:t>9/5/2021</a:t>
            </a:fld>
            <a:endParaRPr lang="en-US"/>
          </a:p>
        </p:txBody>
      </p:sp>
      <p:sp>
        <p:nvSpPr>
          <p:cNvPr id="6" name="页脚占位符 5">
            <a:extLst>
              <a:ext uri="{FF2B5EF4-FFF2-40B4-BE49-F238E27FC236}">
                <a16:creationId xmlns:a16="http://schemas.microsoft.com/office/drawing/2014/main" id="{686773CF-C8E4-430A-8E4B-72800FBD6B3F}"/>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7E105982-3761-41D2-8683-0C7C52C9A72A}"/>
              </a:ext>
            </a:extLst>
          </p:cNvPr>
          <p:cNvSpPr>
            <a:spLocks noGrp="1"/>
          </p:cNvSpPr>
          <p:nvPr>
            <p:ph type="sldNum" sz="quarter" idx="12"/>
          </p:nvPr>
        </p:nvSpPr>
        <p:spPr/>
        <p:txBody>
          <a:bodyPr/>
          <a:lstStyle/>
          <a:p>
            <a:fld id="{506F01DB-4B74-44C6-B461-F35EFCEB3FC1}" type="slidenum">
              <a:rPr lang="en-US" smtClean="0"/>
              <a:t>‹#›</a:t>
            </a:fld>
            <a:endParaRPr lang="en-US"/>
          </a:p>
        </p:txBody>
      </p:sp>
    </p:spTree>
    <p:extLst>
      <p:ext uri="{BB962C8B-B14F-4D97-AF65-F5344CB8AC3E}">
        <p14:creationId xmlns:p14="http://schemas.microsoft.com/office/powerpoint/2010/main" val="334659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8CAC9FD-DD17-4B59-A284-EEF61DCAB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D7DE36DF-5377-4285-858D-FAE503591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82CFB2EC-1748-40B8-84F0-48B53318D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354A8-C3D4-4A7E-A26B-469D9A729066}" type="datetimeFigureOut">
              <a:rPr lang="en-US" smtClean="0"/>
              <a:t>9/5/2021</a:t>
            </a:fld>
            <a:endParaRPr lang="en-US"/>
          </a:p>
        </p:txBody>
      </p:sp>
      <p:sp>
        <p:nvSpPr>
          <p:cNvPr id="5" name="页脚占位符 4">
            <a:extLst>
              <a:ext uri="{FF2B5EF4-FFF2-40B4-BE49-F238E27FC236}">
                <a16:creationId xmlns:a16="http://schemas.microsoft.com/office/drawing/2014/main" id="{9707B2FF-E07B-464E-9095-27D74E5DA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5B8C2BD4-5E13-4597-AE2E-8F4DE8B0A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F01DB-4B74-44C6-B461-F35EFCEB3FC1}" type="slidenum">
              <a:rPr lang="en-US" smtClean="0"/>
              <a:t>‹#›</a:t>
            </a:fld>
            <a:endParaRPr lang="en-US"/>
          </a:p>
        </p:txBody>
      </p:sp>
    </p:spTree>
    <p:extLst>
      <p:ext uri="{BB962C8B-B14F-4D97-AF65-F5344CB8AC3E}">
        <p14:creationId xmlns:p14="http://schemas.microsoft.com/office/powerpoint/2010/main" val="281715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0.png"/><Relationship Id="rId3" Type="http://schemas.microsoft.com/office/2007/relationships/media" Target="../media/media2.mp4"/><Relationship Id="rId7" Type="http://schemas.openxmlformats.org/officeDocument/2006/relationships/slideLayout" Target="../slideLayouts/slideLayout7.xml"/><Relationship Id="rId12"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8.png"/><Relationship Id="rId5" Type="http://schemas.microsoft.com/office/2007/relationships/media" Target="../media/media3.mp4"/><Relationship Id="rId10" Type="http://schemas.openxmlformats.org/officeDocument/2006/relationships/image" Target="../media/image7.PNG"/><Relationship Id="rId4" Type="http://schemas.openxmlformats.org/officeDocument/2006/relationships/video" Target="../media/media2.mp4"/><Relationship Id="rId9" Type="http://schemas.openxmlformats.org/officeDocument/2006/relationships/image" Target="../media/image1.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png"/><Relationship Id="rId7" Type="http://schemas.openxmlformats.org/officeDocument/2006/relationships/image" Target="../media/image130.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DF0A050-F76C-45F5-97EA-9E6401E2031B}"/>
              </a:ext>
            </a:extLst>
          </p:cNvPr>
          <p:cNvSpPr txBox="1"/>
          <p:nvPr/>
        </p:nvSpPr>
        <p:spPr>
          <a:xfrm>
            <a:off x="745098" y="2005226"/>
            <a:ext cx="5786503" cy="3400931"/>
          </a:xfrm>
          <a:prstGeom prst="rect">
            <a:avLst/>
          </a:prstGeom>
          <a:noFill/>
        </p:spPr>
        <p:txBody>
          <a:bodyPr wrap="square">
            <a:spAutoFit/>
          </a:bodyPr>
          <a:lstStyle/>
          <a:p>
            <a:pPr algn="ctr">
              <a:spcBef>
                <a:spcPts val="600"/>
              </a:spcBef>
            </a:pPr>
            <a:r>
              <a:rPr lang="en-US" sz="2000" b="1" dirty="0">
                <a:solidFill>
                  <a:srgbClr val="002060"/>
                </a:solidFill>
                <a:latin typeface="Times New Roman" panose="02020603050405020304" pitchFamily="18" charset="0"/>
                <a:cs typeface="Times New Roman" panose="02020603050405020304" pitchFamily="18" charset="0"/>
              </a:rPr>
              <a:t>The Role of Magnetic Reconnection in </a:t>
            </a:r>
          </a:p>
          <a:p>
            <a:pPr algn="ctr">
              <a:spcBef>
                <a:spcPts val="600"/>
              </a:spcBef>
            </a:pPr>
            <a:r>
              <a:rPr lang="en-US" sz="2000" b="1" dirty="0">
                <a:solidFill>
                  <a:srgbClr val="002060"/>
                </a:solidFill>
                <a:latin typeface="Times New Roman" panose="02020603050405020304" pitchFamily="18" charset="0"/>
                <a:cs typeface="Times New Roman" panose="02020603050405020304" pitchFamily="18" charset="0"/>
              </a:rPr>
              <a:t>the Late-Phase Acceleration and Expansion of </a:t>
            </a:r>
          </a:p>
          <a:p>
            <a:pPr algn="ctr">
              <a:spcBef>
                <a:spcPts val="600"/>
              </a:spcBef>
            </a:pPr>
            <a:r>
              <a:rPr lang="en-US" sz="2000" b="1" dirty="0">
                <a:solidFill>
                  <a:srgbClr val="002060"/>
                </a:solidFill>
                <a:latin typeface="Times New Roman" panose="02020603050405020304" pitchFamily="18" charset="0"/>
                <a:cs typeface="Times New Roman" panose="02020603050405020304" pitchFamily="18" charset="0"/>
              </a:rPr>
              <a:t>the 2013 February 27 CME</a:t>
            </a:r>
          </a:p>
          <a:p>
            <a:pPr algn="ctr">
              <a:spcBef>
                <a:spcPts val="600"/>
              </a:spcBef>
            </a:pPr>
            <a:endParaRPr lang="en-US" altLang="zh-CN" sz="2000" dirty="0">
              <a:latin typeface="Times New Roman" panose="02020603050405020304" pitchFamily="18" charset="0"/>
              <a:cs typeface="Times New Roman" panose="02020603050405020304" pitchFamily="18" charset="0"/>
            </a:endParaRPr>
          </a:p>
          <a:p>
            <a:pPr algn="ctr">
              <a:spcBef>
                <a:spcPts val="600"/>
              </a:spcBef>
            </a:pPr>
            <a:r>
              <a:rPr lang="en-US" sz="2000" dirty="0">
                <a:latin typeface="Times New Roman" panose="02020603050405020304" pitchFamily="18" charset="0"/>
                <a:cs typeface="Times New Roman" panose="02020603050405020304" pitchFamily="18" charset="0"/>
              </a:rPr>
              <a:t>Bin </a:t>
            </a:r>
            <a:r>
              <a:rPr lang="en-US" altLang="zh-CN" sz="2000" dirty="0">
                <a:latin typeface="Times New Roman" panose="02020603050405020304" pitchFamily="18" charset="0"/>
                <a:cs typeface="Times New Roman" panose="02020603050405020304" pitchFamily="18" charset="0"/>
              </a:rPr>
              <a:t>Zhuang</a:t>
            </a: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Lugaz</a:t>
            </a:r>
            <a:r>
              <a:rPr lang="en-US" altLang="zh-CN"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Manuela </a:t>
            </a:r>
            <a:r>
              <a:rPr lang="en-US" sz="2000" dirty="0" err="1">
                <a:latin typeface="Times New Roman" panose="02020603050405020304" pitchFamily="18" charset="0"/>
                <a:cs typeface="Times New Roman" panose="02020603050405020304" pitchFamily="18" charset="0"/>
              </a:rPr>
              <a:t>Temmer</a:t>
            </a:r>
            <a:r>
              <a:rPr lang="en-US" altLang="zh-CN"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Tingyu Gou</a:t>
            </a:r>
            <a:r>
              <a:rPr lang="en-US" altLang="zh-CN"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and Nada Al-Haddad</a:t>
            </a:r>
            <a:r>
              <a:rPr lang="en-US" altLang="zh-CN" sz="2000" baseline="30000" dirty="0">
                <a:latin typeface="Times New Roman" panose="02020603050405020304" pitchFamily="18" charset="0"/>
                <a:cs typeface="Times New Roman" panose="02020603050405020304" pitchFamily="18" charset="0"/>
              </a:rPr>
              <a:t>[1]</a:t>
            </a:r>
            <a:endParaRPr lang="en-US" altLang="zh-CN" sz="2000" dirty="0">
              <a:latin typeface="Times New Roman" panose="02020603050405020304" pitchFamily="18" charset="0"/>
              <a:cs typeface="Times New Roman" panose="02020603050405020304" pitchFamily="18" charset="0"/>
            </a:endParaRPr>
          </a:p>
          <a:p>
            <a:pPr algn="ctr">
              <a:spcBef>
                <a:spcPts val="600"/>
              </a:spcBef>
            </a:pPr>
            <a:r>
              <a:rPr lang="en-US" altLang="zh-CN" sz="2000" dirty="0">
                <a:latin typeface="Times New Roman" panose="02020603050405020304" pitchFamily="18" charset="0"/>
                <a:cs typeface="Times New Roman" panose="02020603050405020304" pitchFamily="18" charset="0"/>
              </a:rPr>
              <a:t>[1] University of New Hampshire, Durham, NH</a:t>
            </a:r>
          </a:p>
          <a:p>
            <a:pPr algn="ctr">
              <a:spcBef>
                <a:spcPts val="600"/>
              </a:spcBef>
            </a:pPr>
            <a:r>
              <a:rPr lang="en-US" altLang="zh-CN" sz="2000" dirty="0">
                <a:latin typeface="Times New Roman" panose="02020603050405020304" pitchFamily="18" charset="0"/>
                <a:cs typeface="Times New Roman" panose="02020603050405020304" pitchFamily="18" charset="0"/>
              </a:rPr>
              <a:t>[2] University of Graz</a:t>
            </a:r>
          </a:p>
          <a:p>
            <a:pPr algn="ctr">
              <a:spcBef>
                <a:spcPts val="600"/>
              </a:spcBef>
            </a:pPr>
            <a:r>
              <a:rPr lang="en-US" altLang="zh-CN" sz="2000" dirty="0">
                <a:latin typeface="Times New Roman" panose="02020603050405020304" pitchFamily="18" charset="0"/>
                <a:cs typeface="Times New Roman" panose="02020603050405020304" pitchFamily="18" charset="0"/>
              </a:rPr>
              <a:t>[3] University of Science and Technology of China</a:t>
            </a:r>
          </a:p>
        </p:txBody>
      </p:sp>
      <p:pic>
        <p:nvPicPr>
          <p:cNvPr id="6" name="图片 5" descr="蓝色的标志&#10;&#10;描述已自动生成">
            <a:extLst>
              <a:ext uri="{FF2B5EF4-FFF2-40B4-BE49-F238E27FC236}">
                <a16:creationId xmlns:a16="http://schemas.microsoft.com/office/drawing/2014/main" id="{DBDBD383-8FF1-4016-BE64-F6EFD74BAA2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45098" y="334421"/>
            <a:ext cx="1135406" cy="1104822"/>
          </a:xfrm>
          <a:prstGeom prst="rect">
            <a:avLst/>
          </a:prstGeom>
        </p:spPr>
      </p:pic>
      <p:pic>
        <p:nvPicPr>
          <p:cNvPr id="7" name="图片 6">
            <a:extLst>
              <a:ext uri="{FF2B5EF4-FFF2-40B4-BE49-F238E27FC236}">
                <a16:creationId xmlns:a16="http://schemas.microsoft.com/office/drawing/2014/main" id="{CEDFCB24-1A6A-420E-A151-F70764268900}"/>
              </a:ext>
            </a:extLst>
          </p:cNvPr>
          <p:cNvPicPr>
            <a:picLocks noChangeAspect="1"/>
          </p:cNvPicPr>
          <p:nvPr/>
        </p:nvPicPr>
        <p:blipFill>
          <a:blip r:embed="rId3"/>
          <a:stretch>
            <a:fillRect/>
          </a:stretch>
        </p:blipFill>
        <p:spPr>
          <a:xfrm>
            <a:off x="7039465" y="764283"/>
            <a:ext cx="4781211" cy="5430418"/>
          </a:xfrm>
          <a:prstGeom prst="rect">
            <a:avLst/>
          </a:prstGeom>
        </p:spPr>
      </p:pic>
    </p:spTree>
    <p:extLst>
      <p:ext uri="{BB962C8B-B14F-4D97-AF65-F5344CB8AC3E}">
        <p14:creationId xmlns:p14="http://schemas.microsoft.com/office/powerpoint/2010/main" val="218542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0B71EF-C72C-4967-9357-DD080DD86E7D}"/>
              </a:ext>
            </a:extLst>
          </p:cNvPr>
          <p:cNvPicPr>
            <a:picLocks noChangeAspect="1"/>
          </p:cNvPicPr>
          <p:nvPr/>
        </p:nvPicPr>
        <p:blipFill rotWithShape="1">
          <a:blip r:embed="rId3"/>
          <a:srcRect l="61497" b="11704"/>
          <a:stretch/>
        </p:blipFill>
        <p:spPr>
          <a:xfrm>
            <a:off x="5800585" y="3500951"/>
            <a:ext cx="2253007" cy="2437906"/>
          </a:xfrm>
          <a:prstGeom prst="rect">
            <a:avLst/>
          </a:prstGeom>
        </p:spPr>
      </p:pic>
      <p:cxnSp>
        <p:nvCxnSpPr>
          <p:cNvPr id="3" name="直接连接符 2">
            <a:extLst>
              <a:ext uri="{FF2B5EF4-FFF2-40B4-BE49-F238E27FC236}">
                <a16:creationId xmlns:a16="http://schemas.microsoft.com/office/drawing/2014/main" id="{9416CC0F-1235-4067-B5CD-DD93578F69F6}"/>
              </a:ext>
            </a:extLst>
          </p:cNvPr>
          <p:cNvCxnSpPr>
            <a:cxnSpLocks/>
          </p:cNvCxnSpPr>
          <p:nvPr/>
        </p:nvCxnSpPr>
        <p:spPr>
          <a:xfrm>
            <a:off x="-9427" y="650451"/>
            <a:ext cx="12201427" cy="942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图片 15" descr="蓝色的标志&#10;&#10;描述已自动生成">
            <a:extLst>
              <a:ext uri="{FF2B5EF4-FFF2-40B4-BE49-F238E27FC236}">
                <a16:creationId xmlns:a16="http://schemas.microsoft.com/office/drawing/2014/main" id="{0E7E82C1-0F83-45EB-A16F-085D5DBEC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5093" y="72377"/>
            <a:ext cx="538350" cy="523849"/>
          </a:xfrm>
          <a:prstGeom prst="rect">
            <a:avLst/>
          </a:prstGeom>
        </p:spPr>
      </p:pic>
      <p:sp>
        <p:nvSpPr>
          <p:cNvPr id="4" name="文本框 3">
            <a:extLst>
              <a:ext uri="{FF2B5EF4-FFF2-40B4-BE49-F238E27FC236}">
                <a16:creationId xmlns:a16="http://schemas.microsoft.com/office/drawing/2014/main" id="{DDB44DCF-1D45-4764-BD5E-7032DAEFA58E}"/>
              </a:ext>
            </a:extLst>
          </p:cNvPr>
          <p:cNvSpPr txBox="1"/>
          <p:nvPr/>
        </p:nvSpPr>
        <p:spPr>
          <a:xfrm>
            <a:off x="162886" y="149635"/>
            <a:ext cx="52354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Magnetic Reconnection in CME Dynamics</a:t>
            </a:r>
          </a:p>
        </p:txBody>
      </p:sp>
      <p:pic>
        <p:nvPicPr>
          <p:cNvPr id="5" name="图片 4">
            <a:extLst>
              <a:ext uri="{FF2B5EF4-FFF2-40B4-BE49-F238E27FC236}">
                <a16:creationId xmlns:a16="http://schemas.microsoft.com/office/drawing/2014/main" id="{2CCD7631-5BE8-436B-8B39-9478FAF27AA4}"/>
              </a:ext>
            </a:extLst>
          </p:cNvPr>
          <p:cNvPicPr>
            <a:picLocks noChangeAspect="1"/>
          </p:cNvPicPr>
          <p:nvPr/>
        </p:nvPicPr>
        <p:blipFill>
          <a:blip r:embed="rId5"/>
          <a:stretch>
            <a:fillRect/>
          </a:stretch>
        </p:blipFill>
        <p:spPr>
          <a:xfrm>
            <a:off x="264439" y="1114475"/>
            <a:ext cx="4917867" cy="4930708"/>
          </a:xfrm>
          <a:prstGeom prst="rect">
            <a:avLst/>
          </a:prstGeom>
          <a:ln>
            <a:noFill/>
          </a:ln>
          <a:effectLst>
            <a:outerShdw blurRad="190500" algn="tl" rotWithShape="0">
              <a:srgbClr val="000000">
                <a:alpha val="70000"/>
              </a:srgbClr>
            </a:outerShdw>
          </a:effectLst>
        </p:spPr>
      </p:pic>
      <p:sp>
        <p:nvSpPr>
          <p:cNvPr id="6" name="文本框 5">
            <a:extLst>
              <a:ext uri="{FF2B5EF4-FFF2-40B4-BE49-F238E27FC236}">
                <a16:creationId xmlns:a16="http://schemas.microsoft.com/office/drawing/2014/main" id="{B983D8B4-1EFB-4ABF-9CA2-4FF6FCC9B3B0}"/>
              </a:ext>
            </a:extLst>
          </p:cNvPr>
          <p:cNvSpPr txBox="1"/>
          <p:nvPr/>
        </p:nvSpPr>
        <p:spPr>
          <a:xfrm>
            <a:off x="3170389" y="6045183"/>
            <a:ext cx="15586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Gou et al. 2020</a:t>
            </a:r>
          </a:p>
        </p:txBody>
      </p:sp>
      <p:pic>
        <p:nvPicPr>
          <p:cNvPr id="7" name="图片 6">
            <a:extLst>
              <a:ext uri="{FF2B5EF4-FFF2-40B4-BE49-F238E27FC236}">
                <a16:creationId xmlns:a16="http://schemas.microsoft.com/office/drawing/2014/main" id="{EC9D3CA8-3E3C-4541-B822-EEF515C0E51E}"/>
              </a:ext>
            </a:extLst>
          </p:cNvPr>
          <p:cNvPicPr>
            <a:picLocks noChangeAspect="1"/>
          </p:cNvPicPr>
          <p:nvPr/>
        </p:nvPicPr>
        <p:blipFill rotWithShape="1">
          <a:blip r:embed="rId3"/>
          <a:srcRect r="39714"/>
          <a:stretch/>
        </p:blipFill>
        <p:spPr>
          <a:xfrm>
            <a:off x="5558592" y="1654449"/>
            <a:ext cx="2736995" cy="2142204"/>
          </a:xfrm>
          <a:prstGeom prst="rect">
            <a:avLst/>
          </a:prstGeom>
        </p:spPr>
      </p:pic>
      <p:pic>
        <p:nvPicPr>
          <p:cNvPr id="9" name="图片 3">
            <a:extLst>
              <a:ext uri="{FF2B5EF4-FFF2-40B4-BE49-F238E27FC236}">
                <a16:creationId xmlns:a16="http://schemas.microsoft.com/office/drawing/2014/main" id="{D5B8B00C-1658-4653-BD40-ABDCC7143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3017" y="791362"/>
            <a:ext cx="3196292" cy="577376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42B511E1-D7A1-40E8-A46C-FAF357BAEE23}"/>
              </a:ext>
            </a:extLst>
          </p:cNvPr>
          <p:cNvSpPr txBox="1"/>
          <p:nvPr/>
        </p:nvSpPr>
        <p:spPr>
          <a:xfrm>
            <a:off x="10451104" y="6214460"/>
            <a:ext cx="15586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Lin et al. 2004</a:t>
            </a:r>
          </a:p>
        </p:txBody>
      </p:sp>
      <p:sp>
        <p:nvSpPr>
          <p:cNvPr id="11" name="文本框 10">
            <a:extLst>
              <a:ext uri="{FF2B5EF4-FFF2-40B4-BE49-F238E27FC236}">
                <a16:creationId xmlns:a16="http://schemas.microsoft.com/office/drawing/2014/main" id="{F4435B45-09E6-4E83-993F-6513D87E0118}"/>
              </a:ext>
            </a:extLst>
          </p:cNvPr>
          <p:cNvSpPr txBox="1"/>
          <p:nvPr/>
        </p:nvSpPr>
        <p:spPr>
          <a:xfrm>
            <a:off x="6297105" y="5970585"/>
            <a:ext cx="2056199" cy="338554"/>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Balmaceda</a:t>
            </a:r>
            <a:r>
              <a:rPr lang="en-US" sz="1600" dirty="0">
                <a:latin typeface="Times New Roman" panose="02020603050405020304" pitchFamily="18" charset="0"/>
                <a:cs typeface="Times New Roman" panose="02020603050405020304" pitchFamily="18" charset="0"/>
              </a:rPr>
              <a:t> et al. 2020</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44272B1-F9CD-44E1-910E-03A29ED8D3F5}"/>
                  </a:ext>
                </a:extLst>
              </p:cNvPr>
              <p:cNvSpPr txBox="1"/>
              <p:nvPr/>
            </p:nvSpPr>
            <p:spPr>
              <a:xfrm>
                <a:off x="5662984" y="791362"/>
                <a:ext cx="2302665" cy="868956"/>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CME Expansion:</a:t>
                </a:r>
              </a:p>
              <a:p>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𝑉</m:t>
                          </m:r>
                        </m:e>
                        <m:sub>
                          <m:r>
                            <a:rPr lang="en-US" sz="1600" b="0" i="1" smtClean="0">
                              <a:latin typeface="Cambria Math" panose="02040503050406030204" pitchFamily="18" charset="0"/>
                              <a:cs typeface="Times New Roman" panose="02020603050405020304" pitchFamily="18" charset="0"/>
                            </a:rPr>
                            <m:t>𝐿𝐸</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𝑉</m:t>
                          </m:r>
                        </m:e>
                        <m:sub>
                          <m:r>
                            <a:rPr lang="en-US" sz="1600" b="0" i="1" smtClean="0">
                              <a:latin typeface="Cambria Math" panose="02040503050406030204" pitchFamily="18" charset="0"/>
                              <a:cs typeface="Times New Roman" panose="02020603050405020304" pitchFamily="18" charset="0"/>
                            </a:rPr>
                            <m:t>𝑏𝑢𝑙𝑘</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𝑉</m:t>
                          </m:r>
                        </m:e>
                        <m:sub>
                          <m:r>
                            <a:rPr lang="en-US" sz="1600" b="0" i="1" smtClean="0">
                              <a:latin typeface="Cambria Math" panose="02040503050406030204" pitchFamily="18" charset="0"/>
                              <a:cs typeface="Times New Roman" panose="02020603050405020304" pitchFamily="18" charset="0"/>
                            </a:rPr>
                            <m:t>𝑒𝑥𝑝</m:t>
                          </m:r>
                        </m:sub>
                      </m:sSub>
                    </m:oMath>
                  </m:oMathPara>
                </a14:m>
                <a:endParaRPr lang="en-US" sz="1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𝑎</m:t>
                          </m:r>
                        </m:e>
                        <m:sub>
                          <m:r>
                            <a:rPr lang="en-US" sz="1600" b="0" i="1" smtClean="0">
                              <a:latin typeface="Cambria Math" panose="02040503050406030204" pitchFamily="18" charset="0"/>
                              <a:cs typeface="Times New Roman" panose="02020603050405020304" pitchFamily="18" charset="0"/>
                            </a:rPr>
                            <m:t>𝐿𝐸</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𝑎</m:t>
                          </m:r>
                        </m:e>
                        <m:sub>
                          <m:r>
                            <a:rPr lang="en-US" sz="1600" b="0" i="1" smtClean="0">
                              <a:latin typeface="Cambria Math" panose="02040503050406030204" pitchFamily="18" charset="0"/>
                              <a:cs typeface="Times New Roman" panose="02020603050405020304" pitchFamily="18" charset="0"/>
                            </a:rPr>
                            <m:t>𝑏𝑢𝑙𝑘</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𝑎</m:t>
                          </m:r>
                        </m:e>
                        <m:sub>
                          <m:r>
                            <a:rPr lang="en-US" sz="1600" b="0" i="1" smtClean="0">
                              <a:latin typeface="Cambria Math" panose="02040503050406030204" pitchFamily="18" charset="0"/>
                              <a:cs typeface="Times New Roman" panose="02020603050405020304" pitchFamily="18" charset="0"/>
                            </a:rPr>
                            <m:t>𝑒𝑥𝑝</m:t>
                          </m:r>
                        </m:sub>
                      </m:sSub>
                    </m:oMath>
                  </m:oMathPara>
                </a14:m>
                <a:endParaRPr lang="en-US" sz="16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A44272B1-F9CD-44E1-910E-03A29ED8D3F5}"/>
                  </a:ext>
                </a:extLst>
              </p:cNvPr>
              <p:cNvSpPr txBox="1">
                <a:spLocks noRot="1" noChangeAspect="1" noMove="1" noResize="1" noEditPoints="1" noAdjustHandles="1" noChangeArrowheads="1" noChangeShapeType="1" noTextEdit="1"/>
              </p:cNvSpPr>
              <p:nvPr/>
            </p:nvSpPr>
            <p:spPr>
              <a:xfrm>
                <a:off x="5662984" y="791362"/>
                <a:ext cx="2302665" cy="868956"/>
              </a:xfrm>
              <a:prstGeom prst="rect">
                <a:avLst/>
              </a:prstGeom>
              <a:blipFill>
                <a:blip r:embed="rId7"/>
                <a:stretch>
                  <a:fillRect l="-1587" t="-2113" b="-704"/>
                </a:stretch>
              </a:blipFill>
            </p:spPr>
            <p:txBody>
              <a:bodyPr/>
              <a:lstStyle/>
              <a:p>
                <a:r>
                  <a:rPr lang="en-US">
                    <a:noFill/>
                  </a:rPr>
                  <a:t> </a:t>
                </a:r>
              </a:p>
            </p:txBody>
          </p:sp>
        </mc:Fallback>
      </mc:AlternateContent>
    </p:spTree>
    <p:extLst>
      <p:ext uri="{BB962C8B-B14F-4D97-AF65-F5344CB8AC3E}">
        <p14:creationId xmlns:p14="http://schemas.microsoft.com/office/powerpoint/2010/main" val="70359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9416CC0F-1235-4067-B5CD-DD93578F69F6}"/>
              </a:ext>
            </a:extLst>
          </p:cNvPr>
          <p:cNvCxnSpPr>
            <a:cxnSpLocks/>
          </p:cNvCxnSpPr>
          <p:nvPr/>
        </p:nvCxnSpPr>
        <p:spPr>
          <a:xfrm>
            <a:off x="-9427" y="650451"/>
            <a:ext cx="12201427" cy="942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图片 15" descr="蓝色的标志&#10;&#10;描述已自动生成">
            <a:extLst>
              <a:ext uri="{FF2B5EF4-FFF2-40B4-BE49-F238E27FC236}">
                <a16:creationId xmlns:a16="http://schemas.microsoft.com/office/drawing/2014/main" id="{0E7E82C1-0F83-45EB-A16F-085D5DBEC6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75093" y="72377"/>
            <a:ext cx="538350" cy="523849"/>
          </a:xfrm>
          <a:prstGeom prst="rect">
            <a:avLst/>
          </a:prstGeom>
        </p:spPr>
      </p:pic>
      <p:sp>
        <p:nvSpPr>
          <p:cNvPr id="4" name="文本框 3">
            <a:extLst>
              <a:ext uri="{FF2B5EF4-FFF2-40B4-BE49-F238E27FC236}">
                <a16:creationId xmlns:a16="http://schemas.microsoft.com/office/drawing/2014/main" id="{83E8F7A0-42DC-4F73-9513-E36393364DBD}"/>
              </a:ext>
            </a:extLst>
          </p:cNvPr>
          <p:cNvSpPr txBox="1"/>
          <p:nvPr/>
        </p:nvSpPr>
        <p:spPr>
          <a:xfrm>
            <a:off x="162886" y="149635"/>
            <a:ext cx="52354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Continuous Acceleration of Moderately Fast CME</a:t>
            </a:r>
          </a:p>
        </p:txBody>
      </p:sp>
      <p:pic>
        <p:nvPicPr>
          <p:cNvPr id="5" name="图片 4" descr="图片包含 游戏机, 水果&#10;&#10;描述已自动生成">
            <a:extLst>
              <a:ext uri="{FF2B5EF4-FFF2-40B4-BE49-F238E27FC236}">
                <a16:creationId xmlns:a16="http://schemas.microsoft.com/office/drawing/2014/main" id="{8606535B-5F91-4B16-8A10-7EDC0A353D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4757" y="788909"/>
            <a:ext cx="5236013" cy="5883243"/>
          </a:xfrm>
          <a:prstGeom prst="rect">
            <a:avLst/>
          </a:prstGeom>
        </p:spPr>
      </p:pic>
      <p:pic>
        <p:nvPicPr>
          <p:cNvPr id="7" name="图片 9">
            <a:extLst>
              <a:ext uri="{FF2B5EF4-FFF2-40B4-BE49-F238E27FC236}">
                <a16:creationId xmlns:a16="http://schemas.microsoft.com/office/drawing/2014/main" id="{669BBAF8-74D5-4EBA-A0AA-433F36C10F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620" y="3685081"/>
            <a:ext cx="3022018" cy="302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C64FA125-532E-4468-8C42-623D7C40152E}"/>
              </a:ext>
            </a:extLst>
          </p:cNvPr>
          <p:cNvSpPr txBox="1"/>
          <p:nvPr/>
        </p:nvSpPr>
        <p:spPr>
          <a:xfrm>
            <a:off x="3711638" y="4411893"/>
            <a:ext cx="2538332" cy="156966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From CDAW catalog: a moderately fast CME (with speed larger than the solar wind speed) has positive and continuous acceleration in the high corona. </a:t>
            </a:r>
          </a:p>
        </p:txBody>
      </p:sp>
      <p:pic>
        <p:nvPicPr>
          <p:cNvPr id="2" name="2013_02_27_05_36_08_2013_02_27_11_24_05_LASCO_C3__LASCO_C2-hq">
            <a:hlinkClick r:id="" action="ppaction://media"/>
            <a:extLst>
              <a:ext uri="{FF2B5EF4-FFF2-40B4-BE49-F238E27FC236}">
                <a16:creationId xmlns:a16="http://schemas.microsoft.com/office/drawing/2014/main" id="{F2EEB618-2002-472B-BB03-5D94615E4595}"/>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518474" y="842291"/>
            <a:ext cx="3335007" cy="2660376"/>
          </a:xfrm>
          <a:prstGeom prst="rect">
            <a:avLst/>
          </a:prstGeom>
        </p:spPr>
      </p:pic>
      <p:sp>
        <p:nvSpPr>
          <p:cNvPr id="6" name="矩形: 圆角 5">
            <a:extLst>
              <a:ext uri="{FF2B5EF4-FFF2-40B4-BE49-F238E27FC236}">
                <a16:creationId xmlns:a16="http://schemas.microsoft.com/office/drawing/2014/main" id="{0DD723B8-B6C6-483D-B148-9B99A021F7D4}"/>
              </a:ext>
            </a:extLst>
          </p:cNvPr>
          <p:cNvSpPr/>
          <p:nvPr/>
        </p:nvSpPr>
        <p:spPr>
          <a:xfrm>
            <a:off x="518474" y="3685081"/>
            <a:ext cx="5816338" cy="3023284"/>
          </a:xfrm>
          <a:prstGeom prst="roundRect">
            <a:avLst>
              <a:gd name="adj" fmla="val 8872"/>
            </a:avLst>
          </a:prstGeom>
          <a:noFill/>
          <a:ln>
            <a:solidFill>
              <a:srgbClr val="003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2013_02_27_05_00_30_2013_02_27_10_55_30_EUVI-A_195-hq">
            <a:hlinkClick r:id="" action="ppaction://media"/>
            <a:extLst>
              <a:ext uri="{FF2B5EF4-FFF2-40B4-BE49-F238E27FC236}">
                <a16:creationId xmlns:a16="http://schemas.microsoft.com/office/drawing/2014/main" id="{67711251-8169-43C9-B31F-8D4D17243E3A}"/>
              </a:ext>
            </a:extLst>
          </p:cNvPr>
          <p:cNvPicPr>
            <a:picLocks noChangeAspect="1"/>
          </p:cNvPicPr>
          <p:nvPr>
            <a:videoFile r:link="rId4"/>
            <p:extLst>
              <p:ext uri="{DAA4B4D4-6D71-4841-9C94-3DE7FCFB9230}">
                <p14:media xmlns:p14="http://schemas.microsoft.com/office/powerpoint/2010/main" r:embed="rId3"/>
              </p:ext>
            </p:extLst>
          </p:nvPr>
        </p:nvPicPr>
        <p:blipFill>
          <a:blip r:embed="rId13"/>
          <a:stretch>
            <a:fillRect/>
          </a:stretch>
        </p:blipFill>
        <p:spPr>
          <a:xfrm>
            <a:off x="4148565" y="782424"/>
            <a:ext cx="2119265" cy="1663683"/>
          </a:xfrm>
          <a:prstGeom prst="rect">
            <a:avLst/>
          </a:prstGeom>
        </p:spPr>
      </p:pic>
      <p:pic>
        <p:nvPicPr>
          <p:cNvPr id="10" name="2013_02_27_02_06_15_2013_02_27_13_56_15_EUVI-A_304-hq">
            <a:hlinkClick r:id="" action="ppaction://media"/>
            <a:extLst>
              <a:ext uri="{FF2B5EF4-FFF2-40B4-BE49-F238E27FC236}">
                <a16:creationId xmlns:a16="http://schemas.microsoft.com/office/drawing/2014/main" id="{B7C6A1BF-6796-41CD-A992-AC4FAFC0D8FB}"/>
              </a:ext>
            </a:extLst>
          </p:cNvPr>
          <p:cNvPicPr>
            <a:picLocks noChangeAspect="1"/>
          </p:cNvPicPr>
          <p:nvPr>
            <a:videoFile r:link="rId6"/>
            <p:extLst>
              <p:ext uri="{DAA4B4D4-6D71-4841-9C94-3DE7FCFB9230}">
                <p14:media xmlns:p14="http://schemas.microsoft.com/office/powerpoint/2010/main" r:embed="rId5"/>
              </p:ext>
            </p:extLst>
          </p:nvPr>
        </p:nvPicPr>
        <p:blipFill>
          <a:blip r:embed="rId14"/>
          <a:stretch>
            <a:fillRect/>
          </a:stretch>
        </p:blipFill>
        <p:spPr>
          <a:xfrm>
            <a:off x="4148565" y="2446106"/>
            <a:ext cx="2119265" cy="1665841"/>
          </a:xfrm>
          <a:prstGeom prst="rect">
            <a:avLst/>
          </a:prstGeom>
        </p:spPr>
      </p:pic>
    </p:spTree>
    <p:extLst>
      <p:ext uri="{BB962C8B-B14F-4D97-AF65-F5344CB8AC3E}">
        <p14:creationId xmlns:p14="http://schemas.microsoft.com/office/powerpoint/2010/main" val="248463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800" fill="hold"/>
                                        <p:tgtEl>
                                          <p:spTgt spid="9"/>
                                        </p:tgtEl>
                                      </p:cBhvr>
                                    </p:cmd>
                                  </p:childTnLst>
                                </p:cTn>
                              </p:par>
                              <p:par>
                                <p:cTn id="11" presetID="1" presetClass="mediacall" presetSubtype="0" fill="hold" nodeType="withEffect">
                                  <p:stCondLst>
                                    <p:cond delay="0"/>
                                  </p:stCondLst>
                                  <p:childTnLst>
                                    <p:cmd type="call" cmd="playFrom(0.0)">
                                      <p:cBhvr>
                                        <p:cTn id="12" dur="48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video>
              <p:cMediaNode vol="80000">
                <p:cTn id="19" fill="hold" display="0">
                  <p:stCondLst>
                    <p:cond delay="indefinite"/>
                  </p:stCondLst>
                </p:cTn>
                <p:tgtEl>
                  <p:spTgt spid="9"/>
                </p:tgtEl>
              </p:cMediaNode>
            </p:vide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9"/>
                                        </p:tgtEl>
                                      </p:cBhvr>
                                    </p:cmd>
                                  </p:childTnLst>
                                </p:cTn>
                              </p:par>
                            </p:childTnLst>
                          </p:cTn>
                        </p:par>
                      </p:childTnLst>
                    </p:cTn>
                  </p:par>
                </p:childTnLst>
              </p:cTn>
              <p:nextCondLst>
                <p:cond evt="onClick" delay="0">
                  <p:tgtEl>
                    <p:spTgt spid="9"/>
                  </p:tgtEl>
                </p:cond>
              </p:nextCondLst>
            </p:seq>
            <p:video>
              <p:cMediaNode vol="80000">
                <p:cTn id="25" fill="hold" display="0">
                  <p:stCondLst>
                    <p:cond delay="indefinite"/>
                  </p:stCondLst>
                </p:cTn>
                <p:tgtEl>
                  <p:spTgt spid="10"/>
                </p:tgtEl>
              </p:cMediaNode>
            </p:vide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9416CC0F-1235-4067-B5CD-DD93578F69F6}"/>
              </a:ext>
            </a:extLst>
          </p:cNvPr>
          <p:cNvCxnSpPr>
            <a:cxnSpLocks/>
          </p:cNvCxnSpPr>
          <p:nvPr/>
        </p:nvCxnSpPr>
        <p:spPr>
          <a:xfrm>
            <a:off x="-9427" y="650451"/>
            <a:ext cx="12201427" cy="942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图片 15" descr="蓝色的标志&#10;&#10;描述已自动生成">
            <a:extLst>
              <a:ext uri="{FF2B5EF4-FFF2-40B4-BE49-F238E27FC236}">
                <a16:creationId xmlns:a16="http://schemas.microsoft.com/office/drawing/2014/main" id="{0E7E82C1-0F83-45EB-A16F-085D5DBEC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5093" y="72377"/>
            <a:ext cx="538350" cy="523849"/>
          </a:xfrm>
          <a:prstGeom prst="rect">
            <a:avLst/>
          </a:prstGeom>
        </p:spPr>
      </p:pic>
      <p:sp>
        <p:nvSpPr>
          <p:cNvPr id="4" name="文本框 3">
            <a:extLst>
              <a:ext uri="{FF2B5EF4-FFF2-40B4-BE49-F238E27FC236}">
                <a16:creationId xmlns:a16="http://schemas.microsoft.com/office/drawing/2014/main" id="{1904CBF3-4B70-427F-A925-B7412805BB33}"/>
              </a:ext>
            </a:extLst>
          </p:cNvPr>
          <p:cNvSpPr txBox="1"/>
          <p:nvPr/>
        </p:nvSpPr>
        <p:spPr>
          <a:xfrm>
            <a:off x="162886" y="149635"/>
            <a:ext cx="52354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Acceleration, Expansion and Reconnection</a:t>
            </a:r>
          </a:p>
        </p:txBody>
      </p:sp>
      <p:pic>
        <p:nvPicPr>
          <p:cNvPr id="5" name="图片 4" descr="图表&#10;&#10;描述已自动生成">
            <a:extLst>
              <a:ext uri="{FF2B5EF4-FFF2-40B4-BE49-F238E27FC236}">
                <a16:creationId xmlns:a16="http://schemas.microsoft.com/office/drawing/2014/main" id="{B3931856-B856-4D46-85B2-DB57614E4982}"/>
              </a:ext>
            </a:extLst>
          </p:cNvPr>
          <p:cNvPicPr>
            <a:picLocks noChangeAspect="1"/>
          </p:cNvPicPr>
          <p:nvPr/>
        </p:nvPicPr>
        <p:blipFill rotWithShape="1">
          <a:blip r:embed="rId4">
            <a:extLst>
              <a:ext uri="{28A0092B-C50C-407E-A947-70E740481C1C}">
                <a14:useLocalDpi xmlns:a14="http://schemas.microsoft.com/office/drawing/2010/main" val="0"/>
              </a:ext>
            </a:extLst>
          </a:blip>
          <a:srcRect l="1965" r="1701"/>
          <a:stretch/>
        </p:blipFill>
        <p:spPr>
          <a:xfrm>
            <a:off x="622840" y="781936"/>
            <a:ext cx="4561901" cy="5840586"/>
          </a:xfrm>
          <a:prstGeom prst="rect">
            <a:avLst/>
          </a:prstGeom>
          <a:ln>
            <a:noFill/>
          </a:ln>
          <a:effectLst>
            <a:outerShdw blurRad="190500" algn="tl" rotWithShape="0">
              <a:srgbClr val="000000">
                <a:alpha val="70000"/>
              </a:srgbClr>
            </a:outerShdw>
          </a:effectLst>
        </p:spPr>
      </p:pic>
      <p:pic>
        <p:nvPicPr>
          <p:cNvPr id="7" name="图片 6" descr="图表, 散点图&#10;&#10;描述已自动生成">
            <a:extLst>
              <a:ext uri="{FF2B5EF4-FFF2-40B4-BE49-F238E27FC236}">
                <a16:creationId xmlns:a16="http://schemas.microsoft.com/office/drawing/2014/main" id="{4F46FA80-0F2A-4BF6-87C6-8B0DF26542EC}"/>
              </a:ext>
            </a:extLst>
          </p:cNvPr>
          <p:cNvPicPr>
            <a:picLocks noChangeAspect="1"/>
          </p:cNvPicPr>
          <p:nvPr/>
        </p:nvPicPr>
        <p:blipFill>
          <a:blip r:embed="rId5"/>
          <a:stretch>
            <a:fillRect/>
          </a:stretch>
        </p:blipFill>
        <p:spPr>
          <a:xfrm>
            <a:off x="5778629" y="3642352"/>
            <a:ext cx="5552390" cy="2765164"/>
          </a:xfrm>
          <a:prstGeom prst="rect">
            <a:avLst/>
          </a:prstGeom>
        </p:spPr>
      </p:pic>
      <p:sp>
        <p:nvSpPr>
          <p:cNvPr id="9" name="文本框 8">
            <a:extLst>
              <a:ext uri="{FF2B5EF4-FFF2-40B4-BE49-F238E27FC236}">
                <a16:creationId xmlns:a16="http://schemas.microsoft.com/office/drawing/2014/main" id="{6DC94248-B2D3-4F74-ABA9-D64BD105851F}"/>
              </a:ext>
            </a:extLst>
          </p:cNvPr>
          <p:cNvSpPr txBox="1"/>
          <p:nvPr/>
        </p:nvSpPr>
        <p:spPr>
          <a:xfrm>
            <a:off x="8708124" y="6368804"/>
            <a:ext cx="307958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CME expansion in lateral direction</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06B6F873-D013-4BE6-A6A5-11CC7552099F}"/>
                  </a:ext>
                </a:extLst>
              </p:cNvPr>
              <p:cNvSpPr txBox="1"/>
              <p:nvPr/>
            </p:nvSpPr>
            <p:spPr>
              <a:xfrm>
                <a:off x="5800741" y="810803"/>
                <a:ext cx="6133593"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Two acceleration phases: (1) impulsive (initiation, ~60 </a:t>
                </a:r>
                <a14:m>
                  <m:oMath xmlns:m="http://schemas.openxmlformats.org/officeDocument/2006/math">
                    <m:r>
                      <m:rPr>
                        <m:sty m:val="p"/>
                      </m:rPr>
                      <a:rPr lang="en-US" sz="1600" b="0" i="0" smtClean="0">
                        <a:latin typeface="Cambria Math" panose="02040503050406030204" pitchFamily="18" charset="0"/>
                        <a:cs typeface="Times New Roman" panose="02020603050405020304" pitchFamily="18" charset="0"/>
                      </a:rPr>
                      <m:t>m</m:t>
                    </m:r>
                    <m:r>
                      <a:rPr lang="en-US" sz="1600" b="0" i="0" smtClean="0">
                        <a:latin typeface="Cambria Math" panose="02040503050406030204" pitchFamily="18" charset="0"/>
                        <a:cs typeface="Times New Roman" panose="02020603050405020304" pitchFamily="18" charset="0"/>
                      </a:rPr>
                      <m:t>/</m:t>
                    </m:r>
                    <m:sSup>
                      <m:sSupPr>
                        <m:ctrlPr>
                          <a:rPr lang="en-US" sz="1600" b="0" i="1" smtClean="0">
                            <a:latin typeface="Cambria Math" panose="02040503050406030204" pitchFamily="18" charset="0"/>
                            <a:cs typeface="Times New Roman" panose="02020603050405020304" pitchFamily="18" charset="0"/>
                          </a:rPr>
                        </m:ctrlPr>
                      </m:sSupPr>
                      <m:e>
                        <m:r>
                          <m:rPr>
                            <m:sty m:val="p"/>
                          </m:rPr>
                          <a:rPr lang="en-US" sz="1600" b="0" i="0" smtClean="0">
                            <a:latin typeface="Cambria Math" panose="02040503050406030204" pitchFamily="18" charset="0"/>
                            <a:cs typeface="Times New Roman" panose="02020603050405020304" pitchFamily="18" charset="0"/>
                          </a:rPr>
                          <m:t>s</m:t>
                        </m:r>
                      </m:e>
                      <m:sup>
                        <m:r>
                          <a:rPr lang="en-US" sz="1600" b="0" i="0" smtClean="0">
                            <a:latin typeface="Cambria Math" panose="02040503050406030204" pitchFamily="18" charset="0"/>
                            <a:cs typeface="Times New Roman" panose="02020603050405020304" pitchFamily="18" charset="0"/>
                          </a:rPr>
                          <m:t>2</m:t>
                        </m:r>
                      </m:sup>
                    </m:sSup>
                  </m:oMath>
                </a14:m>
                <a:r>
                  <a:rPr lang="en-US" sz="1600" dirty="0">
                    <a:latin typeface="Times New Roman" panose="02020603050405020304" pitchFamily="18" charset="0"/>
                    <a:cs typeface="Times New Roman" panose="02020603050405020304" pitchFamily="18" charset="0"/>
                  </a:rPr>
                  <a:t>) + gradual (late-phase, ~10 </a:t>
                </a:r>
                <a14:m>
                  <m:oMath xmlns:m="http://schemas.openxmlformats.org/officeDocument/2006/math">
                    <m:r>
                      <m:rPr>
                        <m:sty m:val="p"/>
                      </m:rPr>
                      <a:rPr lang="en-US" sz="1600" b="0" i="0" smtClean="0">
                        <a:latin typeface="Cambria Math" panose="02040503050406030204" pitchFamily="18" charset="0"/>
                        <a:cs typeface="Times New Roman" panose="02020603050405020304" pitchFamily="18" charset="0"/>
                      </a:rPr>
                      <m:t>m</m:t>
                    </m:r>
                    <m:r>
                      <a:rPr lang="en-US" sz="1600" b="0" i="0" smtClean="0">
                        <a:latin typeface="Cambria Math" panose="02040503050406030204" pitchFamily="18" charset="0"/>
                        <a:cs typeface="Times New Roman" panose="02020603050405020304" pitchFamily="18" charset="0"/>
                      </a:rPr>
                      <m:t>/</m:t>
                    </m:r>
                    <m:sSup>
                      <m:sSupPr>
                        <m:ctrlPr>
                          <a:rPr lang="en-US" sz="1600" b="0" i="1" smtClean="0">
                            <a:latin typeface="Cambria Math" panose="02040503050406030204" pitchFamily="18" charset="0"/>
                            <a:cs typeface="Times New Roman" panose="02020603050405020304" pitchFamily="18" charset="0"/>
                          </a:rPr>
                        </m:ctrlPr>
                      </m:sSupPr>
                      <m:e>
                        <m:r>
                          <m:rPr>
                            <m:sty m:val="p"/>
                          </m:rPr>
                          <a:rPr lang="en-US" sz="1600" b="0" i="0" smtClean="0">
                            <a:latin typeface="Cambria Math" panose="02040503050406030204" pitchFamily="18" charset="0"/>
                            <a:cs typeface="Times New Roman" panose="02020603050405020304" pitchFamily="18" charset="0"/>
                          </a:rPr>
                          <m:t>s</m:t>
                        </m:r>
                      </m:e>
                      <m:sup>
                        <m:r>
                          <a:rPr lang="en-US" sz="1600" b="0" i="0" smtClean="0">
                            <a:latin typeface="Cambria Math" panose="02040503050406030204" pitchFamily="18" charset="0"/>
                            <a:cs typeface="Times New Roman" panose="02020603050405020304" pitchFamily="18" charset="0"/>
                          </a:rPr>
                          <m:t>2</m:t>
                        </m:r>
                      </m:sup>
                    </m:sSup>
                  </m:oMath>
                </a14:m>
                <a:r>
                  <a:rPr lang="en-US" sz="1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CME is moderately fast, with speed ~600 to 700 km/s, and faster than the solar wind (~300 km/s).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Acceleration in the late-phase lasts for a long time in the high corona (e.g., 10-25 Rs), leading to an increase of ~170 km/s in speed.</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Apparent acceleration of the front may be due to (additional) expansion.</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Signatures of long-lasting magnetic reconnection.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Additional expansion in lateral direction is comparable to that in radial direction.</a:t>
                </a:r>
              </a:p>
            </p:txBody>
          </p:sp>
        </mc:Choice>
        <mc:Fallback xmlns="">
          <p:sp>
            <p:nvSpPr>
              <p:cNvPr id="11" name="文本框 10">
                <a:extLst>
                  <a:ext uri="{FF2B5EF4-FFF2-40B4-BE49-F238E27FC236}">
                    <a16:creationId xmlns:a16="http://schemas.microsoft.com/office/drawing/2014/main" id="{06B6F873-D013-4BE6-A6A5-11CC7552099F}"/>
                  </a:ext>
                </a:extLst>
              </p:cNvPr>
              <p:cNvSpPr txBox="1">
                <a:spLocks noRot="1" noChangeAspect="1" noMove="1" noResize="1" noEditPoints="1" noAdjustHandles="1" noChangeArrowheads="1" noChangeShapeType="1" noTextEdit="1"/>
              </p:cNvSpPr>
              <p:nvPr/>
            </p:nvSpPr>
            <p:spPr>
              <a:xfrm>
                <a:off x="5800741" y="810803"/>
                <a:ext cx="6133593" cy="2800767"/>
              </a:xfrm>
              <a:prstGeom prst="rect">
                <a:avLst/>
              </a:prstGeom>
              <a:blipFill>
                <a:blip r:embed="rId6"/>
                <a:stretch>
                  <a:fillRect l="-398" t="-654" r="-696" b="-1961"/>
                </a:stretch>
              </a:blipFill>
            </p:spPr>
            <p:txBody>
              <a:bodyPr/>
              <a:lstStyle/>
              <a:p>
                <a:r>
                  <a:rPr lang="en-US">
                    <a:noFill/>
                  </a:rPr>
                  <a:t> </a:t>
                </a:r>
              </a:p>
            </p:txBody>
          </p:sp>
        </mc:Fallback>
      </mc:AlternateContent>
      <p:sp>
        <p:nvSpPr>
          <p:cNvPr id="10" name="文本框 9">
            <a:extLst>
              <a:ext uri="{FF2B5EF4-FFF2-40B4-BE49-F238E27FC236}">
                <a16:creationId xmlns:a16="http://schemas.microsoft.com/office/drawing/2014/main" id="{599FC60D-BC04-4A70-AF8D-FC1FE6624786}"/>
              </a:ext>
            </a:extLst>
          </p:cNvPr>
          <p:cNvSpPr txBox="1"/>
          <p:nvPr/>
        </p:nvSpPr>
        <p:spPr>
          <a:xfrm>
            <a:off x="3953401" y="4695322"/>
            <a:ext cx="1182254" cy="584775"/>
          </a:xfrm>
          <a:prstGeom prst="rect">
            <a:avLst/>
          </a:prstGeom>
          <a:noFill/>
        </p:spPr>
        <p:txBody>
          <a:bodyPr wrap="square" rtlCol="0">
            <a:spAutoFit/>
          </a:bodyPr>
          <a:lstStyle/>
          <a:p>
            <a:pPr algn="ctr"/>
            <a:r>
              <a:rPr lang="en-US" altLang="zh-CN" sz="1600" dirty="0">
                <a:solidFill>
                  <a:srgbClr val="FFFF00"/>
                </a:solidFill>
                <a:latin typeface="Times New Roman" panose="02020603050405020304" pitchFamily="18" charset="0"/>
                <a:cs typeface="Times New Roman" panose="02020603050405020304" pitchFamily="18" charset="0"/>
              </a:rPr>
              <a:t>Ribbon separation</a:t>
            </a:r>
            <a:endParaRPr lang="zh-CN" altLang="en-US" sz="1600"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8213FFC-0DD4-42C6-9949-08854DEB9802}"/>
                  </a:ext>
                </a:extLst>
              </p:cNvPr>
              <p:cNvSpPr txBox="1"/>
              <p:nvPr/>
            </p:nvSpPr>
            <p:spPr>
              <a:xfrm>
                <a:off x="1112362" y="2088075"/>
                <a:ext cx="1102935" cy="307777"/>
              </a:xfrm>
              <a:prstGeom prst="rect">
                <a:avLst/>
              </a:prstGeom>
              <a:noFill/>
            </p:spPr>
            <p:txBody>
              <a:bodyPr wrap="square" rtlCol="0">
                <a:spAutoFit/>
              </a:bodyPr>
              <a:lstStyle/>
              <a:p>
                <a14:m>
                  <m:oMath xmlns:m="http://schemas.openxmlformats.org/officeDocument/2006/math">
                    <m:r>
                      <a:rPr lang="en-US" sz="1400" b="0" i="1" smtClean="0">
                        <a:latin typeface="Cambria Math" panose="02040503050406030204" pitchFamily="18" charset="0"/>
                      </a:rPr>
                      <m:t>𝑎</m:t>
                    </m:r>
                  </m:oMath>
                </a14:m>
                <a:r>
                  <a:rPr lang="en-US" sz="1400" dirty="0"/>
                  <a:t> ~60</a:t>
                </a:r>
                <a:r>
                  <a:rPr lang="en-US" sz="1400" b="0" dirty="0">
                    <a:cs typeface="Times New Roman" panose="02020603050405020304" pitchFamily="18" charset="0"/>
                  </a:rPr>
                  <a:t> </a:t>
                </a:r>
                <a14:m>
                  <m:oMath xmlns:m="http://schemas.openxmlformats.org/officeDocument/2006/math">
                    <m:r>
                      <m:rPr>
                        <m:sty m:val="p"/>
                      </m:rPr>
                      <a:rPr lang="en-US" sz="1400" b="0" i="0" smtClean="0">
                        <a:latin typeface="Cambria Math" panose="02040503050406030204" pitchFamily="18" charset="0"/>
                        <a:cs typeface="Times New Roman" panose="02020603050405020304" pitchFamily="18" charset="0"/>
                      </a:rPr>
                      <m:t>m</m:t>
                    </m:r>
                    <m:r>
                      <a:rPr lang="en-US" sz="1400" b="0" i="0" smtClean="0">
                        <a:latin typeface="Cambria Math" panose="02040503050406030204" pitchFamily="18" charset="0"/>
                        <a:cs typeface="Times New Roman" panose="02020603050405020304" pitchFamily="18" charset="0"/>
                      </a:rPr>
                      <m:t>/</m:t>
                    </m:r>
                    <m:sSup>
                      <m:sSupPr>
                        <m:ctrlPr>
                          <a:rPr lang="en-US" sz="1400" b="0" i="1" smtClean="0">
                            <a:latin typeface="Cambria Math" panose="02040503050406030204" pitchFamily="18" charset="0"/>
                            <a:cs typeface="Times New Roman" panose="02020603050405020304" pitchFamily="18" charset="0"/>
                          </a:rPr>
                        </m:ctrlPr>
                      </m:sSupPr>
                      <m:e>
                        <m:r>
                          <m:rPr>
                            <m:sty m:val="p"/>
                          </m:rPr>
                          <a:rPr lang="en-US" sz="1400" b="0" i="0" smtClean="0">
                            <a:latin typeface="Cambria Math" panose="02040503050406030204" pitchFamily="18" charset="0"/>
                            <a:cs typeface="Times New Roman" panose="02020603050405020304" pitchFamily="18" charset="0"/>
                          </a:rPr>
                          <m:t>s</m:t>
                        </m:r>
                      </m:e>
                      <m:sup>
                        <m:r>
                          <a:rPr lang="en-US" sz="1400" b="0" i="0" smtClean="0">
                            <a:latin typeface="Cambria Math" panose="02040503050406030204" pitchFamily="18" charset="0"/>
                            <a:cs typeface="Times New Roman" panose="02020603050405020304" pitchFamily="18" charset="0"/>
                          </a:rPr>
                          <m:t>2</m:t>
                        </m:r>
                      </m:sup>
                    </m:sSup>
                  </m:oMath>
                </a14:m>
                <a:endParaRPr lang="en-US" sz="1400" dirty="0"/>
              </a:p>
            </p:txBody>
          </p:sp>
        </mc:Choice>
        <mc:Fallback xmlns="">
          <p:sp>
            <p:nvSpPr>
              <p:cNvPr id="2" name="文本框 1">
                <a:extLst>
                  <a:ext uri="{FF2B5EF4-FFF2-40B4-BE49-F238E27FC236}">
                    <a16:creationId xmlns:a16="http://schemas.microsoft.com/office/drawing/2014/main" id="{38213FFC-0DD4-42C6-9949-08854DEB9802}"/>
                  </a:ext>
                </a:extLst>
              </p:cNvPr>
              <p:cNvSpPr txBox="1">
                <a:spLocks noRot="1" noChangeAspect="1" noMove="1" noResize="1" noEditPoints="1" noAdjustHandles="1" noChangeArrowheads="1" noChangeShapeType="1" noTextEdit="1"/>
              </p:cNvSpPr>
              <p:nvPr/>
            </p:nvSpPr>
            <p:spPr>
              <a:xfrm>
                <a:off x="1112362" y="2088075"/>
                <a:ext cx="1102935" cy="307777"/>
              </a:xfrm>
              <a:prstGeom prst="rect">
                <a:avLst/>
              </a:prstGeom>
              <a:blipFill>
                <a:blip r:embed="rId7"/>
                <a:stretch>
                  <a:fillRect t="-2000"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81771DB-88F5-4C1B-9265-1D9019AD6BED}"/>
                  </a:ext>
                </a:extLst>
              </p:cNvPr>
              <p:cNvSpPr txBox="1"/>
              <p:nvPr/>
            </p:nvSpPr>
            <p:spPr>
              <a:xfrm>
                <a:off x="2352322" y="1731739"/>
                <a:ext cx="1102935" cy="307777"/>
              </a:xfrm>
              <a:prstGeom prst="rect">
                <a:avLst/>
              </a:prstGeom>
              <a:noFill/>
            </p:spPr>
            <p:txBody>
              <a:bodyPr wrap="square" rtlCol="0">
                <a:spAutoFit/>
              </a:bodyPr>
              <a:lstStyle/>
              <a:p>
                <a14:m>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 </m:t>
                    </m:r>
                  </m:oMath>
                </a14:m>
                <a:r>
                  <a:rPr lang="en-US" sz="1400" dirty="0"/>
                  <a:t>~10</a:t>
                </a:r>
                <a:r>
                  <a:rPr lang="en-US" sz="1400" b="0" dirty="0">
                    <a:cs typeface="Times New Roman" panose="02020603050405020304" pitchFamily="18" charset="0"/>
                  </a:rPr>
                  <a:t> </a:t>
                </a:r>
                <a14:m>
                  <m:oMath xmlns:m="http://schemas.openxmlformats.org/officeDocument/2006/math">
                    <m:r>
                      <m:rPr>
                        <m:sty m:val="p"/>
                      </m:rPr>
                      <a:rPr lang="en-US" sz="1400" b="0" i="0" smtClean="0">
                        <a:latin typeface="Cambria Math" panose="02040503050406030204" pitchFamily="18" charset="0"/>
                        <a:cs typeface="Times New Roman" panose="02020603050405020304" pitchFamily="18" charset="0"/>
                      </a:rPr>
                      <m:t>m</m:t>
                    </m:r>
                    <m:r>
                      <a:rPr lang="en-US" sz="1400" b="0" i="0" smtClean="0">
                        <a:latin typeface="Cambria Math" panose="02040503050406030204" pitchFamily="18" charset="0"/>
                        <a:cs typeface="Times New Roman" panose="02020603050405020304" pitchFamily="18" charset="0"/>
                      </a:rPr>
                      <m:t>/</m:t>
                    </m:r>
                    <m:sSup>
                      <m:sSupPr>
                        <m:ctrlPr>
                          <a:rPr lang="en-US" sz="1400" b="0" i="1" smtClean="0">
                            <a:latin typeface="Cambria Math" panose="02040503050406030204" pitchFamily="18" charset="0"/>
                            <a:cs typeface="Times New Roman" panose="02020603050405020304" pitchFamily="18" charset="0"/>
                          </a:rPr>
                        </m:ctrlPr>
                      </m:sSupPr>
                      <m:e>
                        <m:r>
                          <m:rPr>
                            <m:sty m:val="p"/>
                          </m:rPr>
                          <a:rPr lang="en-US" sz="1400" b="0" i="0" smtClean="0">
                            <a:latin typeface="Cambria Math" panose="02040503050406030204" pitchFamily="18" charset="0"/>
                            <a:cs typeface="Times New Roman" panose="02020603050405020304" pitchFamily="18" charset="0"/>
                          </a:rPr>
                          <m:t>s</m:t>
                        </m:r>
                      </m:e>
                      <m:sup>
                        <m:r>
                          <a:rPr lang="en-US" sz="1400" b="0" i="0" smtClean="0">
                            <a:latin typeface="Cambria Math" panose="02040503050406030204" pitchFamily="18" charset="0"/>
                            <a:cs typeface="Times New Roman" panose="02020603050405020304" pitchFamily="18" charset="0"/>
                          </a:rPr>
                          <m:t>2</m:t>
                        </m:r>
                      </m:sup>
                    </m:sSup>
                  </m:oMath>
                </a14:m>
                <a:endParaRPr lang="en-US" sz="1400" dirty="0"/>
              </a:p>
            </p:txBody>
          </p:sp>
        </mc:Choice>
        <mc:Fallback xmlns="">
          <p:sp>
            <p:nvSpPr>
              <p:cNvPr id="12" name="文本框 11">
                <a:extLst>
                  <a:ext uri="{FF2B5EF4-FFF2-40B4-BE49-F238E27FC236}">
                    <a16:creationId xmlns:a16="http://schemas.microsoft.com/office/drawing/2014/main" id="{781771DB-88F5-4C1B-9265-1D9019AD6BED}"/>
                  </a:ext>
                </a:extLst>
              </p:cNvPr>
              <p:cNvSpPr txBox="1">
                <a:spLocks noRot="1" noChangeAspect="1" noMove="1" noResize="1" noEditPoints="1" noAdjustHandles="1" noChangeArrowheads="1" noChangeShapeType="1" noTextEdit="1"/>
              </p:cNvSpPr>
              <p:nvPr/>
            </p:nvSpPr>
            <p:spPr>
              <a:xfrm>
                <a:off x="2352322" y="1731739"/>
                <a:ext cx="1102935" cy="307777"/>
              </a:xfrm>
              <a:prstGeom prst="rect">
                <a:avLst/>
              </a:prstGeom>
              <a:blipFill>
                <a:blip r:embed="rId8"/>
                <a:stretch>
                  <a:fillRect t="-1961"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B9482DD-AF9A-4397-8614-F4F60FF08637}"/>
                  </a:ext>
                </a:extLst>
              </p:cNvPr>
              <p:cNvSpPr txBox="1"/>
              <p:nvPr/>
            </p:nvSpPr>
            <p:spPr>
              <a:xfrm>
                <a:off x="3183452" y="2489715"/>
                <a:ext cx="1102935" cy="307777"/>
              </a:xfrm>
              <a:prstGeom prst="rect">
                <a:avLst/>
              </a:prstGeom>
              <a:noFill/>
            </p:spPr>
            <p:txBody>
              <a:bodyPr wrap="square" rtlCol="0">
                <a:spAutoFit/>
              </a:bodyPr>
              <a:lstStyle/>
              <a:p>
                <a14:m>
                  <m:oMath xmlns:m="http://schemas.openxmlformats.org/officeDocument/2006/math">
                    <m:r>
                      <a:rPr lang="en-US" sz="1400" b="0" i="1" smtClean="0">
                        <a:solidFill>
                          <a:srgbClr val="FF0000"/>
                        </a:solidFill>
                        <a:latin typeface="Cambria Math" panose="02040503050406030204" pitchFamily="18" charset="0"/>
                      </a:rPr>
                      <m:t>𝑎</m:t>
                    </m:r>
                    <m:r>
                      <a:rPr lang="en-US" sz="1400" b="0" i="1" smtClean="0">
                        <a:solidFill>
                          <a:srgbClr val="FF0000"/>
                        </a:solidFill>
                        <a:latin typeface="Cambria Math" panose="02040503050406030204" pitchFamily="18" charset="0"/>
                      </a:rPr>
                      <m:t> </m:t>
                    </m:r>
                  </m:oMath>
                </a14:m>
                <a:r>
                  <a:rPr lang="en-US" sz="1400" dirty="0">
                    <a:solidFill>
                      <a:srgbClr val="FF0000"/>
                    </a:solidFill>
                  </a:rPr>
                  <a:t>~1</a:t>
                </a:r>
                <a:r>
                  <a:rPr lang="en-US" sz="1400" b="0" dirty="0">
                    <a:solidFill>
                      <a:srgbClr val="FF0000"/>
                    </a:solidFill>
                    <a:cs typeface="Times New Roman" panose="02020603050405020304" pitchFamily="18" charset="0"/>
                  </a:rPr>
                  <a:t> </a:t>
                </a:r>
                <a14:m>
                  <m:oMath xmlns:m="http://schemas.openxmlformats.org/officeDocument/2006/math">
                    <m:r>
                      <m:rPr>
                        <m:sty m:val="p"/>
                      </m:rPr>
                      <a:rPr lang="en-US" sz="1400" b="0" i="0" smtClean="0">
                        <a:solidFill>
                          <a:srgbClr val="FF0000"/>
                        </a:solidFill>
                        <a:latin typeface="Cambria Math" panose="02040503050406030204" pitchFamily="18" charset="0"/>
                        <a:cs typeface="Times New Roman" panose="02020603050405020304" pitchFamily="18" charset="0"/>
                      </a:rPr>
                      <m:t>m</m:t>
                    </m:r>
                    <m:r>
                      <a:rPr lang="en-US" sz="1400" b="0" i="0" smtClean="0">
                        <a:solidFill>
                          <a:srgbClr val="FF0000"/>
                        </a:solidFill>
                        <a:latin typeface="Cambria Math" panose="02040503050406030204" pitchFamily="18" charset="0"/>
                        <a:cs typeface="Times New Roman" panose="02020603050405020304" pitchFamily="18" charset="0"/>
                      </a:rPr>
                      <m:t>/</m:t>
                    </m:r>
                    <m:sSup>
                      <m:sSupPr>
                        <m:ctrlPr>
                          <a:rPr lang="en-US" sz="1400" b="0" i="1" smtClean="0">
                            <a:solidFill>
                              <a:srgbClr val="FF0000"/>
                            </a:solidFill>
                            <a:latin typeface="Cambria Math" panose="02040503050406030204" pitchFamily="18" charset="0"/>
                            <a:cs typeface="Times New Roman" panose="02020603050405020304" pitchFamily="18" charset="0"/>
                          </a:rPr>
                        </m:ctrlPr>
                      </m:sSupPr>
                      <m:e>
                        <m:r>
                          <m:rPr>
                            <m:sty m:val="p"/>
                          </m:rPr>
                          <a:rPr lang="en-US" sz="1400" b="0" i="0" smtClean="0">
                            <a:solidFill>
                              <a:srgbClr val="FF0000"/>
                            </a:solidFill>
                            <a:latin typeface="Cambria Math" panose="02040503050406030204" pitchFamily="18" charset="0"/>
                            <a:cs typeface="Times New Roman" panose="02020603050405020304" pitchFamily="18" charset="0"/>
                          </a:rPr>
                          <m:t>s</m:t>
                        </m:r>
                      </m:e>
                      <m:sup>
                        <m:r>
                          <a:rPr lang="en-US" sz="1400" b="0" i="0" smtClean="0">
                            <a:solidFill>
                              <a:srgbClr val="FF0000"/>
                            </a:solidFill>
                            <a:latin typeface="Cambria Math" panose="02040503050406030204" pitchFamily="18" charset="0"/>
                            <a:cs typeface="Times New Roman" panose="02020603050405020304" pitchFamily="18" charset="0"/>
                          </a:rPr>
                          <m:t>2</m:t>
                        </m:r>
                      </m:sup>
                    </m:sSup>
                  </m:oMath>
                </a14:m>
                <a:endParaRPr lang="en-US" sz="1400" dirty="0">
                  <a:solidFill>
                    <a:srgbClr val="FF0000"/>
                  </a:solidFill>
                </a:endParaRPr>
              </a:p>
            </p:txBody>
          </p:sp>
        </mc:Choice>
        <mc:Fallback xmlns="">
          <p:sp>
            <p:nvSpPr>
              <p:cNvPr id="13" name="文本框 12">
                <a:extLst>
                  <a:ext uri="{FF2B5EF4-FFF2-40B4-BE49-F238E27FC236}">
                    <a16:creationId xmlns:a16="http://schemas.microsoft.com/office/drawing/2014/main" id="{4B9482DD-AF9A-4397-8614-F4F60FF08637}"/>
                  </a:ext>
                </a:extLst>
              </p:cNvPr>
              <p:cNvSpPr txBox="1">
                <a:spLocks noRot="1" noChangeAspect="1" noMove="1" noResize="1" noEditPoints="1" noAdjustHandles="1" noChangeArrowheads="1" noChangeShapeType="1" noTextEdit="1"/>
              </p:cNvSpPr>
              <p:nvPr/>
            </p:nvSpPr>
            <p:spPr>
              <a:xfrm>
                <a:off x="3183452" y="2489715"/>
                <a:ext cx="1102935" cy="307777"/>
              </a:xfrm>
              <a:prstGeom prst="rect">
                <a:avLst/>
              </a:prstGeom>
              <a:blipFill>
                <a:blip r:embed="rId9"/>
                <a:stretch>
                  <a:fillRect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CE4FB88-D1CE-4DA0-A5B9-97BE763DC732}"/>
                  </a:ext>
                </a:extLst>
              </p:cNvPr>
              <p:cNvSpPr txBox="1"/>
              <p:nvPr/>
            </p:nvSpPr>
            <p:spPr>
              <a:xfrm>
                <a:off x="3183452" y="3869353"/>
                <a:ext cx="1445109" cy="324384"/>
              </a:xfrm>
              <a:prstGeom prst="rect">
                <a:avLst/>
              </a:prstGeom>
              <a:noFill/>
            </p:spPr>
            <p:txBody>
              <a:bodyPr wrap="square" rtlCol="0">
                <a:spAutoFit/>
              </a:bodyPr>
              <a:lstStyle/>
              <a:p>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𝑎</m:t>
                        </m:r>
                      </m:e>
                      <m:sub>
                        <m:r>
                          <a:rPr lang="en-US" sz="1400" b="0" i="1" smtClean="0">
                            <a:solidFill>
                              <a:schemeClr val="tx1"/>
                            </a:solidFill>
                            <a:latin typeface="Cambria Math" panose="02040503050406030204" pitchFamily="18" charset="0"/>
                          </a:rPr>
                          <m:t>𝑒𝑥𝑝</m:t>
                        </m:r>
                      </m:sub>
                    </m:sSub>
                  </m:oMath>
                </a14:m>
                <a:r>
                  <a:rPr lang="en-US" sz="1400" dirty="0">
                    <a:solidFill>
                      <a:schemeClr val="tx1"/>
                    </a:solidFill>
                  </a:rPr>
                  <a:t>~9</a:t>
                </a:r>
                <a:r>
                  <a:rPr lang="en-US" sz="1400" b="0" dirty="0">
                    <a:solidFill>
                      <a:schemeClr val="tx1"/>
                    </a:solidFill>
                    <a:cs typeface="Times New Roman" panose="02020603050405020304" pitchFamily="18" charset="0"/>
                  </a:rPr>
                  <a:t> </a:t>
                </a:r>
                <a14:m>
                  <m:oMath xmlns:m="http://schemas.openxmlformats.org/officeDocument/2006/math">
                    <m:r>
                      <m:rPr>
                        <m:sty m:val="p"/>
                      </m:rPr>
                      <a:rPr lang="en-US" sz="1400" b="0" i="0" smtClean="0">
                        <a:solidFill>
                          <a:schemeClr val="tx1"/>
                        </a:solidFill>
                        <a:latin typeface="Cambria Math" panose="02040503050406030204" pitchFamily="18" charset="0"/>
                        <a:cs typeface="Times New Roman" panose="02020603050405020304" pitchFamily="18" charset="0"/>
                      </a:rPr>
                      <m:t>m</m:t>
                    </m:r>
                    <m:r>
                      <a:rPr lang="en-US" sz="1400" b="0" i="0" smtClean="0">
                        <a:solidFill>
                          <a:schemeClr val="tx1"/>
                        </a:solidFill>
                        <a:latin typeface="Cambria Math" panose="02040503050406030204" pitchFamily="18" charset="0"/>
                        <a:cs typeface="Times New Roman" panose="02020603050405020304" pitchFamily="18" charset="0"/>
                      </a:rPr>
                      <m:t>/</m:t>
                    </m:r>
                    <m:sSup>
                      <m:sSupPr>
                        <m:ctrlPr>
                          <a:rPr lang="en-US" sz="1400" b="0" i="1" smtClean="0">
                            <a:solidFill>
                              <a:schemeClr val="tx1"/>
                            </a:solidFill>
                            <a:latin typeface="Cambria Math" panose="02040503050406030204" pitchFamily="18" charset="0"/>
                            <a:cs typeface="Times New Roman" panose="02020603050405020304" pitchFamily="18" charset="0"/>
                          </a:rPr>
                        </m:ctrlPr>
                      </m:sSupPr>
                      <m:e>
                        <m:r>
                          <m:rPr>
                            <m:sty m:val="p"/>
                          </m:rPr>
                          <a:rPr lang="en-US" sz="1400" b="0" i="0" smtClean="0">
                            <a:solidFill>
                              <a:schemeClr val="tx1"/>
                            </a:solidFill>
                            <a:latin typeface="Cambria Math" panose="02040503050406030204" pitchFamily="18" charset="0"/>
                            <a:cs typeface="Times New Roman" panose="02020603050405020304" pitchFamily="18" charset="0"/>
                          </a:rPr>
                          <m:t>s</m:t>
                        </m:r>
                      </m:e>
                      <m:sup>
                        <m:r>
                          <a:rPr lang="en-US" sz="1400" b="0" i="0" smtClean="0">
                            <a:solidFill>
                              <a:schemeClr val="tx1"/>
                            </a:solidFill>
                            <a:latin typeface="Cambria Math" panose="02040503050406030204" pitchFamily="18" charset="0"/>
                            <a:cs typeface="Times New Roman" panose="02020603050405020304" pitchFamily="18" charset="0"/>
                          </a:rPr>
                          <m:t>2</m:t>
                        </m:r>
                      </m:sup>
                    </m:sSup>
                  </m:oMath>
                </a14:m>
                <a:endParaRPr lang="en-US" sz="1400" dirty="0">
                  <a:solidFill>
                    <a:schemeClr val="tx1"/>
                  </a:solidFill>
                </a:endParaRPr>
              </a:p>
            </p:txBody>
          </p:sp>
        </mc:Choice>
        <mc:Fallback xmlns="">
          <p:sp>
            <p:nvSpPr>
              <p:cNvPr id="14" name="文本框 13">
                <a:extLst>
                  <a:ext uri="{FF2B5EF4-FFF2-40B4-BE49-F238E27FC236}">
                    <a16:creationId xmlns:a16="http://schemas.microsoft.com/office/drawing/2014/main" id="{0CE4FB88-D1CE-4DA0-A5B9-97BE763DC732}"/>
                  </a:ext>
                </a:extLst>
              </p:cNvPr>
              <p:cNvSpPr txBox="1">
                <a:spLocks noRot="1" noChangeAspect="1" noMove="1" noResize="1" noEditPoints="1" noAdjustHandles="1" noChangeArrowheads="1" noChangeShapeType="1" noTextEdit="1"/>
              </p:cNvSpPr>
              <p:nvPr/>
            </p:nvSpPr>
            <p:spPr>
              <a:xfrm>
                <a:off x="3183452" y="3869353"/>
                <a:ext cx="1445109" cy="324384"/>
              </a:xfrm>
              <a:prstGeom prst="rect">
                <a:avLst/>
              </a:prstGeom>
              <a:blipFill>
                <a:blip r:embed="rId10"/>
                <a:stretch>
                  <a:fillRect t="-188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F5BC631-1CAB-44D5-9D95-3FA97DBBAE48}"/>
                  </a:ext>
                </a:extLst>
              </p:cNvPr>
              <p:cNvSpPr txBox="1"/>
              <p:nvPr/>
            </p:nvSpPr>
            <p:spPr>
              <a:xfrm>
                <a:off x="6501687" y="3723768"/>
                <a:ext cx="1379121" cy="307777"/>
              </a:xfrm>
              <a:prstGeom prst="rect">
                <a:avLst/>
              </a:prstGeom>
              <a:noFill/>
            </p:spPr>
            <p:txBody>
              <a:bodyPr wrap="square" rtlCol="0">
                <a:spAutoFit/>
              </a:bodyPr>
              <a:lstStyle/>
              <a:p>
                <a14:m>
                  <m:oMath xmlns:m="http://schemas.openxmlformats.org/officeDocument/2006/math">
                    <m:r>
                      <a:rPr lang="en-US" sz="1400" b="0" i="1" smtClean="0">
                        <a:latin typeface="Cambria Math" panose="02040503050406030204" pitchFamily="18" charset="0"/>
                      </a:rPr>
                      <m:t>𝑣</m:t>
                    </m:r>
                  </m:oMath>
                </a14:m>
                <a:r>
                  <a:rPr lang="en-US" sz="1400" dirty="0"/>
                  <a:t> ~260</a:t>
                </a:r>
                <a:r>
                  <a:rPr lang="en-US" sz="1400" b="0" dirty="0">
                    <a:cs typeface="Times New Roman" panose="02020603050405020304" pitchFamily="18" charset="0"/>
                  </a:rPr>
                  <a:t> k</a:t>
                </a:r>
                <a14:m>
                  <m:oMath xmlns:m="http://schemas.openxmlformats.org/officeDocument/2006/math">
                    <m:r>
                      <m:rPr>
                        <m:sty m:val="p"/>
                      </m:rPr>
                      <a:rPr lang="en-US" sz="1400" b="0" i="0" smtClean="0">
                        <a:latin typeface="Cambria Math" panose="02040503050406030204" pitchFamily="18" charset="0"/>
                        <a:cs typeface="Times New Roman" panose="02020603050405020304" pitchFamily="18" charset="0"/>
                      </a:rPr>
                      <m:t>m</m:t>
                    </m:r>
                    <m:r>
                      <a:rPr lang="en-US" sz="1400" b="0" i="0" smtClean="0">
                        <a:latin typeface="Cambria Math" panose="02040503050406030204" pitchFamily="18" charset="0"/>
                        <a:cs typeface="Times New Roman" panose="02020603050405020304" pitchFamily="18" charset="0"/>
                      </a:rPr>
                      <m:t>/</m:t>
                    </m:r>
                    <m:r>
                      <m:rPr>
                        <m:sty m:val="p"/>
                      </m:rPr>
                      <a:rPr lang="en-US" sz="1400" b="0" i="0" smtClean="0">
                        <a:latin typeface="Cambria Math" panose="02040503050406030204" pitchFamily="18" charset="0"/>
                        <a:cs typeface="Times New Roman" panose="02020603050405020304" pitchFamily="18" charset="0"/>
                      </a:rPr>
                      <m:t>s</m:t>
                    </m:r>
                  </m:oMath>
                </a14:m>
                <a:endParaRPr lang="en-US" sz="1400" dirty="0"/>
              </a:p>
            </p:txBody>
          </p:sp>
        </mc:Choice>
        <mc:Fallback xmlns="">
          <p:sp>
            <p:nvSpPr>
              <p:cNvPr id="15" name="文本框 14">
                <a:extLst>
                  <a:ext uri="{FF2B5EF4-FFF2-40B4-BE49-F238E27FC236}">
                    <a16:creationId xmlns:a16="http://schemas.microsoft.com/office/drawing/2014/main" id="{0F5BC631-1CAB-44D5-9D95-3FA97DBBAE48}"/>
                  </a:ext>
                </a:extLst>
              </p:cNvPr>
              <p:cNvSpPr txBox="1">
                <a:spLocks noRot="1" noChangeAspect="1" noMove="1" noResize="1" noEditPoints="1" noAdjustHandles="1" noChangeArrowheads="1" noChangeShapeType="1" noTextEdit="1"/>
              </p:cNvSpPr>
              <p:nvPr/>
            </p:nvSpPr>
            <p:spPr>
              <a:xfrm>
                <a:off x="6501687" y="3723768"/>
                <a:ext cx="1379121" cy="307777"/>
              </a:xfrm>
              <a:prstGeom prst="rect">
                <a:avLst/>
              </a:prstGeom>
              <a:blipFill>
                <a:blip r:embed="rId11"/>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82D128A-F9D6-46E7-9E96-9C128DA6F032}"/>
                  </a:ext>
                </a:extLst>
              </p:cNvPr>
              <p:cNvSpPr txBox="1"/>
              <p:nvPr/>
            </p:nvSpPr>
            <p:spPr>
              <a:xfrm>
                <a:off x="6501687" y="4001761"/>
                <a:ext cx="1102935" cy="307777"/>
              </a:xfrm>
              <a:prstGeom prst="rect">
                <a:avLst/>
              </a:prstGeom>
              <a:noFill/>
            </p:spPr>
            <p:txBody>
              <a:bodyPr wrap="square" rtlCol="0">
                <a:spAutoFit/>
              </a:bodyPr>
              <a:lstStyle/>
              <a:p>
                <a14:m>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 </m:t>
                    </m:r>
                  </m:oMath>
                </a14:m>
                <a:r>
                  <a:rPr lang="en-US" sz="1400" dirty="0"/>
                  <a:t>~14</a:t>
                </a:r>
                <a:r>
                  <a:rPr lang="en-US" sz="1400" b="0" dirty="0">
                    <a:cs typeface="Times New Roman" panose="02020603050405020304" pitchFamily="18" charset="0"/>
                  </a:rPr>
                  <a:t> </a:t>
                </a:r>
                <a14:m>
                  <m:oMath xmlns:m="http://schemas.openxmlformats.org/officeDocument/2006/math">
                    <m:r>
                      <m:rPr>
                        <m:sty m:val="p"/>
                      </m:rPr>
                      <a:rPr lang="en-US" sz="1400" b="0" i="0" smtClean="0">
                        <a:latin typeface="Cambria Math" panose="02040503050406030204" pitchFamily="18" charset="0"/>
                        <a:cs typeface="Times New Roman" panose="02020603050405020304" pitchFamily="18" charset="0"/>
                      </a:rPr>
                      <m:t>m</m:t>
                    </m:r>
                    <m:r>
                      <a:rPr lang="en-US" sz="1400" b="0" i="0" smtClean="0">
                        <a:latin typeface="Cambria Math" panose="02040503050406030204" pitchFamily="18" charset="0"/>
                        <a:cs typeface="Times New Roman" panose="02020603050405020304" pitchFamily="18" charset="0"/>
                      </a:rPr>
                      <m:t>/</m:t>
                    </m:r>
                    <m:sSup>
                      <m:sSupPr>
                        <m:ctrlPr>
                          <a:rPr lang="en-US" sz="1400" b="0" i="1" smtClean="0">
                            <a:latin typeface="Cambria Math" panose="02040503050406030204" pitchFamily="18" charset="0"/>
                            <a:cs typeface="Times New Roman" panose="02020603050405020304" pitchFamily="18" charset="0"/>
                          </a:rPr>
                        </m:ctrlPr>
                      </m:sSupPr>
                      <m:e>
                        <m:r>
                          <m:rPr>
                            <m:sty m:val="p"/>
                          </m:rPr>
                          <a:rPr lang="en-US" sz="1400" b="0" i="0" smtClean="0">
                            <a:latin typeface="Cambria Math" panose="02040503050406030204" pitchFamily="18" charset="0"/>
                            <a:cs typeface="Times New Roman" panose="02020603050405020304" pitchFamily="18" charset="0"/>
                          </a:rPr>
                          <m:t>s</m:t>
                        </m:r>
                      </m:e>
                      <m:sup>
                        <m:r>
                          <a:rPr lang="en-US" sz="1400" b="0" i="0" smtClean="0">
                            <a:latin typeface="Cambria Math" panose="02040503050406030204" pitchFamily="18" charset="0"/>
                            <a:cs typeface="Times New Roman" panose="02020603050405020304" pitchFamily="18" charset="0"/>
                          </a:rPr>
                          <m:t>2</m:t>
                        </m:r>
                      </m:sup>
                    </m:sSup>
                  </m:oMath>
                </a14:m>
                <a:endParaRPr lang="en-US" sz="1400" dirty="0"/>
              </a:p>
            </p:txBody>
          </p:sp>
        </mc:Choice>
        <mc:Fallback xmlns="">
          <p:sp>
            <p:nvSpPr>
              <p:cNvPr id="17" name="文本框 16">
                <a:extLst>
                  <a:ext uri="{FF2B5EF4-FFF2-40B4-BE49-F238E27FC236}">
                    <a16:creationId xmlns:a16="http://schemas.microsoft.com/office/drawing/2014/main" id="{782D128A-F9D6-46E7-9E96-9C128DA6F032}"/>
                  </a:ext>
                </a:extLst>
              </p:cNvPr>
              <p:cNvSpPr txBox="1">
                <a:spLocks noRot="1" noChangeAspect="1" noMove="1" noResize="1" noEditPoints="1" noAdjustHandles="1" noChangeArrowheads="1" noChangeShapeType="1" noTextEdit="1"/>
              </p:cNvSpPr>
              <p:nvPr/>
            </p:nvSpPr>
            <p:spPr>
              <a:xfrm>
                <a:off x="6501687" y="4001761"/>
                <a:ext cx="1102935" cy="307777"/>
              </a:xfrm>
              <a:prstGeom prst="rect">
                <a:avLst/>
              </a:prstGeom>
              <a:blipFill>
                <a:blip r:embed="rId12"/>
                <a:stretch>
                  <a:fillRect b="-21569"/>
                </a:stretch>
              </a:blipFill>
            </p:spPr>
            <p:txBody>
              <a:bodyPr/>
              <a:lstStyle/>
              <a:p>
                <a:r>
                  <a:rPr lang="en-US">
                    <a:noFill/>
                  </a:rPr>
                  <a:t> </a:t>
                </a:r>
              </a:p>
            </p:txBody>
          </p:sp>
        </mc:Fallback>
      </mc:AlternateContent>
    </p:spTree>
    <p:extLst>
      <p:ext uri="{BB962C8B-B14F-4D97-AF65-F5344CB8AC3E}">
        <p14:creationId xmlns:p14="http://schemas.microsoft.com/office/powerpoint/2010/main" val="164456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9416CC0F-1235-4067-B5CD-DD93578F69F6}"/>
              </a:ext>
            </a:extLst>
          </p:cNvPr>
          <p:cNvCxnSpPr>
            <a:cxnSpLocks/>
          </p:cNvCxnSpPr>
          <p:nvPr/>
        </p:nvCxnSpPr>
        <p:spPr>
          <a:xfrm>
            <a:off x="-9427" y="650451"/>
            <a:ext cx="12201427" cy="942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图片 15" descr="蓝色的标志&#10;&#10;描述已自动生成">
            <a:extLst>
              <a:ext uri="{FF2B5EF4-FFF2-40B4-BE49-F238E27FC236}">
                <a16:creationId xmlns:a16="http://schemas.microsoft.com/office/drawing/2014/main" id="{0E7E82C1-0F83-45EB-A16F-085D5DBEC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5093" y="72377"/>
            <a:ext cx="538350" cy="523849"/>
          </a:xfrm>
          <a:prstGeom prst="rect">
            <a:avLst/>
          </a:prstGeom>
        </p:spPr>
      </p:pic>
      <p:sp>
        <p:nvSpPr>
          <p:cNvPr id="4" name="文本框 3">
            <a:extLst>
              <a:ext uri="{FF2B5EF4-FFF2-40B4-BE49-F238E27FC236}">
                <a16:creationId xmlns:a16="http://schemas.microsoft.com/office/drawing/2014/main" id="{1904CBF3-4B70-427F-A925-B7412805BB33}"/>
              </a:ext>
            </a:extLst>
          </p:cNvPr>
          <p:cNvSpPr txBox="1"/>
          <p:nvPr/>
        </p:nvSpPr>
        <p:spPr>
          <a:xfrm>
            <a:off x="162886" y="149635"/>
            <a:ext cx="60965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Role of Magnetic Reconnection in Acceleration and Expansion</a:t>
            </a:r>
          </a:p>
        </p:txBody>
      </p:sp>
      <p:pic>
        <p:nvPicPr>
          <p:cNvPr id="7" name="图片 6" descr="图表&#10;&#10;描述已自动生成">
            <a:extLst>
              <a:ext uri="{FF2B5EF4-FFF2-40B4-BE49-F238E27FC236}">
                <a16:creationId xmlns:a16="http://schemas.microsoft.com/office/drawing/2014/main" id="{ADF57C9A-B62F-4C63-8DB3-3EDEAC1E4C13}"/>
              </a:ext>
            </a:extLst>
          </p:cNvPr>
          <p:cNvPicPr>
            <a:picLocks noChangeAspect="1"/>
          </p:cNvPicPr>
          <p:nvPr/>
        </p:nvPicPr>
        <p:blipFill>
          <a:blip r:embed="rId4"/>
          <a:stretch>
            <a:fillRect/>
          </a:stretch>
        </p:blipFill>
        <p:spPr>
          <a:xfrm>
            <a:off x="352623" y="876690"/>
            <a:ext cx="6254281" cy="5613663"/>
          </a:xfrm>
          <a:prstGeom prst="rect">
            <a:avLst/>
          </a:prstGeom>
        </p:spPr>
      </p:pic>
      <p:pic>
        <p:nvPicPr>
          <p:cNvPr id="9" name="图片 8" descr="文本, 信件&#10;&#10;描述已自动生成">
            <a:extLst>
              <a:ext uri="{FF2B5EF4-FFF2-40B4-BE49-F238E27FC236}">
                <a16:creationId xmlns:a16="http://schemas.microsoft.com/office/drawing/2014/main" id="{C2AFC678-9C8F-49F2-B022-786DA24A0B6B}"/>
              </a:ext>
            </a:extLst>
          </p:cNvPr>
          <p:cNvPicPr>
            <a:picLocks noChangeAspect="1"/>
          </p:cNvPicPr>
          <p:nvPr/>
        </p:nvPicPr>
        <p:blipFill>
          <a:blip r:embed="rId5"/>
          <a:stretch>
            <a:fillRect/>
          </a:stretch>
        </p:blipFill>
        <p:spPr>
          <a:xfrm>
            <a:off x="7226822" y="1880547"/>
            <a:ext cx="4102492" cy="523277"/>
          </a:xfrm>
          <a:prstGeom prst="rect">
            <a:avLst/>
          </a:prstGeom>
        </p:spPr>
      </p:pic>
      <p:sp>
        <p:nvSpPr>
          <p:cNvPr id="11" name="文本框 10">
            <a:extLst>
              <a:ext uri="{FF2B5EF4-FFF2-40B4-BE49-F238E27FC236}">
                <a16:creationId xmlns:a16="http://schemas.microsoft.com/office/drawing/2014/main" id="{FF8CD279-8C64-466D-B6ED-5999B4773EC4}"/>
              </a:ext>
            </a:extLst>
          </p:cNvPr>
          <p:cNvSpPr txBox="1"/>
          <p:nvPr/>
        </p:nvSpPr>
        <p:spPr>
          <a:xfrm>
            <a:off x="7012482" y="1000962"/>
            <a:ext cx="4705035"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Assume the deceleration caused by the solar wind drag force is compensated by the acceleration due to magnetic reconnection.</a:t>
            </a:r>
          </a:p>
        </p:txBody>
      </p:sp>
      <p:sp>
        <p:nvSpPr>
          <p:cNvPr id="12" name="文本框 11">
            <a:extLst>
              <a:ext uri="{FF2B5EF4-FFF2-40B4-BE49-F238E27FC236}">
                <a16:creationId xmlns:a16="http://schemas.microsoft.com/office/drawing/2014/main" id="{6B0E4FE1-0948-4207-9E93-9963B8964DAE}"/>
              </a:ext>
            </a:extLst>
          </p:cNvPr>
          <p:cNvSpPr txBox="1"/>
          <p:nvPr/>
        </p:nvSpPr>
        <p:spPr>
          <a:xfrm>
            <a:off x="960474" y="1525609"/>
            <a:ext cx="2659419" cy="338554"/>
          </a:xfrm>
          <a:prstGeom prst="rect">
            <a:avLst/>
          </a:prstGeom>
          <a:noFill/>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MHD simulations (Hu 1998)</a:t>
            </a:r>
          </a:p>
        </p:txBody>
      </p:sp>
      <p:sp>
        <p:nvSpPr>
          <p:cNvPr id="13" name="文本框 12">
            <a:extLst>
              <a:ext uri="{FF2B5EF4-FFF2-40B4-BE49-F238E27FC236}">
                <a16:creationId xmlns:a16="http://schemas.microsoft.com/office/drawing/2014/main" id="{1A6EA33D-AA6B-4C96-8895-FBBF74983FCA}"/>
              </a:ext>
            </a:extLst>
          </p:cNvPr>
          <p:cNvSpPr txBox="1"/>
          <p:nvPr/>
        </p:nvSpPr>
        <p:spPr>
          <a:xfrm>
            <a:off x="7012482" y="2579846"/>
            <a:ext cx="4705035" cy="1569660"/>
          </a:xfrm>
          <a:prstGeom prst="rect">
            <a:avLst/>
          </a:prstGeom>
          <a:noFill/>
        </p:spPr>
        <p:txBody>
          <a:bodyPr wrap="square" rtlCol="0">
            <a:spAutoFit/>
          </a:bodyPr>
          <a:lstStyle/>
          <a:p>
            <a:pPr algn="just"/>
            <a:r>
              <a:rPr lang="en-US" sz="1600" b="1" i="1" dirty="0">
                <a:latin typeface="Times New Roman" panose="02020603050405020304" pitchFamily="18" charset="0"/>
                <a:cs typeface="Times New Roman" panose="02020603050405020304" pitchFamily="18" charset="0"/>
              </a:rPr>
              <a:t>Magnetic reconnection not only leads to apparent acceleration (expansion) but also compensates the deceleration due to the solar wind drag. The contribution of magnetic reconnection to CME expansion is comparable to or even larger than that to CME acceleration (in the high corona).</a:t>
            </a:r>
          </a:p>
        </p:txBody>
      </p:sp>
      <p:sp>
        <p:nvSpPr>
          <p:cNvPr id="14" name="文本框 13">
            <a:extLst>
              <a:ext uri="{FF2B5EF4-FFF2-40B4-BE49-F238E27FC236}">
                <a16:creationId xmlns:a16="http://schemas.microsoft.com/office/drawing/2014/main" id="{56309534-C762-472D-956B-9531CD39F100}"/>
              </a:ext>
            </a:extLst>
          </p:cNvPr>
          <p:cNvSpPr txBox="1"/>
          <p:nvPr/>
        </p:nvSpPr>
        <p:spPr>
          <a:xfrm>
            <a:off x="7012482" y="4515567"/>
            <a:ext cx="5053826" cy="2185214"/>
          </a:xfrm>
          <a:prstGeom prst="rect">
            <a:avLst/>
          </a:prstGeom>
          <a:noFill/>
        </p:spPr>
        <p:txBody>
          <a:bodyPr wrap="square" rtlCol="0">
            <a:spAutoFit/>
          </a:bodyPr>
          <a:lstStyle/>
          <a:p>
            <a:pPr>
              <a:spcBef>
                <a:spcPts val="300"/>
              </a:spcBef>
            </a:pPr>
            <a:r>
              <a:rPr lang="en-US" sz="1400" dirty="0">
                <a:solidFill>
                  <a:schemeClr val="accent1">
                    <a:lumMod val="50000"/>
                  </a:schemeClr>
                </a:solidFill>
                <a:latin typeface="Times New Roman" panose="02020603050405020304" pitchFamily="18" charset="0"/>
                <a:cs typeface="Times New Roman" panose="02020603050405020304" pitchFamily="18" charset="0"/>
              </a:rPr>
              <a:t>     To be discussed:</a:t>
            </a:r>
          </a:p>
          <a:p>
            <a:pPr marL="285750" indent="-285750">
              <a:spcBef>
                <a:spcPts val="300"/>
              </a:spcBef>
              <a:buFont typeface="Arial" panose="020B0604020202020204" pitchFamily="34" charset="0"/>
              <a:buChar char="•"/>
            </a:pPr>
            <a:r>
              <a:rPr lang="en-US" sz="1400" dirty="0">
                <a:solidFill>
                  <a:schemeClr val="accent1">
                    <a:lumMod val="50000"/>
                  </a:schemeClr>
                </a:solidFill>
                <a:latin typeface="Times New Roman" panose="02020603050405020304" pitchFamily="18" charset="0"/>
                <a:cs typeface="Times New Roman" panose="02020603050405020304" pitchFamily="18" charset="0"/>
              </a:rPr>
              <a:t>Acceleration of fast CME.</a:t>
            </a:r>
          </a:p>
          <a:p>
            <a:pPr marL="285750" indent="-285750">
              <a:spcBef>
                <a:spcPts val="300"/>
              </a:spcBef>
              <a:buFont typeface="Arial" panose="020B0604020202020204" pitchFamily="34" charset="0"/>
              <a:buChar char="•"/>
            </a:pPr>
            <a:r>
              <a:rPr lang="en-US" sz="1400" dirty="0">
                <a:solidFill>
                  <a:schemeClr val="accent1">
                    <a:lumMod val="50000"/>
                  </a:schemeClr>
                </a:solidFill>
                <a:latin typeface="Times New Roman" panose="02020603050405020304" pitchFamily="18" charset="0"/>
                <a:cs typeface="Times New Roman" panose="02020603050405020304" pitchFamily="18" charset="0"/>
              </a:rPr>
              <a:t>Structure of the CME bright core (Gibson et al. 2006; Howard et al. 2017; Veronig et al. 2018).</a:t>
            </a:r>
          </a:p>
          <a:p>
            <a:pPr marL="285750" indent="-285750">
              <a:spcBef>
                <a:spcPts val="300"/>
              </a:spcBef>
              <a:buFont typeface="Arial" panose="020B0604020202020204" pitchFamily="34" charset="0"/>
              <a:buChar char="•"/>
            </a:pPr>
            <a:r>
              <a:rPr lang="en-US" sz="1400" dirty="0">
                <a:solidFill>
                  <a:schemeClr val="accent1">
                    <a:lumMod val="50000"/>
                  </a:schemeClr>
                </a:solidFill>
                <a:latin typeface="Times New Roman" panose="02020603050405020304" pitchFamily="18" charset="0"/>
                <a:cs typeface="Times New Roman" panose="02020603050405020304" pitchFamily="18" charset="0"/>
              </a:rPr>
              <a:t>Reconnection contribution to expansion and acceleration in the low solar corona.</a:t>
            </a:r>
          </a:p>
          <a:p>
            <a:pPr marL="285750" indent="-285750">
              <a:spcBef>
                <a:spcPts val="300"/>
              </a:spcBef>
              <a:buFont typeface="Arial" panose="020B0604020202020204" pitchFamily="34" charset="0"/>
              <a:buChar char="•"/>
            </a:pPr>
            <a:r>
              <a:rPr lang="en-US" sz="1400" dirty="0">
                <a:solidFill>
                  <a:schemeClr val="accent1">
                    <a:lumMod val="50000"/>
                  </a:schemeClr>
                </a:solidFill>
                <a:latin typeface="Times New Roman" panose="02020603050405020304" pitchFamily="18" charset="0"/>
                <a:cs typeface="Times New Roman" panose="02020603050405020304" pitchFamily="18" charset="0"/>
              </a:rPr>
              <a:t>How does reconnection influence CME dynamics when CME is at large distance (e.g., rate)?</a:t>
            </a:r>
          </a:p>
          <a:p>
            <a:r>
              <a:rPr lang="en-US" sz="1400"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78335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474</Words>
  <Application>Microsoft Office PowerPoint</Application>
  <PresentationFormat>宽屏</PresentationFormat>
  <Paragraphs>47</Paragraphs>
  <Slides>5</Slides>
  <Notes>4</Notes>
  <HiddenSlides>0</HiddenSlides>
  <MMClips>3</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vt:i4>
      </vt:variant>
    </vt:vector>
  </HeadingPairs>
  <TitlesOfParts>
    <vt:vector size="11" baseType="lpstr">
      <vt:lpstr>Arial</vt:lpstr>
      <vt:lpstr>Calibri</vt:lpstr>
      <vt:lpstr>Calibri Light</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 Zhuang</dc:creator>
  <cp:lastModifiedBy>Bin Zhuang</cp:lastModifiedBy>
  <cp:revision>70</cp:revision>
  <dcterms:created xsi:type="dcterms:W3CDTF">2021-08-09T20:45:47Z</dcterms:created>
  <dcterms:modified xsi:type="dcterms:W3CDTF">2021-09-06T02:04:07Z</dcterms:modified>
</cp:coreProperties>
</file>