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2800588" cy="30275213"/>
  <p:notesSz cx="10020300" cy="14054138"/>
  <p:defaultTextStyle>
    <a:defPPr>
      <a:defRPr lang="en-US"/>
    </a:defPPr>
    <a:lvl1pPr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56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28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0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5625" indent="3175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41">
          <p15:clr>
            <a:srgbClr val="A4A3A4"/>
          </p15:clr>
        </p15:guide>
        <p15:guide id="2" pos="134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ai, Ravindra T" initials="DRT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07F"/>
    <a:srgbClr val="FE9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88959" autoAdjust="0"/>
  </p:normalViewPr>
  <p:slideViewPr>
    <p:cSldViewPr>
      <p:cViewPr varScale="1">
        <p:scale>
          <a:sx n="24" d="100"/>
          <a:sy n="24" d="100"/>
        </p:scale>
        <p:origin x="1652" y="12"/>
      </p:cViewPr>
      <p:guideLst>
        <p:guide orient="horz" pos="9541"/>
        <p:guide pos="13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C5E75D2E-D932-4B52-99CA-1AE69D83BD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1813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37559" tIns="68780" rIns="137559" bIns="68780" numCol="1" anchor="t" anchorCtr="0" compatLnSpc="1">
            <a:prstTxWarp prst="textNoShape">
              <a:avLst/>
            </a:prstTxWarp>
          </a:bodyPr>
          <a:lstStyle>
            <a:lvl1pPr defTabSz="1374775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A65ED5F5-5028-4171-A0E4-98431AE0AC2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8488" y="0"/>
            <a:ext cx="4341812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37559" tIns="68780" rIns="137559" bIns="68780" numCol="1" anchor="t" anchorCtr="0" compatLnSpc="1">
            <a:prstTxWarp prst="textNoShape">
              <a:avLst/>
            </a:prstTxWarp>
          </a:bodyPr>
          <a:lstStyle>
            <a:lvl1pPr algn="r" defTabSz="1374775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4100" name="Rectangle 1028">
            <a:extLst>
              <a:ext uri="{FF2B5EF4-FFF2-40B4-BE49-F238E27FC236}">
                <a16:creationId xmlns:a16="http://schemas.microsoft.com/office/drawing/2014/main" id="{29481C14-869D-4ADF-B601-4D477211370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350875"/>
            <a:ext cx="4341813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37559" tIns="68780" rIns="137559" bIns="68780" numCol="1" anchor="b" anchorCtr="0" compatLnSpc="1">
            <a:prstTxWarp prst="textNoShape">
              <a:avLst/>
            </a:prstTxWarp>
          </a:bodyPr>
          <a:lstStyle>
            <a:lvl1pPr defTabSz="1374775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4101" name="Rectangle 1029">
            <a:extLst>
              <a:ext uri="{FF2B5EF4-FFF2-40B4-BE49-F238E27FC236}">
                <a16:creationId xmlns:a16="http://schemas.microsoft.com/office/drawing/2014/main" id="{139F9434-0CF9-4683-BC3B-7C08106D074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8488" y="13350875"/>
            <a:ext cx="4341812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37559" tIns="68780" rIns="137559" bIns="68780" numCol="1" anchor="b" anchorCtr="0" compatLnSpc="1">
            <a:prstTxWarp prst="textNoShape">
              <a:avLst/>
            </a:prstTxWarp>
          </a:bodyPr>
          <a:lstStyle>
            <a:lvl1pPr algn="r" defTabSz="1374775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Arial" charset="0"/>
              </a:defRPr>
            </a:lvl1pPr>
          </a:lstStyle>
          <a:p>
            <a:pPr>
              <a:defRPr/>
            </a:pPr>
            <a:fld id="{44BD2FA9-306D-43C3-9C33-DD22D672D6F1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C63F45-A896-405A-B5E6-30E038F1F4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704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75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28AB-CA73-44F7-9039-1DDA9837A95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704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75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C0EB5A5E-C823-4D24-A27F-67C867F1AA0B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BBC1AC3-BFD0-4A7F-8825-7446D59A08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657350" y="1757363"/>
            <a:ext cx="6705600" cy="4743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1223A4-729E-4FE4-B89A-C7098AA7C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1713" y="6764338"/>
            <a:ext cx="8016875" cy="55324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D4571-C021-4368-B6EB-0CF7A23FFC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3349288"/>
            <a:ext cx="4341813" cy="704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75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0E279-F4F1-4C51-9CC7-661D73796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75313" y="13349288"/>
            <a:ext cx="4343400" cy="704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75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FB665CAC-2517-426D-BEE5-AD2A298E6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02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620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93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240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57736" algn="l" defTabSz="863095" rtl="0" eaLnBrk="1" latinLnBrk="0" hangingPunct="1">
      <a:defRPr sz="1130" kern="1200">
        <a:solidFill>
          <a:schemeClr val="tx1"/>
        </a:solidFill>
        <a:latin typeface="+mn-lt"/>
        <a:ea typeface="+mn-ea"/>
        <a:cs typeface="+mn-cs"/>
      </a:defRPr>
    </a:lvl6pPr>
    <a:lvl7pPr marL="2589284" algn="l" defTabSz="863095" rtl="0" eaLnBrk="1" latinLnBrk="0" hangingPunct="1">
      <a:defRPr sz="1130" kern="1200">
        <a:solidFill>
          <a:schemeClr val="tx1"/>
        </a:solidFill>
        <a:latin typeface="+mn-lt"/>
        <a:ea typeface="+mn-ea"/>
        <a:cs typeface="+mn-cs"/>
      </a:defRPr>
    </a:lvl7pPr>
    <a:lvl8pPr marL="3020831" algn="l" defTabSz="863095" rtl="0" eaLnBrk="1" latinLnBrk="0" hangingPunct="1">
      <a:defRPr sz="1130" kern="1200">
        <a:solidFill>
          <a:schemeClr val="tx1"/>
        </a:solidFill>
        <a:latin typeface="+mn-lt"/>
        <a:ea typeface="+mn-ea"/>
        <a:cs typeface="+mn-cs"/>
      </a:defRPr>
    </a:lvl8pPr>
    <a:lvl9pPr marL="3452378" algn="l" defTabSz="863095" rtl="0" eaLnBrk="1" latinLnBrk="0" hangingPunct="1">
      <a:defRPr sz="11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B1091C52-B7AE-47A6-8BC1-5A72976A4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7C99519-492E-404B-9485-09560C2C8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D6E0DCE4-CF74-4B2D-AC76-742835E5C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2BB503AD-7FEE-4E43-B377-7A77CD6EA744}" type="slidenum">
              <a:rPr lang="en-US" altLang="en-US" smtClean="0">
                <a:latin typeface="Arial" panose="020B0604020202020204" pitchFamily="34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054" y="4954774"/>
            <a:ext cx="36380500" cy="10540261"/>
          </a:xfrm>
        </p:spPr>
        <p:txBody>
          <a:bodyPr anchor="b"/>
          <a:lstStyle>
            <a:lvl1pPr algn="ctr">
              <a:defRPr sz="264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084" y="15901492"/>
            <a:ext cx="32100441" cy="7309502"/>
          </a:xfrm>
        </p:spPr>
        <p:txBody>
          <a:bodyPr/>
          <a:lstStyle>
            <a:lvl1pPr marL="0" indent="0" algn="ctr">
              <a:buNone/>
              <a:defRPr sz="10601"/>
            </a:lvl1pPr>
            <a:lvl2pPr marL="2018461" indent="0" algn="ctr">
              <a:buNone/>
              <a:defRPr sz="8830"/>
            </a:lvl2pPr>
            <a:lvl3pPr marL="4036912" indent="0" algn="ctr">
              <a:buNone/>
              <a:defRPr sz="7950"/>
            </a:lvl3pPr>
            <a:lvl4pPr marL="6055373" indent="0" algn="ctr">
              <a:buNone/>
              <a:defRPr sz="7060"/>
            </a:lvl4pPr>
            <a:lvl5pPr marL="8073824" indent="0" algn="ctr">
              <a:buNone/>
              <a:defRPr sz="7060"/>
            </a:lvl5pPr>
            <a:lvl6pPr marL="10092285" indent="0" algn="ctr">
              <a:buNone/>
              <a:defRPr sz="7060"/>
            </a:lvl6pPr>
            <a:lvl7pPr marL="12110736" indent="0" algn="ctr">
              <a:buNone/>
              <a:defRPr sz="7060"/>
            </a:lvl7pPr>
            <a:lvl8pPr marL="14129196" indent="0" algn="ctr">
              <a:buNone/>
              <a:defRPr sz="7060"/>
            </a:lvl8pPr>
            <a:lvl9pPr marL="16147647" indent="0" algn="ctr">
              <a:buNone/>
              <a:defRPr sz="70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99E88-EA2F-4AC0-86F6-8EA2A17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9C846-E613-4131-9406-96FE7E44CE8B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305F5-5DDE-4654-900C-D0D07375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C0CD7-0E35-423D-B377-D90ADC94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ACB3-AA18-4D83-88A3-6F47568AA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5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AD41C-6EA9-4FA2-BEC1-05CDB7D7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A868-9AC1-4B8B-928E-935F5677771F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6450E-E26B-497F-9D4E-FC22A14D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2CDEE-6404-47D0-8716-AF6FD7FF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61AF-E1DC-459D-87A2-AD7A2439A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9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29182" y="1611874"/>
            <a:ext cx="9228872" cy="256568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539" y="1611874"/>
            <a:ext cx="27151627" cy="256568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04EA-EF54-44F2-BB86-2A22F06A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11E2C-7744-49DC-B483-A396F6AD00D1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E167F-FB82-4E59-AE4A-83AD399A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98BA-6852-4C5B-893B-B6768FA8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34D69-FA8E-4C3A-A1FE-CFBA3BCEB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0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29F3-F092-4DF1-B49C-A9E548A8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56F98-A71C-4372-B0E4-1131D2B21404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02748-BB12-4EBF-945F-107B40B2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2ED86-32D9-43FB-B1E2-5EB885F7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9576-B8B6-4E81-B18E-3AD12F071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0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248" y="7547790"/>
            <a:ext cx="36915510" cy="12593648"/>
          </a:xfrm>
        </p:spPr>
        <p:txBody>
          <a:bodyPr anchor="b"/>
          <a:lstStyle>
            <a:lvl1pPr>
              <a:defRPr sz="264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248" y="20260585"/>
            <a:ext cx="36915510" cy="6622696"/>
          </a:xfrm>
        </p:spPr>
        <p:txBody>
          <a:bodyPr/>
          <a:lstStyle>
            <a:lvl1pPr marL="0" indent="0">
              <a:buNone/>
              <a:defRPr sz="10601">
                <a:solidFill>
                  <a:schemeClr val="tx1"/>
                </a:solidFill>
              </a:defRPr>
            </a:lvl1pPr>
            <a:lvl2pPr marL="2018461" indent="0">
              <a:buNone/>
              <a:defRPr sz="8830">
                <a:solidFill>
                  <a:schemeClr val="tx1">
                    <a:tint val="75000"/>
                  </a:schemeClr>
                </a:solidFill>
              </a:defRPr>
            </a:lvl2pPr>
            <a:lvl3pPr marL="4036912" indent="0">
              <a:buNone/>
              <a:defRPr sz="7950">
                <a:solidFill>
                  <a:schemeClr val="tx1">
                    <a:tint val="75000"/>
                  </a:schemeClr>
                </a:solidFill>
              </a:defRPr>
            </a:lvl3pPr>
            <a:lvl4pPr marL="6055373" indent="0">
              <a:buNone/>
              <a:defRPr sz="7060">
                <a:solidFill>
                  <a:schemeClr val="tx1">
                    <a:tint val="75000"/>
                  </a:schemeClr>
                </a:solidFill>
              </a:defRPr>
            </a:lvl4pPr>
            <a:lvl5pPr marL="8073824" indent="0">
              <a:buNone/>
              <a:defRPr sz="7060">
                <a:solidFill>
                  <a:schemeClr val="tx1">
                    <a:tint val="75000"/>
                  </a:schemeClr>
                </a:solidFill>
              </a:defRPr>
            </a:lvl5pPr>
            <a:lvl6pPr marL="10092285" indent="0">
              <a:buNone/>
              <a:defRPr sz="7060">
                <a:solidFill>
                  <a:schemeClr val="tx1">
                    <a:tint val="75000"/>
                  </a:schemeClr>
                </a:solidFill>
              </a:defRPr>
            </a:lvl6pPr>
            <a:lvl7pPr marL="12110736" indent="0">
              <a:buNone/>
              <a:defRPr sz="7060">
                <a:solidFill>
                  <a:schemeClr val="tx1">
                    <a:tint val="75000"/>
                  </a:schemeClr>
                </a:solidFill>
              </a:defRPr>
            </a:lvl7pPr>
            <a:lvl8pPr marL="14129196" indent="0">
              <a:buNone/>
              <a:defRPr sz="7060">
                <a:solidFill>
                  <a:schemeClr val="tx1">
                    <a:tint val="75000"/>
                  </a:schemeClr>
                </a:solidFill>
              </a:defRPr>
            </a:lvl8pPr>
            <a:lvl9pPr marL="16147647" indent="0">
              <a:buNone/>
              <a:defRPr sz="70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C4E29-4F8E-420E-8619-C481B786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17309-570A-466A-A123-6D99E9B7EFFA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FCB9-EC41-47D3-96DB-E5E358F2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201A-6631-47FB-90F9-C2D6CC6F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34BFF-BF82-4EBF-B505-C86550F6E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4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539" y="8059372"/>
            <a:ext cx="18190255" cy="192093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7794" y="8059372"/>
            <a:ext cx="18190255" cy="192093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62DBDA-19EC-421C-B6E4-62172152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6A771-E66C-439A-A75D-9F87CE88ECD3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EA9398-31BD-4B8A-BF8D-D3EAFC63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383564-FA26-4433-8294-628BF047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8A36D-6C3C-40D4-9C34-16A882650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4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109" y="1611884"/>
            <a:ext cx="36915510" cy="58518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119" y="7421628"/>
            <a:ext cx="18106652" cy="3637230"/>
          </a:xfrm>
        </p:spPr>
        <p:txBody>
          <a:bodyPr anchor="b"/>
          <a:lstStyle>
            <a:lvl1pPr marL="0" indent="0">
              <a:buNone/>
              <a:defRPr sz="10601" b="1"/>
            </a:lvl1pPr>
            <a:lvl2pPr marL="2018461" indent="0">
              <a:buNone/>
              <a:defRPr sz="8830" b="1"/>
            </a:lvl2pPr>
            <a:lvl3pPr marL="4036912" indent="0">
              <a:buNone/>
              <a:defRPr sz="7950" b="1"/>
            </a:lvl3pPr>
            <a:lvl4pPr marL="6055373" indent="0">
              <a:buNone/>
              <a:defRPr sz="7060" b="1"/>
            </a:lvl4pPr>
            <a:lvl5pPr marL="8073824" indent="0">
              <a:buNone/>
              <a:defRPr sz="7060" b="1"/>
            </a:lvl5pPr>
            <a:lvl6pPr marL="10092285" indent="0">
              <a:buNone/>
              <a:defRPr sz="7060" b="1"/>
            </a:lvl6pPr>
            <a:lvl7pPr marL="12110736" indent="0">
              <a:buNone/>
              <a:defRPr sz="7060" b="1"/>
            </a:lvl7pPr>
            <a:lvl8pPr marL="14129196" indent="0">
              <a:buNone/>
              <a:defRPr sz="7060" b="1"/>
            </a:lvl8pPr>
            <a:lvl9pPr marL="16147647" indent="0">
              <a:buNone/>
              <a:defRPr sz="70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119" y="11058873"/>
            <a:ext cx="18106652" cy="16265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7809" y="7421628"/>
            <a:ext cx="18195825" cy="3637230"/>
          </a:xfrm>
        </p:spPr>
        <p:txBody>
          <a:bodyPr anchor="b"/>
          <a:lstStyle>
            <a:lvl1pPr marL="0" indent="0">
              <a:buNone/>
              <a:defRPr sz="10601" b="1"/>
            </a:lvl1pPr>
            <a:lvl2pPr marL="2018461" indent="0">
              <a:buNone/>
              <a:defRPr sz="8830" b="1"/>
            </a:lvl2pPr>
            <a:lvl3pPr marL="4036912" indent="0">
              <a:buNone/>
              <a:defRPr sz="7950" b="1"/>
            </a:lvl3pPr>
            <a:lvl4pPr marL="6055373" indent="0">
              <a:buNone/>
              <a:defRPr sz="7060" b="1"/>
            </a:lvl4pPr>
            <a:lvl5pPr marL="8073824" indent="0">
              <a:buNone/>
              <a:defRPr sz="7060" b="1"/>
            </a:lvl5pPr>
            <a:lvl6pPr marL="10092285" indent="0">
              <a:buNone/>
              <a:defRPr sz="7060" b="1"/>
            </a:lvl6pPr>
            <a:lvl7pPr marL="12110736" indent="0">
              <a:buNone/>
              <a:defRPr sz="7060" b="1"/>
            </a:lvl7pPr>
            <a:lvl8pPr marL="14129196" indent="0">
              <a:buNone/>
              <a:defRPr sz="7060" b="1"/>
            </a:lvl8pPr>
            <a:lvl9pPr marL="16147647" indent="0">
              <a:buNone/>
              <a:defRPr sz="70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7809" y="11058873"/>
            <a:ext cx="18195825" cy="16265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EA3E11-3C0E-49AB-B33C-163FBD07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49C0-4224-41B4-9697-8609553FD72D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1925DC-C774-4D24-993D-CBD33BE8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5D6F64-67C8-4082-A9AF-5F421D89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C896-F57E-4168-8109-7D5CEB630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0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7F400F-E09B-44C8-B6DF-9DA1B4EA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6C418-BBD3-4521-9503-60FFAA82FB68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E255A5-760B-416A-AB50-BB2A510A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5961BE-09C9-4CDD-9272-FE0C3973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51854-E9B7-43E6-A72A-719DB3C5E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1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DA6D4A5-2A71-437B-9C7B-CBB2FDCA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1713-3DE6-4C76-9931-194E491FD74F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9C6CBC-5482-4C1D-96DE-7A74DD236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CA207C-E92A-4B35-AE03-9C484AF8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142D-47EB-499E-B0B7-84D65C40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124" y="2018351"/>
            <a:ext cx="13804302" cy="7064219"/>
          </a:xfrm>
        </p:spPr>
        <p:txBody>
          <a:bodyPr anchor="b"/>
          <a:lstStyle>
            <a:lvl1pPr>
              <a:defRPr sz="141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5830" y="4359078"/>
            <a:ext cx="21667794" cy="21515025"/>
          </a:xfrm>
        </p:spPr>
        <p:txBody>
          <a:bodyPr/>
          <a:lstStyle>
            <a:lvl1pPr>
              <a:defRPr sz="14131"/>
            </a:lvl1pPr>
            <a:lvl2pPr>
              <a:defRPr sz="12361"/>
            </a:lvl2pPr>
            <a:lvl3pPr>
              <a:defRPr sz="10601"/>
            </a:lvl3pPr>
            <a:lvl4pPr>
              <a:defRPr sz="8830"/>
            </a:lvl4pPr>
            <a:lvl5pPr>
              <a:defRPr sz="8830"/>
            </a:lvl5pPr>
            <a:lvl6pPr>
              <a:defRPr sz="8830"/>
            </a:lvl6pPr>
            <a:lvl7pPr>
              <a:defRPr sz="8830"/>
            </a:lvl7pPr>
            <a:lvl8pPr>
              <a:defRPr sz="8830"/>
            </a:lvl8pPr>
            <a:lvl9pPr>
              <a:defRPr sz="883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124" y="9082570"/>
            <a:ext cx="13804302" cy="16826570"/>
          </a:xfrm>
        </p:spPr>
        <p:txBody>
          <a:bodyPr/>
          <a:lstStyle>
            <a:lvl1pPr marL="0" indent="0">
              <a:buNone/>
              <a:defRPr sz="7060"/>
            </a:lvl1pPr>
            <a:lvl2pPr marL="2018461" indent="0">
              <a:buNone/>
              <a:defRPr sz="6180"/>
            </a:lvl2pPr>
            <a:lvl3pPr marL="4036912" indent="0">
              <a:buNone/>
              <a:defRPr sz="5300"/>
            </a:lvl3pPr>
            <a:lvl4pPr marL="6055373" indent="0">
              <a:buNone/>
              <a:defRPr sz="4420"/>
            </a:lvl4pPr>
            <a:lvl5pPr marL="8073824" indent="0">
              <a:buNone/>
              <a:defRPr sz="4420"/>
            </a:lvl5pPr>
            <a:lvl6pPr marL="10092285" indent="0">
              <a:buNone/>
              <a:defRPr sz="4420"/>
            </a:lvl6pPr>
            <a:lvl7pPr marL="12110736" indent="0">
              <a:buNone/>
              <a:defRPr sz="4420"/>
            </a:lvl7pPr>
            <a:lvl8pPr marL="14129196" indent="0">
              <a:buNone/>
              <a:defRPr sz="4420"/>
            </a:lvl8pPr>
            <a:lvl9pPr marL="16147647" indent="0">
              <a:buNone/>
              <a:defRPr sz="44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3BD248-6D3E-41D3-8AC0-0E1443C1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071F0-B580-48D5-8D85-FF66204FA20E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1F4947-92AF-4FB1-A59B-65F38380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291BE2-F6C6-44CA-9A34-FAF8E382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3980-7F34-40D0-B1E9-AD151D5EC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124" y="2018351"/>
            <a:ext cx="13804302" cy="7064219"/>
          </a:xfrm>
        </p:spPr>
        <p:txBody>
          <a:bodyPr anchor="b"/>
          <a:lstStyle>
            <a:lvl1pPr>
              <a:defRPr sz="141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5830" y="4359078"/>
            <a:ext cx="21667794" cy="21515025"/>
          </a:xfrm>
        </p:spPr>
        <p:txBody>
          <a:bodyPr rtlCol="0">
            <a:normAutofit/>
          </a:bodyPr>
          <a:lstStyle>
            <a:lvl1pPr marL="0" indent="0">
              <a:buNone/>
              <a:defRPr sz="14131"/>
            </a:lvl1pPr>
            <a:lvl2pPr marL="2018461" indent="0">
              <a:buNone/>
              <a:defRPr sz="12361"/>
            </a:lvl2pPr>
            <a:lvl3pPr marL="4036912" indent="0">
              <a:buNone/>
              <a:defRPr sz="10601"/>
            </a:lvl3pPr>
            <a:lvl4pPr marL="6055373" indent="0">
              <a:buNone/>
              <a:defRPr sz="8830"/>
            </a:lvl4pPr>
            <a:lvl5pPr marL="8073824" indent="0">
              <a:buNone/>
              <a:defRPr sz="8830"/>
            </a:lvl5pPr>
            <a:lvl6pPr marL="10092285" indent="0">
              <a:buNone/>
              <a:defRPr sz="8830"/>
            </a:lvl6pPr>
            <a:lvl7pPr marL="12110736" indent="0">
              <a:buNone/>
              <a:defRPr sz="8830"/>
            </a:lvl7pPr>
            <a:lvl8pPr marL="14129196" indent="0">
              <a:buNone/>
              <a:defRPr sz="8830"/>
            </a:lvl8pPr>
            <a:lvl9pPr marL="16147647" indent="0">
              <a:buNone/>
              <a:defRPr sz="883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124" y="9082570"/>
            <a:ext cx="13804302" cy="16826570"/>
          </a:xfrm>
        </p:spPr>
        <p:txBody>
          <a:bodyPr/>
          <a:lstStyle>
            <a:lvl1pPr marL="0" indent="0">
              <a:buNone/>
              <a:defRPr sz="7060"/>
            </a:lvl1pPr>
            <a:lvl2pPr marL="2018461" indent="0">
              <a:buNone/>
              <a:defRPr sz="6180"/>
            </a:lvl2pPr>
            <a:lvl3pPr marL="4036912" indent="0">
              <a:buNone/>
              <a:defRPr sz="5300"/>
            </a:lvl3pPr>
            <a:lvl4pPr marL="6055373" indent="0">
              <a:buNone/>
              <a:defRPr sz="4420"/>
            </a:lvl4pPr>
            <a:lvl5pPr marL="8073824" indent="0">
              <a:buNone/>
              <a:defRPr sz="4420"/>
            </a:lvl5pPr>
            <a:lvl6pPr marL="10092285" indent="0">
              <a:buNone/>
              <a:defRPr sz="4420"/>
            </a:lvl6pPr>
            <a:lvl7pPr marL="12110736" indent="0">
              <a:buNone/>
              <a:defRPr sz="4420"/>
            </a:lvl7pPr>
            <a:lvl8pPr marL="14129196" indent="0">
              <a:buNone/>
              <a:defRPr sz="4420"/>
            </a:lvl8pPr>
            <a:lvl9pPr marL="16147647" indent="0">
              <a:buNone/>
              <a:defRPr sz="44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8207AD-AAFD-4290-87E7-51E90C3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1E54B-05A6-414C-B3F8-8C5294852440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CF91E6-FEBA-4DEE-8910-511F50B9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D68B59-FD5E-4509-9F16-A7F780E5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E0B02-7238-4B3D-A432-00149E762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7228154-3110-48E1-B89B-20AC4A4F7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43225" y="1611313"/>
            <a:ext cx="36914138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5C7C46-59F1-4701-98B7-49C146B32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943225" y="8059738"/>
            <a:ext cx="36914138" cy="192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C7BF0-7CDE-41BE-97A8-8D552400E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3225" y="28060650"/>
            <a:ext cx="9629775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6758" eaLnBrk="1" fontAlgn="auto" hangingPunct="1">
              <a:spcBef>
                <a:spcPts val="0"/>
              </a:spcBef>
              <a:spcAft>
                <a:spcPts val="0"/>
              </a:spcAft>
              <a:defRPr sz="5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2FCA54-FE09-46FA-AB04-BE024F787DA7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87032-3434-49C4-8201-360CFE7BF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77963" y="28060650"/>
            <a:ext cx="14444662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6758" eaLnBrk="1" fontAlgn="auto" hangingPunct="1">
              <a:spcBef>
                <a:spcPts val="0"/>
              </a:spcBef>
              <a:spcAft>
                <a:spcPts val="0"/>
              </a:spcAft>
              <a:defRPr sz="5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CF05-A5E0-40B9-846C-E82008B2A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227588" y="28060650"/>
            <a:ext cx="9629775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6758" eaLnBrk="1" fontAlgn="auto" hangingPunct="1">
              <a:spcBef>
                <a:spcPts val="0"/>
              </a:spcBef>
              <a:spcAft>
                <a:spcPts val="0"/>
              </a:spcAft>
              <a:defRPr sz="5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51DAD0-933F-43B1-966C-6D18DFCA5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AECAEFA-B357-4808-A61D-22D6D39ABF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37488" y="4329113"/>
            <a:ext cx="298243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x-none" altLang="x-none" sz="2410">
              <a:solidFill>
                <a:srgbClr val="0E207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035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035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2pPr>
      <a:lvl3pPr algn="l" defTabSz="4035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3pPr>
      <a:lvl4pPr algn="l" defTabSz="4035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4pPr>
      <a:lvl5pPr algn="l" defTabSz="4035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4035425" rtl="0" fontAlgn="base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4035425" rtl="0" fontAlgn="base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4035425" rtl="0" fontAlgn="base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4035425" rtl="0" fontAlgn="base">
        <a:lnSpc>
          <a:spcPct val="90000"/>
        </a:lnSpc>
        <a:spcBef>
          <a:spcPct val="0"/>
        </a:spcBef>
        <a:spcAft>
          <a:spcPct val="0"/>
        </a:spcAft>
        <a:defRPr sz="19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008063" indent="-1008063" algn="l" defTabSz="4035425" rtl="0" eaLnBrk="0" fontAlgn="base" hangingPunct="0">
        <a:lnSpc>
          <a:spcPct val="90000"/>
        </a:lnSpc>
        <a:spcBef>
          <a:spcPts val="4425"/>
        </a:spcBef>
        <a:spcAft>
          <a:spcPct val="0"/>
        </a:spcAft>
        <a:buFont typeface="Arial" panose="020B0604020202020204" pitchFamily="34" charset="0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1pPr>
      <a:lvl2pPr marL="3027363" indent="-1008063" algn="l" defTabSz="4035425" rtl="0" eaLnBrk="0" fontAlgn="base" hangingPunct="0">
        <a:lnSpc>
          <a:spcPct val="90000"/>
        </a:lnSpc>
        <a:spcBef>
          <a:spcPts val="2213"/>
        </a:spcBef>
        <a:spcAft>
          <a:spcPct val="0"/>
        </a:spcAft>
        <a:buFont typeface="Arial" panose="020B0604020202020204" pitchFamily="34" charset="0"/>
        <a:buChar char="•"/>
        <a:defRPr sz="10600" kern="1200">
          <a:solidFill>
            <a:schemeClr val="tx1"/>
          </a:solidFill>
          <a:latin typeface="+mn-lt"/>
          <a:ea typeface="+mn-ea"/>
          <a:cs typeface="+mn-cs"/>
        </a:defRPr>
      </a:lvl2pPr>
      <a:lvl3pPr marL="5045075" indent="-1008063" algn="l" defTabSz="4035425" rtl="0" eaLnBrk="0" fontAlgn="base" hangingPunct="0">
        <a:lnSpc>
          <a:spcPct val="90000"/>
        </a:lnSpc>
        <a:spcBef>
          <a:spcPts val="2213"/>
        </a:spcBef>
        <a:spcAft>
          <a:spcPct val="0"/>
        </a:spcAft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7064375" indent="-1008063" algn="l" defTabSz="4035425" rtl="0" eaLnBrk="0" fontAlgn="base" hangingPunct="0">
        <a:lnSpc>
          <a:spcPct val="90000"/>
        </a:lnSpc>
        <a:spcBef>
          <a:spcPts val="2213"/>
        </a:spcBef>
        <a:spcAft>
          <a:spcPct val="0"/>
        </a:spcAft>
        <a:buFont typeface="Arial" panose="020B0604020202020204" pitchFamily="34" charset="0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4pPr>
      <a:lvl5pPr marL="9082088" indent="-1008063" algn="l" defTabSz="4035425" rtl="0" eaLnBrk="0" fontAlgn="base" hangingPunct="0">
        <a:lnSpc>
          <a:spcPct val="90000"/>
        </a:lnSpc>
        <a:spcBef>
          <a:spcPts val="2213"/>
        </a:spcBef>
        <a:spcAft>
          <a:spcPct val="0"/>
        </a:spcAft>
        <a:buFont typeface="Arial" panose="020B0604020202020204" pitchFamily="34" charset="0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5pPr>
      <a:lvl6pPr marL="11101505" indent="-1009230" algn="l" defTabSz="4036912" rtl="0" eaLnBrk="1" latinLnBrk="0" hangingPunct="1">
        <a:lnSpc>
          <a:spcPct val="90000"/>
        </a:lnSpc>
        <a:spcBef>
          <a:spcPts val="2210"/>
        </a:spcBef>
        <a:buFont typeface="Arial" panose="020B0604020202020204" pitchFamily="34" charset="0"/>
        <a:buChar char="•"/>
        <a:defRPr sz="7950" kern="1200">
          <a:solidFill>
            <a:schemeClr val="tx1"/>
          </a:solidFill>
          <a:latin typeface="+mn-lt"/>
          <a:ea typeface="+mn-ea"/>
          <a:cs typeface="+mn-cs"/>
        </a:defRPr>
      </a:lvl6pPr>
      <a:lvl7pPr marL="13119966" indent="-1009230" algn="l" defTabSz="4036912" rtl="0" eaLnBrk="1" latinLnBrk="0" hangingPunct="1">
        <a:lnSpc>
          <a:spcPct val="90000"/>
        </a:lnSpc>
        <a:spcBef>
          <a:spcPts val="2210"/>
        </a:spcBef>
        <a:buFont typeface="Arial" panose="020B0604020202020204" pitchFamily="34" charset="0"/>
        <a:buChar char="•"/>
        <a:defRPr sz="7950" kern="1200">
          <a:solidFill>
            <a:schemeClr val="tx1"/>
          </a:solidFill>
          <a:latin typeface="+mn-lt"/>
          <a:ea typeface="+mn-ea"/>
          <a:cs typeface="+mn-cs"/>
        </a:defRPr>
      </a:lvl7pPr>
      <a:lvl8pPr marL="15138417" indent="-1009230" algn="l" defTabSz="4036912" rtl="0" eaLnBrk="1" latinLnBrk="0" hangingPunct="1">
        <a:lnSpc>
          <a:spcPct val="90000"/>
        </a:lnSpc>
        <a:spcBef>
          <a:spcPts val="2210"/>
        </a:spcBef>
        <a:buFont typeface="Arial" panose="020B0604020202020204" pitchFamily="34" charset="0"/>
        <a:buChar char="•"/>
        <a:defRPr sz="7950" kern="1200">
          <a:solidFill>
            <a:schemeClr val="tx1"/>
          </a:solidFill>
          <a:latin typeface="+mn-lt"/>
          <a:ea typeface="+mn-ea"/>
          <a:cs typeface="+mn-cs"/>
        </a:defRPr>
      </a:lvl8pPr>
      <a:lvl9pPr marL="17156878" indent="-1009230" algn="l" defTabSz="4036912" rtl="0" eaLnBrk="1" latinLnBrk="0" hangingPunct="1">
        <a:lnSpc>
          <a:spcPct val="90000"/>
        </a:lnSpc>
        <a:spcBef>
          <a:spcPts val="2210"/>
        </a:spcBef>
        <a:buFont typeface="Arial" panose="020B0604020202020204" pitchFamily="34" charset="0"/>
        <a:buChar char="•"/>
        <a:defRPr sz="7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1pPr>
      <a:lvl2pPr marL="2018461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2pPr>
      <a:lvl3pPr marL="4036912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3pPr>
      <a:lvl4pPr marL="6055373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4pPr>
      <a:lvl5pPr marL="8073824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5pPr>
      <a:lvl6pPr marL="10092285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6pPr>
      <a:lvl7pPr marL="12110736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7pPr>
      <a:lvl8pPr marL="14129196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8pPr>
      <a:lvl9pPr marL="16147647" algn="l" defTabSz="4036912" rtl="0" eaLnBrk="1" latinLnBrk="0" hangingPunct="1">
        <a:defRPr sz="7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26" Type="http://schemas.openxmlformats.org/officeDocument/2006/relationships/image" Target="../media/image23.png"/><Relationship Id="rId3" Type="http://schemas.openxmlformats.org/officeDocument/2006/relationships/hyperlink" Target="mailto:ravindra.desai@imperial.ac.uk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4.gif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10.emf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6.jpeg"/><Relationship Id="rId19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9.emf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6A6539C0-13E5-4AE0-8542-685F598075EE}"/>
              </a:ext>
            </a:extLst>
          </p:cNvPr>
          <p:cNvSpPr/>
          <p:nvPr/>
        </p:nvSpPr>
        <p:spPr>
          <a:xfrm>
            <a:off x="904600" y="303958"/>
            <a:ext cx="41074499" cy="522383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9ADE640-85F1-45E1-B4BD-6FE468E198BF}"/>
              </a:ext>
            </a:extLst>
          </p:cNvPr>
          <p:cNvSpPr/>
          <p:nvPr/>
        </p:nvSpPr>
        <p:spPr>
          <a:xfrm>
            <a:off x="12770542" y="5848572"/>
            <a:ext cx="14587305" cy="10665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13" tIns="30552" rIns="61113" bIns="30552" anchor="ctr"/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2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2E9943-DD3A-4BC5-ABB6-AA6B16E2D380}"/>
              </a:ext>
            </a:extLst>
          </p:cNvPr>
          <p:cNvSpPr/>
          <p:nvPr/>
        </p:nvSpPr>
        <p:spPr>
          <a:xfrm>
            <a:off x="27902430" y="5839078"/>
            <a:ext cx="14049356" cy="203082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13" tIns="30552" rIns="61113" bIns="30552" anchor="ctr"/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2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C30E36-1977-4976-9F84-EC47BE1DE4B5}"/>
              </a:ext>
            </a:extLst>
          </p:cNvPr>
          <p:cNvSpPr/>
          <p:nvPr/>
        </p:nvSpPr>
        <p:spPr>
          <a:xfrm>
            <a:off x="817273" y="5848573"/>
            <a:ext cx="11320553" cy="4204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13" tIns="30552" rIns="61113" bIns="30552" anchor="ctr"/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20" b="1" dirty="0"/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71487D58-BC6C-4799-896F-22E4BAA3F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138" y="683232"/>
            <a:ext cx="2642416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0800" b="1" baseline="-25000" dirty="0">
                <a:solidFill>
                  <a:srgbClr val="FFC000"/>
                </a:solidFill>
                <a:latin typeface="Arial" charset="0"/>
              </a:rPr>
              <a:t>Three Dimensional MHD Simulations of Coronal Mass Ejections in the context of Space Weather Forecasting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EA9C1BCD-5620-4B46-A103-F0BE2353B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195" y="3592300"/>
            <a:ext cx="405320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6758" eaLnBrk="1" fontAlgn="auto" hangingPunct="1">
              <a:spcBef>
                <a:spcPts val="850"/>
              </a:spcBef>
              <a:spcAft>
                <a:spcPts val="0"/>
              </a:spcAft>
              <a:defRPr/>
            </a:pP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Ravindra T. Desai</a:t>
            </a:r>
            <a:r>
              <a:rPr lang="en-GB" altLang="x-none" sz="2800" b="1" baseline="30000" dirty="0">
                <a:solidFill>
                  <a:srgbClr val="0E207F"/>
                </a:solidFill>
                <a:latin typeface="Arial" charset="0"/>
              </a:rPr>
              <a:t>1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 (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  <a:hlinkClick r:id="rId3"/>
              </a:rPr>
              <a:t>ravindra.desai@imperial.ac.uk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), 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Gordon J. Koehn</a:t>
            </a:r>
            <a:r>
              <a:rPr lang="en-GB" altLang="x-none" sz="2800" b="1" baseline="30000" dirty="0" smtClean="0">
                <a:solidFill>
                  <a:srgbClr val="0E207F"/>
                </a:solidFill>
                <a:latin typeface="Arial" charset="0"/>
              </a:rPr>
              <a:t>1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, </a:t>
            </a:r>
            <a:r>
              <a:rPr lang="en-GB" altLang="x-none" sz="2800" b="1" dirty="0" err="1" smtClean="0">
                <a:solidFill>
                  <a:srgbClr val="0E207F"/>
                </a:solidFill>
                <a:latin typeface="Arial" charset="0"/>
              </a:rPr>
              <a:t>Maxime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 Battaillard</a:t>
            </a:r>
            <a:r>
              <a:rPr lang="en-GB" altLang="x-none" sz="2800" b="1" baseline="30000" dirty="0" smtClean="0">
                <a:solidFill>
                  <a:srgbClr val="0E207F"/>
                </a:solidFill>
                <a:latin typeface="Arial" charset="0"/>
              </a:rPr>
              <a:t>1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, 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Jeffrey Blunier</a:t>
            </a:r>
            <a:r>
              <a:rPr lang="en-GB" altLang="x-none" sz="2800" b="1" baseline="30000" dirty="0">
                <a:solidFill>
                  <a:srgbClr val="0E207F"/>
                </a:solidFill>
                <a:latin typeface="Arial" charset="0"/>
              </a:rPr>
              <a:t>1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, Han Zhang</a:t>
            </a:r>
            <a:r>
              <a:rPr lang="en-GB" altLang="x-none" sz="2800" b="1" baseline="30000" dirty="0" smtClean="0">
                <a:solidFill>
                  <a:srgbClr val="0E207F"/>
                </a:solidFill>
                <a:latin typeface="Arial" charset="0"/>
              </a:rPr>
              <a:t>2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	        	 </a:t>
            </a:r>
          </a:p>
          <a:p>
            <a:pPr algn="ctr" defTabSz="456758" eaLnBrk="1" fontAlgn="auto" hangingPunct="1">
              <a:spcBef>
                <a:spcPts val="850"/>
              </a:spcBef>
              <a:spcAft>
                <a:spcPts val="0"/>
              </a:spcAft>
              <a:defRPr/>
            </a:pPr>
            <a:r>
              <a:rPr lang="en-GB" altLang="x-none" sz="2800" b="1" baseline="30000" dirty="0" smtClean="0">
                <a:solidFill>
                  <a:srgbClr val="0E207F"/>
                </a:solidFill>
                <a:latin typeface="Arial" charset="0"/>
              </a:rPr>
              <a:t>1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Space &amp; Atmospheric Physics Group, </a:t>
            </a:r>
            <a:r>
              <a:rPr lang="en-GB" altLang="x-none" sz="2800" b="1" dirty="0" err="1" smtClean="0">
                <a:solidFill>
                  <a:srgbClr val="0E207F"/>
                </a:solidFill>
                <a:latin typeface="Arial" charset="0"/>
              </a:rPr>
              <a:t>Blackett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 </a:t>
            </a:r>
            <a:r>
              <a:rPr lang="en-GB" altLang="x-none" sz="2800" b="1" dirty="0">
                <a:solidFill>
                  <a:srgbClr val="0E207F"/>
                </a:solidFill>
                <a:latin typeface="Arial" charset="0"/>
              </a:rPr>
              <a:t>Laboratory, Imperial College London, UK. </a:t>
            </a:r>
          </a:p>
          <a:p>
            <a:pPr algn="ctr" defTabSz="456758" eaLnBrk="1" fontAlgn="auto" hangingPunct="1">
              <a:spcBef>
                <a:spcPts val="850"/>
              </a:spcBef>
              <a:spcAft>
                <a:spcPts val="0"/>
              </a:spcAft>
              <a:defRPr/>
            </a:pPr>
            <a:r>
              <a:rPr lang="en-GB" altLang="x-none" sz="2800" b="1" baseline="30000" dirty="0" smtClean="0">
                <a:solidFill>
                  <a:srgbClr val="0E207F"/>
                </a:solidFill>
                <a:latin typeface="Arial" charset="0"/>
              </a:rPr>
              <a:t>2</a:t>
            </a:r>
            <a:r>
              <a:rPr lang="en-GB" altLang="x-none" sz="2800" b="1" dirty="0" smtClean="0">
                <a:solidFill>
                  <a:srgbClr val="0E207F"/>
                </a:solidFill>
                <a:latin typeface="Arial" charset="0"/>
              </a:rPr>
              <a:t>Department of Physics, University of Durham, Durham, UK.</a:t>
            </a:r>
            <a:endParaRPr lang="en-GB" altLang="x-none" sz="28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2094" name="Text Box 46">
            <a:extLst>
              <a:ext uri="{FF2B5EF4-FFF2-40B4-BE49-F238E27FC236}">
                <a16:creationId xmlns:a16="http://schemas.microsoft.com/office/drawing/2014/main" id="{593D2F8C-304A-4298-A852-8202237D8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56" y="5920582"/>
            <a:ext cx="114592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>
                <a:solidFill>
                  <a:srgbClr val="FE9914"/>
                </a:solidFill>
                <a:latin typeface="Arial" charset="0"/>
              </a:rPr>
              <a:t>Overview</a:t>
            </a:r>
            <a:endParaRPr lang="en-GB" altLang="x-none" sz="4000" b="1" dirty="0">
              <a:solidFill>
                <a:srgbClr val="0E207F"/>
              </a:solidFill>
              <a:latin typeface="Arial" charset="0"/>
            </a:endParaRPr>
          </a:p>
        </p:txBody>
      </p:sp>
      <p:pic>
        <p:nvPicPr>
          <p:cNvPr id="4103" name="Picture 78" descr="IMP_ML_2CS_PS">
            <a:extLst>
              <a:ext uri="{FF2B5EF4-FFF2-40B4-BE49-F238E27FC236}">
                <a16:creationId xmlns:a16="http://schemas.microsoft.com/office/drawing/2014/main" id="{66E4C2B4-EE53-4924-B15E-BACD920C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76" y="1144787"/>
            <a:ext cx="6408738" cy="1895475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9670512-7D6A-49DC-9360-DF635E8A17ED}"/>
              </a:ext>
            </a:extLst>
          </p:cNvPr>
          <p:cNvSpPr/>
          <p:nvPr/>
        </p:nvSpPr>
        <p:spPr>
          <a:xfrm>
            <a:off x="12792208" y="16878815"/>
            <a:ext cx="14498204" cy="120267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13" tIns="30552" rIns="61113" bIns="30552" anchor="ctr"/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2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1B0AC1-6F0C-4DBB-99B9-6FDF9624E025}"/>
              </a:ext>
            </a:extLst>
          </p:cNvPr>
          <p:cNvSpPr/>
          <p:nvPr/>
        </p:nvSpPr>
        <p:spPr>
          <a:xfrm>
            <a:off x="817273" y="10365923"/>
            <a:ext cx="11353265" cy="184994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13" tIns="30552" rIns="61113" bIns="30552" anchor="ctr"/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20"/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21EA9A79-79F9-4A48-A571-6F083B7CF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689" y="29015889"/>
            <a:ext cx="7095656" cy="1160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6758" eaLnBrk="1" fontAlgn="auto" hangingPunct="1">
              <a:spcBef>
                <a:spcPts val="1240"/>
              </a:spcBef>
              <a:spcAft>
                <a:spcPts val="0"/>
              </a:spcAft>
              <a:defRPr/>
            </a:pPr>
            <a:r>
              <a:rPr lang="en-GB" altLang="x-none" sz="2140" dirty="0" smtClean="0">
                <a:solidFill>
                  <a:srgbClr val="FE9914"/>
                </a:solidFill>
                <a:latin typeface="Arial" charset="0"/>
              </a:rPr>
              <a:t>References</a:t>
            </a: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err="1" smtClean="0">
                <a:solidFill>
                  <a:srgbClr val="002060"/>
                </a:solidFill>
                <a:latin typeface="Arial" charset="0"/>
              </a:rPr>
              <a:t>Mignone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 et al., (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2007), </a:t>
            </a: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Astrophys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. J. </a:t>
            </a: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Supl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. series, 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170, 1</a:t>
            </a: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Liu et al (2014), Nat. Comm.,5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3481 </a:t>
            </a: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Liu et al., (2017), </a:t>
            </a:r>
            <a:r>
              <a:rPr lang="en-GB" altLang="x-none" sz="1600" dirty="0" err="1" smtClean="0">
                <a:solidFill>
                  <a:srgbClr val="002060"/>
                </a:solidFill>
                <a:latin typeface="Arial" charset="0"/>
              </a:rPr>
              <a:t>Astrophys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. J., 242(2), 15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4BB9E101-8F72-4F34-8394-1290B91D0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3109" y="29026563"/>
            <a:ext cx="6711135" cy="139730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6758" eaLnBrk="1" fontAlgn="auto" hangingPunct="1">
              <a:spcBef>
                <a:spcPts val="1240"/>
              </a:spcBef>
              <a:spcAft>
                <a:spcPts val="0"/>
              </a:spcAft>
              <a:defRPr/>
            </a:pPr>
            <a:r>
              <a:rPr lang="en-US" altLang="x-none" sz="2140" dirty="0">
                <a:solidFill>
                  <a:srgbClr val="FE9914"/>
                </a:solidFill>
                <a:latin typeface="Arial" charset="0"/>
              </a:rPr>
              <a:t>Acknowledgements</a:t>
            </a:r>
            <a:endParaRPr lang="en-GB" altLang="x-none" sz="1520" dirty="0">
              <a:solidFill>
                <a:srgbClr val="002060"/>
              </a:solidFill>
              <a:latin typeface="Arial" charset="0"/>
            </a:endParaRP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RTD is 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funded by the National Environment Research Council (NERC) Highlight Topic grant, “RAD-SAT”, to Imperial College London</a:t>
            </a:r>
            <a:endParaRPr lang="en-GB" sz="1600" dirty="0"/>
          </a:p>
          <a:p>
            <a:pPr defTabSz="456758" eaLnBrk="1" fontAlgn="auto" hangingPunct="1">
              <a:spcBef>
                <a:spcPts val="1240"/>
              </a:spcBef>
              <a:spcAft>
                <a:spcPts val="0"/>
              </a:spcAft>
              <a:defRPr/>
            </a:pPr>
            <a:endParaRPr lang="en-GB" altLang="x-none" sz="2140" dirty="0">
              <a:solidFill>
                <a:srgbClr val="FE9914"/>
              </a:solidFill>
              <a:latin typeface="Arial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1E295F-2332-4525-B3F1-2A61FE03DD87}"/>
              </a:ext>
            </a:extLst>
          </p:cNvPr>
          <p:cNvSpPr/>
          <p:nvPr/>
        </p:nvSpPr>
        <p:spPr>
          <a:xfrm>
            <a:off x="27845034" y="25792319"/>
            <a:ext cx="14088607" cy="31088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13" tIns="30552" rIns="61113" bIns="30552" anchor="ctr"/>
          <a:lstStyle/>
          <a:p>
            <a:pPr algn="ctr"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20"/>
          </a:p>
        </p:txBody>
      </p:sp>
      <p:sp>
        <p:nvSpPr>
          <p:cNvPr id="43" name="Text Box 46">
            <a:extLst>
              <a:ext uri="{FF2B5EF4-FFF2-40B4-BE49-F238E27FC236}">
                <a16:creationId xmlns:a16="http://schemas.microsoft.com/office/drawing/2014/main" id="{F93D0A7D-CAD5-4BBA-96C0-966F6831F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33" y="10404136"/>
            <a:ext cx="11398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 smtClean="0">
                <a:solidFill>
                  <a:srgbClr val="FE9914"/>
                </a:solidFill>
                <a:latin typeface="Arial" charset="0"/>
              </a:rPr>
              <a:t>Solar Wind Preconditioning</a:t>
            </a:r>
            <a:endParaRPr lang="en-GB" altLang="x-none" sz="36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44" name="Text Box 46">
            <a:extLst>
              <a:ext uri="{FF2B5EF4-FFF2-40B4-BE49-F238E27FC236}">
                <a16:creationId xmlns:a16="http://schemas.microsoft.com/office/drawing/2014/main" id="{D228369C-71B6-4602-B445-A79116A79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903" y="6081772"/>
            <a:ext cx="16874637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 smtClean="0">
                <a:solidFill>
                  <a:srgbClr val="FE9914"/>
                </a:solidFill>
                <a:latin typeface="Arial" charset="0"/>
              </a:rPr>
              <a:t>Gibson-Low Flux Rope Model</a:t>
            </a:r>
            <a:endParaRPr lang="en-GB" altLang="x-none" sz="36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49" name="Text Box 46">
            <a:extLst>
              <a:ext uri="{FF2B5EF4-FFF2-40B4-BE49-F238E27FC236}">
                <a16:creationId xmlns:a16="http://schemas.microsoft.com/office/drawing/2014/main" id="{F5D11E60-C494-4463-9870-956084B98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9865" y="6091812"/>
            <a:ext cx="13990994" cy="66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 smtClean="0">
                <a:solidFill>
                  <a:srgbClr val="FE9914"/>
                </a:solidFill>
                <a:latin typeface="Arial" charset="0"/>
              </a:rPr>
              <a:t>Parametric Study of CME-CME Interactions</a:t>
            </a:r>
            <a:endParaRPr lang="en-GB" altLang="x-none" sz="40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4127" name="Rectangle 1">
            <a:extLst>
              <a:ext uri="{FF2B5EF4-FFF2-40B4-BE49-F238E27FC236}">
                <a16:creationId xmlns:a16="http://schemas.microsoft.com/office/drawing/2014/main" id="{9F765E68-8F3E-44FE-851B-B0CC42451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016" y="6526674"/>
            <a:ext cx="11003523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800" dirty="0">
                <a:latin typeface="Helvetica" pitchFamily="2" charset="0"/>
              </a:rPr>
              <a:t>We conduct a 3-D simulation study to </a:t>
            </a:r>
            <a:r>
              <a:rPr lang="en-GB" sz="2800" dirty="0" smtClean="0">
                <a:latin typeface="Helvetica" pitchFamily="2" charset="0"/>
              </a:rPr>
              <a:t>study: What interplanetary conditions </a:t>
            </a:r>
            <a:r>
              <a:rPr lang="en-GB" sz="2800" dirty="0">
                <a:latin typeface="Helvetica" pitchFamily="2" charset="0"/>
              </a:rPr>
              <a:t>lead to the most </a:t>
            </a:r>
            <a:r>
              <a:rPr lang="en-GB" sz="2800" dirty="0" smtClean="0">
                <a:latin typeface="Helvetica" pitchFamily="2" charset="0"/>
              </a:rPr>
              <a:t>extreme Coronal </a:t>
            </a:r>
            <a:r>
              <a:rPr lang="en-GB" sz="2800" dirty="0">
                <a:latin typeface="Helvetica" pitchFamily="2" charset="0"/>
              </a:rPr>
              <a:t>Mass </a:t>
            </a:r>
            <a:r>
              <a:rPr lang="en-GB" sz="2800" dirty="0" smtClean="0">
                <a:latin typeface="Helvetica" pitchFamily="2" charset="0"/>
              </a:rPr>
              <a:t>Ejections (CMEs) </a:t>
            </a:r>
            <a:r>
              <a:rPr lang="en-GB" sz="2800" dirty="0">
                <a:latin typeface="Helvetica" pitchFamily="2" charset="0"/>
              </a:rPr>
              <a:t>at Earth </a:t>
            </a:r>
            <a:r>
              <a:rPr lang="en-GB" sz="2800" dirty="0" smtClean="0">
                <a:latin typeface="Helvetica" pitchFamily="2" charset="0"/>
              </a:rPr>
              <a:t>orbit?</a:t>
            </a:r>
            <a:endParaRPr lang="en-GB" sz="2800" dirty="0">
              <a:latin typeface="Helvetica" pitchFamily="2" charset="0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800" dirty="0">
                <a:latin typeface="Helvetica" pitchFamily="2" charset="0"/>
              </a:rPr>
              <a:t>This project uses the astrophysical MHD Code PLUTO </a:t>
            </a:r>
            <a:r>
              <a:rPr lang="en-GB" sz="2800" dirty="0" smtClean="0">
                <a:latin typeface="Helvetica" pitchFamily="2" charset="0"/>
              </a:rPr>
              <a:t>[</a:t>
            </a:r>
            <a:r>
              <a:rPr lang="en-GB" sz="2800" dirty="0" err="1">
                <a:latin typeface="Helvetica" pitchFamily="2" charset="0"/>
              </a:rPr>
              <a:t>Mignone</a:t>
            </a:r>
            <a:r>
              <a:rPr lang="en-GB" sz="2800" dirty="0">
                <a:latin typeface="Helvetica" pitchFamily="2" charset="0"/>
              </a:rPr>
              <a:t> et al., 2007] to simulate the inner heliosphere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800" dirty="0" smtClean="0">
                <a:latin typeface="Helvetica" pitchFamily="2" charset="0"/>
              </a:rPr>
              <a:t>We </a:t>
            </a:r>
            <a:r>
              <a:rPr lang="en-GB" sz="2800" dirty="0">
                <a:latin typeface="Helvetica" pitchFamily="2" charset="0"/>
              </a:rPr>
              <a:t>explore the </a:t>
            </a:r>
            <a:r>
              <a:rPr lang="en-GB" sz="2800" dirty="0" smtClean="0">
                <a:latin typeface="Helvetica" pitchFamily="2" charset="0"/>
              </a:rPr>
              <a:t>solar wind-CME and CME-CME interactions and estimate the resultant geo-effectiveness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77" name="Text Box 46">
            <a:extLst>
              <a:ext uri="{FF2B5EF4-FFF2-40B4-BE49-F238E27FC236}">
                <a16:creationId xmlns:a16="http://schemas.microsoft.com/office/drawing/2014/main" id="{3D285782-5D0D-4C15-BB32-E87B4EE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0558" y="31647743"/>
            <a:ext cx="13388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200" b="1" dirty="0">
                <a:solidFill>
                  <a:srgbClr val="FE9914"/>
                </a:solidFill>
                <a:latin typeface="Arial" charset="0"/>
              </a:rPr>
              <a:t>Further work</a:t>
            </a:r>
            <a:endParaRPr lang="en-GB" altLang="x-none" sz="36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D30C28-8EBC-4252-A419-8906CB1256BE}"/>
              </a:ext>
            </a:extLst>
          </p:cNvPr>
          <p:cNvSpPr/>
          <p:nvPr/>
        </p:nvSpPr>
        <p:spPr>
          <a:xfrm>
            <a:off x="9540146" y="29061297"/>
            <a:ext cx="8729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Desat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 et al., 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(2020), Sol. Phys., 295, 130</a:t>
            </a:r>
            <a:endParaRPr lang="en-GB" altLang="x-none" sz="1600" dirty="0">
              <a:solidFill>
                <a:srgbClr val="002060"/>
              </a:solidFill>
              <a:latin typeface="Arial" charset="0"/>
            </a:endParaRP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x-none" sz="1600" dirty="0" smtClean="0">
                <a:solidFill>
                  <a:srgbClr val="002060"/>
                </a:solidFill>
                <a:latin typeface="Arial" charset="0"/>
              </a:rPr>
              <a:t>Linker et al (1999), J. Geophys. Res., 104, A5, 9809</a:t>
            </a: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x-none" sz="1600" dirty="0" smtClean="0">
                <a:solidFill>
                  <a:srgbClr val="002060"/>
                </a:solidFill>
                <a:latin typeface="Arial" charset="0"/>
              </a:rPr>
              <a:t>Gibson &amp; Low (1998), Astrophys., J., 493</a:t>
            </a: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x-none" sz="1600" dirty="0" smtClean="0">
                <a:solidFill>
                  <a:srgbClr val="002060"/>
                </a:solidFill>
                <a:latin typeface="Arial" charset="0"/>
              </a:rPr>
              <a:t>Verbecke et al., (2019), Astron. Astrophys., 627, A111</a:t>
            </a:r>
            <a:endParaRPr lang="de-DE" altLang="x-none" sz="16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5FB3FB-3764-41F6-B300-E736358F77C3}"/>
              </a:ext>
            </a:extLst>
          </p:cNvPr>
          <p:cNvSpPr/>
          <p:nvPr/>
        </p:nvSpPr>
        <p:spPr>
          <a:xfrm>
            <a:off x="17331466" y="29156511"/>
            <a:ext cx="9915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err="1" smtClean="0">
                <a:solidFill>
                  <a:srgbClr val="002060"/>
                </a:solidFill>
                <a:latin typeface="Arial" charset="0"/>
              </a:rPr>
              <a:t>Scolini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 et al., (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2020), </a:t>
            </a: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Astrophys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. J. </a:t>
            </a: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Supl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. series, 247 (1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),  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21</a:t>
            </a:r>
            <a:endParaRPr lang="en-GB" altLang="x-none" sz="1600" dirty="0" smtClean="0">
              <a:solidFill>
                <a:srgbClr val="002060"/>
              </a:solidFill>
              <a:latin typeface="Arial" charset="0"/>
            </a:endParaRP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Wu &amp; </a:t>
            </a:r>
            <a:r>
              <a:rPr lang="en-GB" altLang="x-none" sz="1600" dirty="0" err="1" smtClean="0">
                <a:solidFill>
                  <a:srgbClr val="002060"/>
                </a:solidFill>
                <a:latin typeface="Arial" charset="0"/>
              </a:rPr>
              <a:t>Lepping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 (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2005), J. Atmos. Solar-Terr. Phys. 67(3), 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283</a:t>
            </a: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Desai et al., (2021), </a:t>
            </a:r>
            <a:r>
              <a:rPr lang="en-GB" altLang="x-none" sz="1600" dirty="0" err="1" smtClean="0">
                <a:solidFill>
                  <a:srgbClr val="002060"/>
                </a:solidFill>
                <a:latin typeface="Arial" charset="0"/>
              </a:rPr>
              <a:t>Geophys</a:t>
            </a:r>
            <a:r>
              <a:rPr lang="en-GB" altLang="x-none" sz="1600" dirty="0" smtClean="0">
                <a:solidFill>
                  <a:srgbClr val="002060"/>
                </a:solidFill>
                <a:latin typeface="Arial" charset="0"/>
              </a:rPr>
              <a:t>. Res. Lett., 48</a:t>
            </a:r>
            <a:endParaRPr lang="de-DE" altLang="x-none" sz="16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10" name="Text Box 46">
            <a:extLst>
              <a:ext uri="{FF2B5EF4-FFF2-40B4-BE49-F238E27FC236}">
                <a16:creationId xmlns:a16="http://schemas.microsoft.com/office/drawing/2014/main" id="{BBCC862C-F304-4467-A90D-27C2D45BD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2750" y="17113494"/>
            <a:ext cx="14593436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>
                <a:solidFill>
                  <a:srgbClr val="FE9914"/>
                </a:solidFill>
                <a:latin typeface="Arial" charset="0"/>
              </a:rPr>
              <a:t>Linear Force Free </a:t>
            </a:r>
            <a:r>
              <a:rPr lang="en-GB" altLang="x-none" sz="3600" b="1" dirty="0" err="1" smtClean="0">
                <a:solidFill>
                  <a:srgbClr val="FE9914"/>
                </a:solidFill>
                <a:latin typeface="Arial" charset="0"/>
              </a:rPr>
              <a:t>Spheromak</a:t>
            </a:r>
            <a:r>
              <a:rPr lang="en-GB" altLang="x-none" sz="3600" b="1" dirty="0" smtClean="0">
                <a:solidFill>
                  <a:srgbClr val="FE9914"/>
                </a:solidFill>
                <a:latin typeface="Arial" charset="0"/>
              </a:rPr>
              <a:t> CME Model</a:t>
            </a:r>
            <a:endParaRPr lang="en-GB" altLang="x-none" sz="36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523" name="Text Box 8">
            <a:extLst>
              <a:ext uri="{FF2B5EF4-FFF2-40B4-BE49-F238E27FC236}">
                <a16:creationId xmlns:a16="http://schemas.microsoft.com/office/drawing/2014/main" id="{D115A2EA-0A85-4D57-8F24-D58BBC8CD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846" y="29127878"/>
            <a:ext cx="5549095" cy="13018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6758" eaLnBrk="1" fontAlgn="auto" hangingPunct="1">
              <a:spcBef>
                <a:spcPts val="1240"/>
              </a:spcBef>
              <a:spcAft>
                <a:spcPts val="0"/>
              </a:spcAft>
              <a:defRPr/>
            </a:pPr>
            <a:endParaRPr lang="en-GB" altLang="x-none" sz="1520" dirty="0">
              <a:solidFill>
                <a:srgbClr val="002060"/>
              </a:solidFill>
              <a:latin typeface="Arial" charset="0"/>
            </a:endParaRPr>
          </a:p>
          <a:p>
            <a:pPr defTabSz="4567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This work used the Imperial College High Performance Computing Service (</a:t>
            </a: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doi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: 10.14469/</a:t>
            </a:r>
            <a:r>
              <a:rPr lang="en-GB" altLang="x-none" sz="1600" dirty="0" err="1">
                <a:solidFill>
                  <a:srgbClr val="002060"/>
                </a:solidFill>
                <a:latin typeface="Arial" charset="0"/>
              </a:rPr>
              <a:t>hpc</a:t>
            </a:r>
            <a:r>
              <a:rPr lang="en-GB" altLang="x-none" sz="1600" dirty="0">
                <a:solidFill>
                  <a:srgbClr val="002060"/>
                </a:solidFill>
                <a:latin typeface="Arial" charset="0"/>
              </a:rPr>
              <a:t>/2232).</a:t>
            </a:r>
          </a:p>
          <a:p>
            <a:pPr defTabSz="456758" eaLnBrk="1" fontAlgn="auto" hangingPunct="1">
              <a:spcBef>
                <a:spcPts val="1240"/>
              </a:spcBef>
              <a:spcAft>
                <a:spcPts val="0"/>
              </a:spcAft>
              <a:defRPr/>
            </a:pPr>
            <a:endParaRPr lang="en-GB" altLang="x-none" sz="2140" dirty="0">
              <a:solidFill>
                <a:srgbClr val="FE9914"/>
              </a:solidFill>
              <a:latin typeface="Arial" charset="0"/>
            </a:endParaRPr>
          </a:p>
        </p:txBody>
      </p:sp>
      <p:pic>
        <p:nvPicPr>
          <p:cNvPr id="227" name="Picture 226" descr="A picture containing logo&#10;&#10;Description automatically generated">
            <a:extLst>
              <a:ext uri="{FF2B5EF4-FFF2-40B4-BE49-F238E27FC236}">
                <a16:creationId xmlns:a16="http://schemas.microsoft.com/office/drawing/2014/main" id="{4B98A63A-C110-874D-86BA-56D19F249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1709" y="926898"/>
            <a:ext cx="1734635" cy="2113364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84" y="12158602"/>
            <a:ext cx="10380684" cy="2950674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61" y="15859034"/>
            <a:ext cx="9274052" cy="4555893"/>
          </a:xfrm>
          <a:prstGeom prst="rect">
            <a:avLst/>
          </a:prstGeom>
        </p:spPr>
      </p:pic>
      <p:pic>
        <p:nvPicPr>
          <p:cNvPr id="232" name="Picture 4" descr="Figure 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15" y="22651373"/>
            <a:ext cx="7126688" cy="56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Rectangle 228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1303563" y="15044784"/>
            <a:ext cx="10538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rgbClr val="0085CA"/>
              </a:buClr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Helvetica" pitchFamily="2" charset="0"/>
              </a:rPr>
              <a:t>Driven </a:t>
            </a:r>
            <a:r>
              <a:rPr lang="en-GB" sz="2800" dirty="0">
                <a:latin typeface="Helvetica" pitchFamily="2" charset="0"/>
              </a:rPr>
              <a:t>using the </a:t>
            </a:r>
            <a:r>
              <a:rPr lang="en-GB" sz="2800" dirty="0" err="1" smtClean="0">
                <a:latin typeface="Helvetica" pitchFamily="2" charset="0"/>
              </a:rPr>
              <a:t>Magnetohydrodynamics</a:t>
            </a:r>
            <a:r>
              <a:rPr lang="en-GB" sz="2800" dirty="0" smtClean="0">
                <a:latin typeface="Helvetica" pitchFamily="2" charset="0"/>
              </a:rPr>
              <a:t> </a:t>
            </a:r>
            <a:r>
              <a:rPr lang="en-GB" sz="2800" dirty="0">
                <a:latin typeface="Helvetica" pitchFamily="2" charset="0"/>
              </a:rPr>
              <a:t>Algorithm outside a Sphere (MAS) </a:t>
            </a:r>
            <a:r>
              <a:rPr lang="en-GB" sz="2800" dirty="0" err="1">
                <a:latin typeface="Helvetica" pitchFamily="2" charset="0"/>
              </a:rPr>
              <a:t>Polytropic</a:t>
            </a:r>
            <a:r>
              <a:rPr lang="en-GB" sz="2800" dirty="0">
                <a:latin typeface="Helvetica" pitchFamily="2" charset="0"/>
              </a:rPr>
              <a:t> coronal model [Linker et al</a:t>
            </a:r>
            <a:r>
              <a:rPr lang="en-GB" sz="2800" dirty="0" smtClean="0">
                <a:latin typeface="Helvetica" pitchFamily="2" charset="0"/>
              </a:rPr>
              <a:t>., 2016] 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1628270" y="20248752"/>
            <a:ext cx="99259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buFont typeface="Arial"/>
              <a:buChar char="•"/>
              <a:defRPr/>
            </a:pPr>
            <a:r>
              <a:rPr lang="en-GB" sz="2800" dirty="0" smtClean="0">
                <a:latin typeface="Helvetica" pitchFamily="2" charset="0"/>
              </a:rPr>
              <a:t>Cone model simulation of the 23 July 2012 “Carrington-scale” event and preconditioning CME [Liu et al., 2014]</a:t>
            </a:r>
          </a:p>
          <a:p>
            <a:pPr marL="257175" indent="-257175"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buFont typeface="Arial"/>
              <a:buChar char="•"/>
              <a:defRPr/>
            </a:pPr>
            <a:r>
              <a:rPr lang="en-GB" sz="2800" dirty="0" smtClean="0">
                <a:latin typeface="Helvetica" pitchFamily="2" charset="0"/>
              </a:rPr>
              <a:t>The </a:t>
            </a:r>
            <a:r>
              <a:rPr lang="en-GB" sz="2800" dirty="0">
                <a:latin typeface="Helvetica" pitchFamily="2" charset="0"/>
              </a:rPr>
              <a:t>transit-time and velocity and density profiles are a close </a:t>
            </a:r>
            <a:r>
              <a:rPr lang="en-GB" sz="2800" dirty="0" smtClean="0">
                <a:latin typeface="Helvetica" pitchFamily="2" charset="0"/>
              </a:rPr>
              <a:t>match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9004154" y="24039866"/>
            <a:ext cx="30415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buFont typeface="Arial"/>
              <a:buChar char="•"/>
              <a:defRPr/>
            </a:pPr>
            <a:r>
              <a:rPr lang="en-GB" sz="2800" dirty="0" smtClean="0">
                <a:latin typeface="Helvetica" pitchFamily="2" charset="0"/>
              </a:rPr>
              <a:t>Preconditioning surprisingly didn’t seem significant</a:t>
            </a:r>
          </a:p>
          <a:p>
            <a:pPr marL="257175" indent="-257175"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buFont typeface="Arial"/>
              <a:buChar char="•"/>
              <a:defRPr/>
            </a:pPr>
            <a:r>
              <a:rPr lang="en-GB" sz="2800" dirty="0" smtClean="0">
                <a:latin typeface="Helvetica" pitchFamily="2" charset="0"/>
              </a:rPr>
              <a:t>But it could have been with maximum velocities of 2,750 km/s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3076454" y="23828668"/>
            <a:ext cx="266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defRPr/>
            </a:pPr>
            <a:r>
              <a:rPr lang="en-GB" sz="2400" b="1" dirty="0" smtClean="0">
                <a:latin typeface="Helvetica" pitchFamily="2" charset="0"/>
              </a:rPr>
              <a:t>CME0</a:t>
            </a:r>
            <a:endParaRPr lang="en-GB" sz="2400" b="1" dirty="0">
              <a:latin typeface="Helvetica" pitchFamily="2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6777224" y="23820957"/>
            <a:ext cx="266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defRPr/>
            </a:pPr>
            <a:r>
              <a:rPr lang="en-GB" sz="2400" b="1" dirty="0" smtClean="0">
                <a:latin typeface="Helvetica" pitchFamily="2" charset="0"/>
              </a:rPr>
              <a:t>CME1</a:t>
            </a:r>
            <a:endParaRPr lang="en-GB" sz="2400" b="1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362270" y="9395426"/>
                <a:ext cx="5267305" cy="615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>
                    <a:latin typeface="Helvetica" pitchFamily="2" charset="0"/>
                  </a:rPr>
                  <a:t>Magnetic field  split into an internal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GB" sz="280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GB" sz="2800" dirty="0">
                    <a:latin typeface="Helvetica" pitchFamily="2" charset="0"/>
                  </a:rPr>
                  <a:t> and an external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GB" sz="280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GB" sz="2800" dirty="0">
                    <a:latin typeface="Helvetica" pitchFamily="2" charset="0"/>
                  </a:rPr>
                  <a:t> solution</a:t>
                </a:r>
              </a:p>
              <a:p>
                <a:pPr marL="342900" indent="-342900"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 smtClean="0">
                    <a:latin typeface="Helvetica" pitchFamily="2" charset="0"/>
                  </a:rPr>
                  <a:t>Stretching transformation results in a self-consistent eruption process</a:t>
                </a:r>
              </a:p>
              <a:p>
                <a:pPr marL="342900" indent="-342900"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 smtClean="0">
                    <a:latin typeface="Helvetica" pitchFamily="2" charset="0"/>
                  </a:rPr>
                  <a:t>Times series at 10 solar radii showed the survival of a flux rope structure</a:t>
                </a:r>
              </a:p>
              <a:p>
                <a:pPr marL="342900" indent="-342900"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 smtClean="0">
                    <a:latin typeface="Helvetica" pitchFamily="2" charset="0"/>
                  </a:rPr>
                  <a:t>A lot of complexity to parametrise and large computational loads to extend from solar surface to 1 au </a:t>
                </a:r>
                <a:endParaRPr lang="en-GB" sz="28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270" y="9395426"/>
                <a:ext cx="5267305" cy="6155531"/>
              </a:xfrm>
              <a:prstGeom prst="rect">
                <a:avLst/>
              </a:prstGeom>
              <a:blipFill>
                <a:blip r:embed="rId9"/>
                <a:stretch>
                  <a:fillRect l="-2083" t="-990" r="-4051" b="-17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8" name="Picture 2" descr="CM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9" t="2918" r="3108" b="7858"/>
          <a:stretch/>
        </p:blipFill>
        <p:spPr bwMode="auto">
          <a:xfrm>
            <a:off x="19422640" y="12830536"/>
            <a:ext cx="3436497" cy="322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ZoneTexte 7">
                <a:extLst>
                  <a:ext uri="{FF2B5EF4-FFF2-40B4-BE49-F238E27FC236}">
                    <a16:creationId xmlns:a16="http://schemas.microsoft.com/office/drawing/2014/main" id="{4F1B84BE-E562-954E-BD29-650549DBCCE4}"/>
                  </a:ext>
                </a:extLst>
              </p:cNvPr>
              <p:cNvSpPr txBox="1"/>
              <p:nvPr/>
            </p:nvSpPr>
            <p:spPr>
              <a:xfrm>
                <a:off x="13191382" y="7077728"/>
                <a:ext cx="8465890" cy="1819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 smtClean="0">
                    <a:latin typeface="Helvetica" pitchFamily="2" charset="0"/>
                  </a:rPr>
                  <a:t>Consider </a:t>
                </a:r>
                <a:r>
                  <a:rPr lang="en-GB" sz="2800" dirty="0">
                    <a:latin typeface="Helvetica" pitchFamily="2" charset="0"/>
                  </a:rPr>
                  <a:t>the magnetostatic form of the </a:t>
                </a:r>
                <a:r>
                  <a:rPr lang="en-GB" sz="2800" dirty="0" smtClean="0">
                    <a:latin typeface="Helvetica" pitchFamily="2" charset="0"/>
                  </a:rPr>
                  <a:t>MHD </a:t>
                </a:r>
                <a:r>
                  <a:rPr lang="en-GB" sz="2800" dirty="0">
                    <a:latin typeface="Helvetica" pitchFamily="2" charset="0"/>
                  </a:rPr>
                  <a:t>equations and construct a magnetic field b :</a:t>
                </a:r>
              </a:p>
              <a:p>
                <a:pPr marL="342900" indent="-342900" algn="ctr">
                  <a:spcBef>
                    <a:spcPts val="1200"/>
                  </a:spcBef>
                  <a:spcAft>
                    <a:spcPts val="12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sz="320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32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GB" sz="320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GB" sz="320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𝛻</m:t>
                    </m:r>
                    <m:r>
                      <m:rPr>
                        <m:sty m:val="p"/>
                      </m:rPr>
                      <a:rPr lang="en-GB" sz="320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3200" dirty="0">
                    <a:latin typeface="Helvetica" pitchFamily="2" charset="0"/>
                  </a:rPr>
                  <a:t>   and  </a:t>
                </a:r>
                <a14:m>
                  <m:oMath xmlns:m="http://schemas.openxmlformats.org/officeDocument/2006/math">
                    <m:r>
                      <a:rPr lang="en-GB" sz="32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32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39" name="ZoneTexte 7">
                <a:extLst>
                  <a:ext uri="{FF2B5EF4-FFF2-40B4-BE49-F238E27FC236}">
                    <a16:creationId xmlns:a16="http://schemas.microsoft.com/office/drawing/2014/main" id="{4F1B84BE-E562-954E-BD29-650549DBC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1382" y="7077728"/>
                <a:ext cx="8465890" cy="1819281"/>
              </a:xfrm>
              <a:prstGeom prst="rect">
                <a:avLst/>
              </a:prstGeom>
              <a:blipFill>
                <a:blip r:embed="rId11"/>
                <a:stretch>
                  <a:fillRect l="-1296" t="-3356" b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0" name="Image 2">
            <a:extLst>
              <a:ext uri="{FF2B5EF4-FFF2-40B4-BE49-F238E27FC236}">
                <a16:creationId xmlns:a16="http://schemas.microsoft.com/office/drawing/2014/main" id="{743B669A-B748-5247-8D87-E15A5197E4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69487" y="6079826"/>
            <a:ext cx="4392488" cy="3172353"/>
          </a:xfrm>
          <a:prstGeom prst="rect">
            <a:avLst/>
          </a:prstGeom>
        </p:spPr>
      </p:pic>
      <p:pic>
        <p:nvPicPr>
          <p:cNvPr id="241" name="Image 8">
            <a:extLst>
              <a:ext uri="{FF2B5EF4-FFF2-40B4-BE49-F238E27FC236}">
                <a16:creationId xmlns:a16="http://schemas.microsoft.com/office/drawing/2014/main" id="{FDDCD632-8F8E-8D4A-A85C-9650A2DEB4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487" t="6479" r="8230" b="1529"/>
          <a:stretch/>
        </p:blipFill>
        <p:spPr>
          <a:xfrm>
            <a:off x="19008309" y="9648967"/>
            <a:ext cx="3848638" cy="3042182"/>
          </a:xfrm>
          <a:prstGeom prst="rect">
            <a:avLst/>
          </a:prstGeom>
        </p:spPr>
      </p:pic>
      <p:pic>
        <p:nvPicPr>
          <p:cNvPr id="242" name="Image 10">
            <a:extLst>
              <a:ext uri="{FF2B5EF4-FFF2-40B4-BE49-F238E27FC236}">
                <a16:creationId xmlns:a16="http://schemas.microsoft.com/office/drawing/2014/main" id="{9147A389-9F09-3749-8B5B-EE1332A6EC6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86" t="6720" r="8593" b="1529"/>
          <a:stretch/>
        </p:blipFill>
        <p:spPr>
          <a:xfrm>
            <a:off x="23089448" y="9648522"/>
            <a:ext cx="4035898" cy="3195086"/>
          </a:xfrm>
          <a:prstGeom prst="rect">
            <a:avLst/>
          </a:prstGeom>
        </p:spPr>
      </p:pic>
      <p:pic>
        <p:nvPicPr>
          <p:cNvPr id="244" name="Image 3">
            <a:extLst>
              <a:ext uri="{FF2B5EF4-FFF2-40B4-BE49-F238E27FC236}">
                <a16:creationId xmlns:a16="http://schemas.microsoft.com/office/drawing/2014/main" id="{6607F931-759B-9A4C-B01B-CF696436596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369" t="3614" r="6386" b="1092"/>
          <a:stretch/>
        </p:blipFill>
        <p:spPr>
          <a:xfrm>
            <a:off x="23252122" y="12928588"/>
            <a:ext cx="3935836" cy="3152003"/>
          </a:xfrm>
          <a:prstGeom prst="rect">
            <a:avLst/>
          </a:prstGeom>
        </p:spPr>
      </p:pic>
      <p:pic>
        <p:nvPicPr>
          <p:cNvPr id="245" name="Picture 244" descr="A close-up of a jellyfish&#10;&#10;Description automatically generated with low confidence">
            <a:extLst>
              <a:ext uri="{FF2B5EF4-FFF2-40B4-BE49-F238E27FC236}">
                <a16:creationId xmlns:a16="http://schemas.microsoft.com/office/drawing/2014/main" id="{87B31A76-C417-6E41-B8C4-C81EF8E92D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51422" y="18002560"/>
            <a:ext cx="5184576" cy="4063587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17"/>
          <a:srcRect l="13321" t="18592" r="61041" b="12945"/>
          <a:stretch/>
        </p:blipFill>
        <p:spPr>
          <a:xfrm>
            <a:off x="13168008" y="22666049"/>
            <a:ext cx="8136904" cy="6111121"/>
          </a:xfrm>
          <a:prstGeom prst="rect">
            <a:avLst/>
          </a:prstGeom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CF0B83A8-37FD-1B4E-B3AD-283F08015413}"/>
              </a:ext>
            </a:extLst>
          </p:cNvPr>
          <p:cNvSpPr txBox="1"/>
          <p:nvPr/>
        </p:nvSpPr>
        <p:spPr>
          <a:xfrm>
            <a:off x="19354344" y="18170661"/>
            <a:ext cx="731772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800" dirty="0">
              <a:latin typeface="Helvetica" pitchFamily="2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elvetica" pitchFamily="2" charset="0"/>
              </a:rPr>
              <a:t>Force-free </a:t>
            </a:r>
            <a:r>
              <a:rPr lang="en-GB" sz="2800" dirty="0">
                <a:latin typeface="Helvetica" pitchFamily="2" charset="0"/>
              </a:rPr>
              <a:t>magnetic field </a:t>
            </a:r>
            <a:r>
              <a:rPr lang="en-GB" sz="2800" dirty="0" smtClean="0">
                <a:latin typeface="Helvetica" pitchFamily="2" charset="0"/>
              </a:rPr>
              <a:t>structure defined </a:t>
            </a:r>
            <a:r>
              <a:rPr lang="en-GB" sz="2800" dirty="0">
                <a:latin typeface="Helvetica" pitchFamily="2" charset="0"/>
              </a:rPr>
              <a:t>by </a:t>
            </a:r>
            <a:r>
              <a:rPr lang="en-GB" sz="2800" dirty="0" smtClean="0">
                <a:latin typeface="Helvetica" pitchFamily="2" charset="0"/>
              </a:rPr>
              <a:t>spherical </a:t>
            </a:r>
            <a:r>
              <a:rPr lang="en-GB" sz="2800" dirty="0">
                <a:latin typeface="Helvetica" pitchFamily="2" charset="0"/>
              </a:rPr>
              <a:t>Bessel functions </a:t>
            </a:r>
            <a:r>
              <a:rPr lang="en-GB" sz="2800" dirty="0" smtClean="0">
                <a:latin typeface="Helvetica" pitchFamily="2" charset="0"/>
              </a:rPr>
              <a:t>[</a:t>
            </a:r>
            <a:r>
              <a:rPr lang="en-GB" sz="2800" dirty="0" err="1" smtClean="0">
                <a:latin typeface="Helvetica" pitchFamily="2" charset="0"/>
              </a:rPr>
              <a:t>Verbecke</a:t>
            </a:r>
            <a:r>
              <a:rPr lang="en-GB" sz="2800" dirty="0" smtClean="0">
                <a:latin typeface="Helvetica" pitchFamily="2" charset="0"/>
              </a:rPr>
              <a:t> et al., 2019]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Helvetica" pitchFamily="2" charset="0"/>
              </a:rPr>
              <a:t>Magnetic fields are closed in the azimuthal direction rendering glancing blows less accurate</a:t>
            </a:r>
          </a:p>
        </p:txBody>
      </p:sp>
      <p:pic>
        <p:nvPicPr>
          <p:cNvPr id="248" name="Picture 247" descr="Text&#10;&#10;Description automatically generated">
            <a:extLst>
              <a:ext uri="{FF2B5EF4-FFF2-40B4-BE49-F238E27FC236}">
                <a16:creationId xmlns:a16="http://schemas.microsoft.com/office/drawing/2014/main" id="{7D307B15-EFC5-0A44-B4FE-C942FCBCA3A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11739"/>
          <a:stretch/>
        </p:blipFill>
        <p:spPr>
          <a:xfrm>
            <a:off x="22664637" y="25453072"/>
            <a:ext cx="3289423" cy="847863"/>
          </a:xfrm>
          <a:prstGeom prst="rect">
            <a:avLst/>
          </a:prstGeom>
        </p:spPr>
      </p:pic>
      <p:pic>
        <p:nvPicPr>
          <p:cNvPr id="249" name="Picture 248" descr="Diagram&#10;&#10;Description automatically generated">
            <a:extLst>
              <a:ext uri="{FF2B5EF4-FFF2-40B4-BE49-F238E27FC236}">
                <a16:creationId xmlns:a16="http://schemas.microsoft.com/office/drawing/2014/main" id="{A9082F8E-7A76-AB48-95B8-122C1E8A365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2708" b="11632"/>
          <a:stretch/>
        </p:blipFill>
        <p:spPr>
          <a:xfrm>
            <a:off x="21859534" y="27155121"/>
            <a:ext cx="5002441" cy="739649"/>
          </a:xfrm>
          <a:prstGeom prst="rect">
            <a:avLst/>
          </a:prstGeom>
        </p:spPr>
      </p:pic>
      <p:pic>
        <p:nvPicPr>
          <p:cNvPr id="250" name="Picture 249" descr="A picture containing text&#10;&#10;Description automatically generated">
            <a:extLst>
              <a:ext uri="{FF2B5EF4-FFF2-40B4-BE49-F238E27FC236}">
                <a16:creationId xmlns:a16="http://schemas.microsoft.com/office/drawing/2014/main" id="{A69394AE-6459-B341-8D74-670D8433260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8836"/>
          <a:stretch/>
        </p:blipFill>
        <p:spPr>
          <a:xfrm>
            <a:off x="22543869" y="26450198"/>
            <a:ext cx="3633770" cy="605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2C9D96D1-0592-DD4D-B33D-7D569BA491D6}"/>
                  </a:ext>
                </a:extLst>
              </p:cNvPr>
              <p:cNvSpPr txBox="1"/>
              <p:nvPr/>
            </p:nvSpPr>
            <p:spPr>
              <a:xfrm>
                <a:off x="21611663" y="28193296"/>
                <a:ext cx="56353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000" dirty="0">
                    <a:latin typeface="Helvetica" pitchFamily="2" charset="0"/>
                  </a:rPr>
                  <a:t>w</a:t>
                </a:r>
                <a:r>
                  <a:rPr lang="en-GB" sz="2000" dirty="0" smtClean="0">
                    <a:latin typeface="Helvetica" pitchFamily="2" charset="0"/>
                  </a:rPr>
                  <a:t>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>
                    <a:latin typeface="Helvetica" pitchFamily="2" charset="0"/>
                  </a:rPr>
                  <a:t>is </a:t>
                </a:r>
                <a:r>
                  <a:rPr lang="en-GB" sz="2000" dirty="0">
                    <a:latin typeface="Helvetica" pitchFamily="2" charset="0"/>
                  </a:rPr>
                  <a:t>the radius</a:t>
                </a:r>
                <a:r>
                  <a:rPr lang="en-GB" sz="2000" dirty="0" smtClean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sz="2000" dirty="0" smtClean="0">
                    <a:latin typeface="Helvetica" pitchFamily="2" charset="0"/>
                  </a:rPr>
                  <a:t> is the </a:t>
                </a:r>
              </a:p>
              <a:p>
                <a:pPr algn="r"/>
                <a:r>
                  <a:rPr lang="en-GB" sz="2000" dirty="0" smtClean="0">
                    <a:latin typeface="Helvetica" pitchFamily="2" charset="0"/>
                  </a:rPr>
                  <a:t>helicity,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Helvetica" pitchFamily="2" charset="0"/>
                  </a:rPr>
                  <a:t> is the field magnitude</a:t>
                </a:r>
                <a:endParaRPr lang="en-GB" sz="20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2C9D96D1-0592-DD4D-B33D-7D569BA49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1663" y="28193296"/>
                <a:ext cx="5635325" cy="707886"/>
              </a:xfrm>
              <a:prstGeom prst="rect">
                <a:avLst/>
              </a:prstGeom>
              <a:blipFill>
                <a:blip r:embed="rId21"/>
                <a:stretch>
                  <a:fillRect t="-4310" r="-2270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TextBox 252">
            <a:extLst>
              <a:ext uri="{FF2B5EF4-FFF2-40B4-BE49-F238E27FC236}">
                <a16:creationId xmlns:a16="http://schemas.microsoft.com/office/drawing/2014/main" id="{CF0B83A8-37FD-1B4E-B3AD-283F08015413}"/>
              </a:ext>
            </a:extLst>
          </p:cNvPr>
          <p:cNvSpPr txBox="1"/>
          <p:nvPr/>
        </p:nvSpPr>
        <p:spPr>
          <a:xfrm>
            <a:off x="21642802" y="21854206"/>
            <a:ext cx="526313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elvetica" pitchFamily="2" charset="0"/>
              </a:rPr>
              <a:t>Cone-type implementation provides an intermediary method between cone and GL-type flux rope models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elvetica" pitchFamily="2" charset="0"/>
              </a:rPr>
              <a:t>Time series at 1 au matches definition of a “magnetic cloud”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1497" y="28335643"/>
            <a:ext cx="5229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Helvetica" pitchFamily="2" charset="0"/>
              </a:rPr>
              <a:t>[</a:t>
            </a:r>
            <a:r>
              <a:rPr lang="en-GB" sz="2800" dirty="0" smtClean="0">
                <a:latin typeface="Helvetica" pitchFamily="2" charset="0"/>
              </a:rPr>
              <a:t>Desai </a:t>
            </a:r>
            <a:r>
              <a:rPr lang="en-GB" sz="2800" dirty="0">
                <a:latin typeface="Helvetica" pitchFamily="2" charset="0"/>
              </a:rPr>
              <a:t>et al., </a:t>
            </a:r>
            <a:r>
              <a:rPr lang="en-GB" sz="2800" dirty="0" smtClean="0">
                <a:latin typeface="Helvetica" pitchFamily="2" charset="0"/>
              </a:rPr>
              <a:t>Sol. Phys. 2020]</a:t>
            </a:r>
            <a:endParaRPr lang="en-GB" sz="2800" dirty="0"/>
          </a:p>
        </p:txBody>
      </p:sp>
      <p:sp>
        <p:nvSpPr>
          <p:cNvPr id="11" name="Rectangle 10"/>
          <p:cNvSpPr/>
          <p:nvPr/>
        </p:nvSpPr>
        <p:spPr>
          <a:xfrm>
            <a:off x="1202885" y="11168463"/>
            <a:ext cx="10471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800" dirty="0" smtClean="0">
                <a:latin typeface="Helvetica" pitchFamily="2" charset="0"/>
              </a:rPr>
              <a:t>Most if not all Extreme Space Weather events appear to involve multiple Coronal Mass Ejections [Liu et al., 2014, 2017]</a:t>
            </a:r>
            <a:endParaRPr lang="en-GB" sz="2800" dirty="0">
              <a:latin typeface="Helvetica" pitchFamily="2" charset="0"/>
            </a:endParaRPr>
          </a:p>
        </p:txBody>
      </p:sp>
      <p:pic>
        <p:nvPicPr>
          <p:cNvPr id="254" name="Picture 253"/>
          <p:cNvPicPr>
            <a:picLocks noChangeAspect="1"/>
          </p:cNvPicPr>
          <p:nvPr/>
        </p:nvPicPr>
        <p:blipFill rotWithShape="1">
          <a:blip r:embed="rId22"/>
          <a:srcRect l="64705" t="36559" r="13753" b="30534"/>
          <a:stretch/>
        </p:blipFill>
        <p:spPr>
          <a:xfrm>
            <a:off x="33262859" y="6846948"/>
            <a:ext cx="8572631" cy="3683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088579" y="7287126"/>
            <a:ext cx="481513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>
                <a:latin typeface="Helvetica" pitchFamily="2" charset="0"/>
              </a:rPr>
              <a:t>CME-CME collisions have also been observed to create severe geomagnetic storms such as in September 2017 [</a:t>
            </a:r>
            <a:r>
              <a:rPr lang="en-GB" sz="2800" dirty="0" err="1">
                <a:latin typeface="Helvetica" pitchFamily="2" charset="0"/>
              </a:rPr>
              <a:t>Scolini</a:t>
            </a:r>
            <a:r>
              <a:rPr lang="en-GB" sz="2800" dirty="0">
                <a:latin typeface="Helvetica" pitchFamily="2" charset="0"/>
              </a:rPr>
              <a:t> et al., 2020]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>
                <a:latin typeface="Helvetica" pitchFamily="2" charset="0"/>
              </a:rPr>
              <a:t>We consider a slow-moving </a:t>
            </a:r>
            <a:r>
              <a:rPr lang="en-GB" sz="2800" dirty="0" smtClean="0">
                <a:latin typeface="Helvetica" pitchFamily="2" charset="0"/>
              </a:rPr>
              <a:t>723 </a:t>
            </a:r>
            <a:r>
              <a:rPr lang="en-GB" sz="2800" dirty="0">
                <a:latin typeface="Helvetica" pitchFamily="2" charset="0"/>
              </a:rPr>
              <a:t>km/s CME following by a fast-moving </a:t>
            </a:r>
            <a:r>
              <a:rPr lang="en-GB" sz="2800" dirty="0" smtClean="0">
                <a:latin typeface="Helvetica" pitchFamily="2" charset="0"/>
              </a:rPr>
              <a:t>1,732 </a:t>
            </a:r>
            <a:r>
              <a:rPr lang="en-GB" sz="2800" dirty="0">
                <a:latin typeface="Helvetica" pitchFamily="2" charset="0"/>
              </a:rPr>
              <a:t>km/s CME</a:t>
            </a:r>
          </a:p>
        </p:txBody>
      </p:sp>
      <p:pic>
        <p:nvPicPr>
          <p:cNvPr id="255" name="Picture 254"/>
          <p:cNvPicPr>
            <a:picLocks noChangeAspect="1"/>
          </p:cNvPicPr>
          <p:nvPr/>
        </p:nvPicPr>
        <p:blipFill rotWithShape="1">
          <a:blip r:embed="rId23"/>
          <a:srcRect l="63800" t="18970" r="12796" b="30345"/>
          <a:stretch/>
        </p:blipFill>
        <p:spPr>
          <a:xfrm>
            <a:off x="33813517" y="18747294"/>
            <a:ext cx="7630297" cy="4647542"/>
          </a:xfrm>
          <a:prstGeom prst="rect">
            <a:avLst/>
          </a:prstGeom>
        </p:spPr>
      </p:pic>
      <p:sp>
        <p:nvSpPr>
          <p:cNvPr id="257" name="Text Box 46">
            <a:extLst>
              <a:ext uri="{FF2B5EF4-FFF2-40B4-BE49-F238E27FC236}">
                <a16:creationId xmlns:a16="http://schemas.microsoft.com/office/drawing/2014/main" id="{F5D11E60-C494-4463-9870-956084B98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1216" y="12299644"/>
            <a:ext cx="5615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 smtClean="0">
                <a:solidFill>
                  <a:srgbClr val="FE9914"/>
                </a:solidFill>
                <a:latin typeface="Arial" charset="0"/>
              </a:rPr>
              <a:t>Preliminary results</a:t>
            </a:r>
            <a:endParaRPr lang="en-GB" altLang="x-none" sz="4000" b="1" dirty="0">
              <a:solidFill>
                <a:srgbClr val="0E207F"/>
              </a:solidFill>
              <a:latin typeface="Arial" charset="0"/>
            </a:endParaRP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 rotWithShape="1">
          <a:blip r:embed="rId24"/>
          <a:srcRect l="63597" t="33140" r="12193" b="47679"/>
          <a:stretch/>
        </p:blipFill>
        <p:spPr>
          <a:xfrm>
            <a:off x="29826228" y="23327361"/>
            <a:ext cx="9856232" cy="2196226"/>
          </a:xfrm>
          <a:prstGeom prst="rect">
            <a:avLst/>
          </a:prstGeom>
        </p:spPr>
      </p:pic>
      <p:pic>
        <p:nvPicPr>
          <p:cNvPr id="260" name="Picture 2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D7B32C0-EBA9-B746-B98E-E880B81D6F8D}"/>
              </a:ext>
            </a:extLst>
          </p:cNvPr>
          <p:cNvPicPr>
            <a:picLocks/>
          </p:cNvPicPr>
          <p:nvPr/>
        </p:nvPicPr>
        <p:blipFill rotWithShape="1">
          <a:blip r:embed="rId25"/>
          <a:srcRect l="6821"/>
          <a:stretch/>
        </p:blipFill>
        <p:spPr>
          <a:xfrm>
            <a:off x="34592616" y="11076374"/>
            <a:ext cx="6983690" cy="3330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Rectangle 261"/>
              <p:cNvSpPr/>
              <p:nvPr/>
            </p:nvSpPr>
            <p:spPr>
              <a:xfrm>
                <a:off x="28292740" y="13276228"/>
                <a:ext cx="4970119" cy="12249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 smtClean="0">
                    <a:latin typeface="Helvetica" pitchFamily="2" charset="0"/>
                  </a:rPr>
                  <a:t>Fast-forward shock from a secondary CME appears to significantly compress (and enhance the characteristics of the initial CME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 smtClean="0">
                    <a:latin typeface="Helvetica" pitchFamily="2" charset="0"/>
                  </a:rPr>
                  <a:t>“Waiting time” results confirm previous preconditioning trends reported by Desai et al., (2020) with a cone model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 smtClean="0">
                    <a:latin typeface="Helvetica" pitchFamily="2" charset="0"/>
                  </a:rPr>
                  <a:t>We use the Wu &amp; </a:t>
                </a:r>
                <a:r>
                  <a:rPr lang="en-GB" sz="2800" dirty="0" err="1" smtClean="0">
                    <a:latin typeface="Helvetica" pitchFamily="2" charset="0"/>
                  </a:rPr>
                  <a:t>Lepping</a:t>
                </a:r>
                <a:r>
                  <a:rPr lang="en-GB" sz="2800" dirty="0" smtClean="0">
                    <a:latin typeface="Helvetica" pitchFamily="2" charset="0"/>
                  </a:rPr>
                  <a:t> (2005) relationship for estimating geo-effectiveness / DST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dirty="0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GB" sz="2800" dirty="0" smtClean="0"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n-GB" sz="2800" b="1" dirty="0" smtClean="0">
                  <a:latin typeface="Helvetica" pitchFamily="2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>
                    <a:latin typeface="Helvetica" pitchFamily="2" charset="0"/>
                  </a:rPr>
                  <a:t>Merge near 1 au appears most geo-effective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800" dirty="0">
                    <a:latin typeface="Helvetica" pitchFamily="2" charset="0"/>
                  </a:rPr>
                  <a:t>Further hypothesis is that CME-CME reconnection might induce a more effective merge?</a:t>
                </a:r>
              </a:p>
              <a:p>
                <a:pPr marL="285750" indent="-285750">
                  <a:spcAft>
                    <a:spcPts val="1200"/>
                  </a:spcAft>
                  <a:buFont typeface="Wingdings" pitchFamily="2" charset="2"/>
                  <a:buChar char="§"/>
                </a:pPr>
                <a:endParaRPr lang="en-GB" sz="2800" dirty="0" smtClean="0">
                  <a:latin typeface="Helvetica" pitchFamily="2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Wingdings" pitchFamily="2" charset="2"/>
                  <a:buChar char="§"/>
                </a:pPr>
                <a:endParaRPr lang="en-GB" sz="2800" dirty="0" smtClean="0">
                  <a:latin typeface="Helvetica" pitchFamily="2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Wingdings" pitchFamily="2" charset="2"/>
                  <a:buChar char="§"/>
                </a:pPr>
                <a:endParaRPr lang="en-GB" sz="28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62" name="Rectangle 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2740" y="13276228"/>
                <a:ext cx="4970119" cy="12249507"/>
              </a:xfrm>
              <a:prstGeom prst="rect">
                <a:avLst/>
              </a:prstGeom>
              <a:blipFill>
                <a:blip r:embed="rId26"/>
                <a:stretch>
                  <a:fillRect l="-2083" t="-548" r="-12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7"/>
          <a:srcRect l="20319" t="34912" r="64522" b="26857"/>
          <a:stretch/>
        </p:blipFill>
        <p:spPr>
          <a:xfrm>
            <a:off x="34918333" y="14740086"/>
            <a:ext cx="5707317" cy="4048341"/>
          </a:xfrm>
          <a:prstGeom prst="rect">
            <a:avLst/>
          </a:prstGeom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40334417" y="17777797"/>
            <a:ext cx="266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defRPr/>
            </a:pPr>
            <a:r>
              <a:rPr lang="en-GB" sz="2400" b="1" dirty="0" err="1" smtClean="0">
                <a:latin typeface="Helvetica" pitchFamily="2" charset="0"/>
              </a:rPr>
              <a:t>Bz</a:t>
            </a:r>
            <a:endParaRPr lang="en-GB" sz="2400" b="1" dirty="0">
              <a:latin typeface="Helvetica" pitchFamily="2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5C88EC41-D2E7-40E1-AAC9-03E0F2C85041}"/>
              </a:ext>
            </a:extLst>
          </p:cNvPr>
          <p:cNvSpPr/>
          <p:nvPr/>
        </p:nvSpPr>
        <p:spPr>
          <a:xfrm>
            <a:off x="34430189" y="15041060"/>
            <a:ext cx="266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085CA"/>
              </a:buClr>
              <a:defRPr/>
            </a:pPr>
            <a:r>
              <a:rPr lang="en-GB" sz="2400" b="1" dirty="0" smtClean="0">
                <a:latin typeface="Helvetica" pitchFamily="2" charset="0"/>
              </a:rPr>
              <a:t>+1 , -1 </a:t>
            </a:r>
            <a:endParaRPr lang="en-GB" sz="2400" b="1" dirty="0">
              <a:latin typeface="Helvetica" pitchFamily="2" charset="0"/>
            </a:endParaRPr>
          </a:p>
        </p:txBody>
      </p:sp>
      <p:pic>
        <p:nvPicPr>
          <p:cNvPr id="267" name="Picture 266" descr="C:\Users\rtdesai.PH-RTDESAI\Google Drive\Imperial_Research\other\Fellowship_career\images\fig1.png"/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9"/>
          <a:stretch/>
        </p:blipFill>
        <p:spPr bwMode="auto">
          <a:xfrm>
            <a:off x="38555365" y="25977150"/>
            <a:ext cx="3163299" cy="234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9" r="68976"/>
          <a:stretch/>
        </p:blipFill>
        <p:spPr bwMode="auto">
          <a:xfrm>
            <a:off x="35170550" y="25946050"/>
            <a:ext cx="3304747" cy="26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Rectangle 268"/>
          <p:cNvSpPr/>
          <p:nvPr/>
        </p:nvSpPr>
        <p:spPr>
          <a:xfrm>
            <a:off x="27969865" y="26376513"/>
            <a:ext cx="75844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>
                <a:latin typeface="Helvetica" pitchFamily="2" charset="0"/>
              </a:rPr>
              <a:t>We need an accurate method for predicting solar wind </a:t>
            </a:r>
            <a:r>
              <a:rPr lang="en-GB" sz="2800" dirty="0" smtClean="0">
                <a:latin typeface="Helvetica" pitchFamily="2" charset="0"/>
              </a:rPr>
              <a:t>/ CME conditions </a:t>
            </a:r>
            <a:r>
              <a:rPr lang="en-GB" sz="2800" dirty="0" smtClean="0">
                <a:latin typeface="Helvetica" pitchFamily="2" charset="0"/>
              </a:rPr>
              <a:t>at 1 au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>
                <a:latin typeface="Helvetica" pitchFamily="2" charset="0"/>
              </a:rPr>
              <a:t>Global </a:t>
            </a:r>
            <a:r>
              <a:rPr lang="en-GB" sz="2800" dirty="0" err="1" smtClean="0">
                <a:latin typeface="Helvetica" pitchFamily="2" charset="0"/>
              </a:rPr>
              <a:t>magnetospheric</a:t>
            </a:r>
            <a:r>
              <a:rPr lang="en-GB" sz="2800" dirty="0" smtClean="0">
                <a:latin typeface="Helvetica" pitchFamily="2" charset="0"/>
              </a:rPr>
              <a:t> models can be used to assess </a:t>
            </a:r>
            <a:r>
              <a:rPr lang="en-GB" sz="2800" dirty="0" err="1" smtClean="0">
                <a:latin typeface="Helvetica" pitchFamily="2" charset="0"/>
              </a:rPr>
              <a:t>geoeffectiveness</a:t>
            </a:r>
            <a:r>
              <a:rPr lang="en-GB" sz="2800" dirty="0" smtClean="0">
                <a:latin typeface="Helvetica" pitchFamily="2" charset="0"/>
              </a:rPr>
              <a:t> of CME-CME merges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270" name="Text Box 46">
            <a:extLst>
              <a:ext uri="{FF2B5EF4-FFF2-40B4-BE49-F238E27FC236}">
                <a16:creationId xmlns:a16="http://schemas.microsoft.com/office/drawing/2014/main" id="{F5D11E60-C494-4463-9870-956084B98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6763" y="25800350"/>
            <a:ext cx="5615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675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x-none" sz="3600" b="1" dirty="0" smtClean="0">
                <a:solidFill>
                  <a:srgbClr val="FE9914"/>
                </a:solidFill>
                <a:latin typeface="Arial" charset="0"/>
              </a:rPr>
              <a:t>Summary</a:t>
            </a:r>
            <a:endParaRPr lang="en-GB" altLang="x-none" sz="4000" b="1" dirty="0">
              <a:solidFill>
                <a:srgbClr val="0E207F"/>
              </a:solidFill>
              <a:latin typeface="Arial" charset="0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37844704" y="28387078"/>
            <a:ext cx="5229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Helvetica" pitchFamily="2" charset="0"/>
              </a:rPr>
              <a:t>[</a:t>
            </a:r>
            <a:r>
              <a:rPr lang="en-GB" sz="2800" dirty="0" smtClean="0">
                <a:latin typeface="Helvetica" pitchFamily="2" charset="0"/>
              </a:rPr>
              <a:t>Desai </a:t>
            </a:r>
            <a:r>
              <a:rPr lang="en-GB" sz="2800" dirty="0">
                <a:latin typeface="Helvetica" pitchFamily="2" charset="0"/>
              </a:rPr>
              <a:t>et al., </a:t>
            </a:r>
            <a:r>
              <a:rPr lang="en-GB" sz="2800" dirty="0" smtClean="0">
                <a:latin typeface="Helvetica" pitchFamily="2" charset="0"/>
              </a:rPr>
              <a:t>GRL, 2021]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3449</TotalTime>
  <Words>794</Words>
  <Application>Microsoft Office PowerPoint</Application>
  <PresentationFormat>Custom</PresentationFormat>
  <Paragraphs>66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Helvetica</vt:lpstr>
      <vt:lpstr>Wingdings</vt:lpstr>
      <vt:lpstr>Default Design</vt:lpstr>
      <vt:lpstr>PowerPoint Presentation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Fielding</dc:creator>
  <cp:lastModifiedBy>rtdesai</cp:lastModifiedBy>
  <cp:revision>671</cp:revision>
  <cp:lastPrinted>2019-06-28T06:52:10Z</cp:lastPrinted>
  <dcterms:created xsi:type="dcterms:W3CDTF">2003-03-17T12:59:41Z</dcterms:created>
  <dcterms:modified xsi:type="dcterms:W3CDTF">2021-09-08T09:18:28Z</dcterms:modified>
</cp:coreProperties>
</file>