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321" r:id="rId3"/>
    <p:sldId id="323" r:id="rId4"/>
    <p:sldId id="270" r:id="rId5"/>
    <p:sldId id="272" r:id="rId6"/>
    <p:sldId id="262" r:id="rId7"/>
    <p:sldId id="274" r:id="rId8"/>
    <p:sldId id="275" r:id="rId9"/>
    <p:sldId id="277" r:id="rId10"/>
    <p:sldId id="278" r:id="rId11"/>
    <p:sldId id="279" r:id="rId12"/>
    <p:sldId id="276" r:id="rId13"/>
    <p:sldId id="264" r:id="rId14"/>
    <p:sldId id="305" r:id="rId15"/>
    <p:sldId id="292" r:id="rId16"/>
    <p:sldId id="295" r:id="rId17"/>
    <p:sldId id="293" r:id="rId18"/>
    <p:sldId id="294" r:id="rId19"/>
    <p:sldId id="289" r:id="rId20"/>
    <p:sldId id="290" r:id="rId21"/>
    <p:sldId id="320" r:id="rId22"/>
    <p:sldId id="299" r:id="rId23"/>
    <p:sldId id="297" r:id="rId24"/>
    <p:sldId id="298" r:id="rId25"/>
    <p:sldId id="302" r:id="rId26"/>
    <p:sldId id="303" r:id="rId27"/>
    <p:sldId id="300" r:id="rId28"/>
    <p:sldId id="304" r:id="rId29"/>
    <p:sldId id="301" r:id="rId30"/>
    <p:sldId id="306" r:id="rId31"/>
    <p:sldId id="307" r:id="rId32"/>
    <p:sldId id="308" r:id="rId33"/>
    <p:sldId id="309" r:id="rId34"/>
    <p:sldId id="317" r:id="rId35"/>
    <p:sldId id="318" r:id="rId36"/>
    <p:sldId id="310" r:id="rId37"/>
    <p:sldId id="311" r:id="rId38"/>
    <p:sldId id="312" r:id="rId39"/>
    <p:sldId id="315" r:id="rId40"/>
    <p:sldId id="316" r:id="rId41"/>
    <p:sldId id="319" r:id="rId42"/>
    <p:sldId id="322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9" d="100"/>
          <a:sy n="59" d="100"/>
        </p:scale>
        <p:origin x="88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4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F249-2261-49A6-B670-FAFD1D553C5D}" type="datetimeFigureOut">
              <a:rPr lang="it-IT" smtClean="0"/>
              <a:t>26/03/2019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328F-43B7-43DB-9B8C-3311759199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9385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F249-2261-49A6-B670-FAFD1D553C5D}" type="datetimeFigureOut">
              <a:rPr lang="it-IT" smtClean="0"/>
              <a:t>26/03/2019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328F-43B7-43DB-9B8C-3311759199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7506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F249-2261-49A6-B670-FAFD1D553C5D}" type="datetimeFigureOut">
              <a:rPr lang="it-IT" smtClean="0"/>
              <a:t>26/03/2019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328F-43B7-43DB-9B8C-3311759199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8852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F249-2261-49A6-B670-FAFD1D553C5D}" type="datetimeFigureOut">
              <a:rPr lang="it-IT" smtClean="0"/>
              <a:t>26/03/2019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328F-43B7-43DB-9B8C-3311759199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9527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F249-2261-49A6-B670-FAFD1D553C5D}" type="datetimeFigureOut">
              <a:rPr lang="it-IT" smtClean="0"/>
              <a:t>26/03/2019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328F-43B7-43DB-9B8C-3311759199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7498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F249-2261-49A6-B670-FAFD1D553C5D}" type="datetimeFigureOut">
              <a:rPr lang="it-IT" smtClean="0"/>
              <a:t>26/03/2019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328F-43B7-43DB-9B8C-3311759199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3071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F249-2261-49A6-B670-FAFD1D553C5D}" type="datetimeFigureOut">
              <a:rPr lang="it-IT" smtClean="0"/>
              <a:t>26/03/2019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328F-43B7-43DB-9B8C-3311759199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0261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F249-2261-49A6-B670-FAFD1D553C5D}" type="datetimeFigureOut">
              <a:rPr lang="it-IT" smtClean="0"/>
              <a:t>26/03/2019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328F-43B7-43DB-9B8C-3311759199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1256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F249-2261-49A6-B670-FAFD1D553C5D}" type="datetimeFigureOut">
              <a:rPr lang="it-IT" smtClean="0"/>
              <a:t>26/03/2019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328F-43B7-43DB-9B8C-3311759199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8984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F249-2261-49A6-B670-FAFD1D553C5D}" type="datetimeFigureOut">
              <a:rPr lang="it-IT" smtClean="0"/>
              <a:t>26/03/2019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328F-43B7-43DB-9B8C-3311759199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9580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F249-2261-49A6-B670-FAFD1D553C5D}" type="datetimeFigureOut">
              <a:rPr lang="it-IT" smtClean="0"/>
              <a:t>26/03/2019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328F-43B7-43DB-9B8C-3311759199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587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EF249-2261-49A6-B670-FAFD1D553C5D}" type="datetimeFigureOut">
              <a:rPr lang="it-IT" smtClean="0"/>
              <a:t>26/03/2019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4328F-43B7-43DB-9B8C-3311759199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0535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34.png"/><Relationship Id="rId4" Type="http://schemas.openxmlformats.org/officeDocument/2006/relationships/image" Target="../media/image3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G"/><Relationship Id="rId5" Type="http://schemas.openxmlformats.org/officeDocument/2006/relationships/image" Target="../media/image41.jpeg"/><Relationship Id="rId10" Type="http://schemas.openxmlformats.org/officeDocument/2006/relationships/image" Target="../media/image46.JP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G"/><Relationship Id="rId4" Type="http://schemas.openxmlformats.org/officeDocument/2006/relationships/image" Target="../media/image5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7" Type="http://schemas.openxmlformats.org/officeDocument/2006/relationships/image" Target="../media/image63.jpe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gif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6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34.png"/><Relationship Id="rId4" Type="http://schemas.openxmlformats.org/officeDocument/2006/relationships/image" Target="../media/image33.gi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G"/><Relationship Id="rId5" Type="http://schemas.openxmlformats.org/officeDocument/2006/relationships/image" Target="../media/image9.JPG"/><Relationship Id="rId10" Type="http://schemas.openxmlformats.org/officeDocument/2006/relationships/image" Target="../media/image14.gif"/><Relationship Id="rId4" Type="http://schemas.openxmlformats.org/officeDocument/2006/relationships/image" Target="../media/image8.jpeg"/><Relationship Id="rId9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-1"/>
            <a:ext cx="6108700" cy="1041401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041400"/>
            <a:ext cx="6629400" cy="2841172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5651498"/>
            <a:ext cx="5791200" cy="1206502"/>
          </a:xfrm>
          <a:prstGeom prst="rect">
            <a:avLst/>
          </a:prstGeom>
        </p:spPr>
      </p:pic>
      <p:pic>
        <p:nvPicPr>
          <p:cNvPr id="7" name="Immagin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-1"/>
            <a:ext cx="6096000" cy="1041401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5651498"/>
            <a:ext cx="6484948" cy="1206502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2036490" y="3882572"/>
            <a:ext cx="82926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7200" b="1" dirty="0" smtClean="0">
                <a:solidFill>
                  <a:srgbClr val="0070C0"/>
                </a:solidFill>
              </a:rPr>
              <a:t>GIORNATE INAF 2019</a:t>
            </a:r>
            <a:endParaRPr lang="it-IT" sz="7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56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2578" y="1304304"/>
            <a:ext cx="9779924" cy="5553696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214915" y="267854"/>
            <a:ext cx="39440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L’INAF NEL MONDO</a:t>
            </a:r>
            <a:endParaRPr kumimoji="0" lang="it-IT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9455439" y="1588654"/>
            <a:ext cx="255448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Infrastrutture INAF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Infrastrutture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ompartecipate dall’INAF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e 7"/>
          <p:cNvSpPr>
            <a:spLocks noChangeAspect="1"/>
          </p:cNvSpPr>
          <p:nvPr/>
        </p:nvSpPr>
        <p:spPr>
          <a:xfrm>
            <a:off x="9219346" y="1672317"/>
            <a:ext cx="216000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e 8"/>
          <p:cNvSpPr>
            <a:spLocks noChangeAspect="1"/>
          </p:cNvSpPr>
          <p:nvPr/>
        </p:nvSpPr>
        <p:spPr>
          <a:xfrm>
            <a:off x="9229393" y="2256330"/>
            <a:ext cx="216000" cy="216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e 10"/>
          <p:cNvSpPr>
            <a:spLocks noChangeAspect="1"/>
          </p:cNvSpPr>
          <p:nvPr/>
        </p:nvSpPr>
        <p:spPr>
          <a:xfrm>
            <a:off x="3645860" y="3619979"/>
            <a:ext cx="216000" cy="216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e 11"/>
          <p:cNvSpPr>
            <a:spLocks noChangeAspect="1"/>
          </p:cNvSpPr>
          <p:nvPr/>
        </p:nvSpPr>
        <p:spPr>
          <a:xfrm>
            <a:off x="4411366" y="3319241"/>
            <a:ext cx="216000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e 12"/>
          <p:cNvSpPr>
            <a:spLocks noChangeAspect="1"/>
          </p:cNvSpPr>
          <p:nvPr/>
        </p:nvSpPr>
        <p:spPr>
          <a:xfrm>
            <a:off x="2371393" y="5491933"/>
            <a:ext cx="216000" cy="216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e 13"/>
          <p:cNvSpPr>
            <a:spLocks noChangeAspect="1"/>
          </p:cNvSpPr>
          <p:nvPr/>
        </p:nvSpPr>
        <p:spPr>
          <a:xfrm>
            <a:off x="4675852" y="5230260"/>
            <a:ext cx="216000" cy="216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e 14"/>
          <p:cNvSpPr>
            <a:spLocks noChangeAspect="1"/>
          </p:cNvSpPr>
          <p:nvPr/>
        </p:nvSpPr>
        <p:spPr>
          <a:xfrm>
            <a:off x="7215536" y="5369644"/>
            <a:ext cx="216000" cy="216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e 15"/>
          <p:cNvSpPr>
            <a:spLocks noChangeAspect="1"/>
          </p:cNvSpPr>
          <p:nvPr/>
        </p:nvSpPr>
        <p:spPr>
          <a:xfrm>
            <a:off x="7825974" y="5477644"/>
            <a:ext cx="216000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e 16"/>
          <p:cNvSpPr>
            <a:spLocks noChangeAspect="1"/>
          </p:cNvSpPr>
          <p:nvPr/>
        </p:nvSpPr>
        <p:spPr>
          <a:xfrm>
            <a:off x="1871394" y="3372595"/>
            <a:ext cx="216000" cy="216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ccia a destra 19"/>
          <p:cNvSpPr/>
          <p:nvPr/>
        </p:nvSpPr>
        <p:spPr>
          <a:xfrm>
            <a:off x="2587393" y="3485663"/>
            <a:ext cx="978408" cy="484632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ccia a destra 20"/>
          <p:cNvSpPr/>
          <p:nvPr/>
        </p:nvSpPr>
        <p:spPr>
          <a:xfrm>
            <a:off x="1305808" y="5343328"/>
            <a:ext cx="978408" cy="484632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Immagine 1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320" y="3065982"/>
            <a:ext cx="5718423" cy="3389247"/>
          </a:xfrm>
          <a:prstGeom prst="rect">
            <a:avLst/>
          </a:prstGeom>
        </p:spPr>
      </p:pic>
      <p:pic>
        <p:nvPicPr>
          <p:cNvPr id="18" name="Immagine 1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596" y="923497"/>
            <a:ext cx="6018696" cy="3699952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6734540" y="1020030"/>
            <a:ext cx="4865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FF00"/>
                </a:solidFill>
              </a:rPr>
              <a:t>IN CAPO AL MIUR LA PRESIDENZA DEI NEGOZIATI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4038924" y="3096759"/>
            <a:ext cx="744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C00000"/>
                </a:solidFill>
              </a:rPr>
              <a:t>CTA</a:t>
            </a:r>
            <a:endParaRPr lang="it-IT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47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2578" y="1304304"/>
            <a:ext cx="9779924" cy="5553696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214915" y="267854"/>
            <a:ext cx="39440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L’INAF NEL MONDO</a:t>
            </a:r>
            <a:endParaRPr kumimoji="0" lang="it-IT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9455439" y="1588654"/>
            <a:ext cx="255448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Infrastrutture INAF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Infrastrutture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ompartecipate dall’INAF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e 7"/>
          <p:cNvSpPr>
            <a:spLocks noChangeAspect="1"/>
          </p:cNvSpPr>
          <p:nvPr/>
        </p:nvSpPr>
        <p:spPr>
          <a:xfrm>
            <a:off x="9219346" y="1672317"/>
            <a:ext cx="216000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e 8"/>
          <p:cNvSpPr>
            <a:spLocks noChangeAspect="1"/>
          </p:cNvSpPr>
          <p:nvPr/>
        </p:nvSpPr>
        <p:spPr>
          <a:xfrm>
            <a:off x="9229393" y="2256330"/>
            <a:ext cx="216000" cy="216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e 10"/>
          <p:cNvSpPr>
            <a:spLocks noChangeAspect="1"/>
          </p:cNvSpPr>
          <p:nvPr/>
        </p:nvSpPr>
        <p:spPr>
          <a:xfrm>
            <a:off x="3645860" y="3619979"/>
            <a:ext cx="216000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e 11"/>
          <p:cNvSpPr>
            <a:spLocks noChangeAspect="1"/>
          </p:cNvSpPr>
          <p:nvPr/>
        </p:nvSpPr>
        <p:spPr>
          <a:xfrm>
            <a:off x="4411366" y="3319241"/>
            <a:ext cx="216000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e 12"/>
          <p:cNvSpPr>
            <a:spLocks noChangeAspect="1"/>
          </p:cNvSpPr>
          <p:nvPr/>
        </p:nvSpPr>
        <p:spPr>
          <a:xfrm>
            <a:off x="2371393" y="5491933"/>
            <a:ext cx="216000" cy="216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e 13"/>
          <p:cNvSpPr>
            <a:spLocks noChangeAspect="1"/>
          </p:cNvSpPr>
          <p:nvPr/>
        </p:nvSpPr>
        <p:spPr>
          <a:xfrm>
            <a:off x="4675852" y="5230260"/>
            <a:ext cx="216000" cy="216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e 14"/>
          <p:cNvSpPr>
            <a:spLocks noChangeAspect="1"/>
          </p:cNvSpPr>
          <p:nvPr/>
        </p:nvSpPr>
        <p:spPr>
          <a:xfrm>
            <a:off x="7215536" y="5369644"/>
            <a:ext cx="216000" cy="216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e 15"/>
          <p:cNvSpPr>
            <a:spLocks noChangeAspect="1"/>
          </p:cNvSpPr>
          <p:nvPr/>
        </p:nvSpPr>
        <p:spPr>
          <a:xfrm>
            <a:off x="7825974" y="5477644"/>
            <a:ext cx="216000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e 16"/>
          <p:cNvSpPr>
            <a:spLocks noChangeAspect="1"/>
          </p:cNvSpPr>
          <p:nvPr/>
        </p:nvSpPr>
        <p:spPr>
          <a:xfrm>
            <a:off x="1871394" y="3372595"/>
            <a:ext cx="216000" cy="216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1409" y="3249031"/>
            <a:ext cx="5492714" cy="3082319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673" y="3835978"/>
            <a:ext cx="4716055" cy="3022021"/>
          </a:xfrm>
          <a:prstGeom prst="rect">
            <a:avLst/>
          </a:prstGeom>
        </p:spPr>
      </p:pic>
      <p:sp>
        <p:nvSpPr>
          <p:cNvPr id="19" name="Freccia a destra 18"/>
          <p:cNvSpPr/>
          <p:nvPr/>
        </p:nvSpPr>
        <p:spPr>
          <a:xfrm>
            <a:off x="6198712" y="5249617"/>
            <a:ext cx="978408" cy="484632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ccia a destra 19"/>
          <p:cNvSpPr/>
          <p:nvPr/>
        </p:nvSpPr>
        <p:spPr>
          <a:xfrm rot="10800000">
            <a:off x="4951236" y="5095944"/>
            <a:ext cx="978408" cy="484632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690954" y="6100517"/>
            <a:ext cx="684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C00000"/>
                </a:solidFill>
              </a:rPr>
              <a:t>SKA</a:t>
            </a:r>
            <a:endParaRPr lang="it-IT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24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2578" y="1304304"/>
            <a:ext cx="9779924" cy="5553696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214915" y="267854"/>
            <a:ext cx="39440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L’INAF NEL MONDO</a:t>
            </a:r>
            <a:endParaRPr kumimoji="0" lang="it-IT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9455439" y="1588654"/>
            <a:ext cx="255448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Infrastrutture INAF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Infrastrutture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ompartecipate dall’INAF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Altre infrastrutture con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strumentazione INAF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e 7"/>
          <p:cNvSpPr>
            <a:spLocks noChangeAspect="1"/>
          </p:cNvSpPr>
          <p:nvPr/>
        </p:nvSpPr>
        <p:spPr>
          <a:xfrm>
            <a:off x="9219346" y="1672317"/>
            <a:ext cx="216000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e 8"/>
          <p:cNvSpPr>
            <a:spLocks noChangeAspect="1"/>
          </p:cNvSpPr>
          <p:nvPr/>
        </p:nvSpPr>
        <p:spPr>
          <a:xfrm>
            <a:off x="9229393" y="2256330"/>
            <a:ext cx="216000" cy="216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e 9"/>
          <p:cNvSpPr>
            <a:spLocks noChangeAspect="1"/>
          </p:cNvSpPr>
          <p:nvPr/>
        </p:nvSpPr>
        <p:spPr>
          <a:xfrm>
            <a:off x="9219346" y="3033031"/>
            <a:ext cx="216000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e 10"/>
          <p:cNvSpPr>
            <a:spLocks noChangeAspect="1"/>
          </p:cNvSpPr>
          <p:nvPr/>
        </p:nvSpPr>
        <p:spPr>
          <a:xfrm>
            <a:off x="3645860" y="3619979"/>
            <a:ext cx="216000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e 11"/>
          <p:cNvSpPr>
            <a:spLocks noChangeAspect="1"/>
          </p:cNvSpPr>
          <p:nvPr/>
        </p:nvSpPr>
        <p:spPr>
          <a:xfrm>
            <a:off x="4411366" y="3319241"/>
            <a:ext cx="216000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e 12"/>
          <p:cNvSpPr>
            <a:spLocks noChangeAspect="1"/>
          </p:cNvSpPr>
          <p:nvPr/>
        </p:nvSpPr>
        <p:spPr>
          <a:xfrm>
            <a:off x="2371393" y="5491933"/>
            <a:ext cx="216000" cy="216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e 13"/>
          <p:cNvSpPr>
            <a:spLocks noChangeAspect="1"/>
          </p:cNvSpPr>
          <p:nvPr/>
        </p:nvSpPr>
        <p:spPr>
          <a:xfrm>
            <a:off x="4675852" y="5230260"/>
            <a:ext cx="216000" cy="216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e 14"/>
          <p:cNvSpPr>
            <a:spLocks noChangeAspect="1"/>
          </p:cNvSpPr>
          <p:nvPr/>
        </p:nvSpPr>
        <p:spPr>
          <a:xfrm>
            <a:off x="7215536" y="5369644"/>
            <a:ext cx="216000" cy="216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e 15"/>
          <p:cNvSpPr>
            <a:spLocks noChangeAspect="1"/>
          </p:cNvSpPr>
          <p:nvPr/>
        </p:nvSpPr>
        <p:spPr>
          <a:xfrm>
            <a:off x="7825974" y="5477644"/>
            <a:ext cx="216000" cy="21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e 16"/>
          <p:cNvSpPr>
            <a:spLocks noChangeAspect="1"/>
          </p:cNvSpPr>
          <p:nvPr/>
        </p:nvSpPr>
        <p:spPr>
          <a:xfrm>
            <a:off x="1871394" y="3372595"/>
            <a:ext cx="216000" cy="216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1409" y="3249031"/>
            <a:ext cx="5492714" cy="3082319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673" y="3835978"/>
            <a:ext cx="4716055" cy="3022021"/>
          </a:xfrm>
          <a:prstGeom prst="rect">
            <a:avLst/>
          </a:prstGeom>
        </p:spPr>
      </p:pic>
      <p:sp>
        <p:nvSpPr>
          <p:cNvPr id="19" name="Freccia a destra 18"/>
          <p:cNvSpPr/>
          <p:nvPr/>
        </p:nvSpPr>
        <p:spPr>
          <a:xfrm>
            <a:off x="6198712" y="5249617"/>
            <a:ext cx="978408" cy="484632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Freccia a destra 19"/>
          <p:cNvSpPr/>
          <p:nvPr/>
        </p:nvSpPr>
        <p:spPr>
          <a:xfrm rot="10800000">
            <a:off x="4951236" y="5095944"/>
            <a:ext cx="978408" cy="484632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1" name="Immagine 2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31" y="1357859"/>
            <a:ext cx="5135296" cy="3002106"/>
          </a:xfrm>
          <a:prstGeom prst="rect">
            <a:avLst/>
          </a:prstGeom>
        </p:spPr>
      </p:pic>
      <p:sp>
        <p:nvSpPr>
          <p:cNvPr id="22" name="CasellaDiTesto 21"/>
          <p:cNvSpPr txBox="1"/>
          <p:nvPr/>
        </p:nvSpPr>
        <p:spPr>
          <a:xfrm>
            <a:off x="658115" y="946809"/>
            <a:ext cx="4954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IN CAPO AL MAECI LA PRESIDENZA DEI NEGOZIATI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691" y="1316141"/>
            <a:ext cx="5401417" cy="3597969"/>
          </a:xfrm>
          <a:prstGeom prst="rect">
            <a:avLst/>
          </a:prstGeom>
        </p:spPr>
      </p:pic>
      <p:sp>
        <p:nvSpPr>
          <p:cNvPr id="23" name="CasellaDiTesto 22"/>
          <p:cNvSpPr txBox="1"/>
          <p:nvPr/>
        </p:nvSpPr>
        <p:spPr>
          <a:xfrm>
            <a:off x="6973806" y="915476"/>
            <a:ext cx="4923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FIRMATO AL MIUR IL TRATTATO INTERNAZIONALE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5690954" y="6100517"/>
            <a:ext cx="684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C00000"/>
                </a:solidFill>
              </a:rPr>
              <a:t>SKA</a:t>
            </a:r>
            <a:endParaRPr lang="it-IT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03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642294" y="158998"/>
            <a:ext cx="33003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0070C0"/>
                </a:solidFill>
              </a:rPr>
              <a:t>L’INAF NELLO SPAZIO</a:t>
            </a:r>
            <a:endParaRPr lang="it-IT" sz="2800" b="1" dirty="0">
              <a:solidFill>
                <a:srgbClr val="0070C0"/>
              </a:solidFill>
            </a:endParaRPr>
          </a:p>
        </p:txBody>
      </p:sp>
      <p:pic>
        <p:nvPicPr>
          <p:cNvPr id="5" name="Immagin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28" y="794656"/>
            <a:ext cx="5055953" cy="3026230"/>
          </a:xfrm>
          <a:prstGeom prst="rect">
            <a:avLst/>
          </a:prstGeom>
        </p:spPr>
      </p:pic>
      <p:pic>
        <p:nvPicPr>
          <p:cNvPr id="6" name="Immagin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942" y="794656"/>
            <a:ext cx="4976370" cy="3026230"/>
          </a:xfrm>
          <a:prstGeom prst="rect">
            <a:avLst/>
          </a:prstGeom>
        </p:spPr>
      </p:pic>
      <p:pic>
        <p:nvPicPr>
          <p:cNvPr id="7" name="Immagin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09" y="3933324"/>
            <a:ext cx="5203372" cy="28648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magin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942" y="3933324"/>
            <a:ext cx="4474028" cy="2864804"/>
          </a:xfrm>
          <a:prstGeom prst="rect">
            <a:avLst/>
          </a:prstGeom>
          <a:ln w="6350">
            <a:solidFill>
              <a:schemeClr val="bg2">
                <a:lumMod val="90000"/>
              </a:schemeClr>
            </a:solidFill>
          </a:ln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938" y="2046513"/>
            <a:ext cx="1287847" cy="839107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836" y="4648200"/>
            <a:ext cx="1166051" cy="106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98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0692" y="1775732"/>
            <a:ext cx="3970030" cy="2487143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120" y="1770586"/>
            <a:ext cx="3827948" cy="2550371"/>
          </a:xfrm>
          <a:prstGeom prst="rect">
            <a:avLst/>
          </a:prstGeom>
        </p:spPr>
      </p:pic>
      <p:sp>
        <p:nvSpPr>
          <p:cNvPr id="18" name="CasellaDiTesto 17"/>
          <p:cNvSpPr txBox="1"/>
          <p:nvPr/>
        </p:nvSpPr>
        <p:spPr>
          <a:xfrm>
            <a:off x="168233" y="311603"/>
            <a:ext cx="11928763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L’INAF POSSIEDE AL SUO INTERNO TUTTE LE RISORSE INTELLETTUALI E STRUMENTALI PER LO STUDIO DELL’UNIVERSO A TUTTE LE LUNGHEZZE D’ONDA, DA TERRA E DALLO SPAZIO</a:t>
            </a: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763" y="4230217"/>
            <a:ext cx="3503711" cy="2627783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107" y="1743074"/>
            <a:ext cx="6576217" cy="5159969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0324" y="4323058"/>
            <a:ext cx="3842608" cy="254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9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736647" y="315686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0070C0"/>
                </a:solidFill>
              </a:rPr>
              <a:t>CLASSIFICHE </a:t>
            </a:r>
            <a:endParaRPr lang="it-IT" sz="2800" b="1" dirty="0">
              <a:solidFill>
                <a:srgbClr val="0070C0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98" y="1077686"/>
            <a:ext cx="11759270" cy="167322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533" y="3387725"/>
            <a:ext cx="7416800" cy="313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85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539218" y="0"/>
            <a:ext cx="58080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PREMI NAZIONALI E INTERNAZIONALI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5950585"/>
            <a:ext cx="859155" cy="907415"/>
          </a:xfrm>
          <a:prstGeom prst="rect">
            <a:avLst/>
          </a:prstGeom>
        </p:spPr>
      </p:pic>
      <p:pic>
        <p:nvPicPr>
          <p:cNvPr id="5" name="Immagin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05" y="5962650"/>
            <a:ext cx="1354455" cy="895350"/>
          </a:xfrm>
          <a:prstGeom prst="rect">
            <a:avLst/>
          </a:prstGeom>
        </p:spPr>
      </p:pic>
      <p:pic>
        <p:nvPicPr>
          <p:cNvPr id="6" name="Immagin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546" y="5951764"/>
            <a:ext cx="1250950" cy="907415"/>
          </a:xfrm>
          <a:prstGeom prst="rect">
            <a:avLst/>
          </a:prstGeom>
        </p:spPr>
      </p:pic>
      <p:pic>
        <p:nvPicPr>
          <p:cNvPr id="7" name="Immagin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553" y="5944552"/>
            <a:ext cx="1539875" cy="9017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1060337"/>
            <a:ext cx="4988378" cy="4905987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509" y="1060337"/>
            <a:ext cx="5848805" cy="4400346"/>
          </a:xfrm>
          <a:prstGeom prst="rect">
            <a:avLst/>
          </a:prstGeom>
        </p:spPr>
      </p:pic>
      <p:pic>
        <p:nvPicPr>
          <p:cNvPr id="9" name="Immagine 8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509" y="5460682"/>
            <a:ext cx="965200" cy="1385570"/>
          </a:xfrm>
          <a:prstGeom prst="rect">
            <a:avLst/>
          </a:prstGeom>
        </p:spPr>
      </p:pic>
      <p:pic>
        <p:nvPicPr>
          <p:cNvPr id="10" name="Immagine 9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708" y="5460682"/>
            <a:ext cx="1846491" cy="1385570"/>
          </a:xfrm>
          <a:prstGeom prst="rect">
            <a:avLst/>
          </a:prstGeom>
        </p:spPr>
      </p:pic>
      <p:pic>
        <p:nvPicPr>
          <p:cNvPr id="11" name="Immagine 10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99" y="5460681"/>
            <a:ext cx="3037115" cy="1385571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1451568" y="647300"/>
            <a:ext cx="28853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OSSERVAZIONI DA TERRA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6850882" y="660226"/>
            <a:ext cx="33363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OSSERVAZIONI DALLO SPAZIO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352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316184" y="300717"/>
            <a:ext cx="37189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RITORNO INDUSTRIALE 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959" y="2077356"/>
            <a:ext cx="8985285" cy="3147786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4721583" y="823937"/>
            <a:ext cx="2908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INFRASTRUTTURE DA TERRA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499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316184" y="300717"/>
            <a:ext cx="37189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RITORNO INDUSTRIALE 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523419" y="823937"/>
            <a:ext cx="3304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MISSIONI SPAZIALI SCIENTIFICHE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241" y="1400799"/>
            <a:ext cx="5784850" cy="2863850"/>
          </a:xfrm>
          <a:prstGeom prst="rect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6" name="CasellaDiTesto 5"/>
          <p:cNvSpPr txBox="1"/>
          <p:nvPr/>
        </p:nvSpPr>
        <p:spPr>
          <a:xfrm>
            <a:off x="239486" y="2463392"/>
            <a:ext cx="29963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Finanziamenti erogati dall’ASI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Enti di Ricerca e Università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ccia circolare a sinistra 6"/>
          <p:cNvSpPr/>
          <p:nvPr/>
        </p:nvSpPr>
        <p:spPr>
          <a:xfrm>
            <a:off x="9209313" y="3907972"/>
            <a:ext cx="1404257" cy="24384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350670" y="4841511"/>
            <a:ext cx="91800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VOLUME DI COMMESSE INDUSTRIALI PER MISSIONI SCIENTIFICHE GESTITO DALL’ASI:  </a:t>
            </a: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CIRCA 30 ML / ANNO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73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812013" y="60632"/>
            <a:ext cx="4969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TRASFERIMENTO TECNOLOGICO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92" y="813052"/>
            <a:ext cx="4956512" cy="2772990"/>
          </a:xfrm>
          <a:prstGeom prst="rect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923" y="813052"/>
            <a:ext cx="5427563" cy="2845606"/>
          </a:xfrm>
          <a:prstGeom prst="rect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93" y="3973286"/>
            <a:ext cx="4968398" cy="2672364"/>
          </a:xfrm>
          <a:prstGeom prst="rect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923" y="3784261"/>
            <a:ext cx="5427563" cy="2861389"/>
          </a:xfrm>
          <a:prstGeom prst="rect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569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2600354" y="870856"/>
            <a:ext cx="6454652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C00000"/>
                </a:solidFill>
              </a:rPr>
              <a:t>TRE SESSIONI</a:t>
            </a:r>
          </a:p>
          <a:p>
            <a:pPr algn="ctr"/>
            <a:endParaRPr lang="it-IT" sz="3600" b="1" dirty="0">
              <a:solidFill>
                <a:srgbClr val="0070C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it-IT" sz="2800" b="1" dirty="0" smtClean="0">
                <a:solidFill>
                  <a:srgbClr val="0070C0"/>
                </a:solidFill>
              </a:rPr>
              <a:t>IL Documento di Visione Strategica</a:t>
            </a:r>
          </a:p>
          <a:p>
            <a:pPr algn="ctr">
              <a:lnSpc>
                <a:spcPct val="150000"/>
              </a:lnSpc>
            </a:pPr>
            <a:r>
              <a:rPr lang="it-IT" sz="2800" b="1" dirty="0" smtClean="0">
                <a:solidFill>
                  <a:srgbClr val="0070C0"/>
                </a:solidFill>
              </a:rPr>
              <a:t>Le funzioni dei Comitati Nazionali</a:t>
            </a:r>
          </a:p>
          <a:p>
            <a:pPr algn="ctr">
              <a:lnSpc>
                <a:spcPct val="150000"/>
              </a:lnSpc>
            </a:pPr>
            <a:r>
              <a:rPr lang="it-IT" sz="2800" b="1" dirty="0" smtClean="0">
                <a:solidFill>
                  <a:srgbClr val="0070C0"/>
                </a:solidFill>
              </a:rPr>
              <a:t>Il ruolo facilitante delle Divisioni </a:t>
            </a:r>
            <a:r>
              <a:rPr lang="it-IT" sz="2800" b="1" dirty="0">
                <a:solidFill>
                  <a:srgbClr val="0070C0"/>
                </a:solidFill>
              </a:rPr>
              <a:t>N</a:t>
            </a:r>
            <a:r>
              <a:rPr lang="it-IT" sz="2800" b="1" dirty="0" smtClean="0">
                <a:solidFill>
                  <a:srgbClr val="0070C0"/>
                </a:solidFill>
              </a:rPr>
              <a:t>azionali</a:t>
            </a:r>
          </a:p>
          <a:p>
            <a:pPr algn="ctr">
              <a:lnSpc>
                <a:spcPct val="150000"/>
              </a:lnSpc>
            </a:pPr>
            <a:endParaRPr lang="it-IT" sz="2800" b="1" dirty="0">
              <a:solidFill>
                <a:srgbClr val="0070C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it-IT" sz="2800" b="1" dirty="0" smtClean="0">
                <a:solidFill>
                  <a:srgbClr val="C00000"/>
                </a:solidFill>
              </a:rPr>
              <a:t>IN SOSTANZA:</a:t>
            </a:r>
          </a:p>
          <a:p>
            <a:pPr algn="ctr">
              <a:lnSpc>
                <a:spcPct val="150000"/>
              </a:lnSpc>
            </a:pPr>
            <a:r>
              <a:rPr lang="it-IT" sz="2800" b="1" i="1" dirty="0" smtClean="0">
                <a:solidFill>
                  <a:srgbClr val="0070C0"/>
                </a:solidFill>
              </a:rPr>
              <a:t>Vision</a:t>
            </a:r>
            <a:r>
              <a:rPr lang="it-IT" sz="2800" b="1" dirty="0" smtClean="0">
                <a:solidFill>
                  <a:srgbClr val="0070C0"/>
                </a:solidFill>
              </a:rPr>
              <a:t> e </a:t>
            </a:r>
            <a:r>
              <a:rPr lang="en-US" sz="2800" b="1" i="1" dirty="0" smtClean="0">
                <a:solidFill>
                  <a:srgbClr val="0070C0"/>
                </a:solidFill>
              </a:rPr>
              <a:t>Governance</a:t>
            </a:r>
            <a:endParaRPr lang="en-US" sz="28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6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812013" y="60632"/>
            <a:ext cx="4969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TRASFERIMENTO TECNOLOGICO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57" y="887086"/>
            <a:ext cx="10025743" cy="5748970"/>
          </a:xfrm>
          <a:prstGeom prst="rect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0680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812013" y="60632"/>
            <a:ext cx="4969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TRASFERIMENTO TECNOLOGICO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57" y="887086"/>
            <a:ext cx="10025743" cy="5748970"/>
          </a:xfrm>
          <a:prstGeom prst="rect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" name="CasellaDiTesto 1"/>
          <p:cNvSpPr txBox="1"/>
          <p:nvPr/>
        </p:nvSpPr>
        <p:spPr>
          <a:xfrm>
            <a:off x="2758440" y="1475184"/>
            <a:ext cx="9433560" cy="4339650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C00000"/>
                </a:solidFill>
              </a:rPr>
              <a:t>INTRODOTTE DI RECENTE ALCUNE AZIONI INCENTIVANTI</a:t>
            </a:r>
            <a:r>
              <a:rPr lang="it-IT" dirty="0" smtClean="0"/>
              <a:t>:</a:t>
            </a:r>
          </a:p>
          <a:p>
            <a:endParaRPr lang="it-IT" dirty="0"/>
          </a:p>
          <a:p>
            <a:r>
              <a:rPr lang="it-IT" sz="2400" b="1" dirty="0" smtClean="0">
                <a:solidFill>
                  <a:srgbClr val="0070C0"/>
                </a:solidFill>
              </a:rPr>
              <a:t>APPROVATO DAL </a:t>
            </a:r>
            <a:r>
              <a:rPr lang="it-IT" sz="2400" b="1" dirty="0" err="1" smtClean="0">
                <a:solidFill>
                  <a:srgbClr val="0070C0"/>
                </a:solidFill>
              </a:rPr>
              <a:t>CdA</a:t>
            </a:r>
            <a:r>
              <a:rPr lang="it-IT" sz="2400" b="1" dirty="0" smtClean="0">
                <a:solidFill>
                  <a:srgbClr val="0070C0"/>
                </a:solidFill>
              </a:rPr>
              <a:t> E PUBBLICATO IN GAZZETTA:</a:t>
            </a:r>
          </a:p>
          <a:p>
            <a:endParaRPr lang="it-IT" b="1" dirty="0"/>
          </a:p>
          <a:p>
            <a:r>
              <a:rPr lang="it-IT" b="1" dirty="0" smtClean="0"/>
              <a:t>IL REGOLAMENTO GENERALE </a:t>
            </a:r>
            <a:r>
              <a:rPr lang="it-IT" b="1" dirty="0" smtClean="0"/>
              <a:t>DELL’INAF </a:t>
            </a:r>
            <a:r>
              <a:rPr lang="it-IT" b="1" dirty="0" smtClean="0"/>
              <a:t>PER LA GESTIONE</a:t>
            </a:r>
            <a:r>
              <a:rPr lang="it-IT" b="1" dirty="0"/>
              <a:t>, TUTELA E SFRUTTAMENTO</a:t>
            </a:r>
          </a:p>
          <a:p>
            <a:r>
              <a:rPr lang="it-IT" b="1" dirty="0" smtClean="0"/>
              <a:t>DEI DIRITTI </a:t>
            </a:r>
            <a:r>
              <a:rPr lang="it-IT" b="1" dirty="0"/>
              <a:t>DI PROPRIETÀ </a:t>
            </a:r>
            <a:r>
              <a:rPr lang="it-IT" b="1" dirty="0" smtClean="0"/>
              <a:t>INTELLETTUALE E </a:t>
            </a:r>
            <a:r>
              <a:rPr lang="it-IT" b="1" dirty="0"/>
              <a:t>PER </a:t>
            </a:r>
            <a:r>
              <a:rPr lang="it-IT" b="1" dirty="0" smtClean="0"/>
              <a:t>LA INCENTIVAZIONE </a:t>
            </a:r>
            <a:r>
              <a:rPr lang="it-IT" b="1" dirty="0"/>
              <a:t>DELLA </a:t>
            </a:r>
            <a:r>
              <a:rPr lang="it-IT" b="1" dirty="0" smtClean="0"/>
              <a:t>INNOVAZIONE</a:t>
            </a:r>
          </a:p>
          <a:p>
            <a:endParaRPr lang="it-IT" b="1" dirty="0"/>
          </a:p>
          <a:p>
            <a:endParaRPr lang="it-IT" b="1" dirty="0" smtClean="0"/>
          </a:p>
          <a:p>
            <a:r>
              <a:rPr lang="it-IT" sz="2400" b="1" dirty="0" smtClean="0">
                <a:solidFill>
                  <a:srgbClr val="0070C0"/>
                </a:solidFill>
              </a:rPr>
              <a:t>COME PREVISTO DAL REGOLAMENTO, IL </a:t>
            </a:r>
            <a:r>
              <a:rPr lang="it-IT" sz="2400" b="1" dirty="0" err="1" smtClean="0">
                <a:solidFill>
                  <a:srgbClr val="0070C0"/>
                </a:solidFill>
              </a:rPr>
              <a:t>CdA</a:t>
            </a:r>
            <a:r>
              <a:rPr lang="it-IT" sz="2400" b="1" dirty="0" smtClean="0">
                <a:solidFill>
                  <a:srgbClr val="0070C0"/>
                </a:solidFill>
              </a:rPr>
              <a:t> HA DATO MANDATO ALLA DIREZIONE SCIENTIFICA DI PUBBLICARE UN BANDO PER L’INNOVAZIONE</a:t>
            </a:r>
          </a:p>
          <a:p>
            <a:endParaRPr lang="it-IT" sz="2400" b="1" dirty="0">
              <a:solidFill>
                <a:srgbClr val="0070C0"/>
              </a:solidFill>
            </a:endParaRPr>
          </a:p>
          <a:p>
            <a:pPr algn="ctr"/>
            <a:r>
              <a:rPr lang="it-IT" sz="2400" b="1" dirty="0" smtClean="0">
                <a:solidFill>
                  <a:srgbClr val="C00000"/>
                </a:solidFill>
              </a:rPr>
              <a:t>Cioè sviluppi e applicazioni in settori differenti dall’astrofisica, ma derivanti da tecnologie sviluppate nel circuito dell’astrofisica </a:t>
            </a:r>
            <a:endParaRPr lang="it-IT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11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465156" y="267461"/>
            <a:ext cx="3038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ALTA FORMAZIONE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40361" y="1327351"/>
            <a:ext cx="1942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C00000"/>
                </a:solidFill>
              </a:rPr>
              <a:t>Ultimo PTA:</a:t>
            </a:r>
            <a:endParaRPr lang="it-IT" sz="2800" b="1" dirty="0">
              <a:solidFill>
                <a:srgbClr val="C00000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15" y="1850571"/>
            <a:ext cx="11646129" cy="4517571"/>
          </a:xfrm>
          <a:prstGeom prst="rect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7" name="Rettangolo 6"/>
          <p:cNvSpPr/>
          <p:nvPr/>
        </p:nvSpPr>
        <p:spPr>
          <a:xfrm>
            <a:off x="4791890" y="2978331"/>
            <a:ext cx="3818709" cy="313509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1144408" y="3588639"/>
            <a:ext cx="793250" cy="297561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3877490" y="3918858"/>
            <a:ext cx="4254139" cy="293913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1111750" y="4194975"/>
            <a:ext cx="971388" cy="311711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5519057" y="5736773"/>
            <a:ext cx="2427515" cy="304798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10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153174" y="398088"/>
            <a:ext cx="17795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DIDATTICA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33" y="1208314"/>
            <a:ext cx="5727736" cy="405220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829" y="2351314"/>
            <a:ext cx="5667991" cy="405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30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498173" y="213032"/>
            <a:ext cx="92932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DIVULGAZIONE E SALVAGUARDIA DEL PATRIMONIO STORICO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343292"/>
            <a:ext cx="5597524" cy="3970979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620" y="1008394"/>
            <a:ext cx="5580465" cy="397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14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96686" y="359228"/>
            <a:ext cx="60899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 noProof="0" dirty="0">
                <a:solidFill>
                  <a:srgbClr val="0070C0"/>
                </a:solidFill>
                <a:latin typeface="Calibri" panose="020F0502020204030204"/>
              </a:rPr>
              <a:t>I</a:t>
            </a: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mportanti azioni intraprese </a:t>
            </a:r>
            <a:r>
              <a:rPr lang="it-IT" sz="2800" b="1" dirty="0" smtClean="0">
                <a:solidFill>
                  <a:srgbClr val="0070C0"/>
                </a:solidFill>
                <a:latin typeface="Calibri" panose="020F0502020204030204"/>
              </a:rPr>
              <a:t>di recente</a:t>
            </a:r>
            <a:r>
              <a:rPr kumimoji="0" lang="it-IT" sz="28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374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696686" y="3049541"/>
            <a:ext cx="86301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Consolidare in capitoli separati del FOE o in Legge di Bilancio il budget  per le grandi iniziative così da utilizzare tutta la quota premiale  per la </a:t>
            </a:r>
            <a:r>
              <a:rPr kumimoji="0" lang="it-IT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ricerca libera </a:t>
            </a:r>
            <a:endParaRPr kumimoji="0" lang="it-IT" sz="24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652" y="4285113"/>
            <a:ext cx="3273477" cy="2351036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696686" y="1656355"/>
            <a:ext cx="5937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C00000"/>
                </a:solidFill>
              </a:rPr>
              <a:t>1. Consolidare il ruolo ‘‘facilitante’’ dell’INAF</a:t>
            </a:r>
            <a:endParaRPr lang="it-IT" sz="2400" b="1" dirty="0">
              <a:solidFill>
                <a:srgbClr val="C00000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111" y="1319391"/>
            <a:ext cx="1560503" cy="1109362"/>
          </a:xfrm>
          <a:prstGeom prst="rect">
            <a:avLst/>
          </a:prstGeom>
          <a:ln w="38100">
            <a:noFill/>
          </a:ln>
        </p:spPr>
      </p:pic>
      <p:pic>
        <p:nvPicPr>
          <p:cNvPr id="8" name="Immagin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56690" y="987761"/>
            <a:ext cx="1348777" cy="87519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287" y="987761"/>
            <a:ext cx="1197824" cy="864774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662" y="1895608"/>
            <a:ext cx="1192449" cy="894337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689" y="1907899"/>
            <a:ext cx="1348777" cy="894337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696686" y="359228"/>
            <a:ext cx="59264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 noProof="0" dirty="0">
                <a:solidFill>
                  <a:srgbClr val="0070C0"/>
                </a:solidFill>
                <a:latin typeface="Calibri" panose="020F0502020204030204"/>
              </a:rPr>
              <a:t>I</a:t>
            </a: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mportanti azioni intraprese </a:t>
            </a:r>
            <a:r>
              <a:rPr lang="it-IT" sz="2800" b="1" dirty="0" smtClean="0">
                <a:solidFill>
                  <a:srgbClr val="0070C0"/>
                </a:solidFill>
                <a:latin typeface="Calibri" panose="020F0502020204030204"/>
              </a:rPr>
              <a:t>di recente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222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72591" y="560379"/>
            <a:ext cx="5937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C00000"/>
                </a:solidFill>
              </a:rPr>
              <a:t>1. Consolidare il ruolo ‘‘facilitante’’ dell’INAF</a:t>
            </a:r>
            <a:endParaRPr lang="it-IT" sz="2400" b="1" dirty="0">
              <a:solidFill>
                <a:srgbClr val="C0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72591" y="1150028"/>
            <a:ext cx="11417356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Il dato astronomico è sempre più complesso (interferometria, SKA-</a:t>
            </a:r>
            <a:r>
              <a:rPr lang="it-IT" sz="2000" dirty="0" err="1" smtClean="0"/>
              <a:t>beam</a:t>
            </a:r>
            <a:r>
              <a:rPr lang="it-IT" sz="2000" dirty="0" smtClean="0"/>
              <a:t>-</a:t>
            </a:r>
            <a:r>
              <a:rPr lang="it-IT" sz="2000" dirty="0" err="1" smtClean="0"/>
              <a:t>forming</a:t>
            </a:r>
            <a:r>
              <a:rPr lang="it-IT" sz="2000" dirty="0" smtClean="0"/>
              <a:t>, ottiche adattive, </a:t>
            </a:r>
            <a:r>
              <a:rPr lang="it-IT" sz="2000" dirty="0" err="1" smtClean="0"/>
              <a:t>etc</a:t>
            </a:r>
            <a:r>
              <a:rPr lang="it-IT" sz="2000" dirty="0" smtClean="0"/>
              <a:t>…)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9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Ma l’astrofisica moderna è multi-</a:t>
            </a:r>
            <a:r>
              <a:rPr lang="en-US" sz="2000" dirty="0" smtClean="0"/>
              <a:t>wavelength, </a:t>
            </a:r>
            <a:r>
              <a:rPr lang="it-IT" sz="2000" dirty="0" smtClean="0"/>
              <a:t>anzi oggi è addirittura </a:t>
            </a:r>
            <a:r>
              <a:rPr lang="en-US" sz="2000" dirty="0" smtClean="0"/>
              <a:t>multi-messenger.</a:t>
            </a:r>
            <a:r>
              <a:rPr lang="it-IT" sz="2000" dirty="0" smtClean="0"/>
              <a:t> </a:t>
            </a:r>
            <a:endParaRPr lang="it-IT" sz="20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9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L’astronomo quadratico medio ha sempre più bisogno di un accesso </a:t>
            </a:r>
            <a:r>
              <a:rPr lang="it-IT" sz="2000" dirty="0" smtClean="0">
                <a:solidFill>
                  <a:srgbClr val="C00000"/>
                </a:solidFill>
              </a:rPr>
              <a:t>facilitato</a:t>
            </a:r>
            <a:r>
              <a:rPr lang="it-IT" sz="2000" dirty="0" smtClean="0"/>
              <a:t> ai dati.</a:t>
            </a:r>
          </a:p>
        </p:txBody>
      </p:sp>
      <p:sp>
        <p:nvSpPr>
          <p:cNvPr id="7" name="Freccia in giù 6"/>
          <p:cNvSpPr/>
          <p:nvPr/>
        </p:nvSpPr>
        <p:spPr>
          <a:xfrm>
            <a:off x="5442107" y="2582915"/>
            <a:ext cx="484632" cy="9363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2436309" y="3549735"/>
            <a:ext cx="71113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/>
              <a:t>N</a:t>
            </a:r>
            <a:r>
              <a:rPr lang="it-IT" sz="2800" b="1" dirty="0" smtClean="0"/>
              <a:t>uove Articolazioni della Direzione Scientifica: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173085" y="4522127"/>
            <a:ext cx="364008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C00000"/>
                </a:solidFill>
              </a:rPr>
              <a:t>Divisioni Nazionali Abilitanti</a:t>
            </a:r>
          </a:p>
          <a:p>
            <a:pPr algn="just">
              <a:lnSpc>
                <a:spcPct val="150000"/>
              </a:lnSpc>
            </a:pPr>
            <a:r>
              <a:rPr lang="it-IT" sz="1600" b="1" dirty="0" smtClean="0"/>
              <a:t>Coordinano la gestione e l’accesso alle grandi infrastrutture internazionali e la gestione delle risorse tematiche presenti presso le Strutture di Ricerca dell’INAF</a:t>
            </a:r>
            <a:endParaRPr lang="it-IT" sz="16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4582450" y="4215529"/>
            <a:ext cx="4160617" cy="246221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C00000"/>
                </a:solidFill>
              </a:rPr>
              <a:t>I</a:t>
            </a:r>
            <a:r>
              <a:rPr lang="it-IT" sz="1400" b="1" dirty="0" smtClean="0"/>
              <a:t>    Astronomia </a:t>
            </a:r>
            <a:r>
              <a:rPr lang="it-IT" sz="1400" b="1" dirty="0"/>
              <a:t>Ottica ed </a:t>
            </a:r>
            <a:r>
              <a:rPr lang="it-IT" sz="1400" b="1" dirty="0" smtClean="0"/>
              <a:t>Infrarossa</a:t>
            </a:r>
          </a:p>
          <a:p>
            <a:r>
              <a:rPr lang="it-IT" sz="1400" b="1" dirty="0"/>
              <a:t> </a:t>
            </a:r>
            <a:r>
              <a:rPr lang="it-IT" sz="1400" b="1" dirty="0" smtClean="0"/>
              <a:t>     </a:t>
            </a:r>
            <a:r>
              <a:rPr lang="it-IT" sz="1400" dirty="0" smtClean="0"/>
              <a:t>Responsabile: Adriano Fontana, Monteporzio  </a:t>
            </a:r>
          </a:p>
          <a:p>
            <a:endParaRPr lang="it-IT" sz="1400" dirty="0"/>
          </a:p>
          <a:p>
            <a:pPr lvl="0"/>
            <a:r>
              <a:rPr lang="it-IT" sz="1400" b="1" dirty="0" smtClean="0">
                <a:solidFill>
                  <a:srgbClr val="C00000"/>
                </a:solidFill>
              </a:rPr>
              <a:t>II</a:t>
            </a:r>
            <a:r>
              <a:rPr lang="it-IT" sz="1400" dirty="0" smtClean="0"/>
              <a:t>   </a:t>
            </a:r>
            <a:r>
              <a:rPr lang="it-IT" sz="1400" b="1" dirty="0" smtClean="0"/>
              <a:t>Radioastronomia </a:t>
            </a:r>
          </a:p>
          <a:p>
            <a:pPr lvl="0"/>
            <a:r>
              <a:rPr lang="it-IT" sz="1400" dirty="0" smtClean="0"/>
              <a:t>      Responsabile: Federica Govoni, Cagliari</a:t>
            </a:r>
          </a:p>
          <a:p>
            <a:pPr lvl="0"/>
            <a:endParaRPr lang="it-IT" sz="1400" dirty="0"/>
          </a:p>
          <a:p>
            <a:r>
              <a:rPr lang="it-IT" sz="1400" b="1" dirty="0" smtClean="0">
                <a:solidFill>
                  <a:srgbClr val="C00000"/>
                </a:solidFill>
              </a:rPr>
              <a:t>III  </a:t>
            </a:r>
            <a:r>
              <a:rPr lang="it-IT" sz="1400" b="1" dirty="0" smtClean="0"/>
              <a:t>Astrofisica </a:t>
            </a:r>
            <a:r>
              <a:rPr lang="it-IT" sz="1400" b="1" dirty="0"/>
              <a:t>delle Alte </a:t>
            </a:r>
            <a:r>
              <a:rPr lang="it-IT" sz="1400" b="1" dirty="0" smtClean="0"/>
              <a:t>Energie</a:t>
            </a:r>
          </a:p>
          <a:p>
            <a:r>
              <a:rPr lang="it-IT" sz="1400" b="1" dirty="0"/>
              <a:t> </a:t>
            </a:r>
            <a:r>
              <a:rPr lang="it-IT" sz="1400" b="1" dirty="0" smtClean="0"/>
              <a:t>     </a:t>
            </a:r>
            <a:r>
              <a:rPr lang="it-IT" sz="1400" dirty="0" smtClean="0"/>
              <a:t>Responsabile: Massimo Cappi, Bologna</a:t>
            </a:r>
          </a:p>
          <a:p>
            <a:endParaRPr lang="it-IT" sz="1400" dirty="0"/>
          </a:p>
          <a:p>
            <a:r>
              <a:rPr lang="it-IT" sz="1400" b="1" dirty="0" smtClean="0">
                <a:solidFill>
                  <a:srgbClr val="C00000"/>
                </a:solidFill>
              </a:rPr>
              <a:t>IV</a:t>
            </a:r>
            <a:r>
              <a:rPr lang="it-IT" sz="1400" b="1" dirty="0" smtClean="0"/>
              <a:t>  Planetologia </a:t>
            </a:r>
            <a:r>
              <a:rPr lang="it-IT" sz="1400" b="1" dirty="0"/>
              <a:t>e dell'Esplorazione del Sistema </a:t>
            </a:r>
            <a:r>
              <a:rPr lang="it-IT" sz="1400" b="1" dirty="0" smtClean="0"/>
              <a:t>Solare </a:t>
            </a:r>
          </a:p>
          <a:p>
            <a:r>
              <a:rPr lang="it-IT" sz="1400" b="1" dirty="0"/>
              <a:t> </a:t>
            </a:r>
            <a:r>
              <a:rPr lang="it-IT" sz="1400" b="1" dirty="0" smtClean="0"/>
              <a:t>     </a:t>
            </a:r>
            <a:r>
              <a:rPr lang="it-IT" sz="1400" dirty="0" smtClean="0"/>
              <a:t>Responsabile: Francesca Esposito, Capodimonte</a:t>
            </a:r>
            <a:endParaRPr lang="it-IT" sz="1400" dirty="0"/>
          </a:p>
        </p:txBody>
      </p:sp>
      <p:cxnSp>
        <p:nvCxnSpPr>
          <p:cNvPr id="13" name="Connettore 2 12"/>
          <p:cNvCxnSpPr/>
          <p:nvPr/>
        </p:nvCxnSpPr>
        <p:spPr>
          <a:xfrm flipV="1">
            <a:off x="3801781" y="4343400"/>
            <a:ext cx="726239" cy="1166612"/>
          </a:xfrm>
          <a:prstGeom prst="straightConnector1">
            <a:avLst/>
          </a:prstGeom>
          <a:ln w="349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 flipV="1">
            <a:off x="3788229" y="4926706"/>
            <a:ext cx="739791" cy="583306"/>
          </a:xfrm>
          <a:prstGeom prst="straightConnector1">
            <a:avLst/>
          </a:prstGeom>
          <a:ln w="349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>
            <a:off x="3788229" y="5510012"/>
            <a:ext cx="739791" cy="97423"/>
          </a:xfrm>
          <a:prstGeom prst="straightConnector1">
            <a:avLst/>
          </a:prstGeom>
          <a:ln w="349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>
            <a:off x="3788229" y="5510012"/>
            <a:ext cx="739791" cy="818959"/>
          </a:xfrm>
          <a:prstGeom prst="straightConnector1">
            <a:avLst/>
          </a:prstGeom>
          <a:ln w="349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sellaDiTesto 37"/>
          <p:cNvSpPr txBox="1"/>
          <p:nvPr/>
        </p:nvSpPr>
        <p:spPr>
          <a:xfrm>
            <a:off x="9432418" y="5138645"/>
            <a:ext cx="2622449" cy="5232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Ufficio Spazio</a:t>
            </a:r>
          </a:p>
          <a:p>
            <a:r>
              <a:rPr lang="it-IT" sz="1400" dirty="0" smtClean="0"/>
              <a:t>Responsabile: Roberto Della Ceca</a:t>
            </a:r>
            <a:endParaRPr lang="it-IT" sz="1400" dirty="0"/>
          </a:p>
        </p:txBody>
      </p:sp>
      <p:sp>
        <p:nvSpPr>
          <p:cNvPr id="43" name="CasellaDiTesto 42"/>
          <p:cNvSpPr txBox="1"/>
          <p:nvPr/>
        </p:nvSpPr>
        <p:spPr>
          <a:xfrm>
            <a:off x="8837048" y="4791827"/>
            <a:ext cx="60625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600" dirty="0" smtClean="0">
                <a:solidFill>
                  <a:srgbClr val="00B050"/>
                </a:solidFill>
              </a:rPr>
              <a:t>+</a:t>
            </a:r>
            <a:endParaRPr lang="it-IT" sz="6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30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0692" y="1775732"/>
            <a:ext cx="3970030" cy="2487143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120" y="1770586"/>
            <a:ext cx="3827948" cy="2550371"/>
          </a:xfrm>
          <a:prstGeom prst="rect">
            <a:avLst/>
          </a:prstGeom>
        </p:spPr>
      </p:pic>
      <p:sp>
        <p:nvSpPr>
          <p:cNvPr id="18" name="CasellaDiTesto 17"/>
          <p:cNvSpPr txBox="1"/>
          <p:nvPr/>
        </p:nvSpPr>
        <p:spPr>
          <a:xfrm>
            <a:off x="168233" y="431349"/>
            <a:ext cx="119287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b="1" dirty="0" smtClean="0">
                <a:solidFill>
                  <a:srgbClr val="C00000"/>
                </a:solidFill>
                <a:latin typeface="Calibri" panose="020F0502020204030204"/>
              </a:rPr>
              <a:t>SARANNO I RAGGRUPPAMENTI NAZIONALI, ARTICOLATI PER TEMATICHE SCIENTIFICHE, E NON  PER PROBLEMATICHE DI ACCESSO, A RELAZIONARE SULL’EFFICIACIA FACILITANTE DELL’INAF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763" y="4230217"/>
            <a:ext cx="3503711" cy="2627783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107" y="1743074"/>
            <a:ext cx="6576217" cy="5159969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0324" y="4323058"/>
            <a:ext cx="3842608" cy="2547929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542" y="3082011"/>
            <a:ext cx="3322164" cy="2361728"/>
          </a:xfrm>
          <a:prstGeom prst="rect">
            <a:avLst/>
          </a:prstGeom>
          <a:ln w="793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90888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596934" y="293068"/>
            <a:ext cx="11240390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400" b="1" dirty="0">
                <a:solidFill>
                  <a:srgbClr val="C00000"/>
                </a:solidFill>
              </a:rPr>
              <a:t>2</a:t>
            </a:r>
            <a:r>
              <a:rPr lang="it-IT" sz="2400" b="1" dirty="0" smtClean="0">
                <a:solidFill>
                  <a:srgbClr val="C00000"/>
                </a:solidFill>
              </a:rPr>
              <a:t>. Consolidare in capitoli separati del FOE o in Legge di Bilancio il budget  per le grandi iniziative così da utilizzare tutta la quota premiale  per la </a:t>
            </a:r>
            <a:r>
              <a:rPr lang="it-IT" sz="2400" b="1" u="sng" dirty="0" smtClean="0">
                <a:solidFill>
                  <a:srgbClr val="C00000"/>
                </a:solidFill>
              </a:rPr>
              <a:t>ricerca libera</a:t>
            </a:r>
            <a:endParaRPr lang="it-IT" sz="2400" b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56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74915" y="1752600"/>
            <a:ext cx="1086406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rgbClr val="0070C0"/>
                </a:solidFill>
              </a:rPr>
              <a:t>FACCIAMO IL PUNTO SU CHE COSA E’ OGGI L’INAF:</a:t>
            </a:r>
          </a:p>
          <a:p>
            <a:pPr algn="ctr"/>
            <a:endParaRPr lang="it-IT" sz="4000" b="1" dirty="0">
              <a:solidFill>
                <a:srgbClr val="0070C0"/>
              </a:solidFill>
            </a:endParaRPr>
          </a:p>
          <a:p>
            <a:pPr algn="ctr"/>
            <a:r>
              <a:rPr lang="it-IT" sz="4000" b="1" dirty="0" smtClean="0">
                <a:solidFill>
                  <a:srgbClr val="C00000"/>
                </a:solidFill>
              </a:rPr>
              <a:t>Il posizionamento dell’INAF </a:t>
            </a:r>
          </a:p>
          <a:p>
            <a:pPr algn="ctr"/>
            <a:r>
              <a:rPr lang="it-IT" sz="4000" b="1" dirty="0" smtClean="0">
                <a:solidFill>
                  <a:srgbClr val="C00000"/>
                </a:solidFill>
              </a:rPr>
              <a:t>in campo nazionale e internazionale</a:t>
            </a:r>
            <a:endParaRPr lang="it-IT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0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596934" y="293068"/>
            <a:ext cx="11240390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Consolidare in capitoli separati del FOE o in Legge di Bilancio il budget  per le grandi iniziative così da utilizzare tutta la quota premiale  per la </a:t>
            </a:r>
            <a:r>
              <a:rPr kumimoji="0" lang="it-IT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ricerca libera</a:t>
            </a:r>
            <a:endParaRPr kumimoji="0" lang="it-IT" sz="24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596934" y="1839686"/>
            <a:ext cx="112403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000" b="1" dirty="0" smtClean="0"/>
              <a:t>Negli anni in cui la Quota Premiale era assegnata su base competitiva, le assegnazioni all’INAF erano fino al doppio, in qualche caso il triplo, del 7% del FOE trattenuto dal MIUR per definire il fondo premiale</a:t>
            </a:r>
            <a:endParaRPr lang="it-IT" sz="2000" b="1" dirty="0"/>
          </a:p>
        </p:txBody>
      </p:sp>
    </p:spTree>
    <p:extLst>
      <p:ext uri="{BB962C8B-B14F-4D97-AF65-F5344CB8AC3E}">
        <p14:creationId xmlns:p14="http://schemas.microsoft.com/office/powerpoint/2010/main" val="112704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596934" y="293068"/>
            <a:ext cx="11240390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Consolidare in capitoli separati del FOE o in Legge di Bilancio il budget  per le grandi iniziative così da utilizzare tutta la quota premiale  per la </a:t>
            </a:r>
            <a:r>
              <a:rPr kumimoji="0" lang="it-IT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ricerca libera</a:t>
            </a:r>
            <a:endParaRPr kumimoji="0" lang="it-IT" sz="24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596934" y="1839686"/>
            <a:ext cx="112403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Negli anni in cui la Quota Premiale era assegnata su base 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competitiva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le assegnazioni all’INAF erano fino al doppio, in qualche caso il triplo, del 7% del FOE trattenuto dal MIUR per definire il fondo premiale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34" y="3008991"/>
            <a:ext cx="6385734" cy="1007839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4854745" y="3008991"/>
            <a:ext cx="2306388" cy="1025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345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596934" y="293068"/>
            <a:ext cx="11240390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Consolidare in capitoli separati del FOE o in Legge di Bilancio il budget  per le grandi iniziative così da utilizzare tutta la quota premiale  per la </a:t>
            </a:r>
            <a:r>
              <a:rPr kumimoji="0" lang="it-IT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ricerca libera</a:t>
            </a:r>
            <a:endParaRPr kumimoji="0" lang="it-IT" sz="24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596934" y="1839686"/>
            <a:ext cx="112403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Negli anni in cui la Quota Premiale era assegnata su base 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competitiva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le assegnazioni all’INAF erano fino al doppio, in qualche caso il triplo, del 7% del FOE trattenuto dal MIUR per definire il fondo premiale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34" y="3008991"/>
            <a:ext cx="6385734" cy="1007839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4854745" y="3008991"/>
            <a:ext cx="2306388" cy="1025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96934" y="6106885"/>
            <a:ext cx="10630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C00000"/>
                </a:solidFill>
              </a:rPr>
              <a:t>Purtroppo la quota premiale era in buona parte erosa per fronteggiare costi fissi</a:t>
            </a:r>
            <a:endParaRPr lang="it-IT" sz="2400" b="1" dirty="0">
              <a:solidFill>
                <a:srgbClr val="C00000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162" y="3008991"/>
            <a:ext cx="5009095" cy="2239165"/>
          </a:xfrm>
          <a:prstGeom prst="rect">
            <a:avLst/>
          </a:prstGeom>
        </p:spPr>
      </p:pic>
      <p:sp>
        <p:nvSpPr>
          <p:cNvPr id="8" name="Freccia a destra 7"/>
          <p:cNvSpPr/>
          <p:nvPr/>
        </p:nvSpPr>
        <p:spPr>
          <a:xfrm rot="16200000">
            <a:off x="10844614" y="5493038"/>
            <a:ext cx="97439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632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596934" y="293068"/>
            <a:ext cx="11240390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Consolidare in capitoli separati del FOE o in Legge di Bilancio il budget  per le grandi iniziative così da utilizzare tutta la quota premiale  per la </a:t>
            </a:r>
            <a:r>
              <a:rPr kumimoji="0" lang="it-IT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ricerca libera</a:t>
            </a:r>
            <a:endParaRPr kumimoji="0" lang="it-IT" sz="24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57200" y="1719942"/>
            <a:ext cx="112366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rgbClr val="0070C0"/>
                </a:solidFill>
              </a:rPr>
              <a:t>IL MIUR HA POSTO NOTEVOLE ATTENZIONE AL PROBLEMA E LA COSA E’ STATA GRADUALMENTE RISOLTA</a:t>
            </a:r>
            <a:endParaRPr lang="it-IT" sz="2000" b="1" dirty="0">
              <a:solidFill>
                <a:srgbClr val="0070C0"/>
              </a:solidFill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2" y="2153057"/>
            <a:ext cx="4802450" cy="2344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28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596934" y="293068"/>
            <a:ext cx="11240390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Consolidare in capitoli separati del FOE o in Legge di Bilancio il budget  per le grandi iniziative così da utilizzare tutta la quota premiale  per la </a:t>
            </a:r>
            <a:r>
              <a:rPr kumimoji="0" lang="it-IT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ricerca libera</a:t>
            </a:r>
            <a:endParaRPr kumimoji="0" lang="it-IT" sz="24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57200" y="1719942"/>
            <a:ext cx="112366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 MIUR HA POSTO NOTEVOLE ATTENZIONE AL PROBLEMA E LA COSA E’ STATA GRADUALMENTE RISOLTA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2" y="2153057"/>
            <a:ext cx="4802450" cy="2344279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628" y="2808309"/>
            <a:ext cx="1504950" cy="1033774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276" y="2797895"/>
            <a:ext cx="1504950" cy="103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37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596934" y="293068"/>
            <a:ext cx="11240390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Consolidare in capitoli separati del FOE o in Legge di Bilancio il budget  per le grandi iniziative così da utilizzare tutta la quota premiale  per la </a:t>
            </a:r>
            <a:r>
              <a:rPr kumimoji="0" lang="it-IT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ricerca libera</a:t>
            </a:r>
            <a:endParaRPr kumimoji="0" lang="it-IT" sz="24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57200" y="1719942"/>
            <a:ext cx="112366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 MIUR HA POSTO NOTEVOLE ATTENZIONE AL PROBLEMA E LA COSA E’ STATA GRADUALMENTE RISOLTA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2" y="2153057"/>
            <a:ext cx="4802450" cy="2344279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596934" y="4855028"/>
            <a:ext cx="112360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INOLTRE, CON L’ESERCIZIO 2019 SONO STATI INSERITE NEL BILANCIO DELLO STATO LE QUOTE SKA E CTA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813" y="5523858"/>
            <a:ext cx="9179376" cy="1038341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628" y="2808309"/>
            <a:ext cx="1504950" cy="1033774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276" y="2797895"/>
            <a:ext cx="1504950" cy="103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88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596934" y="293068"/>
            <a:ext cx="11240390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Consolidare in capitoli separati del FOE o in Legge di Bilancio il budget  per le grandi iniziative così da utilizzare tutta la quota premiale  per la </a:t>
            </a:r>
            <a:r>
              <a:rPr kumimoji="0" lang="it-IT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ricerca libera</a:t>
            </a:r>
            <a:endParaRPr kumimoji="0" lang="it-IT" sz="24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57200" y="1719942"/>
            <a:ext cx="112366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 MIUR HA POSTO NOTEVOLE ATTENZIONE AL PROBLEMA E LA COSA E’ STATA GRADUALMENTE RISOLTA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2" y="2153057"/>
            <a:ext cx="4802450" cy="2344279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596934" y="4855028"/>
            <a:ext cx="112360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INOLTRE, CON L’ESERCIZIO 2019 SONO STATI INSERITE NEL BILANCIO DELLO STATO LE QUOTE SKA E CTA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813" y="5523858"/>
            <a:ext cx="9179376" cy="1038341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628" y="2808309"/>
            <a:ext cx="1504950" cy="1033774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276" y="2797895"/>
            <a:ext cx="1504950" cy="1033774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" y="5523858"/>
            <a:ext cx="1504950" cy="1033774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050" y="5538942"/>
            <a:ext cx="1504950" cy="103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31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596934" y="293068"/>
            <a:ext cx="11240390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Consolidare in capitoli separati del FOE o in Legge di Bilancio il budget  per le grandi iniziative così da utilizzare tutta la quota premiale  per la </a:t>
            </a:r>
            <a:r>
              <a:rPr kumimoji="0" lang="it-IT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ricerca libera</a:t>
            </a:r>
            <a:endParaRPr kumimoji="0" lang="it-IT" sz="24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30629" y="1817915"/>
            <a:ext cx="11930743" cy="5078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NEL FRATTEMPO PERO’ SONO CAMBIATE LE REGOLE,</a:t>
            </a:r>
            <a:r>
              <a:rPr kumimoji="0" lang="it-IT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 LA QUOTA PREMIALE NON E’ PIU’ ASSEGNATA SU BASE</a:t>
            </a:r>
            <a:r>
              <a:rPr kumimoji="0" lang="it-IT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COMPETITIVA</a:t>
            </a:r>
            <a:endParaRPr kumimoji="0" lang="it-IT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34" y="3008991"/>
            <a:ext cx="6385734" cy="1007839"/>
          </a:xfrm>
          <a:prstGeom prst="rect">
            <a:avLst/>
          </a:prstGeom>
        </p:spPr>
      </p:pic>
      <p:sp>
        <p:nvSpPr>
          <p:cNvPr id="3" name="Ovale 2"/>
          <p:cNvSpPr/>
          <p:nvPr/>
        </p:nvSpPr>
        <p:spPr>
          <a:xfrm>
            <a:off x="4800600" y="2579913"/>
            <a:ext cx="2203839" cy="189411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329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596934" y="293068"/>
            <a:ext cx="11240390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Consolidare in capitoli separati del FOE o in Legge di Bilancio il budget  per le grandi iniziative così da utilizzare tutta la quota premiale  per la </a:t>
            </a:r>
            <a:r>
              <a:rPr kumimoji="0" lang="it-IT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ricerca libera</a:t>
            </a:r>
            <a:endParaRPr kumimoji="0" lang="it-IT" sz="24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34" y="3008991"/>
            <a:ext cx="6385734" cy="1007839"/>
          </a:xfrm>
          <a:prstGeom prst="rect">
            <a:avLst/>
          </a:prstGeom>
        </p:spPr>
      </p:pic>
      <p:sp>
        <p:nvSpPr>
          <p:cNvPr id="3" name="Ovale 2"/>
          <p:cNvSpPr/>
          <p:nvPr/>
        </p:nvSpPr>
        <p:spPr>
          <a:xfrm>
            <a:off x="4800600" y="2579913"/>
            <a:ext cx="2203839" cy="189411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714" y="3008991"/>
            <a:ext cx="1507017" cy="1094468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30629" y="1817915"/>
            <a:ext cx="11930743" cy="5078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NEL FRATTEMPO PERO’ SONO CAMBIATE LE REGOLE,</a:t>
            </a:r>
            <a:r>
              <a:rPr kumimoji="0" lang="it-IT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 LA QUOTA PREMIALE NON E’ PIU’ ASSEGNATA SU BASE</a:t>
            </a:r>
            <a:r>
              <a:rPr kumimoji="0" lang="it-IT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COMPETITIVA</a:t>
            </a:r>
            <a:endParaRPr kumimoji="0" lang="it-IT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78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596934" y="293068"/>
            <a:ext cx="11240390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Consolidare in capitoli separati del FOE o in Legge di Bilancio il budget  per le grandi iniziative così da utilizzare tutta la quota premiale  per la </a:t>
            </a:r>
            <a:r>
              <a:rPr kumimoji="0" lang="it-IT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ricerca libera</a:t>
            </a:r>
            <a:endParaRPr kumimoji="0" lang="it-IT" sz="24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34" y="3008991"/>
            <a:ext cx="6385734" cy="1007839"/>
          </a:xfrm>
          <a:prstGeom prst="rect">
            <a:avLst/>
          </a:prstGeom>
        </p:spPr>
      </p:pic>
      <p:sp>
        <p:nvSpPr>
          <p:cNvPr id="3" name="Ovale 2"/>
          <p:cNvSpPr/>
          <p:nvPr/>
        </p:nvSpPr>
        <p:spPr>
          <a:xfrm>
            <a:off x="4800600" y="2579913"/>
            <a:ext cx="2203839" cy="189411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714" y="3008991"/>
            <a:ext cx="1507017" cy="1094468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542506" y="5101807"/>
            <a:ext cx="6892437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INOLTRE, IL MIUR HA SANCITO L’UTILIZZO DELL’L’EX QUOTA PREMIALE PER IL COMPLETAMENTO DEL PROCESSO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STABILIZZAZIONE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30629" y="1817915"/>
            <a:ext cx="11930743" cy="5078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NEL FRATTEMPO PERO’ SONO CAMBIATE LE REGOLE, E LA QUOTA PREMIALE NON E’ PIU’ ASSEGNATA SU BASE COMPETITIVA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84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2"/>
          <p:cNvSpPr txBox="1">
            <a:spLocks noChangeArrowheads="1"/>
          </p:cNvSpPr>
          <p:nvPr/>
        </p:nvSpPr>
        <p:spPr bwMode="auto">
          <a:xfrm>
            <a:off x="5733216" y="-105882"/>
            <a:ext cx="6458784" cy="74020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000" b="1" i="0" u="sng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	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	</a:t>
            </a:r>
            <a:endParaRPr kumimoji="0" lang="it-IT" altLang="it-IT" sz="2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it-IT" alt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Ente </a:t>
            </a:r>
            <a:r>
              <a:rPr kumimoji="0" lang="it-IT" alt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Pubblico di Ricerca </a:t>
            </a:r>
            <a:r>
              <a:rPr kumimoji="0" lang="it-IT" alt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vigilato dal MIUR</a:t>
            </a:r>
          </a:p>
          <a:p>
            <a:pPr marL="0" marR="0" lvl="0" indent="0" algn="just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	Circa 1400 unità di personale + circa 500 Associati</a:t>
            </a:r>
          </a:p>
          <a:p>
            <a:pPr marL="0" marR="0" lvl="0" indent="0" algn="just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	Sede Centrale a Roma 	</a:t>
            </a:r>
          </a:p>
          <a:p>
            <a:pPr marL="0" marR="0" lvl="0" indent="0" algn="just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	16 Strutture di Ricerca distribuite in 12 città</a:t>
            </a:r>
          </a:p>
          <a:p>
            <a:pPr marL="0" marR="0" lvl="0" indent="0" algn="just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it-IT" alt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Diverse stazioni osservative sul territorio nazionale</a:t>
            </a:r>
          </a:p>
          <a:p>
            <a:pPr marL="0" marR="0" lvl="0" indent="0" algn="just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	</a:t>
            </a:r>
            <a:endParaRPr kumimoji="0" lang="it-IT" altLang="it-IT" sz="2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it-IT" altLang="it-IT" sz="2800" b="1" dirty="0">
              <a:solidFill>
                <a:srgbClr val="0070C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64" y="740228"/>
            <a:ext cx="4617899" cy="5519058"/>
          </a:xfrm>
          <a:prstGeom prst="rect">
            <a:avLst/>
          </a:prstGeom>
        </p:spPr>
      </p:pic>
      <p:sp>
        <p:nvSpPr>
          <p:cNvPr id="16" name="Ovale 15"/>
          <p:cNvSpPr>
            <a:spLocks noChangeAspect="1"/>
          </p:cNvSpPr>
          <p:nvPr/>
        </p:nvSpPr>
        <p:spPr>
          <a:xfrm>
            <a:off x="706717" y="1704974"/>
            <a:ext cx="216000" cy="21600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e 16"/>
          <p:cNvSpPr>
            <a:spLocks noChangeAspect="1"/>
          </p:cNvSpPr>
          <p:nvPr/>
        </p:nvSpPr>
        <p:spPr>
          <a:xfrm>
            <a:off x="1360299" y="1472291"/>
            <a:ext cx="216000" cy="21600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e 17"/>
          <p:cNvSpPr>
            <a:spLocks noChangeAspect="1"/>
          </p:cNvSpPr>
          <p:nvPr/>
        </p:nvSpPr>
        <p:spPr>
          <a:xfrm>
            <a:off x="1360299" y="1654874"/>
            <a:ext cx="216000" cy="21600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e 18"/>
          <p:cNvSpPr>
            <a:spLocks noChangeAspect="1"/>
          </p:cNvSpPr>
          <p:nvPr/>
        </p:nvSpPr>
        <p:spPr>
          <a:xfrm>
            <a:off x="2165403" y="1557760"/>
            <a:ext cx="216000" cy="21600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e 19"/>
          <p:cNvSpPr>
            <a:spLocks noChangeAspect="1"/>
          </p:cNvSpPr>
          <p:nvPr/>
        </p:nvSpPr>
        <p:spPr>
          <a:xfrm>
            <a:off x="2970507" y="1377288"/>
            <a:ext cx="216000" cy="21600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e 20"/>
          <p:cNvSpPr>
            <a:spLocks noChangeAspect="1"/>
          </p:cNvSpPr>
          <p:nvPr/>
        </p:nvSpPr>
        <p:spPr>
          <a:xfrm>
            <a:off x="2057403" y="2151289"/>
            <a:ext cx="216000" cy="21600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e 21"/>
          <p:cNvSpPr>
            <a:spLocks noChangeAspect="1"/>
          </p:cNvSpPr>
          <p:nvPr/>
        </p:nvSpPr>
        <p:spPr>
          <a:xfrm>
            <a:off x="2219197" y="2297988"/>
            <a:ext cx="216000" cy="21600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e 22"/>
          <p:cNvSpPr>
            <a:spLocks noChangeAspect="1"/>
          </p:cNvSpPr>
          <p:nvPr/>
        </p:nvSpPr>
        <p:spPr>
          <a:xfrm>
            <a:off x="2165403" y="2671573"/>
            <a:ext cx="216000" cy="21600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vale 23"/>
          <p:cNvSpPr>
            <a:spLocks noChangeAspect="1"/>
          </p:cNvSpPr>
          <p:nvPr/>
        </p:nvSpPr>
        <p:spPr>
          <a:xfrm>
            <a:off x="3078507" y="3076574"/>
            <a:ext cx="216000" cy="21600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e 24"/>
          <p:cNvSpPr>
            <a:spLocks noChangeAspect="1"/>
          </p:cNvSpPr>
          <p:nvPr/>
        </p:nvSpPr>
        <p:spPr>
          <a:xfrm>
            <a:off x="2381403" y="3357059"/>
            <a:ext cx="216000" cy="21600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Ovale 25"/>
          <p:cNvSpPr>
            <a:spLocks noChangeAspect="1"/>
          </p:cNvSpPr>
          <p:nvPr/>
        </p:nvSpPr>
        <p:spPr>
          <a:xfrm>
            <a:off x="2586517" y="3376333"/>
            <a:ext cx="216000" cy="21600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e 26"/>
          <p:cNvSpPr>
            <a:spLocks noChangeAspect="1"/>
          </p:cNvSpPr>
          <p:nvPr/>
        </p:nvSpPr>
        <p:spPr>
          <a:xfrm>
            <a:off x="2465285" y="3539641"/>
            <a:ext cx="216000" cy="216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e 27"/>
          <p:cNvSpPr>
            <a:spLocks noChangeAspect="1"/>
          </p:cNvSpPr>
          <p:nvPr/>
        </p:nvSpPr>
        <p:spPr>
          <a:xfrm>
            <a:off x="3291938" y="3924802"/>
            <a:ext cx="216000" cy="21600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e 28"/>
          <p:cNvSpPr>
            <a:spLocks noChangeAspect="1"/>
          </p:cNvSpPr>
          <p:nvPr/>
        </p:nvSpPr>
        <p:spPr>
          <a:xfrm>
            <a:off x="2865448" y="5319031"/>
            <a:ext cx="216000" cy="21600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vale 29"/>
          <p:cNvSpPr>
            <a:spLocks noChangeAspect="1"/>
          </p:cNvSpPr>
          <p:nvPr/>
        </p:nvSpPr>
        <p:spPr>
          <a:xfrm>
            <a:off x="3031431" y="5375571"/>
            <a:ext cx="216000" cy="21600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Ovale 30"/>
          <p:cNvSpPr>
            <a:spLocks noChangeAspect="1"/>
          </p:cNvSpPr>
          <p:nvPr/>
        </p:nvSpPr>
        <p:spPr>
          <a:xfrm>
            <a:off x="3507938" y="5678260"/>
            <a:ext cx="216000" cy="21600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e 31"/>
          <p:cNvSpPr>
            <a:spLocks noChangeAspect="1"/>
          </p:cNvSpPr>
          <p:nvPr/>
        </p:nvSpPr>
        <p:spPr>
          <a:xfrm>
            <a:off x="1217072" y="4774745"/>
            <a:ext cx="216000" cy="21600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e 32"/>
          <p:cNvSpPr>
            <a:spLocks noChangeAspect="1"/>
          </p:cNvSpPr>
          <p:nvPr/>
        </p:nvSpPr>
        <p:spPr>
          <a:xfrm>
            <a:off x="1539736" y="1563608"/>
            <a:ext cx="216000" cy="216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e 33"/>
          <p:cNvSpPr>
            <a:spLocks noChangeAspect="1"/>
          </p:cNvSpPr>
          <p:nvPr/>
        </p:nvSpPr>
        <p:spPr>
          <a:xfrm>
            <a:off x="2066337" y="1427892"/>
            <a:ext cx="216000" cy="216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e 34"/>
          <p:cNvSpPr>
            <a:spLocks noChangeAspect="1"/>
          </p:cNvSpPr>
          <p:nvPr/>
        </p:nvSpPr>
        <p:spPr>
          <a:xfrm>
            <a:off x="2793431" y="1341760"/>
            <a:ext cx="216000" cy="216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Ovale 35"/>
          <p:cNvSpPr>
            <a:spLocks noChangeAspect="1"/>
          </p:cNvSpPr>
          <p:nvPr/>
        </p:nvSpPr>
        <p:spPr>
          <a:xfrm>
            <a:off x="2247550" y="2116284"/>
            <a:ext cx="216000" cy="216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vale 36"/>
          <p:cNvSpPr>
            <a:spLocks noChangeAspect="1"/>
          </p:cNvSpPr>
          <p:nvPr/>
        </p:nvSpPr>
        <p:spPr>
          <a:xfrm>
            <a:off x="2388432" y="2281668"/>
            <a:ext cx="216000" cy="216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e 37"/>
          <p:cNvSpPr>
            <a:spLocks noChangeAspect="1"/>
          </p:cNvSpPr>
          <p:nvPr/>
        </p:nvSpPr>
        <p:spPr>
          <a:xfrm>
            <a:off x="3517041" y="5523534"/>
            <a:ext cx="216000" cy="216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Ovale 38"/>
          <p:cNvSpPr>
            <a:spLocks noChangeAspect="1"/>
          </p:cNvSpPr>
          <p:nvPr/>
        </p:nvSpPr>
        <p:spPr>
          <a:xfrm>
            <a:off x="1220157" y="4547914"/>
            <a:ext cx="216000" cy="216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Ovale 39"/>
          <p:cNvSpPr>
            <a:spLocks noChangeAspect="1"/>
          </p:cNvSpPr>
          <p:nvPr/>
        </p:nvSpPr>
        <p:spPr>
          <a:xfrm>
            <a:off x="3079370" y="3268333"/>
            <a:ext cx="216000" cy="216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Ovale 40"/>
          <p:cNvSpPr>
            <a:spLocks noChangeAspect="1"/>
          </p:cNvSpPr>
          <p:nvPr/>
        </p:nvSpPr>
        <p:spPr>
          <a:xfrm>
            <a:off x="5913742" y="1868009"/>
            <a:ext cx="216000" cy="216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Ovale 41"/>
          <p:cNvSpPr>
            <a:spLocks noChangeAspect="1"/>
          </p:cNvSpPr>
          <p:nvPr/>
        </p:nvSpPr>
        <p:spPr>
          <a:xfrm>
            <a:off x="5913742" y="2314254"/>
            <a:ext cx="216000" cy="21600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Ovale 42"/>
          <p:cNvSpPr>
            <a:spLocks noChangeAspect="1"/>
          </p:cNvSpPr>
          <p:nvPr/>
        </p:nvSpPr>
        <p:spPr>
          <a:xfrm>
            <a:off x="5913742" y="2823652"/>
            <a:ext cx="216000" cy="216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CasellaDiTesto 43"/>
          <p:cNvSpPr txBox="1"/>
          <p:nvPr/>
        </p:nvSpPr>
        <p:spPr>
          <a:xfrm>
            <a:off x="3862281" y="113094"/>
            <a:ext cx="3218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L’INAF IN ITALIA</a:t>
            </a:r>
            <a:endParaRPr kumimoji="0" lang="it-IT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92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596934" y="293068"/>
            <a:ext cx="11240390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Consolidare in capitoli separati del FOE o in Legge di Bilancio il budget  per le grandi iniziative così da utilizzare tutta la quota premiale  per la </a:t>
            </a:r>
            <a:r>
              <a:rPr kumimoji="0" lang="it-IT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ricerca libera</a:t>
            </a:r>
            <a:endParaRPr kumimoji="0" lang="it-IT" sz="24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34" y="3008991"/>
            <a:ext cx="6385734" cy="1007839"/>
          </a:xfrm>
          <a:prstGeom prst="rect">
            <a:avLst/>
          </a:prstGeom>
        </p:spPr>
      </p:pic>
      <p:sp>
        <p:nvSpPr>
          <p:cNvPr id="3" name="Ovale 2"/>
          <p:cNvSpPr/>
          <p:nvPr/>
        </p:nvSpPr>
        <p:spPr>
          <a:xfrm>
            <a:off x="4800600" y="2579913"/>
            <a:ext cx="2203839" cy="189411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714" y="3008991"/>
            <a:ext cx="1507017" cy="1094468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542506" y="5101807"/>
            <a:ext cx="6892437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INOLTRE, IL MIUR HA SANCITO L’UTILIZZO DELL’L’EX QUOTA PREMIALE PER IL COMPLETAMENTO DEL PROCESSO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STABILIZZAZIONE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572" y="4930669"/>
            <a:ext cx="1507017" cy="1094468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130629" y="1817915"/>
            <a:ext cx="11930743" cy="5078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NEL FRATTEMPO PERO’ SONO CAMBIATE LE REGOLE, E LA QUOTA PREMIALE NON E’ PIU’ ASSEGNATA SU BASE COMPETITIVA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378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48491" y="252548"/>
            <a:ext cx="3806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C00000"/>
                </a:solidFill>
              </a:rPr>
              <a:t>IN SINTESI, L’INAF OGGI:</a:t>
            </a:r>
            <a:endParaRPr lang="it-IT" sz="2800" b="1" dirty="0">
              <a:solidFill>
                <a:srgbClr val="C0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89411" y="982163"/>
            <a:ext cx="1192876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CONTA 1400 UNITA’ DI PERSONALE </a:t>
            </a:r>
            <a:r>
              <a:rPr kumimoji="0" lang="it-IT" sz="14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+ 500 ASSOCIATI</a:t>
            </a:r>
            <a:endParaRPr kumimoji="0" lang="it-IT" sz="14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1400" b="1" noProof="0" dirty="0" smtClean="0">
                <a:solidFill>
                  <a:srgbClr val="0070C0"/>
                </a:solidFill>
                <a:latin typeface="Calibri" panose="020F0502020204030204"/>
              </a:rPr>
              <a:t>HA UNA CONSOLIDATA PARTECIPAZIONE ALLO SVILUPPO, GESTIONE E UTILIZZO DI GRANDI INFRASTRUTTURE, SUL TERRITORIO E ALL’ESTERO</a:t>
            </a:r>
          </a:p>
          <a:p>
            <a:pPr marL="285750" marR="0" lvl="0" indent="-285750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1400" b="1" dirty="0" smtClean="0">
                <a:solidFill>
                  <a:srgbClr val="0070C0"/>
                </a:solidFill>
                <a:latin typeface="Calibri" panose="020F0502020204030204"/>
              </a:rPr>
              <a:t>HA UNA CONSOLIDATA PARTECIPAZIONE ALLO SVILUPPO, GESTIONE E UTILIZZO DI PRESTIGIOSE MISSIONI SPAZIALI</a:t>
            </a:r>
            <a:endParaRPr lang="it-IT" sz="1400" b="1" noProof="0" dirty="0" smtClean="0">
              <a:solidFill>
                <a:srgbClr val="0070C0"/>
              </a:solidFill>
              <a:latin typeface="Calibri" panose="020F0502020204030204"/>
            </a:endParaRPr>
          </a:p>
          <a:p>
            <a:pPr marL="285750" marR="0" lvl="0" indent="-285750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1400" b="1" dirty="0" smtClean="0">
                <a:solidFill>
                  <a:srgbClr val="0070C0"/>
                </a:solidFill>
                <a:latin typeface="Calibri" panose="020F0502020204030204"/>
              </a:rPr>
              <a:t>HA POSTO IN ESSERE  MECCANISMI FACILITANTI DELL’ACCESSO ALLE GRANDI INFRASTRUTTURE E AI DATI DELLE MISSIONI SPAZIALI</a:t>
            </a:r>
            <a:endParaRPr lang="it-IT" sz="1400" b="1" noProof="0" dirty="0" smtClean="0">
              <a:solidFill>
                <a:srgbClr val="0070C0"/>
              </a:solidFill>
              <a:latin typeface="Calibri" panose="020F0502020204030204"/>
            </a:endParaRPr>
          </a:p>
          <a:p>
            <a:pPr marL="285750" marR="0" lvl="0" indent="-285750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1" i="0" u="none" strike="noStrike" kern="1200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E’ AL TOP</a:t>
            </a:r>
            <a:r>
              <a:rPr kumimoji="0" lang="it-IT" sz="1400" b="1" i="0" u="none" strike="noStrike" kern="1200" cap="none" spc="0" normalizeH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DELLE CLASSIFICHE INTERNAZIONALI</a:t>
            </a:r>
          </a:p>
          <a:p>
            <a:pPr marL="285750" marR="0" lvl="0" indent="-285750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1400" b="1" baseline="0" noProof="0" dirty="0" smtClean="0">
                <a:solidFill>
                  <a:srgbClr val="0070C0"/>
                </a:solidFill>
                <a:latin typeface="Calibri" panose="020F0502020204030204"/>
              </a:rPr>
              <a:t>PRODUCE UN</a:t>
            </a:r>
            <a:r>
              <a:rPr lang="it-IT" sz="1400" b="1" noProof="0" dirty="0" smtClean="0">
                <a:solidFill>
                  <a:srgbClr val="0070C0"/>
                </a:solidFill>
                <a:latin typeface="Calibri" panose="020F0502020204030204"/>
              </a:rPr>
              <a:t> SIGNIFICATIVO RITORNO INDUSTRUALE PER IL PAESE</a:t>
            </a:r>
          </a:p>
          <a:p>
            <a:pPr marL="285750" marR="0" lvl="0" indent="-285750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1" i="0" u="none" strike="noStrike" kern="1200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PRODUCE</a:t>
            </a:r>
            <a:r>
              <a:rPr kumimoji="0" lang="it-IT" sz="1400" b="1" i="0" u="none" strike="noStrike" kern="1200" cap="none" spc="0" normalizeH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INNOVAZIONE E HA POSTO IN ESSERE MECCANISMI  INCENTIVANTI DELLA VALORIZZAZIONE DELLA RICERCA</a:t>
            </a:r>
          </a:p>
          <a:p>
            <a:pPr marL="285750" marR="0" lvl="0" indent="-285750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1400" b="1" baseline="0" noProof="0" dirty="0" smtClean="0">
                <a:solidFill>
                  <a:srgbClr val="0070C0"/>
                </a:solidFill>
                <a:latin typeface="Calibri" panose="020F0502020204030204"/>
              </a:rPr>
              <a:t>E’ PRESENTE SUL TERRITORIO,</a:t>
            </a:r>
            <a:r>
              <a:rPr lang="it-IT" sz="1400" b="1" noProof="0" dirty="0" smtClean="0">
                <a:solidFill>
                  <a:srgbClr val="0070C0"/>
                </a:solidFill>
                <a:latin typeface="Calibri" panose="020F0502020204030204"/>
              </a:rPr>
              <a:t> OPERA IN SINERGIA CON GLI ATENEI, PROMUOVE INIZIATIVE DIDATTICHE E DIVULGATIVE</a:t>
            </a:r>
          </a:p>
          <a:p>
            <a:pPr marL="285750" marR="0" lvl="0" indent="-285750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1" i="0" u="none" strike="noStrike" kern="1200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SALVAGUARDIA</a:t>
            </a:r>
            <a:r>
              <a:rPr kumimoji="0" lang="it-IT" sz="1400" b="1" i="0" u="none" strike="noStrike" kern="1200" cap="none" spc="0" normalizeH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IL PATRIMONIO STORICO</a:t>
            </a: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221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06320" y="108857"/>
            <a:ext cx="10476008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000" b="1" smtClean="0">
                <a:solidFill>
                  <a:srgbClr val="0070C0"/>
                </a:solidFill>
              </a:rPr>
              <a:t>Giornate INAF 2019:</a:t>
            </a:r>
            <a:endParaRPr lang="it-IT" sz="4000" b="1" dirty="0" smtClean="0">
              <a:solidFill>
                <a:srgbClr val="0070C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it-IT" sz="3200" b="1" dirty="0" smtClean="0">
                <a:solidFill>
                  <a:srgbClr val="C00000"/>
                </a:solidFill>
              </a:rPr>
              <a:t>Quale </a:t>
            </a:r>
            <a:r>
              <a:rPr lang="it-IT" sz="3200" b="1" i="1" dirty="0">
                <a:solidFill>
                  <a:srgbClr val="C00000"/>
                </a:solidFill>
              </a:rPr>
              <a:t>V</a:t>
            </a:r>
            <a:r>
              <a:rPr lang="it-IT" sz="3200" b="1" i="1" dirty="0" smtClean="0">
                <a:solidFill>
                  <a:srgbClr val="C00000"/>
                </a:solidFill>
              </a:rPr>
              <a:t>ision</a:t>
            </a:r>
            <a:r>
              <a:rPr lang="it-IT" sz="3200" b="1" dirty="0" smtClean="0">
                <a:solidFill>
                  <a:srgbClr val="C00000"/>
                </a:solidFill>
              </a:rPr>
              <a:t> e quale </a:t>
            </a:r>
            <a:r>
              <a:rPr lang="en-US" sz="3200" b="1" i="1" dirty="0" smtClean="0">
                <a:solidFill>
                  <a:srgbClr val="C00000"/>
                </a:solidFill>
              </a:rPr>
              <a:t>Governance</a:t>
            </a:r>
            <a:r>
              <a:rPr lang="it-IT" sz="3200" b="1" dirty="0" smtClean="0">
                <a:solidFill>
                  <a:srgbClr val="C00000"/>
                </a:solidFill>
              </a:rPr>
              <a:t> per  «stanare» i ricercatori </a:t>
            </a:r>
          </a:p>
          <a:p>
            <a:pPr algn="ctr">
              <a:lnSpc>
                <a:spcPct val="150000"/>
              </a:lnSpc>
            </a:pPr>
            <a:r>
              <a:rPr lang="it-IT" sz="3200" b="1" dirty="0" smtClean="0">
                <a:solidFill>
                  <a:srgbClr val="C00000"/>
                </a:solidFill>
              </a:rPr>
              <a:t>brillanti e geniali e spianargli la strada verso il Nobel ? </a:t>
            </a:r>
            <a:endParaRPr lang="it-IT" sz="3200" b="1" dirty="0">
              <a:solidFill>
                <a:srgbClr val="C0000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008" y="2680290"/>
            <a:ext cx="5592821" cy="4185417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12" y="2680290"/>
            <a:ext cx="5887488" cy="418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01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2"/>
          <p:cNvSpPr txBox="1">
            <a:spLocks noChangeArrowheads="1"/>
          </p:cNvSpPr>
          <p:nvPr/>
        </p:nvSpPr>
        <p:spPr bwMode="auto">
          <a:xfrm>
            <a:off x="5733216" y="-105882"/>
            <a:ext cx="6458784" cy="62324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000" b="1" i="0" u="sng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	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	</a:t>
            </a:r>
            <a:endParaRPr kumimoji="0" lang="it-IT" altLang="it-IT" sz="2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it-IT" alt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Ente </a:t>
            </a:r>
            <a:r>
              <a:rPr kumimoji="0" lang="it-IT" alt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Pubblico di Ricerca </a:t>
            </a:r>
            <a:r>
              <a:rPr kumimoji="0" lang="it-IT" alt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vigilato dal MIUR</a:t>
            </a:r>
          </a:p>
          <a:p>
            <a:pPr marL="0" marR="0" lvl="0" indent="0" algn="just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	Circa 1400 unità di personale + circa 500 Associati</a:t>
            </a:r>
          </a:p>
          <a:p>
            <a:pPr marL="0" marR="0" lvl="0" indent="0" algn="just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	Sede Centrale a Roma 	</a:t>
            </a:r>
          </a:p>
          <a:p>
            <a:pPr marL="0" marR="0" lvl="0" indent="0" algn="just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	16 Strutture di Ricerca distribuite in 12 città</a:t>
            </a:r>
          </a:p>
          <a:p>
            <a:pPr marL="0" marR="0" lvl="0" indent="0" algn="just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it-IT" alt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Diverse stazioni osservative sul territorio nazionale</a:t>
            </a:r>
          </a:p>
          <a:p>
            <a:pPr marL="0" marR="0" lvl="0" indent="0" algn="just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64" y="740228"/>
            <a:ext cx="4617899" cy="5519058"/>
          </a:xfrm>
          <a:prstGeom prst="rect">
            <a:avLst/>
          </a:prstGeom>
        </p:spPr>
      </p:pic>
      <p:sp>
        <p:nvSpPr>
          <p:cNvPr id="16" name="Ovale 15"/>
          <p:cNvSpPr>
            <a:spLocks noChangeAspect="1"/>
          </p:cNvSpPr>
          <p:nvPr/>
        </p:nvSpPr>
        <p:spPr>
          <a:xfrm>
            <a:off x="706717" y="1704974"/>
            <a:ext cx="216000" cy="21600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e 16"/>
          <p:cNvSpPr>
            <a:spLocks noChangeAspect="1"/>
          </p:cNvSpPr>
          <p:nvPr/>
        </p:nvSpPr>
        <p:spPr>
          <a:xfrm>
            <a:off x="1360299" y="1472291"/>
            <a:ext cx="216000" cy="21600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e 17"/>
          <p:cNvSpPr>
            <a:spLocks noChangeAspect="1"/>
          </p:cNvSpPr>
          <p:nvPr/>
        </p:nvSpPr>
        <p:spPr>
          <a:xfrm>
            <a:off x="1360299" y="1654874"/>
            <a:ext cx="216000" cy="21600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e 18"/>
          <p:cNvSpPr>
            <a:spLocks noChangeAspect="1"/>
          </p:cNvSpPr>
          <p:nvPr/>
        </p:nvSpPr>
        <p:spPr>
          <a:xfrm>
            <a:off x="2165403" y="1557760"/>
            <a:ext cx="216000" cy="21600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e 19"/>
          <p:cNvSpPr>
            <a:spLocks noChangeAspect="1"/>
          </p:cNvSpPr>
          <p:nvPr/>
        </p:nvSpPr>
        <p:spPr>
          <a:xfrm>
            <a:off x="2970507" y="1377288"/>
            <a:ext cx="216000" cy="21600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e 20"/>
          <p:cNvSpPr>
            <a:spLocks noChangeAspect="1"/>
          </p:cNvSpPr>
          <p:nvPr/>
        </p:nvSpPr>
        <p:spPr>
          <a:xfrm>
            <a:off x="2057403" y="2151289"/>
            <a:ext cx="216000" cy="21600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e 21"/>
          <p:cNvSpPr>
            <a:spLocks noChangeAspect="1"/>
          </p:cNvSpPr>
          <p:nvPr/>
        </p:nvSpPr>
        <p:spPr>
          <a:xfrm>
            <a:off x="2219197" y="2297988"/>
            <a:ext cx="216000" cy="21600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e 22"/>
          <p:cNvSpPr>
            <a:spLocks noChangeAspect="1"/>
          </p:cNvSpPr>
          <p:nvPr/>
        </p:nvSpPr>
        <p:spPr>
          <a:xfrm>
            <a:off x="2165403" y="2671573"/>
            <a:ext cx="216000" cy="21600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vale 23"/>
          <p:cNvSpPr>
            <a:spLocks noChangeAspect="1"/>
          </p:cNvSpPr>
          <p:nvPr/>
        </p:nvSpPr>
        <p:spPr>
          <a:xfrm>
            <a:off x="3078507" y="3076574"/>
            <a:ext cx="216000" cy="21600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e 24"/>
          <p:cNvSpPr>
            <a:spLocks noChangeAspect="1"/>
          </p:cNvSpPr>
          <p:nvPr/>
        </p:nvSpPr>
        <p:spPr>
          <a:xfrm>
            <a:off x="2381403" y="3357059"/>
            <a:ext cx="216000" cy="21600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Ovale 25"/>
          <p:cNvSpPr>
            <a:spLocks noChangeAspect="1"/>
          </p:cNvSpPr>
          <p:nvPr/>
        </p:nvSpPr>
        <p:spPr>
          <a:xfrm>
            <a:off x="2586517" y="3376333"/>
            <a:ext cx="216000" cy="21600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e 26"/>
          <p:cNvSpPr>
            <a:spLocks noChangeAspect="1"/>
          </p:cNvSpPr>
          <p:nvPr/>
        </p:nvSpPr>
        <p:spPr>
          <a:xfrm>
            <a:off x="2465285" y="3539641"/>
            <a:ext cx="216000" cy="216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e 27"/>
          <p:cNvSpPr>
            <a:spLocks noChangeAspect="1"/>
          </p:cNvSpPr>
          <p:nvPr/>
        </p:nvSpPr>
        <p:spPr>
          <a:xfrm>
            <a:off x="3291938" y="3924802"/>
            <a:ext cx="216000" cy="21600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e 28"/>
          <p:cNvSpPr>
            <a:spLocks noChangeAspect="1"/>
          </p:cNvSpPr>
          <p:nvPr/>
        </p:nvSpPr>
        <p:spPr>
          <a:xfrm>
            <a:off x="2865448" y="5319031"/>
            <a:ext cx="216000" cy="21600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vale 29"/>
          <p:cNvSpPr>
            <a:spLocks noChangeAspect="1"/>
          </p:cNvSpPr>
          <p:nvPr/>
        </p:nvSpPr>
        <p:spPr>
          <a:xfrm>
            <a:off x="3031431" y="5375571"/>
            <a:ext cx="216000" cy="21600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Ovale 30"/>
          <p:cNvSpPr>
            <a:spLocks noChangeAspect="1"/>
          </p:cNvSpPr>
          <p:nvPr/>
        </p:nvSpPr>
        <p:spPr>
          <a:xfrm>
            <a:off x="3507938" y="5678260"/>
            <a:ext cx="216000" cy="21600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e 31"/>
          <p:cNvSpPr>
            <a:spLocks noChangeAspect="1"/>
          </p:cNvSpPr>
          <p:nvPr/>
        </p:nvSpPr>
        <p:spPr>
          <a:xfrm>
            <a:off x="1217072" y="4774745"/>
            <a:ext cx="216000" cy="21600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e 32"/>
          <p:cNvSpPr>
            <a:spLocks noChangeAspect="1"/>
          </p:cNvSpPr>
          <p:nvPr/>
        </p:nvSpPr>
        <p:spPr>
          <a:xfrm>
            <a:off x="1539736" y="1563608"/>
            <a:ext cx="216000" cy="216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e 33"/>
          <p:cNvSpPr>
            <a:spLocks noChangeAspect="1"/>
          </p:cNvSpPr>
          <p:nvPr/>
        </p:nvSpPr>
        <p:spPr>
          <a:xfrm>
            <a:off x="2066337" y="1427892"/>
            <a:ext cx="216000" cy="216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e 34"/>
          <p:cNvSpPr>
            <a:spLocks noChangeAspect="1"/>
          </p:cNvSpPr>
          <p:nvPr/>
        </p:nvSpPr>
        <p:spPr>
          <a:xfrm>
            <a:off x="2793431" y="1341760"/>
            <a:ext cx="216000" cy="216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Ovale 35"/>
          <p:cNvSpPr>
            <a:spLocks noChangeAspect="1"/>
          </p:cNvSpPr>
          <p:nvPr/>
        </p:nvSpPr>
        <p:spPr>
          <a:xfrm>
            <a:off x="2247550" y="2116284"/>
            <a:ext cx="216000" cy="216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vale 36"/>
          <p:cNvSpPr>
            <a:spLocks noChangeAspect="1"/>
          </p:cNvSpPr>
          <p:nvPr/>
        </p:nvSpPr>
        <p:spPr>
          <a:xfrm>
            <a:off x="2388432" y="2281668"/>
            <a:ext cx="216000" cy="216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e 37"/>
          <p:cNvSpPr>
            <a:spLocks noChangeAspect="1"/>
          </p:cNvSpPr>
          <p:nvPr/>
        </p:nvSpPr>
        <p:spPr>
          <a:xfrm>
            <a:off x="3517041" y="5523534"/>
            <a:ext cx="216000" cy="216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Ovale 38"/>
          <p:cNvSpPr>
            <a:spLocks noChangeAspect="1"/>
          </p:cNvSpPr>
          <p:nvPr/>
        </p:nvSpPr>
        <p:spPr>
          <a:xfrm>
            <a:off x="1220157" y="4547914"/>
            <a:ext cx="216000" cy="216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Ovale 39"/>
          <p:cNvSpPr>
            <a:spLocks noChangeAspect="1"/>
          </p:cNvSpPr>
          <p:nvPr/>
        </p:nvSpPr>
        <p:spPr>
          <a:xfrm>
            <a:off x="3079370" y="3268333"/>
            <a:ext cx="216000" cy="216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Ovale 40"/>
          <p:cNvSpPr>
            <a:spLocks noChangeAspect="1"/>
          </p:cNvSpPr>
          <p:nvPr/>
        </p:nvSpPr>
        <p:spPr>
          <a:xfrm>
            <a:off x="5913742" y="1868009"/>
            <a:ext cx="216000" cy="216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Ovale 41"/>
          <p:cNvSpPr>
            <a:spLocks noChangeAspect="1"/>
          </p:cNvSpPr>
          <p:nvPr/>
        </p:nvSpPr>
        <p:spPr>
          <a:xfrm>
            <a:off x="5913742" y="2314254"/>
            <a:ext cx="216000" cy="21600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Ovale 42"/>
          <p:cNvSpPr>
            <a:spLocks noChangeAspect="1"/>
          </p:cNvSpPr>
          <p:nvPr/>
        </p:nvSpPr>
        <p:spPr>
          <a:xfrm>
            <a:off x="5913742" y="2823652"/>
            <a:ext cx="216000" cy="216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CasellaDiTesto 43"/>
          <p:cNvSpPr txBox="1"/>
          <p:nvPr/>
        </p:nvSpPr>
        <p:spPr>
          <a:xfrm>
            <a:off x="3862281" y="113094"/>
            <a:ext cx="3218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L’INAF IN ITALIA</a:t>
            </a:r>
            <a:endParaRPr kumimoji="0" lang="it-IT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6" name="Immagine 4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6" y="5068347"/>
            <a:ext cx="2901000" cy="1948107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835" y="3231783"/>
            <a:ext cx="2762747" cy="208724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485" y="5319030"/>
            <a:ext cx="2818351" cy="1848199"/>
          </a:xfrm>
          <a:prstGeom prst="rect">
            <a:avLst/>
          </a:prstGeom>
        </p:spPr>
      </p:pic>
      <p:pic>
        <p:nvPicPr>
          <p:cNvPr id="45" name="Immagine 4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86" y="3235208"/>
            <a:ext cx="2995264" cy="1835086"/>
          </a:xfrm>
          <a:prstGeom prst="rect">
            <a:avLst/>
          </a:prstGeom>
        </p:spPr>
      </p:pic>
      <p:pic>
        <p:nvPicPr>
          <p:cNvPr id="53" name="Immagine 52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930" y="4846508"/>
            <a:ext cx="2851069" cy="2201039"/>
          </a:xfrm>
          <a:prstGeom prst="rect">
            <a:avLst/>
          </a:prstGeom>
        </p:spPr>
      </p:pic>
      <p:pic>
        <p:nvPicPr>
          <p:cNvPr id="52" name="Immagine 51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582" y="3245473"/>
            <a:ext cx="2854418" cy="1822873"/>
          </a:xfrm>
          <a:prstGeom prst="rect">
            <a:avLst/>
          </a:prstGeom>
        </p:spPr>
      </p:pic>
      <p:pic>
        <p:nvPicPr>
          <p:cNvPr id="47" name="Immagine 46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172" y="4440348"/>
            <a:ext cx="3681314" cy="2565580"/>
          </a:xfrm>
          <a:prstGeom prst="rect">
            <a:avLst/>
          </a:prstGeom>
        </p:spPr>
      </p:pic>
      <p:pic>
        <p:nvPicPr>
          <p:cNvPr id="49" name="Immagine 48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399" y="3233731"/>
            <a:ext cx="1655046" cy="1673316"/>
          </a:xfrm>
          <a:prstGeom prst="rect">
            <a:avLst/>
          </a:prstGeom>
        </p:spPr>
      </p:pic>
      <p:pic>
        <p:nvPicPr>
          <p:cNvPr id="48" name="Immagine 47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305" y="3231783"/>
            <a:ext cx="2057180" cy="169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1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2578" y="1304304"/>
            <a:ext cx="9779924" cy="5553696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214915" y="267854"/>
            <a:ext cx="39440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>
                <a:solidFill>
                  <a:srgbClr val="0070C0"/>
                </a:solidFill>
              </a:rPr>
              <a:t>L’INAF NEL MONDO</a:t>
            </a:r>
            <a:endParaRPr lang="it-IT" sz="3600" b="1" dirty="0">
              <a:solidFill>
                <a:srgbClr val="0070C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9455439" y="1588654"/>
            <a:ext cx="255448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Infrastrutture INAF</a:t>
            </a:r>
          </a:p>
          <a:p>
            <a:endParaRPr lang="it-IT" dirty="0"/>
          </a:p>
          <a:p>
            <a:r>
              <a:rPr lang="it-IT" dirty="0" smtClean="0"/>
              <a:t>Infrastrutture </a:t>
            </a:r>
          </a:p>
          <a:p>
            <a:r>
              <a:rPr lang="it-IT" dirty="0"/>
              <a:t>c</a:t>
            </a:r>
            <a:r>
              <a:rPr lang="it-IT" dirty="0" smtClean="0"/>
              <a:t>ompartecipate dall’INAF</a:t>
            </a:r>
          </a:p>
          <a:p>
            <a:endParaRPr lang="it-IT" dirty="0"/>
          </a:p>
        </p:txBody>
      </p:sp>
      <p:sp>
        <p:nvSpPr>
          <p:cNvPr id="8" name="Ovale 7"/>
          <p:cNvSpPr>
            <a:spLocks noChangeAspect="1"/>
          </p:cNvSpPr>
          <p:nvPr/>
        </p:nvSpPr>
        <p:spPr>
          <a:xfrm>
            <a:off x="9219346" y="1672317"/>
            <a:ext cx="216000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/>
          <p:cNvSpPr>
            <a:spLocks noChangeAspect="1"/>
          </p:cNvSpPr>
          <p:nvPr/>
        </p:nvSpPr>
        <p:spPr>
          <a:xfrm>
            <a:off x="9229393" y="2256330"/>
            <a:ext cx="216000" cy="216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/>
          <p:cNvSpPr>
            <a:spLocks noChangeAspect="1"/>
          </p:cNvSpPr>
          <p:nvPr/>
        </p:nvSpPr>
        <p:spPr>
          <a:xfrm>
            <a:off x="3645860" y="3619979"/>
            <a:ext cx="216000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/>
          <p:cNvSpPr>
            <a:spLocks noChangeAspect="1"/>
          </p:cNvSpPr>
          <p:nvPr/>
        </p:nvSpPr>
        <p:spPr>
          <a:xfrm>
            <a:off x="4411366" y="3319241"/>
            <a:ext cx="216000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/>
          <p:cNvSpPr>
            <a:spLocks noChangeAspect="1"/>
          </p:cNvSpPr>
          <p:nvPr/>
        </p:nvSpPr>
        <p:spPr>
          <a:xfrm>
            <a:off x="2371393" y="5491933"/>
            <a:ext cx="216000" cy="216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/>
          <p:cNvSpPr>
            <a:spLocks noChangeAspect="1"/>
          </p:cNvSpPr>
          <p:nvPr/>
        </p:nvSpPr>
        <p:spPr>
          <a:xfrm>
            <a:off x="4675852" y="5230260"/>
            <a:ext cx="216000" cy="216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/>
          <p:cNvSpPr>
            <a:spLocks noChangeAspect="1"/>
          </p:cNvSpPr>
          <p:nvPr/>
        </p:nvSpPr>
        <p:spPr>
          <a:xfrm>
            <a:off x="7215536" y="5369644"/>
            <a:ext cx="216000" cy="216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Ovale 16"/>
          <p:cNvSpPr>
            <a:spLocks noChangeAspect="1"/>
          </p:cNvSpPr>
          <p:nvPr/>
        </p:nvSpPr>
        <p:spPr>
          <a:xfrm>
            <a:off x="1871394" y="3372595"/>
            <a:ext cx="216000" cy="216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256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2578" y="1304304"/>
            <a:ext cx="9779924" cy="5553696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214915" y="267854"/>
            <a:ext cx="39440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L’INAF NEL MONDO</a:t>
            </a:r>
            <a:endParaRPr kumimoji="0" lang="it-IT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9455439" y="1588654"/>
            <a:ext cx="255448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Infrastrutture INAF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Infrastrutture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ompartecipate dall’INAF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e 7"/>
          <p:cNvSpPr>
            <a:spLocks noChangeAspect="1"/>
          </p:cNvSpPr>
          <p:nvPr/>
        </p:nvSpPr>
        <p:spPr>
          <a:xfrm>
            <a:off x="9219346" y="1672317"/>
            <a:ext cx="216000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e 8"/>
          <p:cNvSpPr>
            <a:spLocks noChangeAspect="1"/>
          </p:cNvSpPr>
          <p:nvPr/>
        </p:nvSpPr>
        <p:spPr>
          <a:xfrm>
            <a:off x="9229393" y="2256330"/>
            <a:ext cx="216000" cy="216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e 10"/>
          <p:cNvSpPr>
            <a:spLocks noChangeAspect="1"/>
          </p:cNvSpPr>
          <p:nvPr/>
        </p:nvSpPr>
        <p:spPr>
          <a:xfrm>
            <a:off x="3645860" y="3619979"/>
            <a:ext cx="216000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e 11"/>
          <p:cNvSpPr>
            <a:spLocks noChangeAspect="1"/>
          </p:cNvSpPr>
          <p:nvPr/>
        </p:nvSpPr>
        <p:spPr>
          <a:xfrm>
            <a:off x="4411366" y="3319241"/>
            <a:ext cx="216000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e 12"/>
          <p:cNvSpPr>
            <a:spLocks noChangeAspect="1"/>
          </p:cNvSpPr>
          <p:nvPr/>
        </p:nvSpPr>
        <p:spPr>
          <a:xfrm>
            <a:off x="2371393" y="5491933"/>
            <a:ext cx="216000" cy="216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e 13"/>
          <p:cNvSpPr>
            <a:spLocks noChangeAspect="1"/>
          </p:cNvSpPr>
          <p:nvPr/>
        </p:nvSpPr>
        <p:spPr>
          <a:xfrm>
            <a:off x="4675852" y="5230260"/>
            <a:ext cx="216000" cy="216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e 14"/>
          <p:cNvSpPr>
            <a:spLocks noChangeAspect="1"/>
          </p:cNvSpPr>
          <p:nvPr/>
        </p:nvSpPr>
        <p:spPr>
          <a:xfrm>
            <a:off x="7215536" y="5369644"/>
            <a:ext cx="216000" cy="216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e 16"/>
          <p:cNvSpPr>
            <a:spLocks noChangeAspect="1"/>
          </p:cNvSpPr>
          <p:nvPr/>
        </p:nvSpPr>
        <p:spPr>
          <a:xfrm>
            <a:off x="1871394" y="3372595"/>
            <a:ext cx="216000" cy="216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800" y="2675136"/>
            <a:ext cx="4815454" cy="3218296"/>
          </a:xfrm>
          <a:prstGeom prst="rect">
            <a:avLst/>
          </a:prstGeom>
        </p:spPr>
      </p:pic>
      <p:sp>
        <p:nvSpPr>
          <p:cNvPr id="19" name="Freccia a destra 18"/>
          <p:cNvSpPr/>
          <p:nvPr/>
        </p:nvSpPr>
        <p:spPr>
          <a:xfrm>
            <a:off x="2587393" y="3480595"/>
            <a:ext cx="978408" cy="484632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227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2578" y="1304304"/>
            <a:ext cx="9779924" cy="5553696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214915" y="267854"/>
            <a:ext cx="39440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L’INAF NEL MONDO</a:t>
            </a:r>
            <a:endParaRPr kumimoji="0" lang="it-IT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9455439" y="1588654"/>
            <a:ext cx="255448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Infrastrutture INAF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Infrastrutture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ompartecipate dall’INAF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e 7"/>
          <p:cNvSpPr>
            <a:spLocks noChangeAspect="1"/>
          </p:cNvSpPr>
          <p:nvPr/>
        </p:nvSpPr>
        <p:spPr>
          <a:xfrm>
            <a:off x="9219346" y="1672317"/>
            <a:ext cx="216000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e 8"/>
          <p:cNvSpPr>
            <a:spLocks noChangeAspect="1"/>
          </p:cNvSpPr>
          <p:nvPr/>
        </p:nvSpPr>
        <p:spPr>
          <a:xfrm>
            <a:off x="9229393" y="2256330"/>
            <a:ext cx="216000" cy="216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e 10"/>
          <p:cNvSpPr>
            <a:spLocks noChangeAspect="1"/>
          </p:cNvSpPr>
          <p:nvPr/>
        </p:nvSpPr>
        <p:spPr>
          <a:xfrm>
            <a:off x="3645860" y="3619979"/>
            <a:ext cx="216000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e 11"/>
          <p:cNvSpPr>
            <a:spLocks noChangeAspect="1"/>
          </p:cNvSpPr>
          <p:nvPr/>
        </p:nvSpPr>
        <p:spPr>
          <a:xfrm>
            <a:off x="4411366" y="3319241"/>
            <a:ext cx="216000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e 12"/>
          <p:cNvSpPr>
            <a:spLocks noChangeAspect="1"/>
          </p:cNvSpPr>
          <p:nvPr/>
        </p:nvSpPr>
        <p:spPr>
          <a:xfrm>
            <a:off x="2371393" y="5491933"/>
            <a:ext cx="216000" cy="216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e 13"/>
          <p:cNvSpPr>
            <a:spLocks noChangeAspect="1"/>
          </p:cNvSpPr>
          <p:nvPr/>
        </p:nvSpPr>
        <p:spPr>
          <a:xfrm>
            <a:off x="4675852" y="5230260"/>
            <a:ext cx="216000" cy="216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e 14"/>
          <p:cNvSpPr>
            <a:spLocks noChangeAspect="1"/>
          </p:cNvSpPr>
          <p:nvPr/>
        </p:nvSpPr>
        <p:spPr>
          <a:xfrm>
            <a:off x="7215536" y="5369644"/>
            <a:ext cx="216000" cy="216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e 16"/>
          <p:cNvSpPr>
            <a:spLocks noChangeAspect="1"/>
          </p:cNvSpPr>
          <p:nvPr/>
        </p:nvSpPr>
        <p:spPr>
          <a:xfrm>
            <a:off x="1871394" y="3372595"/>
            <a:ext cx="216000" cy="216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Immagine 1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216" y="926136"/>
            <a:ext cx="3329184" cy="2876387"/>
          </a:xfrm>
          <a:prstGeom prst="rect">
            <a:avLst/>
          </a:prstGeom>
        </p:spPr>
      </p:pic>
      <p:pic>
        <p:nvPicPr>
          <p:cNvPr id="19" name="Immagine 1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624" y="3968802"/>
            <a:ext cx="6746643" cy="2918360"/>
          </a:xfrm>
          <a:prstGeom prst="rect">
            <a:avLst/>
          </a:prstGeom>
        </p:spPr>
      </p:pic>
      <p:sp>
        <p:nvSpPr>
          <p:cNvPr id="20" name="Freccia a destra 19"/>
          <p:cNvSpPr/>
          <p:nvPr/>
        </p:nvSpPr>
        <p:spPr>
          <a:xfrm>
            <a:off x="808978" y="3250136"/>
            <a:ext cx="978408" cy="484632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Freccia a destra 20"/>
          <p:cNvSpPr/>
          <p:nvPr/>
        </p:nvSpPr>
        <p:spPr>
          <a:xfrm>
            <a:off x="1305808" y="5343328"/>
            <a:ext cx="978408" cy="484632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196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2578" y="1304304"/>
            <a:ext cx="9779924" cy="5553696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214915" y="267854"/>
            <a:ext cx="39440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L’INAF NEL MONDO</a:t>
            </a:r>
            <a:endParaRPr kumimoji="0" lang="it-IT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9455439" y="1588654"/>
            <a:ext cx="255448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Infrastrutture INAF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Infrastrutture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ompartecipate dall’INAF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e 7"/>
          <p:cNvSpPr>
            <a:spLocks noChangeAspect="1"/>
          </p:cNvSpPr>
          <p:nvPr/>
        </p:nvSpPr>
        <p:spPr>
          <a:xfrm>
            <a:off x="9219346" y="1672317"/>
            <a:ext cx="216000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e 8"/>
          <p:cNvSpPr>
            <a:spLocks noChangeAspect="1"/>
          </p:cNvSpPr>
          <p:nvPr/>
        </p:nvSpPr>
        <p:spPr>
          <a:xfrm>
            <a:off x="9229393" y="2256330"/>
            <a:ext cx="216000" cy="216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e 10"/>
          <p:cNvSpPr>
            <a:spLocks noChangeAspect="1"/>
          </p:cNvSpPr>
          <p:nvPr/>
        </p:nvSpPr>
        <p:spPr>
          <a:xfrm>
            <a:off x="3645860" y="3619979"/>
            <a:ext cx="216000" cy="216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e 11"/>
          <p:cNvSpPr>
            <a:spLocks noChangeAspect="1"/>
          </p:cNvSpPr>
          <p:nvPr/>
        </p:nvSpPr>
        <p:spPr>
          <a:xfrm>
            <a:off x="4411366" y="3319241"/>
            <a:ext cx="216000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e 12"/>
          <p:cNvSpPr>
            <a:spLocks noChangeAspect="1"/>
          </p:cNvSpPr>
          <p:nvPr/>
        </p:nvSpPr>
        <p:spPr>
          <a:xfrm>
            <a:off x="2371393" y="5491933"/>
            <a:ext cx="216000" cy="216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e 13"/>
          <p:cNvSpPr>
            <a:spLocks noChangeAspect="1"/>
          </p:cNvSpPr>
          <p:nvPr/>
        </p:nvSpPr>
        <p:spPr>
          <a:xfrm>
            <a:off x="4675852" y="5230260"/>
            <a:ext cx="216000" cy="216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e 14"/>
          <p:cNvSpPr>
            <a:spLocks noChangeAspect="1"/>
          </p:cNvSpPr>
          <p:nvPr/>
        </p:nvSpPr>
        <p:spPr>
          <a:xfrm>
            <a:off x="7215536" y="5369644"/>
            <a:ext cx="216000" cy="216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e 16"/>
          <p:cNvSpPr>
            <a:spLocks noChangeAspect="1"/>
          </p:cNvSpPr>
          <p:nvPr/>
        </p:nvSpPr>
        <p:spPr>
          <a:xfrm>
            <a:off x="1871394" y="3372595"/>
            <a:ext cx="216000" cy="216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ccia a destra 19"/>
          <p:cNvSpPr/>
          <p:nvPr/>
        </p:nvSpPr>
        <p:spPr>
          <a:xfrm>
            <a:off x="2587393" y="3485663"/>
            <a:ext cx="978408" cy="484632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ccia a destra 20"/>
          <p:cNvSpPr/>
          <p:nvPr/>
        </p:nvSpPr>
        <p:spPr>
          <a:xfrm>
            <a:off x="1305808" y="5343328"/>
            <a:ext cx="978408" cy="484632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Immagine 2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320" y="3065982"/>
            <a:ext cx="5718423" cy="3389247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4038924" y="3096759"/>
            <a:ext cx="744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C00000"/>
                </a:solidFill>
              </a:rPr>
              <a:t>CTA</a:t>
            </a:r>
            <a:endParaRPr lang="it-IT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0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3675</TotalTime>
  <Words>1366</Words>
  <Application>Microsoft Office PowerPoint</Application>
  <PresentationFormat>Widescreen</PresentationFormat>
  <Paragraphs>189</Paragraphs>
  <Slides>42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42</vt:i4>
      </vt:variant>
    </vt:vector>
  </HeadingPairs>
  <TitlesOfParts>
    <vt:vector size="46" baseType="lpstr">
      <vt:lpstr>Arial</vt:lpstr>
      <vt:lpstr>Calibri</vt:lpstr>
      <vt:lpstr>Calibri Light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damico</dc:creator>
  <cp:lastModifiedBy>damico</cp:lastModifiedBy>
  <cp:revision>173</cp:revision>
  <dcterms:created xsi:type="dcterms:W3CDTF">2019-01-12T11:13:19Z</dcterms:created>
  <dcterms:modified xsi:type="dcterms:W3CDTF">2019-03-26T09:58:26Z</dcterms:modified>
</cp:coreProperties>
</file>