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8"/>
  </p:notesMasterIdLst>
  <p:handoutMasterIdLst>
    <p:handoutMasterId r:id="rId39"/>
  </p:handoutMasterIdLst>
  <p:sldIdLst>
    <p:sldId id="256" r:id="rId2"/>
    <p:sldId id="535" r:id="rId3"/>
    <p:sldId id="536" r:id="rId4"/>
    <p:sldId id="545" r:id="rId5"/>
    <p:sldId id="538" r:id="rId6"/>
    <p:sldId id="537" r:id="rId7"/>
    <p:sldId id="477" r:id="rId8"/>
    <p:sldId id="539" r:id="rId9"/>
    <p:sldId id="547" r:id="rId10"/>
    <p:sldId id="534" r:id="rId11"/>
    <p:sldId id="540" r:id="rId12"/>
    <p:sldId id="546" r:id="rId13"/>
    <p:sldId id="548" r:id="rId14"/>
    <p:sldId id="549" r:id="rId15"/>
    <p:sldId id="509" r:id="rId16"/>
    <p:sldId id="379" r:id="rId17"/>
    <p:sldId id="456" r:id="rId18"/>
    <p:sldId id="455" r:id="rId19"/>
    <p:sldId id="510" r:id="rId20"/>
    <p:sldId id="558" r:id="rId21"/>
    <p:sldId id="559" r:id="rId22"/>
    <p:sldId id="516" r:id="rId23"/>
    <p:sldId id="518" r:id="rId24"/>
    <p:sldId id="517" r:id="rId25"/>
    <p:sldId id="562" r:id="rId26"/>
    <p:sldId id="563" r:id="rId27"/>
    <p:sldId id="505" r:id="rId28"/>
    <p:sldId id="487" r:id="rId29"/>
    <p:sldId id="500" r:id="rId30"/>
    <p:sldId id="503" r:id="rId31"/>
    <p:sldId id="446" r:id="rId32"/>
    <p:sldId id="519" r:id="rId33"/>
    <p:sldId id="550" r:id="rId34"/>
    <p:sldId id="551" r:id="rId35"/>
    <p:sldId id="560" r:id="rId36"/>
    <p:sldId id="561" r:id="rId37"/>
  </p:sldIdLst>
  <p:sldSz cx="9144000" cy="6858000" type="screen4x3"/>
  <p:notesSz cx="9928225" cy="6797675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F2F"/>
    <a:srgbClr val="2A60A2"/>
    <a:srgbClr val="CC3399"/>
    <a:srgbClr val="0000FF"/>
    <a:srgbClr val="D1EE42"/>
    <a:srgbClr val="FFFFFF"/>
    <a:srgbClr val="45DBD4"/>
    <a:srgbClr val="000000"/>
    <a:srgbClr val="1F4E7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80" autoAdjust="0"/>
    <p:restoredTop sz="94434" autoAdjust="0"/>
  </p:normalViewPr>
  <p:slideViewPr>
    <p:cSldViewPr snapToGrid="0">
      <p:cViewPr varScale="1">
        <p:scale>
          <a:sx n="90" d="100"/>
          <a:sy n="90" d="100"/>
        </p:scale>
        <p:origin x="66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2231" cy="341064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5623698" y="0"/>
            <a:ext cx="4302231" cy="341064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B9370D35-3576-4EA9-9363-C7CF52A2A917}" type="datetime1">
              <a:rPr lang="it-IT" smtClean="0"/>
              <a:t>28/10/2019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2" y="6456613"/>
            <a:ext cx="4302231" cy="341063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5623698" y="6456613"/>
            <a:ext cx="4302231" cy="341063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0C06F6FB-95BA-4713-8CEB-73E429449F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62267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2231" cy="341064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623698" y="0"/>
            <a:ext cx="4302231" cy="341064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D306F326-71C4-4C77-A105-7122A53AE1D0}" type="datetime1">
              <a:rPr lang="it-IT" smtClean="0"/>
              <a:t>28/10/2019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435350" y="849313"/>
            <a:ext cx="3057525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5" rIns="91430" bIns="45715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992823" y="3271382"/>
            <a:ext cx="7942580" cy="2676585"/>
          </a:xfrm>
          <a:prstGeom prst="rect">
            <a:avLst/>
          </a:prstGeom>
        </p:spPr>
        <p:txBody>
          <a:bodyPr vert="horz" lIns="91430" tIns="45715" rIns="91430" bIns="45715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2" y="6456613"/>
            <a:ext cx="4302231" cy="341063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623698" y="6456613"/>
            <a:ext cx="4302231" cy="341063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C3555254-FBF0-47C0-AF0B-FBD64631B8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06117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55254-FBF0-47C0-AF0B-FBD64631B8E2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5326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5F9B4-ACEF-4805-A353-7A27A98B802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901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86688-E230-2E4C-8625-68AB4F44C71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365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27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80097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D7C0F-D1B2-4AEC-8F1E-939E9165B3B0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0497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55254-FBF0-47C0-AF0B-FBD64631B8E2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50391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5F9B4-ACEF-4805-A353-7A27A98B802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109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55254-FBF0-47C0-AF0B-FBD64631B8E2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7477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55254-FBF0-47C0-AF0B-FBD64631B8E2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3462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55254-FBF0-47C0-AF0B-FBD64631B8E2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2266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55254-FBF0-47C0-AF0B-FBD64631B8E2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9464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55254-FBF0-47C0-AF0B-FBD64631B8E2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7144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55254-FBF0-47C0-AF0B-FBD64631B8E2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7517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55254-FBF0-47C0-AF0B-FBD64631B8E2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6236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5F9B4-ACEF-4805-A353-7A27A98B802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490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3143B-1372-40D3-B884-1A78A085EEA1}" type="datetime1">
              <a:rPr lang="it-IT" smtClean="0"/>
              <a:t>28/10/2019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Spurio:Neutrino astrophysics, Baracchi2019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570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1AAB3-CB51-49DE-AAA1-885CE86DE248}" type="datetime1">
              <a:rPr lang="it-IT" smtClean="0"/>
              <a:t>28/10/2019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Spurio:Neutrino astrophysics, Baracchi2019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003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C416A-EFDC-42B7-914A-78BBB30AA8A8}" type="datetime1">
              <a:rPr lang="it-IT" smtClean="0"/>
              <a:t>28/10/2019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Spurio:Neutrino astrophysics, Baracchi2019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213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Fare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per </a:t>
            </a:r>
            <a:r>
              <a:rPr lang="en-US" noProof="0" dirty="0" err="1" smtClean="0"/>
              <a:t>modificare</a:t>
            </a:r>
            <a:r>
              <a:rPr lang="en-US" noProof="0" dirty="0" smtClean="0"/>
              <a:t> lo stile del </a:t>
            </a:r>
            <a:r>
              <a:rPr lang="en-US" noProof="0" dirty="0" err="1" smtClean="0"/>
              <a:t>titolo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 smtClean="0"/>
              <a:t>Fare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per </a:t>
            </a:r>
            <a:r>
              <a:rPr lang="en-US" noProof="0" dirty="0" err="1" smtClean="0"/>
              <a:t>modificare</a:t>
            </a:r>
            <a:r>
              <a:rPr lang="en-US" noProof="0" dirty="0" smtClean="0"/>
              <a:t> </a:t>
            </a:r>
            <a:r>
              <a:rPr lang="en-US" noProof="0" dirty="0" err="1" smtClean="0"/>
              <a:t>stili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testo</a:t>
            </a:r>
            <a:r>
              <a:rPr lang="en-US" noProof="0" dirty="0" smtClean="0"/>
              <a:t> </a:t>
            </a:r>
            <a:r>
              <a:rPr lang="en-US" noProof="0" dirty="0" err="1" smtClean="0"/>
              <a:t>dello</a:t>
            </a:r>
            <a:r>
              <a:rPr lang="en-US" noProof="0" dirty="0" smtClean="0"/>
              <a:t> schema</a:t>
            </a:r>
          </a:p>
          <a:p>
            <a:pPr lvl="1"/>
            <a:r>
              <a:rPr lang="en-US" noProof="0" dirty="0" smtClean="0"/>
              <a:t>Secondo </a:t>
            </a:r>
            <a:r>
              <a:rPr lang="en-US" noProof="0" dirty="0" err="1" smtClean="0"/>
              <a:t>livello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Terzo</a:t>
            </a:r>
            <a:r>
              <a:rPr lang="en-US" noProof="0" dirty="0" smtClean="0"/>
              <a:t> </a:t>
            </a:r>
            <a:r>
              <a:rPr lang="en-US" noProof="0" dirty="0" err="1" smtClean="0"/>
              <a:t>livello</a:t>
            </a:r>
            <a:endParaRPr lang="en-US" noProof="0" dirty="0" smtClean="0"/>
          </a:p>
          <a:p>
            <a:pPr lvl="3"/>
            <a:r>
              <a:rPr lang="en-US" noProof="0" dirty="0" smtClean="0"/>
              <a:t>Quarto </a:t>
            </a:r>
            <a:r>
              <a:rPr lang="en-US" noProof="0" dirty="0" err="1" smtClean="0"/>
              <a:t>livello</a:t>
            </a:r>
            <a:endParaRPr lang="en-US" noProof="0" dirty="0" smtClean="0"/>
          </a:p>
          <a:p>
            <a:pPr lvl="4"/>
            <a:r>
              <a:rPr lang="en-US" noProof="0" dirty="0" smtClean="0"/>
              <a:t>Quinto </a:t>
            </a:r>
            <a:r>
              <a:rPr lang="en-US" noProof="0" dirty="0" err="1" smtClean="0"/>
              <a:t>livello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C871-D315-44F1-BFB1-46456BAE21D7}" type="datetime1">
              <a:rPr lang="it-IT" smtClean="0"/>
              <a:t>28/10/2019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Spurio:Neutrino astrophysics, Baracchi2019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971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F4623-96FA-49B9-9D15-BDD458CF7DB0}" type="datetime1">
              <a:rPr lang="it-IT" smtClean="0"/>
              <a:t>28/10/2019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Spurio:Neutrino astrophysics, Baracchi2019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707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B7B7C-EEF4-442F-A4F4-1B3C8AD3B2A3}" type="datetime1">
              <a:rPr lang="it-IT" smtClean="0"/>
              <a:t>28/10/2019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Spurio:Neutrino astrophysics, Baracchi2019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001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B80A0-E27E-48A4-B1D1-D7F053EA980E}" type="datetime1">
              <a:rPr lang="it-IT" smtClean="0"/>
              <a:t>28/10/2019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Spurio:Neutrino astrophysics, Baracchi2019</a:t>
            </a: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90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543BC-382C-4F1B-B0EB-E5A2BAEC3F1E}" type="datetime1">
              <a:rPr lang="it-IT" smtClean="0"/>
              <a:t>28/10/2019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Spurio:Neutrino astrophysics, Baracchi2019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116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8610-B487-4600-9CF7-8EF1921882EF}" type="datetime1">
              <a:rPr lang="it-IT" smtClean="0"/>
              <a:t>28/10/2019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Spurio:Neutrino astrophysics, Baracchi2019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495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0BA19-4C66-499B-A676-6ACF4382F51A}" type="datetime1">
              <a:rPr lang="it-IT" smtClean="0"/>
              <a:t>28/10/2019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Spurio:Neutrino astrophysics, Baracchi2019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554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4B24-EF0F-45B6-91F1-55A91505BA90}" type="datetime1">
              <a:rPr lang="it-IT" smtClean="0"/>
              <a:t>28/10/2019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Spurio:Neutrino astrophysics, Baracchi2019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825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780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20932"/>
            <a:ext cx="7886700" cy="51560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734AC-1379-4CDF-AF19-90DA7FC8AFBD}" type="datetime1">
              <a:rPr lang="it-IT" smtClean="0"/>
              <a:t>28/10/2019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M. Spurio:Neutrino astrophysics, Baracchi2019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56C54-971D-4A64-8725-72F12A462872}" type="slidenum">
              <a:rPr lang="it-IT" smtClean="0"/>
              <a:t>‹N›</a:t>
            </a:fld>
            <a:endParaRPr lang="it-IT"/>
          </a:p>
        </p:txBody>
      </p:sp>
      <p:cxnSp>
        <p:nvCxnSpPr>
          <p:cNvPr id="8" name="Connettore 1 7"/>
          <p:cNvCxnSpPr/>
          <p:nvPr userDrawn="1"/>
        </p:nvCxnSpPr>
        <p:spPr>
          <a:xfrm>
            <a:off x="628650" y="763480"/>
            <a:ext cx="7886700" cy="0"/>
          </a:xfrm>
          <a:prstGeom prst="line">
            <a:avLst/>
          </a:prstGeom>
          <a:ln w="28575">
            <a:solidFill>
              <a:srgbClr val="C0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8686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C000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cn.gsfc.nasa.gov/" TargetMode="External"/><Relationship Id="rId5" Type="http://schemas.openxmlformats.org/officeDocument/2006/relationships/image" Target="../media/image43.jpeg"/><Relationship Id="rId4" Type="http://schemas.openxmlformats.org/officeDocument/2006/relationships/image" Target="../media/image5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7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6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6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5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.infn.it/event/19259/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emf"/><Relationship Id="rId4" Type="http://schemas.openxmlformats.org/officeDocument/2006/relationships/image" Target="../media/image8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69948" y="2686731"/>
            <a:ext cx="8247331" cy="2088682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rgbClr val="2A60A2"/>
                </a:solidFill>
              </a:rPr>
              <a:t>Neutrino telescopes in the Mediterranean sea </a:t>
            </a:r>
            <a:r>
              <a:rPr lang="en-US" sz="4400" b="1" dirty="0" smtClean="0">
                <a:solidFill>
                  <a:srgbClr val="2A60A2"/>
                </a:solidFill>
              </a:rPr>
              <a:t>for </a:t>
            </a:r>
            <a:r>
              <a:rPr lang="en-US" sz="4400" b="1" dirty="0" err="1" smtClean="0">
                <a:solidFill>
                  <a:srgbClr val="2A60A2"/>
                </a:solidFill>
              </a:rPr>
              <a:t>multimessenger</a:t>
            </a:r>
            <a:r>
              <a:rPr lang="en-US" sz="4400" b="1" dirty="0">
                <a:solidFill>
                  <a:srgbClr val="2A60A2"/>
                </a:solidFill>
              </a:rPr>
              <a:t/>
            </a:r>
            <a:br>
              <a:rPr lang="en-US" sz="4400" b="1" dirty="0">
                <a:solidFill>
                  <a:srgbClr val="2A60A2"/>
                </a:solidFill>
              </a:rPr>
            </a:br>
            <a:r>
              <a:rPr lang="en-US" sz="4400" b="1" dirty="0">
                <a:solidFill>
                  <a:srgbClr val="2A60A2"/>
                </a:solidFill>
              </a:rPr>
              <a:t>astrophysics </a:t>
            </a:r>
            <a:endParaRPr lang="en-GB" sz="4000" dirty="0">
              <a:solidFill>
                <a:srgbClr val="2A60A2"/>
              </a:solidFill>
            </a:endParaRPr>
          </a:p>
        </p:txBody>
      </p:sp>
      <p:pic>
        <p:nvPicPr>
          <p:cNvPr id="5" name="Picture 4" descr="https://lh6.googleusercontent.com/-vpOgu9EmeSg/UxXfGlDJadI/AAAAAAAAAB4/UpvqE_1WvUw/s250-no/logo250x250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421" y="5591822"/>
            <a:ext cx="978647" cy="97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upload.wikimedia.org/wikipedia/it/archive/5/58/20140103114318!INFN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497" y="5582008"/>
            <a:ext cx="1052020" cy="103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/>
          <p:cNvSpPr/>
          <p:nvPr/>
        </p:nvSpPr>
        <p:spPr>
          <a:xfrm>
            <a:off x="1955698" y="5638381"/>
            <a:ext cx="52565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spc="-100" dirty="0" smtClean="0">
                <a:solidFill>
                  <a:srgbClr val="675E47"/>
                </a:solidFill>
                <a:latin typeface="+mj-lt"/>
                <a:ea typeface="+mj-ea"/>
                <a:cs typeface="+mj-cs"/>
              </a:rPr>
              <a:t>Maurizio Spurio</a:t>
            </a:r>
          </a:p>
          <a:p>
            <a:pPr algn="ctr"/>
            <a:r>
              <a:rPr lang="en-US" sz="2000" spc="-100" dirty="0" err="1" smtClean="0">
                <a:solidFill>
                  <a:srgbClr val="675E47"/>
                </a:solidFill>
                <a:latin typeface="+mj-lt"/>
                <a:ea typeface="+mj-ea"/>
                <a:cs typeface="+mj-cs"/>
              </a:rPr>
              <a:t>Università</a:t>
            </a:r>
            <a:r>
              <a:rPr lang="en-US" sz="2000" spc="-100" dirty="0" smtClean="0">
                <a:solidFill>
                  <a:srgbClr val="675E47"/>
                </a:solidFill>
                <a:latin typeface="+mj-lt"/>
                <a:ea typeface="+mj-ea"/>
                <a:cs typeface="+mj-cs"/>
              </a:rPr>
              <a:t> di Bologna and INFN</a:t>
            </a:r>
          </a:p>
          <a:p>
            <a:pPr algn="ctr"/>
            <a:r>
              <a:rPr lang="en-US" spc="-100" dirty="0">
                <a:solidFill>
                  <a:srgbClr val="675E47"/>
                </a:solidFill>
                <a:latin typeface="+mj-lt"/>
                <a:ea typeface="+mj-ea"/>
                <a:cs typeface="+mj-cs"/>
              </a:rPr>
              <a:t>m</a:t>
            </a:r>
            <a:r>
              <a:rPr lang="en-US" spc="-100" dirty="0" smtClean="0">
                <a:solidFill>
                  <a:srgbClr val="675E47"/>
                </a:solidFill>
                <a:latin typeface="+mj-lt"/>
                <a:ea typeface="+mj-ea"/>
                <a:cs typeface="+mj-cs"/>
              </a:rPr>
              <a:t>aurizio.spurio@unibo.it</a:t>
            </a:r>
          </a:p>
        </p:txBody>
      </p:sp>
      <p:sp>
        <p:nvSpPr>
          <p:cNvPr id="4" name="Rettangolo 3"/>
          <p:cNvSpPr/>
          <p:nvPr/>
        </p:nvSpPr>
        <p:spPr>
          <a:xfrm>
            <a:off x="469948" y="502920"/>
            <a:ext cx="5871549" cy="929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ttps://indico.ict.inaf.it/event/765/images/410-baracchi_we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640" y="12074"/>
            <a:ext cx="4654689" cy="227136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6"/>
          <a:srcRect l="19920"/>
          <a:stretch/>
        </p:blipFill>
        <p:spPr>
          <a:xfrm>
            <a:off x="-15240" y="17505"/>
            <a:ext cx="4373880" cy="228343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7"/>
          <a:srcRect l="13000" t="494" r="12667" b="198"/>
          <a:stretch/>
        </p:blipFill>
        <p:spPr>
          <a:xfrm rot="10800000">
            <a:off x="-1419" y="0"/>
            <a:ext cx="9146250" cy="686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2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0"/>
            <a:ext cx="8515350" cy="780093"/>
          </a:xfrm>
        </p:spPr>
        <p:txBody>
          <a:bodyPr>
            <a:normAutofit/>
          </a:bodyPr>
          <a:lstStyle/>
          <a:p>
            <a:r>
              <a:rPr lang="en-US" dirty="0" smtClean="0"/>
              <a:t>IceCube: </a:t>
            </a:r>
            <a:r>
              <a:rPr lang="en-US" dirty="0" smtClean="0">
                <a:latin typeface="Symbol" panose="05050102010706020507" pitchFamily="18" charset="2"/>
              </a:rPr>
              <a:t>n</a:t>
            </a:r>
            <a:r>
              <a:rPr lang="en-US" dirty="0" smtClean="0"/>
              <a:t> interacting inside the detector (HESE)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901" y="665490"/>
            <a:ext cx="9355045" cy="619251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85725" y="5066328"/>
            <a:ext cx="4375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Total energy measured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All </a:t>
            </a:r>
            <a:r>
              <a:rPr lang="en-US" sz="2400" dirty="0" smtClean="0">
                <a:solidFill>
                  <a:schemeClr val="bg1"/>
                </a:solidFill>
                <a:latin typeface="Symbol" panose="05050102010706020507" pitchFamily="18" charset="2"/>
              </a:rPr>
              <a:t>n </a:t>
            </a:r>
            <a:r>
              <a:rPr lang="en-US" sz="2400" dirty="0" smtClean="0">
                <a:solidFill>
                  <a:schemeClr val="bg1"/>
                </a:solidFill>
              </a:rPr>
              <a:t>flavors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All sky (</a:t>
            </a:r>
            <a:r>
              <a:rPr lang="en-US" sz="2400" dirty="0" smtClean="0">
                <a:solidFill>
                  <a:schemeClr val="bg1"/>
                </a:solidFill>
                <a:latin typeface="Symbol" panose="05050102010706020507" pitchFamily="18" charset="2"/>
              </a:rPr>
              <a:t>W</a:t>
            </a:r>
            <a:r>
              <a:rPr lang="en-US" sz="2400" dirty="0" smtClean="0">
                <a:solidFill>
                  <a:schemeClr val="bg1"/>
                </a:solidFill>
              </a:rPr>
              <a:t>=4</a:t>
            </a:r>
            <a:r>
              <a:rPr lang="en-US" sz="2400" dirty="0" smtClean="0">
                <a:solidFill>
                  <a:schemeClr val="bg1"/>
                </a:solidFill>
                <a:latin typeface="Symbol" panose="05050102010706020507" pitchFamily="18" charset="2"/>
              </a:rPr>
              <a:t>p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Spurio:Neutrino astrophysics, Baracchi2019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319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t="4593"/>
          <a:stretch/>
        </p:blipFill>
        <p:spPr>
          <a:xfrm>
            <a:off x="0" y="660400"/>
            <a:ext cx="9144000" cy="62357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IceCube: upgoing </a:t>
            </a:r>
            <a:r>
              <a:rPr lang="en-US" dirty="0" smtClean="0">
                <a:latin typeface="Symbol" panose="05050102010706020507" pitchFamily="18" charset="2"/>
              </a:rPr>
              <a:t>n</a:t>
            </a:r>
            <a:r>
              <a:rPr lang="en-US" baseline="-25000" dirty="0" smtClean="0">
                <a:latin typeface="Symbol" panose="05050102010706020507" pitchFamily="18" charset="2"/>
              </a:rPr>
              <a:t>m</a:t>
            </a:r>
            <a:endParaRPr lang="en-US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95250" y="4751988"/>
            <a:ext cx="4375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Neutrino direction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Symbol" panose="05050102010706020507" pitchFamily="18" charset="2"/>
              </a:rPr>
              <a:t>n</a:t>
            </a:r>
            <a:r>
              <a:rPr lang="en-US" sz="2400" baseline="-25000" dirty="0" smtClean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US" sz="2400" dirty="0" smtClean="0">
                <a:solidFill>
                  <a:schemeClr val="bg1"/>
                </a:solidFill>
                <a:latin typeface="Symbol" panose="05050102010706020507" pitchFamily="18" charset="2"/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flavors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Half sky (</a:t>
            </a:r>
            <a:r>
              <a:rPr lang="en-US" sz="2400" dirty="0" smtClean="0">
                <a:solidFill>
                  <a:schemeClr val="bg1"/>
                </a:solidFill>
                <a:latin typeface="Symbol" panose="05050102010706020507" pitchFamily="18" charset="2"/>
              </a:rPr>
              <a:t>W</a:t>
            </a:r>
            <a:r>
              <a:rPr lang="en-US" sz="2400" dirty="0" smtClean="0">
                <a:solidFill>
                  <a:schemeClr val="bg1"/>
                </a:solidFill>
              </a:rPr>
              <a:t>=2</a:t>
            </a:r>
            <a:r>
              <a:rPr lang="en-US" sz="2400" dirty="0" smtClean="0">
                <a:solidFill>
                  <a:schemeClr val="bg1"/>
                </a:solidFill>
                <a:latin typeface="Symbol" panose="05050102010706020507" pitchFamily="18" charset="2"/>
              </a:rPr>
              <a:t>p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Poorer energy determination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Spurio:Neutrino astrophysics, Baracchi2019</a:t>
            </a:r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6213" y="0"/>
            <a:ext cx="3737787" cy="2347284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794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Excess of cosmic neutrinos in </a:t>
            </a:r>
            <a:r>
              <a:rPr lang="en-US" dirty="0" err="1" smtClean="0"/>
              <a:t>IceCube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Spurio:Neutrino astrophysics, Baracchi2019</a:t>
            </a:r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l="5287" t="6678" r="2887"/>
          <a:stretch/>
        </p:blipFill>
        <p:spPr>
          <a:xfrm>
            <a:off x="4572000" y="835572"/>
            <a:ext cx="4421468" cy="318379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/>
          <a:srcRect t="1530"/>
          <a:stretch/>
        </p:blipFill>
        <p:spPr>
          <a:xfrm>
            <a:off x="338048" y="835572"/>
            <a:ext cx="4050377" cy="3570775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7875967" y="3726979"/>
            <a:ext cx="1022203" cy="58477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Calibri Light" panose="020F0302020204030204"/>
                <a:ea typeface="+mj-ea"/>
                <a:cs typeface="+mj-cs"/>
              </a:rPr>
              <a:t>HESE</a:t>
            </a:r>
            <a:endParaRPr lang="en-US" dirty="0"/>
          </a:p>
        </p:txBody>
      </p:sp>
      <p:sp>
        <p:nvSpPr>
          <p:cNvPr id="14" name="Rettangolo 13"/>
          <p:cNvSpPr/>
          <p:nvPr/>
        </p:nvSpPr>
        <p:spPr>
          <a:xfrm>
            <a:off x="2729252" y="1333633"/>
            <a:ext cx="1167307" cy="58477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Calibri Light" panose="020F0302020204030204"/>
                <a:ea typeface="+mj-ea"/>
                <a:cs typeface="+mj-cs"/>
              </a:rPr>
              <a:t>up </a:t>
            </a:r>
            <a:r>
              <a:rPr lang="en-US" sz="3200" dirty="0">
                <a:solidFill>
                  <a:srgbClr val="002060"/>
                </a:solidFill>
                <a:latin typeface="Symbol" panose="05050102010706020507" pitchFamily="18" charset="2"/>
                <a:ea typeface="+mj-ea"/>
                <a:cs typeface="+mj-cs"/>
              </a:rPr>
              <a:t>n</a:t>
            </a:r>
            <a:r>
              <a:rPr lang="en-US" sz="3200" baseline="-25000" dirty="0">
                <a:solidFill>
                  <a:srgbClr val="002060"/>
                </a:solidFill>
                <a:latin typeface="Symbol" panose="05050102010706020507" pitchFamily="18" charset="2"/>
                <a:ea typeface="+mj-ea"/>
                <a:cs typeface="+mj-cs"/>
              </a:rPr>
              <a:t>m</a:t>
            </a:r>
            <a:r>
              <a:rPr lang="en-US" sz="3200" dirty="0">
                <a:solidFill>
                  <a:srgbClr val="002060"/>
                </a:solidFill>
                <a:latin typeface="Calibri Light" panose="020F0302020204030204"/>
                <a:ea typeface="+mj-ea"/>
                <a:cs typeface="+mj-cs"/>
              </a:rPr>
              <a:t> 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0289" y="4358628"/>
            <a:ext cx="6117877" cy="248793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4218125" y="4745608"/>
            <a:ext cx="604268" cy="338554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Calibri Light" panose="020F0302020204030204"/>
                <a:ea typeface="+mj-ea"/>
                <a:cs typeface="+mj-cs"/>
              </a:rPr>
              <a:t>HESE</a:t>
            </a:r>
            <a:endParaRPr lang="en-US" sz="1050" dirty="0"/>
          </a:p>
        </p:txBody>
      </p:sp>
      <p:sp>
        <p:nvSpPr>
          <p:cNvPr id="11" name="Rettangolo 10"/>
          <p:cNvSpPr/>
          <p:nvPr/>
        </p:nvSpPr>
        <p:spPr>
          <a:xfrm>
            <a:off x="2260732" y="5158389"/>
            <a:ext cx="678391" cy="338554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Calibri Light" panose="020F0302020204030204"/>
                <a:ea typeface="+mj-ea"/>
                <a:cs typeface="+mj-cs"/>
              </a:rPr>
              <a:t>up </a:t>
            </a:r>
            <a:r>
              <a:rPr lang="en-US" sz="1600" dirty="0">
                <a:solidFill>
                  <a:srgbClr val="002060"/>
                </a:solidFill>
                <a:latin typeface="Symbol" panose="05050102010706020507" pitchFamily="18" charset="2"/>
                <a:ea typeface="+mj-ea"/>
                <a:cs typeface="+mj-cs"/>
              </a:rPr>
              <a:t>n</a:t>
            </a:r>
            <a:r>
              <a:rPr lang="en-US" sz="1600" baseline="-25000" dirty="0">
                <a:solidFill>
                  <a:srgbClr val="002060"/>
                </a:solidFill>
                <a:latin typeface="Symbol" panose="05050102010706020507" pitchFamily="18" charset="2"/>
                <a:ea typeface="+mj-ea"/>
                <a:cs typeface="+mj-cs"/>
              </a:rPr>
              <a:t>m</a:t>
            </a:r>
            <a:r>
              <a:rPr lang="en-US" sz="1600" dirty="0">
                <a:solidFill>
                  <a:srgbClr val="002060"/>
                </a:solidFill>
                <a:latin typeface="Calibri Light" panose="020F0302020204030204"/>
                <a:ea typeface="+mj-ea"/>
                <a:cs typeface="+mj-cs"/>
              </a:rPr>
              <a:t> </a:t>
            </a:r>
            <a:endParaRPr lang="en-US" sz="1050" dirty="0">
              <a:solidFill>
                <a:srgbClr val="002060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5483858" y="5771222"/>
            <a:ext cx="2002792" cy="830997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Calibri Light" panose="020F0302020204030204"/>
                <a:ea typeface="+mj-ea"/>
                <a:cs typeface="+mj-cs"/>
              </a:rPr>
              <a:t>Discrepancy</a:t>
            </a:r>
            <a:r>
              <a:rPr lang="en-US" sz="1600" dirty="0" smtClean="0">
                <a:solidFill>
                  <a:srgbClr val="002060"/>
                </a:solidFill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en-US" sz="7200" b="1" baseline="-5000" dirty="0" smtClean="0">
                <a:solidFill>
                  <a:srgbClr val="002060"/>
                </a:solidFill>
                <a:latin typeface="Calibri Light" panose="020F0302020204030204"/>
                <a:ea typeface="+mj-ea"/>
                <a:cs typeface="+mj-cs"/>
              </a:rPr>
              <a:t>?</a:t>
            </a:r>
            <a:endParaRPr lang="en-US" sz="6000" b="1" baseline="-5000" dirty="0">
              <a:solidFill>
                <a:srgbClr val="00206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555368" y="1328988"/>
            <a:ext cx="1615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C3399"/>
                </a:solidFill>
              </a:rPr>
              <a:t>Atmospheric neutrinos</a:t>
            </a:r>
            <a:endParaRPr lang="en-US" sz="1600" dirty="0">
              <a:solidFill>
                <a:srgbClr val="CC3399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1752169" y="2549097"/>
            <a:ext cx="1017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2F2F"/>
                </a:solidFill>
              </a:rPr>
              <a:t>Cosmic</a:t>
            </a:r>
          </a:p>
          <a:p>
            <a:r>
              <a:rPr lang="en-US" sz="1600" dirty="0" smtClean="0">
                <a:solidFill>
                  <a:srgbClr val="FF2F2F"/>
                </a:solidFill>
              </a:rPr>
              <a:t>neutrinos</a:t>
            </a:r>
            <a:endParaRPr lang="en-US" sz="1600" dirty="0">
              <a:solidFill>
                <a:srgbClr val="FF2F2F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83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b="6147"/>
          <a:stretch/>
        </p:blipFill>
        <p:spPr>
          <a:xfrm>
            <a:off x="205402" y="870798"/>
            <a:ext cx="5033238" cy="538392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Neutrinos </a:t>
            </a:r>
            <a:r>
              <a:rPr lang="en-US" dirty="0"/>
              <a:t>from </a:t>
            </a:r>
            <a:r>
              <a:rPr lang="en-US" dirty="0" smtClean="0"/>
              <a:t>the blazar TXS 0506+056 (I)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Spurio:Neutrino astrophysics, Baracchi2019</a:t>
            </a:r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5147199" y="1329159"/>
            <a:ext cx="3996801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An </a:t>
            </a:r>
            <a:r>
              <a:rPr lang="en-US" b="1" dirty="0"/>
              <a:t>electromagnetic follow-up </a:t>
            </a:r>
            <a:r>
              <a:rPr lang="en-US" dirty="0"/>
              <a:t>campaign of the </a:t>
            </a:r>
            <a:r>
              <a:rPr lang="en-US" dirty="0" smtClean="0"/>
              <a:t>event IceCube-170922A* indicated that </a:t>
            </a:r>
            <a:r>
              <a:rPr lang="en-US" dirty="0"/>
              <a:t>this event came from the direction of a known </a:t>
            </a:r>
            <a:r>
              <a:rPr lang="en-US" dirty="0" smtClean="0"/>
              <a:t>AGN </a:t>
            </a:r>
            <a:r>
              <a:rPr lang="en-US" dirty="0"/>
              <a:t>blazar </a:t>
            </a:r>
            <a:r>
              <a:rPr lang="en-US" dirty="0" smtClean="0"/>
              <a:t>named TXS 0506+056.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TXS 0506+056 </a:t>
            </a:r>
            <a:r>
              <a:rPr lang="en-US" dirty="0" smtClean="0"/>
              <a:t>is a </a:t>
            </a:r>
            <a:r>
              <a:rPr lang="en-US" dirty="0"/>
              <a:t>BL Lac object, </a:t>
            </a:r>
            <a:r>
              <a:rPr lang="en-US" dirty="0" smtClean="0"/>
              <a:t>found at </a:t>
            </a:r>
            <a:r>
              <a:rPr lang="en-US" dirty="0"/>
              <a:t>redshift z=0.3365±0.0010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It was </a:t>
            </a:r>
            <a:r>
              <a:rPr lang="en-US" dirty="0"/>
              <a:t>at that time flaring at multiple </a:t>
            </a:r>
            <a:r>
              <a:rPr lang="en-US" dirty="0" smtClean="0"/>
              <a:t>wavelengths.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In particular, </a:t>
            </a:r>
            <a:r>
              <a:rPr lang="en-US" dirty="0"/>
              <a:t>TXS 0506+056 </a:t>
            </a:r>
            <a:r>
              <a:rPr lang="en-US" dirty="0" smtClean="0"/>
              <a:t>was monitored by FERMI-LAT and observed by MAGIC after the IC trigger</a:t>
            </a:r>
          </a:p>
          <a:p>
            <a:pPr>
              <a:spcAft>
                <a:spcPts val="1200"/>
              </a:spcAft>
            </a:pPr>
            <a:r>
              <a:rPr lang="en-US" i="1" dirty="0" smtClean="0"/>
              <a:t>* muon neutrino, angular resolution &lt; 1</a:t>
            </a:r>
            <a:r>
              <a:rPr lang="en-US" i="1" baseline="30000" dirty="0"/>
              <a:t>o</a:t>
            </a:r>
            <a:endParaRPr lang="en-US" i="1" baseline="30000" dirty="0" smtClean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241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Neutrinos </a:t>
            </a:r>
            <a:r>
              <a:rPr lang="en-US" dirty="0"/>
              <a:t>from </a:t>
            </a:r>
            <a:r>
              <a:rPr lang="en-US" dirty="0" smtClean="0"/>
              <a:t>the blazar TXS 0506+056 (II)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Spurio:Neutrino astrophysics, Baracchi2019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14" y="1100831"/>
            <a:ext cx="5004000" cy="4962547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5168895" y="1391128"/>
            <a:ext cx="3975105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A further analysis </a:t>
            </a:r>
            <a:r>
              <a:rPr lang="en-US" dirty="0"/>
              <a:t>of </a:t>
            </a:r>
            <a:r>
              <a:rPr lang="en-US" b="1" dirty="0"/>
              <a:t>archival IceCube data</a:t>
            </a:r>
            <a:r>
              <a:rPr lang="en-US" dirty="0"/>
              <a:t> revealed that this blazar was emitting neutrinos </a:t>
            </a:r>
            <a:r>
              <a:rPr lang="en-US" dirty="0" smtClean="0"/>
              <a:t>before;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Within Oct. 2014-March </a:t>
            </a:r>
            <a:r>
              <a:rPr lang="en-US" dirty="0"/>
              <a:t>2015 an excess of </a:t>
            </a:r>
            <a:r>
              <a:rPr lang="en-US" dirty="0" smtClean="0"/>
              <a:t>13±5 </a:t>
            </a:r>
            <a:r>
              <a:rPr lang="en-US" dirty="0"/>
              <a:t>events over background </a:t>
            </a:r>
            <a:r>
              <a:rPr lang="en-US" dirty="0" smtClean="0"/>
              <a:t>was found</a:t>
            </a:r>
            <a:r>
              <a:rPr lang="en-US" dirty="0"/>
              <a:t>. </a:t>
            </a:r>
            <a:endParaRPr lang="en-US" dirty="0" smtClean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During this period, there </a:t>
            </a:r>
            <a:r>
              <a:rPr lang="en-US" dirty="0"/>
              <a:t>was no </a:t>
            </a:r>
            <a:r>
              <a:rPr lang="en-US" dirty="0" smtClean="0"/>
              <a:t>significant EM flaring activity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Not simple theoretical interpretation</a:t>
            </a:r>
          </a:p>
          <a:p>
            <a:pPr>
              <a:spcAft>
                <a:spcPts val="1200"/>
              </a:spcAft>
            </a:pPr>
            <a:endParaRPr lang="en-US" dirty="0" smtClean="0"/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FF2F2F"/>
                </a:solidFill>
              </a:rPr>
              <a:t>IceCube conclusion: </a:t>
            </a:r>
            <a:r>
              <a:rPr lang="en-US" b="1" dirty="0" smtClean="0">
                <a:solidFill>
                  <a:srgbClr val="FF2F2F"/>
                </a:solidFill>
              </a:rPr>
              <a:t>Compelling evidence </a:t>
            </a:r>
            <a:r>
              <a:rPr lang="en-US" dirty="0" smtClean="0">
                <a:solidFill>
                  <a:srgbClr val="FF2F2F"/>
                </a:solidFill>
              </a:rPr>
              <a:t>of a HE </a:t>
            </a:r>
            <a:r>
              <a:rPr lang="en-US" dirty="0" smtClean="0">
                <a:solidFill>
                  <a:srgbClr val="FF2F2F"/>
                </a:solidFill>
                <a:latin typeface="Symbol" panose="05050102010706020507" pitchFamily="18" charset="2"/>
              </a:rPr>
              <a:t>n</a:t>
            </a:r>
            <a:r>
              <a:rPr lang="en-US" dirty="0" smtClean="0">
                <a:solidFill>
                  <a:srgbClr val="FF2F2F"/>
                </a:solidFill>
              </a:rPr>
              <a:t> from a blazar</a:t>
            </a:r>
            <a:endParaRPr lang="en-US" dirty="0">
              <a:solidFill>
                <a:srgbClr val="FF2F2F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500925" y="858412"/>
            <a:ext cx="2083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PoS</a:t>
            </a:r>
            <a:r>
              <a:rPr lang="en-US" dirty="0" smtClean="0"/>
              <a:t>(ICRC2019)1032 </a:t>
            </a:r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679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7" y="909815"/>
            <a:ext cx="4915584" cy="5446536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questions for neutrino astrophysics </a:t>
            </a:r>
            <a:endParaRPr lang="it-IT" dirty="0"/>
          </a:p>
        </p:txBody>
      </p:sp>
      <p:pic>
        <p:nvPicPr>
          <p:cNvPr id="10" name="Picture 2" descr="Risultati immagini per neutri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28" y="3633083"/>
            <a:ext cx="456436" cy="44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4969741" y="1079042"/>
            <a:ext cx="3995964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Neutrino: </a:t>
            </a:r>
            <a:r>
              <a:rPr lang="en-US" dirty="0"/>
              <a:t>fundamental probe to identify galactic and extragalactic </a:t>
            </a:r>
            <a:r>
              <a:rPr lang="en-US" b="1" dirty="0" smtClean="0"/>
              <a:t>Cosmic Ray (CR) sources </a:t>
            </a:r>
            <a:endParaRPr lang="en-US" b="1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/>
              <a:t>Origin</a:t>
            </a:r>
            <a:r>
              <a:rPr lang="en-US" dirty="0" smtClean="0"/>
              <a:t> </a:t>
            </a:r>
            <a:r>
              <a:rPr lang="en-US" dirty="0"/>
              <a:t>of IceCube HE astrophysical </a:t>
            </a:r>
            <a:r>
              <a:rPr lang="en-US" dirty="0" smtClean="0"/>
              <a:t>neutrinos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/>
              <a:t>Production sites </a:t>
            </a:r>
            <a:r>
              <a:rPr lang="en-US" dirty="0" smtClean="0"/>
              <a:t>of </a:t>
            </a:r>
            <a:r>
              <a:rPr lang="en-US" dirty="0"/>
              <a:t>high energy cosmic </a:t>
            </a:r>
            <a:r>
              <a:rPr lang="en-US" dirty="0" smtClean="0"/>
              <a:t>particles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Study </a:t>
            </a:r>
            <a:r>
              <a:rPr lang="en-US" dirty="0"/>
              <a:t>of galactic </a:t>
            </a:r>
            <a:r>
              <a:rPr lang="en-US" dirty="0" smtClean="0"/>
              <a:t>and </a:t>
            </a:r>
            <a:r>
              <a:rPr lang="en-US" dirty="0"/>
              <a:t>extra </a:t>
            </a:r>
            <a:r>
              <a:rPr lang="en-US" dirty="0" smtClean="0"/>
              <a:t>galactic </a:t>
            </a:r>
            <a:r>
              <a:rPr lang="en-US" b="1" dirty="0"/>
              <a:t>propagation of CR </a:t>
            </a:r>
            <a:r>
              <a:rPr lang="en-US" dirty="0"/>
              <a:t>with neutrinos as </a:t>
            </a:r>
            <a:r>
              <a:rPr lang="en-US" dirty="0" smtClean="0"/>
              <a:t>tracers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Test </a:t>
            </a:r>
            <a:r>
              <a:rPr lang="en-US" dirty="0"/>
              <a:t>the neutrino sector of the SM and BSM </a:t>
            </a:r>
            <a:r>
              <a:rPr lang="en-US" dirty="0" smtClean="0"/>
              <a:t>physics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Galactic “</a:t>
            </a:r>
            <a:r>
              <a:rPr lang="en-US" b="1" dirty="0" err="1" smtClean="0">
                <a:solidFill>
                  <a:srgbClr val="FF0000"/>
                </a:solidFill>
              </a:rPr>
              <a:t>TeV-PeVatrons</a:t>
            </a:r>
            <a:r>
              <a:rPr lang="en-US" b="1" dirty="0" smtClean="0">
                <a:solidFill>
                  <a:srgbClr val="FF0000"/>
                </a:solidFill>
              </a:rPr>
              <a:t>”: necessary a </a:t>
            </a:r>
            <a:r>
              <a:rPr lang="en-US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b="1" dirty="0" smtClean="0">
                <a:solidFill>
                  <a:srgbClr val="FF0000"/>
                </a:solidFill>
              </a:rPr>
              <a:t> telescope in the Northern hemisphere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Spurio:Neutrino astrophysics, Baracchi2019</a:t>
            </a:r>
            <a:endParaRPr lang="it-IT"/>
          </a:p>
        </p:txBody>
      </p:sp>
      <p:sp>
        <p:nvSpPr>
          <p:cNvPr id="6" name="Rettangolo 5"/>
          <p:cNvSpPr/>
          <p:nvPr/>
        </p:nvSpPr>
        <p:spPr>
          <a:xfrm rot="3121013">
            <a:off x="2688235" y="3657804"/>
            <a:ext cx="1777297" cy="7481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ts val="2500"/>
              </a:lnSpc>
            </a:pPr>
            <a:r>
              <a:rPr lang="it-IT" sz="2400" b="1" dirty="0" err="1" smtClean="0">
                <a:ln/>
                <a:solidFill>
                  <a:srgbClr val="7030A0"/>
                </a:solidFill>
              </a:rPr>
              <a:t>Cosmic</a:t>
            </a:r>
            <a:r>
              <a:rPr lang="it-IT" sz="2400" b="1" dirty="0" smtClean="0">
                <a:ln/>
                <a:solidFill>
                  <a:srgbClr val="7030A0"/>
                </a:solidFill>
              </a:rPr>
              <a:t> </a:t>
            </a:r>
            <a:r>
              <a:rPr lang="it-IT" sz="2400" b="1" dirty="0" err="1" smtClean="0">
                <a:ln/>
                <a:solidFill>
                  <a:srgbClr val="7030A0"/>
                </a:solidFill>
              </a:rPr>
              <a:t>ray</a:t>
            </a:r>
            <a:r>
              <a:rPr lang="it-IT" sz="2400" b="1" dirty="0" smtClean="0">
                <a:ln/>
                <a:solidFill>
                  <a:srgbClr val="7030A0"/>
                </a:solidFill>
              </a:rPr>
              <a:t> </a:t>
            </a:r>
            <a:r>
              <a:rPr lang="it-IT" sz="2400" b="1" dirty="0" err="1" smtClean="0">
                <a:ln/>
                <a:solidFill>
                  <a:srgbClr val="7030A0"/>
                </a:solidFill>
              </a:rPr>
              <a:t>spectrum</a:t>
            </a:r>
            <a:endParaRPr lang="it-IT" sz="2400" b="1" dirty="0">
              <a:ln/>
              <a:solidFill>
                <a:srgbClr val="7030A0"/>
              </a:solidFill>
            </a:endParaRPr>
          </a:p>
        </p:txBody>
      </p:sp>
      <p:pic>
        <p:nvPicPr>
          <p:cNvPr id="7" name="Immagine 6"/>
          <p:cNvPicPr>
            <a:picLocks/>
          </p:cNvPicPr>
          <p:nvPr/>
        </p:nvPicPr>
        <p:blipFill rotWithShape="1">
          <a:blip r:embed="rId4"/>
          <a:srcRect t="36720" b="5446"/>
          <a:stretch/>
        </p:blipFill>
        <p:spPr>
          <a:xfrm>
            <a:off x="1862061" y="4582048"/>
            <a:ext cx="1692000" cy="114551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92" y="1323229"/>
            <a:ext cx="7440315" cy="4336209"/>
          </a:xfrm>
          <a:prstGeom prst="rect">
            <a:avLst/>
          </a:prstGeom>
        </p:spPr>
      </p:pic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492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 telescopes in the Mediterranean sea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95265" y="980888"/>
            <a:ext cx="8401046" cy="254796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Upgoing events</a:t>
            </a:r>
            <a:r>
              <a:rPr lang="en-US" sz="2000" dirty="0">
                <a:solidFill>
                  <a:prstClr val="black"/>
                </a:solidFill>
              </a:rPr>
              <a:t>: O(0.1</a:t>
            </a:r>
            <a:r>
              <a:rPr lang="en-US" sz="2000" baseline="30000" dirty="0">
                <a:solidFill>
                  <a:prstClr val="black"/>
                </a:solidFill>
              </a:rPr>
              <a:t>o</a:t>
            </a:r>
            <a:r>
              <a:rPr lang="en-US" sz="2000" dirty="0">
                <a:solidFill>
                  <a:prstClr val="black"/>
                </a:solidFill>
              </a:rPr>
              <a:t>) </a:t>
            </a:r>
            <a:r>
              <a:rPr lang="en-US" sz="2000" b="1" dirty="0">
                <a:solidFill>
                  <a:prstClr val="black"/>
                </a:solidFill>
              </a:rPr>
              <a:t>angular resolution</a:t>
            </a:r>
            <a:r>
              <a:rPr lang="en-US" sz="2000" dirty="0">
                <a:solidFill>
                  <a:prstClr val="black"/>
                </a:solidFill>
              </a:rPr>
              <a:t> for tracks; O(3</a:t>
            </a:r>
            <a:r>
              <a:rPr lang="en-US" sz="2000" baseline="30000" dirty="0">
                <a:solidFill>
                  <a:prstClr val="black"/>
                </a:solidFill>
              </a:rPr>
              <a:t>o</a:t>
            </a:r>
            <a:r>
              <a:rPr lang="en-US" sz="2000" dirty="0">
                <a:solidFill>
                  <a:prstClr val="black"/>
                </a:solidFill>
              </a:rPr>
              <a:t>)  for </a:t>
            </a:r>
            <a:r>
              <a:rPr lang="en-US" sz="2000" dirty="0" smtClean="0">
                <a:solidFill>
                  <a:prstClr val="black"/>
                </a:solidFill>
              </a:rPr>
              <a:t>showers</a:t>
            </a:r>
            <a:r>
              <a:rPr lang="en-US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endParaRPr lang="en-US" sz="2000" dirty="0">
              <a:solidFill>
                <a:prstClr val="black"/>
              </a:solidFill>
            </a:endParaRPr>
          </a:p>
          <a:p>
            <a:r>
              <a:rPr lang="en-US" sz="2000" b="1" dirty="0" smtClean="0"/>
              <a:t>Complementary </a:t>
            </a:r>
            <a:r>
              <a:rPr lang="en-US" sz="2000" b="1" dirty="0" err="1"/>
              <a:t>f.o.v</a:t>
            </a:r>
            <a:r>
              <a:rPr lang="en-US" sz="2000" b="1" dirty="0"/>
              <a:t>.</a:t>
            </a:r>
            <a:r>
              <a:rPr lang="en-US" sz="2000" dirty="0"/>
              <a:t> for Mediterranean and South Pole detectors. Most of the Galactic plane seen as “upgoing events”</a:t>
            </a:r>
          </a:p>
          <a:p>
            <a:r>
              <a:rPr lang="en-US" sz="2000" b="1" dirty="0" smtClean="0"/>
              <a:t>Online analysis</a:t>
            </a:r>
            <a:r>
              <a:rPr lang="en-US" sz="2000" dirty="0" smtClean="0"/>
              <a:t>, fast response (few seconds), immediate alert</a:t>
            </a:r>
          </a:p>
          <a:p>
            <a:r>
              <a:rPr lang="en-US" sz="2000" dirty="0" smtClean="0"/>
              <a:t>Water is an homogeneous medium, but detectors need for positioning calibrations due to sea currents </a:t>
            </a:r>
            <a:r>
              <a:rPr lang="en-US" sz="2000" b="1" dirty="0" smtClean="0"/>
              <a:t>(offline analysis</a:t>
            </a:r>
            <a:r>
              <a:rPr lang="en-US" sz="2000" dirty="0" smtClean="0"/>
              <a:t>) 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422" y="3199194"/>
            <a:ext cx="4471764" cy="2856455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278570" y="3197813"/>
            <a:ext cx="4338082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Very high </a:t>
            </a:r>
            <a:r>
              <a:rPr lang="en-US" sz="2000" b="1" dirty="0"/>
              <a:t>duty cycle</a:t>
            </a:r>
            <a:r>
              <a:rPr lang="en-US" sz="2000" dirty="0"/>
              <a:t> (</a:t>
            </a:r>
            <a:r>
              <a:rPr lang="en-US" sz="2000" dirty="0">
                <a:sym typeface="Symbol" panose="05050102010706020507" pitchFamily="18" charset="2"/>
              </a:rPr>
              <a:t></a:t>
            </a:r>
            <a:r>
              <a:rPr lang="en-US" sz="2000" dirty="0"/>
              <a:t>100%)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Large observation </a:t>
            </a:r>
            <a:r>
              <a:rPr lang="en-US" sz="2000" b="1" dirty="0"/>
              <a:t>solid angle </a:t>
            </a:r>
            <a:r>
              <a:rPr lang="en-US" sz="2000" dirty="0"/>
              <a:t>(2</a:t>
            </a:r>
            <a:r>
              <a:rPr lang="en-US" sz="2000" dirty="0">
                <a:latin typeface="Symbol" panose="05050102010706020507" pitchFamily="18" charset="2"/>
              </a:rPr>
              <a:t>p</a:t>
            </a:r>
            <a:r>
              <a:rPr lang="en-US" sz="2000" dirty="0"/>
              <a:t> </a:t>
            </a:r>
            <a:r>
              <a:rPr lang="en-US" sz="2000" dirty="0" err="1" smtClean="0"/>
              <a:t>upgoing</a:t>
            </a:r>
            <a:r>
              <a:rPr lang="en-US" sz="2000" dirty="0" smtClean="0"/>
              <a:t> events</a:t>
            </a:r>
            <a:r>
              <a:rPr lang="en-US" sz="2000" dirty="0"/>
              <a:t>, </a:t>
            </a:r>
            <a:r>
              <a:rPr lang="en-US" sz="2000" dirty="0" smtClean="0"/>
              <a:t>4</a:t>
            </a:r>
            <a:r>
              <a:rPr lang="en-US" sz="2000" dirty="0" smtClean="0">
                <a:latin typeface="Symbol" panose="05050102010706020507" pitchFamily="18" charset="2"/>
              </a:rPr>
              <a:t>p</a:t>
            </a:r>
            <a:r>
              <a:rPr lang="en-US" sz="2000" dirty="0" smtClean="0"/>
              <a:t> in fiducial volume)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Telescopes in water optimized for </a:t>
            </a:r>
            <a:r>
              <a:rPr lang="en-US" sz="2000" dirty="0" err="1"/>
              <a:t>E</a:t>
            </a:r>
            <a:r>
              <a:rPr lang="en-US" sz="2000" baseline="-25000" dirty="0" err="1">
                <a:latin typeface="Symbol" panose="05050102010706020507" pitchFamily="18" charset="2"/>
              </a:rPr>
              <a:t>n</a:t>
            </a:r>
            <a:r>
              <a:rPr lang="en-US" sz="2000" dirty="0"/>
              <a:t>&lt;100 </a:t>
            </a:r>
            <a:r>
              <a:rPr lang="en-US" sz="2000" dirty="0" err="1"/>
              <a:t>TeV</a:t>
            </a:r>
            <a:endParaRPr lang="en-US" sz="2000" dirty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Symbol" panose="05050102010706020507" pitchFamily="18" charset="2"/>
              </a:rPr>
              <a:t>n</a:t>
            </a:r>
            <a:r>
              <a:rPr lang="en-US" sz="2000" dirty="0"/>
              <a:t>’s not significantly absorbed by the Earth for </a:t>
            </a:r>
            <a:r>
              <a:rPr lang="en-US" sz="2000" dirty="0" err="1"/>
              <a:t>E</a:t>
            </a:r>
            <a:r>
              <a:rPr lang="en-US" sz="2000" baseline="-25000" dirty="0" err="1">
                <a:latin typeface="Symbol" panose="05050102010706020507" pitchFamily="18" charset="2"/>
              </a:rPr>
              <a:t>n</a:t>
            </a:r>
            <a:r>
              <a:rPr lang="en-US" sz="2000" dirty="0"/>
              <a:t>&lt;100 </a:t>
            </a:r>
            <a:r>
              <a:rPr lang="en-US" sz="2000" dirty="0" err="1" smtClean="0"/>
              <a:t>TeV</a:t>
            </a:r>
            <a:endParaRPr lang="en-US" sz="20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Spurio:Neutrino astrophysics, Baracchi2019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265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/>
          <p:cNvSpPr txBox="1">
            <a:spLocks/>
          </p:cNvSpPr>
          <p:nvPr/>
        </p:nvSpPr>
        <p:spPr>
          <a:xfrm>
            <a:off x="459700" y="11224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 smtClean="0">
                <a:solidFill>
                  <a:srgbClr val="44546A"/>
                </a:solidFill>
              </a:rPr>
              <a:t>Details</a:t>
            </a:r>
            <a:r>
              <a:rPr lang="it-IT" dirty="0" smtClean="0">
                <a:solidFill>
                  <a:srgbClr val="44546A"/>
                </a:solidFill>
              </a:rPr>
              <a:t>: </a:t>
            </a:r>
            <a:r>
              <a:rPr lang="it-IT" dirty="0" err="1" smtClean="0">
                <a:solidFill>
                  <a:srgbClr val="44546A"/>
                </a:solidFill>
              </a:rPr>
              <a:t>see</a:t>
            </a:r>
            <a:r>
              <a:rPr lang="it-IT" dirty="0" smtClean="0">
                <a:solidFill>
                  <a:srgbClr val="44546A"/>
                </a:solidFill>
              </a:rPr>
              <a:t> </a:t>
            </a:r>
            <a:r>
              <a:rPr lang="it-IT" dirty="0" err="1" smtClean="0">
                <a:solidFill>
                  <a:srgbClr val="44546A"/>
                </a:solidFill>
              </a:rPr>
              <a:t>arXiv</a:t>
            </a:r>
            <a:r>
              <a:rPr lang="it-IT" dirty="0" smtClean="0">
                <a:solidFill>
                  <a:srgbClr val="44546A"/>
                </a:solidFill>
              </a:rPr>
              <a:t> 1409.4552</a:t>
            </a:r>
            <a:endParaRPr lang="en-US" dirty="0">
              <a:solidFill>
                <a:srgbClr val="44546A"/>
              </a:solidFill>
            </a:endParaRPr>
          </a:p>
        </p:txBody>
      </p:sp>
      <p:pic>
        <p:nvPicPr>
          <p:cNvPr id="8" name="Picture 3" descr="antares-pub"/>
          <p:cNvPicPr>
            <a:picLocks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69"/>
          <a:stretch>
            <a:fillRect/>
          </a:stretch>
        </p:blipFill>
        <p:spPr bwMode="auto">
          <a:xfrm>
            <a:off x="-61914" y="8244"/>
            <a:ext cx="9205913" cy="6849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20"/>
          <p:cNvGrpSpPr>
            <a:grpSpLocks/>
          </p:cNvGrpSpPr>
          <p:nvPr/>
        </p:nvGrpSpPr>
        <p:grpSpPr bwMode="auto">
          <a:xfrm>
            <a:off x="971550" y="5705474"/>
            <a:ext cx="1289050" cy="628650"/>
            <a:chOff x="521" y="3702"/>
            <a:chExt cx="812" cy="396"/>
          </a:xfrm>
        </p:grpSpPr>
        <p:sp>
          <p:nvSpPr>
            <p:cNvPr id="11" name="Line 6"/>
            <p:cNvSpPr>
              <a:spLocks noChangeShapeType="1"/>
            </p:cNvSpPr>
            <p:nvPr/>
          </p:nvSpPr>
          <p:spPr bwMode="auto">
            <a:xfrm>
              <a:off x="567" y="3702"/>
              <a:ext cx="766" cy="161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521" y="3838"/>
              <a:ext cx="466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altLang="fr-FR" sz="21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70 m</a:t>
              </a:r>
            </a:p>
          </p:txBody>
        </p:sp>
      </p:grpSp>
      <p:sp>
        <p:nvSpPr>
          <p:cNvPr id="15" name="Line 10"/>
          <p:cNvSpPr>
            <a:spLocks noChangeShapeType="1"/>
          </p:cNvSpPr>
          <p:nvPr/>
        </p:nvSpPr>
        <p:spPr bwMode="auto">
          <a:xfrm flipH="1" flipV="1">
            <a:off x="6372224" y="1425578"/>
            <a:ext cx="215900" cy="45227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7959725" y="5084767"/>
            <a:ext cx="1122362" cy="615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0" tIns="45706" rIns="91410" bIns="45706"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altLang="fr-FR" sz="2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Junction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lang="en-US" altLang="fr-FR" sz="2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Box</a:t>
            </a: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6318217" y="6165850"/>
            <a:ext cx="1884430" cy="41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0" tIns="45706" rIns="91410" bIns="45706">
            <a:spAutoFit/>
          </a:bodyPr>
          <a:lstStyle/>
          <a:p>
            <a:pPr algn="ctr" eaLnBrk="0" hangingPunct="0">
              <a:defRPr/>
            </a:pPr>
            <a:r>
              <a:rPr lang="en-US" altLang="fr-FR" sz="2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Interlink cables</a:t>
            </a: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7974325" y="2997203"/>
            <a:ext cx="1163014" cy="615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0" tIns="45706" rIns="91410" bIns="45706"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altLang="fr-FR" sz="2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40 km to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lang="en-US" altLang="fr-FR" sz="2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shore</a:t>
            </a:r>
          </a:p>
        </p:txBody>
      </p:sp>
      <p:grpSp>
        <p:nvGrpSpPr>
          <p:cNvPr id="19" name="Group 19"/>
          <p:cNvGrpSpPr>
            <a:grpSpLocks/>
          </p:cNvGrpSpPr>
          <p:nvPr/>
        </p:nvGrpSpPr>
        <p:grpSpPr bwMode="auto">
          <a:xfrm>
            <a:off x="-3175" y="112248"/>
            <a:ext cx="1047750" cy="6556301"/>
            <a:chOff x="17" y="572"/>
            <a:chExt cx="660" cy="3797"/>
          </a:xfrm>
        </p:grpSpPr>
        <p:sp>
          <p:nvSpPr>
            <p:cNvPr id="20" name="Line 5"/>
            <p:cNvSpPr>
              <a:spLocks noChangeShapeType="1"/>
            </p:cNvSpPr>
            <p:nvPr/>
          </p:nvSpPr>
          <p:spPr bwMode="auto">
            <a:xfrm flipH="1">
              <a:off x="113" y="572"/>
              <a:ext cx="0" cy="355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fr-FR">
                <a:ln w="38100">
                  <a:solidFill>
                    <a:prstClr val="black"/>
                  </a:solidFill>
                </a:ln>
                <a:solidFill>
                  <a:prstClr val="black"/>
                </a:solidFill>
              </a:endParaRPr>
            </a:p>
          </p:txBody>
        </p:sp>
        <p:sp>
          <p:nvSpPr>
            <p:cNvPr id="21" name="Text Box 14"/>
            <p:cNvSpPr txBox="1">
              <a:spLocks noChangeArrowheads="1"/>
            </p:cNvSpPr>
            <p:nvPr/>
          </p:nvSpPr>
          <p:spPr bwMode="auto">
            <a:xfrm>
              <a:off x="17" y="4081"/>
              <a:ext cx="66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altLang="fr-FR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2500m</a:t>
              </a: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646" y="112248"/>
            <a:ext cx="2046785" cy="383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098042" y="3305126"/>
            <a:ext cx="791570" cy="136240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24" name="Connettore 1 23"/>
          <p:cNvCxnSpPr/>
          <p:nvPr/>
        </p:nvCxnSpPr>
        <p:spPr>
          <a:xfrm flipV="1">
            <a:off x="3098042" y="112248"/>
            <a:ext cx="3808604" cy="3192878"/>
          </a:xfrm>
          <a:prstGeom prst="line">
            <a:avLst/>
          </a:prstGeom>
          <a:ln w="28575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/>
          <p:cNvCxnSpPr/>
          <p:nvPr/>
        </p:nvCxnSpPr>
        <p:spPr>
          <a:xfrm flipV="1">
            <a:off x="3889612" y="112248"/>
            <a:ext cx="5063819" cy="3192878"/>
          </a:xfrm>
          <a:prstGeom prst="line">
            <a:avLst/>
          </a:prstGeom>
          <a:ln w="28575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V="1">
            <a:off x="3098042" y="3951734"/>
            <a:ext cx="3808604" cy="715800"/>
          </a:xfrm>
          <a:prstGeom prst="line">
            <a:avLst/>
          </a:prstGeom>
          <a:ln w="28575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/>
          <p:cNvCxnSpPr/>
          <p:nvPr/>
        </p:nvCxnSpPr>
        <p:spPr>
          <a:xfrm flipV="1">
            <a:off x="3889612" y="3951734"/>
            <a:ext cx="5063819" cy="715800"/>
          </a:xfrm>
          <a:prstGeom prst="line">
            <a:avLst/>
          </a:prstGeom>
          <a:ln w="28575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uppo 24"/>
          <p:cNvGrpSpPr/>
          <p:nvPr/>
        </p:nvGrpSpPr>
        <p:grpSpPr>
          <a:xfrm>
            <a:off x="-61914" y="46417"/>
            <a:ext cx="4645037" cy="2935405"/>
            <a:chOff x="767320" y="1359252"/>
            <a:chExt cx="4645037" cy="2935405"/>
          </a:xfrm>
        </p:grpSpPr>
        <p:pic>
          <p:nvPicPr>
            <p:cNvPr id="27" name="Immagine 2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7320" y="1359252"/>
              <a:ext cx="4645037" cy="2935405"/>
            </a:xfrm>
            <a:prstGeom prst="rect">
              <a:avLst/>
            </a:prstGeom>
          </p:spPr>
        </p:pic>
        <p:sp>
          <p:nvSpPr>
            <p:cNvPr id="29" name="Ovale 28"/>
            <p:cNvSpPr/>
            <p:nvPr/>
          </p:nvSpPr>
          <p:spPr>
            <a:xfrm>
              <a:off x="3044120" y="2616898"/>
              <a:ext cx="45719" cy="45719"/>
            </a:xfrm>
            <a:prstGeom prst="ellipse">
              <a:avLst/>
            </a:prstGeom>
            <a:solidFill>
              <a:srgbClr val="FFFF00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30" name="CasellaDiTesto 29"/>
            <p:cNvSpPr txBox="1"/>
            <p:nvPr/>
          </p:nvSpPr>
          <p:spPr>
            <a:xfrm>
              <a:off x="2306728" y="2716077"/>
              <a:ext cx="17449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200" b="1" dirty="0">
                  <a:solidFill>
                    <a:srgbClr val="FFFF00"/>
                  </a:solidFill>
                </a:rPr>
                <a:t>ANTARES</a:t>
              </a:r>
              <a:endParaRPr lang="en-US" sz="36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Spurio:Neutrino astrophysics, Baracchi2019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872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/>
          <p:cNvSpPr txBox="1">
            <a:spLocks/>
          </p:cNvSpPr>
          <p:nvPr/>
        </p:nvSpPr>
        <p:spPr>
          <a:xfrm>
            <a:off x="459700" y="11224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 smtClean="0">
                <a:solidFill>
                  <a:srgbClr val="44546A"/>
                </a:solidFill>
              </a:rPr>
              <a:t>Details</a:t>
            </a:r>
            <a:r>
              <a:rPr lang="it-IT" dirty="0" smtClean="0">
                <a:solidFill>
                  <a:srgbClr val="44546A"/>
                </a:solidFill>
              </a:rPr>
              <a:t>: </a:t>
            </a:r>
            <a:r>
              <a:rPr lang="it-IT" dirty="0" err="1" smtClean="0">
                <a:solidFill>
                  <a:srgbClr val="44546A"/>
                </a:solidFill>
              </a:rPr>
              <a:t>see</a:t>
            </a:r>
            <a:r>
              <a:rPr lang="it-IT" dirty="0" smtClean="0">
                <a:solidFill>
                  <a:srgbClr val="44546A"/>
                </a:solidFill>
              </a:rPr>
              <a:t> </a:t>
            </a:r>
            <a:r>
              <a:rPr lang="it-IT" dirty="0" err="1" smtClean="0">
                <a:solidFill>
                  <a:srgbClr val="44546A"/>
                </a:solidFill>
              </a:rPr>
              <a:t>arXiv</a:t>
            </a:r>
            <a:r>
              <a:rPr lang="it-IT" dirty="0" smtClean="0">
                <a:solidFill>
                  <a:srgbClr val="44546A"/>
                </a:solidFill>
              </a:rPr>
              <a:t> 1409.4552</a:t>
            </a:r>
            <a:endParaRPr lang="en-US" dirty="0">
              <a:solidFill>
                <a:srgbClr val="44546A"/>
              </a:solidFill>
            </a:endParaRPr>
          </a:p>
        </p:txBody>
      </p:sp>
      <p:pic>
        <p:nvPicPr>
          <p:cNvPr id="8" name="Picture 3" descr="antares-pub"/>
          <p:cNvPicPr>
            <a:picLocks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69"/>
          <a:stretch>
            <a:fillRect/>
          </a:stretch>
        </p:blipFill>
        <p:spPr bwMode="auto">
          <a:xfrm>
            <a:off x="-61914" y="8244"/>
            <a:ext cx="9205913" cy="6849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20"/>
          <p:cNvGrpSpPr>
            <a:grpSpLocks/>
          </p:cNvGrpSpPr>
          <p:nvPr/>
        </p:nvGrpSpPr>
        <p:grpSpPr bwMode="auto">
          <a:xfrm>
            <a:off x="971550" y="5705474"/>
            <a:ext cx="1289050" cy="628650"/>
            <a:chOff x="521" y="3702"/>
            <a:chExt cx="812" cy="396"/>
          </a:xfrm>
        </p:grpSpPr>
        <p:sp>
          <p:nvSpPr>
            <p:cNvPr id="11" name="Line 6"/>
            <p:cNvSpPr>
              <a:spLocks noChangeShapeType="1"/>
            </p:cNvSpPr>
            <p:nvPr/>
          </p:nvSpPr>
          <p:spPr bwMode="auto">
            <a:xfrm>
              <a:off x="567" y="3702"/>
              <a:ext cx="766" cy="161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521" y="3838"/>
              <a:ext cx="466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altLang="fr-FR" sz="21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70 m</a:t>
              </a:r>
            </a:p>
          </p:txBody>
        </p:sp>
      </p:grpSp>
      <p:grpSp>
        <p:nvGrpSpPr>
          <p:cNvPr id="13" name="Group 18"/>
          <p:cNvGrpSpPr>
            <a:grpSpLocks/>
          </p:cNvGrpSpPr>
          <p:nvPr/>
        </p:nvGrpSpPr>
        <p:grpSpPr bwMode="auto">
          <a:xfrm>
            <a:off x="6372221" y="1425578"/>
            <a:ext cx="1055687" cy="4522788"/>
            <a:chOff x="4014" y="1162"/>
            <a:chExt cx="665" cy="2540"/>
          </a:xfrm>
        </p:grpSpPr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4128" y="2207"/>
              <a:ext cx="551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fr-FR" altLang="fr-FR" sz="21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4</a:t>
              </a:r>
              <a:r>
                <a:rPr lang="en-US" altLang="fr-FR" sz="21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50 m</a:t>
              </a:r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H="1" flipV="1">
              <a:off x="4014" y="1162"/>
              <a:ext cx="136" cy="254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</p:grp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7959725" y="5084767"/>
            <a:ext cx="1122362" cy="615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0" tIns="45706" rIns="91410" bIns="45706"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altLang="fr-FR" sz="2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Junction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lang="en-US" altLang="fr-FR" sz="2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Box</a:t>
            </a: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6318217" y="6165850"/>
            <a:ext cx="1884430" cy="41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0" tIns="45706" rIns="91410" bIns="45706">
            <a:spAutoFit/>
          </a:bodyPr>
          <a:lstStyle/>
          <a:p>
            <a:pPr algn="ctr" eaLnBrk="0" hangingPunct="0">
              <a:defRPr/>
            </a:pPr>
            <a:r>
              <a:rPr lang="en-US" altLang="fr-FR" sz="2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Interlink cables</a:t>
            </a: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7974325" y="2997203"/>
            <a:ext cx="1163014" cy="615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0" tIns="45706" rIns="91410" bIns="45706"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altLang="fr-FR" sz="2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40 km to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lang="en-US" altLang="fr-FR" sz="2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shore</a:t>
            </a:r>
          </a:p>
        </p:txBody>
      </p:sp>
      <p:sp>
        <p:nvSpPr>
          <p:cNvPr id="4" name="Rettangolo 3"/>
          <p:cNvSpPr/>
          <p:nvPr/>
        </p:nvSpPr>
        <p:spPr>
          <a:xfrm>
            <a:off x="94795" y="130601"/>
            <a:ext cx="9042544" cy="2739211"/>
          </a:xfrm>
          <a:prstGeom prst="rect">
            <a:avLst/>
          </a:prstGeom>
          <a:solidFill>
            <a:srgbClr val="1F4E79">
              <a:alpha val="61176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The ANTARES </a:t>
            </a:r>
            <a:r>
              <a:rPr lang="en-US" sz="2800" b="1" dirty="0" smtClean="0">
                <a:solidFill>
                  <a:srgbClr val="FFFF00"/>
                </a:solidFill>
                <a:latin typeface="Symbol" panose="05050102010706020507" pitchFamily="18" charset="2"/>
              </a:rPr>
              <a:t>n</a:t>
            </a:r>
            <a:r>
              <a:rPr lang="en-US" sz="2800" b="1" dirty="0" smtClean="0">
                <a:solidFill>
                  <a:srgbClr val="FFFF00"/>
                </a:solidFill>
              </a:rPr>
              <a:t> telescope in </a:t>
            </a:r>
            <a:r>
              <a:rPr lang="en-US" sz="2800" b="1" dirty="0">
                <a:solidFill>
                  <a:srgbClr val="FFFF00"/>
                </a:solidFill>
              </a:rPr>
              <a:t>numbers</a:t>
            </a:r>
            <a:r>
              <a:rPr lang="en-US" sz="2400" b="1" dirty="0">
                <a:solidFill>
                  <a:srgbClr val="FFFF00"/>
                </a:solidFill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Stable </a:t>
            </a:r>
            <a:r>
              <a:rPr lang="en-US" sz="2400" dirty="0">
                <a:solidFill>
                  <a:schemeClr val="bg1"/>
                </a:solidFill>
              </a:rPr>
              <a:t>data taking since 2008 with high duty cycle (</a:t>
            </a:r>
            <a:r>
              <a:rPr lang="en-US" sz="2400" dirty="0">
                <a:solidFill>
                  <a:srgbClr val="FFFF00"/>
                </a:solidFill>
              </a:rPr>
              <a:t>93-96</a:t>
            </a:r>
            <a:r>
              <a:rPr lang="en-US" sz="2400" dirty="0" smtClean="0">
                <a:solidFill>
                  <a:srgbClr val="FFFF00"/>
                </a:solidFill>
              </a:rPr>
              <a:t>%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Large </a:t>
            </a:r>
            <a:r>
              <a:rPr lang="en-US" sz="2400" dirty="0">
                <a:solidFill>
                  <a:schemeClr val="bg1"/>
                </a:solidFill>
              </a:rPr>
              <a:t>field of view (2π </a:t>
            </a:r>
            <a:r>
              <a:rPr lang="en-US" sz="2400" dirty="0" smtClean="0">
                <a:solidFill>
                  <a:schemeClr val="bg1"/>
                </a:solidFill>
              </a:rPr>
              <a:t>instantaneously, </a:t>
            </a:r>
            <a:r>
              <a:rPr lang="en-US" sz="2400" dirty="0" err="1" smtClean="0">
                <a:solidFill>
                  <a:schemeClr val="bg1"/>
                </a:solidFill>
              </a:rPr>
              <a:t>upgoing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Quite </a:t>
            </a:r>
            <a:r>
              <a:rPr lang="en-US" sz="2400" dirty="0">
                <a:solidFill>
                  <a:schemeClr val="bg1"/>
                </a:solidFill>
              </a:rPr>
              <a:t>good angular resolution: </a:t>
            </a:r>
            <a:r>
              <a:rPr lang="en-US" sz="2400" dirty="0" smtClean="0">
                <a:solidFill>
                  <a:srgbClr val="FFFF00"/>
                </a:solidFill>
              </a:rPr>
              <a:t>0.3° -</a:t>
            </a:r>
            <a:r>
              <a:rPr lang="en-US" sz="2400" dirty="0">
                <a:solidFill>
                  <a:srgbClr val="FFFF00"/>
                </a:solidFill>
              </a:rPr>
              <a:t>0.4° </a:t>
            </a:r>
            <a:r>
              <a:rPr lang="en-US" sz="2400" dirty="0">
                <a:solidFill>
                  <a:schemeClr val="bg1"/>
                </a:solidFill>
              </a:rPr>
              <a:t>(median)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But </a:t>
            </a:r>
            <a:r>
              <a:rPr lang="en-US" sz="2400" dirty="0">
                <a:solidFill>
                  <a:schemeClr val="bg1"/>
                </a:solidFill>
              </a:rPr>
              <a:t>it is also </a:t>
            </a:r>
            <a:r>
              <a:rPr lang="en-US" sz="2400" dirty="0" smtClean="0">
                <a:solidFill>
                  <a:schemeClr val="bg1"/>
                </a:solidFill>
              </a:rPr>
              <a:t>small: </a:t>
            </a:r>
            <a:r>
              <a:rPr lang="en-US" sz="2400" dirty="0" err="1" smtClean="0">
                <a:solidFill>
                  <a:schemeClr val="bg1"/>
                </a:solidFill>
              </a:rPr>
              <a:t>A</a:t>
            </a:r>
            <a:r>
              <a:rPr lang="en-US" sz="2400" baseline="30000" dirty="0" err="1" smtClean="0">
                <a:solidFill>
                  <a:schemeClr val="bg1"/>
                </a:solidFill>
              </a:rPr>
              <a:t>eff</a:t>
            </a:r>
            <a:r>
              <a:rPr lang="en-US" sz="2400" dirty="0" smtClean="0">
                <a:solidFill>
                  <a:schemeClr val="bg1"/>
                </a:solidFill>
              </a:rPr>
              <a:t> ≈</a:t>
            </a:r>
            <a:r>
              <a:rPr lang="en-US" sz="2400" dirty="0" smtClean="0">
                <a:solidFill>
                  <a:srgbClr val="FFFF00"/>
                </a:solidFill>
              </a:rPr>
              <a:t> 1m</a:t>
            </a:r>
            <a:r>
              <a:rPr lang="en-US" sz="1600" baseline="30000" dirty="0" smtClean="0">
                <a:solidFill>
                  <a:srgbClr val="FFFF00"/>
                </a:solidFill>
              </a:rPr>
              <a:t>2</a:t>
            </a:r>
            <a:r>
              <a:rPr lang="en-US" sz="1600" dirty="0" smtClean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@ 30 </a:t>
            </a:r>
            <a:r>
              <a:rPr lang="en-US" sz="2400" dirty="0" err="1">
                <a:solidFill>
                  <a:srgbClr val="FFFF00"/>
                </a:solidFill>
              </a:rPr>
              <a:t>TeV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[O(12000</a:t>
            </a:r>
            <a:r>
              <a:rPr lang="en-US" sz="2400" dirty="0">
                <a:solidFill>
                  <a:schemeClr val="bg1"/>
                </a:solidFill>
              </a:rPr>
              <a:t>) detected </a:t>
            </a:r>
            <a:r>
              <a:rPr lang="en-US" sz="2400" dirty="0" smtClean="0">
                <a:solidFill>
                  <a:schemeClr val="bg1"/>
                </a:solidFill>
                <a:latin typeface="Symbol" panose="05050102010706020507" pitchFamily="18" charset="2"/>
              </a:rPr>
              <a:t>n</a:t>
            </a:r>
            <a:r>
              <a:rPr lang="en-US" sz="2400" dirty="0" smtClean="0">
                <a:solidFill>
                  <a:schemeClr val="bg1"/>
                </a:solidFill>
              </a:rPr>
              <a:t>’s]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Real-time </a:t>
            </a:r>
            <a:r>
              <a:rPr lang="en-US" sz="2400" dirty="0">
                <a:solidFill>
                  <a:schemeClr val="bg1"/>
                </a:solidFill>
              </a:rPr>
              <a:t>data </a:t>
            </a:r>
            <a:r>
              <a:rPr lang="en-US" sz="2400" dirty="0" smtClean="0">
                <a:solidFill>
                  <a:schemeClr val="bg1"/>
                </a:solidFill>
              </a:rPr>
              <a:t>processing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Decommissioning: </a:t>
            </a:r>
            <a:r>
              <a:rPr lang="en-US" sz="2400" dirty="0" smtClean="0">
                <a:solidFill>
                  <a:schemeClr val="bg1"/>
                </a:solidFill>
              </a:rPr>
              <a:t>2020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Spurio:Neutrino astrophysics, Baracchi2019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842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/>
          <a:srcRect l="54066"/>
          <a:stretch/>
        </p:blipFill>
        <p:spPr>
          <a:xfrm>
            <a:off x="4453933" y="3649121"/>
            <a:ext cx="4427637" cy="2812796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ANTARES </a:t>
            </a:r>
            <a:r>
              <a:rPr lang="en-US" dirty="0"/>
              <a:t>– Diffuse </a:t>
            </a:r>
            <a:r>
              <a:rPr lang="en-US" dirty="0" smtClean="0"/>
              <a:t>flux      </a:t>
            </a:r>
            <a:r>
              <a:rPr lang="en-US" sz="2000" dirty="0" err="1" smtClean="0"/>
              <a:t>ApJL</a:t>
            </a:r>
            <a:r>
              <a:rPr lang="en-US" sz="2000" dirty="0" smtClean="0"/>
              <a:t> </a:t>
            </a:r>
            <a:r>
              <a:rPr lang="en-US" sz="2000" dirty="0"/>
              <a:t>853, L7 (</a:t>
            </a:r>
            <a:r>
              <a:rPr lang="en-US" sz="2000" dirty="0" smtClean="0"/>
              <a:t>2018)+</a:t>
            </a:r>
            <a:r>
              <a:rPr lang="en-US" sz="2000" dirty="0"/>
              <a:t> </a:t>
            </a:r>
            <a:r>
              <a:rPr lang="en-US" sz="2000" dirty="0" err="1" smtClean="0"/>
              <a:t>PoS</a:t>
            </a:r>
            <a:r>
              <a:rPr lang="en-US" sz="2000" dirty="0" smtClean="0"/>
              <a:t>(ICRC2019)891</a:t>
            </a:r>
            <a:endParaRPr lang="en-US" dirty="0"/>
          </a:p>
        </p:txBody>
      </p:sp>
      <p:sp>
        <p:nvSpPr>
          <p:cNvPr id="5" name="Rettangolo 4"/>
          <p:cNvSpPr/>
          <p:nvPr/>
        </p:nvSpPr>
        <p:spPr>
          <a:xfrm>
            <a:off x="312689" y="1087180"/>
            <a:ext cx="408848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Sample</a:t>
            </a:r>
            <a:r>
              <a:rPr lang="en-US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2007 – 2018; livetime 3330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All-</a:t>
            </a:r>
            <a:r>
              <a:rPr lang="en-US" dirty="0" err="1" smtClean="0"/>
              <a:t>flavour</a:t>
            </a:r>
            <a:r>
              <a:rPr lang="en-US" dirty="0" smtClean="0"/>
              <a:t> analysis (</a:t>
            </a:r>
            <a:r>
              <a:rPr lang="en-US" dirty="0" err="1" smtClean="0"/>
              <a:t>track+showers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Event </a:t>
            </a:r>
            <a:r>
              <a:rPr lang="en-US" dirty="0"/>
              <a:t>selection chain + energy-related cut applied </a:t>
            </a:r>
            <a:r>
              <a:rPr lang="en-US" dirty="0" smtClean="0"/>
              <a:t>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obtain </a:t>
            </a:r>
            <a:r>
              <a:rPr lang="en-US" dirty="0"/>
              <a:t>a high-purity neutrino </a:t>
            </a:r>
            <a:r>
              <a:rPr lang="en-US" dirty="0" smtClean="0"/>
              <a:t>sample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maximize sensitivity</a:t>
            </a:r>
          </a:p>
          <a:p>
            <a:endParaRPr lang="it-IT" dirty="0"/>
          </a:p>
          <a:p>
            <a:r>
              <a:rPr lang="it-IT" b="1" dirty="0" err="1" smtClean="0">
                <a:solidFill>
                  <a:srgbClr val="FF0000"/>
                </a:solidFill>
              </a:rPr>
              <a:t>Signal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/>
              <a:t>modeled</a:t>
            </a:r>
            <a:r>
              <a:rPr lang="it-IT" dirty="0" smtClean="0"/>
              <a:t> </a:t>
            </a:r>
            <a:r>
              <a:rPr lang="it-IT" dirty="0" err="1" smtClean="0"/>
              <a:t>according</a:t>
            </a:r>
            <a:r>
              <a:rPr lang="it-IT" dirty="0" smtClean="0"/>
              <a:t> to the IceCube </a:t>
            </a:r>
            <a:r>
              <a:rPr lang="it-IT" dirty="0" err="1" smtClean="0"/>
              <a:t>flux</a:t>
            </a:r>
            <a:r>
              <a:rPr lang="it-IT" dirty="0" smtClean="0"/>
              <a:t> </a:t>
            </a:r>
          </a:p>
          <a:p>
            <a:endParaRPr lang="it-IT" dirty="0"/>
          </a:p>
          <a:p>
            <a:r>
              <a:rPr lang="it-IT" b="1" dirty="0" err="1" smtClean="0"/>
              <a:t>Result</a:t>
            </a:r>
            <a:r>
              <a:rPr lang="it-IT" b="1" dirty="0" smtClean="0"/>
              <a:t>:  </a:t>
            </a:r>
          </a:p>
          <a:p>
            <a:r>
              <a:rPr lang="en-US" b="1" dirty="0" smtClean="0"/>
              <a:t>50 events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CC3399"/>
                </a:solidFill>
              </a:rPr>
              <a:t>27 tracks </a:t>
            </a:r>
            <a:r>
              <a:rPr lang="en-US" dirty="0"/>
              <a:t>+ </a:t>
            </a:r>
            <a:r>
              <a:rPr lang="en-US" dirty="0" smtClean="0">
                <a:solidFill>
                  <a:srgbClr val="00B050"/>
                </a:solidFill>
              </a:rPr>
              <a:t>23 showers</a:t>
            </a:r>
            <a:r>
              <a:rPr lang="en-US" dirty="0"/>
              <a:t>) in data</a:t>
            </a:r>
          </a:p>
          <a:p>
            <a:r>
              <a:rPr lang="en-US" b="1" dirty="0" smtClean="0"/>
              <a:t>36.1±8.7</a:t>
            </a:r>
            <a:r>
              <a:rPr lang="en-US" b="1" baseline="-25000" dirty="0" smtClean="0"/>
              <a:t>stat</a:t>
            </a:r>
            <a:r>
              <a:rPr lang="en-US" b="1" baseline="-25000" dirty="0"/>
              <a:t>.+syst</a:t>
            </a:r>
            <a:r>
              <a:rPr lang="en-US" b="1" baseline="-25000" dirty="0" smtClean="0"/>
              <a:t>.</a:t>
            </a:r>
            <a:r>
              <a:rPr lang="en-US" b="1" dirty="0" smtClean="0"/>
              <a:t> </a:t>
            </a:r>
            <a:r>
              <a:rPr lang="en-US" b="1" dirty="0"/>
              <a:t>events </a:t>
            </a:r>
            <a:r>
              <a:rPr lang="en-US" dirty="0" smtClean="0"/>
              <a:t>background in MC</a:t>
            </a:r>
          </a:p>
          <a:p>
            <a:endParaRPr lang="it-IT" dirty="0"/>
          </a:p>
          <a:p>
            <a:r>
              <a:rPr lang="en-US" dirty="0" smtClean="0"/>
              <a:t>1.8σ </a:t>
            </a:r>
            <a:r>
              <a:rPr lang="en-US" dirty="0"/>
              <a:t>excess, null cosmic </a:t>
            </a:r>
            <a:r>
              <a:rPr lang="en-US" dirty="0" smtClean="0"/>
              <a:t>disfavored at &gt;85</a:t>
            </a:r>
            <a:r>
              <a:rPr lang="en-US" dirty="0"/>
              <a:t>% CL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6" descr="mage result for book symbo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835" y="248084"/>
            <a:ext cx="325877" cy="32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243" y="9705"/>
            <a:ext cx="684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Spurio:Neutrino astrophysics, Baracchi2019</a:t>
            </a:r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/>
          <a:srcRect r="54505" b="2760"/>
          <a:stretch/>
        </p:blipFill>
        <p:spPr>
          <a:xfrm>
            <a:off x="4453934" y="815264"/>
            <a:ext cx="4385321" cy="2735163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5477002" y="1833839"/>
            <a:ext cx="131696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C3399"/>
                </a:solidFill>
              </a:rPr>
              <a:t>Tracks     </a:t>
            </a:r>
            <a:endParaRPr lang="en-US" sz="2400" b="1" dirty="0">
              <a:solidFill>
                <a:srgbClr val="CC3399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549015" y="4844549"/>
            <a:ext cx="127111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Showers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188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CRs, </a:t>
            </a:r>
            <a:r>
              <a:rPr lang="en-US" dirty="0" smtClean="0">
                <a:latin typeface="Symbol" panose="05050102010706020507" pitchFamily="18" charset="2"/>
              </a:rPr>
              <a:t>g</a:t>
            </a:r>
            <a:r>
              <a:rPr lang="en-US" dirty="0" smtClean="0"/>
              <a:t>-rays and neutrinos</a:t>
            </a:r>
            <a:endParaRPr lang="en-US" dirty="0"/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152399" y="813642"/>
            <a:ext cx="6551613" cy="5918103"/>
            <a:chOff x="-204" y="218"/>
            <a:chExt cx="4065" cy="3629"/>
          </a:xfrm>
        </p:grpSpPr>
        <p:pic>
          <p:nvPicPr>
            <p:cNvPr id="6" name="Picture 3" descr="casa_xra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204" y="218"/>
              <a:ext cx="4065" cy="3629"/>
            </a:xfrm>
            <a:prstGeom prst="rect">
              <a:avLst/>
            </a:prstGeom>
            <a:noFill/>
          </p:spPr>
        </p:pic>
        <p:grpSp>
          <p:nvGrpSpPr>
            <p:cNvPr id="7" name="Group 4"/>
            <p:cNvGrpSpPr>
              <a:grpSpLocks/>
            </p:cNvGrpSpPr>
            <p:nvPr/>
          </p:nvGrpSpPr>
          <p:grpSpPr bwMode="auto">
            <a:xfrm>
              <a:off x="1494" y="2541"/>
              <a:ext cx="1409" cy="609"/>
              <a:chOff x="1494" y="2541"/>
              <a:chExt cx="1409" cy="609"/>
            </a:xfrm>
          </p:grpSpPr>
          <p:sp>
            <p:nvSpPr>
              <p:cNvPr id="8" name="Freeform 5"/>
              <p:cNvSpPr>
                <a:spLocks/>
              </p:cNvSpPr>
              <p:nvPr/>
            </p:nvSpPr>
            <p:spPr bwMode="auto">
              <a:xfrm rot="-5400000">
                <a:off x="1750" y="2599"/>
                <a:ext cx="323" cy="26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32" y="83"/>
                  </a:cxn>
                  <a:cxn ang="0">
                    <a:pos x="93" y="44"/>
                  </a:cxn>
                  <a:cxn ang="0">
                    <a:pos x="131" y="0"/>
                  </a:cxn>
                </a:cxnLst>
                <a:rect l="0" t="0" r="r" b="b"/>
                <a:pathLst>
                  <a:path w="131" h="96">
                    <a:moveTo>
                      <a:pt x="0" y="96"/>
                    </a:moveTo>
                    <a:cubicBezTo>
                      <a:pt x="5" y="94"/>
                      <a:pt x="17" y="92"/>
                      <a:pt x="32" y="83"/>
                    </a:cubicBezTo>
                    <a:cubicBezTo>
                      <a:pt x="47" y="74"/>
                      <a:pt x="76" y="58"/>
                      <a:pt x="93" y="44"/>
                    </a:cubicBezTo>
                    <a:cubicBezTo>
                      <a:pt x="110" y="30"/>
                      <a:pt x="123" y="9"/>
                      <a:pt x="131" y="0"/>
                    </a:cubicBezTo>
                  </a:path>
                </a:pathLst>
              </a:custGeom>
              <a:noFill/>
              <a:ln w="28575" cap="flat" cmpd="sng">
                <a:solidFill>
                  <a:srgbClr val="FFFFFF">
                    <a:alpha val="45000"/>
                  </a:srgbClr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9" name="Freeform 6"/>
              <p:cNvSpPr>
                <a:spLocks/>
              </p:cNvSpPr>
              <p:nvPr/>
            </p:nvSpPr>
            <p:spPr bwMode="auto">
              <a:xfrm rot="-5400000">
                <a:off x="1757" y="2647"/>
                <a:ext cx="478" cy="527"/>
              </a:xfrm>
              <a:custGeom>
                <a:avLst/>
                <a:gdLst/>
                <a:ahLst/>
                <a:cxnLst>
                  <a:cxn ang="0">
                    <a:pos x="107" y="113"/>
                  </a:cxn>
                  <a:cxn ang="0">
                    <a:pos x="8" y="131"/>
                  </a:cxn>
                  <a:cxn ang="0">
                    <a:pos x="59" y="14"/>
                  </a:cxn>
                  <a:cxn ang="0">
                    <a:pos x="149" y="47"/>
                  </a:cxn>
                  <a:cxn ang="0">
                    <a:pos x="194" y="191"/>
                  </a:cxn>
                </a:cxnLst>
                <a:rect l="0" t="0" r="r" b="b"/>
                <a:pathLst>
                  <a:path w="194" h="191">
                    <a:moveTo>
                      <a:pt x="107" y="113"/>
                    </a:moveTo>
                    <a:cubicBezTo>
                      <a:pt x="91" y="115"/>
                      <a:pt x="16" y="147"/>
                      <a:pt x="8" y="131"/>
                    </a:cubicBezTo>
                    <a:cubicBezTo>
                      <a:pt x="0" y="115"/>
                      <a:pt x="36" y="28"/>
                      <a:pt x="59" y="14"/>
                    </a:cubicBezTo>
                    <a:cubicBezTo>
                      <a:pt x="82" y="0"/>
                      <a:pt x="127" y="18"/>
                      <a:pt x="149" y="47"/>
                    </a:cubicBezTo>
                    <a:cubicBezTo>
                      <a:pt x="171" y="76"/>
                      <a:pt x="185" y="161"/>
                      <a:pt x="194" y="191"/>
                    </a:cubicBezTo>
                  </a:path>
                </a:pathLst>
              </a:custGeom>
              <a:noFill/>
              <a:ln w="28575" cap="flat" cmpd="sng">
                <a:solidFill>
                  <a:srgbClr val="FFFFFF">
                    <a:alpha val="86000"/>
                  </a:srgbClr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0" name="Freeform 7"/>
              <p:cNvSpPr>
                <a:spLocks/>
              </p:cNvSpPr>
              <p:nvPr/>
            </p:nvSpPr>
            <p:spPr bwMode="auto">
              <a:xfrm rot="-5400000">
                <a:off x="1377" y="2658"/>
                <a:ext cx="530" cy="296"/>
              </a:xfrm>
              <a:custGeom>
                <a:avLst/>
                <a:gdLst/>
                <a:ahLst/>
                <a:cxnLst>
                  <a:cxn ang="0">
                    <a:pos x="50" y="48"/>
                  </a:cxn>
                  <a:cxn ang="0">
                    <a:pos x="23" y="49"/>
                  </a:cxn>
                  <a:cxn ang="0">
                    <a:pos x="27" y="1"/>
                  </a:cxn>
                  <a:cxn ang="0">
                    <a:pos x="186" y="55"/>
                  </a:cxn>
                  <a:cxn ang="0">
                    <a:pos x="202" y="107"/>
                  </a:cxn>
                </a:cxnLst>
                <a:rect l="0" t="0" r="r" b="b"/>
                <a:pathLst>
                  <a:path w="215" h="107">
                    <a:moveTo>
                      <a:pt x="50" y="48"/>
                    </a:moveTo>
                    <a:cubicBezTo>
                      <a:pt x="46" y="48"/>
                      <a:pt x="27" y="57"/>
                      <a:pt x="23" y="49"/>
                    </a:cubicBezTo>
                    <a:cubicBezTo>
                      <a:pt x="19" y="41"/>
                      <a:pt x="0" y="0"/>
                      <a:pt x="27" y="1"/>
                    </a:cubicBezTo>
                    <a:cubicBezTo>
                      <a:pt x="54" y="2"/>
                      <a:pt x="157" y="37"/>
                      <a:pt x="186" y="55"/>
                    </a:cubicBezTo>
                    <a:cubicBezTo>
                      <a:pt x="215" y="73"/>
                      <a:pt x="199" y="96"/>
                      <a:pt x="202" y="107"/>
                    </a:cubicBezTo>
                  </a:path>
                </a:pathLst>
              </a:custGeom>
              <a:noFill/>
              <a:ln w="28575" cap="flat" cmpd="sng">
                <a:solidFill>
                  <a:srgbClr val="FFFFFF">
                    <a:alpha val="86000"/>
                  </a:srgbClr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auto">
              <a:xfrm rot="-5400000">
                <a:off x="2245" y="2658"/>
                <a:ext cx="190" cy="18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3" y="57"/>
                  </a:cxn>
                  <a:cxn ang="0">
                    <a:pos x="72" y="55"/>
                  </a:cxn>
                  <a:cxn ang="0">
                    <a:pos x="70" y="3"/>
                  </a:cxn>
                </a:cxnLst>
                <a:rect l="0" t="0" r="r" b="b"/>
                <a:pathLst>
                  <a:path w="77" h="66">
                    <a:moveTo>
                      <a:pt x="0" y="0"/>
                    </a:moveTo>
                    <a:cubicBezTo>
                      <a:pt x="7" y="9"/>
                      <a:pt x="31" y="48"/>
                      <a:pt x="43" y="57"/>
                    </a:cubicBezTo>
                    <a:cubicBezTo>
                      <a:pt x="55" y="66"/>
                      <a:pt x="67" y="64"/>
                      <a:pt x="72" y="55"/>
                    </a:cubicBezTo>
                    <a:cubicBezTo>
                      <a:pt x="77" y="46"/>
                      <a:pt x="70" y="14"/>
                      <a:pt x="70" y="3"/>
                    </a:cubicBezTo>
                  </a:path>
                </a:pathLst>
              </a:custGeom>
              <a:noFill/>
              <a:ln w="28575" cap="flat" cmpd="sng">
                <a:solidFill>
                  <a:srgbClr val="FFFFFF">
                    <a:alpha val="45000"/>
                  </a:srgbClr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auto">
              <a:xfrm rot="-5400000">
                <a:off x="2386" y="2365"/>
                <a:ext cx="222" cy="812"/>
              </a:xfrm>
              <a:custGeom>
                <a:avLst/>
                <a:gdLst/>
                <a:ahLst/>
                <a:cxnLst>
                  <a:cxn ang="0">
                    <a:pos x="16" y="61"/>
                  </a:cxn>
                  <a:cxn ang="0">
                    <a:pos x="4" y="22"/>
                  </a:cxn>
                  <a:cxn ang="0">
                    <a:pos x="37" y="4"/>
                  </a:cxn>
                  <a:cxn ang="0">
                    <a:pos x="58" y="48"/>
                  </a:cxn>
                  <a:cxn ang="0">
                    <a:pos x="90" y="294"/>
                  </a:cxn>
                </a:cxnLst>
                <a:rect l="0" t="0" r="r" b="b"/>
                <a:pathLst>
                  <a:path w="90" h="294">
                    <a:moveTo>
                      <a:pt x="16" y="61"/>
                    </a:moveTo>
                    <a:cubicBezTo>
                      <a:pt x="14" y="54"/>
                      <a:pt x="0" y="32"/>
                      <a:pt x="4" y="22"/>
                    </a:cubicBezTo>
                    <a:cubicBezTo>
                      <a:pt x="8" y="12"/>
                      <a:pt x="28" y="0"/>
                      <a:pt x="37" y="4"/>
                    </a:cubicBezTo>
                    <a:cubicBezTo>
                      <a:pt x="46" y="8"/>
                      <a:pt x="49" y="0"/>
                      <a:pt x="58" y="48"/>
                    </a:cubicBezTo>
                    <a:cubicBezTo>
                      <a:pt x="67" y="96"/>
                      <a:pt x="83" y="243"/>
                      <a:pt x="90" y="294"/>
                    </a:cubicBezTo>
                  </a:path>
                </a:pathLst>
              </a:custGeom>
              <a:noFill/>
              <a:ln w="28575" cap="flat" cmpd="sng">
                <a:solidFill>
                  <a:srgbClr val="FFFFFF">
                    <a:alpha val="86000"/>
                  </a:srgb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</p:grpSp>
      </p:grp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653127" y="4523540"/>
            <a:ext cx="2447925" cy="646331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b="0" dirty="0">
                <a:solidFill>
                  <a:schemeClr val="bg1"/>
                </a:solidFill>
                <a:effectLst/>
                <a:latin typeface="Arial" charset="0"/>
              </a:rPr>
              <a:t>protons/nuclei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b="0" dirty="0">
                <a:solidFill>
                  <a:schemeClr val="bg1"/>
                </a:solidFill>
                <a:effectLst/>
                <a:latin typeface="Arial" charset="0"/>
              </a:rPr>
              <a:t>electrons/positrons</a:t>
            </a:r>
          </a:p>
        </p:txBody>
      </p: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3563938" y="2024906"/>
            <a:ext cx="5437187" cy="4321175"/>
            <a:chOff x="2245" y="981"/>
            <a:chExt cx="3425" cy="2722"/>
          </a:xfrm>
        </p:grpSpPr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2245" y="2522"/>
              <a:ext cx="318" cy="318"/>
            </a:xfrm>
            <a:prstGeom prst="ellipse">
              <a:avLst/>
            </a:prstGeom>
            <a:noFill/>
            <a:ln w="38100" algn="ctr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sp>
          <p:nvSpPr>
            <p:cNvPr id="16" name="Oval 14"/>
            <p:cNvSpPr>
              <a:spLocks noChangeArrowheads="1"/>
            </p:cNvSpPr>
            <p:nvPr/>
          </p:nvSpPr>
          <p:spPr bwMode="auto">
            <a:xfrm>
              <a:off x="2835" y="981"/>
              <a:ext cx="2835" cy="2722"/>
            </a:xfrm>
            <a:prstGeom prst="ellipse">
              <a:avLst/>
            </a:prstGeom>
            <a:gradFill rotWithShape="1">
              <a:gsLst>
                <a:gs pos="0">
                  <a:srgbClr val="AC0000"/>
                </a:gs>
                <a:gs pos="100000">
                  <a:srgbClr val="AC0000">
                    <a:gamma/>
                    <a:shade val="5882"/>
                    <a:invGamma/>
                  </a:srgbClr>
                </a:gs>
              </a:gsLst>
              <a:lin ang="0" scaled="1"/>
            </a:gradFill>
            <a:ln w="38100" algn="ctr">
              <a:solidFill>
                <a:srgbClr val="FFCC66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V="1">
              <a:off x="2333" y="1484"/>
              <a:ext cx="811" cy="1064"/>
            </a:xfrm>
            <a:prstGeom prst="line">
              <a:avLst/>
            </a:prstGeom>
            <a:noFill/>
            <a:ln w="38100">
              <a:solidFill>
                <a:srgbClr val="FFCC66"/>
              </a:solidFill>
              <a:prstDash val="dash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2322" y="2820"/>
              <a:ext cx="1192" cy="694"/>
            </a:xfrm>
            <a:prstGeom prst="line">
              <a:avLst/>
            </a:prstGeom>
            <a:noFill/>
            <a:ln w="38100">
              <a:solidFill>
                <a:srgbClr val="FFCC66"/>
              </a:solidFill>
              <a:prstDash val="dash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it-IT"/>
            </a:p>
          </p:txBody>
        </p:sp>
      </p:grpSp>
      <p:grpSp>
        <p:nvGrpSpPr>
          <p:cNvPr id="19" name="Group 17"/>
          <p:cNvGrpSpPr>
            <a:grpSpLocks/>
          </p:cNvGrpSpPr>
          <p:nvPr/>
        </p:nvGrpSpPr>
        <p:grpSpPr bwMode="auto">
          <a:xfrm>
            <a:off x="4762500" y="2528143"/>
            <a:ext cx="3554413" cy="698500"/>
            <a:chOff x="3000" y="1298"/>
            <a:chExt cx="2239" cy="440"/>
          </a:xfrm>
        </p:grpSpPr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V="1">
              <a:off x="3000" y="1434"/>
              <a:ext cx="2239" cy="304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 type="arrow" w="med" len="med"/>
            </a:ln>
            <a:effectLst/>
          </p:spPr>
          <p:txBody>
            <a:bodyPr>
              <a:spAutoFit/>
            </a:bodyPr>
            <a:lstStyle/>
            <a:p>
              <a:endParaRPr lang="it-IT">
                <a:solidFill>
                  <a:schemeClr val="bg1"/>
                </a:solidFill>
              </a:endParaRPr>
            </a:p>
          </p:txBody>
        </p: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3606" y="1298"/>
              <a:ext cx="499" cy="327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2800" b="0">
                  <a:solidFill>
                    <a:schemeClr val="bg1"/>
                  </a:solidFill>
                  <a:effectLst/>
                  <a:latin typeface="Arial" charset="0"/>
                </a:rPr>
                <a:t>p</a:t>
              </a:r>
            </a:p>
          </p:txBody>
        </p:sp>
      </p:grpSp>
      <p:grpSp>
        <p:nvGrpSpPr>
          <p:cNvPr id="22" name="Group 20"/>
          <p:cNvGrpSpPr>
            <a:grpSpLocks/>
          </p:cNvGrpSpPr>
          <p:nvPr/>
        </p:nvGrpSpPr>
        <p:grpSpPr bwMode="auto">
          <a:xfrm>
            <a:off x="5694363" y="3540968"/>
            <a:ext cx="3519487" cy="995363"/>
            <a:chOff x="3587" y="1936"/>
            <a:chExt cx="2217" cy="627"/>
          </a:xfrm>
        </p:grpSpPr>
        <p:grpSp>
          <p:nvGrpSpPr>
            <p:cNvPr id="23" name="Group 21"/>
            <p:cNvGrpSpPr>
              <a:grpSpLocks/>
            </p:cNvGrpSpPr>
            <p:nvPr/>
          </p:nvGrpSpPr>
          <p:grpSpPr bwMode="auto">
            <a:xfrm>
              <a:off x="3587" y="2066"/>
              <a:ext cx="2025" cy="497"/>
              <a:chOff x="3587" y="2066"/>
              <a:chExt cx="2025" cy="497"/>
            </a:xfrm>
          </p:grpSpPr>
          <p:sp>
            <p:nvSpPr>
              <p:cNvPr id="25" name="Line 22"/>
              <p:cNvSpPr>
                <a:spLocks noChangeShapeType="1"/>
              </p:cNvSpPr>
              <p:nvPr/>
            </p:nvSpPr>
            <p:spPr bwMode="auto">
              <a:xfrm>
                <a:off x="3587" y="2182"/>
                <a:ext cx="415" cy="57"/>
              </a:xfrm>
              <a:prstGeom prst="line">
                <a:avLst/>
              </a:prstGeom>
              <a:noFill/>
              <a:ln w="57150">
                <a:solidFill>
                  <a:srgbClr val="99CCFF"/>
                </a:solidFill>
                <a:round/>
                <a:headEnd/>
                <a:tailEnd type="arrow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it-IT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Text Box 23"/>
              <p:cNvSpPr txBox="1">
                <a:spLocks noChangeArrowheads="1"/>
              </p:cNvSpPr>
              <p:nvPr/>
            </p:nvSpPr>
            <p:spPr bwMode="auto">
              <a:xfrm>
                <a:off x="3596" y="2198"/>
                <a:ext cx="499" cy="365"/>
              </a:xfrm>
              <a:prstGeom prst="rect">
                <a:avLst/>
              </a:prstGeom>
              <a:noFill/>
              <a:ln w="38100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sz="3200" b="0">
                    <a:solidFill>
                      <a:schemeClr val="bg1"/>
                    </a:solidFill>
                    <a:effectLst/>
                    <a:latin typeface="Arial" charset="0"/>
                    <a:sym typeface="Symbol" pitchFamily="18" charset="2"/>
                  </a:rPr>
                  <a:t></a:t>
                </a:r>
                <a:r>
                  <a:rPr lang="en-US" sz="2400" b="0" baseline="30000">
                    <a:solidFill>
                      <a:schemeClr val="bg1"/>
                    </a:solidFill>
                    <a:effectLst/>
                    <a:latin typeface="Arial" charset="0"/>
                    <a:sym typeface="Symbol" pitchFamily="18" charset="2"/>
                  </a:rPr>
                  <a:t>0</a:t>
                </a:r>
              </a:p>
            </p:txBody>
          </p:sp>
          <p:grpSp>
            <p:nvGrpSpPr>
              <p:cNvPr id="27" name="Group 24"/>
              <p:cNvGrpSpPr>
                <a:grpSpLocks/>
              </p:cNvGrpSpPr>
              <p:nvPr/>
            </p:nvGrpSpPr>
            <p:grpSpPr bwMode="auto">
              <a:xfrm rot="-517227">
                <a:off x="4030" y="2090"/>
                <a:ext cx="1543" cy="91"/>
                <a:chOff x="2272" y="2817"/>
                <a:chExt cx="747" cy="73"/>
              </a:xfrm>
            </p:grpSpPr>
            <p:sp>
              <p:nvSpPr>
                <p:cNvPr id="33" name="Freeform 25"/>
                <p:cNvSpPr>
                  <a:spLocks/>
                </p:cNvSpPr>
                <p:nvPr/>
              </p:nvSpPr>
              <p:spPr bwMode="auto">
                <a:xfrm rot="-10741740">
                  <a:off x="2588" y="2823"/>
                  <a:ext cx="315" cy="67"/>
                </a:xfrm>
                <a:custGeom>
                  <a:avLst/>
                  <a:gdLst/>
                  <a:ahLst/>
                  <a:cxnLst>
                    <a:cxn ang="0">
                      <a:pos x="0" y="56"/>
                    </a:cxn>
                    <a:cxn ang="0">
                      <a:pos x="50" y="8"/>
                    </a:cxn>
                    <a:cxn ang="0">
                      <a:pos x="144" y="104"/>
                    </a:cxn>
                    <a:cxn ang="0">
                      <a:pos x="240" y="8"/>
                    </a:cxn>
                    <a:cxn ang="0">
                      <a:pos x="336" y="104"/>
                    </a:cxn>
                    <a:cxn ang="0">
                      <a:pos x="432" y="8"/>
                    </a:cxn>
                    <a:cxn ang="0">
                      <a:pos x="528" y="104"/>
                    </a:cxn>
                    <a:cxn ang="0">
                      <a:pos x="576" y="56"/>
                    </a:cxn>
                  </a:cxnLst>
                  <a:rect l="0" t="0" r="r" b="b"/>
                  <a:pathLst>
                    <a:path w="576" h="112">
                      <a:moveTo>
                        <a:pt x="0" y="56"/>
                      </a:moveTo>
                      <a:cubicBezTo>
                        <a:pt x="8" y="48"/>
                        <a:pt x="26" y="0"/>
                        <a:pt x="50" y="8"/>
                      </a:cubicBezTo>
                      <a:cubicBezTo>
                        <a:pt x="74" y="16"/>
                        <a:pt x="112" y="104"/>
                        <a:pt x="144" y="104"/>
                      </a:cubicBezTo>
                      <a:cubicBezTo>
                        <a:pt x="176" y="104"/>
                        <a:pt x="208" y="8"/>
                        <a:pt x="240" y="8"/>
                      </a:cubicBezTo>
                      <a:cubicBezTo>
                        <a:pt x="272" y="8"/>
                        <a:pt x="304" y="104"/>
                        <a:pt x="336" y="104"/>
                      </a:cubicBezTo>
                      <a:cubicBezTo>
                        <a:pt x="368" y="104"/>
                        <a:pt x="400" y="8"/>
                        <a:pt x="432" y="8"/>
                      </a:cubicBezTo>
                      <a:cubicBezTo>
                        <a:pt x="464" y="8"/>
                        <a:pt x="504" y="96"/>
                        <a:pt x="528" y="104"/>
                      </a:cubicBezTo>
                      <a:cubicBezTo>
                        <a:pt x="552" y="112"/>
                        <a:pt x="568" y="64"/>
                        <a:pt x="576" y="56"/>
                      </a:cubicBezTo>
                    </a:path>
                  </a:pathLst>
                </a:custGeom>
                <a:noFill/>
                <a:ln w="38100" cmpd="sng">
                  <a:solidFill>
                    <a:srgbClr val="FFCCFF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26"/>
                <p:cNvSpPr>
                  <a:spLocks/>
                </p:cNvSpPr>
                <p:nvPr/>
              </p:nvSpPr>
              <p:spPr bwMode="auto">
                <a:xfrm rot="-10741740">
                  <a:off x="2272" y="2817"/>
                  <a:ext cx="318" cy="66"/>
                </a:xfrm>
                <a:custGeom>
                  <a:avLst/>
                  <a:gdLst/>
                  <a:ahLst/>
                  <a:cxnLst>
                    <a:cxn ang="0">
                      <a:pos x="0" y="61"/>
                    </a:cxn>
                    <a:cxn ang="0">
                      <a:pos x="55" y="7"/>
                    </a:cxn>
                    <a:cxn ang="0">
                      <a:pos x="149" y="103"/>
                    </a:cxn>
                    <a:cxn ang="0">
                      <a:pos x="245" y="7"/>
                    </a:cxn>
                    <a:cxn ang="0">
                      <a:pos x="341" y="103"/>
                    </a:cxn>
                    <a:cxn ang="0">
                      <a:pos x="437" y="7"/>
                    </a:cxn>
                    <a:cxn ang="0">
                      <a:pos x="533" y="103"/>
                    </a:cxn>
                    <a:cxn ang="0">
                      <a:pos x="581" y="55"/>
                    </a:cxn>
                  </a:cxnLst>
                  <a:rect l="0" t="0" r="r" b="b"/>
                  <a:pathLst>
                    <a:path w="581" h="111">
                      <a:moveTo>
                        <a:pt x="0" y="61"/>
                      </a:moveTo>
                      <a:cubicBezTo>
                        <a:pt x="9" y="52"/>
                        <a:pt x="30" y="0"/>
                        <a:pt x="55" y="7"/>
                      </a:cubicBezTo>
                      <a:cubicBezTo>
                        <a:pt x="80" y="14"/>
                        <a:pt x="117" y="103"/>
                        <a:pt x="149" y="103"/>
                      </a:cubicBezTo>
                      <a:cubicBezTo>
                        <a:pt x="181" y="103"/>
                        <a:pt x="213" y="7"/>
                        <a:pt x="245" y="7"/>
                      </a:cubicBezTo>
                      <a:cubicBezTo>
                        <a:pt x="277" y="7"/>
                        <a:pt x="309" y="103"/>
                        <a:pt x="341" y="103"/>
                      </a:cubicBezTo>
                      <a:cubicBezTo>
                        <a:pt x="373" y="103"/>
                        <a:pt x="405" y="7"/>
                        <a:pt x="437" y="7"/>
                      </a:cubicBezTo>
                      <a:cubicBezTo>
                        <a:pt x="469" y="7"/>
                        <a:pt x="509" y="95"/>
                        <a:pt x="533" y="103"/>
                      </a:cubicBezTo>
                      <a:cubicBezTo>
                        <a:pt x="557" y="111"/>
                        <a:pt x="573" y="63"/>
                        <a:pt x="581" y="55"/>
                      </a:cubicBezTo>
                    </a:path>
                  </a:pathLst>
                </a:custGeom>
                <a:noFill/>
                <a:ln w="38100" cmpd="sng">
                  <a:solidFill>
                    <a:srgbClr val="FFCCFF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27"/>
                <p:cNvSpPr>
                  <a:spLocks/>
                </p:cNvSpPr>
                <p:nvPr/>
              </p:nvSpPr>
              <p:spPr bwMode="auto">
                <a:xfrm>
                  <a:off x="2900" y="2827"/>
                  <a:ext cx="119" cy="39"/>
                </a:xfrm>
                <a:custGeom>
                  <a:avLst/>
                  <a:gdLst/>
                  <a:ahLst/>
                  <a:cxnLst>
                    <a:cxn ang="0">
                      <a:pos x="0" y="39"/>
                    </a:cxn>
                    <a:cxn ang="0">
                      <a:pos x="28" y="5"/>
                    </a:cxn>
                    <a:cxn ang="0">
                      <a:pos x="85" y="10"/>
                    </a:cxn>
                    <a:cxn ang="0">
                      <a:pos x="119" y="18"/>
                    </a:cxn>
                  </a:cxnLst>
                  <a:rect l="0" t="0" r="r" b="b"/>
                  <a:pathLst>
                    <a:path w="119" h="39">
                      <a:moveTo>
                        <a:pt x="0" y="39"/>
                      </a:moveTo>
                      <a:cubicBezTo>
                        <a:pt x="5" y="33"/>
                        <a:pt x="14" y="10"/>
                        <a:pt x="28" y="5"/>
                      </a:cubicBezTo>
                      <a:cubicBezTo>
                        <a:pt x="42" y="0"/>
                        <a:pt x="70" y="8"/>
                        <a:pt x="85" y="10"/>
                      </a:cubicBezTo>
                      <a:lnTo>
                        <a:pt x="119" y="18"/>
                      </a:lnTo>
                    </a:path>
                  </a:pathLst>
                </a:custGeom>
                <a:noFill/>
                <a:ln w="38100" cmpd="sng">
                  <a:solidFill>
                    <a:srgbClr val="FFCCFF"/>
                  </a:solidFill>
                  <a:round/>
                  <a:headEnd type="none" w="med" len="med"/>
                  <a:tailEnd type="arrow" w="med" len="med"/>
                </a:ln>
                <a:effectLst/>
              </p:spPr>
              <p:txBody>
                <a:bodyPr/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8" name="Group 28"/>
              <p:cNvGrpSpPr>
                <a:grpSpLocks/>
              </p:cNvGrpSpPr>
              <p:nvPr/>
            </p:nvGrpSpPr>
            <p:grpSpPr bwMode="auto">
              <a:xfrm>
                <a:off x="4069" y="2284"/>
                <a:ext cx="1543" cy="91"/>
                <a:chOff x="2272" y="2817"/>
                <a:chExt cx="747" cy="73"/>
              </a:xfrm>
            </p:grpSpPr>
            <p:sp>
              <p:nvSpPr>
                <p:cNvPr id="30" name="Freeform 29"/>
                <p:cNvSpPr>
                  <a:spLocks/>
                </p:cNvSpPr>
                <p:nvPr/>
              </p:nvSpPr>
              <p:spPr bwMode="auto">
                <a:xfrm rot="-10741740">
                  <a:off x="2588" y="2823"/>
                  <a:ext cx="315" cy="67"/>
                </a:xfrm>
                <a:custGeom>
                  <a:avLst/>
                  <a:gdLst/>
                  <a:ahLst/>
                  <a:cxnLst>
                    <a:cxn ang="0">
                      <a:pos x="0" y="56"/>
                    </a:cxn>
                    <a:cxn ang="0">
                      <a:pos x="50" y="8"/>
                    </a:cxn>
                    <a:cxn ang="0">
                      <a:pos x="144" y="104"/>
                    </a:cxn>
                    <a:cxn ang="0">
                      <a:pos x="240" y="8"/>
                    </a:cxn>
                    <a:cxn ang="0">
                      <a:pos x="336" y="104"/>
                    </a:cxn>
                    <a:cxn ang="0">
                      <a:pos x="432" y="8"/>
                    </a:cxn>
                    <a:cxn ang="0">
                      <a:pos x="528" y="104"/>
                    </a:cxn>
                    <a:cxn ang="0">
                      <a:pos x="576" y="56"/>
                    </a:cxn>
                  </a:cxnLst>
                  <a:rect l="0" t="0" r="r" b="b"/>
                  <a:pathLst>
                    <a:path w="576" h="112">
                      <a:moveTo>
                        <a:pt x="0" y="56"/>
                      </a:moveTo>
                      <a:cubicBezTo>
                        <a:pt x="8" y="48"/>
                        <a:pt x="26" y="0"/>
                        <a:pt x="50" y="8"/>
                      </a:cubicBezTo>
                      <a:cubicBezTo>
                        <a:pt x="74" y="16"/>
                        <a:pt x="112" y="104"/>
                        <a:pt x="144" y="104"/>
                      </a:cubicBezTo>
                      <a:cubicBezTo>
                        <a:pt x="176" y="104"/>
                        <a:pt x="208" y="8"/>
                        <a:pt x="240" y="8"/>
                      </a:cubicBezTo>
                      <a:cubicBezTo>
                        <a:pt x="272" y="8"/>
                        <a:pt x="304" y="104"/>
                        <a:pt x="336" y="104"/>
                      </a:cubicBezTo>
                      <a:cubicBezTo>
                        <a:pt x="368" y="104"/>
                        <a:pt x="400" y="8"/>
                        <a:pt x="432" y="8"/>
                      </a:cubicBezTo>
                      <a:cubicBezTo>
                        <a:pt x="464" y="8"/>
                        <a:pt x="504" y="96"/>
                        <a:pt x="528" y="104"/>
                      </a:cubicBezTo>
                      <a:cubicBezTo>
                        <a:pt x="552" y="112"/>
                        <a:pt x="568" y="64"/>
                        <a:pt x="576" y="56"/>
                      </a:cubicBezTo>
                    </a:path>
                  </a:pathLst>
                </a:custGeom>
                <a:noFill/>
                <a:ln w="38100" cmpd="sng">
                  <a:solidFill>
                    <a:srgbClr val="FFCCFF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/>
                <p:cNvSpPr>
                  <a:spLocks/>
                </p:cNvSpPr>
                <p:nvPr/>
              </p:nvSpPr>
              <p:spPr bwMode="auto">
                <a:xfrm rot="-10741740">
                  <a:off x="2272" y="2817"/>
                  <a:ext cx="318" cy="66"/>
                </a:xfrm>
                <a:custGeom>
                  <a:avLst/>
                  <a:gdLst/>
                  <a:ahLst/>
                  <a:cxnLst>
                    <a:cxn ang="0">
                      <a:pos x="0" y="61"/>
                    </a:cxn>
                    <a:cxn ang="0">
                      <a:pos x="55" y="7"/>
                    </a:cxn>
                    <a:cxn ang="0">
                      <a:pos x="149" y="103"/>
                    </a:cxn>
                    <a:cxn ang="0">
                      <a:pos x="245" y="7"/>
                    </a:cxn>
                    <a:cxn ang="0">
                      <a:pos x="341" y="103"/>
                    </a:cxn>
                    <a:cxn ang="0">
                      <a:pos x="437" y="7"/>
                    </a:cxn>
                    <a:cxn ang="0">
                      <a:pos x="533" y="103"/>
                    </a:cxn>
                    <a:cxn ang="0">
                      <a:pos x="581" y="55"/>
                    </a:cxn>
                  </a:cxnLst>
                  <a:rect l="0" t="0" r="r" b="b"/>
                  <a:pathLst>
                    <a:path w="581" h="111">
                      <a:moveTo>
                        <a:pt x="0" y="61"/>
                      </a:moveTo>
                      <a:cubicBezTo>
                        <a:pt x="9" y="52"/>
                        <a:pt x="30" y="0"/>
                        <a:pt x="55" y="7"/>
                      </a:cubicBezTo>
                      <a:cubicBezTo>
                        <a:pt x="80" y="14"/>
                        <a:pt x="117" y="103"/>
                        <a:pt x="149" y="103"/>
                      </a:cubicBezTo>
                      <a:cubicBezTo>
                        <a:pt x="181" y="103"/>
                        <a:pt x="213" y="7"/>
                        <a:pt x="245" y="7"/>
                      </a:cubicBezTo>
                      <a:cubicBezTo>
                        <a:pt x="277" y="7"/>
                        <a:pt x="309" y="103"/>
                        <a:pt x="341" y="103"/>
                      </a:cubicBezTo>
                      <a:cubicBezTo>
                        <a:pt x="373" y="103"/>
                        <a:pt x="405" y="7"/>
                        <a:pt x="437" y="7"/>
                      </a:cubicBezTo>
                      <a:cubicBezTo>
                        <a:pt x="469" y="7"/>
                        <a:pt x="509" y="95"/>
                        <a:pt x="533" y="103"/>
                      </a:cubicBezTo>
                      <a:cubicBezTo>
                        <a:pt x="557" y="111"/>
                        <a:pt x="573" y="63"/>
                        <a:pt x="581" y="55"/>
                      </a:cubicBezTo>
                    </a:path>
                  </a:pathLst>
                </a:custGeom>
                <a:noFill/>
                <a:ln w="38100" cmpd="sng">
                  <a:solidFill>
                    <a:srgbClr val="FFCCFF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/>
                <p:cNvSpPr>
                  <a:spLocks/>
                </p:cNvSpPr>
                <p:nvPr/>
              </p:nvSpPr>
              <p:spPr bwMode="auto">
                <a:xfrm>
                  <a:off x="2900" y="2827"/>
                  <a:ext cx="119" cy="39"/>
                </a:xfrm>
                <a:custGeom>
                  <a:avLst/>
                  <a:gdLst/>
                  <a:ahLst/>
                  <a:cxnLst>
                    <a:cxn ang="0">
                      <a:pos x="0" y="39"/>
                    </a:cxn>
                    <a:cxn ang="0">
                      <a:pos x="28" y="5"/>
                    </a:cxn>
                    <a:cxn ang="0">
                      <a:pos x="85" y="10"/>
                    </a:cxn>
                    <a:cxn ang="0">
                      <a:pos x="119" y="18"/>
                    </a:cxn>
                  </a:cxnLst>
                  <a:rect l="0" t="0" r="r" b="b"/>
                  <a:pathLst>
                    <a:path w="119" h="39">
                      <a:moveTo>
                        <a:pt x="0" y="39"/>
                      </a:moveTo>
                      <a:cubicBezTo>
                        <a:pt x="5" y="33"/>
                        <a:pt x="14" y="10"/>
                        <a:pt x="28" y="5"/>
                      </a:cubicBezTo>
                      <a:cubicBezTo>
                        <a:pt x="42" y="0"/>
                        <a:pt x="70" y="8"/>
                        <a:pt x="85" y="10"/>
                      </a:cubicBezTo>
                      <a:lnTo>
                        <a:pt x="119" y="18"/>
                      </a:lnTo>
                    </a:path>
                  </a:pathLst>
                </a:custGeom>
                <a:noFill/>
                <a:ln w="38100" cmpd="sng">
                  <a:solidFill>
                    <a:srgbClr val="FFCCFF"/>
                  </a:solidFill>
                  <a:round/>
                  <a:headEnd type="none" w="med" len="med"/>
                  <a:tailEnd type="arrow" w="med" len="med"/>
                </a:ln>
                <a:effectLst/>
              </p:spPr>
              <p:txBody>
                <a:bodyPr/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9" name="Freeform 32"/>
              <p:cNvSpPr>
                <a:spLocks/>
              </p:cNvSpPr>
              <p:nvPr/>
            </p:nvSpPr>
            <p:spPr bwMode="auto">
              <a:xfrm rot="18699218">
                <a:off x="3858" y="2098"/>
                <a:ext cx="315" cy="252"/>
              </a:xfrm>
              <a:custGeom>
                <a:avLst/>
                <a:gdLst/>
                <a:ahLst/>
                <a:cxnLst>
                  <a:cxn ang="0">
                    <a:pos x="183" y="186"/>
                  </a:cxn>
                  <a:cxn ang="0">
                    <a:pos x="213" y="0"/>
                  </a:cxn>
                  <a:cxn ang="0">
                    <a:pos x="272" y="183"/>
                  </a:cxn>
                  <a:cxn ang="0">
                    <a:pos x="408" y="92"/>
                  </a:cxn>
                  <a:cxn ang="0">
                    <a:pos x="317" y="228"/>
                  </a:cxn>
                  <a:cxn ang="0">
                    <a:pos x="453" y="364"/>
                  </a:cxn>
                  <a:cxn ang="0">
                    <a:pos x="272" y="273"/>
                  </a:cxn>
                  <a:cxn ang="0">
                    <a:pos x="181" y="410"/>
                  </a:cxn>
                  <a:cxn ang="0">
                    <a:pos x="181" y="273"/>
                  </a:cxn>
                  <a:cxn ang="0">
                    <a:pos x="0" y="273"/>
                  </a:cxn>
                  <a:cxn ang="0">
                    <a:pos x="183" y="186"/>
                  </a:cxn>
                </a:cxnLst>
                <a:rect l="0" t="0" r="r" b="b"/>
                <a:pathLst>
                  <a:path w="453" h="410">
                    <a:moveTo>
                      <a:pt x="183" y="186"/>
                    </a:moveTo>
                    <a:cubicBezTo>
                      <a:pt x="191" y="127"/>
                      <a:pt x="213" y="59"/>
                      <a:pt x="213" y="0"/>
                    </a:cubicBezTo>
                    <a:lnTo>
                      <a:pt x="272" y="183"/>
                    </a:lnTo>
                    <a:lnTo>
                      <a:pt x="408" y="92"/>
                    </a:lnTo>
                    <a:lnTo>
                      <a:pt x="317" y="228"/>
                    </a:lnTo>
                    <a:lnTo>
                      <a:pt x="453" y="364"/>
                    </a:lnTo>
                    <a:lnTo>
                      <a:pt x="272" y="273"/>
                    </a:lnTo>
                    <a:lnTo>
                      <a:pt x="181" y="410"/>
                    </a:lnTo>
                    <a:lnTo>
                      <a:pt x="181" y="273"/>
                    </a:lnTo>
                    <a:lnTo>
                      <a:pt x="0" y="273"/>
                    </a:lnTo>
                    <a:lnTo>
                      <a:pt x="183" y="186"/>
                    </a:lnTo>
                    <a:close/>
                  </a:path>
                </a:pathLst>
              </a:custGeom>
              <a:solidFill>
                <a:srgbClr val="66FF33"/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it-IT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4" name="Text Box 33"/>
            <p:cNvSpPr txBox="1">
              <a:spLocks noChangeArrowheads="1"/>
            </p:cNvSpPr>
            <p:nvPr/>
          </p:nvSpPr>
          <p:spPr bwMode="auto">
            <a:xfrm>
              <a:off x="5305" y="1936"/>
              <a:ext cx="499" cy="365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3200" b="0">
                  <a:solidFill>
                    <a:schemeClr val="bg1"/>
                  </a:solidFill>
                  <a:effectLst/>
                  <a:latin typeface="Arial" charset="0"/>
                  <a:sym typeface="Symbol" pitchFamily="18" charset="2"/>
                </a:rPr>
                <a:t></a:t>
              </a:r>
            </a:p>
          </p:txBody>
        </p:sp>
      </p:grpSp>
      <p:sp>
        <p:nvSpPr>
          <p:cNvPr id="37" name="Text Box 35"/>
          <p:cNvSpPr txBox="1">
            <a:spLocks noChangeArrowheads="1"/>
          </p:cNvSpPr>
          <p:nvPr/>
        </p:nvSpPr>
        <p:spPr bwMode="auto">
          <a:xfrm>
            <a:off x="4964873" y="2104477"/>
            <a:ext cx="1817175" cy="646331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b="0" dirty="0">
                <a:solidFill>
                  <a:schemeClr val="bg1"/>
                </a:solidFill>
                <a:effectLst/>
                <a:latin typeface="Arial" charset="0"/>
              </a:rPr>
              <a:t>radiation fields and matter</a:t>
            </a:r>
          </a:p>
        </p:txBody>
      </p:sp>
      <p:grpSp>
        <p:nvGrpSpPr>
          <p:cNvPr id="39" name="Group 37"/>
          <p:cNvGrpSpPr>
            <a:grpSpLocks/>
          </p:cNvGrpSpPr>
          <p:nvPr/>
        </p:nvGrpSpPr>
        <p:grpSpPr bwMode="auto">
          <a:xfrm>
            <a:off x="4546600" y="2888506"/>
            <a:ext cx="4205288" cy="1343025"/>
            <a:chOff x="2864" y="1525"/>
            <a:chExt cx="2649" cy="846"/>
          </a:xfrm>
        </p:grpSpPr>
        <p:sp>
          <p:nvSpPr>
            <p:cNvPr id="40" name="Line 38"/>
            <p:cNvSpPr>
              <a:spLocks noChangeShapeType="1"/>
            </p:cNvSpPr>
            <p:nvPr/>
          </p:nvSpPr>
          <p:spPr bwMode="auto">
            <a:xfrm flipV="1">
              <a:off x="2864" y="2164"/>
              <a:ext cx="629" cy="41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 type="arrow" w="med" len="med"/>
            </a:ln>
            <a:effectLst/>
          </p:spPr>
          <p:txBody>
            <a:bodyPr>
              <a:spAutoFit/>
            </a:bodyPr>
            <a:lstStyle/>
            <a:p>
              <a:endParaRPr lang="it-IT">
                <a:solidFill>
                  <a:schemeClr val="bg1"/>
                </a:solidFill>
              </a:endParaRPr>
            </a:p>
          </p:txBody>
        </p:sp>
        <p:sp>
          <p:nvSpPr>
            <p:cNvPr id="41" name="Text Box 39"/>
            <p:cNvSpPr txBox="1">
              <a:spLocks noChangeArrowheads="1"/>
            </p:cNvSpPr>
            <p:nvPr/>
          </p:nvSpPr>
          <p:spPr bwMode="auto">
            <a:xfrm>
              <a:off x="3008" y="1842"/>
              <a:ext cx="499" cy="327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2800" b="0">
                  <a:solidFill>
                    <a:schemeClr val="bg1"/>
                  </a:solidFill>
                  <a:effectLst/>
                  <a:latin typeface="Arial" charset="0"/>
                </a:rPr>
                <a:t>p</a:t>
              </a:r>
            </a:p>
          </p:txBody>
        </p:sp>
        <p:sp>
          <p:nvSpPr>
            <p:cNvPr id="42" name="Line 40"/>
            <p:cNvSpPr>
              <a:spLocks noChangeShapeType="1"/>
            </p:cNvSpPr>
            <p:nvPr/>
          </p:nvSpPr>
          <p:spPr bwMode="auto">
            <a:xfrm flipV="1">
              <a:off x="3712" y="1978"/>
              <a:ext cx="668" cy="109"/>
            </a:xfrm>
            <a:prstGeom prst="line">
              <a:avLst/>
            </a:prstGeom>
            <a:noFill/>
            <a:ln w="57150">
              <a:solidFill>
                <a:srgbClr val="99CCFF"/>
              </a:solidFill>
              <a:round/>
              <a:headEnd/>
              <a:tailEnd type="arrow" w="med" len="med"/>
            </a:ln>
            <a:effectLst/>
          </p:spPr>
          <p:txBody>
            <a:bodyPr>
              <a:spAutoFit/>
            </a:bodyPr>
            <a:lstStyle/>
            <a:p>
              <a:endParaRPr lang="it-IT">
                <a:solidFill>
                  <a:schemeClr val="bg1"/>
                </a:solidFill>
              </a:endParaRPr>
            </a:p>
          </p:txBody>
        </p:sp>
        <p:sp>
          <p:nvSpPr>
            <p:cNvPr id="43" name="Text Box 41"/>
            <p:cNvSpPr txBox="1">
              <a:spLocks noChangeArrowheads="1"/>
            </p:cNvSpPr>
            <p:nvPr/>
          </p:nvSpPr>
          <p:spPr bwMode="auto">
            <a:xfrm>
              <a:off x="3802" y="1702"/>
              <a:ext cx="499" cy="365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3200" b="0">
                  <a:solidFill>
                    <a:schemeClr val="bg1"/>
                  </a:solidFill>
                  <a:effectLst/>
                  <a:latin typeface="Arial" charset="0"/>
                  <a:sym typeface="Symbol" pitchFamily="18" charset="2"/>
                </a:rPr>
                <a:t></a:t>
              </a:r>
              <a:r>
                <a:rPr lang="en-US" sz="3200" b="0" baseline="30000">
                  <a:solidFill>
                    <a:schemeClr val="bg1"/>
                  </a:solidFill>
                  <a:effectLst/>
                  <a:latin typeface="Arial" charset="0"/>
                  <a:sym typeface="Symbol" pitchFamily="18" charset="2"/>
                </a:rPr>
                <a:t></a:t>
              </a:r>
              <a:endParaRPr lang="en-US" sz="3200" b="0">
                <a:solidFill>
                  <a:schemeClr val="bg1"/>
                </a:solidFill>
                <a:effectLst/>
                <a:latin typeface="Arial" charset="0"/>
                <a:sym typeface="Symbol" pitchFamily="18" charset="2"/>
              </a:endParaRPr>
            </a:p>
          </p:txBody>
        </p:sp>
        <p:sp>
          <p:nvSpPr>
            <p:cNvPr id="44" name="Line 42"/>
            <p:cNvSpPr>
              <a:spLocks noChangeShapeType="1"/>
            </p:cNvSpPr>
            <p:nvPr/>
          </p:nvSpPr>
          <p:spPr bwMode="auto">
            <a:xfrm flipV="1">
              <a:off x="4444" y="1801"/>
              <a:ext cx="1069" cy="168"/>
            </a:xfrm>
            <a:prstGeom prst="line">
              <a:avLst/>
            </a:prstGeom>
            <a:noFill/>
            <a:ln w="57150">
              <a:solidFill>
                <a:srgbClr val="FF9999"/>
              </a:solidFill>
              <a:round/>
              <a:headEnd/>
              <a:tailEnd type="arrow" w="med" len="med"/>
            </a:ln>
            <a:effectLst/>
          </p:spPr>
          <p:txBody>
            <a:bodyPr>
              <a:spAutoFit/>
            </a:bodyPr>
            <a:lstStyle/>
            <a:p>
              <a:endParaRPr lang="it-IT">
                <a:solidFill>
                  <a:schemeClr val="bg1"/>
                </a:solidFill>
              </a:endParaRPr>
            </a:p>
          </p:txBody>
        </p:sp>
        <p:sp>
          <p:nvSpPr>
            <p:cNvPr id="45" name="Freeform 43"/>
            <p:cNvSpPr>
              <a:spLocks/>
            </p:cNvSpPr>
            <p:nvPr/>
          </p:nvSpPr>
          <p:spPr bwMode="auto">
            <a:xfrm rot="18699218">
              <a:off x="4229" y="1844"/>
              <a:ext cx="315" cy="252"/>
            </a:xfrm>
            <a:custGeom>
              <a:avLst/>
              <a:gdLst/>
              <a:ahLst/>
              <a:cxnLst>
                <a:cxn ang="0">
                  <a:pos x="183" y="186"/>
                </a:cxn>
                <a:cxn ang="0">
                  <a:pos x="213" y="0"/>
                </a:cxn>
                <a:cxn ang="0">
                  <a:pos x="272" y="183"/>
                </a:cxn>
                <a:cxn ang="0">
                  <a:pos x="408" y="92"/>
                </a:cxn>
                <a:cxn ang="0">
                  <a:pos x="317" y="228"/>
                </a:cxn>
                <a:cxn ang="0">
                  <a:pos x="453" y="364"/>
                </a:cxn>
                <a:cxn ang="0">
                  <a:pos x="272" y="273"/>
                </a:cxn>
                <a:cxn ang="0">
                  <a:pos x="181" y="410"/>
                </a:cxn>
                <a:cxn ang="0">
                  <a:pos x="181" y="273"/>
                </a:cxn>
                <a:cxn ang="0">
                  <a:pos x="0" y="273"/>
                </a:cxn>
                <a:cxn ang="0">
                  <a:pos x="183" y="186"/>
                </a:cxn>
              </a:cxnLst>
              <a:rect l="0" t="0" r="r" b="b"/>
              <a:pathLst>
                <a:path w="453" h="410">
                  <a:moveTo>
                    <a:pt x="183" y="186"/>
                  </a:moveTo>
                  <a:cubicBezTo>
                    <a:pt x="191" y="127"/>
                    <a:pt x="213" y="59"/>
                    <a:pt x="213" y="0"/>
                  </a:cubicBezTo>
                  <a:lnTo>
                    <a:pt x="272" y="183"/>
                  </a:lnTo>
                  <a:lnTo>
                    <a:pt x="408" y="92"/>
                  </a:lnTo>
                  <a:lnTo>
                    <a:pt x="317" y="228"/>
                  </a:lnTo>
                  <a:lnTo>
                    <a:pt x="453" y="364"/>
                  </a:lnTo>
                  <a:lnTo>
                    <a:pt x="272" y="273"/>
                  </a:lnTo>
                  <a:lnTo>
                    <a:pt x="181" y="410"/>
                  </a:lnTo>
                  <a:lnTo>
                    <a:pt x="181" y="273"/>
                  </a:lnTo>
                  <a:lnTo>
                    <a:pt x="0" y="273"/>
                  </a:lnTo>
                  <a:lnTo>
                    <a:pt x="183" y="186"/>
                  </a:lnTo>
                  <a:close/>
                </a:path>
              </a:pathLst>
            </a:custGeom>
            <a:solidFill>
              <a:srgbClr val="66FF33"/>
            </a:solidFill>
            <a:ln w="19050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it-IT">
                <a:solidFill>
                  <a:schemeClr val="bg1"/>
                </a:solidFill>
              </a:endParaRPr>
            </a:p>
          </p:txBody>
        </p:sp>
        <p:sp>
          <p:nvSpPr>
            <p:cNvPr id="46" name="Text Box 44"/>
            <p:cNvSpPr txBox="1">
              <a:spLocks noChangeArrowheads="1"/>
            </p:cNvSpPr>
            <p:nvPr/>
          </p:nvSpPr>
          <p:spPr bwMode="auto">
            <a:xfrm>
              <a:off x="4876" y="1525"/>
              <a:ext cx="499" cy="365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3200" b="0">
                  <a:solidFill>
                    <a:schemeClr val="bg1"/>
                  </a:solidFill>
                  <a:effectLst/>
                  <a:latin typeface="Arial" charset="0"/>
                  <a:sym typeface="Symbol" pitchFamily="18" charset="2"/>
                </a:rPr>
                <a:t></a:t>
              </a:r>
            </a:p>
          </p:txBody>
        </p:sp>
        <p:sp>
          <p:nvSpPr>
            <p:cNvPr id="47" name="Freeform 45"/>
            <p:cNvSpPr>
              <a:spLocks/>
            </p:cNvSpPr>
            <p:nvPr/>
          </p:nvSpPr>
          <p:spPr bwMode="auto">
            <a:xfrm rot="18699218">
              <a:off x="3314" y="2019"/>
              <a:ext cx="453" cy="252"/>
            </a:xfrm>
            <a:custGeom>
              <a:avLst/>
              <a:gdLst/>
              <a:ahLst/>
              <a:cxnLst>
                <a:cxn ang="0">
                  <a:pos x="183" y="186"/>
                </a:cxn>
                <a:cxn ang="0">
                  <a:pos x="213" y="0"/>
                </a:cxn>
                <a:cxn ang="0">
                  <a:pos x="272" y="183"/>
                </a:cxn>
                <a:cxn ang="0">
                  <a:pos x="408" y="92"/>
                </a:cxn>
                <a:cxn ang="0">
                  <a:pos x="317" y="228"/>
                </a:cxn>
                <a:cxn ang="0">
                  <a:pos x="453" y="364"/>
                </a:cxn>
                <a:cxn ang="0">
                  <a:pos x="272" y="273"/>
                </a:cxn>
                <a:cxn ang="0">
                  <a:pos x="181" y="410"/>
                </a:cxn>
                <a:cxn ang="0">
                  <a:pos x="181" y="273"/>
                </a:cxn>
                <a:cxn ang="0">
                  <a:pos x="0" y="273"/>
                </a:cxn>
                <a:cxn ang="0">
                  <a:pos x="183" y="186"/>
                </a:cxn>
              </a:cxnLst>
              <a:rect l="0" t="0" r="r" b="b"/>
              <a:pathLst>
                <a:path w="453" h="410">
                  <a:moveTo>
                    <a:pt x="183" y="186"/>
                  </a:moveTo>
                  <a:cubicBezTo>
                    <a:pt x="191" y="127"/>
                    <a:pt x="213" y="59"/>
                    <a:pt x="213" y="0"/>
                  </a:cubicBezTo>
                  <a:lnTo>
                    <a:pt x="272" y="183"/>
                  </a:lnTo>
                  <a:lnTo>
                    <a:pt x="408" y="92"/>
                  </a:lnTo>
                  <a:lnTo>
                    <a:pt x="317" y="228"/>
                  </a:lnTo>
                  <a:lnTo>
                    <a:pt x="453" y="364"/>
                  </a:lnTo>
                  <a:lnTo>
                    <a:pt x="272" y="273"/>
                  </a:lnTo>
                  <a:lnTo>
                    <a:pt x="181" y="410"/>
                  </a:lnTo>
                  <a:lnTo>
                    <a:pt x="181" y="273"/>
                  </a:lnTo>
                  <a:lnTo>
                    <a:pt x="0" y="273"/>
                  </a:lnTo>
                  <a:lnTo>
                    <a:pt x="183" y="186"/>
                  </a:lnTo>
                  <a:close/>
                </a:path>
              </a:pathLst>
            </a:custGeom>
            <a:solidFill>
              <a:srgbClr val="FFFF00"/>
            </a:solidFill>
            <a:ln w="38100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it-IT">
                <a:solidFill>
                  <a:schemeClr val="bg1"/>
                </a:solidFill>
              </a:endParaRPr>
            </a:p>
          </p:txBody>
        </p:sp>
      </p:grpSp>
      <p:grpSp>
        <p:nvGrpSpPr>
          <p:cNvPr id="48" name="Group 46"/>
          <p:cNvGrpSpPr>
            <a:grpSpLocks/>
          </p:cNvGrpSpPr>
          <p:nvPr/>
        </p:nvGrpSpPr>
        <p:grpSpPr bwMode="auto">
          <a:xfrm>
            <a:off x="4700588" y="4510931"/>
            <a:ext cx="4049712" cy="1401762"/>
            <a:chOff x="2961" y="2547"/>
            <a:chExt cx="2551" cy="883"/>
          </a:xfrm>
        </p:grpSpPr>
        <p:sp>
          <p:nvSpPr>
            <p:cNvPr id="49" name="Line 47"/>
            <p:cNvSpPr>
              <a:spLocks noChangeShapeType="1"/>
            </p:cNvSpPr>
            <p:nvPr/>
          </p:nvSpPr>
          <p:spPr bwMode="auto">
            <a:xfrm>
              <a:off x="3991" y="2922"/>
              <a:ext cx="111" cy="281"/>
            </a:xfrm>
            <a:prstGeom prst="line">
              <a:avLst/>
            </a:prstGeom>
            <a:noFill/>
            <a:ln w="57150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 type="arrow" w="med" len="med"/>
            </a:ln>
            <a:effectLst/>
          </p:spPr>
          <p:txBody>
            <a:bodyPr>
              <a:spAutoFit/>
            </a:bodyPr>
            <a:lstStyle/>
            <a:p>
              <a:endParaRPr lang="it-IT" dirty="0">
                <a:solidFill>
                  <a:schemeClr val="bg1"/>
                </a:solidFill>
              </a:endParaRPr>
            </a:p>
          </p:txBody>
        </p:sp>
        <p:grpSp>
          <p:nvGrpSpPr>
            <p:cNvPr id="50" name="Group 48"/>
            <p:cNvGrpSpPr>
              <a:grpSpLocks/>
            </p:cNvGrpSpPr>
            <p:nvPr/>
          </p:nvGrpSpPr>
          <p:grpSpPr bwMode="auto">
            <a:xfrm>
              <a:off x="2961" y="2547"/>
              <a:ext cx="2551" cy="883"/>
              <a:chOff x="2961" y="2523"/>
              <a:chExt cx="2551" cy="883"/>
            </a:xfrm>
          </p:grpSpPr>
          <p:sp>
            <p:nvSpPr>
              <p:cNvPr id="51" name="Text Box 49"/>
              <p:cNvSpPr txBox="1">
                <a:spLocks noChangeArrowheads="1"/>
              </p:cNvSpPr>
              <p:nvPr/>
            </p:nvSpPr>
            <p:spPr bwMode="auto">
              <a:xfrm>
                <a:off x="3107" y="2523"/>
                <a:ext cx="499" cy="365"/>
              </a:xfrm>
              <a:prstGeom prst="rect">
                <a:avLst/>
              </a:prstGeom>
              <a:noFill/>
              <a:ln w="38100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sz="3200" b="0">
                    <a:solidFill>
                      <a:schemeClr val="bg1"/>
                    </a:solidFill>
                    <a:effectLst/>
                    <a:latin typeface="Arial" charset="0"/>
                    <a:sym typeface="Symbol" pitchFamily="18" charset="2"/>
                  </a:rPr>
                  <a:t>e</a:t>
                </a:r>
                <a:r>
                  <a:rPr lang="en-US" sz="3200" b="0" baseline="30000">
                    <a:solidFill>
                      <a:schemeClr val="bg1"/>
                    </a:solidFill>
                    <a:effectLst/>
                    <a:latin typeface="Arial" charset="0"/>
                    <a:sym typeface="Symbol" pitchFamily="18" charset="2"/>
                  </a:rPr>
                  <a:t></a:t>
                </a:r>
                <a:endParaRPr lang="en-US" sz="3200" b="0">
                  <a:solidFill>
                    <a:schemeClr val="bg1"/>
                  </a:solidFill>
                  <a:effectLst/>
                  <a:latin typeface="Arial" charset="0"/>
                  <a:sym typeface="Symbol" pitchFamily="18" charset="2"/>
                </a:endParaRPr>
              </a:p>
            </p:txBody>
          </p:sp>
          <p:grpSp>
            <p:nvGrpSpPr>
              <p:cNvPr id="52" name="Group 50"/>
              <p:cNvGrpSpPr>
                <a:grpSpLocks/>
              </p:cNvGrpSpPr>
              <p:nvPr/>
            </p:nvGrpSpPr>
            <p:grpSpPr bwMode="auto">
              <a:xfrm>
                <a:off x="3969" y="2909"/>
                <a:ext cx="1543" cy="91"/>
                <a:chOff x="2272" y="2817"/>
                <a:chExt cx="747" cy="73"/>
              </a:xfrm>
            </p:grpSpPr>
            <p:sp>
              <p:nvSpPr>
                <p:cNvPr id="57" name="Freeform 51"/>
                <p:cNvSpPr>
                  <a:spLocks/>
                </p:cNvSpPr>
                <p:nvPr/>
              </p:nvSpPr>
              <p:spPr bwMode="auto">
                <a:xfrm rot="-10741740">
                  <a:off x="2588" y="2823"/>
                  <a:ext cx="315" cy="67"/>
                </a:xfrm>
                <a:custGeom>
                  <a:avLst/>
                  <a:gdLst/>
                  <a:ahLst/>
                  <a:cxnLst>
                    <a:cxn ang="0">
                      <a:pos x="0" y="56"/>
                    </a:cxn>
                    <a:cxn ang="0">
                      <a:pos x="50" y="8"/>
                    </a:cxn>
                    <a:cxn ang="0">
                      <a:pos x="144" y="104"/>
                    </a:cxn>
                    <a:cxn ang="0">
                      <a:pos x="240" y="8"/>
                    </a:cxn>
                    <a:cxn ang="0">
                      <a:pos x="336" y="104"/>
                    </a:cxn>
                    <a:cxn ang="0">
                      <a:pos x="432" y="8"/>
                    </a:cxn>
                    <a:cxn ang="0">
                      <a:pos x="528" y="104"/>
                    </a:cxn>
                    <a:cxn ang="0">
                      <a:pos x="576" y="56"/>
                    </a:cxn>
                  </a:cxnLst>
                  <a:rect l="0" t="0" r="r" b="b"/>
                  <a:pathLst>
                    <a:path w="576" h="112">
                      <a:moveTo>
                        <a:pt x="0" y="56"/>
                      </a:moveTo>
                      <a:cubicBezTo>
                        <a:pt x="8" y="48"/>
                        <a:pt x="26" y="0"/>
                        <a:pt x="50" y="8"/>
                      </a:cubicBezTo>
                      <a:cubicBezTo>
                        <a:pt x="74" y="16"/>
                        <a:pt x="112" y="104"/>
                        <a:pt x="144" y="104"/>
                      </a:cubicBezTo>
                      <a:cubicBezTo>
                        <a:pt x="176" y="104"/>
                        <a:pt x="208" y="8"/>
                        <a:pt x="240" y="8"/>
                      </a:cubicBezTo>
                      <a:cubicBezTo>
                        <a:pt x="272" y="8"/>
                        <a:pt x="304" y="104"/>
                        <a:pt x="336" y="104"/>
                      </a:cubicBezTo>
                      <a:cubicBezTo>
                        <a:pt x="368" y="104"/>
                        <a:pt x="400" y="8"/>
                        <a:pt x="432" y="8"/>
                      </a:cubicBezTo>
                      <a:cubicBezTo>
                        <a:pt x="464" y="8"/>
                        <a:pt x="504" y="96"/>
                        <a:pt x="528" y="104"/>
                      </a:cubicBezTo>
                      <a:cubicBezTo>
                        <a:pt x="552" y="112"/>
                        <a:pt x="568" y="64"/>
                        <a:pt x="576" y="56"/>
                      </a:cubicBezTo>
                    </a:path>
                  </a:pathLst>
                </a:custGeom>
                <a:noFill/>
                <a:ln w="38100" cmpd="sng">
                  <a:solidFill>
                    <a:srgbClr val="FFCCFF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" name="Freeform 52"/>
                <p:cNvSpPr>
                  <a:spLocks/>
                </p:cNvSpPr>
                <p:nvPr/>
              </p:nvSpPr>
              <p:spPr bwMode="auto">
                <a:xfrm rot="-10741740">
                  <a:off x="2272" y="2817"/>
                  <a:ext cx="318" cy="66"/>
                </a:xfrm>
                <a:custGeom>
                  <a:avLst/>
                  <a:gdLst/>
                  <a:ahLst/>
                  <a:cxnLst>
                    <a:cxn ang="0">
                      <a:pos x="0" y="61"/>
                    </a:cxn>
                    <a:cxn ang="0">
                      <a:pos x="55" y="7"/>
                    </a:cxn>
                    <a:cxn ang="0">
                      <a:pos x="149" y="103"/>
                    </a:cxn>
                    <a:cxn ang="0">
                      <a:pos x="245" y="7"/>
                    </a:cxn>
                    <a:cxn ang="0">
                      <a:pos x="341" y="103"/>
                    </a:cxn>
                    <a:cxn ang="0">
                      <a:pos x="437" y="7"/>
                    </a:cxn>
                    <a:cxn ang="0">
                      <a:pos x="533" y="103"/>
                    </a:cxn>
                    <a:cxn ang="0">
                      <a:pos x="581" y="55"/>
                    </a:cxn>
                  </a:cxnLst>
                  <a:rect l="0" t="0" r="r" b="b"/>
                  <a:pathLst>
                    <a:path w="581" h="111">
                      <a:moveTo>
                        <a:pt x="0" y="61"/>
                      </a:moveTo>
                      <a:cubicBezTo>
                        <a:pt x="9" y="52"/>
                        <a:pt x="30" y="0"/>
                        <a:pt x="55" y="7"/>
                      </a:cubicBezTo>
                      <a:cubicBezTo>
                        <a:pt x="80" y="14"/>
                        <a:pt x="117" y="103"/>
                        <a:pt x="149" y="103"/>
                      </a:cubicBezTo>
                      <a:cubicBezTo>
                        <a:pt x="181" y="103"/>
                        <a:pt x="213" y="7"/>
                        <a:pt x="245" y="7"/>
                      </a:cubicBezTo>
                      <a:cubicBezTo>
                        <a:pt x="277" y="7"/>
                        <a:pt x="309" y="103"/>
                        <a:pt x="341" y="103"/>
                      </a:cubicBezTo>
                      <a:cubicBezTo>
                        <a:pt x="373" y="103"/>
                        <a:pt x="405" y="7"/>
                        <a:pt x="437" y="7"/>
                      </a:cubicBezTo>
                      <a:cubicBezTo>
                        <a:pt x="469" y="7"/>
                        <a:pt x="509" y="95"/>
                        <a:pt x="533" y="103"/>
                      </a:cubicBezTo>
                      <a:cubicBezTo>
                        <a:pt x="557" y="111"/>
                        <a:pt x="573" y="63"/>
                        <a:pt x="581" y="55"/>
                      </a:cubicBezTo>
                    </a:path>
                  </a:pathLst>
                </a:custGeom>
                <a:noFill/>
                <a:ln w="38100" cmpd="sng">
                  <a:solidFill>
                    <a:srgbClr val="FFCCFF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" name="Freeform 53"/>
                <p:cNvSpPr>
                  <a:spLocks/>
                </p:cNvSpPr>
                <p:nvPr/>
              </p:nvSpPr>
              <p:spPr bwMode="auto">
                <a:xfrm>
                  <a:off x="2900" y="2827"/>
                  <a:ext cx="119" cy="39"/>
                </a:xfrm>
                <a:custGeom>
                  <a:avLst/>
                  <a:gdLst/>
                  <a:ahLst/>
                  <a:cxnLst>
                    <a:cxn ang="0">
                      <a:pos x="0" y="39"/>
                    </a:cxn>
                    <a:cxn ang="0">
                      <a:pos x="28" y="5"/>
                    </a:cxn>
                    <a:cxn ang="0">
                      <a:pos x="85" y="10"/>
                    </a:cxn>
                    <a:cxn ang="0">
                      <a:pos x="119" y="18"/>
                    </a:cxn>
                  </a:cxnLst>
                  <a:rect l="0" t="0" r="r" b="b"/>
                  <a:pathLst>
                    <a:path w="119" h="39">
                      <a:moveTo>
                        <a:pt x="0" y="39"/>
                      </a:moveTo>
                      <a:cubicBezTo>
                        <a:pt x="5" y="33"/>
                        <a:pt x="14" y="10"/>
                        <a:pt x="28" y="5"/>
                      </a:cubicBezTo>
                      <a:cubicBezTo>
                        <a:pt x="42" y="0"/>
                        <a:pt x="70" y="8"/>
                        <a:pt x="85" y="10"/>
                      </a:cubicBezTo>
                      <a:lnTo>
                        <a:pt x="119" y="18"/>
                      </a:lnTo>
                    </a:path>
                  </a:pathLst>
                </a:custGeom>
                <a:noFill/>
                <a:ln w="38100" cmpd="sng">
                  <a:solidFill>
                    <a:srgbClr val="FFCCFF"/>
                  </a:solidFill>
                  <a:round/>
                  <a:headEnd type="none" w="med" len="med"/>
                  <a:tailEnd type="arrow" w="med" len="med"/>
                </a:ln>
                <a:effectLst/>
              </p:spPr>
              <p:txBody>
                <a:bodyPr/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53" name="Freeform 54"/>
              <p:cNvSpPr>
                <a:spLocks/>
              </p:cNvSpPr>
              <p:nvPr/>
            </p:nvSpPr>
            <p:spPr bwMode="auto">
              <a:xfrm rot="18699218">
                <a:off x="3718" y="2775"/>
                <a:ext cx="453" cy="252"/>
              </a:xfrm>
              <a:custGeom>
                <a:avLst/>
                <a:gdLst/>
                <a:ahLst/>
                <a:cxnLst>
                  <a:cxn ang="0">
                    <a:pos x="183" y="186"/>
                  </a:cxn>
                  <a:cxn ang="0">
                    <a:pos x="213" y="0"/>
                  </a:cxn>
                  <a:cxn ang="0">
                    <a:pos x="272" y="183"/>
                  </a:cxn>
                  <a:cxn ang="0">
                    <a:pos x="408" y="92"/>
                  </a:cxn>
                  <a:cxn ang="0">
                    <a:pos x="317" y="228"/>
                  </a:cxn>
                  <a:cxn ang="0">
                    <a:pos x="453" y="364"/>
                  </a:cxn>
                  <a:cxn ang="0">
                    <a:pos x="272" y="273"/>
                  </a:cxn>
                  <a:cxn ang="0">
                    <a:pos x="181" y="410"/>
                  </a:cxn>
                  <a:cxn ang="0">
                    <a:pos x="181" y="273"/>
                  </a:cxn>
                  <a:cxn ang="0">
                    <a:pos x="0" y="273"/>
                  </a:cxn>
                  <a:cxn ang="0">
                    <a:pos x="183" y="186"/>
                  </a:cxn>
                </a:cxnLst>
                <a:rect l="0" t="0" r="r" b="b"/>
                <a:pathLst>
                  <a:path w="453" h="410">
                    <a:moveTo>
                      <a:pt x="183" y="186"/>
                    </a:moveTo>
                    <a:cubicBezTo>
                      <a:pt x="191" y="127"/>
                      <a:pt x="213" y="59"/>
                      <a:pt x="213" y="0"/>
                    </a:cubicBezTo>
                    <a:lnTo>
                      <a:pt x="272" y="183"/>
                    </a:lnTo>
                    <a:lnTo>
                      <a:pt x="408" y="92"/>
                    </a:lnTo>
                    <a:lnTo>
                      <a:pt x="317" y="228"/>
                    </a:lnTo>
                    <a:lnTo>
                      <a:pt x="453" y="364"/>
                    </a:lnTo>
                    <a:lnTo>
                      <a:pt x="272" y="273"/>
                    </a:lnTo>
                    <a:lnTo>
                      <a:pt x="181" y="410"/>
                    </a:lnTo>
                    <a:lnTo>
                      <a:pt x="181" y="273"/>
                    </a:lnTo>
                    <a:lnTo>
                      <a:pt x="0" y="273"/>
                    </a:lnTo>
                    <a:lnTo>
                      <a:pt x="183" y="186"/>
                    </a:lnTo>
                    <a:close/>
                  </a:path>
                </a:pathLst>
              </a:custGeom>
              <a:solidFill>
                <a:srgbClr val="FFFF00"/>
              </a:solidFill>
              <a:ln w="3810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it-IT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Line 55"/>
              <p:cNvSpPr>
                <a:spLocks noChangeShapeType="1"/>
              </p:cNvSpPr>
              <p:nvPr/>
            </p:nvSpPr>
            <p:spPr bwMode="auto">
              <a:xfrm>
                <a:off x="2961" y="2836"/>
                <a:ext cx="950" cy="76"/>
              </a:xfrm>
              <a:prstGeom prst="line">
                <a:avLst/>
              </a:prstGeom>
              <a:noFill/>
              <a:ln w="57150">
                <a:solidFill>
                  <a:schemeClr val="tx2">
                    <a:lumMod val="20000"/>
                    <a:lumOff val="80000"/>
                  </a:schemeClr>
                </a:solidFill>
                <a:round/>
                <a:headEnd/>
                <a:tailEnd type="arrow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it-IT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Text Box 56"/>
              <p:cNvSpPr txBox="1">
                <a:spLocks noChangeArrowheads="1"/>
              </p:cNvSpPr>
              <p:nvPr/>
            </p:nvSpPr>
            <p:spPr bwMode="auto">
              <a:xfrm>
                <a:off x="4649" y="2568"/>
                <a:ext cx="499" cy="365"/>
              </a:xfrm>
              <a:prstGeom prst="rect">
                <a:avLst/>
              </a:prstGeom>
              <a:noFill/>
              <a:ln w="38100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sz="3200" b="0">
                    <a:solidFill>
                      <a:schemeClr val="bg1"/>
                    </a:solidFill>
                    <a:effectLst/>
                    <a:latin typeface="Arial" charset="0"/>
                    <a:sym typeface="Symbol" pitchFamily="18" charset="2"/>
                  </a:rPr>
                  <a:t></a:t>
                </a:r>
              </a:p>
            </p:txBody>
          </p:sp>
          <p:sp>
            <p:nvSpPr>
              <p:cNvPr id="56" name="Text Box 57"/>
              <p:cNvSpPr txBox="1">
                <a:spLocks noChangeArrowheads="1"/>
              </p:cNvSpPr>
              <p:nvPr/>
            </p:nvSpPr>
            <p:spPr bwMode="auto">
              <a:xfrm>
                <a:off x="4105" y="2976"/>
                <a:ext cx="1360" cy="430"/>
              </a:xfrm>
              <a:prstGeom prst="rect">
                <a:avLst/>
              </a:prstGeom>
              <a:noFill/>
              <a:ln w="38100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sz="1800" b="0">
                    <a:solidFill>
                      <a:schemeClr val="bg1"/>
                    </a:solidFill>
                    <a:effectLst/>
                    <a:latin typeface="Arial" charset="0"/>
                  </a:rPr>
                  <a:t>Inverse Compton</a:t>
                </a:r>
              </a:p>
              <a:p>
                <a:pPr>
                  <a:spcBef>
                    <a:spcPct val="15000"/>
                  </a:spcBef>
                  <a:buClrTx/>
                  <a:buSzTx/>
                  <a:buFontTx/>
                  <a:buNone/>
                </a:pPr>
                <a:r>
                  <a:rPr lang="en-US" sz="1800" b="0">
                    <a:solidFill>
                      <a:schemeClr val="bg1"/>
                    </a:solidFill>
                    <a:effectLst/>
                    <a:latin typeface="Arial" charset="0"/>
                  </a:rPr>
                  <a:t>(+Bremsstr.)</a:t>
                </a:r>
              </a:p>
            </p:txBody>
          </p:sp>
        </p:grpSp>
      </p:grp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Spurio:Neutrino astrophysics, Baracchi2019</a:t>
            </a:r>
            <a:endParaRPr lang="it-IT"/>
          </a:p>
        </p:txBody>
      </p:sp>
      <p:sp>
        <p:nvSpPr>
          <p:cNvPr id="36" name="Segnaposto numero diapositiva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551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 </a:t>
            </a:r>
            <a:r>
              <a:rPr lang="en-US" dirty="0"/>
              <a:t>propagation in the Milky </a:t>
            </a:r>
            <a:r>
              <a:rPr lang="en-US" dirty="0" smtClean="0"/>
              <a:t>Way: </a:t>
            </a:r>
            <a:r>
              <a:rPr lang="en-US" dirty="0" smtClean="0">
                <a:latin typeface="Symbol" panose="05050102010706020507" pitchFamily="18" charset="2"/>
              </a:rPr>
              <a:t>g</a:t>
            </a:r>
            <a:r>
              <a:rPr lang="en-US" dirty="0" smtClean="0"/>
              <a:t> and </a:t>
            </a:r>
            <a:r>
              <a:rPr lang="en-US" dirty="0" smtClean="0">
                <a:latin typeface="Symbol" panose="05050102010706020507" pitchFamily="18" charset="2"/>
              </a:rPr>
              <a:t>n</a:t>
            </a:r>
            <a:r>
              <a:rPr lang="en-US" dirty="0" smtClean="0"/>
              <a:t>.</a:t>
            </a:r>
            <a:endParaRPr lang="en-GB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" t="3716" r="12482" b="8399"/>
          <a:stretch/>
        </p:blipFill>
        <p:spPr>
          <a:xfrm>
            <a:off x="704776" y="1593661"/>
            <a:ext cx="5076000" cy="3364860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391886" y="5101864"/>
            <a:ext cx="60660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Neutrinos allow testing </a:t>
            </a:r>
            <a:r>
              <a:rPr lang="en-GB" b="1" dirty="0">
                <a:solidFill>
                  <a:srgbClr val="FF0000"/>
                </a:solidFill>
              </a:rPr>
              <a:t>CRs propagation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Dense matter regions boost </a:t>
            </a:r>
            <a:r>
              <a:rPr lang="it-IT" dirty="0" smtClean="0">
                <a:latin typeface="Symbol" panose="05050102010706020507" pitchFamily="18" charset="2"/>
              </a:rPr>
              <a:t>g</a:t>
            </a:r>
            <a:r>
              <a:rPr lang="it-IT" dirty="0" smtClean="0"/>
              <a:t> </a:t>
            </a:r>
            <a:r>
              <a:rPr lang="en-GB" dirty="0" smtClean="0"/>
              <a:t>and </a:t>
            </a:r>
            <a:r>
              <a:rPr lang="it-IT" dirty="0" smtClean="0">
                <a:latin typeface="Symbol" panose="05050102010706020507" pitchFamily="18" charset="2"/>
              </a:rPr>
              <a:t>n</a:t>
            </a:r>
            <a:r>
              <a:rPr lang="el-GR" dirty="0" smtClean="0"/>
              <a:t> </a:t>
            </a:r>
            <a:r>
              <a:rPr lang="en-GB" dirty="0"/>
              <a:t>fluxes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Models can be </a:t>
            </a:r>
            <a:r>
              <a:rPr lang="en-GB" dirty="0" smtClean="0"/>
              <a:t>tuned to </a:t>
            </a:r>
            <a:r>
              <a:rPr lang="it-IT" dirty="0">
                <a:latin typeface="Symbol" panose="05050102010706020507" pitchFamily="18" charset="2"/>
              </a:rPr>
              <a:t>g</a:t>
            </a:r>
            <a:r>
              <a:rPr lang="el-GR" dirty="0" smtClean="0"/>
              <a:t> </a:t>
            </a:r>
            <a:r>
              <a:rPr lang="en-GB" dirty="0"/>
              <a:t>and </a:t>
            </a:r>
            <a:r>
              <a:rPr lang="en-GB" dirty="0" smtClean="0"/>
              <a:t>CR observations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Northern </a:t>
            </a:r>
            <a:r>
              <a:rPr lang="en-US" dirty="0"/>
              <a:t>Hemisphere </a:t>
            </a:r>
            <a:r>
              <a:rPr lang="en-US" dirty="0" smtClean="0"/>
              <a:t>optimal </a:t>
            </a:r>
            <a:r>
              <a:rPr lang="en-US" dirty="0"/>
              <a:t>point of view </a:t>
            </a:r>
            <a:r>
              <a:rPr lang="en-US" dirty="0" smtClean="0"/>
              <a:t>for galactic CRs</a:t>
            </a:r>
            <a:endParaRPr lang="en-GB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158" y="798861"/>
            <a:ext cx="2078684" cy="163023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158" y="2499564"/>
            <a:ext cx="2078684" cy="2126715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6897189" y="1580602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B/C</a:t>
            </a:r>
            <a:endParaRPr lang="en-GB" sz="2400" b="1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6897189" y="2682742"/>
            <a:ext cx="15626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LAT: </a:t>
            </a:r>
            <a:r>
              <a:rPr lang="en-GB" sz="2400" b="1" dirty="0" smtClean="0">
                <a:latin typeface="Symbol" panose="05050102010706020507" pitchFamily="18" charset="2"/>
              </a:rPr>
              <a:t>g</a:t>
            </a:r>
            <a:r>
              <a:rPr lang="en-GB" sz="2400" b="1" dirty="0" smtClean="0"/>
              <a:t> diffuse</a:t>
            </a:r>
            <a:endParaRPr lang="en-GB" sz="2400" b="1" dirty="0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228" y="4746471"/>
            <a:ext cx="2578614" cy="1474273"/>
          </a:xfrm>
          <a:prstGeom prst="rect">
            <a:avLst/>
          </a:prstGeom>
        </p:spPr>
      </p:pic>
      <p:sp>
        <p:nvSpPr>
          <p:cNvPr id="19" name="Rettangolo 18"/>
          <p:cNvSpPr/>
          <p:nvPr/>
        </p:nvSpPr>
        <p:spPr>
          <a:xfrm>
            <a:off x="6925813" y="4997883"/>
            <a:ext cx="1015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  <a:latin typeface="Symbol" panose="05050102010706020507" pitchFamily="18" charset="2"/>
              </a:rPr>
              <a:t>n</a:t>
            </a:r>
            <a:r>
              <a:rPr lang="en-GB" b="1" dirty="0" smtClean="0">
                <a:solidFill>
                  <a:schemeClr val="bg1"/>
                </a:solidFill>
              </a:rPr>
              <a:t> </a:t>
            </a:r>
            <a:r>
              <a:rPr lang="en-GB" b="1" dirty="0">
                <a:solidFill>
                  <a:schemeClr val="bg1"/>
                </a:solidFill>
              </a:rPr>
              <a:t>diffuse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707643" y="885775"/>
            <a:ext cx="5076000" cy="70788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Do diffuse Galactic </a:t>
            </a:r>
            <a:r>
              <a:rPr lang="en-GB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ymbol" panose="05050102010706020507" pitchFamily="18" charset="2"/>
              </a:rPr>
              <a:t>n</a:t>
            </a:r>
            <a:r>
              <a:rPr lang="en-GB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 contribute to the IceCube astrophysical signal?</a:t>
            </a:r>
            <a:endParaRPr lang="en-GB" sz="20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8" name="Picture 4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243" y="9705"/>
            <a:ext cx="684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Spurio:Neutrino astrophysics, Baracchi2019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862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243" y="9705"/>
            <a:ext cx="684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692" y="3929252"/>
            <a:ext cx="3125268" cy="2556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ANTARES+ IceCube</a:t>
            </a:r>
            <a:endParaRPr lang="en-US" dirty="0"/>
          </a:p>
        </p:txBody>
      </p:sp>
      <p:sp>
        <p:nvSpPr>
          <p:cNvPr id="8" name="Rettangolo 7"/>
          <p:cNvSpPr/>
          <p:nvPr/>
        </p:nvSpPr>
        <p:spPr>
          <a:xfrm>
            <a:off x="380365" y="846485"/>
            <a:ext cx="44114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Combined </a:t>
            </a:r>
            <a:r>
              <a:rPr lang="en-US" sz="1400" i="1" dirty="0" smtClean="0"/>
              <a:t>U.L. at </a:t>
            </a:r>
            <a:r>
              <a:rPr lang="en-US" sz="1400" i="1" dirty="0"/>
              <a:t>90% </a:t>
            </a:r>
            <a:r>
              <a:rPr lang="en-US" sz="1400" i="1" dirty="0" smtClean="0"/>
              <a:t>CL </a:t>
            </a:r>
            <a:r>
              <a:rPr lang="en-US" sz="1400" i="1" dirty="0"/>
              <a:t>(blue </a:t>
            </a:r>
            <a:r>
              <a:rPr lang="en-US" sz="1400" i="1" dirty="0" smtClean="0"/>
              <a:t>line) </a:t>
            </a:r>
            <a:r>
              <a:rPr lang="en-US" sz="1400" i="1" dirty="0"/>
              <a:t>on the 3</a:t>
            </a:r>
            <a:r>
              <a:rPr lang="en-US" sz="1400" i="1" dirty="0" smtClean="0"/>
              <a:t>-flavor neutrino flux </a:t>
            </a:r>
            <a:r>
              <a:rPr lang="en-US" sz="1400" i="1" dirty="0"/>
              <a:t>of the </a:t>
            </a:r>
            <a:r>
              <a:rPr lang="en-US" sz="1400" i="1" dirty="0" err="1" smtClean="0"/>
              <a:t>KRA</a:t>
            </a:r>
            <a:r>
              <a:rPr lang="en-US" sz="1400" i="1" dirty="0" err="1" smtClean="0">
                <a:latin typeface="Symbol" panose="05050102010706020507" pitchFamily="18" charset="2"/>
              </a:rPr>
              <a:t>g</a:t>
            </a:r>
            <a:r>
              <a:rPr lang="en-US" sz="1400" i="1" dirty="0" smtClean="0"/>
              <a:t> model (5-50 </a:t>
            </a:r>
            <a:r>
              <a:rPr lang="en-US" sz="1400" i="1" dirty="0" err="1" smtClean="0"/>
              <a:t>PeV</a:t>
            </a:r>
            <a:r>
              <a:rPr lang="en-US" sz="1400" i="1" dirty="0" smtClean="0"/>
              <a:t> cutoff)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5241572" y="97658"/>
            <a:ext cx="30707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ea typeface="+mj-ea"/>
                <a:cs typeface="+mj-cs"/>
              </a:rPr>
              <a:t>ANTARES</a:t>
            </a:r>
            <a:r>
              <a:rPr lang="en-US" sz="1600" dirty="0">
                <a:solidFill>
                  <a:srgbClr val="C00000"/>
                </a:solidFill>
                <a:ea typeface="+mj-ea"/>
                <a:cs typeface="+mj-cs"/>
              </a:rPr>
              <a:t>,</a:t>
            </a:r>
            <a:r>
              <a:rPr lang="en-US" sz="1600" dirty="0" smtClean="0">
                <a:solidFill>
                  <a:srgbClr val="C00000"/>
                </a:solidFill>
                <a:ea typeface="+mj-ea"/>
                <a:cs typeface="+mj-cs"/>
              </a:rPr>
              <a:t> PRDD96 </a:t>
            </a:r>
            <a:r>
              <a:rPr lang="en-US" sz="1600" dirty="0">
                <a:solidFill>
                  <a:srgbClr val="C00000"/>
                </a:solidFill>
                <a:ea typeface="+mj-ea"/>
                <a:cs typeface="+mj-cs"/>
              </a:rPr>
              <a:t>(</a:t>
            </a:r>
            <a:r>
              <a:rPr lang="en-US" sz="1600" dirty="0" smtClean="0">
                <a:solidFill>
                  <a:srgbClr val="C00000"/>
                </a:solidFill>
                <a:ea typeface="+mj-ea"/>
                <a:cs typeface="+mj-cs"/>
              </a:rPr>
              <a:t>2017</a:t>
            </a:r>
            <a:r>
              <a:rPr lang="en-US" sz="1600" dirty="0">
                <a:solidFill>
                  <a:srgbClr val="C00000"/>
                </a:solidFill>
                <a:ea typeface="+mj-ea"/>
                <a:cs typeface="+mj-cs"/>
              </a:rPr>
              <a:t>) </a:t>
            </a:r>
            <a:r>
              <a:rPr lang="en-US" sz="1600" dirty="0" smtClean="0">
                <a:solidFill>
                  <a:srgbClr val="C00000"/>
                </a:solidFill>
                <a:ea typeface="+mj-ea"/>
                <a:cs typeface="+mj-cs"/>
              </a:rPr>
              <a:t>062001</a:t>
            </a:r>
          </a:p>
          <a:p>
            <a:r>
              <a:rPr lang="en-US" sz="1600" dirty="0" smtClean="0">
                <a:solidFill>
                  <a:srgbClr val="C00000"/>
                </a:solidFill>
              </a:rPr>
              <a:t>ANTARES+IC, APJ </a:t>
            </a:r>
            <a:r>
              <a:rPr lang="en-US" sz="1600" dirty="0">
                <a:solidFill>
                  <a:srgbClr val="C00000"/>
                </a:solidFill>
              </a:rPr>
              <a:t>868 (2018</a:t>
            </a:r>
            <a:r>
              <a:rPr lang="en-US" sz="1600" dirty="0" smtClean="0">
                <a:solidFill>
                  <a:srgbClr val="C00000"/>
                </a:solidFill>
              </a:rPr>
              <a:t>), </a:t>
            </a:r>
            <a:r>
              <a:rPr lang="en-US" sz="1600" dirty="0">
                <a:solidFill>
                  <a:srgbClr val="C00000"/>
                </a:solidFill>
              </a:rPr>
              <a:t>L20</a:t>
            </a:r>
            <a:endParaRPr lang="en-US" sz="1600" dirty="0" smtClean="0">
              <a:solidFill>
                <a:srgbClr val="C0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85" y="1364868"/>
            <a:ext cx="4367758" cy="361492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407" y="1411069"/>
            <a:ext cx="3176730" cy="2520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048417" y="1562293"/>
            <a:ext cx="1060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C4B04"/>
                </a:solidFill>
              </a:rPr>
              <a:t>ANTA</a:t>
            </a:r>
            <a:r>
              <a:rPr lang="en-US" b="1" dirty="0" smtClean="0">
                <a:solidFill>
                  <a:srgbClr val="FF9900"/>
                </a:solidFill>
              </a:rPr>
              <a:t>RES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IceCube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969303" y="4186623"/>
            <a:ext cx="1060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C4B04"/>
                </a:solidFill>
              </a:rPr>
              <a:t>ANTA</a:t>
            </a:r>
            <a:r>
              <a:rPr lang="en-US" b="1" dirty="0" smtClean="0">
                <a:solidFill>
                  <a:srgbClr val="FF9900"/>
                </a:solidFill>
              </a:rPr>
              <a:t>RES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IceCube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14" name="Picture 6" descr="mage result for book symbo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913" y="245022"/>
            <a:ext cx="325877" cy="32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21"/>
          <p:cNvSpPr/>
          <p:nvPr/>
        </p:nvSpPr>
        <p:spPr>
          <a:xfrm>
            <a:off x="279703" y="4976223"/>
            <a:ext cx="4426502" cy="1378715"/>
          </a:xfrm>
          <a:prstGeom prst="roundRect">
            <a:avLst/>
          </a:prstGeom>
          <a:solidFill>
            <a:srgbClr val="98D6E9">
              <a:alpha val="19000"/>
            </a:srgbClr>
          </a:solidFill>
          <a:ln w="25400">
            <a:solidFill>
              <a:srgbClr val="98D6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Result</a:t>
            </a:r>
            <a:r>
              <a:rPr lang="en-US" dirty="0">
                <a:solidFill>
                  <a:srgbClr val="000000"/>
                </a:solidFill>
              </a:rPr>
              <a:t>: total flux contribution of </a:t>
            </a:r>
            <a:r>
              <a:rPr lang="en-US" b="1" dirty="0">
                <a:solidFill>
                  <a:srgbClr val="000000"/>
                </a:solidFill>
              </a:rPr>
              <a:t>diffuse Galactic neutrino</a:t>
            </a:r>
            <a:r>
              <a:rPr lang="en-US" dirty="0">
                <a:solidFill>
                  <a:srgbClr val="000000"/>
                </a:solidFill>
              </a:rPr>
              <a:t> emission &lt;8.5% </a:t>
            </a:r>
            <a:r>
              <a:rPr lang="en-US" i="1" dirty="0">
                <a:solidFill>
                  <a:srgbClr val="000000"/>
                </a:solidFill>
              </a:rPr>
              <a:t>of the total diffuse IC astrophysical signal (</a:t>
            </a:r>
            <a:r>
              <a:rPr lang="en-US" i="1" dirty="0" err="1">
                <a:solidFill>
                  <a:srgbClr val="000000"/>
                </a:solidFill>
              </a:rPr>
              <a:t>E</a:t>
            </a:r>
            <a:r>
              <a:rPr lang="en-US" i="1" baseline="-25000" dirty="0" err="1">
                <a:solidFill>
                  <a:srgbClr val="000000"/>
                </a:solidFill>
                <a:latin typeface="Symbol" panose="05050102010706020507" pitchFamily="18" charset="2"/>
              </a:rPr>
              <a:t>n</a:t>
            </a:r>
            <a:r>
              <a:rPr lang="en-US" dirty="0">
                <a:solidFill>
                  <a:srgbClr val="000000"/>
                </a:solidFill>
              </a:rPr>
              <a:t>&gt; 30 </a:t>
            </a:r>
            <a:r>
              <a:rPr lang="en-US" dirty="0" err="1">
                <a:solidFill>
                  <a:srgbClr val="000000"/>
                </a:solidFill>
              </a:rPr>
              <a:t>TeV</a:t>
            </a:r>
            <a:r>
              <a:rPr lang="en-US" dirty="0">
                <a:solidFill>
                  <a:srgbClr val="000000"/>
                </a:solidFill>
              </a:rPr>
              <a:t>) [</a:t>
            </a:r>
            <a:r>
              <a:rPr lang="en-US" dirty="0" err="1">
                <a:solidFill>
                  <a:srgbClr val="000000"/>
                </a:solidFill>
              </a:rPr>
              <a:t>ApJ</a:t>
            </a:r>
            <a:r>
              <a:rPr lang="en-US" dirty="0">
                <a:solidFill>
                  <a:srgbClr val="000000"/>
                </a:solidFill>
              </a:rPr>
              <a:t> 809:98(2015)].</a:t>
            </a:r>
            <a:endParaRPr lang="en-GB" dirty="0"/>
          </a:p>
        </p:txBody>
      </p:sp>
      <p:sp>
        <p:nvSpPr>
          <p:cNvPr id="6" name="Rettangolo 5"/>
          <p:cNvSpPr/>
          <p:nvPr/>
        </p:nvSpPr>
        <p:spPr>
          <a:xfrm>
            <a:off x="4706205" y="839754"/>
            <a:ext cx="44693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/>
              <a:t>Stacked expected signal vs. </a:t>
            </a:r>
            <a:r>
              <a:rPr lang="en-US" sz="1400" i="1" dirty="0" smtClean="0">
                <a:latin typeface="Symbol" panose="05050102010706020507" pitchFamily="18" charset="2"/>
              </a:rPr>
              <a:t>d</a:t>
            </a:r>
            <a:r>
              <a:rPr lang="en-US" sz="1400" i="1" dirty="0" smtClean="0"/>
              <a:t> (top) and energy (bottom). Colors represents the relative contribution to the sensitivity</a:t>
            </a:r>
            <a:endParaRPr lang="en-US" sz="1400" i="1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Spurio:Neutrino astrophysics, Baracchi2019</a:t>
            </a:r>
            <a:endParaRPr lang="it-IT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471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9460" y="0"/>
            <a:ext cx="8321675" cy="780093"/>
          </a:xfrm>
        </p:spPr>
        <p:txBody>
          <a:bodyPr>
            <a:normAutofit/>
          </a:bodyPr>
          <a:lstStyle/>
          <a:p>
            <a:r>
              <a:rPr lang="en-US" dirty="0" smtClean="0"/>
              <a:t>ANTARES: Multi-messenger</a:t>
            </a:r>
            <a:endParaRPr lang="en-US" dirty="0"/>
          </a:p>
        </p:txBody>
      </p:sp>
      <p:pic>
        <p:nvPicPr>
          <p:cNvPr id="15" name="Immagine 3" descr="Senza titolo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85" y="1807282"/>
            <a:ext cx="875665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5"/>
          <p:cNvGrpSpPr/>
          <p:nvPr/>
        </p:nvGrpSpPr>
        <p:grpSpPr>
          <a:xfrm>
            <a:off x="507005" y="734266"/>
            <a:ext cx="4866640" cy="692158"/>
            <a:chOff x="2113774" y="4824340"/>
            <a:chExt cx="4866640" cy="692158"/>
          </a:xfrm>
        </p:grpSpPr>
        <p:pic>
          <p:nvPicPr>
            <p:cNvPr id="17" name="Picture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3369" y="4824340"/>
              <a:ext cx="3067045" cy="692158"/>
            </a:xfrm>
            <a:prstGeom prst="rect">
              <a:avLst/>
            </a:prstGeom>
          </p:spPr>
        </p:pic>
        <p:sp>
          <p:nvSpPr>
            <p:cNvPr id="18" name="TextBox 31"/>
            <p:cNvSpPr txBox="1"/>
            <p:nvPr/>
          </p:nvSpPr>
          <p:spPr>
            <a:xfrm>
              <a:off x="2113774" y="4997618"/>
              <a:ext cx="17995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* participation to</a:t>
              </a:r>
              <a:endParaRPr lang="en-US" dirty="0"/>
            </a:p>
          </p:txBody>
        </p:sp>
      </p:grpSp>
      <p:pic>
        <p:nvPicPr>
          <p:cNvPr id="8" name="Picture 6" descr="mage result for book symbo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645" y="239454"/>
            <a:ext cx="325877" cy="32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5825618" y="53640"/>
            <a:ext cx="16610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Calibri Light" panose="020F0302020204030204"/>
                <a:ea typeface="+mj-ea"/>
                <a:cs typeface="+mj-cs"/>
              </a:rPr>
              <a:t>APP35 (2012)530 </a:t>
            </a:r>
            <a:endParaRPr lang="en-US" sz="1600" b="1" dirty="0" smtClean="0">
              <a:solidFill>
                <a:srgbClr val="C00000"/>
              </a:solidFill>
              <a:latin typeface="Calibri Light" panose="020F0302020204030204"/>
              <a:ea typeface="+mj-ea"/>
              <a:cs typeface="+mj-cs"/>
            </a:endParaRPr>
          </a:p>
          <a:p>
            <a:r>
              <a:rPr lang="en-US" sz="1600" b="1" dirty="0" smtClean="0">
                <a:solidFill>
                  <a:srgbClr val="C00000"/>
                </a:solidFill>
                <a:latin typeface="Calibri Light" panose="020F0302020204030204"/>
                <a:ea typeface="+mj-ea"/>
                <a:cs typeface="+mj-cs"/>
              </a:rPr>
              <a:t>JCAP02(2016)062</a:t>
            </a:r>
            <a:endParaRPr lang="en-GB" sz="1400" b="1" dirty="0"/>
          </a:p>
        </p:txBody>
      </p:sp>
      <p:sp>
        <p:nvSpPr>
          <p:cNvPr id="6" name="Rettangolo 5"/>
          <p:cNvSpPr/>
          <p:nvPr/>
        </p:nvSpPr>
        <p:spPr>
          <a:xfrm>
            <a:off x="656374" y="1310499"/>
            <a:ext cx="69575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Gamma-ray Coordinates </a:t>
            </a:r>
            <a:r>
              <a:rPr lang="en-US" dirty="0" smtClean="0"/>
              <a:t>Network (GCN) </a:t>
            </a:r>
            <a:r>
              <a:rPr lang="en-US" dirty="0" smtClean="0">
                <a:hlinkClick r:id="rId6"/>
              </a:rPr>
              <a:t>https</a:t>
            </a:r>
            <a:r>
              <a:rPr lang="en-US" dirty="0">
                <a:hlinkClick r:id="rId6"/>
              </a:rPr>
              <a:t>://gcn.gsfc.nasa.gov</a:t>
            </a:r>
            <a:r>
              <a:rPr lang="en-US" dirty="0" smtClean="0">
                <a:hlinkClick r:id="rId6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2" name="Picture 4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243" y="9705"/>
            <a:ext cx="684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Spurio:Neutrino astrophysics, Baracchi2019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304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Arrow 16"/>
          <p:cNvSpPr/>
          <p:nvPr/>
        </p:nvSpPr>
        <p:spPr>
          <a:xfrm>
            <a:off x="439615" y="1257608"/>
            <a:ext cx="8190035" cy="500543"/>
          </a:xfrm>
          <a:prstGeom prst="rightArrow">
            <a:avLst/>
          </a:prstGeom>
          <a:gradFill flip="none" rotWithShape="1">
            <a:gsLst>
              <a:gs pos="8000">
                <a:srgbClr val="002060"/>
              </a:gs>
              <a:gs pos="59000">
                <a:srgbClr val="98D6E9">
                  <a:shade val="67500"/>
                  <a:satMod val="115000"/>
                </a:srgb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EM frequency/</a:t>
            </a:r>
            <a:r>
              <a:rPr lang="en-US" dirty="0" smtClean="0">
                <a:solidFill>
                  <a:schemeClr val="bg1"/>
                </a:solidFill>
                <a:latin typeface="Symbol" panose="05050102010706020507" pitchFamily="18" charset="2"/>
              </a:rPr>
              <a:t>g </a:t>
            </a:r>
            <a:r>
              <a:rPr lang="en-US" dirty="0" smtClean="0">
                <a:solidFill>
                  <a:schemeClr val="bg1"/>
                </a:solidFill>
              </a:rPr>
              <a:t>energy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6324" y="960760"/>
            <a:ext cx="2983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Radio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1767228" y="922663"/>
            <a:ext cx="2983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Optical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3420237" y="906428"/>
            <a:ext cx="2983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X-ray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4794133" y="884497"/>
            <a:ext cx="2983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GeV </a:t>
            </a:r>
            <a:r>
              <a:rPr lang="en-US" sz="2400" dirty="0">
                <a:latin typeface="Symbol" panose="05050102010706020507" pitchFamily="18" charset="2"/>
              </a:rPr>
              <a:t>g</a:t>
            </a:r>
            <a:r>
              <a:rPr lang="en-US" sz="2400" dirty="0" smtClean="0"/>
              <a:t>-rays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6949366" y="851186"/>
            <a:ext cx="1807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</a:t>
            </a:r>
            <a:r>
              <a:rPr lang="en-US" sz="2400" dirty="0" err="1" smtClean="0"/>
              <a:t>eV</a:t>
            </a:r>
            <a:r>
              <a:rPr lang="en-US" sz="2400" dirty="0" smtClean="0"/>
              <a:t> </a:t>
            </a:r>
            <a:r>
              <a:rPr lang="en-US" sz="2400" dirty="0">
                <a:latin typeface="Symbol" panose="05050102010706020507" pitchFamily="18" charset="2"/>
              </a:rPr>
              <a:t>g</a:t>
            </a:r>
            <a:r>
              <a:rPr lang="en-US" sz="2400" dirty="0" smtClean="0"/>
              <a:t>-rays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370592" y="1601145"/>
            <a:ext cx="1429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MWA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35976" y="1601144"/>
            <a:ext cx="1942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TAROT, ZADKO</a:t>
            </a:r>
          </a:p>
          <a:p>
            <a:r>
              <a:rPr lang="en-US" sz="1600" dirty="0" smtClean="0"/>
              <a:t>MASTER, GWAC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11543" y="1618418"/>
            <a:ext cx="1942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Swift</a:t>
            </a:r>
          </a:p>
          <a:p>
            <a:r>
              <a:rPr lang="en-US" sz="2000" dirty="0" smtClean="0"/>
              <a:t>INTEGRAL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15816" y="1584243"/>
            <a:ext cx="1942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Fermi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993890" y="1601144"/>
            <a:ext cx="1942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HESS</a:t>
            </a:r>
          </a:p>
          <a:p>
            <a:r>
              <a:rPr lang="en-US" sz="2000" dirty="0" smtClean="0"/>
              <a:t>HAWC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4680" y="5141898"/>
            <a:ext cx="18978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Sent neutrino alerts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(2009-2019)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155411" y="4717794"/>
            <a:ext cx="66013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 smtClean="0">
                <a:solidFill>
                  <a:srgbClr val="0070C0"/>
                </a:solidFill>
              </a:rPr>
              <a:t>311   </a:t>
            </a:r>
            <a:r>
              <a:rPr lang="en-US" dirty="0" smtClean="0"/>
              <a:t>to </a:t>
            </a:r>
            <a:r>
              <a:rPr lang="en-US" dirty="0"/>
              <a:t>robotic telescopes </a:t>
            </a:r>
            <a:r>
              <a:rPr lang="en-US" dirty="0" smtClean="0"/>
              <a:t>              </a:t>
            </a:r>
          </a:p>
          <a:p>
            <a:r>
              <a:rPr lang="en-US" dirty="0" smtClean="0"/>
              <a:t>+</a:t>
            </a:r>
            <a:r>
              <a:rPr lang="en-US" dirty="0" smtClean="0">
                <a:solidFill>
                  <a:srgbClr val="0070C0"/>
                </a:solidFill>
              </a:rPr>
              <a:t>18/25 </a:t>
            </a:r>
            <a:r>
              <a:rPr lang="en-US" dirty="0" smtClean="0"/>
              <a:t>followed by </a:t>
            </a:r>
            <a:r>
              <a:rPr lang="en-US" dirty="0"/>
              <a:t>Swift</a:t>
            </a:r>
          </a:p>
          <a:p>
            <a:r>
              <a:rPr lang="en-US" dirty="0" smtClean="0"/>
              <a:t>+</a:t>
            </a:r>
            <a:r>
              <a:rPr lang="en-US" dirty="0" smtClean="0">
                <a:solidFill>
                  <a:srgbClr val="0070C0"/>
                </a:solidFill>
              </a:rPr>
              <a:t>4</a:t>
            </a:r>
            <a:r>
              <a:rPr lang="en-US" dirty="0" smtClean="0"/>
              <a:t>     to </a:t>
            </a:r>
            <a:r>
              <a:rPr lang="en-US" dirty="0"/>
              <a:t>INTEGRAL</a:t>
            </a:r>
          </a:p>
          <a:p>
            <a:r>
              <a:rPr lang="en-US" dirty="0" smtClean="0"/>
              <a:t>+</a:t>
            </a:r>
            <a:r>
              <a:rPr lang="en-US" dirty="0">
                <a:solidFill>
                  <a:srgbClr val="0070C0"/>
                </a:solidFill>
              </a:rPr>
              <a:t>4</a:t>
            </a:r>
            <a:r>
              <a:rPr lang="en-US" dirty="0" smtClean="0">
                <a:solidFill>
                  <a:srgbClr val="0070C0"/>
                </a:solidFill>
              </a:rPr>
              <a:t>   </a:t>
            </a:r>
            <a:r>
              <a:rPr lang="en-US" dirty="0" smtClean="0"/>
              <a:t>to MWA (radio) </a:t>
            </a:r>
          </a:p>
          <a:p>
            <a:r>
              <a:rPr lang="en-US" dirty="0" smtClean="0"/>
              <a:t>+</a:t>
            </a:r>
            <a:r>
              <a:rPr lang="en-US" dirty="0" smtClean="0">
                <a:solidFill>
                  <a:srgbClr val="0070C0"/>
                </a:solidFill>
              </a:rPr>
              <a:t>2</a:t>
            </a:r>
            <a:r>
              <a:rPr lang="en-US" dirty="0" smtClean="0"/>
              <a:t>     to HESS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372" y="2341369"/>
            <a:ext cx="3943755" cy="2516368"/>
          </a:xfrm>
          <a:prstGeom prst="rect">
            <a:avLst/>
          </a:prstGeom>
        </p:spPr>
      </p:pic>
      <p:sp>
        <p:nvSpPr>
          <p:cNvPr id="33" name="Parentesi graffa aperta 32"/>
          <p:cNvSpPr/>
          <p:nvPr/>
        </p:nvSpPr>
        <p:spPr>
          <a:xfrm>
            <a:off x="1835976" y="5042111"/>
            <a:ext cx="388478" cy="1343844"/>
          </a:xfrm>
          <a:prstGeom prst="leftBrace">
            <a:avLst>
              <a:gd name="adj1" fmla="val 8333"/>
              <a:gd name="adj2" fmla="val 49346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ANTARES</a:t>
            </a:r>
            <a:r>
              <a:rPr lang="ru-RU" dirty="0"/>
              <a:t> </a:t>
            </a:r>
            <a:r>
              <a:rPr lang="en-GB" dirty="0" smtClean="0"/>
              <a:t>neutrino alerts</a:t>
            </a:r>
            <a:endParaRPr lang="en-GB" dirty="0"/>
          </a:p>
        </p:txBody>
      </p:sp>
      <p:sp>
        <p:nvSpPr>
          <p:cNvPr id="28" name="Rounded Rectangle 21"/>
          <p:cNvSpPr/>
          <p:nvPr/>
        </p:nvSpPr>
        <p:spPr>
          <a:xfrm>
            <a:off x="148160" y="2251580"/>
            <a:ext cx="4867656" cy="2606156"/>
          </a:xfrm>
          <a:prstGeom prst="roundRect">
            <a:avLst/>
          </a:prstGeom>
          <a:solidFill>
            <a:srgbClr val="98D6E9">
              <a:alpha val="19000"/>
            </a:srgbClr>
          </a:solidFill>
          <a:ln w="25400">
            <a:solidFill>
              <a:srgbClr val="98D6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Bef>
                <a:spcPts val="600"/>
              </a:spcBef>
            </a:pPr>
            <a:r>
              <a:rPr lang="en-US" sz="2000" b="1" u="sng" dirty="0">
                <a:solidFill>
                  <a:srgbClr val="FF0000"/>
                </a:solidFill>
              </a:rPr>
              <a:t>ANTARES </a:t>
            </a:r>
            <a:r>
              <a:rPr lang="en-US" sz="2000" b="1" u="sng" dirty="0" smtClean="0">
                <a:solidFill>
                  <a:srgbClr val="FF0000"/>
                </a:solidFill>
              </a:rPr>
              <a:t>real time alerts</a:t>
            </a:r>
            <a:r>
              <a:rPr lang="en-US" sz="2000" b="1" dirty="0">
                <a:solidFill>
                  <a:srgbClr val="FF0000"/>
                </a:solidFill>
              </a:rPr>
              <a:t>:</a:t>
            </a:r>
          </a:p>
          <a:p>
            <a:pPr marL="228600" lvl="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Time to send an alert: ~5 s</a:t>
            </a:r>
          </a:p>
          <a:p>
            <a:pPr marL="228600" lvl="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Track median </a:t>
            </a:r>
            <a:r>
              <a:rPr lang="en-US" b="1" dirty="0">
                <a:solidFill>
                  <a:prstClr val="black"/>
                </a:solidFill>
              </a:rPr>
              <a:t>angular resolution:  0.5°</a:t>
            </a:r>
          </a:p>
          <a:p>
            <a:pPr marL="228600" lvl="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Doublet of neutrinos: </a:t>
            </a:r>
            <a:r>
              <a:rPr lang="en-US" dirty="0" smtClean="0">
                <a:solidFill>
                  <a:srgbClr val="0070C0"/>
                </a:solidFill>
              </a:rPr>
              <a:t>~0.04 events/</a:t>
            </a:r>
            <a:r>
              <a:rPr lang="en-US" dirty="0" err="1" smtClean="0">
                <a:solidFill>
                  <a:srgbClr val="0070C0"/>
                </a:solidFill>
              </a:rPr>
              <a:t>yr</a:t>
            </a:r>
            <a:endParaRPr lang="en-US" dirty="0" smtClean="0">
              <a:solidFill>
                <a:prstClr val="black"/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Single </a:t>
            </a:r>
            <a:r>
              <a:rPr lang="en-US" dirty="0">
                <a:solidFill>
                  <a:prstClr val="black"/>
                </a:solidFill>
              </a:rPr>
              <a:t>neutrino with direction close  to local galaxies: </a:t>
            </a:r>
            <a:r>
              <a:rPr lang="en-US" dirty="0">
                <a:solidFill>
                  <a:srgbClr val="0070C0"/>
                </a:solidFill>
              </a:rPr>
              <a:t>~1 </a:t>
            </a:r>
            <a:r>
              <a:rPr lang="en-US" dirty="0" err="1">
                <a:solidFill>
                  <a:srgbClr val="0070C0"/>
                </a:solidFill>
              </a:rPr>
              <a:t>TeV</a:t>
            </a:r>
            <a:r>
              <a:rPr lang="en-US" dirty="0">
                <a:solidFill>
                  <a:srgbClr val="0070C0"/>
                </a:solidFill>
              </a:rPr>
              <a:t>, ~10 events/ </a:t>
            </a:r>
            <a:r>
              <a:rPr lang="en-US" dirty="0" err="1">
                <a:solidFill>
                  <a:srgbClr val="0070C0"/>
                </a:solidFill>
              </a:rPr>
              <a:t>yr</a:t>
            </a:r>
            <a:endParaRPr lang="en-US" dirty="0">
              <a:solidFill>
                <a:srgbClr val="0070C0"/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Single HE neutrinos: </a:t>
            </a:r>
            <a:r>
              <a:rPr lang="en-US" dirty="0">
                <a:solidFill>
                  <a:srgbClr val="0070C0"/>
                </a:solidFill>
              </a:rPr>
              <a:t>~5 </a:t>
            </a:r>
            <a:r>
              <a:rPr lang="en-US" dirty="0" err="1">
                <a:solidFill>
                  <a:srgbClr val="0070C0"/>
                </a:solidFill>
              </a:rPr>
              <a:t>TeV</a:t>
            </a:r>
            <a:r>
              <a:rPr lang="en-US" dirty="0">
                <a:solidFill>
                  <a:srgbClr val="0070C0"/>
                </a:solidFill>
              </a:rPr>
              <a:t>, 20 </a:t>
            </a:r>
            <a:r>
              <a:rPr lang="en-US" dirty="0" err="1">
                <a:solidFill>
                  <a:srgbClr val="0070C0"/>
                </a:solidFill>
              </a:rPr>
              <a:t>ev</a:t>
            </a:r>
            <a:r>
              <a:rPr lang="en-US" dirty="0">
                <a:solidFill>
                  <a:srgbClr val="0070C0"/>
                </a:solidFill>
              </a:rPr>
              <a:t>/ </a:t>
            </a:r>
            <a:r>
              <a:rPr lang="en-US" dirty="0" err="1">
                <a:solidFill>
                  <a:srgbClr val="0070C0"/>
                </a:solidFill>
              </a:rPr>
              <a:t>yr</a:t>
            </a:r>
            <a:endParaRPr lang="en-US" dirty="0">
              <a:solidFill>
                <a:srgbClr val="0070C0"/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Single VHE neutrinos: </a:t>
            </a:r>
            <a:r>
              <a:rPr lang="en-US" dirty="0">
                <a:solidFill>
                  <a:srgbClr val="0070C0"/>
                </a:solidFill>
              </a:rPr>
              <a:t>~30 </a:t>
            </a:r>
            <a:r>
              <a:rPr lang="en-US" dirty="0" err="1">
                <a:solidFill>
                  <a:srgbClr val="0070C0"/>
                </a:solidFill>
              </a:rPr>
              <a:t>TeV</a:t>
            </a:r>
            <a:r>
              <a:rPr lang="en-US" dirty="0">
                <a:solidFill>
                  <a:srgbClr val="0070C0"/>
                </a:solidFill>
              </a:rPr>
              <a:t>, ~3-4 </a:t>
            </a:r>
            <a:r>
              <a:rPr lang="en-US" dirty="0" err="1" smtClean="0">
                <a:solidFill>
                  <a:srgbClr val="0070C0"/>
                </a:solidFill>
              </a:rPr>
              <a:t>ev</a:t>
            </a:r>
            <a:r>
              <a:rPr lang="en-US" dirty="0" smtClean="0">
                <a:solidFill>
                  <a:srgbClr val="0070C0"/>
                </a:solidFill>
              </a:rPr>
              <a:t>/</a:t>
            </a:r>
            <a:r>
              <a:rPr lang="en-US" dirty="0" err="1" smtClean="0">
                <a:solidFill>
                  <a:srgbClr val="0070C0"/>
                </a:solidFill>
              </a:rPr>
              <a:t>yr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1" name="Picture 4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243" y="9705"/>
            <a:ext cx="684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6115050" y="129763"/>
            <a:ext cx="18004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JCAP 02 (2016) </a:t>
            </a:r>
            <a:r>
              <a:rPr lang="en-US" sz="1600" b="1" dirty="0" smtClean="0">
                <a:solidFill>
                  <a:srgbClr val="C00000"/>
                </a:solidFill>
              </a:rPr>
              <a:t>062</a:t>
            </a:r>
          </a:p>
          <a:p>
            <a:r>
              <a:rPr lang="en-US" sz="1600" b="1" dirty="0" err="1">
                <a:solidFill>
                  <a:srgbClr val="C00000"/>
                </a:solidFill>
              </a:rPr>
              <a:t>PoS</a:t>
            </a:r>
            <a:r>
              <a:rPr lang="en-US" sz="1600" b="1" dirty="0">
                <a:solidFill>
                  <a:srgbClr val="C00000"/>
                </a:solidFill>
              </a:rPr>
              <a:t>(ICRC2019)871</a:t>
            </a:r>
          </a:p>
        </p:txBody>
      </p:sp>
      <p:pic>
        <p:nvPicPr>
          <p:cNvPr id="32" name="Picture 6" descr="mage result for book symbo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776" y="199899"/>
            <a:ext cx="325877" cy="32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Spurio:Neutrino astrophysics, Baracchi2019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680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ANTARES </a:t>
            </a:r>
            <a:r>
              <a:rPr lang="en-GB" b="1" dirty="0" smtClean="0"/>
              <a:t>multimessenger</a:t>
            </a:r>
            <a:r>
              <a:rPr lang="en-GB" dirty="0" smtClean="0"/>
              <a:t> and transients</a:t>
            </a:r>
            <a:endParaRPr lang="en-GB" dirty="0"/>
          </a:p>
        </p:txBody>
      </p:sp>
      <p:graphicFrame>
        <p:nvGraphicFramePr>
          <p:cNvPr id="6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587971"/>
              </p:ext>
            </p:extLst>
          </p:nvPr>
        </p:nvGraphicFramePr>
        <p:xfrm>
          <a:off x="533400" y="1148218"/>
          <a:ext cx="8077200" cy="5147508"/>
        </p:xfrm>
        <a:graphic>
          <a:graphicData uri="http://schemas.openxmlformats.org/drawingml/2006/table">
            <a:tbl>
              <a:tblPr firstRow="1" bandRow="1"/>
              <a:tblGrid>
                <a:gridCol w="2692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92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92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079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Object(s)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491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Messenger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491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Telescope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49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79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Flaring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Blazars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491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sz="1600" dirty="0" smtClean="0"/>
                        <a:t>-rays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491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Fermi/LAT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491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39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Flaring</a:t>
                      </a:r>
                      <a:r>
                        <a:rPr lang="en-US" sz="1600" baseline="0" dirty="0" smtClean="0"/>
                        <a:t> X-ray binaries</a:t>
                      </a:r>
                      <a:endParaRPr lang="en-US" sz="1600" dirty="0" smtClean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491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X &amp; </a:t>
                      </a:r>
                      <a:r>
                        <a:rPr lang="en-US" sz="1600" dirty="0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sz="1600" dirty="0" smtClean="0"/>
                        <a:t>-rays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491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Swift,</a:t>
                      </a:r>
                      <a:r>
                        <a:rPr lang="en-US" sz="1600" baseline="0" dirty="0" smtClean="0"/>
                        <a:t> MAXI, RXTE/ASM, Fermi/LAT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491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39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Flares from </a:t>
                      </a:r>
                    </a:p>
                    <a:p>
                      <a:pPr algn="ctr"/>
                      <a:r>
                        <a:rPr lang="en-US" sz="1600" dirty="0" err="1" smtClean="0"/>
                        <a:t>Mrk</a:t>
                      </a:r>
                      <a:r>
                        <a:rPr lang="en-US" sz="1600" dirty="0" smtClean="0"/>
                        <a:t> 421 and </a:t>
                      </a:r>
                      <a:r>
                        <a:rPr lang="en-US" sz="1600" dirty="0" err="1" smtClean="0"/>
                        <a:t>Mrk</a:t>
                      </a:r>
                      <a:r>
                        <a:rPr lang="en-US" sz="1600" dirty="0" smtClean="0"/>
                        <a:t> 501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491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sz="1600" dirty="0" smtClean="0"/>
                        <a:t>-rays (</a:t>
                      </a:r>
                      <a:r>
                        <a:rPr lang="en-US" sz="1600" dirty="0" err="1" smtClean="0"/>
                        <a:t>TeV</a:t>
                      </a:r>
                      <a:r>
                        <a:rPr lang="en-US" sz="1600" dirty="0" smtClean="0"/>
                        <a:t>)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491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HAWC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491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39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HAWC</a:t>
                      </a:r>
                      <a:r>
                        <a:rPr lang="en-US" sz="1600" baseline="0" dirty="0" smtClean="0"/>
                        <a:t> 2-year catalog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491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sz="1600" dirty="0" smtClean="0"/>
                        <a:t>-rays (</a:t>
                      </a:r>
                      <a:r>
                        <a:rPr lang="en-US" sz="1600" dirty="0" err="1" smtClean="0"/>
                        <a:t>TeV</a:t>
                      </a:r>
                      <a:r>
                        <a:rPr lang="en-US" sz="1600" dirty="0" smtClean="0"/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491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HAWC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491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79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b="0" dirty="0" smtClean="0"/>
                        <a:t>Gamma Ray Bursts</a:t>
                      </a:r>
                      <a:endParaRPr lang="en-US" sz="16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491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sz="1600" b="0" dirty="0" smtClean="0"/>
                        <a:t>-rays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491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b="0" dirty="0" smtClean="0"/>
                        <a:t>Swift, Fermi,</a:t>
                      </a:r>
                      <a:r>
                        <a:rPr lang="en-US" sz="1600" b="0" baseline="0" dirty="0" smtClean="0"/>
                        <a:t> </a:t>
                      </a:r>
                      <a:r>
                        <a:rPr lang="en-US" sz="1600" b="0" dirty="0" smtClean="0"/>
                        <a:t>GCN</a:t>
                      </a:r>
                      <a:endParaRPr lang="en-US" sz="16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491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79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b="1" dirty="0" err="1" smtClean="0"/>
                        <a:t>IceCube</a:t>
                      </a:r>
                      <a:r>
                        <a:rPr lang="en-US" sz="1600" b="1" baseline="0" dirty="0" smtClean="0"/>
                        <a:t> Events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491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b="1" dirty="0" smtClean="0">
                          <a:latin typeface="Symbol" panose="05050102010706020507" pitchFamily="18" charset="2"/>
                        </a:rPr>
                        <a:t>n</a:t>
                      </a:r>
                      <a:endParaRPr lang="en-US" sz="1600" b="1" dirty="0">
                        <a:latin typeface="Symbol" panose="05050102010706020507" pitchFamily="18" charset="2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491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b="1" dirty="0" err="1" smtClean="0"/>
                        <a:t>IceCube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491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79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UHECR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491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CRs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491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Auger,</a:t>
                      </a:r>
                      <a:r>
                        <a:rPr lang="en-US" sz="1600" baseline="0" dirty="0" smtClean="0"/>
                        <a:t> TA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491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79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b="1" dirty="0" smtClean="0"/>
                        <a:t>Galactic Plane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491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b="1" dirty="0" smtClean="0"/>
                        <a:t>CR</a:t>
                      </a:r>
                      <a:r>
                        <a:rPr lang="en-US" sz="1600" b="1" baseline="0" dirty="0" smtClean="0"/>
                        <a:t> &amp; </a:t>
                      </a:r>
                      <a:r>
                        <a:rPr lang="en-US" sz="1600" b="1" dirty="0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sz="1600" b="1" dirty="0" smtClean="0"/>
                        <a:t>-rays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491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b="1" dirty="0" smtClean="0"/>
                        <a:t>Fermi/LAT, Milagro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491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39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b="1" dirty="0" smtClean="0"/>
                        <a:t>Fast</a:t>
                      </a:r>
                      <a:r>
                        <a:rPr lang="en-US" sz="1600" b="1" baseline="0" dirty="0" smtClean="0"/>
                        <a:t> Radio Bursts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491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b="1" dirty="0" smtClean="0"/>
                        <a:t>Radio</a:t>
                      </a:r>
                      <a:endParaRPr lang="en-US" sz="16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491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err="1" smtClean="0">
                          <a:effectLst/>
                        </a:rPr>
                        <a:t>SUPERB@Parkes</a:t>
                      </a:r>
                      <a:endParaRPr lang="en-US" sz="1600" b="1" dirty="0" smtClean="0">
                        <a:effectLst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491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079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Fermi Bubbles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491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sz="1600" dirty="0" smtClean="0"/>
                        <a:t>-rays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491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Fermi/LAT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491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079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Galactic Plane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491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CRs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491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HAWC</a:t>
                      </a:r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491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639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b="1" dirty="0" smtClean="0"/>
                        <a:t>BH/NS mergers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491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Gravitational</a:t>
                      </a:r>
                      <a:r>
                        <a:rPr lang="en-US" sz="1600" b="1" baseline="0" dirty="0" smtClean="0"/>
                        <a:t> waves + EM +  </a:t>
                      </a:r>
                      <a:r>
                        <a:rPr lang="en-US" sz="1600" b="1" dirty="0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sz="1600" b="1" dirty="0" smtClean="0"/>
                        <a:t>-rays+ </a:t>
                      </a:r>
                      <a:r>
                        <a:rPr lang="en-US" sz="1600" b="1" baseline="0" dirty="0" smtClean="0">
                          <a:latin typeface="Symbol" panose="05050102010706020507" pitchFamily="18" charset="2"/>
                        </a:rPr>
                        <a:t>n</a:t>
                      </a:r>
                      <a:endParaRPr lang="en-US" sz="1600" b="1" dirty="0" smtClean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491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600" b="1" dirty="0" err="1" smtClean="0"/>
                        <a:t>Ligo</a:t>
                      </a:r>
                      <a:r>
                        <a:rPr lang="en-US" sz="1600" b="1" dirty="0" smtClean="0"/>
                        <a:t>/Virgo</a:t>
                      </a:r>
                      <a:r>
                        <a:rPr lang="en-US" sz="1600" b="1" baseline="0" dirty="0" smtClean="0"/>
                        <a:t> (+ </a:t>
                      </a:r>
                      <a:r>
                        <a:rPr lang="en-US" sz="1600" b="1" baseline="0" dirty="0" err="1" smtClean="0"/>
                        <a:t>IceCube</a:t>
                      </a:r>
                      <a:r>
                        <a:rPr lang="en-US" sz="1600" b="1" baseline="0" dirty="0" smtClean="0"/>
                        <a:t>, PAO)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491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pic>
        <p:nvPicPr>
          <p:cNvPr id="9" name="Picture 4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243" y="9705"/>
            <a:ext cx="684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Spurio:Neutrino astrophysics, Baracchi2019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544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we do not have a “neutrino map”?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l="-1940" t="4432" r="14477" b="2655"/>
          <a:stretch/>
        </p:blipFill>
        <p:spPr>
          <a:xfrm>
            <a:off x="342047" y="1020932"/>
            <a:ext cx="7997588" cy="4776638"/>
          </a:xfrm>
          <a:prstGeom prst="rect">
            <a:avLst/>
          </a:prstGeom>
        </p:spPr>
      </p:pic>
      <p:sp>
        <p:nvSpPr>
          <p:cNvPr id="7" name="Ovale 6"/>
          <p:cNvSpPr/>
          <p:nvPr/>
        </p:nvSpPr>
        <p:spPr>
          <a:xfrm>
            <a:off x="824048" y="2107933"/>
            <a:ext cx="4987290" cy="257956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+mj-lt"/>
              </a:rPr>
              <a:t>Welcome to </a:t>
            </a:r>
            <a:r>
              <a:rPr lang="en-US" sz="3600" dirty="0" err="1" smtClean="0">
                <a:latin typeface="Symbol" panose="05050102010706020507" pitchFamily="18" charset="2"/>
              </a:rPr>
              <a:t>n</a:t>
            </a:r>
            <a:r>
              <a:rPr lang="en-US" sz="3600" dirty="0" err="1" smtClean="0"/>
              <a:t>cat</a:t>
            </a:r>
            <a:endParaRPr lang="en-US" dirty="0"/>
          </a:p>
        </p:txBody>
      </p:sp>
      <p:sp>
        <p:nvSpPr>
          <p:cNvPr id="8" name="Sole 7"/>
          <p:cNvSpPr/>
          <p:nvPr/>
        </p:nvSpPr>
        <p:spPr>
          <a:xfrm>
            <a:off x="7509781" y="-63061"/>
            <a:ext cx="813816" cy="813816"/>
          </a:xfrm>
          <a:prstGeom prst="su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smtClean="0">
                <a:solidFill>
                  <a:srgbClr val="990000"/>
                </a:solidFill>
                <a:sym typeface="Symbol" panose="05050102010706020507" pitchFamily="18" charset="2"/>
              </a:rPr>
              <a:t></a:t>
            </a:r>
            <a:endParaRPr lang="it-IT" b="1" dirty="0">
              <a:solidFill>
                <a:srgbClr val="990000"/>
              </a:solidFill>
            </a:endParaRPr>
          </a:p>
        </p:txBody>
      </p:sp>
      <p:pic>
        <p:nvPicPr>
          <p:cNvPr id="9" name="Picture 2" descr="Risultati immagini per neutri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941" y="10319"/>
            <a:ext cx="659775" cy="64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tevcat.uchicago.edu/images/RedBal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049" y="3598947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4" descr="Screenshot 2019-03-11 16.48.15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Spurio:Neutrino astrophysics, Baracchi2019</a:t>
            </a:r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502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l="549"/>
          <a:stretch/>
        </p:blipFill>
        <p:spPr>
          <a:xfrm>
            <a:off x="834013" y="1203963"/>
            <a:ext cx="7275006" cy="4925152"/>
          </a:xfrm>
          <a:prstGeom prst="rect">
            <a:avLst/>
          </a:prstGeom>
        </p:spPr>
      </p:pic>
      <p:sp>
        <p:nvSpPr>
          <p:cNvPr id="16" name="Figura a mano libera 15"/>
          <p:cNvSpPr/>
          <p:nvPr/>
        </p:nvSpPr>
        <p:spPr>
          <a:xfrm>
            <a:off x="2210639" y="2903977"/>
            <a:ext cx="4680000" cy="677208"/>
          </a:xfrm>
          <a:custGeom>
            <a:avLst/>
            <a:gdLst>
              <a:gd name="connsiteX0" fmla="*/ 0 w 5898382"/>
              <a:gd name="connsiteY0" fmla="*/ 874206 h 874206"/>
              <a:gd name="connsiteX1" fmla="*/ 271305 w 5898382"/>
              <a:gd name="connsiteY1" fmla="*/ 844061 h 874206"/>
              <a:gd name="connsiteX2" fmla="*/ 562707 w 5898382"/>
              <a:gd name="connsiteY2" fmla="*/ 813916 h 874206"/>
              <a:gd name="connsiteX3" fmla="*/ 1155560 w 5898382"/>
              <a:gd name="connsiteY3" fmla="*/ 763675 h 874206"/>
              <a:gd name="connsiteX4" fmla="*/ 1688123 w 5898382"/>
              <a:gd name="connsiteY4" fmla="*/ 693336 h 874206"/>
              <a:gd name="connsiteX5" fmla="*/ 2612571 w 5898382"/>
              <a:gd name="connsiteY5" fmla="*/ 633046 h 874206"/>
              <a:gd name="connsiteX6" fmla="*/ 3627454 w 5898382"/>
              <a:gd name="connsiteY6" fmla="*/ 542611 h 874206"/>
              <a:gd name="connsiteX7" fmla="*/ 4923692 w 5898382"/>
              <a:gd name="connsiteY7" fmla="*/ 351692 h 874206"/>
              <a:gd name="connsiteX8" fmla="*/ 5898382 w 5898382"/>
              <a:gd name="connsiteY8" fmla="*/ 0 h 874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98382" h="874206">
                <a:moveTo>
                  <a:pt x="0" y="874206"/>
                </a:moveTo>
                <a:lnTo>
                  <a:pt x="271305" y="844061"/>
                </a:lnTo>
                <a:lnTo>
                  <a:pt x="562707" y="813916"/>
                </a:lnTo>
                <a:cubicBezTo>
                  <a:pt x="710083" y="800518"/>
                  <a:pt x="967991" y="783772"/>
                  <a:pt x="1155560" y="763675"/>
                </a:cubicBezTo>
                <a:cubicBezTo>
                  <a:pt x="1343129" y="743578"/>
                  <a:pt x="1445288" y="715107"/>
                  <a:pt x="1688123" y="693336"/>
                </a:cubicBezTo>
                <a:cubicBezTo>
                  <a:pt x="1930958" y="671565"/>
                  <a:pt x="2289349" y="658167"/>
                  <a:pt x="2612571" y="633046"/>
                </a:cubicBezTo>
                <a:cubicBezTo>
                  <a:pt x="2935793" y="607925"/>
                  <a:pt x="3242267" y="589503"/>
                  <a:pt x="3627454" y="542611"/>
                </a:cubicBezTo>
                <a:cubicBezTo>
                  <a:pt x="4012641" y="495719"/>
                  <a:pt x="4545204" y="442127"/>
                  <a:pt x="4923692" y="351692"/>
                </a:cubicBezTo>
                <a:cubicBezTo>
                  <a:pt x="5302180" y="261257"/>
                  <a:pt x="5600281" y="130628"/>
                  <a:pt x="5898382" y="0"/>
                </a:cubicBezTo>
              </a:path>
            </a:pathLst>
          </a:cu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2060"/>
                </a:solidFill>
              </a:rPr>
              <a:t>ANTARES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7" name="Figura a mano libera 16"/>
          <p:cNvSpPr/>
          <p:nvPr/>
        </p:nvSpPr>
        <p:spPr>
          <a:xfrm>
            <a:off x="2210639" y="4039446"/>
            <a:ext cx="4680000" cy="324000"/>
          </a:xfrm>
          <a:custGeom>
            <a:avLst/>
            <a:gdLst>
              <a:gd name="connsiteX0" fmla="*/ 0 w 5928527"/>
              <a:gd name="connsiteY0" fmla="*/ 381837 h 412233"/>
              <a:gd name="connsiteX1" fmla="*/ 592853 w 5928527"/>
              <a:gd name="connsiteY1" fmla="*/ 411982 h 412233"/>
              <a:gd name="connsiteX2" fmla="*/ 1055077 w 5928527"/>
              <a:gd name="connsiteY2" fmla="*/ 391886 h 412233"/>
              <a:gd name="connsiteX3" fmla="*/ 1517301 w 5928527"/>
              <a:gd name="connsiteY3" fmla="*/ 321547 h 412233"/>
              <a:gd name="connsiteX4" fmla="*/ 2049864 w 5928527"/>
              <a:gd name="connsiteY4" fmla="*/ 251209 h 412233"/>
              <a:gd name="connsiteX5" fmla="*/ 3125037 w 5928527"/>
              <a:gd name="connsiteY5" fmla="*/ 221064 h 412233"/>
              <a:gd name="connsiteX6" fmla="*/ 4280598 w 5928527"/>
              <a:gd name="connsiteY6" fmla="*/ 200967 h 412233"/>
              <a:gd name="connsiteX7" fmla="*/ 4843305 w 5928527"/>
              <a:gd name="connsiteY7" fmla="*/ 130628 h 412233"/>
              <a:gd name="connsiteX8" fmla="*/ 5426110 w 5928527"/>
              <a:gd name="connsiteY8" fmla="*/ 110532 h 412233"/>
              <a:gd name="connsiteX9" fmla="*/ 5928527 w 5928527"/>
              <a:gd name="connsiteY9" fmla="*/ 0 h 412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28527" h="412233">
                <a:moveTo>
                  <a:pt x="0" y="381837"/>
                </a:moveTo>
                <a:cubicBezTo>
                  <a:pt x="208503" y="396072"/>
                  <a:pt x="417007" y="410307"/>
                  <a:pt x="592853" y="411982"/>
                </a:cubicBezTo>
                <a:cubicBezTo>
                  <a:pt x="768699" y="413657"/>
                  <a:pt x="901002" y="406958"/>
                  <a:pt x="1055077" y="391886"/>
                </a:cubicBezTo>
                <a:cubicBezTo>
                  <a:pt x="1209152" y="376814"/>
                  <a:pt x="1517301" y="321547"/>
                  <a:pt x="1517301" y="321547"/>
                </a:cubicBezTo>
                <a:cubicBezTo>
                  <a:pt x="1683099" y="298101"/>
                  <a:pt x="1781908" y="267956"/>
                  <a:pt x="2049864" y="251209"/>
                </a:cubicBezTo>
                <a:cubicBezTo>
                  <a:pt x="2317820" y="234462"/>
                  <a:pt x="3125037" y="221064"/>
                  <a:pt x="3125037" y="221064"/>
                </a:cubicBezTo>
                <a:cubicBezTo>
                  <a:pt x="3496826" y="212690"/>
                  <a:pt x="3994220" y="216040"/>
                  <a:pt x="4280598" y="200967"/>
                </a:cubicBezTo>
                <a:cubicBezTo>
                  <a:pt x="4566976" y="185894"/>
                  <a:pt x="4652386" y="145700"/>
                  <a:pt x="4843305" y="130628"/>
                </a:cubicBezTo>
                <a:cubicBezTo>
                  <a:pt x="5034224" y="115556"/>
                  <a:pt x="5245240" y="132303"/>
                  <a:pt x="5426110" y="110532"/>
                </a:cubicBezTo>
                <a:cubicBezTo>
                  <a:pt x="5606980" y="88761"/>
                  <a:pt x="5767753" y="44380"/>
                  <a:pt x="5928527" y="0"/>
                </a:cubicBezTo>
              </a:path>
            </a:pathLst>
          </a:cu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Titolo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780093"/>
          </a:xfrm>
        </p:spPr>
        <p:txBody>
          <a:bodyPr/>
          <a:lstStyle/>
          <a:p>
            <a:r>
              <a:rPr lang="en-US" dirty="0" smtClean="0"/>
              <a:t>Sensitivities and limits for sources</a:t>
            </a:r>
            <a:endParaRPr lang="en-US" dirty="0"/>
          </a:p>
        </p:txBody>
      </p:sp>
      <p:sp>
        <p:nvSpPr>
          <p:cNvPr id="12" name="Rettangolo 11"/>
          <p:cNvSpPr/>
          <p:nvPr/>
        </p:nvSpPr>
        <p:spPr>
          <a:xfrm>
            <a:off x="2102924" y="5096533"/>
            <a:ext cx="1886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IceCube ICRC2019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2102924" y="5792298"/>
            <a:ext cx="589838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Southern sky               </a:t>
            </a:r>
            <a:r>
              <a:rPr lang="en-US" dirty="0" smtClean="0"/>
              <a:t>sin(declination)</a:t>
            </a:r>
            <a:r>
              <a:rPr lang="en-US" dirty="0" smtClean="0">
                <a:solidFill>
                  <a:srgbClr val="FF0000"/>
                </a:solidFill>
              </a:rPr>
              <a:t>               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Northern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sky 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Mediterranean sea                                               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South Pole ice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6421970" y="32559"/>
            <a:ext cx="19140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PoS</a:t>
            </a:r>
            <a:r>
              <a:rPr lang="en-US" dirty="0" smtClean="0"/>
              <a:t>(ICRC2019)851</a:t>
            </a:r>
          </a:p>
          <a:p>
            <a:r>
              <a:rPr lang="en-US" dirty="0" err="1" smtClean="0"/>
              <a:t>PoS</a:t>
            </a:r>
            <a:r>
              <a:rPr lang="en-US" dirty="0" smtClean="0"/>
              <a:t>(ICRC2019)919</a:t>
            </a:r>
            <a:endParaRPr lang="en-US" dirty="0"/>
          </a:p>
        </p:txBody>
      </p:sp>
      <p:sp>
        <p:nvSpPr>
          <p:cNvPr id="23" name="Segnaposto piè di pagina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Spurio:Neutrino astrophysics, Baracchi2019</a:t>
            </a:r>
            <a:endParaRPr lang="it-IT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733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" y="911067"/>
            <a:ext cx="9102752" cy="5445284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357529" y="4372892"/>
            <a:ext cx="3692410" cy="1811215"/>
          </a:xfrm>
          <a:prstGeom prst="rect">
            <a:avLst/>
          </a:prstGeom>
          <a:solidFill>
            <a:schemeClr val="accent4">
              <a:lumMod val="40000"/>
              <a:lumOff val="60000"/>
              <a:alpha val="38824"/>
            </a:schemeClr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r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1800" b="1" dirty="0" smtClean="0">
                <a:latin typeface="+mn-lt"/>
              </a:rPr>
              <a:t>Deep-sea array of photo-sensors</a:t>
            </a:r>
          </a:p>
          <a:p>
            <a:pPr marL="342900" indent="-342900" algn="r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1800" b="1" dirty="0" smtClean="0">
                <a:latin typeface="+mn-lt"/>
              </a:rPr>
              <a:t>31x3’’-PMTs in one </a:t>
            </a:r>
            <a:r>
              <a:rPr lang="en-GB" altLang="en-US" sz="1800" b="1" dirty="0">
                <a:latin typeface="+mn-lt"/>
              </a:rPr>
              <a:t/>
            </a:r>
            <a:br>
              <a:rPr lang="en-GB" altLang="en-US" sz="1800" b="1" dirty="0">
                <a:latin typeface="+mn-lt"/>
              </a:rPr>
            </a:br>
            <a:r>
              <a:rPr lang="en-GB" altLang="en-US" sz="1800" b="1" dirty="0" smtClean="0">
                <a:latin typeface="+mn-lt"/>
              </a:rPr>
              <a:t>digital optical module (DOM)</a:t>
            </a:r>
          </a:p>
          <a:p>
            <a:pPr marL="342900" indent="-342900" algn="r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1800" b="1" dirty="0" smtClean="0">
                <a:latin typeface="+mn-lt"/>
              </a:rPr>
              <a:t>18 DOMs per Detection Unit, DU</a:t>
            </a:r>
          </a:p>
          <a:p>
            <a:pPr marL="342900" indent="-342900" algn="r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1800" b="1" dirty="0" smtClean="0">
                <a:latin typeface="+mn-lt"/>
              </a:rPr>
              <a:t>115 DUs per building block</a:t>
            </a:r>
          </a:p>
          <a:p>
            <a:pPr marL="342900" indent="-342900" algn="r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1800" b="1" dirty="0" smtClean="0">
                <a:latin typeface="+mn-lt"/>
              </a:rPr>
              <a:t>All data to shore</a:t>
            </a:r>
            <a:endParaRPr lang="en-GB" altLang="en-US" sz="1800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003" y="86538"/>
            <a:ext cx="585267" cy="58526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future: KM3NeT 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Spurio:Neutrino astrophysics, Baracchi2019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27</a:t>
            </a:fld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786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future: KM3NeT 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34489" y="923685"/>
            <a:ext cx="6029325" cy="5156031"/>
          </a:xfrm>
        </p:spPr>
        <p:txBody>
          <a:bodyPr>
            <a:normAutofit/>
          </a:bodyPr>
          <a:lstStyle/>
          <a:p>
            <a:r>
              <a:rPr lang="en-GB" sz="2400" b="1" dirty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KM3NeT</a:t>
            </a:r>
            <a:r>
              <a:rPr lang="en-GB" sz="2400" dirty="0" smtClean="0"/>
              <a:t> is the neutrino research infrastructure in the deep Mediterranean Sea </a:t>
            </a:r>
          </a:p>
          <a:p>
            <a:pPr lvl="1">
              <a:buClr>
                <a:srgbClr val="0000FF"/>
              </a:buClr>
            </a:pPr>
            <a:r>
              <a:rPr lang="en-GB" sz="2000" dirty="0" smtClean="0"/>
              <a:t>Study of high neutrino sources in the Universe </a:t>
            </a:r>
          </a:p>
          <a:p>
            <a:pPr marL="457200" lvl="1" indent="0">
              <a:buNone/>
            </a:pPr>
            <a:r>
              <a:rPr lang="en-GB" sz="1400" b="1" dirty="0" smtClean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ARCA</a:t>
            </a:r>
            <a:r>
              <a:rPr lang="en-GB" sz="1400" dirty="0" smtClean="0"/>
              <a:t> </a:t>
            </a:r>
            <a:r>
              <a:rPr lang="en-GB" sz="2000" dirty="0" smtClean="0"/>
              <a:t>(off shore Capo </a:t>
            </a:r>
            <a:r>
              <a:rPr lang="en-GB" sz="2000" dirty="0" err="1" smtClean="0"/>
              <a:t>Passero</a:t>
            </a:r>
            <a:r>
              <a:rPr lang="en-GB" sz="2000" dirty="0" smtClean="0"/>
              <a:t>, It @ 3500 m depth)</a:t>
            </a:r>
          </a:p>
          <a:p>
            <a:pPr lvl="1">
              <a:buClr>
                <a:srgbClr val="0000FF"/>
              </a:buClr>
            </a:pPr>
            <a:r>
              <a:rPr lang="en-GB" sz="2000" dirty="0"/>
              <a:t>D</a:t>
            </a:r>
            <a:r>
              <a:rPr lang="en-GB" sz="2000" dirty="0" smtClean="0"/>
              <a:t>etermine neutrino mass hierarchy </a:t>
            </a:r>
          </a:p>
          <a:p>
            <a:pPr marL="457200" lvl="1" indent="0">
              <a:buNone/>
            </a:pPr>
            <a:r>
              <a:rPr lang="en-GB" sz="1400" b="1" dirty="0" smtClean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ORCA</a:t>
            </a:r>
            <a:r>
              <a:rPr lang="en-GB" sz="1400" dirty="0" smtClean="0"/>
              <a:t> </a:t>
            </a:r>
            <a:r>
              <a:rPr lang="en-GB" sz="2000" dirty="0" smtClean="0"/>
              <a:t>(off shore Toulon, Fr @2500 m depth)</a:t>
            </a:r>
          </a:p>
          <a:p>
            <a:r>
              <a:rPr lang="en-GB" sz="2400" dirty="0" smtClean="0"/>
              <a:t>Same collaboration, same technology, two installation sites</a:t>
            </a:r>
          </a:p>
          <a:p>
            <a:pPr lvl="1"/>
            <a:r>
              <a:rPr lang="en-US" sz="1800" dirty="0"/>
              <a:t>15 Countries</a:t>
            </a:r>
          </a:p>
          <a:p>
            <a:pPr lvl="1"/>
            <a:r>
              <a:rPr lang="en-US" sz="1800" dirty="0" smtClean="0"/>
              <a:t>55 </a:t>
            </a:r>
            <a:r>
              <a:rPr lang="en-US" sz="1800" dirty="0"/>
              <a:t>Institutes</a:t>
            </a:r>
          </a:p>
          <a:p>
            <a:pPr lvl="1"/>
            <a:r>
              <a:rPr lang="en-US" sz="1800" dirty="0" smtClean="0"/>
              <a:t>&gt;</a:t>
            </a:r>
            <a:r>
              <a:rPr lang="en-US" sz="1800" dirty="0"/>
              <a:t>240 Scientists</a:t>
            </a:r>
          </a:p>
          <a:p>
            <a:pPr lvl="1"/>
            <a:r>
              <a:rPr lang="it-IT" sz="1800" dirty="0" err="1" smtClean="0"/>
              <a:t>Number</a:t>
            </a:r>
            <a:r>
              <a:rPr lang="it-IT" sz="1800" dirty="0" smtClean="0"/>
              <a:t> </a:t>
            </a:r>
            <a:r>
              <a:rPr lang="it-IT" sz="1800" dirty="0"/>
              <a:t>of </a:t>
            </a:r>
            <a:r>
              <a:rPr lang="it-IT" sz="1800" dirty="0" err="1"/>
              <a:t>Institutes</a:t>
            </a:r>
            <a:r>
              <a:rPr lang="it-IT" sz="1800" dirty="0"/>
              <a:t> </a:t>
            </a:r>
            <a:r>
              <a:rPr lang="it-IT" sz="1800" dirty="0" smtClean="0"/>
              <a:t>and</a:t>
            </a:r>
          </a:p>
          <a:p>
            <a:pPr marL="457200" lvl="1" indent="0">
              <a:buNone/>
            </a:pPr>
            <a:r>
              <a:rPr lang="it-IT" sz="1800" dirty="0" err="1" smtClean="0"/>
              <a:t>Scientists</a:t>
            </a:r>
            <a:r>
              <a:rPr lang="it-IT" sz="1800" dirty="0" smtClean="0"/>
              <a:t> </a:t>
            </a:r>
            <a:r>
              <a:rPr lang="it-IT" sz="1800" dirty="0" err="1"/>
              <a:t>constantly</a:t>
            </a:r>
            <a:r>
              <a:rPr lang="it-IT" sz="1800" dirty="0"/>
              <a:t> </a:t>
            </a:r>
            <a:r>
              <a:rPr lang="it-IT" sz="1800" dirty="0" err="1" smtClean="0"/>
              <a:t>increasing</a:t>
            </a:r>
            <a:endParaRPr lang="it-IT" sz="1800" dirty="0"/>
          </a:p>
        </p:txBody>
      </p:sp>
      <p:grpSp>
        <p:nvGrpSpPr>
          <p:cNvPr id="17" name="Gruppo 16"/>
          <p:cNvGrpSpPr/>
          <p:nvPr/>
        </p:nvGrpSpPr>
        <p:grpSpPr>
          <a:xfrm>
            <a:off x="6739284" y="1285162"/>
            <a:ext cx="2124838" cy="1755563"/>
            <a:chOff x="5267940" y="2797044"/>
            <a:chExt cx="2390399" cy="1934903"/>
          </a:xfrm>
        </p:grpSpPr>
        <p:pic>
          <p:nvPicPr>
            <p:cNvPr id="9" name="Picture 54" descr="KM3NeT-It-Site.jpe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764" y="2797044"/>
              <a:ext cx="2377575" cy="191421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2" name="TextBox 57"/>
            <p:cNvSpPr txBox="1"/>
            <p:nvPr/>
          </p:nvSpPr>
          <p:spPr>
            <a:xfrm>
              <a:off x="5267940" y="4362615"/>
              <a:ext cx="837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3400m</a:t>
              </a:r>
              <a:endParaRPr lang="en-US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6" name="TextBox 62"/>
            <p:cNvSpPr txBox="1"/>
            <p:nvPr/>
          </p:nvSpPr>
          <p:spPr>
            <a:xfrm>
              <a:off x="6821402" y="4308834"/>
              <a:ext cx="768159" cy="369332"/>
            </a:xfrm>
            <a:prstGeom prst="rect">
              <a:avLst/>
            </a:prstGeom>
            <a:solidFill>
              <a:srgbClr val="000000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A</a:t>
              </a:r>
              <a:r>
                <a:rPr lang="en-US" b="1" dirty="0" smtClean="0">
                  <a:solidFill>
                    <a:srgbClr val="FFFF00"/>
                  </a:solidFill>
                </a:rPr>
                <a:t>RCA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pic>
          <p:nvPicPr>
            <p:cNvPr id="14" name="Picture 6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19953" y="4054397"/>
              <a:ext cx="362575" cy="375265"/>
            </a:xfrm>
            <a:prstGeom prst="rect">
              <a:avLst/>
            </a:prstGeom>
          </p:spPr>
        </p:pic>
      </p:grpSp>
      <p:pic>
        <p:nvPicPr>
          <p:cNvPr id="21" name="Picture 18" descr="Picture 1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15706" y="3545794"/>
            <a:ext cx="4610564" cy="2665770"/>
          </a:xfrm>
          <a:prstGeom prst="rect">
            <a:avLst/>
          </a:prstGeom>
          <a:ln w="12700">
            <a:miter lim="400000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7" name="Rettangolo 6"/>
          <p:cNvSpPr/>
          <p:nvPr/>
        </p:nvSpPr>
        <p:spPr>
          <a:xfrm>
            <a:off x="246185" y="5454434"/>
            <a:ext cx="4572000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prstClr val="black"/>
                </a:solidFill>
              </a:rPr>
              <a:t>Here, </a:t>
            </a:r>
            <a:r>
              <a:rPr lang="en-GB" sz="2400" u="sng" dirty="0" smtClean="0">
                <a:solidFill>
                  <a:prstClr val="black"/>
                </a:solidFill>
              </a:rPr>
              <a:t>A</a:t>
            </a:r>
            <a:r>
              <a:rPr lang="en-GB" sz="2400" dirty="0" smtClean="0">
                <a:solidFill>
                  <a:prstClr val="black"/>
                </a:solidFill>
              </a:rPr>
              <a:t>RCA (</a:t>
            </a:r>
            <a:r>
              <a:rPr lang="en-GB" sz="2400" u="sng" dirty="0" smtClean="0">
                <a:solidFill>
                  <a:prstClr val="black"/>
                </a:solidFill>
              </a:rPr>
              <a:t>A</a:t>
            </a:r>
            <a:r>
              <a:rPr lang="en-GB" sz="2400" dirty="0" smtClean="0">
                <a:solidFill>
                  <a:prstClr val="black"/>
                </a:solidFill>
              </a:rPr>
              <a:t>strophysics) features presented</a:t>
            </a:r>
            <a:endParaRPr lang="en-GB" sz="2400" dirty="0">
              <a:solidFill>
                <a:prstClr val="black"/>
              </a:solidFill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003" y="86538"/>
            <a:ext cx="585267" cy="585267"/>
          </a:xfrm>
          <a:prstGeom prst="rect">
            <a:avLst/>
          </a:prstGeom>
        </p:spPr>
      </p:pic>
      <p:sp>
        <p:nvSpPr>
          <p:cNvPr id="10" name="Rettangolo arrotondato 9"/>
          <p:cNvSpPr/>
          <p:nvPr/>
        </p:nvSpPr>
        <p:spPr>
          <a:xfrm>
            <a:off x="6539689" y="5536125"/>
            <a:ext cx="526537" cy="388845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Connettore 1 14"/>
          <p:cNvCxnSpPr/>
          <p:nvPr/>
        </p:nvCxnSpPr>
        <p:spPr>
          <a:xfrm flipH="1">
            <a:off x="6539689" y="1406769"/>
            <a:ext cx="199595" cy="41293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/>
          <p:cNvCxnSpPr/>
          <p:nvPr/>
        </p:nvCxnSpPr>
        <p:spPr>
          <a:xfrm flipH="1">
            <a:off x="7066226" y="2991929"/>
            <a:ext cx="1736758" cy="29330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Spurio:Neutrino astrophysics, Baracchi2019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647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KM3NeT: </a:t>
            </a:r>
            <a:r>
              <a:rPr lang="en-GB" dirty="0"/>
              <a:t>A Phased Approach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8301" y="4759340"/>
            <a:ext cx="8539089" cy="184434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000" b="1" dirty="0">
                <a:ea typeface="Meiryo UI" panose="020B0604030504040204" pitchFamily="34" charset="-128"/>
                <a:cs typeface="Meiryo UI" panose="020B0604030504040204" pitchFamily="34" charset="-128"/>
              </a:rPr>
              <a:t>KM3NeT</a:t>
            </a:r>
            <a:r>
              <a:rPr lang="en-GB" sz="2000" dirty="0"/>
              <a:t> </a:t>
            </a:r>
            <a:r>
              <a:rPr lang="en-GB" sz="2000" dirty="0" err="1"/>
              <a:t>LoI</a:t>
            </a:r>
            <a:r>
              <a:rPr lang="en-GB" sz="2000" dirty="0" smtClean="0"/>
              <a:t>: </a:t>
            </a:r>
            <a:r>
              <a:rPr lang="en-GB" sz="2000" i="1" dirty="0" smtClean="0"/>
              <a:t>J. Phys. G</a:t>
            </a:r>
            <a:r>
              <a:rPr lang="en-GB" sz="2000" dirty="0" smtClean="0"/>
              <a:t>, </a:t>
            </a:r>
            <a:r>
              <a:rPr lang="en-GB" sz="2000" b="1" dirty="0" smtClean="0"/>
              <a:t>43</a:t>
            </a:r>
            <a:r>
              <a:rPr lang="en-GB" sz="2000" dirty="0" smtClean="0"/>
              <a:t> (2016) 084001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000" dirty="0" smtClean="0"/>
              <a:t>H2020: funds to prepare the ERIC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000" dirty="0" smtClean="0"/>
              <a:t>Since 2016 (2018) </a:t>
            </a:r>
            <a:r>
              <a:rPr lang="en-GB" sz="2000" b="1" dirty="0">
                <a:ea typeface="Meiryo UI" panose="020B0604030504040204" pitchFamily="34" charset="-128"/>
                <a:cs typeface="Meiryo UI" panose="020B0604030504040204" pitchFamily="34" charset="-128"/>
              </a:rPr>
              <a:t>KM3NeT</a:t>
            </a:r>
            <a:r>
              <a:rPr lang="en-GB" sz="2000" dirty="0"/>
              <a:t> is back in the ESFRI (</a:t>
            </a:r>
            <a:r>
              <a:rPr lang="en-GB" sz="2000" dirty="0" smtClean="0"/>
              <a:t>APPEC) roadmap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000" dirty="0" smtClean="0"/>
              <a:t>The process to build the </a:t>
            </a:r>
            <a:r>
              <a:rPr lang="it-IT" sz="2000" b="1" dirty="0">
                <a:ea typeface="Meiryo UI" panose="020B0604030504040204" pitchFamily="34" charset="-128"/>
                <a:cs typeface="Meiryo UI" panose="020B0604030504040204" pitchFamily="34" charset="-128"/>
              </a:rPr>
              <a:t>KM3NeT</a:t>
            </a:r>
            <a:r>
              <a:rPr lang="en-GB" sz="2000" dirty="0" smtClean="0"/>
              <a:t> ERIC is in progress</a:t>
            </a:r>
            <a:endParaRPr lang="en-GB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1628985"/>
            <a:ext cx="1513128" cy="2151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8" name="Segnaposto contenut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8544711"/>
              </p:ext>
            </p:extLst>
          </p:nvPr>
        </p:nvGraphicFramePr>
        <p:xfrm>
          <a:off x="478301" y="970670"/>
          <a:ext cx="6564226" cy="346289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{3C2FFA5D-87B4-456A-9821-1D502468CF0F}</a:tableStyleId>
              </a:tblPr>
              <a:tblGrid>
                <a:gridCol w="9397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593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2118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5321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33047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800" noProof="0" dirty="0" smtClean="0"/>
                        <a:t>PHASE</a:t>
                      </a:r>
                      <a:endParaRPr lang="en-US" sz="1800" b="1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14400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noProof="0" dirty="0" smtClean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noProof="0" dirty="0" smtClean="0"/>
                        <a:t>BLOCKS</a:t>
                      </a:r>
                    </a:p>
                    <a:p>
                      <a:pPr algn="ctr">
                        <a:lnSpc>
                          <a:spcPts val="1600"/>
                        </a:lnSpc>
                      </a:pPr>
                      <a:endParaRPr lang="en-US" sz="1800" b="1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14400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800" noProof="0" dirty="0" smtClean="0"/>
                        <a:t>PRIMARY</a:t>
                      </a:r>
                      <a:r>
                        <a:rPr lang="en-US" sz="1800" baseline="0" noProof="0" dirty="0" smtClean="0"/>
                        <a:t> DELIVERABLES</a:t>
                      </a:r>
                      <a:endParaRPr lang="en-US" sz="1800" b="1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14400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800" noProof="0" dirty="0" smtClean="0"/>
                        <a:t>FUNDS</a:t>
                      </a:r>
                      <a:endParaRPr lang="en-US" sz="1800" b="1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14400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5618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baseline="0" noProof="0" dirty="0" smtClean="0"/>
                        <a:t>1</a:t>
                      </a:r>
                      <a:endParaRPr lang="en-US" sz="2400" b="1" kern="1200" baseline="0" noProof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108000" marR="108000" marT="144000" marB="144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baseline="0" noProof="0" dirty="0" smtClean="0"/>
                        <a:t>0.2</a:t>
                      </a:r>
                    </a:p>
                  </a:txBody>
                  <a:tcPr marL="108000" marR="108000" marT="144000" marB="1440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baseline="0" noProof="0" dirty="0" smtClean="0"/>
                        <a:t>Proof of feasibility and first science results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baseline="0" noProof="0" dirty="0" smtClean="0"/>
                        <a:t>24 ARCA strings </a:t>
                      </a:r>
                      <a:r>
                        <a:rPr lang="en-US" sz="2000" b="0" kern="1200" baseline="0" noProof="0" dirty="0" smtClean="0"/>
                        <a:t>+ 6 ORCA</a:t>
                      </a:r>
                      <a:endParaRPr lang="en-US" sz="2000" b="1" kern="1200" baseline="0" noProof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108000" marR="108000" marT="144000" marB="144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baseline="0" noProof="0" dirty="0" smtClean="0"/>
                        <a:t>Fully funded</a:t>
                      </a:r>
                      <a:endParaRPr lang="en-US" sz="2000" kern="1200" baseline="0" noProof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108000" marR="108000" marT="144000" marB="14400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818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baseline="0" noProof="0" dirty="0" smtClean="0"/>
                        <a:t>2</a:t>
                      </a:r>
                      <a:endParaRPr lang="en-US" sz="2400" b="1" i="1" kern="1200" baseline="0" noProof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108000" marR="108000" marT="144000" marB="144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baseline="0" noProof="0" dirty="0" smtClean="0"/>
                        <a:t>2+1</a:t>
                      </a:r>
                      <a:endParaRPr lang="en-US" sz="2000" i="1" kern="1200" baseline="0" noProof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108000" marR="108000" marT="144000" marB="1440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baseline="0" noProof="0" dirty="0" smtClean="0"/>
                        <a:t>All flavor neutrino physics and astronomy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baseline="0" noProof="0" dirty="0" smtClean="0"/>
                        <a:t>2 x 115 ARCA strings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x 115 ORCA strings</a:t>
                      </a:r>
                    </a:p>
                  </a:txBody>
                  <a:tcPr marL="108000" marR="108000" marT="144000" marB="144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baseline="0" noProof="0" dirty="0" smtClean="0"/>
                        <a:t>Funding in progress</a:t>
                      </a:r>
                      <a:endParaRPr lang="en-US" sz="2000" kern="1200" baseline="0" noProof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108000" marR="108000" marT="144000" marB="14400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10899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400" b="1" noProof="0" dirty="0" smtClean="0"/>
                        <a:t>3</a:t>
                      </a:r>
                      <a:endParaRPr lang="en-US" sz="2400" b="1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108000" marR="108000" marT="144000" marB="144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baseline="0" noProof="0" dirty="0" smtClean="0"/>
                        <a:t>6</a:t>
                      </a:r>
                      <a:endParaRPr lang="en-US" sz="2000" kern="1200" baseline="0" noProof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108000" marR="108000" marT="144000" marB="1440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baseline="0" noProof="0" dirty="0" smtClean="0"/>
                        <a:t>Neutrino astronomy including Galactic sources</a:t>
                      </a:r>
                      <a:endParaRPr lang="en-US" sz="2000" kern="1200" baseline="0" noProof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108000" marR="108000" marT="144000" marB="144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baseline="0" noProof="0" dirty="0" smtClean="0"/>
                        <a:t>Not yet</a:t>
                      </a:r>
                      <a:endParaRPr lang="en-US" sz="2000" kern="1200" baseline="0" noProof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108000" marR="108000" marT="144000" marB="14400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003" y="86538"/>
            <a:ext cx="585267" cy="585267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Spurio:Neutrino astrophysics, Baracchi2019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650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186766" cy="770709"/>
          </a:xfrm>
        </p:spPr>
        <p:txBody>
          <a:bodyPr>
            <a:normAutofit/>
          </a:bodyPr>
          <a:lstStyle/>
          <a:p>
            <a:r>
              <a:rPr lang="en-US" dirty="0" smtClean="0"/>
              <a:t>Recipes for a Neutrino Telescope (NT)</a:t>
            </a:r>
            <a:endParaRPr lang="en-US" dirty="0"/>
          </a:p>
        </p:txBody>
      </p:sp>
      <p:sp>
        <p:nvSpPr>
          <p:cNvPr id="130053" name="Rectangle 5"/>
          <p:cNvSpPr>
            <a:spLocks noChangeArrowheads="1"/>
          </p:cNvSpPr>
          <p:nvPr/>
        </p:nvSpPr>
        <p:spPr bwMode="auto">
          <a:xfrm>
            <a:off x="6081398" y="1851361"/>
            <a:ext cx="3062601" cy="22006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it-IT" sz="1800" b="1" dirty="0">
                <a:latin typeface="+mj-lt"/>
              </a:rPr>
              <a:t>M. </a:t>
            </a:r>
            <a:r>
              <a:rPr lang="it-IT" sz="1800" b="1" dirty="0" err="1">
                <a:latin typeface="+mj-lt"/>
              </a:rPr>
              <a:t>Markov</a:t>
            </a:r>
            <a:r>
              <a:rPr lang="it-IT" sz="1800" dirty="0">
                <a:latin typeface="+mj-lt"/>
              </a:rPr>
              <a:t>: </a:t>
            </a:r>
          </a:p>
          <a:p>
            <a:r>
              <a:rPr lang="it-IT" sz="1700" dirty="0">
                <a:latin typeface="+mj-lt"/>
              </a:rPr>
              <a:t>“</a:t>
            </a:r>
            <a:r>
              <a:rPr lang="it-IT" sz="1700" i="1" dirty="0" err="1">
                <a:latin typeface="+mj-lt"/>
              </a:rPr>
              <a:t>We</a:t>
            </a:r>
            <a:r>
              <a:rPr lang="it-IT" sz="1700" i="1" dirty="0">
                <a:latin typeface="+mj-lt"/>
              </a:rPr>
              <a:t> propose to </a:t>
            </a:r>
            <a:r>
              <a:rPr lang="it-IT" sz="1700" i="1" dirty="0" err="1">
                <a:latin typeface="+mj-lt"/>
              </a:rPr>
              <a:t>install</a:t>
            </a:r>
            <a:r>
              <a:rPr lang="it-IT" sz="1700" i="1" dirty="0">
                <a:latin typeface="+mj-lt"/>
              </a:rPr>
              <a:t> detectors </a:t>
            </a:r>
            <a:r>
              <a:rPr lang="it-IT" sz="1700" i="1" dirty="0" err="1">
                <a:latin typeface="+mj-lt"/>
              </a:rPr>
              <a:t>deep</a:t>
            </a:r>
            <a:r>
              <a:rPr lang="it-IT" sz="1700" i="1" dirty="0">
                <a:latin typeface="+mj-lt"/>
              </a:rPr>
              <a:t> in a </a:t>
            </a:r>
            <a:r>
              <a:rPr lang="it-IT" sz="1700" i="1" dirty="0" err="1">
                <a:latin typeface="+mj-lt"/>
              </a:rPr>
              <a:t>lake</a:t>
            </a:r>
            <a:r>
              <a:rPr lang="it-IT" sz="1700" i="1" dirty="0">
                <a:latin typeface="+mj-lt"/>
              </a:rPr>
              <a:t> or  in the </a:t>
            </a:r>
            <a:r>
              <a:rPr lang="it-IT" sz="1700" i="1" dirty="0" err="1">
                <a:latin typeface="+mj-lt"/>
              </a:rPr>
              <a:t>sea</a:t>
            </a:r>
            <a:r>
              <a:rPr lang="it-IT" sz="1700" i="1" dirty="0">
                <a:latin typeface="+mj-lt"/>
              </a:rPr>
              <a:t> and to </a:t>
            </a:r>
            <a:r>
              <a:rPr lang="it-IT" sz="1700" i="1" dirty="0" err="1">
                <a:latin typeface="+mj-lt"/>
              </a:rPr>
              <a:t>determine</a:t>
            </a:r>
            <a:r>
              <a:rPr lang="it-IT" sz="1700" i="1" dirty="0">
                <a:latin typeface="+mj-lt"/>
              </a:rPr>
              <a:t> the </a:t>
            </a:r>
            <a:r>
              <a:rPr lang="it-IT" sz="1700" i="1" dirty="0" err="1">
                <a:latin typeface="+mj-lt"/>
              </a:rPr>
              <a:t>direction</a:t>
            </a:r>
            <a:r>
              <a:rPr lang="it-IT" sz="1700" i="1" dirty="0">
                <a:latin typeface="+mj-lt"/>
              </a:rPr>
              <a:t> of the </a:t>
            </a:r>
            <a:r>
              <a:rPr lang="it-IT" sz="1700" i="1" dirty="0" err="1">
                <a:latin typeface="+mj-lt"/>
              </a:rPr>
              <a:t>charged</a:t>
            </a:r>
            <a:r>
              <a:rPr lang="it-IT" sz="1700" i="1" dirty="0">
                <a:latin typeface="+mj-lt"/>
              </a:rPr>
              <a:t> </a:t>
            </a:r>
            <a:r>
              <a:rPr lang="it-IT" sz="1700" i="1" dirty="0" err="1">
                <a:latin typeface="+mj-lt"/>
              </a:rPr>
              <a:t>particles</a:t>
            </a:r>
            <a:r>
              <a:rPr lang="it-IT" sz="1700" i="1" dirty="0">
                <a:latin typeface="+mj-lt"/>
              </a:rPr>
              <a:t> with the help of </a:t>
            </a:r>
            <a:r>
              <a:rPr lang="it-IT" sz="1700" i="1" dirty="0" err="1">
                <a:latin typeface="+mj-lt"/>
              </a:rPr>
              <a:t>Cherenkov</a:t>
            </a:r>
            <a:r>
              <a:rPr lang="it-IT" sz="1700" i="1" dirty="0">
                <a:latin typeface="+mj-lt"/>
              </a:rPr>
              <a:t> </a:t>
            </a:r>
            <a:r>
              <a:rPr lang="it-IT" sz="1700" i="1" dirty="0" err="1">
                <a:latin typeface="+mj-lt"/>
              </a:rPr>
              <a:t>radiation</a:t>
            </a:r>
            <a:r>
              <a:rPr lang="it-IT" sz="1700" dirty="0">
                <a:latin typeface="+mj-lt"/>
              </a:rPr>
              <a:t>”</a:t>
            </a:r>
          </a:p>
          <a:p>
            <a:endParaRPr lang="it-IT" sz="800" dirty="0">
              <a:latin typeface="+mj-lt"/>
            </a:endParaRPr>
          </a:p>
          <a:p>
            <a:endParaRPr lang="it-IT" sz="800" dirty="0">
              <a:latin typeface="+mj-lt"/>
            </a:endParaRPr>
          </a:p>
          <a:p>
            <a:r>
              <a:rPr lang="it-IT" sz="1800" dirty="0">
                <a:latin typeface="+mj-lt"/>
              </a:rPr>
              <a:t>1960, Rochester Conference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98799"/>
            <a:ext cx="5624198" cy="469088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26570" y="5578299"/>
            <a:ext cx="63616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400" dirty="0">
              <a:solidFill>
                <a:srgbClr val="000000"/>
              </a:solidFill>
            </a:endParaRPr>
          </a:p>
          <a:p>
            <a:r>
              <a:rPr lang="en-GB" sz="1400" dirty="0" smtClean="0"/>
              <a:t>M.A. Markov and </a:t>
            </a:r>
            <a:r>
              <a:rPr lang="en-GB" sz="1400" dirty="0"/>
              <a:t>B.M</a:t>
            </a:r>
            <a:r>
              <a:rPr lang="en-GB" sz="1400" dirty="0" smtClean="0"/>
              <a:t>. </a:t>
            </a:r>
            <a:r>
              <a:rPr lang="en-GB" sz="1400" dirty="0" err="1" smtClean="0"/>
              <a:t>Pontecorvo</a:t>
            </a:r>
            <a:r>
              <a:rPr lang="en-GB" sz="1400" dirty="0" smtClean="0"/>
              <a:t> at </a:t>
            </a:r>
            <a:r>
              <a:rPr lang="en-GB" sz="1400" dirty="0"/>
              <a:t>the International conference on neutrino physics and astrophysics. </a:t>
            </a:r>
            <a:r>
              <a:rPr lang="en-GB" sz="1400" dirty="0" err="1"/>
              <a:t>Baksancanyon</a:t>
            </a:r>
            <a:r>
              <a:rPr lang="en-GB" sz="1400" dirty="0"/>
              <a:t>, </a:t>
            </a:r>
            <a:r>
              <a:rPr lang="en-GB" sz="1400" dirty="0" err="1"/>
              <a:t>Cheget</a:t>
            </a:r>
            <a:r>
              <a:rPr lang="en-GB" sz="1400" dirty="0"/>
              <a:t>, the Caucasus, </a:t>
            </a:r>
            <a:r>
              <a:rPr lang="en-GB" sz="1400" dirty="0" smtClean="0"/>
              <a:t>1977 </a:t>
            </a:r>
            <a:endParaRPr lang="en-GB" sz="14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Spurio:Neutrino astrophysics, Baracchi2019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48232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o 26"/>
          <p:cNvGrpSpPr/>
          <p:nvPr/>
        </p:nvGrpSpPr>
        <p:grpSpPr>
          <a:xfrm>
            <a:off x="186022" y="3601868"/>
            <a:ext cx="3894068" cy="2766058"/>
            <a:chOff x="186021" y="3789925"/>
            <a:chExt cx="3920539" cy="2915622"/>
          </a:xfrm>
        </p:grpSpPr>
        <p:pic>
          <p:nvPicPr>
            <p:cNvPr id="5" name="Picture 3"/>
            <p:cNvPicPr>
              <a:picLocks noChangeAspect="1"/>
            </p:cNvPicPr>
            <p:nvPr/>
          </p:nvPicPr>
          <p:blipFill rotWithShape="1">
            <a:blip r:embed="rId5"/>
            <a:srcRect b="41593"/>
            <a:stretch/>
          </p:blipFill>
          <p:spPr>
            <a:xfrm>
              <a:off x="186021" y="3789925"/>
              <a:ext cx="3920539" cy="291562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" name="TextBox 1"/>
            <p:cNvSpPr txBox="1"/>
            <p:nvPr/>
          </p:nvSpPr>
          <p:spPr>
            <a:xfrm>
              <a:off x="2742695" y="5195537"/>
              <a:ext cx="1363865" cy="64633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3175" cmpd="sng">
                    <a:noFill/>
                  </a:ln>
                  <a:solidFill>
                    <a:schemeClr val="bg1"/>
                  </a:solidFill>
                  <a:latin typeface="Meiryo UI" panose="020B0604030504040204" pitchFamily="34" charset="-128"/>
                  <a:ea typeface="Meiryo UI" panose="020B0604030504040204" pitchFamily="34" charset="-128"/>
                  <a:cs typeface="Meiryo UI" panose="020B0604030504040204" pitchFamily="34" charset="-128"/>
                </a:rPr>
                <a:t>KM3NeT</a:t>
              </a:r>
              <a:r>
                <a:rPr lang="en-US" dirty="0" smtClean="0">
                  <a:solidFill>
                    <a:schemeClr val="bg1"/>
                  </a:solidFill>
                </a:rPr>
                <a:t> preliminary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ARC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0221" y="804359"/>
            <a:ext cx="2014885" cy="6044654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sp>
        <p:nvSpPr>
          <p:cNvPr id="9" name="Titolo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780093"/>
          </a:xfrm>
        </p:spPr>
        <p:txBody>
          <a:bodyPr>
            <a:normAutofit/>
          </a:bodyPr>
          <a:lstStyle/>
          <a:p>
            <a:r>
              <a:rPr lang="it-IT" dirty="0"/>
              <a:t>The </a:t>
            </a:r>
            <a:r>
              <a:rPr lang="it-IT" dirty="0" err="1"/>
              <a:t>Detection</a:t>
            </a:r>
            <a:r>
              <a:rPr lang="it-IT" dirty="0"/>
              <a:t> </a:t>
            </a:r>
            <a:r>
              <a:rPr lang="it-IT" dirty="0" err="1" smtClean="0"/>
              <a:t>Units</a:t>
            </a:r>
            <a:r>
              <a:rPr lang="it-IT" dirty="0" smtClean="0"/>
              <a:t> (</a:t>
            </a:r>
            <a:r>
              <a:rPr lang="it-IT" dirty="0" err="1" smtClean="0"/>
              <a:t>DUs</a:t>
            </a:r>
            <a:r>
              <a:rPr lang="it-IT" dirty="0" smtClean="0"/>
              <a:t>)</a:t>
            </a:r>
            <a:endParaRPr lang="en-GB" dirty="0"/>
          </a:p>
        </p:txBody>
      </p:sp>
      <p:pic>
        <p:nvPicPr>
          <p:cNvPr id="11" name="Picture 3" descr="KM3NeT-String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08" y="865709"/>
            <a:ext cx="418640" cy="599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8"/>
          <p:cNvSpPr txBox="1"/>
          <p:nvPr/>
        </p:nvSpPr>
        <p:spPr>
          <a:xfrm rot="5400000">
            <a:off x="8273613" y="3225096"/>
            <a:ext cx="961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2"/>
                </a:solidFill>
                <a:cs typeface="Arial" pitchFamily="34" charset="0"/>
              </a:rPr>
              <a:t> </a:t>
            </a:r>
            <a:r>
              <a:rPr lang="en-GB" dirty="0" smtClean="0">
                <a:solidFill>
                  <a:schemeClr val="bg2"/>
                </a:solidFill>
              </a:rPr>
              <a:t>700 m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14" name="Segnaposto contenuto 2"/>
          <p:cNvSpPr>
            <a:spLocks noGrp="1"/>
          </p:cNvSpPr>
          <p:nvPr>
            <p:ph idx="1"/>
          </p:nvPr>
        </p:nvSpPr>
        <p:spPr>
          <a:xfrm>
            <a:off x="4183984" y="4180930"/>
            <a:ext cx="2338329" cy="2151155"/>
          </a:xfrm>
        </p:spPr>
        <p:txBody>
          <a:bodyPr>
            <a:normAutofit/>
          </a:bodyPr>
          <a:lstStyle/>
          <a:p>
            <a:r>
              <a:rPr lang="en-GB" sz="2000" b="1" dirty="0" smtClean="0"/>
              <a:t>18 DOM </a:t>
            </a:r>
            <a:r>
              <a:rPr lang="it-IT" sz="2000" dirty="0" smtClean="0"/>
              <a:t>in </a:t>
            </a:r>
            <a:r>
              <a:rPr lang="it-IT" sz="2000" dirty="0" err="1" smtClean="0"/>
              <a:t>one</a:t>
            </a:r>
            <a:r>
              <a:rPr lang="it-IT" sz="2000" dirty="0" smtClean="0"/>
              <a:t> DU </a:t>
            </a:r>
            <a:r>
              <a:rPr lang="it-IT" sz="2000" dirty="0" err="1" smtClean="0"/>
              <a:t>string</a:t>
            </a:r>
            <a:endParaRPr lang="en-US" sz="2000" dirty="0" smtClean="0"/>
          </a:p>
          <a:p>
            <a:r>
              <a:rPr lang="en-US" sz="2000" dirty="0" smtClean="0"/>
              <a:t>Strings </a:t>
            </a:r>
            <a:r>
              <a:rPr lang="en-GB" sz="2000" dirty="0"/>
              <a:t>arranged on </a:t>
            </a:r>
            <a:r>
              <a:rPr lang="en-GB" sz="2000" dirty="0" smtClean="0"/>
              <a:t>the </a:t>
            </a:r>
            <a:r>
              <a:rPr lang="en-GB" sz="2000" dirty="0"/>
              <a:t>LOM</a:t>
            </a:r>
            <a:r>
              <a:rPr lang="en-GB" sz="2000" dirty="0" smtClean="0"/>
              <a:t>, ready </a:t>
            </a:r>
            <a:r>
              <a:rPr lang="en-GB" sz="2000" dirty="0"/>
              <a:t>for deployment </a:t>
            </a:r>
          </a:p>
        </p:txBody>
      </p:sp>
      <p:cxnSp>
        <p:nvCxnSpPr>
          <p:cNvPr id="15" name="Connettore 2 14"/>
          <p:cNvCxnSpPr/>
          <p:nvPr/>
        </p:nvCxnSpPr>
        <p:spPr>
          <a:xfrm>
            <a:off x="8600586" y="978643"/>
            <a:ext cx="0" cy="5615012"/>
          </a:xfrm>
          <a:prstGeom prst="straightConnector1">
            <a:avLst/>
          </a:prstGeom>
          <a:ln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5"/>
          <p:cNvCxnSpPr/>
          <p:nvPr/>
        </p:nvCxnSpPr>
        <p:spPr>
          <a:xfrm>
            <a:off x="5989146" y="1173046"/>
            <a:ext cx="775819" cy="807203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5"/>
          <p:cNvCxnSpPr/>
          <p:nvPr/>
        </p:nvCxnSpPr>
        <p:spPr>
          <a:xfrm flipV="1">
            <a:off x="5366280" y="1754140"/>
            <a:ext cx="1270000" cy="569253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  <a:scene3d>
            <a:camera prst="orthographicFront">
              <a:rot lat="540000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5"/>
          <p:cNvCxnSpPr/>
          <p:nvPr/>
        </p:nvCxnSpPr>
        <p:spPr>
          <a:xfrm flipV="1">
            <a:off x="5853301" y="2224752"/>
            <a:ext cx="939293" cy="562625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4136" y="947012"/>
            <a:ext cx="1917556" cy="1950058"/>
          </a:xfrm>
          <a:prstGeom prst="rect">
            <a:avLst/>
          </a:prstGeom>
        </p:spPr>
      </p:pic>
      <p:grpSp>
        <p:nvGrpSpPr>
          <p:cNvPr id="20" name="Gruppo 19"/>
          <p:cNvGrpSpPr/>
          <p:nvPr/>
        </p:nvGrpSpPr>
        <p:grpSpPr>
          <a:xfrm>
            <a:off x="449040" y="865709"/>
            <a:ext cx="3194492" cy="2633070"/>
            <a:chOff x="5792490" y="2055823"/>
            <a:chExt cx="3259472" cy="2773924"/>
          </a:xfrm>
        </p:grpSpPr>
        <p:pic>
          <p:nvPicPr>
            <p:cNvPr id="21" name="Immagine 20" descr="IMG_6208 copia.jp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803"/>
            <a:stretch/>
          </p:blipFill>
          <p:spPr>
            <a:xfrm>
              <a:off x="5792490" y="2055823"/>
              <a:ext cx="3259472" cy="27739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" name="TextBox 13"/>
            <p:cNvSpPr txBox="1"/>
            <p:nvPr/>
          </p:nvSpPr>
          <p:spPr>
            <a:xfrm>
              <a:off x="5833562" y="2055823"/>
              <a:ext cx="25219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LAUNCHER VEHICLE</a:t>
              </a:r>
              <a:endParaRPr lang="en-GB" sz="2000" b="1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cxnSp>
        <p:nvCxnSpPr>
          <p:cNvPr id="23" name="Straight Connector 5"/>
          <p:cNvCxnSpPr>
            <a:endCxn id="19" idx="2"/>
          </p:cNvCxnSpPr>
          <p:nvPr/>
        </p:nvCxnSpPr>
        <p:spPr>
          <a:xfrm flipV="1">
            <a:off x="2073346" y="2897070"/>
            <a:ext cx="3299568" cy="299885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5"/>
          <p:cNvCxnSpPr/>
          <p:nvPr/>
        </p:nvCxnSpPr>
        <p:spPr>
          <a:xfrm flipV="1">
            <a:off x="2046286" y="1030856"/>
            <a:ext cx="2911426" cy="189539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003" y="86538"/>
            <a:ext cx="585267" cy="585267"/>
          </a:xfrm>
          <a:prstGeom prst="rect">
            <a:avLst/>
          </a:prstGeom>
        </p:spPr>
      </p:pic>
      <p:sp>
        <p:nvSpPr>
          <p:cNvPr id="42" name="Rettangolo 41"/>
          <p:cNvSpPr/>
          <p:nvPr/>
        </p:nvSpPr>
        <p:spPr>
          <a:xfrm>
            <a:off x="4910287" y="2941825"/>
            <a:ext cx="9252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/>
              <a:t>DOM </a:t>
            </a:r>
            <a:endParaRPr lang="en-US" sz="2400" b="1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Spurio:Neutrino astrophysics, Baracchi2019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483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KM3NeT online alert system</a:t>
            </a:r>
            <a:endParaRPr lang="en-US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l="22638"/>
          <a:stretch/>
        </p:blipFill>
        <p:spPr>
          <a:xfrm>
            <a:off x="0" y="1008335"/>
            <a:ext cx="7000023" cy="5830679"/>
          </a:xfrm>
          <a:prstGeom prst="rect">
            <a:avLst/>
          </a:prstGeom>
        </p:spPr>
      </p:pic>
      <p:grpSp>
        <p:nvGrpSpPr>
          <p:cNvPr id="12" name="Gruppo 11"/>
          <p:cNvGrpSpPr/>
          <p:nvPr/>
        </p:nvGrpSpPr>
        <p:grpSpPr>
          <a:xfrm>
            <a:off x="2537630" y="4253152"/>
            <a:ext cx="1686579" cy="1631840"/>
            <a:chOff x="4647063" y="4269457"/>
            <a:chExt cx="1686579" cy="1631840"/>
          </a:xfrm>
        </p:grpSpPr>
        <p:sp>
          <p:nvSpPr>
            <p:cNvPr id="9" name="Rettangolo arrotondato 8"/>
            <p:cNvSpPr/>
            <p:nvPr/>
          </p:nvSpPr>
          <p:spPr>
            <a:xfrm>
              <a:off x="4996161" y="4269457"/>
              <a:ext cx="1337481" cy="1631840"/>
            </a:xfrm>
            <a:prstGeom prst="roundRect">
              <a:avLst/>
            </a:prstGeom>
            <a:solidFill>
              <a:srgbClr val="FFC000">
                <a:alpha val="60000"/>
              </a:srgbClr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rgbClr val="000000"/>
                  </a:solidFill>
                </a:rPr>
                <a:t>Data filter</a:t>
              </a:r>
              <a:endParaRPr lang="en-US" sz="20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11" name="Connettore 2 10"/>
            <p:cNvCxnSpPr/>
            <p:nvPr/>
          </p:nvCxnSpPr>
          <p:spPr>
            <a:xfrm>
              <a:off x="4647063" y="5131558"/>
              <a:ext cx="375314" cy="13648"/>
            </a:xfrm>
            <a:prstGeom prst="straightConnector1">
              <a:avLst/>
            </a:prstGeom>
            <a:ln w="571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po 12"/>
          <p:cNvGrpSpPr/>
          <p:nvPr/>
        </p:nvGrpSpPr>
        <p:grpSpPr>
          <a:xfrm>
            <a:off x="4706995" y="2908176"/>
            <a:ext cx="1756724" cy="745219"/>
            <a:chOff x="4647063" y="4650793"/>
            <a:chExt cx="1712793" cy="745219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4" name="Rettangolo arrotondato 13"/>
            <p:cNvSpPr/>
            <p:nvPr/>
          </p:nvSpPr>
          <p:spPr>
            <a:xfrm>
              <a:off x="5022375" y="4650793"/>
              <a:ext cx="1337481" cy="745219"/>
            </a:xfrm>
            <a:prstGeom prst="roundRect">
              <a:avLst/>
            </a:prstGeom>
            <a:grpFill/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</a:rPr>
                <a:t>Track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reco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5" name="Connettore 2 14"/>
            <p:cNvCxnSpPr/>
            <p:nvPr/>
          </p:nvCxnSpPr>
          <p:spPr>
            <a:xfrm>
              <a:off x="4647063" y="5032755"/>
              <a:ext cx="375314" cy="13648"/>
            </a:xfrm>
            <a:prstGeom prst="straightConnector1">
              <a:avLst/>
            </a:prstGeom>
            <a:grpFill/>
            <a:ln w="571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Fumetto 1 15"/>
          <p:cNvSpPr/>
          <p:nvPr/>
        </p:nvSpPr>
        <p:spPr>
          <a:xfrm>
            <a:off x="1504089" y="3181734"/>
            <a:ext cx="1432587" cy="1071418"/>
          </a:xfrm>
          <a:prstGeom prst="wedgeRectCallout">
            <a:avLst>
              <a:gd name="adj1" fmla="val 56158"/>
              <a:gd name="adj2" fmla="val 8948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Time and charge of all PMTs over threshold to the computer farm (100 km away)</a:t>
            </a:r>
            <a:endParaRPr lang="en-US" sz="1400" dirty="0"/>
          </a:p>
        </p:txBody>
      </p:sp>
      <p:pic>
        <p:nvPicPr>
          <p:cNvPr id="23" name="Segnaposto contenuto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7843"/>
            <a:ext cx="1557975" cy="1043792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61894"/>
            <a:ext cx="972673" cy="813574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" y="6049244"/>
            <a:ext cx="864861" cy="643550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619857"/>
            <a:ext cx="719280" cy="585743"/>
          </a:xfrm>
          <a:prstGeom prst="rect">
            <a:avLst/>
          </a:prstGeom>
        </p:spPr>
      </p:pic>
      <p:sp>
        <p:nvSpPr>
          <p:cNvPr id="29" name="Elaborazione alternativa 28"/>
          <p:cNvSpPr/>
          <p:nvPr/>
        </p:nvSpPr>
        <p:spPr>
          <a:xfrm>
            <a:off x="4548050" y="924560"/>
            <a:ext cx="3508830" cy="5873937"/>
          </a:xfrm>
          <a:prstGeom prst="flowChartAlternateProcess">
            <a:avLst/>
          </a:prstGeom>
          <a:solidFill>
            <a:srgbClr val="D1EE42">
              <a:alpha val="27059"/>
            </a:srgb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Tasks running in parallel </a:t>
            </a:r>
          </a:p>
          <a:p>
            <a:pPr algn="ctr"/>
            <a:endParaRPr lang="en-US" b="1" dirty="0" smtClean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 smtClean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cxnSp>
        <p:nvCxnSpPr>
          <p:cNvPr id="35" name="Connettore 2 34"/>
          <p:cNvCxnSpPr/>
          <p:nvPr/>
        </p:nvCxnSpPr>
        <p:spPr>
          <a:xfrm flipH="1" flipV="1">
            <a:off x="4714386" y="3261070"/>
            <a:ext cx="0" cy="3204000"/>
          </a:xfrm>
          <a:prstGeom prst="straightConnector1">
            <a:avLst/>
          </a:prstGeom>
          <a:ln w="57150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/>
          <p:cNvCxnSpPr/>
          <p:nvPr/>
        </p:nvCxnSpPr>
        <p:spPr>
          <a:xfrm flipV="1">
            <a:off x="4227220" y="5016609"/>
            <a:ext cx="507190" cy="0"/>
          </a:xfrm>
          <a:prstGeom prst="straightConnector1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o 40"/>
          <p:cNvGrpSpPr/>
          <p:nvPr/>
        </p:nvGrpSpPr>
        <p:grpSpPr>
          <a:xfrm>
            <a:off x="4727315" y="3690496"/>
            <a:ext cx="1736404" cy="745219"/>
            <a:chOff x="4647063" y="4650793"/>
            <a:chExt cx="1692981" cy="745219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42" name="Rettangolo arrotondato 41"/>
            <p:cNvSpPr/>
            <p:nvPr/>
          </p:nvSpPr>
          <p:spPr>
            <a:xfrm>
              <a:off x="5002563" y="4650793"/>
              <a:ext cx="1337481" cy="74521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</a:rPr>
                <a:t>Shower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reco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43" name="Connettore 2 42"/>
            <p:cNvCxnSpPr/>
            <p:nvPr/>
          </p:nvCxnSpPr>
          <p:spPr>
            <a:xfrm>
              <a:off x="4647063" y="5032755"/>
              <a:ext cx="375314" cy="13648"/>
            </a:xfrm>
            <a:prstGeom prst="straightConnector1">
              <a:avLst/>
            </a:prstGeom>
            <a:grpFill/>
            <a:ln w="571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uppo 43"/>
          <p:cNvGrpSpPr/>
          <p:nvPr/>
        </p:nvGrpSpPr>
        <p:grpSpPr>
          <a:xfrm>
            <a:off x="4706995" y="1806882"/>
            <a:ext cx="2209613" cy="1073649"/>
            <a:chOff x="4996161" y="4226209"/>
            <a:chExt cx="1337481" cy="2285146"/>
          </a:xfrm>
          <a:solidFill>
            <a:srgbClr val="FFC000"/>
          </a:solidFill>
        </p:grpSpPr>
        <p:sp>
          <p:nvSpPr>
            <p:cNvPr id="45" name="Rettangolo arrotondato 44"/>
            <p:cNvSpPr/>
            <p:nvPr/>
          </p:nvSpPr>
          <p:spPr>
            <a:xfrm>
              <a:off x="4996161" y="4226209"/>
              <a:ext cx="1337481" cy="1631841"/>
            </a:xfrm>
            <a:prstGeom prst="roundRect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rgbClr val="000000"/>
                  </a:solidFill>
                </a:rPr>
                <a:t>Online Calibration</a:t>
              </a:r>
            </a:p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(charge, time, positioning)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cxnSp>
          <p:nvCxnSpPr>
            <p:cNvPr id="46" name="Connettore 2 45"/>
            <p:cNvCxnSpPr/>
            <p:nvPr/>
          </p:nvCxnSpPr>
          <p:spPr>
            <a:xfrm flipH="1">
              <a:off x="5596300" y="5901297"/>
              <a:ext cx="0" cy="610058"/>
            </a:xfrm>
            <a:prstGeom prst="straightConnector1">
              <a:avLst/>
            </a:prstGeom>
            <a:grpFill/>
            <a:ln w="571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uppo 49"/>
          <p:cNvGrpSpPr/>
          <p:nvPr/>
        </p:nvGrpSpPr>
        <p:grpSpPr>
          <a:xfrm>
            <a:off x="4706995" y="4495596"/>
            <a:ext cx="1736404" cy="745219"/>
            <a:chOff x="4647063" y="4650793"/>
            <a:chExt cx="1692981" cy="745219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51" name="Rettangolo arrotondato 50"/>
            <p:cNvSpPr/>
            <p:nvPr/>
          </p:nvSpPr>
          <p:spPr>
            <a:xfrm>
              <a:off x="5002563" y="4650793"/>
              <a:ext cx="1337481" cy="74521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</a:rPr>
                <a:t>SN </a:t>
              </a:r>
              <a:r>
                <a:rPr lang="en-US" sz="1400" b="1" dirty="0" smtClean="0">
                  <a:solidFill>
                    <a:srgbClr val="FF0000"/>
                  </a:solidFill>
                </a:rPr>
                <a:t>identification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52" name="Connettore 2 51"/>
            <p:cNvCxnSpPr/>
            <p:nvPr/>
          </p:nvCxnSpPr>
          <p:spPr>
            <a:xfrm>
              <a:off x="4647063" y="5032755"/>
              <a:ext cx="375314" cy="13648"/>
            </a:xfrm>
            <a:prstGeom prst="straightConnector1">
              <a:avLst/>
            </a:prstGeom>
            <a:grpFill/>
            <a:ln w="571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uppo 52"/>
          <p:cNvGrpSpPr/>
          <p:nvPr/>
        </p:nvGrpSpPr>
        <p:grpSpPr>
          <a:xfrm>
            <a:off x="4714386" y="5275262"/>
            <a:ext cx="1736404" cy="745219"/>
            <a:chOff x="4647063" y="4650793"/>
            <a:chExt cx="1692981" cy="745219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54" name="Rettangolo arrotondato 53"/>
            <p:cNvSpPr/>
            <p:nvPr/>
          </p:nvSpPr>
          <p:spPr>
            <a:xfrm>
              <a:off x="5002563" y="4650793"/>
              <a:ext cx="1337481" cy="745219"/>
            </a:xfrm>
            <a:prstGeom prst="roundRect">
              <a:avLst/>
            </a:prstGeom>
            <a:solidFill>
              <a:srgbClr val="FFC000"/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</a:rPr>
                <a:t>Data </a:t>
              </a:r>
              <a:r>
                <a:rPr lang="en-US" b="1" dirty="0" smtClean="0">
                  <a:solidFill>
                    <a:srgbClr val="FF0000"/>
                  </a:solidFill>
                </a:rPr>
                <a:t>monitoring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55" name="Connettore 2 54"/>
            <p:cNvCxnSpPr/>
            <p:nvPr/>
          </p:nvCxnSpPr>
          <p:spPr>
            <a:xfrm>
              <a:off x="4647063" y="5032755"/>
              <a:ext cx="375314" cy="13648"/>
            </a:xfrm>
            <a:prstGeom prst="straightConnector1">
              <a:avLst/>
            </a:prstGeom>
            <a:grpFill/>
            <a:ln w="571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uppo 55"/>
          <p:cNvGrpSpPr/>
          <p:nvPr/>
        </p:nvGrpSpPr>
        <p:grpSpPr>
          <a:xfrm>
            <a:off x="4699824" y="6053278"/>
            <a:ext cx="1736404" cy="745219"/>
            <a:chOff x="4647063" y="4650793"/>
            <a:chExt cx="1692981" cy="745219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57" name="Rettangolo arrotondato 56"/>
            <p:cNvSpPr/>
            <p:nvPr/>
          </p:nvSpPr>
          <p:spPr>
            <a:xfrm>
              <a:off x="5002563" y="4650793"/>
              <a:ext cx="1337481" cy="745219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</a:rPr>
                <a:t>“L0” buffering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58" name="Connettore 2 57"/>
            <p:cNvCxnSpPr/>
            <p:nvPr/>
          </p:nvCxnSpPr>
          <p:spPr>
            <a:xfrm>
              <a:off x="4647063" y="5032755"/>
              <a:ext cx="375314" cy="13648"/>
            </a:xfrm>
            <a:prstGeom prst="straightConnector1">
              <a:avLst/>
            </a:prstGeom>
            <a:grpFill/>
            <a:ln w="571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ttangolo arrotondato 35"/>
          <p:cNvSpPr/>
          <p:nvPr/>
        </p:nvSpPr>
        <p:spPr>
          <a:xfrm>
            <a:off x="7033746" y="3361068"/>
            <a:ext cx="1880332" cy="9144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Alert sending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7" name="Ovale 36"/>
          <p:cNvSpPr/>
          <p:nvPr/>
        </p:nvSpPr>
        <p:spPr>
          <a:xfrm>
            <a:off x="6618081" y="3424215"/>
            <a:ext cx="577784" cy="5325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40" name="Rettangolo arrotondato 39"/>
          <p:cNvSpPr/>
          <p:nvPr/>
        </p:nvSpPr>
        <p:spPr>
          <a:xfrm>
            <a:off x="7007414" y="4495596"/>
            <a:ext cx="1880332" cy="9144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Online searches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9" name="Ovale 38"/>
          <p:cNvSpPr/>
          <p:nvPr/>
        </p:nvSpPr>
        <p:spPr>
          <a:xfrm>
            <a:off x="6618081" y="4596789"/>
            <a:ext cx="577784" cy="53256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2</a:t>
            </a:r>
            <a:endParaRPr lang="en-US" sz="2000" dirty="0"/>
          </a:p>
        </p:txBody>
      </p:sp>
      <p:sp>
        <p:nvSpPr>
          <p:cNvPr id="8" name="Rettangolo 7"/>
          <p:cNvSpPr/>
          <p:nvPr/>
        </p:nvSpPr>
        <p:spPr>
          <a:xfrm>
            <a:off x="486336" y="857053"/>
            <a:ext cx="40020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ANTARES</a:t>
            </a:r>
            <a:r>
              <a:rPr lang="en-US" dirty="0" smtClean="0"/>
              <a:t> Performances</a:t>
            </a:r>
            <a:r>
              <a:rPr lang="en-US" dirty="0"/>
              <a:t>: </a:t>
            </a:r>
            <a:r>
              <a:rPr lang="en-US" dirty="0" smtClean="0"/>
              <a:t>Online, no calibrated, reconstruction </a:t>
            </a:r>
            <a:r>
              <a:rPr lang="en-US" dirty="0"/>
              <a:t>within 5 s, </a:t>
            </a:r>
            <a:r>
              <a:rPr lang="en-US" dirty="0" smtClean="0"/>
              <a:t>median angular </a:t>
            </a:r>
            <a:r>
              <a:rPr lang="en-US" dirty="0"/>
              <a:t>resolution </a:t>
            </a:r>
            <a:r>
              <a:rPr lang="en-US" dirty="0" smtClean="0"/>
              <a:t>0.4</a:t>
            </a:r>
            <a:r>
              <a:rPr lang="en-US" baseline="30000" dirty="0" smtClean="0"/>
              <a:t>o</a:t>
            </a:r>
            <a:r>
              <a:rPr lang="en-US" dirty="0" smtClean="0"/>
              <a:t>.</a:t>
            </a:r>
          </a:p>
        </p:txBody>
      </p:sp>
      <p:pic>
        <p:nvPicPr>
          <p:cNvPr id="47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003" y="86538"/>
            <a:ext cx="585267" cy="585267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236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6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1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1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1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9" grpId="0" animBg="1"/>
      <p:bldP spid="36" grpId="0" animBg="1"/>
      <p:bldP spid="37" grpId="0" animBg="1"/>
      <p:bldP spid="40" grpId="0" animBg="1"/>
      <p:bldP spid="3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rca free Vector"/>
          <p:cNvPicPr>
            <a:picLocks noChangeAspect="1" noChangeArrowheads="1"/>
          </p:cNvPicPr>
          <p:nvPr/>
        </p:nvPicPr>
        <p:blipFill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92219" y="2335086"/>
            <a:ext cx="2058371" cy="107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ee original imag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54870">
            <a:off x="7341642" y="977143"/>
            <a:ext cx="2788808" cy="278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ee original image"/>
          <p:cNvPicPr>
            <a:picLocks noChangeAspect="1" noChangeArrowheads="1"/>
          </p:cNvPicPr>
          <p:nvPr/>
        </p:nvPicPr>
        <p:blipFill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17686">
            <a:off x="7812678" y="4751835"/>
            <a:ext cx="1304472" cy="98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rca free Vecto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16417" y="3881863"/>
            <a:ext cx="2238583" cy="116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ontent Placeholder 2"/>
          <p:cNvSpPr>
            <a:spLocks noGrp="1"/>
          </p:cNvSpPr>
          <p:nvPr>
            <p:ph sz="half" idx="1"/>
          </p:nvPr>
        </p:nvSpPr>
        <p:spPr>
          <a:xfrm>
            <a:off x="864541" y="1018496"/>
            <a:ext cx="7949185" cy="551358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altLang="en-US" sz="2000" b="1" dirty="0">
                <a:latin typeface="Symbol" panose="05050102010706020507" pitchFamily="18" charset="2"/>
              </a:rPr>
              <a:t>n</a:t>
            </a:r>
            <a:r>
              <a:rPr lang="en-GB" altLang="en-US" sz="2000" dirty="0">
                <a:latin typeface="Symbol" panose="05050102010706020507" pitchFamily="18" charset="2"/>
              </a:rPr>
              <a:t> </a:t>
            </a:r>
            <a:r>
              <a:rPr lang="en-GB" altLang="en-US" sz="2000" dirty="0"/>
              <a:t>astronomy is on its way to increased sensitivity and  full sky </a:t>
            </a:r>
            <a:r>
              <a:rPr lang="en-GB" altLang="en-US" sz="2000" dirty="0" smtClean="0"/>
              <a:t>coverage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altLang="en-US" sz="2000" b="1" dirty="0" smtClean="0">
                <a:latin typeface="Symbol" panose="05050102010706020507" pitchFamily="18" charset="2"/>
              </a:rPr>
              <a:t>n</a:t>
            </a:r>
            <a:r>
              <a:rPr lang="en-GB" altLang="en-US" sz="2000" dirty="0" smtClean="0">
                <a:latin typeface="Symbol" panose="05050102010706020507" pitchFamily="18" charset="2"/>
              </a:rPr>
              <a:t> </a:t>
            </a:r>
            <a:r>
              <a:rPr lang="en-GB" altLang="en-US" sz="2000" dirty="0"/>
              <a:t>are an indispensable ingredient of multi-messenger </a:t>
            </a:r>
            <a:r>
              <a:rPr lang="en-GB" altLang="en-US" sz="2000" dirty="0" smtClean="0"/>
              <a:t>astronomy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altLang="en-US" sz="2000" b="1" dirty="0" smtClean="0">
                <a:latin typeface="Symbol" panose="05050102010706020507" pitchFamily="18" charset="2"/>
              </a:rPr>
              <a:t>n  </a:t>
            </a:r>
            <a:r>
              <a:rPr lang="en-GB" altLang="en-US" sz="2000" dirty="0" smtClean="0"/>
              <a:t>telescopes: opportunities </a:t>
            </a:r>
            <a:r>
              <a:rPr lang="en-GB" altLang="en-US" sz="2000" dirty="0"/>
              <a:t>for precision measurements in </a:t>
            </a:r>
            <a:r>
              <a:rPr lang="en-GB" altLang="en-US" sz="2000" b="1" dirty="0">
                <a:latin typeface="Symbol" panose="05050102010706020507" pitchFamily="18" charset="2"/>
              </a:rPr>
              <a:t>n </a:t>
            </a:r>
            <a:r>
              <a:rPr lang="en-GB" altLang="en-US" sz="2000" dirty="0"/>
              <a:t>physics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>
                <a:cs typeface="Comic Sans MS"/>
              </a:rPr>
              <a:t>ANTARES: more than 10 years of continuous data taking!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>
                <a:cs typeface="Comic Sans MS"/>
              </a:rPr>
              <a:t>ANTARES data taking continues up to the end of GW O3 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 smtClean="0">
                <a:cs typeface="Comic Sans MS"/>
              </a:rPr>
              <a:t>- then, pass </a:t>
            </a:r>
            <a:r>
              <a:rPr lang="en-US" sz="2000" dirty="0">
                <a:cs typeface="Comic Sans MS"/>
              </a:rPr>
              <a:t>the baton </a:t>
            </a:r>
            <a:r>
              <a:rPr lang="en-US" sz="2000" dirty="0" smtClean="0">
                <a:cs typeface="Comic Sans MS"/>
              </a:rPr>
              <a:t> to KM3NeT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cs typeface="Comic Sans MS"/>
              </a:rPr>
              <a:t>ANTARES </a:t>
            </a:r>
            <a:r>
              <a:rPr lang="en-US" sz="2000" dirty="0" smtClean="0"/>
              <a:t>results </a:t>
            </a:r>
            <a:r>
              <a:rPr lang="en-US" sz="2000" dirty="0"/>
              <a:t>from various </a:t>
            </a:r>
            <a:r>
              <a:rPr lang="en-US" sz="2000" dirty="0" smtClean="0"/>
              <a:t>searches </a:t>
            </a:r>
            <a:r>
              <a:rPr lang="en-US" sz="2000" dirty="0"/>
              <a:t>of </a:t>
            </a:r>
            <a:r>
              <a:rPr lang="en-US" sz="2000" dirty="0" smtClean="0"/>
              <a:t>astrophysical </a:t>
            </a:r>
            <a:r>
              <a:rPr lang="en-GB" altLang="en-US" sz="2000" b="1" dirty="0">
                <a:latin typeface="Symbol" panose="05050102010706020507" pitchFamily="18" charset="2"/>
              </a:rPr>
              <a:t>n </a:t>
            </a:r>
            <a:r>
              <a:rPr lang="en-US" sz="2000" dirty="0" smtClean="0"/>
              <a:t>emission.</a:t>
            </a:r>
            <a:endParaRPr lang="en-US" sz="2000" dirty="0"/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 smtClean="0"/>
              <a:t>- (point-like</a:t>
            </a:r>
            <a:r>
              <a:rPr lang="en-US" sz="2000" dirty="0"/>
              <a:t>, diffuse, </a:t>
            </a:r>
            <a:r>
              <a:rPr lang="en-US" sz="2000" dirty="0" smtClean="0"/>
              <a:t>extended regions, dark </a:t>
            </a:r>
            <a:r>
              <a:rPr lang="en-US" sz="2000" dirty="0"/>
              <a:t>matter, …)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>
                <a:cs typeface="Comic Sans MS"/>
              </a:rPr>
              <a:t>ANTARES/KM3NeT a</a:t>
            </a:r>
            <a:r>
              <a:rPr lang="en-US" sz="2000" dirty="0" smtClean="0"/>
              <a:t>ctive </a:t>
            </a:r>
            <a:r>
              <a:rPr lang="en-US" sz="2000" dirty="0"/>
              <a:t>multi-messenger </a:t>
            </a:r>
            <a:r>
              <a:rPr lang="en-US" sz="2000" dirty="0" smtClean="0"/>
              <a:t>program: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 smtClean="0"/>
              <a:t>- Neutrino alerts distribution, participation to GCN and AMON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 smtClean="0"/>
              <a:t>- External alerts reception, prompt analysis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 smtClean="0"/>
              <a:t>- Offline multi-messenger analysis.</a:t>
            </a:r>
            <a:endParaRPr lang="en-US" sz="2000" dirty="0"/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 smtClean="0"/>
              <a:t>- Combined </a:t>
            </a:r>
            <a:r>
              <a:rPr lang="en-US" sz="2000" dirty="0"/>
              <a:t>analyses with IceCube (point sources, galactic plane</a:t>
            </a:r>
            <a:r>
              <a:rPr lang="en-US" sz="2000" dirty="0" smtClean="0"/>
              <a:t>, </a:t>
            </a:r>
            <a:r>
              <a:rPr lang="mr-IN" sz="2000" dirty="0" smtClean="0"/>
              <a:t>…</a:t>
            </a:r>
            <a:r>
              <a:rPr lang="en-US" sz="2000" dirty="0" smtClean="0"/>
              <a:t>).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Best practice and multi-messenger collaborations ported to KM3NeT!</a:t>
            </a:r>
            <a:r>
              <a:rPr lang="en-GB" altLang="en-US" sz="2000" dirty="0"/>
              <a:t> </a:t>
            </a:r>
            <a:endParaRPr lang="en-GB" altLang="en-US" sz="2000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000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en-US" sz="2000" dirty="0" smtClean="0">
              <a:cs typeface="Comic Sans MS"/>
            </a:endParaRPr>
          </a:p>
        </p:txBody>
      </p:sp>
      <p:sp>
        <p:nvSpPr>
          <p:cNvPr id="13" name="Titolo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780093"/>
          </a:xfrm>
        </p:spPr>
        <p:txBody>
          <a:bodyPr/>
          <a:lstStyle/>
          <a:p>
            <a:r>
              <a:rPr lang="en-GB" dirty="0" smtClean="0"/>
              <a:t>Summary </a:t>
            </a:r>
            <a:r>
              <a:rPr lang="en-GB" dirty="0"/>
              <a:t>and Perspectives</a:t>
            </a: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003" y="86538"/>
            <a:ext cx="585267" cy="585267"/>
          </a:xfrm>
          <a:prstGeom prst="rect">
            <a:avLst/>
          </a:prstGeom>
        </p:spPr>
      </p:pic>
      <p:pic>
        <p:nvPicPr>
          <p:cNvPr id="11" name="Picture 4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994" y="94113"/>
            <a:ext cx="576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isultati immagini per neutrin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802" y="145171"/>
            <a:ext cx="481848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Spurio:Neutrino astrophysics, Baracchi2019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408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/>
          <a:srcRect l="8058" t="16300" r="19417" b="12761"/>
          <a:stretch/>
        </p:blipFill>
        <p:spPr>
          <a:xfrm>
            <a:off x="0" y="0"/>
            <a:ext cx="9081856" cy="4996846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3838337" y="1000819"/>
            <a:ext cx="3580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https://agenda.infn.it/event/19259/</a:t>
            </a:r>
            <a:endParaRPr lang="en-US" dirty="0"/>
          </a:p>
        </p:txBody>
      </p:sp>
      <p:sp>
        <p:nvSpPr>
          <p:cNvPr id="9" name="Rettangolo 8"/>
          <p:cNvSpPr/>
          <p:nvPr/>
        </p:nvSpPr>
        <p:spPr>
          <a:xfrm>
            <a:off x="139407" y="4918016"/>
            <a:ext cx="886518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/>
              <a:t>Il </a:t>
            </a:r>
            <a:r>
              <a:rPr lang="it-IT" sz="1200" dirty="0"/>
              <a:t>Meeting </a:t>
            </a:r>
            <a:r>
              <a:rPr lang="it-IT" sz="1200" dirty="0" smtClean="0"/>
              <a:t>ha </a:t>
            </a:r>
            <a:r>
              <a:rPr lang="it-IT" sz="1200" dirty="0"/>
              <a:t>l’intento di stimolare la discussione tra le comunità </a:t>
            </a:r>
            <a:r>
              <a:rPr lang="it-IT" sz="1200" dirty="0" smtClean="0"/>
              <a:t>di </a:t>
            </a:r>
            <a:r>
              <a:rPr lang="it-IT" sz="1200" dirty="0"/>
              <a:t>fisici operanti nei settori dell’astronomia con neutrini, dell’astrofisica delle alte energie con radiazione elettromagnetica e delle onde gravitazionali. L’incontro è organizzato congiuntamente </a:t>
            </a:r>
            <a:r>
              <a:rPr lang="it-IT" sz="1200" dirty="0" smtClean="0"/>
              <a:t>da INFN </a:t>
            </a:r>
            <a:r>
              <a:rPr lang="it-IT" sz="1200" dirty="0"/>
              <a:t>e </a:t>
            </a:r>
            <a:r>
              <a:rPr lang="it-IT" sz="1200" dirty="0" smtClean="0"/>
              <a:t>INAF</a:t>
            </a:r>
          </a:p>
          <a:p>
            <a:endParaRPr lang="it-IT" sz="400" dirty="0"/>
          </a:p>
          <a:p>
            <a:r>
              <a:rPr lang="it-IT" sz="1200" dirty="0" smtClean="0"/>
              <a:t>Nel Meeting saranno discussi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/>
              <a:t>I</a:t>
            </a:r>
            <a:r>
              <a:rPr lang="it-IT" sz="1200" dirty="0" smtClean="0"/>
              <a:t> </a:t>
            </a:r>
            <a:r>
              <a:rPr lang="it-IT" sz="1200" dirty="0"/>
              <a:t>principali risultati dei rivelatori di neutrini di alta energia già operanti e le prospettive future tenendo conto dei rivelatori già in costruzione ed in fase di </a:t>
            </a:r>
            <a:r>
              <a:rPr lang="it-IT" sz="1200" dirty="0" smtClean="0"/>
              <a:t>progetto.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 smtClean="0"/>
              <a:t>I </a:t>
            </a:r>
            <a:r>
              <a:rPr lang="it-IT" sz="1200" dirty="0"/>
              <a:t>risultati ottenuti nell'ambito delle onde gravitazionali in connessione con le possibili osservazioni </a:t>
            </a:r>
            <a:r>
              <a:rPr lang="it-IT" sz="1200" dirty="0" smtClean="0"/>
              <a:t>multi-</a:t>
            </a:r>
            <a:r>
              <a:rPr lang="it-IT" sz="1200" dirty="0" err="1" smtClean="0"/>
              <a:t>messagere</a:t>
            </a:r>
            <a:endParaRPr lang="it-IT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 smtClean="0"/>
              <a:t>Discussioni </a:t>
            </a:r>
            <a:r>
              <a:rPr lang="it-IT" sz="1200" dirty="0"/>
              <a:t>sulle possibili sorgenti di neutrini, gamma di alta energia e raggi cosmici.</a:t>
            </a:r>
            <a:endParaRPr lang="en-US" sz="1200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Spurio:Neutrino astrophysics, Baracchi2019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868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Spares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Spurio:Neutrino astrophysics, Baracchi2019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09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49" y="0"/>
            <a:ext cx="8515351" cy="780093"/>
          </a:xfrm>
        </p:spPr>
        <p:txBody>
          <a:bodyPr>
            <a:noAutofit/>
          </a:bodyPr>
          <a:lstStyle/>
          <a:p>
            <a:r>
              <a:rPr lang="en-US" dirty="0"/>
              <a:t>Searching for HEN </a:t>
            </a:r>
            <a:r>
              <a:rPr lang="en-US" dirty="0" smtClean="0"/>
              <a:t>from </a:t>
            </a:r>
            <a:r>
              <a:rPr lang="en-US" dirty="0"/>
              <a:t>BBH coalescences </a:t>
            </a:r>
            <a:r>
              <a:rPr lang="en-US" dirty="0" smtClean="0"/>
              <a:t>(O1-O2)</a:t>
            </a:r>
            <a:endParaRPr lang="en-US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93156"/>
            <a:ext cx="9283779" cy="6051781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806824" y="808205"/>
            <a:ext cx="76558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HEN emission coincident with GW signals expected </a:t>
            </a:r>
            <a:r>
              <a:rPr lang="en-US" sz="2400" b="1" dirty="0" smtClean="0">
                <a:solidFill>
                  <a:schemeClr val="bg1"/>
                </a:solidFill>
              </a:rPr>
              <a:t>?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 If </a:t>
            </a:r>
            <a:r>
              <a:rPr lang="en-US" sz="2400" b="1" dirty="0">
                <a:solidFill>
                  <a:schemeClr val="bg1"/>
                </a:solidFill>
              </a:rPr>
              <a:t>hadronic/magnetic environment</a:t>
            </a:r>
            <a:endParaRPr lang="en-GB" sz="2400" b="1" dirty="0">
              <a:solidFill>
                <a:schemeClr val="bg1"/>
              </a:solidFill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456491" y="1507940"/>
            <a:ext cx="8006208" cy="2146180"/>
            <a:chOff x="160657" y="1467599"/>
            <a:chExt cx="8006208" cy="2146180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657" y="1596333"/>
              <a:ext cx="3047614" cy="1447313"/>
            </a:xfrm>
            <a:prstGeom prst="rect">
              <a:avLst/>
            </a:prstGeom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1004" y="2097458"/>
              <a:ext cx="2167740" cy="753656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9340" y="1467599"/>
              <a:ext cx="1557525" cy="1934996"/>
            </a:xfrm>
            <a:prstGeom prst="rect">
              <a:avLst/>
            </a:prstGeom>
          </p:spPr>
        </p:pic>
        <p:sp>
          <p:nvSpPr>
            <p:cNvPr id="10" name="Rettangolo 9"/>
            <p:cNvSpPr/>
            <p:nvPr/>
          </p:nvSpPr>
          <p:spPr>
            <a:xfrm>
              <a:off x="190494" y="3029004"/>
              <a:ext cx="3022967" cy="584775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r>
                <a:rPr lang="it-IT" sz="1600" i="1" dirty="0" err="1" smtClean="0">
                  <a:solidFill>
                    <a:schemeClr val="bg1"/>
                  </a:solidFill>
                  <a:latin typeface="Arial" panose="020B0604020202020204" pitchFamily="34" charset="0"/>
                </a:rPr>
                <a:t>Tidally</a:t>
              </a:r>
              <a:r>
                <a:rPr lang="it-IT" sz="1600" i="1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it-IT" sz="1600" i="1" dirty="0" err="1" smtClean="0">
                  <a:solidFill>
                    <a:schemeClr val="bg1"/>
                  </a:solidFill>
                  <a:latin typeface="Arial" panose="020B0604020202020204" pitchFamily="34" charset="0"/>
                </a:rPr>
                <a:t>heated</a:t>
              </a:r>
              <a:r>
                <a:rPr lang="it-IT" sz="1600" i="1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it-IT" sz="1600" i="1" dirty="0" err="1" smtClean="0">
                  <a:solidFill>
                    <a:schemeClr val="bg1"/>
                  </a:solidFill>
                  <a:latin typeface="Arial" panose="020B0604020202020204" pitchFamily="34" charset="0"/>
                </a:rPr>
                <a:t>outer</a:t>
              </a:r>
              <a:r>
                <a:rPr lang="it-IT" sz="1600" i="1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it-IT" sz="1600" i="1" dirty="0" err="1" smtClean="0">
                  <a:solidFill>
                    <a:schemeClr val="bg1"/>
                  </a:solidFill>
                  <a:latin typeface="Arial" panose="020B0604020202020204" pitchFamily="34" charset="0"/>
                </a:rPr>
                <a:t>rim</a:t>
              </a:r>
              <a:r>
                <a:rPr lang="it-IT" sz="1600" i="1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; </a:t>
              </a:r>
              <a:r>
                <a:rPr lang="it-IT" sz="1600" i="1" dirty="0" err="1" smtClean="0">
                  <a:solidFill>
                    <a:schemeClr val="bg1"/>
                  </a:solidFill>
                  <a:latin typeface="Arial" panose="020B0604020202020204" pitchFamily="34" charset="0"/>
                </a:rPr>
                <a:t>active</a:t>
              </a:r>
              <a:r>
                <a:rPr lang="it-IT" sz="1600" i="1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it-IT" sz="1600" i="1" dirty="0" err="1" smtClean="0">
                  <a:solidFill>
                    <a:schemeClr val="bg1"/>
                  </a:solidFill>
                  <a:latin typeface="Arial" panose="020B0604020202020204" pitchFamily="34" charset="0"/>
                </a:rPr>
                <a:t>magnetorotational</a:t>
              </a:r>
              <a:r>
                <a:rPr lang="it-IT" sz="1600" i="1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it-IT" sz="1600" i="1" dirty="0" err="1" smtClean="0">
                  <a:solidFill>
                    <a:schemeClr val="bg1"/>
                  </a:solidFill>
                  <a:latin typeface="Arial" panose="020B0604020202020204" pitchFamily="34" charset="0"/>
                </a:rPr>
                <a:t>instabilities</a:t>
              </a:r>
              <a:endParaRPr lang="en-GB" sz="16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Rettangolo arrotondato 14"/>
          <p:cNvSpPr/>
          <p:nvPr/>
        </p:nvSpPr>
        <p:spPr>
          <a:xfrm>
            <a:off x="160657" y="3715607"/>
            <a:ext cx="8983343" cy="3120355"/>
          </a:xfrm>
          <a:prstGeom prst="roundRect">
            <a:avLst/>
          </a:prstGeom>
          <a:solidFill>
            <a:srgbClr val="000000">
              <a:alpha val="6000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Online neutrino searches (ANTARES/IceCube) for every GW alert during O2: results to LIGO/Virgo on private GCN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Offline optimized event-by-event searches for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prstClr val="white"/>
                </a:solidFill>
              </a:rPr>
              <a:t>GW150914</a:t>
            </a:r>
            <a:r>
              <a:rPr lang="en-GB" sz="2000" dirty="0" smtClean="0">
                <a:solidFill>
                  <a:prstClr val="white"/>
                </a:solidFill>
              </a:rPr>
              <a:t>: </a:t>
            </a:r>
            <a:r>
              <a:rPr lang="en-GB" sz="2000" dirty="0">
                <a:solidFill>
                  <a:prstClr val="white"/>
                </a:solidFill>
              </a:rPr>
              <a:t>HEN emission&lt;20% of GW energy;         </a:t>
            </a:r>
            <a:r>
              <a:rPr lang="en-GB" sz="2000" dirty="0" smtClean="0">
                <a:solidFill>
                  <a:prstClr val="white"/>
                </a:solidFill>
              </a:rPr>
              <a:t>	</a:t>
            </a:r>
            <a:r>
              <a:rPr lang="en-GB" sz="1600" dirty="0" smtClean="0">
                <a:solidFill>
                  <a:prstClr val="white"/>
                </a:solidFill>
              </a:rPr>
              <a:t>PRD93 </a:t>
            </a:r>
            <a:r>
              <a:rPr lang="en-GB" sz="1600" dirty="0">
                <a:solidFill>
                  <a:prstClr val="white"/>
                </a:solidFill>
              </a:rPr>
              <a:t>(2016) 122010</a:t>
            </a:r>
            <a:endParaRPr lang="en-GB" sz="2000" dirty="0">
              <a:solidFill>
                <a:prstClr val="white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prstClr val="white"/>
                </a:solidFill>
              </a:rPr>
              <a:t>GW151226+LVT151012</a:t>
            </a:r>
            <a:r>
              <a:rPr lang="en-GB" sz="2000" dirty="0" smtClean="0">
                <a:solidFill>
                  <a:prstClr val="white"/>
                </a:solidFill>
              </a:rPr>
              <a:t>: </a:t>
            </a:r>
            <a:r>
              <a:rPr lang="en-GB" sz="2000" dirty="0">
                <a:solidFill>
                  <a:prstClr val="white"/>
                </a:solidFill>
              </a:rPr>
              <a:t>HEN </a:t>
            </a:r>
            <a:r>
              <a:rPr lang="en-GB" sz="2000" dirty="0" smtClean="0">
                <a:solidFill>
                  <a:prstClr val="white"/>
                </a:solidFill>
              </a:rPr>
              <a:t>&lt;</a:t>
            </a:r>
            <a:r>
              <a:rPr lang="en-GB" sz="2000" dirty="0">
                <a:solidFill>
                  <a:prstClr val="white"/>
                </a:solidFill>
              </a:rPr>
              <a:t>1-15% of GW energy; 	</a:t>
            </a:r>
            <a:r>
              <a:rPr lang="en-GB" sz="1600" dirty="0" smtClean="0">
                <a:solidFill>
                  <a:prstClr val="white"/>
                </a:solidFill>
              </a:rPr>
              <a:t>PRD96 </a:t>
            </a:r>
            <a:r>
              <a:rPr lang="en-GB" sz="1600" dirty="0">
                <a:solidFill>
                  <a:prstClr val="white"/>
                </a:solidFill>
              </a:rPr>
              <a:t>(2017) 022005 </a:t>
            </a:r>
            <a:endParaRPr lang="en-GB" sz="2000" dirty="0">
              <a:solidFill>
                <a:prstClr val="white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prstClr val="white"/>
                </a:solidFill>
              </a:rPr>
              <a:t>GW170104</a:t>
            </a:r>
            <a:r>
              <a:rPr lang="en-GB" sz="2000" dirty="0">
                <a:solidFill>
                  <a:prstClr val="white"/>
                </a:solidFill>
              </a:rPr>
              <a:t>: first full sky search, optimization. 	</a:t>
            </a:r>
            <a:r>
              <a:rPr lang="fr-FR" sz="1600" dirty="0" smtClean="0">
                <a:solidFill>
                  <a:prstClr val="white"/>
                </a:solidFill>
              </a:rPr>
              <a:t>EPJC </a:t>
            </a:r>
            <a:r>
              <a:rPr lang="fr-FR" sz="1600" dirty="0">
                <a:solidFill>
                  <a:prstClr val="white"/>
                </a:solidFill>
              </a:rPr>
              <a:t>77(2017) 911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prstClr val="white"/>
                </a:solidFill>
              </a:rPr>
              <a:t>O1</a:t>
            </a:r>
            <a:r>
              <a:rPr lang="en-GB" sz="2000" dirty="0">
                <a:solidFill>
                  <a:prstClr val="white"/>
                </a:solidFill>
              </a:rPr>
              <a:t> sub-threshold events				</a:t>
            </a:r>
            <a:r>
              <a:rPr lang="fr-FR" sz="1600" dirty="0" err="1" smtClean="0">
                <a:solidFill>
                  <a:prstClr val="white"/>
                </a:solidFill>
              </a:rPr>
              <a:t>ApJ</a:t>
            </a:r>
            <a:r>
              <a:rPr lang="fr-FR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>
                <a:solidFill>
                  <a:prstClr val="white"/>
                </a:solidFill>
              </a:rPr>
              <a:t>870:134</a:t>
            </a:r>
            <a:r>
              <a:rPr lang="fr-FR" sz="1600" dirty="0">
                <a:solidFill>
                  <a:prstClr val="white"/>
                </a:solidFill>
              </a:rPr>
              <a:t>(2019) </a:t>
            </a:r>
            <a:endParaRPr lang="en-GB" sz="2400" dirty="0" smtClean="0"/>
          </a:p>
        </p:txBody>
      </p:sp>
      <p:sp>
        <p:nvSpPr>
          <p:cNvPr id="17" name="Rettangolo 16"/>
          <p:cNvSpPr/>
          <p:nvPr/>
        </p:nvSpPr>
        <p:spPr>
          <a:xfrm>
            <a:off x="7497109" y="3430917"/>
            <a:ext cx="4251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i="1" dirty="0" smtClean="0">
                <a:solidFill>
                  <a:schemeClr val="bg1"/>
                </a:solidFill>
                <a:latin typeface="Symbol" panose="05050102010706020507" pitchFamily="18" charset="2"/>
              </a:rPr>
              <a:t>n</a:t>
            </a:r>
            <a:endParaRPr lang="en-GB" sz="2800" b="1" dirty="0">
              <a:latin typeface="Symbol" panose="05050102010706020507" pitchFamily="18" charset="2"/>
            </a:endParaRPr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prstClr val="black">
                    <a:tint val="75000"/>
                  </a:prstClr>
                </a:solidFill>
              </a:rPr>
              <a:t>M. Spurio - NuTel 2019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299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Binary NS </a:t>
            </a:r>
            <a:r>
              <a:rPr lang="en-GB" dirty="0"/>
              <a:t>Mergers and HEN?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17" y="822960"/>
            <a:ext cx="9270009" cy="6048103"/>
          </a:xfrm>
          <a:prstGeom prst="rect">
            <a:avLst/>
          </a:prstGeom>
        </p:spPr>
      </p:pic>
      <p:sp>
        <p:nvSpPr>
          <p:cNvPr id="20" name="Rettangolo 19"/>
          <p:cNvSpPr/>
          <p:nvPr/>
        </p:nvSpPr>
        <p:spPr>
          <a:xfrm>
            <a:off x="6830903" y="1343686"/>
            <a:ext cx="121379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6600" b="1" i="1" dirty="0">
                <a:solidFill>
                  <a:schemeClr val="bg1"/>
                </a:solidFill>
                <a:latin typeface="Symbol" panose="05050102010706020507" pitchFamily="18" charset="2"/>
              </a:rPr>
              <a:t>n</a:t>
            </a:r>
            <a:r>
              <a:rPr lang="it-IT" sz="6600" b="1" i="1" dirty="0" smtClean="0">
                <a:solidFill>
                  <a:schemeClr val="bg1"/>
                </a:solidFill>
                <a:latin typeface="Symbol" panose="05050102010706020507" pitchFamily="18" charset="2"/>
              </a:rPr>
              <a:t> ?</a:t>
            </a:r>
            <a:endParaRPr lang="en-GB" sz="6600" b="1" dirty="0">
              <a:latin typeface="Symbol" panose="05050102010706020507" pitchFamily="18" charset="2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2722789" y="2938996"/>
            <a:ext cx="38631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3" name="Fumetto 2 22"/>
          <p:cNvSpPr/>
          <p:nvPr/>
        </p:nvSpPr>
        <p:spPr>
          <a:xfrm>
            <a:off x="628651" y="1071723"/>
            <a:ext cx="5106090" cy="1379960"/>
          </a:xfrm>
          <a:prstGeom prst="wedgeRoundRectCallout">
            <a:avLst>
              <a:gd name="adj1" fmla="val 77299"/>
              <a:gd name="adj2" fmla="val -6511"/>
              <a:gd name="adj3" fmla="val 16667"/>
            </a:avLst>
          </a:prstGeom>
          <a:solidFill>
            <a:srgbClr val="000000">
              <a:alpha val="60000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Prompt neutrino production on-axis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Off-axis scenario, neutrino-production related to the extended </a:t>
            </a:r>
            <a:r>
              <a:rPr lang="en-US" sz="1600" dirty="0">
                <a:solidFill>
                  <a:schemeClr val="bg1"/>
                </a:solidFill>
                <a:latin typeface="Symbol" panose="05050102010706020507" pitchFamily="18" charset="2"/>
              </a:rPr>
              <a:t>g</a:t>
            </a:r>
            <a:r>
              <a:rPr lang="en-US" sz="1600" dirty="0">
                <a:solidFill>
                  <a:schemeClr val="bg1"/>
                </a:solidFill>
              </a:rPr>
              <a:t>-ray emission (Kimura et al. 2017).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(Later) Extended emission from a relativistic wind with its rotational energy, </a:t>
            </a:r>
            <a:r>
              <a:rPr lang="en-US" sz="1600" dirty="0" smtClean="0">
                <a:solidFill>
                  <a:schemeClr val="bg1"/>
                </a:solidFill>
              </a:rPr>
              <a:t>(</a:t>
            </a:r>
            <a:r>
              <a:rPr lang="en-US" sz="1600" dirty="0" err="1" smtClean="0">
                <a:solidFill>
                  <a:schemeClr val="bg1"/>
                </a:solidFill>
              </a:rPr>
              <a:t>Fang&amp;Metzger</a:t>
            </a:r>
            <a:r>
              <a:rPr lang="en-US" sz="1600" dirty="0" smtClean="0">
                <a:solidFill>
                  <a:schemeClr val="bg1"/>
                </a:solidFill>
              </a:rPr>
              <a:t>. </a:t>
            </a:r>
            <a:r>
              <a:rPr lang="en-US" sz="1600" dirty="0" err="1" smtClean="0">
                <a:solidFill>
                  <a:schemeClr val="bg1"/>
                </a:solidFill>
              </a:rPr>
              <a:t>ApJ</a:t>
            </a:r>
            <a:r>
              <a:rPr lang="en-US" sz="1600" dirty="0" smtClean="0">
                <a:solidFill>
                  <a:schemeClr val="bg1"/>
                </a:solidFill>
              </a:rPr>
              <a:t> 2017).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prstClr val="black">
                    <a:tint val="75000"/>
                  </a:prstClr>
                </a:solidFill>
              </a:rPr>
              <a:t>M. Spurio - NuTel 2019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2" y="2754622"/>
            <a:ext cx="3506781" cy="1974271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92" y="3144197"/>
            <a:ext cx="4964515" cy="3151271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1" y="4692861"/>
            <a:ext cx="3506781" cy="2199050"/>
          </a:xfrm>
          <a:prstGeom prst="rect">
            <a:avLst/>
          </a:prstGeom>
        </p:spPr>
      </p:pic>
      <p:sp>
        <p:nvSpPr>
          <p:cNvPr id="3" name="Figura a mano libera 2"/>
          <p:cNvSpPr/>
          <p:nvPr/>
        </p:nvSpPr>
        <p:spPr>
          <a:xfrm>
            <a:off x="6642847" y="5030431"/>
            <a:ext cx="1559859" cy="832485"/>
          </a:xfrm>
          <a:custGeom>
            <a:avLst/>
            <a:gdLst>
              <a:gd name="connsiteX0" fmla="*/ 0 w 1559859"/>
              <a:gd name="connsiteY0" fmla="*/ 819038 h 832485"/>
              <a:gd name="connsiteX1" fmla="*/ 336177 w 1559859"/>
              <a:gd name="connsiteY1" fmla="*/ 523202 h 832485"/>
              <a:gd name="connsiteX2" fmla="*/ 699247 w 1559859"/>
              <a:gd name="connsiteY2" fmla="*/ 173579 h 832485"/>
              <a:gd name="connsiteX3" fmla="*/ 968188 w 1559859"/>
              <a:gd name="connsiteY3" fmla="*/ 12214 h 832485"/>
              <a:gd name="connsiteX4" fmla="*/ 1196788 w 1559859"/>
              <a:gd name="connsiteY4" fmla="*/ 79449 h 832485"/>
              <a:gd name="connsiteX5" fmla="*/ 1492624 w 1559859"/>
              <a:gd name="connsiteY5" fmla="*/ 617332 h 832485"/>
              <a:gd name="connsiteX6" fmla="*/ 1559859 w 1559859"/>
              <a:gd name="connsiteY6" fmla="*/ 832485 h 832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9859" h="832485">
                <a:moveTo>
                  <a:pt x="0" y="819038"/>
                </a:moveTo>
                <a:cubicBezTo>
                  <a:pt x="109818" y="724908"/>
                  <a:pt x="219636" y="630779"/>
                  <a:pt x="336177" y="523202"/>
                </a:cubicBezTo>
                <a:cubicBezTo>
                  <a:pt x="452718" y="415625"/>
                  <a:pt x="593912" y="258744"/>
                  <a:pt x="699247" y="173579"/>
                </a:cubicBezTo>
                <a:cubicBezTo>
                  <a:pt x="804582" y="88414"/>
                  <a:pt x="885265" y="27902"/>
                  <a:pt x="968188" y="12214"/>
                </a:cubicBezTo>
                <a:cubicBezTo>
                  <a:pt x="1051111" y="-3474"/>
                  <a:pt x="1109382" y="-21404"/>
                  <a:pt x="1196788" y="79449"/>
                </a:cubicBezTo>
                <a:cubicBezTo>
                  <a:pt x="1284194" y="180302"/>
                  <a:pt x="1432112" y="491826"/>
                  <a:pt x="1492624" y="617332"/>
                </a:cubicBezTo>
                <a:cubicBezTo>
                  <a:pt x="1553136" y="742838"/>
                  <a:pt x="1556497" y="787661"/>
                  <a:pt x="1559859" y="832485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ttangolo 28"/>
          <p:cNvSpPr/>
          <p:nvPr/>
        </p:nvSpPr>
        <p:spPr>
          <a:xfrm>
            <a:off x="6585977" y="2193900"/>
            <a:ext cx="18517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solidFill>
                  <a:srgbClr val="FFFF00"/>
                </a:solidFill>
                <a:latin typeface="Calibri Light" panose="020F0302020204030204"/>
                <a:ea typeface="+mj-ea"/>
                <a:cs typeface="+mj-cs"/>
              </a:rPr>
              <a:t>ApJL</a:t>
            </a:r>
            <a:r>
              <a:rPr lang="en-US" sz="1600" b="1" dirty="0">
                <a:solidFill>
                  <a:srgbClr val="FFFF00"/>
                </a:solidFill>
                <a:latin typeface="Calibri Light" panose="020F0302020204030204"/>
                <a:ea typeface="+mj-ea"/>
                <a:cs typeface="+mj-cs"/>
              </a:rPr>
              <a:t> 850:L35 </a:t>
            </a:r>
            <a:r>
              <a:rPr lang="en-US" sz="1600" b="1" dirty="0" smtClean="0">
                <a:solidFill>
                  <a:srgbClr val="FFFF00"/>
                </a:solidFill>
                <a:latin typeface="Calibri Light" panose="020F0302020204030204"/>
                <a:ea typeface="+mj-ea"/>
                <a:cs typeface="+mj-cs"/>
              </a:rPr>
              <a:t>(2017)</a:t>
            </a:r>
            <a:endParaRPr lang="en-GB" sz="1050" b="1" dirty="0">
              <a:solidFill>
                <a:srgbClr val="FFFF00"/>
              </a:solidFill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5833970" y="2487017"/>
            <a:ext cx="3535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  <a:latin typeface="Liberation Sans"/>
              </a:rPr>
              <a:t>(</a:t>
            </a:r>
            <a:r>
              <a:rPr lang="en-US" sz="1600" b="1" dirty="0" err="1" smtClean="0">
                <a:solidFill>
                  <a:srgbClr val="FFFF00"/>
                </a:solidFill>
                <a:latin typeface="+mj-lt"/>
              </a:rPr>
              <a:t>multimessenger</a:t>
            </a:r>
            <a:r>
              <a:rPr lang="en-US" sz="1600" b="1" dirty="0">
                <a:solidFill>
                  <a:srgbClr val="FFFF00"/>
                </a:solidFill>
                <a:latin typeface="+mj-lt"/>
              </a:rPr>
              <a:t>): </a:t>
            </a:r>
            <a:r>
              <a:rPr lang="en-US" sz="1600" b="1" dirty="0" err="1">
                <a:solidFill>
                  <a:srgbClr val="FFFF00"/>
                </a:solidFill>
                <a:latin typeface="+mj-lt"/>
              </a:rPr>
              <a:t>ApJL</a:t>
            </a:r>
            <a:r>
              <a:rPr lang="en-US" sz="1600" b="1" dirty="0">
                <a:solidFill>
                  <a:srgbClr val="FFFF00"/>
                </a:solidFill>
                <a:latin typeface="+mj-lt"/>
              </a:rPr>
              <a:t> 848 L12 (2017)</a:t>
            </a:r>
          </a:p>
        </p:txBody>
      </p:sp>
    </p:spTree>
    <p:extLst>
      <p:ext uri="{BB962C8B-B14F-4D97-AF65-F5344CB8AC3E}">
        <p14:creationId xmlns:p14="http://schemas.microsoft.com/office/powerpoint/2010/main" val="85283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t="2530" b="13582"/>
          <a:stretch/>
        </p:blipFill>
        <p:spPr>
          <a:xfrm>
            <a:off x="823582" y="16328"/>
            <a:ext cx="8734097" cy="6858001"/>
          </a:xfrm>
          <a:prstGeom prst="rect">
            <a:avLst/>
          </a:prstGeom>
        </p:spPr>
      </p:pic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Spurio:Neutrino astrophysics, Baracchi2019</a:t>
            </a:r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t="2530" b="13582"/>
          <a:stretch/>
        </p:blipFill>
        <p:spPr>
          <a:xfrm>
            <a:off x="-9198" y="10877"/>
            <a:ext cx="8734097" cy="685800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33" y="654472"/>
            <a:ext cx="9144000" cy="5884441"/>
          </a:xfrm>
          <a:prstGeom prst="rect">
            <a:avLst/>
          </a:prstGeom>
        </p:spPr>
      </p:pic>
      <p:grpSp>
        <p:nvGrpSpPr>
          <p:cNvPr id="20" name="Gruppo 19"/>
          <p:cNvGrpSpPr/>
          <p:nvPr/>
        </p:nvGrpSpPr>
        <p:grpSpPr>
          <a:xfrm>
            <a:off x="473643" y="523875"/>
            <a:ext cx="4955606" cy="5121050"/>
            <a:chOff x="473643" y="523875"/>
            <a:chExt cx="4955606" cy="5121050"/>
          </a:xfrm>
        </p:grpSpPr>
        <p:cxnSp>
          <p:nvCxnSpPr>
            <p:cNvPr id="10" name="Connettore 1 9"/>
            <p:cNvCxnSpPr/>
            <p:nvPr/>
          </p:nvCxnSpPr>
          <p:spPr>
            <a:xfrm flipH="1">
              <a:off x="1076325" y="523875"/>
              <a:ext cx="9525" cy="4591050"/>
            </a:xfrm>
            <a:prstGeom prst="line">
              <a:avLst/>
            </a:prstGeom>
            <a:ln w="57150">
              <a:solidFill>
                <a:srgbClr val="FFFFFF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 flipH="1" flipV="1">
              <a:off x="1066800" y="5103363"/>
              <a:ext cx="4362449" cy="9525"/>
            </a:xfrm>
            <a:prstGeom prst="line">
              <a:avLst/>
            </a:prstGeom>
            <a:ln w="57150">
              <a:solidFill>
                <a:srgbClr val="FFFFFF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/>
            <p:cNvSpPr txBox="1"/>
            <p:nvPr/>
          </p:nvSpPr>
          <p:spPr>
            <a:xfrm>
              <a:off x="3530624" y="5183260"/>
              <a:ext cx="16600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Log(</a:t>
              </a:r>
              <a:r>
                <a:rPr lang="en-US" sz="2400" dirty="0">
                  <a:solidFill>
                    <a:schemeClr val="bg1"/>
                  </a:solidFill>
                </a:rPr>
                <a:t>E</a:t>
              </a:r>
              <a:r>
                <a:rPr lang="en-US" sz="2400" dirty="0" smtClean="0">
                  <a:solidFill>
                    <a:schemeClr val="bg1"/>
                  </a:solidFill>
                </a:rPr>
                <a:t>nergy)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15" name="CasellaDiTesto 14"/>
            <p:cNvSpPr txBox="1"/>
            <p:nvPr/>
          </p:nvSpPr>
          <p:spPr>
            <a:xfrm rot="16200000">
              <a:off x="47886" y="2421010"/>
              <a:ext cx="13131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Log(Flux)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17" name="Connettore 1 16"/>
            <p:cNvCxnSpPr/>
            <p:nvPr/>
          </p:nvCxnSpPr>
          <p:spPr>
            <a:xfrm>
              <a:off x="1480467" y="1089492"/>
              <a:ext cx="3329658" cy="3481833"/>
            </a:xfrm>
            <a:prstGeom prst="line">
              <a:avLst/>
            </a:prstGeom>
            <a:ln w="76200">
              <a:solidFill>
                <a:srgbClr val="D1EE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ttangolo 18"/>
            <p:cNvSpPr/>
            <p:nvPr/>
          </p:nvSpPr>
          <p:spPr>
            <a:xfrm>
              <a:off x="2464321" y="1658487"/>
              <a:ext cx="1627369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D1EE42"/>
                  </a:solidFill>
                </a:rPr>
                <a:t>Neutrino flux:</a:t>
              </a:r>
            </a:p>
            <a:p>
              <a:pPr algn="ctr"/>
              <a:r>
                <a:rPr lang="en-US" sz="4000" dirty="0" smtClean="0">
                  <a:solidFill>
                    <a:srgbClr val="D1EE42"/>
                  </a:solidFill>
                </a:rPr>
                <a:t>E</a:t>
              </a:r>
              <a:r>
                <a:rPr lang="en-US" sz="4000" baseline="30000" dirty="0" smtClean="0">
                  <a:solidFill>
                    <a:srgbClr val="D1EE42"/>
                  </a:solidFill>
                </a:rPr>
                <a:t>-</a:t>
              </a:r>
              <a:r>
                <a:rPr lang="en-US" sz="4000" baseline="30000" dirty="0" smtClean="0">
                  <a:solidFill>
                    <a:srgbClr val="D1EE42"/>
                  </a:solidFill>
                  <a:latin typeface="Symbol" panose="05050102010706020507" pitchFamily="18" charset="2"/>
                </a:rPr>
                <a:t>g</a:t>
              </a:r>
              <a:endParaRPr lang="en-US" sz="4000" baseline="30000" dirty="0">
                <a:solidFill>
                  <a:srgbClr val="D1EE42"/>
                </a:solidFill>
                <a:latin typeface="Symbol" panose="05050102010706020507" pitchFamily="18" charset="2"/>
              </a:endParaRPr>
            </a:p>
          </p:txBody>
        </p:sp>
      </p:grp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484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7" name="Picture 7"/>
          <p:cNvPicPr>
            <a:picLocks noChangeAspect="1" noChangeArrowheads="1"/>
          </p:cNvPicPr>
          <p:nvPr/>
        </p:nvPicPr>
        <p:blipFill>
          <a:blip r:embed="rId3" cstate="print"/>
          <a:srcRect l="2756" t="69505" r="55103" b="1947"/>
          <a:stretch>
            <a:fillRect/>
          </a:stretch>
        </p:blipFill>
        <p:spPr bwMode="auto">
          <a:xfrm>
            <a:off x="4501129" y="2120463"/>
            <a:ext cx="4435402" cy="42503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43368" name="Line 8"/>
          <p:cNvSpPr>
            <a:spLocks noChangeShapeType="1"/>
          </p:cNvSpPr>
          <p:nvPr/>
        </p:nvSpPr>
        <p:spPr bwMode="auto">
          <a:xfrm>
            <a:off x="7524750" y="1844675"/>
            <a:ext cx="576263" cy="1368425"/>
          </a:xfrm>
          <a:prstGeom prst="line">
            <a:avLst/>
          </a:prstGeom>
          <a:noFill/>
          <a:ln w="117475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43369" name="Text Box 9"/>
          <p:cNvSpPr txBox="1">
            <a:spLocks noChangeArrowheads="1"/>
          </p:cNvSpPr>
          <p:nvPr/>
        </p:nvSpPr>
        <p:spPr bwMode="auto">
          <a:xfrm>
            <a:off x="8008938" y="1971675"/>
            <a:ext cx="461962" cy="671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3800" b="1">
                <a:solidFill>
                  <a:srgbClr val="000086"/>
                </a:solidFill>
                <a:latin typeface="Symbol" pitchFamily="18" charset="2"/>
              </a:rPr>
              <a:t>m</a:t>
            </a:r>
          </a:p>
        </p:txBody>
      </p:sp>
      <p:sp>
        <p:nvSpPr>
          <p:cNvPr id="143370" name="Line 10"/>
          <p:cNvSpPr>
            <a:spLocks noChangeShapeType="1"/>
          </p:cNvSpPr>
          <p:nvPr/>
        </p:nvSpPr>
        <p:spPr bwMode="auto">
          <a:xfrm flipV="1">
            <a:off x="5435600" y="4437063"/>
            <a:ext cx="936625" cy="1439862"/>
          </a:xfrm>
          <a:prstGeom prst="line">
            <a:avLst/>
          </a:prstGeom>
          <a:noFill/>
          <a:ln w="1174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43371" name="Text Box 11"/>
          <p:cNvSpPr txBox="1">
            <a:spLocks noChangeArrowheads="1"/>
          </p:cNvSpPr>
          <p:nvPr/>
        </p:nvSpPr>
        <p:spPr bwMode="auto">
          <a:xfrm>
            <a:off x="5435600" y="4052888"/>
            <a:ext cx="436563" cy="6715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3800" b="1">
                <a:solidFill>
                  <a:srgbClr val="000086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548640" y="0"/>
            <a:ext cx="8095326" cy="770709"/>
          </a:xfrm>
        </p:spPr>
        <p:txBody>
          <a:bodyPr>
            <a:normAutofit/>
          </a:bodyPr>
          <a:lstStyle/>
          <a:p>
            <a:r>
              <a:rPr lang="en-US" dirty="0" smtClean="0"/>
              <a:t>Deep in a transparent medium</a:t>
            </a:r>
            <a:endParaRPr lang="en-US" dirty="0"/>
          </a:p>
        </p:txBody>
      </p:sp>
      <p:sp>
        <p:nvSpPr>
          <p:cNvPr id="2" name="Rettangolo 1"/>
          <p:cNvSpPr/>
          <p:nvPr/>
        </p:nvSpPr>
        <p:spPr>
          <a:xfrm>
            <a:off x="548640" y="819150"/>
            <a:ext cx="8361974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b="1" dirty="0"/>
              <a:t>Water </a:t>
            </a:r>
            <a:r>
              <a:rPr lang="en-US" b="1" dirty="0" smtClean="0"/>
              <a:t>and Ice</a:t>
            </a:r>
            <a:r>
              <a:rPr lang="en-US" dirty="0"/>
              <a:t>:</a:t>
            </a:r>
          </a:p>
          <a:p>
            <a:pPr marL="288925" indent="-288925">
              <a:spcAft>
                <a:spcPts val="300"/>
              </a:spcAft>
              <a:buFontTx/>
              <a:buChar char="•"/>
            </a:pPr>
            <a:r>
              <a:rPr lang="en-US" dirty="0"/>
              <a:t>large and inexpensive target for </a:t>
            </a:r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dirty="0"/>
              <a:t> interaction</a:t>
            </a:r>
          </a:p>
          <a:p>
            <a:pPr marL="288925" indent="-288925">
              <a:spcAft>
                <a:spcPts val="300"/>
              </a:spcAft>
              <a:buFontTx/>
              <a:buChar char="•"/>
            </a:pPr>
            <a:r>
              <a:rPr lang="en-US" dirty="0"/>
              <a:t>transparent radiators for Cherenkov light;</a:t>
            </a:r>
          </a:p>
          <a:p>
            <a:pPr marL="288925" indent="-288925">
              <a:spcAft>
                <a:spcPts val="300"/>
              </a:spcAft>
              <a:buFontTx/>
              <a:buChar char="•"/>
            </a:pPr>
            <a:r>
              <a:rPr lang="en-US" dirty="0"/>
              <a:t>large deep: protection against the cosmic-ray muon background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Spurio:Neutrino astrophysics, Baracchi2019</a:t>
            </a:r>
            <a:endParaRPr lang="it-IT" dirty="0"/>
          </a:p>
        </p:txBody>
      </p:sp>
      <p:sp>
        <p:nvSpPr>
          <p:cNvPr id="12" name="Rettangolo 11"/>
          <p:cNvSpPr/>
          <p:nvPr/>
        </p:nvSpPr>
        <p:spPr>
          <a:xfrm>
            <a:off x="307856" y="2654816"/>
            <a:ext cx="431814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 smtClean="0"/>
              <a:t>In a </a:t>
            </a:r>
            <a:r>
              <a:rPr lang="en-US" sz="2400" b="1" dirty="0" smtClean="0">
                <a:sym typeface="Symbol" panose="05050102010706020507" pitchFamily="18" charset="2"/>
              </a:rPr>
              <a:t></a:t>
            </a:r>
            <a:r>
              <a:rPr lang="en-US" sz="2400" b="1" dirty="0" smtClean="0"/>
              <a:t>1 km</a:t>
            </a:r>
            <a:r>
              <a:rPr lang="en-US" sz="2400" b="1" baseline="30000" dirty="0" smtClean="0"/>
              <a:t>3</a:t>
            </a:r>
            <a:r>
              <a:rPr lang="en-US" sz="2400" b="1" dirty="0" smtClean="0"/>
              <a:t> detector there are:</a:t>
            </a:r>
            <a:endParaRPr lang="en-US" sz="2400" b="1" dirty="0"/>
          </a:p>
          <a:p>
            <a:pPr marL="288925" indent="-288925">
              <a:spcAft>
                <a:spcPts val="1200"/>
              </a:spcAft>
              <a:buFontTx/>
              <a:buChar char="•"/>
            </a:pPr>
            <a:r>
              <a:rPr lang="en-US" sz="2400" b="1" dirty="0" smtClean="0">
                <a:solidFill>
                  <a:srgbClr val="00B050"/>
                </a:solidFill>
              </a:rPr>
              <a:t>Atmospheric muons:        </a:t>
            </a:r>
            <a:r>
              <a:rPr lang="en-US" sz="2400" b="1" dirty="0" smtClean="0">
                <a:solidFill>
                  <a:srgbClr val="00B050"/>
                </a:solidFill>
                <a:sym typeface="Symbol" panose="05050102010706020507" pitchFamily="18" charset="2"/>
              </a:rPr>
              <a:t></a:t>
            </a:r>
            <a:r>
              <a:rPr lang="en-US" sz="2400" b="1" dirty="0" smtClean="0">
                <a:solidFill>
                  <a:srgbClr val="00B050"/>
                </a:solidFill>
              </a:rPr>
              <a:t>10</a:t>
            </a:r>
            <a:r>
              <a:rPr lang="en-US" sz="2400" b="1" baseline="30000" dirty="0" smtClean="0">
                <a:solidFill>
                  <a:srgbClr val="00B050"/>
                </a:solidFill>
              </a:rPr>
              <a:t>10-11</a:t>
            </a:r>
            <a:r>
              <a:rPr lang="en-US" sz="2400" b="1" dirty="0" smtClean="0">
                <a:solidFill>
                  <a:srgbClr val="00B050"/>
                </a:solidFill>
              </a:rPr>
              <a:t>/y,  </a:t>
            </a:r>
            <a:r>
              <a:rPr lang="en-US" sz="2400" dirty="0" smtClean="0">
                <a:solidFill>
                  <a:srgbClr val="00B050"/>
                </a:solidFill>
              </a:rPr>
              <a:t>i.e., 1 kHz</a:t>
            </a:r>
            <a:endParaRPr lang="en-US" sz="2400" dirty="0">
              <a:solidFill>
                <a:srgbClr val="00B050"/>
              </a:solidFill>
            </a:endParaRPr>
          </a:p>
          <a:p>
            <a:pPr marL="288925" indent="-288925">
              <a:spcAft>
                <a:spcPts val="1200"/>
              </a:spcAft>
              <a:buFontTx/>
              <a:buChar char="•"/>
            </a:pPr>
            <a:r>
              <a:rPr lang="en-US" sz="2400" b="1" dirty="0">
                <a:solidFill>
                  <a:srgbClr val="FF2F2F"/>
                </a:solidFill>
              </a:rPr>
              <a:t>Atmospheric</a:t>
            </a:r>
            <a:r>
              <a:rPr lang="en-US" sz="2400" b="1" dirty="0">
                <a:solidFill>
                  <a:srgbClr val="FF2F2F"/>
                </a:solidFill>
                <a:latin typeface="Symbol" panose="05050102010706020507" pitchFamily="18" charset="2"/>
              </a:rPr>
              <a:t> </a:t>
            </a:r>
            <a:r>
              <a:rPr lang="en-US" sz="2400" b="1" dirty="0" smtClean="0">
                <a:solidFill>
                  <a:srgbClr val="FF2F2F"/>
                </a:solidFill>
                <a:latin typeface="Symbol" panose="05050102010706020507" pitchFamily="18" charset="2"/>
              </a:rPr>
              <a:t>n</a:t>
            </a:r>
            <a:r>
              <a:rPr lang="en-US" sz="2400" b="1" dirty="0" smtClean="0">
                <a:solidFill>
                  <a:srgbClr val="FF2F2F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 m</a:t>
            </a:r>
            <a:r>
              <a:rPr lang="en-US" sz="2400" b="1" dirty="0" smtClean="0">
                <a:solidFill>
                  <a:srgbClr val="FF2F2F"/>
                </a:solidFill>
                <a:sym typeface="Wingdings" panose="05000000000000000000" pitchFamily="2" charset="2"/>
              </a:rPr>
              <a:t>  </a:t>
            </a:r>
            <a:r>
              <a:rPr lang="en-US" sz="2400" b="1" dirty="0" smtClean="0">
                <a:solidFill>
                  <a:srgbClr val="FF2F2F"/>
                </a:solidFill>
              </a:rPr>
              <a:t>:      </a:t>
            </a:r>
            <a:r>
              <a:rPr lang="en-US" sz="2400" b="1" dirty="0" smtClean="0">
                <a:solidFill>
                  <a:srgbClr val="FF2F2F"/>
                </a:solidFill>
                <a:sym typeface="Symbol" panose="05050102010706020507" pitchFamily="18" charset="2"/>
              </a:rPr>
              <a:t></a:t>
            </a:r>
            <a:r>
              <a:rPr lang="en-US" sz="2400" b="1" dirty="0" smtClean="0">
                <a:solidFill>
                  <a:srgbClr val="FF2F2F"/>
                </a:solidFill>
              </a:rPr>
              <a:t>10</a:t>
            </a:r>
            <a:r>
              <a:rPr lang="en-US" sz="2400" b="1" baseline="30000" dirty="0" smtClean="0">
                <a:solidFill>
                  <a:srgbClr val="FF2F2F"/>
                </a:solidFill>
              </a:rPr>
              <a:t>5</a:t>
            </a:r>
            <a:r>
              <a:rPr lang="en-US" sz="2400" b="1" dirty="0" smtClean="0">
                <a:solidFill>
                  <a:srgbClr val="FF2F2F"/>
                </a:solidFill>
              </a:rPr>
              <a:t>/y,   </a:t>
            </a:r>
            <a:r>
              <a:rPr lang="en-US" sz="2400" dirty="0" smtClean="0">
                <a:solidFill>
                  <a:srgbClr val="FF2F2F"/>
                </a:solidFill>
              </a:rPr>
              <a:t>i.e.,   1 in 5 minutes</a:t>
            </a:r>
            <a:endParaRPr lang="en-US" sz="2400" dirty="0">
              <a:solidFill>
                <a:srgbClr val="FF2F2F"/>
              </a:solidFill>
            </a:endParaRPr>
          </a:p>
          <a:p>
            <a:pPr marL="288925" indent="-288925">
              <a:spcAft>
                <a:spcPts val="1200"/>
              </a:spcAft>
              <a:buFontTx/>
              <a:buChar char="•"/>
            </a:pPr>
            <a:r>
              <a:rPr lang="en-US" sz="2400" b="1" dirty="0" smtClean="0"/>
              <a:t>Cosmic </a:t>
            </a:r>
            <a:r>
              <a:rPr lang="en-US" sz="2400" b="1" dirty="0" smtClean="0">
                <a:latin typeface="Symbol" panose="05050102010706020507" pitchFamily="18" charset="2"/>
              </a:rPr>
              <a:t>n</a:t>
            </a:r>
            <a:r>
              <a:rPr lang="en-US" sz="2400" b="1" dirty="0">
                <a:latin typeface="Symbol" panose="05050102010706020507" pitchFamily="18" charset="2"/>
                <a:sym typeface="Wingdings" panose="05000000000000000000" pitchFamily="2" charset="2"/>
              </a:rPr>
              <a:t> m</a:t>
            </a:r>
            <a:r>
              <a:rPr lang="en-US" sz="2400" b="1" dirty="0">
                <a:sym typeface="Wingdings" panose="05000000000000000000" pitchFamily="2" charset="2"/>
              </a:rPr>
              <a:t>  </a:t>
            </a:r>
            <a:r>
              <a:rPr lang="en-US" sz="2400" b="1" dirty="0"/>
              <a:t>: </a:t>
            </a:r>
            <a:r>
              <a:rPr lang="en-US" sz="2400" b="1" dirty="0" smtClean="0"/>
              <a:t>                </a:t>
            </a:r>
            <a:r>
              <a:rPr lang="en-US" sz="2400" b="1" dirty="0" smtClean="0">
                <a:sym typeface="Symbol" panose="05050102010706020507" pitchFamily="18" charset="2"/>
              </a:rPr>
              <a:t></a:t>
            </a:r>
            <a:r>
              <a:rPr lang="en-US" sz="2400" b="1" dirty="0" smtClean="0"/>
              <a:t>100/y,   </a:t>
            </a:r>
            <a:r>
              <a:rPr lang="en-US" sz="2400" dirty="0" smtClean="0"/>
              <a:t>i.e., 2/weeks, mostly hidden in the </a:t>
            </a:r>
            <a:r>
              <a:rPr lang="en-US" sz="2400" dirty="0" err="1" smtClean="0"/>
              <a:t>atmosph</a:t>
            </a:r>
            <a:r>
              <a:rPr lang="en-US" sz="2400" dirty="0" smtClean="0"/>
              <a:t>. </a:t>
            </a:r>
            <a:r>
              <a:rPr lang="en-US" sz="2400" dirty="0" err="1" smtClean="0"/>
              <a:t>bck</a:t>
            </a:r>
            <a:endParaRPr lang="en-US" sz="2400" dirty="0"/>
          </a:p>
          <a:p>
            <a:pPr>
              <a:spcAft>
                <a:spcPts val="1200"/>
              </a:spcAft>
            </a:pPr>
            <a:endParaRPr lang="en-US" sz="2000" dirty="0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>
            <a:off x="226693" y="3727365"/>
            <a:ext cx="320041" cy="431801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it-IT"/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V="1">
            <a:off x="128151" y="4600347"/>
            <a:ext cx="359410" cy="49815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06336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578" y="2337738"/>
            <a:ext cx="2708604" cy="2228712"/>
          </a:xfrm>
          <a:prstGeom prst="rect">
            <a:avLst/>
          </a:prstGeom>
        </p:spPr>
      </p:pic>
      <p:pic>
        <p:nvPicPr>
          <p:cNvPr id="26" name="Picture 3" descr="antares-pub"/>
          <p:cNvPicPr>
            <a:picLocks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563" y="821809"/>
            <a:ext cx="1810299" cy="137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361" y="-27865"/>
            <a:ext cx="1422826" cy="195055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Neutrino </a:t>
            </a:r>
            <a:r>
              <a:rPr lang="it-IT" dirty="0" err="1" smtClean="0"/>
              <a:t>telescopes</a:t>
            </a:r>
            <a:r>
              <a:rPr lang="it-IT" dirty="0" smtClean="0"/>
              <a:t>. </a:t>
            </a:r>
            <a:r>
              <a:rPr lang="it-IT" dirty="0" err="1" smtClean="0"/>
              <a:t>Where</a:t>
            </a:r>
            <a:r>
              <a:rPr lang="it-IT" dirty="0" smtClean="0"/>
              <a:t> …</a:t>
            </a:r>
            <a:endParaRPr lang="it-IT" dirty="0"/>
          </a:p>
        </p:txBody>
      </p:sp>
      <p:pic>
        <p:nvPicPr>
          <p:cNvPr id="6" name="Picture 26"/>
          <p:cNvPicPr>
            <a:picLocks noChangeAspect="1" noChangeArrowheads="1"/>
          </p:cNvPicPr>
          <p:nvPr/>
        </p:nvPicPr>
        <p:blipFill>
          <a:blip r:embed="rId7" cstate="print">
            <a:lum bright="5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9960"/>
            <a:ext cx="7939088" cy="501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28"/>
          <p:cNvSpPr>
            <a:spLocks noChangeArrowheads="1"/>
          </p:cNvSpPr>
          <p:nvPr/>
        </p:nvSpPr>
        <p:spPr bwMode="auto">
          <a:xfrm>
            <a:off x="7234238" y="2056235"/>
            <a:ext cx="71437" cy="76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GB">
              <a:solidFill>
                <a:srgbClr val="FF9900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Oval 30"/>
          <p:cNvSpPr>
            <a:spLocks noChangeArrowheads="1"/>
          </p:cNvSpPr>
          <p:nvPr/>
        </p:nvSpPr>
        <p:spPr bwMode="auto">
          <a:xfrm>
            <a:off x="5194300" y="6247235"/>
            <a:ext cx="71438" cy="76200"/>
          </a:xfrm>
          <a:prstGeom prst="ellipse">
            <a:avLst/>
          </a:prstGeom>
          <a:solidFill>
            <a:srgbClr val="F96307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GB">
              <a:solidFill>
                <a:srgbClr val="FF9900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Oval 32"/>
          <p:cNvSpPr>
            <a:spLocks noChangeArrowheads="1"/>
          </p:cNvSpPr>
          <p:nvPr/>
        </p:nvSpPr>
        <p:spPr bwMode="auto">
          <a:xfrm>
            <a:off x="5335588" y="2513435"/>
            <a:ext cx="6985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GB">
              <a:solidFill>
                <a:srgbClr val="FF9900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tangle 33"/>
          <p:cNvSpPr>
            <a:spLocks noChangeArrowheads="1"/>
          </p:cNvSpPr>
          <p:nvPr/>
        </p:nvSpPr>
        <p:spPr bwMode="auto">
          <a:xfrm>
            <a:off x="4941734" y="5939783"/>
            <a:ext cx="11833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FF9900"/>
                </a:solidFill>
                <a:latin typeface="Arial" charset="0"/>
                <a:cs typeface="Arial" charset="0"/>
              </a:rPr>
              <a:t>IceCube</a:t>
            </a:r>
            <a:endParaRPr lang="en-GB" sz="2000" b="1" dirty="0">
              <a:solidFill>
                <a:srgbClr val="FF9900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Oval 35"/>
          <p:cNvSpPr>
            <a:spLocks noChangeArrowheads="1"/>
          </p:cNvSpPr>
          <p:nvPr/>
        </p:nvSpPr>
        <p:spPr bwMode="auto">
          <a:xfrm>
            <a:off x="5518646" y="2720008"/>
            <a:ext cx="6985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GB">
              <a:solidFill>
                <a:srgbClr val="FF9900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Text Box 36"/>
          <p:cNvSpPr txBox="1">
            <a:spLocks noChangeArrowheads="1"/>
          </p:cNvSpPr>
          <p:nvPr/>
        </p:nvSpPr>
        <p:spPr bwMode="auto">
          <a:xfrm>
            <a:off x="6871445" y="2153072"/>
            <a:ext cx="6848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it-IT" b="1" dirty="0" smtClean="0">
                <a:solidFill>
                  <a:srgbClr val="FF9900"/>
                </a:solidFill>
                <a:latin typeface="Arial" charset="0"/>
                <a:cs typeface="Arial" charset="0"/>
              </a:rPr>
              <a:t>GVD</a:t>
            </a:r>
            <a:endParaRPr lang="en-GB" b="1" dirty="0">
              <a:solidFill>
                <a:srgbClr val="FF9900"/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Text Box 43"/>
          <p:cNvSpPr txBox="1">
            <a:spLocks noChangeArrowheads="1"/>
          </p:cNvSpPr>
          <p:nvPr/>
        </p:nvSpPr>
        <p:spPr bwMode="auto">
          <a:xfrm>
            <a:off x="3165220" y="744108"/>
            <a:ext cx="185178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it-IT" sz="1800" b="1" dirty="0" smtClean="0">
                <a:solidFill>
                  <a:srgbClr val="FF9900"/>
                </a:solidFill>
                <a:latin typeface="Arial" charset="0"/>
                <a:cs typeface="Arial" charset="0"/>
              </a:rPr>
              <a:t>ANTARES</a:t>
            </a:r>
          </a:p>
          <a:p>
            <a:pPr eaLnBrk="1" hangingPunct="1"/>
            <a:r>
              <a:rPr lang="it-IT" sz="1800" b="1" dirty="0" smtClean="0">
                <a:solidFill>
                  <a:srgbClr val="FF9900"/>
                </a:solidFill>
                <a:latin typeface="Arial" charset="0"/>
                <a:cs typeface="Arial" charset="0"/>
              </a:rPr>
              <a:t>KM3NeT/ORCA</a:t>
            </a:r>
            <a:endParaRPr lang="en-GB" sz="1800" b="1" dirty="0">
              <a:solidFill>
                <a:srgbClr val="FF9900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Text Box 44"/>
          <p:cNvSpPr txBox="1">
            <a:spLocks noChangeArrowheads="1"/>
          </p:cNvSpPr>
          <p:nvPr/>
        </p:nvSpPr>
        <p:spPr bwMode="auto">
          <a:xfrm>
            <a:off x="5321581" y="613168"/>
            <a:ext cx="20265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it-IT" sz="2000" b="1" dirty="0" smtClean="0">
                <a:solidFill>
                  <a:srgbClr val="FF9900"/>
                </a:solidFill>
                <a:latin typeface="Arial" charset="0"/>
                <a:cs typeface="Arial" charset="0"/>
              </a:rPr>
              <a:t>KM3NeT/ARCA</a:t>
            </a:r>
            <a:endParaRPr lang="en-GB" sz="2000" b="1" dirty="0">
              <a:solidFill>
                <a:srgbClr val="FF9900"/>
              </a:solidFill>
              <a:latin typeface="Arial" charset="0"/>
              <a:cs typeface="Arial" charset="0"/>
            </a:endParaRPr>
          </a:p>
        </p:txBody>
      </p:sp>
      <p:sp>
        <p:nvSpPr>
          <p:cNvPr id="21" name="Line 48"/>
          <p:cNvSpPr>
            <a:spLocks noChangeShapeType="1"/>
          </p:cNvSpPr>
          <p:nvPr/>
        </p:nvSpPr>
        <p:spPr bwMode="auto">
          <a:xfrm>
            <a:off x="4668168" y="2000785"/>
            <a:ext cx="667420" cy="5216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it-IT"/>
          </a:p>
        </p:txBody>
      </p:sp>
      <p:sp>
        <p:nvSpPr>
          <p:cNvPr id="22" name="Line 49"/>
          <p:cNvSpPr>
            <a:spLocks noChangeShapeType="1"/>
          </p:cNvSpPr>
          <p:nvPr/>
        </p:nvSpPr>
        <p:spPr bwMode="auto">
          <a:xfrm flipH="1">
            <a:off x="5569037" y="1328155"/>
            <a:ext cx="556033" cy="139185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it-IT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704"/>
          <a:stretch/>
        </p:blipFill>
        <p:spPr bwMode="auto">
          <a:xfrm>
            <a:off x="6722096" y="4933721"/>
            <a:ext cx="2274094" cy="188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Line 49"/>
          <p:cNvSpPr>
            <a:spLocks noChangeShapeType="1"/>
          </p:cNvSpPr>
          <p:nvPr/>
        </p:nvSpPr>
        <p:spPr bwMode="auto">
          <a:xfrm flipH="1">
            <a:off x="5265738" y="5256695"/>
            <a:ext cx="1668462" cy="10487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it-IT"/>
          </a:p>
        </p:txBody>
      </p:sp>
      <p:pic>
        <p:nvPicPr>
          <p:cNvPr id="1026" name="Picture 2" descr="Risultati immagini per gvd baikal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274" y="0"/>
            <a:ext cx="1629481" cy="176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Line 49"/>
          <p:cNvSpPr>
            <a:spLocks noChangeShapeType="1"/>
          </p:cNvSpPr>
          <p:nvPr/>
        </p:nvSpPr>
        <p:spPr bwMode="auto">
          <a:xfrm flipH="1">
            <a:off x="7305674" y="1106540"/>
            <a:ext cx="951745" cy="9496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it-IT"/>
          </a:p>
        </p:txBody>
      </p:sp>
      <p:pic>
        <p:nvPicPr>
          <p:cNvPr id="14" name="Picture 2" descr="https://www.globalneutrinonetwork.org/common/GNN_Web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4138812"/>
            <a:ext cx="38100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92" y="4549506"/>
            <a:ext cx="2694203" cy="2228712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Spurio:Neutrino astrophysics, Baracchi2019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19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topology (track/showers) of events</a:t>
            </a:r>
            <a:endParaRPr lang="en-US" dirty="0"/>
          </a:p>
        </p:txBody>
      </p:sp>
      <p:pic>
        <p:nvPicPr>
          <p:cNvPr id="6" name="Picture 16"/>
          <p:cNvPicPr>
            <a:picLocks noChangeAspect="1"/>
          </p:cNvPicPr>
          <p:nvPr/>
        </p:nvPicPr>
        <p:blipFill rotWithShape="1">
          <a:blip r:embed="rId2"/>
          <a:srcRect l="26727" r="15747" b="3660"/>
          <a:stretch/>
        </p:blipFill>
        <p:spPr>
          <a:xfrm rot="5400000">
            <a:off x="2815820" y="990278"/>
            <a:ext cx="1821343" cy="3995443"/>
          </a:xfrm>
          <a:prstGeom prst="ellipse">
            <a:avLst/>
          </a:prstGeom>
        </p:spPr>
      </p:pic>
      <p:sp>
        <p:nvSpPr>
          <p:cNvPr id="7" name="TextBox 50"/>
          <p:cNvSpPr txBox="1"/>
          <p:nvPr/>
        </p:nvSpPr>
        <p:spPr>
          <a:xfrm>
            <a:off x="5778932" y="2077328"/>
            <a:ext cx="21310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Angular </a:t>
            </a:r>
            <a:r>
              <a:rPr lang="en-US" dirty="0"/>
              <a:t>resolution: </a:t>
            </a:r>
            <a:endParaRPr lang="en-US" dirty="0" smtClean="0"/>
          </a:p>
          <a:p>
            <a:r>
              <a:rPr lang="en-US" dirty="0" smtClean="0">
                <a:sym typeface="Symbol" panose="05050102010706020507" pitchFamily="18" charset="2"/>
              </a:rPr>
              <a:t></a:t>
            </a:r>
            <a:r>
              <a:rPr lang="en-US" dirty="0" smtClean="0"/>
              <a:t>0.1</a:t>
            </a:r>
            <a:r>
              <a:rPr lang="en-US" baseline="30000" dirty="0" smtClean="0"/>
              <a:t>o</a:t>
            </a:r>
            <a:r>
              <a:rPr lang="en-US" dirty="0" smtClean="0"/>
              <a:t> (full, E&gt;10 </a:t>
            </a:r>
            <a:r>
              <a:rPr lang="en-US" dirty="0" err="1" smtClean="0"/>
              <a:t>TeV</a:t>
            </a:r>
            <a:r>
              <a:rPr lang="en-US" dirty="0" smtClean="0"/>
              <a:t>)</a:t>
            </a:r>
            <a:endParaRPr lang="en-US" baseline="30000" dirty="0" smtClean="0"/>
          </a:p>
          <a:p>
            <a:endParaRPr lang="en-US" dirty="0" smtClean="0"/>
          </a:p>
          <a:p>
            <a:r>
              <a:rPr lang="en-US" dirty="0" smtClean="0"/>
              <a:t>Energy resolution: </a:t>
            </a:r>
          </a:p>
          <a:p>
            <a:r>
              <a:rPr lang="en-US" dirty="0" smtClean="0"/>
              <a:t>&lt;0.5 (log</a:t>
            </a:r>
            <a:r>
              <a:rPr lang="en-GB" dirty="0" smtClean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E</a:t>
            </a:r>
            <a:r>
              <a:rPr lang="en-GB" baseline="-25000" dirty="0" err="1">
                <a:latin typeface="Symbol" charset="2"/>
                <a:cs typeface="Symbol" charset="2"/>
              </a:rPr>
              <a:t>m</a:t>
            </a:r>
            <a:r>
              <a:rPr lang="en-GB" dirty="0" smtClean="0">
                <a:latin typeface="Arial"/>
                <a:cs typeface="Arial"/>
              </a:rPr>
              <a:t>)</a:t>
            </a:r>
            <a:endParaRPr lang="en-US" baseline="30000" dirty="0" smtClean="0"/>
          </a:p>
        </p:txBody>
      </p:sp>
      <p:grpSp>
        <p:nvGrpSpPr>
          <p:cNvPr id="8" name="Group 45"/>
          <p:cNvGrpSpPr/>
          <p:nvPr/>
        </p:nvGrpSpPr>
        <p:grpSpPr>
          <a:xfrm rot="162567">
            <a:off x="237141" y="2295024"/>
            <a:ext cx="5041480" cy="2134617"/>
            <a:chOff x="-376271" y="676217"/>
            <a:chExt cx="6492766" cy="2659564"/>
          </a:xfrm>
        </p:grpSpPr>
        <p:sp>
          <p:nvSpPr>
            <p:cNvPr id="9" name="Isosceles Triangle 35"/>
            <p:cNvSpPr/>
            <p:nvPr/>
          </p:nvSpPr>
          <p:spPr>
            <a:xfrm>
              <a:off x="1743147" y="989181"/>
              <a:ext cx="2232454" cy="1241209"/>
            </a:xfrm>
            <a:prstGeom prst="triangle">
              <a:avLst>
                <a:gd name="adj" fmla="val 75192"/>
              </a:avLst>
            </a:prstGeom>
            <a:gradFill flip="none" rotWithShape="1">
              <a:gsLst>
                <a:gs pos="0">
                  <a:srgbClr val="FFFF00">
                    <a:shade val="30000"/>
                    <a:satMod val="115000"/>
                    <a:alpha val="44000"/>
                  </a:srgbClr>
                </a:gs>
                <a:gs pos="56000">
                  <a:srgbClr val="FFFF00">
                    <a:shade val="67500"/>
                    <a:satMod val="115000"/>
                    <a:alpha val="38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FFFF00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Sun 4"/>
            <p:cNvSpPr/>
            <p:nvPr/>
          </p:nvSpPr>
          <p:spPr>
            <a:xfrm>
              <a:off x="498545" y="2248576"/>
              <a:ext cx="651940" cy="681779"/>
            </a:xfrm>
            <a:prstGeom prst="sun">
              <a:avLst/>
            </a:prstGeom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19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C000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9"/>
            <p:cNvSpPr/>
            <p:nvPr/>
          </p:nvSpPr>
          <p:spPr>
            <a:xfrm>
              <a:off x="1184062" y="1371678"/>
              <a:ext cx="1725192" cy="1064395"/>
            </a:xfrm>
            <a:prstGeom prst="triangle">
              <a:avLst>
                <a:gd name="adj" fmla="val 75192"/>
              </a:avLst>
            </a:prstGeom>
            <a:gradFill flip="none" rotWithShape="1">
              <a:gsLst>
                <a:gs pos="0">
                  <a:srgbClr val="FFFF00">
                    <a:shade val="30000"/>
                    <a:satMod val="115000"/>
                    <a:alpha val="32000"/>
                  </a:srgbClr>
                </a:gs>
                <a:gs pos="60000">
                  <a:srgbClr val="FFFF00">
                    <a:shade val="67500"/>
                    <a:satMod val="115000"/>
                    <a:alpha val="22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FFFF00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" name="Straight Arrow Connector 6"/>
            <p:cNvCxnSpPr/>
            <p:nvPr/>
          </p:nvCxnSpPr>
          <p:spPr>
            <a:xfrm rot="21437433" flipV="1">
              <a:off x="-376271" y="2611665"/>
              <a:ext cx="1227986" cy="631844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7"/>
            <p:cNvCxnSpPr/>
            <p:nvPr/>
          </p:nvCxnSpPr>
          <p:spPr>
            <a:xfrm flipV="1">
              <a:off x="824514" y="676217"/>
              <a:ext cx="5291981" cy="1907721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4" name="TextBox 8"/>
            <p:cNvSpPr txBox="1"/>
            <p:nvPr/>
          </p:nvSpPr>
          <p:spPr>
            <a:xfrm>
              <a:off x="47658" y="2760583"/>
              <a:ext cx="559881" cy="5751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rgbClr val="3366FF"/>
                  </a:solidFill>
                </a:rPr>
                <a:t>ν</a:t>
              </a:r>
              <a:r>
                <a:rPr lang="en-US" sz="2400" baseline="-25000" dirty="0" err="1" smtClean="0">
                  <a:solidFill>
                    <a:srgbClr val="3366FF"/>
                  </a:solidFill>
                </a:rPr>
                <a:t>μ</a:t>
              </a:r>
              <a:endParaRPr lang="en-US" sz="2400" baseline="-25000" dirty="0">
                <a:solidFill>
                  <a:srgbClr val="3366FF"/>
                </a:solidFill>
              </a:endParaRPr>
            </a:p>
          </p:txBody>
        </p:sp>
        <p:sp>
          <p:nvSpPr>
            <p:cNvPr id="15" name="TextBox 9"/>
            <p:cNvSpPr txBox="1"/>
            <p:nvPr/>
          </p:nvSpPr>
          <p:spPr>
            <a:xfrm>
              <a:off x="2212849" y="1866237"/>
              <a:ext cx="456658" cy="57519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B050"/>
                  </a:solidFill>
                </a:rPr>
                <a:t>μ</a:t>
              </a:r>
              <a:endParaRPr lang="en-US" sz="24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741" y="4388552"/>
            <a:ext cx="2416579" cy="2259094"/>
          </a:xfrm>
          <a:prstGeom prst="ellipse">
            <a:avLst/>
          </a:prstGeom>
        </p:spPr>
      </p:pic>
      <p:grpSp>
        <p:nvGrpSpPr>
          <p:cNvPr id="21" name="Group 47"/>
          <p:cNvGrpSpPr/>
          <p:nvPr/>
        </p:nvGrpSpPr>
        <p:grpSpPr>
          <a:xfrm rot="367160">
            <a:off x="1579695" y="4972849"/>
            <a:ext cx="2636185" cy="983271"/>
            <a:chOff x="-490511" y="3914986"/>
            <a:chExt cx="3185288" cy="1193225"/>
          </a:xfrm>
        </p:grpSpPr>
        <p:sp>
          <p:nvSpPr>
            <p:cNvPr id="22" name="Sun 12"/>
            <p:cNvSpPr>
              <a:spLocks noChangeAspect="1"/>
            </p:cNvSpPr>
            <p:nvPr/>
          </p:nvSpPr>
          <p:spPr>
            <a:xfrm>
              <a:off x="1520315" y="3914986"/>
              <a:ext cx="1174462" cy="1160430"/>
            </a:xfrm>
            <a:prstGeom prst="sun">
              <a:avLst/>
            </a:prstGeom>
            <a:gradFill flip="none" rotWithShape="1">
              <a:gsLst>
                <a:gs pos="0">
                  <a:srgbClr val="FFFF00">
                    <a:shade val="30000"/>
                    <a:satMod val="115000"/>
                    <a:alpha val="0"/>
                  </a:srgbClr>
                </a:gs>
                <a:gs pos="54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FF00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13"/>
            <p:cNvCxnSpPr/>
            <p:nvPr/>
          </p:nvCxnSpPr>
          <p:spPr>
            <a:xfrm rot="21228835">
              <a:off x="-490511" y="4686570"/>
              <a:ext cx="2522918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14"/>
            <p:cNvSpPr txBox="1"/>
            <p:nvPr/>
          </p:nvSpPr>
          <p:spPr>
            <a:xfrm>
              <a:off x="696865" y="4547968"/>
              <a:ext cx="513665" cy="560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rgbClr val="3366FF"/>
                  </a:solidFill>
                </a:rPr>
                <a:t>ν</a:t>
              </a:r>
              <a:r>
                <a:rPr lang="en-US" sz="2400" baseline="-25000" dirty="0" err="1" smtClean="0">
                  <a:solidFill>
                    <a:srgbClr val="3366FF"/>
                  </a:solidFill>
                </a:rPr>
                <a:t>e</a:t>
              </a:r>
              <a:endParaRPr lang="en-US" sz="2400" baseline="-25000" dirty="0">
                <a:solidFill>
                  <a:srgbClr val="3366FF"/>
                </a:solidFill>
              </a:endParaRPr>
            </a:p>
          </p:txBody>
        </p:sp>
      </p:grpSp>
      <p:sp>
        <p:nvSpPr>
          <p:cNvPr id="25" name="TextBox 51"/>
          <p:cNvSpPr txBox="1"/>
          <p:nvPr/>
        </p:nvSpPr>
        <p:spPr>
          <a:xfrm>
            <a:off x="5852855" y="4808986"/>
            <a:ext cx="20571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Angular </a:t>
            </a:r>
            <a:r>
              <a:rPr lang="en-US" dirty="0"/>
              <a:t>resolution: </a:t>
            </a:r>
            <a:endParaRPr lang="en-US" dirty="0" smtClean="0"/>
          </a:p>
          <a:p>
            <a:r>
              <a:rPr lang="en-US" dirty="0" smtClean="0"/>
              <a:t>~3</a:t>
            </a:r>
            <a:r>
              <a:rPr lang="en-US" baseline="30000" dirty="0" smtClean="0"/>
              <a:t>o</a:t>
            </a:r>
            <a:r>
              <a:rPr lang="en-US" dirty="0" smtClean="0"/>
              <a:t> (</a:t>
            </a:r>
            <a:r>
              <a:rPr lang="en-US" dirty="0"/>
              <a:t>full, E&gt;10 </a:t>
            </a:r>
            <a:r>
              <a:rPr lang="en-US" dirty="0" err="1"/>
              <a:t>TeV</a:t>
            </a:r>
            <a:r>
              <a:rPr lang="en-US" dirty="0" smtClean="0"/>
              <a:t>)</a:t>
            </a:r>
            <a:endParaRPr lang="en-US" baseline="30000" dirty="0" smtClean="0"/>
          </a:p>
          <a:p>
            <a:endParaRPr lang="en-US" dirty="0" smtClean="0"/>
          </a:p>
          <a:p>
            <a:r>
              <a:rPr lang="en-US" dirty="0" smtClean="0"/>
              <a:t>Energy resolution: (</a:t>
            </a:r>
            <a:r>
              <a:rPr lang="en-GB" dirty="0" err="1">
                <a:latin typeface="Arial"/>
                <a:cs typeface="Arial"/>
              </a:rPr>
              <a:t>E</a:t>
            </a:r>
            <a:r>
              <a:rPr lang="en-GB" baseline="-25000" dirty="0" err="1">
                <a:latin typeface="Symbol" charset="2"/>
                <a:cs typeface="Symbol" charset="2"/>
              </a:rPr>
              <a:t>n</a:t>
            </a:r>
            <a:r>
              <a:rPr lang="en-GB" dirty="0" smtClean="0">
                <a:latin typeface="Arial"/>
                <a:cs typeface="Arial"/>
              </a:rPr>
              <a:t>) </a:t>
            </a:r>
            <a:r>
              <a:rPr lang="en-US" dirty="0" smtClean="0"/>
              <a:t>~25%</a:t>
            </a:r>
          </a:p>
          <a:p>
            <a:endParaRPr lang="en-US" dirty="0"/>
          </a:p>
        </p:txBody>
      </p:sp>
      <p:sp>
        <p:nvSpPr>
          <p:cNvPr id="28" name="Rettangolo 27"/>
          <p:cNvSpPr/>
          <p:nvPr/>
        </p:nvSpPr>
        <p:spPr>
          <a:xfrm>
            <a:off x="331385" y="2040193"/>
            <a:ext cx="1855251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Track-like</a:t>
            </a:r>
          </a:p>
          <a:p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baseline="-25000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 CC interactions</a:t>
            </a:r>
            <a:endParaRPr lang="en-US" dirty="0"/>
          </a:p>
        </p:txBody>
      </p:sp>
      <p:sp>
        <p:nvSpPr>
          <p:cNvPr id="29" name="Rettangolo 28"/>
          <p:cNvSpPr/>
          <p:nvPr/>
        </p:nvSpPr>
        <p:spPr>
          <a:xfrm>
            <a:off x="331385" y="4414475"/>
            <a:ext cx="224317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Shower-like</a:t>
            </a:r>
          </a:p>
          <a:p>
            <a:r>
              <a:rPr lang="en-US" dirty="0" smtClean="0">
                <a:latin typeface="Symbol" panose="05050102010706020507" pitchFamily="18" charset="2"/>
              </a:rPr>
              <a:t>n</a:t>
            </a:r>
            <a:r>
              <a:rPr lang="en-US" baseline="-25000" dirty="0">
                <a:latin typeface="+mj-lt"/>
              </a:rPr>
              <a:t>e</a:t>
            </a:r>
            <a:r>
              <a:rPr lang="en-US" dirty="0" smtClean="0"/>
              <a:t> , </a:t>
            </a:r>
            <a:r>
              <a:rPr lang="en-US" dirty="0" err="1" smtClean="0">
                <a:latin typeface="Symbol" panose="05050102010706020507" pitchFamily="18" charset="2"/>
              </a:rPr>
              <a:t>n</a:t>
            </a:r>
            <a:r>
              <a:rPr lang="en-US" baseline="-25000" dirty="0" err="1" smtClean="0">
                <a:latin typeface="Symbol" panose="05050102010706020507" pitchFamily="18" charset="2"/>
              </a:rPr>
              <a:t>t</a:t>
            </a:r>
            <a:r>
              <a:rPr lang="en-US" dirty="0" smtClean="0"/>
              <a:t> CC interactions</a:t>
            </a:r>
          </a:p>
          <a:p>
            <a:r>
              <a:rPr lang="en-US" dirty="0" err="1" smtClean="0">
                <a:latin typeface="Symbol" panose="05050102010706020507" pitchFamily="18" charset="2"/>
              </a:rPr>
              <a:t>n</a:t>
            </a:r>
            <a:r>
              <a:rPr lang="en-US" baseline="-25000" dirty="0" err="1" smtClean="0"/>
              <a:t>X</a:t>
            </a:r>
            <a:r>
              <a:rPr lang="en-US" dirty="0"/>
              <a:t> </a:t>
            </a:r>
            <a:r>
              <a:rPr lang="en-US" dirty="0" smtClean="0"/>
              <a:t>       NC </a:t>
            </a:r>
            <a:r>
              <a:rPr lang="en-US" dirty="0"/>
              <a:t>interactions</a:t>
            </a:r>
          </a:p>
        </p:txBody>
      </p:sp>
      <p:pic>
        <p:nvPicPr>
          <p:cNvPr id="30" name="Picture 2" descr="Risultati immagini per neutrin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837" y="24930"/>
            <a:ext cx="683871" cy="66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tangolo 15"/>
          <p:cNvSpPr/>
          <p:nvPr/>
        </p:nvSpPr>
        <p:spPr>
          <a:xfrm>
            <a:off x="1337482" y="861394"/>
            <a:ext cx="78065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Detection </a:t>
            </a:r>
            <a:r>
              <a:rPr lang="en-US" sz="2400" b="1" dirty="0" smtClean="0"/>
              <a:t>principle</a:t>
            </a:r>
            <a:r>
              <a:rPr lang="en-US" sz="2400" dirty="0" smtClean="0"/>
              <a:t>: </a:t>
            </a:r>
            <a:r>
              <a:rPr lang="en-US" sz="2400" dirty="0"/>
              <a:t>Optical Cherenkov </a:t>
            </a:r>
            <a:r>
              <a:rPr lang="en-US" sz="2400" dirty="0" smtClean="0"/>
              <a:t>radiation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6 order of magnitude in energy  (GeV-</a:t>
            </a:r>
            <a:r>
              <a:rPr lang="en-US" sz="2000" dirty="0" err="1"/>
              <a:t>PeV</a:t>
            </a:r>
            <a:r>
              <a:rPr lang="en-US" sz="2000" dirty="0"/>
              <a:t> </a:t>
            </a:r>
            <a:r>
              <a:rPr lang="en-US" sz="2000" dirty="0" smtClean="0"/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All </a:t>
            </a:r>
            <a:r>
              <a:rPr lang="en-US" sz="2000" dirty="0" err="1"/>
              <a:t>flavour</a:t>
            </a:r>
            <a:r>
              <a:rPr lang="en-US" sz="2000" dirty="0"/>
              <a:t> detection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Spurio:Neutrino astrophysics, Baracchi2019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614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Risultati immagini per neutrin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504" y="5630182"/>
            <a:ext cx="428904" cy="41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Shower- and track-like events</a:t>
            </a:r>
            <a:endParaRPr lang="it-IT" dirty="0"/>
          </a:p>
        </p:txBody>
      </p:sp>
      <p:pic>
        <p:nvPicPr>
          <p:cNvPr id="7" name="Picture 6" descr="ani_gold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666" y="869717"/>
            <a:ext cx="4287526" cy="5204511"/>
          </a:xfrm>
          <a:prstGeom prst="rect">
            <a:avLst/>
          </a:prstGeom>
          <a:noFill/>
        </p:spPr>
      </p:pic>
      <p:pic>
        <p:nvPicPr>
          <p:cNvPr id="11" name="Picture 2" descr="Risultati immagini per neutrino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104" y="0"/>
            <a:ext cx="683871" cy="66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ttore 2 4"/>
          <p:cNvCxnSpPr/>
          <p:nvPr/>
        </p:nvCxnSpPr>
        <p:spPr>
          <a:xfrm flipV="1">
            <a:off x="2071506" y="5284440"/>
            <a:ext cx="2500494" cy="1528062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magin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69351">
            <a:off x="989132" y="5713952"/>
            <a:ext cx="1352550" cy="2552700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201615" y="1186757"/>
            <a:ext cx="4307025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Cherenkov photons emitted by charged particles are correlated (space/time)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Event Reconstruction </a:t>
            </a:r>
            <a:r>
              <a:rPr lang="en-US" dirty="0" smtClean="0">
                <a:solidFill>
                  <a:prstClr val="black"/>
                </a:solidFill>
              </a:rPr>
              <a:t>based on time-space correlations of fired PMTs (hits) in the PMTs</a:t>
            </a:r>
          </a:p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Tracks</a:t>
            </a:r>
            <a:r>
              <a:rPr lang="en-US" b="1" dirty="0" smtClean="0">
                <a:solidFill>
                  <a:prstClr val="black"/>
                </a:solidFill>
                <a:latin typeface="Calibri Light" panose="020F0302020204030204"/>
              </a:rPr>
              <a:t> (</a:t>
            </a:r>
            <a:r>
              <a:rPr lang="en-US" b="1" dirty="0" smtClean="0">
                <a:solidFill>
                  <a:prstClr val="black"/>
                </a:solidFill>
              </a:rPr>
              <a:t>CC </a:t>
            </a:r>
            <a:r>
              <a:rPr lang="en-US" b="1" dirty="0" smtClean="0">
                <a:solidFill>
                  <a:prstClr val="black"/>
                </a:solidFill>
                <a:latin typeface="Symbol" panose="05050102010706020507" pitchFamily="18" charset="2"/>
              </a:rPr>
              <a:t>n</a:t>
            </a:r>
            <a:r>
              <a:rPr lang="en-US" b="1" baseline="-25000" dirty="0" smtClean="0">
                <a:solidFill>
                  <a:prstClr val="black"/>
                </a:solidFill>
                <a:latin typeface="Symbol" panose="05050102010706020507" pitchFamily="18" charset="2"/>
              </a:rPr>
              <a:t>m</a:t>
            </a:r>
            <a:r>
              <a:rPr lang="en-US" b="1" dirty="0" smtClean="0">
                <a:solidFill>
                  <a:prstClr val="black"/>
                </a:solidFill>
                <a:latin typeface="Calibri Light" panose="020F0302020204030204"/>
              </a:rPr>
              <a:t>):</a:t>
            </a:r>
            <a:r>
              <a:rPr lang="en-US" dirty="0" smtClean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Long pattern </a:t>
            </a:r>
          </a:p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Cascades</a:t>
            </a:r>
            <a:r>
              <a:rPr lang="en-US" b="1" dirty="0" smtClean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b="1" dirty="0" smtClean="0">
                <a:solidFill>
                  <a:prstClr val="black"/>
                </a:solidFill>
              </a:rPr>
              <a:t> (CC </a:t>
            </a:r>
            <a:r>
              <a:rPr lang="en-US" b="1" dirty="0" smtClean="0">
                <a:solidFill>
                  <a:prstClr val="black"/>
                </a:solidFill>
                <a:latin typeface="Symbol" panose="05050102010706020507" pitchFamily="18" charset="2"/>
              </a:rPr>
              <a:t>n</a:t>
            </a:r>
            <a:r>
              <a:rPr lang="en-US" b="1" baseline="-25000" dirty="0" smtClean="0">
                <a:solidFill>
                  <a:prstClr val="black"/>
                </a:solidFill>
                <a:latin typeface="Calibri Light" panose="020F0302020204030204"/>
              </a:rPr>
              <a:t>e</a:t>
            </a:r>
            <a:r>
              <a:rPr lang="en-US" b="1" dirty="0" smtClean="0">
                <a:solidFill>
                  <a:prstClr val="black"/>
                </a:solidFill>
              </a:rPr>
              <a:t>+ NC): </a:t>
            </a:r>
            <a:r>
              <a:rPr lang="en-US" dirty="0" smtClean="0">
                <a:solidFill>
                  <a:prstClr val="black"/>
                </a:solidFill>
              </a:rPr>
              <a:t>Short pattern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Neutrino Direction </a:t>
            </a:r>
            <a:r>
              <a:rPr lang="en-US" dirty="0" smtClean="0"/>
              <a:t>reconstructed from time-space correlation between </a:t>
            </a:r>
            <a:r>
              <a:rPr lang="en-US" b="1" i="1" dirty="0" smtClean="0"/>
              <a:t>hits</a:t>
            </a:r>
            <a:r>
              <a:rPr lang="en-US" dirty="0" smtClean="0"/>
              <a:t> produced by Cherenkov photons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 smtClean="0"/>
              <a:t>Neutrino Energy </a:t>
            </a:r>
            <a:r>
              <a:rPr lang="en-US" dirty="0" smtClean="0"/>
              <a:t>reconstructed</a:t>
            </a:r>
            <a:r>
              <a:rPr lang="en-US" b="1" dirty="0" smtClean="0"/>
              <a:t> </a:t>
            </a:r>
            <a:r>
              <a:rPr lang="en-US" dirty="0" smtClean="0"/>
              <a:t>from signal amplitudes of the detected hits</a:t>
            </a:r>
            <a:endParaRPr lang="en-US" dirty="0"/>
          </a:p>
        </p:txBody>
      </p:sp>
      <p:sp>
        <p:nvSpPr>
          <p:cNvPr id="20" name="Esplosione 2 19"/>
          <p:cNvSpPr/>
          <p:nvPr/>
        </p:nvSpPr>
        <p:spPr>
          <a:xfrm>
            <a:off x="4532846" y="5043734"/>
            <a:ext cx="338991" cy="389294"/>
          </a:xfrm>
          <a:prstGeom prst="irregularSeal2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Spurio:Neutrino astrophysics, Baracchi2019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185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Detecting cosmic neutrinos</a:t>
            </a:r>
            <a:endParaRPr lang="en-GB" dirty="0"/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515495" y="1077504"/>
            <a:ext cx="8359564" cy="2317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romanUcPeriod"/>
            </a:pPr>
            <a:r>
              <a:rPr lang="en-US" sz="1800" dirty="0" smtClean="0">
                <a:sym typeface="Wingdings" panose="05000000000000000000" pitchFamily="2" charset="2"/>
              </a:rPr>
              <a:t>Significant </a:t>
            </a:r>
            <a:r>
              <a:rPr lang="en-US" sz="1800" dirty="0">
                <a:sym typeface="Wingdings" panose="05000000000000000000" pitchFamily="2" charset="2"/>
              </a:rPr>
              <a:t>excess in the sky </a:t>
            </a:r>
            <a:r>
              <a:rPr lang="en-US" sz="1800" dirty="0" smtClean="0">
                <a:sym typeface="Wingdings" panose="05000000000000000000" pitchFamily="2" charset="2"/>
              </a:rPr>
              <a:t>map </a:t>
            </a:r>
            <a:r>
              <a:rPr lang="en-US" sz="1800" b="1" dirty="0" smtClean="0">
                <a:sym typeface="Wingdings" panose="05000000000000000000" pitchFamily="2" charset="2"/>
              </a:rPr>
              <a:t>(point sources)</a:t>
            </a:r>
            <a:r>
              <a:rPr lang="en-US" sz="1800" dirty="0" smtClean="0">
                <a:sym typeface="Wingdings" panose="05000000000000000000" pitchFamily="2" charset="2"/>
              </a:rPr>
              <a:t>. Rely on the detector angular resolution and the  </a:t>
            </a:r>
            <a:r>
              <a:rPr lang="en-US" sz="1800" dirty="0">
                <a:sym typeface="Wingdings" panose="05000000000000000000" pitchFamily="2" charset="2"/>
              </a:rPr>
              <a:t>measurement of the </a:t>
            </a:r>
            <a:r>
              <a:rPr lang="en-US" sz="1800" b="1" u="sng" dirty="0">
                <a:solidFill>
                  <a:prstClr val="black"/>
                </a:solidFill>
                <a:latin typeface="Symbol" panose="05050102010706020507" pitchFamily="18" charset="2"/>
              </a:rPr>
              <a:t>n </a:t>
            </a:r>
            <a:r>
              <a:rPr lang="en-US" sz="1800" b="1" u="sng" dirty="0">
                <a:sym typeface="Wingdings" panose="05000000000000000000" pitchFamily="2" charset="2"/>
              </a:rPr>
              <a:t>direction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800" dirty="0" smtClean="0">
                <a:solidFill>
                  <a:prstClr val="black"/>
                </a:solidFill>
              </a:rPr>
              <a:t>Excess of HE neutrinos over the background of atmospheric events </a:t>
            </a:r>
            <a:r>
              <a:rPr lang="en-US" sz="1800" b="1" dirty="0" smtClean="0">
                <a:solidFill>
                  <a:prstClr val="black"/>
                </a:solidFill>
              </a:rPr>
              <a:t>(diffuse flux)</a:t>
            </a:r>
            <a:r>
              <a:rPr lang="en-US" sz="1800" dirty="0" smtClean="0">
                <a:solidFill>
                  <a:prstClr val="black"/>
                </a:solidFill>
              </a:rPr>
              <a:t>. Based on the estimation of the </a:t>
            </a:r>
            <a:r>
              <a:rPr lang="en-US" sz="1800" b="1" u="sng" dirty="0" smtClean="0">
                <a:solidFill>
                  <a:prstClr val="black"/>
                </a:solidFill>
                <a:latin typeface="Symbol" panose="05050102010706020507" pitchFamily="18" charset="2"/>
              </a:rPr>
              <a:t>n</a:t>
            </a:r>
            <a:r>
              <a:rPr lang="en-US" sz="1800" b="1" u="sng" dirty="0" smtClean="0">
                <a:solidFill>
                  <a:prstClr val="black"/>
                </a:solidFill>
              </a:rPr>
              <a:t> energy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800" dirty="0" smtClean="0">
                <a:sym typeface="Wingdings" panose="05000000000000000000" pitchFamily="2" charset="2"/>
              </a:rPr>
              <a:t>Coincident event in a restricted time/direction windows with EM/</a:t>
            </a:r>
            <a:r>
              <a:rPr lang="en-US" sz="1800" dirty="0" smtClean="0"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r>
              <a:rPr lang="en-US" sz="1800" dirty="0" smtClean="0">
                <a:sym typeface="Wingdings" panose="05000000000000000000" pitchFamily="2" charset="2"/>
              </a:rPr>
              <a:t>/GW counterparts. Relaxed </a:t>
            </a:r>
            <a:r>
              <a:rPr lang="en-US" sz="1800" b="1" dirty="0" smtClean="0">
                <a:solidFill>
                  <a:prstClr val="black"/>
                </a:solidFill>
                <a:latin typeface="Symbol" panose="05050102010706020507" pitchFamily="18" charset="2"/>
              </a:rPr>
              <a:t>n  </a:t>
            </a:r>
            <a:r>
              <a:rPr lang="en-US" sz="1800" dirty="0" smtClean="0">
                <a:sym typeface="Wingdings" panose="05000000000000000000" pitchFamily="2" charset="2"/>
              </a:rPr>
              <a:t>energy/direction measurement + </a:t>
            </a:r>
            <a:r>
              <a:rPr lang="en-US" sz="1800" b="1" dirty="0" smtClean="0">
                <a:sym typeface="Wingdings" panose="05000000000000000000" pitchFamily="2" charset="2"/>
              </a:rPr>
              <a:t>transient/ </a:t>
            </a:r>
            <a:r>
              <a:rPr lang="en-US" sz="1800" b="1" dirty="0" err="1" smtClean="0">
                <a:sym typeface="Wingdings" panose="05000000000000000000" pitchFamily="2" charset="2"/>
              </a:rPr>
              <a:t>multimessenger</a:t>
            </a:r>
            <a:r>
              <a:rPr lang="en-US" sz="1800" dirty="0" smtClean="0">
                <a:sym typeface="Wingdings" panose="05000000000000000000" pitchFamily="2" charset="2"/>
              </a:rPr>
              <a:t> information</a:t>
            </a:r>
          </a:p>
          <a:p>
            <a:endParaRPr lang="en-US" sz="18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871" y="3292799"/>
            <a:ext cx="5549057" cy="32064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tangolo 8"/>
              <p:cNvSpPr/>
              <p:nvPr/>
            </p:nvSpPr>
            <p:spPr>
              <a:xfrm>
                <a:off x="7457243" y="3703490"/>
                <a:ext cx="1784411" cy="11722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GB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 smtClean="0">
                    <a:solidFill>
                      <a:srgbClr val="009900"/>
                    </a:solidFill>
                  </a:rPr>
                  <a:t>Cosmic flux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𝑑𝐸</m:t>
                          </m:r>
                        </m:den>
                      </m:f>
                      <m:r>
                        <a:rPr lang="en-GB" b="1" i="1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</m:t>
                      </m:r>
                      <m:r>
                        <a:rPr lang="it-IT" b="1" i="1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 </m:t>
                      </m:r>
                      <m:sSup>
                        <m:sSupPr>
                          <m:ctrlPr>
                            <a:rPr lang="it-IT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p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9" name="Rettango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7243" y="3703490"/>
                <a:ext cx="1784411" cy="1172244"/>
              </a:xfrm>
              <a:prstGeom prst="rect">
                <a:avLst/>
              </a:prstGeom>
              <a:blipFill rotWithShape="0">
                <a:blip r:embed="rId3"/>
                <a:stretch>
                  <a:fillRect l="-2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Spurio:Neutrino astrophysics, Baracchi2019</a:t>
            </a:r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tangolo 2"/>
              <p:cNvSpPr/>
              <p:nvPr/>
            </p:nvSpPr>
            <p:spPr>
              <a:xfrm>
                <a:off x="123277" y="3741326"/>
                <a:ext cx="1909709" cy="20032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 smtClean="0">
                    <a:sym typeface="Wingdings" panose="05000000000000000000" pitchFamily="2" charset="2"/>
                  </a:rPr>
                  <a:t>Atmospheric neutrino flux </a:t>
                </a:r>
                <a:r>
                  <a:rPr lang="en-US" dirty="0">
                    <a:sym typeface="Wingdings" panose="05000000000000000000" pitchFamily="2" charset="2"/>
                  </a:rPr>
                  <a:t>(background):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𝑑𝐸</m:t>
                          </m:r>
                        </m:den>
                      </m:f>
                      <m:r>
                        <a:rPr lang="en-GB" i="1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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 </m:t>
                      </m:r>
                      <m:sSup>
                        <m:sSupPr>
                          <m:ctrlPr>
                            <a:rPr lang="it-IT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p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𝟔</m:t>
                          </m:r>
                        </m:sup>
                      </m:sSup>
                    </m:oMath>
                  </m:oMathPara>
                </a14:m>
                <a:endParaRPr lang="en-GB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Dominant &lt; 100 </a:t>
                </a:r>
                <a:r>
                  <a:rPr lang="en-GB" dirty="0" err="1"/>
                  <a:t>TeV</a:t>
                </a:r>
                <a:endParaRPr lang="en-GB" dirty="0"/>
              </a:p>
            </p:txBody>
          </p:sp>
        </mc:Choice>
        <mc:Fallback xmlns="">
          <p:sp>
            <p:nvSpPr>
              <p:cNvPr id="3" name="Rettango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77" y="3741326"/>
                <a:ext cx="1909709" cy="2003241"/>
              </a:xfrm>
              <a:prstGeom prst="rect">
                <a:avLst/>
              </a:prstGeom>
              <a:blipFill rotWithShape="0">
                <a:blip r:embed="rId4"/>
                <a:stretch>
                  <a:fillRect l="-1917" t="-1829" b="-4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56C54-971D-4A64-8725-72F12A462872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404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18612</TotalTime>
  <Words>2379</Words>
  <Application>Microsoft Office PowerPoint</Application>
  <PresentationFormat>Presentazione su schermo (4:3)</PresentationFormat>
  <Paragraphs>492</Paragraphs>
  <Slides>36</Slides>
  <Notes>15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8" baseType="lpstr">
      <vt:lpstr>Meiryo UI</vt:lpstr>
      <vt:lpstr>ＭＳ Ｐゴシック</vt:lpstr>
      <vt:lpstr>Arial</vt:lpstr>
      <vt:lpstr>Calibri</vt:lpstr>
      <vt:lpstr>Calibri Light</vt:lpstr>
      <vt:lpstr>Cambria Math</vt:lpstr>
      <vt:lpstr>Comic Sans MS</vt:lpstr>
      <vt:lpstr>Liberation Sans</vt:lpstr>
      <vt:lpstr>Mangal</vt:lpstr>
      <vt:lpstr>Symbol</vt:lpstr>
      <vt:lpstr>Wingdings</vt:lpstr>
      <vt:lpstr>Tema di Office</vt:lpstr>
      <vt:lpstr>Neutrino telescopes in the Mediterranean sea for multimessenger astrophysics </vt:lpstr>
      <vt:lpstr>CRs, g-rays and neutrinos</vt:lpstr>
      <vt:lpstr>Recipes for a Neutrino Telescope (NT)</vt:lpstr>
      <vt:lpstr>Presentazione standard di PowerPoint</vt:lpstr>
      <vt:lpstr>Deep in a transparent medium</vt:lpstr>
      <vt:lpstr>Neutrino telescopes. Where …</vt:lpstr>
      <vt:lpstr>Two topology (track/showers) of events</vt:lpstr>
      <vt:lpstr>Shower- and track-like events</vt:lpstr>
      <vt:lpstr>Detecting cosmic neutrinos</vt:lpstr>
      <vt:lpstr>IceCube: n interacting inside the detector (HESE)</vt:lpstr>
      <vt:lpstr>IceCube: upgoing nm</vt:lpstr>
      <vt:lpstr>Excess of cosmic neutrinos in IceCube</vt:lpstr>
      <vt:lpstr>Neutrinos from the blazar TXS 0506+056 (I)</vt:lpstr>
      <vt:lpstr>Neutrinos from the blazar TXS 0506+056 (II)</vt:lpstr>
      <vt:lpstr>Open questions for neutrino astrophysics </vt:lpstr>
      <vt:lpstr>Neutrino telescopes in the Mediterranean sea</vt:lpstr>
      <vt:lpstr>Presentazione standard di PowerPoint</vt:lpstr>
      <vt:lpstr>Presentazione standard di PowerPoint</vt:lpstr>
      <vt:lpstr>ANTARES – Diffuse flux      ApJL 853, L7 (2018)+ PoS(ICRC2019)891</vt:lpstr>
      <vt:lpstr>CR propagation in the Milky Way: g and n.</vt:lpstr>
      <vt:lpstr>ANTARES+ IceCube</vt:lpstr>
      <vt:lpstr>ANTARES: Multi-messenger</vt:lpstr>
      <vt:lpstr>ANTARES neutrino alerts</vt:lpstr>
      <vt:lpstr>ANTARES multimessenger and transients</vt:lpstr>
      <vt:lpstr>Why we do not have a “neutrino map”?</vt:lpstr>
      <vt:lpstr>Sensitivities and limits for sources</vt:lpstr>
      <vt:lpstr>The future: KM3NeT </vt:lpstr>
      <vt:lpstr>The future: KM3NeT </vt:lpstr>
      <vt:lpstr>KM3NeT: A Phased Approach</vt:lpstr>
      <vt:lpstr>The Detection Units (DUs)</vt:lpstr>
      <vt:lpstr>KM3NeT online alert system</vt:lpstr>
      <vt:lpstr>Summary and Perspectives</vt:lpstr>
      <vt:lpstr>Presentazione standard di PowerPoint</vt:lpstr>
      <vt:lpstr>Spares</vt:lpstr>
      <vt:lpstr>Searching for HEN from BBH coalescences (O1-O2)</vt:lpstr>
      <vt:lpstr>Binary NS Mergers and HEN?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M. Spurio</dc:creator>
  <cp:lastModifiedBy>Maurizio Spurio</cp:lastModifiedBy>
  <cp:revision>467</cp:revision>
  <cp:lastPrinted>2019-04-08T14:25:59Z</cp:lastPrinted>
  <dcterms:created xsi:type="dcterms:W3CDTF">2017-04-19T13:15:59Z</dcterms:created>
  <dcterms:modified xsi:type="dcterms:W3CDTF">2019-10-28T10:00:59Z</dcterms:modified>
</cp:coreProperties>
</file>