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3" r:id="rId4"/>
    <p:sldId id="314" r:id="rId5"/>
    <p:sldId id="294" r:id="rId6"/>
    <p:sldId id="260" r:id="rId7"/>
    <p:sldId id="292" r:id="rId8"/>
    <p:sldId id="261" r:id="rId9"/>
    <p:sldId id="264" r:id="rId10"/>
    <p:sldId id="265" r:id="rId11"/>
    <p:sldId id="299" r:id="rId12"/>
    <p:sldId id="300" r:id="rId13"/>
    <p:sldId id="296" r:id="rId14"/>
    <p:sldId id="303" r:id="rId15"/>
    <p:sldId id="297" r:id="rId16"/>
    <p:sldId id="305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76"/>
    <p:restoredTop sz="96395" autoAdjust="0"/>
  </p:normalViewPr>
  <p:slideViewPr>
    <p:cSldViewPr snapToGrid="0" snapToObjects="1">
      <p:cViewPr varScale="1">
        <p:scale>
          <a:sx n="84" d="100"/>
          <a:sy n="84" d="100"/>
        </p:scale>
        <p:origin x="79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A22E-ED93-764E-B204-BE493A82133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8F2AA-B92E-704E-B959-850995E859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90FB-1A22-794E-8CC1-1C3FD2DF6E5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E7C0-793C-B84D-A80C-E035D4E514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5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2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88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75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3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4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E7C0-793C-B84D-A80C-E035D4E514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0" y="417600"/>
            <a:ext cx="6278400" cy="619200"/>
          </a:xfrm>
        </p:spPr>
        <p:txBody>
          <a:bodyPr anchor="b">
            <a:normAutofit/>
          </a:bodyPr>
          <a:lstStyle>
            <a:lvl1pPr algn="l"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00" y="1036800"/>
            <a:ext cx="6278400" cy="640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0" y="5940000"/>
            <a:ext cx="342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1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0" y="6300000"/>
            <a:ext cx="3420000" cy="360000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2nd Pietro Baracchi Conference, 2019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953C8-822F-4CF0-BA1B-C06F0A99F9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8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470900" y="640079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00688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2000"/>
            <a:ext cx="8460000" cy="45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it-IT" smtClean="0"/>
              <a:t>2nd Pietro Baracchi Conference,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9"/>
            <a:ext cx="8378326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5691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it-IT" smtClean="0"/>
              <a:t>2nd Pietro Baracchi Conference, 2019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70900" y="639235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88A"/>
                </a:solidFill>
              </a:defRPr>
            </a:lvl1pPr>
          </a:lstStyle>
          <a:p>
            <a:fld id="{4FC41374-03AE-924F-9568-6EE3990F011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6278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64008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it-IT" smtClean="0"/>
              <a:t>2nd Pietro Baracchi Conference,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688A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virtualtours-external.csiro.au/MR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UAV-based Antenna Measurements for the Bridging Project of SKA1-low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Pietro </a:t>
            </a:r>
            <a:r>
              <a:rPr lang="en-US" dirty="0" err="1" smtClean="0"/>
              <a:t>Baracchi</a:t>
            </a:r>
            <a:r>
              <a:rPr lang="en-US" dirty="0" smtClean="0"/>
              <a:t>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93160" y="6300000"/>
            <a:ext cx="3420000" cy="360000"/>
          </a:xfrm>
        </p:spPr>
        <p:txBody>
          <a:bodyPr/>
          <a:lstStyle/>
          <a:p>
            <a:r>
              <a:rPr lang="en-US" dirty="0" smtClean="0"/>
              <a:t>Oct. 23, 2019, Florence, Italy</a:t>
            </a:r>
            <a:endParaRPr lang="en-US" dirty="0"/>
          </a:p>
          <a:p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lnSpc>
                <a:spcPct val="50000"/>
              </a:lnSpc>
            </a:pPr>
            <a:r>
              <a:rPr lang="it-IT" sz="1400" b="0" dirty="0"/>
              <a:t>G. Virone, </a:t>
            </a:r>
            <a:r>
              <a:rPr lang="it-IT" sz="1400" u="sng" dirty="0"/>
              <a:t>F. Paonessa</a:t>
            </a:r>
            <a:r>
              <a:rPr lang="it-IT" sz="1400" b="0" dirty="0"/>
              <a:t>, P. Bolli,</a:t>
            </a:r>
          </a:p>
          <a:p>
            <a:pPr algn="ctr">
              <a:lnSpc>
                <a:spcPct val="50000"/>
              </a:lnSpc>
            </a:pPr>
            <a:r>
              <a:rPr lang="it-IT" sz="1400" b="0" dirty="0"/>
              <a:t>A. Magro, D. </a:t>
            </a:r>
            <a:r>
              <a:rPr lang="it-IT" sz="1400" b="0" dirty="0" err="1"/>
              <a:t>Minchin</a:t>
            </a:r>
            <a:r>
              <a:rPr lang="it-IT" sz="1400" b="0" dirty="0"/>
              <a:t>, A. </a:t>
            </a:r>
            <a:r>
              <a:rPr lang="it-IT" sz="1400" b="0" dirty="0" err="1"/>
              <a:t>McPhail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9859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 smtClean="0"/>
              <a:t>Table</a:t>
            </a:r>
            <a:r>
              <a:rPr lang="it-IT" dirty="0" smtClean="0"/>
              <a:t> of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86567"/>
              </p:ext>
            </p:extLst>
          </p:nvPr>
        </p:nvGraphicFramePr>
        <p:xfrm>
          <a:off x="478933" y="1131107"/>
          <a:ext cx="8186135" cy="265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361">
                  <a:extLst>
                    <a:ext uri="{9D8B030D-6E8A-4147-A177-3AD203B41FA5}">
                      <a16:colId xmlns:a16="http://schemas.microsoft.com/office/drawing/2014/main" val="2603506580"/>
                    </a:ext>
                  </a:extLst>
                </a:gridCol>
                <a:gridCol w="2416549">
                  <a:extLst>
                    <a:ext uri="{9D8B030D-6E8A-4147-A177-3AD203B41FA5}">
                      <a16:colId xmlns:a16="http://schemas.microsoft.com/office/drawing/2014/main" val="2215210285"/>
                    </a:ext>
                  </a:extLst>
                </a:gridCol>
                <a:gridCol w="2211792">
                  <a:extLst>
                    <a:ext uri="{9D8B030D-6E8A-4147-A177-3AD203B41FA5}">
                      <a16:colId xmlns:a16="http://schemas.microsoft.com/office/drawing/2014/main" val="2166810414"/>
                    </a:ext>
                  </a:extLst>
                </a:gridCol>
                <a:gridCol w="2569433">
                  <a:extLst>
                    <a:ext uri="{9D8B030D-6E8A-4147-A177-3AD203B41FA5}">
                      <a16:colId xmlns:a16="http://schemas.microsoft.com/office/drawing/2014/main" val="1636971680"/>
                    </a:ext>
                  </a:extLst>
                </a:gridCol>
              </a:tblGrid>
              <a:tr h="290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MHz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EDA2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AAVS1.5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AAVS1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852833"/>
                  </a:ext>
                </a:extLst>
              </a:tr>
              <a:tr h="352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(120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Cross-scan Y-pol (120 m)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780707"/>
                  </a:ext>
                </a:extLst>
              </a:tr>
              <a:tr h="352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(120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(120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8687773"/>
                  </a:ext>
                </a:extLst>
              </a:tr>
              <a:tr h="604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(120 m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Cross-scan </a:t>
                      </a:r>
                      <a:r>
                        <a:rPr lang="en-GB" sz="1400" dirty="0">
                          <a:effectLst/>
                        </a:rPr>
                        <a:t>X-pol (120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(160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Double-linear-scan Y-pol (160 m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Cross-scan </a:t>
                      </a:r>
                      <a:r>
                        <a:rPr lang="en-GB" sz="1400" dirty="0">
                          <a:effectLst/>
                        </a:rPr>
                        <a:t>X-pol  (160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811404"/>
                  </a:ext>
                </a:extLst>
              </a:tr>
              <a:tr h="352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Cross-scan Y-pol (120 m)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(160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401264"/>
                  </a:ext>
                </a:extLst>
              </a:tr>
              <a:tr h="352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linear-scan </a:t>
                      </a:r>
                      <a:r>
                        <a:rPr lang="en-GB" sz="1400" dirty="0">
                          <a:effectLst/>
                        </a:rPr>
                        <a:t>Y-pol (200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8957"/>
                  </a:ext>
                </a:extLst>
              </a:tr>
              <a:tr h="352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Cross-scan Y-pol (160 m)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Cross-scan Y-pol (160 m)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964255"/>
                  </a:ext>
                </a:extLst>
              </a:tr>
            </a:tbl>
          </a:graphicData>
        </a:graphic>
      </p:graphicFrame>
      <p:pic>
        <p:nvPicPr>
          <p:cNvPr id="8" name="Immagine 7" descr="C:\Users\pbolli\Desktop\Nuova cartella\Foto1\DSC_005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8059" y="3965948"/>
            <a:ext cx="5787009" cy="220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51872"/>
              </p:ext>
            </p:extLst>
          </p:nvPr>
        </p:nvGraphicFramePr>
        <p:xfrm>
          <a:off x="478932" y="4393900"/>
          <a:ext cx="2296166" cy="1469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361">
                  <a:extLst>
                    <a:ext uri="{9D8B030D-6E8A-4147-A177-3AD203B41FA5}">
                      <a16:colId xmlns:a16="http://schemas.microsoft.com/office/drawing/2014/main" val="3273591033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3035798398"/>
                    </a:ext>
                  </a:extLst>
                </a:gridCol>
              </a:tblGrid>
              <a:tr h="550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Collected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data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2554010"/>
                  </a:ext>
                </a:extLst>
              </a:tr>
              <a:tr h="306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EDA2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3.80 </a:t>
                      </a:r>
                      <a:r>
                        <a:rPr lang="en-GB" sz="1400" dirty="0" err="1" smtClean="0">
                          <a:effectLst/>
                        </a:rPr>
                        <a:t>Gbyte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303167"/>
                  </a:ext>
                </a:extLst>
              </a:tr>
              <a:tr h="306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AAVS1.5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4.84 </a:t>
                      </a:r>
                      <a:r>
                        <a:rPr lang="en-GB" sz="1400" dirty="0" err="1" smtClean="0">
                          <a:effectLst/>
                        </a:rPr>
                        <a:t>Gbyte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50098"/>
                  </a:ext>
                </a:extLst>
              </a:tr>
              <a:tr h="306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AAVS1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4.36 </a:t>
                      </a:r>
                      <a:r>
                        <a:rPr lang="en-GB" sz="1400" dirty="0" err="1" smtClean="0">
                          <a:effectLst/>
                        </a:rPr>
                        <a:t>Gbyte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48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6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124053" cy="619941"/>
          </a:xfrm>
        </p:spPr>
        <p:txBody>
          <a:bodyPr>
            <a:noAutofit/>
          </a:bodyPr>
          <a:lstStyle/>
          <a:p>
            <a:r>
              <a:rPr lang="en-US" dirty="0" smtClean="0"/>
              <a:t>AAVS1.5</a:t>
            </a:r>
          </a:p>
          <a:p>
            <a:r>
              <a:rPr lang="en-US" sz="2000" dirty="0" smtClean="0"/>
              <a:t>4 antennas x 4 frequencies		E-plane EEPs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1999953"/>
            <a:ext cx="8412480" cy="4480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313437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485134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45105"/>
            <a:ext cx="80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632136"/>
            <a:ext cx="80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9274" y="159695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70 MHz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2565" y="1596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110 MHz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1048" y="1596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160 MHz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31357" y="1596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320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202430" cy="619941"/>
          </a:xfrm>
        </p:spPr>
        <p:txBody>
          <a:bodyPr>
            <a:noAutofit/>
          </a:bodyPr>
          <a:lstStyle/>
          <a:p>
            <a:r>
              <a:rPr lang="en-US" dirty="0" smtClean="0"/>
              <a:t>EDA2</a:t>
            </a:r>
          </a:p>
          <a:p>
            <a:r>
              <a:rPr lang="en-US" sz="2000" dirty="0"/>
              <a:t>4 antennas x 4 frequencies	</a:t>
            </a:r>
            <a:r>
              <a:rPr lang="en-US" sz="2000" dirty="0" smtClean="0"/>
              <a:t>	E-plane </a:t>
            </a:r>
            <a:r>
              <a:rPr lang="en-US" sz="2000" dirty="0"/>
              <a:t>EEPs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1999951"/>
            <a:ext cx="8412480" cy="4480969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2nd Pietro Baracchi Conference, 2019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313437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485134"/>
            <a:ext cx="68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45105"/>
            <a:ext cx="80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632136"/>
            <a:ext cx="80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9274" y="159695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70 MHz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2565" y="1596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110 MHz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1048" y="1596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160 MHz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31357" y="1596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320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228556" cy="619941"/>
          </a:xfrm>
        </p:spPr>
        <p:txBody>
          <a:bodyPr>
            <a:noAutofit/>
          </a:bodyPr>
          <a:lstStyle/>
          <a:p>
            <a:r>
              <a:rPr lang="en-US" dirty="0" smtClean="0"/>
              <a:t>AAVS1.5</a:t>
            </a:r>
          </a:p>
          <a:p>
            <a:r>
              <a:rPr lang="en-US" dirty="0"/>
              <a:t>NF array</a:t>
            </a:r>
            <a:r>
              <a:rPr lang="en-US" dirty="0" smtClean="0"/>
              <a:t> beam @ 320 </a:t>
            </a:r>
            <a:r>
              <a:rPr lang="en-US" dirty="0"/>
              <a:t>MHz (</a:t>
            </a:r>
            <a:r>
              <a:rPr lang="en-US" dirty="0" smtClean="0"/>
              <a:t>TPM#0 only)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6" name="Immagine 1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400" y="1858006"/>
            <a:ext cx="6235200" cy="46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77886" y="2429691"/>
            <a:ext cx="11256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E-</a:t>
            </a:r>
            <a:r>
              <a:rPr lang="it-IT" sz="2400" dirty="0" err="1" smtClean="0"/>
              <a:t>plane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49884" y="3327457"/>
            <a:ext cx="184582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err="1" smtClean="0"/>
              <a:t>EEPs</a:t>
            </a:r>
            <a:r>
              <a:rPr lang="it-IT" b="1" dirty="0" smtClean="0"/>
              <a:t> </a:t>
            </a:r>
            <a:r>
              <a:rPr lang="it-IT" b="1" dirty="0" err="1" smtClean="0"/>
              <a:t>equalization</a:t>
            </a:r>
            <a:endParaRPr lang="it-IT" b="1" dirty="0"/>
          </a:p>
          <a:p>
            <a:pPr algn="ctr"/>
            <a:r>
              <a:rPr lang="it-IT" b="1" dirty="0" smtClean="0"/>
              <a:t>@ </a:t>
            </a:r>
            <a:r>
              <a:rPr lang="it-IT" b="1" dirty="0" err="1" smtClean="0"/>
              <a:t>zenith</a:t>
            </a:r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 err="1" smtClean="0"/>
              <a:t>Same</a:t>
            </a:r>
            <a:r>
              <a:rPr lang="it-IT" b="1" dirty="0" smtClean="0"/>
              <a:t> </a:t>
            </a:r>
            <a:r>
              <a:rPr lang="it-IT" b="1" dirty="0" err="1" smtClean="0"/>
              <a:t>flight</a:t>
            </a:r>
            <a:r>
              <a:rPr lang="it-IT" b="1" dirty="0" smtClean="0"/>
              <a:t> </a:t>
            </a:r>
            <a:r>
              <a:rPr lang="it-IT" b="1" dirty="0" err="1" smtClean="0"/>
              <a:t>used</a:t>
            </a:r>
            <a:endParaRPr lang="it-IT" b="1" dirty="0"/>
          </a:p>
          <a:p>
            <a:pPr algn="ctr"/>
            <a:r>
              <a:rPr lang="it-IT" b="1" dirty="0" smtClean="0"/>
              <a:t>to </a:t>
            </a:r>
            <a:r>
              <a:rPr lang="it-IT" b="1" dirty="0" err="1" smtClean="0"/>
              <a:t>get</a:t>
            </a:r>
            <a:r>
              <a:rPr lang="it-IT" b="1" dirty="0" smtClean="0"/>
              <a:t> the </a:t>
            </a:r>
            <a:r>
              <a:rPr lang="it-IT" b="1" dirty="0" err="1" smtClean="0"/>
              <a:t>EEPs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67699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176305" cy="619941"/>
          </a:xfrm>
        </p:spPr>
        <p:txBody>
          <a:bodyPr>
            <a:noAutofit/>
          </a:bodyPr>
          <a:lstStyle/>
          <a:p>
            <a:r>
              <a:rPr lang="en-US" dirty="0" smtClean="0"/>
              <a:t>EDA2</a:t>
            </a:r>
          </a:p>
          <a:p>
            <a:r>
              <a:rPr lang="en-US" dirty="0"/>
              <a:t>NF array</a:t>
            </a:r>
            <a:r>
              <a:rPr lang="en-US" dirty="0" smtClean="0"/>
              <a:t> beam @ 320 MHz (TPM#0 only)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5" name="Immagine 8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400" y="1858006"/>
            <a:ext cx="6235200" cy="46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77886" y="2429691"/>
            <a:ext cx="11256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E-</a:t>
            </a:r>
            <a:r>
              <a:rPr lang="it-IT" sz="2400" dirty="0" err="1" smtClean="0"/>
              <a:t>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86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AAVS1</a:t>
            </a:r>
          </a:p>
          <a:p>
            <a:r>
              <a:rPr lang="en-US" dirty="0" smtClean="0"/>
              <a:t>NF </a:t>
            </a:r>
            <a:r>
              <a:rPr lang="en-US" dirty="0"/>
              <a:t>a</a:t>
            </a:r>
            <a:r>
              <a:rPr lang="en-US" dirty="0" smtClean="0"/>
              <a:t>rray beam </a:t>
            </a:r>
            <a:r>
              <a:rPr lang="en-US" dirty="0"/>
              <a:t>@ </a:t>
            </a:r>
            <a:r>
              <a:rPr lang="en-US" dirty="0" smtClean="0"/>
              <a:t>110 MHz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7" name="Immagine 8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400" y="1858006"/>
            <a:ext cx="6235200" cy="46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77886" y="2429691"/>
            <a:ext cx="11256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E-</a:t>
            </a:r>
            <a:r>
              <a:rPr lang="it-IT" sz="2400" dirty="0" err="1" smtClean="0"/>
              <a:t>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00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8122" y="1546158"/>
            <a:ext cx="8515417" cy="4525963"/>
          </a:xfrm>
        </p:spPr>
        <p:txBody>
          <a:bodyPr>
            <a:normAutofit fontScale="85000" lnSpcReduction="20000"/>
          </a:bodyPr>
          <a:lstStyle/>
          <a:p>
            <a:endParaRPr lang="en-GB" altLang="it-IT" dirty="0" smtClean="0"/>
          </a:p>
          <a:p>
            <a:endParaRPr lang="en-GB" altLang="it-IT" dirty="0" smtClean="0"/>
          </a:p>
          <a:p>
            <a:r>
              <a:rPr lang="en-GB" altLang="it-IT" dirty="0" smtClean="0"/>
              <a:t>A UAV campaign in the Murchison Desert is feasible</a:t>
            </a:r>
          </a:p>
          <a:p>
            <a:pPr lvl="0"/>
            <a:endParaRPr lang="en-GB" altLang="it-IT" dirty="0" smtClean="0"/>
          </a:p>
          <a:p>
            <a:r>
              <a:rPr lang="en-GB" altLang="it-IT" dirty="0" smtClean="0"/>
              <a:t>The non-uniformity of EEPs has been successfully characterized</a:t>
            </a:r>
          </a:p>
          <a:p>
            <a:endParaRPr lang="en-GB" altLang="it-IT" dirty="0" smtClean="0"/>
          </a:p>
          <a:p>
            <a:r>
              <a:rPr lang="en-US" dirty="0" smtClean="0"/>
              <a:t>Overall quality </a:t>
            </a:r>
            <a:r>
              <a:rPr lang="en-US" dirty="0"/>
              <a:t>good, </a:t>
            </a:r>
            <a:r>
              <a:rPr lang="en-US" dirty="0" smtClean="0"/>
              <a:t>understand peak and distortion phenomena</a:t>
            </a:r>
            <a:endParaRPr lang="en-GB" altLang="it-IT" dirty="0" smtClean="0"/>
          </a:p>
          <a:p>
            <a:endParaRPr lang="en-GB" altLang="it-IT" dirty="0" smtClean="0"/>
          </a:p>
          <a:p>
            <a:r>
              <a:rPr lang="en-US" dirty="0" smtClean="0"/>
              <a:t>Statistical analysis to compare measurements &amp; simulations</a:t>
            </a:r>
            <a:endParaRPr lang="en-GB" altLang="it-IT" dirty="0" smtClean="0"/>
          </a:p>
          <a:p>
            <a:pPr lvl="0"/>
            <a:endParaRPr lang="en-GB" altLang="it-IT" dirty="0" smtClean="0"/>
          </a:p>
          <a:p>
            <a:r>
              <a:rPr lang="en-GB" altLang="it-IT" dirty="0" smtClean="0"/>
              <a:t>Next campaign for 2020 is being discussed</a:t>
            </a:r>
          </a:p>
          <a:p>
            <a:pPr lvl="0"/>
            <a:endParaRPr lang="en-GB" altLang="it-IT" dirty="0" smtClean="0"/>
          </a:p>
          <a:p>
            <a:pPr lvl="0"/>
            <a:endParaRPr lang="en-GB" altLang="it-IT" dirty="0" smtClean="0"/>
          </a:p>
          <a:p>
            <a:pPr lvl="0"/>
            <a:endParaRPr lang="en-GB" altLang="it-IT" dirty="0" smtClean="0"/>
          </a:p>
          <a:p>
            <a:pPr lvl="0"/>
            <a:endParaRPr lang="en-GB" altLang="it-IT" dirty="0" smtClean="0"/>
          </a:p>
          <a:p>
            <a:pPr lvl="0"/>
            <a:endParaRPr lang="en-GB" altLang="it-IT" dirty="0" smtClean="0"/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Conclusion and future work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87" y="1546226"/>
            <a:ext cx="8053614" cy="4354954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Australian Campaign with the UAV</a:t>
            </a:r>
          </a:p>
          <a:p>
            <a:r>
              <a:rPr lang="en-US" dirty="0" smtClean="0"/>
              <a:t>June 3-7,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12421" y="1176893"/>
            <a:ext cx="486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From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4"/>
              </a:rPr>
              <a:t>://virtualtours-external.csiro.au/MRO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740" y="3604180"/>
            <a:ext cx="812210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AAVS1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4712" y="2223293"/>
            <a:ext cx="693844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EDA2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84802" y="2423531"/>
            <a:ext cx="99014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AAVS1.5</a:t>
            </a:r>
            <a:endParaRPr lang="en-US" b="1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62361" y="4388556"/>
            <a:ext cx="2247154" cy="2022440"/>
            <a:chOff x="520587" y="4189287"/>
            <a:chExt cx="1902102" cy="1711893"/>
          </a:xfrm>
        </p:grpSpPr>
        <p:pic>
          <p:nvPicPr>
            <p:cNvPr id="1026" name="Picture 2" descr="Murchison Radio-astronomy Observatory is located in Austral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87" y="4189287"/>
              <a:ext cx="1902102" cy="171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Murchison Radio-astronomy Observator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29" y="4991651"/>
              <a:ext cx="76200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97117" y="5531848"/>
            <a:ext cx="669735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MRO</a:t>
            </a:r>
            <a:endParaRPr lang="en-US" b="1" dirty="0"/>
          </a:p>
        </p:txBody>
      </p:sp>
      <p:sp>
        <p:nvSpPr>
          <p:cNvPr id="17" name="TextBox 15"/>
          <p:cNvSpPr txBox="1"/>
          <p:nvPr/>
        </p:nvSpPr>
        <p:spPr>
          <a:xfrm>
            <a:off x="2519693" y="3324323"/>
            <a:ext cx="2465109" cy="1298377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Verification of the models using a drone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906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AAVS1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7" name="Immagine 25" descr="C:\Users\pbolli\Desktop\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149" y="1919064"/>
            <a:ext cx="4173716" cy="378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5"/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7" y="2053143"/>
            <a:ext cx="4684222" cy="3512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20346" y="1272733"/>
            <a:ext cx="6517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256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antennas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16 tiles, on ground plane</a:t>
            </a:r>
          </a:p>
          <a:p>
            <a:r>
              <a:rPr lang="en-US" dirty="0" smtClean="0"/>
              <a:t>Hybrid </a:t>
            </a:r>
            <a:r>
              <a:rPr lang="en-US" dirty="0"/>
              <a:t>cables combining dc power </a:t>
            </a:r>
            <a:r>
              <a:rPr lang="en-US" dirty="0" smtClean="0"/>
              <a:t>wires </a:t>
            </a:r>
            <a:r>
              <a:rPr lang="en-US" dirty="0"/>
              <a:t>with 2 optical </a:t>
            </a:r>
            <a:r>
              <a:rPr lang="en-US" dirty="0" smtClean="0"/>
              <a:t>fibers (</a:t>
            </a:r>
            <a:r>
              <a:rPr lang="en-US" dirty="0" err="1" smtClean="0"/>
              <a:t>RFoF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300" y="5646657"/>
            <a:ext cx="2158739" cy="197962"/>
          </a:xfrm>
          <a:prstGeom prst="rect">
            <a:avLst/>
          </a:prstGeom>
        </p:spPr>
      </p:pic>
      <p:pic>
        <p:nvPicPr>
          <p:cNvPr id="14" name="Immagine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207" y="2620652"/>
            <a:ext cx="226243" cy="2356701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3104552" y="5844619"/>
            <a:ext cx="3028906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Pseudo-random </a:t>
            </a:r>
            <a:r>
              <a:rPr lang="it-IT" b="1" dirty="0" err="1" smtClean="0"/>
              <a:t>configuration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9888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AAVS1.5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6" name="Content Placeholder 5" descr="A close up of a tre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9585" y="2281523"/>
            <a:ext cx="4696691" cy="3520440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16" y="1755743"/>
            <a:ext cx="4515439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8539" y="992095"/>
            <a:ext cx="760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Under deployment during the campaign, now completed</a:t>
            </a:r>
          </a:p>
          <a:p>
            <a:r>
              <a:rPr lang="en-US" dirty="0"/>
              <a:t>256 </a:t>
            </a:r>
            <a:r>
              <a:rPr lang="en-US" b="1" dirty="0" smtClean="0"/>
              <a:t>SKALA4.1-AL (</a:t>
            </a:r>
            <a:r>
              <a:rPr lang="it-IT" b="1" dirty="0"/>
              <a:t>Reference antenna </a:t>
            </a:r>
            <a:r>
              <a:rPr lang="it-IT" b="1" dirty="0" smtClean="0"/>
              <a:t>design for </a:t>
            </a:r>
            <a:r>
              <a:rPr lang="it-IT" b="1" dirty="0"/>
              <a:t>System CDR of </a:t>
            </a:r>
            <a:r>
              <a:rPr lang="it-IT" b="1" dirty="0" smtClean="0"/>
              <a:t>SKA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6160" y="5102564"/>
            <a:ext cx="4232697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 err="1" smtClean="0"/>
              <a:t>Same</a:t>
            </a:r>
            <a:r>
              <a:rPr lang="it-IT" b="1" dirty="0" smtClean="0"/>
              <a:t> </a:t>
            </a:r>
            <a:r>
              <a:rPr lang="it-IT" b="1" dirty="0" err="1" smtClean="0"/>
              <a:t>config</a:t>
            </a:r>
            <a:r>
              <a:rPr lang="it-IT" b="1" dirty="0" smtClean="0"/>
              <a:t>. of AAVS1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larger</a:t>
            </a:r>
            <a:r>
              <a:rPr lang="it-IT" b="1" dirty="0" smtClean="0"/>
              <a:t> </a:t>
            </a:r>
            <a:r>
              <a:rPr lang="it-IT" b="1" dirty="0" err="1" smtClean="0"/>
              <a:t>footprint</a:t>
            </a:r>
            <a:endParaRPr lang="it-IT" b="1" dirty="0" smtClean="0"/>
          </a:p>
          <a:p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/>
              <a:t>3 clusters </a:t>
            </a:r>
            <a:r>
              <a:rPr lang="it-IT" b="1" dirty="0" err="1"/>
              <a:t>deployed</a:t>
            </a:r>
            <a:r>
              <a:rPr lang="it-IT" b="1" dirty="0"/>
              <a:t> for </a:t>
            </a:r>
            <a:r>
              <a:rPr lang="it-IT" b="1" dirty="0" err="1"/>
              <a:t>phase</a:t>
            </a:r>
            <a:r>
              <a:rPr lang="it-IT" b="1" dirty="0"/>
              <a:t> </a:t>
            </a:r>
            <a:r>
              <a:rPr lang="it-IT" b="1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193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outdoor, ground, sky, chai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40" y="2019892"/>
            <a:ext cx="4681728" cy="35112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EDA2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045" y="1523206"/>
            <a:ext cx="4194928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540" y="1190059"/>
            <a:ext cx="644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256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MWA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dipoles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plane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layout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AAVS1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 smtClean="0"/>
              <a:t>Objectives</a:t>
            </a:r>
            <a:r>
              <a:rPr lang="it-IT" dirty="0" smtClean="0"/>
              <a:t> of the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campaign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65802"/>
              </p:ext>
            </p:extLst>
          </p:nvPr>
        </p:nvGraphicFramePr>
        <p:xfrm>
          <a:off x="341122" y="1112138"/>
          <a:ext cx="8461756" cy="5166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956">
                  <a:extLst>
                    <a:ext uri="{9D8B030D-6E8A-4147-A177-3AD203B41FA5}">
                      <a16:colId xmlns:a16="http://schemas.microsoft.com/office/drawing/2014/main" val="661802212"/>
                    </a:ext>
                  </a:extLst>
                </a:gridCol>
                <a:gridCol w="6256800">
                  <a:extLst>
                    <a:ext uri="{9D8B030D-6E8A-4147-A177-3AD203B41FA5}">
                      <a16:colId xmlns:a16="http://schemas.microsoft.com/office/drawing/2014/main" val="2977999651"/>
                    </a:ext>
                  </a:extLst>
                </a:gridCol>
              </a:tblGrid>
              <a:tr h="186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Objectives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Description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555853228"/>
                  </a:ext>
                </a:extLst>
              </a:tr>
              <a:tr h="2105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Validation of EM models</a:t>
                      </a:r>
                      <a:endParaRPr lang="it-IT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Embedded </a:t>
                      </a:r>
                      <a:r>
                        <a:rPr lang="en-GB" sz="1600" b="1" dirty="0">
                          <a:effectLst/>
                        </a:rPr>
                        <a:t>Element Patterns, with particular reference to predicted non-smooth behaviours</a:t>
                      </a:r>
                      <a:endParaRPr lang="it-IT" sz="16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</a:rPr>
                        <a:t>Digitally beam-formed array patterns (mainly NF) </a:t>
                      </a:r>
                      <a:endParaRPr lang="it-IT" sz="1600" b="1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Differential embedded </a:t>
                      </a:r>
                      <a:r>
                        <a:rPr lang="en-GB" sz="1600" dirty="0">
                          <a:effectLst/>
                        </a:rPr>
                        <a:t>element phase </a:t>
                      </a:r>
                      <a:r>
                        <a:rPr lang="en-GB" sz="1600" dirty="0" smtClean="0">
                          <a:effectLst/>
                        </a:rPr>
                        <a:t>patterns</a:t>
                      </a:r>
                      <a:endParaRPr lang="it-IT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In-situ validation of the array element design and manufacturing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endParaRPr lang="en-GB" sz="1600" dirty="0" smtClean="0">
                        <a:effectLst/>
                        <a:latin typeface="+mn-lt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69311767"/>
                  </a:ext>
                </a:extLst>
              </a:tr>
              <a:tr h="1841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End-to-end System Verification (level L0)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Instrumental</a:t>
                      </a:r>
                      <a:r>
                        <a:rPr lang="en-US" sz="1600" dirty="0" smtClean="0">
                          <a:effectLst/>
                        </a:rPr>
                        <a:t> calibration (magnitude and phase of RF/digital chains) </a:t>
                      </a:r>
                      <a:endParaRPr lang="en-US" sz="160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Magnitude and phase stability of the RF/digital chains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b="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Antenna positions / connections</a:t>
                      </a:r>
                      <a:r>
                        <a:rPr lang="en-US" sz="1600" b="0" baseline="0" dirty="0" smtClean="0">
                          <a:effectLst/>
                        </a:rPr>
                        <a:t> / mapping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  <a:endParaRPr lang="it-IT" sz="16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Overall levels and RF gains / dynamic </a:t>
                      </a:r>
                      <a:r>
                        <a:rPr lang="en-US" sz="1600" dirty="0" smtClean="0">
                          <a:effectLst/>
                        </a:rPr>
                        <a:t>issues</a:t>
                      </a:r>
                      <a:endParaRPr lang="it-IT" sz="1600" dirty="0">
                        <a:effectLst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779816301"/>
                  </a:ext>
                </a:extLst>
              </a:tr>
              <a:tr h="930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Verify </a:t>
                      </a:r>
                      <a:r>
                        <a:rPr lang="en-GB" sz="1600" dirty="0" smtClean="0">
                          <a:effectLst/>
                        </a:rPr>
                        <a:t>feasibility &amp; required effort </a:t>
                      </a:r>
                      <a:r>
                        <a:rPr lang="en-GB" sz="1600" dirty="0">
                          <a:effectLst/>
                        </a:rPr>
                        <a:t>of </a:t>
                      </a:r>
                      <a:r>
                        <a:rPr lang="en-GB" sz="1600" dirty="0" smtClean="0">
                          <a:effectLst/>
                        </a:rPr>
                        <a:t>UAV-based </a:t>
                      </a:r>
                      <a:r>
                        <a:rPr lang="en-GB" sz="1600" dirty="0">
                          <a:effectLst/>
                        </a:rPr>
                        <a:t>measurements </a:t>
                      </a:r>
                      <a:r>
                        <a:rPr lang="en-GB" sz="1600" dirty="0" smtClean="0">
                          <a:effectLst/>
                        </a:rPr>
                        <a:t> @ </a:t>
                      </a:r>
                      <a:r>
                        <a:rPr lang="en-GB" sz="1600" dirty="0">
                          <a:effectLst/>
                        </a:rPr>
                        <a:t>MRO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Logistics</a:t>
                      </a:r>
                      <a:r>
                        <a:rPr lang="en-GB" sz="1600" dirty="0">
                          <a:effectLst/>
                        </a:rPr>
                        <a:t>, shipment, regulation </a:t>
                      </a:r>
                      <a:r>
                        <a:rPr lang="en-GB" sz="1600" dirty="0" smtClean="0">
                          <a:effectLst/>
                        </a:rPr>
                        <a:t>and environmental issues.</a:t>
                      </a:r>
                      <a:r>
                        <a:rPr lang="it-IT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Important </a:t>
                      </a:r>
                      <a:r>
                        <a:rPr lang="en-GB" sz="1600" dirty="0">
                          <a:effectLst/>
                        </a:rPr>
                        <a:t>as far as </a:t>
                      </a:r>
                      <a:r>
                        <a:rPr lang="en-GB" sz="1600" dirty="0" smtClean="0">
                          <a:effectLst/>
                        </a:rPr>
                        <a:t>the planning </a:t>
                      </a:r>
                      <a:r>
                        <a:rPr lang="en-GB" sz="1600" dirty="0">
                          <a:effectLst/>
                        </a:rPr>
                        <a:t>of future SKA-low commissioning strategies is </a:t>
                      </a:r>
                      <a:r>
                        <a:rPr lang="en-GB" sz="1600" dirty="0" smtClean="0">
                          <a:effectLst/>
                        </a:rPr>
                        <a:t>concerned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03407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0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Gianni </a:t>
            </a:r>
            <a:r>
              <a:rPr lang="en-US" sz="2000" b="1" dirty="0"/>
              <a:t>Comoretto </a:t>
            </a:r>
            <a:r>
              <a:rPr lang="en-US" sz="2000" dirty="0"/>
              <a:t>(firmware modification and setup suggestions)</a:t>
            </a:r>
          </a:p>
          <a:p>
            <a:r>
              <a:rPr lang="en-US" sz="2000" b="1" dirty="0" err="1"/>
              <a:t>Jader</a:t>
            </a:r>
            <a:r>
              <a:rPr lang="en-US" sz="2000" b="1" dirty="0"/>
              <a:t> </a:t>
            </a:r>
            <a:r>
              <a:rPr lang="en-US" sz="2000" b="1" dirty="0" err="1" smtClean="0"/>
              <a:t>Monari</a:t>
            </a:r>
            <a:r>
              <a:rPr lang="en-US" sz="2000" b="1" dirty="0" smtClean="0"/>
              <a:t>, Federico </a:t>
            </a:r>
            <a:r>
              <a:rPr lang="en-US" sz="2000" b="1" dirty="0"/>
              <a:t>Perini </a:t>
            </a:r>
            <a:r>
              <a:rPr lang="en-US" sz="2000" dirty="0"/>
              <a:t>(RF chain setup)</a:t>
            </a:r>
          </a:p>
          <a:p>
            <a:r>
              <a:rPr lang="en-US" sz="2000" b="1" dirty="0"/>
              <a:t>Simone </a:t>
            </a:r>
            <a:r>
              <a:rPr lang="en-US" sz="2000" b="1" dirty="0" err="1"/>
              <a:t>Rusticelli</a:t>
            </a:r>
            <a:r>
              <a:rPr lang="en-US" sz="2000" b="1" dirty="0"/>
              <a:t> </a:t>
            </a:r>
            <a:r>
              <a:rPr lang="en-US" sz="2000" dirty="0"/>
              <a:t>(Shipment)</a:t>
            </a:r>
          </a:p>
          <a:p>
            <a:r>
              <a:rPr lang="en-US" sz="2000" b="1" dirty="0"/>
              <a:t>Eloy de </a:t>
            </a:r>
            <a:r>
              <a:rPr lang="en-US" sz="2000" b="1" dirty="0" err="1"/>
              <a:t>Lera</a:t>
            </a:r>
            <a:r>
              <a:rPr lang="en-US" sz="2000" b="1" dirty="0"/>
              <a:t> </a:t>
            </a:r>
            <a:r>
              <a:rPr lang="en-US" sz="2000" b="1" dirty="0" err="1" smtClean="0"/>
              <a:t>Acedo</a:t>
            </a:r>
            <a:r>
              <a:rPr lang="en-US" sz="2000" b="1" dirty="0" smtClean="0"/>
              <a:t>, Daniel Ung, </a:t>
            </a:r>
            <a:r>
              <a:rPr lang="en-US" sz="2000" b="1" dirty="0"/>
              <a:t>David </a:t>
            </a:r>
            <a:r>
              <a:rPr lang="en-US" sz="2000" b="1" dirty="0" smtClean="0"/>
              <a:t>Davidson, </a:t>
            </a:r>
            <a:r>
              <a:rPr lang="en-US" sz="2000" b="1" dirty="0"/>
              <a:t>Paola Di </a:t>
            </a:r>
            <a:r>
              <a:rPr lang="en-US" sz="2000" b="1" dirty="0" err="1"/>
              <a:t>Ninni</a:t>
            </a:r>
            <a:r>
              <a:rPr lang="en-US" sz="2000" b="1" dirty="0"/>
              <a:t>, </a:t>
            </a:r>
            <a:r>
              <a:rPr lang="en-US" sz="2000" b="1" dirty="0" err="1"/>
              <a:t>Mirko</a:t>
            </a:r>
            <a:r>
              <a:rPr lang="en-US" sz="2000" b="1" dirty="0"/>
              <a:t> </a:t>
            </a:r>
            <a:r>
              <a:rPr lang="en-US" sz="2000" b="1" dirty="0" err="1"/>
              <a:t>Bercigli</a:t>
            </a:r>
            <a:r>
              <a:rPr lang="en-US" sz="2000" dirty="0"/>
              <a:t> (Simulations)</a:t>
            </a:r>
          </a:p>
          <a:p>
            <a:r>
              <a:rPr lang="en-US" sz="2000" b="1" dirty="0"/>
              <a:t>Mark </a:t>
            </a:r>
            <a:r>
              <a:rPr lang="en-US" sz="2000" b="1" dirty="0" smtClean="0"/>
              <a:t>Waterson </a:t>
            </a:r>
            <a:r>
              <a:rPr lang="en-US" sz="2000" dirty="0" smtClean="0"/>
              <a:t>(campaign requirements)</a:t>
            </a:r>
          </a:p>
          <a:p>
            <a:r>
              <a:rPr lang="en-US" sz="2000" b="1" dirty="0"/>
              <a:t>Lorenzo </a:t>
            </a:r>
            <a:r>
              <a:rPr lang="en-US" sz="2000" b="1" dirty="0" err="1"/>
              <a:t>Ciorba</a:t>
            </a:r>
            <a:r>
              <a:rPr lang="en-US" sz="2000" dirty="0"/>
              <a:t> (data elaboration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Involved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naf circ colore.ps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360" y="1502230"/>
            <a:ext cx="1162592" cy="1162592"/>
          </a:xfrm>
          <a:prstGeom prst="rect">
            <a:avLst/>
          </a:prstGeom>
        </p:spPr>
      </p:pic>
      <p:pic>
        <p:nvPicPr>
          <p:cNvPr id="9" name="Picture 8" descr="IMG_20180424_12232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8" y="2286866"/>
            <a:ext cx="3745982" cy="234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7" y="1802679"/>
            <a:ext cx="4622195" cy="414092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7131" y="2400388"/>
            <a:ext cx="4327532" cy="3913182"/>
          </a:xfrm>
        </p:spPr>
        <p:txBody>
          <a:bodyPr anchor="ctr"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Developed by CNR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INAF for EM characterization of LFAAs</a:t>
            </a: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alt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alt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a commercial drone customized to carry a frequency synthesizer and a dipole </a:t>
            </a:r>
            <a:r>
              <a:rPr lang="en-US" alt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antenna</a:t>
            </a:r>
            <a:endParaRPr lang="it-IT" altLang="it-IT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Autonomous DGPS navigation &amp; flight path programming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Possibility to control the UAV heading during the flight</a:t>
            </a:r>
            <a:endParaRPr lang="en-GB" alt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it-IT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Position measurement accuracy:  &lt; 5 cm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it-IT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UAV orientation measurement:  ~ 2°</a:t>
            </a:r>
            <a:endParaRPr lang="it-IT" altLang="it-IT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336621" cy="619941"/>
          </a:xfrm>
        </p:spPr>
        <p:txBody>
          <a:bodyPr>
            <a:normAutofit fontScale="92500"/>
          </a:bodyPr>
          <a:lstStyle/>
          <a:p>
            <a:r>
              <a:rPr lang="it-IT" dirty="0"/>
              <a:t>UAV-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far-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pic>
        <p:nvPicPr>
          <p:cNvPr id="14" name="Picture 2" descr="https://www.ieiit.cnr.it/intranet/15-Biglietti_da_Visita_Carta_Intestata_Loghi_ecc/timbro_circolare_300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3577" y="1502230"/>
            <a:ext cx="1056615" cy="10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37" t="8039" r="528" b="11856"/>
          <a:stretch/>
        </p:blipFill>
        <p:spPr bwMode="auto">
          <a:xfrm>
            <a:off x="186095" y="1070231"/>
            <a:ext cx="4513652" cy="518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6784554" cy="619941"/>
          </a:xfrm>
        </p:spPr>
        <p:txBody>
          <a:bodyPr>
            <a:noAutofit/>
          </a:bodyPr>
          <a:lstStyle/>
          <a:p>
            <a:r>
              <a:rPr lang="it-IT" sz="2000" dirty="0" smtClean="0"/>
              <a:t>Flight </a:t>
            </a:r>
            <a:r>
              <a:rPr lang="it-IT" sz="2000" dirty="0" err="1" smtClean="0"/>
              <a:t>strategy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</a:t>
            </a:r>
            <a:r>
              <a:rPr lang="it-IT" sz="2000" dirty="0" smtClean="0"/>
              <a:t>: Cross </a:t>
            </a:r>
            <a:r>
              <a:rPr lang="it-IT" sz="2000" dirty="0" err="1" smtClean="0"/>
              <a:t>Scan</a:t>
            </a:r>
            <a:r>
              <a:rPr lang="it-IT" sz="2000" dirty="0" smtClean="0"/>
              <a:t> </a:t>
            </a:r>
            <a:r>
              <a:rPr lang="it-IT" sz="2000" dirty="0" err="1" smtClean="0"/>
              <a:t>above</a:t>
            </a:r>
            <a:r>
              <a:rPr lang="it-IT" sz="2000" dirty="0" smtClean="0"/>
              <a:t> AAVS1.5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smtClean="0"/>
              <a:t>2nd Pietro Baracchi Conference, 2019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295816" y="1222438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293282" y="564557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123310" y="407441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6894" y="364902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767136" y="2017227"/>
            <a:ext cx="4155055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Crosses centered on each array</a:t>
            </a:r>
          </a:p>
          <a:p>
            <a:pPr algn="ctr"/>
            <a:r>
              <a:rPr lang="en-US" dirty="0" smtClean="0"/>
              <a:t>(E-plane &amp; H-plane)</a:t>
            </a:r>
          </a:p>
          <a:p>
            <a:pPr algn="ctr"/>
            <a:endParaRPr lang="it-IT" dirty="0"/>
          </a:p>
          <a:p>
            <a:pPr algn="ctr"/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EEPs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time</a:t>
            </a:r>
            <a:endParaRPr lang="en-US" dirty="0" smtClean="0"/>
          </a:p>
          <a:p>
            <a:pPr algn="ctr"/>
            <a:endParaRPr lang="it-IT" dirty="0" smtClean="0"/>
          </a:p>
          <a:p>
            <a:pPr algn="ctr"/>
            <a:r>
              <a:rPr lang="en-US" dirty="0"/>
              <a:t>UAV </a:t>
            </a:r>
            <a:r>
              <a:rPr lang="en-US" dirty="0" smtClean="0"/>
              <a:t>oriented </a:t>
            </a:r>
            <a:r>
              <a:rPr lang="en-US" dirty="0"/>
              <a:t>along </a:t>
            </a:r>
            <a:r>
              <a:rPr lang="en-US" dirty="0" smtClean="0"/>
              <a:t>north-south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Constant height 120 m / 160 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Flight extension selected in order to achieve ±45° from zenith</a:t>
            </a:r>
          </a:p>
        </p:txBody>
      </p:sp>
      <p:sp>
        <p:nvSpPr>
          <p:cNvPr id="2" name="Oval 1"/>
          <p:cNvSpPr/>
          <p:nvPr/>
        </p:nvSpPr>
        <p:spPr>
          <a:xfrm>
            <a:off x="1593432" y="2667242"/>
            <a:ext cx="548640" cy="54864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25238" y="3605536"/>
            <a:ext cx="548640" cy="54864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41606" y="3543848"/>
            <a:ext cx="548640" cy="54864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5578" y="2705491"/>
            <a:ext cx="746422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AAVS1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67630" y="4174270"/>
            <a:ext cx="905120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AAVS1.5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37380" y="3054417"/>
            <a:ext cx="638315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EDA2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79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A_PowerPoint Template Update-Apr 2016" id="{149164C9-879F-3944-A3DD-C03443A58FA3}" vid="{C35DDB95-CF81-5B41-B79F-A87EAFFE40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 PowerPoint Template-July 2016</Template>
  <TotalTime>731</TotalTime>
  <Words>771</Words>
  <Application>Microsoft Office PowerPoint</Application>
  <PresentationFormat>Presentazione su schermo (4:3)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UAV-based Antenna Measurements for the Bridging Project of SKA1-low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 Community Briefing</dc:title>
  <dc:creator>Philip Diamond</dc:creator>
  <cp:lastModifiedBy>Pietro Bolli</cp:lastModifiedBy>
  <cp:revision>109</cp:revision>
  <dcterms:created xsi:type="dcterms:W3CDTF">2017-01-17T14:36:43Z</dcterms:created>
  <dcterms:modified xsi:type="dcterms:W3CDTF">2019-10-28T09:26:10Z</dcterms:modified>
</cp:coreProperties>
</file>