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23"/>
  </p:notesMasterIdLst>
  <p:sldIdLst>
    <p:sldId id="256" r:id="rId2"/>
    <p:sldId id="290" r:id="rId3"/>
    <p:sldId id="260" r:id="rId4"/>
    <p:sldId id="264" r:id="rId5"/>
    <p:sldId id="281" r:id="rId6"/>
    <p:sldId id="288" r:id="rId7"/>
    <p:sldId id="282" r:id="rId8"/>
    <p:sldId id="291" r:id="rId9"/>
    <p:sldId id="292" r:id="rId10"/>
    <p:sldId id="265" r:id="rId11"/>
    <p:sldId id="283" r:id="rId12"/>
    <p:sldId id="284" r:id="rId13"/>
    <p:sldId id="267" r:id="rId14"/>
    <p:sldId id="268" r:id="rId15"/>
    <p:sldId id="266" r:id="rId16"/>
    <p:sldId id="295" r:id="rId17"/>
    <p:sldId id="294" r:id="rId18"/>
    <p:sldId id="293" r:id="rId19"/>
    <p:sldId id="269" r:id="rId20"/>
    <p:sldId id="270" r:id="rId21"/>
    <p:sldId id="258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81176" autoAdjust="0"/>
  </p:normalViewPr>
  <p:slideViewPr>
    <p:cSldViewPr snapToGrid="0">
      <p:cViewPr varScale="1">
        <p:scale>
          <a:sx n="67" d="100"/>
          <a:sy n="67" d="100"/>
        </p:scale>
        <p:origin x="51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8673B-923E-4724-BFA6-B09A57CD8D58}" type="datetimeFigureOut">
              <a:rPr lang="hu-HU" smtClean="0"/>
              <a:t>2024. 09. 22.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C3B83-0EB8-4119-8086-1A7D495A37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1615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Jegyzetek helye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/>
                  <a:t>An extension of standard nonequilibrium thermodynamics is presented, where the gravitational potential is a thermodynamic state variable, </a:t>
                </a:r>
                <a:endParaRPr lang="hu-HU" sz="1200" dirty="0"/>
              </a:p>
              <a:p>
                <a:r>
                  <a:rPr lang="hu-HU" sz="1200" dirty="0"/>
                  <a:t>S</a:t>
                </a:r>
                <a:r>
                  <a:rPr lang="en-US" sz="1200" dirty="0" err="1"/>
                  <a:t>tandard</a:t>
                </a:r>
                <a:r>
                  <a:rPr lang="en-US" sz="1200" dirty="0"/>
                  <a:t> and rigorous methods of Rational Mechanics and nonequilibrium thermodynamic framework allow a set of evolution equations to be derived for the gravitational field and the derivation of thermodynamic forces and fluxes.</a:t>
                </a:r>
                <a:endParaRPr lang="hu-HU" sz="1200" dirty="0"/>
              </a:p>
              <a:p>
                <a:r>
                  <a:rPr lang="en-US" sz="1200" dirty="0"/>
                  <a:t>The method effectively substitutes variational principles for ideal systems without dissipation, and provides the evolution equations for dissipative continua at the same time.</a:t>
                </a:r>
                <a:endParaRPr lang="hu-HU" sz="1200" dirty="0"/>
              </a:p>
              <a:p>
                <a:r>
                  <a:rPr lang="en-US" sz="1200" dirty="0"/>
                  <a:t>An important aspect of this framework is the application of</a:t>
                </a:r>
                <a:r>
                  <a:rPr lang="hu-HU" sz="1200" dirty="0"/>
                  <a:t> </a:t>
                </a:r>
                <a14:m>
                  <m:oMath xmlns:m="http://schemas.openxmlformats.org/officeDocument/2006/math">
                    <m:r>
                      <a:rPr lang="hu-HU" sz="1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200" dirty="0"/>
                  <a:t>-, or thermometer flow-frame</a:t>
                </a:r>
                <a:r>
                  <a:rPr lang="hu-HU" sz="1200" dirty="0"/>
                  <a:t>,</a:t>
                </a:r>
                <a:r>
                  <a:rPr lang="en-US" sz="1200" dirty="0"/>
                  <a:t> i.e. tying the flow of the continuum, the flow-frame, to the temperature four-vector, compared to the usual Landau-Lifshitz (or energy) or Eckart (conserved particle) flow-frames, which have been proved unstable.</a:t>
                </a:r>
              </a:p>
              <a:p>
                <a:r>
                  <a:rPr lang="en-US" sz="1200" dirty="0"/>
                  <a:t>With certain straightforward assumptions for the gravitating system, a </a:t>
                </a:r>
                <a:r>
                  <a:rPr lang="en-US" sz="1200" dirty="0" err="1"/>
                  <a:t>nondissipative</a:t>
                </a:r>
                <a:r>
                  <a:rPr lang="en-US" sz="1200" dirty="0"/>
                  <a:t> gravitational field equation can be derived in the form of a modified Poisson equation</a:t>
                </a:r>
              </a:p>
              <a:p>
                <a:r>
                  <a:rPr lang="en-US" sz="1200" dirty="0"/>
                  <a:t>Analytical solutions show a double crossover, allowing for different gravitational </a:t>
                </a:r>
                <a:r>
                  <a:rPr lang="en-US" sz="1200" dirty="0" err="1"/>
                  <a:t>behaviour</a:t>
                </a:r>
                <a:r>
                  <a:rPr lang="en-US" sz="1200" dirty="0"/>
                  <a:t> on different size scales (S. Abe &amp; P. </a:t>
                </a:r>
                <a:r>
                  <a:rPr lang="en-US" sz="1200" dirty="0" err="1"/>
                  <a:t>Ván</a:t>
                </a:r>
                <a:r>
                  <a:rPr lang="en-US" sz="1200" dirty="0"/>
                  <a:t>, Symmetry 2022, 14, 1048(7)).</a:t>
                </a:r>
                <a:endParaRPr lang="hu-HU" sz="1200" dirty="0"/>
              </a:p>
              <a:p>
                <a:r>
                  <a:rPr lang="en-US" sz="1200" dirty="0"/>
                  <a:t>This property presents a possible approach to explain Dark Matter-related phenomena on galactic scales, and different dynamics on extragalactic scales. </a:t>
                </a:r>
                <a:endParaRPr lang="hu-HU" sz="1200" dirty="0"/>
              </a:p>
              <a:p>
                <a:r>
                  <a:rPr lang="hu-HU" sz="1200" dirty="0"/>
                  <a:t>A </a:t>
                </a:r>
                <a:r>
                  <a:rPr lang="en-US" sz="1200" dirty="0"/>
                  <a:t>direct connection to quantum mechanics is presented, as well, (P. </a:t>
                </a:r>
                <a:r>
                  <a:rPr lang="en-US" sz="1200" dirty="0" err="1"/>
                  <a:t>Ván</a:t>
                </a:r>
                <a:r>
                  <a:rPr lang="en-US" sz="1200" dirty="0"/>
                  <a:t>, Physics of Fluids, (2023) 35(5).).</a:t>
                </a:r>
                <a:endParaRPr lang="hu-HU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Jegyzetek helye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/>
                  <a:t>An extension of standard nonequilibrium thermodynamics is presented, where the gravitational potential is a thermodynamic state variable, </a:t>
                </a:r>
                <a:endParaRPr lang="hu-HU" sz="1200" dirty="0"/>
              </a:p>
              <a:p>
                <a:r>
                  <a:rPr lang="hu-HU" sz="1200" dirty="0"/>
                  <a:t>S</a:t>
                </a:r>
                <a:r>
                  <a:rPr lang="en-US" sz="1200" dirty="0" err="1"/>
                  <a:t>tandard</a:t>
                </a:r>
                <a:r>
                  <a:rPr lang="en-US" sz="1200" dirty="0"/>
                  <a:t> and rigorous methods of Rational Mechanics and nonequilibrium thermodynamic framework allow a set of evolution equations to be derived for the gravitational field and the derivation of thermodynamic forces and fluxes.</a:t>
                </a:r>
                <a:endParaRPr lang="hu-HU" sz="1200" dirty="0"/>
              </a:p>
              <a:p>
                <a:r>
                  <a:rPr lang="en-US" sz="1200" dirty="0"/>
                  <a:t>The method effectively substitutes variational principles for ideal systems without dissipation, and provides the evolution equations for dissipative continua at the same time.</a:t>
                </a:r>
                <a:endParaRPr lang="hu-HU" sz="1200" dirty="0"/>
              </a:p>
              <a:p>
                <a:r>
                  <a:rPr lang="en-US" sz="1200" dirty="0"/>
                  <a:t>An important aspect of this framework is the application of</a:t>
                </a:r>
                <a:r>
                  <a:rPr lang="hu-HU" sz="1200" dirty="0"/>
                  <a:t> </a:t>
                </a:r>
                <a:r>
                  <a:rPr lang="hu-HU" sz="12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𝛽</a:t>
                </a:r>
                <a:r>
                  <a:rPr lang="en-US" sz="1200" dirty="0"/>
                  <a:t>-, or thermometer flow-frame</a:t>
                </a:r>
                <a:r>
                  <a:rPr lang="hu-HU" sz="1200" dirty="0"/>
                  <a:t>,</a:t>
                </a:r>
                <a:r>
                  <a:rPr lang="en-US" sz="1200" dirty="0"/>
                  <a:t> i.e. tying the flow of the continuum, the flow-frame, to the temperature four-vector, compared to the usual Landau-Lifshitz (or energy) or Eckart (conserved particle) flow-frames, which have been proved unstable.</a:t>
                </a:r>
              </a:p>
              <a:p>
                <a:r>
                  <a:rPr lang="en-US" sz="1200" dirty="0"/>
                  <a:t>With certain straightforward assumptions for the gravitating system, a </a:t>
                </a:r>
                <a:r>
                  <a:rPr lang="en-US" sz="1200" dirty="0" err="1"/>
                  <a:t>nondissipative</a:t>
                </a:r>
                <a:r>
                  <a:rPr lang="en-US" sz="1200" dirty="0"/>
                  <a:t> gravitational field equation can be derived in the form of a modified Poisson equation</a:t>
                </a:r>
              </a:p>
              <a:p>
                <a:r>
                  <a:rPr lang="en-US" sz="1200" dirty="0"/>
                  <a:t>Analytical solutions show a double crossover, allowing for different gravitational </a:t>
                </a:r>
                <a:r>
                  <a:rPr lang="en-US" sz="1200" dirty="0" err="1"/>
                  <a:t>behaviour</a:t>
                </a:r>
                <a:r>
                  <a:rPr lang="en-US" sz="1200" dirty="0"/>
                  <a:t> on different size scales (S. Abe &amp; P. </a:t>
                </a:r>
                <a:r>
                  <a:rPr lang="en-US" sz="1200" dirty="0" err="1"/>
                  <a:t>Ván</a:t>
                </a:r>
                <a:r>
                  <a:rPr lang="en-US" sz="1200" dirty="0"/>
                  <a:t>, Symmetry 2022, 14, 1048(7)).</a:t>
                </a:r>
                <a:endParaRPr lang="hu-HU" sz="1200" dirty="0"/>
              </a:p>
              <a:p>
                <a:r>
                  <a:rPr lang="en-US" sz="1200" dirty="0"/>
                  <a:t>This property presents a possible approach to explain Dark Matter-related phenomena on galactic scales, and different dynamics on extragalactic scales. </a:t>
                </a:r>
                <a:endParaRPr lang="hu-HU" sz="1200" dirty="0"/>
              </a:p>
              <a:p>
                <a:r>
                  <a:rPr lang="hu-HU" sz="1200" dirty="0"/>
                  <a:t>A </a:t>
                </a:r>
                <a:r>
                  <a:rPr lang="en-US" sz="1200" dirty="0"/>
                  <a:t>direct connection to quantum mechanics is presented, as well, (P. </a:t>
                </a:r>
                <a:r>
                  <a:rPr lang="en-US" sz="1200" dirty="0" err="1"/>
                  <a:t>Ván</a:t>
                </a:r>
                <a:r>
                  <a:rPr lang="en-US" sz="1200" dirty="0"/>
                  <a:t>, Physics of Fluids, (2023) 35(5).).</a:t>
                </a:r>
                <a:endParaRPr lang="hu-HU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C3B83-0EB8-4119-8086-1A7D495A37CF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35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C3B83-0EB8-4119-8086-1A7D495A37CF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0307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C3B83-0EB8-4119-8086-1A7D495A37CF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0666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C3B83-0EB8-4119-8086-1A7D495A37CF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6452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/>
              <a:t>Korteweg</a:t>
            </a:r>
            <a:r>
              <a:rPr lang="hu-HU" dirty="0"/>
              <a:t> folyadékok olyan folyadékok, amik állapottere ki van egészítve </a:t>
            </a:r>
            <a:r>
              <a:rPr lang="hu-HU" dirty="0" err="1"/>
              <a:t>grad-squared</a:t>
            </a:r>
            <a:r>
              <a:rPr lang="hu-HU" dirty="0"/>
              <a:t> </a:t>
            </a:r>
            <a:r>
              <a:rPr lang="hu-HU" dirty="0" err="1"/>
              <a:t>rho</a:t>
            </a:r>
            <a:r>
              <a:rPr lang="hu-HU" dirty="0"/>
              <a:t> taggal, ekkor XY alakú entrópiaprodukció adódik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We </a:t>
            </a:r>
            <a:r>
              <a:rPr lang="hu-HU" dirty="0" err="1"/>
              <a:t>use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same</a:t>
            </a:r>
            <a:r>
              <a:rPr lang="hu-HU" baseline="0" dirty="0"/>
              <a:t> </a:t>
            </a:r>
            <a:r>
              <a:rPr lang="hu-HU" baseline="0" dirty="0" err="1"/>
              <a:t>method</a:t>
            </a:r>
            <a:r>
              <a:rPr lang="hu-HU" baseline="0" dirty="0"/>
              <a:t> </a:t>
            </a:r>
            <a:r>
              <a:rPr lang="hu-HU" baseline="0" dirty="0" err="1"/>
              <a:t>as</a:t>
            </a:r>
            <a:r>
              <a:rPr lang="hu-HU" baseline="0" dirty="0"/>
              <a:t> </a:t>
            </a:r>
            <a:r>
              <a:rPr lang="hu-HU" baseline="0" dirty="0" err="1"/>
              <a:t>before</a:t>
            </a:r>
            <a:endParaRPr lang="hu-HU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Holografikus tulajdonság a </a:t>
            </a:r>
            <a:r>
              <a:rPr lang="en-US" dirty="0"/>
              <a:t>quantum mechanics </a:t>
            </a:r>
            <a:r>
              <a:rPr lang="en-US" dirty="0" err="1"/>
              <a:t>eset</a:t>
            </a:r>
            <a:r>
              <a:rPr lang="hu-HU" dirty="0"/>
              <a:t>én is fennáll, nem csak a korábban látott gravitációnál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A QM *is* szoros kapcsolatban van a hidrodinamikával, nem csak a gravitáció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Ismert: Schrödinger-egyenlet – transzformálható hidrodinamikai</a:t>
            </a:r>
            <a:r>
              <a:rPr lang="hu-HU" baseline="0" dirty="0"/>
              <a:t> alakba, de ITT a részecske </a:t>
            </a:r>
            <a:r>
              <a:rPr lang="hu-HU" baseline="0" dirty="0" err="1"/>
              <a:t>vs</a:t>
            </a:r>
            <a:r>
              <a:rPr lang="hu-HU" baseline="0" dirty="0"/>
              <a:t> folyadék viszony a hidrodinamikában van benne</a:t>
            </a:r>
            <a:endParaRPr lang="hu-HU" dirty="0"/>
          </a:p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C3B83-0EB8-4119-8086-1A7D495A37CF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8473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/>
              <a:t>A </a:t>
            </a:r>
            <a:r>
              <a:rPr lang="hu-HU" sz="1200" dirty="0" err="1"/>
              <a:t>Thermo</a:t>
            </a:r>
            <a:r>
              <a:rPr lang="hu-HU" sz="1200" dirty="0"/>
              <a:t> evolúciós egyenletének származtatása megfordítható, a 2. főtételből következnek a QM egyenletei – hidrodinamikai kapcsolat, speciális folyadékként bukkan fel a </a:t>
            </a:r>
            <a:r>
              <a:rPr lang="hu-HU" sz="1200" dirty="0" err="1"/>
              <a:t>nemrelat</a:t>
            </a:r>
            <a:r>
              <a:rPr lang="hu-HU" sz="1200" dirty="0"/>
              <a:t>. Termo.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Holografikus tulajdonság a </a:t>
            </a:r>
            <a:r>
              <a:rPr lang="hu-HU" dirty="0" err="1"/>
              <a:t>qmnél</a:t>
            </a:r>
            <a:r>
              <a:rPr lang="hu-HU" dirty="0"/>
              <a:t> is fennáll, nem csak a korábban látott gravitációnál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2. főtétel magától</a:t>
            </a:r>
            <a:r>
              <a:rPr lang="hu-HU" baseline="0" dirty="0"/>
              <a:t> </a:t>
            </a:r>
            <a:r>
              <a:rPr lang="hu-HU" dirty="0"/>
              <a:t>vezet a holográfiára és a mozgásegyenletre ebben az esetben, míg korábban a 2. főtétel + holográfia együtt vezetett (Jacobson és</a:t>
            </a:r>
            <a:r>
              <a:rPr lang="hu-HU" baseline="0" dirty="0"/>
              <a:t> </a:t>
            </a:r>
            <a:r>
              <a:rPr lang="hu-HU" baseline="0" dirty="0" err="1"/>
              <a:t>Verlinde</a:t>
            </a:r>
            <a:r>
              <a:rPr lang="hu-HU" baseline="0" dirty="0"/>
              <a:t> esetén feltevés volt)</a:t>
            </a:r>
            <a:endParaRPr lang="en-US" dirty="0"/>
          </a:p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C3B83-0EB8-4119-8086-1A7D495A37CF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1249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Új gravitációs modell – új </a:t>
            </a:r>
            <a:r>
              <a:rPr lang="hu-HU" dirty="0" err="1"/>
              <a:t>predikciókat</a:t>
            </a:r>
            <a:r>
              <a:rPr lang="hu-HU" dirty="0"/>
              <a:t> ad</a:t>
            </a:r>
          </a:p>
          <a:p>
            <a:r>
              <a:rPr lang="hu-HU" dirty="0"/>
              <a:t>ÉS kapcsolódási pont a QM-el – egységes leírásban vannak</a:t>
            </a:r>
          </a:p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C3B83-0EB8-4119-8086-1A7D495A37CF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7337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Nemrelativisztikus kapcsolat a </a:t>
            </a:r>
            <a:r>
              <a:rPr lang="hu-HU" dirty="0" err="1"/>
              <a:t>grav</a:t>
            </a:r>
            <a:r>
              <a:rPr lang="hu-HU" dirty="0"/>
              <a:t> + </a:t>
            </a:r>
            <a:r>
              <a:rPr lang="hu-HU" dirty="0" err="1"/>
              <a:t>thermo</a:t>
            </a:r>
            <a:r>
              <a:rPr lang="hu-HU" dirty="0"/>
              <a:t> közt új dolog (relativisztikusan nehéz, mint látni fogjuk)</a:t>
            </a:r>
          </a:p>
          <a:p>
            <a:r>
              <a:rPr lang="en-US" dirty="0"/>
              <a:t>Dissipative field equation </a:t>
            </a:r>
            <a:r>
              <a:rPr lang="hu-HU" dirty="0"/>
              <a:t>is</a:t>
            </a:r>
            <a:r>
              <a:rPr lang="en-US" dirty="0"/>
              <a:t> obtained</a:t>
            </a:r>
          </a:p>
          <a:p>
            <a:r>
              <a:rPr lang="hu-HU" dirty="0" err="1"/>
              <a:t>Stationary</a:t>
            </a:r>
            <a:r>
              <a:rPr lang="hu-HU" dirty="0"/>
              <a:t> </a:t>
            </a:r>
            <a:r>
              <a:rPr lang="hu-HU" dirty="0" err="1"/>
              <a:t>solution</a:t>
            </a:r>
            <a:r>
              <a:rPr lang="hu-HU" dirty="0"/>
              <a:t> </a:t>
            </a:r>
            <a:r>
              <a:rPr lang="en-US" dirty="0"/>
              <a:t>can be derived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given</a:t>
            </a:r>
            <a:r>
              <a:rPr lang="hu-HU" dirty="0"/>
              <a:t> </a:t>
            </a:r>
            <a:r>
              <a:rPr lang="hu-HU" dirty="0" err="1"/>
              <a:t>density</a:t>
            </a:r>
            <a:r>
              <a:rPr lang="hu-HU" dirty="0"/>
              <a:t> </a:t>
            </a:r>
            <a:r>
              <a:rPr lang="hu-HU" dirty="0" err="1"/>
              <a:t>distribution</a:t>
            </a:r>
            <a:endParaRPr lang="hu-HU" dirty="0"/>
          </a:p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C3B83-0EB8-4119-8086-1A7D495A37CF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3177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j</a:t>
            </a:r>
            <a:r>
              <a:rPr lang="en-US" dirty="0"/>
              <a:t> – conductive entropy</a:t>
            </a:r>
            <a:r>
              <a:rPr lang="hu-HU" baseline="0" dirty="0"/>
              <a:t> </a:t>
            </a:r>
            <a:r>
              <a:rPr lang="hu-HU" baseline="0" dirty="0" err="1"/>
              <a:t>current</a:t>
            </a:r>
            <a:r>
              <a:rPr lang="hu-HU" baseline="0" dirty="0"/>
              <a:t> (</a:t>
            </a:r>
            <a:r>
              <a:rPr lang="hu-HU" baseline="0" dirty="0" err="1"/>
              <a:t>entropy</a:t>
            </a:r>
            <a:r>
              <a:rPr lang="hu-HU" baseline="0" dirty="0"/>
              <a:t> </a:t>
            </a:r>
            <a:r>
              <a:rPr lang="hu-HU" baseline="0" dirty="0" err="1"/>
              <a:t>flux</a:t>
            </a:r>
            <a:r>
              <a:rPr lang="hu-HU" baseline="0" dirty="0"/>
              <a:t>)</a:t>
            </a:r>
          </a:p>
          <a:p>
            <a:r>
              <a:rPr lang="hu-HU" baseline="0" dirty="0"/>
              <a:t>(s pont) – </a:t>
            </a:r>
            <a:r>
              <a:rPr lang="hu-HU" baseline="0" dirty="0" err="1"/>
              <a:t>specific</a:t>
            </a:r>
            <a:r>
              <a:rPr lang="hu-HU" baseline="0" dirty="0"/>
              <a:t> </a:t>
            </a:r>
            <a:r>
              <a:rPr lang="hu-HU" baseline="0" dirty="0" err="1"/>
              <a:t>entropy</a:t>
            </a:r>
            <a:r>
              <a:rPr lang="hu-HU" baseline="0" dirty="0"/>
              <a:t> </a:t>
            </a:r>
            <a:r>
              <a:rPr lang="hu-HU" baseline="0" dirty="0" err="1"/>
              <a:t>rate</a:t>
            </a:r>
            <a:endParaRPr lang="hu-HU" baseline="0" dirty="0"/>
          </a:p>
          <a:p>
            <a:r>
              <a:rPr lang="hu-HU" baseline="0" dirty="0"/>
              <a:t>Egyenlőtlenség bal oldala – </a:t>
            </a:r>
            <a:r>
              <a:rPr lang="hu-HU" baseline="0" dirty="0" err="1"/>
              <a:t>entropy</a:t>
            </a:r>
            <a:r>
              <a:rPr lang="hu-HU" baseline="0" dirty="0"/>
              <a:t> </a:t>
            </a:r>
            <a:r>
              <a:rPr lang="hu-HU" baseline="0" dirty="0" err="1"/>
              <a:t>production</a:t>
            </a:r>
            <a:r>
              <a:rPr lang="hu-HU" baseline="0" dirty="0"/>
              <a:t> </a:t>
            </a:r>
            <a:r>
              <a:rPr lang="hu-HU" baseline="0" dirty="0" err="1"/>
              <a:t>density</a:t>
            </a:r>
            <a:r>
              <a:rPr lang="hu-HU" baseline="0" dirty="0"/>
              <a:t> </a:t>
            </a:r>
            <a:r>
              <a:rPr lang="hu-HU" baseline="0" dirty="0" err="1"/>
              <a:t>rate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C3B83-0EB8-4119-8086-1A7D495A37CF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382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4C569-566C-4653-8B09-2E47193A7385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2258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Lineáris</a:t>
            </a:r>
            <a:r>
              <a:rPr lang="hu-HU" baseline="0" dirty="0"/>
              <a:t> és </a:t>
            </a:r>
            <a:r>
              <a:rPr lang="hu-HU" baseline="0" dirty="0" err="1"/>
              <a:t>izotróp</a:t>
            </a:r>
            <a:r>
              <a:rPr lang="hu-HU" baseline="0" dirty="0"/>
              <a:t> kapcsolat a mechanikai és gravitációs tagok közt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4C569-566C-4653-8B09-2E47193A7385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4801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/>
              <a:t>Nemdisszipatív</a:t>
            </a:r>
            <a:r>
              <a:rPr lang="hu-HU" dirty="0"/>
              <a:t> esetre is információt adnak a formulák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Fejlődési egyenletet tud adni a </a:t>
            </a:r>
            <a:r>
              <a:rPr lang="hu-HU" dirty="0" err="1"/>
              <a:t>themo</a:t>
            </a:r>
            <a:r>
              <a:rPr lang="hu-HU" dirty="0"/>
              <a:t>. a gravitációra</a:t>
            </a:r>
          </a:p>
          <a:p>
            <a:r>
              <a:rPr lang="hu-HU" dirty="0"/>
              <a:t>Eta</a:t>
            </a:r>
            <a:r>
              <a:rPr lang="hu-HU" baseline="0" dirty="0"/>
              <a:t> – </a:t>
            </a:r>
            <a:r>
              <a:rPr lang="hu-HU" baseline="0" dirty="0" err="1"/>
              <a:t>sheer</a:t>
            </a:r>
            <a:r>
              <a:rPr lang="hu-HU" baseline="0" dirty="0"/>
              <a:t> </a:t>
            </a:r>
            <a:r>
              <a:rPr lang="hu-HU" baseline="0" dirty="0" err="1"/>
              <a:t>viscosity</a:t>
            </a:r>
            <a:endParaRPr lang="hu-HU" baseline="0" dirty="0"/>
          </a:p>
          <a:p>
            <a:r>
              <a:rPr lang="hu-HU" baseline="0" dirty="0"/>
              <a:t>3. + 4. egyenlet a gravitáció nélkül a </a:t>
            </a:r>
            <a:r>
              <a:rPr lang="hu-HU" baseline="0" dirty="0" err="1"/>
              <a:t>Navier-Stokes</a:t>
            </a:r>
            <a:r>
              <a:rPr lang="hu-HU" baseline="0" dirty="0"/>
              <a:t> egyenlethez vezet</a:t>
            </a:r>
          </a:p>
          <a:p>
            <a:r>
              <a:rPr lang="hu-HU" baseline="0" dirty="0"/>
              <a:t>Nagy P – </a:t>
            </a:r>
            <a:r>
              <a:rPr lang="hu-HU" baseline="0" dirty="0" err="1"/>
              <a:t>Newtoinian</a:t>
            </a:r>
            <a:r>
              <a:rPr lang="hu-HU" baseline="0" dirty="0"/>
              <a:t> </a:t>
            </a:r>
            <a:r>
              <a:rPr lang="hu-HU" baseline="0" dirty="0" err="1"/>
              <a:t>pressure</a:t>
            </a:r>
            <a:r>
              <a:rPr lang="hu-HU" baseline="0" dirty="0"/>
              <a:t> </a:t>
            </a:r>
            <a:r>
              <a:rPr lang="hu-HU" baseline="0" dirty="0" err="1"/>
              <a:t>tensor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4C569-566C-4653-8B09-2E47193A7385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5933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Frame</a:t>
            </a:r>
            <a:r>
              <a:rPr lang="hu-HU" dirty="0"/>
              <a:t> =</a:t>
            </a:r>
            <a:r>
              <a:rPr lang="hu-HU" baseline="0" dirty="0"/>
              <a:t> mi áramlik a folyadékban, nem </a:t>
            </a:r>
            <a:r>
              <a:rPr lang="hu-HU" baseline="0" dirty="0" err="1"/>
              <a:t>reference</a:t>
            </a:r>
            <a:r>
              <a:rPr lang="hu-HU" baseline="0" dirty="0"/>
              <a:t> </a:t>
            </a:r>
            <a:r>
              <a:rPr lang="hu-HU" baseline="0" dirty="0" err="1"/>
              <a:t>frame</a:t>
            </a:r>
            <a:endParaRPr lang="hu-HU" baseline="0" dirty="0"/>
          </a:p>
          <a:p>
            <a:r>
              <a:rPr lang="hu-HU" dirty="0"/>
              <a:t>Probléma: </a:t>
            </a:r>
            <a:r>
              <a:rPr lang="hu-HU" dirty="0" err="1"/>
              <a:t>disszipatív</a:t>
            </a:r>
            <a:r>
              <a:rPr lang="hu-HU" dirty="0"/>
              <a:t> relativisztikus folyadékok esete: mi folyik? </a:t>
            </a:r>
            <a:r>
              <a:rPr lang="hu-HU" dirty="0" err="1"/>
              <a:t>Nemrelativiszikusan</a:t>
            </a:r>
            <a:r>
              <a:rPr lang="hu-HU" dirty="0"/>
              <a:t> megoldódik, relativisztikusan buktatók</a:t>
            </a:r>
          </a:p>
          <a:p>
            <a:r>
              <a:rPr lang="hu-HU" dirty="0"/>
              <a:t>Nem triviális.</a:t>
            </a:r>
          </a:p>
          <a:p>
            <a:r>
              <a:rPr lang="hu-HU" baseline="0" dirty="0" err="1"/>
              <a:t>Eckart-frame</a:t>
            </a:r>
            <a:r>
              <a:rPr lang="hu-HU" baseline="0" dirty="0"/>
              <a:t> (and </a:t>
            </a:r>
            <a:r>
              <a:rPr lang="hu-HU" baseline="0" dirty="0" err="1"/>
              <a:t>Landau</a:t>
            </a:r>
            <a:r>
              <a:rPr lang="hu-HU" baseline="0" dirty="0"/>
              <a:t>) – </a:t>
            </a:r>
            <a:r>
              <a:rPr lang="hu-HU" baseline="0" dirty="0" err="1"/>
              <a:t>drastically</a:t>
            </a:r>
            <a:r>
              <a:rPr lang="hu-HU" baseline="0" dirty="0"/>
              <a:t> </a:t>
            </a:r>
            <a:r>
              <a:rPr lang="hu-HU" baseline="0" dirty="0" err="1"/>
              <a:t>unstable</a:t>
            </a:r>
            <a:endParaRPr lang="hu-HU" baseline="0" dirty="0"/>
          </a:p>
          <a:p>
            <a:r>
              <a:rPr lang="hu-HU" baseline="0" dirty="0" err="1"/>
              <a:t>Stability</a:t>
            </a:r>
            <a:r>
              <a:rPr lang="hu-HU" baseline="0" dirty="0"/>
              <a:t> </a:t>
            </a:r>
            <a:r>
              <a:rPr lang="hu-HU" baseline="0" dirty="0" err="1"/>
              <a:t>Kovtun</a:t>
            </a:r>
            <a:r>
              <a:rPr lang="hu-HU" baseline="0" dirty="0"/>
              <a:t> – </a:t>
            </a:r>
            <a:r>
              <a:rPr lang="hu-HU" baseline="0" dirty="0" err="1"/>
              <a:t>hyperbolic</a:t>
            </a:r>
            <a:r>
              <a:rPr lang="hu-HU" baseline="0" dirty="0"/>
              <a:t> </a:t>
            </a:r>
            <a:r>
              <a:rPr lang="hu-HU" baseline="0" dirty="0" err="1"/>
              <a:t>equations</a:t>
            </a:r>
            <a:endParaRPr lang="hu-HU" baseline="0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C3B83-0EB8-4119-8086-1A7D495A37CF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6263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Beta/</a:t>
            </a:r>
            <a:r>
              <a:rPr lang="hu-HU" dirty="0" err="1"/>
              <a:t>thermometer</a:t>
            </a:r>
            <a:r>
              <a:rPr lang="hu-HU" baseline="0" dirty="0"/>
              <a:t> </a:t>
            </a:r>
            <a:r>
              <a:rPr lang="hu-HU" baseline="0" dirty="0" err="1"/>
              <a:t>frame</a:t>
            </a:r>
            <a:r>
              <a:rPr lang="hu-HU" dirty="0"/>
              <a:t> – forró kvark-</a:t>
            </a:r>
            <a:r>
              <a:rPr lang="hu-HU" dirty="0" err="1"/>
              <a:t>gluon</a:t>
            </a:r>
            <a:r>
              <a:rPr lang="hu-HU" dirty="0"/>
              <a:t> plazma leírásában játszik nagy szerepet</a:t>
            </a:r>
          </a:p>
          <a:p>
            <a:r>
              <a:rPr lang="hu-HU" dirty="0"/>
              <a:t>--</a:t>
            </a:r>
            <a:r>
              <a:rPr lang="hu-HU" dirty="0" err="1"/>
              <a:t>Presents</a:t>
            </a:r>
            <a:r>
              <a:rPr lang="hu-HU" dirty="0"/>
              <a:t> </a:t>
            </a:r>
            <a:r>
              <a:rPr lang="hu-HU" dirty="0" err="1"/>
              <a:t>good</a:t>
            </a:r>
            <a:r>
              <a:rPr lang="hu-HU" baseline="0" dirty="0"/>
              <a:t> </a:t>
            </a:r>
            <a:r>
              <a:rPr lang="hu-HU" baseline="0" dirty="0" err="1"/>
              <a:t>opportunities</a:t>
            </a:r>
            <a:r>
              <a:rPr lang="hu-HU" baseline="0" dirty="0"/>
              <a:t> </a:t>
            </a:r>
            <a:r>
              <a:rPr lang="hu-HU" baseline="0" dirty="0" err="1"/>
              <a:t>for</a:t>
            </a:r>
            <a:r>
              <a:rPr lang="hu-HU" baseline="0" dirty="0"/>
              <a:t> </a:t>
            </a:r>
            <a:r>
              <a:rPr lang="hu-HU" baseline="0" dirty="0" err="1"/>
              <a:t>investigating</a:t>
            </a:r>
            <a:r>
              <a:rPr lang="hu-HU" baseline="0" dirty="0"/>
              <a:t> </a:t>
            </a:r>
            <a:r>
              <a:rPr lang="hu-HU" baseline="0" dirty="0" err="1"/>
              <a:t>stability</a:t>
            </a:r>
            <a:endParaRPr lang="en-US" dirty="0"/>
          </a:p>
          <a:p>
            <a:r>
              <a:rPr lang="hu-HU" dirty="0"/>
              <a:t>--</a:t>
            </a:r>
            <a:r>
              <a:rPr lang="en-US" dirty="0" err="1"/>
              <a:t>Nincs</a:t>
            </a:r>
            <a:r>
              <a:rPr lang="en-US" dirty="0"/>
              <a:t> t</a:t>
            </a:r>
            <a:r>
              <a:rPr lang="hu-HU" dirty="0"/>
              <a:t>érszerű komponense automatikusan</a:t>
            </a:r>
          </a:p>
          <a:p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complete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set</a:t>
            </a:r>
            <a:r>
              <a:rPr lang="hu-HU" dirty="0"/>
              <a:t> of </a:t>
            </a:r>
            <a:r>
              <a:rPr lang="hu-HU" dirty="0" err="1"/>
              <a:t>equations</a:t>
            </a:r>
            <a:r>
              <a:rPr lang="hu-HU" baseline="0" dirty="0"/>
              <a:t> of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relativistic</a:t>
            </a:r>
            <a:r>
              <a:rPr lang="hu-HU" baseline="0" dirty="0"/>
              <a:t> </a:t>
            </a:r>
            <a:r>
              <a:rPr lang="hu-HU" baseline="0" dirty="0" err="1"/>
              <a:t>balances</a:t>
            </a:r>
            <a:r>
              <a:rPr lang="hu-HU" baseline="0" dirty="0"/>
              <a:t>, we </a:t>
            </a:r>
            <a:r>
              <a:rPr lang="hu-HU" baseline="0" dirty="0" err="1"/>
              <a:t>can</a:t>
            </a:r>
            <a:r>
              <a:rPr lang="hu-HU" baseline="0" dirty="0"/>
              <a:t> </a:t>
            </a:r>
            <a:r>
              <a:rPr lang="hu-HU" baseline="0" dirty="0" err="1"/>
              <a:t>use</a:t>
            </a:r>
            <a:r>
              <a:rPr lang="hu-HU" baseline="0" dirty="0"/>
              <a:t> </a:t>
            </a:r>
            <a:r>
              <a:rPr lang="hu-HU" baseline="0" dirty="0" err="1"/>
              <a:t>entropy</a:t>
            </a:r>
            <a:r>
              <a:rPr lang="hu-HU" baseline="0" dirty="0"/>
              <a:t> </a:t>
            </a:r>
            <a:r>
              <a:rPr lang="hu-HU" baseline="0" dirty="0" err="1"/>
              <a:t>production</a:t>
            </a:r>
            <a:r>
              <a:rPr lang="hu-HU" baseline="0" dirty="0"/>
              <a:t>, and </a:t>
            </a:r>
            <a:r>
              <a:rPr lang="hu-HU" baseline="0" dirty="0" err="1"/>
              <a:t>for</a:t>
            </a:r>
            <a:r>
              <a:rPr lang="hu-HU" baseline="0" dirty="0"/>
              <a:t> it, a </a:t>
            </a:r>
            <a:r>
              <a:rPr lang="hu-HU" baseline="0" dirty="0" err="1"/>
              <a:t>chosen</a:t>
            </a:r>
            <a:r>
              <a:rPr lang="hu-HU" baseline="0" dirty="0"/>
              <a:t> flow-</a:t>
            </a:r>
            <a:r>
              <a:rPr lang="hu-HU" baseline="0" dirty="0" err="1"/>
              <a:t>frame</a:t>
            </a:r>
            <a:r>
              <a:rPr lang="hu-HU" baseline="0" dirty="0"/>
              <a:t>. Here,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thermometer</a:t>
            </a:r>
            <a:r>
              <a:rPr lang="hu-HU" baseline="0" dirty="0"/>
              <a:t> </a:t>
            </a:r>
            <a:r>
              <a:rPr lang="hu-HU" baseline="0" dirty="0" err="1"/>
              <a:t>frame</a:t>
            </a:r>
            <a:r>
              <a:rPr lang="hu-HU" baseline="0" dirty="0"/>
              <a:t> </a:t>
            </a:r>
            <a:r>
              <a:rPr lang="hu-HU" baseline="0" dirty="0" err="1"/>
              <a:t>can</a:t>
            </a:r>
            <a:r>
              <a:rPr lang="hu-HU" baseline="0" dirty="0"/>
              <a:t> </a:t>
            </a:r>
            <a:r>
              <a:rPr lang="hu-HU" baseline="0" dirty="0" err="1"/>
              <a:t>prove</a:t>
            </a:r>
            <a:r>
              <a:rPr lang="hu-HU" baseline="0" dirty="0"/>
              <a:t> </a:t>
            </a:r>
            <a:r>
              <a:rPr lang="hu-HU" baseline="0" dirty="0" err="1"/>
              <a:t>useful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C3B83-0EB8-4119-8086-1A7D495A37CF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6140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Jó modellezési tulajdonságok (meglepő eredmény asztrofizikusan)</a:t>
            </a:r>
          </a:p>
          <a:p>
            <a:r>
              <a:rPr lang="hu-HU" dirty="0"/>
              <a:t>(Hidrodinamikai keret)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C3B83-0EB8-4119-8086-1A7D495A37CF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2451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687C-69BF-454D-8956-9B16F65F60E8}" type="datetime1">
              <a:rPr lang="hu-HU" smtClean="0"/>
              <a:t>2024. 09. 22.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TMF2024, 25th September 2024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0010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C707-C541-4E71-9954-28FB8590C811}" type="datetime1">
              <a:rPr lang="hu-HU" smtClean="0"/>
              <a:t>2024. 09. 22.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TMF2024, 25th September 2024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3810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388E-C611-4699-9F40-E2C5DFE6A282}" type="datetime1">
              <a:rPr lang="hu-HU" smtClean="0"/>
              <a:t>2024. 09. 22.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TMF2024, 25th September 2024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6781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FD51-A31D-4AD7-8673-8F7766CB28E4}" type="datetime1">
              <a:rPr lang="hu-HU" smtClean="0"/>
              <a:t>2024. 09. 22.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TMF2024, 25th September 2024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7050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1F1A-B379-46F9-AB44-092770DE813F}" type="datetime1">
              <a:rPr lang="hu-HU" smtClean="0"/>
              <a:t>2024. 09. 22.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TMF2024, 25th September 2024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7175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F393-1CB9-41DC-9FDB-E10351C3D4E2}" type="datetime1">
              <a:rPr lang="hu-HU" smtClean="0"/>
              <a:t>2024. 09. 22.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TMF2024, 25th September 2024</a:t>
            </a: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2530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61F2D-E6B9-4400-9AEA-0D8CFF043576}" type="datetime1">
              <a:rPr lang="hu-HU" smtClean="0"/>
              <a:t>2024. 09. 22.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TMF2024, 25th September 2024</a:t>
            </a: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5884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8F1F9-8B1C-4EDE-B921-B51FF776A388}" type="datetime1">
              <a:rPr lang="hu-HU" smtClean="0"/>
              <a:t>2024. 09. 22.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TMF2024, 25th September 2024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3710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D669-69BC-4F16-8840-F6C2D4BEC3E2}" type="datetime1">
              <a:rPr lang="hu-HU" smtClean="0"/>
              <a:t>2024. 09. 22.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TMF2024, 25th September 2024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0547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73E3-2B6D-4C8B-A7C0-205FD335C444}" type="datetime1">
              <a:rPr lang="hu-HU" smtClean="0"/>
              <a:t>2024. 09. 22.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TMF2024, 25th September 2024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748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08FA-AA80-457C-A0DE-042BDB0D1AC1}" type="datetime1">
              <a:rPr lang="hu-HU" smtClean="0"/>
              <a:t>2024. 09. 22.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TMF2024, 25th September 2024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1639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8F60-6269-4E45-9EAD-7B4A63A3AABF}" type="datetime1">
              <a:rPr lang="hu-HU" smtClean="0"/>
              <a:t>2024. 09. 22.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TMF2024, 25th September 2024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370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C5E4C-39E6-4AB1-A513-DB6D8E864B5D}" type="datetime1">
              <a:rPr lang="hu-HU" smtClean="0"/>
              <a:t>2024. 09. 22.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TMF2024, 25th September 2024</a:t>
            </a: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4068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E08E-1F91-4E34-BD74-29BC33D822D1}" type="datetime1">
              <a:rPr lang="hu-HU" smtClean="0"/>
              <a:t>2024. 09. 22.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TMF2024, 25th September 2024</a:t>
            </a: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4508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E1337-ADF0-4442-AC89-24B59819FC78}" type="datetime1">
              <a:rPr lang="hu-HU" smtClean="0"/>
              <a:t>2024. 09. 22.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TMF2024, 25th September 2024</a:t>
            </a: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5601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2E79-48ED-4F98-AE85-3FC2E210A743}" type="datetime1">
              <a:rPr lang="hu-HU" smtClean="0"/>
              <a:t>2024. 09. 22.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TMF2024, 25th September 2024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9617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2597-D2B4-47FE-A5ED-76CCE643D225}" type="datetime1">
              <a:rPr lang="hu-HU" smtClean="0"/>
              <a:t>2024. 09. 22.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TMF2024, 25th September 2024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3844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00CDE18-DB69-4DB9-A08D-3523994AD916}" type="datetime1">
              <a:rPr lang="hu-HU" smtClean="0"/>
              <a:t>2024. 09. 22.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TMF2024, 25th September 2024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B517751-A41D-48CE-B2AC-FEF0DA0105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06328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kern="700" dirty="0">
                <a:effectLst/>
                <a:ea typeface="Times New Roman" panose="02020603050405020304" pitchFamily="18" charset="0"/>
              </a:rPr>
              <a:t>Gravity and nonequilibrium thermodynamics: the origin of evolution equations</a:t>
            </a:r>
            <a:endParaRPr lang="hu-HU" sz="179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533498"/>
          </a:xfrm>
        </p:spPr>
        <p:txBody>
          <a:bodyPr>
            <a:normAutofit/>
          </a:bodyPr>
          <a:lstStyle/>
          <a:p>
            <a:r>
              <a:rPr lang="hu-HU" sz="2400" dirty="0"/>
              <a:t>Máté Pszota</a:t>
            </a:r>
            <a:endParaRPr lang="en-US" sz="2400" dirty="0"/>
          </a:p>
          <a:p>
            <a:r>
              <a:rPr lang="hu-HU" dirty="0"/>
              <a:t>i</a:t>
            </a:r>
            <a:r>
              <a:rPr lang="en-US" dirty="0"/>
              <a:t>n collaboration with </a:t>
            </a:r>
            <a:endParaRPr lang="hu-HU" dirty="0"/>
          </a:p>
          <a:p>
            <a:r>
              <a:rPr lang="en-US" dirty="0"/>
              <a:t>P</a:t>
            </a:r>
            <a:r>
              <a:rPr lang="hu-HU" dirty="0"/>
              <a:t>éter </a:t>
            </a:r>
            <a:r>
              <a:rPr lang="hu-HU" dirty="0" err="1"/>
              <a:t>Ván</a:t>
            </a:r>
            <a:r>
              <a:rPr lang="hu-HU" dirty="0"/>
              <a:t> and </a:t>
            </a:r>
            <a:r>
              <a:rPr lang="hu-HU" dirty="0" err="1"/>
              <a:t>Sumiyoshi</a:t>
            </a:r>
            <a:r>
              <a:rPr lang="hu-HU" dirty="0"/>
              <a:t> Abe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84" y="5722747"/>
            <a:ext cx="3412066" cy="75425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0" y="5722747"/>
            <a:ext cx="3848100" cy="76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92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Gravitation and thermodynamics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 numCol="1">
                <a:normAutofit/>
              </a:bodyPr>
              <a:lstStyle/>
              <a:p>
                <a:r>
                  <a:rPr lang="en-US" dirty="0"/>
                  <a:t>Cross-effect can arise between 2 of the resulting constitutive equations:</a:t>
                </a: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Sp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𝛻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Dissipative field equation for gravity:</a:t>
                </a:r>
              </a:p>
              <a:p>
                <a:pPr marL="3690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𝜕𝜑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𝑑𝑒𝑡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</m:d>
                          </m:den>
                        </m:f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𝛻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∶=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𝑑𝑒𝑡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Stationary solution is a modified Poisson’s equation:</a:t>
                </a: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3690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Élőláb helye 7">
            <a:extLst>
              <a:ext uri="{FF2B5EF4-FFF2-40B4-BE49-F238E27FC236}">
                <a16:creationId xmlns:a16="http://schemas.microsoft.com/office/drawing/2014/main" id="{90E1E137-7F42-11A7-11A5-D574BF908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TMF2024, 25th September 2024</a:t>
            </a:r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0CB36100-0E8E-91F3-CEFE-A7CB2A66A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634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BD9E251-6E35-34DB-89AB-1488101AD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Vacuum</a:t>
            </a:r>
            <a:r>
              <a:rPr lang="hu-HU" dirty="0"/>
              <a:t> </a:t>
            </a:r>
            <a:r>
              <a:rPr lang="hu-HU" dirty="0" err="1"/>
              <a:t>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55255D37-4FF4-6D14-45D9-D883FD73FA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1732449"/>
                <a:ext cx="5487005" cy="405875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hu-HU" sz="28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800" b="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𝐶𝑟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/>
              </a:p>
              <a:p>
                <a:r>
                  <a:rPr lang="en-US" sz="2800" dirty="0"/>
                  <a:t>In Newtonian limit: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𝐺𝑀</m:t>
                        </m:r>
                      </m:den>
                    </m:f>
                  </m:oMath>
                </a14:m>
                <a:endParaRPr lang="en-US" sz="2800" dirty="0"/>
              </a:p>
              <a:p>
                <a:r>
                  <a:rPr lang="en-US" sz="2800" dirty="0"/>
                  <a:t>What does M mean here in the context of </a:t>
                </a:r>
                <a:r>
                  <a:rPr lang="en-US" sz="2800" dirty="0" err="1"/>
                  <a:t>thermogravity</a:t>
                </a:r>
                <a:r>
                  <a:rPr lang="en-US" sz="2800" dirty="0"/>
                  <a:t>?</a:t>
                </a: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55255D37-4FF4-6D14-45D9-D883FD73FA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732449"/>
                <a:ext cx="5487005" cy="405875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E085A61-304A-E25E-CB0B-5A7DAEB2B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TMF2024, 25th September 2024</a:t>
            </a:r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C2BFB407-9D2E-8849-9C29-9B1CBE7B6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11</a:t>
            </a:fld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64FE3417-A5BE-415D-AC3E-F548F3864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631" y="1494504"/>
            <a:ext cx="4666753" cy="4542503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24289FED-7D25-2886-0092-FA1CBCC1C4C1}"/>
              </a:ext>
            </a:extLst>
          </p:cNvPr>
          <p:cNvSpPr txBox="1"/>
          <p:nvPr/>
        </p:nvSpPr>
        <p:spPr>
          <a:xfrm>
            <a:off x="3409950" y="6488668"/>
            <a:ext cx="8715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/>
              <a:t>ABE and VÁN, </a:t>
            </a:r>
            <a:r>
              <a:rPr lang="en-US" dirty="0"/>
              <a:t>Symmetry 2022, 14(5), 1048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78591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70CF13-D059-1610-2618-D442AD2FB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Why</a:t>
            </a:r>
            <a:r>
              <a:rPr lang="hu-HU" dirty="0"/>
              <a:t> </a:t>
            </a:r>
            <a:r>
              <a:rPr lang="hu-HU" dirty="0" err="1"/>
              <a:t>do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need</a:t>
            </a:r>
            <a:r>
              <a:rPr lang="hu-HU" dirty="0"/>
              <a:t> </a:t>
            </a:r>
            <a:r>
              <a:rPr lang="hu-HU" dirty="0" err="1"/>
              <a:t>Dark</a:t>
            </a:r>
            <a:r>
              <a:rPr lang="hu-HU" dirty="0"/>
              <a:t> </a:t>
            </a:r>
            <a:r>
              <a:rPr lang="hu-HU" dirty="0" err="1"/>
              <a:t>Matter</a:t>
            </a:r>
            <a:r>
              <a:rPr lang="hu-HU" dirty="0"/>
              <a:t>?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175EC28-8148-5B20-A825-B12545974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err="1"/>
              <a:t>Astronomical</a:t>
            </a:r>
            <a:r>
              <a:rPr lang="hu-HU" sz="2400" dirty="0"/>
              <a:t> </a:t>
            </a:r>
            <a:r>
              <a:rPr lang="hu-HU" sz="2400" dirty="0" err="1"/>
              <a:t>observations</a:t>
            </a:r>
            <a:r>
              <a:rPr lang="hu-HU" sz="2400" dirty="0"/>
              <a:t> </a:t>
            </a:r>
            <a:r>
              <a:rPr lang="hu-HU" sz="2400" dirty="0" err="1"/>
              <a:t>suggest</a:t>
            </a:r>
            <a:r>
              <a:rPr lang="hu-HU" sz="2400" dirty="0"/>
              <a:t> an </a:t>
            </a:r>
            <a:r>
              <a:rPr lang="hu-HU" sz="2400" dirty="0" err="1"/>
              <a:t>abundance</a:t>
            </a:r>
            <a:r>
              <a:rPr lang="hu-HU" sz="2400" dirty="0"/>
              <a:t> of </a:t>
            </a:r>
            <a:r>
              <a:rPr lang="hu-HU" sz="2400" dirty="0" err="1"/>
              <a:t>gravitating</a:t>
            </a:r>
            <a:r>
              <a:rPr lang="hu-HU" sz="2400" dirty="0"/>
              <a:t> </a:t>
            </a:r>
            <a:r>
              <a:rPr lang="hu-HU" sz="2400" dirty="0" err="1"/>
              <a:t>matter</a:t>
            </a:r>
            <a:r>
              <a:rPr lang="hu-HU" sz="2400" dirty="0"/>
              <a:t>, more </a:t>
            </a:r>
            <a:r>
              <a:rPr lang="hu-HU" sz="2400" dirty="0" err="1"/>
              <a:t>than</a:t>
            </a:r>
            <a:r>
              <a:rPr lang="hu-HU" sz="2400" dirty="0"/>
              <a:t> </a:t>
            </a:r>
            <a:r>
              <a:rPr lang="hu-HU" sz="2400" dirty="0" err="1"/>
              <a:t>what</a:t>
            </a:r>
            <a:r>
              <a:rPr lang="hu-HU" sz="2400" dirty="0"/>
              <a:t> </a:t>
            </a:r>
            <a:r>
              <a:rPr lang="hu-HU" sz="2400" dirty="0" err="1"/>
              <a:t>can</a:t>
            </a:r>
            <a:r>
              <a:rPr lang="hu-HU" sz="2400" dirty="0"/>
              <a:t> be </a:t>
            </a:r>
            <a:r>
              <a:rPr lang="hu-HU" sz="2400" dirty="0" err="1"/>
              <a:t>accounted</a:t>
            </a:r>
            <a:r>
              <a:rPr lang="hu-HU" sz="2400" dirty="0"/>
              <a:t> </a:t>
            </a:r>
            <a:r>
              <a:rPr lang="hu-HU" sz="2400" dirty="0" err="1"/>
              <a:t>for</a:t>
            </a:r>
            <a:r>
              <a:rPr lang="hu-HU" sz="2400" dirty="0"/>
              <a:t>:</a:t>
            </a:r>
            <a:endParaRPr lang="hu-HU" sz="2000" dirty="0"/>
          </a:p>
          <a:p>
            <a:pPr lvl="1"/>
            <a:r>
              <a:rPr lang="hu-HU" sz="2400" dirty="0"/>
              <a:t>The </a:t>
            </a:r>
            <a:r>
              <a:rPr lang="hu-HU" sz="2400" dirty="0" err="1"/>
              <a:t>dynamics</a:t>
            </a:r>
            <a:r>
              <a:rPr lang="hu-HU" sz="2400" dirty="0"/>
              <a:t> of </a:t>
            </a:r>
            <a:r>
              <a:rPr lang="hu-HU" sz="2400" dirty="0" err="1"/>
              <a:t>galaxies</a:t>
            </a:r>
            <a:r>
              <a:rPr lang="hu-HU" sz="2400" dirty="0"/>
              <a:t> and </a:t>
            </a:r>
            <a:r>
              <a:rPr lang="hu-HU" sz="2400" dirty="0" err="1"/>
              <a:t>galaxy</a:t>
            </a:r>
            <a:r>
              <a:rPr lang="hu-HU" sz="2400" dirty="0"/>
              <a:t> </a:t>
            </a:r>
            <a:r>
              <a:rPr lang="hu-HU" sz="2400" dirty="0" err="1"/>
              <a:t>clusters</a:t>
            </a:r>
            <a:endParaRPr lang="hu-HU" sz="2400" dirty="0"/>
          </a:p>
          <a:p>
            <a:pPr lvl="1"/>
            <a:r>
              <a:rPr lang="hu-HU" sz="2400" dirty="0" err="1"/>
              <a:t>Large-scale</a:t>
            </a:r>
            <a:r>
              <a:rPr lang="hu-HU" sz="2400" dirty="0"/>
              <a:t> </a:t>
            </a:r>
            <a:r>
              <a:rPr lang="hu-HU" sz="2400" dirty="0" err="1"/>
              <a:t>structure</a:t>
            </a:r>
            <a:r>
              <a:rPr lang="hu-HU" sz="2400" dirty="0"/>
              <a:t> of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universe</a:t>
            </a:r>
            <a:r>
              <a:rPr lang="hu-HU" sz="2400" dirty="0"/>
              <a:t> and CMB-</a:t>
            </a:r>
            <a:r>
              <a:rPr lang="hu-HU" sz="2400" dirty="0" err="1"/>
              <a:t>anisotropies</a:t>
            </a:r>
            <a:endParaRPr lang="hu-HU" sz="2400" dirty="0"/>
          </a:p>
          <a:p>
            <a:pPr lvl="1"/>
            <a:r>
              <a:rPr lang="hu-HU" sz="2400" dirty="0" err="1"/>
              <a:t>Gravitational</a:t>
            </a:r>
            <a:r>
              <a:rPr lang="hu-HU" sz="2400" dirty="0"/>
              <a:t> lensing</a:t>
            </a:r>
            <a:endParaRPr lang="en-US" sz="2400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04D8AA1-78B0-334E-123A-4E3788DA8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TMF2024, 25th September 2024</a:t>
            </a:r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30995E8-2655-4644-3033-D2D934EA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0251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EF6093BA-E894-1F76-6E16-7705DCD47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676" y="-41988"/>
            <a:ext cx="6858000" cy="6858000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A38ABD91-D014-67A6-9499-5446A5D83065}"/>
              </a:ext>
            </a:extLst>
          </p:cNvPr>
          <p:cNvSpPr txBox="1"/>
          <p:nvPr/>
        </p:nvSpPr>
        <p:spPr>
          <a:xfrm>
            <a:off x="214604" y="6488668"/>
            <a:ext cx="11910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err="1"/>
              <a:t>Own</a:t>
            </a:r>
            <a:r>
              <a:rPr lang="hu-HU" dirty="0"/>
              <a:t> </a:t>
            </a:r>
            <a:r>
              <a:rPr lang="hu-HU" dirty="0" err="1"/>
              <a:t>work</a:t>
            </a:r>
            <a:r>
              <a:rPr lang="hu-HU" dirty="0"/>
              <a:t>, </a:t>
            </a:r>
            <a:r>
              <a:rPr lang="hu-HU" dirty="0" err="1"/>
              <a:t>based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en-US" b="0" i="0" dirty="0">
                <a:effectLst/>
                <a:latin typeface="Arial" panose="020B0604020202020204" pitchFamily="34" charset="0"/>
              </a:rPr>
              <a:t>G</a:t>
            </a:r>
            <a:r>
              <a:rPr lang="hu-HU" b="0" i="0" dirty="0">
                <a:effectLst/>
                <a:latin typeface="Arial" panose="020B0604020202020204" pitchFamily="34" charset="0"/>
              </a:rPr>
              <a:t>.</a:t>
            </a:r>
            <a:r>
              <a:rPr lang="en-US" b="0" i="0" dirty="0">
                <a:effectLst/>
                <a:latin typeface="Arial" panose="020B0604020202020204" pitchFamily="34" charset="0"/>
              </a:rPr>
              <a:t> Bertone and T</a:t>
            </a:r>
            <a:r>
              <a:rPr lang="hu-HU" b="0" i="0" dirty="0">
                <a:effectLst/>
                <a:latin typeface="Arial" panose="020B0604020202020204" pitchFamily="34" charset="0"/>
              </a:rPr>
              <a:t>.</a:t>
            </a:r>
            <a:r>
              <a:rPr lang="en-US" b="0" i="0" dirty="0">
                <a:effectLst/>
                <a:latin typeface="Arial" panose="020B0604020202020204" pitchFamily="34" charset="0"/>
              </a:rPr>
              <a:t> M. P. Tait. Nature, 562(7725):51–56</a:t>
            </a:r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343A45BB-14A5-7D81-6A1E-D721CACDB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883275"/>
            <a:ext cx="7586661" cy="365125"/>
          </a:xfrm>
        </p:spPr>
        <p:txBody>
          <a:bodyPr/>
          <a:lstStyle/>
          <a:p>
            <a:r>
              <a:rPr lang="en-US"/>
              <a:t>TMF2024, 25th September 2024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F86ECA0C-2B15-604C-AE35-A698B64F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3243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Is </a:t>
            </a:r>
            <a:r>
              <a:rPr lang="hu-HU" dirty="0" err="1"/>
              <a:t>modified</a:t>
            </a:r>
            <a:r>
              <a:rPr lang="hu-HU" dirty="0"/>
              <a:t> </a:t>
            </a:r>
            <a:r>
              <a:rPr lang="hu-HU" dirty="0" err="1"/>
              <a:t>gravity</a:t>
            </a:r>
            <a:r>
              <a:rPr lang="hu-HU" dirty="0"/>
              <a:t> </a:t>
            </a:r>
            <a:r>
              <a:rPr lang="hu-HU" dirty="0" err="1"/>
              <a:t>better</a:t>
            </a:r>
            <a:r>
              <a:rPr lang="hu-HU" dirty="0"/>
              <a:t> </a:t>
            </a:r>
            <a:r>
              <a:rPr lang="hu-HU" dirty="0" err="1"/>
              <a:t>than</a:t>
            </a:r>
            <a:r>
              <a:rPr lang="hu-HU" dirty="0"/>
              <a:t> </a:t>
            </a:r>
            <a:r>
              <a:rPr lang="hu-HU" dirty="0" err="1"/>
              <a:t>dark</a:t>
            </a:r>
            <a:r>
              <a:rPr lang="hu-HU" dirty="0"/>
              <a:t> </a:t>
            </a:r>
            <a:r>
              <a:rPr lang="hu-HU" dirty="0" err="1"/>
              <a:t>matter</a:t>
            </a:r>
            <a:r>
              <a:rPr lang="hu-HU" dirty="0"/>
              <a:t>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3795" y="1592484"/>
            <a:ext cx="10353762" cy="4058751"/>
          </a:xfrm>
        </p:spPr>
        <p:txBody>
          <a:bodyPr/>
          <a:lstStyle/>
          <a:p>
            <a:r>
              <a:rPr lang="en-US" dirty="0"/>
              <a:t>Regularities in local scaling relations between baryons and dynamics in galaxies</a:t>
            </a:r>
            <a:r>
              <a:rPr lang="hu-HU" dirty="0"/>
              <a:t> </a:t>
            </a:r>
            <a:r>
              <a:rPr lang="hu-HU" dirty="0" err="1"/>
              <a:t>pose</a:t>
            </a:r>
            <a:r>
              <a:rPr lang="hu-HU" dirty="0"/>
              <a:t> a </a:t>
            </a:r>
            <a:r>
              <a:rPr lang="hu-HU" dirty="0" err="1"/>
              <a:t>problem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dark</a:t>
            </a:r>
            <a:r>
              <a:rPr lang="hu-HU" dirty="0"/>
              <a:t> </a:t>
            </a:r>
            <a:r>
              <a:rPr lang="hu-HU" dirty="0" err="1"/>
              <a:t>matter</a:t>
            </a:r>
            <a:r>
              <a:rPr lang="hu-HU" dirty="0"/>
              <a:t> </a:t>
            </a:r>
            <a:r>
              <a:rPr lang="hu-HU" dirty="0" err="1"/>
              <a:t>descriptions</a:t>
            </a:r>
            <a:r>
              <a:rPr lang="hu-HU" dirty="0"/>
              <a:t>, </a:t>
            </a:r>
            <a:r>
              <a:rPr lang="hu-HU" dirty="0" err="1"/>
              <a:t>bu</a:t>
            </a:r>
            <a:r>
              <a:rPr lang="en-US" dirty="0"/>
              <a:t>t explain a broad range of observations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0" y="6512114"/>
            <a:ext cx="6672865" cy="365125"/>
          </a:xfrm>
        </p:spPr>
        <p:txBody>
          <a:bodyPr/>
          <a:lstStyle/>
          <a:p>
            <a:r>
              <a:rPr lang="en-US"/>
              <a:t>TMF2024, 25th September 2024</a:t>
            </a:r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858426A-E203-FF07-8F16-1839E6AF0B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90" y="2458117"/>
            <a:ext cx="5687739" cy="3193117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4C6FA00F-B9A7-C412-688B-1DAC904F8AEB}"/>
              </a:ext>
            </a:extLst>
          </p:cNvPr>
          <p:cNvSpPr txBox="1"/>
          <p:nvPr/>
        </p:nvSpPr>
        <p:spPr>
          <a:xfrm>
            <a:off x="1707502" y="5709791"/>
            <a:ext cx="560769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Left: </a:t>
            </a:r>
            <a:r>
              <a:rPr lang="hu-HU" sz="1600" dirty="0" err="1"/>
              <a:t>Bullet</a:t>
            </a:r>
            <a:r>
              <a:rPr lang="hu-HU" sz="1600" dirty="0"/>
              <a:t> </a:t>
            </a:r>
            <a:r>
              <a:rPr lang="hu-HU" sz="1600" dirty="0" err="1"/>
              <a:t>Cluster</a:t>
            </a:r>
            <a:r>
              <a:rPr lang="hu-HU" sz="1600" dirty="0"/>
              <a:t> (1E 0657-56), </a:t>
            </a:r>
            <a:endParaRPr lang="en-US" sz="1600" dirty="0"/>
          </a:p>
          <a:p>
            <a:pPr algn="ctr"/>
            <a:r>
              <a:rPr lang="en-US" sz="1200" b="0" i="0" dirty="0">
                <a:effectLst/>
                <a:latin typeface="Arial" panose="020B0604020202020204" pitchFamily="34" charset="0"/>
              </a:rPr>
              <a:t>X-ray (pink): NASA/CXC/</a:t>
            </a:r>
            <a:r>
              <a:rPr lang="en-US" sz="1200" b="0" i="0" dirty="0" err="1">
                <a:effectLst/>
                <a:latin typeface="Arial" panose="020B0604020202020204" pitchFamily="34" charset="0"/>
              </a:rPr>
              <a:t>CfA</a:t>
            </a:r>
            <a:r>
              <a:rPr lang="en-US" sz="1200" b="0" i="0" dirty="0">
                <a:effectLst/>
                <a:latin typeface="Arial" panose="020B0604020202020204" pitchFamily="34" charset="0"/>
              </a:rPr>
              <a:t>/</a:t>
            </a:r>
            <a:r>
              <a:rPr lang="en-US" sz="1200" b="0" i="0" dirty="0" err="1">
                <a:effectLst/>
                <a:latin typeface="Arial" panose="020B0604020202020204" pitchFamily="34" charset="0"/>
              </a:rPr>
              <a:t>M.Markevitch</a:t>
            </a:r>
            <a:r>
              <a:rPr lang="en-US" sz="1200" b="0" i="0" dirty="0">
                <a:effectLst/>
                <a:latin typeface="Arial" panose="020B0604020202020204" pitchFamily="34" charset="0"/>
              </a:rPr>
              <a:t> et al.;</a:t>
            </a:r>
            <a:endParaRPr lang="hu-HU" sz="1200" b="0" i="0" dirty="0">
              <a:effectLst/>
              <a:latin typeface="Arial" panose="020B0604020202020204" pitchFamily="34" charset="0"/>
            </a:endParaRPr>
          </a:p>
          <a:p>
            <a:pPr algn="ctr"/>
            <a:r>
              <a:rPr lang="en-US" sz="1200" b="0" i="0" dirty="0">
                <a:effectLst/>
                <a:latin typeface="Arial" panose="020B0604020202020204" pitchFamily="34" charset="0"/>
              </a:rPr>
              <a:t>Optical: NASA/</a:t>
            </a:r>
            <a:r>
              <a:rPr lang="en-US" sz="1200" b="0" i="0" dirty="0" err="1">
                <a:effectLst/>
                <a:latin typeface="Arial" panose="020B0604020202020204" pitchFamily="34" charset="0"/>
              </a:rPr>
              <a:t>STScI</a:t>
            </a:r>
            <a:r>
              <a:rPr lang="en-US" sz="1200" b="0" i="0" dirty="0">
                <a:effectLst/>
                <a:latin typeface="Arial" panose="020B0604020202020204" pitchFamily="34" charset="0"/>
              </a:rPr>
              <a:t>; Magellan/</a:t>
            </a:r>
            <a:r>
              <a:rPr lang="en-US" sz="1200" b="0" i="0" dirty="0" err="1">
                <a:effectLst/>
                <a:latin typeface="Arial" panose="020B0604020202020204" pitchFamily="34" charset="0"/>
              </a:rPr>
              <a:t>U.Arizona</a:t>
            </a:r>
            <a:r>
              <a:rPr lang="en-US" sz="1200" b="0" i="0" dirty="0">
                <a:effectLst/>
                <a:latin typeface="Arial" panose="020B0604020202020204" pitchFamily="34" charset="0"/>
              </a:rPr>
              <a:t>/</a:t>
            </a:r>
            <a:r>
              <a:rPr lang="en-US" sz="1200" b="0" i="0" dirty="0" err="1">
                <a:effectLst/>
                <a:latin typeface="Arial" panose="020B0604020202020204" pitchFamily="34" charset="0"/>
              </a:rPr>
              <a:t>D.Clowe</a:t>
            </a:r>
            <a:r>
              <a:rPr lang="en-US" sz="1200" b="0" i="0" dirty="0">
                <a:effectLst/>
                <a:latin typeface="Arial" panose="020B0604020202020204" pitchFamily="34" charset="0"/>
              </a:rPr>
              <a:t> et al.;</a:t>
            </a:r>
            <a:endParaRPr lang="hu-HU" sz="1200" b="0" i="0" dirty="0">
              <a:effectLst/>
              <a:latin typeface="Arial" panose="020B0604020202020204" pitchFamily="34" charset="0"/>
            </a:endParaRPr>
          </a:p>
          <a:p>
            <a:pPr algn="ctr"/>
            <a:r>
              <a:rPr lang="en-US" sz="1200" b="0" i="0" dirty="0">
                <a:effectLst/>
                <a:latin typeface="Arial" panose="020B0604020202020204" pitchFamily="34" charset="0"/>
              </a:rPr>
              <a:t>Lensing Map (blue): NASA/</a:t>
            </a:r>
            <a:r>
              <a:rPr lang="en-US" sz="1200" b="0" i="0" dirty="0" err="1">
                <a:effectLst/>
                <a:latin typeface="Arial" panose="020B0604020202020204" pitchFamily="34" charset="0"/>
              </a:rPr>
              <a:t>STScI</a:t>
            </a:r>
            <a:r>
              <a:rPr lang="en-US" sz="1200" b="0" i="0" dirty="0">
                <a:effectLst/>
                <a:latin typeface="Arial" panose="020B0604020202020204" pitchFamily="34" charset="0"/>
              </a:rPr>
              <a:t>; ESO WFI; Magellan/</a:t>
            </a:r>
            <a:r>
              <a:rPr lang="en-US" sz="1200" b="0" i="0" dirty="0" err="1">
                <a:effectLst/>
                <a:latin typeface="Arial" panose="020B0604020202020204" pitchFamily="34" charset="0"/>
              </a:rPr>
              <a:t>U.Arizona</a:t>
            </a:r>
            <a:r>
              <a:rPr lang="en-US" sz="1200" b="0" i="0" dirty="0">
                <a:effectLst/>
                <a:latin typeface="Arial" panose="020B0604020202020204" pitchFamily="34" charset="0"/>
              </a:rPr>
              <a:t>/</a:t>
            </a:r>
            <a:r>
              <a:rPr lang="en-US" sz="1200" b="0" i="0" dirty="0" err="1">
                <a:effectLst/>
                <a:latin typeface="Arial" panose="020B0604020202020204" pitchFamily="34" charset="0"/>
              </a:rPr>
              <a:t>D.Clowe</a:t>
            </a:r>
            <a:r>
              <a:rPr lang="en-US" sz="1200" b="0" i="0" dirty="0">
                <a:effectLst/>
                <a:latin typeface="Arial" panose="020B0604020202020204" pitchFamily="34" charset="0"/>
              </a:rPr>
              <a:t> et al.</a:t>
            </a:r>
            <a:endParaRPr lang="hu-HU" sz="12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91AC7E0-F077-6E19-0C2D-D86EDEA2C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391" y="2458118"/>
            <a:ext cx="3340207" cy="319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3909EA25-C271-44D7-78E2-053AAE457269}"/>
              </a:ext>
            </a:extLst>
          </p:cNvPr>
          <p:cNvSpPr txBox="1"/>
          <p:nvPr/>
        </p:nvSpPr>
        <p:spPr>
          <a:xfrm>
            <a:off x="6482523" y="5709791"/>
            <a:ext cx="5477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Right: Baryonic Tully-Fisher relation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Stacy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McGaugh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hu-HU" sz="1200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F355828-1DE5-0C9D-2F46-DBB9D0A81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8946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Galactic</a:t>
            </a:r>
            <a:r>
              <a:rPr lang="hu-HU" dirty="0"/>
              <a:t> </a:t>
            </a:r>
            <a:r>
              <a:rPr lang="hu-HU" dirty="0" err="1"/>
              <a:t>rotation</a:t>
            </a:r>
            <a:r>
              <a:rPr lang="hu-HU" dirty="0"/>
              <a:t> </a:t>
            </a:r>
            <a:r>
              <a:rPr lang="hu-HU" dirty="0" err="1"/>
              <a:t>curves</a:t>
            </a:r>
            <a:endParaRPr lang="hu-HU" dirty="0"/>
          </a:p>
        </p:txBody>
      </p:sp>
      <p:sp>
        <p:nvSpPr>
          <p:cNvPr id="8" name="Tartalom helye 2">
            <a:extLst>
              <a:ext uri="{FF2B5EF4-FFF2-40B4-BE49-F238E27FC236}">
                <a16:creationId xmlns:a16="http://schemas.microsoft.com/office/drawing/2014/main" id="{A9963669-0EC7-1285-E8CB-8D758C048195}"/>
              </a:ext>
            </a:extLst>
          </p:cNvPr>
          <p:cNvSpPr txBox="1">
            <a:spLocks/>
          </p:cNvSpPr>
          <p:nvPr/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hu-HU" dirty="0"/>
          </a:p>
        </p:txBody>
      </p:sp>
      <p:sp>
        <p:nvSpPr>
          <p:cNvPr id="10" name="Dia számának helye 9">
            <a:extLst>
              <a:ext uri="{FF2B5EF4-FFF2-40B4-BE49-F238E27FC236}">
                <a16:creationId xmlns:a16="http://schemas.microsoft.com/office/drawing/2014/main" id="{68E92C16-9D2A-DD03-A9EA-FA02AF3A5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6373469"/>
            <a:ext cx="753545" cy="365125"/>
          </a:xfrm>
        </p:spPr>
        <p:txBody>
          <a:bodyPr/>
          <a:lstStyle/>
          <a:p>
            <a:fld id="{9B517751-A41D-48CE-B2AC-FEF0DA010530}" type="slidenum">
              <a:rPr lang="hu-HU" smtClean="0"/>
              <a:t>15</a:t>
            </a:fld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6277D53-5C6A-C125-B13A-5C3E545E1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057" y="1627661"/>
            <a:ext cx="4706470" cy="4726955"/>
          </a:xfrm>
          <a:prstGeom prst="rect">
            <a:avLst/>
          </a:prstGeom>
        </p:spPr>
      </p:pic>
      <p:sp>
        <p:nvSpPr>
          <p:cNvPr id="6" name="Tartalom helye 5">
            <a:extLst>
              <a:ext uri="{FF2B5EF4-FFF2-40B4-BE49-F238E27FC236}">
                <a16:creationId xmlns:a16="http://schemas.microsoft.com/office/drawing/2014/main" id="{953E96D2-F056-C5C9-9BAB-C9C264684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5784185" cy="4058751"/>
          </a:xfrm>
        </p:spPr>
        <p:txBody>
          <a:bodyPr/>
          <a:lstStyle/>
          <a:p>
            <a:r>
              <a:rPr lang="hu-HU" dirty="0" err="1"/>
              <a:t>Thermodynamic</a:t>
            </a:r>
            <a:r>
              <a:rPr lang="hu-HU" dirty="0"/>
              <a:t> </a:t>
            </a:r>
            <a:r>
              <a:rPr lang="hu-HU" dirty="0" err="1"/>
              <a:t>gravity</a:t>
            </a:r>
            <a:r>
              <a:rPr lang="hu-HU" dirty="0"/>
              <a:t> </a:t>
            </a:r>
            <a:r>
              <a:rPr lang="hu-HU" dirty="0" err="1"/>
              <a:t>applied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observed</a:t>
            </a:r>
            <a:r>
              <a:rPr lang="hu-HU" dirty="0"/>
              <a:t> </a:t>
            </a:r>
            <a:r>
              <a:rPr lang="hu-HU" dirty="0" err="1"/>
              <a:t>density</a:t>
            </a:r>
            <a:r>
              <a:rPr lang="hu-HU" dirty="0"/>
              <a:t> </a:t>
            </a:r>
            <a:r>
              <a:rPr lang="hu-HU" dirty="0" err="1"/>
              <a:t>distributions</a:t>
            </a:r>
            <a:endParaRPr lang="hu-HU" dirty="0"/>
          </a:p>
          <a:p>
            <a:r>
              <a:rPr lang="hu-HU" dirty="0" err="1"/>
              <a:t>Comparable</a:t>
            </a:r>
            <a:r>
              <a:rPr lang="hu-HU" dirty="0"/>
              <a:t> </a:t>
            </a:r>
            <a:r>
              <a:rPr lang="hu-HU" dirty="0" err="1"/>
              <a:t>results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Dark</a:t>
            </a:r>
            <a:r>
              <a:rPr lang="hu-HU" dirty="0"/>
              <a:t> </a:t>
            </a:r>
            <a:r>
              <a:rPr lang="hu-HU" dirty="0" err="1"/>
              <a:t>Matter</a:t>
            </a:r>
            <a:r>
              <a:rPr lang="hu-HU" dirty="0"/>
              <a:t> </a:t>
            </a:r>
            <a:r>
              <a:rPr lang="hu-HU" dirty="0" err="1"/>
              <a:t>or</a:t>
            </a:r>
            <a:r>
              <a:rPr lang="hu-HU" dirty="0"/>
              <a:t> MOND </a:t>
            </a:r>
            <a:r>
              <a:rPr lang="hu-HU" dirty="0" err="1"/>
              <a:t>approaches</a:t>
            </a:r>
            <a:r>
              <a:rPr lang="hu-HU" dirty="0"/>
              <a:t> (</a:t>
            </a:r>
            <a:r>
              <a:rPr lang="hu-HU" b="0" i="0" u="none" strike="noStrike" dirty="0">
                <a:effectLst/>
                <a:latin typeface="ElsevierSans"/>
              </a:rPr>
              <a:t>DOI </a:t>
            </a:r>
            <a:r>
              <a:rPr lang="en-US" b="0" i="0" u="none" strike="noStrike" dirty="0">
                <a:effectLst/>
                <a:latin typeface="ElsevierSans"/>
              </a:rPr>
              <a:t>10.1016/j.dark.2024.101660</a:t>
            </a:r>
            <a:r>
              <a:rPr lang="hu-HU" dirty="0"/>
              <a:t>):</a:t>
            </a:r>
          </a:p>
          <a:p>
            <a:endParaRPr lang="hu-HU" dirty="0"/>
          </a:p>
          <a:p>
            <a:r>
              <a:rPr lang="hu-HU" dirty="0" err="1"/>
              <a:t>Fewer</a:t>
            </a:r>
            <a:r>
              <a:rPr lang="hu-HU" dirty="0"/>
              <a:t> </a:t>
            </a:r>
            <a:r>
              <a:rPr lang="hu-HU" dirty="0" err="1"/>
              <a:t>parameters</a:t>
            </a:r>
            <a:r>
              <a:rPr lang="hu-HU" dirty="0"/>
              <a:t>, </a:t>
            </a:r>
            <a:r>
              <a:rPr lang="hu-HU" dirty="0" err="1"/>
              <a:t>but</a:t>
            </a:r>
            <a:r>
              <a:rPr lang="hu-HU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áblázat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8526199"/>
                  </p:ext>
                </p:extLst>
              </p:nvPr>
            </p:nvGraphicFramePr>
            <p:xfrm>
              <a:off x="913795" y="3676650"/>
              <a:ext cx="5419816" cy="1753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908">
                      <a:extLst>
                        <a:ext uri="{9D8B030D-6E8A-4147-A177-3AD203B41FA5}">
                          <a16:colId xmlns:a16="http://schemas.microsoft.com/office/drawing/2014/main" val="446434259"/>
                        </a:ext>
                      </a:extLst>
                    </a:gridCol>
                    <a:gridCol w="2709908">
                      <a:extLst>
                        <a:ext uri="{9D8B030D-6E8A-4147-A177-3AD203B41FA5}">
                          <a16:colId xmlns:a16="http://schemas.microsoft.com/office/drawing/2014/main" val="314453140"/>
                        </a:ext>
                      </a:extLst>
                    </a:gridCol>
                  </a:tblGrid>
                  <a:tr h="3417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err="1"/>
                            <a:t>Model</a:t>
                          </a:r>
                          <a:endParaRPr lang="hu-H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𝝌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𝝂</m:t>
                                    </m:r>
                                  </m:sub>
                                  <m:sup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hu-H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99584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err="1"/>
                            <a:t>Thermodynamic</a:t>
                          </a:r>
                          <a:r>
                            <a:rPr lang="hu-HU" dirty="0"/>
                            <a:t> </a:t>
                          </a:r>
                          <a:r>
                            <a:rPr lang="hu-HU" dirty="0" err="1"/>
                            <a:t>gravity</a:t>
                          </a:r>
                          <a:endParaRPr lang="hu-HU" dirty="0"/>
                        </a:p>
                        <a:p>
                          <a:pPr algn="ctr"/>
                          <a:endParaRPr lang="hu-H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1.29</a:t>
                          </a:r>
                          <a:endParaRPr lang="hu-H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32115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err="1"/>
                            <a:t>Dark</a:t>
                          </a:r>
                          <a:r>
                            <a:rPr lang="hu-HU" dirty="0"/>
                            <a:t> </a:t>
                          </a:r>
                          <a:r>
                            <a:rPr lang="hu-HU" dirty="0" err="1"/>
                            <a:t>matter</a:t>
                          </a:r>
                          <a:r>
                            <a:rPr lang="hu-HU" dirty="0"/>
                            <a:t> – DC14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1.26</a:t>
                          </a:r>
                          <a:endParaRPr lang="hu-H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74872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/>
                            <a:t>MOND – EFE </a:t>
                          </a:r>
                          <a:r>
                            <a:rPr lang="hu-HU" dirty="0" err="1"/>
                            <a:t>realisation</a:t>
                          </a:r>
                          <a:endParaRPr lang="hu-H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1.62</a:t>
                          </a:r>
                          <a:endParaRPr lang="hu-H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35625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áblázat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8526199"/>
                  </p:ext>
                </p:extLst>
              </p:nvPr>
            </p:nvGraphicFramePr>
            <p:xfrm>
              <a:off x="913795" y="3676650"/>
              <a:ext cx="5419816" cy="1753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908">
                      <a:extLst>
                        <a:ext uri="{9D8B030D-6E8A-4147-A177-3AD203B41FA5}">
                          <a16:colId xmlns:a16="http://schemas.microsoft.com/office/drawing/2014/main" val="446434259"/>
                        </a:ext>
                      </a:extLst>
                    </a:gridCol>
                    <a:gridCol w="2709908">
                      <a:extLst>
                        <a:ext uri="{9D8B030D-6E8A-4147-A177-3AD203B41FA5}">
                          <a16:colId xmlns:a16="http://schemas.microsoft.com/office/drawing/2014/main" val="314453140"/>
                        </a:ext>
                      </a:extLst>
                    </a:gridCol>
                  </a:tblGrid>
                  <a:tr h="37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err="1" smtClean="0"/>
                            <a:t>Model</a:t>
                          </a:r>
                          <a:endParaRPr lang="hu-H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>
                        <a:blipFill>
                          <a:blip r:embed="rId4"/>
                          <a:stretch>
                            <a:fillRect l="-100225" t="-8197" r="-1124" b="-3967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995847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err="1" smtClean="0"/>
                            <a:t>Thermodynamic</a:t>
                          </a:r>
                          <a:r>
                            <a:rPr lang="hu-HU" dirty="0" smtClean="0"/>
                            <a:t> </a:t>
                          </a:r>
                          <a:r>
                            <a:rPr lang="hu-HU" dirty="0" err="1" smtClean="0"/>
                            <a:t>gravity</a:t>
                          </a:r>
                          <a:endParaRPr lang="hu-HU" dirty="0" smtClean="0"/>
                        </a:p>
                        <a:p>
                          <a:pPr algn="ctr"/>
                          <a:endParaRPr lang="hu-H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1.29</a:t>
                          </a:r>
                          <a:endParaRPr lang="hu-H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32115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err="1" smtClean="0"/>
                            <a:t>Dark</a:t>
                          </a:r>
                          <a:r>
                            <a:rPr lang="hu-HU" dirty="0" smtClean="0"/>
                            <a:t> </a:t>
                          </a:r>
                          <a:r>
                            <a:rPr lang="hu-HU" dirty="0" err="1" smtClean="0"/>
                            <a:t>matter</a:t>
                          </a:r>
                          <a:r>
                            <a:rPr lang="hu-HU" dirty="0" smtClean="0"/>
                            <a:t> – DC14</a:t>
                          </a:r>
                          <a:endParaRPr lang="hu-H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1.26</a:t>
                          </a:r>
                          <a:endParaRPr lang="hu-H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74872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smtClean="0"/>
                            <a:t>MOND – EFE </a:t>
                          </a:r>
                          <a:r>
                            <a:rPr lang="hu-HU" dirty="0" err="1" smtClean="0"/>
                            <a:t>realisation</a:t>
                          </a:r>
                          <a:endParaRPr lang="hu-H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1.62</a:t>
                          </a:r>
                          <a:endParaRPr lang="hu-H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356257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Élőláb helye 3">
            <a:extLst>
              <a:ext uri="{FF2B5EF4-FFF2-40B4-BE49-F238E27FC236}">
                <a16:creationId xmlns:a16="http://schemas.microsoft.com/office/drawing/2014/main" id="{FAD005A5-48EF-8896-9CE4-F2988F8F4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6672865" cy="365125"/>
          </a:xfrm>
        </p:spPr>
        <p:txBody>
          <a:bodyPr/>
          <a:lstStyle/>
          <a:p>
            <a:r>
              <a:rPr lang="en-US" dirty="0"/>
              <a:t>TMF2024, 25th September 2024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80471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TMF2024, 25th September 2024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16</a:t>
            </a:fld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36277D53-5C6A-C125-B13A-5C3E545E12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20" y="1987191"/>
            <a:ext cx="3584399" cy="3600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72" y="1987191"/>
            <a:ext cx="3647370" cy="3600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630" y="1988566"/>
            <a:ext cx="3627631" cy="3600000"/>
          </a:xfrm>
          <a:prstGeom prst="rect">
            <a:avLst/>
          </a:prstGeom>
        </p:spPr>
      </p:pic>
      <p:sp>
        <p:nvSpPr>
          <p:cNvPr id="9" name="Cím 1"/>
          <p:cNvSpPr txBox="1">
            <a:spLocks/>
          </p:cNvSpPr>
          <p:nvPr/>
        </p:nvSpPr>
        <p:spPr>
          <a:xfrm>
            <a:off x="1066195" y="7620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NGC 3198 </a:t>
            </a:r>
            <a:r>
              <a:rPr lang="hu-HU" dirty="0" err="1"/>
              <a:t>rotation</a:t>
            </a:r>
            <a:r>
              <a:rPr lang="hu-HU" dirty="0"/>
              <a:t> </a:t>
            </a:r>
            <a:r>
              <a:rPr lang="hu-HU" dirty="0" err="1"/>
              <a:t>curves</a:t>
            </a:r>
            <a:endParaRPr lang="hu-HU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09AA7E7-4038-AA4C-92F9-89DB8CF89D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21" y="227616"/>
            <a:ext cx="1592365" cy="1592365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CDC69798-A310-4A02-8CC3-6A07432FF741}"/>
              </a:ext>
            </a:extLst>
          </p:cNvPr>
          <p:cNvSpPr txBox="1"/>
          <p:nvPr/>
        </p:nvSpPr>
        <p:spPr>
          <a:xfrm rot="16200000">
            <a:off x="-166846" y="635083"/>
            <a:ext cx="17108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NGC 3198</a:t>
            </a:r>
          </a:p>
          <a:p>
            <a:r>
              <a:rPr lang="hu-HU" sz="1400" dirty="0" err="1"/>
              <a:t>Source</a:t>
            </a:r>
            <a:r>
              <a:rPr lang="hu-HU" sz="1400" dirty="0"/>
              <a:t>: </a:t>
            </a:r>
            <a:r>
              <a:rPr lang="hu-HU" sz="1400" dirty="0" err="1"/>
              <a:t>Sloan</a:t>
            </a:r>
            <a:r>
              <a:rPr lang="hu-HU" sz="1400" dirty="0"/>
              <a:t> Digital </a:t>
            </a:r>
            <a:r>
              <a:rPr lang="hu-HU" sz="1400" dirty="0" err="1"/>
              <a:t>Sky</a:t>
            </a:r>
            <a:r>
              <a:rPr lang="hu-HU" sz="1400" dirty="0"/>
              <a:t> </a:t>
            </a:r>
            <a:r>
              <a:rPr lang="hu-HU" sz="1400" dirty="0" err="1"/>
              <a:t>Survey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53123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96F272-5B61-08F4-D133-3CA7FAF13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Connection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quantum</a:t>
            </a:r>
            <a:r>
              <a:rPr lang="hu-HU" dirty="0"/>
              <a:t> </a:t>
            </a:r>
            <a:r>
              <a:rPr lang="hu-HU" dirty="0" err="1"/>
              <a:t>mechanics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0C86AC2D-487D-8827-F924-A54AF3C027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4" y="1732449"/>
                <a:ext cx="10927685" cy="4058751"/>
              </a:xfrm>
            </p:spPr>
            <p:txBody>
              <a:bodyPr>
                <a:normAutofit fontScale="92500"/>
              </a:bodyPr>
              <a:lstStyle/>
              <a:p>
                <a:r>
                  <a:rPr lang="hu-HU" dirty="0"/>
                  <a:t>Korteweg </a:t>
                </a:r>
                <a:r>
                  <a:rPr lang="hu-HU" dirty="0" err="1"/>
                  <a:t>fluids</a:t>
                </a:r>
                <a:r>
                  <a:rPr lang="hu-HU" dirty="0"/>
                  <a:t> – </a:t>
                </a:r>
                <a:r>
                  <a:rPr lang="hu-HU" dirty="0" err="1"/>
                  <a:t>constitutive</a:t>
                </a:r>
                <a:r>
                  <a:rPr lang="hu-HU" dirty="0"/>
                  <a:t> </a:t>
                </a:r>
                <a:r>
                  <a:rPr lang="hu-HU" dirty="0" err="1"/>
                  <a:t>state</a:t>
                </a:r>
                <a:r>
                  <a:rPr lang="hu-HU" dirty="0"/>
                  <a:t> </a:t>
                </a:r>
                <a:r>
                  <a:rPr lang="hu-HU" dirty="0" err="1"/>
                  <a:t>variables</a:t>
                </a:r>
                <a:r>
                  <a:rPr lang="en-US" dirty="0"/>
                  <a:t>:</a:t>
                </a:r>
                <a:r>
                  <a:rPr lang="hu-HU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u-HU" dirty="0"/>
              </a:p>
              <a:p>
                <a:r>
                  <a:rPr lang="en-US" dirty="0"/>
                  <a:t>Entropy production: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𝛻</m:t>
                    </m:r>
                    <m:d>
                      <m:dPr>
                        <m:beg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endChr m:val="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d>
                              <m:dPr>
                                <m:begChr m:val="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endChr m:val="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𝛻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f>
                                      <m:f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𝛻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den>
                                    </m:f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𝛻</m:t>
                                    </m:r>
                                    <m:f>
                                      <m:f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𝛻</m:t>
                                        </m:r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𝛻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≥0  </m:t>
                    </m:r>
                  </m:oMath>
                </a14:m>
                <a:endParaRPr lang="en-US" dirty="0"/>
              </a:p>
              <a:p>
                <a:r>
                  <a:rPr lang="hu-HU" dirty="0" err="1"/>
                  <a:t>Rigorous</a:t>
                </a:r>
                <a:r>
                  <a:rPr lang="hu-HU" dirty="0"/>
                  <a:t> </a:t>
                </a:r>
                <a:r>
                  <a:rPr lang="hu-HU" dirty="0" err="1"/>
                  <a:t>methods</a:t>
                </a:r>
                <a:r>
                  <a:rPr lang="hu-HU" dirty="0"/>
                  <a:t> </a:t>
                </a:r>
                <a:r>
                  <a:rPr lang="hu-HU" dirty="0" err="1"/>
                  <a:t>are</a:t>
                </a:r>
                <a:r>
                  <a:rPr lang="hu-HU" dirty="0"/>
                  <a:t> </a:t>
                </a:r>
                <a:r>
                  <a:rPr lang="hu-HU" dirty="0" err="1"/>
                  <a:t>needed</a:t>
                </a:r>
                <a:r>
                  <a:rPr lang="hu-HU" dirty="0"/>
                  <a:t>: </a:t>
                </a:r>
                <a:r>
                  <a:rPr lang="hu-HU" dirty="0" err="1"/>
                  <a:t>Liu</a:t>
                </a:r>
                <a:r>
                  <a:rPr lang="en-US" dirty="0"/>
                  <a:t>’s procedure</a:t>
                </a:r>
                <a:r>
                  <a:rPr lang="hu-HU" dirty="0"/>
                  <a:t>,</a:t>
                </a:r>
                <a:r>
                  <a:rPr lang="en-US" dirty="0"/>
                  <a:t> as before</a:t>
                </a:r>
                <a:endParaRPr lang="hu-HU" dirty="0"/>
              </a:p>
              <a:p>
                <a:r>
                  <a:rPr lang="hu-HU" dirty="0"/>
                  <a:t>The </a:t>
                </a:r>
                <a:r>
                  <a:rPr lang="hu-HU" dirty="0" err="1"/>
                  <a:t>resulting</a:t>
                </a:r>
                <a:r>
                  <a:rPr lang="hu-HU" dirty="0"/>
                  <a:t> </a:t>
                </a:r>
                <a:r>
                  <a:rPr lang="hu-HU" dirty="0" err="1"/>
                  <a:t>pressure</a:t>
                </a:r>
                <a:r>
                  <a:rPr lang="hu-HU" dirty="0"/>
                  <a:t> has </a:t>
                </a:r>
                <a:r>
                  <a:rPr lang="hu-HU" dirty="0" err="1"/>
                  <a:t>classical</a:t>
                </a:r>
                <a:r>
                  <a:rPr lang="hu-HU" dirty="0"/>
                  <a:t> </a:t>
                </a:r>
                <a:r>
                  <a:rPr lang="hu-HU" dirty="0" err="1"/>
                  <a:t>holographic</a:t>
                </a:r>
                <a:r>
                  <a:rPr lang="hu-HU" dirty="0"/>
                  <a:t> </a:t>
                </a:r>
                <a:r>
                  <a:rPr lang="hu-HU" dirty="0" err="1"/>
                  <a:t>property</a:t>
                </a:r>
                <a:r>
                  <a:rPr lang="hu-HU" dirty="0"/>
                  <a:t>:</a:t>
                </a: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where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𝜕𝜌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  <a:p>
                <a:r>
                  <a:rPr lang="en-US" dirty="0"/>
                  <a:t>Additivity leads to Bohm potential: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n>
                              <a:solidFill>
                                <a:schemeClr val="bg1">
                                  <a:lumMod val="75000"/>
                                  <a:lumOff val="25000"/>
                                  <a:alpha val="10000"/>
                                </a:schemeClr>
                              </a:solidFill>
                            </a:ln>
                            <a:solidFill>
                              <a:schemeClr val="tx2"/>
                            </a:solidFill>
                            <a:effectLst>
                              <a:outerShdw blurRad="9525" dist="25400" dir="14640000" algn="tl" rotWithShape="0">
                                <a:schemeClr val="bg1">
                                  <a:alpha val="3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n>
                              <a:solidFill>
                                <a:schemeClr val="bg1">
                                  <a:lumMod val="75000"/>
                                  <a:lumOff val="25000"/>
                                  <a:alpha val="10000"/>
                                </a:schemeClr>
                              </a:solidFill>
                            </a:ln>
                            <a:solidFill>
                              <a:schemeClr val="tx2"/>
                            </a:solidFill>
                            <a:effectLst>
                              <a:outerShdw blurRad="9525" dist="25400" dir="14640000" algn="tl" rotWithShape="0">
                                <a:schemeClr val="bg1">
                                  <a:alpha val="3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ln>
                              <a:solidFill>
                                <a:schemeClr val="bg1">
                                  <a:lumMod val="75000"/>
                                  <a:lumOff val="25000"/>
                                  <a:alpha val="10000"/>
                                </a:schemeClr>
                              </a:solidFill>
                            </a:ln>
                            <a:solidFill>
                              <a:schemeClr val="tx2"/>
                            </a:solidFill>
                            <a:effectLst>
                              <a:outerShdw blurRad="9525" dist="25400" dir="14640000" algn="tl" rotWithShape="0">
                                <a:schemeClr val="bg1">
                                  <a:alpha val="3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sub>
                    </m:sSub>
                    <m:d>
                      <m:dPr>
                        <m:begChr m:val=""/>
                        <m:ctrlPr>
                          <a:rPr lang="en-US" sz="2000" b="0" i="1" smtClean="0">
                            <a:ln>
                              <a:solidFill>
                                <a:schemeClr val="bg1">
                                  <a:lumMod val="75000"/>
                                  <a:lumOff val="25000"/>
                                  <a:alpha val="10000"/>
                                </a:schemeClr>
                              </a:solidFill>
                            </a:ln>
                            <a:solidFill>
                              <a:schemeClr val="tx2"/>
                            </a:solidFill>
                            <a:effectLst>
                              <a:outerShdw blurRad="9525" dist="25400" dir="14640000" algn="tl" rotWithShape="0">
                                <a:schemeClr val="bg1">
                                  <a:alpha val="3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endChr m:val=""/>
                            <m:ctrlPr>
                              <a:rPr lang="en-US" sz="2000" b="0" i="1" smtClean="0">
                                <a:ln>
                                  <a:solidFill>
                                    <a:schemeClr val="bg1">
                                      <a:lumMod val="75000"/>
                                      <a:lumOff val="25000"/>
                                      <a:alpha val="10000"/>
                                    </a:schemeClr>
                                  </a:solidFill>
                                </a:ln>
                                <a:solidFill>
                                  <a:schemeClr val="tx2"/>
                                </a:solidFill>
                                <a:effectLst>
                                  <a:outerShdw blurRad="9525" dist="25400" dir="14640000" algn="tl" rotWithShape="0">
                                    <a:schemeClr val="bg1">
                                      <a:alpha val="3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n>
                                  <a:solidFill>
                                    <a:schemeClr val="bg1">
                                      <a:lumMod val="75000"/>
                                      <a:lumOff val="25000"/>
                                      <a:alpha val="10000"/>
                                    </a:schemeClr>
                                  </a:solidFill>
                                </a:ln>
                                <a:solidFill>
                                  <a:schemeClr val="tx2"/>
                                </a:solidFill>
                                <a:effectLst>
                                  <a:outerShdw blurRad="9525" dist="25400" dir="14640000" algn="tl" rotWithShape="0">
                                    <a:schemeClr val="bg1">
                                      <a:alpha val="3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sz="2000" b="0" i="1" smtClean="0">
                                <a:ln>
                                  <a:solidFill>
                                    <a:schemeClr val="bg1">
                                      <a:lumMod val="75000"/>
                                      <a:lumOff val="25000"/>
                                      <a:alpha val="10000"/>
                                    </a:schemeClr>
                                  </a:solidFill>
                                </a:ln>
                                <a:solidFill>
                                  <a:schemeClr val="tx2"/>
                                </a:solidFill>
                                <a:effectLst>
                                  <a:outerShdw blurRad="9525" dist="25400" dir="14640000" algn="tl" rotWithShape="0">
                                    <a:schemeClr val="bg1">
                                      <a:alpha val="3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0" smtClean="0">
                                <a:ln>
                                  <a:solidFill>
                                    <a:schemeClr val="bg1">
                                      <a:lumMod val="75000"/>
                                      <a:lumOff val="25000"/>
                                      <a:alpha val="10000"/>
                                    </a:schemeClr>
                                  </a:solidFill>
                                </a:ln>
                                <a:solidFill>
                                  <a:schemeClr val="tx2"/>
                                </a:solidFill>
                                <a:effectLst>
                                  <a:outerShdw blurRad="9525" dist="25400" dir="14640000" algn="tl" rotWithShape="0">
                                    <a:schemeClr val="bg1">
                                      <a:alpha val="3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US" sz="2000" b="0" i="1" smtClean="0">
                                <a:ln>
                                  <a:solidFill>
                                    <a:schemeClr val="bg1">
                                      <a:lumMod val="75000"/>
                                      <a:lumOff val="25000"/>
                                      <a:alpha val="10000"/>
                                    </a:schemeClr>
                                  </a:solidFill>
                                </a:ln>
                                <a:solidFill>
                                  <a:schemeClr val="tx2"/>
                                </a:solidFill>
                                <a:effectLst>
                                  <a:outerShdw blurRad="9525" dist="25400" dir="14640000" algn="tl" rotWithShape="0">
                                    <a:schemeClr val="bg1">
                                      <a:alpha val="3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sz="2000" b="0" i="1" smtClean="0">
                                <a:ln>
                                  <a:solidFill>
                                    <a:schemeClr val="bg1">
                                      <a:lumMod val="75000"/>
                                      <a:lumOff val="25000"/>
                                      <a:alpha val="10000"/>
                                    </a:schemeClr>
                                  </a:solidFill>
                                </a:ln>
                                <a:solidFill>
                                  <a:schemeClr val="tx2"/>
                                </a:solidFill>
                                <a:effectLst>
                                  <a:outerShdw blurRad="9525" dist="25400" dir="14640000" algn="tl" rotWithShape="0">
                                    <a:schemeClr val="bg1">
                                      <a:alpha val="3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n>
                                      <a:solidFill>
                                        <a:schemeClr val="bg1">
                                          <a:lumMod val="75000"/>
                                          <a:lumOff val="25000"/>
                                          <a:alpha val="10000"/>
                                        </a:schemeClr>
                                      </a:solidFill>
                                    </a:ln>
                                    <a:solidFill>
                                      <a:schemeClr val="tx2"/>
                                    </a:solidFill>
                                    <a:effectLst>
                                      <a:outerShdw blurRad="9525" dist="25400" dir="14640000" algn="tl" rotWithShape="0">
                                        <a:schemeClr val="bg1">
                                          <a:alpha val="3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0" smtClean="0">
                                    <a:ln>
                                      <a:solidFill>
                                        <a:schemeClr val="bg1">
                                          <a:lumMod val="75000"/>
                                          <a:lumOff val="25000"/>
                                          <a:alpha val="10000"/>
                                        </a:schemeClr>
                                      </a:solidFill>
                                    </a:ln>
                                    <a:solidFill>
                                      <a:schemeClr val="tx2"/>
                                    </a:solidFill>
                                    <a:effectLst>
                                      <a:outerShdw blurRad="9525" dist="25400" dir="14640000" algn="tl" rotWithShape="0">
                                        <a:schemeClr val="bg1">
                                          <a:alpha val="3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𝛻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n>
                                      <a:solidFill>
                                        <a:schemeClr val="bg1">
                                          <a:lumMod val="75000"/>
                                          <a:lumOff val="25000"/>
                                          <a:alpha val="10000"/>
                                        </a:schemeClr>
                                      </a:solidFill>
                                    </a:ln>
                                    <a:solidFill>
                                      <a:schemeClr val="tx2"/>
                                    </a:solidFill>
                                    <a:effectLst>
                                      <a:outerShdw blurRad="9525" dist="25400" dir="14640000" algn="tl" rotWithShape="0">
                                        <a:schemeClr val="bg1">
                                          <a:alpha val="3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b="0" i="1" smtClean="0">
                                <a:ln>
                                  <a:solidFill>
                                    <a:schemeClr val="bg1">
                                      <a:lumMod val="75000"/>
                                      <a:lumOff val="25000"/>
                                      <a:alpha val="10000"/>
                                    </a:schemeClr>
                                  </a:solidFill>
                                </a:ln>
                                <a:solidFill>
                                  <a:schemeClr val="tx2"/>
                                </a:solidFill>
                                <a:effectLst>
                                  <a:outerShdw blurRad="9525" dist="25400" dir="14640000" algn="tl" rotWithShape="0">
                                    <a:schemeClr val="bg1">
                                      <a:alpha val="3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n>
                          <a:solidFill>
                            <a:schemeClr val="bg1">
                              <a:lumMod val="75000"/>
                              <a:lumOff val="25000"/>
                              <a:alpha val="10000"/>
                            </a:schemeClr>
                          </a:solidFill>
                        </a:ln>
                        <a:solidFill>
                          <a:schemeClr val="tx2"/>
                        </a:solidFill>
                        <a:effectLst>
                          <a:outerShdw blurRad="9525" dist="25400" dir="14640000" algn="tl" rotWithShape="0">
                            <a:schemeClr val="bg1">
                              <a:alpha val="3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000" i="1">
                            <a:ln>
                              <a:solidFill>
                                <a:schemeClr val="bg1">
                                  <a:lumMod val="75000"/>
                                  <a:lumOff val="25000"/>
                                  <a:alpha val="10000"/>
                                </a:schemeClr>
                              </a:solidFill>
                            </a:ln>
                            <a:solidFill>
                              <a:schemeClr val="tx2"/>
                            </a:solidFill>
                            <a:effectLst>
                              <a:outerShdw blurRad="9525" dist="25400" dir="14640000" algn="tl" rotWithShape="0">
                                <a:schemeClr val="bg1">
                                  <a:alpha val="3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n>
                                  <a:solidFill>
                                    <a:schemeClr val="bg1">
                                      <a:lumMod val="75000"/>
                                      <a:lumOff val="25000"/>
                                      <a:alpha val="10000"/>
                                    </a:schemeClr>
                                  </a:solidFill>
                                </a:ln>
                                <a:solidFill>
                                  <a:schemeClr val="tx2"/>
                                </a:solidFill>
                                <a:effectLst>
                                  <a:outerShdw blurRad="9525" dist="25400" dir="14640000" algn="tl" rotWithShape="0">
                                    <a:schemeClr val="bg1">
                                      <a:alpha val="3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n>
                                  <a:solidFill>
                                    <a:schemeClr val="bg1">
                                      <a:lumMod val="75000"/>
                                      <a:lumOff val="25000"/>
                                      <a:alpha val="10000"/>
                                    </a:schemeClr>
                                  </a:solidFill>
                                </a:ln>
                                <a:solidFill>
                                  <a:schemeClr val="tx2"/>
                                </a:solidFill>
                                <a:effectLst>
                                  <a:outerShdw blurRad="9525" dist="25400" dir="14640000" algn="tl" rotWithShape="0">
                                    <a:schemeClr val="bg1">
                                      <a:alpha val="3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ℏ</m:t>
                            </m:r>
                          </m:e>
                          <m:sup>
                            <m:r>
                              <a:rPr lang="en-US" sz="2000" i="1">
                                <a:ln>
                                  <a:solidFill>
                                    <a:schemeClr val="bg1">
                                      <a:lumMod val="75000"/>
                                      <a:lumOff val="25000"/>
                                      <a:alpha val="10000"/>
                                    </a:schemeClr>
                                  </a:solidFill>
                                </a:ln>
                                <a:solidFill>
                                  <a:schemeClr val="tx2"/>
                                </a:solidFill>
                                <a:effectLst>
                                  <a:outerShdw blurRad="9525" dist="25400" dir="14640000" algn="tl" rotWithShape="0">
                                    <a:schemeClr val="bg1">
                                      <a:alpha val="3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n>
                              <a:solidFill>
                                <a:schemeClr val="bg1">
                                  <a:lumMod val="75000"/>
                                  <a:lumOff val="25000"/>
                                  <a:alpha val="10000"/>
                                </a:schemeClr>
                              </a:solidFill>
                            </a:ln>
                            <a:solidFill>
                              <a:schemeClr val="tx2"/>
                            </a:solidFill>
                            <a:effectLst>
                              <a:outerShdw blurRad="9525" dist="25400" dir="14640000" algn="tl" rotWithShape="0">
                                <a:schemeClr val="bg1">
                                  <a:alpha val="3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000" i="1">
                                <a:ln>
                                  <a:solidFill>
                                    <a:schemeClr val="bg1">
                                      <a:lumMod val="75000"/>
                                      <a:lumOff val="25000"/>
                                      <a:alpha val="10000"/>
                                    </a:schemeClr>
                                  </a:solidFill>
                                </a:ln>
                                <a:solidFill>
                                  <a:schemeClr val="tx2"/>
                                </a:solidFill>
                                <a:effectLst>
                                  <a:outerShdw blurRad="9525" dist="25400" dir="14640000" algn="tl" rotWithShape="0">
                                    <a:schemeClr val="bg1">
                                      <a:alpha val="3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n>
                                  <a:solidFill>
                                    <a:schemeClr val="bg1">
                                      <a:lumMod val="75000"/>
                                      <a:lumOff val="25000"/>
                                      <a:alpha val="10000"/>
                                    </a:schemeClr>
                                  </a:solidFill>
                                </a:ln>
                                <a:solidFill>
                                  <a:schemeClr val="tx2"/>
                                </a:solidFill>
                                <a:effectLst>
                                  <a:outerShdw blurRad="9525" dist="25400" dir="14640000" algn="tl" rotWithShape="0">
                                    <a:schemeClr val="bg1">
                                      <a:alpha val="3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000" i="1">
                                <a:ln>
                                  <a:solidFill>
                                    <a:schemeClr val="bg1">
                                      <a:lumMod val="75000"/>
                                      <a:lumOff val="25000"/>
                                      <a:alpha val="10000"/>
                                    </a:schemeClr>
                                  </a:solidFill>
                                </a:ln>
                                <a:solidFill>
                                  <a:schemeClr val="tx2"/>
                                </a:solidFill>
                                <a:effectLst>
                                  <a:outerShdw blurRad="9525" dist="25400" dir="14640000" algn="tl" rotWithShape="0">
                                    <a:schemeClr val="bg1">
                                      <a:alpha val="3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sz="2000" b="0" i="1" smtClean="0">
                            <a:ln>
                              <a:solidFill>
                                <a:schemeClr val="bg1">
                                  <a:lumMod val="75000"/>
                                  <a:lumOff val="25000"/>
                                  <a:alpha val="10000"/>
                                </a:schemeClr>
                              </a:solidFill>
                            </a:ln>
                            <a:solidFill>
                              <a:schemeClr val="tx2"/>
                            </a:solidFill>
                            <a:effectLst>
                              <a:outerShdw blurRad="9525" dist="25400" dir="14640000" algn="tl" rotWithShape="0">
                                <a:schemeClr val="bg1">
                                  <a:alpha val="3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>
                            <a:ln>
                              <a:solidFill>
                                <a:schemeClr val="bg1">
                                  <a:lumMod val="75000"/>
                                  <a:lumOff val="25000"/>
                                  <a:alpha val="10000"/>
                                </a:schemeClr>
                              </a:solidFill>
                            </a:ln>
                            <a:solidFill>
                              <a:schemeClr val="tx2"/>
                            </a:solidFill>
                            <a:effectLst>
                              <a:outerShdw blurRad="9525" dist="25400" dir="14640000" algn="tl" rotWithShape="0">
                                <a:schemeClr val="bg1">
                                  <a:alpha val="3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n>
                                  <a:solidFill>
                                    <a:schemeClr val="bg1">
                                      <a:lumMod val="75000"/>
                                      <a:lumOff val="25000"/>
                                      <a:alpha val="10000"/>
                                    </a:schemeClr>
                                  </a:solidFill>
                                </a:ln>
                                <a:solidFill>
                                  <a:schemeClr val="tx2"/>
                                </a:solidFill>
                                <a:effectLst>
                                  <a:outerShdw blurRad="9525" dist="25400" dir="14640000" algn="tl" rotWithShape="0">
                                    <a:schemeClr val="bg1">
                                      <a:alpha val="3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n>
                                  <a:solidFill>
                                    <a:schemeClr val="bg1">
                                      <a:lumMod val="75000"/>
                                      <a:lumOff val="25000"/>
                                      <a:alpha val="10000"/>
                                    </a:schemeClr>
                                  </a:solidFill>
                                </a:ln>
                                <a:solidFill>
                                  <a:schemeClr val="tx2"/>
                                </a:solidFill>
                                <a:effectLst>
                                  <a:outerShdw blurRad="9525" dist="25400" dir="14640000" algn="tl" rotWithShape="0">
                                    <a:schemeClr val="bg1">
                                      <a:alpha val="3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n>
                                  <a:solidFill>
                                    <a:schemeClr val="bg1">
                                      <a:lumMod val="75000"/>
                                      <a:lumOff val="25000"/>
                                      <a:alpha val="10000"/>
                                    </a:schemeClr>
                                  </a:solidFill>
                                </a:ln>
                                <a:solidFill>
                                  <a:schemeClr val="tx2"/>
                                </a:solidFill>
                                <a:effectLst>
                                  <a:outerShdw blurRad="9525" dist="25400" dir="14640000" algn="tl" rotWithShape="0">
                                    <a:schemeClr val="bg1">
                                      <a:alpha val="3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n>
                                  <a:solidFill>
                                    <a:schemeClr val="bg1">
                                      <a:lumMod val="75000"/>
                                      <a:lumOff val="25000"/>
                                      <a:alpha val="10000"/>
                                    </a:schemeClr>
                                  </a:solidFill>
                                </a:ln>
                                <a:solidFill>
                                  <a:schemeClr val="tx2"/>
                                </a:solidFill>
                                <a:effectLst>
                                  <a:outerShdw blurRad="9525" dist="25400" dir="14640000" algn="tl" rotWithShape="0">
                                    <a:schemeClr val="bg1">
                                      <a:alpha val="3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</m:rad>
                      </m:den>
                    </m:f>
                    <m:r>
                      <a:rPr lang="hu-HU" sz="2000" b="0" i="1" smtClean="0">
                        <a:ln>
                          <a:solidFill>
                            <a:schemeClr val="bg1">
                              <a:lumMod val="75000"/>
                              <a:lumOff val="25000"/>
                              <a:alpha val="10000"/>
                            </a:schemeClr>
                          </a:solidFill>
                        </a:ln>
                        <a:solidFill>
                          <a:schemeClr val="tx2"/>
                        </a:solidFill>
                        <a:effectLst>
                          <a:outerShdw blurRad="9525" dist="25400" dir="14640000" algn="tl" rotWithShape="0">
                            <a:schemeClr val="bg1">
                              <a:alpha val="3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hu-HU" sz="2000" dirty="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hu-HU" sz="2000" dirty="0" err="1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recover</a:t>
                </a:r>
                <a:r>
                  <a:rPr lang="hu-HU" sz="2000" dirty="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sz="2000" dirty="0" err="1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</a:t>
                </a:r>
                <a:r>
                  <a:rPr lang="hu-HU" sz="2000" dirty="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Schrödinger </a:t>
                </a:r>
                <a:r>
                  <a:rPr lang="hu-HU" sz="2000" dirty="0" err="1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equation</a:t>
                </a:r>
                <a:endParaRPr lang="en-US" sz="2000" dirty="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2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hu-HU" dirty="0" err="1"/>
                  <a:t>These</a:t>
                </a:r>
                <a:r>
                  <a:rPr lang="hu-HU" dirty="0"/>
                  <a:t> </a:t>
                </a:r>
                <a:r>
                  <a:rPr lang="hu-HU" dirty="0" err="1"/>
                  <a:t>fluids</a:t>
                </a:r>
                <a:r>
                  <a:rPr lang="hu-HU" dirty="0"/>
                  <a:t> </a:t>
                </a:r>
                <a:r>
                  <a:rPr lang="hu-HU" dirty="0" err="1"/>
                  <a:t>thus</a:t>
                </a:r>
                <a:r>
                  <a:rPr lang="hu-HU" dirty="0"/>
                  <a:t> </a:t>
                </a:r>
                <a:r>
                  <a:rPr lang="hu-HU" dirty="0" err="1"/>
                  <a:t>allow</a:t>
                </a:r>
                <a:r>
                  <a:rPr lang="hu-HU" dirty="0"/>
                  <a:t> </a:t>
                </a:r>
                <a:r>
                  <a:rPr lang="hu-HU" dirty="0" err="1"/>
                  <a:t>the</a:t>
                </a:r>
                <a:r>
                  <a:rPr lang="hu-HU" dirty="0"/>
                  <a:t> modelling of </a:t>
                </a:r>
                <a:r>
                  <a:rPr lang="hu-HU" dirty="0" err="1"/>
                  <a:t>quantum-classical</a:t>
                </a:r>
                <a:r>
                  <a:rPr lang="hu-HU" dirty="0"/>
                  <a:t> </a:t>
                </a:r>
                <a:r>
                  <a:rPr lang="hu-HU" dirty="0" err="1"/>
                  <a:t>transition</a:t>
                </a:r>
                <a:endParaRPr lang="en-US" dirty="0"/>
              </a:p>
            </p:txBody>
          </p:sp>
        </mc:Choice>
        <mc:Fallback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0C86AC2D-487D-8827-F924-A54AF3C027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4" y="1732449"/>
                <a:ext cx="10927685" cy="405875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AD005A5-48EF-8896-9CE4-F2988F8F4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TMF2024, 25th September 2024</a:t>
            </a:r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1A70C40E-884B-4A58-C54B-B64D0A100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17</a:t>
            </a:fld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A62986EC-6609-DE3E-217E-DA76F6FD4095}"/>
              </a:ext>
            </a:extLst>
          </p:cNvPr>
          <p:cNvSpPr/>
          <p:nvPr/>
        </p:nvSpPr>
        <p:spPr>
          <a:xfrm>
            <a:off x="7043417" y="2189110"/>
            <a:ext cx="2275840" cy="8115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3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96F272-5B61-08F4-D133-3CA7FAF13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Connection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quantum</a:t>
            </a:r>
            <a:r>
              <a:rPr lang="hu-HU" dirty="0"/>
              <a:t> </a:t>
            </a:r>
            <a:r>
              <a:rPr lang="hu-HU" dirty="0" err="1"/>
              <a:t>mechanics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C86AC2D-487D-8827-F924-A54AF3C02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derivation of evolution equations can be inverted: QM equations can be obtained using this hydrodynamic connection from thermodynamic principles</a:t>
            </a:r>
          </a:p>
          <a:p>
            <a:r>
              <a:rPr lang="hu-HU" dirty="0" err="1"/>
              <a:t>Using</a:t>
            </a:r>
            <a:r>
              <a:rPr lang="hu-HU" dirty="0"/>
              <a:t> </a:t>
            </a:r>
            <a:r>
              <a:rPr lang="hu-HU" dirty="0" err="1"/>
              <a:t>Liu</a:t>
            </a:r>
            <a:r>
              <a:rPr lang="en-US" dirty="0"/>
              <a:t>’s procedure, the II. law alone produces holography and dynamics</a:t>
            </a:r>
          </a:p>
          <a:p>
            <a:r>
              <a:rPr lang="en-US" dirty="0"/>
              <a:t>QFT, GR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fl</a:t>
            </a:r>
            <a:r>
              <a:rPr lang="en-US" dirty="0" err="1"/>
              <a:t>uid</a:t>
            </a:r>
            <a:r>
              <a:rPr lang="hu-HU" dirty="0"/>
              <a:t> </a:t>
            </a:r>
            <a:r>
              <a:rPr lang="hu-HU" dirty="0" err="1"/>
              <a:t>interpretation</a:t>
            </a:r>
            <a:r>
              <a:rPr lang="en-US" dirty="0"/>
              <a:t>: Jackiw et al. (JP A, 2004), </a:t>
            </a:r>
            <a:r>
              <a:rPr lang="en-US" dirty="0" err="1"/>
              <a:t>Biró</a:t>
            </a:r>
            <a:r>
              <a:rPr lang="hu-HU" dirty="0"/>
              <a:t> and </a:t>
            </a:r>
            <a:r>
              <a:rPr lang="en-US" dirty="0"/>
              <a:t>V</a:t>
            </a:r>
            <a:r>
              <a:rPr lang="hu-HU" dirty="0" err="1"/>
              <a:t>án</a:t>
            </a:r>
            <a:r>
              <a:rPr lang="hu-HU" dirty="0"/>
              <a:t> </a:t>
            </a:r>
            <a:r>
              <a:rPr lang="en-US" dirty="0"/>
              <a:t>(F</a:t>
            </a:r>
            <a:r>
              <a:rPr lang="hu-HU" dirty="0" err="1"/>
              <a:t>oundation</a:t>
            </a:r>
            <a:r>
              <a:rPr lang="hu-HU" dirty="0"/>
              <a:t> of </a:t>
            </a:r>
            <a:r>
              <a:rPr lang="en-US" dirty="0"/>
              <a:t>P</a:t>
            </a:r>
            <a:r>
              <a:rPr lang="hu-HU" dirty="0" err="1"/>
              <a:t>hys</a:t>
            </a:r>
            <a:r>
              <a:rPr lang="en-US" dirty="0"/>
              <a:t>, 2015</a:t>
            </a:r>
            <a:r>
              <a:rPr lang="hu-HU" dirty="0"/>
              <a:t>) </a:t>
            </a:r>
            <a:endParaRPr lang="en-US" dirty="0"/>
          </a:p>
          <a:p>
            <a:r>
              <a:rPr lang="en-US" dirty="0"/>
              <a:t>The connection of thermodynamics and gravity ha</a:t>
            </a:r>
            <a:r>
              <a:rPr lang="hu-HU" dirty="0"/>
              <a:t>s</a:t>
            </a:r>
            <a:r>
              <a:rPr lang="en-US" dirty="0"/>
              <a:t> also been explored by Jacobson (PRL 1995) and </a:t>
            </a:r>
            <a:r>
              <a:rPr lang="en-US" dirty="0" err="1"/>
              <a:t>Verlinde</a:t>
            </a:r>
            <a:r>
              <a:rPr lang="en-US" dirty="0"/>
              <a:t> (JHEP 2011)</a:t>
            </a:r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AD005A5-48EF-8896-9CE4-F2988F8F4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TMF2024, 25th September 2024</a:t>
            </a:r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1A70C40E-884B-4A58-C54B-B64D0A100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18</a:t>
            </a:fld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505D3F26-5D6F-DEF4-8F6C-EED4BE82E99A}"/>
              </a:ext>
            </a:extLst>
          </p:cNvPr>
          <p:cNvSpPr txBox="1"/>
          <p:nvPr/>
        </p:nvSpPr>
        <p:spPr>
          <a:xfrm>
            <a:off x="1759349" y="4648215"/>
            <a:ext cx="17940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Gradient</a:t>
            </a:r>
            <a:r>
              <a:rPr lang="hu-HU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hu-HU" sz="20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fluids</a:t>
            </a:r>
            <a:r>
              <a:rPr lang="hu-HU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and/</a:t>
            </a:r>
            <a:r>
              <a:rPr lang="hu-HU" sz="20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or</a:t>
            </a:r>
            <a:r>
              <a:rPr lang="hu-HU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hu-HU" sz="20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fields</a:t>
            </a:r>
            <a:endParaRPr lang="en-US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81AD2228-3A0F-9D7D-31ED-A24E6E9AD06B}"/>
              </a:ext>
            </a:extLst>
          </p:cNvPr>
          <p:cNvSpPr/>
          <p:nvPr/>
        </p:nvSpPr>
        <p:spPr>
          <a:xfrm>
            <a:off x="1585730" y="4544096"/>
            <a:ext cx="2118168" cy="12268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yíl: jobbra mutató 7">
            <a:extLst>
              <a:ext uri="{FF2B5EF4-FFF2-40B4-BE49-F238E27FC236}">
                <a16:creationId xmlns:a16="http://schemas.microsoft.com/office/drawing/2014/main" id="{90148CAC-DD71-9120-8579-DF664C3F3069}"/>
              </a:ext>
            </a:extLst>
          </p:cNvPr>
          <p:cNvSpPr/>
          <p:nvPr/>
        </p:nvSpPr>
        <p:spPr>
          <a:xfrm>
            <a:off x="3727045" y="4827440"/>
            <a:ext cx="1501308" cy="636556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23BCF73A-EBB2-474F-AC02-DF8CC2C8F144}"/>
              </a:ext>
            </a:extLst>
          </p:cNvPr>
          <p:cNvSpPr txBox="1"/>
          <p:nvPr/>
        </p:nvSpPr>
        <p:spPr>
          <a:xfrm>
            <a:off x="5432920" y="4668454"/>
            <a:ext cx="1794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Superfluids</a:t>
            </a:r>
            <a:r>
              <a:rPr lang="hu-HU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and more</a:t>
            </a:r>
            <a:endParaRPr lang="en-US" dirty="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B6A0C99A-AD22-9B22-9317-FCBC8D3CE187}"/>
              </a:ext>
            </a:extLst>
          </p:cNvPr>
          <p:cNvSpPr/>
          <p:nvPr/>
        </p:nvSpPr>
        <p:spPr>
          <a:xfrm>
            <a:off x="5259301" y="4564335"/>
            <a:ext cx="2118168" cy="12268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EA376879-1CA6-6B33-0B71-AD751BEACCAB}"/>
              </a:ext>
            </a:extLst>
          </p:cNvPr>
          <p:cNvSpPr txBox="1"/>
          <p:nvPr/>
        </p:nvSpPr>
        <p:spPr>
          <a:xfrm>
            <a:off x="9061186" y="4648215"/>
            <a:ext cx="1794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Quantum</a:t>
            </a:r>
            <a:r>
              <a:rPr lang="hu-HU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hu-HU" sz="20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mechanics</a:t>
            </a:r>
            <a:endParaRPr lang="en-US" dirty="0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2BBBC67F-3C7B-BACA-BD2A-9F0B14138AB0}"/>
              </a:ext>
            </a:extLst>
          </p:cNvPr>
          <p:cNvSpPr/>
          <p:nvPr/>
        </p:nvSpPr>
        <p:spPr>
          <a:xfrm>
            <a:off x="8887567" y="4544096"/>
            <a:ext cx="2118168" cy="12268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Nyíl: jobbra mutató 12">
            <a:extLst>
              <a:ext uri="{FF2B5EF4-FFF2-40B4-BE49-F238E27FC236}">
                <a16:creationId xmlns:a16="http://schemas.microsoft.com/office/drawing/2014/main" id="{62D51443-A9D7-3A4B-2B38-4D04B2937DB4}"/>
              </a:ext>
            </a:extLst>
          </p:cNvPr>
          <p:cNvSpPr/>
          <p:nvPr/>
        </p:nvSpPr>
        <p:spPr>
          <a:xfrm>
            <a:off x="7386259" y="4837768"/>
            <a:ext cx="1501308" cy="636556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18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FB01B9F-56DE-D244-D5C9-7D44802F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Summary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D7279BF-1C20-DEE0-F469-2F989F09B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err="1"/>
              <a:t>Particle</a:t>
            </a:r>
            <a:r>
              <a:rPr lang="hu-HU" sz="2400" dirty="0"/>
              <a:t> </a:t>
            </a:r>
            <a:r>
              <a:rPr lang="hu-HU" sz="2400" dirty="0" err="1"/>
              <a:t>approach</a:t>
            </a:r>
            <a:r>
              <a:rPr lang="hu-HU" sz="2400" dirty="0"/>
              <a:t> </a:t>
            </a:r>
            <a:r>
              <a:rPr lang="hu-HU" sz="2400" dirty="0" err="1"/>
              <a:t>to</a:t>
            </a:r>
            <a:r>
              <a:rPr lang="hu-HU" sz="2400" dirty="0"/>
              <a:t> DM has </a:t>
            </a:r>
            <a:r>
              <a:rPr lang="hu-HU" sz="2400" dirty="0" err="1"/>
              <a:t>been</a:t>
            </a:r>
            <a:r>
              <a:rPr lang="hu-HU" sz="2400" dirty="0"/>
              <a:t> a </a:t>
            </a:r>
            <a:r>
              <a:rPr lang="hu-HU" sz="2400" dirty="0" err="1"/>
              <a:t>long</a:t>
            </a:r>
            <a:r>
              <a:rPr lang="hu-HU" sz="2400" dirty="0"/>
              <a:t> and </a:t>
            </a:r>
            <a:r>
              <a:rPr lang="hu-HU" sz="2400" dirty="0" err="1"/>
              <a:t>unfruitful</a:t>
            </a:r>
            <a:r>
              <a:rPr lang="hu-HU" sz="2400" dirty="0"/>
              <a:t> </a:t>
            </a:r>
            <a:r>
              <a:rPr lang="hu-HU" sz="2400" dirty="0" err="1"/>
              <a:t>search</a:t>
            </a:r>
            <a:r>
              <a:rPr lang="hu-HU" sz="2400" dirty="0"/>
              <a:t>, </a:t>
            </a:r>
            <a:r>
              <a:rPr lang="hu-HU" sz="2400" dirty="0" err="1"/>
              <a:t>while</a:t>
            </a:r>
            <a:r>
              <a:rPr lang="hu-HU" sz="2400" dirty="0"/>
              <a:t> </a:t>
            </a:r>
            <a:r>
              <a:rPr lang="hu-HU" sz="2400" dirty="0" err="1"/>
              <a:t>alternatives</a:t>
            </a:r>
            <a:r>
              <a:rPr lang="hu-HU" sz="2400" dirty="0"/>
              <a:t> </a:t>
            </a:r>
            <a:r>
              <a:rPr lang="hu-HU" sz="2400" dirty="0" err="1"/>
              <a:t>keep</a:t>
            </a:r>
            <a:r>
              <a:rPr lang="hu-HU" sz="2400" dirty="0"/>
              <a:t> </a:t>
            </a:r>
            <a:r>
              <a:rPr lang="hu-HU" sz="2400" dirty="0" err="1"/>
              <a:t>being</a:t>
            </a:r>
            <a:r>
              <a:rPr lang="hu-HU" sz="2400" dirty="0"/>
              <a:t> </a:t>
            </a:r>
            <a:r>
              <a:rPr lang="hu-HU" sz="2400" dirty="0" err="1"/>
              <a:t>developed</a:t>
            </a:r>
            <a:endParaRPr lang="en-US" sz="2400" dirty="0"/>
          </a:p>
          <a:p>
            <a:r>
              <a:rPr lang="hu-HU" sz="2400" dirty="0" err="1"/>
              <a:t>Models</a:t>
            </a:r>
            <a:r>
              <a:rPr lang="hu-HU" sz="2400" dirty="0"/>
              <a:t> </a:t>
            </a:r>
            <a:r>
              <a:rPr lang="hu-HU" sz="2400" dirty="0" err="1"/>
              <a:t>using</a:t>
            </a:r>
            <a:r>
              <a:rPr lang="hu-HU" sz="2400" dirty="0"/>
              <a:t> </a:t>
            </a:r>
            <a:r>
              <a:rPr lang="hu-HU" sz="2400" dirty="0" err="1"/>
              <a:t>hydrodynamic</a:t>
            </a:r>
            <a:r>
              <a:rPr lang="hu-HU" sz="2400" dirty="0"/>
              <a:t> </a:t>
            </a:r>
            <a:r>
              <a:rPr lang="hu-HU" sz="2400" dirty="0" err="1"/>
              <a:t>descriptions</a:t>
            </a:r>
            <a:r>
              <a:rPr lang="hu-HU" sz="2400" dirty="0"/>
              <a:t> </a:t>
            </a:r>
            <a:r>
              <a:rPr lang="hu-HU" sz="2400" dirty="0" err="1"/>
              <a:t>have</a:t>
            </a:r>
            <a:r>
              <a:rPr lang="hu-HU" sz="2400" dirty="0"/>
              <a:t> </a:t>
            </a:r>
            <a:r>
              <a:rPr lang="hu-HU" sz="2400" dirty="0" err="1"/>
              <a:t>potential</a:t>
            </a:r>
            <a:r>
              <a:rPr lang="hu-HU" sz="2400" dirty="0"/>
              <a:t> </a:t>
            </a:r>
            <a:r>
              <a:rPr lang="hu-HU" sz="2400" dirty="0" err="1"/>
              <a:t>for</a:t>
            </a:r>
            <a:r>
              <a:rPr lang="hu-HU" sz="2400" dirty="0"/>
              <a:t> </a:t>
            </a:r>
            <a:r>
              <a:rPr lang="hu-HU" sz="2400" dirty="0" err="1"/>
              <a:t>describing</a:t>
            </a:r>
            <a:r>
              <a:rPr lang="hu-HU" sz="2400" dirty="0"/>
              <a:t> </a:t>
            </a:r>
            <a:r>
              <a:rPr lang="hu-HU" sz="2400" dirty="0" err="1"/>
              <a:t>galactic</a:t>
            </a:r>
            <a:r>
              <a:rPr lang="hu-HU" sz="2400" dirty="0"/>
              <a:t> </a:t>
            </a:r>
            <a:r>
              <a:rPr lang="hu-HU" sz="2400" dirty="0" err="1"/>
              <a:t>dynamics</a:t>
            </a:r>
            <a:endParaRPr lang="hu-HU" sz="2400" dirty="0"/>
          </a:p>
          <a:p>
            <a:r>
              <a:rPr lang="hu-HU" sz="2400" dirty="0" err="1"/>
              <a:t>Thermodynamic</a:t>
            </a:r>
            <a:r>
              <a:rPr lang="hu-HU" sz="2400" dirty="0"/>
              <a:t> </a:t>
            </a:r>
            <a:r>
              <a:rPr lang="hu-HU" sz="2400" dirty="0" err="1"/>
              <a:t>gravity</a:t>
            </a:r>
            <a:r>
              <a:rPr lang="hu-HU" sz="2400" dirty="0"/>
              <a:t> </a:t>
            </a:r>
            <a:r>
              <a:rPr lang="hu-HU" sz="2400" dirty="0" err="1"/>
              <a:t>within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hydrodynamic</a:t>
            </a:r>
            <a:r>
              <a:rPr lang="hu-HU" sz="2400" dirty="0"/>
              <a:t> </a:t>
            </a:r>
            <a:r>
              <a:rPr lang="hu-HU" sz="2400" dirty="0" err="1"/>
              <a:t>framework</a:t>
            </a:r>
            <a:r>
              <a:rPr lang="hu-HU" sz="2400" dirty="0"/>
              <a:t> </a:t>
            </a:r>
            <a:r>
              <a:rPr lang="hu-HU" sz="2400" dirty="0" err="1"/>
              <a:t>offers</a:t>
            </a:r>
            <a:r>
              <a:rPr lang="hu-HU" sz="2400" dirty="0"/>
              <a:t> a </a:t>
            </a:r>
            <a:r>
              <a:rPr lang="hu-HU" sz="2400" dirty="0" err="1"/>
              <a:t>potentially</a:t>
            </a:r>
            <a:r>
              <a:rPr lang="hu-HU" sz="2400" dirty="0"/>
              <a:t> </a:t>
            </a:r>
            <a:r>
              <a:rPr lang="hu-HU" sz="2400" dirty="0" err="1"/>
              <a:t>powerful</a:t>
            </a:r>
            <a:r>
              <a:rPr lang="hu-HU" sz="2400" dirty="0"/>
              <a:t> </a:t>
            </a:r>
            <a:r>
              <a:rPr lang="hu-HU" sz="2400" dirty="0" err="1"/>
              <a:t>method</a:t>
            </a:r>
            <a:r>
              <a:rPr lang="hu-HU" sz="2400" dirty="0"/>
              <a:t> </a:t>
            </a:r>
            <a:r>
              <a:rPr lang="hu-HU" sz="2400" dirty="0" err="1"/>
              <a:t>for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description</a:t>
            </a:r>
            <a:r>
              <a:rPr lang="hu-HU" sz="2400" dirty="0"/>
              <a:t> of </a:t>
            </a:r>
            <a:r>
              <a:rPr lang="hu-HU" sz="2400" dirty="0" err="1"/>
              <a:t>dynamics</a:t>
            </a:r>
            <a:r>
              <a:rPr lang="hu-HU" sz="2400" dirty="0"/>
              <a:t> </a:t>
            </a:r>
            <a:r>
              <a:rPr lang="hu-HU" sz="2400" dirty="0" err="1"/>
              <a:t>on</a:t>
            </a:r>
            <a:r>
              <a:rPr lang="hu-HU" sz="2400" dirty="0"/>
              <a:t> </a:t>
            </a:r>
            <a:r>
              <a:rPr lang="hu-HU" sz="2400" dirty="0" err="1"/>
              <a:t>cosmological</a:t>
            </a:r>
            <a:r>
              <a:rPr lang="hu-HU" sz="2400" dirty="0"/>
              <a:t> </a:t>
            </a:r>
            <a:r>
              <a:rPr lang="hu-HU" sz="2400" dirty="0" err="1"/>
              <a:t>scales</a:t>
            </a:r>
            <a:endParaRPr lang="hu-HU" sz="2400" dirty="0"/>
          </a:p>
          <a:p>
            <a:r>
              <a:rPr lang="hu-HU" sz="2400" dirty="0" err="1"/>
              <a:t>Hydrodynamic</a:t>
            </a:r>
            <a:r>
              <a:rPr lang="hu-HU" sz="2400" dirty="0"/>
              <a:t> </a:t>
            </a:r>
            <a:r>
              <a:rPr lang="hu-HU" sz="2400" dirty="0" err="1"/>
              <a:t>description</a:t>
            </a:r>
            <a:r>
              <a:rPr lang="hu-HU" sz="2400" dirty="0"/>
              <a:t> </a:t>
            </a:r>
            <a:r>
              <a:rPr lang="hu-HU" sz="2400" dirty="0" err="1"/>
              <a:t>greatly</a:t>
            </a:r>
            <a:r>
              <a:rPr lang="hu-HU" sz="2400" dirty="0"/>
              <a:t> </a:t>
            </a:r>
            <a:r>
              <a:rPr lang="hu-HU" sz="2400" dirty="0" err="1"/>
              <a:t>benefits</a:t>
            </a:r>
            <a:r>
              <a:rPr lang="hu-HU" sz="2400" dirty="0"/>
              <a:t> </a:t>
            </a:r>
            <a:r>
              <a:rPr lang="hu-HU" sz="2400" dirty="0" err="1"/>
              <a:t>from</a:t>
            </a:r>
            <a:r>
              <a:rPr lang="hu-HU" sz="2400" dirty="0"/>
              <a:t> a </a:t>
            </a:r>
            <a:r>
              <a:rPr lang="hu-HU" sz="2400" dirty="0" err="1"/>
              <a:t>rigorous</a:t>
            </a:r>
            <a:r>
              <a:rPr lang="hu-HU" sz="2400" dirty="0"/>
              <a:t> </a:t>
            </a:r>
            <a:r>
              <a:rPr lang="hu-HU" sz="2400" dirty="0" err="1"/>
              <a:t>foundation</a:t>
            </a:r>
            <a:r>
              <a:rPr lang="hu-HU" sz="2400" dirty="0"/>
              <a:t> and </a:t>
            </a:r>
            <a:r>
              <a:rPr lang="hu-HU" sz="2400" dirty="0" err="1"/>
              <a:t>can</a:t>
            </a:r>
            <a:r>
              <a:rPr lang="hu-HU" sz="2400" dirty="0"/>
              <a:t> be a </a:t>
            </a:r>
            <a:r>
              <a:rPr lang="hu-HU" sz="2400" dirty="0" err="1"/>
              <a:t>thermodynamic</a:t>
            </a:r>
            <a:r>
              <a:rPr lang="hu-HU" sz="2400" dirty="0"/>
              <a:t> link </a:t>
            </a:r>
            <a:r>
              <a:rPr lang="hu-HU" sz="2400" dirty="0" err="1"/>
              <a:t>between</a:t>
            </a:r>
            <a:r>
              <a:rPr lang="hu-HU" sz="2400" dirty="0"/>
              <a:t> QM and </a:t>
            </a:r>
            <a:r>
              <a:rPr lang="hu-HU" sz="2400" dirty="0" err="1"/>
              <a:t>gravity</a:t>
            </a:r>
            <a:endParaRPr lang="hu-HU" sz="2400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2FEFC6D-5012-9D68-C02B-D6B783945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TMF2024, 25th September 2024</a:t>
            </a:r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EA948C2-C5BF-C13D-B28C-BF4293F36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4207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Overview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A </a:t>
            </a:r>
            <a:r>
              <a:rPr lang="hu-HU" sz="2400" dirty="0" err="1"/>
              <a:t>nonequilibrium</a:t>
            </a:r>
            <a:r>
              <a:rPr lang="hu-HU" sz="2400" dirty="0"/>
              <a:t> </a:t>
            </a:r>
            <a:r>
              <a:rPr lang="hu-HU" sz="2400" dirty="0" err="1"/>
              <a:t>thermodynamic</a:t>
            </a:r>
            <a:r>
              <a:rPr lang="hu-HU" sz="2400" dirty="0"/>
              <a:t> </a:t>
            </a:r>
            <a:r>
              <a:rPr lang="hu-HU" sz="2400" dirty="0" err="1"/>
              <a:t>theory</a:t>
            </a:r>
            <a:r>
              <a:rPr lang="hu-HU" sz="2400" dirty="0"/>
              <a:t> </a:t>
            </a:r>
            <a:r>
              <a:rPr lang="hu-HU" sz="2400" dirty="0" err="1"/>
              <a:t>incorporating</a:t>
            </a:r>
            <a:r>
              <a:rPr lang="hu-HU" sz="2400" dirty="0"/>
              <a:t> </a:t>
            </a:r>
            <a:r>
              <a:rPr lang="hu-HU" sz="2400" dirty="0" err="1"/>
              <a:t>gravity</a:t>
            </a:r>
            <a:endParaRPr lang="hu-HU" sz="2400" dirty="0"/>
          </a:p>
          <a:p>
            <a:r>
              <a:rPr lang="hu-HU" sz="2400" dirty="0" err="1"/>
              <a:t>Evolution</a:t>
            </a:r>
            <a:r>
              <a:rPr lang="hu-HU" sz="2400" dirty="0"/>
              <a:t> </a:t>
            </a:r>
            <a:r>
              <a:rPr lang="hu-HU" sz="2400" dirty="0" err="1"/>
              <a:t>equation</a:t>
            </a:r>
            <a:r>
              <a:rPr lang="hu-HU" sz="2400" dirty="0"/>
              <a:t> and flow-</a:t>
            </a:r>
            <a:r>
              <a:rPr lang="hu-HU" sz="2400" dirty="0" err="1"/>
              <a:t>frames</a:t>
            </a:r>
            <a:endParaRPr lang="hu-HU" sz="2400" dirty="0"/>
          </a:p>
          <a:p>
            <a:r>
              <a:rPr lang="hu-HU" sz="2400" dirty="0" err="1"/>
              <a:t>Modified</a:t>
            </a:r>
            <a:r>
              <a:rPr lang="hu-HU" sz="2400" dirty="0"/>
              <a:t> </a:t>
            </a:r>
            <a:r>
              <a:rPr lang="hu-HU" sz="2400" dirty="0" err="1"/>
              <a:t>gravity</a:t>
            </a:r>
            <a:r>
              <a:rPr lang="hu-HU" sz="2400" dirty="0"/>
              <a:t> and </a:t>
            </a:r>
            <a:r>
              <a:rPr lang="hu-HU" sz="2400" dirty="0" err="1"/>
              <a:t>its</a:t>
            </a:r>
            <a:r>
              <a:rPr lang="hu-HU" sz="2400" dirty="0"/>
              <a:t> </a:t>
            </a:r>
            <a:r>
              <a:rPr lang="hu-HU" sz="2400" dirty="0" err="1"/>
              <a:t>applications</a:t>
            </a:r>
            <a:endParaRPr lang="hu-HU" sz="2400" dirty="0"/>
          </a:p>
          <a:p>
            <a:r>
              <a:rPr lang="hu-HU" sz="2400" dirty="0" err="1"/>
              <a:t>Connection</a:t>
            </a:r>
            <a:r>
              <a:rPr lang="hu-HU" sz="2400" dirty="0"/>
              <a:t> </a:t>
            </a:r>
            <a:r>
              <a:rPr lang="hu-HU" sz="2400" dirty="0" err="1"/>
              <a:t>to</a:t>
            </a:r>
            <a:r>
              <a:rPr lang="hu-HU" sz="2400" dirty="0"/>
              <a:t> </a:t>
            </a:r>
            <a:r>
              <a:rPr lang="hu-HU" sz="2400" dirty="0" err="1"/>
              <a:t>quantum</a:t>
            </a:r>
            <a:r>
              <a:rPr lang="hu-HU" sz="2400" dirty="0"/>
              <a:t> </a:t>
            </a:r>
            <a:r>
              <a:rPr lang="hu-HU" sz="2400" dirty="0" err="1"/>
              <a:t>mechanics</a:t>
            </a:r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ACFF775-E2BB-AD99-7175-C86605910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TMF2024, 25th September 2024</a:t>
            </a:r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468D534D-1269-6C96-A593-18AD46B7E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0122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AE23D1-22E3-5661-1B78-1D9024023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Thank</a:t>
            </a:r>
            <a:r>
              <a:rPr lang="hu-HU" dirty="0"/>
              <a:t>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your</a:t>
            </a:r>
            <a:r>
              <a:rPr lang="hu-HU" dirty="0"/>
              <a:t> </a:t>
            </a:r>
            <a:r>
              <a:rPr lang="hu-HU" dirty="0" err="1"/>
              <a:t>attention</a:t>
            </a:r>
            <a:r>
              <a:rPr lang="hu-HU" dirty="0"/>
              <a:t>!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FCCED83-EDFF-9AAF-6689-A6946DEB0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150826"/>
          </a:xfrm>
        </p:spPr>
        <p:txBody>
          <a:bodyPr>
            <a:normAutofit fontScale="92500"/>
          </a:bodyPr>
          <a:lstStyle/>
          <a:p>
            <a:r>
              <a:rPr lang="hu-HU" dirty="0"/>
              <a:t>Main </a:t>
            </a:r>
            <a:r>
              <a:rPr lang="hu-HU" dirty="0" err="1"/>
              <a:t>references</a:t>
            </a:r>
            <a:r>
              <a:rPr lang="hu-HU" dirty="0"/>
              <a:t>:</a:t>
            </a:r>
            <a:endParaRPr lang="en-US" dirty="0"/>
          </a:p>
          <a:p>
            <a:pPr lvl="1"/>
            <a:r>
              <a:rPr lang="en-US" b="0" i="0" dirty="0">
                <a:effectLst/>
                <a:latin typeface="Arial" panose="020B0604020202020204" pitchFamily="34" charset="0"/>
              </a:rPr>
              <a:t>Peter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Ván</a:t>
            </a:r>
            <a:r>
              <a:rPr lang="en-US" b="0" i="0" dirty="0">
                <a:effectLst/>
                <a:latin typeface="Arial" panose="020B0604020202020204" pitchFamily="34" charset="0"/>
              </a:rPr>
              <a:t> and Sumiyoshi Abe. Emergence of extended Newtonian gravity from</a:t>
            </a:r>
            <a:br>
              <a:rPr lang="en-US" dirty="0"/>
            </a:br>
            <a:r>
              <a:rPr lang="en-US" b="0" i="0" dirty="0">
                <a:effectLst/>
                <a:latin typeface="Arial" panose="020B0604020202020204" pitchFamily="34" charset="0"/>
              </a:rPr>
              <a:t>thermodynamics.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Physica</a:t>
            </a:r>
            <a:r>
              <a:rPr lang="en-US" b="0" i="0" dirty="0">
                <a:effectLst/>
                <a:latin typeface="Arial" panose="020B0604020202020204" pitchFamily="34" charset="0"/>
              </a:rPr>
              <a:t> A: Statistical Mechanics and its Applications, 588:126505,</a:t>
            </a:r>
            <a:br>
              <a:rPr lang="en-US" dirty="0"/>
            </a:br>
            <a:r>
              <a:rPr lang="en-US" b="0" i="0" dirty="0">
                <a:effectLst/>
                <a:latin typeface="Arial" panose="020B0604020202020204" pitchFamily="34" charset="0"/>
              </a:rPr>
              <a:t>2022</a:t>
            </a:r>
            <a:endParaRPr lang="hu-HU" b="0" i="0" dirty="0">
              <a:effectLst/>
              <a:latin typeface="Arial" panose="020B0604020202020204" pitchFamily="34" charset="0"/>
            </a:endParaRPr>
          </a:p>
          <a:p>
            <a:pPr lvl="1"/>
            <a:r>
              <a:rPr lang="hu-HU" dirty="0">
                <a:effectLst/>
                <a:latin typeface="Arial" panose="020B0604020202020204" pitchFamily="34" charset="0"/>
              </a:rPr>
              <a:t>P. </a:t>
            </a:r>
            <a:r>
              <a:rPr lang="hu-HU" dirty="0" err="1">
                <a:effectLst/>
                <a:latin typeface="Arial" panose="020B0604020202020204" pitchFamily="34" charset="0"/>
              </a:rPr>
              <a:t>Ván</a:t>
            </a:r>
            <a:r>
              <a:rPr lang="hu-HU" dirty="0">
                <a:effectLst/>
                <a:latin typeface="Arial" panose="020B0604020202020204" pitchFamily="34" charset="0"/>
              </a:rPr>
              <a:t>, </a:t>
            </a:r>
            <a:r>
              <a:rPr lang="en-US" dirty="0">
                <a:effectLst/>
                <a:latin typeface="Arial" panose="020B0604020202020204" pitchFamily="34" charset="0"/>
              </a:rPr>
              <a:t>Holographic fluids: A thermodynamic road to quantum physics</a:t>
            </a:r>
            <a:r>
              <a:rPr lang="hu-HU" dirty="0">
                <a:effectLst/>
                <a:latin typeface="Arial" panose="020B0604020202020204" pitchFamily="34" charset="0"/>
              </a:rPr>
              <a:t>, </a:t>
            </a:r>
            <a:r>
              <a:rPr lang="en-US" dirty="0">
                <a:effectLst/>
                <a:latin typeface="Arial" panose="020B0604020202020204" pitchFamily="34" charset="0"/>
              </a:rPr>
              <a:t>Physics of Fluids 35, 057105</a:t>
            </a:r>
            <a:r>
              <a:rPr lang="hu-HU" dirty="0">
                <a:effectLst/>
                <a:latin typeface="Arial" panose="020B0604020202020204" pitchFamily="34" charset="0"/>
              </a:rPr>
              <a:t>,</a:t>
            </a:r>
            <a:r>
              <a:rPr lang="en-US" dirty="0">
                <a:effectLst/>
                <a:latin typeface="Arial" panose="020B0604020202020204" pitchFamily="34" charset="0"/>
              </a:rPr>
              <a:t> 2023</a:t>
            </a:r>
            <a:endParaRPr lang="hu-HU" dirty="0">
              <a:effectLst/>
              <a:latin typeface="Arial" panose="020B0604020202020204" pitchFamily="34" charset="0"/>
            </a:endParaRPr>
          </a:p>
          <a:p>
            <a:pPr lvl="1"/>
            <a:r>
              <a:rPr lang="en-US" b="0" i="0" dirty="0">
                <a:effectLst/>
                <a:latin typeface="Arial" panose="020B0604020202020204" pitchFamily="34" charset="0"/>
              </a:rPr>
              <a:t>L.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Gavassino</a:t>
            </a:r>
            <a:r>
              <a:rPr lang="en-US" b="0" i="0" dirty="0">
                <a:effectLst/>
                <a:latin typeface="Arial" panose="020B0604020202020204" pitchFamily="34" charset="0"/>
              </a:rPr>
              <a:t>, M. Antonelli, and B. Haskell</a:t>
            </a:r>
            <a:r>
              <a:rPr lang="hu-HU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b="0" i="0" dirty="0">
                <a:effectLst/>
                <a:latin typeface="Arial" panose="020B0604020202020204" pitchFamily="34" charset="0"/>
              </a:rPr>
              <a:t>When the entropy has no maximum: A new perspective on the instability of the first-order theories of dissipation</a:t>
            </a:r>
            <a:r>
              <a:rPr lang="hu-HU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b="0" i="0" dirty="0">
                <a:effectLst/>
                <a:latin typeface="Arial" panose="020B0604020202020204" pitchFamily="34" charset="0"/>
              </a:rPr>
              <a:t>Phys. Rev. D 102, 043018</a:t>
            </a:r>
            <a:r>
              <a:rPr lang="hu-HU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b="0" i="0" dirty="0">
                <a:effectLst/>
                <a:latin typeface="Arial" panose="020B0604020202020204" pitchFamily="34" charset="0"/>
              </a:rPr>
              <a:t>2020</a:t>
            </a:r>
            <a:endParaRPr lang="hu-HU" b="0" i="0" dirty="0">
              <a:effectLst/>
              <a:latin typeface="Arial" panose="020B0604020202020204" pitchFamily="34" charset="0"/>
            </a:endParaRPr>
          </a:p>
          <a:p>
            <a:pPr lvl="1"/>
            <a:r>
              <a:rPr lang="en-US" b="0" i="0" dirty="0">
                <a:effectLst/>
                <a:latin typeface="Arial" panose="020B0604020202020204" pitchFamily="34" charset="0"/>
              </a:rPr>
              <a:t>S. Abe and P.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Ván</a:t>
            </a:r>
            <a:r>
              <a:rPr lang="en-US" b="0" i="0" dirty="0">
                <a:effectLst/>
                <a:latin typeface="Arial" panose="020B0604020202020204" pitchFamily="34" charset="0"/>
              </a:rPr>
              <a:t>. Crossover in Extended Newtonian Gravity Emerging from Thermodynamics. Symmetry, 14(5), 2022</a:t>
            </a:r>
            <a:endParaRPr lang="hu-HU" b="0" i="0" dirty="0">
              <a:effectLst/>
              <a:latin typeface="Arial" panose="020B0604020202020204" pitchFamily="34" charset="0"/>
            </a:endParaRPr>
          </a:p>
          <a:p>
            <a:pPr lvl="1"/>
            <a:r>
              <a:rPr lang="hu-HU" dirty="0">
                <a:effectLst/>
                <a:latin typeface="Arial" panose="020B0604020202020204" pitchFamily="34" charset="0"/>
              </a:rPr>
              <a:t>M. Pszota and P. </a:t>
            </a:r>
            <a:r>
              <a:rPr lang="hu-HU" dirty="0" err="1">
                <a:effectLst/>
                <a:latin typeface="Arial" panose="020B0604020202020204" pitchFamily="34" charset="0"/>
              </a:rPr>
              <a:t>Ván</a:t>
            </a:r>
            <a:r>
              <a:rPr lang="hu-HU" dirty="0">
                <a:effectLst/>
                <a:latin typeface="Arial" panose="020B0604020202020204" pitchFamily="34" charset="0"/>
              </a:rPr>
              <a:t>. </a:t>
            </a:r>
            <a:r>
              <a:rPr lang="en-US" dirty="0">
                <a:effectLst/>
                <a:latin typeface="Arial" panose="020B0604020202020204" pitchFamily="34" charset="0"/>
              </a:rPr>
              <a:t>Field equation of thermodynamic gravity and galactic rotational curves</a:t>
            </a:r>
            <a:r>
              <a:rPr lang="hu-HU" dirty="0">
                <a:effectLst/>
                <a:latin typeface="Arial" panose="020B0604020202020204" pitchFamily="34" charset="0"/>
              </a:rPr>
              <a:t>. DOI 10.1016/j.dark.2024.101660, </a:t>
            </a:r>
            <a:r>
              <a:rPr lang="hu-HU" dirty="0" err="1">
                <a:effectLst/>
                <a:latin typeface="Arial" panose="020B0604020202020204" pitchFamily="34" charset="0"/>
              </a:rPr>
              <a:t>accepted</a:t>
            </a:r>
            <a:r>
              <a:rPr lang="hu-HU" dirty="0">
                <a:effectLst/>
                <a:latin typeface="Arial" panose="020B0604020202020204" pitchFamily="34" charset="0"/>
              </a:rPr>
              <a:t> in </a:t>
            </a:r>
            <a:r>
              <a:rPr lang="en-US" dirty="0">
                <a:effectLst/>
                <a:latin typeface="Arial" panose="020B0604020202020204" pitchFamily="34" charset="0"/>
              </a:rPr>
              <a:t>Physics of the Dark Universe</a:t>
            </a:r>
            <a:r>
              <a:rPr lang="hu-HU" dirty="0">
                <a:effectLst/>
                <a:latin typeface="Arial" panose="020B0604020202020204" pitchFamily="34" charset="0"/>
              </a:rPr>
              <a:t>, (</a:t>
            </a:r>
            <a:r>
              <a:rPr lang="hu-HU" dirty="0"/>
              <a:t>arXiv:2306.01825v3)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pPr marL="450000" lvl="1" indent="0">
              <a:buNone/>
            </a:pPr>
            <a:endParaRPr lang="hu-HU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1DC01D6-0E8F-F471-2DAF-2A20DEB7C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TMF2024, 25th September 2024</a:t>
            </a:r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35FDC6D-23C6-4817-A629-EB2C1A0BB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4824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Cosmological and galactic simulations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6427" y="2054776"/>
            <a:ext cx="7362824" cy="3171274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21</a:t>
            </a:fld>
            <a:endParaRPr lang="hu-HU"/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913795" y="1732449"/>
            <a:ext cx="3239105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ffectLst/>
              </a:rPr>
              <a:t>Evolution of ΛCDM halos in the fluid approximation (left) </a:t>
            </a:r>
          </a:p>
          <a:p>
            <a:r>
              <a:rPr lang="en-US" dirty="0">
                <a:effectLst/>
              </a:rPr>
              <a:t>N-body simulation (right)</a:t>
            </a:r>
          </a:p>
          <a:p>
            <a:r>
              <a:rPr lang="en-US" dirty="0">
                <a:effectLst/>
              </a:rPr>
              <a:t>Periodic boundary conditions</a:t>
            </a:r>
            <a:endParaRPr lang="hu-HU" dirty="0">
              <a:effectLst/>
            </a:endParaRPr>
          </a:p>
          <a:p>
            <a:r>
              <a:rPr lang="hu-HU" dirty="0" err="1">
                <a:effectLst/>
              </a:rPr>
              <a:t>Scalar</a:t>
            </a:r>
            <a:r>
              <a:rPr lang="hu-HU" dirty="0">
                <a:effectLst/>
              </a:rPr>
              <a:t> </a:t>
            </a:r>
            <a:r>
              <a:rPr lang="hu-HU" dirty="0" err="1">
                <a:effectLst/>
              </a:rPr>
              <a:t>Field</a:t>
            </a:r>
            <a:r>
              <a:rPr lang="hu-HU" dirty="0">
                <a:effectLst/>
              </a:rPr>
              <a:t> DM, </a:t>
            </a:r>
            <a:r>
              <a:rPr lang="hu-HU" dirty="0" err="1">
                <a:effectLst/>
              </a:rPr>
              <a:t>Bose</a:t>
            </a:r>
            <a:r>
              <a:rPr lang="hu-HU" dirty="0">
                <a:effectLst/>
              </a:rPr>
              <a:t>-Einstein </a:t>
            </a:r>
            <a:r>
              <a:rPr lang="hu-HU" dirty="0" err="1">
                <a:effectLst/>
              </a:rPr>
              <a:t>condensate</a:t>
            </a:r>
            <a:r>
              <a:rPr lang="hu-HU" dirty="0">
                <a:effectLst/>
              </a:rPr>
              <a:t> (</a:t>
            </a:r>
            <a:r>
              <a:rPr lang="hu-HU" dirty="0" err="1">
                <a:effectLst/>
              </a:rPr>
              <a:t>superfluid</a:t>
            </a:r>
            <a:r>
              <a:rPr lang="hu-HU" dirty="0">
                <a:effectLst/>
              </a:rPr>
              <a:t>) </a:t>
            </a:r>
            <a:r>
              <a:rPr lang="hu-HU" dirty="0" err="1">
                <a:effectLst/>
              </a:rPr>
              <a:t>description</a:t>
            </a:r>
            <a:endParaRPr lang="hu-HU" dirty="0">
              <a:effectLst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409950" y="6488668"/>
            <a:ext cx="8715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FOIDL, RINDLER-DALLER, and ZEILINGER, PHYS. REV. D 108, 043012 (2023)</a:t>
            </a:r>
          </a:p>
        </p:txBody>
      </p:sp>
      <p:sp>
        <p:nvSpPr>
          <p:cNvPr id="3" name="Élőláb helye 3">
            <a:extLst>
              <a:ext uri="{FF2B5EF4-FFF2-40B4-BE49-F238E27FC236}">
                <a16:creationId xmlns:a16="http://schemas.microsoft.com/office/drawing/2014/main" id="{5894D4FC-7126-D2C9-375C-BBE755CC7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6672865" cy="365125"/>
          </a:xfrm>
        </p:spPr>
        <p:txBody>
          <a:bodyPr/>
          <a:lstStyle/>
          <a:p>
            <a:r>
              <a:rPr lang="en-US" dirty="0"/>
              <a:t>TMF2024, 25th September 2024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23929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Gravitation and thermodynamics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Gravitational field coupled to thermodynamic equations of state</a:t>
                </a:r>
              </a:p>
              <a:p>
                <a:pPr lvl="1"/>
                <a:r>
                  <a:rPr lang="en-US" sz="2000" dirty="0"/>
                  <a:t>The internal energy separately contains the field and interaction energy:</a:t>
                </a:r>
                <a:endParaRPr lang="hu-HU" sz="2000" dirty="0"/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𝑇𝑠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𝑝𝑣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𝛻𝜑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Hydrodynamic framework</a:t>
                </a:r>
                <a:r>
                  <a:rPr lang="hu-HU" sz="2400" dirty="0"/>
                  <a:t>, </a:t>
                </a:r>
                <a:r>
                  <a:rPr lang="hu-HU" sz="2400" dirty="0" err="1"/>
                  <a:t>extensivity</a:t>
                </a:r>
                <a:r>
                  <a:rPr lang="hu-HU" sz="2400" dirty="0"/>
                  <a:t> is </a:t>
                </a:r>
                <a:r>
                  <a:rPr lang="hu-HU" sz="2400" dirty="0" err="1"/>
                  <a:t>conserved</a:t>
                </a:r>
                <a:endParaRPr lang="en-US" sz="2400" dirty="0"/>
              </a:p>
              <a:p>
                <a:r>
                  <a:rPr lang="hu-HU" sz="2400" dirty="0" err="1"/>
                  <a:t>Simple</a:t>
                </a:r>
                <a:r>
                  <a:rPr lang="hu-HU" sz="2400" dirty="0"/>
                  <a:t> </a:t>
                </a:r>
                <a:r>
                  <a:rPr lang="hu-HU" sz="2400" dirty="0" err="1"/>
                  <a:t>heuristic</a:t>
                </a:r>
                <a:r>
                  <a:rPr lang="hu-HU" sz="2400" dirty="0"/>
                  <a:t> </a:t>
                </a:r>
                <a:r>
                  <a:rPr lang="hu-HU" sz="2400" dirty="0" err="1"/>
                  <a:t>derivation</a:t>
                </a:r>
                <a:r>
                  <a:rPr lang="hu-HU" sz="2400" dirty="0"/>
                  <a:t> </a:t>
                </a:r>
                <a:r>
                  <a:rPr lang="hu-HU" sz="2400" dirty="0" err="1"/>
                  <a:t>or</a:t>
                </a:r>
                <a:r>
                  <a:rPr lang="hu-HU" sz="2400" dirty="0"/>
                  <a:t> </a:t>
                </a:r>
                <a:r>
                  <a:rPr lang="hu-HU" sz="2400" dirty="0" err="1"/>
                  <a:t>Liu</a:t>
                </a:r>
                <a:r>
                  <a:rPr lang="en-US" sz="2400" dirty="0"/>
                  <a:t>’s procedure </a:t>
                </a:r>
                <a:r>
                  <a:rPr lang="hu-HU" sz="2400" dirty="0" err="1"/>
                  <a:t>for</a:t>
                </a:r>
                <a:r>
                  <a:rPr lang="hu-HU" sz="2400" dirty="0"/>
                  <a:t> </a:t>
                </a:r>
                <a:r>
                  <a:rPr lang="hu-HU" sz="2400" dirty="0" err="1"/>
                  <a:t>the</a:t>
                </a:r>
                <a:r>
                  <a:rPr lang="hu-HU" sz="2400" dirty="0"/>
                  <a:t> </a:t>
                </a:r>
                <a:r>
                  <a:rPr lang="hu-HU" sz="2400" dirty="0" err="1"/>
                  <a:t>evolution</a:t>
                </a:r>
                <a:r>
                  <a:rPr lang="hu-HU" sz="2400" dirty="0"/>
                  <a:t> </a:t>
                </a:r>
                <a:r>
                  <a:rPr lang="hu-HU" sz="2400" dirty="0" err="1"/>
                  <a:t>equations</a:t>
                </a:r>
                <a:endParaRPr lang="hu-HU" sz="2400" dirty="0"/>
              </a:p>
              <a:p>
                <a:r>
                  <a:rPr lang="en-US" sz="2400" dirty="0"/>
                  <a:t>The appearance of functional</a:t>
                </a:r>
                <a:r>
                  <a:rPr lang="hu-HU" sz="2400" dirty="0"/>
                  <a:t> </a:t>
                </a:r>
                <a:r>
                  <a:rPr lang="en-US" sz="2400" dirty="0"/>
                  <a:t>derivatives without variational principles, the classical holographic property and the emergence of quantum phenomena are unexpected general consequences of the </a:t>
                </a:r>
                <a:r>
                  <a:rPr lang="hu-HU" sz="2400" dirty="0"/>
                  <a:t>II.</a:t>
                </a:r>
                <a:r>
                  <a:rPr lang="en-US" sz="2400" dirty="0"/>
                  <a:t> </a:t>
                </a:r>
                <a:r>
                  <a:rPr lang="hu-HU" sz="2400" dirty="0"/>
                  <a:t>l</a:t>
                </a:r>
                <a:r>
                  <a:rPr lang="en-US" sz="2400" dirty="0"/>
                  <a:t>aw</a:t>
                </a:r>
                <a:r>
                  <a:rPr lang="hu-HU" sz="2400" dirty="0"/>
                  <a:t> </a:t>
                </a:r>
                <a:r>
                  <a:rPr lang="en-US" sz="2400" dirty="0"/>
                  <a:t>of </a:t>
                </a:r>
                <a:r>
                  <a:rPr lang="hu-HU" sz="2400" dirty="0"/>
                  <a:t>t</a:t>
                </a:r>
                <a:r>
                  <a:rPr lang="en-US" sz="2400" dirty="0" err="1"/>
                  <a:t>hermodynamics</a:t>
                </a:r>
                <a:endParaRPr lang="hu-HU" sz="2400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zövegdoboz 5">
            <a:extLst>
              <a:ext uri="{FF2B5EF4-FFF2-40B4-BE49-F238E27FC236}">
                <a16:creationId xmlns:a16="http://schemas.microsoft.com/office/drawing/2014/main" id="{17D1EAA4-6373-B068-D239-22F9BA307DFB}"/>
              </a:ext>
            </a:extLst>
          </p:cNvPr>
          <p:cNvSpPr txBox="1"/>
          <p:nvPr/>
        </p:nvSpPr>
        <p:spPr>
          <a:xfrm>
            <a:off x="913795" y="6248400"/>
            <a:ext cx="11216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V</a:t>
            </a:r>
            <a:r>
              <a:rPr lang="hu-HU" dirty="0"/>
              <a:t>ÁN and ABE, </a:t>
            </a:r>
            <a:r>
              <a:rPr lang="en-US" dirty="0" err="1"/>
              <a:t>Physica</a:t>
            </a:r>
            <a:r>
              <a:rPr lang="en-US" dirty="0"/>
              <a:t> A: Statistical Mechanics and its Applications, 588:126505</a:t>
            </a:r>
            <a:endParaRPr lang="hu-HU" dirty="0"/>
          </a:p>
          <a:p>
            <a:pPr algn="r"/>
            <a:r>
              <a:rPr lang="hu-HU" dirty="0"/>
              <a:t>VÁN,</a:t>
            </a:r>
            <a:r>
              <a:rPr lang="hu-HU" dirty="0">
                <a:effectLst/>
                <a:latin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</a:rPr>
              <a:t>Physics of Fluids 35, 057105 (2023)</a:t>
            </a:r>
            <a:endParaRPr lang="hu-HU" b="0" i="0" dirty="0">
              <a:effectLst/>
              <a:latin typeface="Arial" panose="020B0604020202020204" pitchFamily="34" charset="0"/>
            </a:endParaRPr>
          </a:p>
          <a:p>
            <a:pPr algn="r"/>
            <a:endParaRPr lang="hu-HU" dirty="0"/>
          </a:p>
        </p:txBody>
      </p:sp>
      <p:sp>
        <p:nvSpPr>
          <p:cNvPr id="10" name="Élőláb helye 9">
            <a:extLst>
              <a:ext uri="{FF2B5EF4-FFF2-40B4-BE49-F238E27FC236}">
                <a16:creationId xmlns:a16="http://schemas.microsoft.com/office/drawing/2014/main" id="{3B43EB32-C164-0BB6-8514-A7FF9054B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TMF2024, 25th September 2024</a:t>
            </a:r>
            <a:endParaRPr lang="hu-HU"/>
          </a:p>
        </p:txBody>
      </p:sp>
      <p:sp>
        <p:nvSpPr>
          <p:cNvPr id="11" name="Dia számának helye 10">
            <a:extLst>
              <a:ext uri="{FF2B5EF4-FFF2-40B4-BE49-F238E27FC236}">
                <a16:creationId xmlns:a16="http://schemas.microsoft.com/office/drawing/2014/main" id="{F1DAF8A6-CFE7-B140-9202-762ABA6A9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797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Gravitation and thermodynamics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Balances of mass, momentum and internal energy</a:t>
                </a:r>
                <a:r>
                  <a:rPr lang="hu-HU" sz="2400" dirty="0"/>
                  <a:t> </a:t>
                </a:r>
                <a:r>
                  <a:rPr lang="hu-HU" sz="2400" dirty="0" err="1"/>
                  <a:t>are</a:t>
                </a:r>
                <a:r>
                  <a:rPr lang="hu-HU" sz="2400" dirty="0"/>
                  <a:t> </a:t>
                </a:r>
                <a:r>
                  <a:rPr lang="hu-HU" sz="2400" dirty="0" err="1"/>
                  <a:t>constraints</a:t>
                </a:r>
                <a:r>
                  <a:rPr lang="en-US" sz="2400" dirty="0"/>
                  <a:t>:</a:t>
                </a: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𝜌𝛻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b="0" dirty="0"/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acc>
                        <m:accPr>
                          <m:chr m:val="̇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b="0" dirty="0">
                  <a:ea typeface="Cambria Math" panose="02040503050406030204" pitchFamily="18" charset="0"/>
                </a:endParaRP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acc>
                        <m:accPr>
                          <m:chr m:val="̇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∶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acc>
                        <m:accPr>
                          <m:chr m:val="⃗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400" dirty="0"/>
              </a:p>
              <a:p>
                <a:r>
                  <a:rPr lang="en-US" sz="2400" dirty="0"/>
                  <a:t>II. law of thermodynamics:</a:t>
                </a: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acc>
                        <m:accPr>
                          <m:chr m:val="̇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Élőláb helye 7">
            <a:extLst>
              <a:ext uri="{FF2B5EF4-FFF2-40B4-BE49-F238E27FC236}">
                <a16:creationId xmlns:a16="http://schemas.microsoft.com/office/drawing/2014/main" id="{129F2EC4-C02D-A1BD-F8B1-466E2CD26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TMF2024, 25th September 2024</a:t>
            </a:r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07033065-1BC6-612C-6C39-964F44326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8841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Élőláb helye 8">
            <a:extLst>
              <a:ext uri="{FF2B5EF4-FFF2-40B4-BE49-F238E27FC236}">
                <a16:creationId xmlns:a16="http://schemas.microsoft.com/office/drawing/2014/main" id="{3A88D674-CE87-726A-545B-495C7D56C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TMF2024, 25th September 2024</a:t>
            </a:r>
            <a:endParaRPr lang="hu-HU"/>
          </a:p>
        </p:txBody>
      </p:sp>
      <p:sp>
        <p:nvSpPr>
          <p:cNvPr id="10" name="Cím 1">
            <a:extLst>
              <a:ext uri="{FF2B5EF4-FFF2-40B4-BE49-F238E27FC236}">
                <a16:creationId xmlns:a16="http://schemas.microsoft.com/office/drawing/2014/main" id="{17840972-A93D-F163-BB44-2DD45EF3EF65}"/>
              </a:ext>
            </a:extLst>
          </p:cNvPr>
          <p:cNvSpPr txBox="1">
            <a:spLocks/>
          </p:cNvSpPr>
          <p:nvPr/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Thermodynamic derivation</a:t>
            </a:r>
            <a:endParaRPr lang="hu-HU" dirty="0"/>
          </a:p>
        </p:txBody>
      </p:sp>
      <p:sp>
        <p:nvSpPr>
          <p:cNvPr id="11" name="Dia számának helye 10">
            <a:extLst>
              <a:ext uri="{FF2B5EF4-FFF2-40B4-BE49-F238E27FC236}">
                <a16:creationId xmlns:a16="http://schemas.microsoft.com/office/drawing/2014/main" id="{13726AD8-0AA8-ED81-C062-6F85BCFC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5</a:t>
            </a:fld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Szövegdoboz 1">
                <a:extLst>
                  <a:ext uri="{FF2B5EF4-FFF2-40B4-BE49-F238E27FC236}">
                    <a16:creationId xmlns:a16="http://schemas.microsoft.com/office/drawing/2014/main" id="{1395F566-A6EB-EEB7-8D86-27572FEEAC8D}"/>
                  </a:ext>
                </a:extLst>
              </p:cNvPr>
              <p:cNvSpPr txBox="1"/>
              <p:nvPr/>
            </p:nvSpPr>
            <p:spPr>
              <a:xfrm>
                <a:off x="5638800" y="2974258"/>
                <a:ext cx="2396490" cy="285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en-US" i="1" smtClean="0">
                          <a:latin typeface="Cambria Math" panose="02040503050406030204" pitchFamily="18" charset="0"/>
                        </a:rPr>
                        <a:t>Írja be az egyenletet ide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Szövegdoboz 1">
                <a:extLst>
                  <a:ext uri="{FF2B5EF4-FFF2-40B4-BE49-F238E27FC236}">
                    <a16:creationId xmlns:a16="http://schemas.microsoft.com/office/drawing/2014/main" id="{1395F566-A6EB-EEB7-8D86-27572FEEA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974258"/>
                <a:ext cx="2396490" cy="285912"/>
              </a:xfrm>
              <a:prstGeom prst="rect">
                <a:avLst/>
              </a:prstGeom>
              <a:blipFill>
                <a:blip r:embed="rId3"/>
                <a:stretch>
                  <a:fillRect l="-3562" t="-12766" r="-2036" b="-42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005D4815-6185-7A7B-8837-6305016D1F5C}"/>
                  </a:ext>
                </a:extLst>
              </p:cNvPr>
              <p:cNvSpPr txBox="1"/>
              <p:nvPr/>
            </p:nvSpPr>
            <p:spPr>
              <a:xfrm>
                <a:off x="5638800" y="2974258"/>
                <a:ext cx="2396490" cy="285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en-US" i="1" smtClean="0">
                          <a:latin typeface="Cambria Math" panose="02040503050406030204" pitchFamily="18" charset="0"/>
                        </a:rPr>
                        <a:t>Írja be az egyenletet ide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005D4815-6185-7A7B-8837-6305016D1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974258"/>
                <a:ext cx="2396490" cy="285912"/>
              </a:xfrm>
              <a:prstGeom prst="rect">
                <a:avLst/>
              </a:prstGeom>
              <a:blipFill>
                <a:blip r:embed="rId3"/>
                <a:stretch>
                  <a:fillRect l="-3562" t="-12766" r="-2036" b="-42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Ábra 7">
            <a:extLst>
              <a:ext uri="{FF2B5EF4-FFF2-40B4-BE49-F238E27FC236}">
                <a16:creationId xmlns:a16="http://schemas.microsoft.com/office/drawing/2014/main" id="{0F0E5B24-64F9-D5CC-2D32-1C27D1F79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D8B4219D-C645-FFE9-70D6-0FFB6075B1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979" y="1653075"/>
            <a:ext cx="10651394" cy="387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52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Élőláb helye 9">
            <a:extLst>
              <a:ext uri="{FF2B5EF4-FFF2-40B4-BE49-F238E27FC236}">
                <a16:creationId xmlns:a16="http://schemas.microsoft.com/office/drawing/2014/main" id="{8F093D7F-8159-D273-55AD-9C6D0FF8A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TMF2024, 25th September 2024</a:t>
            </a:r>
            <a:endParaRPr lang="hu-HU" dirty="0"/>
          </a:p>
        </p:txBody>
      </p:sp>
      <p:sp>
        <p:nvSpPr>
          <p:cNvPr id="13" name="Dia számának helye 12">
            <a:extLst>
              <a:ext uri="{FF2B5EF4-FFF2-40B4-BE49-F238E27FC236}">
                <a16:creationId xmlns:a16="http://schemas.microsoft.com/office/drawing/2014/main" id="{4AA097B8-49B0-94AD-8A1F-4B64014CF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6</a:t>
            </a:fld>
            <a:endParaRPr lang="hu-HU"/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340E5792-422E-F92E-DFE6-0A758E020812}"/>
              </a:ext>
            </a:extLst>
          </p:cNvPr>
          <p:cNvSpPr txBox="1">
            <a:spLocks/>
          </p:cNvSpPr>
          <p:nvPr/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Thermodynamic forces and fluxes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áblázat 1">
                <a:extLst>
                  <a:ext uri="{FF2B5EF4-FFF2-40B4-BE49-F238E27FC236}">
                    <a16:creationId xmlns:a16="http://schemas.microsoft.com/office/drawing/2014/main" id="{FD187E9F-2F5E-158A-AB86-DE6DC1C9A0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8073281"/>
                  </p:ext>
                </p:extLst>
              </p:nvPr>
            </p:nvGraphicFramePr>
            <p:xfrm>
              <a:off x="913794" y="1726663"/>
              <a:ext cx="10836245" cy="377131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612082">
                      <a:extLst>
                        <a:ext uri="{9D8B030D-6E8A-4147-A177-3AD203B41FA5}">
                          <a16:colId xmlns:a16="http://schemas.microsoft.com/office/drawing/2014/main" val="878634185"/>
                        </a:ext>
                      </a:extLst>
                    </a:gridCol>
                    <a:gridCol w="2704823">
                      <a:extLst>
                        <a:ext uri="{9D8B030D-6E8A-4147-A177-3AD203B41FA5}">
                          <a16:colId xmlns:a16="http://schemas.microsoft.com/office/drawing/2014/main" val="4080209033"/>
                        </a:ext>
                      </a:extLst>
                    </a:gridCol>
                    <a:gridCol w="4519340">
                      <a:extLst>
                        <a:ext uri="{9D8B030D-6E8A-4147-A177-3AD203B41FA5}">
                          <a16:colId xmlns:a16="http://schemas.microsoft.com/office/drawing/2014/main" val="4171046697"/>
                        </a:ext>
                      </a:extLst>
                    </a:gridCol>
                  </a:tblGrid>
                  <a:tr h="4656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Interaction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Thermodynamic force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Thermodynamic flux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26244638"/>
                      </a:ext>
                    </a:extLst>
                  </a:tr>
                  <a:tr h="8886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Thermal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  <m:d>
                                  <m:dPr>
                                    <m:begChr m:val="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endChr m:val=""/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acc>
                                      <m:accPr>
                                        <m:chr m:val="̇"/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</m:acc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den>
                                </m:f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84267813"/>
                      </a:ext>
                    </a:extLst>
                  </a:tr>
                  <a:tr h="16550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Mechanical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oMath>
                            </m:oMathPara>
                          </a14:m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  <m:d>
                                  <m:dPr>
                                    <m:begChr m:val=""/>
                                    <m:endChr m:val="]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["/>
                                        <m:endChr m:val=""/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sz="1800" b="1" i="0" smtClean="0">
                                            <a:latin typeface="Cambria Math" panose="02040503050406030204" pitchFamily="18" charset="0"/>
                                          </a:rPr>
                                          <m:t>𝐏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r>
                                          <a:rPr lang="en-US" sz="1800" b="1" i="0" smtClean="0">
                                            <a:latin typeface="Cambria Math" panose="02040503050406030204" pitchFamily="18" charset="0"/>
                                          </a:rPr>
                                          <m:t>𝐈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𝐺</m:t>
                                            </m:r>
                                          </m:den>
                                        </m:f>
                                        <m:d>
                                          <m:dPr>
                                            <m:begChr m:val=""/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d>
                                              <m:dPr>
                                                <m:endChr m:val=""/>
                                                <m:ctrlP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𝛻𝜑𝛻𝜑</m:t>
                                                </m:r>
                                                <m: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f>
                                                  <m:f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den>
                                                </m:f>
                                                <m: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𝛻𝜑</m:t>
                                                </m:r>
                                                <m: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⋅</m:t>
                                                </m:r>
                                                <m: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𝛻𝜑</m:t>
                                                </m:r>
                                                <m:r>
                                                  <a:rPr lang="en-US" sz="1800" b="1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𝐈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</m:d>
                                  </m:e>
                                </m:d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  <a:p>
                          <a:pPr algn="ctr"/>
                          <a:endParaRPr 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92144635"/>
                      </a:ext>
                    </a:extLst>
                  </a:tr>
                  <a:tr h="7619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Gravitational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den>
                                </m:f>
                                <m:d>
                                  <m:dPr>
                                    <m:begChr m:val="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endChr m:val=""/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latin typeface="Cambria Math" panose="02040503050406030204" pitchFamily="18" charset="0"/>
                                          </a:rPr>
                                          <m:t>Δ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−4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282861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áblázat 1">
                <a:extLst>
                  <a:ext uri="{FF2B5EF4-FFF2-40B4-BE49-F238E27FC236}">
                    <a16:creationId xmlns:a16="http://schemas.microsoft.com/office/drawing/2014/main" id="{FD187E9F-2F5E-158A-AB86-DE6DC1C9A0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8073281"/>
                  </p:ext>
                </p:extLst>
              </p:nvPr>
            </p:nvGraphicFramePr>
            <p:xfrm>
              <a:off x="913794" y="1726663"/>
              <a:ext cx="10836245" cy="377131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612082">
                      <a:extLst>
                        <a:ext uri="{9D8B030D-6E8A-4147-A177-3AD203B41FA5}">
                          <a16:colId xmlns:a16="http://schemas.microsoft.com/office/drawing/2014/main" val="878634185"/>
                        </a:ext>
                      </a:extLst>
                    </a:gridCol>
                    <a:gridCol w="2704823">
                      <a:extLst>
                        <a:ext uri="{9D8B030D-6E8A-4147-A177-3AD203B41FA5}">
                          <a16:colId xmlns:a16="http://schemas.microsoft.com/office/drawing/2014/main" val="4080209033"/>
                        </a:ext>
                      </a:extLst>
                    </a:gridCol>
                    <a:gridCol w="4519340">
                      <a:extLst>
                        <a:ext uri="{9D8B030D-6E8A-4147-A177-3AD203B41FA5}">
                          <a16:colId xmlns:a16="http://schemas.microsoft.com/office/drawing/2014/main" val="4171046697"/>
                        </a:ext>
                      </a:extLst>
                    </a:gridCol>
                  </a:tblGrid>
                  <a:tr h="4656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Interaction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Thermodynamic force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Thermodynamic flux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26244638"/>
                      </a:ext>
                    </a:extLst>
                  </a:tr>
                  <a:tr h="8886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Thermal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33784" t="-52740" r="-168018" b="-2732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39892" t="-52740" r="-539" b="-2732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4267813"/>
                      </a:ext>
                    </a:extLst>
                  </a:tr>
                  <a:tr h="16550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Mechanical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33784" t="-81985" r="-168018" b="-466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39892" t="-81985" r="-539" b="-466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2144635"/>
                      </a:ext>
                    </a:extLst>
                  </a:tr>
                  <a:tr h="7619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Gravitational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33784" t="-396000" r="-168018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39892" t="-396000" r="-539" b="-16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828617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56059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BCD27C46-FFC1-0BA3-7270-943438421E50}"/>
                  </a:ext>
                </a:extLst>
              </p:cNvPr>
              <p:cNvSpPr txBox="1"/>
              <p:nvPr/>
            </p:nvSpPr>
            <p:spPr>
              <a:xfrm>
                <a:off x="2048203" y="1777109"/>
                <a:ext cx="8305800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hu-HU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hu-HU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</m:acc>
                        </m:num>
                        <m:den>
                          <m:r>
                            <a:rPr lang="hu-HU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hu-HU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  <m: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  <m:r>
                        <a:rPr lang="hu-HU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m:rPr>
                          <m:sty m:val="p"/>
                        </m:rPr>
                        <a:rPr lang="hu-HU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hu-HU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hu-HU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hu-HU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d>
                        <m:dPr>
                          <m:ctrlP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  <m:r>
                        <a:rPr lang="hu-HU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u-HU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hu-HU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hu-HU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BCD27C46-FFC1-0BA3-7270-943438421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203" y="1777109"/>
                <a:ext cx="8305800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2939472B-AC7A-5B8B-7602-086647522734}"/>
                  </a:ext>
                </a:extLst>
              </p:cNvPr>
              <p:cNvSpPr txBox="1"/>
              <p:nvPr/>
            </p:nvSpPr>
            <p:spPr>
              <a:xfrm>
                <a:off x="2048203" y="3494633"/>
                <a:ext cx="8029903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cs-CZ" sz="2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Sp</m:t>
                      </m:r>
                      <m:d>
                        <m:dPr>
                          <m:ctrlPr>
                            <a:rPr lang="hu-H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</m:d>
                      <m:r>
                        <a:rPr lang="cs-CZ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cs-CZ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cs-CZ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hu-H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𝛻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φ</m:t>
                          </m:r>
                          <m:r>
                            <a:rPr lang="cs-CZ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r>
                            <a:rPr lang="cs-CZ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𝛻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cs-CZ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24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π</m:t>
                          </m:r>
                          <m:r>
                            <a:rPr lang="cs-CZ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den>
                      </m:f>
                      <m:r>
                        <a:rPr lang="cs-CZ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cs-CZ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sub>
                      </m:sSub>
                      <m:d>
                        <m:dPr>
                          <m:ctrlPr>
                            <a:rPr lang="hu-H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u-H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cs-CZ" sz="2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Δφ</m:t>
                              </m:r>
                            </m:num>
                            <m:den>
                              <m:r>
                                <a:rPr lang="cs-CZ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m:rPr>
                                  <m:sty m:val="p"/>
                                </m:rPr>
                                <a:rPr lang="cs-CZ" sz="2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π</m:t>
                              </m:r>
                              <m:r>
                                <a:rPr lang="cs-CZ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den>
                          </m:f>
                          <m:r>
                            <a:rPr lang="cs-CZ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ρ</m:t>
                          </m:r>
                        </m:e>
                      </m:d>
                      <m:r>
                        <a:rPr lang="cs-CZ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cs-CZ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𝛻</m:t>
                      </m:r>
                      <m:r>
                        <a:rPr lang="cs-CZ" sz="2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cs-CZ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𝑣</m:t>
                      </m:r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2939472B-AC7A-5B8B-7602-086647522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203" y="3494633"/>
                <a:ext cx="8029903" cy="922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39864E8C-7529-6202-EAFF-6CBCD1A4F6CC}"/>
                  </a:ext>
                </a:extLst>
              </p:cNvPr>
              <p:cNvSpPr txBox="1"/>
              <p:nvPr/>
            </p:nvSpPr>
            <p:spPr>
              <a:xfrm>
                <a:off x="3048000" y="2607496"/>
                <a:ext cx="6096000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hu-HU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</m:acc>
                      <m:r>
                        <a:rPr lang="hu-HU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hu-HU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hu-HU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Δφ</m:t>
                              </m:r>
                            </m:num>
                            <m:den>
                              <m:r>
                                <a:rPr lang="hu-HU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m:rPr>
                                  <m:sty m:val="p"/>
                                </m:rPr>
                                <a:rPr lang="hu-HU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  <m:r>
                                <a:rPr lang="hu-H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den>
                          </m:f>
                          <m:r>
                            <a:rPr lang="hu-HU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hu-HU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ρ</m:t>
                          </m:r>
                        </m:e>
                      </m:d>
                      <m:r>
                        <a:rPr lang="hu-HU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hu-HU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hu-HU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hu-HU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hu-HU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39864E8C-7529-6202-EAFF-6CBCD1A4F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607496"/>
                <a:ext cx="6096000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zövegdoboz 13">
                <a:extLst>
                  <a:ext uri="{FF2B5EF4-FFF2-40B4-BE49-F238E27FC236}">
                    <a16:creationId xmlns:a16="http://schemas.microsoft.com/office/drawing/2014/main" id="{6E671983-7F26-E5D7-4F73-75952E06BAC7}"/>
                  </a:ext>
                </a:extLst>
              </p:cNvPr>
              <p:cNvSpPr txBox="1"/>
              <p:nvPr/>
            </p:nvSpPr>
            <p:spPr>
              <a:xfrm>
                <a:off x="838200" y="4302402"/>
                <a:ext cx="10515600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cs-CZ" sz="2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cs-CZ" sz="2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Sp</m:t>
                      </m:r>
                      <m:d>
                        <m:dPr>
                          <m:ctrlPr>
                            <a:rPr lang="hu-H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</m:d>
                      <m:f>
                        <m:fPr>
                          <m:ctrlPr>
                            <a:rPr lang="hu-H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cs-CZ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hu-H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π</m:t>
                          </m:r>
                          <m:r>
                            <a:rPr lang="cs-CZ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den>
                      </m:f>
                      <m:d>
                        <m:dPr>
                          <m:ctrlPr>
                            <a:rPr lang="hu-H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cs-CZ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𝛻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φ</m:t>
                          </m:r>
                          <m:r>
                            <a:rPr lang="cs-CZ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𝛻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φ</m:t>
                          </m:r>
                          <m:r>
                            <a:rPr lang="cs-CZ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hu-H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hu-H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4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𝛻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cs-CZ" sz="24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φ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</m:d>
                      <m:r>
                        <a:rPr lang="cs-CZ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cs-CZ" sz="2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η</m:t>
                      </m:r>
                      <m:d>
                        <m:dPr>
                          <m:ctrlPr>
                            <a:rPr lang="hu-H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cs-CZ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𝛻</m:t>
                          </m:r>
                          <m:r>
                            <a:rPr lang="cs-CZ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  <m:r>
                            <a:rPr lang="cs-CZ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hu-H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4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𝛻</m:t>
                                  </m:r>
                                  <m:r>
                                    <a:rPr lang="cs-CZ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cs-CZ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hu-H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cs-CZ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𝛻</m:t>
                          </m:r>
                          <m:r>
                            <a:rPr lang="cs-CZ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r>
                            <a:rPr lang="cs-CZ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𝑣𝐼</m:t>
                          </m:r>
                        </m:e>
                      </m:d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14" name="Szövegdoboz 13">
                <a:extLst>
                  <a:ext uri="{FF2B5EF4-FFF2-40B4-BE49-F238E27FC236}">
                    <a16:creationId xmlns:a16="http://schemas.microsoft.com/office/drawing/2014/main" id="{6E671983-7F26-E5D7-4F73-75952E06BA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302402"/>
                <a:ext cx="10515600" cy="922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Élőláb helye 9">
            <a:extLst>
              <a:ext uri="{FF2B5EF4-FFF2-40B4-BE49-F238E27FC236}">
                <a16:creationId xmlns:a16="http://schemas.microsoft.com/office/drawing/2014/main" id="{8F093D7F-8159-D273-55AD-9C6D0FF8A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TMF2024, 25th September 2024</a:t>
            </a:r>
            <a:endParaRPr lang="hu-HU" dirty="0"/>
          </a:p>
        </p:txBody>
      </p:sp>
      <p:sp>
        <p:nvSpPr>
          <p:cNvPr id="13" name="Dia számának helye 12">
            <a:extLst>
              <a:ext uri="{FF2B5EF4-FFF2-40B4-BE49-F238E27FC236}">
                <a16:creationId xmlns:a16="http://schemas.microsoft.com/office/drawing/2014/main" id="{4AA097B8-49B0-94AD-8A1F-4B64014CF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7</a:t>
            </a:fld>
            <a:endParaRPr lang="hu-HU"/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340E5792-422E-F92E-DFE6-0A758E020812}"/>
              </a:ext>
            </a:extLst>
          </p:cNvPr>
          <p:cNvSpPr txBox="1">
            <a:spLocks/>
          </p:cNvSpPr>
          <p:nvPr/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dirty="0" err="1"/>
              <a:t>Constitutive</a:t>
            </a:r>
            <a:r>
              <a:rPr lang="hu-HU" dirty="0"/>
              <a:t> relations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C70D906D-C291-29C3-C3CA-C10C2FBA5423}"/>
              </a:ext>
            </a:extLst>
          </p:cNvPr>
          <p:cNvSpPr/>
          <p:nvPr/>
        </p:nvSpPr>
        <p:spPr>
          <a:xfrm>
            <a:off x="3985260" y="2607496"/>
            <a:ext cx="2674620" cy="922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63B85E9-0922-2AEC-3BCD-469E5EEEE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Flow-</a:t>
            </a:r>
            <a:r>
              <a:rPr lang="hu-HU" dirty="0" err="1"/>
              <a:t>frames</a:t>
            </a:r>
            <a:r>
              <a:rPr lang="hu-HU" dirty="0"/>
              <a:t> and </a:t>
            </a:r>
            <a:r>
              <a:rPr lang="hu-HU" dirty="0" err="1"/>
              <a:t>evolution</a:t>
            </a:r>
            <a:r>
              <a:rPr lang="hu-HU" dirty="0"/>
              <a:t> </a:t>
            </a:r>
            <a:r>
              <a:rPr lang="hu-HU" dirty="0" err="1"/>
              <a:t>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046BA8B5-6123-3E75-3D22-97AA351472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4" y="1580050"/>
                <a:ext cx="10353762" cy="4058751"/>
              </a:xfrm>
            </p:spPr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sub>
                      <m:sup/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𝑑𝑝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hu-HU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𝛼𝛽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nary>
                      <m:nary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sub>
                      <m:sup/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𝑑𝑝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hu-HU" sz="2400" dirty="0"/>
              </a:p>
              <a:p>
                <a:r>
                  <a:rPr lang="en-US" sz="2400" dirty="0"/>
                  <a:t>Eckart frame – particles:  </a:t>
                </a: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p>
                      </m:sSubSup>
                      <m: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bSup>
                    </m:oMath>
                  </m:oMathPara>
                </a14:m>
                <a:endParaRPr lang="hu-HU" sz="2400" dirty="0"/>
              </a:p>
              <a:p>
                <a:r>
                  <a:rPr lang="hu-HU" sz="2400" dirty="0"/>
                  <a:t>The </a:t>
                </a:r>
                <a:r>
                  <a:rPr lang="hu-HU" sz="2400" dirty="0" err="1"/>
                  <a:t>choice</a:t>
                </a:r>
                <a:r>
                  <a:rPr lang="hu-HU" sz="2400" dirty="0"/>
                  <a:t> of a </a:t>
                </a:r>
                <a:r>
                  <a:rPr lang="hu-HU" sz="2400" dirty="0" err="1"/>
                  <a:t>frame</a:t>
                </a:r>
                <a:r>
                  <a:rPr lang="hu-HU" sz="2400" dirty="0"/>
                  <a:t> </a:t>
                </a:r>
                <a:r>
                  <a:rPr lang="hu-HU" sz="2400" dirty="0" err="1"/>
                  <a:t>becomes</a:t>
                </a:r>
                <a:r>
                  <a:rPr lang="hu-HU" sz="2400" dirty="0"/>
                  <a:t> a </a:t>
                </a:r>
                <a:r>
                  <a:rPr lang="hu-HU" sz="2400" dirty="0" err="1"/>
                  <a:t>key</a:t>
                </a:r>
                <a:r>
                  <a:rPr lang="hu-HU" sz="2400" dirty="0"/>
                  <a:t> </a:t>
                </a:r>
                <a:r>
                  <a:rPr lang="hu-HU" sz="2400" dirty="0" err="1"/>
                  <a:t>problem</a:t>
                </a:r>
                <a:r>
                  <a:rPr lang="hu-HU" sz="2400" dirty="0"/>
                  <a:t> in </a:t>
                </a:r>
                <a:r>
                  <a:rPr lang="hu-HU" sz="2400" dirty="0" err="1"/>
                  <a:t>relativistic</a:t>
                </a:r>
                <a:r>
                  <a:rPr lang="hu-HU" sz="2400" dirty="0"/>
                  <a:t> </a:t>
                </a:r>
                <a:r>
                  <a:rPr lang="hu-HU" sz="2400" dirty="0" err="1"/>
                  <a:t>generalisations</a:t>
                </a:r>
                <a:r>
                  <a:rPr lang="hu-HU" sz="2400" dirty="0"/>
                  <a:t> of </a:t>
                </a:r>
                <a:r>
                  <a:rPr lang="hu-HU" sz="2400" dirty="0" err="1"/>
                  <a:t>theories</a:t>
                </a:r>
                <a:r>
                  <a:rPr lang="hu-HU" sz="2400" dirty="0"/>
                  <a:t> </a:t>
                </a:r>
                <a:r>
                  <a:rPr lang="hu-HU" sz="2400" dirty="0" err="1"/>
                  <a:t>involving</a:t>
                </a:r>
                <a:r>
                  <a:rPr lang="hu-HU" sz="2400" dirty="0"/>
                  <a:t> </a:t>
                </a:r>
                <a:r>
                  <a:rPr lang="hu-HU" sz="2400" dirty="0" err="1"/>
                  <a:t>hydrodynamics</a:t>
                </a:r>
                <a:endParaRPr lang="hu-HU" sz="2400" dirty="0"/>
              </a:p>
              <a:p>
                <a:r>
                  <a:rPr lang="hu-HU" sz="2400" dirty="0" err="1"/>
                  <a:t>Stability</a:t>
                </a:r>
                <a:r>
                  <a:rPr lang="hu-HU" sz="2400" dirty="0"/>
                  <a:t> </a:t>
                </a:r>
                <a:r>
                  <a:rPr lang="hu-HU" sz="2400" dirty="0" err="1"/>
                  <a:t>analyses</a:t>
                </a:r>
                <a:r>
                  <a:rPr lang="hu-HU" sz="2400" dirty="0"/>
                  <a:t> </a:t>
                </a:r>
                <a:r>
                  <a:rPr lang="hu-HU" sz="2400" dirty="0" err="1"/>
                  <a:t>are</a:t>
                </a:r>
                <a:r>
                  <a:rPr lang="hu-HU" sz="2400" dirty="0"/>
                  <a:t> a </a:t>
                </a:r>
                <a:r>
                  <a:rPr lang="hu-HU" sz="2400" dirty="0" err="1"/>
                  <a:t>topic</a:t>
                </a:r>
                <a:r>
                  <a:rPr lang="hu-HU" sz="2400" dirty="0"/>
                  <a:t> of </a:t>
                </a:r>
                <a:r>
                  <a:rPr lang="hu-HU" sz="2400" dirty="0" err="1"/>
                  <a:t>current</a:t>
                </a:r>
                <a:r>
                  <a:rPr lang="hu-HU" sz="2400" dirty="0"/>
                  <a:t> </a:t>
                </a:r>
                <a:r>
                  <a:rPr lang="hu-HU" sz="2400" dirty="0" err="1"/>
                  <a:t>research</a:t>
                </a:r>
                <a:r>
                  <a:rPr lang="hu-HU" sz="2400" dirty="0"/>
                  <a:t> </a:t>
                </a:r>
                <a:r>
                  <a:rPr lang="hu-HU" sz="2400" dirty="0" err="1"/>
                  <a:t>avenues</a:t>
                </a:r>
                <a:endParaRPr lang="hu-HU" sz="2400" dirty="0"/>
              </a:p>
              <a:p>
                <a:r>
                  <a:rPr lang="hu-HU" sz="2400" dirty="0"/>
                  <a:t>Idea: </a:t>
                </a:r>
                <a:r>
                  <a:rPr lang="hu-HU" sz="2400" dirty="0" err="1"/>
                  <a:t>the</a:t>
                </a:r>
                <a:r>
                  <a:rPr lang="hu-HU" sz="2400" dirty="0"/>
                  <a:t> flow is </a:t>
                </a:r>
                <a:r>
                  <a:rPr lang="hu-HU" sz="2400" dirty="0" err="1"/>
                  <a:t>derived</a:t>
                </a:r>
                <a:r>
                  <a:rPr lang="hu-HU" sz="2400" dirty="0"/>
                  <a:t> </a:t>
                </a:r>
                <a:r>
                  <a:rPr lang="hu-HU" sz="2400" dirty="0" err="1"/>
                  <a:t>by</a:t>
                </a:r>
                <a:r>
                  <a:rPr lang="hu-HU" sz="2400" dirty="0"/>
                  <a:t> </a:t>
                </a:r>
                <a:r>
                  <a:rPr lang="hu-HU" sz="2400" dirty="0" err="1"/>
                  <a:t>assuming</a:t>
                </a:r>
                <a:r>
                  <a:rPr lang="hu-HU" sz="2400" dirty="0"/>
                  <a:t> </a:t>
                </a:r>
                <a:r>
                  <a:rPr lang="hu-HU" sz="2400" dirty="0" err="1"/>
                  <a:t>stability</a:t>
                </a:r>
                <a:r>
                  <a:rPr lang="hu-HU" sz="2400" dirty="0"/>
                  <a:t> (</a:t>
                </a:r>
                <a:r>
                  <a:rPr lang="hu-HU" sz="2400" dirty="0" err="1"/>
                  <a:t>Kovtun</a:t>
                </a:r>
                <a:r>
                  <a:rPr lang="hu-HU" sz="2400" dirty="0"/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046BA8B5-6123-3E75-3D22-97AA351472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4" y="1580050"/>
                <a:ext cx="10353762" cy="405875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23FE669-4E91-7E3A-F61D-E80B787EE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TMF2024, 25th September 2024</a:t>
            </a:r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01B2ECB-D321-E13D-4345-59093C76B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8</a:t>
            </a:fld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040657C7-2BDB-AC62-E703-7F2E0C181CE7}"/>
                  </a:ext>
                </a:extLst>
              </p:cNvPr>
              <p:cNvSpPr txBox="1"/>
              <p:nvPr/>
            </p:nvSpPr>
            <p:spPr>
              <a:xfrm>
                <a:off x="5478808" y="1709963"/>
                <a:ext cx="35767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n>
                                <a:solidFill>
                                  <a:schemeClr val="bg1">
                                    <a:lumMod val="75000"/>
                                    <a:lumOff val="25000"/>
                                    <a:alpha val="10000"/>
                                  </a:schemeClr>
                                </a:solidFill>
                              </a:ln>
                              <a:solidFill>
                                <a:schemeClr val="tx2"/>
                              </a:solidFill>
                              <a:effectLst>
                                <a:outerShdw blurRad="9525" dist="25400" dir="14640000" algn="tl" rotWithShape="0">
                                  <a:schemeClr val="bg1">
                                    <a:alpha val="3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400" i="1">
                              <a:ln>
                                <a:solidFill>
                                  <a:schemeClr val="bg1">
                                    <a:lumMod val="75000"/>
                                    <a:lumOff val="25000"/>
                                    <a:alpha val="10000"/>
                                  </a:schemeClr>
                                </a:solidFill>
                              </a:ln>
                              <a:solidFill>
                                <a:schemeClr val="tx2"/>
                              </a:solidFill>
                              <a:effectLst>
                                <a:outerShdw blurRad="9525" dist="25400" dir="14640000" algn="tl" rotWithShape="0">
                                  <a:schemeClr val="bg1">
                                    <a:alpha val="3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n>
                                <a:solidFill>
                                  <a:schemeClr val="bg1">
                                    <a:lumMod val="75000"/>
                                    <a:lumOff val="25000"/>
                                    <a:alpha val="10000"/>
                                  </a:schemeClr>
                                </a:solidFill>
                              </a:ln>
                              <a:solidFill>
                                <a:schemeClr val="tx2"/>
                              </a:solidFill>
                              <a:effectLst>
                                <a:outerShdw blurRad="9525" dist="25400" dir="14640000" algn="tl" rotWithShape="0">
                                  <a:schemeClr val="bg1">
                                    <a:alpha val="3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2400" i="1">
                          <a:ln>
                            <a:solidFill>
                              <a:schemeClr val="bg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>
                            <a:outerShdw blurRad="9525" dist="25400" dir="14640000" algn="tl" rotWithShape="0">
                              <a:schemeClr val="bg1">
                                <a:alpha val="3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n>
                                <a:solidFill>
                                  <a:schemeClr val="bg1">
                                    <a:lumMod val="75000"/>
                                    <a:lumOff val="25000"/>
                                    <a:alpha val="10000"/>
                                  </a:schemeClr>
                                </a:solidFill>
                              </a:ln>
                              <a:solidFill>
                                <a:schemeClr val="tx2"/>
                              </a:solidFill>
                              <a:effectLst>
                                <a:outerShdw blurRad="9525" dist="25400" dir="14640000" algn="tl" rotWithShape="0">
                                  <a:schemeClr val="bg1">
                                    <a:alpha val="3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n>
                                <a:solidFill>
                                  <a:schemeClr val="bg1">
                                    <a:lumMod val="75000"/>
                                    <a:lumOff val="25000"/>
                                    <a:alpha val="10000"/>
                                  </a:schemeClr>
                                </a:solidFill>
                              </a:ln>
                              <a:solidFill>
                                <a:schemeClr val="tx2"/>
                              </a:solidFill>
                              <a:effectLst>
                                <a:outerShdw blurRad="9525" dist="25400" dir="14640000" algn="tl" rotWithShape="0">
                                  <a:schemeClr val="bg1">
                                    <a:alpha val="3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𝑐𝑡</m:t>
                          </m:r>
                          <m:r>
                            <a:rPr lang="en-US" sz="2400" i="1">
                              <a:ln>
                                <a:solidFill>
                                  <a:schemeClr val="bg1">
                                    <a:lumMod val="75000"/>
                                    <a:lumOff val="25000"/>
                                    <a:alpha val="10000"/>
                                  </a:schemeClr>
                                </a:solidFill>
                              </a:ln>
                              <a:solidFill>
                                <a:schemeClr val="tx2"/>
                              </a:solidFill>
                              <a:effectLst>
                                <a:outerShdw blurRad="9525" dist="25400" dir="14640000" algn="tl" rotWithShape="0">
                                  <a:schemeClr val="bg1">
                                    <a:alpha val="3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>
                              <a:ln>
                                <a:solidFill>
                                  <a:schemeClr val="bg1">
                                    <a:lumMod val="75000"/>
                                    <a:lumOff val="25000"/>
                                    <a:alpha val="10000"/>
                                  </a:schemeClr>
                                </a:solidFill>
                              </a:ln>
                              <a:solidFill>
                                <a:schemeClr val="tx2"/>
                              </a:solidFill>
                              <a:effectLst>
                                <a:outerShdw blurRad="9525" dist="25400" dir="14640000" algn="tl" rotWithShape="0">
                                  <a:schemeClr val="bg1">
                                    <a:alpha val="3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2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040657C7-2BDB-AC62-E703-7F2E0C181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808" y="1709963"/>
                <a:ext cx="357670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zövegdoboz 6">
            <a:extLst>
              <a:ext uri="{FF2B5EF4-FFF2-40B4-BE49-F238E27FC236}">
                <a16:creationId xmlns:a16="http://schemas.microsoft.com/office/drawing/2014/main" id="{86AB6428-DA46-A4D6-6B48-B7E61BA14AAA}"/>
              </a:ext>
            </a:extLst>
          </p:cNvPr>
          <p:cNvSpPr txBox="1"/>
          <p:nvPr/>
        </p:nvSpPr>
        <p:spPr>
          <a:xfrm>
            <a:off x="204444" y="6224508"/>
            <a:ext cx="11910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L. </a:t>
            </a:r>
            <a:r>
              <a:rPr lang="en-US" dirty="0" err="1"/>
              <a:t>Gavassino</a:t>
            </a:r>
            <a:r>
              <a:rPr lang="en-US" dirty="0"/>
              <a:t>, M. Antonelli, and B. Haskell</a:t>
            </a:r>
            <a:r>
              <a:rPr lang="hu-HU" dirty="0"/>
              <a:t>, </a:t>
            </a:r>
            <a:r>
              <a:rPr lang="en-US" dirty="0"/>
              <a:t>Phys. Rev. D 102, 043018</a:t>
            </a:r>
            <a:r>
              <a:rPr lang="hu-HU" dirty="0"/>
              <a:t> (</a:t>
            </a:r>
            <a:r>
              <a:rPr lang="en-US" dirty="0"/>
              <a:t>2020</a:t>
            </a:r>
            <a:r>
              <a:rPr lang="hu-HU" dirty="0"/>
              <a:t>)</a:t>
            </a:r>
          </a:p>
          <a:p>
            <a:pPr algn="r"/>
            <a:r>
              <a:rPr lang="hu-HU" dirty="0"/>
              <a:t>P. </a:t>
            </a:r>
            <a:r>
              <a:rPr lang="en-US" dirty="0" err="1"/>
              <a:t>Kovtun</a:t>
            </a:r>
            <a:r>
              <a:rPr lang="hu-HU" dirty="0"/>
              <a:t>,</a:t>
            </a:r>
            <a:r>
              <a:rPr lang="en-US" dirty="0"/>
              <a:t> J. High </a:t>
            </a:r>
            <a:r>
              <a:rPr lang="en-US" dirty="0" err="1"/>
              <a:t>Energ</a:t>
            </a:r>
            <a:r>
              <a:rPr lang="en-US" dirty="0"/>
              <a:t>. Phys. 2019, 34 (2019)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76E444EC-ABD9-4148-1CE2-43F0BCF96789}"/>
                  </a:ext>
                </a:extLst>
              </p:cNvPr>
              <p:cNvSpPr txBox="1"/>
              <p:nvPr/>
            </p:nvSpPr>
            <p:spPr>
              <a:xfrm>
                <a:off x="5368414" y="2273909"/>
                <a:ext cx="3864076" cy="745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n>
                                <a:solidFill>
                                  <a:schemeClr val="bg1">
                                    <a:lumMod val="75000"/>
                                    <a:lumOff val="25000"/>
                                    <a:alpha val="10000"/>
                                  </a:schemeClr>
                                </a:solidFill>
                              </a:ln>
                              <a:solidFill>
                                <a:schemeClr val="tx2"/>
                              </a:solidFill>
                              <a:effectLst>
                                <a:outerShdw blurRad="9525" dist="25400" dir="14640000" algn="tl" rotWithShape="0">
                                  <a:schemeClr val="bg1">
                                    <a:alpha val="3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n>
                                <a:solidFill>
                                  <a:schemeClr val="bg1">
                                    <a:lumMod val="75000"/>
                                    <a:lumOff val="25000"/>
                                    <a:alpha val="10000"/>
                                  </a:schemeClr>
                                </a:solidFill>
                              </a:ln>
                              <a:solidFill>
                                <a:schemeClr val="tx2"/>
                              </a:solidFill>
                              <a:effectLst>
                                <a:outerShdw blurRad="9525" dist="25400" dir="14640000" algn="tl" rotWithShape="0">
                                  <a:schemeClr val="bg1">
                                    <a:alpha val="3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i="1">
                              <a:ln>
                                <a:solidFill>
                                  <a:schemeClr val="bg1">
                                    <a:lumMod val="75000"/>
                                    <a:lumOff val="25000"/>
                                    <a:alpha val="10000"/>
                                  </a:schemeClr>
                                </a:solidFill>
                              </a:ln>
                              <a:solidFill>
                                <a:schemeClr val="tx2"/>
                              </a:solidFill>
                              <a:effectLst>
                                <a:outerShdw blurRad="9525" dist="25400" dir="14640000" algn="tl" rotWithShape="0">
                                  <a:schemeClr val="bg1">
                                    <a:alpha val="3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n>
                                <a:solidFill>
                                  <a:schemeClr val="bg1">
                                    <a:lumMod val="75000"/>
                                    <a:lumOff val="25000"/>
                                    <a:alpha val="10000"/>
                                  </a:schemeClr>
                                </a:solidFill>
                              </a:ln>
                              <a:solidFill>
                                <a:schemeClr val="tx2"/>
                              </a:solidFill>
                              <a:effectLst>
                                <a:outerShdw blurRad="9525" dist="25400" dir="14640000" algn="tl" rotWithShape="0">
                                  <a:schemeClr val="bg1">
                                    <a:alpha val="3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sz="2400" i="1">
                          <a:ln>
                            <a:solidFill>
                              <a:schemeClr val="bg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>
                            <a:outerShdw blurRad="9525" dist="25400" dir="14640000" algn="tl" rotWithShape="0">
                              <a:schemeClr val="bg1">
                                <a:alpha val="3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"/>
                          <m:ctrlPr>
                            <a:rPr lang="en-US" sz="2400" i="1">
                              <a:ln>
                                <a:solidFill>
                                  <a:schemeClr val="bg1">
                                    <a:lumMod val="75000"/>
                                    <a:lumOff val="25000"/>
                                    <a:alpha val="10000"/>
                                  </a:schemeClr>
                                </a:solidFill>
                              </a:ln>
                              <a:solidFill>
                                <a:schemeClr val="tx2"/>
                              </a:solidFill>
                              <a:effectLst>
                                <a:outerShdw blurRad="9525" dist="25400" dir="14640000" algn="tl" rotWithShape="0">
                                  <a:schemeClr val="bg1">
                                    <a:alpha val="3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endChr m:val=""/>
                              <m:ctrlPr>
                                <a:rPr lang="en-US" sz="2400" i="1">
                                  <a:ln>
                                    <a:solidFill>
                                      <a:schemeClr val="bg1">
                                        <a:lumMod val="75000"/>
                                        <a:lumOff val="25000"/>
                                        <a:alpha val="10000"/>
                                      </a:schemeClr>
                                    </a:solidFill>
                                  </a:ln>
                                  <a:solidFill>
                                    <a:schemeClr val="tx2"/>
                                  </a:solidFill>
                                  <a:effectLst>
                                    <a:outerShdw blurRad="9525" dist="25400" dir="14640000" algn="tl" rotWithShape="0">
                                      <a:schemeClr val="bg1">
                                        <a:alpha val="3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n>
                                        <a:solidFill>
                                          <a:schemeClr val="bg1">
                                            <a:lumMod val="75000"/>
                                            <a:lumOff val="25000"/>
                                            <a:alpha val="10000"/>
                                          </a:schemeClr>
                                        </a:solidFill>
                                      </a:ln>
                                      <a:solidFill>
                                        <a:schemeClr val="tx2"/>
                                      </a:solidFill>
                                      <a:effectLst>
                                        <a:outerShdw blurRad="9525" dist="25400" dir="14640000" algn="tl" rotWithShape="0">
                                          <a:schemeClr val="bg1">
                                            <a:alpha val="3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n>
                                            <a:solidFill>
                                              <a:schemeClr val="bg1">
                                                <a:lumMod val="75000"/>
                                                <a:lumOff val="25000"/>
                                                <a:alpha val="10000"/>
                                              </a:schemeClr>
                                            </a:solidFill>
                                          </a:ln>
                                          <a:solidFill>
                                            <a:schemeClr val="tx2"/>
                                          </a:solidFill>
                                          <a:effectLst>
                                            <a:outerShdw blurRad="9525" dist="25400" dir="14640000" algn="tl" rotWithShape="0">
                                              <a:schemeClr val="bg1">
                                                <a:alpha val="30000"/>
                                              </a:scheme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ln>
                                                <a:solidFill>
                                                  <a:schemeClr val="bg1">
                                                    <a:lumMod val="75000"/>
                                                    <a:lumOff val="25000"/>
                                                    <a:alpha val="10000"/>
                                                  </a:schemeClr>
                                                </a:solidFill>
                                              </a:ln>
                                              <a:solidFill>
                                                <a:schemeClr val="tx2"/>
                                              </a:solidFill>
                                              <a:effectLst>
                                                <a:outerShdw blurRad="9525" dist="25400" dir="14640000" algn="tl" rotWithShape="0">
                                                  <a:schemeClr val="bg1">
                                                    <a:alpha val="30000"/>
                                                  </a:scheme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n>
                                                <a:solidFill>
                                                  <a:schemeClr val="bg1">
                                                    <a:lumMod val="75000"/>
                                                    <a:lumOff val="25000"/>
                                                    <a:alpha val="10000"/>
                                                  </a:schemeClr>
                                                </a:solidFill>
                                              </a:ln>
                                              <a:solidFill>
                                                <a:schemeClr val="tx2"/>
                                              </a:solidFill>
                                              <a:effectLst>
                                                <a:outerShdw blurRad="9525" dist="25400" dir="14640000" algn="tl" rotWithShape="0">
                                                  <a:schemeClr val="bg1">
                                                    <a:alpha val="30000"/>
                                                  </a:scheme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𝑚𝑐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ln>
                                            <a:solidFill>
                                              <a:schemeClr val="bg1">
                                                <a:lumMod val="75000"/>
                                                <a:lumOff val="25000"/>
                                                <a:alpha val="10000"/>
                                              </a:schemeClr>
                                            </a:solidFill>
                                          </a:ln>
                                          <a:solidFill>
                                            <a:schemeClr val="tx2"/>
                                          </a:solidFill>
                                          <a:effectLst>
                                            <a:outerShdw blurRad="9525" dist="25400" dir="14640000" algn="tl" rotWithShape="0">
                                              <a:schemeClr val="bg1">
                                                <a:alpha val="30000"/>
                                              </a:scheme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n>
                                        <a:solidFill>
                                          <a:schemeClr val="bg1">
                                            <a:lumMod val="75000"/>
                                            <a:lumOff val="25000"/>
                                            <a:alpha val="10000"/>
                                          </a:schemeClr>
                                        </a:solidFill>
                                      </a:ln>
                                      <a:solidFill>
                                        <a:schemeClr val="tx2"/>
                                      </a:solidFill>
                                      <a:effectLst>
                                        <a:outerShdw blurRad="9525" dist="25400" dir="14640000" algn="tl" rotWithShape="0">
                                          <a:schemeClr val="bg1">
                                            <a:alpha val="3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n>
                                            <a:solidFill>
                                              <a:schemeClr val="bg1">
                                                <a:lumMod val="75000"/>
                                                <a:lumOff val="25000"/>
                                                <a:alpha val="10000"/>
                                              </a:schemeClr>
                                            </a:solidFill>
                                          </a:ln>
                                          <a:solidFill>
                                            <a:schemeClr val="tx2"/>
                                          </a:solidFill>
                                          <a:effectLst>
                                            <a:outerShdw blurRad="9525" dist="25400" dir="14640000" algn="tl" rotWithShape="0">
                                              <a:schemeClr val="bg1">
                                                <a:alpha val="30000"/>
                                              </a:scheme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400" i="1">
                                              <a:ln>
                                                <a:solidFill>
                                                  <a:schemeClr val="bg1">
                                                    <a:lumMod val="75000"/>
                                                    <a:lumOff val="25000"/>
                                                    <a:alpha val="10000"/>
                                                  </a:schemeClr>
                                                </a:solidFill>
                                              </a:ln>
                                              <a:solidFill>
                                                <a:schemeClr val="tx2"/>
                                              </a:solidFill>
                                              <a:effectLst>
                                                <a:outerShdw blurRad="9525" dist="25400" dir="14640000" algn="tl" rotWithShape="0">
                                                  <a:schemeClr val="bg1">
                                                    <a:alpha val="30000"/>
                                                  </a:scheme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n>
                                                <a:solidFill>
                                                  <a:schemeClr val="bg1">
                                                    <a:lumMod val="75000"/>
                                                    <a:lumOff val="25000"/>
                                                    <a:alpha val="10000"/>
                                                  </a:schemeClr>
                                                </a:solidFill>
                                              </a:ln>
                                              <a:solidFill>
                                                <a:schemeClr val="tx2"/>
                                              </a:solidFill>
                                              <a:effectLst>
                                                <a:outerShdw blurRad="9525" dist="25400" dir="14640000" algn="tl" rotWithShape="0">
                                                  <a:schemeClr val="bg1">
                                                    <a:alpha val="30000"/>
                                                  </a:scheme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ln>
                                            <a:solidFill>
                                              <a:schemeClr val="bg1">
                                                <a:lumMod val="75000"/>
                                                <a:lumOff val="25000"/>
                                                <a:alpha val="10000"/>
                                              </a:schemeClr>
                                            </a:solidFill>
                                          </a:ln>
                                          <a:solidFill>
                                            <a:schemeClr val="tx2"/>
                                          </a:solidFill>
                                          <a:effectLst>
                                            <a:outerShdw blurRad="9525" dist="25400" dir="14640000" algn="tl" rotWithShape="0">
                                              <a:schemeClr val="bg1">
                                                <a:alpha val="30000"/>
                                              </a:scheme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e>
                          </m:d>
                          <m:r>
                            <a:rPr lang="en-US" sz="2400" i="1">
                              <a:ln>
                                <a:solidFill>
                                  <a:schemeClr val="bg1">
                                    <a:lumMod val="75000"/>
                                    <a:lumOff val="25000"/>
                                    <a:alpha val="10000"/>
                                  </a:schemeClr>
                                </a:solidFill>
                              </a:ln>
                              <a:solidFill>
                                <a:schemeClr val="tx2"/>
                              </a:solidFill>
                              <a:effectLst>
                                <a:outerShdw blurRad="9525" dist="25400" dir="14640000" algn="tl" rotWithShape="0">
                                  <a:schemeClr val="bg1">
                                    <a:alpha val="3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n>
                                <a:solidFill>
                                  <a:schemeClr val="bg1">
                                    <a:lumMod val="75000"/>
                                    <a:lumOff val="25000"/>
                                    <a:alpha val="10000"/>
                                  </a:schemeClr>
                                </a:solidFill>
                              </a:ln>
                              <a:solidFill>
                                <a:schemeClr val="tx2"/>
                              </a:solidFill>
                              <a:effectLst>
                                <a:outerShdw blurRad="9525" dist="25400" dir="14640000" algn="tl" rotWithShape="0">
                                  <a:schemeClr val="bg1">
                                    <a:alpha val="3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2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76E444EC-ABD9-4148-1CE2-43F0BCF96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414" y="2273909"/>
                <a:ext cx="3864076" cy="7454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6793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5309AEF-1AA4-DFDD-5273-6D6C30554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Flow-</a:t>
            </a:r>
            <a:r>
              <a:rPr lang="hu-HU" dirty="0" err="1"/>
              <a:t>frames</a:t>
            </a:r>
            <a:r>
              <a:rPr lang="hu-HU" dirty="0"/>
              <a:t> </a:t>
            </a:r>
            <a:r>
              <a:rPr lang="hu-HU"/>
              <a:t>comparison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B3E3076F-017B-3871-E83B-0ADCA52A2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Landau-Lifshitz frame – energy:</a:t>
                </a:r>
                <a:endParaRPr lang="en-US" sz="24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bSup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r>
                  <a:rPr lang="en-US" sz="2400" dirty="0"/>
                  <a:t>Eckart frame – particles:  </a:t>
                </a:r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bSup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bSup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p>
                      </m:sSubSup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p>
                      </m:sSubSup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bSup>
                    </m:oMath>
                  </m:oMathPara>
                </a14:m>
                <a:endParaRPr lang="hu-HU" sz="2400" b="0" i="1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/>
                  <a:t>-, or thermometer flow-frame – temperature four-vector:</a:t>
                </a: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p>
                      </m:sSubSup>
                      <m: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bSup>
                    </m:oMath>
                  </m:oMathPara>
                </a14:m>
                <a:endParaRPr lang="hu-HU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B3E3076F-017B-3871-E83B-0ADCA52A2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>
            <a:extLst>
              <a:ext uri="{FF2B5EF4-FFF2-40B4-BE49-F238E27FC236}">
                <a16:creationId xmlns:a16="http://schemas.microsoft.com/office/drawing/2014/main" id="{777C5C27-E0BC-1CFF-B647-6FE5200D7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TMF2024, 25th September 2024</a:t>
            </a:r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E28A12F-FA37-B0FE-BE03-4FF4FA416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7751-A41D-48CE-B2AC-FEF0DA010530}" type="slidenum">
              <a:rPr lang="hu-HU" smtClean="0"/>
              <a:t>9</a:t>
            </a:fld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C2802817-BF34-62CF-F869-ACA06398897D}"/>
              </a:ext>
            </a:extLst>
          </p:cNvPr>
          <p:cNvSpPr txBox="1"/>
          <p:nvPr/>
        </p:nvSpPr>
        <p:spPr>
          <a:xfrm>
            <a:off x="204444" y="6224508"/>
            <a:ext cx="11910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Akihiko </a:t>
            </a:r>
            <a:r>
              <a:rPr lang="en-US" dirty="0" err="1"/>
              <a:t>Monnai</a:t>
            </a:r>
            <a:r>
              <a:rPr lang="en-US" dirty="0"/>
              <a:t>, Phys. Rev. C 100, 014901, 2019</a:t>
            </a:r>
          </a:p>
          <a:p>
            <a:pPr algn="r"/>
            <a:r>
              <a:rPr lang="hu-HU" dirty="0" err="1"/>
              <a:t>Byung-Hoon</a:t>
            </a:r>
            <a:r>
              <a:rPr lang="hu-HU" dirty="0"/>
              <a:t> </a:t>
            </a:r>
            <a:r>
              <a:rPr lang="hu-HU" dirty="0" err="1"/>
              <a:t>Hwang</a:t>
            </a:r>
            <a:r>
              <a:rPr lang="en-US" dirty="0"/>
              <a:t>,</a:t>
            </a:r>
            <a:r>
              <a:rPr lang="hu-HU" dirty="0"/>
              <a:t> Fluid </a:t>
            </a:r>
            <a:r>
              <a:rPr lang="hu-HU" dirty="0" err="1"/>
              <a:t>Dyn</a:t>
            </a:r>
            <a:r>
              <a:rPr lang="hu-HU" dirty="0"/>
              <a:t>. </a:t>
            </a:r>
            <a:r>
              <a:rPr lang="hu-HU" dirty="0" err="1"/>
              <a:t>Res</a:t>
            </a:r>
            <a:r>
              <a:rPr lang="hu-HU" dirty="0"/>
              <a:t>. 54 015501</a:t>
            </a:r>
            <a:r>
              <a:rPr lang="en-US" dirty="0"/>
              <a:t>, 2022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593958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la">
  <a:themeElements>
    <a:clrScheme name="Pal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826F61"/>
      </a:accent1>
      <a:accent2>
        <a:srgbClr val="A19C7F"/>
      </a:accent2>
      <a:accent3>
        <a:srgbClr val="9AA489"/>
      </a:accent3>
      <a:accent4>
        <a:srgbClr val="7C938B"/>
      </a:accent4>
      <a:accent5>
        <a:srgbClr val="7C7D92"/>
      </a:accent5>
      <a:accent6>
        <a:srgbClr val="897376"/>
      </a:accent6>
      <a:hlink>
        <a:srgbClr val="D29B73"/>
      </a:hlink>
      <a:folHlink>
        <a:srgbClr val="F4C5A4"/>
      </a:folHlink>
    </a:clrScheme>
    <a:fontScheme name="Pal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l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FF747C5C-A8E8-4833-9E55-3D08FE4E487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7202</TotalTime>
  <Words>2106</Words>
  <Application>Microsoft Office PowerPoint</Application>
  <PresentationFormat>Szélesvásznú</PresentationFormat>
  <Paragraphs>243</Paragraphs>
  <Slides>21</Slides>
  <Notes>15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Calisto MT</vt:lpstr>
      <vt:lpstr>Cambria Math</vt:lpstr>
      <vt:lpstr>ElsevierSans</vt:lpstr>
      <vt:lpstr>Times New Roman</vt:lpstr>
      <vt:lpstr>Wingdings 2</vt:lpstr>
      <vt:lpstr>Pala</vt:lpstr>
      <vt:lpstr>Gravity and nonequilibrium thermodynamics: the origin of evolution equations</vt:lpstr>
      <vt:lpstr>Overview</vt:lpstr>
      <vt:lpstr>Gravitation and thermodynamics</vt:lpstr>
      <vt:lpstr>Gravitation and thermodynamics</vt:lpstr>
      <vt:lpstr>PowerPoint-bemutató</vt:lpstr>
      <vt:lpstr>PowerPoint-bemutató</vt:lpstr>
      <vt:lpstr>PowerPoint-bemutató</vt:lpstr>
      <vt:lpstr>Flow-frames and evolution equations</vt:lpstr>
      <vt:lpstr>Flow-frames comparison</vt:lpstr>
      <vt:lpstr>Gravitation and thermodynamics</vt:lpstr>
      <vt:lpstr>Vacuum solution</vt:lpstr>
      <vt:lpstr>Why do we need Dark Matter?</vt:lpstr>
      <vt:lpstr>PowerPoint-bemutató</vt:lpstr>
      <vt:lpstr>Is modified gravity better than dark matter?</vt:lpstr>
      <vt:lpstr>Galactic rotation curves</vt:lpstr>
      <vt:lpstr>PowerPoint-bemutató</vt:lpstr>
      <vt:lpstr>Connection to quantum mechanics</vt:lpstr>
      <vt:lpstr>Connection to quantum mechanics</vt:lpstr>
      <vt:lpstr>Summary</vt:lpstr>
      <vt:lpstr>Thank you for your attention!</vt:lpstr>
      <vt:lpstr>Cosmological and galactic simulations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Pszota Máté</dc:creator>
  <cp:lastModifiedBy>Máté Pszota</cp:lastModifiedBy>
  <cp:revision>58</cp:revision>
  <dcterms:created xsi:type="dcterms:W3CDTF">2023-12-01T10:02:53Z</dcterms:created>
  <dcterms:modified xsi:type="dcterms:W3CDTF">2024-09-22T09:06:25Z</dcterms:modified>
</cp:coreProperties>
</file>