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6426" r:id="rId1"/>
    <p:sldMasterId id="2147486452" r:id="rId2"/>
  </p:sldMasterIdLst>
  <p:notesMasterIdLst>
    <p:notesMasterId r:id="rId41"/>
  </p:notesMasterIdLst>
  <p:handoutMasterIdLst>
    <p:handoutMasterId r:id="rId42"/>
  </p:handoutMasterIdLst>
  <p:sldIdLst>
    <p:sldId id="257" r:id="rId3"/>
    <p:sldId id="337" r:id="rId4"/>
    <p:sldId id="335" r:id="rId5"/>
    <p:sldId id="329" r:id="rId6"/>
    <p:sldId id="331" r:id="rId7"/>
    <p:sldId id="332" r:id="rId8"/>
    <p:sldId id="334" r:id="rId9"/>
    <p:sldId id="346" r:id="rId10"/>
    <p:sldId id="338" r:id="rId11"/>
    <p:sldId id="340" r:id="rId12"/>
    <p:sldId id="341" r:id="rId13"/>
    <p:sldId id="368" r:id="rId14"/>
    <p:sldId id="343" r:id="rId15"/>
    <p:sldId id="342" r:id="rId16"/>
    <p:sldId id="352" r:id="rId17"/>
    <p:sldId id="353" r:id="rId18"/>
    <p:sldId id="354" r:id="rId19"/>
    <p:sldId id="355" r:id="rId20"/>
    <p:sldId id="366" r:id="rId21"/>
    <p:sldId id="365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4" r:id="rId30"/>
    <p:sldId id="291" r:id="rId31"/>
    <p:sldId id="347" r:id="rId32"/>
    <p:sldId id="369" r:id="rId33"/>
    <p:sldId id="345" r:id="rId34"/>
    <p:sldId id="333" r:id="rId35"/>
    <p:sldId id="330" r:id="rId36"/>
    <p:sldId id="336" r:id="rId37"/>
    <p:sldId id="348" r:id="rId38"/>
    <p:sldId id="356" r:id="rId39"/>
    <p:sldId id="339" r:id="rId4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3CC"/>
    <a:srgbClr val="EAEBA2"/>
    <a:srgbClr val="E3EB99"/>
    <a:srgbClr val="197A30"/>
    <a:srgbClr val="EAEAEA"/>
    <a:srgbClr val="ECECEC"/>
    <a:srgbClr val="000099"/>
    <a:srgbClr val="8CC7EA"/>
    <a:srgbClr val="66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71" autoAdjust="0"/>
  </p:normalViewPr>
  <p:slideViewPr>
    <p:cSldViewPr snapToGrid="0" snapToObjects="1">
      <p:cViewPr varScale="1">
        <p:scale>
          <a:sx n="102" d="100"/>
          <a:sy n="102" d="100"/>
        </p:scale>
        <p:origin x="-124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FA2383-1175-0C49-9790-996F924CA356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61F08CA-0818-CD40-A3F3-D0ED035A91E7}">
      <dgm:prSet phldrT="[Testo]"/>
      <dgm:spPr/>
      <dgm:t>
        <a:bodyPr/>
        <a:lstStyle/>
        <a:p>
          <a:r>
            <a:rPr lang="it-IT" dirty="0" smtClean="0"/>
            <a:t>TM</a:t>
          </a:r>
          <a:endParaRPr lang="it-IT" dirty="0"/>
        </a:p>
      </dgm:t>
    </dgm:pt>
    <dgm:pt modelId="{3EB357BE-7EC6-EE47-A44A-6B1D8EC15CFE}" type="parTrans" cxnId="{C596DE1B-737A-6843-AB2A-959B1BA82E2D}">
      <dgm:prSet/>
      <dgm:spPr/>
      <dgm:t>
        <a:bodyPr/>
        <a:lstStyle/>
        <a:p>
          <a:endParaRPr lang="it-IT"/>
        </a:p>
      </dgm:t>
    </dgm:pt>
    <dgm:pt modelId="{03B23EB2-ECA6-C047-B7C2-63413C2539BA}" type="sibTrans" cxnId="{C596DE1B-737A-6843-AB2A-959B1BA82E2D}">
      <dgm:prSet/>
      <dgm:spPr/>
      <dgm:t>
        <a:bodyPr/>
        <a:lstStyle/>
        <a:p>
          <a:endParaRPr lang="it-IT"/>
        </a:p>
      </dgm:t>
    </dgm:pt>
    <dgm:pt modelId="{6F47E399-5B54-1041-BCB9-EB3E9E546412}">
      <dgm:prSet phldrT="[Testo]"/>
      <dgm:spPr/>
      <dgm:t>
        <a:bodyPr/>
        <a:lstStyle/>
        <a:p>
          <a:r>
            <a:rPr lang="it-IT" dirty="0" smtClean="0"/>
            <a:t>Interface TM</a:t>
          </a:r>
          <a:endParaRPr lang="it-IT" dirty="0"/>
        </a:p>
      </dgm:t>
    </dgm:pt>
    <dgm:pt modelId="{0B40E3D1-1BC0-7442-B295-6CEFAAF92236}" type="parTrans" cxnId="{5A086608-419E-5844-B6C2-1FA3A42AC2A3}">
      <dgm:prSet/>
      <dgm:spPr/>
      <dgm:t>
        <a:bodyPr/>
        <a:lstStyle/>
        <a:p>
          <a:endParaRPr lang="it-IT"/>
        </a:p>
      </dgm:t>
    </dgm:pt>
    <dgm:pt modelId="{6D2414AF-03A1-BD44-8FA7-CA33C10B9E14}" type="sibTrans" cxnId="{5A086608-419E-5844-B6C2-1FA3A42AC2A3}">
      <dgm:prSet/>
      <dgm:spPr/>
      <dgm:t>
        <a:bodyPr/>
        <a:lstStyle/>
        <a:p>
          <a:endParaRPr lang="it-IT"/>
        </a:p>
      </dgm:t>
    </dgm:pt>
    <dgm:pt modelId="{D3A4168C-8EE2-9A4B-8514-E10F7D017974}">
      <dgm:prSet phldrT="[Testo]"/>
      <dgm:spPr/>
      <dgm:t>
        <a:bodyPr/>
        <a:lstStyle/>
        <a:p>
          <a:r>
            <a:rPr lang="it-IT" dirty="0" smtClean="0"/>
            <a:t>Sub </a:t>
          </a:r>
          <a:r>
            <a:rPr lang="it-IT" dirty="0" err="1" smtClean="0"/>
            <a:t>El</a:t>
          </a:r>
          <a:r>
            <a:rPr lang="it-IT" dirty="0" smtClean="0"/>
            <a:t> </a:t>
          </a:r>
          <a:r>
            <a:rPr lang="it-IT" dirty="0" err="1" smtClean="0"/>
            <a:t>Mng</a:t>
          </a:r>
          <a:endParaRPr lang="it-IT" dirty="0"/>
        </a:p>
      </dgm:t>
    </dgm:pt>
    <dgm:pt modelId="{7FDB5611-6421-734B-8DCB-F2F6A189AFDF}" type="parTrans" cxnId="{A90902A8-3DF1-6749-A9AB-40666C4BB028}">
      <dgm:prSet/>
      <dgm:spPr/>
      <dgm:t>
        <a:bodyPr/>
        <a:lstStyle/>
        <a:p>
          <a:endParaRPr lang="it-IT"/>
        </a:p>
      </dgm:t>
    </dgm:pt>
    <dgm:pt modelId="{C80D9390-4DFD-2540-AE6D-DA4E4E52F005}" type="sibTrans" cxnId="{A90902A8-3DF1-6749-A9AB-40666C4BB028}">
      <dgm:prSet/>
      <dgm:spPr/>
      <dgm:t>
        <a:bodyPr/>
        <a:lstStyle/>
        <a:p>
          <a:endParaRPr lang="it-IT"/>
        </a:p>
      </dgm:t>
    </dgm:pt>
    <dgm:pt modelId="{9725CA09-9ADF-6A45-9D25-266351998263}">
      <dgm:prSet phldrT="[Testo]"/>
      <dgm:spPr/>
      <dgm:t>
        <a:bodyPr/>
        <a:lstStyle/>
        <a:p>
          <a:r>
            <a:rPr lang="it-IT" dirty="0" smtClean="0"/>
            <a:t>LMC self M</a:t>
          </a:r>
          <a:endParaRPr lang="it-IT" dirty="0"/>
        </a:p>
      </dgm:t>
    </dgm:pt>
    <dgm:pt modelId="{F168DC1E-C7A6-4C47-B9B2-993F4B44DF05}" type="parTrans" cxnId="{B4C1349B-D1A9-984E-946B-B46FB6931696}">
      <dgm:prSet/>
      <dgm:spPr/>
      <dgm:t>
        <a:bodyPr/>
        <a:lstStyle/>
        <a:p>
          <a:endParaRPr lang="it-IT"/>
        </a:p>
      </dgm:t>
    </dgm:pt>
    <dgm:pt modelId="{6E544DEE-B194-D942-8ED8-2341F3889AE2}" type="sibTrans" cxnId="{B4C1349B-D1A9-984E-946B-B46FB6931696}">
      <dgm:prSet/>
      <dgm:spPr/>
      <dgm:t>
        <a:bodyPr/>
        <a:lstStyle/>
        <a:p>
          <a:endParaRPr lang="it-IT"/>
        </a:p>
      </dgm:t>
    </dgm:pt>
    <dgm:pt modelId="{2E3E3905-65F1-4C49-9158-4CA96B37FC80}">
      <dgm:prSet phldrT="[Testo]"/>
      <dgm:spPr/>
      <dgm:t>
        <a:bodyPr/>
        <a:lstStyle/>
        <a:p>
          <a:r>
            <a:rPr lang="it-IT" dirty="0" err="1" smtClean="0"/>
            <a:t>Config</a:t>
          </a:r>
          <a:endParaRPr lang="it-IT" dirty="0"/>
        </a:p>
      </dgm:t>
    </dgm:pt>
    <dgm:pt modelId="{25BB65A2-B779-304C-BD00-F720099E5FF6}" type="parTrans" cxnId="{88EE27F2-041A-A246-9EAA-04DB04D1C15C}">
      <dgm:prSet/>
      <dgm:spPr/>
      <dgm:t>
        <a:bodyPr/>
        <a:lstStyle/>
        <a:p>
          <a:endParaRPr lang="it-IT"/>
        </a:p>
      </dgm:t>
    </dgm:pt>
    <dgm:pt modelId="{AEC0A21A-EC29-8E43-B0C6-C6DDD11A5216}" type="sibTrans" cxnId="{88EE27F2-041A-A246-9EAA-04DB04D1C15C}">
      <dgm:prSet/>
      <dgm:spPr/>
      <dgm:t>
        <a:bodyPr/>
        <a:lstStyle/>
        <a:p>
          <a:endParaRPr lang="it-IT"/>
        </a:p>
      </dgm:t>
    </dgm:pt>
    <dgm:pt modelId="{BC449440-1F35-8740-8B71-5225B75F5B22}">
      <dgm:prSet phldrT="[Testo]"/>
      <dgm:spPr/>
      <dgm:t>
        <a:bodyPr/>
        <a:lstStyle/>
        <a:p>
          <a:r>
            <a:rPr lang="it-IT" dirty="0" smtClean="0"/>
            <a:t>Monitor </a:t>
          </a:r>
          <a:r>
            <a:rPr lang="it-IT" dirty="0" err="1" smtClean="0"/>
            <a:t>aggre</a:t>
          </a:r>
          <a:endParaRPr lang="it-IT" dirty="0"/>
        </a:p>
      </dgm:t>
    </dgm:pt>
    <dgm:pt modelId="{210341C3-50AD-D64E-85DF-A35DC5DA3A5C}" type="parTrans" cxnId="{3913C8AD-98CA-9546-AA28-68898D8CE892}">
      <dgm:prSet/>
      <dgm:spPr/>
      <dgm:t>
        <a:bodyPr/>
        <a:lstStyle/>
        <a:p>
          <a:endParaRPr lang="it-IT"/>
        </a:p>
      </dgm:t>
    </dgm:pt>
    <dgm:pt modelId="{490DADD1-DE5E-3346-8FFD-EBB213766879}" type="sibTrans" cxnId="{3913C8AD-98CA-9546-AA28-68898D8CE892}">
      <dgm:prSet/>
      <dgm:spPr/>
      <dgm:t>
        <a:bodyPr/>
        <a:lstStyle/>
        <a:p>
          <a:endParaRPr lang="it-IT"/>
        </a:p>
      </dgm:t>
    </dgm:pt>
    <dgm:pt modelId="{FD35433B-74B9-ED47-B205-EFAB8024A5AD}">
      <dgm:prSet phldrT="[Testo]"/>
      <dgm:spPr/>
      <dgm:t>
        <a:bodyPr/>
        <a:lstStyle/>
        <a:p>
          <a:r>
            <a:rPr lang="it-IT" dirty="0" err="1" smtClean="0"/>
            <a:t>Capability</a:t>
          </a:r>
          <a:r>
            <a:rPr lang="it-IT" dirty="0" smtClean="0"/>
            <a:t> </a:t>
          </a:r>
          <a:r>
            <a:rPr lang="it-IT" dirty="0" err="1" smtClean="0"/>
            <a:t>Mng</a:t>
          </a:r>
          <a:endParaRPr lang="it-IT" dirty="0"/>
        </a:p>
      </dgm:t>
    </dgm:pt>
    <dgm:pt modelId="{9E36CFE2-AAF0-6E45-ACB5-678C4ABFD8D1}" type="parTrans" cxnId="{E0DF7CA2-6B73-8F4F-89B4-D5BCDFBF0305}">
      <dgm:prSet/>
      <dgm:spPr/>
      <dgm:t>
        <a:bodyPr/>
        <a:lstStyle/>
        <a:p>
          <a:endParaRPr lang="it-IT"/>
        </a:p>
      </dgm:t>
    </dgm:pt>
    <dgm:pt modelId="{C1C8556A-8873-294A-B0FE-5A4B785D4E72}" type="sibTrans" cxnId="{E0DF7CA2-6B73-8F4F-89B4-D5BCDFBF0305}">
      <dgm:prSet/>
      <dgm:spPr/>
      <dgm:t>
        <a:bodyPr/>
        <a:lstStyle/>
        <a:p>
          <a:endParaRPr lang="it-IT"/>
        </a:p>
      </dgm:t>
    </dgm:pt>
    <dgm:pt modelId="{D8F2DBF5-6021-1B41-BFD8-8F9FEED33DDF}">
      <dgm:prSet phldrT="[Testo]"/>
      <dgm:spPr/>
      <dgm:t>
        <a:bodyPr/>
        <a:lstStyle/>
        <a:p>
          <a:endParaRPr lang="it-IT" dirty="0"/>
        </a:p>
      </dgm:t>
    </dgm:pt>
    <dgm:pt modelId="{90213F84-2EEA-3B48-962A-8C8B8AF408C6}" type="parTrans" cxnId="{89C48298-CA8A-C447-BFF8-C78634DECC90}">
      <dgm:prSet/>
      <dgm:spPr/>
      <dgm:t>
        <a:bodyPr/>
        <a:lstStyle/>
        <a:p>
          <a:endParaRPr lang="it-IT"/>
        </a:p>
      </dgm:t>
    </dgm:pt>
    <dgm:pt modelId="{6FC1615F-B752-A94D-93B3-447A83E6422F}" type="sibTrans" cxnId="{89C48298-CA8A-C447-BFF8-C78634DECC90}">
      <dgm:prSet/>
      <dgm:spPr/>
      <dgm:t>
        <a:bodyPr/>
        <a:lstStyle/>
        <a:p>
          <a:endParaRPr lang="it-IT"/>
        </a:p>
      </dgm:t>
    </dgm:pt>
    <dgm:pt modelId="{BB721334-4699-434A-97D7-8BA7867E2A61}" type="pres">
      <dgm:prSet presAssocID="{1FFA2383-1175-0C49-9790-996F924CA35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4159A8E0-17D3-724F-A0F7-D922F89006CB}" type="pres">
      <dgm:prSet presAssocID="{F61F08CA-0818-CD40-A3F3-D0ED035A91E7}" presName="hierRoot1" presStyleCnt="0"/>
      <dgm:spPr/>
    </dgm:pt>
    <dgm:pt modelId="{B94469D1-35FD-B74C-ADCD-1BD0A08B42F8}" type="pres">
      <dgm:prSet presAssocID="{F61F08CA-0818-CD40-A3F3-D0ED035A91E7}" presName="composite" presStyleCnt="0"/>
      <dgm:spPr/>
    </dgm:pt>
    <dgm:pt modelId="{5D235B44-88D2-8949-B9EE-0EDDA9F50B89}" type="pres">
      <dgm:prSet presAssocID="{F61F08CA-0818-CD40-A3F3-D0ED035A91E7}" presName="background" presStyleLbl="node0" presStyleIdx="0" presStyleCnt="2"/>
      <dgm:spPr/>
    </dgm:pt>
    <dgm:pt modelId="{6CDCFF4D-5C3B-E14B-B87D-38D2414DFE8A}" type="pres">
      <dgm:prSet presAssocID="{F61F08CA-0818-CD40-A3F3-D0ED035A91E7}" presName="text" presStyleLbl="fgAcc0" presStyleIdx="0" presStyleCnt="2" custScaleX="217984" custScaleY="63824" custLinFactY="-79425" custLinFactNeighborX="69348" custLinFactNeighborY="-10000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7B90162E-A56D-424B-A1EE-0A215479836D}" type="pres">
      <dgm:prSet presAssocID="{F61F08CA-0818-CD40-A3F3-D0ED035A91E7}" presName="hierChild2" presStyleCnt="0"/>
      <dgm:spPr/>
    </dgm:pt>
    <dgm:pt modelId="{068D426B-6577-3E40-8E91-F4D923408831}" type="pres">
      <dgm:prSet presAssocID="{0B40E3D1-1BC0-7442-B295-6CEFAAF92236}" presName="Name10" presStyleLbl="parChTrans1D2" presStyleIdx="0" presStyleCnt="6"/>
      <dgm:spPr/>
      <dgm:t>
        <a:bodyPr/>
        <a:lstStyle/>
        <a:p>
          <a:endParaRPr lang="it-IT"/>
        </a:p>
      </dgm:t>
    </dgm:pt>
    <dgm:pt modelId="{4568B756-8B89-6C4E-B958-69228B5F9F4B}" type="pres">
      <dgm:prSet presAssocID="{6F47E399-5B54-1041-BCB9-EB3E9E546412}" presName="hierRoot2" presStyleCnt="0"/>
      <dgm:spPr/>
    </dgm:pt>
    <dgm:pt modelId="{A605C064-5FD7-E948-AD06-8CE2EF1DCC9B}" type="pres">
      <dgm:prSet presAssocID="{6F47E399-5B54-1041-BCB9-EB3E9E546412}" presName="composite2" presStyleCnt="0"/>
      <dgm:spPr/>
    </dgm:pt>
    <dgm:pt modelId="{152E5A99-7FC3-FB48-AA99-1E4D455AF9C5}" type="pres">
      <dgm:prSet presAssocID="{6F47E399-5B54-1041-BCB9-EB3E9E546412}" presName="background2" presStyleLbl="node2" presStyleIdx="0" presStyleCnt="6"/>
      <dgm:spPr/>
    </dgm:pt>
    <dgm:pt modelId="{A42251FE-1DA0-B240-9F65-894988A08E95}" type="pres">
      <dgm:prSet presAssocID="{6F47E399-5B54-1041-BCB9-EB3E9E546412}" presName="text2" presStyleLbl="fgAcc2" presStyleIdx="0" presStyleCnt="6" custScaleX="152262" custScaleY="52217" custLinFactY="-48220" custLinFactNeighborX="75952" custLinFactNeighborY="-10000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C78DED38-E4A9-854E-A0AE-AF1915847C35}" type="pres">
      <dgm:prSet presAssocID="{6F47E399-5B54-1041-BCB9-EB3E9E546412}" presName="hierChild3" presStyleCnt="0"/>
      <dgm:spPr/>
    </dgm:pt>
    <dgm:pt modelId="{98A9AA9E-79E1-5043-BDE5-DD2E339A6065}" type="pres">
      <dgm:prSet presAssocID="{D8F2DBF5-6021-1B41-BFD8-8F9FEED33DDF}" presName="hierRoot1" presStyleCnt="0"/>
      <dgm:spPr/>
    </dgm:pt>
    <dgm:pt modelId="{5894F766-085E-1244-ABE9-75F26405D909}" type="pres">
      <dgm:prSet presAssocID="{D8F2DBF5-6021-1B41-BFD8-8F9FEED33DDF}" presName="composite" presStyleCnt="0"/>
      <dgm:spPr/>
    </dgm:pt>
    <dgm:pt modelId="{C02119F6-A93E-704E-94AC-58CA440FC470}" type="pres">
      <dgm:prSet presAssocID="{D8F2DBF5-6021-1B41-BFD8-8F9FEED33DDF}" presName="background" presStyleLbl="node0" presStyleIdx="1" presStyleCnt="2"/>
      <dgm:spPr/>
    </dgm:pt>
    <dgm:pt modelId="{CDE5A79F-B12D-DB4C-A521-35B60DE9D87D}" type="pres">
      <dgm:prSet presAssocID="{D8F2DBF5-6021-1B41-BFD8-8F9FEED33DDF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D00AB3E5-3109-F543-A5AB-B52C202A1733}" type="pres">
      <dgm:prSet presAssocID="{D8F2DBF5-6021-1B41-BFD8-8F9FEED33DDF}" presName="hierChild2" presStyleCnt="0"/>
      <dgm:spPr/>
    </dgm:pt>
    <dgm:pt modelId="{1C29FDAA-4D46-7D43-BCAC-65ED4B1471AA}" type="pres">
      <dgm:prSet presAssocID="{7FDB5611-6421-734B-8DCB-F2F6A189AFDF}" presName="Name10" presStyleLbl="parChTrans1D2" presStyleIdx="1" presStyleCnt="6"/>
      <dgm:spPr/>
      <dgm:t>
        <a:bodyPr/>
        <a:lstStyle/>
        <a:p>
          <a:endParaRPr lang="it-IT"/>
        </a:p>
      </dgm:t>
    </dgm:pt>
    <dgm:pt modelId="{5E7174A7-AD60-A241-A94D-39D716AC16EC}" type="pres">
      <dgm:prSet presAssocID="{D3A4168C-8EE2-9A4B-8514-E10F7D017974}" presName="hierRoot2" presStyleCnt="0"/>
      <dgm:spPr/>
    </dgm:pt>
    <dgm:pt modelId="{21F81F45-21D1-734D-B8F4-E70B1CB5545C}" type="pres">
      <dgm:prSet presAssocID="{D3A4168C-8EE2-9A4B-8514-E10F7D017974}" presName="composite2" presStyleCnt="0"/>
      <dgm:spPr/>
    </dgm:pt>
    <dgm:pt modelId="{B3E97EBC-978D-BA4A-BD20-E680F3C92CEF}" type="pres">
      <dgm:prSet presAssocID="{D3A4168C-8EE2-9A4B-8514-E10F7D017974}" presName="background2" presStyleLbl="node2" presStyleIdx="1" presStyleCnt="6"/>
      <dgm:spPr/>
    </dgm:pt>
    <dgm:pt modelId="{FCBACBEE-1370-6B43-B352-24DFF21605EE}" type="pres">
      <dgm:prSet presAssocID="{D3A4168C-8EE2-9A4B-8514-E10F7D017974}" presName="text2" presStyleLbl="fgAcc2" presStyleIdx="1" presStyleCnt="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83078D1B-46E0-114F-BCBE-C41A1EE7C3A8}" type="pres">
      <dgm:prSet presAssocID="{D3A4168C-8EE2-9A4B-8514-E10F7D017974}" presName="hierChild3" presStyleCnt="0"/>
      <dgm:spPr/>
    </dgm:pt>
    <dgm:pt modelId="{0288537F-98EC-F340-A1B9-2EAB9AECDFC5}" type="pres">
      <dgm:prSet presAssocID="{F168DC1E-C7A6-4C47-B9B2-993F4B44DF05}" presName="Name10" presStyleLbl="parChTrans1D2" presStyleIdx="2" presStyleCnt="6"/>
      <dgm:spPr/>
      <dgm:t>
        <a:bodyPr/>
        <a:lstStyle/>
        <a:p>
          <a:endParaRPr lang="it-IT"/>
        </a:p>
      </dgm:t>
    </dgm:pt>
    <dgm:pt modelId="{DFF8BAD9-73C4-E548-B4C7-5B4C4129AC18}" type="pres">
      <dgm:prSet presAssocID="{9725CA09-9ADF-6A45-9D25-266351998263}" presName="hierRoot2" presStyleCnt="0"/>
      <dgm:spPr/>
    </dgm:pt>
    <dgm:pt modelId="{54236882-D0A1-8D4C-B405-338CB45D5CE8}" type="pres">
      <dgm:prSet presAssocID="{9725CA09-9ADF-6A45-9D25-266351998263}" presName="composite2" presStyleCnt="0"/>
      <dgm:spPr/>
    </dgm:pt>
    <dgm:pt modelId="{EF8A3CF5-FF9B-564A-90A8-234F34E35670}" type="pres">
      <dgm:prSet presAssocID="{9725CA09-9ADF-6A45-9D25-266351998263}" presName="background2" presStyleLbl="node2" presStyleIdx="2" presStyleCnt="6"/>
      <dgm:spPr/>
    </dgm:pt>
    <dgm:pt modelId="{8A133BA4-338E-C345-9BC3-0B2FF2DB5056}" type="pres">
      <dgm:prSet presAssocID="{9725CA09-9ADF-6A45-9D25-266351998263}" presName="text2" presStyleLbl="fgAcc2" presStyleIdx="2" presStyleCnt="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D83364A0-274C-674F-B2DB-AA30835A0F2E}" type="pres">
      <dgm:prSet presAssocID="{9725CA09-9ADF-6A45-9D25-266351998263}" presName="hierChild3" presStyleCnt="0"/>
      <dgm:spPr/>
    </dgm:pt>
    <dgm:pt modelId="{C20372E6-E740-9B48-BAF5-3B34F4EFF5CC}" type="pres">
      <dgm:prSet presAssocID="{25BB65A2-B779-304C-BD00-F720099E5FF6}" presName="Name10" presStyleLbl="parChTrans1D2" presStyleIdx="3" presStyleCnt="6"/>
      <dgm:spPr/>
      <dgm:t>
        <a:bodyPr/>
        <a:lstStyle/>
        <a:p>
          <a:endParaRPr lang="it-IT"/>
        </a:p>
      </dgm:t>
    </dgm:pt>
    <dgm:pt modelId="{2CBF2F05-49B7-8A49-8105-BD30477566A7}" type="pres">
      <dgm:prSet presAssocID="{2E3E3905-65F1-4C49-9158-4CA96B37FC80}" presName="hierRoot2" presStyleCnt="0"/>
      <dgm:spPr/>
    </dgm:pt>
    <dgm:pt modelId="{6889D80E-8BD9-C845-8C61-8F175CBBBFB3}" type="pres">
      <dgm:prSet presAssocID="{2E3E3905-65F1-4C49-9158-4CA96B37FC80}" presName="composite2" presStyleCnt="0"/>
      <dgm:spPr/>
    </dgm:pt>
    <dgm:pt modelId="{C50D0505-3A35-EF49-815B-F142FF41A6ED}" type="pres">
      <dgm:prSet presAssocID="{2E3E3905-65F1-4C49-9158-4CA96B37FC80}" presName="background2" presStyleLbl="node2" presStyleIdx="3" presStyleCnt="6"/>
      <dgm:spPr/>
    </dgm:pt>
    <dgm:pt modelId="{242F0590-3131-6742-82C2-8814269F5BD2}" type="pres">
      <dgm:prSet presAssocID="{2E3E3905-65F1-4C49-9158-4CA96B37FC80}" presName="text2" presStyleLbl="fgAcc2" presStyleIdx="3" presStyleCnt="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0E7B98B4-3F7E-CD4A-A154-F73BC2387F47}" type="pres">
      <dgm:prSet presAssocID="{2E3E3905-65F1-4C49-9158-4CA96B37FC80}" presName="hierChild3" presStyleCnt="0"/>
      <dgm:spPr/>
    </dgm:pt>
    <dgm:pt modelId="{59806306-7421-F444-AC01-B44745FBFBE7}" type="pres">
      <dgm:prSet presAssocID="{210341C3-50AD-D64E-85DF-A35DC5DA3A5C}" presName="Name10" presStyleLbl="parChTrans1D2" presStyleIdx="4" presStyleCnt="6"/>
      <dgm:spPr/>
      <dgm:t>
        <a:bodyPr/>
        <a:lstStyle/>
        <a:p>
          <a:endParaRPr lang="it-IT"/>
        </a:p>
      </dgm:t>
    </dgm:pt>
    <dgm:pt modelId="{8D2D1971-E062-EC42-86ED-AC73B19C63E4}" type="pres">
      <dgm:prSet presAssocID="{BC449440-1F35-8740-8B71-5225B75F5B22}" presName="hierRoot2" presStyleCnt="0"/>
      <dgm:spPr/>
    </dgm:pt>
    <dgm:pt modelId="{31DFA90B-B67F-354D-BC77-2F2B6B327C41}" type="pres">
      <dgm:prSet presAssocID="{BC449440-1F35-8740-8B71-5225B75F5B22}" presName="composite2" presStyleCnt="0"/>
      <dgm:spPr/>
    </dgm:pt>
    <dgm:pt modelId="{8CB5E4CC-DBB8-9249-9246-A97F4E710D6F}" type="pres">
      <dgm:prSet presAssocID="{BC449440-1F35-8740-8B71-5225B75F5B22}" presName="background2" presStyleLbl="node2" presStyleIdx="4" presStyleCnt="6"/>
      <dgm:spPr/>
    </dgm:pt>
    <dgm:pt modelId="{517833A9-C8F2-7C49-A815-63CCB1D8F9D1}" type="pres">
      <dgm:prSet presAssocID="{BC449440-1F35-8740-8B71-5225B75F5B22}" presName="text2" presStyleLbl="fgAcc2" presStyleIdx="4" presStyleCnt="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8723DEBD-1BCB-E841-B479-635BDA34AC7B}" type="pres">
      <dgm:prSet presAssocID="{BC449440-1F35-8740-8B71-5225B75F5B22}" presName="hierChild3" presStyleCnt="0"/>
      <dgm:spPr/>
    </dgm:pt>
    <dgm:pt modelId="{6530D88C-BF45-F148-99C8-44FE33037497}" type="pres">
      <dgm:prSet presAssocID="{9E36CFE2-AAF0-6E45-ACB5-678C4ABFD8D1}" presName="Name10" presStyleLbl="parChTrans1D2" presStyleIdx="5" presStyleCnt="6"/>
      <dgm:spPr/>
      <dgm:t>
        <a:bodyPr/>
        <a:lstStyle/>
        <a:p>
          <a:endParaRPr lang="it-IT"/>
        </a:p>
      </dgm:t>
    </dgm:pt>
    <dgm:pt modelId="{66D194D2-479E-0045-B282-3CDE32C005D6}" type="pres">
      <dgm:prSet presAssocID="{FD35433B-74B9-ED47-B205-EFAB8024A5AD}" presName="hierRoot2" presStyleCnt="0"/>
      <dgm:spPr/>
    </dgm:pt>
    <dgm:pt modelId="{2E08D1A3-0F57-8341-B704-B0C1187F0A27}" type="pres">
      <dgm:prSet presAssocID="{FD35433B-74B9-ED47-B205-EFAB8024A5AD}" presName="composite2" presStyleCnt="0"/>
      <dgm:spPr/>
    </dgm:pt>
    <dgm:pt modelId="{9BC8E9F7-6C7D-6844-9AEF-A3D19ECBF856}" type="pres">
      <dgm:prSet presAssocID="{FD35433B-74B9-ED47-B205-EFAB8024A5AD}" presName="background2" presStyleLbl="node2" presStyleIdx="5" presStyleCnt="6"/>
      <dgm:spPr/>
    </dgm:pt>
    <dgm:pt modelId="{42F49FF3-11BB-AF49-B08C-FC774B391583}" type="pres">
      <dgm:prSet presAssocID="{FD35433B-74B9-ED47-B205-EFAB8024A5AD}" presName="text2" presStyleLbl="fgAcc2" presStyleIdx="5" presStyleCnt="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78EBC33C-4A9C-3448-B410-B8BCEC19E23B}" type="pres">
      <dgm:prSet presAssocID="{FD35433B-74B9-ED47-B205-EFAB8024A5AD}" presName="hierChild3" presStyleCnt="0"/>
      <dgm:spPr/>
    </dgm:pt>
  </dgm:ptLst>
  <dgm:cxnLst>
    <dgm:cxn modelId="{A90902A8-3DF1-6749-A9AB-40666C4BB028}" srcId="{D8F2DBF5-6021-1B41-BFD8-8F9FEED33DDF}" destId="{D3A4168C-8EE2-9A4B-8514-E10F7D017974}" srcOrd="0" destOrd="0" parTransId="{7FDB5611-6421-734B-8DCB-F2F6A189AFDF}" sibTransId="{C80D9390-4DFD-2540-AE6D-DA4E4E52F005}"/>
    <dgm:cxn modelId="{89C48298-CA8A-C447-BFF8-C78634DECC90}" srcId="{1FFA2383-1175-0C49-9790-996F924CA356}" destId="{D8F2DBF5-6021-1B41-BFD8-8F9FEED33DDF}" srcOrd="1" destOrd="0" parTransId="{90213F84-2EEA-3B48-962A-8C8B8AF408C6}" sibTransId="{6FC1615F-B752-A94D-93B3-447A83E6422F}"/>
    <dgm:cxn modelId="{6C9B61FD-E288-514F-A6BC-8E073490F158}" type="presOf" srcId="{F168DC1E-C7A6-4C47-B9B2-993F4B44DF05}" destId="{0288537F-98EC-F340-A1B9-2EAB9AECDFC5}" srcOrd="0" destOrd="0" presId="urn:microsoft.com/office/officeart/2005/8/layout/hierarchy1"/>
    <dgm:cxn modelId="{C596DE1B-737A-6843-AB2A-959B1BA82E2D}" srcId="{1FFA2383-1175-0C49-9790-996F924CA356}" destId="{F61F08CA-0818-CD40-A3F3-D0ED035A91E7}" srcOrd="0" destOrd="0" parTransId="{3EB357BE-7EC6-EE47-A44A-6B1D8EC15CFE}" sibTransId="{03B23EB2-ECA6-C047-B7C2-63413C2539BA}"/>
    <dgm:cxn modelId="{D944233B-E1B1-0B47-B753-0C8399BA7796}" type="presOf" srcId="{9E36CFE2-AAF0-6E45-ACB5-678C4ABFD8D1}" destId="{6530D88C-BF45-F148-99C8-44FE33037497}" srcOrd="0" destOrd="0" presId="urn:microsoft.com/office/officeart/2005/8/layout/hierarchy1"/>
    <dgm:cxn modelId="{88EE27F2-041A-A246-9EAA-04DB04D1C15C}" srcId="{D8F2DBF5-6021-1B41-BFD8-8F9FEED33DDF}" destId="{2E3E3905-65F1-4C49-9158-4CA96B37FC80}" srcOrd="2" destOrd="0" parTransId="{25BB65A2-B779-304C-BD00-F720099E5FF6}" sibTransId="{AEC0A21A-EC29-8E43-B0C6-C6DDD11A5216}"/>
    <dgm:cxn modelId="{97F20153-E6CE-FA4C-BFD7-91B69D232075}" type="presOf" srcId="{210341C3-50AD-D64E-85DF-A35DC5DA3A5C}" destId="{59806306-7421-F444-AC01-B44745FBFBE7}" srcOrd="0" destOrd="0" presId="urn:microsoft.com/office/officeart/2005/8/layout/hierarchy1"/>
    <dgm:cxn modelId="{85CDE944-AA5C-6340-90A6-8A1BA2128054}" type="presOf" srcId="{BC449440-1F35-8740-8B71-5225B75F5B22}" destId="{517833A9-C8F2-7C49-A815-63CCB1D8F9D1}" srcOrd="0" destOrd="0" presId="urn:microsoft.com/office/officeart/2005/8/layout/hierarchy1"/>
    <dgm:cxn modelId="{E2405079-984B-1546-9A2A-6A3333F5ADF5}" type="presOf" srcId="{FD35433B-74B9-ED47-B205-EFAB8024A5AD}" destId="{42F49FF3-11BB-AF49-B08C-FC774B391583}" srcOrd="0" destOrd="0" presId="urn:microsoft.com/office/officeart/2005/8/layout/hierarchy1"/>
    <dgm:cxn modelId="{EBC0D94B-F123-3A42-BAFC-6779A201097D}" type="presOf" srcId="{2E3E3905-65F1-4C49-9158-4CA96B37FC80}" destId="{242F0590-3131-6742-82C2-8814269F5BD2}" srcOrd="0" destOrd="0" presId="urn:microsoft.com/office/officeart/2005/8/layout/hierarchy1"/>
    <dgm:cxn modelId="{4FAA7C3C-A1CB-C947-8F3F-08D8D7EE51D0}" type="presOf" srcId="{25BB65A2-B779-304C-BD00-F720099E5FF6}" destId="{C20372E6-E740-9B48-BAF5-3B34F4EFF5CC}" srcOrd="0" destOrd="0" presId="urn:microsoft.com/office/officeart/2005/8/layout/hierarchy1"/>
    <dgm:cxn modelId="{49DEE30C-A3C6-C948-A705-7475D3834FDB}" type="presOf" srcId="{1FFA2383-1175-0C49-9790-996F924CA356}" destId="{BB721334-4699-434A-97D7-8BA7867E2A61}" srcOrd="0" destOrd="0" presId="urn:microsoft.com/office/officeart/2005/8/layout/hierarchy1"/>
    <dgm:cxn modelId="{6BD1367F-E479-FB46-A47A-FFC3A44746C6}" type="presOf" srcId="{7FDB5611-6421-734B-8DCB-F2F6A189AFDF}" destId="{1C29FDAA-4D46-7D43-BCAC-65ED4B1471AA}" srcOrd="0" destOrd="0" presId="urn:microsoft.com/office/officeart/2005/8/layout/hierarchy1"/>
    <dgm:cxn modelId="{5A086608-419E-5844-B6C2-1FA3A42AC2A3}" srcId="{F61F08CA-0818-CD40-A3F3-D0ED035A91E7}" destId="{6F47E399-5B54-1041-BCB9-EB3E9E546412}" srcOrd="0" destOrd="0" parTransId="{0B40E3D1-1BC0-7442-B295-6CEFAAF92236}" sibTransId="{6D2414AF-03A1-BD44-8FA7-CA33C10B9E14}"/>
    <dgm:cxn modelId="{A8934A22-3FD5-BA44-B398-CBA429DD151A}" type="presOf" srcId="{0B40E3D1-1BC0-7442-B295-6CEFAAF92236}" destId="{068D426B-6577-3E40-8E91-F4D923408831}" srcOrd="0" destOrd="0" presId="urn:microsoft.com/office/officeart/2005/8/layout/hierarchy1"/>
    <dgm:cxn modelId="{3DDE5A4B-9E36-0242-97C0-007635B835D3}" type="presOf" srcId="{F61F08CA-0818-CD40-A3F3-D0ED035A91E7}" destId="{6CDCFF4D-5C3B-E14B-B87D-38D2414DFE8A}" srcOrd="0" destOrd="0" presId="urn:microsoft.com/office/officeart/2005/8/layout/hierarchy1"/>
    <dgm:cxn modelId="{E0DF7CA2-6B73-8F4F-89B4-D5BCDFBF0305}" srcId="{D8F2DBF5-6021-1B41-BFD8-8F9FEED33DDF}" destId="{FD35433B-74B9-ED47-B205-EFAB8024A5AD}" srcOrd="4" destOrd="0" parTransId="{9E36CFE2-AAF0-6E45-ACB5-678C4ABFD8D1}" sibTransId="{C1C8556A-8873-294A-B0FE-5A4B785D4E72}"/>
    <dgm:cxn modelId="{83786EDD-16D8-574D-A8A8-5246323F9259}" type="presOf" srcId="{D3A4168C-8EE2-9A4B-8514-E10F7D017974}" destId="{FCBACBEE-1370-6B43-B352-24DFF21605EE}" srcOrd="0" destOrd="0" presId="urn:microsoft.com/office/officeart/2005/8/layout/hierarchy1"/>
    <dgm:cxn modelId="{CAC71A2F-20AE-5C42-BCA9-8D042B938EF8}" type="presOf" srcId="{6F47E399-5B54-1041-BCB9-EB3E9E546412}" destId="{A42251FE-1DA0-B240-9F65-894988A08E95}" srcOrd="0" destOrd="0" presId="urn:microsoft.com/office/officeart/2005/8/layout/hierarchy1"/>
    <dgm:cxn modelId="{D2770292-0D22-914F-BB81-C36BBA2509CD}" type="presOf" srcId="{9725CA09-9ADF-6A45-9D25-266351998263}" destId="{8A133BA4-338E-C345-9BC3-0B2FF2DB5056}" srcOrd="0" destOrd="0" presId="urn:microsoft.com/office/officeart/2005/8/layout/hierarchy1"/>
    <dgm:cxn modelId="{8C29E54C-1D00-F94D-9919-FC7C1ABA5E0D}" type="presOf" srcId="{D8F2DBF5-6021-1B41-BFD8-8F9FEED33DDF}" destId="{CDE5A79F-B12D-DB4C-A521-35B60DE9D87D}" srcOrd="0" destOrd="0" presId="urn:microsoft.com/office/officeart/2005/8/layout/hierarchy1"/>
    <dgm:cxn modelId="{B4C1349B-D1A9-984E-946B-B46FB6931696}" srcId="{D8F2DBF5-6021-1B41-BFD8-8F9FEED33DDF}" destId="{9725CA09-9ADF-6A45-9D25-266351998263}" srcOrd="1" destOrd="0" parTransId="{F168DC1E-C7A6-4C47-B9B2-993F4B44DF05}" sibTransId="{6E544DEE-B194-D942-8ED8-2341F3889AE2}"/>
    <dgm:cxn modelId="{3913C8AD-98CA-9546-AA28-68898D8CE892}" srcId="{D8F2DBF5-6021-1B41-BFD8-8F9FEED33DDF}" destId="{BC449440-1F35-8740-8B71-5225B75F5B22}" srcOrd="3" destOrd="0" parTransId="{210341C3-50AD-D64E-85DF-A35DC5DA3A5C}" sibTransId="{490DADD1-DE5E-3346-8FFD-EBB213766879}"/>
    <dgm:cxn modelId="{C39EB706-3FA7-FD40-AB84-22FB27D611AB}" type="presParOf" srcId="{BB721334-4699-434A-97D7-8BA7867E2A61}" destId="{4159A8E0-17D3-724F-A0F7-D922F89006CB}" srcOrd="0" destOrd="0" presId="urn:microsoft.com/office/officeart/2005/8/layout/hierarchy1"/>
    <dgm:cxn modelId="{C2DF81B0-B7DB-8441-98C0-ACFA183539C5}" type="presParOf" srcId="{4159A8E0-17D3-724F-A0F7-D922F89006CB}" destId="{B94469D1-35FD-B74C-ADCD-1BD0A08B42F8}" srcOrd="0" destOrd="0" presId="urn:microsoft.com/office/officeart/2005/8/layout/hierarchy1"/>
    <dgm:cxn modelId="{62DCCBB2-B40F-B845-988E-BB71C81EE129}" type="presParOf" srcId="{B94469D1-35FD-B74C-ADCD-1BD0A08B42F8}" destId="{5D235B44-88D2-8949-B9EE-0EDDA9F50B89}" srcOrd="0" destOrd="0" presId="urn:microsoft.com/office/officeart/2005/8/layout/hierarchy1"/>
    <dgm:cxn modelId="{95E1FA30-F554-8B4F-B371-51788FC3530F}" type="presParOf" srcId="{B94469D1-35FD-B74C-ADCD-1BD0A08B42F8}" destId="{6CDCFF4D-5C3B-E14B-B87D-38D2414DFE8A}" srcOrd="1" destOrd="0" presId="urn:microsoft.com/office/officeart/2005/8/layout/hierarchy1"/>
    <dgm:cxn modelId="{9FBBAB42-0CE8-394E-82F5-EEEA28C69306}" type="presParOf" srcId="{4159A8E0-17D3-724F-A0F7-D922F89006CB}" destId="{7B90162E-A56D-424B-A1EE-0A215479836D}" srcOrd="1" destOrd="0" presId="urn:microsoft.com/office/officeart/2005/8/layout/hierarchy1"/>
    <dgm:cxn modelId="{10F4B627-6B33-D54B-9767-3408C41EE09E}" type="presParOf" srcId="{7B90162E-A56D-424B-A1EE-0A215479836D}" destId="{068D426B-6577-3E40-8E91-F4D923408831}" srcOrd="0" destOrd="0" presId="urn:microsoft.com/office/officeart/2005/8/layout/hierarchy1"/>
    <dgm:cxn modelId="{BE8D7D96-7D40-3947-9DD5-F6421A81BD5F}" type="presParOf" srcId="{7B90162E-A56D-424B-A1EE-0A215479836D}" destId="{4568B756-8B89-6C4E-B958-69228B5F9F4B}" srcOrd="1" destOrd="0" presId="urn:microsoft.com/office/officeart/2005/8/layout/hierarchy1"/>
    <dgm:cxn modelId="{112230EC-5EB4-F642-89E9-F5DA55FCE257}" type="presParOf" srcId="{4568B756-8B89-6C4E-B958-69228B5F9F4B}" destId="{A605C064-5FD7-E948-AD06-8CE2EF1DCC9B}" srcOrd="0" destOrd="0" presId="urn:microsoft.com/office/officeart/2005/8/layout/hierarchy1"/>
    <dgm:cxn modelId="{D21FF931-CE40-9F43-8FD3-220FC4EFEBA5}" type="presParOf" srcId="{A605C064-5FD7-E948-AD06-8CE2EF1DCC9B}" destId="{152E5A99-7FC3-FB48-AA99-1E4D455AF9C5}" srcOrd="0" destOrd="0" presId="urn:microsoft.com/office/officeart/2005/8/layout/hierarchy1"/>
    <dgm:cxn modelId="{97EF6244-D52E-8844-990F-32963969F7F1}" type="presParOf" srcId="{A605C064-5FD7-E948-AD06-8CE2EF1DCC9B}" destId="{A42251FE-1DA0-B240-9F65-894988A08E95}" srcOrd="1" destOrd="0" presId="urn:microsoft.com/office/officeart/2005/8/layout/hierarchy1"/>
    <dgm:cxn modelId="{E7CF0A9E-75AF-164B-B5E7-CF982F2A2422}" type="presParOf" srcId="{4568B756-8B89-6C4E-B958-69228B5F9F4B}" destId="{C78DED38-E4A9-854E-A0AE-AF1915847C35}" srcOrd="1" destOrd="0" presId="urn:microsoft.com/office/officeart/2005/8/layout/hierarchy1"/>
    <dgm:cxn modelId="{578AB5A1-EC85-334C-8313-FA7E60D98C58}" type="presParOf" srcId="{BB721334-4699-434A-97D7-8BA7867E2A61}" destId="{98A9AA9E-79E1-5043-BDE5-DD2E339A6065}" srcOrd="1" destOrd="0" presId="urn:microsoft.com/office/officeart/2005/8/layout/hierarchy1"/>
    <dgm:cxn modelId="{A1C4752E-FDC1-8541-8115-4D34C613EA19}" type="presParOf" srcId="{98A9AA9E-79E1-5043-BDE5-DD2E339A6065}" destId="{5894F766-085E-1244-ABE9-75F26405D909}" srcOrd="0" destOrd="0" presId="urn:microsoft.com/office/officeart/2005/8/layout/hierarchy1"/>
    <dgm:cxn modelId="{D6E2FDE5-CFFE-954A-AD5F-89779B9EBD8D}" type="presParOf" srcId="{5894F766-085E-1244-ABE9-75F26405D909}" destId="{C02119F6-A93E-704E-94AC-58CA440FC470}" srcOrd="0" destOrd="0" presId="urn:microsoft.com/office/officeart/2005/8/layout/hierarchy1"/>
    <dgm:cxn modelId="{F4634939-3F08-8840-9075-5FC14CD0F676}" type="presParOf" srcId="{5894F766-085E-1244-ABE9-75F26405D909}" destId="{CDE5A79F-B12D-DB4C-A521-35B60DE9D87D}" srcOrd="1" destOrd="0" presId="urn:microsoft.com/office/officeart/2005/8/layout/hierarchy1"/>
    <dgm:cxn modelId="{6E80D784-3DAE-3D44-91AC-331316705338}" type="presParOf" srcId="{98A9AA9E-79E1-5043-BDE5-DD2E339A6065}" destId="{D00AB3E5-3109-F543-A5AB-B52C202A1733}" srcOrd="1" destOrd="0" presId="urn:microsoft.com/office/officeart/2005/8/layout/hierarchy1"/>
    <dgm:cxn modelId="{798D7214-9C0B-6347-85EC-A4123BA79208}" type="presParOf" srcId="{D00AB3E5-3109-F543-A5AB-B52C202A1733}" destId="{1C29FDAA-4D46-7D43-BCAC-65ED4B1471AA}" srcOrd="0" destOrd="0" presId="urn:microsoft.com/office/officeart/2005/8/layout/hierarchy1"/>
    <dgm:cxn modelId="{C761A314-6B42-8246-AAD8-6A75CDE6AA0E}" type="presParOf" srcId="{D00AB3E5-3109-F543-A5AB-B52C202A1733}" destId="{5E7174A7-AD60-A241-A94D-39D716AC16EC}" srcOrd="1" destOrd="0" presId="urn:microsoft.com/office/officeart/2005/8/layout/hierarchy1"/>
    <dgm:cxn modelId="{939BC2B1-2D39-C240-BA19-F2423CB5684A}" type="presParOf" srcId="{5E7174A7-AD60-A241-A94D-39D716AC16EC}" destId="{21F81F45-21D1-734D-B8F4-E70B1CB5545C}" srcOrd="0" destOrd="0" presId="urn:microsoft.com/office/officeart/2005/8/layout/hierarchy1"/>
    <dgm:cxn modelId="{6B22AE32-6228-5C46-8127-DEA973000B80}" type="presParOf" srcId="{21F81F45-21D1-734D-B8F4-E70B1CB5545C}" destId="{B3E97EBC-978D-BA4A-BD20-E680F3C92CEF}" srcOrd="0" destOrd="0" presId="urn:microsoft.com/office/officeart/2005/8/layout/hierarchy1"/>
    <dgm:cxn modelId="{F06B401B-E90E-E14E-BE5A-6C1E92C6FE7A}" type="presParOf" srcId="{21F81F45-21D1-734D-B8F4-E70B1CB5545C}" destId="{FCBACBEE-1370-6B43-B352-24DFF21605EE}" srcOrd="1" destOrd="0" presId="urn:microsoft.com/office/officeart/2005/8/layout/hierarchy1"/>
    <dgm:cxn modelId="{B79BA388-615D-754B-A832-745B84EFDABA}" type="presParOf" srcId="{5E7174A7-AD60-A241-A94D-39D716AC16EC}" destId="{83078D1B-46E0-114F-BCBE-C41A1EE7C3A8}" srcOrd="1" destOrd="0" presId="urn:microsoft.com/office/officeart/2005/8/layout/hierarchy1"/>
    <dgm:cxn modelId="{66F2244C-081B-454E-9113-C9A2EDD2AB6B}" type="presParOf" srcId="{D00AB3E5-3109-F543-A5AB-B52C202A1733}" destId="{0288537F-98EC-F340-A1B9-2EAB9AECDFC5}" srcOrd="2" destOrd="0" presId="urn:microsoft.com/office/officeart/2005/8/layout/hierarchy1"/>
    <dgm:cxn modelId="{DF738956-4BC3-BE4D-ADC2-F639466A4A86}" type="presParOf" srcId="{D00AB3E5-3109-F543-A5AB-B52C202A1733}" destId="{DFF8BAD9-73C4-E548-B4C7-5B4C4129AC18}" srcOrd="3" destOrd="0" presId="urn:microsoft.com/office/officeart/2005/8/layout/hierarchy1"/>
    <dgm:cxn modelId="{2A35FA6B-FC85-4142-B8F4-D9D7CE764913}" type="presParOf" srcId="{DFF8BAD9-73C4-E548-B4C7-5B4C4129AC18}" destId="{54236882-D0A1-8D4C-B405-338CB45D5CE8}" srcOrd="0" destOrd="0" presId="urn:microsoft.com/office/officeart/2005/8/layout/hierarchy1"/>
    <dgm:cxn modelId="{6FACCF2D-C04D-6B47-B4B2-B483D610A23E}" type="presParOf" srcId="{54236882-D0A1-8D4C-B405-338CB45D5CE8}" destId="{EF8A3CF5-FF9B-564A-90A8-234F34E35670}" srcOrd="0" destOrd="0" presId="urn:microsoft.com/office/officeart/2005/8/layout/hierarchy1"/>
    <dgm:cxn modelId="{842895F1-74A3-4E4F-A389-BE47AC60A851}" type="presParOf" srcId="{54236882-D0A1-8D4C-B405-338CB45D5CE8}" destId="{8A133BA4-338E-C345-9BC3-0B2FF2DB5056}" srcOrd="1" destOrd="0" presId="urn:microsoft.com/office/officeart/2005/8/layout/hierarchy1"/>
    <dgm:cxn modelId="{E91E3D3A-B329-AC4E-9BD1-3A086EB0ACD9}" type="presParOf" srcId="{DFF8BAD9-73C4-E548-B4C7-5B4C4129AC18}" destId="{D83364A0-274C-674F-B2DB-AA30835A0F2E}" srcOrd="1" destOrd="0" presId="urn:microsoft.com/office/officeart/2005/8/layout/hierarchy1"/>
    <dgm:cxn modelId="{03B72011-F52E-754E-9915-6EC2D7547CDE}" type="presParOf" srcId="{D00AB3E5-3109-F543-A5AB-B52C202A1733}" destId="{C20372E6-E740-9B48-BAF5-3B34F4EFF5CC}" srcOrd="4" destOrd="0" presId="urn:microsoft.com/office/officeart/2005/8/layout/hierarchy1"/>
    <dgm:cxn modelId="{D5C05D01-E17D-C44E-ACCE-B5C207AEFED5}" type="presParOf" srcId="{D00AB3E5-3109-F543-A5AB-B52C202A1733}" destId="{2CBF2F05-49B7-8A49-8105-BD30477566A7}" srcOrd="5" destOrd="0" presId="urn:microsoft.com/office/officeart/2005/8/layout/hierarchy1"/>
    <dgm:cxn modelId="{84E3FED2-36B3-1649-B673-2F0B49A23EAF}" type="presParOf" srcId="{2CBF2F05-49B7-8A49-8105-BD30477566A7}" destId="{6889D80E-8BD9-C845-8C61-8F175CBBBFB3}" srcOrd="0" destOrd="0" presId="urn:microsoft.com/office/officeart/2005/8/layout/hierarchy1"/>
    <dgm:cxn modelId="{410F94F1-0670-1341-A88E-32A8A9134B0C}" type="presParOf" srcId="{6889D80E-8BD9-C845-8C61-8F175CBBBFB3}" destId="{C50D0505-3A35-EF49-815B-F142FF41A6ED}" srcOrd="0" destOrd="0" presId="urn:microsoft.com/office/officeart/2005/8/layout/hierarchy1"/>
    <dgm:cxn modelId="{9911E85D-1DFA-EE49-B53F-79E608758203}" type="presParOf" srcId="{6889D80E-8BD9-C845-8C61-8F175CBBBFB3}" destId="{242F0590-3131-6742-82C2-8814269F5BD2}" srcOrd="1" destOrd="0" presId="urn:microsoft.com/office/officeart/2005/8/layout/hierarchy1"/>
    <dgm:cxn modelId="{0C697D74-C58A-1341-AE4B-371660172D78}" type="presParOf" srcId="{2CBF2F05-49B7-8A49-8105-BD30477566A7}" destId="{0E7B98B4-3F7E-CD4A-A154-F73BC2387F47}" srcOrd="1" destOrd="0" presId="urn:microsoft.com/office/officeart/2005/8/layout/hierarchy1"/>
    <dgm:cxn modelId="{6E5E114F-47C9-904D-B000-57C2F57F5BA6}" type="presParOf" srcId="{D00AB3E5-3109-F543-A5AB-B52C202A1733}" destId="{59806306-7421-F444-AC01-B44745FBFBE7}" srcOrd="6" destOrd="0" presId="urn:microsoft.com/office/officeart/2005/8/layout/hierarchy1"/>
    <dgm:cxn modelId="{F414913D-D9A5-3847-9010-0DDB9C60920E}" type="presParOf" srcId="{D00AB3E5-3109-F543-A5AB-B52C202A1733}" destId="{8D2D1971-E062-EC42-86ED-AC73B19C63E4}" srcOrd="7" destOrd="0" presId="urn:microsoft.com/office/officeart/2005/8/layout/hierarchy1"/>
    <dgm:cxn modelId="{F88DB4AB-1AC0-A547-82A0-043107AD51D2}" type="presParOf" srcId="{8D2D1971-E062-EC42-86ED-AC73B19C63E4}" destId="{31DFA90B-B67F-354D-BC77-2F2B6B327C41}" srcOrd="0" destOrd="0" presId="urn:microsoft.com/office/officeart/2005/8/layout/hierarchy1"/>
    <dgm:cxn modelId="{60ABC0FD-DE98-934A-A50E-562E5E57B011}" type="presParOf" srcId="{31DFA90B-B67F-354D-BC77-2F2B6B327C41}" destId="{8CB5E4CC-DBB8-9249-9246-A97F4E710D6F}" srcOrd="0" destOrd="0" presId="urn:microsoft.com/office/officeart/2005/8/layout/hierarchy1"/>
    <dgm:cxn modelId="{AB0198CA-E047-7C44-870D-8B4EAC08E85C}" type="presParOf" srcId="{31DFA90B-B67F-354D-BC77-2F2B6B327C41}" destId="{517833A9-C8F2-7C49-A815-63CCB1D8F9D1}" srcOrd="1" destOrd="0" presId="urn:microsoft.com/office/officeart/2005/8/layout/hierarchy1"/>
    <dgm:cxn modelId="{3E5BBAAF-4331-E042-8044-DC0971487C3A}" type="presParOf" srcId="{8D2D1971-E062-EC42-86ED-AC73B19C63E4}" destId="{8723DEBD-1BCB-E841-B479-635BDA34AC7B}" srcOrd="1" destOrd="0" presId="urn:microsoft.com/office/officeart/2005/8/layout/hierarchy1"/>
    <dgm:cxn modelId="{19AFE1D8-5001-4B49-853C-DCB7F0238D84}" type="presParOf" srcId="{D00AB3E5-3109-F543-A5AB-B52C202A1733}" destId="{6530D88C-BF45-F148-99C8-44FE33037497}" srcOrd="8" destOrd="0" presId="urn:microsoft.com/office/officeart/2005/8/layout/hierarchy1"/>
    <dgm:cxn modelId="{A1DF17D7-F925-DE4B-A03F-E90CE6B69CF4}" type="presParOf" srcId="{D00AB3E5-3109-F543-A5AB-B52C202A1733}" destId="{66D194D2-479E-0045-B282-3CDE32C005D6}" srcOrd="9" destOrd="0" presId="urn:microsoft.com/office/officeart/2005/8/layout/hierarchy1"/>
    <dgm:cxn modelId="{5365BE0D-0967-EE49-92FD-F743B66D2706}" type="presParOf" srcId="{66D194D2-479E-0045-B282-3CDE32C005D6}" destId="{2E08D1A3-0F57-8341-B704-B0C1187F0A27}" srcOrd="0" destOrd="0" presId="urn:microsoft.com/office/officeart/2005/8/layout/hierarchy1"/>
    <dgm:cxn modelId="{7C49BB37-31B2-B642-AFAE-700716B97ACE}" type="presParOf" srcId="{2E08D1A3-0F57-8341-B704-B0C1187F0A27}" destId="{9BC8E9F7-6C7D-6844-9AEF-A3D19ECBF856}" srcOrd="0" destOrd="0" presId="urn:microsoft.com/office/officeart/2005/8/layout/hierarchy1"/>
    <dgm:cxn modelId="{44FAC3BC-8149-574E-A7BD-06BBD1A70D90}" type="presParOf" srcId="{2E08D1A3-0F57-8341-B704-B0C1187F0A27}" destId="{42F49FF3-11BB-AF49-B08C-FC774B391583}" srcOrd="1" destOrd="0" presId="urn:microsoft.com/office/officeart/2005/8/layout/hierarchy1"/>
    <dgm:cxn modelId="{D52775B2-57A6-604D-83B3-3C970A49983E}" type="presParOf" srcId="{66D194D2-479E-0045-B282-3CDE32C005D6}" destId="{78EBC33C-4A9C-3448-B410-B8BCEC19E23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0D88C-BF45-F148-99C8-44FE33037497}">
      <dsp:nvSpPr>
        <dsp:cNvPr id="0" name=""/>
        <dsp:cNvSpPr/>
      </dsp:nvSpPr>
      <dsp:spPr>
        <a:xfrm>
          <a:off x="3787912" y="1882539"/>
          <a:ext cx="1843385" cy="219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460"/>
              </a:lnTo>
              <a:lnTo>
                <a:pt x="1843385" y="149460"/>
              </a:lnTo>
              <a:lnTo>
                <a:pt x="1843385" y="21932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06306-7421-F444-AC01-B44745FBFBE7}">
      <dsp:nvSpPr>
        <dsp:cNvPr id="0" name=""/>
        <dsp:cNvSpPr/>
      </dsp:nvSpPr>
      <dsp:spPr>
        <a:xfrm>
          <a:off x="3787912" y="1882539"/>
          <a:ext cx="921692" cy="219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460"/>
              </a:lnTo>
              <a:lnTo>
                <a:pt x="921692" y="149460"/>
              </a:lnTo>
              <a:lnTo>
                <a:pt x="921692" y="21932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0372E6-E740-9B48-BAF5-3B34F4EFF5CC}">
      <dsp:nvSpPr>
        <dsp:cNvPr id="0" name=""/>
        <dsp:cNvSpPr/>
      </dsp:nvSpPr>
      <dsp:spPr>
        <a:xfrm>
          <a:off x="3742192" y="1882539"/>
          <a:ext cx="91440" cy="2193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932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88537F-98EC-F340-A1B9-2EAB9AECDFC5}">
      <dsp:nvSpPr>
        <dsp:cNvPr id="0" name=""/>
        <dsp:cNvSpPr/>
      </dsp:nvSpPr>
      <dsp:spPr>
        <a:xfrm>
          <a:off x="2866220" y="1882539"/>
          <a:ext cx="921692" cy="219320"/>
        </a:xfrm>
        <a:custGeom>
          <a:avLst/>
          <a:gdLst/>
          <a:ahLst/>
          <a:cxnLst/>
          <a:rect l="0" t="0" r="0" b="0"/>
          <a:pathLst>
            <a:path>
              <a:moveTo>
                <a:pt x="921692" y="0"/>
              </a:moveTo>
              <a:lnTo>
                <a:pt x="921692" y="149460"/>
              </a:lnTo>
              <a:lnTo>
                <a:pt x="0" y="149460"/>
              </a:lnTo>
              <a:lnTo>
                <a:pt x="0" y="21932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29FDAA-4D46-7D43-BCAC-65ED4B1471AA}">
      <dsp:nvSpPr>
        <dsp:cNvPr id="0" name=""/>
        <dsp:cNvSpPr/>
      </dsp:nvSpPr>
      <dsp:spPr>
        <a:xfrm>
          <a:off x="1944527" y="1882539"/>
          <a:ext cx="1843385" cy="219320"/>
        </a:xfrm>
        <a:custGeom>
          <a:avLst/>
          <a:gdLst/>
          <a:ahLst/>
          <a:cxnLst/>
          <a:rect l="0" t="0" r="0" b="0"/>
          <a:pathLst>
            <a:path>
              <a:moveTo>
                <a:pt x="1843385" y="0"/>
              </a:moveTo>
              <a:lnTo>
                <a:pt x="1843385" y="149460"/>
              </a:lnTo>
              <a:lnTo>
                <a:pt x="0" y="149460"/>
              </a:lnTo>
              <a:lnTo>
                <a:pt x="0" y="21932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8D426B-6577-3E40-8E91-F4D923408831}">
      <dsp:nvSpPr>
        <dsp:cNvPr id="0" name=""/>
        <dsp:cNvSpPr/>
      </dsp:nvSpPr>
      <dsp:spPr>
        <a:xfrm>
          <a:off x="1303019" y="850109"/>
          <a:ext cx="91440" cy="3687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889"/>
              </a:lnTo>
              <a:lnTo>
                <a:pt x="95521" y="298889"/>
              </a:lnTo>
              <a:lnTo>
                <a:pt x="95521" y="36874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235B44-88D2-8949-B9EE-0EDDA9F50B89}">
      <dsp:nvSpPr>
        <dsp:cNvPr id="0" name=""/>
        <dsp:cNvSpPr/>
      </dsp:nvSpPr>
      <dsp:spPr>
        <a:xfrm>
          <a:off x="526817" y="544481"/>
          <a:ext cx="1643843" cy="3056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DCFF4D-5C3B-E14B-B87D-38D2414DFE8A}">
      <dsp:nvSpPr>
        <dsp:cNvPr id="0" name=""/>
        <dsp:cNvSpPr/>
      </dsp:nvSpPr>
      <dsp:spPr>
        <a:xfrm>
          <a:off x="610607" y="624082"/>
          <a:ext cx="1643843" cy="305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TM</a:t>
          </a:r>
          <a:endParaRPr lang="it-IT" sz="1000" kern="1200" dirty="0"/>
        </a:p>
      </dsp:txBody>
      <dsp:txXfrm>
        <a:off x="619559" y="633034"/>
        <a:ext cx="1625939" cy="287724"/>
      </dsp:txXfrm>
    </dsp:sp>
    <dsp:sp modelId="{152E5A99-7FC3-FB48-AA99-1E4D455AF9C5}">
      <dsp:nvSpPr>
        <dsp:cNvPr id="0" name=""/>
        <dsp:cNvSpPr/>
      </dsp:nvSpPr>
      <dsp:spPr>
        <a:xfrm>
          <a:off x="824427" y="1218859"/>
          <a:ext cx="1148226" cy="250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2251FE-1DA0-B240-9F65-894988A08E95}">
      <dsp:nvSpPr>
        <dsp:cNvPr id="0" name=""/>
        <dsp:cNvSpPr/>
      </dsp:nvSpPr>
      <dsp:spPr>
        <a:xfrm>
          <a:off x="908218" y="1298459"/>
          <a:ext cx="1148226" cy="250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Interface TM</a:t>
          </a:r>
          <a:endParaRPr lang="it-IT" sz="1000" kern="1200" dirty="0"/>
        </a:p>
      </dsp:txBody>
      <dsp:txXfrm>
        <a:off x="915542" y="1305783"/>
        <a:ext cx="1133578" cy="235398"/>
      </dsp:txXfrm>
    </dsp:sp>
    <dsp:sp modelId="{C02119F6-A93E-704E-94AC-58CA440FC470}">
      <dsp:nvSpPr>
        <dsp:cNvPr id="0" name=""/>
        <dsp:cNvSpPr/>
      </dsp:nvSpPr>
      <dsp:spPr>
        <a:xfrm>
          <a:off x="3410856" y="1403677"/>
          <a:ext cx="754112" cy="4788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E5A79F-B12D-DB4C-A521-35B60DE9D87D}">
      <dsp:nvSpPr>
        <dsp:cNvPr id="0" name=""/>
        <dsp:cNvSpPr/>
      </dsp:nvSpPr>
      <dsp:spPr>
        <a:xfrm>
          <a:off x="3494646" y="1483278"/>
          <a:ext cx="754112" cy="478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000" kern="1200" dirty="0"/>
        </a:p>
      </dsp:txBody>
      <dsp:txXfrm>
        <a:off x="3508671" y="1497303"/>
        <a:ext cx="726062" cy="450811"/>
      </dsp:txXfrm>
    </dsp:sp>
    <dsp:sp modelId="{B3E97EBC-978D-BA4A-BD20-E680F3C92CEF}">
      <dsp:nvSpPr>
        <dsp:cNvPr id="0" name=""/>
        <dsp:cNvSpPr/>
      </dsp:nvSpPr>
      <dsp:spPr>
        <a:xfrm>
          <a:off x="1567471" y="2101860"/>
          <a:ext cx="754112" cy="4788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BACBEE-1370-6B43-B352-24DFF21605EE}">
      <dsp:nvSpPr>
        <dsp:cNvPr id="0" name=""/>
        <dsp:cNvSpPr/>
      </dsp:nvSpPr>
      <dsp:spPr>
        <a:xfrm>
          <a:off x="1651261" y="2181460"/>
          <a:ext cx="754112" cy="478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Sub </a:t>
          </a:r>
          <a:r>
            <a:rPr lang="it-IT" sz="1000" kern="1200" dirty="0" err="1" smtClean="0"/>
            <a:t>El</a:t>
          </a:r>
          <a:r>
            <a:rPr lang="it-IT" sz="1000" kern="1200" dirty="0" smtClean="0"/>
            <a:t> </a:t>
          </a:r>
          <a:r>
            <a:rPr lang="it-IT" sz="1000" kern="1200" dirty="0" err="1" smtClean="0"/>
            <a:t>Mng</a:t>
          </a:r>
          <a:endParaRPr lang="it-IT" sz="1000" kern="1200" dirty="0"/>
        </a:p>
      </dsp:txBody>
      <dsp:txXfrm>
        <a:off x="1665286" y="2195485"/>
        <a:ext cx="726062" cy="450811"/>
      </dsp:txXfrm>
    </dsp:sp>
    <dsp:sp modelId="{EF8A3CF5-FF9B-564A-90A8-234F34E35670}">
      <dsp:nvSpPr>
        <dsp:cNvPr id="0" name=""/>
        <dsp:cNvSpPr/>
      </dsp:nvSpPr>
      <dsp:spPr>
        <a:xfrm>
          <a:off x="2489163" y="2101860"/>
          <a:ext cx="754112" cy="4788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133BA4-338E-C345-9BC3-0B2FF2DB5056}">
      <dsp:nvSpPr>
        <dsp:cNvPr id="0" name=""/>
        <dsp:cNvSpPr/>
      </dsp:nvSpPr>
      <dsp:spPr>
        <a:xfrm>
          <a:off x="2572954" y="2181460"/>
          <a:ext cx="754112" cy="478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LMC self M</a:t>
          </a:r>
          <a:endParaRPr lang="it-IT" sz="1000" kern="1200" dirty="0"/>
        </a:p>
      </dsp:txBody>
      <dsp:txXfrm>
        <a:off x="2586979" y="2195485"/>
        <a:ext cx="726062" cy="450811"/>
      </dsp:txXfrm>
    </dsp:sp>
    <dsp:sp modelId="{C50D0505-3A35-EF49-815B-F142FF41A6ED}">
      <dsp:nvSpPr>
        <dsp:cNvPr id="0" name=""/>
        <dsp:cNvSpPr/>
      </dsp:nvSpPr>
      <dsp:spPr>
        <a:xfrm>
          <a:off x="3410856" y="2101860"/>
          <a:ext cx="754112" cy="4788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2F0590-3131-6742-82C2-8814269F5BD2}">
      <dsp:nvSpPr>
        <dsp:cNvPr id="0" name=""/>
        <dsp:cNvSpPr/>
      </dsp:nvSpPr>
      <dsp:spPr>
        <a:xfrm>
          <a:off x="3494646" y="2181460"/>
          <a:ext cx="754112" cy="478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err="1" smtClean="0"/>
            <a:t>Config</a:t>
          </a:r>
          <a:endParaRPr lang="it-IT" sz="1000" kern="1200" dirty="0"/>
        </a:p>
      </dsp:txBody>
      <dsp:txXfrm>
        <a:off x="3508671" y="2195485"/>
        <a:ext cx="726062" cy="450811"/>
      </dsp:txXfrm>
    </dsp:sp>
    <dsp:sp modelId="{8CB5E4CC-DBB8-9249-9246-A97F4E710D6F}">
      <dsp:nvSpPr>
        <dsp:cNvPr id="0" name=""/>
        <dsp:cNvSpPr/>
      </dsp:nvSpPr>
      <dsp:spPr>
        <a:xfrm>
          <a:off x="4332549" y="2101860"/>
          <a:ext cx="754112" cy="4788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7833A9-C8F2-7C49-A815-63CCB1D8F9D1}">
      <dsp:nvSpPr>
        <dsp:cNvPr id="0" name=""/>
        <dsp:cNvSpPr/>
      </dsp:nvSpPr>
      <dsp:spPr>
        <a:xfrm>
          <a:off x="4416339" y="2181460"/>
          <a:ext cx="754112" cy="478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Monitor </a:t>
          </a:r>
          <a:r>
            <a:rPr lang="it-IT" sz="1000" kern="1200" dirty="0" err="1" smtClean="0"/>
            <a:t>aggre</a:t>
          </a:r>
          <a:endParaRPr lang="it-IT" sz="1000" kern="1200" dirty="0"/>
        </a:p>
      </dsp:txBody>
      <dsp:txXfrm>
        <a:off x="4430364" y="2195485"/>
        <a:ext cx="726062" cy="450811"/>
      </dsp:txXfrm>
    </dsp:sp>
    <dsp:sp modelId="{9BC8E9F7-6C7D-6844-9AEF-A3D19ECBF856}">
      <dsp:nvSpPr>
        <dsp:cNvPr id="0" name=""/>
        <dsp:cNvSpPr/>
      </dsp:nvSpPr>
      <dsp:spPr>
        <a:xfrm>
          <a:off x="5254241" y="2101860"/>
          <a:ext cx="754112" cy="4788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F49FF3-11BB-AF49-B08C-FC774B391583}">
      <dsp:nvSpPr>
        <dsp:cNvPr id="0" name=""/>
        <dsp:cNvSpPr/>
      </dsp:nvSpPr>
      <dsp:spPr>
        <a:xfrm>
          <a:off x="5338031" y="2181460"/>
          <a:ext cx="754112" cy="478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err="1" smtClean="0"/>
            <a:t>Capability</a:t>
          </a:r>
          <a:r>
            <a:rPr lang="it-IT" sz="1000" kern="1200" dirty="0" smtClean="0"/>
            <a:t> </a:t>
          </a:r>
          <a:r>
            <a:rPr lang="it-IT" sz="1000" kern="1200" dirty="0" err="1" smtClean="0"/>
            <a:t>Mng</a:t>
          </a:r>
          <a:endParaRPr lang="it-IT" sz="1000" kern="1200" dirty="0"/>
        </a:p>
      </dsp:txBody>
      <dsp:txXfrm>
        <a:off x="5352056" y="2195485"/>
        <a:ext cx="726062" cy="4508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19EA694-8DE1-4A80-8933-D3AB04D28E69}" type="datetime1">
              <a:rPr lang="en-US"/>
              <a:pPr>
                <a:defRPr/>
              </a:pPr>
              <a:t>25/03/15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12441F0-B3DC-4640-A1D7-16F6487EE068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795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02DABCD-6326-493C-848D-66E5691C79E4}" type="datetime1">
              <a:rPr lang="en-US"/>
              <a:pPr>
                <a:defRPr/>
              </a:pPr>
              <a:t>25/03/15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7B318B0-61E9-48BE-82BE-AF882D3E2C6F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704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ＭＳ Ｐゴシック" pitchFamily="9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318B0-61E9-48BE-82BE-AF882D3E2C6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12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318B0-61E9-48BE-82BE-AF882D3E2C6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318B0-61E9-48BE-82BE-AF882D3E2C6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318B0-61E9-48BE-82BE-AF882D3E2C6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AU" dirty="0" smtClean="0">
              <a:ea typeface="ＭＳ Ｐゴシック" pitchFamily="34" charset="-128"/>
            </a:endParaRPr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3884613" y="8685214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081C9B42-605D-480D-8C8E-F503695CE271}" type="slidenum">
              <a:rPr lang="en-US" sz="1200"/>
              <a:pPr algn="r"/>
              <a:t>5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318B0-61E9-48BE-82BE-AF882D3E2C6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318B0-61E9-48BE-82BE-AF882D3E2C6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318B0-61E9-48BE-82BE-AF882D3E2C6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318B0-61E9-48BE-82BE-AF882D3E2C6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318B0-61E9-48BE-82BE-AF882D3E2C6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0473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749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‹n.›</a:t>
            </a:fld>
            <a:endParaRPr lang="e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769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‹n.›</a:t>
            </a:fld>
            <a:endParaRPr lang="e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03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‹n.›</a:t>
            </a:fld>
            <a:endParaRPr lang="e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67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‹n.›</a:t>
            </a:fld>
            <a:endParaRPr lang="e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95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‹n.›</a:t>
            </a:fld>
            <a:endParaRPr lang="e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81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‹n.›</a:t>
            </a:fld>
            <a:endParaRPr lang="e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619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8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03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28" r:id="rId1"/>
    <p:sldLayoutId id="2147486433" r:id="rId2"/>
    <p:sldLayoutId id="2147486451" r:id="rId3"/>
  </p:sldLayoutIdLst>
  <p:hf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+mj-lt"/>
          <a:ea typeface="+mj-ea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99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0099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99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0099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000099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 defTabSz="914400" fontAlgn="auto">
              <a:spcAft>
                <a:spcPts val="0"/>
              </a:spcAft>
            </a:pPr>
            <a:fld id="{00000000-1234-1234-1234-123412341234}" type="slidenum"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pPr defTabSz="914400" fontAlgn="auto">
                <a:spcAft>
                  <a:spcPts val="0"/>
                </a:spcAft>
              </a:pPr>
              <a:t>‹n.›</a:t>
            </a:fld>
            <a:endParaRPr lang="en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8" name="Shape 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51697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6453" r:id="rId1"/>
    <p:sldLayoutId id="2147486454" r:id="rId2"/>
    <p:sldLayoutId id="2147486455" r:id="rId3"/>
    <p:sldLayoutId id="2147486456" r:id="rId4"/>
    <p:sldLayoutId id="2147486457" r:id="rId5"/>
    <p:sldLayoutId id="2147486458" r:id="rId6"/>
  </p:sldLayoutIdLst>
  <p:hf hdr="0" ftr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package" Target="../embeddings/Documento_di_Microsoft_Word2.docx"/><Relationship Id="rId5" Type="http://schemas.openxmlformats.org/officeDocument/2006/relationships/image" Target="../media/image20.png"/><Relationship Id="rId6" Type="http://schemas.openxmlformats.org/officeDocument/2006/relationships/image" Target="../media/image2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package" Target="../embeddings/Documento_di_Microsoft_Word3.docx"/><Relationship Id="rId5" Type="http://schemas.openxmlformats.org/officeDocument/2006/relationships/image" Target="../media/image22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emf"/><Relationship Id="rId3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5" Type="http://schemas.openxmlformats.org/officeDocument/2006/relationships/image" Target="../media/image31.jpg"/><Relationship Id="rId6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5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ict.inaf.it/indico/event/74/progra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tiff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4.png"/><Relationship Id="rId5" Type="http://schemas.openxmlformats.org/officeDocument/2006/relationships/package" Target="../embeddings/Documento_di_Microsoft_Word1.docx"/><Relationship Id="rId6" Type="http://schemas.openxmlformats.org/officeDocument/2006/relationships/image" Target="../media/image1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427587" y="1327160"/>
            <a:ext cx="5116413" cy="975773"/>
          </a:xfrm>
          <a:prstGeom prst="rect">
            <a:avLst/>
          </a:prstGeom>
        </p:spPr>
        <p:txBody>
          <a:bodyPr anchor="t" anchorCtr="0">
            <a:normAutofit fontScale="975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990033"/>
                </a:solidFill>
                <a:latin typeface="+mj-lt"/>
                <a:ea typeface="+mj-ea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990033"/>
                </a:solidFill>
                <a:latin typeface="Gill Sans MT" pitchFamily="34" charset="0"/>
                <a:ea typeface="ＭＳ Ｐゴシック" pitchFamily="17" charset="-128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990033"/>
                </a:solidFill>
                <a:latin typeface="Gill Sans MT" pitchFamily="34" charset="0"/>
                <a:ea typeface="ＭＳ Ｐゴシック" pitchFamily="17" charset="-128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990033"/>
                </a:solidFill>
                <a:latin typeface="Gill Sans MT" pitchFamily="34" charset="0"/>
                <a:ea typeface="ＭＳ Ｐゴシック" pitchFamily="17" charset="-128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990033"/>
                </a:solidFill>
                <a:latin typeface="Gill Sans MT" pitchFamily="34" charset="0"/>
                <a:ea typeface="ＭＳ Ｐゴシック" pitchFamily="17" charset="-128"/>
                <a:cs typeface="ＭＳ Ｐゴシック" charset="0"/>
              </a:defRPr>
            </a:lvl5pPr>
            <a:lvl6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990033"/>
                </a:solidFill>
                <a:latin typeface="Gill Sans MT" pitchFamily="34" charset="0"/>
                <a:ea typeface="ＭＳ Ｐゴシック" pitchFamily="17" charset="-128"/>
              </a:defRPr>
            </a:lvl6pPr>
            <a:lvl7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990033"/>
                </a:solidFill>
                <a:latin typeface="Gill Sans MT" pitchFamily="34" charset="0"/>
                <a:ea typeface="ＭＳ Ｐゴシック" pitchFamily="17" charset="-128"/>
              </a:defRPr>
            </a:lvl7pPr>
            <a:lvl8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990033"/>
                </a:solidFill>
                <a:latin typeface="Gill Sans MT" pitchFamily="34" charset="0"/>
                <a:ea typeface="ＭＳ Ｐゴシック" pitchFamily="17" charset="-128"/>
              </a:defRPr>
            </a:lvl8pPr>
            <a:lvl9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990033"/>
                </a:solidFill>
                <a:latin typeface="Gill Sans MT" pitchFamily="34" charset="0"/>
                <a:ea typeface="ＭＳ Ｐゴシック" pitchFamily="17" charset="-128"/>
              </a:defRPr>
            </a:lvl9pPr>
          </a:lstStyle>
          <a:p>
            <a:r>
              <a:rPr lang="en-US" sz="3200" dirty="0" smtClean="0">
                <a:solidFill>
                  <a:schemeClr val="bg1"/>
                </a:solidFill>
                <a:latin typeface="Arial"/>
                <a:cs typeface="Arial"/>
              </a:rPr>
              <a:t>DISH LMC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427586" y="4911098"/>
            <a:ext cx="4706846" cy="141430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00099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rgbClr val="000099"/>
                </a:solidFill>
                <a:latin typeface="+mn-lt"/>
                <a:ea typeface="+mn-e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00099"/>
                </a:solidFill>
                <a:latin typeface="+mn-lt"/>
                <a:ea typeface="+mn-e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rgbClr val="000099"/>
                </a:solidFill>
                <a:latin typeface="+mn-lt"/>
                <a:ea typeface="+mn-e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5pPr>
            <a:lvl6pPr marL="25146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Corrado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Trigilio, Simone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Riggi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LMC Standardization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Workshop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Trieste 25-27 March 2015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dish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4000" y="4356000"/>
            <a:ext cx="3528822" cy="2493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ish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000" y="0"/>
            <a:ext cx="2406015" cy="1700213"/>
          </a:xfrm>
          <a:prstGeom prst="rect">
            <a:avLst/>
          </a:prstGeom>
        </p:spPr>
      </p:pic>
      <p:sp>
        <p:nvSpPr>
          <p:cNvPr id="11" name="TextBox 6"/>
          <p:cNvSpPr txBox="1"/>
          <p:nvPr/>
        </p:nvSpPr>
        <p:spPr>
          <a:xfrm>
            <a:off x="457200" y="329002"/>
            <a:ext cx="61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LMC physical overview</a:t>
            </a:r>
            <a:endParaRPr lang="en-US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Immagine 9" descr="Macintosh HD:Users:trigilio:Dropbox:DSH-LMC:PDR:schema_mi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22" y="1377415"/>
            <a:ext cx="6766878" cy="50780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ttangolo 12"/>
          <p:cNvSpPr/>
          <p:nvPr/>
        </p:nvSpPr>
        <p:spPr>
          <a:xfrm>
            <a:off x="5883737" y="2032034"/>
            <a:ext cx="3146278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600" dirty="0" smtClean="0">
                <a:solidFill>
                  <a:srgbClr val="000099"/>
                </a:solidFill>
              </a:rPr>
              <a:t>Blue: </a:t>
            </a:r>
            <a:r>
              <a:rPr lang="en-GB" sz="1600" dirty="0">
                <a:solidFill>
                  <a:srgbClr val="000099"/>
                </a:solidFill>
              </a:rPr>
              <a:t>internal </a:t>
            </a:r>
            <a:r>
              <a:rPr lang="en-GB" sz="1600" dirty="0" smtClean="0">
                <a:solidFill>
                  <a:srgbClr val="000099"/>
                </a:solidFill>
              </a:rPr>
              <a:t>sub-elements </a:t>
            </a:r>
            <a:r>
              <a:rPr lang="en-GB" sz="1600" dirty="0">
                <a:solidFill>
                  <a:srgbClr val="000099"/>
                </a:solidFill>
              </a:rPr>
              <a:t>and </a:t>
            </a:r>
            <a:r>
              <a:rPr lang="en-GB" sz="1600" dirty="0" smtClean="0">
                <a:solidFill>
                  <a:srgbClr val="000099"/>
                </a:solidFill>
              </a:rPr>
              <a:t>connections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 smtClean="0">
                <a:solidFill>
                  <a:srgbClr val="FF0000"/>
                </a:solidFill>
              </a:rPr>
              <a:t>Red: external </a:t>
            </a:r>
            <a:r>
              <a:rPr lang="en-GB" sz="1600" dirty="0">
                <a:solidFill>
                  <a:srgbClr val="FF0000"/>
                </a:solidFill>
              </a:rPr>
              <a:t>elements and connections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 smtClean="0">
                <a:solidFill>
                  <a:srgbClr val="197A30"/>
                </a:solidFill>
              </a:rPr>
              <a:t>Green: power </a:t>
            </a:r>
            <a:r>
              <a:rPr lang="en-GB" sz="1600" dirty="0">
                <a:solidFill>
                  <a:srgbClr val="197A30"/>
                </a:solidFill>
              </a:rPr>
              <a:t>links</a:t>
            </a:r>
            <a:endParaRPr lang="it-IT" sz="1600" dirty="0">
              <a:solidFill>
                <a:srgbClr val="197A3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238647" y="3636211"/>
            <a:ext cx="1791368" cy="224676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it-IT" sz="2000" b="1" dirty="0" err="1" smtClean="0">
                <a:latin typeface="Arial"/>
                <a:cs typeface="Arial"/>
              </a:rPr>
              <a:t>Functional</a:t>
            </a:r>
            <a:endParaRPr lang="it-IT" sz="2000" b="1" dirty="0" smtClean="0">
              <a:latin typeface="Arial"/>
              <a:cs typeface="Arial"/>
            </a:endParaRPr>
          </a:p>
          <a:p>
            <a:pPr eaLnBrk="0" hangingPunct="0">
              <a:spcBef>
                <a:spcPct val="20000"/>
              </a:spcBef>
            </a:pPr>
            <a:endParaRPr lang="it-IT" sz="2000" b="1" dirty="0" smtClean="0">
              <a:latin typeface="Arial"/>
              <a:cs typeface="Arial"/>
            </a:endParaRPr>
          </a:p>
          <a:p>
            <a:pPr eaLnBrk="0" hangingPunct="0">
              <a:spcBef>
                <a:spcPct val="20000"/>
              </a:spcBef>
            </a:pPr>
            <a:r>
              <a:rPr lang="it-IT" sz="1600" b="1" dirty="0" err="1" smtClean="0">
                <a:solidFill>
                  <a:srgbClr val="FF0000"/>
                </a:solidFill>
                <a:latin typeface="Arial"/>
                <a:cs typeface="Arial"/>
              </a:rPr>
              <a:t>External</a:t>
            </a:r>
            <a:r>
              <a:rPr lang="it-IT" sz="1600" b="1" dirty="0" smtClean="0">
                <a:solidFill>
                  <a:srgbClr val="FF0000"/>
                </a:solidFill>
                <a:latin typeface="Arial"/>
                <a:cs typeface="Arial"/>
              </a:rPr>
              <a:t>: TM</a:t>
            </a:r>
          </a:p>
          <a:p>
            <a:pPr eaLnBrk="0" hangingPunct="0">
              <a:spcBef>
                <a:spcPct val="20000"/>
              </a:spcBef>
            </a:pPr>
            <a:r>
              <a:rPr lang="it-IT" sz="1600" b="1" dirty="0" err="1" smtClean="0">
                <a:solidFill>
                  <a:srgbClr val="000099"/>
                </a:solidFill>
                <a:latin typeface="Arial"/>
                <a:cs typeface="Arial"/>
              </a:rPr>
              <a:t>Internal</a:t>
            </a:r>
            <a:r>
              <a:rPr lang="it-IT" sz="1600" b="1" dirty="0" smtClean="0">
                <a:solidFill>
                  <a:srgbClr val="000099"/>
                </a:solidFill>
                <a:latin typeface="Arial"/>
                <a:cs typeface="Arial"/>
              </a:rPr>
              <a:t>:</a:t>
            </a:r>
          </a:p>
          <a:p>
            <a:pPr lvl="2" eaLnBrk="0" hangingPunct="0">
              <a:spcBef>
                <a:spcPct val="20000"/>
              </a:spcBef>
            </a:pPr>
            <a:r>
              <a:rPr lang="it-IT" sz="1600" b="1" dirty="0" smtClean="0">
                <a:solidFill>
                  <a:srgbClr val="000099"/>
                </a:solidFill>
                <a:latin typeface="Arial"/>
                <a:cs typeface="Arial"/>
              </a:rPr>
              <a:t>SPF</a:t>
            </a:r>
          </a:p>
          <a:p>
            <a:pPr lvl="2" eaLnBrk="0" hangingPunct="0">
              <a:spcBef>
                <a:spcPct val="20000"/>
              </a:spcBef>
            </a:pPr>
            <a:r>
              <a:rPr lang="it-IT" sz="1600" b="1" dirty="0" err="1" smtClean="0">
                <a:solidFill>
                  <a:srgbClr val="000099"/>
                </a:solidFill>
                <a:latin typeface="Arial"/>
                <a:cs typeface="Arial"/>
              </a:rPr>
              <a:t>Rx</a:t>
            </a:r>
            <a:endParaRPr lang="it-IT" sz="1600" b="1" dirty="0" smtClean="0">
              <a:solidFill>
                <a:srgbClr val="000099"/>
              </a:solidFill>
              <a:latin typeface="Arial"/>
              <a:cs typeface="Arial"/>
            </a:endParaRPr>
          </a:p>
          <a:p>
            <a:pPr lvl="2" eaLnBrk="0" hangingPunct="0">
              <a:spcBef>
                <a:spcPct val="20000"/>
              </a:spcBef>
            </a:pPr>
            <a:r>
              <a:rPr lang="it-IT" sz="1600" b="1" dirty="0" smtClean="0">
                <a:solidFill>
                  <a:srgbClr val="000099"/>
                </a:solidFill>
                <a:latin typeface="Arial"/>
                <a:cs typeface="Arial"/>
              </a:rPr>
              <a:t>DS</a:t>
            </a:r>
          </a:p>
        </p:txBody>
      </p:sp>
      <p:sp>
        <p:nvSpPr>
          <p:cNvPr id="9" name="Segnaposto numero diapositiva 1"/>
          <p:cNvSpPr txBox="1">
            <a:spLocks/>
          </p:cNvSpPr>
          <p:nvPr/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en-US"/>
            </a:defPPr>
            <a:lvl1pPr algn="r" defTabSz="457200" rtl="0" fontAlgn="base">
              <a:spcBef>
                <a:spcPts val="0"/>
              </a:spcBef>
              <a:spcAft>
                <a:spcPct val="0"/>
              </a:spcAft>
              <a:buNone/>
              <a:defRPr sz="1300" kern="1200">
                <a:solidFill>
                  <a:schemeClr val="dk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695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dish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000" y="0"/>
            <a:ext cx="2406015" cy="1700213"/>
          </a:xfrm>
          <a:prstGeom prst="rect">
            <a:avLst/>
          </a:prstGeom>
        </p:spPr>
      </p:pic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428363"/>
              </p:ext>
            </p:extLst>
          </p:nvPr>
        </p:nvGraphicFramePr>
        <p:xfrm>
          <a:off x="785813" y="5296735"/>
          <a:ext cx="7883525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Documento" r:id="rId4" imgW="5880100" imgH="914400" progId="Word.Document.12">
                  <p:embed/>
                </p:oleObj>
              </mc:Choice>
              <mc:Fallback>
                <p:oleObj name="Documento" r:id="rId4" imgW="5880100" imgH="914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5813" y="5296735"/>
                        <a:ext cx="7883525" cy="1225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6"/>
          <p:cNvSpPr txBox="1"/>
          <p:nvPr/>
        </p:nvSpPr>
        <p:spPr>
          <a:xfrm>
            <a:off x="457200" y="329002"/>
            <a:ext cx="61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ata </a:t>
            </a: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rate for </a:t>
            </a:r>
            <a:r>
              <a:rPr lang="en-US" sz="2800" b="1" dirty="0" err="1" smtClean="0">
                <a:solidFill>
                  <a:schemeClr val="bg1"/>
                </a:solidFill>
                <a:latin typeface="Arial"/>
                <a:cs typeface="Arial"/>
              </a:rPr>
              <a:t>SKA_Mid</a:t>
            </a:r>
            <a:endParaRPr lang="en-US" sz="2800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" t="11565" r="16928" b="50162"/>
          <a:stretch/>
        </p:blipFill>
        <p:spPr bwMode="auto">
          <a:xfrm>
            <a:off x="298201" y="1700213"/>
            <a:ext cx="8307699" cy="2885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Connettore 1 6"/>
          <p:cNvCxnSpPr/>
          <p:nvPr/>
        </p:nvCxnSpPr>
        <p:spPr>
          <a:xfrm>
            <a:off x="785813" y="5882105"/>
            <a:ext cx="7883525" cy="267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785813" y="6154823"/>
            <a:ext cx="7883525" cy="267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egnaposto numero diapositiva 1"/>
          <p:cNvSpPr txBox="1">
            <a:spLocks/>
          </p:cNvSpPr>
          <p:nvPr/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en-US"/>
            </a:defPPr>
            <a:lvl1pPr algn="r" defTabSz="457200" rtl="0" fontAlgn="base">
              <a:spcBef>
                <a:spcPts val="0"/>
              </a:spcBef>
              <a:spcAft>
                <a:spcPct val="0"/>
              </a:spcAft>
              <a:buNone/>
              <a:defRPr sz="1300" kern="1200">
                <a:solidFill>
                  <a:schemeClr val="dk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221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asellaDiTesto 1"/>
          <p:cNvSpPr txBox="1">
            <a:spLocks noChangeArrowheads="1"/>
          </p:cNvSpPr>
          <p:nvPr/>
        </p:nvSpPr>
        <p:spPr bwMode="auto">
          <a:xfrm>
            <a:off x="123825" y="2343150"/>
            <a:ext cx="3279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400"/>
              <a:t>1 computer in dish “LMC_DSH” </a:t>
            </a:r>
          </a:p>
          <a:p>
            <a:pPr eaLnBrk="1" hangingPunct="1"/>
            <a:r>
              <a:rPr lang="en-GB" sz="1400"/>
              <a:t>1 computer in Bunker “</a:t>
            </a:r>
            <a:r>
              <a:rPr lang="en-GB" altLang="ja-JP" sz="1400"/>
              <a:t>LMC_PAFRx</a:t>
            </a:r>
            <a:r>
              <a:rPr lang="en-GB" sz="1400"/>
              <a:t>”</a:t>
            </a:r>
            <a:r>
              <a:rPr lang="en-GB" altLang="ja-JP" sz="1400"/>
              <a:t> </a:t>
            </a:r>
            <a:endParaRPr lang="en-GB" sz="1400"/>
          </a:p>
        </p:txBody>
      </p:sp>
      <p:sp>
        <p:nvSpPr>
          <p:cNvPr id="4" name="Corda 3"/>
          <p:cNvSpPr>
            <a:spLocks noChangeAspect="1"/>
          </p:cNvSpPr>
          <p:nvPr/>
        </p:nvSpPr>
        <p:spPr>
          <a:xfrm>
            <a:off x="2825750" y="3309938"/>
            <a:ext cx="3598863" cy="3598862"/>
          </a:xfrm>
          <a:prstGeom prst="chord">
            <a:avLst>
              <a:gd name="adj1" fmla="val 10795089"/>
              <a:gd name="adj2" fmla="val 21557856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Corda 4"/>
          <p:cNvSpPr>
            <a:spLocks/>
          </p:cNvSpPr>
          <p:nvPr/>
        </p:nvSpPr>
        <p:spPr>
          <a:xfrm>
            <a:off x="7718425" y="1793875"/>
            <a:ext cx="712788" cy="714375"/>
          </a:xfrm>
          <a:prstGeom prst="chord">
            <a:avLst>
              <a:gd name="adj1" fmla="val 3389290"/>
              <a:gd name="adj2" fmla="val 11642245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Corda 5"/>
          <p:cNvSpPr>
            <a:spLocks/>
          </p:cNvSpPr>
          <p:nvPr/>
        </p:nvSpPr>
        <p:spPr>
          <a:xfrm>
            <a:off x="8310563" y="5200650"/>
            <a:ext cx="714375" cy="712788"/>
          </a:xfrm>
          <a:prstGeom prst="chord">
            <a:avLst>
              <a:gd name="adj1" fmla="val 3389290"/>
              <a:gd name="adj2" fmla="val 11642245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485" name="CasellaDiTesto 20"/>
          <p:cNvSpPr txBox="1">
            <a:spLocks noChangeArrowheads="1"/>
          </p:cNvSpPr>
          <p:nvPr/>
        </p:nvSpPr>
        <p:spPr bwMode="auto">
          <a:xfrm>
            <a:off x="3560763" y="2325688"/>
            <a:ext cx="2003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800" b="1"/>
              <a:t>BUNKER or </a:t>
            </a:r>
          </a:p>
          <a:p>
            <a:pPr algn="ctr" eaLnBrk="1" hangingPunct="1"/>
            <a:r>
              <a:rPr lang="en-GB" sz="1800" b="1"/>
              <a:t>Block of 3 PAFRx in Central Building</a:t>
            </a:r>
          </a:p>
        </p:txBody>
      </p:sp>
      <p:sp>
        <p:nvSpPr>
          <p:cNvPr id="20486" name="CasellaDiTesto 22"/>
          <p:cNvSpPr txBox="1">
            <a:spLocks noChangeArrowheads="1"/>
          </p:cNvSpPr>
          <p:nvPr/>
        </p:nvSpPr>
        <p:spPr bwMode="auto">
          <a:xfrm>
            <a:off x="2897188" y="4713288"/>
            <a:ext cx="1106487" cy="276225"/>
          </a:xfrm>
          <a:prstGeom prst="rect">
            <a:avLst/>
          </a:prstGeom>
          <a:solidFill>
            <a:schemeClr val="bg1"/>
          </a:solidFill>
          <a:ln w="38100">
            <a:solidFill>
              <a:srgbClr val="4F81BD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200" b="1"/>
              <a:t>LMC_PAFRx 1</a:t>
            </a:r>
          </a:p>
        </p:txBody>
      </p:sp>
      <p:sp>
        <p:nvSpPr>
          <p:cNvPr id="20487" name="CasellaDiTesto 25"/>
          <p:cNvSpPr txBox="1">
            <a:spLocks noChangeArrowheads="1"/>
          </p:cNvSpPr>
          <p:nvPr/>
        </p:nvSpPr>
        <p:spPr bwMode="auto">
          <a:xfrm>
            <a:off x="7718425" y="1900238"/>
            <a:ext cx="9032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200" b="1"/>
              <a:t>DISH 2</a:t>
            </a:r>
          </a:p>
        </p:txBody>
      </p:sp>
      <p:sp>
        <p:nvSpPr>
          <p:cNvPr id="20488" name="CasellaDiTesto 26"/>
          <p:cNvSpPr txBox="1">
            <a:spLocks noChangeArrowheads="1"/>
          </p:cNvSpPr>
          <p:nvPr/>
        </p:nvSpPr>
        <p:spPr bwMode="auto">
          <a:xfrm>
            <a:off x="8321675" y="5186363"/>
            <a:ext cx="904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200" b="1"/>
              <a:t>DISH 3</a:t>
            </a:r>
          </a:p>
        </p:txBody>
      </p:sp>
      <p:sp>
        <p:nvSpPr>
          <p:cNvPr id="20489" name="CasellaDiTesto 27"/>
          <p:cNvSpPr txBox="1">
            <a:spLocks noChangeArrowheads="1"/>
          </p:cNvSpPr>
          <p:nvPr/>
        </p:nvSpPr>
        <p:spPr bwMode="auto">
          <a:xfrm>
            <a:off x="4648200" y="5313363"/>
            <a:ext cx="1336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/>
              <a:t>data flow</a:t>
            </a:r>
          </a:p>
          <a:p>
            <a:pPr eaLnBrk="1" hangingPunct="1"/>
            <a:r>
              <a:rPr lang="en-GB" sz="1800"/>
              <a:t>3-4 Gbps</a:t>
            </a:r>
          </a:p>
          <a:p>
            <a:pPr eaLnBrk="1" hangingPunct="1"/>
            <a:endParaRPr lang="en-GB" sz="1800"/>
          </a:p>
        </p:txBody>
      </p:sp>
      <p:cxnSp>
        <p:nvCxnSpPr>
          <p:cNvPr id="29" name="Connettore 1 28"/>
          <p:cNvCxnSpPr/>
          <p:nvPr/>
        </p:nvCxnSpPr>
        <p:spPr>
          <a:xfrm>
            <a:off x="4556125" y="5156200"/>
            <a:ext cx="6350" cy="990600"/>
          </a:xfrm>
          <a:prstGeom prst="line">
            <a:avLst/>
          </a:prstGeom>
          <a:ln w="57150" cmpd="sng">
            <a:solidFill>
              <a:srgbClr val="4F81BD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91" name="CasellaDiTesto 30"/>
          <p:cNvSpPr txBox="1">
            <a:spLocks noChangeArrowheads="1"/>
          </p:cNvSpPr>
          <p:nvPr/>
        </p:nvSpPr>
        <p:spPr bwMode="auto">
          <a:xfrm>
            <a:off x="4216400" y="6121400"/>
            <a:ext cx="647700" cy="369888"/>
          </a:xfrm>
          <a:prstGeom prst="rect">
            <a:avLst/>
          </a:prstGeom>
          <a:solidFill>
            <a:srgbClr val="FF66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800" b="1"/>
              <a:t>TM</a:t>
            </a:r>
          </a:p>
        </p:txBody>
      </p:sp>
      <p:sp>
        <p:nvSpPr>
          <p:cNvPr id="38" name="Trapezio 37"/>
          <p:cNvSpPr/>
          <p:nvPr/>
        </p:nvSpPr>
        <p:spPr>
          <a:xfrm>
            <a:off x="3173413" y="4103688"/>
            <a:ext cx="539750" cy="504825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9" name="Trapezio 38"/>
          <p:cNvSpPr/>
          <p:nvPr/>
        </p:nvSpPr>
        <p:spPr>
          <a:xfrm>
            <a:off x="4357688" y="3430588"/>
            <a:ext cx="541337" cy="481012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0" name="Trapezio 39"/>
          <p:cNvSpPr/>
          <p:nvPr/>
        </p:nvSpPr>
        <p:spPr>
          <a:xfrm>
            <a:off x="5380038" y="4110038"/>
            <a:ext cx="539750" cy="481012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495" name="CasellaDiTesto 48"/>
          <p:cNvSpPr txBox="1">
            <a:spLocks noChangeArrowheads="1"/>
          </p:cNvSpPr>
          <p:nvPr/>
        </p:nvSpPr>
        <p:spPr bwMode="auto">
          <a:xfrm>
            <a:off x="5219700" y="4103688"/>
            <a:ext cx="860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400" b="1"/>
              <a:t>PAF </a:t>
            </a:r>
          </a:p>
          <a:p>
            <a:pPr algn="ctr" eaLnBrk="1" hangingPunct="1"/>
            <a:r>
              <a:rPr lang="en-GB" sz="1400" b="1"/>
              <a:t>Rx 3</a:t>
            </a:r>
          </a:p>
        </p:txBody>
      </p:sp>
      <p:sp>
        <p:nvSpPr>
          <p:cNvPr id="30" name="Corda 29"/>
          <p:cNvSpPr>
            <a:spLocks/>
          </p:cNvSpPr>
          <p:nvPr/>
        </p:nvSpPr>
        <p:spPr>
          <a:xfrm>
            <a:off x="690563" y="3106738"/>
            <a:ext cx="712787" cy="712787"/>
          </a:xfrm>
          <a:prstGeom prst="chord">
            <a:avLst>
              <a:gd name="adj1" fmla="val 3389290"/>
              <a:gd name="adj2" fmla="val 11642245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497" name="CasellaDiTesto 31"/>
          <p:cNvSpPr txBox="1">
            <a:spLocks noChangeArrowheads="1"/>
          </p:cNvSpPr>
          <p:nvPr/>
        </p:nvSpPr>
        <p:spPr bwMode="auto">
          <a:xfrm>
            <a:off x="952500" y="3249613"/>
            <a:ext cx="9032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200" b="1"/>
              <a:t>DISH 1</a:t>
            </a:r>
          </a:p>
        </p:txBody>
      </p:sp>
      <p:sp>
        <p:nvSpPr>
          <p:cNvPr id="20498" name="CasellaDiTesto 33"/>
          <p:cNvSpPr txBox="1">
            <a:spLocks noChangeArrowheads="1"/>
          </p:cNvSpPr>
          <p:nvPr/>
        </p:nvSpPr>
        <p:spPr bwMode="auto">
          <a:xfrm>
            <a:off x="346075" y="3841750"/>
            <a:ext cx="1231900" cy="307975"/>
          </a:xfrm>
          <a:prstGeom prst="rect">
            <a:avLst/>
          </a:prstGeom>
          <a:solidFill>
            <a:schemeClr val="bg1"/>
          </a:solidFill>
          <a:ln w="38100">
            <a:solidFill>
              <a:srgbClr val="4F81BD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400" b="1"/>
              <a:t>LMC_DSH 1</a:t>
            </a:r>
          </a:p>
        </p:txBody>
      </p:sp>
      <p:sp>
        <p:nvSpPr>
          <p:cNvPr id="33" name="Arco 32"/>
          <p:cNvSpPr/>
          <p:nvPr/>
        </p:nvSpPr>
        <p:spPr>
          <a:xfrm rot="10800000">
            <a:off x="917575" y="1900238"/>
            <a:ext cx="6510338" cy="4478337"/>
          </a:xfrm>
          <a:prstGeom prst="arc">
            <a:avLst/>
          </a:prstGeom>
          <a:ln>
            <a:prstDash val="sys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7" name="Arco 46"/>
          <p:cNvSpPr/>
          <p:nvPr/>
        </p:nvSpPr>
        <p:spPr>
          <a:xfrm rot="10800000" flipH="1">
            <a:off x="1776413" y="-334963"/>
            <a:ext cx="6156325" cy="6713538"/>
          </a:xfrm>
          <a:prstGeom prst="arc">
            <a:avLst>
              <a:gd name="adj1" fmla="val 16200000"/>
              <a:gd name="adj2" fmla="val 109461"/>
            </a:avLst>
          </a:prstGeom>
          <a:ln>
            <a:prstDash val="sys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0" name="Arco 49"/>
          <p:cNvSpPr/>
          <p:nvPr/>
        </p:nvSpPr>
        <p:spPr>
          <a:xfrm rot="10800000" flipH="1">
            <a:off x="1487488" y="5643563"/>
            <a:ext cx="6707187" cy="800100"/>
          </a:xfrm>
          <a:prstGeom prst="arc">
            <a:avLst>
              <a:gd name="adj1" fmla="val 16200000"/>
              <a:gd name="adj2" fmla="val 21557524"/>
            </a:avLst>
          </a:prstGeom>
          <a:ln>
            <a:prstDash val="sys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502" name="CasellaDiTesto 50"/>
          <p:cNvSpPr txBox="1">
            <a:spLocks noChangeArrowheads="1"/>
          </p:cNvSpPr>
          <p:nvPr/>
        </p:nvSpPr>
        <p:spPr bwMode="auto">
          <a:xfrm>
            <a:off x="104775" y="6299200"/>
            <a:ext cx="35036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400"/>
              <a:t>data link not drawn</a:t>
            </a:r>
          </a:p>
          <a:p>
            <a:pPr eaLnBrk="1" hangingPunct="1"/>
            <a:r>
              <a:rPr lang="en-GB" sz="1400"/>
              <a:t>lines are only for monitor&amp;control</a:t>
            </a:r>
          </a:p>
        </p:txBody>
      </p:sp>
      <p:sp>
        <p:nvSpPr>
          <p:cNvPr id="7" name="Rettangolo 6"/>
          <p:cNvSpPr/>
          <p:nvPr/>
        </p:nvSpPr>
        <p:spPr>
          <a:xfrm>
            <a:off x="4370388" y="4700588"/>
            <a:ext cx="384175" cy="398462"/>
          </a:xfrm>
          <a:prstGeom prst="rect">
            <a:avLst/>
          </a:prstGeom>
          <a:solidFill>
            <a:srgbClr val="FF6600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>
                <a:solidFill>
                  <a:schemeClr val="tx1"/>
                </a:solidFill>
              </a:rPr>
              <a:t>NS</a:t>
            </a:r>
          </a:p>
        </p:txBody>
      </p:sp>
      <p:sp>
        <p:nvSpPr>
          <p:cNvPr id="20504" name="CasellaDiTesto 48"/>
          <p:cNvSpPr txBox="1">
            <a:spLocks noChangeArrowheads="1"/>
          </p:cNvSpPr>
          <p:nvPr/>
        </p:nvSpPr>
        <p:spPr bwMode="auto">
          <a:xfrm>
            <a:off x="4181475" y="3398838"/>
            <a:ext cx="8588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400" b="1"/>
              <a:t>PAF </a:t>
            </a:r>
          </a:p>
          <a:p>
            <a:pPr algn="ctr" eaLnBrk="1" hangingPunct="1"/>
            <a:r>
              <a:rPr lang="en-GB" sz="1400" b="1"/>
              <a:t>Rx 2</a:t>
            </a:r>
          </a:p>
        </p:txBody>
      </p:sp>
      <p:sp>
        <p:nvSpPr>
          <p:cNvPr id="20505" name="CasellaDiTesto 48"/>
          <p:cNvSpPr txBox="1">
            <a:spLocks noChangeArrowheads="1"/>
          </p:cNvSpPr>
          <p:nvPr/>
        </p:nvSpPr>
        <p:spPr bwMode="auto">
          <a:xfrm>
            <a:off x="3014663" y="4113213"/>
            <a:ext cx="860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400" b="1"/>
              <a:t>PAF </a:t>
            </a:r>
          </a:p>
          <a:p>
            <a:pPr algn="ctr" eaLnBrk="1" hangingPunct="1"/>
            <a:r>
              <a:rPr lang="en-GB" sz="1400" b="1"/>
              <a:t>Rx 1</a:t>
            </a:r>
          </a:p>
        </p:txBody>
      </p:sp>
      <p:cxnSp>
        <p:nvCxnSpPr>
          <p:cNvPr id="36" name="Connettore 1 35"/>
          <p:cNvCxnSpPr/>
          <p:nvPr/>
        </p:nvCxnSpPr>
        <p:spPr>
          <a:xfrm>
            <a:off x="3990975" y="4857750"/>
            <a:ext cx="379413" cy="0"/>
          </a:xfrm>
          <a:prstGeom prst="line">
            <a:avLst/>
          </a:prstGeom>
          <a:ln w="19050" cmpd="sng">
            <a:solidFill>
              <a:srgbClr val="4F81BD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4762500" y="4857750"/>
            <a:ext cx="377825" cy="0"/>
          </a:xfrm>
          <a:prstGeom prst="line">
            <a:avLst/>
          </a:prstGeom>
          <a:ln w="19050" cmpd="sng">
            <a:solidFill>
              <a:srgbClr val="4F81BD"/>
            </a:solidFill>
            <a:prstDash val="sys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>
            <a:off x="4562475" y="4352925"/>
            <a:ext cx="0" cy="360363"/>
          </a:xfrm>
          <a:prstGeom prst="line">
            <a:avLst/>
          </a:prstGeom>
          <a:ln w="19050" cmpd="sng">
            <a:solidFill>
              <a:srgbClr val="4F81BD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09" name="CasellaDiTesto 33"/>
          <p:cNvSpPr txBox="1">
            <a:spLocks noChangeArrowheads="1"/>
          </p:cNvSpPr>
          <p:nvPr/>
        </p:nvSpPr>
        <p:spPr bwMode="auto">
          <a:xfrm>
            <a:off x="7316788" y="2559050"/>
            <a:ext cx="1231900" cy="307975"/>
          </a:xfrm>
          <a:prstGeom prst="rect">
            <a:avLst/>
          </a:prstGeom>
          <a:solidFill>
            <a:schemeClr val="bg1"/>
          </a:solidFill>
          <a:ln w="38100">
            <a:solidFill>
              <a:srgbClr val="4F81BD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400" b="1"/>
              <a:t>LMC_DSH 2</a:t>
            </a:r>
          </a:p>
        </p:txBody>
      </p:sp>
      <p:sp>
        <p:nvSpPr>
          <p:cNvPr id="20510" name="CasellaDiTesto 33"/>
          <p:cNvSpPr txBox="1">
            <a:spLocks noChangeArrowheads="1"/>
          </p:cNvSpPr>
          <p:nvPr/>
        </p:nvSpPr>
        <p:spPr bwMode="auto">
          <a:xfrm>
            <a:off x="7902575" y="5929313"/>
            <a:ext cx="1231900" cy="307975"/>
          </a:xfrm>
          <a:prstGeom prst="rect">
            <a:avLst/>
          </a:prstGeom>
          <a:solidFill>
            <a:schemeClr val="bg1"/>
          </a:solidFill>
          <a:ln w="38100">
            <a:solidFill>
              <a:srgbClr val="4F81BD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400" b="1"/>
              <a:t>LMC_DSH 3</a:t>
            </a:r>
          </a:p>
        </p:txBody>
      </p:sp>
      <p:sp>
        <p:nvSpPr>
          <p:cNvPr id="10" name="Callout 1 9"/>
          <p:cNvSpPr/>
          <p:nvPr/>
        </p:nvSpPr>
        <p:spPr>
          <a:xfrm>
            <a:off x="3327400" y="5375275"/>
            <a:ext cx="889000" cy="536575"/>
          </a:xfrm>
          <a:prstGeom prst="borderCallout1">
            <a:avLst>
              <a:gd name="adj1" fmla="val 232"/>
              <a:gd name="adj2" fmla="val 68803"/>
              <a:gd name="adj3" fmla="val -54166"/>
              <a:gd name="adj4" fmla="val 117057"/>
            </a:avLst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 b="1" dirty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Network Switch (</a:t>
            </a:r>
            <a:r>
              <a:rPr lang="en-GB" sz="1000" b="1" dirty="0" err="1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SaDT</a:t>
            </a:r>
            <a:r>
              <a:rPr lang="en-GB" sz="1000" b="1" dirty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20512" name="CasellaDiTesto 22"/>
          <p:cNvSpPr txBox="1">
            <a:spLocks noChangeArrowheads="1"/>
          </p:cNvSpPr>
          <p:nvPr/>
        </p:nvSpPr>
        <p:spPr bwMode="auto">
          <a:xfrm>
            <a:off x="5140325" y="4700588"/>
            <a:ext cx="1181100" cy="276225"/>
          </a:xfrm>
          <a:prstGeom prst="rect">
            <a:avLst/>
          </a:prstGeom>
          <a:solidFill>
            <a:schemeClr val="bg1"/>
          </a:solidFill>
          <a:ln w="38100">
            <a:solidFill>
              <a:srgbClr val="4F81BD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200" b="1"/>
              <a:t>LMC_PAFRx 3</a:t>
            </a:r>
          </a:p>
        </p:txBody>
      </p:sp>
      <p:sp>
        <p:nvSpPr>
          <p:cNvPr id="20513" name="CasellaDiTesto 27"/>
          <p:cNvSpPr txBox="1">
            <a:spLocks noChangeArrowheads="1"/>
          </p:cNvSpPr>
          <p:nvPr/>
        </p:nvSpPr>
        <p:spPr bwMode="auto">
          <a:xfrm>
            <a:off x="439738" y="4695825"/>
            <a:ext cx="1336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/>
              <a:t>data flow</a:t>
            </a:r>
          </a:p>
          <a:p>
            <a:pPr eaLnBrk="1" hangingPunct="1"/>
            <a:r>
              <a:rPr lang="en-GB" sz="1800"/>
              <a:t>&gt;200 kbps</a:t>
            </a:r>
          </a:p>
        </p:txBody>
      </p:sp>
      <p:cxnSp>
        <p:nvCxnSpPr>
          <p:cNvPr id="42" name="Connettore 1 41"/>
          <p:cNvCxnSpPr/>
          <p:nvPr/>
        </p:nvCxnSpPr>
        <p:spPr>
          <a:xfrm>
            <a:off x="3608388" y="4352925"/>
            <a:ext cx="749300" cy="360363"/>
          </a:xfrm>
          <a:prstGeom prst="line">
            <a:avLst/>
          </a:prstGeom>
          <a:ln w="19050" cmpd="sng">
            <a:solidFill>
              <a:srgbClr val="4F81BD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 flipH="1">
            <a:off x="4762500" y="4451350"/>
            <a:ext cx="617538" cy="261938"/>
          </a:xfrm>
          <a:prstGeom prst="line">
            <a:avLst/>
          </a:prstGeom>
          <a:ln w="19050" cmpd="sng">
            <a:solidFill>
              <a:srgbClr val="4F81BD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/>
          <p:cNvCxnSpPr/>
          <p:nvPr/>
        </p:nvCxnSpPr>
        <p:spPr>
          <a:xfrm flipH="1">
            <a:off x="4664075" y="3933825"/>
            <a:ext cx="0" cy="774700"/>
          </a:xfrm>
          <a:prstGeom prst="line">
            <a:avLst/>
          </a:prstGeom>
          <a:ln w="19050" cmpd="sng">
            <a:solidFill>
              <a:srgbClr val="4F81BD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17" name="CasellaDiTesto 22"/>
          <p:cNvSpPr txBox="1">
            <a:spLocks noChangeArrowheads="1"/>
          </p:cNvSpPr>
          <p:nvPr/>
        </p:nvSpPr>
        <p:spPr bwMode="auto">
          <a:xfrm>
            <a:off x="4003675" y="4056063"/>
            <a:ext cx="1181100" cy="277812"/>
          </a:xfrm>
          <a:prstGeom prst="rect">
            <a:avLst/>
          </a:prstGeom>
          <a:solidFill>
            <a:schemeClr val="bg1"/>
          </a:solidFill>
          <a:ln w="38100">
            <a:solidFill>
              <a:srgbClr val="4F81BD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200" b="1"/>
              <a:t>LMC_PAFRx 2</a:t>
            </a:r>
          </a:p>
        </p:txBody>
      </p:sp>
      <p:pic>
        <p:nvPicPr>
          <p:cNvPr id="45" name="Picture 11" descr="dish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000" y="0"/>
            <a:ext cx="2406015" cy="1700213"/>
          </a:xfrm>
          <a:prstGeom prst="rect">
            <a:avLst/>
          </a:prstGeom>
        </p:spPr>
      </p:pic>
      <p:sp>
        <p:nvSpPr>
          <p:cNvPr id="46" name="TextBox 6"/>
          <p:cNvSpPr txBox="1"/>
          <p:nvPr/>
        </p:nvSpPr>
        <p:spPr>
          <a:xfrm>
            <a:off x="457200" y="329002"/>
            <a:ext cx="61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Overview SKA-Sur – </a:t>
            </a: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LMC perspective</a:t>
            </a:r>
          </a:p>
        </p:txBody>
      </p:sp>
      <p:sp>
        <p:nvSpPr>
          <p:cNvPr id="49" name="Segnaposto numero diapositiva 1"/>
          <p:cNvSpPr txBox="1">
            <a:spLocks/>
          </p:cNvSpPr>
          <p:nvPr/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en-US"/>
            </a:defPPr>
            <a:lvl1pPr algn="r" defTabSz="457200" rtl="0" fontAlgn="base">
              <a:spcBef>
                <a:spcPts val="0"/>
              </a:spcBef>
              <a:spcAft>
                <a:spcPct val="0"/>
              </a:spcAft>
              <a:buNone/>
              <a:defRPr sz="1300" kern="1200">
                <a:solidFill>
                  <a:schemeClr val="dk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630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dish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000" y="0"/>
            <a:ext cx="2406015" cy="1700213"/>
          </a:xfrm>
          <a:prstGeom prst="rect">
            <a:avLst/>
          </a:prstGeom>
        </p:spPr>
      </p:pic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635414"/>
              </p:ext>
            </p:extLst>
          </p:nvPr>
        </p:nvGraphicFramePr>
        <p:xfrm>
          <a:off x="668421" y="1502613"/>
          <a:ext cx="7983431" cy="4620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" name="Documento" r:id="rId4" imgW="5727700" imgH="3314700" progId="Word.Document.12">
                  <p:embed/>
                </p:oleObj>
              </mc:Choice>
              <mc:Fallback>
                <p:oleObj name="Documento" r:id="rId4" imgW="5727700" imgH="3314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8421" y="1502613"/>
                        <a:ext cx="7983431" cy="4620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6"/>
          <p:cNvSpPr txBox="1"/>
          <p:nvPr/>
        </p:nvSpPr>
        <p:spPr>
          <a:xfrm>
            <a:off x="457199" y="329002"/>
            <a:ext cx="6489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ata </a:t>
            </a: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rate for </a:t>
            </a:r>
            <a:r>
              <a:rPr lang="en-US" sz="2800" b="1" dirty="0" err="1" smtClean="0">
                <a:solidFill>
                  <a:schemeClr val="bg1"/>
                </a:solidFill>
                <a:latin typeface="Arial"/>
                <a:cs typeface="Arial"/>
              </a:rPr>
              <a:t>SKA_Sur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- PAF (bunker)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361879" y="6122736"/>
            <a:ext cx="306304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it-IT" sz="2000" b="1" dirty="0" smtClean="0">
                <a:solidFill>
                  <a:srgbClr val="000099"/>
                </a:solidFill>
                <a:latin typeface="Arial"/>
                <a:cs typeface="Arial"/>
              </a:rPr>
              <a:t>Total M&amp;C ~ 1 </a:t>
            </a:r>
            <a:r>
              <a:rPr lang="it-IT" sz="2000" b="1" dirty="0" err="1" smtClean="0">
                <a:solidFill>
                  <a:srgbClr val="000099"/>
                </a:solidFill>
                <a:latin typeface="Arial"/>
                <a:cs typeface="Arial"/>
              </a:rPr>
              <a:t>Gbps</a:t>
            </a:r>
            <a:endParaRPr lang="it-IT" sz="2000" b="1" dirty="0" smtClean="0">
              <a:solidFill>
                <a:srgbClr val="000099"/>
              </a:solidFill>
              <a:latin typeface="Arial"/>
              <a:cs typeface="Arial"/>
            </a:endParaRPr>
          </a:p>
        </p:txBody>
      </p:sp>
      <p:sp>
        <p:nvSpPr>
          <p:cNvPr id="7" name="Segnaposto numero diapositiva 1"/>
          <p:cNvSpPr txBox="1">
            <a:spLocks/>
          </p:cNvSpPr>
          <p:nvPr/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en-US"/>
            </a:defPPr>
            <a:lvl1pPr algn="r" defTabSz="457200" rtl="0" fontAlgn="base">
              <a:spcBef>
                <a:spcPts val="0"/>
              </a:spcBef>
              <a:spcAft>
                <a:spcPct val="0"/>
              </a:spcAft>
              <a:buNone/>
              <a:defRPr sz="1300" kern="1200">
                <a:solidFill>
                  <a:schemeClr val="dk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633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dish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000" y="0"/>
            <a:ext cx="2406015" cy="1700213"/>
          </a:xfrm>
          <a:prstGeom prst="rect">
            <a:avLst/>
          </a:prstGeom>
        </p:spPr>
      </p:pic>
      <p:sp>
        <p:nvSpPr>
          <p:cNvPr id="3" name="TextBox 6"/>
          <p:cNvSpPr txBox="1"/>
          <p:nvPr/>
        </p:nvSpPr>
        <p:spPr>
          <a:xfrm>
            <a:off x="457200" y="329002"/>
            <a:ext cx="61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LMC software before RBS</a:t>
            </a:r>
          </a:p>
        </p:txBody>
      </p:sp>
      <p:pic>
        <p:nvPicPr>
          <p:cNvPr id="6" name="Immagine 5" descr="Macintosh HD:Users:trigilio:Dropbox:DSH-LMC:PDR:LMCStructur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2" b="62534"/>
          <a:stretch/>
        </p:blipFill>
        <p:spPr bwMode="auto">
          <a:xfrm>
            <a:off x="859754" y="1700213"/>
            <a:ext cx="7415550" cy="329630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er 7"/>
          <p:cNvSpPr/>
          <p:nvPr/>
        </p:nvSpPr>
        <p:spPr>
          <a:xfrm>
            <a:off x="2525851" y="2609913"/>
            <a:ext cx="6171589" cy="2512217"/>
          </a:xfrm>
          <a:prstGeom prst="mathMultiply">
            <a:avLst>
              <a:gd name="adj1" fmla="val 508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3488745" y="4996519"/>
            <a:ext cx="52086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it-IT" sz="2000" dirty="0" err="1" smtClean="0">
                <a:solidFill>
                  <a:srgbClr val="000099"/>
                </a:solidFill>
                <a:latin typeface="Arial"/>
                <a:cs typeface="Arial"/>
              </a:rPr>
              <a:t>Specific</a:t>
            </a:r>
            <a:r>
              <a:rPr lang="it-IT" sz="2000" dirty="0" smtClean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it-IT" sz="2000" dirty="0" err="1" smtClean="0">
                <a:solidFill>
                  <a:srgbClr val="000099"/>
                </a:solidFill>
                <a:latin typeface="Arial"/>
                <a:cs typeface="Arial"/>
              </a:rPr>
              <a:t>modules</a:t>
            </a:r>
            <a:r>
              <a:rPr lang="it-IT" sz="2000" dirty="0" smtClean="0">
                <a:solidFill>
                  <a:srgbClr val="000099"/>
                </a:solidFill>
                <a:latin typeface="Arial"/>
                <a:cs typeface="Arial"/>
              </a:rPr>
              <a:t> for SKA-</a:t>
            </a:r>
            <a:r>
              <a:rPr lang="it-IT" sz="2000" dirty="0" err="1" smtClean="0">
                <a:solidFill>
                  <a:srgbClr val="000099"/>
                </a:solidFill>
                <a:latin typeface="Arial"/>
                <a:cs typeface="Arial"/>
              </a:rPr>
              <a:t>Suvey</a:t>
            </a:r>
            <a:r>
              <a:rPr lang="it-IT" sz="2000" dirty="0" smtClean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it-IT" sz="2000" dirty="0" err="1" smtClean="0">
                <a:solidFill>
                  <a:srgbClr val="000099"/>
                </a:solidFill>
                <a:latin typeface="Arial"/>
                <a:cs typeface="Arial"/>
              </a:rPr>
              <a:t>will</a:t>
            </a:r>
            <a:r>
              <a:rPr lang="it-IT" sz="2000" dirty="0" smtClean="0">
                <a:solidFill>
                  <a:srgbClr val="000099"/>
                </a:solidFill>
                <a:latin typeface="Arial"/>
                <a:cs typeface="Arial"/>
              </a:rPr>
              <a:t> be </a:t>
            </a:r>
            <a:r>
              <a:rPr lang="it-IT" sz="2000" dirty="0" err="1" smtClean="0">
                <a:solidFill>
                  <a:srgbClr val="000099"/>
                </a:solidFill>
                <a:latin typeface="Arial"/>
                <a:cs typeface="Arial"/>
              </a:rPr>
              <a:t>developed</a:t>
            </a:r>
            <a:r>
              <a:rPr lang="it-IT" sz="2000" dirty="0" smtClean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it-IT" sz="2000" dirty="0" err="1" smtClean="0">
                <a:solidFill>
                  <a:srgbClr val="000099"/>
                </a:solidFill>
                <a:latin typeface="Arial"/>
                <a:cs typeface="Arial"/>
              </a:rPr>
              <a:t>later</a:t>
            </a:r>
            <a:r>
              <a:rPr lang="it-IT" sz="2000" dirty="0" smtClean="0">
                <a:solidFill>
                  <a:srgbClr val="000099"/>
                </a:solidFill>
                <a:latin typeface="Arial"/>
                <a:cs typeface="Arial"/>
              </a:rPr>
              <a:t>, </a:t>
            </a:r>
            <a:r>
              <a:rPr lang="it-IT" sz="2000" dirty="0" err="1" smtClean="0">
                <a:solidFill>
                  <a:srgbClr val="000099"/>
                </a:solidFill>
                <a:latin typeface="Arial"/>
                <a:cs typeface="Arial"/>
              </a:rPr>
              <a:t>as</a:t>
            </a:r>
            <a:r>
              <a:rPr lang="it-IT" sz="2000" dirty="0" smtClean="0">
                <a:solidFill>
                  <a:srgbClr val="000099"/>
                </a:solidFill>
                <a:latin typeface="Arial"/>
                <a:cs typeface="Arial"/>
              </a:rPr>
              <a:t> SKA-</a:t>
            </a:r>
            <a:r>
              <a:rPr lang="it-IT" sz="2000" dirty="0" err="1" smtClean="0">
                <a:solidFill>
                  <a:srgbClr val="000099"/>
                </a:solidFill>
                <a:latin typeface="Arial"/>
                <a:cs typeface="Arial"/>
              </a:rPr>
              <a:t>Suvey</a:t>
            </a:r>
            <a:r>
              <a:rPr lang="it-IT" sz="2000" dirty="0" smtClean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it-IT" sz="2000" dirty="0" err="1" smtClean="0">
                <a:solidFill>
                  <a:srgbClr val="000099"/>
                </a:solidFill>
                <a:latin typeface="Arial"/>
                <a:cs typeface="Arial"/>
              </a:rPr>
              <a:t>is</a:t>
            </a:r>
            <a:r>
              <a:rPr lang="it-IT" sz="2000" dirty="0" smtClean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it-IT" sz="2000" b="1" dirty="0" err="1" smtClean="0">
                <a:solidFill>
                  <a:srgbClr val="000099"/>
                </a:solidFill>
                <a:latin typeface="Arial"/>
                <a:cs typeface="Arial"/>
              </a:rPr>
              <a:t>deferred</a:t>
            </a:r>
            <a:r>
              <a:rPr lang="it-IT" sz="2000" b="1" dirty="0" smtClean="0">
                <a:solidFill>
                  <a:srgbClr val="000099"/>
                </a:solidFill>
                <a:latin typeface="Arial"/>
                <a:cs typeface="Arial"/>
              </a:rPr>
              <a:t>, </a:t>
            </a:r>
            <a:r>
              <a:rPr lang="it-IT" sz="2000" b="1" dirty="0" err="1" smtClean="0">
                <a:solidFill>
                  <a:srgbClr val="000099"/>
                </a:solidFill>
                <a:latin typeface="Arial"/>
                <a:cs typeface="Arial"/>
              </a:rPr>
              <a:t>not</a:t>
            </a:r>
            <a:r>
              <a:rPr lang="it-IT" sz="2000" b="1" dirty="0" smtClean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it-IT" sz="2000" b="1" dirty="0" err="1" smtClean="0">
                <a:solidFill>
                  <a:srgbClr val="000099"/>
                </a:solidFill>
                <a:latin typeface="Arial"/>
                <a:cs typeface="Arial"/>
              </a:rPr>
              <a:t>deleted</a:t>
            </a:r>
            <a:r>
              <a:rPr lang="it-IT" sz="2000" b="1" dirty="0" smtClean="0">
                <a:solidFill>
                  <a:srgbClr val="000099"/>
                </a:solidFill>
                <a:latin typeface="Arial"/>
                <a:cs typeface="Arial"/>
              </a:rPr>
              <a:t>.</a:t>
            </a:r>
            <a:endParaRPr lang="it-IT" sz="2000" dirty="0" smtClean="0">
              <a:solidFill>
                <a:srgbClr val="000099"/>
              </a:solidFill>
              <a:latin typeface="Arial"/>
              <a:cs typeface="Arial"/>
            </a:endParaRPr>
          </a:p>
          <a:p>
            <a:pPr eaLnBrk="0" hangingPunct="0">
              <a:spcBef>
                <a:spcPct val="20000"/>
              </a:spcBef>
            </a:pPr>
            <a:r>
              <a:rPr lang="it-IT" sz="2000" dirty="0" smtClean="0">
                <a:solidFill>
                  <a:srgbClr val="000099"/>
                </a:solidFill>
                <a:latin typeface="Arial"/>
                <a:cs typeface="Arial"/>
              </a:rPr>
              <a:t>The </a:t>
            </a:r>
            <a:r>
              <a:rPr lang="it-IT" sz="2000" dirty="0" err="1" smtClean="0">
                <a:solidFill>
                  <a:srgbClr val="000099"/>
                </a:solidFill>
                <a:latin typeface="Arial"/>
                <a:cs typeface="Arial"/>
              </a:rPr>
              <a:t>architecture</a:t>
            </a:r>
            <a:r>
              <a:rPr lang="it-IT" sz="200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it-IT" sz="2000" dirty="0" err="1" smtClean="0">
                <a:solidFill>
                  <a:srgbClr val="000099"/>
                </a:solidFill>
                <a:latin typeface="Arial"/>
                <a:cs typeface="Arial"/>
              </a:rPr>
              <a:t>shall</a:t>
            </a:r>
            <a:r>
              <a:rPr lang="it-IT" sz="2000" dirty="0" smtClean="0">
                <a:solidFill>
                  <a:srgbClr val="000099"/>
                </a:solidFill>
                <a:latin typeface="Arial"/>
                <a:cs typeface="Arial"/>
              </a:rPr>
              <a:t> be modular.</a:t>
            </a:r>
          </a:p>
        </p:txBody>
      </p:sp>
      <p:sp>
        <p:nvSpPr>
          <p:cNvPr id="10" name="Segnaposto numero diapositiva 1"/>
          <p:cNvSpPr txBox="1">
            <a:spLocks/>
          </p:cNvSpPr>
          <p:nvPr/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en-US"/>
            </a:defPPr>
            <a:lvl1pPr algn="r" defTabSz="457200" rtl="0" fontAlgn="base">
              <a:spcBef>
                <a:spcPts val="0"/>
              </a:spcBef>
              <a:spcAft>
                <a:spcPct val="0"/>
              </a:spcAft>
              <a:buNone/>
              <a:defRPr sz="1300" kern="1200">
                <a:solidFill>
                  <a:schemeClr val="dk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696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dish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000" y="0"/>
            <a:ext cx="2406015" cy="1700213"/>
          </a:xfrm>
          <a:prstGeom prst="rect">
            <a:avLst/>
          </a:prstGeom>
        </p:spPr>
      </p:pic>
      <p:sp>
        <p:nvSpPr>
          <p:cNvPr id="3" name="TextBox 6"/>
          <p:cNvSpPr txBox="1"/>
          <p:nvPr/>
        </p:nvSpPr>
        <p:spPr>
          <a:xfrm>
            <a:off x="457200" y="329002"/>
            <a:ext cx="61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LMC software after RBS</a:t>
            </a:r>
          </a:p>
        </p:txBody>
      </p:sp>
      <p:pic>
        <p:nvPicPr>
          <p:cNvPr id="6" name="Immagine 5" descr="Macintosh HD:Users:trigilio:Dropbox:DSH-LMC:PDR:LMCStructur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" t="15590" r="71282" b="63743"/>
          <a:stretch/>
        </p:blipFill>
        <p:spPr bwMode="auto">
          <a:xfrm>
            <a:off x="3286821" y="837408"/>
            <a:ext cx="2521007" cy="2102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Macintosh HD:Users:trigilio:Dropbox:DSH-LMC:PDR:LMCStructur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8" t="49453" r="13580" b="1973"/>
          <a:stretch/>
        </p:blipFill>
        <p:spPr bwMode="auto">
          <a:xfrm>
            <a:off x="1668410" y="2828340"/>
            <a:ext cx="5885732" cy="39007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ccia a inversione 3"/>
          <p:cNvSpPr/>
          <p:nvPr/>
        </p:nvSpPr>
        <p:spPr>
          <a:xfrm rot="5400000" flipV="1">
            <a:off x="1302519" y="1041220"/>
            <a:ext cx="2014432" cy="2278608"/>
          </a:xfrm>
          <a:prstGeom prst="uturnArrow">
            <a:avLst>
              <a:gd name="adj1" fmla="val 7349"/>
              <a:gd name="adj2" fmla="val 11762"/>
              <a:gd name="adj3" fmla="val 21664"/>
              <a:gd name="adj4" fmla="val 43750"/>
              <a:gd name="adj5" fmla="val 7034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Segnaposto numero diapositiva 1"/>
          <p:cNvSpPr txBox="1">
            <a:spLocks/>
          </p:cNvSpPr>
          <p:nvPr/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en-US"/>
            </a:defPPr>
            <a:lvl1pPr algn="r" defTabSz="457200" rtl="0" fontAlgn="base">
              <a:spcBef>
                <a:spcPts val="0"/>
              </a:spcBef>
              <a:spcAft>
                <a:spcPct val="0"/>
              </a:spcAft>
              <a:buNone/>
              <a:defRPr sz="1300" kern="1200">
                <a:solidFill>
                  <a:schemeClr val="dk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93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dish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000" y="0"/>
            <a:ext cx="2406015" cy="1700213"/>
          </a:xfrm>
          <a:prstGeom prst="rect">
            <a:avLst/>
          </a:prstGeom>
        </p:spPr>
      </p:pic>
      <p:sp>
        <p:nvSpPr>
          <p:cNvPr id="3" name="TextBox 6"/>
          <p:cNvSpPr txBox="1"/>
          <p:nvPr/>
        </p:nvSpPr>
        <p:spPr>
          <a:xfrm>
            <a:off x="457200" y="329002"/>
            <a:ext cx="61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LMC functions</a:t>
            </a:r>
          </a:p>
        </p:txBody>
      </p:sp>
      <p:sp>
        <p:nvSpPr>
          <p:cNvPr id="5" name="Rettangolo 4"/>
          <p:cNvSpPr/>
          <p:nvPr/>
        </p:nvSpPr>
        <p:spPr>
          <a:xfrm>
            <a:off x="457199" y="1377047"/>
            <a:ext cx="779019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/>
              <a:t>provided by </a:t>
            </a:r>
            <a:r>
              <a:rPr lang="en-GB" sz="1800" dirty="0" smtClean="0"/>
              <a:t>LMC</a:t>
            </a:r>
          </a:p>
          <a:p>
            <a:r>
              <a:rPr lang="en-GB" sz="1800" dirty="0" smtClean="0"/>
              <a:t>required </a:t>
            </a:r>
            <a:r>
              <a:rPr lang="en-GB" sz="1800" dirty="0"/>
              <a:t>by TM.TELMGT or by an LMC </a:t>
            </a:r>
            <a:r>
              <a:rPr lang="en-GB" sz="1800" dirty="0" smtClean="0"/>
              <a:t>operator</a:t>
            </a:r>
          </a:p>
          <a:p>
            <a:endParaRPr lang="en-GB" sz="1800" dirty="0"/>
          </a:p>
          <a:p>
            <a:r>
              <a:rPr lang="en-GB" sz="1600" dirty="0" smtClean="0"/>
              <a:t>(Other functions - </a:t>
            </a:r>
            <a:r>
              <a:rPr lang="en-GB" sz="1600" i="1" dirty="0" smtClean="0"/>
              <a:t>Sub</a:t>
            </a:r>
            <a:r>
              <a:rPr lang="en-GB" sz="1600" i="1" dirty="0"/>
              <a:t>-</a:t>
            </a:r>
            <a:r>
              <a:rPr lang="en-GB" sz="1600" i="1" dirty="0" smtClean="0"/>
              <a:t>element and internal </a:t>
            </a:r>
            <a:r>
              <a:rPr lang="en-GB" sz="1600" i="1" dirty="0"/>
              <a:t>Functions </a:t>
            </a:r>
            <a:r>
              <a:rPr lang="en-GB" sz="1600" i="1" dirty="0" smtClean="0"/>
              <a:t>-</a:t>
            </a:r>
            <a:r>
              <a:rPr lang="en-GB" sz="1600" dirty="0" smtClean="0"/>
              <a:t> will be defined after ICD)</a:t>
            </a:r>
            <a:r>
              <a:rPr lang="it-IT" sz="1600" dirty="0" smtClean="0"/>
              <a:t> </a:t>
            </a:r>
            <a:endParaRPr lang="it-IT" sz="1600" dirty="0"/>
          </a:p>
        </p:txBody>
      </p:sp>
      <p:pic>
        <p:nvPicPr>
          <p:cNvPr id="6" name="Immagine 5" descr="Macintosh HD:Users:trigilio:Dropbox:DSH-LMC:PDR:LMCFunctionsU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7" y="3218052"/>
            <a:ext cx="4406423" cy="25963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tangolo 3"/>
          <p:cNvSpPr/>
          <p:nvPr/>
        </p:nvSpPr>
        <p:spPr>
          <a:xfrm>
            <a:off x="4572000" y="321805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800" dirty="0" smtClean="0"/>
              <a:t>TM Interface Management Function</a:t>
            </a:r>
          </a:p>
          <a:p>
            <a:pPr marL="285750" indent="-285750">
              <a:buFont typeface="Arial"/>
              <a:buChar char="•"/>
            </a:pPr>
            <a:r>
              <a:rPr lang="en-GB" sz="1800" dirty="0" smtClean="0"/>
              <a:t>Configuration Functions</a:t>
            </a:r>
          </a:p>
          <a:p>
            <a:pPr marL="285750" indent="-285750">
              <a:buFont typeface="Arial"/>
              <a:buChar char="•"/>
            </a:pPr>
            <a:r>
              <a:rPr lang="en-GB" sz="1800" dirty="0" smtClean="0"/>
              <a:t>Monitoring Functions</a:t>
            </a:r>
          </a:p>
          <a:p>
            <a:pPr marL="285750" indent="-285750">
              <a:buFont typeface="Arial"/>
              <a:buChar char="•"/>
            </a:pPr>
            <a:r>
              <a:rPr lang="en-GB" sz="1800" dirty="0" smtClean="0"/>
              <a:t>Control Pointing Functions</a:t>
            </a:r>
          </a:p>
          <a:p>
            <a:pPr marL="285750" indent="-285750">
              <a:buFont typeface="Arial"/>
              <a:buChar char="•"/>
            </a:pPr>
            <a:r>
              <a:rPr lang="en-GB" sz="1800" dirty="0" smtClean="0"/>
              <a:t>Capability Management Functions</a:t>
            </a:r>
          </a:p>
          <a:p>
            <a:pPr marL="285750" indent="-285750">
              <a:buFont typeface="Arial"/>
              <a:buChar char="•"/>
            </a:pPr>
            <a:r>
              <a:rPr lang="en-GB" sz="1800" dirty="0" smtClean="0"/>
              <a:t>Safety Functions</a:t>
            </a:r>
          </a:p>
          <a:p>
            <a:pPr marL="285750" indent="-285750">
              <a:buFont typeface="Arial"/>
              <a:buChar char="•"/>
            </a:pPr>
            <a:r>
              <a:rPr lang="en-GB" sz="1800" dirty="0" smtClean="0"/>
              <a:t>Remote Support Functions</a:t>
            </a:r>
          </a:p>
          <a:p>
            <a:pPr marL="285750" indent="-285750">
              <a:buFont typeface="Arial"/>
              <a:buChar char="•"/>
            </a:pPr>
            <a:r>
              <a:rPr lang="en-GB" sz="1800" dirty="0" smtClean="0"/>
              <a:t>Power Management Functions</a:t>
            </a:r>
          </a:p>
          <a:p>
            <a:pPr marL="285750" indent="-285750">
              <a:buFont typeface="Arial"/>
              <a:buChar char="•"/>
            </a:pPr>
            <a:r>
              <a:rPr lang="en-GB" sz="1800" dirty="0" smtClean="0"/>
              <a:t>Diagnostics Functions </a:t>
            </a:r>
            <a:endParaRPr lang="en-GB" sz="1800" dirty="0"/>
          </a:p>
        </p:txBody>
      </p:sp>
      <p:sp>
        <p:nvSpPr>
          <p:cNvPr id="8" name="Segnaposto numero diapositiva 1"/>
          <p:cNvSpPr txBox="1">
            <a:spLocks/>
          </p:cNvSpPr>
          <p:nvPr/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en-US"/>
            </a:defPPr>
            <a:lvl1pPr algn="r" defTabSz="457200" rtl="0" fontAlgn="base">
              <a:spcBef>
                <a:spcPts val="0"/>
              </a:spcBef>
              <a:spcAft>
                <a:spcPct val="0"/>
              </a:spcAft>
              <a:buNone/>
              <a:defRPr sz="1300" kern="1200">
                <a:solidFill>
                  <a:schemeClr val="dk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628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dish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000" y="0"/>
            <a:ext cx="2406015" cy="1700213"/>
          </a:xfrm>
          <a:prstGeom prst="rect">
            <a:avLst/>
          </a:prstGeom>
        </p:spPr>
      </p:pic>
      <p:sp>
        <p:nvSpPr>
          <p:cNvPr id="3" name="TextBox 6"/>
          <p:cNvSpPr txBox="1"/>
          <p:nvPr/>
        </p:nvSpPr>
        <p:spPr>
          <a:xfrm>
            <a:off x="457200" y="329002"/>
            <a:ext cx="61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LMC functions - an example</a:t>
            </a:r>
          </a:p>
        </p:txBody>
      </p:sp>
      <p:pic>
        <p:nvPicPr>
          <p:cNvPr id="6" name="image14.png" descr="TMInterfaceManagementFunctionsU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323355"/>
            <a:ext cx="4817552" cy="3433255"/>
          </a:xfrm>
          <a:prstGeom prst="rect">
            <a:avLst/>
          </a:prstGeom>
          <a:ln/>
        </p:spPr>
      </p:pic>
      <p:sp>
        <p:nvSpPr>
          <p:cNvPr id="4" name="Rettangolo 3"/>
          <p:cNvSpPr/>
          <p:nvPr/>
        </p:nvSpPr>
        <p:spPr>
          <a:xfrm>
            <a:off x="5248773" y="3848669"/>
            <a:ext cx="3781242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GB" sz="1400" b="1" i="1" dirty="0" smtClean="0">
                <a:latin typeface="Arial"/>
                <a:cs typeface="Arial"/>
              </a:rPr>
              <a:t>Receive </a:t>
            </a:r>
            <a:r>
              <a:rPr lang="en-GB" sz="1400" b="1" i="1" dirty="0">
                <a:latin typeface="Arial"/>
                <a:cs typeface="Arial"/>
              </a:rPr>
              <a:t>Monitoring Information</a:t>
            </a:r>
            <a:r>
              <a:rPr lang="en-GB" sz="1400" dirty="0">
                <a:latin typeface="Arial"/>
                <a:cs typeface="Arial"/>
              </a:rPr>
              <a:t>: TM.TELMGT shall </a:t>
            </a:r>
            <a:r>
              <a:rPr lang="en-GB" sz="1400" b="1" dirty="0">
                <a:latin typeface="Arial"/>
                <a:cs typeface="Arial"/>
              </a:rPr>
              <a:t>continuously receive </a:t>
            </a:r>
            <a:r>
              <a:rPr lang="en-GB" sz="1400" dirty="0">
                <a:latin typeface="Arial"/>
                <a:cs typeface="Arial"/>
              </a:rPr>
              <a:t>monitoring data, meta-data and alarm/log/event/fault information from LMC. </a:t>
            </a:r>
          </a:p>
        </p:txBody>
      </p:sp>
      <p:sp>
        <p:nvSpPr>
          <p:cNvPr id="7" name="Rettangolo 6"/>
          <p:cNvSpPr/>
          <p:nvPr/>
        </p:nvSpPr>
        <p:spPr>
          <a:xfrm>
            <a:off x="5217900" y="1572590"/>
            <a:ext cx="3812115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GB" sz="1400" b="1" i="1" dirty="0">
                <a:solidFill>
                  <a:srgbClr val="000000"/>
                </a:solidFill>
                <a:latin typeface="Arial"/>
                <a:cs typeface="Arial"/>
              </a:rPr>
              <a:t>Execute Command</a:t>
            </a:r>
            <a:r>
              <a:rPr lang="en-GB" sz="1400" dirty="0">
                <a:solidFill>
                  <a:srgbClr val="000000"/>
                </a:solidFill>
                <a:latin typeface="Arial"/>
                <a:cs typeface="Arial"/>
              </a:rPr>
              <a:t>: </a:t>
            </a:r>
            <a:endParaRPr lang="en-GB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0"/>
            <a:r>
              <a:rPr lang="en-GB" sz="1400" dirty="0" smtClean="0">
                <a:solidFill>
                  <a:srgbClr val="000000"/>
                </a:solidFill>
                <a:latin typeface="Arial"/>
                <a:cs typeface="Arial"/>
              </a:rPr>
              <a:t>TM.TELMGT </a:t>
            </a:r>
            <a:r>
              <a:rPr lang="en-GB" sz="1400" dirty="0">
                <a:solidFill>
                  <a:srgbClr val="000000"/>
                </a:solidFill>
                <a:latin typeface="Arial"/>
                <a:cs typeface="Arial"/>
              </a:rPr>
              <a:t>sends commands to LMC through the TM-LMC interface. </a:t>
            </a:r>
          </a:p>
          <a:p>
            <a:pPr lvl="0"/>
            <a:r>
              <a:rPr lang="en-GB" sz="1400" dirty="0">
                <a:solidFill>
                  <a:srgbClr val="000000"/>
                </a:solidFill>
                <a:latin typeface="Arial"/>
                <a:cs typeface="Arial"/>
              </a:rPr>
              <a:t>TM don’t know the LMC logic, components and protocol; it sends command to the appropriate LMC; conversion while executing the request. This function is allocated to the LMC Command Handler component.</a:t>
            </a:r>
            <a:endParaRPr lang="it-IT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03183" y="4802776"/>
            <a:ext cx="4572000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en-GB" sz="1400" b="1" i="1" dirty="0">
                <a:latin typeface="Arial"/>
                <a:cs typeface="Arial"/>
              </a:rPr>
              <a:t>Get Interface Self-</a:t>
            </a:r>
            <a:r>
              <a:rPr lang="en-GB" sz="1400" b="1" i="1" dirty="0" smtClean="0">
                <a:latin typeface="Arial"/>
                <a:cs typeface="Arial"/>
              </a:rPr>
              <a:t>Description</a:t>
            </a:r>
            <a:r>
              <a:rPr lang="en-GB" sz="1400" dirty="0" smtClean="0">
                <a:latin typeface="Arial"/>
                <a:cs typeface="Arial"/>
              </a:rPr>
              <a:t> of </a:t>
            </a:r>
            <a:r>
              <a:rPr lang="en-GB" sz="1400" dirty="0">
                <a:latin typeface="Arial"/>
                <a:cs typeface="Arial"/>
              </a:rPr>
              <a:t>the interface with TM.TELMGT to facilitate configuration of monitoring interface. </a:t>
            </a:r>
            <a:r>
              <a:rPr lang="en-GB" sz="1400" dirty="0" smtClean="0">
                <a:latin typeface="Arial"/>
                <a:cs typeface="Arial"/>
              </a:rPr>
              <a:t>It includes a </a:t>
            </a:r>
            <a:r>
              <a:rPr lang="en-GB" sz="1400" dirty="0">
                <a:latin typeface="Arial"/>
                <a:cs typeface="Arial"/>
              </a:rPr>
              <a:t>list of monitored information </a:t>
            </a:r>
            <a:r>
              <a:rPr lang="en-GB" sz="1400" dirty="0" smtClean="0">
                <a:latin typeface="Arial"/>
                <a:cs typeface="Arial"/>
              </a:rPr>
              <a:t>(monitoring </a:t>
            </a:r>
            <a:r>
              <a:rPr lang="en-GB" sz="1400" dirty="0">
                <a:latin typeface="Arial"/>
                <a:cs typeface="Arial"/>
              </a:rPr>
              <a:t>parameters, states, capabilities) with corresponding attributes (range, units, alarm thresholds, polling rate...), </a:t>
            </a:r>
            <a:r>
              <a:rPr lang="en-GB" sz="1400" dirty="0" smtClean="0">
                <a:latin typeface="Arial"/>
                <a:cs typeface="Arial"/>
              </a:rPr>
              <a:t>a list </a:t>
            </a:r>
            <a:r>
              <a:rPr lang="en-GB" sz="1400" dirty="0">
                <a:latin typeface="Arial"/>
                <a:cs typeface="Arial"/>
              </a:rPr>
              <a:t>of commands (name, </a:t>
            </a:r>
            <a:r>
              <a:rPr lang="en-GB" sz="1400" dirty="0" err="1">
                <a:latin typeface="Arial"/>
                <a:cs typeface="Arial"/>
              </a:rPr>
              <a:t>args</a:t>
            </a:r>
            <a:r>
              <a:rPr lang="en-GB" sz="1400" dirty="0">
                <a:latin typeface="Arial"/>
                <a:cs typeface="Arial"/>
              </a:rPr>
              <a:t>, expected response, ...) exposed on the interface. </a:t>
            </a:r>
            <a:endParaRPr lang="it-IT" sz="1400" dirty="0">
              <a:latin typeface="Arial"/>
              <a:cs typeface="Arial"/>
            </a:endParaRPr>
          </a:p>
        </p:txBody>
      </p:sp>
      <p:sp>
        <p:nvSpPr>
          <p:cNvPr id="10" name="Segnaposto numero diapositiva 1"/>
          <p:cNvSpPr txBox="1">
            <a:spLocks/>
          </p:cNvSpPr>
          <p:nvPr/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en-US"/>
            </a:defPPr>
            <a:lvl1pPr algn="r" defTabSz="457200" rtl="0" fontAlgn="base">
              <a:spcBef>
                <a:spcPts val="0"/>
              </a:spcBef>
              <a:spcAft>
                <a:spcPct val="0"/>
              </a:spcAft>
              <a:buNone/>
              <a:defRPr sz="1300" kern="1200">
                <a:solidFill>
                  <a:schemeClr val="dk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132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dish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000" y="0"/>
            <a:ext cx="2406015" cy="1700213"/>
          </a:xfrm>
          <a:prstGeom prst="rect">
            <a:avLst/>
          </a:prstGeom>
        </p:spPr>
      </p:pic>
      <p:sp>
        <p:nvSpPr>
          <p:cNvPr id="3" name="TextBox 6"/>
          <p:cNvSpPr txBox="1"/>
          <p:nvPr/>
        </p:nvSpPr>
        <p:spPr>
          <a:xfrm>
            <a:off x="457200" y="329002"/>
            <a:ext cx="61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LMC requirements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463123"/>
              </p:ext>
            </p:extLst>
          </p:nvPr>
        </p:nvGraphicFramePr>
        <p:xfrm>
          <a:off x="55221" y="1982224"/>
          <a:ext cx="9030014" cy="47243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20498"/>
                <a:gridCol w="6009516"/>
              </a:tblGrid>
              <a:tr h="370840">
                <a:tc>
                  <a:txBody>
                    <a:bodyPr/>
                    <a:lstStyle/>
                    <a:p>
                      <a:endParaRPr lang="en-GB" sz="1600" b="1" noProof="0" smtClean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GB" sz="1600" b="1" noProof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Configure DSH </a:t>
                      </a:r>
                    </a:p>
                    <a:p>
                      <a:endParaRPr lang="en-GB" sz="1600" b="1" noProof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noProof="0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Band switch </a:t>
                      </a:r>
                      <a:r>
                        <a:rPr lang="en-GB" sz="1400" b="1" noProof="0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time &lt;100 </a:t>
                      </a:r>
                      <a:r>
                        <a:rPr lang="en-GB" sz="1400" b="1" noProof="0" dirty="0" err="1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ms</a:t>
                      </a:r>
                      <a:endParaRPr lang="en-GB" sz="1400" b="1" noProof="0" dirty="0" smtClean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GB" sz="1400" b="0" noProof="0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Set all internal states, modes and configuration based on TM command </a:t>
                      </a:r>
                    </a:p>
                    <a:p>
                      <a:r>
                        <a:rPr lang="en-GB" sz="1400" b="0" noProof="0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LMC Configure/Report MID/SUR Capability (bands/PAFs)</a:t>
                      </a:r>
                    </a:p>
                    <a:p>
                      <a:r>
                        <a:rPr lang="en-GB" sz="1400" b="0" noProof="0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Configure Noise diode switching waveform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kern="1200" noProof="0" dirty="0" smtClean="0">
                        <a:solidFill>
                          <a:srgbClr val="000090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noProof="0" dirty="0" smtClean="0">
                          <a:solidFill>
                            <a:srgbClr val="00009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Control pointing </a:t>
                      </a:r>
                      <a:endParaRPr lang="en-GB" sz="1600" b="1" noProof="0" dirty="0" smtClean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  <a:p>
                      <a:endParaRPr lang="en-GB" sz="1600" b="1" noProof="0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noProof="0" dirty="0" smtClean="0">
                        <a:solidFill>
                          <a:srgbClr val="000090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noProof="0" dirty="0" smtClean="0">
                          <a:solidFill>
                            <a:srgbClr val="00009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Receive pointing control (time stamped </a:t>
                      </a:r>
                      <a:r>
                        <a:rPr lang="en-GB" sz="1400" kern="1200" noProof="0" dirty="0" err="1" smtClean="0">
                          <a:solidFill>
                            <a:srgbClr val="00009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Az</a:t>
                      </a:r>
                      <a:r>
                        <a:rPr lang="en-GB" sz="1400" kern="1200" noProof="0" dirty="0" smtClean="0">
                          <a:solidFill>
                            <a:srgbClr val="00009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/El and PA by</a:t>
                      </a:r>
                      <a:r>
                        <a:rPr lang="en-GB" sz="1400" kern="1200" baseline="0" noProof="0" dirty="0" smtClean="0">
                          <a:solidFill>
                            <a:srgbClr val="00009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TM)</a:t>
                      </a:r>
                      <a:endParaRPr lang="en-GB" sz="1400" noProof="0" dirty="0" smtClean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noProof="0" dirty="0" smtClean="0">
                          <a:solidFill>
                            <a:srgbClr val="00009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Apply pointing corrections (pointing model by TM)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noProof="0" dirty="0" smtClean="0">
                          <a:solidFill>
                            <a:srgbClr val="00009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Send to DS </a:t>
                      </a:r>
                      <a:r>
                        <a:rPr lang="en-GB" sz="1400" b="1" noProof="0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&lt;100 </a:t>
                      </a:r>
                      <a:r>
                        <a:rPr lang="en-GB" sz="1400" b="1" noProof="0" dirty="0" err="1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ms</a:t>
                      </a:r>
                      <a:endParaRPr lang="en-GB" sz="1400" b="1" kern="1200" noProof="0" dirty="0" smtClean="0">
                        <a:solidFill>
                          <a:srgbClr val="000090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noProof="0" dirty="0" smtClean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sz="1600" b="1" noProof="0" dirty="0" smtClean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GB" sz="1600" b="1" noProof="0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SKA-MID (+SURVEY Dish)</a:t>
                      </a:r>
                    </a:p>
                    <a:p>
                      <a:r>
                        <a:rPr lang="en-GB" sz="1600" b="1" noProof="0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LMC </a:t>
                      </a:r>
                      <a:r>
                        <a:rPr lang="en-GB" sz="1600" b="1" noProof="0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  <a:sym typeface="Wingdings"/>
                        </a:rPr>
                        <a:t>&lt;-&gt;</a:t>
                      </a:r>
                      <a:r>
                        <a:rPr lang="en-GB" sz="1600" b="1" noProof="0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 TM max data rates </a:t>
                      </a:r>
                    </a:p>
                    <a:p>
                      <a:endParaRPr lang="en-GB" sz="1600" b="1" noProof="0" dirty="0" smtClean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noProof="0" smtClean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noProof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-           10 kbps for control data</a:t>
                      </a:r>
                      <a:br>
                        <a:rPr lang="en-GB" sz="1400" b="1" noProof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GB" sz="1400" b="1" noProof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-         200 kbps for monitoring data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sz="1600" b="1" noProof="0" dirty="0" smtClean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GB" sz="1600" b="1" noProof="0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SKA-SURVEY – PAF RXs</a:t>
                      </a:r>
                    </a:p>
                    <a:p>
                      <a:endParaRPr lang="en-GB" sz="1600" b="1" noProof="0" dirty="0" smtClean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GB" sz="1600" b="1" noProof="0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PAF Rx &lt;-&gt; LMC</a:t>
                      </a:r>
                    </a:p>
                    <a:p>
                      <a:r>
                        <a:rPr lang="en-GB" sz="1600" b="1" noProof="0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LMC </a:t>
                      </a:r>
                      <a:r>
                        <a:rPr lang="en-GB" sz="1600" b="1" noProof="0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  <a:sym typeface="Wingdings"/>
                        </a:rPr>
                        <a:t>&lt;-&gt;</a:t>
                      </a:r>
                      <a:r>
                        <a:rPr lang="en-GB" sz="1600" b="1" noProof="0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 TM max data rates </a:t>
                      </a:r>
                    </a:p>
                    <a:p>
                      <a:endParaRPr lang="en-GB" sz="1600" b="1" noProof="0" dirty="0" smtClean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-  300 000 kbps for control data</a:t>
                      </a:r>
                      <a:b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-  700 000 kbps for monitoring data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99"/>
                    </a:solidFill>
                  </a:tcPr>
                </a:tc>
              </a:tr>
            </a:tbl>
          </a:graphicData>
        </a:graphic>
      </p:graphicFrame>
      <p:sp>
        <p:nvSpPr>
          <p:cNvPr id="7" name="Segnaposto numero diapositiva 1"/>
          <p:cNvSpPr txBox="1">
            <a:spLocks/>
          </p:cNvSpPr>
          <p:nvPr/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en-US"/>
            </a:defPPr>
            <a:lvl1pPr algn="r" defTabSz="457200" rtl="0" fontAlgn="base">
              <a:spcBef>
                <a:spcPts val="0"/>
              </a:spcBef>
              <a:spcAft>
                <a:spcPct val="0"/>
              </a:spcAft>
              <a:buNone/>
              <a:defRPr sz="1300" kern="1200">
                <a:solidFill>
                  <a:schemeClr val="dk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112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dish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000" y="0"/>
            <a:ext cx="2406015" cy="1700213"/>
          </a:xfrm>
          <a:prstGeom prst="rect">
            <a:avLst/>
          </a:prstGeom>
        </p:spPr>
      </p:pic>
      <p:sp>
        <p:nvSpPr>
          <p:cNvPr id="3" name="TextBox 6"/>
          <p:cNvSpPr txBox="1"/>
          <p:nvPr/>
        </p:nvSpPr>
        <p:spPr>
          <a:xfrm>
            <a:off x="457200" y="329002"/>
            <a:ext cx="61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LMC requirements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750132"/>
              </p:ext>
            </p:extLst>
          </p:nvPr>
        </p:nvGraphicFramePr>
        <p:xfrm>
          <a:off x="49965" y="2284624"/>
          <a:ext cx="9030014" cy="3413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55057"/>
                <a:gridCol w="5974957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200" noProof="0" smtClean="0">
                        <a:solidFill>
                          <a:srgbClr val="000090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noProof="0" smtClean="0">
                          <a:solidFill>
                            <a:srgbClr val="00009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Manage equipment safety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noProof="0" smtClean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noProof="0" smtClean="0">
                        <a:solidFill>
                          <a:srgbClr val="000090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noProof="0" smtClean="0">
                          <a:solidFill>
                            <a:srgbClr val="00009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LMC Extreme conditions stow,</a:t>
                      </a:r>
                      <a:r>
                        <a:rPr lang="en-US" sz="1400" b="0" kern="1200" baseline="0" noProof="0" smtClean="0">
                          <a:solidFill>
                            <a:srgbClr val="00009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400" b="0" kern="1200" noProof="0" smtClean="0">
                          <a:solidFill>
                            <a:srgbClr val="00009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LMC TM comms fail stow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noProof="0" smtClean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200" noProof="0" smtClean="0">
                        <a:solidFill>
                          <a:srgbClr val="000090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noProof="0" smtClean="0">
                          <a:solidFill>
                            <a:srgbClr val="00009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Manage TM_DSH interface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noProof="0" smtClean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noProof="0" smtClean="0">
                        <a:solidFill>
                          <a:srgbClr val="000090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smtClean="0">
                          <a:solidFill>
                            <a:srgbClr val="00009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LMC configure TM_DSH interface,</a:t>
                      </a:r>
                      <a:r>
                        <a:rPr lang="en-US" sz="1400" kern="1200" baseline="0" noProof="0" smtClean="0">
                          <a:solidFill>
                            <a:srgbClr val="00009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400" kern="1200" noProof="0" smtClean="0">
                          <a:solidFill>
                            <a:srgbClr val="00009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provide a self-description of DSH,</a:t>
                      </a:r>
                      <a:r>
                        <a:rPr lang="en-US" sz="1400" kern="1200" baseline="0" noProof="0" smtClean="0">
                          <a:solidFill>
                            <a:srgbClr val="00009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use defined </a:t>
                      </a:r>
                      <a:r>
                        <a:rPr lang="en-US" sz="1400" kern="1200" noProof="0" smtClean="0">
                          <a:solidFill>
                            <a:srgbClr val="00009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protocol.</a:t>
                      </a:r>
                      <a:endParaRPr lang="en-US" sz="1400" noProof="0" smtClean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b="1" noProof="0" smtClean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600" b="1" noProof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Report</a:t>
                      </a:r>
                      <a:r>
                        <a:rPr lang="en-US" sz="1600" b="1" baseline="0" noProof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b="1" noProof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Dish Monitoring Data </a:t>
                      </a:r>
                    </a:p>
                    <a:p>
                      <a:endParaRPr lang="en-US" sz="1600" b="1" noProof="0" smtClean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noProof="0" smtClean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Aggregate Sensors,</a:t>
                      </a:r>
                      <a:r>
                        <a:rPr lang="en-US" sz="1400" baseline="0" noProof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 report Alarm, events, external states, failures, logs</a:t>
                      </a:r>
                      <a:endParaRPr lang="en-US" sz="1400" noProof="0" smtClean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b="1" noProof="0" smtClean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600" b="1" noProof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Dish power consumption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noProof="0" dirty="0" smtClean="0">
                          <a:solidFill>
                            <a:srgbClr val="00009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LMC, when commanded by TM, shall send power control commands to DS according to power levels requested.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noProof="0" dirty="0" smtClean="0">
                          <a:solidFill>
                            <a:srgbClr val="00009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When powering up, LMC shall command DS to remain in the lowest power level state </a:t>
                      </a:r>
                      <a:endParaRPr lang="en-US" sz="1400" b="0" noProof="0" dirty="0" smtClean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Segnaposto numero diapositiva 1"/>
          <p:cNvSpPr txBox="1">
            <a:spLocks/>
          </p:cNvSpPr>
          <p:nvPr/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en-US"/>
            </a:defPPr>
            <a:lvl1pPr algn="r" defTabSz="457200" rtl="0" fontAlgn="base">
              <a:spcBef>
                <a:spcPts val="0"/>
              </a:spcBef>
              <a:spcAft>
                <a:spcPct val="0"/>
              </a:spcAft>
              <a:buNone/>
              <a:defRPr sz="1300" kern="1200">
                <a:solidFill>
                  <a:schemeClr val="dk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96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457200" y="329002"/>
            <a:ext cx="482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AU" sz="2800" b="1" dirty="0" smtClean="0">
                <a:solidFill>
                  <a:srgbClr val="FFFFFF"/>
                </a:solidFill>
                <a:cs typeface="Arial" pitchFamily="34" charset="0"/>
              </a:rPr>
              <a:t>Outline</a:t>
            </a:r>
            <a:endParaRPr lang="en-AU" sz="28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57200" y="1821080"/>
            <a:ext cx="7920854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99"/>
                </a:solidFill>
                <a:latin typeface="Arial"/>
                <a:cs typeface="Arial"/>
              </a:rPr>
              <a:t>Dish LMC Team</a:t>
            </a: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99"/>
                </a:solidFill>
                <a:latin typeface="Arial"/>
                <a:cs typeface="Arial"/>
              </a:rPr>
              <a:t>Dish Overview – SKA-Mid SKA-Survey after RBS</a:t>
            </a: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99"/>
                </a:solidFill>
                <a:latin typeface="Arial"/>
                <a:cs typeface="Arial"/>
              </a:rPr>
              <a:t>Dish LMC architecture</a:t>
            </a: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99"/>
                </a:solidFill>
                <a:latin typeface="Arial"/>
                <a:cs typeface="Arial"/>
              </a:rPr>
              <a:t>Dish LMC requirements</a:t>
            </a: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99"/>
                </a:solidFill>
                <a:latin typeface="Arial"/>
                <a:cs typeface="Arial"/>
              </a:rPr>
              <a:t>Technologies considered</a:t>
            </a: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99"/>
                </a:solidFill>
                <a:latin typeface="Arial"/>
                <a:cs typeface="Arial"/>
              </a:rPr>
              <a:t>Plans for prototyping</a:t>
            </a: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99"/>
                </a:solidFill>
                <a:latin typeface="Arial"/>
                <a:cs typeface="Arial"/>
              </a:rPr>
              <a:t>Preferred LMC common frameworks: TANGO, </a:t>
            </a:r>
            <a:r>
              <a:rPr lang="en-GB" sz="2000" dirty="0" smtClean="0">
                <a:solidFill>
                  <a:srgbClr val="000099"/>
                </a:solidFill>
                <a:latin typeface="Arial"/>
                <a:cs typeface="Arial"/>
              </a:rPr>
              <a:t>EPICS…?</a:t>
            </a:r>
            <a:endParaRPr lang="en-GB" sz="2000" dirty="0" smtClean="0">
              <a:solidFill>
                <a:srgbClr val="000099"/>
              </a:solidFill>
              <a:latin typeface="Arial"/>
              <a:cs typeface="Arial"/>
            </a:endParaRP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99"/>
                </a:solidFill>
                <a:latin typeface="Arial"/>
                <a:cs typeface="Arial"/>
              </a:rPr>
              <a:t>Scope of LMC standardisation expected</a:t>
            </a:r>
          </a:p>
        </p:txBody>
      </p:sp>
      <p:pic>
        <p:nvPicPr>
          <p:cNvPr id="5" name="Picture 11" descr="dish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000" y="0"/>
            <a:ext cx="2406015" cy="1700213"/>
          </a:xfrm>
          <a:prstGeom prst="rect">
            <a:avLst/>
          </a:prstGeom>
        </p:spPr>
      </p:pic>
      <p:sp>
        <p:nvSpPr>
          <p:cNvPr id="7" name="Segnaposto numero diapositiva 1"/>
          <p:cNvSpPr txBox="1">
            <a:spLocks/>
          </p:cNvSpPr>
          <p:nvPr/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en-US"/>
            </a:defPPr>
            <a:lvl1pPr algn="r" defTabSz="457200" rtl="0" fontAlgn="base">
              <a:spcBef>
                <a:spcPts val="0"/>
              </a:spcBef>
              <a:spcAft>
                <a:spcPct val="0"/>
              </a:spcAft>
              <a:buNone/>
              <a:defRPr sz="1300" kern="1200">
                <a:solidFill>
                  <a:schemeClr val="dk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048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199" y="329002"/>
            <a:ext cx="6098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SKA-P construction &amp; qualification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317" y="1268760"/>
            <a:ext cx="8279147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Oval 16"/>
          <p:cNvSpPr/>
          <p:nvPr/>
        </p:nvSpPr>
        <p:spPr>
          <a:xfrm>
            <a:off x="5283200" y="4830792"/>
            <a:ext cx="1160732" cy="6814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6" name="Oval 15"/>
          <p:cNvSpPr/>
          <p:nvPr/>
        </p:nvSpPr>
        <p:spPr>
          <a:xfrm>
            <a:off x="6443932" y="2760453"/>
            <a:ext cx="1276710" cy="1095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596656" y="2360343"/>
            <a:ext cx="2133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ZA" sz="2000" dirty="0" smtClean="0">
                <a:solidFill>
                  <a:srgbClr val="FF0000"/>
                </a:solidFill>
                <a:latin typeface="Gill Sans MT" pitchFamily="34" charset="0"/>
                <a:cs typeface="Gill Sans" pitchFamily="17" charset="0"/>
              </a:rPr>
              <a:t>6 months at least</a:t>
            </a:r>
          </a:p>
        </p:txBody>
      </p:sp>
      <p:pic>
        <p:nvPicPr>
          <p:cNvPr id="9" name="Picture 11" descr="dish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000" y="0"/>
            <a:ext cx="2406015" cy="1700213"/>
          </a:xfrm>
          <a:prstGeom prst="rect">
            <a:avLst/>
          </a:prstGeom>
        </p:spPr>
      </p:pic>
      <p:sp>
        <p:nvSpPr>
          <p:cNvPr id="10" name="TextBox 8"/>
          <p:cNvSpPr txBox="1"/>
          <p:nvPr/>
        </p:nvSpPr>
        <p:spPr>
          <a:xfrm>
            <a:off x="3730605" y="4031886"/>
            <a:ext cx="1230287" cy="7017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ZA" sz="1800" dirty="0" smtClean="0">
                <a:solidFill>
                  <a:srgbClr val="FF0000"/>
                </a:solidFill>
                <a:latin typeface="Gill Sans MT" pitchFamily="34" charset="0"/>
                <a:cs typeface="Gill Sans" pitchFamily="17" charset="0"/>
              </a:rPr>
              <a:t>End PDR</a:t>
            </a: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ZA" sz="1800" dirty="0" smtClean="0">
                <a:solidFill>
                  <a:srgbClr val="FF0000"/>
                </a:solidFill>
                <a:latin typeface="Gill Sans MT" pitchFamily="34" charset="0"/>
                <a:cs typeface="Gill Sans" pitchFamily="17" charset="0"/>
              </a:rPr>
              <a:t>(May 2015)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345749" y="6246720"/>
            <a:ext cx="227825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it-IT" sz="1200" b="1" dirty="0" err="1" smtClean="0">
                <a:solidFill>
                  <a:srgbClr val="FF0000"/>
                </a:solidFill>
                <a:latin typeface="Arial"/>
                <a:cs typeface="Arial"/>
              </a:rPr>
              <a:t>Pre</a:t>
            </a:r>
            <a:r>
              <a:rPr lang="it-IT" sz="1200" b="1" dirty="0" smtClean="0">
                <a:solidFill>
                  <a:srgbClr val="FF0000"/>
                </a:solidFill>
                <a:latin typeface="Arial"/>
                <a:cs typeface="Arial"/>
              </a:rPr>
              <a:t>-production model for </a:t>
            </a:r>
            <a:r>
              <a:rPr lang="it-IT" sz="1200" b="1" dirty="0" err="1" smtClean="0">
                <a:solidFill>
                  <a:srgbClr val="FF0000"/>
                </a:solidFill>
                <a:latin typeface="Arial"/>
                <a:cs typeface="Arial"/>
              </a:rPr>
              <a:t>Qualification</a:t>
            </a:r>
            <a:endParaRPr lang="it-IT" sz="1200" b="1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2" name="Segnaposto numero diapositiva 1"/>
          <p:cNvSpPr txBox="1">
            <a:spLocks/>
          </p:cNvSpPr>
          <p:nvPr/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en-US"/>
            </a:defPPr>
            <a:lvl1pPr algn="r" defTabSz="457200" rtl="0" fontAlgn="base">
              <a:spcBef>
                <a:spcPts val="0"/>
              </a:spcBef>
              <a:spcAft>
                <a:spcPct val="0"/>
              </a:spcAft>
              <a:buNone/>
              <a:defRPr sz="1300" kern="1200">
                <a:solidFill>
                  <a:schemeClr val="dk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802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313575" y="119045"/>
            <a:ext cx="8229600" cy="730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it-IT" sz="2800" dirty="0" err="1" smtClean="0">
                <a:solidFill>
                  <a:srgbClr val="FFFFFF"/>
                </a:solidFill>
              </a:rPr>
              <a:t>Towards</a:t>
            </a:r>
            <a:r>
              <a:rPr lang="it-IT" sz="2800" dirty="0" smtClean="0">
                <a:solidFill>
                  <a:srgbClr val="FFFFFF"/>
                </a:solidFill>
              </a:rPr>
              <a:t> an LMC </a:t>
            </a:r>
            <a:r>
              <a:rPr lang="en" sz="2800" dirty="0" smtClean="0">
                <a:solidFill>
                  <a:srgbClr val="FFFFFF"/>
                </a:solidFill>
              </a:rPr>
              <a:t>Prototyp</a:t>
            </a:r>
            <a:r>
              <a:rPr lang="it-IT" sz="2800" dirty="0" smtClean="0">
                <a:solidFill>
                  <a:srgbClr val="FFFFFF"/>
                </a:solidFill>
              </a:rPr>
              <a:t>e</a:t>
            </a:r>
            <a:endParaRPr lang="en" sz="2800" dirty="0">
              <a:solidFill>
                <a:srgbClr val="FFFFFF"/>
              </a:solidFill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384150" y="1220875"/>
            <a:ext cx="8375699" cy="546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❏"/>
            </a:pPr>
            <a:r>
              <a:rPr lang="en" sz="1800" b="1" dirty="0"/>
              <a:t>Internal ICD Status</a:t>
            </a:r>
            <a:r>
              <a:rPr lang="en" sz="1800" dirty="0"/>
              <a:t>: LMC-SPF ICD currently under analysis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➢"/>
            </a:pPr>
            <a:r>
              <a:rPr lang="en" sz="1600" dirty="0"/>
              <a:t>Internal states/commands/monitoring data provided by SPF</a:t>
            </a:r>
          </a:p>
          <a:p>
            <a:pPr marL="914400" lvl="1" indent="-342900" algn="just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➢"/>
            </a:pPr>
            <a:r>
              <a:rPr lang="en" sz="1600" dirty="0"/>
              <a:t>State mapping to SKA Control Model attempted, interactions with SPF required</a:t>
            </a:r>
          </a:p>
          <a:p>
            <a:pPr marL="457200" lvl="0" indent="0" algn="just" rtl="0">
              <a:spcBef>
                <a:spcPts val="0"/>
              </a:spcBef>
              <a:buNone/>
            </a:pPr>
            <a:endParaRPr sz="1600" dirty="0"/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❏"/>
            </a:pPr>
            <a:r>
              <a:rPr lang="en" sz="1800" b="1" dirty="0"/>
              <a:t>Prototyping activities started with ICD development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➢"/>
            </a:pPr>
            <a:r>
              <a:rPr lang="en" sz="1600" dirty="0"/>
              <a:t>Goal I: explore internal standardization (message formats, protocols, ...)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➢"/>
            </a:pPr>
            <a:r>
              <a:rPr lang="en" sz="1600" dirty="0"/>
              <a:t>Goal II: evaluate different protocol solutions for LMC-SubEl comm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1600" dirty="0"/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❏"/>
            </a:pPr>
            <a:r>
              <a:rPr lang="en" sz="1800" b="1" dirty="0"/>
              <a:t>Prototype Modeling</a:t>
            </a:r>
          </a:p>
          <a:p>
            <a:pPr marL="914400" lvl="1" indent="-342900" algn="just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✓"/>
            </a:pPr>
            <a:r>
              <a:rPr lang="en" sz="1600" dirty="0"/>
              <a:t>List of requirements for the internal communication set-up </a:t>
            </a:r>
            <a:r>
              <a:rPr lang="en" sz="1600" dirty="0" smtClean="0"/>
              <a:t>(</a:t>
            </a:r>
            <a:r>
              <a:rPr lang="en" sz="1600" dirty="0"/>
              <a:t>many are now in the framework req doc)</a:t>
            </a:r>
          </a:p>
          <a:p>
            <a:pPr marL="914400" lvl="1" indent="-342900" algn="just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✓"/>
            </a:pPr>
            <a:r>
              <a:rPr lang="en" sz="1600" dirty="0"/>
              <a:t>Preliminary communication model defined (message types and content, comm patterns expected, controller module, </a:t>
            </a:r>
            <a:r>
              <a:rPr lang="en" sz="1600" dirty="0" smtClean="0"/>
              <a:t>...)</a:t>
            </a:r>
            <a:endParaRPr lang="en" sz="1600" dirty="0"/>
          </a:p>
          <a:p>
            <a:pPr marL="457200" lvl="0" indent="0" algn="just" rtl="0">
              <a:spcBef>
                <a:spcPts val="0"/>
              </a:spcBef>
              <a:buNone/>
            </a:pPr>
            <a:endParaRPr sz="1600" dirty="0"/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❏"/>
            </a:pPr>
            <a:r>
              <a:rPr lang="en" sz="1800" b="1" dirty="0"/>
              <a:t>Prototype process 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➢"/>
            </a:pPr>
            <a:r>
              <a:rPr lang="en" sz="1600" dirty="0"/>
              <a:t>Implement a prototype for the LMC module and the SubEl controller</a:t>
            </a:r>
          </a:p>
          <a:p>
            <a:pPr marL="914400" lvl="1" indent="-342900" algn="just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➢"/>
            </a:pPr>
            <a:r>
              <a:rPr lang="en" sz="1600" dirty="0"/>
              <a:t>Prototypes to be implemented (time-consuming task) </a:t>
            </a:r>
          </a:p>
          <a:p>
            <a:pPr marL="1371600" lvl="2" indent="-342900" algn="just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lang="en" sz="1600" dirty="0"/>
              <a:t>LMC: </a:t>
            </a:r>
            <a:r>
              <a:rPr lang="en" sz="1600" i="1" dirty="0"/>
              <a:t>Tango</a:t>
            </a:r>
            <a:r>
              <a:rPr lang="en" sz="1600" dirty="0"/>
              <a:t>, Sub-El: </a:t>
            </a:r>
            <a:r>
              <a:rPr lang="en" sz="1600" i="1" dirty="0"/>
              <a:t>Tango</a:t>
            </a:r>
            <a:r>
              <a:rPr lang="en" sz="1600" dirty="0"/>
              <a:t>, </a:t>
            </a:r>
            <a:r>
              <a:rPr lang="en" sz="1600" i="1" dirty="0"/>
              <a:t>Zmq</a:t>
            </a:r>
            <a:r>
              <a:rPr lang="en" sz="1600" dirty="0"/>
              <a:t>, </a:t>
            </a:r>
            <a:r>
              <a:rPr lang="en" sz="1600" i="1" dirty="0"/>
              <a:t>Ice</a:t>
            </a:r>
            <a:r>
              <a:rPr lang="en" sz="1600" dirty="0"/>
              <a:t>, </a:t>
            </a:r>
            <a:r>
              <a:rPr lang="en" sz="1600" i="1" dirty="0"/>
              <a:t>KaTCP</a:t>
            </a:r>
          </a:p>
          <a:p>
            <a:pPr marL="1371600" lvl="2" indent="-342900" algn="just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lang="en" sz="1600" dirty="0"/>
              <a:t>LMC: </a:t>
            </a:r>
            <a:r>
              <a:rPr lang="en" sz="1600" i="1" dirty="0"/>
              <a:t>Epics4</a:t>
            </a:r>
            <a:r>
              <a:rPr lang="en" sz="1600" dirty="0"/>
              <a:t>, Sub-El: </a:t>
            </a:r>
            <a:r>
              <a:rPr lang="en" sz="1600" i="1" dirty="0"/>
              <a:t>Epics4</a:t>
            </a:r>
            <a:r>
              <a:rPr lang="en" sz="1600" dirty="0"/>
              <a:t>, </a:t>
            </a:r>
            <a:r>
              <a:rPr lang="en" sz="1600" i="1" dirty="0"/>
              <a:t>Zmq</a:t>
            </a:r>
            <a:r>
              <a:rPr lang="en" sz="1600" dirty="0"/>
              <a:t>, </a:t>
            </a:r>
            <a:r>
              <a:rPr lang="en" sz="1600" i="1" dirty="0"/>
              <a:t>Ice</a:t>
            </a:r>
            <a:r>
              <a:rPr lang="en" sz="1600" dirty="0"/>
              <a:t>, </a:t>
            </a:r>
            <a:r>
              <a:rPr lang="en" sz="1600" i="1" dirty="0"/>
              <a:t>KaTCP</a:t>
            </a:r>
          </a:p>
          <a:p>
            <a:pPr marL="914400" lvl="1" indent="-342900" algn="just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➢"/>
            </a:pPr>
            <a:r>
              <a:rPr lang="en" sz="1600" dirty="0"/>
              <a:t>Rank protocols against requirements</a:t>
            </a:r>
          </a:p>
          <a:p>
            <a:pPr>
              <a:spcBef>
                <a:spcPts val="0"/>
              </a:spcBef>
              <a:buNone/>
            </a:pPr>
            <a:endParaRPr sz="1800" dirty="0"/>
          </a:p>
        </p:txBody>
      </p:sp>
      <p:sp>
        <p:nvSpPr>
          <p:cNvPr id="4" name="Segnaposto numero diapositiva 1"/>
          <p:cNvSpPr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</p:spPr>
        <p:txBody>
          <a:bodyPr/>
          <a:lstStyle/>
          <a:p>
            <a:fld id="{00000000-1234-1234-1234-123412341234}" type="slidenum">
              <a:rPr lang="en" smtClean="0">
                <a:solidFill>
                  <a:srgbClr val="000000"/>
                </a:solidFill>
              </a:rPr>
              <a:pPr/>
              <a:t>21</a:t>
            </a:fld>
            <a:endParaRPr lang="e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7422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241775" y="274650"/>
            <a:ext cx="8229600" cy="575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800" dirty="0">
                <a:solidFill>
                  <a:srgbClr val="FFFFFF"/>
                </a:solidFill>
              </a:rPr>
              <a:t>Message Model</a:t>
            </a:r>
          </a:p>
        </p:txBody>
      </p:sp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2000" y="1292975"/>
            <a:ext cx="6510321" cy="3870272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Shape 51"/>
          <p:cNvSpPr txBox="1"/>
          <p:nvPr/>
        </p:nvSpPr>
        <p:spPr>
          <a:xfrm>
            <a:off x="311250" y="5163250"/>
            <a:ext cx="8521500" cy="156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330200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❏"/>
            </a:pPr>
            <a:r>
              <a:rPr lang="en" sz="16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Abstract message types inspired to KaTCP protocol: </a:t>
            </a:r>
            <a:r>
              <a:rPr lang="en" sz="1600" i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Request</a:t>
            </a:r>
            <a:r>
              <a:rPr lang="en" sz="16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, </a:t>
            </a:r>
            <a:r>
              <a:rPr lang="en" sz="1600" i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Reply,</a:t>
            </a:r>
            <a:r>
              <a:rPr lang="en" sz="16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  <a:r>
              <a:rPr lang="en" sz="1600" i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Event </a:t>
            </a:r>
          </a:p>
          <a:p>
            <a:pPr marL="457200" indent="-330200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❏"/>
            </a:pPr>
            <a:r>
              <a:rPr lang="en" sz="16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Message model implemented using middleware serialization schema</a:t>
            </a:r>
          </a:p>
          <a:p>
            <a:pPr marL="914400" lvl="1" indent="-330200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➢"/>
            </a:pPr>
            <a:r>
              <a:rPr lang="en" sz="16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ZeroMQ: Protobuf/MsgPack (binary), Json standard (human-readable)</a:t>
            </a:r>
          </a:p>
          <a:p>
            <a:pPr marL="914400" lvl="1" indent="-330200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➢"/>
            </a:pPr>
            <a:r>
              <a:rPr lang="en" sz="16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Ice: binary encoding via the internal Slice language</a:t>
            </a:r>
          </a:p>
          <a:p>
            <a:pPr marL="914400" lvl="1" indent="-330200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➢"/>
            </a:pPr>
            <a:r>
              <a:rPr lang="en" sz="16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Tango: limited structured data types, external serializer?</a:t>
            </a:r>
          </a:p>
          <a:p>
            <a:pPr marL="914400" lvl="1" indent="-330200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➢"/>
            </a:pPr>
            <a:r>
              <a:rPr lang="en" sz="16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KaTCP: native ascii encoding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000000"/>
                </a:solidFill>
              </a:rPr>
              <a:pPr/>
              <a:t>22</a:t>
            </a:fld>
            <a:endParaRPr lang="e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4788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253725" y="274644"/>
            <a:ext cx="8229600" cy="575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800" dirty="0">
                <a:solidFill>
                  <a:srgbClr val="FFFFFF"/>
                </a:solidFill>
              </a:rPr>
              <a:t>Device Controller Module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5346900"/>
            <a:ext cx="8229600" cy="1355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❏"/>
            </a:pPr>
            <a:r>
              <a:rPr lang="en" sz="1600" b="1" i="1" dirty="0"/>
              <a:t>Device controller features</a:t>
            </a:r>
            <a:r>
              <a:rPr lang="en" sz="1600" dirty="0"/>
              <a:t>: </a:t>
            </a:r>
          </a:p>
          <a:p>
            <a:pPr marL="914400" lvl="1" indent="-330200" algn="just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✓"/>
            </a:pPr>
            <a:r>
              <a:rPr lang="en" sz="1600" dirty="0"/>
              <a:t>Methods to perform sync and async requests to SubEl server</a:t>
            </a:r>
          </a:p>
          <a:p>
            <a:pPr marL="914400" lvl="1" indent="-330200" algn="just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✓"/>
            </a:pPr>
            <a:r>
              <a:rPr lang="en" sz="1600" dirty="0"/>
              <a:t>A dispatcher thread to serve async request and callbacks</a:t>
            </a:r>
          </a:p>
          <a:p>
            <a:pPr marL="914400" lvl="1" indent="-330200" algn="just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✓"/>
            </a:pPr>
            <a:r>
              <a:rPr lang="en" sz="1600" dirty="0"/>
              <a:t>An event listener thread to receive filtered events from SubEl server and react on them</a:t>
            </a:r>
          </a:p>
        </p:txBody>
      </p:sp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650" y="1376350"/>
            <a:ext cx="6463071" cy="3889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000000"/>
                </a:solidFill>
              </a:rPr>
              <a:pPr/>
              <a:t>23</a:t>
            </a:fld>
            <a:endParaRPr lang="e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74376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01625" y="310550"/>
            <a:ext cx="8229600" cy="539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sz="2800" dirty="0">
                <a:solidFill>
                  <a:srgbClr val="FFFFFF"/>
                </a:solidFill>
              </a:rPr>
              <a:t>Preliminary test results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24300" y="4886975"/>
            <a:ext cx="8495399" cy="187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❏"/>
            </a:pPr>
            <a:r>
              <a:rPr lang="en" sz="1600" b="1" i="1" dirty="0"/>
              <a:t>Tango prototypes </a:t>
            </a:r>
            <a:r>
              <a:rPr lang="en" sz="1600" b="1" i="1" dirty="0" smtClean="0"/>
              <a:t>implemented </a:t>
            </a:r>
            <a:r>
              <a:rPr lang="en" sz="1600" b="1" i="1" dirty="0"/>
              <a:t>(still incomplete)</a:t>
            </a:r>
          </a:p>
          <a:p>
            <a:pPr marL="914400" lvl="1" indent="-330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✓"/>
            </a:pPr>
            <a:r>
              <a:rPr lang="en" sz="1400" dirty="0" smtClean="0"/>
              <a:t>Tango-Tango</a:t>
            </a:r>
            <a:r>
              <a:rPr lang="it-IT" sz="1400" dirty="0" smtClean="0"/>
              <a:t> (C++)</a:t>
            </a:r>
            <a:r>
              <a:rPr lang="en" sz="1400" dirty="0" smtClean="0"/>
              <a:t>: </a:t>
            </a:r>
            <a:r>
              <a:rPr lang="en" sz="1400" dirty="0"/>
              <a:t>message payload is a 1D float array</a:t>
            </a:r>
          </a:p>
          <a:p>
            <a:pPr marL="914400" lvl="1" indent="-330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✓"/>
            </a:pPr>
            <a:r>
              <a:rPr lang="en" sz="1400" dirty="0" smtClean="0"/>
              <a:t>Tango-Zmq</a:t>
            </a:r>
            <a:r>
              <a:rPr lang="it-IT" sz="1400" dirty="0" smtClean="0"/>
              <a:t> (C++)</a:t>
            </a:r>
            <a:r>
              <a:rPr lang="en" sz="1400" dirty="0" smtClean="0"/>
              <a:t>: </a:t>
            </a:r>
            <a:r>
              <a:rPr lang="en" sz="1400" dirty="0"/>
              <a:t>message model implemented with Protobuf/MsgPack/Json libs</a:t>
            </a:r>
          </a:p>
          <a:p>
            <a:pPr marL="914400" lvl="1" indent="-330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✓"/>
            </a:pPr>
            <a:r>
              <a:rPr lang="en" sz="1400" dirty="0" smtClean="0"/>
              <a:t>Tango-Ice</a:t>
            </a:r>
            <a:r>
              <a:rPr lang="it-IT" sz="1400" dirty="0" smtClean="0"/>
              <a:t> (C++)</a:t>
            </a:r>
            <a:r>
              <a:rPr lang="en" sz="1400" dirty="0" smtClean="0"/>
              <a:t>: </a:t>
            </a:r>
            <a:r>
              <a:rPr lang="en" sz="1400" dirty="0"/>
              <a:t>message model implemented via Slice </a:t>
            </a:r>
            <a:r>
              <a:rPr lang="en" sz="1400" dirty="0" smtClean="0"/>
              <a:t>language</a:t>
            </a:r>
            <a:endParaRPr lang="it-IT" sz="1400" dirty="0" smtClean="0"/>
          </a:p>
          <a:p>
            <a:pPr marL="914400" lvl="1" indent="-330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✓"/>
            </a:pPr>
            <a:r>
              <a:rPr lang="it-IT" sz="1400" dirty="0" smtClean="0"/>
              <a:t>Tango-</a:t>
            </a:r>
            <a:r>
              <a:rPr lang="it-IT" sz="1400" dirty="0" err="1" smtClean="0"/>
              <a:t>KaTCP</a:t>
            </a:r>
            <a:r>
              <a:rPr lang="it-IT" sz="1400" dirty="0" smtClean="0"/>
              <a:t> (</a:t>
            </a:r>
            <a:r>
              <a:rPr lang="it-IT" sz="1400" dirty="0" err="1" smtClean="0"/>
              <a:t>python</a:t>
            </a:r>
            <a:r>
              <a:rPr lang="it-IT" sz="1400" dirty="0" smtClean="0"/>
              <a:t>): </a:t>
            </a:r>
            <a:r>
              <a:rPr lang="it-IT" sz="1400" dirty="0" err="1" smtClean="0"/>
              <a:t>payload</a:t>
            </a:r>
            <a:r>
              <a:rPr lang="it-IT" sz="1400" dirty="0" smtClean="0"/>
              <a:t> </a:t>
            </a:r>
            <a:r>
              <a:rPr lang="it-IT" sz="1400" dirty="0" err="1" smtClean="0"/>
              <a:t>is</a:t>
            </a:r>
            <a:r>
              <a:rPr lang="it-IT" sz="1400" dirty="0" smtClean="0"/>
              <a:t> a </a:t>
            </a:r>
            <a:r>
              <a:rPr lang="it-IT" sz="1400" dirty="0" err="1" smtClean="0"/>
              <a:t>message</a:t>
            </a:r>
            <a:r>
              <a:rPr lang="it-IT" sz="1400" dirty="0" smtClean="0"/>
              <a:t> </a:t>
            </a:r>
            <a:r>
              <a:rPr lang="it-IT" sz="1400" dirty="0" err="1" smtClean="0"/>
              <a:t>string</a:t>
            </a:r>
            <a:endParaRPr lang="en" sz="1400" dirty="0"/>
          </a:p>
          <a:p>
            <a:pPr marL="457200" lvl="0" indent="-330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❏"/>
            </a:pPr>
            <a:r>
              <a:rPr lang="en" sz="1600" b="1" i="1" dirty="0"/>
              <a:t>Latency tests for pub-sub vs message payload (MB)</a:t>
            </a:r>
          </a:p>
          <a:p>
            <a:pPr marL="914400" lvl="1" indent="-330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✓"/>
            </a:pPr>
            <a:r>
              <a:rPr lang="en" sz="1400" dirty="0"/>
              <a:t>others to come (data throughput, increase </a:t>
            </a:r>
            <a:r>
              <a:rPr lang="it-IT" sz="1400" dirty="0" err="1" smtClean="0"/>
              <a:t>number</a:t>
            </a:r>
            <a:r>
              <a:rPr lang="it-IT" sz="1400" dirty="0" smtClean="0"/>
              <a:t> of </a:t>
            </a:r>
            <a:r>
              <a:rPr lang="en" sz="1400" dirty="0" smtClean="0"/>
              <a:t>subscribers</a:t>
            </a:r>
            <a:r>
              <a:rPr lang="en" sz="1400" dirty="0"/>
              <a:t>, ...)</a:t>
            </a:r>
          </a:p>
          <a:p>
            <a:pPr marL="457200" lvl="0" indent="-330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❏"/>
            </a:pPr>
            <a:r>
              <a:rPr lang="en" sz="1600" b="1" i="1" dirty="0"/>
              <a:t>To be implemented: Epics </a:t>
            </a:r>
            <a:r>
              <a:rPr lang="en" sz="1600" b="1" i="1" dirty="0" smtClean="0"/>
              <a:t>prototypes</a:t>
            </a:r>
            <a:r>
              <a:rPr lang="en" sz="1600" dirty="0" smtClean="0"/>
              <a:t> </a:t>
            </a:r>
            <a:endParaRPr lang="en" sz="1600" dirty="0"/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389050"/>
            <a:ext cx="3364256" cy="343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6800" y="1423375"/>
            <a:ext cx="3432794" cy="343807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/>
        </p:nvSpPr>
        <p:spPr>
          <a:xfrm>
            <a:off x="5481625" y="1137025"/>
            <a:ext cx="1603800" cy="359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1400" b="1" i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Network 1 Gbps</a:t>
            </a:r>
          </a:p>
        </p:txBody>
      </p:sp>
      <p:sp>
        <p:nvSpPr>
          <p:cNvPr id="11" name="Shape 69"/>
          <p:cNvSpPr txBox="1"/>
          <p:nvPr/>
        </p:nvSpPr>
        <p:spPr>
          <a:xfrm>
            <a:off x="1687575" y="1085185"/>
            <a:ext cx="1053299" cy="359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1400" b="1" i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Loopback</a:t>
            </a:r>
          </a:p>
        </p:txBody>
      </p:sp>
      <p:pic>
        <p:nvPicPr>
          <p:cNvPr id="14" name="Immagine 13" descr="NetworkLatency_EventSyste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60" y="1423376"/>
            <a:ext cx="3395939" cy="3407802"/>
          </a:xfrm>
          <a:prstGeom prst="rect">
            <a:avLst/>
          </a:prstGeom>
        </p:spPr>
      </p:pic>
      <p:pic>
        <p:nvPicPr>
          <p:cNvPr id="16" name="Immagine 15" descr="LoopbackLatency_EventSystem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89050"/>
            <a:ext cx="3417416" cy="3438074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000000"/>
                </a:solidFill>
              </a:rPr>
              <a:pPr/>
              <a:t>24</a:t>
            </a:fld>
            <a:endParaRPr lang="e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5833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49475" y="250694"/>
            <a:ext cx="8229600" cy="599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800" dirty="0">
                <a:solidFill>
                  <a:srgbClr val="FFFFFF"/>
                </a:solidFill>
              </a:rPr>
              <a:t>Middleware Evaluation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49475" y="1097475"/>
            <a:ext cx="8662799" cy="285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algn="just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❏"/>
            </a:pPr>
            <a:r>
              <a:rPr lang="en" sz="1800" b="1" i="1" dirty="0"/>
              <a:t>Key constraining requirements</a:t>
            </a:r>
          </a:p>
          <a:p>
            <a:pPr marL="914400" lvl="1" indent="-330200" algn="just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➢"/>
            </a:pPr>
            <a:r>
              <a:rPr lang="en" sz="1400" dirty="0"/>
              <a:t>Reliability, maturity, modernity: from literature surveys/reports, developer teams</a:t>
            </a:r>
          </a:p>
          <a:p>
            <a:pPr marL="914400" lvl="1" indent="-330200" algn="just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➢"/>
            </a:pPr>
            <a:r>
              <a:rPr lang="en" sz="1400" dirty="0"/>
              <a:t>API completeness (language/data type support, features, ...), learning curve (documentation, data types, ...): from doc inspection, hands-on, expert opinion</a:t>
            </a:r>
          </a:p>
          <a:p>
            <a:pPr marL="914400" lvl="1" indent="-330200" algn="just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➢"/>
            </a:pPr>
            <a:r>
              <a:rPr lang="en" sz="1400" dirty="0"/>
              <a:t>Performance reqs:  LMC reqs, small prototypes needed</a:t>
            </a:r>
          </a:p>
          <a:p>
            <a:pPr marL="914400" lvl="1" indent="-330200" algn="just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➢"/>
            </a:pPr>
            <a:r>
              <a:rPr lang="en" sz="1400" dirty="0"/>
              <a:t>Internal logic/philosophy: more related to architecture, personal taste...</a:t>
            </a:r>
          </a:p>
          <a:p>
            <a:pPr marL="457200" lvl="0" indent="-330200" algn="just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❏"/>
            </a:pPr>
            <a:r>
              <a:rPr lang="en" sz="1800" b="1" i="1" dirty="0"/>
              <a:t>Preliminary score assigned to some candidate middlewares</a:t>
            </a:r>
            <a:r>
              <a:rPr lang="en" sz="1800" dirty="0"/>
              <a:t> </a:t>
            </a:r>
          </a:p>
          <a:p>
            <a:pPr marL="914400" lvl="1" indent="-330200" algn="just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➢"/>
            </a:pPr>
            <a:r>
              <a:rPr lang="en" sz="1400" dirty="0"/>
              <a:t>Zmq &amp; Ice have higher score: QoS, modernity, maturity</a:t>
            </a:r>
          </a:p>
          <a:p>
            <a:pPr marL="914400" lvl="1" indent="-330200" algn="just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➢"/>
            </a:pPr>
            <a:r>
              <a:rPr lang="en" sz="1400" dirty="0"/>
              <a:t>Many reqs requires further investigation (doc/tutorials, tests, expert opinion, ...)</a:t>
            </a:r>
          </a:p>
          <a:p>
            <a:pPr marL="457200" lvl="0" indent="-330200" algn="just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❏"/>
            </a:pPr>
            <a:r>
              <a:rPr lang="en" sz="1800" b="1" i="1" dirty="0"/>
              <a:t>Some example (mandatory) requirements scored</a:t>
            </a:r>
            <a:r>
              <a:rPr lang="en" sz="1800" dirty="0"/>
              <a:t>: Score 0-3</a:t>
            </a:r>
          </a:p>
          <a:p>
            <a:pPr marL="0" lvl="0" indent="0" algn="just" rtl="0">
              <a:spcBef>
                <a:spcPts val="0"/>
              </a:spcBef>
              <a:buNone/>
            </a:pPr>
            <a:endParaRPr sz="1600" dirty="0"/>
          </a:p>
          <a:p>
            <a:pPr lvl="0" algn="just" rtl="0">
              <a:spcBef>
                <a:spcPts val="0"/>
              </a:spcBef>
              <a:buNone/>
            </a:pPr>
            <a:endParaRPr sz="1800" dirty="0"/>
          </a:p>
          <a:p>
            <a:pPr algn="just" rtl="0">
              <a:spcBef>
                <a:spcPts val="0"/>
              </a:spcBef>
              <a:buNone/>
            </a:pPr>
            <a:endParaRPr sz="1800" dirty="0"/>
          </a:p>
          <a:p>
            <a:pPr algn="just" rtl="0">
              <a:spcBef>
                <a:spcPts val="0"/>
              </a:spcBef>
              <a:buNone/>
            </a:pPr>
            <a:endParaRPr sz="1800" dirty="0"/>
          </a:p>
          <a:p>
            <a:pPr marR="0" lvl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</p:txBody>
      </p:sp>
      <p:graphicFrame>
        <p:nvGraphicFramePr>
          <p:cNvPr id="78" name="Shape 78"/>
          <p:cNvGraphicFramePr/>
          <p:nvPr>
            <p:extLst>
              <p:ext uri="{D42A27DB-BD31-4B8C-83A1-F6EECF244321}">
                <p14:modId xmlns:p14="http://schemas.microsoft.com/office/powerpoint/2010/main" val="2112402593"/>
              </p:ext>
            </p:extLst>
          </p:nvPr>
        </p:nvGraphicFramePr>
        <p:xfrm>
          <a:off x="193662" y="3823600"/>
          <a:ext cx="8696775" cy="29318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336650"/>
                <a:gridCol w="676775"/>
                <a:gridCol w="521975"/>
                <a:gridCol w="501500"/>
                <a:gridCol w="745825"/>
                <a:gridCol w="914050"/>
              </a:tblGrid>
              <a:tr h="3716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200" b="1" i="1">
                          <a:solidFill>
                            <a:schemeClr val="dk1"/>
                          </a:solidFill>
                        </a:rPr>
                        <a:t>Description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200" b="1" i="1"/>
                        <a:t>Tango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200" b="1" i="1"/>
                        <a:t>ZMQ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200" b="1" i="1"/>
                        <a:t>ICE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200" b="1" i="1"/>
                        <a:t>KaTCP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200" b="1" i="1"/>
                        <a:t>Epics3 (4)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4C9"/>
                    </a:solidFill>
                  </a:tcPr>
                </a:tc>
              </a:tr>
              <a:tr h="884300">
                <a:tc>
                  <a:txBody>
                    <a:bodyPr/>
                    <a:lstStyle/>
                    <a:p>
                      <a:pPr algn="just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Interoperability</a:t>
                      </a:r>
                    </a:p>
                    <a:p>
                      <a:pPr algn="just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The middleware shall provide consistent and high-quality API, enabling interoperability among components developed in different programming languages, at least C++, Java and Python, for both server and client side.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200" dirty="0"/>
                        <a:t>2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200" dirty="0"/>
                        <a:t>3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200" dirty="0"/>
                        <a:t>3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1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200" dirty="0"/>
                        <a:t>2 </a:t>
                      </a:r>
                      <a:r>
                        <a:rPr lang="it-IT" sz="1200" dirty="0" smtClean="0"/>
                        <a:t>       </a:t>
                      </a:r>
                      <a:r>
                        <a:rPr lang="en" sz="1200" dirty="0" smtClean="0"/>
                        <a:t>(</a:t>
                      </a:r>
                      <a:r>
                        <a:rPr lang="it-IT" sz="1200" dirty="0" smtClean="0"/>
                        <a:t>2?</a:t>
                      </a:r>
                      <a:r>
                        <a:rPr lang="en" sz="1200" dirty="0" smtClean="0"/>
                        <a:t>)</a:t>
                      </a:r>
                      <a:endParaRPr lang="en" sz="1200" dirty="0"/>
                    </a:p>
                  </a:txBody>
                  <a:tcPr marL="91425" marR="91425" marT="91425" marB="91425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43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 b="1"/>
                        <a:t>Data types</a:t>
                      </a:r>
                    </a:p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The 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middleware</a:t>
                      </a:r>
                      <a:r>
                        <a:rPr lang="en" sz="1200"/>
                        <a:t> shall support to exchange, independently on the programming language adopted, scalar data types, 1D/2D arrays of scalar types and structures of scalar/array types. 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2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3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200" dirty="0"/>
                        <a:t>3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200" dirty="0"/>
                        <a:t>1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200" dirty="0"/>
                        <a:t>1 </a:t>
                      </a:r>
                      <a:r>
                        <a:rPr lang="it-IT" sz="1200" dirty="0" smtClean="0"/>
                        <a:t>       </a:t>
                      </a:r>
                      <a:r>
                        <a:rPr lang="en" sz="1200" dirty="0" smtClean="0"/>
                        <a:t>(</a:t>
                      </a:r>
                      <a:r>
                        <a:rPr lang="it-IT" sz="1200" dirty="0" smtClean="0"/>
                        <a:t>3?</a:t>
                      </a:r>
                      <a:r>
                        <a:rPr lang="en" sz="1200" dirty="0" smtClean="0"/>
                        <a:t>)</a:t>
                      </a:r>
                      <a:endParaRPr lang="en" sz="1200" dirty="0"/>
                    </a:p>
                  </a:txBody>
                  <a:tcPr marL="91425" marR="91425" marT="91425" marB="91425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8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 b="1"/>
                        <a:t>PAF ACM Transfer Latency</a:t>
                      </a:r>
                    </a:p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The middleware shall allow to publish up to 72 MB (ACM full matrix list) to TBD clients in less than 1 s (TBC)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2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2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2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it-IT" sz="1200" dirty="0" smtClean="0"/>
                        <a:t>0</a:t>
                      </a:r>
                      <a:endParaRPr lang="en" sz="1200" dirty="0"/>
                    </a:p>
                  </a:txBody>
                  <a:tcPr marL="91425" marR="91425" marT="91425" marB="91425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200" dirty="0"/>
                        <a:t>TBD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000000"/>
                </a:solidFill>
              </a:rPr>
              <a:pPr/>
              <a:t>25</a:t>
            </a:fld>
            <a:endParaRPr lang="e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29485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289625" y="214826"/>
            <a:ext cx="8229600" cy="611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800" dirty="0">
                <a:solidFill>
                  <a:srgbClr val="FFFFFF"/>
                </a:solidFill>
              </a:rPr>
              <a:t>Technology Summary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76750" y="1181350"/>
            <a:ext cx="8229600" cy="884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 b="1" i="1" dirty="0"/>
              <a:t>Technology under review according to</a:t>
            </a:r>
            <a:r>
              <a:rPr lang="en" sz="1600" dirty="0"/>
              <a:t>:</a:t>
            </a:r>
          </a:p>
          <a:p>
            <a:pPr marL="457200" lvl="0" indent="-330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✓"/>
            </a:pPr>
            <a:r>
              <a:rPr lang="en" sz="1600" dirty="0"/>
              <a:t>surveys, precursor experience, LMC architecture and reqs, previous experiences... </a:t>
            </a:r>
          </a:p>
          <a:p>
            <a:pPr marL="457200" lvl="0" indent="-330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⇒"/>
            </a:pPr>
            <a:r>
              <a:rPr lang="en" sz="1600" dirty="0"/>
              <a:t>Non-exhaustive list, open to consider suggestions from other teams</a:t>
            </a:r>
          </a:p>
          <a:p>
            <a:pPr>
              <a:spcBef>
                <a:spcPts val="0"/>
              </a:spcBef>
              <a:buNone/>
            </a:pPr>
            <a:endParaRPr sz="1800" dirty="0"/>
          </a:p>
        </p:txBody>
      </p:sp>
      <p:graphicFrame>
        <p:nvGraphicFramePr>
          <p:cNvPr id="86" name="Shape 86"/>
          <p:cNvGraphicFramePr/>
          <p:nvPr/>
        </p:nvGraphicFramePr>
        <p:xfrm>
          <a:off x="476750" y="2118450"/>
          <a:ext cx="8028900" cy="468515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88700"/>
                <a:gridCol w="2537000"/>
                <a:gridCol w="3703200"/>
              </a:tblGrid>
              <a:tr h="33475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600" b="1" i="1"/>
                        <a:t>Category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600" b="1" i="1"/>
                        <a:t>Technology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600" b="1" i="1"/>
                        <a:t>Comments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</a:tr>
              <a:tr h="4182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i="1"/>
                        <a:t>M&amp;C framework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TANGO, EPICSv4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Most mature products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i="1"/>
                        <a:t>Middleware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ZeroMQ, ZeroC ICE, KaTCP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Used @ Cern, ASKAP, Meerkat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i="1"/>
                        <a:t>System Monitoring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Nagios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52592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i="1"/>
                        <a:t>Message Formats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Google Protobuf, MsgPack, JSON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If not using native framework/middleware serialization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52592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i="1"/>
                        <a:t>GUI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QT, Javascript-based Web Framework (i.e. MEAN, ...)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If not using native framework GUIs</a:t>
                      </a: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GUI analysis to be performed yet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17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i="1"/>
                        <a:t>Archiving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File-based (i.e. ROOT, ...)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/>
                        <a:t>Only circular archive (24 h) required. 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No need for DB archive (TBC)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175"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i="1"/>
                        <a:t>Dev. and Integration Tools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Eclipse, SVN, Jenkins, ...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to be investigated yet.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175"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i="1"/>
                        <a:t>OS/Virtualization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Ubuntu/Scientific Linux</a:t>
                      </a: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Virtualbox, ProxMox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to be investigated yet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000000"/>
                </a:solidFill>
              </a:rPr>
              <a:pPr/>
              <a:t>26</a:t>
            </a:fld>
            <a:endParaRPr lang="e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56366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01625" y="226769"/>
            <a:ext cx="8229600" cy="635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800" dirty="0">
                <a:solidFill>
                  <a:srgbClr val="FFFFFF"/>
                </a:solidFill>
              </a:rPr>
              <a:t>LMC Standardization Levels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21325" y="5424650"/>
            <a:ext cx="8459399" cy="1181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❏"/>
            </a:pPr>
            <a:r>
              <a:rPr lang="en" sz="1600" b="1" dirty="0"/>
              <a:t>Level 1</a:t>
            </a:r>
            <a:r>
              <a:rPr lang="en" sz="1600" dirty="0"/>
              <a:t>: No need for LMC to join the middleware evaluation, plain middleware expected</a:t>
            </a:r>
          </a:p>
          <a:p>
            <a:pPr marL="457200" lvl="0" indent="-330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❏"/>
            </a:pPr>
            <a:r>
              <a:rPr lang="en" sz="1600" b="1" dirty="0"/>
              <a:t>Level 2-3</a:t>
            </a:r>
            <a:r>
              <a:rPr lang="en" sz="1600" dirty="0"/>
              <a:t>: LMC impacted, provides input to LIG dev, join the framework evaluation</a:t>
            </a:r>
          </a:p>
          <a:p>
            <a:pPr marL="914400" lvl="1" indent="-330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⇒"/>
            </a:pPr>
            <a:r>
              <a:rPr lang="en" sz="1600" dirty="0"/>
              <a:t>Check if Dish SubElements agree to follow standardization (TBC)</a:t>
            </a:r>
          </a:p>
          <a:p>
            <a:pPr marL="457200" lvl="0" indent="-330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❏"/>
            </a:pPr>
            <a:r>
              <a:rPr lang="en" sz="1600" b="1" dirty="0"/>
              <a:t>Level 4-5</a:t>
            </a:r>
            <a:r>
              <a:rPr lang="en" sz="1600" dirty="0"/>
              <a:t>: Nice to have, but focus first to converge on Levels 2-3</a:t>
            </a:r>
          </a:p>
        </p:txBody>
      </p:sp>
      <p:graphicFrame>
        <p:nvGraphicFramePr>
          <p:cNvPr id="94" name="Shape 94"/>
          <p:cNvGraphicFramePr/>
          <p:nvPr/>
        </p:nvGraphicFramePr>
        <p:xfrm>
          <a:off x="4038637" y="1169637"/>
          <a:ext cx="1224775" cy="39472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24775"/>
              </a:tblGrid>
              <a:tr h="818250">
                <a:tc>
                  <a:txBody>
                    <a:bodyPr/>
                    <a:lstStyle/>
                    <a:p>
                      <a:pPr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 b="1"/>
                        <a:t>Level 1</a:t>
                      </a:r>
                    </a:p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600" i="1"/>
                        <a:t>mandatory</a:t>
                      </a:r>
                    </a:p>
                  </a:txBody>
                  <a:tcPr marL="91425" marR="91425" marT="91425" marB="91425" anchor="ctr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</a:tr>
              <a:tr h="7822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8750"/>
                        <a:buFont typeface="Arial"/>
                        <a:buNone/>
                      </a:pPr>
                      <a:r>
                        <a:rPr lang="en" sz="1600" b="1">
                          <a:solidFill>
                            <a:schemeClr val="dk1"/>
                          </a:solidFill>
                        </a:rPr>
                        <a:t>Level 2</a:t>
                      </a:r>
                    </a:p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600" i="1"/>
                        <a:t>preferable</a:t>
                      </a:r>
                    </a:p>
                  </a:txBody>
                  <a:tcPr marL="91425" marR="91425" marT="91425" marB="91425" anchor="ctr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</a:tr>
              <a:tr h="7822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8750"/>
                        <a:buFont typeface="Arial"/>
                        <a:buNone/>
                      </a:pPr>
                      <a:r>
                        <a:rPr lang="en" sz="1600" b="1">
                          <a:solidFill>
                            <a:schemeClr val="dk1"/>
                          </a:solidFill>
                        </a:rPr>
                        <a:t>Level 3</a:t>
                      </a:r>
                    </a:p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600" i="1"/>
                        <a:t>preferable</a:t>
                      </a:r>
                    </a:p>
                  </a:txBody>
                  <a:tcPr marL="91425" marR="91425" marT="91425" marB="91425" anchor="ctr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</a:tr>
              <a:tr h="7822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8750"/>
                        <a:buFont typeface="Arial"/>
                        <a:buNone/>
                      </a:pPr>
                      <a:r>
                        <a:rPr lang="en" sz="1600" b="1">
                          <a:solidFill>
                            <a:schemeClr val="dk1"/>
                          </a:solidFill>
                        </a:rPr>
                        <a:t>Level 4</a:t>
                      </a:r>
                    </a:p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600" i="1"/>
                        <a:t>optional</a:t>
                      </a:r>
                    </a:p>
                  </a:txBody>
                  <a:tcPr marL="91425" marR="91425" marT="91425" marB="91425" anchor="ctr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</a:tr>
              <a:tr h="7822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8750"/>
                        <a:buFont typeface="Arial"/>
                        <a:buNone/>
                      </a:pPr>
                      <a:r>
                        <a:rPr lang="en" sz="1600" b="1">
                          <a:solidFill>
                            <a:schemeClr val="dk1"/>
                          </a:solidFill>
                        </a:rPr>
                        <a:t>Level 5</a:t>
                      </a:r>
                    </a:p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600" i="1"/>
                        <a:t>optional</a:t>
                      </a:r>
                    </a:p>
                  </a:txBody>
                  <a:tcPr marL="91425" marR="91425" marT="91425" marB="91425" anchor="ctr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</a:tr>
            </a:tbl>
          </a:graphicData>
        </a:graphic>
      </p:graphicFrame>
      <p:sp>
        <p:nvSpPr>
          <p:cNvPr id="95" name="Shape 95"/>
          <p:cNvSpPr/>
          <p:nvPr/>
        </p:nvSpPr>
        <p:spPr>
          <a:xfrm>
            <a:off x="5431275" y="1280650"/>
            <a:ext cx="3640800" cy="1029300"/>
          </a:xfrm>
          <a:prstGeom prst="wedgeRoundRectCallout">
            <a:avLst>
              <a:gd name="adj1" fmla="val -53877"/>
              <a:gd name="adj2" fmla="val -20932"/>
              <a:gd name="adj3" fmla="val 0"/>
            </a:avLst>
          </a:prstGeom>
          <a:solidFill>
            <a:srgbClr val="EA9999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4615"/>
              <a:buFont typeface="Arial"/>
              <a:buNone/>
            </a:pPr>
            <a:r>
              <a:rPr lang="en" sz="1300" b="1" i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TM-LMC communication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4615"/>
              <a:buFont typeface="Arial"/>
              <a:buNone/>
            </a:pPr>
            <a:r>
              <a:rPr lang="en" sz="13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+ </a:t>
            </a:r>
            <a:r>
              <a:rPr lang="en" sz="1300" i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unique middleware for TM-LMC comm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4615"/>
              <a:buFont typeface="Arial"/>
              <a:buNone/>
            </a:pPr>
            <a:r>
              <a:rPr lang="en" sz="1300" i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+ message/command/data/event types, format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1300" i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+ common states/modes/...</a:t>
            </a:r>
          </a:p>
        </p:txBody>
      </p:sp>
      <p:sp>
        <p:nvSpPr>
          <p:cNvPr id="96" name="Shape 96"/>
          <p:cNvSpPr/>
          <p:nvPr/>
        </p:nvSpPr>
        <p:spPr>
          <a:xfrm>
            <a:off x="134075" y="2099325"/>
            <a:ext cx="3736799" cy="785100"/>
          </a:xfrm>
          <a:prstGeom prst="wedgeRoundRectCallout">
            <a:avLst>
              <a:gd name="adj1" fmla="val 53372"/>
              <a:gd name="adj2" fmla="val -21398"/>
              <a:gd name="adj3" fmla="val 0"/>
            </a:avLst>
          </a:prstGeom>
          <a:solidFill>
            <a:srgbClr val="F9CB9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1300" b="1" i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LMC-SubEl communication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1300" i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+ same TM-LMC middleware for internal comm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1300" i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+ extend all conventions internally </a:t>
            </a:r>
          </a:p>
        </p:txBody>
      </p:sp>
      <p:sp>
        <p:nvSpPr>
          <p:cNvPr id="97" name="Shape 97"/>
          <p:cNvSpPr/>
          <p:nvPr/>
        </p:nvSpPr>
        <p:spPr>
          <a:xfrm>
            <a:off x="5391875" y="2728725"/>
            <a:ext cx="3417000" cy="945600"/>
          </a:xfrm>
          <a:prstGeom prst="wedgeRoundRectCallout">
            <a:avLst>
              <a:gd name="adj1" fmla="val -53364"/>
              <a:gd name="adj2" fmla="val -5337"/>
              <a:gd name="adj3" fmla="val 0"/>
            </a:avLst>
          </a:prstGeom>
          <a:solidFill>
            <a:srgbClr val="FFE599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sz="1300" b="1" i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1300" b="1" i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Common M&amp;C Framework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1300" b="1" i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(mandatory features)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1300" i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+ unique M&amp;C framework for TM and LMCs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1300" i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+ internal middleware, M&amp;C logic, logging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sz="1300" b="1" i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981425" y="3623325"/>
            <a:ext cx="2889300" cy="785100"/>
          </a:xfrm>
          <a:prstGeom prst="wedgeRoundRectCallout">
            <a:avLst>
              <a:gd name="adj1" fmla="val 53372"/>
              <a:gd name="adj2" fmla="val -21398"/>
              <a:gd name="adj3" fmla="val 0"/>
            </a:avLst>
          </a:prstGeom>
          <a:solidFill>
            <a:srgbClr val="B6D7A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1300" b="1" i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Common M&amp;C Framework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1300" b="1" i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(non-mandatory features)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1300" i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+ archiving, GUI, administration, ...</a:t>
            </a:r>
          </a:p>
        </p:txBody>
      </p:sp>
      <p:sp>
        <p:nvSpPr>
          <p:cNvPr id="99" name="Shape 99"/>
          <p:cNvSpPr/>
          <p:nvPr/>
        </p:nvSpPr>
        <p:spPr>
          <a:xfrm>
            <a:off x="5431350" y="4093100"/>
            <a:ext cx="3640800" cy="1181999"/>
          </a:xfrm>
          <a:prstGeom prst="wedgeRoundRectCallout">
            <a:avLst>
              <a:gd name="adj1" fmla="val -53364"/>
              <a:gd name="adj2" fmla="val -5337"/>
              <a:gd name="adj3" fmla="val 0"/>
            </a:avLst>
          </a:prstGeom>
          <a:solidFill>
            <a:srgbClr val="B6D7A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sz="1300" b="1" i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1300" b="1" i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Development &amp; Deploy Strategy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1300" i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+ design approach, dev tools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1300" i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+ deployment strategy (i.e. virtualization tools)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1300" i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+ supporting hardware/OS platforms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1300" i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+ other technologies ...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sz="1300" b="1" i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000000"/>
                </a:solidFill>
              </a:rPr>
              <a:pPr/>
              <a:t>27</a:t>
            </a:fld>
            <a:endParaRPr lang="e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65152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274644"/>
            <a:ext cx="8229600" cy="587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800" dirty="0">
                <a:solidFill>
                  <a:srgbClr val="FFFFFF"/>
                </a:solidFill>
              </a:rPr>
              <a:t>Summary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2032200"/>
            <a:ext cx="8229600" cy="373932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n-GB" sz="2000" dirty="0" smtClean="0"/>
              <a:t>After RBS: both Mid and Survey to be considered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n-GB" sz="2000" dirty="0" smtClean="0"/>
              <a:t>Strong requirements for PAF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n-GB" sz="2000" dirty="0" smtClean="0"/>
              <a:t>Several technology considered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n-GB" sz="2000" dirty="0" smtClean="0"/>
              <a:t>Same communication protocol for internal and external preferred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n-GB" sz="2000" dirty="0" smtClean="0"/>
              <a:t>Preliminary tests </a:t>
            </a:r>
            <a:r>
              <a:rPr lang="en-GB" sz="2000" dirty="0" smtClean="0">
                <a:sym typeface="Wingdings"/>
              </a:rPr>
              <a:t>on data transfer </a:t>
            </a:r>
            <a:endParaRPr lang="en-GB" sz="2000" dirty="0" smtClean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n-GB" sz="2000" dirty="0" smtClean="0"/>
              <a:t>DSH.LMC prefers object oriented/modular framework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n-GB" sz="2000" dirty="0" smtClean="0"/>
              <a:t>Is June/July 2015 a good deadline to define a common framework?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000000"/>
                </a:solidFill>
              </a:rPr>
              <a:pPr/>
              <a:t>28</a:t>
            </a:fld>
            <a:endParaRPr lang="e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8310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sh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00" y="0"/>
            <a:ext cx="2406015" cy="1700213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253704" y="3511495"/>
            <a:ext cx="4183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4800" b="1" dirty="0" smtClean="0">
                <a:solidFill>
                  <a:schemeClr val="bg1"/>
                </a:solidFill>
                <a:latin typeface="Arial"/>
                <a:cs typeface="Arial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74827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457200" y="329002"/>
            <a:ext cx="482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AU" sz="2800" b="1" dirty="0" smtClean="0">
                <a:solidFill>
                  <a:srgbClr val="FFFFFF"/>
                </a:solidFill>
                <a:cs typeface="Arial" pitchFamily="34" charset="0"/>
              </a:rPr>
              <a:t>DSH LMC team</a:t>
            </a:r>
            <a:endParaRPr lang="en-AU" sz="28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57201" y="1406419"/>
            <a:ext cx="1891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it-IT" b="1" dirty="0" smtClean="0">
                <a:solidFill>
                  <a:srgbClr val="000099"/>
                </a:solidFill>
                <a:latin typeface="Arial"/>
                <a:cs typeface="Arial"/>
              </a:rPr>
              <a:t>INAF – </a:t>
            </a:r>
            <a:r>
              <a:rPr lang="it-IT" b="1" dirty="0" err="1" smtClean="0">
                <a:solidFill>
                  <a:srgbClr val="000099"/>
                </a:solidFill>
                <a:latin typeface="Arial"/>
                <a:cs typeface="Arial"/>
              </a:rPr>
              <a:t>Italy</a:t>
            </a:r>
            <a:endParaRPr lang="it-IT" b="1" dirty="0" smtClean="0">
              <a:solidFill>
                <a:srgbClr val="000099"/>
              </a:solidFill>
              <a:latin typeface="Arial"/>
              <a:cs typeface="Arial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801558" y="1406419"/>
            <a:ext cx="540391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it-IT" sz="2000" b="1" dirty="0">
                <a:solidFill>
                  <a:srgbClr val="000099"/>
                </a:solidFill>
                <a:latin typeface="Arial"/>
                <a:cs typeface="Arial"/>
              </a:rPr>
              <a:t>Catania, Trieste, </a:t>
            </a:r>
            <a:r>
              <a:rPr lang="it-IT" sz="2000" b="1" dirty="0" smtClean="0">
                <a:solidFill>
                  <a:srgbClr val="000099"/>
                </a:solidFill>
                <a:latin typeface="Arial"/>
                <a:cs typeface="Arial"/>
              </a:rPr>
              <a:t>Noto</a:t>
            </a:r>
          </a:p>
          <a:p>
            <a:pPr eaLnBrk="0" hangingPunct="0">
              <a:spcBef>
                <a:spcPct val="20000"/>
              </a:spcBef>
            </a:pPr>
            <a:endParaRPr lang="it-IT" sz="2000" dirty="0" smtClean="0">
              <a:solidFill>
                <a:srgbClr val="000099"/>
              </a:solidFill>
              <a:latin typeface="Arial"/>
              <a:cs typeface="Arial"/>
            </a:endParaRPr>
          </a:p>
          <a:p>
            <a:pPr eaLnBrk="0" hangingPunct="0">
              <a:spcBef>
                <a:spcPct val="20000"/>
              </a:spcBef>
            </a:pPr>
            <a:r>
              <a:rPr lang="it-IT" sz="2000" dirty="0" smtClean="0">
                <a:solidFill>
                  <a:srgbClr val="000099"/>
                </a:solidFill>
                <a:latin typeface="Arial"/>
                <a:cs typeface="Arial"/>
              </a:rPr>
              <a:t>Corrado Trigilio, </a:t>
            </a:r>
          </a:p>
          <a:p>
            <a:pPr eaLnBrk="0" hangingPunct="0">
              <a:spcBef>
                <a:spcPct val="20000"/>
              </a:spcBef>
            </a:pPr>
            <a:r>
              <a:rPr lang="it-IT" sz="2000" dirty="0" smtClean="0">
                <a:solidFill>
                  <a:srgbClr val="000099"/>
                </a:solidFill>
                <a:latin typeface="Arial"/>
                <a:cs typeface="Arial"/>
              </a:rPr>
              <a:t>Veronica Baldini, Ugo </a:t>
            </a:r>
            <a:r>
              <a:rPr lang="it-IT" sz="2000" dirty="0" err="1" smtClean="0">
                <a:solidFill>
                  <a:srgbClr val="000099"/>
                </a:solidFill>
                <a:latin typeface="Arial"/>
                <a:cs typeface="Arial"/>
              </a:rPr>
              <a:t>Becciani</a:t>
            </a:r>
            <a:r>
              <a:rPr lang="it-IT" sz="2000" dirty="0" smtClean="0">
                <a:solidFill>
                  <a:srgbClr val="000099"/>
                </a:solidFill>
                <a:latin typeface="Arial"/>
                <a:cs typeface="Arial"/>
              </a:rPr>
              <a:t>, Igor Coretti, Alessandro Costa, Adriano </a:t>
            </a:r>
            <a:r>
              <a:rPr lang="it-IT" sz="2000" dirty="0" err="1" smtClean="0">
                <a:solidFill>
                  <a:srgbClr val="000099"/>
                </a:solidFill>
                <a:latin typeface="Arial"/>
                <a:cs typeface="Arial"/>
              </a:rPr>
              <a:t>Ingallinera</a:t>
            </a:r>
            <a:r>
              <a:rPr lang="it-IT" sz="2000" dirty="0" smtClean="0">
                <a:solidFill>
                  <a:srgbClr val="000099"/>
                </a:solidFill>
                <a:latin typeface="Arial"/>
                <a:cs typeface="Arial"/>
              </a:rPr>
              <a:t>, Alessandro Marassi, Gaetano </a:t>
            </a:r>
            <a:r>
              <a:rPr lang="it-IT" sz="2000" dirty="0" err="1" smtClean="0">
                <a:solidFill>
                  <a:srgbClr val="000099"/>
                </a:solidFill>
                <a:latin typeface="Arial"/>
                <a:cs typeface="Arial"/>
              </a:rPr>
              <a:t>Nicotra</a:t>
            </a:r>
            <a:r>
              <a:rPr lang="it-IT" sz="2000" dirty="0" smtClean="0">
                <a:solidFill>
                  <a:srgbClr val="000099"/>
                </a:solidFill>
                <a:latin typeface="Arial"/>
                <a:cs typeface="Arial"/>
              </a:rPr>
              <a:t>, Carlo </a:t>
            </a:r>
            <a:r>
              <a:rPr lang="it-IT" sz="2000" dirty="0" err="1" smtClean="0">
                <a:solidFill>
                  <a:srgbClr val="000099"/>
                </a:solidFill>
                <a:latin typeface="Arial"/>
                <a:cs typeface="Arial"/>
              </a:rPr>
              <a:t>Nocita</a:t>
            </a:r>
            <a:r>
              <a:rPr lang="it-IT" sz="2000" dirty="0" smtClean="0">
                <a:solidFill>
                  <a:srgbClr val="000099"/>
                </a:solidFill>
                <a:latin typeface="Arial"/>
                <a:cs typeface="Arial"/>
              </a:rPr>
              <a:t>, Simone </a:t>
            </a:r>
            <a:r>
              <a:rPr lang="it-IT" sz="2000" dirty="0" err="1" smtClean="0">
                <a:solidFill>
                  <a:srgbClr val="000099"/>
                </a:solidFill>
                <a:latin typeface="Arial"/>
                <a:cs typeface="Arial"/>
              </a:rPr>
              <a:t>Riggi</a:t>
            </a:r>
            <a:r>
              <a:rPr lang="it-IT" sz="2000" dirty="0" smtClean="0">
                <a:solidFill>
                  <a:srgbClr val="000099"/>
                </a:solidFill>
                <a:latin typeface="Arial"/>
                <a:cs typeface="Arial"/>
              </a:rPr>
              <a:t>, Francesco </a:t>
            </a:r>
            <a:r>
              <a:rPr lang="it-IT" sz="2000" dirty="0" err="1" smtClean="0">
                <a:solidFill>
                  <a:srgbClr val="000099"/>
                </a:solidFill>
                <a:latin typeface="Arial"/>
                <a:cs typeface="Arial"/>
              </a:rPr>
              <a:t>Schillirò</a:t>
            </a:r>
            <a:r>
              <a:rPr lang="it-IT" sz="2000" dirty="0" smtClean="0">
                <a:solidFill>
                  <a:srgbClr val="000099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801558" y="4666563"/>
            <a:ext cx="56653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it-IT" sz="2000" b="1" dirty="0">
                <a:solidFill>
                  <a:srgbClr val="000099"/>
                </a:solidFill>
                <a:latin typeface="Arial"/>
                <a:cs typeface="Arial"/>
              </a:rPr>
              <a:t>Shijiazhuang</a:t>
            </a:r>
            <a:endParaRPr lang="it-IT" sz="2000" b="1" dirty="0" smtClean="0">
              <a:solidFill>
                <a:srgbClr val="000099"/>
              </a:solidFill>
              <a:latin typeface="Arial"/>
              <a:cs typeface="Arial"/>
            </a:endParaRPr>
          </a:p>
          <a:p>
            <a:pPr eaLnBrk="0" hangingPunct="0">
              <a:spcBef>
                <a:spcPct val="20000"/>
              </a:spcBef>
            </a:pPr>
            <a:endParaRPr lang="it-IT" sz="2000" dirty="0">
              <a:solidFill>
                <a:srgbClr val="000099"/>
              </a:solidFill>
              <a:latin typeface="Arial"/>
              <a:cs typeface="Arial"/>
            </a:endParaRPr>
          </a:p>
          <a:p>
            <a:pPr eaLnBrk="0" hangingPunct="0">
              <a:spcBef>
                <a:spcPct val="20000"/>
              </a:spcBef>
            </a:pPr>
            <a:r>
              <a:rPr lang="it-IT" sz="2000" dirty="0" smtClean="0">
                <a:solidFill>
                  <a:srgbClr val="000099"/>
                </a:solidFill>
              </a:rPr>
              <a:t>Zhang </a:t>
            </a:r>
            <a:r>
              <a:rPr lang="it-IT" sz="2000" dirty="0" err="1" smtClean="0">
                <a:solidFill>
                  <a:srgbClr val="000099"/>
                </a:solidFill>
              </a:rPr>
              <a:t>Yifan</a:t>
            </a:r>
            <a:endParaRPr lang="it-IT" sz="2000" dirty="0" smtClean="0">
              <a:solidFill>
                <a:srgbClr val="000099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it-IT" sz="2000" dirty="0" smtClean="0">
                <a:solidFill>
                  <a:srgbClr val="000099"/>
                </a:solidFill>
              </a:rPr>
              <a:t>Zhang </a:t>
            </a:r>
            <a:r>
              <a:rPr lang="it-IT" sz="2000" dirty="0" err="1" smtClean="0">
                <a:solidFill>
                  <a:srgbClr val="000099"/>
                </a:solidFill>
              </a:rPr>
              <a:t>Qiang</a:t>
            </a:r>
            <a:r>
              <a:rPr lang="it-IT" sz="2000" dirty="0" smtClean="0">
                <a:solidFill>
                  <a:srgbClr val="000099"/>
                </a:solidFill>
              </a:rPr>
              <a:t>,</a:t>
            </a:r>
            <a:r>
              <a:rPr lang="it-IT" sz="2000" dirty="0">
                <a:solidFill>
                  <a:srgbClr val="000099"/>
                </a:solidFill>
              </a:rPr>
              <a:t> </a:t>
            </a:r>
            <a:r>
              <a:rPr lang="it-IT" sz="2000" dirty="0" err="1" smtClean="0">
                <a:solidFill>
                  <a:srgbClr val="000099"/>
                </a:solidFill>
              </a:rPr>
              <a:t>Qiao</a:t>
            </a:r>
            <a:r>
              <a:rPr lang="it-IT" sz="2000" dirty="0" smtClean="0">
                <a:solidFill>
                  <a:srgbClr val="000099"/>
                </a:solidFill>
              </a:rPr>
              <a:t> </a:t>
            </a:r>
            <a:r>
              <a:rPr lang="it-IT" sz="2000" dirty="0" err="1" smtClean="0">
                <a:solidFill>
                  <a:srgbClr val="000099"/>
                </a:solidFill>
              </a:rPr>
              <a:t>Jianjiang</a:t>
            </a:r>
            <a:r>
              <a:rPr lang="it-IT" sz="2000" dirty="0" smtClean="0">
                <a:solidFill>
                  <a:srgbClr val="000099"/>
                </a:solidFill>
              </a:rPr>
              <a:t>,</a:t>
            </a:r>
            <a:r>
              <a:rPr lang="it-IT" sz="2000" dirty="0">
                <a:solidFill>
                  <a:srgbClr val="000099"/>
                </a:solidFill>
              </a:rPr>
              <a:t> </a:t>
            </a:r>
            <a:r>
              <a:rPr lang="it-IT" sz="2000" dirty="0" err="1" smtClean="0">
                <a:solidFill>
                  <a:srgbClr val="000099"/>
                </a:solidFill>
              </a:rPr>
              <a:t>Geng</a:t>
            </a:r>
            <a:r>
              <a:rPr lang="it-IT" sz="2000" dirty="0" smtClean="0">
                <a:solidFill>
                  <a:srgbClr val="000099"/>
                </a:solidFill>
              </a:rPr>
              <a:t> </a:t>
            </a:r>
            <a:r>
              <a:rPr lang="it-IT" sz="2000" dirty="0" err="1">
                <a:solidFill>
                  <a:srgbClr val="000099"/>
                </a:solidFill>
              </a:rPr>
              <a:t>X</a:t>
            </a:r>
            <a:r>
              <a:rPr lang="it-IT" sz="2000" dirty="0" err="1" smtClean="0">
                <a:solidFill>
                  <a:srgbClr val="000099"/>
                </a:solidFill>
              </a:rPr>
              <a:t>uguang</a:t>
            </a:r>
            <a:r>
              <a:rPr lang="it-IT" sz="2000" dirty="0" smtClean="0">
                <a:solidFill>
                  <a:srgbClr val="000099"/>
                </a:solidFill>
              </a:rPr>
              <a:t>,</a:t>
            </a:r>
            <a:r>
              <a:rPr lang="it-IT" sz="2000" dirty="0">
                <a:solidFill>
                  <a:srgbClr val="000099"/>
                </a:solidFill>
              </a:rPr>
              <a:t> </a:t>
            </a:r>
            <a:r>
              <a:rPr lang="it-IT" sz="2000" dirty="0" smtClean="0">
                <a:solidFill>
                  <a:srgbClr val="000099"/>
                </a:solidFill>
              </a:rPr>
              <a:t>Zhang </a:t>
            </a:r>
            <a:r>
              <a:rPr lang="it-IT" sz="2000" dirty="0" err="1" smtClean="0">
                <a:solidFill>
                  <a:srgbClr val="000099"/>
                </a:solidFill>
              </a:rPr>
              <a:t>Bing</a:t>
            </a:r>
            <a:r>
              <a:rPr lang="it-IT" sz="2000" dirty="0" smtClean="0">
                <a:solidFill>
                  <a:srgbClr val="000099"/>
                </a:solidFill>
              </a:rPr>
              <a:t>,</a:t>
            </a:r>
            <a:r>
              <a:rPr lang="it-IT" sz="2000" dirty="0">
                <a:solidFill>
                  <a:srgbClr val="000099"/>
                </a:solidFill>
              </a:rPr>
              <a:t> </a:t>
            </a:r>
            <a:r>
              <a:rPr lang="it-IT" sz="2000" dirty="0" smtClean="0">
                <a:solidFill>
                  <a:srgbClr val="000099"/>
                </a:solidFill>
              </a:rPr>
              <a:t>Chen </a:t>
            </a:r>
            <a:r>
              <a:rPr lang="it-IT" sz="2000" dirty="0">
                <a:solidFill>
                  <a:srgbClr val="000099"/>
                </a:solidFill>
              </a:rPr>
              <a:t>Long</a:t>
            </a:r>
            <a:endParaRPr lang="it-IT" sz="2000" dirty="0" smtClean="0">
              <a:solidFill>
                <a:srgbClr val="000099"/>
              </a:solidFill>
              <a:latin typeface="Arial"/>
              <a:cs typeface="Arial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49632" y="4629912"/>
            <a:ext cx="2351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it-IT" b="1" dirty="0">
                <a:solidFill>
                  <a:srgbClr val="000099"/>
                </a:solidFill>
                <a:latin typeface="Arial"/>
                <a:cs typeface="Arial"/>
              </a:rPr>
              <a:t>JLRAT – China</a:t>
            </a:r>
          </a:p>
        </p:txBody>
      </p:sp>
      <p:pic>
        <p:nvPicPr>
          <p:cNvPr id="7" name="Picture 11" descr="dish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000" y="0"/>
            <a:ext cx="2406015" cy="1700213"/>
          </a:xfrm>
          <a:prstGeom prst="rect">
            <a:avLst/>
          </a:prstGeom>
        </p:spPr>
      </p:pic>
      <p:sp>
        <p:nvSpPr>
          <p:cNvPr id="9" name="Segnaposto numero diapositiva 1"/>
          <p:cNvSpPr txBox="1">
            <a:spLocks/>
          </p:cNvSpPr>
          <p:nvPr/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en-US"/>
            </a:defPPr>
            <a:lvl1pPr algn="r" defTabSz="457200" rtl="0" fontAlgn="base">
              <a:spcBef>
                <a:spcPts val="0"/>
              </a:spcBef>
              <a:spcAft>
                <a:spcPct val="0"/>
              </a:spcAft>
              <a:buNone/>
              <a:defRPr sz="1300" kern="1200">
                <a:solidFill>
                  <a:schemeClr val="dk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150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dish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000" y="0"/>
            <a:ext cx="2406015" cy="1700213"/>
          </a:xfrm>
          <a:prstGeom prst="rect">
            <a:avLst/>
          </a:prstGeom>
        </p:spPr>
      </p:pic>
      <p:sp>
        <p:nvSpPr>
          <p:cNvPr id="4" name="TextBox 6"/>
          <p:cNvSpPr txBox="1"/>
          <p:nvPr/>
        </p:nvSpPr>
        <p:spPr>
          <a:xfrm>
            <a:off x="457200" y="329002"/>
            <a:ext cx="61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DSH.LMC PBS (software)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792537"/>
              </p:ext>
            </p:extLst>
          </p:nvPr>
        </p:nvGraphicFramePr>
        <p:xfrm>
          <a:off x="2725965" y="2046352"/>
          <a:ext cx="6304050" cy="45113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04050"/>
              </a:tblGrid>
              <a:tr h="451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noProof="0" smtClean="0">
                          <a:latin typeface="Arial"/>
                          <a:cs typeface="Arial"/>
                        </a:rPr>
                        <a:t>Sub-el Interface Manager </a:t>
                      </a:r>
                      <a:r>
                        <a:rPr lang="en-GB" sz="1600" noProof="0" smtClean="0">
                          <a:effectLst/>
                          <a:latin typeface="Arial"/>
                          <a:cs typeface="Arial"/>
                        </a:rPr>
                        <a:t>(commun, control, monitor sub-el)</a:t>
                      </a:r>
                      <a:endParaRPr lang="en-GB" sz="1600" b="0" i="0" noProof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06037">
                <a:tc>
                  <a:txBody>
                    <a:bodyPr/>
                    <a:lstStyle/>
                    <a:p>
                      <a:r>
                        <a:rPr lang="en-GB" sz="1600" kern="1200" noProof="0" smtClean="0">
                          <a:effectLst/>
                          <a:latin typeface="Arial"/>
                          <a:cs typeface="Arial"/>
                        </a:rPr>
                        <a:t>LMC Self Mon Manager </a:t>
                      </a:r>
                      <a:endParaRPr lang="en-GB" sz="1600" b="0" i="0" noProof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060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noProof="0" smtClean="0">
                          <a:effectLst/>
                          <a:latin typeface="Arial"/>
                          <a:cs typeface="Arial"/>
                        </a:rPr>
                        <a:t>TM Interface Manager (commands,reporter, telescope model…)</a:t>
                      </a:r>
                      <a:endParaRPr lang="en-GB" sz="1600" b="0" i="0" kern="1200" noProof="0" smtClean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</a:tr>
              <a:tr h="4060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noProof="0" smtClean="0">
                          <a:effectLst/>
                          <a:latin typeface="Arial"/>
                          <a:cs typeface="Arial"/>
                        </a:rPr>
                        <a:t>Configuration, obs parameters</a:t>
                      </a:r>
                      <a:endParaRPr lang="en-GB" sz="1600" b="0" i="0" kern="1200" noProof="0" smtClean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</a:tr>
              <a:tr h="4060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noProof="0" smtClean="0">
                          <a:effectLst/>
                          <a:latin typeface="Arial"/>
                          <a:cs typeface="Arial"/>
                        </a:rPr>
                        <a:t>Monitoring (Aggregator, Pointing</a:t>
                      </a:r>
                      <a:r>
                        <a:rPr lang="en-GB" sz="1600" noProof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600" kern="1200" noProof="0" smtClean="0">
                          <a:effectLst/>
                          <a:latin typeface="Arial"/>
                          <a:cs typeface="Arial"/>
                        </a:rPr>
                        <a:t>Alarms,</a:t>
                      </a:r>
                      <a:r>
                        <a:rPr lang="en-GB" sz="1600" kern="1200" baseline="0" noProof="0" smtClean="0">
                          <a:effectLst/>
                          <a:latin typeface="Arial"/>
                          <a:cs typeface="Arial"/>
                        </a:rPr>
                        <a:t> diagnostic)</a:t>
                      </a:r>
                      <a:endParaRPr lang="en-GB" sz="1600" b="0" i="0" kern="1200" noProof="0" smtClean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</a:tr>
              <a:tr h="406037">
                <a:tc>
                  <a:txBody>
                    <a:bodyPr/>
                    <a:lstStyle/>
                    <a:p>
                      <a:r>
                        <a:rPr lang="en-GB" sz="1600" kern="1200" noProof="0" smtClean="0">
                          <a:effectLst/>
                          <a:latin typeface="Arial"/>
                          <a:cs typeface="Arial"/>
                        </a:rPr>
                        <a:t>Capability Manager</a:t>
                      </a:r>
                      <a:r>
                        <a:rPr lang="en-GB" sz="1600" kern="1200" baseline="0" noProof="0" smtClean="0">
                          <a:effectLst/>
                          <a:latin typeface="Arial"/>
                          <a:cs typeface="Arial"/>
                        </a:rPr>
                        <a:t> (</a:t>
                      </a:r>
                      <a:r>
                        <a:rPr lang="en-GB" sz="1600" kern="1200" noProof="0" smtClean="0">
                          <a:effectLst/>
                          <a:latin typeface="Arial"/>
                          <a:cs typeface="Arial"/>
                        </a:rPr>
                        <a:t>Capability Detector,</a:t>
                      </a:r>
                      <a:r>
                        <a:rPr lang="en-GB" sz="1600" kern="1200" baseline="0" noProof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600" kern="1200" noProof="0" smtClean="0">
                          <a:effectLst/>
                          <a:latin typeface="Arial"/>
                          <a:cs typeface="Arial"/>
                        </a:rPr>
                        <a:t>State and Mode Mapper)</a:t>
                      </a:r>
                      <a:endParaRPr lang="en-GB" sz="1600" b="0" i="0" kern="1200" noProof="0" smtClean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</a:tr>
              <a:tr h="4060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noProof="0" smtClean="0">
                          <a:effectLst/>
                          <a:latin typeface="Arial"/>
                          <a:cs typeface="Arial"/>
                        </a:rPr>
                        <a:t>Pointing Control,</a:t>
                      </a:r>
                      <a:r>
                        <a:rPr lang="en-GB" sz="1600" kern="1200" baseline="0" noProof="0" smtClean="0">
                          <a:effectLst/>
                          <a:latin typeface="Arial"/>
                          <a:cs typeface="Arial"/>
                        </a:rPr>
                        <a:t> local correction for telescope model</a:t>
                      </a:r>
                      <a:endParaRPr lang="en-GB" sz="1600" b="0" i="0" kern="1200" noProof="0" smtClean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</a:tr>
              <a:tr h="4060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noProof="0" smtClean="0">
                          <a:effectLst/>
                          <a:latin typeface="Arial"/>
                          <a:cs typeface="Arial"/>
                        </a:rPr>
                        <a:t>Safety,</a:t>
                      </a:r>
                      <a:r>
                        <a:rPr lang="en-GB" sz="1600" kern="1200" baseline="0" noProof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600" kern="1200" noProof="0" smtClean="0">
                          <a:effectLst/>
                          <a:latin typeface="Arial"/>
                          <a:cs typeface="Arial"/>
                        </a:rPr>
                        <a:t>Emergency Handler</a:t>
                      </a:r>
                      <a:r>
                        <a:rPr lang="en-GB" sz="1600" noProof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en-GB" sz="1600" b="0" i="0" kern="1200" noProof="0" smtClean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</a:tr>
              <a:tr h="4060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noProof="0" smtClean="0">
                          <a:effectLst/>
                          <a:latin typeface="Arial"/>
                          <a:cs typeface="Arial"/>
                        </a:rPr>
                        <a:t>Power Manager</a:t>
                      </a:r>
                      <a:r>
                        <a:rPr lang="en-GB" sz="1600" kern="1200" baseline="0" noProof="0" smtClean="0">
                          <a:effectLst/>
                          <a:latin typeface="Arial"/>
                          <a:cs typeface="Arial"/>
                        </a:rPr>
                        <a:t> monit of power distribution, UPS</a:t>
                      </a:r>
                      <a:endParaRPr lang="en-GB" sz="1600" b="0" i="0" kern="1200" noProof="0" smtClean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</a:tr>
              <a:tr h="4060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noProof="0" smtClean="0">
                          <a:effectLst/>
                          <a:latin typeface="Arial"/>
                          <a:cs typeface="Arial"/>
                        </a:rPr>
                        <a:t>Internal Archive,</a:t>
                      </a:r>
                      <a:r>
                        <a:rPr lang="en-GB" sz="1600" kern="1200" baseline="0" noProof="0" smtClean="0">
                          <a:effectLst/>
                          <a:latin typeface="Arial"/>
                          <a:cs typeface="Arial"/>
                        </a:rPr>
                        <a:t> circular buffer</a:t>
                      </a:r>
                      <a:endParaRPr lang="en-GB" sz="1600" b="0" i="0" kern="1200" noProof="0" smtClean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</a:tr>
              <a:tr h="4060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noProof="0" dirty="0" smtClean="0">
                          <a:effectLst/>
                          <a:latin typeface="Arial"/>
                          <a:cs typeface="Arial"/>
                        </a:rPr>
                        <a:t>Test, Integration and Remote Support,</a:t>
                      </a:r>
                      <a:r>
                        <a:rPr lang="en-GB" sz="1600" kern="1200" baseline="0" noProof="0" dirty="0" smtClean="0">
                          <a:effectLst/>
                          <a:latin typeface="Arial"/>
                          <a:cs typeface="Arial"/>
                        </a:rPr>
                        <a:t> GUI, </a:t>
                      </a:r>
                      <a:r>
                        <a:rPr lang="en-GB" sz="1600" kern="1200" baseline="0" noProof="0" dirty="0" err="1" smtClean="0">
                          <a:effectLst/>
                          <a:latin typeface="Arial"/>
                          <a:cs typeface="Arial"/>
                        </a:rPr>
                        <a:t>tunneling</a:t>
                      </a:r>
                      <a:endParaRPr lang="en-GB" sz="1600" b="0" i="0" kern="1200" noProof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Gruppo 6"/>
          <p:cNvGrpSpPr/>
          <p:nvPr/>
        </p:nvGrpSpPr>
        <p:grpSpPr>
          <a:xfrm>
            <a:off x="7829" y="1582149"/>
            <a:ext cx="2718135" cy="5075323"/>
            <a:chOff x="227184" y="1582149"/>
            <a:chExt cx="2718135" cy="5075323"/>
          </a:xfrm>
        </p:grpSpPr>
        <p:pic>
          <p:nvPicPr>
            <p:cNvPr id="3" name="image56.png" descr="LMCPBS.png"/>
            <p:cNvPicPr>
              <a:picLocks noChangeAspect="1"/>
            </p:cNvPicPr>
            <p:nvPr/>
          </p:nvPicPr>
          <p:blipFill rotWithShape="1">
            <a:blip r:embed="rId3"/>
            <a:srcRect l="55788" t="19644" r="2784" b="11638"/>
            <a:stretch/>
          </p:blipFill>
          <p:spPr>
            <a:xfrm>
              <a:off x="227184" y="1582149"/>
              <a:ext cx="2718135" cy="5075323"/>
            </a:xfrm>
            <a:prstGeom prst="rect">
              <a:avLst/>
            </a:prstGeom>
            <a:ln/>
          </p:spPr>
        </p:pic>
        <p:sp>
          <p:nvSpPr>
            <p:cNvPr id="6" name="Rettangolo 5"/>
            <p:cNvSpPr/>
            <p:nvPr/>
          </p:nvSpPr>
          <p:spPr>
            <a:xfrm>
              <a:off x="2557920" y="2549071"/>
              <a:ext cx="168044" cy="158070"/>
            </a:xfrm>
            <a:prstGeom prst="rect">
              <a:avLst/>
            </a:prstGeom>
            <a:solidFill>
              <a:srgbClr val="F2F3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9" name="Segnaposto numero diapositiva 1"/>
          <p:cNvSpPr txBox="1">
            <a:spLocks/>
          </p:cNvSpPr>
          <p:nvPr/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en-US"/>
            </a:defPPr>
            <a:lvl1pPr algn="r" defTabSz="457200" rtl="0" fontAlgn="base">
              <a:spcBef>
                <a:spcPts val="0"/>
              </a:spcBef>
              <a:spcAft>
                <a:spcPct val="0"/>
              </a:spcAft>
              <a:buNone/>
              <a:defRPr sz="1300" kern="1200">
                <a:solidFill>
                  <a:schemeClr val="dk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558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dish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000" y="0"/>
            <a:ext cx="2406015" cy="1700213"/>
          </a:xfrm>
          <a:prstGeom prst="rect">
            <a:avLst/>
          </a:prstGeom>
        </p:spPr>
      </p:pic>
      <p:sp>
        <p:nvSpPr>
          <p:cNvPr id="4" name="TextBox 6"/>
          <p:cNvSpPr txBox="1"/>
          <p:nvPr/>
        </p:nvSpPr>
        <p:spPr>
          <a:xfrm>
            <a:off x="457200" y="329002"/>
            <a:ext cx="61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DSH.LMC hierarchical structure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209289"/>
              </p:ext>
            </p:extLst>
          </p:nvPr>
        </p:nvGraphicFramePr>
        <p:xfrm>
          <a:off x="1132185" y="5461000"/>
          <a:ext cx="6304050" cy="45113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04050"/>
              </a:tblGrid>
              <a:tr h="451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noProof="0" smtClean="0">
                          <a:latin typeface="Arial"/>
                          <a:cs typeface="Arial"/>
                        </a:rPr>
                        <a:t>Sub-el Interface Manager </a:t>
                      </a:r>
                      <a:r>
                        <a:rPr lang="en-GB" sz="1600" noProof="0" smtClean="0">
                          <a:effectLst/>
                          <a:latin typeface="Arial"/>
                          <a:cs typeface="Arial"/>
                        </a:rPr>
                        <a:t>(commun, control, monitor sub-el)</a:t>
                      </a:r>
                      <a:endParaRPr lang="en-GB" sz="1600" b="0" i="0" noProof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06037">
                <a:tc>
                  <a:txBody>
                    <a:bodyPr/>
                    <a:lstStyle/>
                    <a:p>
                      <a:r>
                        <a:rPr lang="en-GB" sz="1600" kern="1200" noProof="0" smtClean="0">
                          <a:effectLst/>
                          <a:latin typeface="Arial"/>
                          <a:cs typeface="Arial"/>
                        </a:rPr>
                        <a:t>LMC Self Mon Manager </a:t>
                      </a:r>
                      <a:endParaRPr lang="en-GB" sz="1600" b="0" i="0" noProof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060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noProof="0" smtClean="0">
                          <a:effectLst/>
                          <a:latin typeface="Arial"/>
                          <a:cs typeface="Arial"/>
                        </a:rPr>
                        <a:t>TM Interface Manager (commands,reporter, telescope model…)</a:t>
                      </a:r>
                      <a:endParaRPr lang="en-GB" sz="1600" b="0" i="0" kern="1200" noProof="0" smtClean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</a:tr>
              <a:tr h="4060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noProof="0" smtClean="0">
                          <a:effectLst/>
                          <a:latin typeface="Arial"/>
                          <a:cs typeface="Arial"/>
                        </a:rPr>
                        <a:t>Configuration, obs parameters</a:t>
                      </a:r>
                      <a:endParaRPr lang="en-GB" sz="1600" b="0" i="0" kern="1200" noProof="0" smtClean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</a:tr>
              <a:tr h="4060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noProof="0" smtClean="0">
                          <a:effectLst/>
                          <a:latin typeface="Arial"/>
                          <a:cs typeface="Arial"/>
                        </a:rPr>
                        <a:t>Monitoring (Aggregator, Pointing</a:t>
                      </a:r>
                      <a:r>
                        <a:rPr lang="en-GB" sz="1600" noProof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600" kern="1200" noProof="0" smtClean="0">
                          <a:effectLst/>
                          <a:latin typeface="Arial"/>
                          <a:cs typeface="Arial"/>
                        </a:rPr>
                        <a:t>Alarms,</a:t>
                      </a:r>
                      <a:r>
                        <a:rPr lang="en-GB" sz="1600" kern="1200" baseline="0" noProof="0" smtClean="0">
                          <a:effectLst/>
                          <a:latin typeface="Arial"/>
                          <a:cs typeface="Arial"/>
                        </a:rPr>
                        <a:t> diagnostic)</a:t>
                      </a:r>
                      <a:endParaRPr lang="en-GB" sz="1600" b="0" i="0" kern="1200" noProof="0" smtClean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</a:tr>
              <a:tr h="406037">
                <a:tc>
                  <a:txBody>
                    <a:bodyPr/>
                    <a:lstStyle/>
                    <a:p>
                      <a:r>
                        <a:rPr lang="en-GB" sz="1600" kern="1200" noProof="0" smtClean="0">
                          <a:effectLst/>
                          <a:latin typeface="Arial"/>
                          <a:cs typeface="Arial"/>
                        </a:rPr>
                        <a:t>Capability Manager</a:t>
                      </a:r>
                      <a:r>
                        <a:rPr lang="en-GB" sz="1600" kern="1200" baseline="0" noProof="0" smtClean="0">
                          <a:effectLst/>
                          <a:latin typeface="Arial"/>
                          <a:cs typeface="Arial"/>
                        </a:rPr>
                        <a:t> (</a:t>
                      </a:r>
                      <a:r>
                        <a:rPr lang="en-GB" sz="1600" kern="1200" noProof="0" smtClean="0">
                          <a:effectLst/>
                          <a:latin typeface="Arial"/>
                          <a:cs typeface="Arial"/>
                        </a:rPr>
                        <a:t>Capability Detector,</a:t>
                      </a:r>
                      <a:r>
                        <a:rPr lang="en-GB" sz="1600" kern="1200" baseline="0" noProof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600" kern="1200" noProof="0" smtClean="0">
                          <a:effectLst/>
                          <a:latin typeface="Arial"/>
                          <a:cs typeface="Arial"/>
                        </a:rPr>
                        <a:t>State and Mode Mapper)</a:t>
                      </a:r>
                      <a:endParaRPr lang="en-GB" sz="1600" b="0" i="0" kern="1200" noProof="0" smtClean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</a:tr>
              <a:tr h="4060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noProof="0" smtClean="0">
                          <a:effectLst/>
                          <a:latin typeface="Arial"/>
                          <a:cs typeface="Arial"/>
                        </a:rPr>
                        <a:t>Pointing Control,</a:t>
                      </a:r>
                      <a:r>
                        <a:rPr lang="en-GB" sz="1600" kern="1200" baseline="0" noProof="0" smtClean="0">
                          <a:effectLst/>
                          <a:latin typeface="Arial"/>
                          <a:cs typeface="Arial"/>
                        </a:rPr>
                        <a:t> local correction for telescope model</a:t>
                      </a:r>
                      <a:endParaRPr lang="en-GB" sz="1600" b="0" i="0" kern="1200" noProof="0" smtClean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</a:tr>
              <a:tr h="4060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noProof="0" smtClean="0">
                          <a:effectLst/>
                          <a:latin typeface="Arial"/>
                          <a:cs typeface="Arial"/>
                        </a:rPr>
                        <a:t>Safety,</a:t>
                      </a:r>
                      <a:r>
                        <a:rPr lang="en-GB" sz="1600" kern="1200" baseline="0" noProof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600" kern="1200" noProof="0" smtClean="0">
                          <a:effectLst/>
                          <a:latin typeface="Arial"/>
                          <a:cs typeface="Arial"/>
                        </a:rPr>
                        <a:t>Emergency Handler</a:t>
                      </a:r>
                      <a:r>
                        <a:rPr lang="en-GB" sz="1600" noProof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en-GB" sz="1600" b="0" i="0" kern="1200" noProof="0" smtClean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</a:tr>
              <a:tr h="4060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noProof="0" smtClean="0">
                          <a:effectLst/>
                          <a:latin typeface="Arial"/>
                          <a:cs typeface="Arial"/>
                        </a:rPr>
                        <a:t>Power Manager</a:t>
                      </a:r>
                      <a:r>
                        <a:rPr lang="en-GB" sz="1600" kern="1200" baseline="0" noProof="0" smtClean="0">
                          <a:effectLst/>
                          <a:latin typeface="Arial"/>
                          <a:cs typeface="Arial"/>
                        </a:rPr>
                        <a:t> monit of power distribution, UPS</a:t>
                      </a:r>
                      <a:endParaRPr lang="en-GB" sz="1600" b="0" i="0" kern="1200" noProof="0" smtClean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</a:tr>
              <a:tr h="4060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noProof="0" smtClean="0">
                          <a:effectLst/>
                          <a:latin typeface="Arial"/>
                          <a:cs typeface="Arial"/>
                        </a:rPr>
                        <a:t>Internal Archive,</a:t>
                      </a:r>
                      <a:r>
                        <a:rPr lang="en-GB" sz="1600" kern="1200" baseline="0" noProof="0" smtClean="0">
                          <a:effectLst/>
                          <a:latin typeface="Arial"/>
                          <a:cs typeface="Arial"/>
                        </a:rPr>
                        <a:t> circular buffer</a:t>
                      </a:r>
                      <a:endParaRPr lang="en-GB" sz="1600" b="0" i="0" kern="1200" noProof="0" smtClean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</a:tr>
              <a:tr h="4060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noProof="0" dirty="0" smtClean="0">
                          <a:effectLst/>
                          <a:latin typeface="Arial"/>
                          <a:cs typeface="Arial"/>
                        </a:rPr>
                        <a:t>Test, Integration and Remote Support,</a:t>
                      </a:r>
                      <a:r>
                        <a:rPr lang="en-GB" sz="1600" kern="1200" baseline="0" noProof="0" dirty="0" smtClean="0">
                          <a:effectLst/>
                          <a:latin typeface="Arial"/>
                          <a:cs typeface="Arial"/>
                        </a:rPr>
                        <a:t> GUI, </a:t>
                      </a:r>
                      <a:r>
                        <a:rPr lang="en-GB" sz="1600" kern="1200" baseline="0" noProof="0" dirty="0" err="1" smtClean="0">
                          <a:effectLst/>
                          <a:latin typeface="Arial"/>
                          <a:cs typeface="Arial"/>
                        </a:rPr>
                        <a:t>tunneling</a:t>
                      </a:r>
                      <a:endParaRPr lang="en-GB" sz="1600" b="0" i="0" kern="1200" noProof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egnaposto numero diapositiva 1"/>
          <p:cNvSpPr txBox="1">
            <a:spLocks/>
          </p:cNvSpPr>
          <p:nvPr/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en-US"/>
            </a:defPPr>
            <a:lvl1pPr algn="r" defTabSz="457200" rtl="0" fontAlgn="base">
              <a:spcBef>
                <a:spcPts val="0"/>
              </a:spcBef>
              <a:spcAft>
                <a:spcPct val="0"/>
              </a:spcAft>
              <a:buNone/>
              <a:defRPr sz="1300" kern="1200">
                <a:solidFill>
                  <a:schemeClr val="dk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n-cs"/>
            </a:endParaRPr>
          </a:p>
        </p:txBody>
      </p:sp>
      <p:graphicFrame>
        <p:nvGraphicFramePr>
          <p:cNvPr id="11" name="Diagramma 10"/>
          <p:cNvGraphicFramePr/>
          <p:nvPr>
            <p:extLst>
              <p:ext uri="{D42A27DB-BD31-4B8C-83A1-F6EECF244321}">
                <p14:modId xmlns:p14="http://schemas.microsoft.com/office/powerpoint/2010/main" val="378000582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157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dish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000" y="0"/>
            <a:ext cx="2406015" cy="1700213"/>
          </a:xfrm>
          <a:prstGeom prst="rect">
            <a:avLst/>
          </a:prstGeom>
        </p:spPr>
      </p:pic>
      <p:pic>
        <p:nvPicPr>
          <p:cNvPr id="3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" t="11539" r="20412" b="52054"/>
          <a:stretch/>
        </p:blipFill>
        <p:spPr bwMode="auto">
          <a:xfrm>
            <a:off x="562192" y="2059823"/>
            <a:ext cx="8162846" cy="2846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6"/>
          <p:cNvSpPr txBox="1"/>
          <p:nvPr/>
        </p:nvSpPr>
        <p:spPr>
          <a:xfrm>
            <a:off x="457200" y="329002"/>
            <a:ext cx="61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ata </a:t>
            </a: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rate for </a:t>
            </a:r>
            <a:r>
              <a:rPr lang="en-US" sz="2800" dirty="0" err="1" smtClean="0">
                <a:solidFill>
                  <a:schemeClr val="bg1"/>
                </a:solidFill>
                <a:latin typeface="Arial"/>
                <a:cs typeface="Arial"/>
              </a:rPr>
              <a:t>SKA_Sur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- DISH</a:t>
            </a:r>
          </a:p>
        </p:txBody>
      </p:sp>
    </p:spTree>
    <p:extLst>
      <p:ext uri="{BB962C8B-B14F-4D97-AF65-F5344CB8AC3E}">
        <p14:creationId xmlns:p14="http://schemas.microsoft.com/office/powerpoint/2010/main" val="382180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329002"/>
            <a:ext cx="61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SKA Mid: Single Pixel Feeds (SPFs)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8000" y="1728000"/>
            <a:ext cx="8264770" cy="448361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00099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rgbClr val="000099"/>
                </a:solidFill>
                <a:latin typeface="+mn-lt"/>
                <a:ea typeface="+mn-e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00099"/>
                </a:solidFill>
                <a:latin typeface="+mn-lt"/>
                <a:ea typeface="+mn-e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rgbClr val="000099"/>
                </a:solidFill>
                <a:latin typeface="+mn-lt"/>
                <a:ea typeface="+mn-e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5pPr>
            <a:lvl6pPr marL="25146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9pPr>
          </a:lstStyle>
          <a:p>
            <a:r>
              <a:rPr lang="en-AU" sz="2400" dirty="0" smtClean="0">
                <a:latin typeface="Arial" pitchFamily="34" charset="0"/>
                <a:cs typeface="Arial" pitchFamily="34" charset="0"/>
              </a:rPr>
              <a:t>Design and prototype feed elements for all 5 SPF bands</a:t>
            </a:r>
          </a:p>
          <a:p>
            <a:r>
              <a:rPr lang="en-AU" sz="2400" dirty="0" smtClean="0">
                <a:latin typeface="Arial" pitchFamily="34" charset="0"/>
                <a:cs typeface="Arial" pitchFamily="34" charset="0"/>
              </a:rPr>
              <a:t>Optimize feed types with optical configurations </a:t>
            </a:r>
          </a:p>
          <a:p>
            <a:pPr lvl="1"/>
            <a:r>
              <a:rPr lang="en-AU" sz="2400" dirty="0" smtClean="0">
                <a:latin typeface="Arial" pitchFamily="34" charset="0"/>
                <a:cs typeface="Arial" pitchFamily="34" charset="0"/>
              </a:rPr>
              <a:t>down-select to final design</a:t>
            </a:r>
          </a:p>
          <a:p>
            <a:r>
              <a:rPr lang="en-AU" sz="2400" dirty="0" smtClean="0">
                <a:latin typeface="Arial" pitchFamily="34" charset="0"/>
                <a:cs typeface="Arial" pitchFamily="34" charset="0"/>
              </a:rPr>
              <a:t>Design and prototype low noise amplifiers (LNAs)</a:t>
            </a:r>
          </a:p>
          <a:p>
            <a:r>
              <a:rPr lang="en-AU" sz="2400" dirty="0" smtClean="0">
                <a:latin typeface="Arial" pitchFamily="34" charset="0"/>
                <a:cs typeface="Arial" pitchFamily="34" charset="0"/>
              </a:rPr>
              <a:t>Design  and prototype three cryostats</a:t>
            </a:r>
          </a:p>
          <a:p>
            <a:pPr lvl="1"/>
            <a:r>
              <a:rPr lang="en-AU" sz="2400" dirty="0" smtClean="0">
                <a:latin typeface="Arial" pitchFamily="34" charset="0"/>
                <a:cs typeface="Arial" pitchFamily="34" charset="0"/>
              </a:rPr>
              <a:t>one each for Bands 1 and 2; one for all of Bands 3-5</a:t>
            </a:r>
          </a:p>
          <a:p>
            <a:r>
              <a:rPr lang="en-AU" sz="2400" dirty="0" smtClean="0">
                <a:latin typeface="Arial" pitchFamily="34" charset="0"/>
                <a:cs typeface="Arial" pitchFamily="34" charset="0"/>
              </a:rPr>
              <a:t>Design and prototype helium and vacuum  services</a:t>
            </a:r>
          </a:p>
          <a:p>
            <a:r>
              <a:rPr lang="en-AU" sz="2400" dirty="0" smtClean="0">
                <a:latin typeface="Arial" pitchFamily="34" charset="0"/>
                <a:cs typeface="Arial" pitchFamily="34" charset="0"/>
              </a:rPr>
              <a:t>Integrate SPF packages</a:t>
            </a:r>
          </a:p>
          <a:p>
            <a:r>
              <a:rPr lang="en-AU" sz="2400" dirty="0" smtClean="0">
                <a:latin typeface="Arial" pitchFamily="34" charset="0"/>
                <a:cs typeface="Arial" pitchFamily="34" charset="0"/>
              </a:rPr>
              <a:t>Develop test and calibration equipment</a:t>
            </a:r>
          </a:p>
          <a:p>
            <a:endParaRPr lang="en-A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dish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000" y="0"/>
            <a:ext cx="2406015" cy="170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91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3718" y="1685708"/>
            <a:ext cx="5731510" cy="482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151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360000" y="1836001"/>
            <a:ext cx="3769703" cy="302475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00099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rgbClr val="000099"/>
                </a:solidFill>
                <a:latin typeface="+mn-lt"/>
                <a:ea typeface="+mn-e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00099"/>
                </a:solidFill>
                <a:latin typeface="+mn-lt"/>
                <a:ea typeface="+mn-e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rgbClr val="000099"/>
                </a:solidFill>
                <a:latin typeface="+mn-lt"/>
                <a:ea typeface="+mn-e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5pPr>
            <a:lvl6pPr marL="25146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9pPr>
          </a:lstStyle>
          <a:p>
            <a:r>
              <a:rPr lang="en-AU" sz="2400" dirty="0" smtClean="0">
                <a:latin typeface="Arial" pitchFamily="34" charset="0"/>
                <a:cs typeface="Arial" pitchFamily="34" charset="0"/>
              </a:rPr>
              <a:t>SPF Bands</a:t>
            </a:r>
          </a:p>
          <a:p>
            <a:pPr lvl="1"/>
            <a:r>
              <a:rPr lang="en-AU" sz="2400" u="sng" dirty="0" smtClean="0">
                <a:latin typeface="Arial" pitchFamily="34" charset="0"/>
                <a:cs typeface="Arial" pitchFamily="34" charset="0"/>
              </a:rPr>
              <a:t>2: 950-1760 MHz</a:t>
            </a:r>
          </a:p>
          <a:p>
            <a:pPr lvl="1"/>
            <a:r>
              <a:rPr lang="en-AU" sz="2400" u="sng" dirty="0">
                <a:latin typeface="Arial" pitchFamily="34" charset="0"/>
                <a:cs typeface="Arial" pitchFamily="34" charset="0"/>
              </a:rPr>
              <a:t>5:  4.6-13.8 </a:t>
            </a:r>
            <a:r>
              <a:rPr lang="en-AU" sz="2400" u="sng" dirty="0" smtClean="0">
                <a:latin typeface="Arial" pitchFamily="34" charset="0"/>
                <a:cs typeface="Arial" pitchFamily="34" charset="0"/>
              </a:rPr>
              <a:t>GHz</a:t>
            </a:r>
          </a:p>
          <a:p>
            <a:pPr lvl="1"/>
            <a:r>
              <a:rPr lang="en-AU" sz="2400" u="sng" dirty="0">
                <a:latin typeface="Arial" pitchFamily="34" charset="0"/>
                <a:cs typeface="Arial" pitchFamily="34" charset="0"/>
              </a:rPr>
              <a:t>1: 350-1050 MHz</a:t>
            </a:r>
          </a:p>
          <a:p>
            <a:pPr marL="457200" lvl="1" indent="0">
              <a:buNone/>
            </a:pPr>
            <a:endParaRPr lang="en-AU" sz="2400" u="sng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AU" sz="2400" dirty="0" smtClean="0">
                <a:latin typeface="Arial" pitchFamily="34" charset="0"/>
                <a:cs typeface="Arial" pitchFamily="34" charset="0"/>
              </a:rPr>
              <a:t>3: 1.65-3.05 GHz</a:t>
            </a:r>
          </a:p>
          <a:p>
            <a:pPr lvl="1"/>
            <a:r>
              <a:rPr lang="en-AU" sz="2400" dirty="0" smtClean="0">
                <a:latin typeface="Arial" pitchFamily="34" charset="0"/>
                <a:cs typeface="Arial" pitchFamily="34" charset="0"/>
              </a:rPr>
              <a:t>4:  2.8-5.2 GHz</a:t>
            </a:r>
          </a:p>
          <a:p>
            <a:endParaRPr lang="en-A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dish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000" y="0"/>
            <a:ext cx="2406015" cy="17002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16000" y="5472000"/>
            <a:ext cx="2593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AU" sz="1400" dirty="0" smtClean="0">
                <a:solidFill>
                  <a:srgbClr val="000099"/>
                </a:solidFill>
                <a:cs typeface="Arial" pitchFamily="34" charset="0"/>
              </a:rPr>
              <a:t>Block diagram for SPF Band 2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000" y="1800000"/>
            <a:ext cx="5140643" cy="364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57200" y="5779777"/>
            <a:ext cx="3847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AU" sz="1800" u="sng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High</a:t>
            </a:r>
            <a:r>
              <a:rPr lang="en-AU" sz="1600" u="sng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priority bands for SKA-1 construction</a:t>
            </a:r>
          </a:p>
        </p:txBody>
      </p:sp>
      <p:cxnSp>
        <p:nvCxnSpPr>
          <p:cNvPr id="3" name="Connettore 1 2"/>
          <p:cNvCxnSpPr/>
          <p:nvPr/>
        </p:nvCxnSpPr>
        <p:spPr>
          <a:xfrm>
            <a:off x="757590" y="5302592"/>
            <a:ext cx="13257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 txBox="1"/>
          <p:nvPr/>
        </p:nvSpPr>
        <p:spPr>
          <a:xfrm>
            <a:off x="457200" y="329002"/>
            <a:ext cx="61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SKA-Mid: SPFs - Bands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4974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dish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000" y="0"/>
            <a:ext cx="2406015" cy="1700213"/>
          </a:xfrm>
          <a:prstGeom prst="rect">
            <a:avLst/>
          </a:prstGeom>
        </p:spPr>
      </p:pic>
      <p:sp>
        <p:nvSpPr>
          <p:cNvPr id="4" name="TextBox 6"/>
          <p:cNvSpPr txBox="1"/>
          <p:nvPr/>
        </p:nvSpPr>
        <p:spPr>
          <a:xfrm>
            <a:off x="457200" y="329002"/>
            <a:ext cx="61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DSH.LMC PBS (hardware)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157321"/>
              </p:ext>
            </p:extLst>
          </p:nvPr>
        </p:nvGraphicFramePr>
        <p:xfrm>
          <a:off x="2725965" y="2046352"/>
          <a:ext cx="6304050" cy="12630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04050"/>
              </a:tblGrid>
              <a:tr h="451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0" kern="1200" noProof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Interfaces </a:t>
                      </a:r>
                      <a:r>
                        <a:rPr lang="en-GB" sz="1600" i="0" noProof="0" smtClean="0">
                          <a:effectLst/>
                          <a:latin typeface="Arial"/>
                          <a:cs typeface="Arial"/>
                        </a:rPr>
                        <a:t>(cables, connectors)</a:t>
                      </a:r>
                      <a:endParaRPr lang="en-GB" sz="1600" b="0" i="0" noProof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06037">
                <a:tc>
                  <a:txBody>
                    <a:bodyPr/>
                    <a:lstStyle/>
                    <a:p>
                      <a:r>
                        <a:rPr lang="en-GB" sz="1600" i="0" kern="1200" noProof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Computing Resources (computing elements, chassis, storage)</a:t>
                      </a:r>
                      <a:endParaRPr lang="en-GB" sz="1600" b="0" i="0" noProof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060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0" kern="1200" noProof="0" dirty="0" smtClean="0">
                          <a:effectLst/>
                          <a:latin typeface="Arial"/>
                          <a:cs typeface="Arial"/>
                        </a:rPr>
                        <a:t>Sensors (</a:t>
                      </a:r>
                      <a:r>
                        <a:rPr lang="en-GB" sz="1600" i="0" kern="1200" noProof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intrusion, flooding, dust, fire and smoke</a:t>
                      </a:r>
                      <a:r>
                        <a:rPr lang="en-GB" sz="1600" i="0" noProof="0" dirty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600" i="0" kern="1200" noProof="0" dirty="0" smtClean="0">
                          <a:effectLst/>
                          <a:latin typeface="Arial"/>
                          <a:cs typeface="Arial"/>
                        </a:rPr>
                        <a:t>)</a:t>
                      </a:r>
                      <a:endParaRPr lang="en-GB" sz="1600" b="0" i="0" kern="1200" noProof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image56.png" descr="LMCPBS.png"/>
          <p:cNvPicPr>
            <a:picLocks noChangeAspect="1"/>
          </p:cNvPicPr>
          <p:nvPr/>
        </p:nvPicPr>
        <p:blipFill rotWithShape="1">
          <a:blip r:embed="rId3"/>
          <a:srcRect l="5897" t="19644" r="56033" b="53128"/>
          <a:stretch/>
        </p:blipFill>
        <p:spPr>
          <a:xfrm>
            <a:off x="97685" y="1576030"/>
            <a:ext cx="2497942" cy="2010996"/>
          </a:xfrm>
          <a:prstGeom prst="rect">
            <a:avLst/>
          </a:prstGeom>
          <a:ln/>
        </p:spPr>
      </p:pic>
      <p:sp>
        <p:nvSpPr>
          <p:cNvPr id="7" name="Segnaposto numero diapositiva 1"/>
          <p:cNvSpPr txBox="1">
            <a:spLocks/>
          </p:cNvSpPr>
          <p:nvPr/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en-US"/>
            </a:defPPr>
            <a:lvl1pPr algn="r" defTabSz="457200" rtl="0" fontAlgn="base">
              <a:spcBef>
                <a:spcPts val="0"/>
              </a:spcBef>
              <a:spcAft>
                <a:spcPct val="0"/>
              </a:spcAft>
              <a:buNone/>
              <a:defRPr sz="1300" kern="1200">
                <a:solidFill>
                  <a:schemeClr val="dk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099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ctrTitle"/>
          </p:nvPr>
        </p:nvSpPr>
        <p:spPr>
          <a:xfrm>
            <a:off x="290875" y="196424"/>
            <a:ext cx="7772400" cy="60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" sz="2800" dirty="0">
                <a:solidFill>
                  <a:srgbClr val="FFFFFF"/>
                </a:solidFill>
              </a:rPr>
              <a:t>DSH.LMC Work Plan</a:t>
            </a:r>
          </a:p>
        </p:txBody>
      </p:sp>
      <p:graphicFrame>
        <p:nvGraphicFramePr>
          <p:cNvPr id="32" name="Shape 32"/>
          <p:cNvGraphicFramePr/>
          <p:nvPr/>
        </p:nvGraphicFramePr>
        <p:xfrm>
          <a:off x="246375" y="3765125"/>
          <a:ext cx="8800825" cy="8379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41575"/>
                <a:gridCol w="1740150"/>
                <a:gridCol w="1125700"/>
                <a:gridCol w="1221525"/>
                <a:gridCol w="382850"/>
                <a:gridCol w="1826825"/>
                <a:gridCol w="1262200"/>
              </a:tblGrid>
              <a:tr h="8379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 b="1"/>
                        <a:t>PDR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i="1"/>
                        <a:t>Feb 2015</a:t>
                      </a:r>
                    </a:p>
                  </a:txBody>
                  <a:tcPr marL="91425" marR="91425" marT="91425" marB="91425" anchor="ctr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/>
                        <a:t>Re-Baselining</a:t>
                      </a:r>
                    </a:p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800" i="1"/>
                        <a:t>Mar 2015</a:t>
                      </a:r>
                    </a:p>
                  </a:txBody>
                  <a:tcPr marL="91425" marR="91425" marT="91425" marB="91425" anchor="ctr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</a:rPr>
                        <a:t>ICD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 i="1">
                          <a:solidFill>
                            <a:schemeClr val="dk1"/>
                          </a:solidFill>
                        </a:rPr>
                        <a:t>Apr 2015</a:t>
                      </a:r>
                    </a:p>
                  </a:txBody>
                  <a:tcPr marL="91425" marR="91425" marT="91425" marB="91425" anchor="ctr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/>
                        <a:t>DDR</a:t>
                      </a:r>
                    </a:p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800" i="1"/>
                        <a:t>May 2015</a:t>
                      </a:r>
                    </a:p>
                  </a:txBody>
                  <a:tcPr marL="91425" marR="91425" marT="91425" marB="91425" anchor="ctr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/>
                        <a:t>?</a:t>
                      </a:r>
                    </a:p>
                  </a:txBody>
                  <a:tcPr marL="91425" marR="91425" marT="91425" marB="91425" anchor="ctr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/>
                        <a:t>Prototype Test</a:t>
                      </a:r>
                    </a:p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800" i="1"/>
                        <a:t>Apr-Oct 2016</a:t>
                      </a:r>
                    </a:p>
                  </a:txBody>
                  <a:tcPr marL="91425" marR="91425" marT="91425" marB="91425" anchor="ctr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/>
                        <a:t>CDR</a:t>
                      </a:r>
                    </a:p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800" i="1"/>
                        <a:t>Nov 2016</a:t>
                      </a:r>
                    </a:p>
                  </a:txBody>
                  <a:tcPr marL="91425" marR="91425" marT="91425" marB="91425" anchor="ctr">
                    <a:lnL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</a:tr>
            </a:tbl>
          </a:graphicData>
        </a:graphic>
      </p:graphicFrame>
      <p:sp>
        <p:nvSpPr>
          <p:cNvPr id="33" name="Shape 33"/>
          <p:cNvSpPr/>
          <p:nvPr/>
        </p:nvSpPr>
        <p:spPr>
          <a:xfrm>
            <a:off x="290875" y="5053200"/>
            <a:ext cx="3063899" cy="921600"/>
          </a:xfrm>
          <a:prstGeom prst="wedgeEllipseCallout">
            <a:avLst>
              <a:gd name="adj1" fmla="val 23619"/>
              <a:gd name="adj2" fmla="val -96053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1400" b="1" i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Main impact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1400" b="1" i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- </a:t>
            </a:r>
            <a:r>
              <a:rPr lang="en" sz="1400" i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LMC Survey canceled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1400" i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-SPF Band 5 added</a:t>
            </a:r>
          </a:p>
        </p:txBody>
      </p:sp>
      <p:sp>
        <p:nvSpPr>
          <p:cNvPr id="34" name="Shape 34"/>
          <p:cNvSpPr/>
          <p:nvPr/>
        </p:nvSpPr>
        <p:spPr>
          <a:xfrm>
            <a:off x="5551300" y="5136975"/>
            <a:ext cx="3495900" cy="1065300"/>
          </a:xfrm>
          <a:prstGeom prst="wedgeEllipseCallout">
            <a:avLst>
              <a:gd name="adj1" fmla="val -24719"/>
              <a:gd name="adj2" fmla="val -98310"/>
            </a:avLst>
          </a:prstGeom>
          <a:solidFill>
            <a:srgbClr val="A4C2F4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1400" b="1" i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Prototype Testing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1400" i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-Signal path LMC+SPF+Rx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1400" i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-Test Location: Karoo (SA)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1400" i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-Any test with TM?</a:t>
            </a:r>
          </a:p>
        </p:txBody>
      </p:sp>
      <p:sp>
        <p:nvSpPr>
          <p:cNvPr id="35" name="Shape 35"/>
          <p:cNvSpPr/>
          <p:nvPr/>
        </p:nvSpPr>
        <p:spPr>
          <a:xfrm>
            <a:off x="609300" y="1818925"/>
            <a:ext cx="4248900" cy="1496099"/>
          </a:xfrm>
          <a:prstGeom prst="wedgeEllipseCallout">
            <a:avLst>
              <a:gd name="adj1" fmla="val 24109"/>
              <a:gd name="adj2" fmla="val 77217"/>
            </a:avLst>
          </a:prstGeom>
          <a:solidFill>
            <a:srgbClr val="EA9999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1400" b="1" i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Current Activity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1400" i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- States/Modes for Sub-Elements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1400" i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-Mapping to SKA Control Model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1400" i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-Commands/Monitoring Points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1400" i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-Deriving/refining LMC L5 Reqs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1400" i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- Build simple prototypes</a:t>
            </a:r>
          </a:p>
        </p:txBody>
      </p:sp>
      <p:sp>
        <p:nvSpPr>
          <p:cNvPr id="36" name="Shape 36"/>
          <p:cNvSpPr/>
          <p:nvPr/>
        </p:nvSpPr>
        <p:spPr>
          <a:xfrm>
            <a:off x="4965900" y="1577425"/>
            <a:ext cx="4081199" cy="1412400"/>
          </a:xfrm>
          <a:prstGeom prst="cloudCallout">
            <a:avLst>
              <a:gd name="adj1" fmla="val -26629"/>
              <a:gd name="adj2" fmla="val 104393"/>
            </a:avLst>
          </a:prstGeom>
          <a:solidFill>
            <a:srgbClr val="A2C4C9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1400" b="1" i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Standardization Outcomes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1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-needed to refine architecture, start training/development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1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-expected before July 2015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000000"/>
                </a:solidFill>
              </a:rPr>
              <a:pPr/>
              <a:t>37</a:t>
            </a:fld>
            <a:endParaRPr lang="e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94713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71939" y="2189187"/>
            <a:ext cx="821854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/>
              <a:t>a Trieste come sapete è prevista una presentazione di 30 </a:t>
            </a:r>
            <a:r>
              <a:rPr lang="it-IT" sz="1000" dirty="0" err="1"/>
              <a:t>min</a:t>
            </a:r>
            <a:r>
              <a:rPr lang="it-IT" sz="1000" dirty="0"/>
              <a:t> del nostro LMC. Le cose da riportare sono elencate su </a:t>
            </a:r>
            <a:r>
              <a:rPr lang="it-IT" sz="1000" u="sng" dirty="0">
                <a:hlinkClick r:id="rId2"/>
              </a:rPr>
              <a:t>https://www.ict.inaf.it/indico/event/74/program). Mi chiedevo rispetto ad ogni punto cosa abbiamo pronto e cosa invece richiede del lavoro aggiuntivo:</a:t>
            </a:r>
          </a:p>
          <a:p>
            <a:endParaRPr lang="it-IT" sz="1000" dirty="0"/>
          </a:p>
          <a:p>
            <a:r>
              <a:rPr lang="it-IT" sz="1000" dirty="0"/>
              <a:t>1) </a:t>
            </a:r>
            <a:r>
              <a:rPr lang="it-IT" sz="1000" dirty="0" err="1"/>
              <a:t>Element</a:t>
            </a:r>
            <a:r>
              <a:rPr lang="it-IT" sz="1000" dirty="0"/>
              <a:t> </a:t>
            </a:r>
            <a:r>
              <a:rPr lang="it-IT" sz="1000" dirty="0" err="1"/>
              <a:t>architecture</a:t>
            </a:r>
            <a:r>
              <a:rPr lang="it-IT" sz="1000" dirty="0"/>
              <a:t> and </a:t>
            </a:r>
            <a:r>
              <a:rPr lang="it-IT" sz="1000" dirty="0" err="1"/>
              <a:t>proposed</a:t>
            </a:r>
            <a:r>
              <a:rPr lang="it-IT" sz="1000" dirty="0"/>
              <a:t> M&amp;C </a:t>
            </a:r>
            <a:r>
              <a:rPr lang="it-IT" sz="1000" dirty="0" err="1"/>
              <a:t>designs</a:t>
            </a:r>
            <a:r>
              <a:rPr lang="it-IT" sz="1000" dirty="0"/>
              <a:t> and </a:t>
            </a:r>
            <a:r>
              <a:rPr lang="it-IT" sz="1000" dirty="0" err="1"/>
              <a:t>architectural</a:t>
            </a:r>
            <a:r>
              <a:rPr lang="it-IT" sz="1000" dirty="0"/>
              <a:t> </a:t>
            </a:r>
            <a:r>
              <a:rPr lang="it-IT" sz="1000" dirty="0" err="1"/>
              <a:t>solutions</a:t>
            </a:r>
            <a:r>
              <a:rPr lang="it-IT" sz="1000" dirty="0"/>
              <a:t>: OK! riportare quello messo nella PDR</a:t>
            </a:r>
          </a:p>
          <a:p>
            <a:r>
              <a:rPr lang="it-IT" sz="1000" dirty="0"/>
              <a:t>2) </a:t>
            </a:r>
            <a:r>
              <a:rPr lang="it-IT" sz="1000" dirty="0" err="1"/>
              <a:t>Requirements</a:t>
            </a:r>
            <a:r>
              <a:rPr lang="it-IT" sz="1000" dirty="0"/>
              <a:t> and </a:t>
            </a:r>
            <a:r>
              <a:rPr lang="it-IT" sz="1000" dirty="0" err="1"/>
              <a:t>issues</a:t>
            </a:r>
            <a:r>
              <a:rPr lang="it-IT" sz="1000" dirty="0"/>
              <a:t> </a:t>
            </a:r>
            <a:r>
              <a:rPr lang="it-IT" sz="1000" dirty="0" err="1"/>
              <a:t>related</a:t>
            </a:r>
            <a:r>
              <a:rPr lang="it-IT" sz="1000" dirty="0"/>
              <a:t> to monitor and control </a:t>
            </a:r>
            <a:r>
              <a:rPr lang="it-IT" sz="1000" dirty="0" err="1"/>
              <a:t>within</a:t>
            </a:r>
            <a:r>
              <a:rPr lang="it-IT" sz="1000" dirty="0"/>
              <a:t> </a:t>
            </a:r>
            <a:r>
              <a:rPr lang="it-IT" sz="1000" dirty="0" err="1"/>
              <a:t>each</a:t>
            </a:r>
            <a:r>
              <a:rPr lang="it-IT" sz="1000" dirty="0"/>
              <a:t> </a:t>
            </a:r>
            <a:r>
              <a:rPr lang="it-IT" sz="1000" dirty="0" err="1"/>
              <a:t>Element</a:t>
            </a:r>
            <a:r>
              <a:rPr lang="it-IT" sz="1000" dirty="0"/>
              <a:t>: OK! riportare i punti critici dei requisiti di LMC</a:t>
            </a:r>
          </a:p>
          <a:p>
            <a:r>
              <a:rPr lang="it-IT" sz="1000" dirty="0"/>
              <a:t>3) </a:t>
            </a:r>
            <a:r>
              <a:rPr lang="it-IT" sz="1000" dirty="0" err="1"/>
              <a:t>Assumptions</a:t>
            </a:r>
            <a:r>
              <a:rPr lang="it-IT" sz="1000" dirty="0"/>
              <a:t> made so far: </a:t>
            </a:r>
          </a:p>
          <a:p>
            <a:r>
              <a:rPr lang="it-IT" sz="1000" dirty="0"/>
              <a:t>    3.1 Technologies </a:t>
            </a:r>
            <a:r>
              <a:rPr lang="it-IT" sz="1000" dirty="0" err="1"/>
              <a:t>considered</a:t>
            </a:r>
            <a:r>
              <a:rPr lang="it-IT" sz="1000" dirty="0"/>
              <a:t>, </a:t>
            </a:r>
            <a:r>
              <a:rPr lang="it-IT" sz="1000" dirty="0" err="1"/>
              <a:t>investigated</a:t>
            </a:r>
            <a:r>
              <a:rPr lang="it-IT" sz="1000" dirty="0"/>
              <a:t> and/or </a:t>
            </a:r>
            <a:r>
              <a:rPr lang="it-IT" sz="1000" dirty="0" err="1"/>
              <a:t>used</a:t>
            </a:r>
            <a:r>
              <a:rPr lang="it-IT" sz="1000" dirty="0"/>
              <a:t> (in the case </a:t>
            </a:r>
            <a:r>
              <a:rPr lang="it-IT" sz="1000" dirty="0" err="1"/>
              <a:t>where</a:t>
            </a:r>
            <a:r>
              <a:rPr lang="it-IT" sz="1000" dirty="0"/>
              <a:t> a </a:t>
            </a:r>
            <a:r>
              <a:rPr lang="it-IT" sz="1000" dirty="0" err="1"/>
              <a:t>working</a:t>
            </a:r>
            <a:r>
              <a:rPr lang="it-IT" sz="1000" dirty="0"/>
              <a:t> </a:t>
            </a:r>
            <a:r>
              <a:rPr lang="it-IT" sz="1000" dirty="0" err="1"/>
              <a:t>prototype</a:t>
            </a:r>
            <a:r>
              <a:rPr lang="it-IT" sz="1000" dirty="0"/>
              <a:t> </a:t>
            </a:r>
            <a:r>
              <a:rPr lang="it-IT" sz="1000" dirty="0" err="1"/>
              <a:t>already</a:t>
            </a:r>
            <a:r>
              <a:rPr lang="it-IT" sz="1000" dirty="0"/>
              <a:t> </a:t>
            </a:r>
            <a:r>
              <a:rPr lang="it-IT" sz="1000" dirty="0" err="1"/>
              <a:t>exists</a:t>
            </a:r>
            <a:r>
              <a:rPr lang="it-IT" sz="1000" dirty="0"/>
              <a:t>) </a:t>
            </a:r>
          </a:p>
          <a:p>
            <a:r>
              <a:rPr lang="it-IT" sz="1000" dirty="0"/>
              <a:t>   </a:t>
            </a:r>
            <a:r>
              <a:rPr lang="it-IT" sz="1000" i="1" dirty="0"/>
              <a:t>Control </a:t>
            </a:r>
            <a:r>
              <a:rPr lang="it-IT" sz="1000" i="1" dirty="0" err="1"/>
              <a:t>Frameworks</a:t>
            </a:r>
            <a:r>
              <a:rPr lang="it-IT" sz="1000" i="1" dirty="0"/>
              <a:t>: TANGO, EPICS</a:t>
            </a:r>
            <a:endParaRPr lang="it-IT" sz="1000" dirty="0"/>
          </a:p>
          <a:p>
            <a:r>
              <a:rPr lang="it-IT" sz="1000" i="1" dirty="0"/>
              <a:t>   </a:t>
            </a:r>
            <a:r>
              <a:rPr lang="it-IT" sz="1000" i="1" dirty="0" err="1"/>
              <a:t>Communication</a:t>
            </a:r>
            <a:r>
              <a:rPr lang="it-IT" sz="1000" i="1" dirty="0"/>
              <a:t> </a:t>
            </a:r>
            <a:r>
              <a:rPr lang="it-IT" sz="1000" i="1" dirty="0" err="1"/>
              <a:t>Protocol</a:t>
            </a:r>
            <a:r>
              <a:rPr lang="it-IT" sz="1000" i="1" dirty="0"/>
              <a:t>/</a:t>
            </a:r>
            <a:r>
              <a:rPr lang="it-IT" sz="1000" i="1" dirty="0" err="1"/>
              <a:t>Middlewares</a:t>
            </a:r>
            <a:r>
              <a:rPr lang="it-IT" sz="1000" i="1" dirty="0"/>
              <a:t>: </a:t>
            </a:r>
            <a:r>
              <a:rPr lang="it-IT" sz="1000" i="1" dirty="0" err="1"/>
              <a:t>ZeroMQ</a:t>
            </a:r>
            <a:r>
              <a:rPr lang="it-IT" sz="1000" i="1" dirty="0"/>
              <a:t>, </a:t>
            </a:r>
            <a:r>
              <a:rPr lang="it-IT" sz="1000" i="1" dirty="0" err="1"/>
              <a:t>ZeroC</a:t>
            </a:r>
            <a:r>
              <a:rPr lang="it-IT" sz="1000" i="1" dirty="0"/>
              <a:t> ICE. KATCP</a:t>
            </a:r>
            <a:endParaRPr lang="it-IT" sz="1000" dirty="0"/>
          </a:p>
          <a:p>
            <a:r>
              <a:rPr lang="it-IT" sz="1000" i="1" dirty="0"/>
              <a:t>   </a:t>
            </a:r>
            <a:r>
              <a:rPr lang="it-IT" sz="1000" i="1" dirty="0" err="1"/>
              <a:t>Serialization</a:t>
            </a:r>
            <a:r>
              <a:rPr lang="it-IT" sz="1000" i="1" dirty="0"/>
              <a:t> Libraries/</a:t>
            </a:r>
            <a:r>
              <a:rPr lang="it-IT" sz="1000" i="1" dirty="0" err="1"/>
              <a:t>Standards</a:t>
            </a:r>
            <a:r>
              <a:rPr lang="it-IT" sz="1000" i="1" dirty="0"/>
              <a:t>: </a:t>
            </a:r>
            <a:r>
              <a:rPr lang="it-IT" sz="1000" i="1" dirty="0" err="1"/>
              <a:t>Protocol</a:t>
            </a:r>
            <a:r>
              <a:rPr lang="it-IT" sz="1000" i="1" dirty="0"/>
              <a:t> Buffer, </a:t>
            </a:r>
            <a:r>
              <a:rPr lang="it-IT" sz="1000" i="1" dirty="0" err="1"/>
              <a:t>MsgPack</a:t>
            </a:r>
            <a:r>
              <a:rPr lang="it-IT" sz="1000" i="1" dirty="0"/>
              <a:t>, JSON (</a:t>
            </a:r>
            <a:r>
              <a:rPr lang="it-IT" sz="1000" i="1" dirty="0" err="1"/>
              <a:t>others</a:t>
            </a:r>
            <a:r>
              <a:rPr lang="it-IT" sz="1000" i="1" dirty="0"/>
              <a:t> </a:t>
            </a:r>
            <a:r>
              <a:rPr lang="it-IT" sz="1000" i="1" dirty="0" err="1"/>
              <a:t>Capn</a:t>
            </a:r>
            <a:r>
              <a:rPr lang="it-IT" sz="1000" i="1" dirty="0"/>
              <a:t>' Proto)</a:t>
            </a:r>
            <a:endParaRPr lang="it-IT" sz="1000" dirty="0"/>
          </a:p>
          <a:p>
            <a:r>
              <a:rPr lang="it-IT" sz="1000" i="1" dirty="0"/>
              <a:t>   GUI Technologies: QT, MEAN </a:t>
            </a:r>
            <a:r>
              <a:rPr lang="it-IT" sz="1000" i="1" dirty="0" err="1"/>
              <a:t>stack</a:t>
            </a:r>
            <a:r>
              <a:rPr lang="it-IT" sz="1000" i="1" dirty="0"/>
              <a:t> (i.e. </a:t>
            </a:r>
            <a:r>
              <a:rPr lang="it-IT" sz="1000" i="1" dirty="0" err="1"/>
              <a:t>NodeJS+AngularJS</a:t>
            </a:r>
            <a:r>
              <a:rPr lang="it-IT" sz="1000" i="1" dirty="0"/>
              <a:t>)</a:t>
            </a:r>
            <a:endParaRPr lang="it-IT" sz="1000" dirty="0"/>
          </a:p>
          <a:p>
            <a:r>
              <a:rPr lang="it-IT" sz="1000" dirty="0"/>
              <a:t>   Database Technologies: </a:t>
            </a:r>
            <a:r>
              <a:rPr lang="it-IT" sz="1000" dirty="0" err="1"/>
              <a:t>MySQL</a:t>
            </a:r>
            <a:r>
              <a:rPr lang="it-IT" sz="1000" dirty="0"/>
              <a:t> no </a:t>
            </a:r>
            <a:r>
              <a:rPr lang="it-IT" sz="1000" dirty="0" err="1"/>
              <a:t>need</a:t>
            </a:r>
            <a:r>
              <a:rPr lang="it-IT" sz="1000" dirty="0"/>
              <a:t> for </a:t>
            </a:r>
            <a:r>
              <a:rPr lang="it-IT" sz="1000" dirty="0" err="1"/>
              <a:t>archiving</a:t>
            </a:r>
            <a:r>
              <a:rPr lang="it-IT" sz="1000" dirty="0"/>
              <a:t> database for LMC</a:t>
            </a:r>
          </a:p>
          <a:p>
            <a:r>
              <a:rPr lang="it-IT" sz="1000" i="1" dirty="0"/>
              <a:t>   </a:t>
            </a:r>
            <a:r>
              <a:rPr lang="it-IT" sz="1000" i="1" dirty="0" err="1"/>
              <a:t>Virtualization</a:t>
            </a:r>
            <a:r>
              <a:rPr lang="it-IT" sz="1000" i="1" dirty="0"/>
              <a:t> Technologies: </a:t>
            </a:r>
            <a:r>
              <a:rPr lang="it-IT" sz="1000" i="1" dirty="0" err="1"/>
              <a:t>VirtualBox</a:t>
            </a:r>
            <a:r>
              <a:rPr lang="it-IT" sz="1000" i="1" dirty="0"/>
              <a:t>, </a:t>
            </a:r>
            <a:r>
              <a:rPr lang="it-IT" sz="1000" i="1" dirty="0" err="1"/>
              <a:t>ProxMox</a:t>
            </a:r>
            <a:r>
              <a:rPr lang="it-IT" sz="1000" i="1" dirty="0"/>
              <a:t> (</a:t>
            </a:r>
            <a:r>
              <a:rPr lang="it-IT" sz="1000" i="1" dirty="0" err="1"/>
              <a:t>Meerkat</a:t>
            </a:r>
            <a:r>
              <a:rPr lang="it-IT" sz="1000" i="1" dirty="0"/>
              <a:t>)?</a:t>
            </a:r>
            <a:endParaRPr lang="it-IT" sz="1000" dirty="0"/>
          </a:p>
          <a:p>
            <a:r>
              <a:rPr lang="it-IT" sz="1000" i="1" dirty="0"/>
              <a:t>   Development Environment &amp; Tools: SVN, </a:t>
            </a:r>
            <a:r>
              <a:rPr lang="it-IT" sz="1000" i="1" dirty="0" err="1"/>
              <a:t>Doxygen</a:t>
            </a:r>
            <a:r>
              <a:rPr lang="it-IT" sz="1000" i="1" dirty="0"/>
              <a:t>, </a:t>
            </a:r>
            <a:r>
              <a:rPr lang="it-IT" sz="1000" i="1" dirty="0" err="1"/>
              <a:t>Eclipse</a:t>
            </a:r>
            <a:r>
              <a:rPr lang="it-IT" sz="1000" i="1" dirty="0"/>
              <a:t>? Jenkins?</a:t>
            </a:r>
            <a:endParaRPr lang="it-IT" sz="1000" dirty="0"/>
          </a:p>
          <a:p>
            <a:r>
              <a:rPr lang="it-IT" sz="1000" i="1" dirty="0"/>
              <a:t>   Altro?</a:t>
            </a:r>
            <a:endParaRPr lang="it-IT" sz="1000" dirty="0"/>
          </a:p>
          <a:p>
            <a:r>
              <a:rPr lang="it-IT" sz="1000" dirty="0"/>
              <a:t>   </a:t>
            </a:r>
          </a:p>
          <a:p>
            <a:r>
              <a:rPr lang="it-IT" sz="1000" dirty="0"/>
              <a:t>    3.2 </a:t>
            </a:r>
            <a:r>
              <a:rPr lang="it-IT" sz="1000" dirty="0" err="1"/>
              <a:t>Plans</a:t>
            </a:r>
            <a:r>
              <a:rPr lang="it-IT" sz="1000" dirty="0"/>
              <a:t> for </a:t>
            </a:r>
            <a:r>
              <a:rPr lang="it-IT" sz="1000" dirty="0" err="1"/>
              <a:t>prototyping</a:t>
            </a:r>
            <a:r>
              <a:rPr lang="it-IT" sz="1000" dirty="0"/>
              <a:t>, state of </a:t>
            </a:r>
            <a:r>
              <a:rPr lang="it-IT" sz="1000" dirty="0" err="1"/>
              <a:t>existing</a:t>
            </a:r>
            <a:r>
              <a:rPr lang="it-IT" sz="1000" dirty="0"/>
              <a:t> </a:t>
            </a:r>
            <a:r>
              <a:rPr lang="it-IT" sz="1000" dirty="0" err="1"/>
              <a:t>prototypes</a:t>
            </a:r>
            <a:endParaRPr lang="it-IT" sz="1000" dirty="0"/>
          </a:p>
          <a:p>
            <a:r>
              <a:rPr lang="it-IT" sz="1000" dirty="0"/>
              <a:t>    Questo punto richiede lavoro? Qualcosa di </a:t>
            </a:r>
            <a:r>
              <a:rPr lang="it-IT" sz="1000" dirty="0" err="1"/>
              <a:t>prototipaggio</a:t>
            </a:r>
            <a:r>
              <a:rPr lang="it-IT" sz="1000" dirty="0"/>
              <a:t> avevo cominciato a farlo...Cosa suggerite di presentare qui?</a:t>
            </a:r>
          </a:p>
          <a:p>
            <a:endParaRPr lang="it-IT" sz="1000" dirty="0"/>
          </a:p>
          <a:p>
            <a:r>
              <a:rPr lang="it-IT" sz="1000" dirty="0"/>
              <a:t>    3.3 Short list of </a:t>
            </a:r>
            <a:r>
              <a:rPr lang="it-IT" sz="1000" dirty="0" err="1"/>
              <a:t>preferred</a:t>
            </a:r>
            <a:r>
              <a:rPr lang="it-IT" sz="1000" dirty="0"/>
              <a:t> LMC common </a:t>
            </a:r>
            <a:r>
              <a:rPr lang="it-IT" sz="1000" dirty="0" err="1"/>
              <a:t>frameworks</a:t>
            </a:r>
            <a:r>
              <a:rPr lang="it-IT" sz="1000" dirty="0"/>
              <a:t> to be </a:t>
            </a:r>
            <a:r>
              <a:rPr lang="it-IT" sz="1000" dirty="0" err="1"/>
              <a:t>evaluated</a:t>
            </a:r>
            <a:r>
              <a:rPr lang="it-IT" sz="1000" dirty="0"/>
              <a:t>: OK semplicemente riportare TANGO, EPICS come detto nella PDR?</a:t>
            </a:r>
          </a:p>
          <a:p>
            <a:r>
              <a:rPr lang="it-IT" sz="1000" dirty="0"/>
              <a:t>    3.4 Scope of LMC </a:t>
            </a:r>
            <a:r>
              <a:rPr lang="it-IT" sz="1000" dirty="0" err="1"/>
              <a:t>standardisation</a:t>
            </a:r>
            <a:r>
              <a:rPr lang="it-IT" sz="1000" dirty="0"/>
              <a:t> </a:t>
            </a:r>
            <a:r>
              <a:rPr lang="it-IT" sz="1000" dirty="0" err="1"/>
              <a:t>expected</a:t>
            </a:r>
            <a:r>
              <a:rPr lang="it-IT" sz="1000" dirty="0"/>
              <a:t> / </a:t>
            </a:r>
            <a:r>
              <a:rPr lang="it-IT" sz="1000" dirty="0" err="1"/>
              <a:t>required</a:t>
            </a:r>
            <a:r>
              <a:rPr lang="it-IT" sz="1000" dirty="0"/>
              <a:t> / </a:t>
            </a:r>
            <a:r>
              <a:rPr lang="it-IT" sz="1000" dirty="0" err="1"/>
              <a:t>preferred</a:t>
            </a:r>
            <a:r>
              <a:rPr lang="it-IT" sz="1000" dirty="0"/>
              <a:t> (</a:t>
            </a:r>
            <a:r>
              <a:rPr lang="it-IT" sz="1000" dirty="0" err="1"/>
              <a:t>protocols</a:t>
            </a:r>
            <a:r>
              <a:rPr lang="it-IT" sz="1000" dirty="0"/>
              <a:t> and </a:t>
            </a:r>
            <a:r>
              <a:rPr lang="it-IT" sz="1000" dirty="0" err="1"/>
              <a:t>communications</a:t>
            </a:r>
            <a:r>
              <a:rPr lang="it-IT" sz="1000" dirty="0"/>
              <a:t> </a:t>
            </a:r>
            <a:r>
              <a:rPr lang="it-IT" sz="1000" dirty="0" err="1"/>
              <a:t>middleware</a:t>
            </a:r>
            <a:r>
              <a:rPr lang="it-IT" sz="1000" dirty="0"/>
              <a:t>; </a:t>
            </a:r>
            <a:r>
              <a:rPr lang="it-IT" sz="1000" dirty="0" err="1"/>
              <a:t>but</a:t>
            </a:r>
            <a:r>
              <a:rPr lang="it-IT" sz="1000" dirty="0"/>
              <a:t> </a:t>
            </a:r>
            <a:r>
              <a:rPr lang="it-IT" sz="1000" dirty="0" err="1"/>
              <a:t>what</a:t>
            </a:r>
            <a:r>
              <a:rPr lang="it-IT" sz="1000" dirty="0"/>
              <a:t> </a:t>
            </a:r>
            <a:r>
              <a:rPr lang="it-IT" sz="1000" dirty="0" err="1"/>
              <a:t>about</a:t>
            </a:r>
            <a:r>
              <a:rPr lang="it-IT" sz="1000" dirty="0"/>
              <a:t> GUI </a:t>
            </a:r>
            <a:r>
              <a:rPr lang="it-IT" sz="1000" dirty="0" err="1"/>
              <a:t>frameworks</a:t>
            </a:r>
            <a:r>
              <a:rPr lang="it-IT" sz="1000" dirty="0"/>
              <a:t>, M&amp;C design </a:t>
            </a:r>
            <a:r>
              <a:rPr lang="it-IT" sz="1000" dirty="0" err="1"/>
              <a:t>approaches</a:t>
            </a:r>
            <a:r>
              <a:rPr lang="it-IT" sz="1000" dirty="0"/>
              <a:t> and </a:t>
            </a:r>
            <a:r>
              <a:rPr lang="it-IT" sz="1000" dirty="0" err="1"/>
              <a:t>architectural</a:t>
            </a:r>
            <a:r>
              <a:rPr lang="it-IT" sz="1000" dirty="0"/>
              <a:t> </a:t>
            </a:r>
            <a:r>
              <a:rPr lang="it-IT" sz="1000" dirty="0" err="1"/>
              <a:t>solutions</a:t>
            </a:r>
            <a:r>
              <a:rPr lang="it-IT" sz="1000" dirty="0"/>
              <a:t>, </a:t>
            </a:r>
            <a:r>
              <a:rPr lang="it-IT" sz="1000" dirty="0" err="1"/>
              <a:t>supporting</a:t>
            </a:r>
            <a:r>
              <a:rPr lang="it-IT" sz="1000" dirty="0"/>
              <a:t> </a:t>
            </a:r>
            <a:r>
              <a:rPr lang="it-IT" sz="1000" dirty="0" err="1"/>
              <a:t>tools</a:t>
            </a:r>
            <a:r>
              <a:rPr lang="it-IT" sz="1000" dirty="0"/>
              <a:t> and </a:t>
            </a:r>
            <a:r>
              <a:rPr lang="it-IT" sz="1000" dirty="0" err="1"/>
              <a:t>computing</a:t>
            </a:r>
            <a:r>
              <a:rPr lang="it-IT" sz="1000" dirty="0"/>
              <a:t> </a:t>
            </a:r>
            <a:r>
              <a:rPr lang="it-IT" sz="1000" dirty="0" err="1"/>
              <a:t>platforms</a:t>
            </a:r>
            <a:r>
              <a:rPr lang="it-IT" sz="1000" dirty="0"/>
              <a:t>, </a:t>
            </a:r>
            <a:r>
              <a:rPr lang="it-IT" sz="1000" dirty="0" err="1"/>
              <a:t>development</a:t>
            </a:r>
            <a:r>
              <a:rPr lang="it-IT" sz="1000" dirty="0"/>
              <a:t> </a:t>
            </a:r>
            <a:r>
              <a:rPr lang="it-IT" sz="1000" dirty="0" err="1"/>
              <a:t>environments</a:t>
            </a:r>
            <a:r>
              <a:rPr lang="it-IT" sz="1000" dirty="0"/>
              <a:t>, </a:t>
            </a:r>
            <a:r>
              <a:rPr lang="it-IT" sz="1000" dirty="0" err="1"/>
              <a:t>etc</a:t>
            </a:r>
            <a:r>
              <a:rPr lang="it-IT" sz="1000" dirty="0"/>
              <a:t>). </a:t>
            </a:r>
          </a:p>
          <a:p>
            <a:r>
              <a:rPr lang="it-IT" sz="1000" dirty="0"/>
              <a:t>    In parte detto nel punto 3.1. Tempo fa volevo fare una </a:t>
            </a:r>
            <a:r>
              <a:rPr lang="it-IT" sz="1000" dirty="0" err="1"/>
              <a:t>survey</a:t>
            </a:r>
            <a:r>
              <a:rPr lang="it-IT" sz="1000" dirty="0"/>
              <a:t> delle tecnologie richieste dai sub-</a:t>
            </a:r>
            <a:r>
              <a:rPr lang="it-IT" sz="1000" dirty="0" err="1"/>
              <a:t>elements</a:t>
            </a:r>
            <a:r>
              <a:rPr lang="it-IT" sz="1000" dirty="0"/>
              <a:t>, ma non mi avete più fatto sapere se volete mandarla o no. Secondo me è importante per poter compilare i requisiti </a:t>
            </a:r>
            <a:r>
              <a:rPr lang="it-IT" sz="1000" dirty="0" err="1"/>
              <a:t>framework</a:t>
            </a:r>
            <a:r>
              <a:rPr lang="it-IT" sz="1000" dirty="0"/>
              <a:t> di DSH.LMC (cosa che dovremo fare entro un paio di settimane). Io ho scritto per il TM il documento che a breve arriverà agli LMC.  </a:t>
            </a:r>
          </a:p>
        </p:txBody>
      </p:sp>
    </p:spTree>
    <p:extLst>
      <p:ext uri="{BB962C8B-B14F-4D97-AF65-F5344CB8AC3E}">
        <p14:creationId xmlns:p14="http://schemas.microsoft.com/office/powerpoint/2010/main" val="380259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329002"/>
            <a:ext cx="482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AU" sz="2800" b="1" dirty="0" smtClean="0">
                <a:solidFill>
                  <a:srgbClr val="FFFFFF"/>
                </a:solidFill>
                <a:cs typeface="Arial" pitchFamily="34" charset="0"/>
              </a:rPr>
              <a:t>After Re-baseline:</a:t>
            </a:r>
            <a:endParaRPr lang="en-AU" sz="2800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12" name="Picture 11" descr="dish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000" y="0"/>
            <a:ext cx="2406015" cy="1700213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06259" y="1363544"/>
            <a:ext cx="79743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AU" b="1" dirty="0">
                <a:solidFill>
                  <a:srgbClr val="000090"/>
                </a:solidFill>
                <a:cs typeface="Arial" pitchFamily="34" charset="0"/>
              </a:rPr>
              <a:t>SKA1 Mid: </a:t>
            </a:r>
            <a:endParaRPr lang="en-AU" b="1" dirty="0" smtClean="0">
              <a:solidFill>
                <a:srgbClr val="000090"/>
              </a:solidFill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</a:pPr>
            <a:r>
              <a:rPr lang="en-AU" sz="2000" dirty="0" smtClean="0">
                <a:solidFill>
                  <a:srgbClr val="000090"/>
                </a:solidFill>
                <a:cs typeface="Arial" pitchFamily="34" charset="0"/>
              </a:rPr>
              <a:t>incorporates </a:t>
            </a:r>
            <a:r>
              <a:rPr lang="en-AU" sz="2000" b="1" dirty="0" smtClean="0">
                <a:solidFill>
                  <a:srgbClr val="000090"/>
                </a:solidFill>
                <a:cs typeface="Arial" pitchFamily="34" charset="0"/>
              </a:rPr>
              <a:t>64 </a:t>
            </a:r>
            <a:r>
              <a:rPr lang="en-AU" sz="2000" b="1" dirty="0" err="1" smtClean="0">
                <a:solidFill>
                  <a:srgbClr val="000090"/>
                </a:solidFill>
                <a:cs typeface="Arial" pitchFamily="34" charset="0"/>
              </a:rPr>
              <a:t>MeerKAT</a:t>
            </a:r>
            <a:endParaRPr lang="en-AU" sz="2000" b="1" dirty="0">
              <a:solidFill>
                <a:srgbClr val="000090"/>
              </a:solidFill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</a:pPr>
            <a:r>
              <a:rPr lang="en-AU" sz="2000" dirty="0" smtClean="0">
                <a:solidFill>
                  <a:srgbClr val="000090"/>
                </a:solidFill>
                <a:cs typeface="Arial" pitchFamily="34" charset="0"/>
              </a:rPr>
              <a:t>70% of planned dishes </a:t>
            </a:r>
            <a:r>
              <a:rPr lang="en-AU" sz="2000" dirty="0" smtClean="0">
                <a:solidFill>
                  <a:srgbClr val="000090"/>
                </a:solidFill>
                <a:cs typeface="Arial" pitchFamily="34" charset="0"/>
                <a:sym typeface="Wingdings"/>
              </a:rPr>
              <a:t> </a:t>
            </a:r>
            <a:r>
              <a:rPr lang="en-AU" sz="2000" b="1" dirty="0" smtClean="0">
                <a:solidFill>
                  <a:srgbClr val="000090"/>
                </a:solidFill>
                <a:cs typeface="Arial" pitchFamily="34" charset="0"/>
                <a:sym typeface="Wingdings"/>
              </a:rPr>
              <a:t>133 Dishes</a:t>
            </a:r>
            <a:endParaRPr lang="en-AU" sz="2000" dirty="0" smtClean="0">
              <a:solidFill>
                <a:srgbClr val="000090"/>
              </a:solidFill>
              <a:cs typeface="Arial" pitchFamily="34" charset="0"/>
              <a:sym typeface="Wingdings"/>
            </a:endParaRPr>
          </a:p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</a:pPr>
            <a:r>
              <a:rPr lang="en-AU" sz="2000" dirty="0" smtClean="0">
                <a:solidFill>
                  <a:srgbClr val="000090"/>
                </a:solidFill>
                <a:cs typeface="Arial" pitchFamily="34" charset="0"/>
                <a:sym typeface="Wingdings"/>
              </a:rPr>
              <a:t>Maximum baselines 150 km (funds, or 120 km), not 200 km</a:t>
            </a:r>
          </a:p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</a:pPr>
            <a:r>
              <a:rPr lang="en-AU" sz="2000" dirty="0" smtClean="0">
                <a:solidFill>
                  <a:srgbClr val="000090"/>
                </a:solidFill>
                <a:cs typeface="Arial" pitchFamily="34" charset="0"/>
                <a:sym typeface="Wingdings"/>
              </a:rPr>
              <a:t>Receiver bands </a:t>
            </a:r>
            <a:r>
              <a:rPr lang="en-AU" sz="2000" b="1" dirty="0" smtClean="0">
                <a:solidFill>
                  <a:srgbClr val="000090"/>
                </a:solidFill>
                <a:cs typeface="Arial" pitchFamily="34" charset="0"/>
                <a:sym typeface="Wingdings"/>
              </a:rPr>
              <a:t>2,5,1</a:t>
            </a:r>
            <a:endParaRPr lang="en-AU" sz="2000" b="1" dirty="0">
              <a:solidFill>
                <a:srgbClr val="000090"/>
              </a:solidFill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06260" y="3957165"/>
            <a:ext cx="68621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AU" b="1" dirty="0">
                <a:solidFill>
                  <a:srgbClr val="000090"/>
                </a:solidFill>
                <a:cs typeface="Arial" pitchFamily="34" charset="0"/>
              </a:rPr>
              <a:t>SKA1 </a:t>
            </a:r>
            <a:r>
              <a:rPr lang="en-AU" b="1" dirty="0" smtClean="0">
                <a:solidFill>
                  <a:srgbClr val="000090"/>
                </a:solidFill>
                <a:cs typeface="Arial" pitchFamily="34" charset="0"/>
              </a:rPr>
              <a:t>Survey: </a:t>
            </a:r>
          </a:p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</a:pPr>
            <a:r>
              <a:rPr lang="en-AU" sz="2000" b="1" dirty="0" smtClean="0">
                <a:solidFill>
                  <a:srgbClr val="000090"/>
                </a:solidFill>
                <a:cs typeface="Arial" pitchFamily="34" charset="0"/>
              </a:rPr>
              <a:t>deferred</a:t>
            </a:r>
            <a:endParaRPr lang="en-AU" sz="2000" b="1" dirty="0">
              <a:solidFill>
                <a:srgbClr val="000090"/>
              </a:solidFill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</a:pPr>
            <a:r>
              <a:rPr lang="en-AU" sz="2000" dirty="0" smtClean="0">
                <a:solidFill>
                  <a:srgbClr val="000090"/>
                </a:solidFill>
                <a:cs typeface="Arial" pitchFamily="34" charset="0"/>
              </a:rPr>
              <a:t>SKA PAF program initiated as part of a broader Advanced Instrumentation Program</a:t>
            </a:r>
          </a:p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</a:pPr>
            <a:r>
              <a:rPr lang="en-AU" sz="2000" dirty="0" smtClean="0">
                <a:solidFill>
                  <a:srgbClr val="000090"/>
                </a:solidFill>
                <a:cs typeface="Arial" pitchFamily="34" charset="0"/>
              </a:rPr>
              <a:t>Operation of </a:t>
            </a:r>
            <a:r>
              <a:rPr lang="en-AU" sz="2000" b="1" dirty="0" smtClean="0">
                <a:solidFill>
                  <a:srgbClr val="000090"/>
                </a:solidFill>
                <a:cs typeface="Arial" pitchFamily="34" charset="0"/>
              </a:rPr>
              <a:t>ASKAP</a:t>
            </a:r>
            <a:r>
              <a:rPr lang="en-AU" sz="2000" dirty="0" smtClean="0">
                <a:solidFill>
                  <a:srgbClr val="000090"/>
                </a:solidFill>
                <a:cs typeface="Arial" pitchFamily="34" charset="0"/>
              </a:rPr>
              <a:t> as integral </a:t>
            </a:r>
            <a:r>
              <a:rPr lang="en-AU" sz="2000" b="1" dirty="0" smtClean="0">
                <a:solidFill>
                  <a:srgbClr val="000090"/>
                </a:solidFill>
                <a:cs typeface="Arial" pitchFamily="34" charset="0"/>
              </a:rPr>
              <a:t>component</a:t>
            </a:r>
            <a:r>
              <a:rPr lang="en-AU" sz="2000" dirty="0" smtClean="0">
                <a:solidFill>
                  <a:srgbClr val="000090"/>
                </a:solidFill>
                <a:cs typeface="Arial" pitchFamily="34" charset="0"/>
              </a:rPr>
              <a:t> of </a:t>
            </a:r>
            <a:r>
              <a:rPr lang="en-AU" sz="2000" b="1" dirty="0" smtClean="0">
                <a:solidFill>
                  <a:srgbClr val="000090"/>
                </a:solidFill>
                <a:cs typeface="Arial" pitchFamily="34" charset="0"/>
              </a:rPr>
              <a:t>SKA1</a:t>
            </a:r>
          </a:p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</a:pPr>
            <a:r>
              <a:rPr lang="en-AU" sz="2000" dirty="0" smtClean="0">
                <a:solidFill>
                  <a:srgbClr val="000090"/>
                </a:solidFill>
                <a:cs typeface="Arial" pitchFamily="34" charset="0"/>
              </a:rPr>
              <a:t>ASKAP as a platform for the development of new PAFs</a:t>
            </a:r>
            <a:endParaRPr lang="en-AU" sz="2000" dirty="0">
              <a:solidFill>
                <a:srgbClr val="000090"/>
              </a:solidFill>
              <a:cs typeface="Arial" pitchFamily="34" charset="0"/>
            </a:endParaRPr>
          </a:p>
        </p:txBody>
      </p:sp>
      <p:sp>
        <p:nvSpPr>
          <p:cNvPr id="9" name="Segnaposto numero diapositiva 1"/>
          <p:cNvSpPr txBox="1">
            <a:spLocks/>
          </p:cNvSpPr>
          <p:nvPr/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en-US"/>
            </a:defPPr>
            <a:lvl1pPr algn="r" defTabSz="457200" rtl="0" fontAlgn="base">
              <a:spcBef>
                <a:spcPts val="0"/>
              </a:spcBef>
              <a:spcAft>
                <a:spcPct val="0"/>
              </a:spcAft>
              <a:buNone/>
              <a:defRPr sz="1300" kern="1200">
                <a:solidFill>
                  <a:schemeClr val="dk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929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6"/>
          <p:cNvSpPr txBox="1">
            <a:spLocks noChangeArrowheads="1"/>
          </p:cNvSpPr>
          <p:nvPr/>
        </p:nvSpPr>
        <p:spPr bwMode="auto">
          <a:xfrm>
            <a:off x="457199" y="328613"/>
            <a:ext cx="6010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cs typeface="Arial" pitchFamily="34" charset="0"/>
              </a:rPr>
              <a:t>Dish Structure - Antenna Concept</a:t>
            </a:r>
            <a:endParaRPr 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4163" y="1571625"/>
            <a:ext cx="27336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200150" y="3921125"/>
            <a:ext cx="1624013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000" b="1">
                <a:cs typeface="Times New Roman" pitchFamily="18" charset="0"/>
              </a:rPr>
              <a:t>Feed and Sub-reflector Support Structure</a:t>
            </a:r>
            <a:endParaRPr lang="en-GB" sz="1000" b="1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V="1">
            <a:off x="3081338" y="3851275"/>
            <a:ext cx="358775" cy="288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732463" y="2714625"/>
            <a:ext cx="1049337" cy="228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000" b="1">
                <a:cs typeface="Times New Roman" pitchFamily="18" charset="0"/>
              </a:rPr>
              <a:t>Turning Head</a:t>
            </a:r>
            <a:endParaRPr lang="it-IT" sz="1000" b="1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H="1">
            <a:off x="4745038" y="2828925"/>
            <a:ext cx="619125" cy="571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5383213" y="2828925"/>
            <a:ext cx="3286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V="1">
            <a:off x="3632200" y="3856038"/>
            <a:ext cx="908050" cy="650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4540250" y="3509963"/>
            <a:ext cx="558800" cy="3460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4506913"/>
            <a:ext cx="1955800" cy="1757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2951163" y="2014538"/>
            <a:ext cx="97790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2824163" y="2014538"/>
            <a:ext cx="127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1798638" y="1900238"/>
            <a:ext cx="10255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sz="1000" b="1" dirty="0">
                <a:cs typeface="Times New Roman" pitchFamily="18" charset="0"/>
              </a:rPr>
              <a:t>Main </a:t>
            </a:r>
            <a:r>
              <a:rPr lang="en-GB" sz="1000" b="1" dirty="0" smtClean="0">
                <a:cs typeface="Times New Roman" pitchFamily="18" charset="0"/>
              </a:rPr>
              <a:t>reflector</a:t>
            </a:r>
            <a:endParaRPr lang="it-IT" sz="1000" b="1" dirty="0"/>
          </a:p>
          <a:p>
            <a:pPr eaLnBrk="0" hangingPunct="0"/>
            <a:endParaRPr lang="it-IT" sz="1000" b="1" dirty="0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2662238" y="2714625"/>
            <a:ext cx="4191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2544763" y="2714625"/>
            <a:ext cx="1174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1555750" y="2600325"/>
            <a:ext cx="979488" cy="228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sz="1000" b="1">
                <a:cs typeface="Times New Roman" pitchFamily="18" charset="0"/>
              </a:rPr>
              <a:t>Sub reflector</a:t>
            </a:r>
            <a:endParaRPr lang="it-IT" sz="1000" b="1"/>
          </a:p>
          <a:p>
            <a:pPr eaLnBrk="0" hangingPunct="0"/>
            <a:endParaRPr lang="it-IT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 flipV="1">
            <a:off x="2824163" y="3595688"/>
            <a:ext cx="615950" cy="241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368300" y="1789113"/>
            <a:ext cx="1187450" cy="228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000" b="1">
                <a:cs typeface="Times New Roman" pitchFamily="18" charset="0"/>
              </a:rPr>
              <a:t>Feed indexer</a:t>
            </a:r>
            <a:endParaRPr lang="it-IT" sz="1000" b="1"/>
          </a:p>
        </p:txBody>
      </p:sp>
      <p:sp>
        <p:nvSpPr>
          <p:cNvPr id="5142" name="Line 22"/>
          <p:cNvSpPr>
            <a:spLocks noChangeShapeType="1"/>
          </p:cNvSpPr>
          <p:nvPr/>
        </p:nvSpPr>
        <p:spPr bwMode="auto">
          <a:xfrm flipH="1" flipV="1">
            <a:off x="4878388" y="4264025"/>
            <a:ext cx="6794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5557838" y="4140200"/>
            <a:ext cx="909637" cy="228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000" b="1">
                <a:cs typeface="Times New Roman" pitchFamily="18" charset="0"/>
              </a:rPr>
              <a:t>Pedestal</a:t>
            </a:r>
            <a:endParaRPr lang="en-GB" sz="1000" b="1"/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7337425" y="1633538"/>
            <a:ext cx="14478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000" b="1">
                <a:cs typeface="Times New Roman" pitchFamily="18" charset="0"/>
              </a:rPr>
              <a:t>Elevation Actuator</a:t>
            </a:r>
            <a:endParaRPr lang="en-US" sz="1000" b="1"/>
          </a:p>
        </p:txBody>
      </p:sp>
      <p:sp>
        <p:nvSpPr>
          <p:cNvPr id="5145" name="Line 25"/>
          <p:cNvSpPr>
            <a:spLocks noChangeShapeType="1"/>
          </p:cNvSpPr>
          <p:nvPr/>
        </p:nvSpPr>
        <p:spPr bwMode="auto">
          <a:xfrm flipH="1">
            <a:off x="5024438" y="3400425"/>
            <a:ext cx="23129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5146" name="Line 26"/>
          <p:cNvSpPr>
            <a:spLocks noChangeShapeType="1"/>
          </p:cNvSpPr>
          <p:nvPr/>
        </p:nvSpPr>
        <p:spPr bwMode="auto">
          <a:xfrm flipV="1">
            <a:off x="1384300" y="5003800"/>
            <a:ext cx="11604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698500" y="4833938"/>
            <a:ext cx="685800" cy="339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000" b="1">
                <a:cs typeface="Times New Roman" pitchFamily="18" charset="0"/>
              </a:rPr>
              <a:t>Azimuth actuator</a:t>
            </a:r>
            <a:endParaRPr lang="it-IT" sz="1000" b="1"/>
          </a:p>
        </p:txBody>
      </p:sp>
      <p:sp>
        <p:nvSpPr>
          <p:cNvPr id="5148" name="Line 28"/>
          <p:cNvSpPr>
            <a:spLocks noChangeShapeType="1"/>
          </p:cNvSpPr>
          <p:nvPr/>
        </p:nvSpPr>
        <p:spPr bwMode="auto">
          <a:xfrm flipH="1" flipV="1">
            <a:off x="3282950" y="5476875"/>
            <a:ext cx="698500" cy="571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4310063" y="5872163"/>
            <a:ext cx="714375" cy="330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000" b="1">
                <a:cs typeface="Times New Roman" pitchFamily="18" charset="0"/>
              </a:rPr>
              <a:t>Azimuth bearing</a:t>
            </a:r>
            <a:endParaRPr lang="it-IT" sz="1000" b="1"/>
          </a:p>
        </p:txBody>
      </p:sp>
      <p:cxnSp>
        <p:nvCxnSpPr>
          <p:cNvPr id="5151" name="AutoShape 31"/>
          <p:cNvCxnSpPr>
            <a:cxnSpLocks noChangeShapeType="1"/>
          </p:cNvCxnSpPr>
          <p:nvPr/>
        </p:nvCxnSpPr>
        <p:spPr bwMode="auto">
          <a:xfrm flipH="1">
            <a:off x="4878388" y="2357438"/>
            <a:ext cx="485775" cy="3571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5152" name="Text Box 2"/>
          <p:cNvSpPr txBox="1">
            <a:spLocks noChangeArrowheads="1"/>
          </p:cNvSpPr>
          <p:nvPr/>
        </p:nvSpPr>
        <p:spPr bwMode="auto">
          <a:xfrm>
            <a:off x="5732463" y="2165350"/>
            <a:ext cx="1444625" cy="1920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000" b="1">
                <a:cs typeface="Times New Roman" pitchFamily="18" charset="0"/>
              </a:rPr>
              <a:t>Backup Structure</a:t>
            </a:r>
            <a:endParaRPr lang="en-GB" sz="1000" b="1"/>
          </a:p>
        </p:txBody>
      </p:sp>
      <p:sp>
        <p:nvSpPr>
          <p:cNvPr id="5153" name="Rectangle 33"/>
          <p:cNvSpPr>
            <a:spLocks noChangeArrowheads="1"/>
          </p:cNvSpPr>
          <p:nvPr/>
        </p:nvSpPr>
        <p:spPr bwMode="auto">
          <a:xfrm>
            <a:off x="0" y="420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5154" name="Rectangle 34"/>
          <p:cNvSpPr>
            <a:spLocks noChangeArrowheads="1"/>
          </p:cNvSpPr>
          <p:nvPr/>
        </p:nvSpPr>
        <p:spPr bwMode="auto">
          <a:xfrm>
            <a:off x="0" y="420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5155" name="Line 35"/>
          <p:cNvSpPr>
            <a:spLocks noChangeShapeType="1"/>
          </p:cNvSpPr>
          <p:nvPr/>
        </p:nvSpPr>
        <p:spPr bwMode="auto">
          <a:xfrm>
            <a:off x="5383213" y="2357438"/>
            <a:ext cx="3492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156" name="Line 36"/>
          <p:cNvSpPr>
            <a:spLocks noChangeShapeType="1"/>
          </p:cNvSpPr>
          <p:nvPr/>
        </p:nvSpPr>
        <p:spPr bwMode="auto">
          <a:xfrm>
            <a:off x="2565400" y="4140200"/>
            <a:ext cx="5159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157" name="Line 37"/>
          <p:cNvSpPr>
            <a:spLocks noChangeShapeType="1"/>
          </p:cNvSpPr>
          <p:nvPr/>
        </p:nvSpPr>
        <p:spPr bwMode="auto">
          <a:xfrm>
            <a:off x="1555750" y="3822700"/>
            <a:ext cx="1268413" cy="14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158" name="Line 38"/>
          <p:cNvSpPr>
            <a:spLocks noChangeShapeType="1"/>
          </p:cNvSpPr>
          <p:nvPr/>
        </p:nvSpPr>
        <p:spPr bwMode="auto">
          <a:xfrm>
            <a:off x="3981450" y="6037263"/>
            <a:ext cx="3286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pic>
        <p:nvPicPr>
          <p:cNvPr id="5159" name="Picture 4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37425" y="2022475"/>
            <a:ext cx="1170905" cy="1497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60" name="Picture 4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4813" y="2022475"/>
            <a:ext cx="1150937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95812" y="1290657"/>
            <a:ext cx="7027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AU" sz="2000" dirty="0" smtClean="0">
                <a:solidFill>
                  <a:srgbClr val="000099"/>
                </a:solidFill>
                <a:cs typeface="Arial" pitchFamily="34" charset="0"/>
              </a:rPr>
              <a:t>Design: Gregorian, </a:t>
            </a:r>
            <a:r>
              <a:rPr lang="en-AU" sz="2000" dirty="0" err="1" smtClean="0">
                <a:solidFill>
                  <a:srgbClr val="000099"/>
                </a:solidFill>
                <a:cs typeface="Arial" pitchFamily="34" charset="0"/>
              </a:rPr>
              <a:t>feedarm</a:t>
            </a:r>
            <a:r>
              <a:rPr lang="en-AU" sz="2000" dirty="0" smtClean="0">
                <a:solidFill>
                  <a:srgbClr val="000099"/>
                </a:solidFill>
                <a:cs typeface="Arial" pitchFamily="34" charset="0"/>
              </a:rPr>
              <a:t> down; feeds at secondary focus</a:t>
            </a:r>
          </a:p>
        </p:txBody>
      </p:sp>
      <p:pic>
        <p:nvPicPr>
          <p:cNvPr id="2" name="Immagine 1" descr="a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00" y="3780185"/>
            <a:ext cx="2051076" cy="2898079"/>
          </a:xfrm>
          <a:prstGeom prst="rect">
            <a:avLst/>
          </a:prstGeom>
        </p:spPr>
      </p:pic>
      <p:sp>
        <p:nvSpPr>
          <p:cNvPr id="43" name="Line 10"/>
          <p:cNvSpPr>
            <a:spLocks noChangeShapeType="1"/>
          </p:cNvSpPr>
          <p:nvPr/>
        </p:nvSpPr>
        <p:spPr bwMode="auto">
          <a:xfrm flipH="1" flipV="1">
            <a:off x="4745038" y="3400425"/>
            <a:ext cx="1878962" cy="65449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44" name="Line 10"/>
          <p:cNvSpPr>
            <a:spLocks noChangeShapeType="1"/>
          </p:cNvSpPr>
          <p:nvPr/>
        </p:nvSpPr>
        <p:spPr bwMode="auto">
          <a:xfrm flipH="1" flipV="1">
            <a:off x="4878388" y="4506911"/>
            <a:ext cx="1745612" cy="7223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3" name="CasellaDiTesto 2"/>
          <p:cNvSpPr txBox="1"/>
          <p:nvPr/>
        </p:nvSpPr>
        <p:spPr>
          <a:xfrm>
            <a:off x="6623999" y="4640339"/>
            <a:ext cx="2051077" cy="430887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it-IT" sz="1000" b="1" dirty="0" err="1" smtClean="0">
                <a:solidFill>
                  <a:schemeClr val="accent4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Shielded</a:t>
            </a:r>
            <a:r>
              <a:rPr lang="it-IT" sz="1000" b="1" dirty="0">
                <a:solidFill>
                  <a:schemeClr val="accent4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(80 dB)</a:t>
            </a:r>
          </a:p>
          <a:p>
            <a:pPr eaLnBrk="0" hangingPunct="0">
              <a:spcBef>
                <a:spcPct val="20000"/>
              </a:spcBef>
            </a:pPr>
            <a:r>
              <a:rPr lang="it-IT" sz="1000" b="1" dirty="0" err="1" smtClean="0">
                <a:solidFill>
                  <a:schemeClr val="accent4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compartment</a:t>
            </a:r>
            <a:r>
              <a:rPr lang="it-IT" sz="1000" b="1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with:</a:t>
            </a:r>
          </a:p>
        </p:txBody>
      </p:sp>
      <p:pic>
        <p:nvPicPr>
          <p:cNvPr id="45" name="Picture 11" descr="dish_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4000" y="0"/>
            <a:ext cx="2406015" cy="1700213"/>
          </a:xfrm>
          <a:prstGeom prst="rect">
            <a:avLst/>
          </a:prstGeom>
        </p:spPr>
      </p:pic>
      <p:sp>
        <p:nvSpPr>
          <p:cNvPr id="47" name="Segnaposto numero diapositiva 1"/>
          <p:cNvSpPr txBox="1">
            <a:spLocks/>
          </p:cNvSpPr>
          <p:nvPr/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en-US"/>
            </a:defPPr>
            <a:lvl1pPr algn="r" defTabSz="457200" rtl="0" fontAlgn="base">
              <a:spcBef>
                <a:spcPts val="0"/>
              </a:spcBef>
              <a:spcAft>
                <a:spcPct val="0"/>
              </a:spcAft>
              <a:buNone/>
              <a:defRPr sz="1300" kern="1200">
                <a:solidFill>
                  <a:schemeClr val="dk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635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199" y="329002"/>
            <a:ext cx="5348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Dish Prototypes Assembled 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2" name="Picture 11" descr="dish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000" y="0"/>
            <a:ext cx="2406015" cy="1700213"/>
          </a:xfrm>
          <a:prstGeom prst="rect">
            <a:avLst/>
          </a:prstGeom>
        </p:spPr>
      </p:pic>
      <p:pic>
        <p:nvPicPr>
          <p:cNvPr id="5" name="Picture 4" descr="MKT1.jpg"/>
          <p:cNvPicPr>
            <a:picLocks noChangeAspect="1"/>
          </p:cNvPicPr>
          <p:nvPr/>
        </p:nvPicPr>
        <p:blipFill>
          <a:blip r:embed="rId4"/>
          <a:srcRect l="13656" t="1665" r="22884" b="10545"/>
          <a:stretch>
            <a:fillRect/>
          </a:stretch>
        </p:blipFill>
        <p:spPr>
          <a:xfrm>
            <a:off x="216000" y="1296001"/>
            <a:ext cx="3466196" cy="31889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8000" y="4572000"/>
            <a:ext cx="1152742" cy="824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AU" sz="1400" b="1" dirty="0" smtClean="0">
                <a:solidFill>
                  <a:srgbClr val="000099"/>
                </a:solidFill>
                <a:cs typeface="Arial" pitchFamily="34" charset="0"/>
              </a:rPr>
              <a:t>MKT-1: 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AU" sz="1400" dirty="0" smtClean="0">
                <a:solidFill>
                  <a:srgbClr val="000099"/>
                </a:solidFill>
                <a:cs typeface="Arial" pitchFamily="34" charset="0"/>
              </a:rPr>
              <a:t>South Africa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AU" sz="1400" dirty="0" smtClean="0">
                <a:solidFill>
                  <a:srgbClr val="000099"/>
                </a:solidFill>
                <a:cs typeface="Arial" pitchFamily="34" charset="0"/>
              </a:rPr>
              <a:t>March 2014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63584" y="5710034"/>
            <a:ext cx="1252416" cy="824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AU" sz="1400" b="1" dirty="0" smtClean="0">
                <a:solidFill>
                  <a:srgbClr val="000099"/>
                </a:solidFill>
                <a:cs typeface="Arial" pitchFamily="34" charset="0"/>
              </a:rPr>
              <a:t>DVA-1: 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AU" sz="1400" dirty="0">
                <a:solidFill>
                  <a:srgbClr val="000099"/>
                </a:solidFill>
                <a:cs typeface="Arial" pitchFamily="34" charset="0"/>
              </a:rPr>
              <a:t>NRC </a:t>
            </a:r>
            <a:r>
              <a:rPr lang="en-AU" sz="1400" dirty="0" smtClean="0">
                <a:solidFill>
                  <a:srgbClr val="000099"/>
                </a:solidFill>
                <a:cs typeface="Arial" pitchFamily="34" charset="0"/>
              </a:rPr>
              <a:t>Canada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AU" sz="1400" dirty="0" smtClean="0">
                <a:solidFill>
                  <a:srgbClr val="000099"/>
                </a:solidFill>
                <a:cs typeface="Arial" pitchFamily="34" charset="0"/>
              </a:rPr>
              <a:t>July 2014</a:t>
            </a:r>
          </a:p>
        </p:txBody>
      </p:sp>
      <p:pic>
        <p:nvPicPr>
          <p:cNvPr id="13" name="Picture 12" descr="DVA_C_18AUG14.JPG"/>
          <p:cNvPicPr>
            <a:picLocks noChangeAspect="1"/>
          </p:cNvPicPr>
          <p:nvPr/>
        </p:nvPicPr>
        <p:blipFill>
          <a:blip r:embed="rId5"/>
          <a:srcRect l="11811" t="11442" r="5906" b="11073"/>
          <a:stretch>
            <a:fillRect/>
          </a:stretch>
        </p:blipFill>
        <p:spPr>
          <a:xfrm>
            <a:off x="5904000" y="1440001"/>
            <a:ext cx="3009583" cy="377878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056000" y="5256000"/>
            <a:ext cx="1235760" cy="824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AU" sz="1400" b="1" dirty="0" smtClean="0">
                <a:solidFill>
                  <a:srgbClr val="000099"/>
                </a:solidFill>
                <a:cs typeface="Arial" pitchFamily="34" charset="0"/>
              </a:rPr>
              <a:t>DVA-C: 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AU" sz="1400" dirty="0">
                <a:solidFill>
                  <a:srgbClr val="000099"/>
                </a:solidFill>
                <a:cs typeface="Arial" pitchFamily="34" charset="0"/>
              </a:rPr>
              <a:t>JLRAT China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AU" sz="1400" dirty="0" smtClean="0">
                <a:solidFill>
                  <a:srgbClr val="000099"/>
                </a:solidFill>
                <a:cs typeface="Arial" pitchFamily="34" charset="0"/>
              </a:rPr>
              <a:t>August 2014</a:t>
            </a:r>
          </a:p>
        </p:txBody>
      </p:sp>
      <p:pic>
        <p:nvPicPr>
          <p:cNvPr id="15" name="Picture 14" descr="DSCN3558"/>
          <p:cNvPicPr>
            <a:picLocks noChangeAspect="1"/>
          </p:cNvPicPr>
          <p:nvPr/>
        </p:nvPicPr>
        <p:blipFill>
          <a:blip r:embed="rId6" cstate="print"/>
          <a:srcRect l="14831" t="2824" r="9640" b="5649"/>
          <a:stretch>
            <a:fillRect/>
          </a:stretch>
        </p:blipFill>
        <p:spPr bwMode="auto">
          <a:xfrm>
            <a:off x="2916000" y="3420000"/>
            <a:ext cx="3263324" cy="31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eccia su 2"/>
          <p:cNvSpPr/>
          <p:nvPr/>
        </p:nvSpPr>
        <p:spPr>
          <a:xfrm>
            <a:off x="4640474" y="2105439"/>
            <a:ext cx="389936" cy="1191971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930452" y="1440001"/>
            <a:ext cx="1761867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it-IT" sz="3200" b="1" dirty="0" smtClean="0">
                <a:solidFill>
                  <a:srgbClr val="FFFFFF"/>
                </a:solidFill>
                <a:latin typeface="Arial"/>
                <a:cs typeface="Arial"/>
              </a:rPr>
              <a:t>SKA-P</a:t>
            </a:r>
          </a:p>
        </p:txBody>
      </p:sp>
      <p:sp>
        <p:nvSpPr>
          <p:cNvPr id="17" name="Freccia curva 16"/>
          <p:cNvSpPr/>
          <p:nvPr/>
        </p:nvSpPr>
        <p:spPr>
          <a:xfrm rot="16200000">
            <a:off x="4634863" y="2111051"/>
            <a:ext cx="813295" cy="802073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" name="Freccia curva 17"/>
          <p:cNvSpPr/>
          <p:nvPr/>
        </p:nvSpPr>
        <p:spPr>
          <a:xfrm rot="16200000" flipV="1">
            <a:off x="4185174" y="2062399"/>
            <a:ext cx="813295" cy="899377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" name="Segnaposto numero diapositiva 1"/>
          <p:cNvSpPr txBox="1">
            <a:spLocks/>
          </p:cNvSpPr>
          <p:nvPr/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en-US"/>
            </a:defPPr>
            <a:lvl1pPr algn="r" defTabSz="457200" rtl="0" fontAlgn="base">
              <a:spcBef>
                <a:spcPts val="0"/>
              </a:spcBef>
              <a:spcAft>
                <a:spcPct val="0"/>
              </a:spcAft>
              <a:buNone/>
              <a:defRPr sz="1300" kern="1200">
                <a:solidFill>
                  <a:schemeClr val="dk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136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329002"/>
            <a:ext cx="61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SKA-Mid: SPFs - Bands</a:t>
            </a:r>
            <a:endParaRPr lang="en-US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60000" y="1836001"/>
            <a:ext cx="3769703" cy="302475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00099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rgbClr val="000099"/>
                </a:solidFill>
                <a:latin typeface="+mn-lt"/>
                <a:ea typeface="+mn-e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00099"/>
                </a:solidFill>
                <a:latin typeface="+mn-lt"/>
                <a:ea typeface="+mn-e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rgbClr val="000099"/>
                </a:solidFill>
                <a:latin typeface="+mn-lt"/>
                <a:ea typeface="+mn-e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5pPr>
            <a:lvl6pPr marL="25146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9pPr>
          </a:lstStyle>
          <a:p>
            <a:r>
              <a:rPr lang="en-AU" sz="2400" dirty="0" smtClean="0">
                <a:latin typeface="Arial" pitchFamily="34" charset="0"/>
                <a:cs typeface="Arial" pitchFamily="34" charset="0"/>
              </a:rPr>
              <a:t>SPF Bands</a:t>
            </a:r>
          </a:p>
          <a:p>
            <a:pPr lvl="1"/>
            <a:r>
              <a:rPr lang="en-AU" sz="2400" u="sng" dirty="0" smtClean="0">
                <a:latin typeface="Arial" pitchFamily="34" charset="0"/>
                <a:cs typeface="Arial" pitchFamily="34" charset="0"/>
              </a:rPr>
              <a:t>2: 950-1760 MHz</a:t>
            </a:r>
          </a:p>
          <a:p>
            <a:pPr lvl="1"/>
            <a:r>
              <a:rPr lang="en-AU" sz="2400" u="sng" dirty="0">
                <a:latin typeface="Arial" pitchFamily="34" charset="0"/>
                <a:cs typeface="Arial" pitchFamily="34" charset="0"/>
              </a:rPr>
              <a:t>5:  4.6-13.8 </a:t>
            </a:r>
            <a:r>
              <a:rPr lang="en-AU" sz="2400" u="sng" dirty="0" smtClean="0">
                <a:latin typeface="Arial" pitchFamily="34" charset="0"/>
                <a:cs typeface="Arial" pitchFamily="34" charset="0"/>
              </a:rPr>
              <a:t>GHz</a:t>
            </a:r>
          </a:p>
          <a:p>
            <a:pPr lvl="1"/>
            <a:r>
              <a:rPr lang="en-AU" sz="2400" u="sng" dirty="0">
                <a:latin typeface="Arial" pitchFamily="34" charset="0"/>
                <a:cs typeface="Arial" pitchFamily="34" charset="0"/>
              </a:rPr>
              <a:t>1: 350-1050 MHz</a:t>
            </a:r>
          </a:p>
          <a:p>
            <a:pPr marL="457200" lvl="1" indent="0">
              <a:buNone/>
            </a:pPr>
            <a:endParaRPr lang="en-AU" sz="2400" u="sng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AU" sz="2400" dirty="0" smtClean="0">
                <a:latin typeface="Arial" pitchFamily="34" charset="0"/>
                <a:cs typeface="Arial" pitchFamily="34" charset="0"/>
              </a:rPr>
              <a:t>3: 1.65-3.05 GHz</a:t>
            </a:r>
          </a:p>
          <a:p>
            <a:pPr lvl="1"/>
            <a:r>
              <a:rPr lang="en-AU" sz="2400" dirty="0" smtClean="0">
                <a:latin typeface="Arial" pitchFamily="34" charset="0"/>
                <a:cs typeface="Arial" pitchFamily="34" charset="0"/>
              </a:rPr>
              <a:t>4:  2.8-5.2 GHz</a:t>
            </a:r>
          </a:p>
          <a:p>
            <a:endParaRPr lang="en-A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dish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000" y="0"/>
            <a:ext cx="2406015" cy="17002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85270" y="1635946"/>
            <a:ext cx="4376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AU" dirty="0" smtClean="0">
                <a:solidFill>
                  <a:srgbClr val="000099"/>
                </a:solidFill>
                <a:cs typeface="Arial" pitchFamily="34" charset="0"/>
              </a:rPr>
              <a:t>Frequency Coverage for SKA1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5779777"/>
            <a:ext cx="3847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AU" sz="1800" u="sng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High</a:t>
            </a:r>
            <a:r>
              <a:rPr lang="en-AU" sz="1600" u="sng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priority bands for SKA-1 construction</a:t>
            </a:r>
          </a:p>
        </p:txBody>
      </p:sp>
      <p:cxnSp>
        <p:nvCxnSpPr>
          <p:cNvPr id="3" name="Connettore 1 2"/>
          <p:cNvCxnSpPr/>
          <p:nvPr/>
        </p:nvCxnSpPr>
        <p:spPr>
          <a:xfrm>
            <a:off x="757590" y="5302592"/>
            <a:ext cx="13257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magine 3" descr="bande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6" t="19390" r="16573" b="46397"/>
          <a:stretch/>
        </p:blipFill>
        <p:spPr>
          <a:xfrm>
            <a:off x="5468488" y="2885327"/>
            <a:ext cx="2885527" cy="2346327"/>
          </a:xfrm>
          <a:prstGeom prst="rect">
            <a:avLst/>
          </a:prstGeom>
        </p:spPr>
      </p:pic>
      <p:cxnSp>
        <p:nvCxnSpPr>
          <p:cNvPr id="6" name="Connettore 1 5"/>
          <p:cNvCxnSpPr/>
          <p:nvPr/>
        </p:nvCxnSpPr>
        <p:spPr>
          <a:xfrm>
            <a:off x="5479629" y="4623152"/>
            <a:ext cx="2952373" cy="1"/>
          </a:xfrm>
          <a:prstGeom prst="line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5858424" y="3720820"/>
            <a:ext cx="668462" cy="880052"/>
          </a:xfrm>
          <a:prstGeom prst="rect">
            <a:avLst/>
          </a:prstGeom>
          <a:solidFill>
            <a:srgbClr val="FF0000">
              <a:alpha val="4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6515745" y="3110137"/>
            <a:ext cx="345372" cy="1511999"/>
          </a:xfrm>
          <a:prstGeom prst="rect">
            <a:avLst/>
          </a:prstGeom>
          <a:solidFill>
            <a:srgbClr val="FF0000">
              <a:alpha val="4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7503723" y="3429637"/>
            <a:ext cx="672036" cy="1171236"/>
          </a:xfrm>
          <a:prstGeom prst="rect">
            <a:avLst/>
          </a:prstGeom>
          <a:solidFill>
            <a:srgbClr val="FF0000">
              <a:alpha val="4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6849976" y="4166416"/>
            <a:ext cx="408716" cy="434457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7210482" y="4166416"/>
            <a:ext cx="351141" cy="434456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4950430" y="2402121"/>
            <a:ext cx="1036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it-IT" sz="2000" dirty="0" err="1" smtClean="0">
                <a:solidFill>
                  <a:srgbClr val="000099"/>
                </a:solidFill>
                <a:latin typeface="Arial"/>
                <a:cs typeface="Arial"/>
              </a:rPr>
              <a:t>Priority</a:t>
            </a:r>
            <a:endParaRPr lang="it-IT" sz="2000" dirty="0" smtClean="0">
              <a:solidFill>
                <a:srgbClr val="000099"/>
              </a:solidFill>
              <a:latin typeface="Arial"/>
              <a:cs typeface="Arial"/>
            </a:endParaRPr>
          </a:p>
        </p:txBody>
      </p:sp>
      <p:cxnSp>
        <p:nvCxnSpPr>
          <p:cNvPr id="20" name="Connettore 1 19"/>
          <p:cNvCxnSpPr/>
          <p:nvPr/>
        </p:nvCxnSpPr>
        <p:spPr>
          <a:xfrm flipH="1" flipV="1">
            <a:off x="5468488" y="2802231"/>
            <a:ext cx="11141" cy="1819906"/>
          </a:xfrm>
          <a:prstGeom prst="line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6515745" y="3110137"/>
            <a:ext cx="334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it-IT" sz="2000" dirty="0" smtClean="0">
                <a:solidFill>
                  <a:srgbClr val="000099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7663272" y="3510247"/>
            <a:ext cx="334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it-IT" sz="2000" dirty="0">
                <a:solidFill>
                  <a:srgbClr val="000099"/>
                </a:solidFill>
                <a:latin typeface="Arial"/>
                <a:cs typeface="Arial"/>
              </a:rPr>
              <a:t>5</a:t>
            </a:r>
            <a:endParaRPr lang="it-IT" sz="2000" dirty="0" smtClean="0">
              <a:solidFill>
                <a:srgbClr val="000099"/>
              </a:solidFill>
              <a:latin typeface="Arial"/>
              <a:cs typeface="Arial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5992773" y="3766306"/>
            <a:ext cx="334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it-IT" sz="2000" dirty="0">
                <a:solidFill>
                  <a:srgbClr val="000099"/>
                </a:solidFill>
                <a:latin typeface="Arial"/>
                <a:cs typeface="Arial"/>
              </a:rPr>
              <a:t>1</a:t>
            </a:r>
            <a:endParaRPr lang="it-IT" sz="2000" dirty="0" smtClean="0">
              <a:solidFill>
                <a:srgbClr val="000099"/>
              </a:solidFill>
              <a:latin typeface="Arial"/>
              <a:cs typeface="Arial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5992773" y="4891006"/>
            <a:ext cx="2078723" cy="40011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it-IT" sz="2000" dirty="0" smtClean="0">
                <a:solidFill>
                  <a:srgbClr val="000099"/>
                </a:solidFill>
                <a:latin typeface="Arial"/>
                <a:cs typeface="Arial"/>
              </a:rPr>
              <a:t>Log </a:t>
            </a:r>
            <a:r>
              <a:rPr lang="it-IT" sz="2000" dirty="0" err="1" smtClean="0">
                <a:solidFill>
                  <a:srgbClr val="000099"/>
                </a:solidFill>
                <a:latin typeface="Arial"/>
                <a:cs typeface="Arial"/>
              </a:rPr>
              <a:t>Freq</a:t>
            </a:r>
            <a:r>
              <a:rPr lang="it-IT" sz="2000" dirty="0" smtClean="0">
                <a:solidFill>
                  <a:srgbClr val="000099"/>
                </a:solidFill>
                <a:latin typeface="Arial"/>
                <a:cs typeface="Arial"/>
              </a:rPr>
              <a:t>/GHz</a:t>
            </a:r>
          </a:p>
        </p:txBody>
      </p:sp>
      <p:sp>
        <p:nvSpPr>
          <p:cNvPr id="26" name="Segnaposto numero diapositiva 1"/>
          <p:cNvSpPr txBox="1">
            <a:spLocks/>
          </p:cNvSpPr>
          <p:nvPr/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en-US"/>
            </a:defPPr>
            <a:lvl1pPr algn="r" defTabSz="457200" rtl="0" fontAlgn="base">
              <a:spcBef>
                <a:spcPts val="0"/>
              </a:spcBef>
              <a:spcAft>
                <a:spcPct val="0"/>
              </a:spcAft>
              <a:buNone/>
              <a:defRPr sz="1300" kern="1200">
                <a:solidFill>
                  <a:schemeClr val="dk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074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329002"/>
            <a:ext cx="61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SKA-Mid: SPFs - Bands</a:t>
            </a:r>
            <a:endParaRPr lang="en-US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2" name="Picture 11" descr="dish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000" y="0"/>
            <a:ext cx="2406015" cy="1700213"/>
          </a:xfrm>
          <a:prstGeom prst="rect">
            <a:avLst/>
          </a:prstGeom>
        </p:spPr>
      </p:pic>
      <p:sp>
        <p:nvSpPr>
          <p:cNvPr id="21" name="CasellaDiTesto 20"/>
          <p:cNvSpPr txBox="1"/>
          <p:nvPr/>
        </p:nvSpPr>
        <p:spPr>
          <a:xfrm>
            <a:off x="198183" y="1381347"/>
            <a:ext cx="8831832" cy="29484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eaLnBrk="0" hangingPunct="0">
              <a:spcBef>
                <a:spcPct val="20000"/>
              </a:spcBef>
              <a:buFont typeface="Arial"/>
              <a:buChar char="•"/>
            </a:pPr>
            <a:r>
              <a:rPr lang="en-GB" sz="1600" dirty="0" smtClean="0">
                <a:solidFill>
                  <a:srgbClr val="000099"/>
                </a:solidFill>
                <a:latin typeface="Arial"/>
                <a:cs typeface="Arial"/>
              </a:rPr>
              <a:t>Band 1 and 2 cryostat: LNAs to ~20K. Two amplification stages, calibration noise. </a:t>
            </a:r>
          </a:p>
          <a:p>
            <a:pPr marL="285750" indent="-285750" eaLnBrk="0" hangingPunct="0">
              <a:spcBef>
                <a:spcPct val="20000"/>
              </a:spcBef>
              <a:buFont typeface="Arial"/>
              <a:buChar char="•"/>
            </a:pPr>
            <a:endParaRPr lang="en-GB" sz="1600" dirty="0" smtClean="0">
              <a:solidFill>
                <a:srgbClr val="000099"/>
              </a:solidFill>
              <a:latin typeface="Arial"/>
              <a:cs typeface="Arial"/>
            </a:endParaRPr>
          </a:p>
          <a:p>
            <a:pPr marL="285750" indent="-285750" eaLnBrk="0" hangingPunct="0">
              <a:spcBef>
                <a:spcPct val="20000"/>
              </a:spcBef>
              <a:buFont typeface="Arial"/>
              <a:buChar char="•"/>
            </a:pPr>
            <a:r>
              <a:rPr lang="en-GB" sz="1600" dirty="0" smtClean="0">
                <a:solidFill>
                  <a:srgbClr val="000099"/>
                </a:solidFill>
                <a:latin typeface="Arial"/>
                <a:cs typeface="Arial"/>
              </a:rPr>
              <a:t>Bands 3, 4 and 5 in one cryostat. for Band 5 the entire system will be cooled.</a:t>
            </a:r>
          </a:p>
          <a:p>
            <a:pPr eaLnBrk="0" hangingPunct="0">
              <a:spcBef>
                <a:spcPct val="20000"/>
              </a:spcBef>
            </a:pPr>
            <a:endParaRPr lang="en-GB" sz="1600" dirty="0" smtClean="0">
              <a:solidFill>
                <a:srgbClr val="000099"/>
              </a:solidFill>
              <a:latin typeface="Arial"/>
              <a:cs typeface="Arial"/>
            </a:endParaRPr>
          </a:p>
          <a:p>
            <a:pPr marL="285750" indent="-285750" eaLnBrk="0" hangingPunct="0">
              <a:spcBef>
                <a:spcPct val="20000"/>
              </a:spcBef>
              <a:buFont typeface="Arial"/>
              <a:buChar char="•"/>
            </a:pPr>
            <a:r>
              <a:rPr lang="en-GB" sz="1600" dirty="0" smtClean="0">
                <a:solidFill>
                  <a:srgbClr val="000099"/>
                </a:solidFill>
                <a:latin typeface="Arial"/>
                <a:cs typeface="Arial"/>
              </a:rPr>
              <a:t>He System: Common He system; single He compressor and supply at yoke.</a:t>
            </a:r>
          </a:p>
          <a:p>
            <a:pPr marL="285750" indent="-285750" eaLnBrk="0" hangingPunct="0">
              <a:spcBef>
                <a:spcPct val="20000"/>
              </a:spcBef>
              <a:buFont typeface="Arial"/>
              <a:buChar char="•"/>
            </a:pPr>
            <a:endParaRPr lang="en-GB" sz="1600" dirty="0" smtClean="0">
              <a:solidFill>
                <a:srgbClr val="000099"/>
              </a:solidFill>
              <a:latin typeface="Arial"/>
              <a:cs typeface="Arial"/>
            </a:endParaRPr>
          </a:p>
          <a:p>
            <a:pPr marL="285750" indent="-285750" eaLnBrk="0" hangingPunct="0">
              <a:spcBef>
                <a:spcPct val="20000"/>
              </a:spcBef>
              <a:buFont typeface="Arial"/>
              <a:buChar char="•"/>
            </a:pPr>
            <a:r>
              <a:rPr lang="en-GB" sz="1600" dirty="0" smtClean="0">
                <a:solidFill>
                  <a:srgbClr val="000099"/>
                </a:solidFill>
                <a:latin typeface="Arial"/>
                <a:cs typeface="Arial"/>
              </a:rPr>
              <a:t>Vacuum System: Rotary vane vacuum in indexer; vacuum lines to all SPF.</a:t>
            </a:r>
          </a:p>
          <a:p>
            <a:pPr eaLnBrk="0" hangingPunct="0">
              <a:spcBef>
                <a:spcPct val="20000"/>
              </a:spcBef>
            </a:pPr>
            <a:r>
              <a:rPr lang="en-GB" sz="1600" dirty="0" smtClean="0">
                <a:solidFill>
                  <a:srgbClr val="000099"/>
                </a:solidFill>
                <a:latin typeface="Arial"/>
                <a:cs typeface="Arial"/>
              </a:rPr>
              <a:t> </a:t>
            </a:r>
          </a:p>
          <a:p>
            <a:pPr marL="285750" indent="-285750" eaLnBrk="0" hangingPunct="0">
              <a:spcBef>
                <a:spcPct val="20000"/>
              </a:spcBef>
              <a:buFont typeface="Arial"/>
              <a:buChar char="•"/>
            </a:pPr>
            <a:r>
              <a:rPr lang="en-GB" sz="1600" dirty="0" smtClean="0">
                <a:solidFill>
                  <a:srgbClr val="000099"/>
                </a:solidFill>
                <a:latin typeface="Arial"/>
                <a:cs typeface="Arial"/>
              </a:rPr>
              <a:t>SPF controller: One controller in pedestal to C&amp;M all three SPFs, He and vacuum systems,  interfaces with the Dish LMC for external control and monitoring </a:t>
            </a:r>
            <a:endParaRPr lang="en-GB" sz="1600" dirty="0">
              <a:solidFill>
                <a:srgbClr val="000099"/>
              </a:solidFill>
              <a:latin typeface="Arial"/>
              <a:cs typeface="Arial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/>
          <a:srcRect l="4880" t="13083" r="18437" b="5815"/>
          <a:stretch>
            <a:fillRect/>
          </a:stretch>
        </p:blipFill>
        <p:spPr bwMode="auto">
          <a:xfrm>
            <a:off x="128425" y="4406094"/>
            <a:ext cx="2170998" cy="171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5"/>
          <a:srcRect t="4666" b="2666"/>
          <a:stretch>
            <a:fillRect/>
          </a:stretch>
        </p:blipFill>
        <p:spPr bwMode="auto">
          <a:xfrm>
            <a:off x="6928001" y="4406094"/>
            <a:ext cx="1908526" cy="149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14"/>
          <p:cNvSpPr txBox="1">
            <a:spLocks noChangeAspect="1"/>
          </p:cNvSpPr>
          <p:nvPr/>
        </p:nvSpPr>
        <p:spPr>
          <a:xfrm>
            <a:off x="6928001" y="6021999"/>
            <a:ext cx="2025368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AU" sz="1400" dirty="0" err="1" smtClean="0">
                <a:solidFill>
                  <a:srgbClr val="000099"/>
                </a:solidFill>
                <a:cs typeface="Arial" pitchFamily="34" charset="0"/>
              </a:rPr>
              <a:t>MeerKAT</a:t>
            </a:r>
            <a:r>
              <a:rPr lang="en-AU" sz="1400" dirty="0" smtClean="0">
                <a:solidFill>
                  <a:srgbClr val="000099"/>
                </a:solidFill>
                <a:cs typeface="Arial" pitchFamily="34" charset="0"/>
              </a:rPr>
              <a:t> </a:t>
            </a: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AU" sz="1400" dirty="0" smtClean="0">
                <a:solidFill>
                  <a:srgbClr val="000099"/>
                </a:solidFill>
                <a:cs typeface="Arial" pitchFamily="34" charset="0"/>
              </a:rPr>
              <a:t>vacuum assemblies</a:t>
            </a: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6"/>
          <a:srcRect b="1938"/>
          <a:stretch>
            <a:fillRect/>
          </a:stretch>
        </p:blipFill>
        <p:spPr bwMode="auto">
          <a:xfrm>
            <a:off x="2487028" y="4690057"/>
            <a:ext cx="1904670" cy="134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9"/>
          <p:cNvSpPr txBox="1"/>
          <p:nvPr/>
        </p:nvSpPr>
        <p:spPr>
          <a:xfrm>
            <a:off x="911133" y="6195243"/>
            <a:ext cx="3151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AU" sz="1400" dirty="0" smtClean="0">
                <a:solidFill>
                  <a:srgbClr val="000099"/>
                </a:solidFill>
                <a:cs typeface="Arial" pitchFamily="34" charset="0"/>
              </a:rPr>
              <a:t>MeerKAT L-Band (EMSS) =&gt;  Band 2</a:t>
            </a:r>
          </a:p>
        </p:txBody>
      </p:sp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45966" y="4571350"/>
            <a:ext cx="1387403" cy="162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4237790" y="6092378"/>
            <a:ext cx="26902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400" dirty="0">
                <a:solidFill>
                  <a:srgbClr val="000090"/>
                </a:solidFill>
                <a:cs typeface="Arial" pitchFamily="34" charset="0"/>
              </a:rPr>
              <a:t>Quad-ridge feed horn (QRFH) </a:t>
            </a:r>
            <a:r>
              <a:rPr lang="en-AU" sz="1400" dirty="0" smtClean="0">
                <a:solidFill>
                  <a:srgbClr val="000090"/>
                </a:solidFill>
                <a:cs typeface="Arial" pitchFamily="34" charset="0"/>
              </a:rPr>
              <a:t>SPF </a:t>
            </a:r>
            <a:r>
              <a:rPr lang="en-AU" sz="1400" dirty="0">
                <a:solidFill>
                  <a:srgbClr val="000090"/>
                </a:solidFill>
                <a:cs typeface="Arial" pitchFamily="34" charset="0"/>
              </a:rPr>
              <a:t>Band 1</a:t>
            </a:r>
          </a:p>
        </p:txBody>
      </p:sp>
      <p:sp>
        <p:nvSpPr>
          <p:cNvPr id="14" name="Segnaposto numero diapositiva 1"/>
          <p:cNvSpPr txBox="1">
            <a:spLocks/>
          </p:cNvSpPr>
          <p:nvPr/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en-US"/>
            </a:defPPr>
            <a:lvl1pPr algn="r" defTabSz="457200" rtl="0" fontAlgn="base">
              <a:spcBef>
                <a:spcPts val="0"/>
              </a:spcBef>
              <a:spcAft>
                <a:spcPct val="0"/>
              </a:spcAft>
              <a:buNone/>
              <a:defRPr sz="1300" kern="1200">
                <a:solidFill>
                  <a:schemeClr val="dk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25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ish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000" y="0"/>
            <a:ext cx="2406015" cy="1700213"/>
          </a:xfrm>
          <a:prstGeom prst="rect">
            <a:avLst/>
          </a:prstGeom>
        </p:spPr>
      </p:pic>
      <p:sp>
        <p:nvSpPr>
          <p:cNvPr id="11" name="TextBox 6"/>
          <p:cNvSpPr txBox="1"/>
          <p:nvPr/>
        </p:nvSpPr>
        <p:spPr>
          <a:xfrm>
            <a:off x="457200" y="329002"/>
            <a:ext cx="61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SKA-Mid: Receivers</a:t>
            </a:r>
            <a:endParaRPr lang="en-US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98183" y="1381347"/>
            <a:ext cx="4440659" cy="12865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000" dirty="0" smtClean="0">
                <a:solidFill>
                  <a:srgbClr val="000099"/>
                </a:solidFill>
                <a:latin typeface="Arial"/>
                <a:cs typeface="Arial"/>
              </a:rPr>
              <a:t>From SPF to RX (location):</a:t>
            </a:r>
          </a:p>
          <a:p>
            <a:pPr marL="285750" indent="-285750" eaLnBrk="0" hangingPunct="0">
              <a:spcBef>
                <a:spcPct val="20000"/>
              </a:spcBef>
              <a:buFont typeface="Arial"/>
              <a:buChar char="•"/>
            </a:pPr>
            <a:r>
              <a:rPr lang="en-GB" sz="1600" dirty="0" smtClean="0">
                <a:solidFill>
                  <a:srgbClr val="000099"/>
                </a:solidFill>
                <a:latin typeface="Arial"/>
                <a:cs typeface="Arial"/>
              </a:rPr>
              <a:t>Pedestal with coax cables from feeds </a:t>
            </a:r>
          </a:p>
          <a:p>
            <a:pPr marL="285750" indent="-285750" eaLnBrk="0" hangingPunct="0">
              <a:spcBef>
                <a:spcPct val="20000"/>
              </a:spcBef>
              <a:buFont typeface="Arial"/>
              <a:buChar char="•"/>
            </a:pPr>
            <a:r>
              <a:rPr lang="en-GB" sz="1600" dirty="0" smtClean="0">
                <a:solidFill>
                  <a:srgbClr val="000099"/>
                </a:solidFill>
                <a:latin typeface="Arial"/>
                <a:cs typeface="Arial"/>
              </a:rPr>
              <a:t>Feed indexer (fibres to the </a:t>
            </a:r>
            <a:r>
              <a:rPr lang="en-GB" sz="1600" dirty="0" err="1" smtClean="0">
                <a:solidFill>
                  <a:srgbClr val="000099"/>
                </a:solidFill>
                <a:latin typeface="Arial"/>
                <a:cs typeface="Arial"/>
              </a:rPr>
              <a:t>SaDT</a:t>
            </a:r>
            <a:r>
              <a:rPr lang="en-GB" sz="1600" dirty="0" smtClean="0">
                <a:solidFill>
                  <a:srgbClr val="000099"/>
                </a:solidFill>
                <a:latin typeface="Arial"/>
                <a:cs typeface="Arial"/>
              </a:rPr>
              <a:t> and LMC)</a:t>
            </a:r>
          </a:p>
          <a:p>
            <a:pPr marL="285750" indent="-285750" eaLnBrk="0" hangingPunct="0">
              <a:spcBef>
                <a:spcPct val="20000"/>
              </a:spcBef>
              <a:buFont typeface="Arial"/>
              <a:buChar char="•"/>
            </a:pPr>
            <a:r>
              <a:rPr lang="en-GB" sz="1600" dirty="0" smtClean="0">
                <a:solidFill>
                  <a:srgbClr val="000099"/>
                </a:solidFill>
                <a:latin typeface="Arial"/>
                <a:cs typeface="Arial"/>
              </a:rPr>
              <a:t>Pedestal with </a:t>
            </a:r>
            <a:r>
              <a:rPr lang="en-GB" sz="1600" dirty="0" err="1" smtClean="0">
                <a:solidFill>
                  <a:srgbClr val="000099"/>
                </a:solidFill>
                <a:latin typeface="Arial"/>
                <a:cs typeface="Arial"/>
              </a:rPr>
              <a:t>RFoF</a:t>
            </a:r>
            <a:r>
              <a:rPr lang="en-GB" sz="1600" dirty="0" smtClean="0">
                <a:solidFill>
                  <a:srgbClr val="000099"/>
                </a:solidFill>
                <a:latin typeface="Arial"/>
                <a:cs typeface="Arial"/>
              </a:rPr>
              <a:t> links from feeds </a:t>
            </a:r>
            <a:endParaRPr lang="en-GB" sz="1600" dirty="0">
              <a:solidFill>
                <a:srgbClr val="000099"/>
              </a:solidFill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829986" y="1700213"/>
            <a:ext cx="4200029" cy="9910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000" dirty="0" smtClean="0">
                <a:solidFill>
                  <a:srgbClr val="000099"/>
                </a:solidFill>
                <a:latin typeface="Arial"/>
                <a:cs typeface="Arial"/>
              </a:rPr>
              <a:t>Master Clock timer :</a:t>
            </a:r>
          </a:p>
          <a:p>
            <a:pPr marL="285750" indent="-285750" eaLnBrk="0" hangingPunct="0">
              <a:spcBef>
                <a:spcPct val="20000"/>
              </a:spcBef>
              <a:buFont typeface="Arial"/>
              <a:buChar char="•"/>
            </a:pPr>
            <a:r>
              <a:rPr lang="en-GB" sz="1600" dirty="0" smtClean="0">
                <a:solidFill>
                  <a:srgbClr val="000099"/>
                </a:solidFill>
                <a:latin typeface="Arial"/>
                <a:cs typeface="Arial"/>
              </a:rPr>
              <a:t>time and frequency reference (</a:t>
            </a:r>
            <a:r>
              <a:rPr lang="en-GB" sz="1600" dirty="0" err="1" smtClean="0">
                <a:solidFill>
                  <a:srgbClr val="000099"/>
                </a:solidFill>
                <a:latin typeface="Arial"/>
                <a:cs typeface="Arial"/>
              </a:rPr>
              <a:t>SaDT</a:t>
            </a:r>
            <a:r>
              <a:rPr lang="en-GB" sz="1600" dirty="0" smtClean="0">
                <a:solidFill>
                  <a:srgbClr val="000099"/>
                </a:solidFill>
                <a:latin typeface="Arial"/>
                <a:cs typeface="Arial"/>
              </a:rPr>
              <a:t> )</a:t>
            </a:r>
          </a:p>
          <a:p>
            <a:pPr marL="285750" indent="-285750" eaLnBrk="0" hangingPunct="0">
              <a:spcBef>
                <a:spcPct val="20000"/>
              </a:spcBef>
              <a:buFont typeface="Arial"/>
              <a:buChar char="•"/>
            </a:pPr>
            <a:r>
              <a:rPr lang="en-GB" sz="1600" dirty="0" smtClean="0">
                <a:solidFill>
                  <a:srgbClr val="000099"/>
                </a:solidFill>
                <a:latin typeface="Arial"/>
                <a:cs typeface="Arial"/>
              </a:rPr>
              <a:t>control of the calibration noise source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98183" y="2943476"/>
            <a:ext cx="7996660" cy="1877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000" dirty="0" smtClean="0">
                <a:solidFill>
                  <a:srgbClr val="000099"/>
                </a:solidFill>
                <a:latin typeface="Arial"/>
                <a:cs typeface="Arial"/>
              </a:rPr>
              <a:t>Digitisers: </a:t>
            </a:r>
          </a:p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</a:pPr>
            <a:r>
              <a:rPr lang="en-GB" sz="1600" dirty="0" smtClean="0">
                <a:solidFill>
                  <a:srgbClr val="000099"/>
                </a:solidFill>
                <a:latin typeface="Arial"/>
                <a:cs typeface="Arial"/>
              </a:rPr>
              <a:t>RF conditioning (filtering and level control). </a:t>
            </a:r>
          </a:p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</a:pPr>
            <a:r>
              <a:rPr lang="en-GB" sz="1600" dirty="0" smtClean="0">
                <a:solidFill>
                  <a:srgbClr val="000099"/>
                </a:solidFill>
                <a:latin typeface="Arial"/>
                <a:cs typeface="Arial"/>
              </a:rPr>
              <a:t>Bands 1-3 direct digitised (1 and 2 in the 1° and Band 3 in 2nd </a:t>
            </a:r>
            <a:r>
              <a:rPr lang="en-GB" sz="1600" dirty="0" err="1" smtClean="0">
                <a:solidFill>
                  <a:srgbClr val="000099"/>
                </a:solidFill>
                <a:latin typeface="Arial"/>
                <a:cs typeface="Arial"/>
              </a:rPr>
              <a:t>Nyquist</a:t>
            </a:r>
            <a:r>
              <a:rPr lang="en-GB" sz="1600" dirty="0" smtClean="0">
                <a:solidFill>
                  <a:srgbClr val="000099"/>
                </a:solidFill>
                <a:latin typeface="Arial"/>
                <a:cs typeface="Arial"/>
              </a:rPr>
              <a:t> zone)</a:t>
            </a:r>
          </a:p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</a:pPr>
            <a:r>
              <a:rPr lang="en-GB" sz="1600" dirty="0" smtClean="0">
                <a:solidFill>
                  <a:srgbClr val="000099"/>
                </a:solidFill>
                <a:latin typeface="Arial"/>
                <a:cs typeface="Arial"/>
              </a:rPr>
              <a:t>Bands 4 &amp; 5 are band selected and direct digitised</a:t>
            </a:r>
          </a:p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</a:pPr>
            <a:r>
              <a:rPr lang="en-GB" sz="1600" dirty="0" smtClean="0">
                <a:solidFill>
                  <a:srgbClr val="000099"/>
                </a:solidFill>
                <a:latin typeface="Arial"/>
                <a:cs typeface="Arial"/>
              </a:rPr>
              <a:t>Band 5, two individually tuneable sub-bands of 2.5GHz bandwidth</a:t>
            </a:r>
          </a:p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</a:pPr>
            <a:r>
              <a:rPr lang="en-GB" sz="1600" dirty="0" smtClean="0">
                <a:solidFill>
                  <a:srgbClr val="000099"/>
                </a:solidFill>
                <a:latin typeface="Arial"/>
                <a:cs typeface="Arial"/>
              </a:rPr>
              <a:t>Data </a:t>
            </a:r>
            <a:r>
              <a:rPr lang="en-GB" sz="1600" dirty="0" err="1" smtClean="0">
                <a:solidFill>
                  <a:srgbClr val="000099"/>
                </a:solidFill>
                <a:latin typeface="Arial"/>
                <a:cs typeface="Arial"/>
              </a:rPr>
              <a:t>packetised</a:t>
            </a:r>
            <a:r>
              <a:rPr lang="en-GB" sz="1600" dirty="0" smtClean="0">
                <a:solidFill>
                  <a:srgbClr val="000099"/>
                </a:solidFill>
                <a:latin typeface="Arial"/>
                <a:cs typeface="Arial"/>
              </a:rPr>
              <a:t> and transmitted to CSP</a:t>
            </a:r>
            <a:endParaRPr lang="en-GB" sz="1600" dirty="0">
              <a:solidFill>
                <a:srgbClr val="000099"/>
              </a:solidFill>
              <a:latin typeface="Arial"/>
              <a:cs typeface="Arial"/>
            </a:endParaRP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940769"/>
              </p:ext>
            </p:extLst>
          </p:nvPr>
        </p:nvGraphicFramePr>
        <p:xfrm>
          <a:off x="2270291" y="5008072"/>
          <a:ext cx="62865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" name="Documento" r:id="rId5" imgW="6286500" imgH="1752600" progId="Word.Document.12">
                  <p:embed/>
                </p:oleObj>
              </mc:Choice>
              <mc:Fallback>
                <p:oleObj name="Documento" r:id="rId5" imgW="6286500" imgH="1752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70291" y="5008072"/>
                        <a:ext cx="6286500" cy="175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egnaposto numero diapositiva 1"/>
          <p:cNvSpPr txBox="1">
            <a:spLocks/>
          </p:cNvSpPr>
          <p:nvPr/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en-US"/>
            </a:defPPr>
            <a:lvl1pPr algn="r" defTabSz="457200" rtl="0" fontAlgn="base">
              <a:spcBef>
                <a:spcPts val="0"/>
              </a:spcBef>
              <a:spcAft>
                <a:spcPct val="0"/>
              </a:spcAft>
              <a:buNone/>
              <a:defRPr sz="1300" kern="1200">
                <a:solidFill>
                  <a:schemeClr val="dk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314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8_NTC Background">
  <a:themeElements>
    <a:clrScheme name="2_GBT backgrnd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GBT backgrnd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eaLnBrk="0" hangingPunct="0">
          <a:spcBef>
            <a:spcPct val="20000"/>
          </a:spcBef>
          <a:defRPr sz="2000" dirty="0" smtClean="0">
            <a:solidFill>
              <a:srgbClr val="000099"/>
            </a:solidFill>
            <a:latin typeface="Arial"/>
            <a:cs typeface="Arial"/>
          </a:defRPr>
        </a:defPPr>
      </a:lstStyle>
    </a:txDef>
  </a:objectDefaults>
  <a:extraClrSchemeLst>
    <a:extraClrScheme>
      <a:clrScheme name="2_GBT backgrnd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2109</TotalTime>
  <Words>2698</Words>
  <Application>Microsoft Macintosh PowerPoint</Application>
  <PresentationFormat>Presentazione su schermo (4:3)</PresentationFormat>
  <Paragraphs>526</Paragraphs>
  <Slides>38</Slides>
  <Notes>19</Notes>
  <HiddenSlides>4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41" baseType="lpstr">
      <vt:lpstr>8_NTC Background</vt:lpstr>
      <vt:lpstr>simple-light</vt:lpstr>
      <vt:lpstr>Documento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Towards an LMC Prototype</vt:lpstr>
      <vt:lpstr>Message Model</vt:lpstr>
      <vt:lpstr>Device Controller Module</vt:lpstr>
      <vt:lpstr>Preliminary test results</vt:lpstr>
      <vt:lpstr>Middleware Evaluation</vt:lpstr>
      <vt:lpstr>Technology Summary</vt:lpstr>
      <vt:lpstr>LMC Standardization Levels</vt:lpstr>
      <vt:lpstr>Summary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DSH.LMC Work Plan</vt:lpstr>
      <vt:lpstr>Presentazione di PowerPoint</vt:lpstr>
    </vt:vector>
  </TitlesOfParts>
  <Company>NRAO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 Users Committee Meeting</dc:title>
  <dc:creator>mmckinno</dc:creator>
  <cp:lastModifiedBy>Corrado Trigilio</cp:lastModifiedBy>
  <cp:revision>193</cp:revision>
  <dcterms:created xsi:type="dcterms:W3CDTF">2013-04-08T01:41:05Z</dcterms:created>
  <dcterms:modified xsi:type="dcterms:W3CDTF">2015-03-25T12:56:57Z</dcterms:modified>
</cp:coreProperties>
</file>