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44"/>
  </p:notesMasterIdLst>
  <p:sldIdLst>
    <p:sldId id="265" r:id="rId5"/>
    <p:sldId id="446" r:id="rId6"/>
    <p:sldId id="438" r:id="rId7"/>
    <p:sldId id="439" r:id="rId8"/>
    <p:sldId id="505" r:id="rId9"/>
    <p:sldId id="507" r:id="rId10"/>
    <p:sldId id="506" r:id="rId11"/>
    <p:sldId id="348" r:id="rId12"/>
    <p:sldId id="415" r:id="rId13"/>
    <p:sldId id="416" r:id="rId14"/>
    <p:sldId id="420" r:id="rId15"/>
    <p:sldId id="421" r:id="rId16"/>
    <p:sldId id="427" r:id="rId17"/>
    <p:sldId id="428" r:id="rId18"/>
    <p:sldId id="425" r:id="rId19"/>
    <p:sldId id="398" r:id="rId20"/>
    <p:sldId id="497" r:id="rId21"/>
    <p:sldId id="407" r:id="rId22"/>
    <p:sldId id="498" r:id="rId23"/>
    <p:sldId id="499" r:id="rId24"/>
    <p:sldId id="501" r:id="rId25"/>
    <p:sldId id="500" r:id="rId26"/>
    <p:sldId id="369" r:id="rId27"/>
    <p:sldId id="502" r:id="rId28"/>
    <p:sldId id="508" r:id="rId29"/>
    <p:sldId id="509" r:id="rId30"/>
    <p:sldId id="313" r:id="rId31"/>
    <p:sldId id="510" r:id="rId32"/>
    <p:sldId id="444" r:id="rId33"/>
    <p:sldId id="436" r:id="rId34"/>
    <p:sldId id="449" r:id="rId35"/>
    <p:sldId id="504" r:id="rId36"/>
    <p:sldId id="375" r:id="rId37"/>
    <p:sldId id="442" r:id="rId38"/>
    <p:sldId id="349" r:id="rId39"/>
    <p:sldId id="448" r:id="rId40"/>
    <p:sldId id="357" r:id="rId41"/>
    <p:sldId id="441" r:id="rId42"/>
    <p:sldId id="503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7" autoAdjust="0"/>
    <p:restoredTop sz="96356"/>
  </p:normalViewPr>
  <p:slideViewPr>
    <p:cSldViewPr snapToGrid="0" snapToObjects="1">
      <p:cViewPr varScale="1">
        <p:scale>
          <a:sx n="96" d="100"/>
          <a:sy n="96" d="100"/>
        </p:scale>
        <p:origin x="1592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BDD8D5-3244-384E-97ED-045F105CF575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869F28-441C-194F-882D-069BCAACA9D4}">
      <dgm:prSet phldrT="[Text]"/>
      <dgm:spPr/>
      <dgm:t>
        <a:bodyPr/>
        <a:lstStyle/>
        <a:p>
          <a:r>
            <a:rPr lang="en-US" dirty="0"/>
            <a:t>Project office</a:t>
          </a:r>
        </a:p>
      </dgm:t>
    </dgm:pt>
    <dgm:pt modelId="{D1BDFD39-0E6A-7F40-8AF8-34D9AC323F41}" type="parTrans" cxnId="{8D93EF11-A2C6-DA4A-9F71-ADDFBBD64981}">
      <dgm:prSet/>
      <dgm:spPr/>
      <dgm:t>
        <a:bodyPr/>
        <a:lstStyle/>
        <a:p>
          <a:endParaRPr lang="en-US"/>
        </a:p>
      </dgm:t>
    </dgm:pt>
    <dgm:pt modelId="{9808D580-8E82-054B-9F93-497CE7817EEB}" type="sibTrans" cxnId="{8D93EF11-A2C6-DA4A-9F71-ADDFBBD64981}">
      <dgm:prSet/>
      <dgm:spPr/>
      <dgm:t>
        <a:bodyPr/>
        <a:lstStyle/>
        <a:p>
          <a:endParaRPr lang="en-US"/>
        </a:p>
      </dgm:t>
    </dgm:pt>
    <dgm:pt modelId="{79E17544-F9F9-7142-AB75-820E59CF26A8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Telescope</a:t>
          </a:r>
        </a:p>
      </dgm:t>
    </dgm:pt>
    <dgm:pt modelId="{23233960-B98A-1A4C-91B2-29B484F61C0C}" type="parTrans" cxnId="{377229D8-4A53-AA4F-8F1A-30A0FE6FE57B}">
      <dgm:prSet/>
      <dgm:spPr/>
      <dgm:t>
        <a:bodyPr/>
        <a:lstStyle/>
        <a:p>
          <a:endParaRPr lang="en-US"/>
        </a:p>
      </dgm:t>
    </dgm:pt>
    <dgm:pt modelId="{9D0D9F14-63B7-A742-BDFB-87E5E57F88DF}" type="sibTrans" cxnId="{377229D8-4A53-AA4F-8F1A-30A0FE6FE57B}">
      <dgm:prSet/>
      <dgm:spPr/>
      <dgm:t>
        <a:bodyPr/>
        <a:lstStyle/>
        <a:p>
          <a:endParaRPr lang="en-US"/>
        </a:p>
      </dgm:t>
    </dgm:pt>
    <dgm:pt modelId="{374B9742-2C66-1B48-9E16-9BBE2D6EEEF0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/>
            <a:t>Civil Works</a:t>
          </a:r>
        </a:p>
      </dgm:t>
    </dgm:pt>
    <dgm:pt modelId="{0B7CD57A-C890-614E-9D1B-7990FACF9555}" type="parTrans" cxnId="{4393E2B9-1DCF-EE47-8E5D-B8D1F2AF0562}">
      <dgm:prSet/>
      <dgm:spPr/>
      <dgm:t>
        <a:bodyPr/>
        <a:lstStyle/>
        <a:p>
          <a:endParaRPr lang="en-US"/>
        </a:p>
      </dgm:t>
    </dgm:pt>
    <dgm:pt modelId="{5D7951FA-D990-D84E-89E6-E739EC5D7CDC}" type="sibTrans" cxnId="{4393E2B9-1DCF-EE47-8E5D-B8D1F2AF0562}">
      <dgm:prSet/>
      <dgm:spPr/>
      <dgm:t>
        <a:bodyPr/>
        <a:lstStyle/>
        <a:p>
          <a:endParaRPr lang="en-US"/>
        </a:p>
      </dgm:t>
    </dgm:pt>
    <dgm:pt modelId="{8736B00E-39E0-9D41-9B4B-995C6B8C368C}">
      <dgm:prSet phldrT="[Text]"/>
      <dgm:spPr/>
      <dgm:t>
        <a:bodyPr/>
        <a:lstStyle/>
        <a:p>
          <a:r>
            <a:rPr lang="en-US" dirty="0" err="1"/>
            <a:t>Cassegrain</a:t>
          </a:r>
          <a:endParaRPr lang="en-US" dirty="0"/>
        </a:p>
      </dgm:t>
    </dgm:pt>
    <dgm:pt modelId="{37676850-9F64-4C4E-8B56-4E2FAFAFA2E6}" type="parTrans" cxnId="{B2B603CD-80C7-0041-9719-8BB8D45C21C0}">
      <dgm:prSet/>
      <dgm:spPr/>
      <dgm:t>
        <a:bodyPr/>
        <a:lstStyle/>
        <a:p>
          <a:endParaRPr lang="en-US"/>
        </a:p>
      </dgm:t>
    </dgm:pt>
    <dgm:pt modelId="{11CDD0A3-EEC8-3842-9EE2-37B7C1EC0DFD}" type="sibTrans" cxnId="{B2B603CD-80C7-0041-9719-8BB8D45C21C0}">
      <dgm:prSet/>
      <dgm:spPr/>
      <dgm:t>
        <a:bodyPr/>
        <a:lstStyle/>
        <a:p>
          <a:endParaRPr lang="en-US"/>
        </a:p>
      </dgm:t>
    </dgm:pt>
    <dgm:pt modelId="{6820C25C-2DFC-1047-8FF2-2FDA0418ABEA}">
      <dgm:prSet/>
      <dgm:spPr/>
      <dgm:t>
        <a:bodyPr/>
        <a:lstStyle/>
        <a:p>
          <a:r>
            <a:rPr lang="en-US" dirty="0" err="1"/>
            <a:t>Nasmyth</a:t>
          </a:r>
          <a:endParaRPr lang="en-US" dirty="0"/>
        </a:p>
      </dgm:t>
    </dgm:pt>
    <dgm:pt modelId="{DA69452C-868E-4F42-B528-4ED57FF369EE}" type="parTrans" cxnId="{78685E58-2996-2447-8C22-8796C5A2A619}">
      <dgm:prSet/>
      <dgm:spPr/>
      <dgm:t>
        <a:bodyPr/>
        <a:lstStyle/>
        <a:p>
          <a:endParaRPr lang="en-US"/>
        </a:p>
      </dgm:t>
    </dgm:pt>
    <dgm:pt modelId="{81E08F19-8276-B346-A0A8-0F1D5F6C4C0A}" type="sibTrans" cxnId="{78685E58-2996-2447-8C22-8796C5A2A619}">
      <dgm:prSet/>
      <dgm:spPr/>
      <dgm:t>
        <a:bodyPr/>
        <a:lstStyle/>
        <a:p>
          <a:endParaRPr lang="en-US"/>
        </a:p>
      </dgm:t>
    </dgm:pt>
    <dgm:pt modelId="{BEA292E6-F2DC-6C4A-95E6-AEBD7B805D3C}">
      <dgm:prSet/>
      <dgm:spPr/>
      <dgm:t>
        <a:bodyPr/>
        <a:lstStyle/>
        <a:p>
          <a:r>
            <a:rPr lang="en-US" dirty="0"/>
            <a:t>High Res </a:t>
          </a:r>
          <a:r>
            <a:rPr lang="en-US" dirty="0" err="1"/>
            <a:t>Spectro</a:t>
          </a:r>
          <a:endParaRPr lang="en-US" dirty="0"/>
        </a:p>
      </dgm:t>
    </dgm:pt>
    <dgm:pt modelId="{D690925E-C786-C440-9E2C-AF593D3512E2}" type="parTrans" cxnId="{0EA8C4A5-0160-CC42-B61F-D6E885B247C1}">
      <dgm:prSet/>
      <dgm:spPr/>
      <dgm:t>
        <a:bodyPr/>
        <a:lstStyle/>
        <a:p>
          <a:endParaRPr lang="en-US"/>
        </a:p>
      </dgm:t>
    </dgm:pt>
    <dgm:pt modelId="{007AC7AC-7CA0-824F-A2D3-EBAAC81F9E6A}" type="sibTrans" cxnId="{0EA8C4A5-0160-CC42-B61F-D6E885B247C1}">
      <dgm:prSet/>
      <dgm:spPr/>
      <dgm:t>
        <a:bodyPr/>
        <a:lstStyle/>
        <a:p>
          <a:endParaRPr lang="en-US"/>
        </a:p>
      </dgm:t>
    </dgm:pt>
    <dgm:pt modelId="{FCECCCD4-9816-D14C-9D20-B46316DE600C}">
      <dgm:prSet/>
      <dgm:spPr/>
      <dgm:t>
        <a:bodyPr/>
        <a:lstStyle/>
        <a:p>
          <a:r>
            <a:rPr lang="en-US" dirty="0"/>
            <a:t>Low Res </a:t>
          </a:r>
          <a:r>
            <a:rPr lang="en-US" dirty="0" err="1"/>
            <a:t>Spectro</a:t>
          </a:r>
          <a:endParaRPr lang="en-US" dirty="0"/>
        </a:p>
      </dgm:t>
    </dgm:pt>
    <dgm:pt modelId="{5E22F69C-DA33-624A-8C6F-AAC72AB3C2D7}" type="parTrans" cxnId="{C003689B-3C72-5143-AE11-848D480D3ED4}">
      <dgm:prSet/>
      <dgm:spPr/>
      <dgm:t>
        <a:bodyPr/>
        <a:lstStyle/>
        <a:p>
          <a:endParaRPr lang="en-US"/>
        </a:p>
      </dgm:t>
    </dgm:pt>
    <dgm:pt modelId="{FF4C6B77-016B-D544-A9E1-224DB78E7E8C}" type="sibTrans" cxnId="{C003689B-3C72-5143-AE11-848D480D3ED4}">
      <dgm:prSet/>
      <dgm:spPr/>
      <dgm:t>
        <a:bodyPr/>
        <a:lstStyle/>
        <a:p>
          <a:endParaRPr lang="en-US"/>
        </a:p>
      </dgm:t>
    </dgm:pt>
    <dgm:pt modelId="{56A1F2C5-03D8-B44B-9011-A46FC0AEA97A}">
      <dgm:prSet/>
      <dgm:spPr/>
      <dgm:t>
        <a:bodyPr/>
        <a:lstStyle/>
        <a:p>
          <a:r>
            <a:rPr lang="en-US" dirty="0"/>
            <a:t>Operations</a:t>
          </a:r>
        </a:p>
      </dgm:t>
    </dgm:pt>
    <dgm:pt modelId="{06E2109E-4649-C340-A1DD-46D0DEDAEF7D}" type="parTrans" cxnId="{4DA7F2BD-4463-D046-8E00-AF4812E8E2E9}">
      <dgm:prSet/>
      <dgm:spPr/>
      <dgm:t>
        <a:bodyPr/>
        <a:lstStyle/>
        <a:p>
          <a:endParaRPr lang="en-US"/>
        </a:p>
      </dgm:t>
    </dgm:pt>
    <dgm:pt modelId="{FE0BCCEC-B062-B142-B995-5280542C8169}" type="sibTrans" cxnId="{4DA7F2BD-4463-D046-8E00-AF4812E8E2E9}">
      <dgm:prSet/>
      <dgm:spPr/>
      <dgm:t>
        <a:bodyPr/>
        <a:lstStyle/>
        <a:p>
          <a:endParaRPr lang="en-US"/>
        </a:p>
      </dgm:t>
    </dgm:pt>
    <dgm:pt modelId="{61172A01-A032-824D-B86B-EB829D84D6E7}">
      <dgm:prSet/>
      <dgm:spPr/>
      <dgm:t>
        <a:bodyPr/>
        <a:lstStyle/>
        <a:p>
          <a:r>
            <a:rPr lang="en-US" dirty="0"/>
            <a:t>Board</a:t>
          </a:r>
        </a:p>
      </dgm:t>
    </dgm:pt>
    <dgm:pt modelId="{15754B09-C56C-3045-B9F7-CC22656B9027}" type="parTrans" cxnId="{5A31D4EB-FE55-3D4D-B408-357983A90679}">
      <dgm:prSet/>
      <dgm:spPr/>
      <dgm:t>
        <a:bodyPr/>
        <a:lstStyle/>
        <a:p>
          <a:endParaRPr lang="en-US"/>
        </a:p>
      </dgm:t>
    </dgm:pt>
    <dgm:pt modelId="{79635188-0DE4-0D41-BA4F-3026B49B2052}" type="sibTrans" cxnId="{5A31D4EB-FE55-3D4D-B408-357983A90679}">
      <dgm:prSet/>
      <dgm:spPr/>
      <dgm:t>
        <a:bodyPr/>
        <a:lstStyle/>
        <a:p>
          <a:endParaRPr lang="en-US"/>
        </a:p>
      </dgm:t>
    </dgm:pt>
    <dgm:pt modelId="{404FDF4D-A8AF-3346-B3FA-21A8126A37E5}">
      <dgm:prSet/>
      <dgm:spPr/>
      <dgm:t>
        <a:bodyPr/>
        <a:lstStyle/>
        <a:p>
          <a:r>
            <a:rPr lang="en-US" dirty="0"/>
            <a:t>General Services</a:t>
          </a:r>
        </a:p>
      </dgm:t>
    </dgm:pt>
    <dgm:pt modelId="{92923148-0E3F-B64C-82A1-24D3F2E5FA44}" type="parTrans" cxnId="{1C17A331-F78F-C24E-B2E3-39CC34FC143C}">
      <dgm:prSet/>
      <dgm:spPr/>
      <dgm:t>
        <a:bodyPr/>
        <a:lstStyle/>
        <a:p>
          <a:endParaRPr lang="en-US"/>
        </a:p>
      </dgm:t>
    </dgm:pt>
    <dgm:pt modelId="{D17BFAC2-006C-A14A-AC13-1922CD313B60}" type="sibTrans" cxnId="{1C17A331-F78F-C24E-B2E3-39CC34FC143C}">
      <dgm:prSet/>
      <dgm:spPr/>
      <dgm:t>
        <a:bodyPr/>
        <a:lstStyle/>
        <a:p>
          <a:endParaRPr lang="en-US"/>
        </a:p>
      </dgm:t>
    </dgm:pt>
    <dgm:pt modelId="{84890F09-0258-764F-BB9C-B37E73569355}">
      <dgm:prSet/>
      <dgm:spPr/>
      <dgm:t>
        <a:bodyPr/>
        <a:lstStyle/>
        <a:p>
          <a:r>
            <a:rPr lang="en-US" dirty="0"/>
            <a:t>Science Team </a:t>
          </a:r>
        </a:p>
      </dgm:t>
    </dgm:pt>
    <dgm:pt modelId="{A0D2DE50-95A7-CC42-9847-578A80A550A4}" type="sibTrans" cxnId="{957B12CA-1397-C14D-8717-CF7B5C855A4B}">
      <dgm:prSet/>
      <dgm:spPr/>
      <dgm:t>
        <a:bodyPr/>
        <a:lstStyle/>
        <a:p>
          <a:endParaRPr lang="en-US"/>
        </a:p>
      </dgm:t>
    </dgm:pt>
    <dgm:pt modelId="{E92F21F7-2772-3545-88B7-5E7E32CFEFB7}" type="parTrans" cxnId="{957B12CA-1397-C14D-8717-CF7B5C855A4B}">
      <dgm:prSet/>
      <dgm:spPr/>
      <dgm:t>
        <a:bodyPr/>
        <a:lstStyle/>
        <a:p>
          <a:endParaRPr lang="en-US"/>
        </a:p>
      </dgm:t>
    </dgm:pt>
    <dgm:pt modelId="{478688F7-235E-E648-92CB-40B491931A62}">
      <dgm:prSet/>
      <dgm:spPr/>
      <dgm:t>
        <a:bodyPr/>
        <a:lstStyle/>
        <a:p>
          <a:r>
            <a:rPr lang="en-US" dirty="0"/>
            <a:t>AIV</a:t>
          </a:r>
        </a:p>
      </dgm:t>
    </dgm:pt>
    <dgm:pt modelId="{612B0CD7-B00B-314B-A652-21206154EDF6}" type="parTrans" cxnId="{74D286A4-08CB-BE4A-B270-2EC9B47A9380}">
      <dgm:prSet/>
      <dgm:spPr/>
      <dgm:t>
        <a:bodyPr/>
        <a:lstStyle/>
        <a:p>
          <a:endParaRPr lang="en-US"/>
        </a:p>
      </dgm:t>
    </dgm:pt>
    <dgm:pt modelId="{8521B895-4983-F647-9C91-FA2186F88404}" type="sibTrans" cxnId="{74D286A4-08CB-BE4A-B270-2EC9B47A9380}">
      <dgm:prSet/>
      <dgm:spPr/>
      <dgm:t>
        <a:bodyPr/>
        <a:lstStyle/>
        <a:p>
          <a:endParaRPr lang="en-US"/>
        </a:p>
      </dgm:t>
    </dgm:pt>
    <dgm:pt modelId="{1075B9B7-73AA-5D4A-B1B6-64A666B5B9E3}" type="pres">
      <dgm:prSet presAssocID="{DEBDD8D5-3244-384E-97ED-045F105CF57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28FC717-82FF-3B48-9982-0DD62F4FC99F}" type="pres">
      <dgm:prSet presAssocID="{84890F09-0258-764F-BB9C-B37E73569355}" presName="hierRoot1" presStyleCnt="0">
        <dgm:presLayoutVars>
          <dgm:hierBranch val="init"/>
        </dgm:presLayoutVars>
      </dgm:prSet>
      <dgm:spPr/>
    </dgm:pt>
    <dgm:pt modelId="{848BE003-ECC2-F04B-85A7-81F327DBFC51}" type="pres">
      <dgm:prSet presAssocID="{84890F09-0258-764F-BB9C-B37E73569355}" presName="rootComposite1" presStyleCnt="0"/>
      <dgm:spPr/>
    </dgm:pt>
    <dgm:pt modelId="{451AD920-4265-D545-BE8D-93D05F914E7A}" type="pres">
      <dgm:prSet presAssocID="{84890F09-0258-764F-BB9C-B37E73569355}" presName="rootText1" presStyleLbl="node0" presStyleIdx="0" presStyleCnt="3">
        <dgm:presLayoutVars>
          <dgm:chPref val="3"/>
        </dgm:presLayoutVars>
      </dgm:prSet>
      <dgm:spPr/>
    </dgm:pt>
    <dgm:pt modelId="{FC1BB6EA-2F5B-EC41-BF52-2846D556B9B5}" type="pres">
      <dgm:prSet presAssocID="{84890F09-0258-764F-BB9C-B37E73569355}" presName="rootConnector1" presStyleLbl="node1" presStyleIdx="0" presStyleCnt="0"/>
      <dgm:spPr/>
    </dgm:pt>
    <dgm:pt modelId="{4B6B7719-094D-EA41-9976-C6D5E6779A18}" type="pres">
      <dgm:prSet presAssocID="{84890F09-0258-764F-BB9C-B37E73569355}" presName="hierChild2" presStyleCnt="0"/>
      <dgm:spPr/>
    </dgm:pt>
    <dgm:pt modelId="{501163CB-A8EC-9349-B01A-4CB205A5E88E}" type="pres">
      <dgm:prSet presAssocID="{84890F09-0258-764F-BB9C-B37E73569355}" presName="hierChild3" presStyleCnt="0"/>
      <dgm:spPr/>
    </dgm:pt>
    <dgm:pt modelId="{192F6A01-D1C6-6F45-A75C-397A1CB7F7A1}" type="pres">
      <dgm:prSet presAssocID="{84869F28-441C-194F-882D-069BCAACA9D4}" presName="hierRoot1" presStyleCnt="0">
        <dgm:presLayoutVars>
          <dgm:hierBranch val="init"/>
        </dgm:presLayoutVars>
      </dgm:prSet>
      <dgm:spPr/>
    </dgm:pt>
    <dgm:pt modelId="{275F81C1-6F95-5F46-9D01-1AFB911B655A}" type="pres">
      <dgm:prSet presAssocID="{84869F28-441C-194F-882D-069BCAACA9D4}" presName="rootComposite1" presStyleCnt="0"/>
      <dgm:spPr/>
    </dgm:pt>
    <dgm:pt modelId="{43CB4FFE-D3FB-5F4D-BDA2-0967E5CC3279}" type="pres">
      <dgm:prSet presAssocID="{84869F28-441C-194F-882D-069BCAACA9D4}" presName="rootText1" presStyleLbl="node0" presStyleIdx="1" presStyleCnt="3">
        <dgm:presLayoutVars>
          <dgm:chPref val="3"/>
        </dgm:presLayoutVars>
      </dgm:prSet>
      <dgm:spPr/>
    </dgm:pt>
    <dgm:pt modelId="{6F16D1A8-C4D3-A347-94AE-EF2657460E3E}" type="pres">
      <dgm:prSet presAssocID="{84869F28-441C-194F-882D-069BCAACA9D4}" presName="rootConnector1" presStyleLbl="node1" presStyleIdx="0" presStyleCnt="0"/>
      <dgm:spPr/>
    </dgm:pt>
    <dgm:pt modelId="{C366064E-09E5-9E43-AE44-14B86484D950}" type="pres">
      <dgm:prSet presAssocID="{84869F28-441C-194F-882D-069BCAACA9D4}" presName="hierChild2" presStyleCnt="0"/>
      <dgm:spPr/>
    </dgm:pt>
    <dgm:pt modelId="{5496DEBB-0D89-8F49-B46C-C1A9E2B524B3}" type="pres">
      <dgm:prSet presAssocID="{23233960-B98A-1A4C-91B2-29B484F61C0C}" presName="Name37" presStyleLbl="parChTrans1D2" presStyleIdx="0" presStyleCnt="9"/>
      <dgm:spPr/>
    </dgm:pt>
    <dgm:pt modelId="{25C52070-CDEE-ED4B-8FD6-B888703CC580}" type="pres">
      <dgm:prSet presAssocID="{79E17544-F9F9-7142-AB75-820E59CF26A8}" presName="hierRoot2" presStyleCnt="0">
        <dgm:presLayoutVars>
          <dgm:hierBranch val="init"/>
        </dgm:presLayoutVars>
      </dgm:prSet>
      <dgm:spPr/>
    </dgm:pt>
    <dgm:pt modelId="{130B7EC4-A73C-2142-B97C-C53D899A27A5}" type="pres">
      <dgm:prSet presAssocID="{79E17544-F9F9-7142-AB75-820E59CF26A8}" presName="rootComposite" presStyleCnt="0"/>
      <dgm:spPr/>
    </dgm:pt>
    <dgm:pt modelId="{796DC039-D0EB-104F-B040-A2C8740D7FB5}" type="pres">
      <dgm:prSet presAssocID="{79E17544-F9F9-7142-AB75-820E59CF26A8}" presName="rootText" presStyleLbl="node2" presStyleIdx="0" presStyleCnt="9">
        <dgm:presLayoutVars>
          <dgm:chPref val="3"/>
        </dgm:presLayoutVars>
      </dgm:prSet>
      <dgm:spPr/>
    </dgm:pt>
    <dgm:pt modelId="{15A68783-7FAB-424D-8D26-D7703CB7E52F}" type="pres">
      <dgm:prSet presAssocID="{79E17544-F9F9-7142-AB75-820E59CF26A8}" presName="rootConnector" presStyleLbl="node2" presStyleIdx="0" presStyleCnt="9"/>
      <dgm:spPr/>
    </dgm:pt>
    <dgm:pt modelId="{9BA78A1D-3C02-1443-8A32-8ABBCF672BBC}" type="pres">
      <dgm:prSet presAssocID="{79E17544-F9F9-7142-AB75-820E59CF26A8}" presName="hierChild4" presStyleCnt="0"/>
      <dgm:spPr/>
    </dgm:pt>
    <dgm:pt modelId="{8236268A-A168-084C-B31F-1A9AC73C0928}" type="pres">
      <dgm:prSet presAssocID="{79E17544-F9F9-7142-AB75-820E59CF26A8}" presName="hierChild5" presStyleCnt="0"/>
      <dgm:spPr/>
    </dgm:pt>
    <dgm:pt modelId="{9236C650-05CA-E143-8B82-5B8F8FDC79C1}" type="pres">
      <dgm:prSet presAssocID="{0B7CD57A-C890-614E-9D1B-7990FACF9555}" presName="Name37" presStyleLbl="parChTrans1D2" presStyleIdx="1" presStyleCnt="9"/>
      <dgm:spPr/>
    </dgm:pt>
    <dgm:pt modelId="{739D0E86-694F-C04B-872D-12BD55C7EA54}" type="pres">
      <dgm:prSet presAssocID="{374B9742-2C66-1B48-9E16-9BBE2D6EEEF0}" presName="hierRoot2" presStyleCnt="0">
        <dgm:presLayoutVars>
          <dgm:hierBranch val="init"/>
        </dgm:presLayoutVars>
      </dgm:prSet>
      <dgm:spPr/>
    </dgm:pt>
    <dgm:pt modelId="{86D821BC-709C-AB47-85BC-00C7B20305CF}" type="pres">
      <dgm:prSet presAssocID="{374B9742-2C66-1B48-9E16-9BBE2D6EEEF0}" presName="rootComposite" presStyleCnt="0"/>
      <dgm:spPr/>
    </dgm:pt>
    <dgm:pt modelId="{3AFBD138-1FB7-AE42-B4D0-33CC50F529D1}" type="pres">
      <dgm:prSet presAssocID="{374B9742-2C66-1B48-9E16-9BBE2D6EEEF0}" presName="rootText" presStyleLbl="node2" presStyleIdx="1" presStyleCnt="9" custLinFactNeighborY="1">
        <dgm:presLayoutVars>
          <dgm:chPref val="3"/>
        </dgm:presLayoutVars>
      </dgm:prSet>
      <dgm:spPr/>
    </dgm:pt>
    <dgm:pt modelId="{0E6C0B91-E692-8A42-B422-3B60512672F7}" type="pres">
      <dgm:prSet presAssocID="{374B9742-2C66-1B48-9E16-9BBE2D6EEEF0}" presName="rootConnector" presStyleLbl="node2" presStyleIdx="1" presStyleCnt="9"/>
      <dgm:spPr/>
    </dgm:pt>
    <dgm:pt modelId="{57161CBF-BC6E-4A42-BE01-F67ECE631F42}" type="pres">
      <dgm:prSet presAssocID="{374B9742-2C66-1B48-9E16-9BBE2D6EEEF0}" presName="hierChild4" presStyleCnt="0"/>
      <dgm:spPr/>
    </dgm:pt>
    <dgm:pt modelId="{7DF6A1D2-5C95-5C48-94C1-F2B29F4D8A7E}" type="pres">
      <dgm:prSet presAssocID="{374B9742-2C66-1B48-9E16-9BBE2D6EEEF0}" presName="hierChild5" presStyleCnt="0"/>
      <dgm:spPr/>
    </dgm:pt>
    <dgm:pt modelId="{92D6FEA7-8499-9B45-9BD5-A5CBCD859608}" type="pres">
      <dgm:prSet presAssocID="{37676850-9F64-4C4E-8B56-4E2FAFAFA2E6}" presName="Name37" presStyleLbl="parChTrans1D2" presStyleIdx="2" presStyleCnt="9"/>
      <dgm:spPr/>
    </dgm:pt>
    <dgm:pt modelId="{6DA29665-19F7-A949-8FD2-63428BF784BA}" type="pres">
      <dgm:prSet presAssocID="{8736B00E-39E0-9D41-9B4B-995C6B8C368C}" presName="hierRoot2" presStyleCnt="0">
        <dgm:presLayoutVars>
          <dgm:hierBranch val="init"/>
        </dgm:presLayoutVars>
      </dgm:prSet>
      <dgm:spPr/>
    </dgm:pt>
    <dgm:pt modelId="{3A096180-88E6-0748-8D3E-F63ABB5B3B63}" type="pres">
      <dgm:prSet presAssocID="{8736B00E-39E0-9D41-9B4B-995C6B8C368C}" presName="rootComposite" presStyleCnt="0"/>
      <dgm:spPr/>
    </dgm:pt>
    <dgm:pt modelId="{44B1FF09-2B10-7B40-9A6B-25865B238F2C}" type="pres">
      <dgm:prSet presAssocID="{8736B00E-39E0-9D41-9B4B-995C6B8C368C}" presName="rootText" presStyleLbl="node2" presStyleIdx="2" presStyleCnt="9">
        <dgm:presLayoutVars>
          <dgm:chPref val="3"/>
        </dgm:presLayoutVars>
      </dgm:prSet>
      <dgm:spPr/>
    </dgm:pt>
    <dgm:pt modelId="{058EA3FE-110F-174B-95C3-7BAE2F775034}" type="pres">
      <dgm:prSet presAssocID="{8736B00E-39E0-9D41-9B4B-995C6B8C368C}" presName="rootConnector" presStyleLbl="node2" presStyleIdx="2" presStyleCnt="9"/>
      <dgm:spPr/>
    </dgm:pt>
    <dgm:pt modelId="{44E7E26A-15A1-2249-BC27-90B4F34E0296}" type="pres">
      <dgm:prSet presAssocID="{8736B00E-39E0-9D41-9B4B-995C6B8C368C}" presName="hierChild4" presStyleCnt="0"/>
      <dgm:spPr/>
    </dgm:pt>
    <dgm:pt modelId="{ED4B49CC-6DAB-C24E-ADB0-8CDE21A734B5}" type="pres">
      <dgm:prSet presAssocID="{8736B00E-39E0-9D41-9B4B-995C6B8C368C}" presName="hierChild5" presStyleCnt="0"/>
      <dgm:spPr/>
    </dgm:pt>
    <dgm:pt modelId="{65148703-168A-8642-AB9D-4561331AA6C8}" type="pres">
      <dgm:prSet presAssocID="{DA69452C-868E-4F42-B528-4ED57FF369EE}" presName="Name37" presStyleLbl="parChTrans1D2" presStyleIdx="3" presStyleCnt="9"/>
      <dgm:spPr/>
    </dgm:pt>
    <dgm:pt modelId="{DBBB69C5-3B45-DC43-943B-8659252B354C}" type="pres">
      <dgm:prSet presAssocID="{6820C25C-2DFC-1047-8FF2-2FDA0418ABEA}" presName="hierRoot2" presStyleCnt="0">
        <dgm:presLayoutVars>
          <dgm:hierBranch val="init"/>
        </dgm:presLayoutVars>
      </dgm:prSet>
      <dgm:spPr/>
    </dgm:pt>
    <dgm:pt modelId="{78EFBF0A-57F9-D844-99F5-6DCDB5372C88}" type="pres">
      <dgm:prSet presAssocID="{6820C25C-2DFC-1047-8FF2-2FDA0418ABEA}" presName="rootComposite" presStyleCnt="0"/>
      <dgm:spPr/>
    </dgm:pt>
    <dgm:pt modelId="{432909DC-CB5A-6848-8973-F96EBA08353B}" type="pres">
      <dgm:prSet presAssocID="{6820C25C-2DFC-1047-8FF2-2FDA0418ABEA}" presName="rootText" presStyleLbl="node2" presStyleIdx="3" presStyleCnt="9">
        <dgm:presLayoutVars>
          <dgm:chPref val="3"/>
        </dgm:presLayoutVars>
      </dgm:prSet>
      <dgm:spPr/>
    </dgm:pt>
    <dgm:pt modelId="{EECBBF0F-481A-CE47-ACFE-7F0D84B4F0BF}" type="pres">
      <dgm:prSet presAssocID="{6820C25C-2DFC-1047-8FF2-2FDA0418ABEA}" presName="rootConnector" presStyleLbl="node2" presStyleIdx="3" presStyleCnt="9"/>
      <dgm:spPr/>
    </dgm:pt>
    <dgm:pt modelId="{F3DD2896-9E89-DE48-AE35-F6365A3F899C}" type="pres">
      <dgm:prSet presAssocID="{6820C25C-2DFC-1047-8FF2-2FDA0418ABEA}" presName="hierChild4" presStyleCnt="0"/>
      <dgm:spPr/>
    </dgm:pt>
    <dgm:pt modelId="{BE7BD55C-CEA3-124E-8D63-810CB7162AF7}" type="pres">
      <dgm:prSet presAssocID="{6820C25C-2DFC-1047-8FF2-2FDA0418ABEA}" presName="hierChild5" presStyleCnt="0"/>
      <dgm:spPr/>
    </dgm:pt>
    <dgm:pt modelId="{BB7F3AEE-6535-174E-8744-2BCFA45A9BC8}" type="pres">
      <dgm:prSet presAssocID="{D690925E-C786-C440-9E2C-AF593D3512E2}" presName="Name37" presStyleLbl="parChTrans1D2" presStyleIdx="4" presStyleCnt="9"/>
      <dgm:spPr/>
    </dgm:pt>
    <dgm:pt modelId="{C8F6BB5F-401F-654D-8F3C-C5CDC65E5E90}" type="pres">
      <dgm:prSet presAssocID="{BEA292E6-F2DC-6C4A-95E6-AEBD7B805D3C}" presName="hierRoot2" presStyleCnt="0">
        <dgm:presLayoutVars>
          <dgm:hierBranch val="init"/>
        </dgm:presLayoutVars>
      </dgm:prSet>
      <dgm:spPr/>
    </dgm:pt>
    <dgm:pt modelId="{8FCD9D3C-8437-244D-AAC5-1C8DEE401481}" type="pres">
      <dgm:prSet presAssocID="{BEA292E6-F2DC-6C4A-95E6-AEBD7B805D3C}" presName="rootComposite" presStyleCnt="0"/>
      <dgm:spPr/>
    </dgm:pt>
    <dgm:pt modelId="{8F1EF401-4491-4143-85D8-E2BAA2DAF623}" type="pres">
      <dgm:prSet presAssocID="{BEA292E6-F2DC-6C4A-95E6-AEBD7B805D3C}" presName="rootText" presStyleLbl="node2" presStyleIdx="4" presStyleCnt="9">
        <dgm:presLayoutVars>
          <dgm:chPref val="3"/>
        </dgm:presLayoutVars>
      </dgm:prSet>
      <dgm:spPr/>
    </dgm:pt>
    <dgm:pt modelId="{31DE211A-961F-5346-BEEA-F4FAB9872D33}" type="pres">
      <dgm:prSet presAssocID="{BEA292E6-F2DC-6C4A-95E6-AEBD7B805D3C}" presName="rootConnector" presStyleLbl="node2" presStyleIdx="4" presStyleCnt="9"/>
      <dgm:spPr/>
    </dgm:pt>
    <dgm:pt modelId="{664AC308-BE9A-4644-B80F-79AB715DEC8E}" type="pres">
      <dgm:prSet presAssocID="{BEA292E6-F2DC-6C4A-95E6-AEBD7B805D3C}" presName="hierChild4" presStyleCnt="0"/>
      <dgm:spPr/>
    </dgm:pt>
    <dgm:pt modelId="{32BED650-0A0A-C548-8576-F5D8F4AA1161}" type="pres">
      <dgm:prSet presAssocID="{BEA292E6-F2DC-6C4A-95E6-AEBD7B805D3C}" presName="hierChild5" presStyleCnt="0"/>
      <dgm:spPr/>
    </dgm:pt>
    <dgm:pt modelId="{828A0AC4-4DA0-9F43-98E3-93351D799D25}" type="pres">
      <dgm:prSet presAssocID="{5E22F69C-DA33-624A-8C6F-AAC72AB3C2D7}" presName="Name37" presStyleLbl="parChTrans1D2" presStyleIdx="5" presStyleCnt="9"/>
      <dgm:spPr/>
    </dgm:pt>
    <dgm:pt modelId="{5D10DC39-2618-A54B-A06E-042636FE4EAA}" type="pres">
      <dgm:prSet presAssocID="{FCECCCD4-9816-D14C-9D20-B46316DE600C}" presName="hierRoot2" presStyleCnt="0">
        <dgm:presLayoutVars>
          <dgm:hierBranch val="init"/>
        </dgm:presLayoutVars>
      </dgm:prSet>
      <dgm:spPr/>
    </dgm:pt>
    <dgm:pt modelId="{71369692-1F73-5346-B052-B74B18EE6AC6}" type="pres">
      <dgm:prSet presAssocID="{FCECCCD4-9816-D14C-9D20-B46316DE600C}" presName="rootComposite" presStyleCnt="0"/>
      <dgm:spPr/>
    </dgm:pt>
    <dgm:pt modelId="{0D120EE9-0C70-E04E-8819-332A195192C0}" type="pres">
      <dgm:prSet presAssocID="{FCECCCD4-9816-D14C-9D20-B46316DE600C}" presName="rootText" presStyleLbl="node2" presStyleIdx="5" presStyleCnt="9">
        <dgm:presLayoutVars>
          <dgm:chPref val="3"/>
        </dgm:presLayoutVars>
      </dgm:prSet>
      <dgm:spPr/>
    </dgm:pt>
    <dgm:pt modelId="{DCABA99E-6C30-8342-8A43-50523789C7DD}" type="pres">
      <dgm:prSet presAssocID="{FCECCCD4-9816-D14C-9D20-B46316DE600C}" presName="rootConnector" presStyleLbl="node2" presStyleIdx="5" presStyleCnt="9"/>
      <dgm:spPr/>
    </dgm:pt>
    <dgm:pt modelId="{C524237B-27C3-4344-957D-08E83AE573F3}" type="pres">
      <dgm:prSet presAssocID="{FCECCCD4-9816-D14C-9D20-B46316DE600C}" presName="hierChild4" presStyleCnt="0"/>
      <dgm:spPr/>
    </dgm:pt>
    <dgm:pt modelId="{72AAA54A-8559-524E-A830-D2DC1727000A}" type="pres">
      <dgm:prSet presAssocID="{FCECCCD4-9816-D14C-9D20-B46316DE600C}" presName="hierChild5" presStyleCnt="0"/>
      <dgm:spPr/>
    </dgm:pt>
    <dgm:pt modelId="{7C834D52-FC67-0141-9173-F47C090DFA59}" type="pres">
      <dgm:prSet presAssocID="{06E2109E-4649-C340-A1DD-46D0DEDAEF7D}" presName="Name37" presStyleLbl="parChTrans1D2" presStyleIdx="6" presStyleCnt="9"/>
      <dgm:spPr/>
    </dgm:pt>
    <dgm:pt modelId="{B00DACCB-BC1E-4541-B68C-F880A16C6C25}" type="pres">
      <dgm:prSet presAssocID="{56A1F2C5-03D8-B44B-9011-A46FC0AEA97A}" presName="hierRoot2" presStyleCnt="0">
        <dgm:presLayoutVars>
          <dgm:hierBranch val="init"/>
        </dgm:presLayoutVars>
      </dgm:prSet>
      <dgm:spPr/>
    </dgm:pt>
    <dgm:pt modelId="{D20E055B-DE2C-1944-90C8-90C529F6BCCD}" type="pres">
      <dgm:prSet presAssocID="{56A1F2C5-03D8-B44B-9011-A46FC0AEA97A}" presName="rootComposite" presStyleCnt="0"/>
      <dgm:spPr/>
    </dgm:pt>
    <dgm:pt modelId="{5D26B63B-154C-274C-92CA-507551A108A5}" type="pres">
      <dgm:prSet presAssocID="{56A1F2C5-03D8-B44B-9011-A46FC0AEA97A}" presName="rootText" presStyleLbl="node2" presStyleIdx="6" presStyleCnt="9">
        <dgm:presLayoutVars>
          <dgm:chPref val="3"/>
        </dgm:presLayoutVars>
      </dgm:prSet>
      <dgm:spPr/>
    </dgm:pt>
    <dgm:pt modelId="{C22B4342-8039-3A4D-91DA-3B4618654ED8}" type="pres">
      <dgm:prSet presAssocID="{56A1F2C5-03D8-B44B-9011-A46FC0AEA97A}" presName="rootConnector" presStyleLbl="node2" presStyleIdx="6" presStyleCnt="9"/>
      <dgm:spPr/>
    </dgm:pt>
    <dgm:pt modelId="{95C1E9E0-731C-8146-83F1-E6CFA16A7159}" type="pres">
      <dgm:prSet presAssocID="{56A1F2C5-03D8-B44B-9011-A46FC0AEA97A}" presName="hierChild4" presStyleCnt="0"/>
      <dgm:spPr/>
    </dgm:pt>
    <dgm:pt modelId="{3129E08B-1DE0-7F4A-92DA-24B30C56603A}" type="pres">
      <dgm:prSet presAssocID="{56A1F2C5-03D8-B44B-9011-A46FC0AEA97A}" presName="hierChild5" presStyleCnt="0"/>
      <dgm:spPr/>
    </dgm:pt>
    <dgm:pt modelId="{0A64B79E-3BA2-9A4C-AF06-A0867E682EE3}" type="pres">
      <dgm:prSet presAssocID="{612B0CD7-B00B-314B-A652-21206154EDF6}" presName="Name37" presStyleLbl="parChTrans1D2" presStyleIdx="7" presStyleCnt="9"/>
      <dgm:spPr/>
    </dgm:pt>
    <dgm:pt modelId="{9F0C7311-DEC2-854D-9D9C-A5949DA3C612}" type="pres">
      <dgm:prSet presAssocID="{478688F7-235E-E648-92CB-40B491931A62}" presName="hierRoot2" presStyleCnt="0">
        <dgm:presLayoutVars>
          <dgm:hierBranch val="init"/>
        </dgm:presLayoutVars>
      </dgm:prSet>
      <dgm:spPr/>
    </dgm:pt>
    <dgm:pt modelId="{0411399B-59F9-CF4E-8C27-AA4E9B92F723}" type="pres">
      <dgm:prSet presAssocID="{478688F7-235E-E648-92CB-40B491931A62}" presName="rootComposite" presStyleCnt="0"/>
      <dgm:spPr/>
    </dgm:pt>
    <dgm:pt modelId="{B8AF71A7-6831-A04A-85E4-5AF3118C771A}" type="pres">
      <dgm:prSet presAssocID="{478688F7-235E-E648-92CB-40B491931A62}" presName="rootText" presStyleLbl="node2" presStyleIdx="7" presStyleCnt="9">
        <dgm:presLayoutVars>
          <dgm:chPref val="3"/>
        </dgm:presLayoutVars>
      </dgm:prSet>
      <dgm:spPr/>
    </dgm:pt>
    <dgm:pt modelId="{3568B5D2-FAD1-0148-AFA0-0F84D6C9A324}" type="pres">
      <dgm:prSet presAssocID="{478688F7-235E-E648-92CB-40B491931A62}" presName="rootConnector" presStyleLbl="node2" presStyleIdx="7" presStyleCnt="9"/>
      <dgm:spPr/>
    </dgm:pt>
    <dgm:pt modelId="{6C8894B4-F7E2-FB4B-B03C-8546A1295E42}" type="pres">
      <dgm:prSet presAssocID="{478688F7-235E-E648-92CB-40B491931A62}" presName="hierChild4" presStyleCnt="0"/>
      <dgm:spPr/>
    </dgm:pt>
    <dgm:pt modelId="{4DEEB455-76C2-F641-A3CD-F5EE096CF75D}" type="pres">
      <dgm:prSet presAssocID="{478688F7-235E-E648-92CB-40B491931A62}" presName="hierChild5" presStyleCnt="0"/>
      <dgm:spPr/>
    </dgm:pt>
    <dgm:pt modelId="{B18AD492-9ED5-5241-9E93-35D060D2544A}" type="pres">
      <dgm:prSet presAssocID="{92923148-0E3F-B64C-82A1-24D3F2E5FA44}" presName="Name37" presStyleLbl="parChTrans1D2" presStyleIdx="8" presStyleCnt="9"/>
      <dgm:spPr/>
    </dgm:pt>
    <dgm:pt modelId="{717A9909-CE9B-0146-B979-89EA9446FD6E}" type="pres">
      <dgm:prSet presAssocID="{404FDF4D-A8AF-3346-B3FA-21A8126A37E5}" presName="hierRoot2" presStyleCnt="0">
        <dgm:presLayoutVars>
          <dgm:hierBranch val="init"/>
        </dgm:presLayoutVars>
      </dgm:prSet>
      <dgm:spPr/>
    </dgm:pt>
    <dgm:pt modelId="{DBB5798C-A354-BE48-BA0B-68B4C7BC47C4}" type="pres">
      <dgm:prSet presAssocID="{404FDF4D-A8AF-3346-B3FA-21A8126A37E5}" presName="rootComposite" presStyleCnt="0"/>
      <dgm:spPr/>
    </dgm:pt>
    <dgm:pt modelId="{769D9B8E-7172-734F-9819-766A73A8B78C}" type="pres">
      <dgm:prSet presAssocID="{404FDF4D-A8AF-3346-B3FA-21A8126A37E5}" presName="rootText" presStyleLbl="node2" presStyleIdx="8" presStyleCnt="9">
        <dgm:presLayoutVars>
          <dgm:chPref val="3"/>
        </dgm:presLayoutVars>
      </dgm:prSet>
      <dgm:spPr/>
    </dgm:pt>
    <dgm:pt modelId="{7EA46E63-A0FA-514F-9522-B1BB9D4538EA}" type="pres">
      <dgm:prSet presAssocID="{404FDF4D-A8AF-3346-B3FA-21A8126A37E5}" presName="rootConnector" presStyleLbl="node2" presStyleIdx="8" presStyleCnt="9"/>
      <dgm:spPr/>
    </dgm:pt>
    <dgm:pt modelId="{B201B919-6059-B040-8499-E95C889BEAFF}" type="pres">
      <dgm:prSet presAssocID="{404FDF4D-A8AF-3346-B3FA-21A8126A37E5}" presName="hierChild4" presStyleCnt="0"/>
      <dgm:spPr/>
    </dgm:pt>
    <dgm:pt modelId="{D94631BE-6D95-794A-A5DE-E627FF68B2DE}" type="pres">
      <dgm:prSet presAssocID="{404FDF4D-A8AF-3346-B3FA-21A8126A37E5}" presName="hierChild5" presStyleCnt="0"/>
      <dgm:spPr/>
    </dgm:pt>
    <dgm:pt modelId="{A1E6D67C-51F3-A442-8877-DDA88E7151E8}" type="pres">
      <dgm:prSet presAssocID="{84869F28-441C-194F-882D-069BCAACA9D4}" presName="hierChild3" presStyleCnt="0"/>
      <dgm:spPr/>
    </dgm:pt>
    <dgm:pt modelId="{65075F2D-BDD9-B543-8518-CBBB36C3D9AE}" type="pres">
      <dgm:prSet presAssocID="{61172A01-A032-824D-B86B-EB829D84D6E7}" presName="hierRoot1" presStyleCnt="0">
        <dgm:presLayoutVars>
          <dgm:hierBranch val="init"/>
        </dgm:presLayoutVars>
      </dgm:prSet>
      <dgm:spPr/>
    </dgm:pt>
    <dgm:pt modelId="{15C8E659-A748-D94B-AF06-0ED5691315DE}" type="pres">
      <dgm:prSet presAssocID="{61172A01-A032-824D-B86B-EB829D84D6E7}" presName="rootComposite1" presStyleCnt="0"/>
      <dgm:spPr/>
    </dgm:pt>
    <dgm:pt modelId="{8BBD4546-AFE0-CE4B-9314-226917C8792E}" type="pres">
      <dgm:prSet presAssocID="{61172A01-A032-824D-B86B-EB829D84D6E7}" presName="rootText1" presStyleLbl="node0" presStyleIdx="2" presStyleCnt="3">
        <dgm:presLayoutVars>
          <dgm:chPref val="3"/>
        </dgm:presLayoutVars>
      </dgm:prSet>
      <dgm:spPr/>
    </dgm:pt>
    <dgm:pt modelId="{BE3ECFB6-503B-2E4B-935F-65F54DBF72F9}" type="pres">
      <dgm:prSet presAssocID="{61172A01-A032-824D-B86B-EB829D84D6E7}" presName="rootConnector1" presStyleLbl="node1" presStyleIdx="0" presStyleCnt="0"/>
      <dgm:spPr/>
    </dgm:pt>
    <dgm:pt modelId="{08073D1F-1B39-6F43-AB2E-7D7A1A22EC77}" type="pres">
      <dgm:prSet presAssocID="{61172A01-A032-824D-B86B-EB829D84D6E7}" presName="hierChild2" presStyleCnt="0"/>
      <dgm:spPr/>
    </dgm:pt>
    <dgm:pt modelId="{5506EED3-CC7E-2A4A-94FE-C03B6FCD98AB}" type="pres">
      <dgm:prSet presAssocID="{61172A01-A032-824D-B86B-EB829D84D6E7}" presName="hierChild3" presStyleCnt="0"/>
      <dgm:spPr/>
    </dgm:pt>
  </dgm:ptLst>
  <dgm:cxnLst>
    <dgm:cxn modelId="{B2E42E01-E9A9-C849-A11E-3C9D109ACF7D}" type="presOf" srcId="{8736B00E-39E0-9D41-9B4B-995C6B8C368C}" destId="{058EA3FE-110F-174B-95C3-7BAE2F775034}" srcOrd="1" destOrd="0" presId="urn:microsoft.com/office/officeart/2005/8/layout/orgChart1"/>
    <dgm:cxn modelId="{07F5440A-6AAE-5D49-89ED-A83F40B1243A}" type="presOf" srcId="{84890F09-0258-764F-BB9C-B37E73569355}" destId="{451AD920-4265-D545-BE8D-93D05F914E7A}" srcOrd="0" destOrd="0" presId="urn:microsoft.com/office/officeart/2005/8/layout/orgChart1"/>
    <dgm:cxn modelId="{8D93EF11-A2C6-DA4A-9F71-ADDFBBD64981}" srcId="{DEBDD8D5-3244-384E-97ED-045F105CF575}" destId="{84869F28-441C-194F-882D-069BCAACA9D4}" srcOrd="1" destOrd="0" parTransId="{D1BDFD39-0E6A-7F40-8AF8-34D9AC323F41}" sibTransId="{9808D580-8E82-054B-9F93-497CE7817EEB}"/>
    <dgm:cxn modelId="{63620225-8719-9847-BF08-D31499295243}" type="presOf" srcId="{79E17544-F9F9-7142-AB75-820E59CF26A8}" destId="{796DC039-D0EB-104F-B040-A2C8740D7FB5}" srcOrd="0" destOrd="0" presId="urn:microsoft.com/office/officeart/2005/8/layout/orgChart1"/>
    <dgm:cxn modelId="{62155D26-751A-B841-9656-279B6614FE0D}" type="presOf" srcId="{5E22F69C-DA33-624A-8C6F-AAC72AB3C2D7}" destId="{828A0AC4-4DA0-9F43-98E3-93351D799D25}" srcOrd="0" destOrd="0" presId="urn:microsoft.com/office/officeart/2005/8/layout/orgChart1"/>
    <dgm:cxn modelId="{ADAFC126-8C82-1D4D-84F0-304A30BB9D4E}" type="presOf" srcId="{BEA292E6-F2DC-6C4A-95E6-AEBD7B805D3C}" destId="{8F1EF401-4491-4143-85D8-E2BAA2DAF623}" srcOrd="0" destOrd="0" presId="urn:microsoft.com/office/officeart/2005/8/layout/orgChart1"/>
    <dgm:cxn modelId="{4140D526-04A7-6D46-A81F-A4BDBD3AB06A}" type="presOf" srcId="{404FDF4D-A8AF-3346-B3FA-21A8126A37E5}" destId="{7EA46E63-A0FA-514F-9522-B1BB9D4538EA}" srcOrd="1" destOrd="0" presId="urn:microsoft.com/office/officeart/2005/8/layout/orgChart1"/>
    <dgm:cxn modelId="{4A02472A-283F-CB4D-B270-53ECD400E161}" type="presOf" srcId="{84890F09-0258-764F-BB9C-B37E73569355}" destId="{FC1BB6EA-2F5B-EC41-BF52-2846D556B9B5}" srcOrd="1" destOrd="0" presId="urn:microsoft.com/office/officeart/2005/8/layout/orgChart1"/>
    <dgm:cxn modelId="{1C17A331-F78F-C24E-B2E3-39CC34FC143C}" srcId="{84869F28-441C-194F-882D-069BCAACA9D4}" destId="{404FDF4D-A8AF-3346-B3FA-21A8126A37E5}" srcOrd="8" destOrd="0" parTransId="{92923148-0E3F-B64C-82A1-24D3F2E5FA44}" sibTransId="{D17BFAC2-006C-A14A-AC13-1922CD313B60}"/>
    <dgm:cxn modelId="{578CD732-1642-0D4C-9F7A-2F6CD8685D5D}" type="presOf" srcId="{06E2109E-4649-C340-A1DD-46D0DEDAEF7D}" destId="{7C834D52-FC67-0141-9173-F47C090DFA59}" srcOrd="0" destOrd="0" presId="urn:microsoft.com/office/officeart/2005/8/layout/orgChart1"/>
    <dgm:cxn modelId="{4BCF4335-05DA-0946-AD2C-B0824F202FEC}" type="presOf" srcId="{84869F28-441C-194F-882D-069BCAACA9D4}" destId="{43CB4FFE-D3FB-5F4D-BDA2-0967E5CC3279}" srcOrd="0" destOrd="0" presId="urn:microsoft.com/office/officeart/2005/8/layout/orgChart1"/>
    <dgm:cxn modelId="{DB7A2339-5A05-C04F-BDDC-B85CEA41D57D}" type="presOf" srcId="{6820C25C-2DFC-1047-8FF2-2FDA0418ABEA}" destId="{432909DC-CB5A-6848-8973-F96EBA08353B}" srcOrd="0" destOrd="0" presId="urn:microsoft.com/office/officeart/2005/8/layout/orgChart1"/>
    <dgm:cxn modelId="{E62FCB39-F5CD-AB42-B928-9BDA4F1EAF94}" type="presOf" srcId="{FCECCCD4-9816-D14C-9D20-B46316DE600C}" destId="{DCABA99E-6C30-8342-8A43-50523789C7DD}" srcOrd="1" destOrd="0" presId="urn:microsoft.com/office/officeart/2005/8/layout/orgChart1"/>
    <dgm:cxn modelId="{9517A249-E82C-E144-99F9-D27EB337DF77}" type="presOf" srcId="{56A1F2C5-03D8-B44B-9011-A46FC0AEA97A}" destId="{C22B4342-8039-3A4D-91DA-3B4618654ED8}" srcOrd="1" destOrd="0" presId="urn:microsoft.com/office/officeart/2005/8/layout/orgChart1"/>
    <dgm:cxn modelId="{F798914C-6189-714A-BA2D-EA689AA967FB}" type="presOf" srcId="{478688F7-235E-E648-92CB-40B491931A62}" destId="{B8AF71A7-6831-A04A-85E4-5AF3118C771A}" srcOrd="0" destOrd="0" presId="urn:microsoft.com/office/officeart/2005/8/layout/orgChart1"/>
    <dgm:cxn modelId="{864DFA50-3181-9641-88E8-0ADD529DDEB5}" type="presOf" srcId="{DA69452C-868E-4F42-B528-4ED57FF369EE}" destId="{65148703-168A-8642-AB9D-4561331AA6C8}" srcOrd="0" destOrd="0" presId="urn:microsoft.com/office/officeart/2005/8/layout/orgChart1"/>
    <dgm:cxn modelId="{78685E58-2996-2447-8C22-8796C5A2A619}" srcId="{84869F28-441C-194F-882D-069BCAACA9D4}" destId="{6820C25C-2DFC-1047-8FF2-2FDA0418ABEA}" srcOrd="3" destOrd="0" parTransId="{DA69452C-868E-4F42-B528-4ED57FF369EE}" sibTransId="{81E08F19-8276-B346-A0A8-0F1D5F6C4C0A}"/>
    <dgm:cxn modelId="{5A6B995A-FD7B-A245-824F-98917F3F3459}" type="presOf" srcId="{374B9742-2C66-1B48-9E16-9BBE2D6EEEF0}" destId="{3AFBD138-1FB7-AE42-B4D0-33CC50F529D1}" srcOrd="0" destOrd="0" presId="urn:microsoft.com/office/officeart/2005/8/layout/orgChart1"/>
    <dgm:cxn modelId="{A0F7A15E-0CA9-9843-A19D-83433751A5AC}" type="presOf" srcId="{0B7CD57A-C890-614E-9D1B-7990FACF9555}" destId="{9236C650-05CA-E143-8B82-5B8F8FDC79C1}" srcOrd="0" destOrd="0" presId="urn:microsoft.com/office/officeart/2005/8/layout/orgChart1"/>
    <dgm:cxn modelId="{B2C3A460-79D1-A147-9016-8CD5043F4422}" type="presOf" srcId="{56A1F2C5-03D8-B44B-9011-A46FC0AEA97A}" destId="{5D26B63B-154C-274C-92CA-507551A108A5}" srcOrd="0" destOrd="0" presId="urn:microsoft.com/office/officeart/2005/8/layout/orgChart1"/>
    <dgm:cxn modelId="{53848F61-54F0-FD4A-B839-90FDEE825E8C}" type="presOf" srcId="{DEBDD8D5-3244-384E-97ED-045F105CF575}" destId="{1075B9B7-73AA-5D4A-B1B6-64A666B5B9E3}" srcOrd="0" destOrd="0" presId="urn:microsoft.com/office/officeart/2005/8/layout/orgChart1"/>
    <dgm:cxn modelId="{12C1D06C-5D52-B740-BF66-38233B0E473B}" type="presOf" srcId="{478688F7-235E-E648-92CB-40B491931A62}" destId="{3568B5D2-FAD1-0148-AFA0-0F84D6C9A324}" srcOrd="1" destOrd="0" presId="urn:microsoft.com/office/officeart/2005/8/layout/orgChart1"/>
    <dgm:cxn modelId="{EB229F77-AD6F-9D40-BD7D-FB0D3799118E}" type="presOf" srcId="{6820C25C-2DFC-1047-8FF2-2FDA0418ABEA}" destId="{EECBBF0F-481A-CE47-ACFE-7F0D84B4F0BF}" srcOrd="1" destOrd="0" presId="urn:microsoft.com/office/officeart/2005/8/layout/orgChart1"/>
    <dgm:cxn modelId="{DF47CC78-55AA-2546-BB1F-2C99F88544E4}" type="presOf" srcId="{92923148-0E3F-B64C-82A1-24D3F2E5FA44}" destId="{B18AD492-9ED5-5241-9E93-35D060D2544A}" srcOrd="0" destOrd="0" presId="urn:microsoft.com/office/officeart/2005/8/layout/orgChart1"/>
    <dgm:cxn modelId="{1ABDDE7C-5383-B64B-9D8B-C17DBC8DBA82}" type="presOf" srcId="{404FDF4D-A8AF-3346-B3FA-21A8126A37E5}" destId="{769D9B8E-7172-734F-9819-766A73A8B78C}" srcOrd="0" destOrd="0" presId="urn:microsoft.com/office/officeart/2005/8/layout/orgChart1"/>
    <dgm:cxn modelId="{71E15F80-8BF4-DF4F-96A3-56375CD2D6E7}" type="presOf" srcId="{8736B00E-39E0-9D41-9B4B-995C6B8C368C}" destId="{44B1FF09-2B10-7B40-9A6B-25865B238F2C}" srcOrd="0" destOrd="0" presId="urn:microsoft.com/office/officeart/2005/8/layout/orgChart1"/>
    <dgm:cxn modelId="{E6687B87-1D3B-2547-B751-6E85D8601F00}" type="presOf" srcId="{61172A01-A032-824D-B86B-EB829D84D6E7}" destId="{BE3ECFB6-503B-2E4B-935F-65F54DBF72F9}" srcOrd="1" destOrd="0" presId="urn:microsoft.com/office/officeart/2005/8/layout/orgChart1"/>
    <dgm:cxn modelId="{88226E89-0F3C-FF4B-B797-D6966EBE723E}" type="presOf" srcId="{84869F28-441C-194F-882D-069BCAACA9D4}" destId="{6F16D1A8-C4D3-A347-94AE-EF2657460E3E}" srcOrd="1" destOrd="0" presId="urn:microsoft.com/office/officeart/2005/8/layout/orgChart1"/>
    <dgm:cxn modelId="{CD95438C-12DE-954B-AAF8-2051C52FF67C}" type="presOf" srcId="{612B0CD7-B00B-314B-A652-21206154EDF6}" destId="{0A64B79E-3BA2-9A4C-AF06-A0867E682EE3}" srcOrd="0" destOrd="0" presId="urn:microsoft.com/office/officeart/2005/8/layout/orgChart1"/>
    <dgm:cxn modelId="{FED6F28C-EE3A-D041-AAED-4702E103C6D4}" type="presOf" srcId="{BEA292E6-F2DC-6C4A-95E6-AEBD7B805D3C}" destId="{31DE211A-961F-5346-BEEA-F4FAB9872D33}" srcOrd="1" destOrd="0" presId="urn:microsoft.com/office/officeart/2005/8/layout/orgChart1"/>
    <dgm:cxn modelId="{E9CAF694-C7B6-B241-8612-048E8C1D4FCE}" type="presOf" srcId="{23233960-B98A-1A4C-91B2-29B484F61C0C}" destId="{5496DEBB-0D89-8F49-B46C-C1A9E2B524B3}" srcOrd="0" destOrd="0" presId="urn:microsoft.com/office/officeart/2005/8/layout/orgChart1"/>
    <dgm:cxn modelId="{C003689B-3C72-5143-AE11-848D480D3ED4}" srcId="{84869F28-441C-194F-882D-069BCAACA9D4}" destId="{FCECCCD4-9816-D14C-9D20-B46316DE600C}" srcOrd="5" destOrd="0" parTransId="{5E22F69C-DA33-624A-8C6F-AAC72AB3C2D7}" sibTransId="{FF4C6B77-016B-D544-A9E1-224DB78E7E8C}"/>
    <dgm:cxn modelId="{3A8765A1-07D3-5C4B-93F8-004C2BE26174}" type="presOf" srcId="{37676850-9F64-4C4E-8B56-4E2FAFAFA2E6}" destId="{92D6FEA7-8499-9B45-9BD5-A5CBCD859608}" srcOrd="0" destOrd="0" presId="urn:microsoft.com/office/officeart/2005/8/layout/orgChart1"/>
    <dgm:cxn modelId="{74D286A4-08CB-BE4A-B270-2EC9B47A9380}" srcId="{84869F28-441C-194F-882D-069BCAACA9D4}" destId="{478688F7-235E-E648-92CB-40B491931A62}" srcOrd="7" destOrd="0" parTransId="{612B0CD7-B00B-314B-A652-21206154EDF6}" sibTransId="{8521B895-4983-F647-9C91-FA2186F88404}"/>
    <dgm:cxn modelId="{0EA8C4A5-0160-CC42-B61F-D6E885B247C1}" srcId="{84869F28-441C-194F-882D-069BCAACA9D4}" destId="{BEA292E6-F2DC-6C4A-95E6-AEBD7B805D3C}" srcOrd="4" destOrd="0" parTransId="{D690925E-C786-C440-9E2C-AF593D3512E2}" sibTransId="{007AC7AC-7CA0-824F-A2D3-EBAAC81F9E6A}"/>
    <dgm:cxn modelId="{03063BB4-FDEC-C947-B49B-2D8398DC6FEE}" type="presOf" srcId="{FCECCCD4-9816-D14C-9D20-B46316DE600C}" destId="{0D120EE9-0C70-E04E-8819-332A195192C0}" srcOrd="0" destOrd="0" presId="urn:microsoft.com/office/officeart/2005/8/layout/orgChart1"/>
    <dgm:cxn modelId="{4393E2B9-1DCF-EE47-8E5D-B8D1F2AF0562}" srcId="{84869F28-441C-194F-882D-069BCAACA9D4}" destId="{374B9742-2C66-1B48-9E16-9BBE2D6EEEF0}" srcOrd="1" destOrd="0" parTransId="{0B7CD57A-C890-614E-9D1B-7990FACF9555}" sibTransId="{5D7951FA-D990-D84E-89E6-E739EC5D7CDC}"/>
    <dgm:cxn modelId="{4DA7F2BD-4463-D046-8E00-AF4812E8E2E9}" srcId="{84869F28-441C-194F-882D-069BCAACA9D4}" destId="{56A1F2C5-03D8-B44B-9011-A46FC0AEA97A}" srcOrd="6" destOrd="0" parTransId="{06E2109E-4649-C340-A1DD-46D0DEDAEF7D}" sibTransId="{FE0BCCEC-B062-B142-B995-5280542C8169}"/>
    <dgm:cxn modelId="{957B12CA-1397-C14D-8717-CF7B5C855A4B}" srcId="{DEBDD8D5-3244-384E-97ED-045F105CF575}" destId="{84890F09-0258-764F-BB9C-B37E73569355}" srcOrd="0" destOrd="0" parTransId="{E92F21F7-2772-3545-88B7-5E7E32CFEFB7}" sibTransId="{A0D2DE50-95A7-CC42-9847-578A80A550A4}"/>
    <dgm:cxn modelId="{B2B603CD-80C7-0041-9719-8BB8D45C21C0}" srcId="{84869F28-441C-194F-882D-069BCAACA9D4}" destId="{8736B00E-39E0-9D41-9B4B-995C6B8C368C}" srcOrd="2" destOrd="0" parTransId="{37676850-9F64-4C4E-8B56-4E2FAFAFA2E6}" sibTransId="{11CDD0A3-EEC8-3842-9EE2-37B7C1EC0DFD}"/>
    <dgm:cxn modelId="{377229D8-4A53-AA4F-8F1A-30A0FE6FE57B}" srcId="{84869F28-441C-194F-882D-069BCAACA9D4}" destId="{79E17544-F9F9-7142-AB75-820E59CF26A8}" srcOrd="0" destOrd="0" parTransId="{23233960-B98A-1A4C-91B2-29B484F61C0C}" sibTransId="{9D0D9F14-63B7-A742-BDFB-87E5E57F88DF}"/>
    <dgm:cxn modelId="{F74C13DC-46EB-6F4D-ADE1-6D64ACED4B70}" type="presOf" srcId="{D690925E-C786-C440-9E2C-AF593D3512E2}" destId="{BB7F3AEE-6535-174E-8744-2BCFA45A9BC8}" srcOrd="0" destOrd="0" presId="urn:microsoft.com/office/officeart/2005/8/layout/orgChart1"/>
    <dgm:cxn modelId="{E9A4DDE0-4B0A-0747-A217-6DD91D490F07}" type="presOf" srcId="{79E17544-F9F9-7142-AB75-820E59CF26A8}" destId="{15A68783-7FAB-424D-8D26-D7703CB7E52F}" srcOrd="1" destOrd="0" presId="urn:microsoft.com/office/officeart/2005/8/layout/orgChart1"/>
    <dgm:cxn modelId="{5A31D4EB-FE55-3D4D-B408-357983A90679}" srcId="{DEBDD8D5-3244-384E-97ED-045F105CF575}" destId="{61172A01-A032-824D-B86B-EB829D84D6E7}" srcOrd="2" destOrd="0" parTransId="{15754B09-C56C-3045-B9F7-CC22656B9027}" sibTransId="{79635188-0DE4-0D41-BA4F-3026B49B2052}"/>
    <dgm:cxn modelId="{645C34EC-9FFD-7F43-92C9-00711328BC32}" type="presOf" srcId="{61172A01-A032-824D-B86B-EB829D84D6E7}" destId="{8BBD4546-AFE0-CE4B-9314-226917C8792E}" srcOrd="0" destOrd="0" presId="urn:microsoft.com/office/officeart/2005/8/layout/orgChart1"/>
    <dgm:cxn modelId="{C25A8BFF-E75F-3C40-8FAD-AA5FC42AD405}" type="presOf" srcId="{374B9742-2C66-1B48-9E16-9BBE2D6EEEF0}" destId="{0E6C0B91-E692-8A42-B422-3B60512672F7}" srcOrd="1" destOrd="0" presId="urn:microsoft.com/office/officeart/2005/8/layout/orgChart1"/>
    <dgm:cxn modelId="{5108D7D6-2A63-0D47-8005-DD98284A90D0}" type="presParOf" srcId="{1075B9B7-73AA-5D4A-B1B6-64A666B5B9E3}" destId="{728FC717-82FF-3B48-9982-0DD62F4FC99F}" srcOrd="0" destOrd="0" presId="urn:microsoft.com/office/officeart/2005/8/layout/orgChart1"/>
    <dgm:cxn modelId="{93C93C53-E34D-EA41-B6CD-59FD1989BD7E}" type="presParOf" srcId="{728FC717-82FF-3B48-9982-0DD62F4FC99F}" destId="{848BE003-ECC2-F04B-85A7-81F327DBFC51}" srcOrd="0" destOrd="0" presId="urn:microsoft.com/office/officeart/2005/8/layout/orgChart1"/>
    <dgm:cxn modelId="{1E6D30DE-E56A-D149-9295-496567EFB0F9}" type="presParOf" srcId="{848BE003-ECC2-F04B-85A7-81F327DBFC51}" destId="{451AD920-4265-D545-BE8D-93D05F914E7A}" srcOrd="0" destOrd="0" presId="urn:microsoft.com/office/officeart/2005/8/layout/orgChart1"/>
    <dgm:cxn modelId="{26626AE2-9659-204C-B420-35F7069AD636}" type="presParOf" srcId="{848BE003-ECC2-F04B-85A7-81F327DBFC51}" destId="{FC1BB6EA-2F5B-EC41-BF52-2846D556B9B5}" srcOrd="1" destOrd="0" presId="urn:microsoft.com/office/officeart/2005/8/layout/orgChart1"/>
    <dgm:cxn modelId="{DFCF316A-5C36-E045-9360-40CC32604964}" type="presParOf" srcId="{728FC717-82FF-3B48-9982-0DD62F4FC99F}" destId="{4B6B7719-094D-EA41-9976-C6D5E6779A18}" srcOrd="1" destOrd="0" presId="urn:microsoft.com/office/officeart/2005/8/layout/orgChart1"/>
    <dgm:cxn modelId="{D1002BE9-EFED-BF4D-B615-FE65DC35118B}" type="presParOf" srcId="{728FC717-82FF-3B48-9982-0DD62F4FC99F}" destId="{501163CB-A8EC-9349-B01A-4CB205A5E88E}" srcOrd="2" destOrd="0" presId="urn:microsoft.com/office/officeart/2005/8/layout/orgChart1"/>
    <dgm:cxn modelId="{918C61A8-4C98-3145-AE92-91C616F28178}" type="presParOf" srcId="{1075B9B7-73AA-5D4A-B1B6-64A666B5B9E3}" destId="{192F6A01-D1C6-6F45-A75C-397A1CB7F7A1}" srcOrd="1" destOrd="0" presId="urn:microsoft.com/office/officeart/2005/8/layout/orgChart1"/>
    <dgm:cxn modelId="{ED1D8F86-1888-5E4B-BF96-F0D7BA8BB2BC}" type="presParOf" srcId="{192F6A01-D1C6-6F45-A75C-397A1CB7F7A1}" destId="{275F81C1-6F95-5F46-9D01-1AFB911B655A}" srcOrd="0" destOrd="0" presId="urn:microsoft.com/office/officeart/2005/8/layout/orgChart1"/>
    <dgm:cxn modelId="{79DA5336-45D7-0948-9B8A-F16CAB320DB4}" type="presParOf" srcId="{275F81C1-6F95-5F46-9D01-1AFB911B655A}" destId="{43CB4FFE-D3FB-5F4D-BDA2-0967E5CC3279}" srcOrd="0" destOrd="0" presId="urn:microsoft.com/office/officeart/2005/8/layout/orgChart1"/>
    <dgm:cxn modelId="{150F5C03-2C7A-4F4B-9390-0B5543AC6EB9}" type="presParOf" srcId="{275F81C1-6F95-5F46-9D01-1AFB911B655A}" destId="{6F16D1A8-C4D3-A347-94AE-EF2657460E3E}" srcOrd="1" destOrd="0" presId="urn:microsoft.com/office/officeart/2005/8/layout/orgChart1"/>
    <dgm:cxn modelId="{04D0A11F-9E52-9B43-846F-1C1EC3A9F670}" type="presParOf" srcId="{192F6A01-D1C6-6F45-A75C-397A1CB7F7A1}" destId="{C366064E-09E5-9E43-AE44-14B86484D950}" srcOrd="1" destOrd="0" presId="urn:microsoft.com/office/officeart/2005/8/layout/orgChart1"/>
    <dgm:cxn modelId="{39BADE46-64C3-7C46-9E74-012B2618262D}" type="presParOf" srcId="{C366064E-09E5-9E43-AE44-14B86484D950}" destId="{5496DEBB-0D89-8F49-B46C-C1A9E2B524B3}" srcOrd="0" destOrd="0" presId="urn:microsoft.com/office/officeart/2005/8/layout/orgChart1"/>
    <dgm:cxn modelId="{5FCC1506-D017-AB49-AFD0-5E55F6A2D5FB}" type="presParOf" srcId="{C366064E-09E5-9E43-AE44-14B86484D950}" destId="{25C52070-CDEE-ED4B-8FD6-B888703CC580}" srcOrd="1" destOrd="0" presId="urn:microsoft.com/office/officeart/2005/8/layout/orgChart1"/>
    <dgm:cxn modelId="{2360EC49-CAD5-384B-B698-24492906504C}" type="presParOf" srcId="{25C52070-CDEE-ED4B-8FD6-B888703CC580}" destId="{130B7EC4-A73C-2142-B97C-C53D899A27A5}" srcOrd="0" destOrd="0" presId="urn:microsoft.com/office/officeart/2005/8/layout/orgChart1"/>
    <dgm:cxn modelId="{B870D1FC-8A3A-F044-9ADC-D39D122FC870}" type="presParOf" srcId="{130B7EC4-A73C-2142-B97C-C53D899A27A5}" destId="{796DC039-D0EB-104F-B040-A2C8740D7FB5}" srcOrd="0" destOrd="0" presId="urn:microsoft.com/office/officeart/2005/8/layout/orgChart1"/>
    <dgm:cxn modelId="{FBCEC4F3-D5EC-EA42-9288-C390D0CD27A9}" type="presParOf" srcId="{130B7EC4-A73C-2142-B97C-C53D899A27A5}" destId="{15A68783-7FAB-424D-8D26-D7703CB7E52F}" srcOrd="1" destOrd="0" presId="urn:microsoft.com/office/officeart/2005/8/layout/orgChart1"/>
    <dgm:cxn modelId="{E42E454F-20A4-9D45-BB47-4A9FCFAF5043}" type="presParOf" srcId="{25C52070-CDEE-ED4B-8FD6-B888703CC580}" destId="{9BA78A1D-3C02-1443-8A32-8ABBCF672BBC}" srcOrd="1" destOrd="0" presId="urn:microsoft.com/office/officeart/2005/8/layout/orgChart1"/>
    <dgm:cxn modelId="{C7589CE6-3153-BB4D-981C-768AD186FEF2}" type="presParOf" srcId="{25C52070-CDEE-ED4B-8FD6-B888703CC580}" destId="{8236268A-A168-084C-B31F-1A9AC73C0928}" srcOrd="2" destOrd="0" presId="urn:microsoft.com/office/officeart/2005/8/layout/orgChart1"/>
    <dgm:cxn modelId="{763D409C-BC19-F64E-8421-2B05B3B79BE6}" type="presParOf" srcId="{C366064E-09E5-9E43-AE44-14B86484D950}" destId="{9236C650-05CA-E143-8B82-5B8F8FDC79C1}" srcOrd="2" destOrd="0" presId="urn:microsoft.com/office/officeart/2005/8/layout/orgChart1"/>
    <dgm:cxn modelId="{750EBF0E-07FB-C54D-A1D8-E663D51DF863}" type="presParOf" srcId="{C366064E-09E5-9E43-AE44-14B86484D950}" destId="{739D0E86-694F-C04B-872D-12BD55C7EA54}" srcOrd="3" destOrd="0" presId="urn:microsoft.com/office/officeart/2005/8/layout/orgChart1"/>
    <dgm:cxn modelId="{667D207B-5F05-B947-A358-4CC18A30C8D5}" type="presParOf" srcId="{739D0E86-694F-C04B-872D-12BD55C7EA54}" destId="{86D821BC-709C-AB47-85BC-00C7B20305CF}" srcOrd="0" destOrd="0" presId="urn:microsoft.com/office/officeart/2005/8/layout/orgChart1"/>
    <dgm:cxn modelId="{BC5ECB6E-D16A-9945-914B-2CB15638CACC}" type="presParOf" srcId="{86D821BC-709C-AB47-85BC-00C7B20305CF}" destId="{3AFBD138-1FB7-AE42-B4D0-33CC50F529D1}" srcOrd="0" destOrd="0" presId="urn:microsoft.com/office/officeart/2005/8/layout/orgChart1"/>
    <dgm:cxn modelId="{A603C057-FD65-6B46-BEAC-7011CAEE60DA}" type="presParOf" srcId="{86D821BC-709C-AB47-85BC-00C7B20305CF}" destId="{0E6C0B91-E692-8A42-B422-3B60512672F7}" srcOrd="1" destOrd="0" presId="urn:microsoft.com/office/officeart/2005/8/layout/orgChart1"/>
    <dgm:cxn modelId="{2FE9E0F5-B7B2-D54F-B5A3-12D4B48C688E}" type="presParOf" srcId="{739D0E86-694F-C04B-872D-12BD55C7EA54}" destId="{57161CBF-BC6E-4A42-BE01-F67ECE631F42}" srcOrd="1" destOrd="0" presId="urn:microsoft.com/office/officeart/2005/8/layout/orgChart1"/>
    <dgm:cxn modelId="{8AFEAF82-770B-6245-878F-0F9696D10690}" type="presParOf" srcId="{739D0E86-694F-C04B-872D-12BD55C7EA54}" destId="{7DF6A1D2-5C95-5C48-94C1-F2B29F4D8A7E}" srcOrd="2" destOrd="0" presId="urn:microsoft.com/office/officeart/2005/8/layout/orgChart1"/>
    <dgm:cxn modelId="{AA6D59AF-84E3-1849-AB02-4B4AF41AB1FE}" type="presParOf" srcId="{C366064E-09E5-9E43-AE44-14B86484D950}" destId="{92D6FEA7-8499-9B45-9BD5-A5CBCD859608}" srcOrd="4" destOrd="0" presId="urn:microsoft.com/office/officeart/2005/8/layout/orgChart1"/>
    <dgm:cxn modelId="{0D6A8E7E-4CCE-0F4C-A9EF-11F3136573DF}" type="presParOf" srcId="{C366064E-09E5-9E43-AE44-14B86484D950}" destId="{6DA29665-19F7-A949-8FD2-63428BF784BA}" srcOrd="5" destOrd="0" presId="urn:microsoft.com/office/officeart/2005/8/layout/orgChart1"/>
    <dgm:cxn modelId="{E17C912A-2544-3149-82CD-A001985A31A4}" type="presParOf" srcId="{6DA29665-19F7-A949-8FD2-63428BF784BA}" destId="{3A096180-88E6-0748-8D3E-F63ABB5B3B63}" srcOrd="0" destOrd="0" presId="urn:microsoft.com/office/officeart/2005/8/layout/orgChart1"/>
    <dgm:cxn modelId="{F97DEE2A-0E51-9A49-B28D-8981F06A3C8F}" type="presParOf" srcId="{3A096180-88E6-0748-8D3E-F63ABB5B3B63}" destId="{44B1FF09-2B10-7B40-9A6B-25865B238F2C}" srcOrd="0" destOrd="0" presId="urn:microsoft.com/office/officeart/2005/8/layout/orgChart1"/>
    <dgm:cxn modelId="{B361C9CA-2723-EE49-9C34-A602BA62710D}" type="presParOf" srcId="{3A096180-88E6-0748-8D3E-F63ABB5B3B63}" destId="{058EA3FE-110F-174B-95C3-7BAE2F775034}" srcOrd="1" destOrd="0" presId="urn:microsoft.com/office/officeart/2005/8/layout/orgChart1"/>
    <dgm:cxn modelId="{CDE838C2-5E0C-714F-B650-B51E0462FE80}" type="presParOf" srcId="{6DA29665-19F7-A949-8FD2-63428BF784BA}" destId="{44E7E26A-15A1-2249-BC27-90B4F34E0296}" srcOrd="1" destOrd="0" presId="urn:microsoft.com/office/officeart/2005/8/layout/orgChart1"/>
    <dgm:cxn modelId="{AA5B1D0A-5477-FC49-B6DD-854851C4854D}" type="presParOf" srcId="{6DA29665-19F7-A949-8FD2-63428BF784BA}" destId="{ED4B49CC-6DAB-C24E-ADB0-8CDE21A734B5}" srcOrd="2" destOrd="0" presId="urn:microsoft.com/office/officeart/2005/8/layout/orgChart1"/>
    <dgm:cxn modelId="{922BCF24-9AF5-EC49-88E5-221370DADBE0}" type="presParOf" srcId="{C366064E-09E5-9E43-AE44-14B86484D950}" destId="{65148703-168A-8642-AB9D-4561331AA6C8}" srcOrd="6" destOrd="0" presId="urn:microsoft.com/office/officeart/2005/8/layout/orgChart1"/>
    <dgm:cxn modelId="{7A46111F-9967-734C-9C5F-C2140460715E}" type="presParOf" srcId="{C366064E-09E5-9E43-AE44-14B86484D950}" destId="{DBBB69C5-3B45-DC43-943B-8659252B354C}" srcOrd="7" destOrd="0" presId="urn:microsoft.com/office/officeart/2005/8/layout/orgChart1"/>
    <dgm:cxn modelId="{B358E0FC-CD49-9841-B57E-8EBBADC036A2}" type="presParOf" srcId="{DBBB69C5-3B45-DC43-943B-8659252B354C}" destId="{78EFBF0A-57F9-D844-99F5-6DCDB5372C88}" srcOrd="0" destOrd="0" presId="urn:microsoft.com/office/officeart/2005/8/layout/orgChart1"/>
    <dgm:cxn modelId="{911872B5-10A2-954A-AB08-40C7E21DB12B}" type="presParOf" srcId="{78EFBF0A-57F9-D844-99F5-6DCDB5372C88}" destId="{432909DC-CB5A-6848-8973-F96EBA08353B}" srcOrd="0" destOrd="0" presId="urn:microsoft.com/office/officeart/2005/8/layout/orgChart1"/>
    <dgm:cxn modelId="{1619B140-3381-284D-B368-0C438F68A0C2}" type="presParOf" srcId="{78EFBF0A-57F9-D844-99F5-6DCDB5372C88}" destId="{EECBBF0F-481A-CE47-ACFE-7F0D84B4F0BF}" srcOrd="1" destOrd="0" presId="urn:microsoft.com/office/officeart/2005/8/layout/orgChart1"/>
    <dgm:cxn modelId="{2403BD85-0C30-DA4C-836F-06CECDDA2BB4}" type="presParOf" srcId="{DBBB69C5-3B45-DC43-943B-8659252B354C}" destId="{F3DD2896-9E89-DE48-AE35-F6365A3F899C}" srcOrd="1" destOrd="0" presId="urn:microsoft.com/office/officeart/2005/8/layout/orgChart1"/>
    <dgm:cxn modelId="{90423966-DFF2-9345-BCA0-121D16B29D45}" type="presParOf" srcId="{DBBB69C5-3B45-DC43-943B-8659252B354C}" destId="{BE7BD55C-CEA3-124E-8D63-810CB7162AF7}" srcOrd="2" destOrd="0" presId="urn:microsoft.com/office/officeart/2005/8/layout/orgChart1"/>
    <dgm:cxn modelId="{13CC08CC-C0F3-554A-A0E3-1B3772ED8C44}" type="presParOf" srcId="{C366064E-09E5-9E43-AE44-14B86484D950}" destId="{BB7F3AEE-6535-174E-8744-2BCFA45A9BC8}" srcOrd="8" destOrd="0" presId="urn:microsoft.com/office/officeart/2005/8/layout/orgChart1"/>
    <dgm:cxn modelId="{BD2AD6B3-A022-7E4F-A2FE-C2B1472C5174}" type="presParOf" srcId="{C366064E-09E5-9E43-AE44-14B86484D950}" destId="{C8F6BB5F-401F-654D-8F3C-C5CDC65E5E90}" srcOrd="9" destOrd="0" presId="urn:microsoft.com/office/officeart/2005/8/layout/orgChart1"/>
    <dgm:cxn modelId="{FAFF2D3D-314A-9A46-BA19-54AA64E8DA8C}" type="presParOf" srcId="{C8F6BB5F-401F-654D-8F3C-C5CDC65E5E90}" destId="{8FCD9D3C-8437-244D-AAC5-1C8DEE401481}" srcOrd="0" destOrd="0" presId="urn:microsoft.com/office/officeart/2005/8/layout/orgChart1"/>
    <dgm:cxn modelId="{106C2864-7DE7-764A-8362-4972FBD952E7}" type="presParOf" srcId="{8FCD9D3C-8437-244D-AAC5-1C8DEE401481}" destId="{8F1EF401-4491-4143-85D8-E2BAA2DAF623}" srcOrd="0" destOrd="0" presId="urn:microsoft.com/office/officeart/2005/8/layout/orgChart1"/>
    <dgm:cxn modelId="{244280E1-3DBE-B145-83BC-BCCB8A522A7D}" type="presParOf" srcId="{8FCD9D3C-8437-244D-AAC5-1C8DEE401481}" destId="{31DE211A-961F-5346-BEEA-F4FAB9872D33}" srcOrd="1" destOrd="0" presId="urn:microsoft.com/office/officeart/2005/8/layout/orgChart1"/>
    <dgm:cxn modelId="{50A36F19-587B-4448-B598-D13A573F1B37}" type="presParOf" srcId="{C8F6BB5F-401F-654D-8F3C-C5CDC65E5E90}" destId="{664AC308-BE9A-4644-B80F-79AB715DEC8E}" srcOrd="1" destOrd="0" presId="urn:microsoft.com/office/officeart/2005/8/layout/orgChart1"/>
    <dgm:cxn modelId="{28C0F87E-35FC-4046-8D9C-D508E10BD667}" type="presParOf" srcId="{C8F6BB5F-401F-654D-8F3C-C5CDC65E5E90}" destId="{32BED650-0A0A-C548-8576-F5D8F4AA1161}" srcOrd="2" destOrd="0" presId="urn:microsoft.com/office/officeart/2005/8/layout/orgChart1"/>
    <dgm:cxn modelId="{71C250E1-9F19-0D41-8EDB-E397B50A84B9}" type="presParOf" srcId="{C366064E-09E5-9E43-AE44-14B86484D950}" destId="{828A0AC4-4DA0-9F43-98E3-93351D799D25}" srcOrd="10" destOrd="0" presId="urn:microsoft.com/office/officeart/2005/8/layout/orgChart1"/>
    <dgm:cxn modelId="{0504A34B-673F-554F-A67C-42133114A78A}" type="presParOf" srcId="{C366064E-09E5-9E43-AE44-14B86484D950}" destId="{5D10DC39-2618-A54B-A06E-042636FE4EAA}" srcOrd="11" destOrd="0" presId="urn:microsoft.com/office/officeart/2005/8/layout/orgChart1"/>
    <dgm:cxn modelId="{D683372A-8F1B-1841-95CE-748BB0018EFC}" type="presParOf" srcId="{5D10DC39-2618-A54B-A06E-042636FE4EAA}" destId="{71369692-1F73-5346-B052-B74B18EE6AC6}" srcOrd="0" destOrd="0" presId="urn:microsoft.com/office/officeart/2005/8/layout/orgChart1"/>
    <dgm:cxn modelId="{34ABF69B-184D-A04A-9126-5C0FF3A0400A}" type="presParOf" srcId="{71369692-1F73-5346-B052-B74B18EE6AC6}" destId="{0D120EE9-0C70-E04E-8819-332A195192C0}" srcOrd="0" destOrd="0" presId="urn:microsoft.com/office/officeart/2005/8/layout/orgChart1"/>
    <dgm:cxn modelId="{8DBD8873-B889-A043-B40D-E86A951B5DA1}" type="presParOf" srcId="{71369692-1F73-5346-B052-B74B18EE6AC6}" destId="{DCABA99E-6C30-8342-8A43-50523789C7DD}" srcOrd="1" destOrd="0" presId="urn:microsoft.com/office/officeart/2005/8/layout/orgChart1"/>
    <dgm:cxn modelId="{2A7F1822-43B2-B74D-94FB-F7726824D98D}" type="presParOf" srcId="{5D10DC39-2618-A54B-A06E-042636FE4EAA}" destId="{C524237B-27C3-4344-957D-08E83AE573F3}" srcOrd="1" destOrd="0" presId="urn:microsoft.com/office/officeart/2005/8/layout/orgChart1"/>
    <dgm:cxn modelId="{91A6C05C-D3F2-C347-A9AB-B72C0BEBC235}" type="presParOf" srcId="{5D10DC39-2618-A54B-A06E-042636FE4EAA}" destId="{72AAA54A-8559-524E-A830-D2DC1727000A}" srcOrd="2" destOrd="0" presId="urn:microsoft.com/office/officeart/2005/8/layout/orgChart1"/>
    <dgm:cxn modelId="{AB408BA9-23E2-7B40-BF6F-296522F104BD}" type="presParOf" srcId="{C366064E-09E5-9E43-AE44-14B86484D950}" destId="{7C834D52-FC67-0141-9173-F47C090DFA59}" srcOrd="12" destOrd="0" presId="urn:microsoft.com/office/officeart/2005/8/layout/orgChart1"/>
    <dgm:cxn modelId="{58D25424-FE7B-7341-8FBA-CCAFBAB11597}" type="presParOf" srcId="{C366064E-09E5-9E43-AE44-14B86484D950}" destId="{B00DACCB-BC1E-4541-B68C-F880A16C6C25}" srcOrd="13" destOrd="0" presId="urn:microsoft.com/office/officeart/2005/8/layout/orgChart1"/>
    <dgm:cxn modelId="{43B7890B-5541-2E48-BC0D-3B0DC94565A8}" type="presParOf" srcId="{B00DACCB-BC1E-4541-B68C-F880A16C6C25}" destId="{D20E055B-DE2C-1944-90C8-90C529F6BCCD}" srcOrd="0" destOrd="0" presId="urn:microsoft.com/office/officeart/2005/8/layout/orgChart1"/>
    <dgm:cxn modelId="{8C879E23-0DF7-E049-926F-362562BB2F49}" type="presParOf" srcId="{D20E055B-DE2C-1944-90C8-90C529F6BCCD}" destId="{5D26B63B-154C-274C-92CA-507551A108A5}" srcOrd="0" destOrd="0" presId="urn:microsoft.com/office/officeart/2005/8/layout/orgChart1"/>
    <dgm:cxn modelId="{8864B276-AA7B-324E-B5C3-37C5DDD16B79}" type="presParOf" srcId="{D20E055B-DE2C-1944-90C8-90C529F6BCCD}" destId="{C22B4342-8039-3A4D-91DA-3B4618654ED8}" srcOrd="1" destOrd="0" presId="urn:microsoft.com/office/officeart/2005/8/layout/orgChart1"/>
    <dgm:cxn modelId="{084FBEB2-C9FB-6B4A-BA5D-5237C8408293}" type="presParOf" srcId="{B00DACCB-BC1E-4541-B68C-F880A16C6C25}" destId="{95C1E9E0-731C-8146-83F1-E6CFA16A7159}" srcOrd="1" destOrd="0" presId="urn:microsoft.com/office/officeart/2005/8/layout/orgChart1"/>
    <dgm:cxn modelId="{78D58A6F-0436-FB46-9AA5-BF8F1107861B}" type="presParOf" srcId="{B00DACCB-BC1E-4541-B68C-F880A16C6C25}" destId="{3129E08B-1DE0-7F4A-92DA-24B30C56603A}" srcOrd="2" destOrd="0" presId="urn:microsoft.com/office/officeart/2005/8/layout/orgChart1"/>
    <dgm:cxn modelId="{332C21E3-0B2C-7743-91CE-C06E89FA83D5}" type="presParOf" srcId="{C366064E-09E5-9E43-AE44-14B86484D950}" destId="{0A64B79E-3BA2-9A4C-AF06-A0867E682EE3}" srcOrd="14" destOrd="0" presId="urn:microsoft.com/office/officeart/2005/8/layout/orgChart1"/>
    <dgm:cxn modelId="{5781AD4A-AF7E-3242-A488-A61A3C0C2B63}" type="presParOf" srcId="{C366064E-09E5-9E43-AE44-14B86484D950}" destId="{9F0C7311-DEC2-854D-9D9C-A5949DA3C612}" srcOrd="15" destOrd="0" presId="urn:microsoft.com/office/officeart/2005/8/layout/orgChart1"/>
    <dgm:cxn modelId="{00B91A01-6E71-E449-A27E-3A94F027A084}" type="presParOf" srcId="{9F0C7311-DEC2-854D-9D9C-A5949DA3C612}" destId="{0411399B-59F9-CF4E-8C27-AA4E9B92F723}" srcOrd="0" destOrd="0" presId="urn:microsoft.com/office/officeart/2005/8/layout/orgChart1"/>
    <dgm:cxn modelId="{41C266C1-965A-4B40-8C7C-1ADD3309C842}" type="presParOf" srcId="{0411399B-59F9-CF4E-8C27-AA4E9B92F723}" destId="{B8AF71A7-6831-A04A-85E4-5AF3118C771A}" srcOrd="0" destOrd="0" presId="urn:microsoft.com/office/officeart/2005/8/layout/orgChart1"/>
    <dgm:cxn modelId="{AEFC4542-6A78-7C43-9468-2A5FEE008A41}" type="presParOf" srcId="{0411399B-59F9-CF4E-8C27-AA4E9B92F723}" destId="{3568B5D2-FAD1-0148-AFA0-0F84D6C9A324}" srcOrd="1" destOrd="0" presId="urn:microsoft.com/office/officeart/2005/8/layout/orgChart1"/>
    <dgm:cxn modelId="{DA529B83-3F0D-744E-B1A3-F2206CA65B72}" type="presParOf" srcId="{9F0C7311-DEC2-854D-9D9C-A5949DA3C612}" destId="{6C8894B4-F7E2-FB4B-B03C-8546A1295E42}" srcOrd="1" destOrd="0" presId="urn:microsoft.com/office/officeart/2005/8/layout/orgChart1"/>
    <dgm:cxn modelId="{D671DB9D-95E1-AD42-8D00-E5292C6ABE6F}" type="presParOf" srcId="{9F0C7311-DEC2-854D-9D9C-A5949DA3C612}" destId="{4DEEB455-76C2-F641-A3CD-F5EE096CF75D}" srcOrd="2" destOrd="0" presId="urn:microsoft.com/office/officeart/2005/8/layout/orgChart1"/>
    <dgm:cxn modelId="{B9686142-DF43-BD42-80C9-4CD05EB54E4B}" type="presParOf" srcId="{C366064E-09E5-9E43-AE44-14B86484D950}" destId="{B18AD492-9ED5-5241-9E93-35D060D2544A}" srcOrd="16" destOrd="0" presId="urn:microsoft.com/office/officeart/2005/8/layout/orgChart1"/>
    <dgm:cxn modelId="{9DF24BD3-79E8-AF4B-BA99-99F9544246EA}" type="presParOf" srcId="{C366064E-09E5-9E43-AE44-14B86484D950}" destId="{717A9909-CE9B-0146-B979-89EA9446FD6E}" srcOrd="17" destOrd="0" presId="urn:microsoft.com/office/officeart/2005/8/layout/orgChart1"/>
    <dgm:cxn modelId="{3BD98324-F935-9A4D-86B6-C0D17B9F0036}" type="presParOf" srcId="{717A9909-CE9B-0146-B979-89EA9446FD6E}" destId="{DBB5798C-A354-BE48-BA0B-68B4C7BC47C4}" srcOrd="0" destOrd="0" presId="urn:microsoft.com/office/officeart/2005/8/layout/orgChart1"/>
    <dgm:cxn modelId="{FACDE683-AB73-9A48-9065-A19E7C32784B}" type="presParOf" srcId="{DBB5798C-A354-BE48-BA0B-68B4C7BC47C4}" destId="{769D9B8E-7172-734F-9819-766A73A8B78C}" srcOrd="0" destOrd="0" presId="urn:microsoft.com/office/officeart/2005/8/layout/orgChart1"/>
    <dgm:cxn modelId="{6295FE63-291B-D641-BA7D-47CF31AC79F4}" type="presParOf" srcId="{DBB5798C-A354-BE48-BA0B-68B4C7BC47C4}" destId="{7EA46E63-A0FA-514F-9522-B1BB9D4538EA}" srcOrd="1" destOrd="0" presId="urn:microsoft.com/office/officeart/2005/8/layout/orgChart1"/>
    <dgm:cxn modelId="{7497F6EF-99DD-0C4C-AC66-025474752FFC}" type="presParOf" srcId="{717A9909-CE9B-0146-B979-89EA9446FD6E}" destId="{B201B919-6059-B040-8499-E95C889BEAFF}" srcOrd="1" destOrd="0" presId="urn:microsoft.com/office/officeart/2005/8/layout/orgChart1"/>
    <dgm:cxn modelId="{A4DACE1B-79F6-AB4A-8250-D575323CC321}" type="presParOf" srcId="{717A9909-CE9B-0146-B979-89EA9446FD6E}" destId="{D94631BE-6D95-794A-A5DE-E627FF68B2DE}" srcOrd="2" destOrd="0" presId="urn:microsoft.com/office/officeart/2005/8/layout/orgChart1"/>
    <dgm:cxn modelId="{C500795C-290E-E144-8699-06984ECB5497}" type="presParOf" srcId="{192F6A01-D1C6-6F45-A75C-397A1CB7F7A1}" destId="{A1E6D67C-51F3-A442-8877-DDA88E7151E8}" srcOrd="2" destOrd="0" presId="urn:microsoft.com/office/officeart/2005/8/layout/orgChart1"/>
    <dgm:cxn modelId="{C3659BCF-7C0F-084B-A1E1-28CF34A85560}" type="presParOf" srcId="{1075B9B7-73AA-5D4A-B1B6-64A666B5B9E3}" destId="{65075F2D-BDD9-B543-8518-CBBB36C3D9AE}" srcOrd="2" destOrd="0" presId="urn:microsoft.com/office/officeart/2005/8/layout/orgChart1"/>
    <dgm:cxn modelId="{469DABD0-7063-2147-A625-61EE0A3F0E21}" type="presParOf" srcId="{65075F2D-BDD9-B543-8518-CBBB36C3D9AE}" destId="{15C8E659-A748-D94B-AF06-0ED5691315DE}" srcOrd="0" destOrd="0" presId="urn:microsoft.com/office/officeart/2005/8/layout/orgChart1"/>
    <dgm:cxn modelId="{27E31E89-8418-0A4C-AD80-B3126230AA4D}" type="presParOf" srcId="{15C8E659-A748-D94B-AF06-0ED5691315DE}" destId="{8BBD4546-AFE0-CE4B-9314-226917C8792E}" srcOrd="0" destOrd="0" presId="urn:microsoft.com/office/officeart/2005/8/layout/orgChart1"/>
    <dgm:cxn modelId="{F974AA5E-1884-7A4E-ABF4-760F1727C040}" type="presParOf" srcId="{15C8E659-A748-D94B-AF06-0ED5691315DE}" destId="{BE3ECFB6-503B-2E4B-935F-65F54DBF72F9}" srcOrd="1" destOrd="0" presId="urn:microsoft.com/office/officeart/2005/8/layout/orgChart1"/>
    <dgm:cxn modelId="{1E1E129A-961E-3640-94A7-471D97E70872}" type="presParOf" srcId="{65075F2D-BDD9-B543-8518-CBBB36C3D9AE}" destId="{08073D1F-1B39-6F43-AB2E-7D7A1A22EC77}" srcOrd="1" destOrd="0" presId="urn:microsoft.com/office/officeart/2005/8/layout/orgChart1"/>
    <dgm:cxn modelId="{5A0D343F-9158-C04A-A75B-22E756A6DD8B}" type="presParOf" srcId="{65075F2D-BDD9-B543-8518-CBBB36C3D9AE}" destId="{5506EED3-CC7E-2A4A-94FE-C03B6FCD98A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8AD492-9ED5-5241-9E93-35D060D2544A}">
      <dsp:nvSpPr>
        <dsp:cNvPr id="0" name=""/>
        <dsp:cNvSpPr/>
      </dsp:nvSpPr>
      <dsp:spPr>
        <a:xfrm>
          <a:off x="4374356" y="2554088"/>
          <a:ext cx="3960682" cy="171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923"/>
              </a:lnTo>
              <a:lnTo>
                <a:pt x="3960682" y="85923"/>
              </a:lnTo>
              <a:lnTo>
                <a:pt x="3960682" y="17184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64B79E-3BA2-9A4C-AF06-A0867E682EE3}">
      <dsp:nvSpPr>
        <dsp:cNvPr id="0" name=""/>
        <dsp:cNvSpPr/>
      </dsp:nvSpPr>
      <dsp:spPr>
        <a:xfrm>
          <a:off x="4374356" y="2554088"/>
          <a:ext cx="2970512" cy="171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923"/>
              </a:lnTo>
              <a:lnTo>
                <a:pt x="2970512" y="85923"/>
              </a:lnTo>
              <a:lnTo>
                <a:pt x="2970512" y="17184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834D52-FC67-0141-9173-F47C090DFA59}">
      <dsp:nvSpPr>
        <dsp:cNvPr id="0" name=""/>
        <dsp:cNvSpPr/>
      </dsp:nvSpPr>
      <dsp:spPr>
        <a:xfrm>
          <a:off x="4374356" y="2554088"/>
          <a:ext cx="1980341" cy="171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923"/>
              </a:lnTo>
              <a:lnTo>
                <a:pt x="1980341" y="85923"/>
              </a:lnTo>
              <a:lnTo>
                <a:pt x="1980341" y="17184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8A0AC4-4DA0-9F43-98E3-93351D799D25}">
      <dsp:nvSpPr>
        <dsp:cNvPr id="0" name=""/>
        <dsp:cNvSpPr/>
      </dsp:nvSpPr>
      <dsp:spPr>
        <a:xfrm>
          <a:off x="4374356" y="2554088"/>
          <a:ext cx="990170" cy="171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923"/>
              </a:lnTo>
              <a:lnTo>
                <a:pt x="990170" y="85923"/>
              </a:lnTo>
              <a:lnTo>
                <a:pt x="990170" y="17184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7F3AEE-6535-174E-8744-2BCFA45A9BC8}">
      <dsp:nvSpPr>
        <dsp:cNvPr id="0" name=""/>
        <dsp:cNvSpPr/>
      </dsp:nvSpPr>
      <dsp:spPr>
        <a:xfrm>
          <a:off x="4328636" y="2554088"/>
          <a:ext cx="91440" cy="1718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184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148703-168A-8642-AB9D-4561331AA6C8}">
      <dsp:nvSpPr>
        <dsp:cNvPr id="0" name=""/>
        <dsp:cNvSpPr/>
      </dsp:nvSpPr>
      <dsp:spPr>
        <a:xfrm>
          <a:off x="3384185" y="2554088"/>
          <a:ext cx="990170" cy="171847"/>
        </a:xfrm>
        <a:custGeom>
          <a:avLst/>
          <a:gdLst/>
          <a:ahLst/>
          <a:cxnLst/>
          <a:rect l="0" t="0" r="0" b="0"/>
          <a:pathLst>
            <a:path>
              <a:moveTo>
                <a:pt x="990170" y="0"/>
              </a:moveTo>
              <a:lnTo>
                <a:pt x="990170" y="85923"/>
              </a:lnTo>
              <a:lnTo>
                <a:pt x="0" y="85923"/>
              </a:lnTo>
              <a:lnTo>
                <a:pt x="0" y="17184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D6FEA7-8499-9B45-9BD5-A5CBCD859608}">
      <dsp:nvSpPr>
        <dsp:cNvPr id="0" name=""/>
        <dsp:cNvSpPr/>
      </dsp:nvSpPr>
      <dsp:spPr>
        <a:xfrm>
          <a:off x="2394015" y="2554088"/>
          <a:ext cx="1980341" cy="171847"/>
        </a:xfrm>
        <a:custGeom>
          <a:avLst/>
          <a:gdLst/>
          <a:ahLst/>
          <a:cxnLst/>
          <a:rect l="0" t="0" r="0" b="0"/>
          <a:pathLst>
            <a:path>
              <a:moveTo>
                <a:pt x="1980341" y="0"/>
              </a:moveTo>
              <a:lnTo>
                <a:pt x="1980341" y="85923"/>
              </a:lnTo>
              <a:lnTo>
                <a:pt x="0" y="85923"/>
              </a:lnTo>
              <a:lnTo>
                <a:pt x="0" y="17184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6C650-05CA-E143-8B82-5B8F8FDC79C1}">
      <dsp:nvSpPr>
        <dsp:cNvPr id="0" name=""/>
        <dsp:cNvSpPr/>
      </dsp:nvSpPr>
      <dsp:spPr>
        <a:xfrm>
          <a:off x="1403844" y="2554088"/>
          <a:ext cx="2970512" cy="171851"/>
        </a:xfrm>
        <a:custGeom>
          <a:avLst/>
          <a:gdLst/>
          <a:ahLst/>
          <a:cxnLst/>
          <a:rect l="0" t="0" r="0" b="0"/>
          <a:pathLst>
            <a:path>
              <a:moveTo>
                <a:pt x="2970512" y="0"/>
              </a:moveTo>
              <a:lnTo>
                <a:pt x="2970512" y="85927"/>
              </a:lnTo>
              <a:lnTo>
                <a:pt x="0" y="85927"/>
              </a:lnTo>
              <a:lnTo>
                <a:pt x="0" y="17185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96DEBB-0D89-8F49-B46C-C1A9E2B524B3}">
      <dsp:nvSpPr>
        <dsp:cNvPr id="0" name=""/>
        <dsp:cNvSpPr/>
      </dsp:nvSpPr>
      <dsp:spPr>
        <a:xfrm>
          <a:off x="413673" y="2554088"/>
          <a:ext cx="3960682" cy="171847"/>
        </a:xfrm>
        <a:custGeom>
          <a:avLst/>
          <a:gdLst/>
          <a:ahLst/>
          <a:cxnLst/>
          <a:rect l="0" t="0" r="0" b="0"/>
          <a:pathLst>
            <a:path>
              <a:moveTo>
                <a:pt x="3960682" y="0"/>
              </a:moveTo>
              <a:lnTo>
                <a:pt x="3960682" y="85923"/>
              </a:lnTo>
              <a:lnTo>
                <a:pt x="0" y="85923"/>
              </a:lnTo>
              <a:lnTo>
                <a:pt x="0" y="17184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1AD920-4265-D545-BE8D-93D05F914E7A}">
      <dsp:nvSpPr>
        <dsp:cNvPr id="0" name=""/>
        <dsp:cNvSpPr/>
      </dsp:nvSpPr>
      <dsp:spPr>
        <a:xfrm>
          <a:off x="2975024" y="2144927"/>
          <a:ext cx="818322" cy="4091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Science Team </a:t>
          </a:r>
        </a:p>
      </dsp:txBody>
      <dsp:txXfrm>
        <a:off x="2975024" y="2144927"/>
        <a:ext cx="818322" cy="409161"/>
      </dsp:txXfrm>
    </dsp:sp>
    <dsp:sp modelId="{43CB4FFE-D3FB-5F4D-BDA2-0967E5CC3279}">
      <dsp:nvSpPr>
        <dsp:cNvPr id="0" name=""/>
        <dsp:cNvSpPr/>
      </dsp:nvSpPr>
      <dsp:spPr>
        <a:xfrm>
          <a:off x="3965195" y="2144927"/>
          <a:ext cx="818322" cy="4091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Project office</a:t>
          </a:r>
        </a:p>
      </dsp:txBody>
      <dsp:txXfrm>
        <a:off x="3965195" y="2144927"/>
        <a:ext cx="818322" cy="409161"/>
      </dsp:txXfrm>
    </dsp:sp>
    <dsp:sp modelId="{796DC039-D0EB-104F-B040-A2C8740D7FB5}">
      <dsp:nvSpPr>
        <dsp:cNvPr id="0" name=""/>
        <dsp:cNvSpPr/>
      </dsp:nvSpPr>
      <dsp:spPr>
        <a:xfrm>
          <a:off x="4512" y="2725936"/>
          <a:ext cx="818322" cy="409161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Telescope</a:t>
          </a:r>
        </a:p>
      </dsp:txBody>
      <dsp:txXfrm>
        <a:off x="4512" y="2725936"/>
        <a:ext cx="818322" cy="409161"/>
      </dsp:txXfrm>
    </dsp:sp>
    <dsp:sp modelId="{3AFBD138-1FB7-AE42-B4D0-33CC50F529D1}">
      <dsp:nvSpPr>
        <dsp:cNvPr id="0" name=""/>
        <dsp:cNvSpPr/>
      </dsp:nvSpPr>
      <dsp:spPr>
        <a:xfrm>
          <a:off x="994682" y="2725940"/>
          <a:ext cx="818322" cy="409161"/>
        </a:xfrm>
        <a:prstGeom prst="rect">
          <a:avLst/>
        </a:prstGeom>
        <a:solidFill>
          <a:schemeClr val="accent1"/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Civil Works</a:t>
          </a:r>
        </a:p>
      </dsp:txBody>
      <dsp:txXfrm>
        <a:off x="994682" y="2725940"/>
        <a:ext cx="818322" cy="409161"/>
      </dsp:txXfrm>
    </dsp:sp>
    <dsp:sp modelId="{44B1FF09-2B10-7B40-9A6B-25865B238F2C}">
      <dsp:nvSpPr>
        <dsp:cNvPr id="0" name=""/>
        <dsp:cNvSpPr/>
      </dsp:nvSpPr>
      <dsp:spPr>
        <a:xfrm>
          <a:off x="1984853" y="2725936"/>
          <a:ext cx="818322" cy="4091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Cassegrain</a:t>
          </a:r>
          <a:endParaRPr lang="en-US" sz="1200" kern="1200" dirty="0"/>
        </a:p>
      </dsp:txBody>
      <dsp:txXfrm>
        <a:off x="1984853" y="2725936"/>
        <a:ext cx="818322" cy="409161"/>
      </dsp:txXfrm>
    </dsp:sp>
    <dsp:sp modelId="{432909DC-CB5A-6848-8973-F96EBA08353B}">
      <dsp:nvSpPr>
        <dsp:cNvPr id="0" name=""/>
        <dsp:cNvSpPr/>
      </dsp:nvSpPr>
      <dsp:spPr>
        <a:xfrm>
          <a:off x="2975024" y="2725936"/>
          <a:ext cx="818322" cy="4091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Nasmyth</a:t>
          </a:r>
          <a:endParaRPr lang="en-US" sz="1200" kern="1200" dirty="0"/>
        </a:p>
      </dsp:txBody>
      <dsp:txXfrm>
        <a:off x="2975024" y="2725936"/>
        <a:ext cx="818322" cy="409161"/>
      </dsp:txXfrm>
    </dsp:sp>
    <dsp:sp modelId="{8F1EF401-4491-4143-85D8-E2BAA2DAF623}">
      <dsp:nvSpPr>
        <dsp:cNvPr id="0" name=""/>
        <dsp:cNvSpPr/>
      </dsp:nvSpPr>
      <dsp:spPr>
        <a:xfrm>
          <a:off x="3965195" y="2725936"/>
          <a:ext cx="818322" cy="4091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High Res </a:t>
          </a:r>
          <a:r>
            <a:rPr lang="en-US" sz="1200" kern="1200" dirty="0" err="1"/>
            <a:t>Spectro</a:t>
          </a:r>
          <a:endParaRPr lang="en-US" sz="1200" kern="1200" dirty="0"/>
        </a:p>
      </dsp:txBody>
      <dsp:txXfrm>
        <a:off x="3965195" y="2725936"/>
        <a:ext cx="818322" cy="409161"/>
      </dsp:txXfrm>
    </dsp:sp>
    <dsp:sp modelId="{0D120EE9-0C70-E04E-8819-332A195192C0}">
      <dsp:nvSpPr>
        <dsp:cNvPr id="0" name=""/>
        <dsp:cNvSpPr/>
      </dsp:nvSpPr>
      <dsp:spPr>
        <a:xfrm>
          <a:off x="4955365" y="2725936"/>
          <a:ext cx="818322" cy="4091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Low Res </a:t>
          </a:r>
          <a:r>
            <a:rPr lang="en-US" sz="1200" kern="1200" dirty="0" err="1"/>
            <a:t>Spectro</a:t>
          </a:r>
          <a:endParaRPr lang="en-US" sz="1200" kern="1200" dirty="0"/>
        </a:p>
      </dsp:txBody>
      <dsp:txXfrm>
        <a:off x="4955365" y="2725936"/>
        <a:ext cx="818322" cy="409161"/>
      </dsp:txXfrm>
    </dsp:sp>
    <dsp:sp modelId="{5D26B63B-154C-274C-92CA-507551A108A5}">
      <dsp:nvSpPr>
        <dsp:cNvPr id="0" name=""/>
        <dsp:cNvSpPr/>
      </dsp:nvSpPr>
      <dsp:spPr>
        <a:xfrm>
          <a:off x="5945536" y="2725936"/>
          <a:ext cx="818322" cy="4091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Operations</a:t>
          </a:r>
        </a:p>
      </dsp:txBody>
      <dsp:txXfrm>
        <a:off x="5945536" y="2725936"/>
        <a:ext cx="818322" cy="409161"/>
      </dsp:txXfrm>
    </dsp:sp>
    <dsp:sp modelId="{B8AF71A7-6831-A04A-85E4-5AF3118C771A}">
      <dsp:nvSpPr>
        <dsp:cNvPr id="0" name=""/>
        <dsp:cNvSpPr/>
      </dsp:nvSpPr>
      <dsp:spPr>
        <a:xfrm>
          <a:off x="6935707" y="2725936"/>
          <a:ext cx="818322" cy="4091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AIV</a:t>
          </a:r>
        </a:p>
      </dsp:txBody>
      <dsp:txXfrm>
        <a:off x="6935707" y="2725936"/>
        <a:ext cx="818322" cy="409161"/>
      </dsp:txXfrm>
    </dsp:sp>
    <dsp:sp modelId="{769D9B8E-7172-734F-9819-766A73A8B78C}">
      <dsp:nvSpPr>
        <dsp:cNvPr id="0" name=""/>
        <dsp:cNvSpPr/>
      </dsp:nvSpPr>
      <dsp:spPr>
        <a:xfrm>
          <a:off x="7925877" y="2725936"/>
          <a:ext cx="818322" cy="4091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General Services</a:t>
          </a:r>
        </a:p>
      </dsp:txBody>
      <dsp:txXfrm>
        <a:off x="7925877" y="2725936"/>
        <a:ext cx="818322" cy="409161"/>
      </dsp:txXfrm>
    </dsp:sp>
    <dsp:sp modelId="{8BBD4546-AFE0-CE4B-9314-226917C8792E}">
      <dsp:nvSpPr>
        <dsp:cNvPr id="0" name=""/>
        <dsp:cNvSpPr/>
      </dsp:nvSpPr>
      <dsp:spPr>
        <a:xfrm>
          <a:off x="4955365" y="2144927"/>
          <a:ext cx="818322" cy="4091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Board</a:t>
          </a:r>
        </a:p>
      </dsp:txBody>
      <dsp:txXfrm>
        <a:off x="4955365" y="2144927"/>
        <a:ext cx="818322" cy="409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765D0-4809-1347-B630-8C2EEAAF8735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3A21A-F1D2-7D4C-8398-C9399E5F8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6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3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99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26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36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Milano December 18: Spectroscopic Facility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69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Milano December 18: Spectroscopic Facility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52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Milano December 18: Spectroscopic Facility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22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392488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124744"/>
            <a:ext cx="4355976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Milano December 18: Spectroscopic Facility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22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Milano December 18: Spectroscopic Facility</a:t>
            </a:r>
            <a:endParaRPr lang="en-GB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641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Milano December 18: Spectroscopic Facility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904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Milano December 18: Spectroscopic Facility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20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122894"/>
            <a:ext cx="8748712" cy="5291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1081959"/>
            <a:ext cx="9144000" cy="1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Milano December 18: Spectroscopic Facility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26294" y="0"/>
            <a:ext cx="8317706" cy="107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9"/>
          <a:srcRect/>
          <a:stretch/>
        </p:blipFill>
        <p:spPr>
          <a:xfrm>
            <a:off x="0" y="0"/>
            <a:ext cx="825500" cy="107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F63175-D113-C541-92E8-2DF45FBE79F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916100" y="6584400"/>
            <a:ext cx="2987700" cy="82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8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24000" indent="-324000" algn="l" rtl="0" eaLnBrk="1" fontAlgn="base" hangingPunct="1">
        <a:spcBef>
          <a:spcPts val="1200"/>
        </a:spcBef>
        <a:spcAft>
          <a:spcPts val="0"/>
        </a:spcAft>
        <a:buClr>
          <a:srgbClr val="FF0000"/>
        </a:buClr>
        <a:buSzPct val="90000"/>
        <a:buFontTx/>
        <a:buBlip>
          <a:blip r:embed="rId11"/>
        </a:buBlip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ts val="600"/>
        </a:spcBef>
        <a:spcAft>
          <a:spcPts val="0"/>
        </a:spcAft>
        <a:buClr>
          <a:schemeClr val="accent1"/>
        </a:buClr>
        <a:buFont typeface="Wingdings" charset="0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ts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ts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ts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8975" y="69815"/>
            <a:ext cx="7772400" cy="2269884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Spectroscopic Facility </a:t>
            </a:r>
            <a:br>
              <a:rPr lang="en-US" dirty="0"/>
            </a:br>
            <a:r>
              <a:rPr lang="en-US" sz="3100" dirty="0"/>
              <a:t>L. </a:t>
            </a:r>
            <a:r>
              <a:rPr lang="en-US" sz="3100" dirty="0" err="1"/>
              <a:t>Pasquini</a:t>
            </a:r>
            <a:r>
              <a:rPr lang="en-US" sz="3100" dirty="0"/>
              <a:t>, ESO</a:t>
            </a:r>
            <a:br>
              <a:rPr lang="en-US" dirty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8975" y="3818498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vlt_cerrolamentu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24" y="2649750"/>
            <a:ext cx="6147582" cy="409009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2745746" y="3651315"/>
            <a:ext cx="762000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006363" y="1856936"/>
            <a:ext cx="664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 </a:t>
            </a:r>
            <a:r>
              <a:rPr lang="en-US" dirty="0" err="1"/>
              <a:t>Delabre</a:t>
            </a:r>
            <a:r>
              <a:rPr lang="en-US" dirty="0"/>
              <a:t>, R. Ellis, J. Marrero, L. </a:t>
            </a:r>
            <a:r>
              <a:rPr lang="en-US" dirty="0" err="1"/>
              <a:t>Cavaller</a:t>
            </a:r>
            <a:r>
              <a:rPr lang="en-US" dirty="0"/>
              <a:t> 					</a:t>
            </a:r>
          </a:p>
        </p:txBody>
      </p:sp>
    </p:spTree>
    <p:extLst>
      <p:ext uri="{BB962C8B-B14F-4D97-AF65-F5344CB8AC3E}">
        <p14:creationId xmlns:p14="http://schemas.microsoft.com/office/powerpoint/2010/main" val="2244300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10</a:t>
            </a:fld>
            <a:endParaRPr lang="en-GB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Four key answers 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idx="4294967295"/>
          </p:nvPr>
        </p:nvSpPr>
        <p:spPr>
          <a:xfrm>
            <a:off x="130526" y="1215883"/>
            <a:ext cx="8819445" cy="523730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sz="3100" dirty="0">
                <a:solidFill>
                  <a:srgbClr val="000000"/>
                </a:solidFill>
              </a:rPr>
              <a:t>Galactic gravitational potential and role of dark matter</a:t>
            </a:r>
          </a:p>
          <a:p>
            <a:pPr lvl="1"/>
            <a:r>
              <a:rPr lang="en-US" sz="2900" dirty="0">
                <a:solidFill>
                  <a:srgbClr val="000000"/>
                </a:solidFill>
              </a:rPr>
              <a:t>3D distribution of DM in Galaxy and its visible satellites</a:t>
            </a:r>
          </a:p>
          <a:p>
            <a:pPr lvl="1"/>
            <a:r>
              <a:rPr lang="en-US" sz="2900" dirty="0">
                <a:solidFill>
                  <a:srgbClr val="000000"/>
                </a:solidFill>
              </a:rPr>
              <a:t>Evidence for low-mass dark halos (a key prediction of CDM)</a:t>
            </a:r>
            <a:endParaRPr lang="en-US" sz="2900" b="1" dirty="0">
              <a:solidFill>
                <a:srgbClr val="D9492B"/>
              </a:solidFill>
            </a:endParaRPr>
          </a:p>
          <a:p>
            <a:r>
              <a:rPr lang="en-US" sz="3100" dirty="0">
                <a:solidFill>
                  <a:srgbClr val="000000"/>
                </a:solidFill>
              </a:rPr>
              <a:t>Assembly history of a prototypical large galaxy</a:t>
            </a:r>
          </a:p>
          <a:p>
            <a:pPr lvl="1"/>
            <a:r>
              <a:rPr lang="en-US" sz="2900" dirty="0">
                <a:solidFill>
                  <a:srgbClr val="000000"/>
                </a:solidFill>
              </a:rPr>
              <a:t>Is this consistent with hierarchical cosmology?</a:t>
            </a:r>
          </a:p>
          <a:p>
            <a:pPr lvl="1"/>
            <a:r>
              <a:rPr lang="en-US" sz="2900" dirty="0">
                <a:solidFill>
                  <a:srgbClr val="000000"/>
                </a:solidFill>
              </a:rPr>
              <a:t>`Chemical tagging’ allows identification of widely-dispersed stars of common origin</a:t>
            </a:r>
            <a:endParaRPr lang="en-US" sz="2900" dirty="0"/>
          </a:p>
          <a:p>
            <a:pPr marL="514350" indent="-457200"/>
            <a:r>
              <a:rPr lang="en-US" sz="3100" dirty="0"/>
              <a:t>Stellar physics and origin of the chemical elements</a:t>
            </a:r>
          </a:p>
          <a:p>
            <a:pPr marL="933300" lvl="1" indent="-457200"/>
            <a:r>
              <a:rPr lang="en-US" sz="2900" dirty="0"/>
              <a:t>Connecting nucleosynthetic yield with star formation history, gaseous inflow/outflows</a:t>
            </a:r>
          </a:p>
          <a:p>
            <a:pPr marL="914400" lvl="1" indent="-457200"/>
            <a:r>
              <a:rPr lang="en-US" sz="2900" dirty="0"/>
              <a:t>Formation of heavy elements e.g. r-process</a:t>
            </a:r>
          </a:p>
          <a:p>
            <a:pPr marL="514350" indent="-457200"/>
            <a:r>
              <a:rPr lang="en-US" sz="3100" dirty="0">
                <a:solidFill>
                  <a:srgbClr val="000000"/>
                </a:solidFill>
              </a:rPr>
              <a:t>Local group satellites as tests of low mass galaxy formation models</a:t>
            </a:r>
          </a:p>
          <a:p>
            <a:pPr marL="933300" lvl="1" indent="-457200"/>
            <a:r>
              <a:rPr lang="en-US" sz="2800" dirty="0">
                <a:solidFill>
                  <a:srgbClr val="000000"/>
                </a:solidFill>
              </a:rPr>
              <a:t>Connection to earliest sources in re-</a:t>
            </a:r>
            <a:r>
              <a:rPr lang="en-US" sz="2800" dirty="0" err="1">
                <a:solidFill>
                  <a:srgbClr val="000000"/>
                </a:solidFill>
              </a:rPr>
              <a:t>ionisation</a:t>
            </a:r>
            <a:r>
              <a:rPr lang="en-US" sz="2800" dirty="0">
                <a:solidFill>
                  <a:srgbClr val="000000"/>
                </a:solidFill>
              </a:rPr>
              <a:t> era</a:t>
            </a:r>
            <a:endParaRPr lang="en-US" sz="2800" dirty="0"/>
          </a:p>
          <a:p>
            <a:pPr marL="0" indent="0">
              <a:buNone/>
            </a:pPr>
            <a:endParaRPr lang="en-US" sz="2800" b="1" dirty="0">
              <a:solidFill>
                <a:srgbClr val="D9492B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7695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11</a:t>
            </a:fld>
            <a:endParaRPr lang="en-GB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Illustrative Survey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72863" y="1073195"/>
            <a:ext cx="8875888" cy="7267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R~20,000-40,000 spectra of 85M stars with m</a:t>
            </a:r>
            <a:r>
              <a:rPr lang="en-US" sz="2800" b="0" baseline="-25000" dirty="0">
                <a:solidFill>
                  <a:schemeClr val="tx1"/>
                </a:solidFill>
              </a:rPr>
              <a:t>V</a:t>
            </a:r>
            <a:r>
              <a:rPr lang="en-US" sz="2800" b="0" dirty="0">
                <a:solidFill>
                  <a:schemeClr val="tx1"/>
                </a:solidFill>
              </a:rPr>
              <a:t>&lt;17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8" name="Picture 7" descr="galaxia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63" y="1828344"/>
            <a:ext cx="4931286" cy="26378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11677" y="4146137"/>
            <a:ext cx="2453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Sharma et al 2011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4316" y="4421906"/>
            <a:ext cx="5857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/>
              <a:t>Stellar target densities at V~17 range from 600 to 10,000 deg</a:t>
            </a:r>
            <a:r>
              <a:rPr lang="en-US" sz="2000" baseline="30000" dirty="0"/>
              <a:t>-2 </a:t>
            </a:r>
            <a:r>
              <a:rPr lang="en-US" sz="2000" dirty="0"/>
              <a:t>: a high multiplex requirement (N~5000)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/>
              <a:t>Kinematic data can be secured to fainter limits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000" b="1" dirty="0"/>
              <a:t>Precise</a:t>
            </a:r>
            <a:r>
              <a:rPr lang="en-US" sz="2000" dirty="0"/>
              <a:t> abundances in 1-2 hours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/>
              <a:t>Such an ambitious survey would take ~5 years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6252983" y="2146390"/>
            <a:ext cx="3091419" cy="3724056"/>
            <a:chOff x="5779996" y="1200856"/>
            <a:chExt cx="4063915" cy="5575553"/>
          </a:xfrm>
        </p:grpSpPr>
        <p:pic>
          <p:nvPicPr>
            <p:cNvPr id="10" name="Picture 9" descr="Fig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000"/>
            <a:stretch/>
          </p:blipFill>
          <p:spPr>
            <a:xfrm>
              <a:off x="5779996" y="1200856"/>
              <a:ext cx="3291840" cy="2812602"/>
            </a:xfrm>
            <a:prstGeom prst="rect">
              <a:avLst/>
            </a:prstGeom>
          </p:spPr>
        </p:pic>
        <p:pic>
          <p:nvPicPr>
            <p:cNvPr id="11" name="Picture 10" descr="Fig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59" r="-6959"/>
            <a:stretch/>
          </p:blipFill>
          <p:spPr>
            <a:xfrm>
              <a:off x="6186311" y="3963807"/>
              <a:ext cx="3657600" cy="2812602"/>
            </a:xfrm>
            <a:prstGeom prst="rect">
              <a:avLst/>
            </a:prstGeom>
          </p:spPr>
        </p:pic>
        <p:pic>
          <p:nvPicPr>
            <p:cNvPr id="12" name="Picture 11" descr="Fig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95002"/>
            <a:stretch/>
          </p:blipFill>
          <p:spPr>
            <a:xfrm>
              <a:off x="5811040" y="3949696"/>
              <a:ext cx="457200" cy="2812602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6759015" y="6032253"/>
            <a:ext cx="1702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rgbClr val="FF0000"/>
                </a:solidFill>
              </a:rPr>
              <a:t>Ting et al 2016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7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12</a:t>
            </a:fld>
            <a:endParaRPr lang="en-GB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Extragalactic Science</a:t>
            </a:r>
          </a:p>
        </p:txBody>
      </p:sp>
      <p:sp>
        <p:nvSpPr>
          <p:cNvPr id="9" name="Shape 83"/>
          <p:cNvSpPr/>
          <p:nvPr/>
        </p:nvSpPr>
        <p:spPr>
          <a:xfrm>
            <a:off x="414423" y="4400976"/>
            <a:ext cx="8360610" cy="2308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6" tIns="45716" rIns="45716" bIns="45716">
            <a:spAutoFit/>
          </a:bodyPr>
          <a:lstStyle>
            <a:lvl1pPr defTabSz="650240">
              <a:defRPr sz="3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/>
            <a:r>
              <a:rPr lang="en-US" sz="2400" kern="0" dirty="0">
                <a:solidFill>
                  <a:schemeClr val="tx1"/>
                </a:solidFill>
                <a:latin typeface="Arial"/>
                <a:cs typeface="Arial"/>
              </a:rPr>
              <a:t>The major goal is to chart th</a:t>
            </a:r>
            <a:r>
              <a:rPr sz="2400" kern="0" dirty="0">
                <a:solidFill>
                  <a:schemeClr val="tx1"/>
                </a:solidFill>
                <a:latin typeface="Arial"/>
                <a:cs typeface="Arial"/>
              </a:rPr>
              <a:t>e </a:t>
            </a:r>
            <a:r>
              <a:rPr lang="en-US" sz="2400" kern="0" dirty="0">
                <a:solidFill>
                  <a:schemeClr val="tx1"/>
                </a:solidFill>
                <a:latin typeface="Arial"/>
                <a:cs typeface="Arial"/>
              </a:rPr>
              <a:t>evolving 3D structure of the </a:t>
            </a:r>
            <a:r>
              <a:rPr sz="2400" kern="0" dirty="0">
                <a:solidFill>
                  <a:schemeClr val="tx1"/>
                </a:solidFill>
                <a:latin typeface="Arial"/>
                <a:cs typeface="Arial"/>
              </a:rPr>
              <a:t>cosmic web</a:t>
            </a:r>
            <a:r>
              <a:rPr lang="en-US" sz="2400" kern="0" dirty="0">
                <a:solidFill>
                  <a:schemeClr val="tx1"/>
                </a:solidFill>
                <a:latin typeface="Arial"/>
                <a:cs typeface="Arial"/>
              </a:rPr>
              <a:t> and link this to the assembly history and chemical enrichment of galaxies and their </a:t>
            </a:r>
            <a:r>
              <a:rPr lang="en-US" sz="2400" kern="0" dirty="0" err="1">
                <a:solidFill>
                  <a:schemeClr val="tx1"/>
                </a:solidFill>
                <a:latin typeface="Arial"/>
                <a:cs typeface="Arial"/>
              </a:rPr>
              <a:t>circumgalactic</a:t>
            </a:r>
            <a:r>
              <a:rPr lang="en-US" sz="2400" kern="0" dirty="0">
                <a:solidFill>
                  <a:schemeClr val="tx1"/>
                </a:solidFill>
                <a:latin typeface="Arial"/>
                <a:cs typeface="Arial"/>
              </a:rPr>
              <a:t> gas</a:t>
            </a:r>
          </a:p>
          <a:p>
            <a:pPr hangingPunct="0"/>
            <a:endParaRPr lang="en-US" sz="2400" kern="0" dirty="0">
              <a:solidFill>
                <a:schemeClr val="tx1"/>
              </a:solidFill>
              <a:latin typeface="Arial"/>
              <a:cs typeface="Arial"/>
            </a:endParaRPr>
          </a:p>
          <a:p>
            <a:pPr hangingPunct="0"/>
            <a:r>
              <a:rPr lang="en-US" sz="2400" kern="0" dirty="0">
                <a:solidFill>
                  <a:schemeClr val="tx1"/>
                </a:solidFill>
                <a:latin typeface="Arial"/>
                <a:cs typeface="Arial"/>
              </a:rPr>
              <a:t>But reaching </a:t>
            </a:r>
            <a:r>
              <a:rPr sz="2400" kern="0" dirty="0">
                <a:solidFill>
                  <a:schemeClr val="tx1"/>
                </a:solidFill>
                <a:latin typeface="Arial"/>
                <a:cs typeface="Arial"/>
              </a:rPr>
              <a:t>beyond</a:t>
            </a:r>
            <a:r>
              <a:rPr lang="en-US" sz="2400" kern="0" dirty="0">
                <a:solidFill>
                  <a:schemeClr val="tx1"/>
                </a:solidFill>
                <a:latin typeface="Arial"/>
                <a:cs typeface="Arial"/>
              </a:rPr>
              <a:t> z~1</a:t>
            </a:r>
            <a:r>
              <a:rPr sz="2400" kern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400" kern="0" dirty="0">
                <a:solidFill>
                  <a:schemeClr val="tx1"/>
                </a:solidFill>
                <a:latin typeface="Arial"/>
                <a:cs typeface="Arial"/>
              </a:rPr>
              <a:t>to the peak of SF activity is prohibitive with current facilities.</a:t>
            </a:r>
          </a:p>
        </p:txBody>
      </p:sp>
      <p:pic>
        <p:nvPicPr>
          <p:cNvPr id="11" name="Picture 10" descr="gottjuric_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0" y="1142719"/>
            <a:ext cx="3630356" cy="30000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74106" y="4142805"/>
            <a:ext cx="376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SDSS z &lt; 0.1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00" y="1715265"/>
            <a:ext cx="3844622" cy="20058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6294" y="391262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Planck CMB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9551" y="2590040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➜ ?</a:t>
            </a:r>
          </a:p>
        </p:txBody>
      </p:sp>
    </p:spTree>
    <p:extLst>
      <p:ext uri="{BB962C8B-B14F-4D97-AF65-F5344CB8AC3E}">
        <p14:creationId xmlns:p14="http://schemas.microsoft.com/office/powerpoint/2010/main" val="4228440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13</a:t>
            </a:fld>
            <a:endParaRPr lang="en-GB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600" dirty="0"/>
              <a:t>Evolution of the Cosmic Web 1 &lt; z &lt; 4</a:t>
            </a:r>
          </a:p>
          <a:p>
            <a:pPr lvl="1"/>
            <a:r>
              <a:rPr lang="en-US" sz="2200" dirty="0"/>
              <a:t>6 × 1 Gpc</a:t>
            </a:r>
            <a:r>
              <a:rPr lang="en-US" sz="2200" baseline="30000" dirty="0"/>
              <a:t>3</a:t>
            </a:r>
            <a:r>
              <a:rPr lang="en-US" sz="2200" dirty="0"/>
              <a:t> redshift bins each containing 10</a:t>
            </a:r>
            <a:r>
              <a:rPr lang="en-US" sz="2200" baseline="30000" dirty="0"/>
              <a:t>6</a:t>
            </a:r>
            <a:r>
              <a:rPr lang="en-US" sz="2200" dirty="0"/>
              <a:t> galaxies</a:t>
            </a:r>
          </a:p>
          <a:p>
            <a:pPr lvl="1"/>
            <a:r>
              <a:rPr lang="en-US" sz="2200" dirty="0"/>
              <a:t>Magnitude limit ranges from i</a:t>
            </a:r>
            <a:r>
              <a:rPr lang="en-US" sz="2200" baseline="-25000" dirty="0"/>
              <a:t>AB</a:t>
            </a:r>
            <a:r>
              <a:rPr lang="en-US" sz="2200" dirty="0"/>
              <a:t>~23.1 (z~1) to 25.8 (z~4)</a:t>
            </a:r>
          </a:p>
          <a:p>
            <a:pPr lvl="1"/>
            <a:r>
              <a:rPr lang="en-US" sz="2200" dirty="0"/>
              <a:t>Emission line redshifts requires 2–7 </a:t>
            </a:r>
            <a:r>
              <a:rPr lang="en-US" sz="2200" dirty="0" err="1"/>
              <a:t>hrs</a:t>
            </a:r>
            <a:endParaRPr lang="en-US" sz="2200" dirty="0"/>
          </a:p>
          <a:p>
            <a:pPr lvl="1"/>
            <a:r>
              <a:rPr lang="en-US" sz="2200" dirty="0"/>
              <a:t>Lyα absorption tomography @ z~2.3-3 also requires 2-7 </a:t>
            </a:r>
            <a:r>
              <a:rPr lang="en-US" sz="2200" dirty="0" err="1"/>
              <a:t>hrs</a:t>
            </a:r>
            <a:endParaRPr lang="en-US" sz="2200" dirty="0"/>
          </a:p>
          <a:p>
            <a:pPr lvl="1"/>
            <a:r>
              <a:rPr lang="en-US" sz="2200" dirty="0"/>
              <a:t>Concurrent R~1000 surveys would take 400 nights (3-5 </a:t>
            </a:r>
            <a:r>
              <a:rPr lang="en-US" sz="2200" dirty="0" err="1"/>
              <a:t>yrs</a:t>
            </a:r>
            <a:r>
              <a:rPr lang="en-US" sz="2200" dirty="0"/>
              <a:t>)</a:t>
            </a:r>
          </a:p>
          <a:p>
            <a:pPr lvl="1"/>
            <a:r>
              <a:rPr lang="en-US" sz="2200" dirty="0"/>
              <a:t>Commensurate with e.g. investment made by PFS</a:t>
            </a:r>
          </a:p>
          <a:p>
            <a:r>
              <a:rPr lang="en-US" sz="2600" dirty="0"/>
              <a:t>Baryonic cycle via stellar/ISM studies @ z~2.5-4</a:t>
            </a:r>
          </a:p>
          <a:p>
            <a:pPr lvl="1"/>
            <a:r>
              <a:rPr lang="en-US" sz="2200" dirty="0"/>
              <a:t>Higher s/n~10 per </a:t>
            </a:r>
            <a:r>
              <a:rPr lang="en-US" sz="2200" dirty="0" err="1"/>
              <a:t>Å</a:t>
            </a:r>
            <a:r>
              <a:rPr lang="en-US" sz="2200" dirty="0"/>
              <a:t> and R~3000 for absorption lines</a:t>
            </a:r>
          </a:p>
          <a:p>
            <a:pPr lvl="1"/>
            <a:r>
              <a:rPr lang="en-US" sz="2200" dirty="0" err="1"/>
              <a:t>Targetting</a:t>
            </a:r>
            <a:r>
              <a:rPr lang="en-US" sz="2200" dirty="0"/>
              <a:t> i</a:t>
            </a:r>
            <a:r>
              <a:rPr lang="en-US" sz="2200" baseline="-25000" dirty="0"/>
              <a:t>AB</a:t>
            </a:r>
            <a:r>
              <a:rPr lang="en-US" sz="2200" dirty="0"/>
              <a:t>~24 requires 20-50 </a:t>
            </a:r>
            <a:r>
              <a:rPr lang="en-US" sz="2200" dirty="0" err="1"/>
              <a:t>hrs</a:t>
            </a:r>
            <a:r>
              <a:rPr lang="en-US" sz="2200" dirty="0"/>
              <a:t> </a:t>
            </a:r>
          </a:p>
          <a:p>
            <a:pPr lvl="1"/>
            <a:r>
              <a:rPr lang="en-US" sz="2200" dirty="0"/>
              <a:t>Diverting 5% of </a:t>
            </a:r>
            <a:r>
              <a:rPr lang="en-US" sz="2200" dirty="0" err="1"/>
              <a:t>fibres</a:t>
            </a:r>
            <a:r>
              <a:rPr lang="en-US" sz="2200" dirty="0"/>
              <a:t> in parallel with Cosmic Web survey yields 2 x 10</a:t>
            </a:r>
            <a:r>
              <a:rPr lang="en-US" sz="2200" baseline="30000" dirty="0"/>
              <a:t>5</a:t>
            </a:r>
            <a:r>
              <a:rPr lang="en-US" sz="2200" dirty="0"/>
              <a:t> high quality spectra (100 × VANDELS)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Illustrative Surveys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7436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14</a:t>
            </a:fld>
            <a:endParaRPr lang="en-GB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LSST and Transient Science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4316" y="2210178"/>
            <a:ext cx="846221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/>
              </a:rPr>
              <a:t>LSST will transform searches for time-dependent phenomena, a major growth area in astrophysics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/>
              </a:rPr>
              <a:t>Science themes include:</a:t>
            </a:r>
          </a:p>
          <a:p>
            <a:pPr marL="742950" lvl="1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/>
              </a:rPr>
              <a:t>Classical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SNe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– astrophysics and cosmology</a:t>
            </a:r>
          </a:p>
          <a:p>
            <a:pPr marL="742950" lvl="1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/>
              </a:rPr>
              <a:t>Rarer events –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SNe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Ib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/c,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SLSNe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, GW events,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kilonovae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, gap transients, tidal disruption events…smoking guns !</a:t>
            </a:r>
          </a:p>
          <a:p>
            <a:pPr marL="742950" lvl="1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/>
              </a:rPr>
              <a:t>AGN – reverberation mapping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/>
              </a:rPr>
              <a:t>Distinguish between follow-up of rare </a:t>
            </a:r>
            <a:r>
              <a:rPr lang="en-US" sz="2200" i="1" dirty="0">
                <a:solidFill>
                  <a:srgbClr val="000000"/>
                </a:solidFill>
                <a:latin typeface="Arial"/>
              </a:rPr>
              <a:t>live events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and accumulated</a:t>
            </a:r>
            <a:r>
              <a:rPr lang="en-US" sz="2200" i="1" dirty="0">
                <a:solidFill>
                  <a:srgbClr val="000000"/>
                </a:solidFill>
                <a:latin typeface="Arial"/>
              </a:rPr>
              <a:t> transpired events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where host galaxy redshifts and local environment properties will be ascertained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200" dirty="0">
                <a:solidFill>
                  <a:srgbClr val="000000"/>
                </a:solidFill>
                <a:latin typeface="Arial"/>
              </a:rPr>
              <a:t>~300000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SNe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/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Yr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– 10-20 live events  ~400 transpired/field...</a:t>
            </a: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126167" y="1083028"/>
            <a:ext cx="8875888" cy="7267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0" dirty="0">
                <a:solidFill>
                  <a:srgbClr val="000000"/>
                </a:solidFill>
                <a:latin typeface="Arial"/>
              </a:rPr>
              <a:t>What Response to LSST?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6" y="1130470"/>
            <a:ext cx="1462803" cy="11714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639" y="1117535"/>
            <a:ext cx="1581624" cy="118621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5324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15</a:t>
            </a:fld>
            <a:endParaRPr lang="en-GB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t="1683" b="1683"/>
          <a:stretch>
            <a:fillRect/>
          </a:stretch>
        </p:blipFill>
        <p:spPr>
          <a:xfrm>
            <a:off x="103909" y="1160410"/>
            <a:ext cx="2294804" cy="144381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Synergies! Legacy!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910" y="1174435"/>
            <a:ext cx="2470727" cy="1383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770" y="1160410"/>
            <a:ext cx="1808257" cy="13544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316" y="1185979"/>
            <a:ext cx="2159964" cy="13836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0182" y="2990273"/>
            <a:ext cx="84628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/>
              <a:t>A well-sampled deep spectroscopic survey of 1&lt;z&lt;4 galaxies over ~200+ deg</a:t>
            </a:r>
            <a:r>
              <a:rPr lang="en-US" sz="2000" baseline="30000" dirty="0"/>
              <a:t>2</a:t>
            </a:r>
            <a:r>
              <a:rPr lang="en-US" sz="2000" dirty="0"/>
              <a:t> will provide legacy data for studies of sources located by a range of ground- and space-based observatories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/>
              <a:t>GAIA, </a:t>
            </a:r>
            <a:r>
              <a:rPr lang="en-US" sz="2000" dirty="0" err="1"/>
              <a:t>Euclide</a:t>
            </a:r>
            <a:r>
              <a:rPr lang="en-US" sz="2000" dirty="0"/>
              <a:t>, LSST …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/>
              <a:t>Specifically for the ELT there will be many synergies, e.g.</a:t>
            </a:r>
          </a:p>
          <a:p>
            <a:pPr marL="742950" lvl="1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/>
              <a:t>MOS on ELT would trace the DM in finer detail (~1 </a:t>
            </a:r>
            <a:r>
              <a:rPr lang="en-US" sz="2000" dirty="0" err="1"/>
              <a:t>Mpc</a:t>
            </a:r>
            <a:r>
              <a:rPr lang="en-US" sz="2000" dirty="0"/>
              <a:t>) in denser regions in coordination with the wide field telescope</a:t>
            </a:r>
          </a:p>
          <a:p>
            <a:pPr marL="742950" lvl="1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/>
              <a:t>HIRES will provide metallic absorption line spectra for 15-20 QSOs at z~2-3 per wide telescope FOV enabling the proposed facility to associate galaxies with the local IGM chemistry</a:t>
            </a:r>
          </a:p>
          <a:p>
            <a:pPr marL="742950" lvl="1" indent="-285750"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/>
              <a:t>Rare, smoking gun objects for ELT follow-up!</a:t>
            </a:r>
          </a:p>
          <a:p>
            <a:pPr lvl="1">
              <a:buClr>
                <a:srgbClr val="FF0000"/>
              </a:buClr>
            </a:pPr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684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24877" y="1174525"/>
            <a:ext cx="8748000" cy="5278663"/>
          </a:xfrm>
        </p:spPr>
        <p:txBody>
          <a:bodyPr/>
          <a:lstStyle/>
          <a:p>
            <a:r>
              <a:rPr lang="en-US" b="1" dirty="0"/>
              <a:t>Diameter &gt; 10 m</a:t>
            </a:r>
          </a:p>
          <a:p>
            <a:r>
              <a:rPr lang="en-US" b="1" dirty="0"/>
              <a:t>FOV = 5 deg</a:t>
            </a:r>
            <a:r>
              <a:rPr lang="en-US" b="1" baseline="30000" dirty="0"/>
              <a:t>2 </a:t>
            </a:r>
            <a:r>
              <a:rPr lang="en-US" dirty="0"/>
              <a:t>(~25 X VLT, or ~25 X full Moon)</a:t>
            </a:r>
            <a:endParaRPr lang="en-US" baseline="30000" dirty="0"/>
          </a:p>
          <a:p>
            <a:r>
              <a:rPr lang="en-US" b="1" dirty="0" err="1"/>
              <a:t>N</a:t>
            </a:r>
            <a:r>
              <a:rPr lang="en-US" b="1" baseline="-25000" dirty="0" err="1"/>
              <a:t>obj</a:t>
            </a:r>
            <a:r>
              <a:rPr lang="en-US" b="1" baseline="-25000" dirty="0"/>
              <a:t> </a:t>
            </a:r>
            <a:r>
              <a:rPr lang="en-US" b="1" dirty="0"/>
              <a:t>= &gt;5000 LR, ~5000 HR</a:t>
            </a:r>
          </a:p>
          <a:p>
            <a:r>
              <a:rPr lang="en-US" dirty="0"/>
              <a:t>R = 1000-3000 LR,  20-40000 HR</a:t>
            </a:r>
          </a:p>
          <a:p>
            <a:r>
              <a:rPr lang="en-US" dirty="0" err="1"/>
              <a:t>Δλ</a:t>
            </a:r>
            <a:r>
              <a:rPr lang="en-US" dirty="0"/>
              <a:t> = 360-1000 nm LR, 3(TBD) regions for HR</a:t>
            </a:r>
          </a:p>
          <a:p>
            <a:r>
              <a:rPr lang="en-US" dirty="0"/>
              <a:t>IFU: FOV&gt;3x3 </a:t>
            </a:r>
            <a:r>
              <a:rPr lang="en-US" dirty="0" err="1"/>
              <a:t>arcmin</a:t>
            </a:r>
            <a:r>
              <a:rPr lang="en-US" dirty="0"/>
              <a:t>, R~5000, </a:t>
            </a:r>
            <a:r>
              <a:rPr lang="en-US" dirty="0" err="1"/>
              <a:t>Δλ</a:t>
            </a:r>
            <a:r>
              <a:rPr lang="en-US" dirty="0"/>
              <a:t> =325 - 1000 Nm</a:t>
            </a:r>
          </a:p>
          <a:p>
            <a:r>
              <a:rPr lang="en-US" u="sng" dirty="0"/>
              <a:t>Non-science requirements (project)</a:t>
            </a:r>
          </a:p>
          <a:p>
            <a:pPr lvl="1"/>
            <a:r>
              <a:rPr lang="en-US" dirty="0"/>
              <a:t> Use same LR spectrograph for IFU and </a:t>
            </a:r>
            <a:r>
              <a:rPr lang="en-US" dirty="0" err="1"/>
              <a:t>fibres</a:t>
            </a:r>
            <a:endParaRPr lang="en-US" dirty="0"/>
          </a:p>
          <a:p>
            <a:pPr lvl="1"/>
            <a:r>
              <a:rPr lang="en-US" dirty="0"/>
              <a:t> Use E-ELT components, located in ESO site</a:t>
            </a:r>
          </a:p>
          <a:p>
            <a:pPr lvl="1"/>
            <a:r>
              <a:rPr lang="en-US" dirty="0"/>
              <a:t> Ambitious: Enhancing by  &gt; 10 existing/planned facilities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Requirements (ESO WG)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866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17</a:t>
            </a:fld>
            <a:endParaRPr lang="en-GB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7647" y="18849"/>
            <a:ext cx="8317706" cy="1073195"/>
          </a:xfrm>
        </p:spPr>
        <p:txBody>
          <a:bodyPr/>
          <a:lstStyle/>
          <a:p>
            <a:r>
              <a:rPr lang="en-US" dirty="0"/>
              <a:t>A Telescope Option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249" y="1862968"/>
            <a:ext cx="6302370" cy="44333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606" y="6296359"/>
            <a:ext cx="510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"/>
              </a:rPr>
              <a:t>Pasquini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 et al SPIE 9906 </a:t>
            </a:r>
            <a:r>
              <a:rPr lang="en-US" dirty="0" err="1">
                <a:solidFill>
                  <a:srgbClr val="FF0000"/>
                </a:solidFill>
                <a:latin typeface="Arial"/>
              </a:rPr>
              <a:t>arXiv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 1606.06494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169" y="2028306"/>
            <a:ext cx="277477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Arial"/>
              </a:rPr>
              <a:t>Cassegrain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design is compact &amp; flexible</a:t>
            </a:r>
          </a:p>
          <a:p>
            <a:endParaRPr lang="en-US" sz="2000" dirty="0">
              <a:solidFill>
                <a:srgbClr val="000000"/>
              </a:solidFill>
              <a:latin typeface="Arial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/>
              </a:rPr>
              <a:t>11.4m f/0.6 primary with a 5 deg</a:t>
            </a:r>
            <a:r>
              <a:rPr lang="en-US" sz="2000" baseline="3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f/3 field ideal for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fibres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with good images from 360-1300nm.</a:t>
            </a:r>
          </a:p>
          <a:p>
            <a:endParaRPr lang="en-US" sz="2000" dirty="0">
              <a:solidFill>
                <a:srgbClr val="000000"/>
              </a:solidFill>
              <a:latin typeface="Arial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/>
              </a:rPr>
              <a:t>Gravity-invariant f/26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Coudé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focus with 10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arcmin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FOV suitable for a Super-IFU</a:t>
            </a: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152417" y="1096399"/>
            <a:ext cx="8875888" cy="7267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600" b="0" dirty="0">
                <a:solidFill>
                  <a:srgbClr val="000000"/>
                </a:solidFill>
                <a:latin typeface="Arial"/>
              </a:rPr>
              <a:t>Is a 10-12m class telescope with a ~5 deg</a:t>
            </a:r>
            <a:r>
              <a:rPr lang="en-US" sz="2600" b="0" baseline="3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2600" b="0" dirty="0">
                <a:solidFill>
                  <a:srgbClr val="000000"/>
                </a:solidFill>
                <a:latin typeface="Arial"/>
              </a:rPr>
              <a:t> FOV possible?</a:t>
            </a:r>
            <a:endParaRPr lang="en-US" sz="2600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65" y="2045386"/>
            <a:ext cx="1315812" cy="16576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51" y="2328822"/>
            <a:ext cx="1349291" cy="13207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97373" y="1866668"/>
            <a:ext cx="1595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</a:rPr>
              <a:t>MSE and ESO study</a:t>
            </a:r>
          </a:p>
          <a:p>
            <a:pPr algn="ctr"/>
            <a:r>
              <a:rPr lang="en-US" sz="1200" dirty="0">
                <a:solidFill>
                  <a:srgbClr val="0000FF"/>
                </a:solidFill>
              </a:rPr>
              <a:t>(same scale)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800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670" y="1073195"/>
            <a:ext cx="6944822" cy="490265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300749" y="2612308"/>
            <a:ext cx="7374" cy="13789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444656" y="1441671"/>
            <a:ext cx="71562" cy="37569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5268519" y="1901244"/>
            <a:ext cx="7008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11.4 m</a:t>
            </a:r>
          </a:p>
        </p:txBody>
      </p:sp>
      <p:sp>
        <p:nvSpPr>
          <p:cNvPr id="10" name="TextBox 9"/>
          <p:cNvSpPr txBox="1"/>
          <p:nvPr/>
        </p:nvSpPr>
        <p:spPr>
          <a:xfrm rot="16007923">
            <a:off x="1813537" y="3231100"/>
            <a:ext cx="6174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4.2 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79677" y="2777490"/>
            <a:ext cx="5790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F/3.0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6846" y="3656080"/>
            <a:ext cx="8643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Exit beam</a:t>
            </a:r>
          </a:p>
          <a:p>
            <a:pPr algn="ctr"/>
            <a:r>
              <a:rPr lang="en-US" sz="900" dirty="0"/>
              <a:t>Concentric to</a:t>
            </a:r>
          </a:p>
          <a:p>
            <a:pPr algn="ctr"/>
            <a:r>
              <a:rPr lang="en-US" sz="900" dirty="0"/>
              <a:t>Exit pupil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53091" y="2618132"/>
            <a:ext cx="82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Silica lenses</a:t>
            </a:r>
          </a:p>
          <a:p>
            <a:pPr algn="ctr"/>
            <a:r>
              <a:rPr lang="en-US" sz="900" dirty="0"/>
              <a:t>   (1.8m)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93077" y="1334329"/>
            <a:ext cx="114646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2.5 °</a:t>
            </a:r>
          </a:p>
          <a:p>
            <a:pPr algn="ctr"/>
            <a:r>
              <a:rPr lang="en-US" sz="1350" dirty="0"/>
              <a:t>Field of 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9708" y="6088778"/>
            <a:ext cx="860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11.4m- 2.5 Degrees diameter – 1.8 large corrector lens – 4.2m secondary (E-ELT)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2275" y="241369"/>
            <a:ext cx="4223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j-lt"/>
              </a:rPr>
              <a:t>11.4m Telescope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826294" y="0"/>
            <a:ext cx="8317706" cy="107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/>
              <a:t>11.4M telescope</a:t>
            </a:r>
          </a:p>
        </p:txBody>
      </p:sp>
    </p:spTree>
    <p:extLst>
      <p:ext uri="{BB962C8B-B14F-4D97-AF65-F5344CB8AC3E}">
        <p14:creationId xmlns:p14="http://schemas.microsoft.com/office/powerpoint/2010/main" val="2472215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19</a:t>
            </a:fld>
            <a:endParaRPr lang="en-GB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Corrector with Innovative ADC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919422" y="1173055"/>
            <a:ext cx="4004023" cy="2755940"/>
            <a:chOff x="984316" y="1427466"/>
            <a:chExt cx="6569317" cy="41116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738" y="1823192"/>
              <a:ext cx="4793456" cy="321468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72891" y="1771544"/>
              <a:ext cx="68191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F/2.86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209027" y="2221145"/>
              <a:ext cx="0" cy="247350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6977834" y="3149688"/>
              <a:ext cx="85151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1425 mm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34803" y="1427466"/>
              <a:ext cx="54072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Silica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81808" y="1427466"/>
              <a:ext cx="540725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/>
                <a:t>Silica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47180" y="1427466"/>
              <a:ext cx="540725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/>
                <a:t>Silica</a:t>
              </a:r>
            </a:p>
          </p:txBody>
        </p:sp>
        <p:cxnSp>
          <p:nvCxnSpPr>
            <p:cNvPr id="14" name="Straight Arrow Connector 13"/>
            <p:cNvCxnSpPr>
              <a:cxnSpLocks/>
            </p:cNvCxnSpPr>
            <p:nvPr/>
          </p:nvCxnSpPr>
          <p:spPr>
            <a:xfrm>
              <a:off x="1848575" y="1921585"/>
              <a:ext cx="29328" cy="313522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16200000">
              <a:off x="1157046" y="3149688"/>
              <a:ext cx="85151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1800 mm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108569" y="4993260"/>
              <a:ext cx="782390" cy="282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Diamond 18"/>
            <p:cNvSpPr/>
            <p:nvPr/>
          </p:nvSpPr>
          <p:spPr>
            <a:xfrm>
              <a:off x="2580664" y="2567897"/>
              <a:ext cx="183497" cy="200346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Diamond 19"/>
            <p:cNvSpPr/>
            <p:nvPr/>
          </p:nvSpPr>
          <p:spPr>
            <a:xfrm>
              <a:off x="3393040" y="2483503"/>
              <a:ext cx="183497" cy="200346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Diamond 20"/>
            <p:cNvSpPr/>
            <p:nvPr/>
          </p:nvSpPr>
          <p:spPr>
            <a:xfrm>
              <a:off x="5627669" y="2679812"/>
              <a:ext cx="183497" cy="200346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Diamond 21"/>
            <p:cNvSpPr/>
            <p:nvPr/>
          </p:nvSpPr>
          <p:spPr>
            <a:xfrm>
              <a:off x="984316" y="5280101"/>
              <a:ext cx="183497" cy="200346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81751" y="5239047"/>
              <a:ext cx="134665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Aspheric surface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8" y="4529986"/>
            <a:ext cx="2028825" cy="19859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332" y="4351622"/>
            <a:ext cx="3019425" cy="213836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842000" y="4369516"/>
            <a:ext cx="2725688" cy="2143125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7" name="Group 26"/>
          <p:cNvGrpSpPr/>
          <p:nvPr/>
        </p:nvGrpSpPr>
        <p:grpSpPr>
          <a:xfrm>
            <a:off x="425762" y="1376519"/>
            <a:ext cx="4052660" cy="2552476"/>
            <a:chOff x="1073764" y="959443"/>
            <a:chExt cx="6996473" cy="493911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3764" y="959443"/>
              <a:ext cx="6996473" cy="4939115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/>
            <p:nvPr/>
          </p:nvCxnSpPr>
          <p:spPr>
            <a:xfrm>
              <a:off x="2300749" y="2612308"/>
              <a:ext cx="7374" cy="137897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444656" y="1441671"/>
              <a:ext cx="71562" cy="375699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 rot="16200000">
              <a:off x="5284550" y="1901244"/>
              <a:ext cx="66877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11.4 m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16007923">
              <a:off x="1831970" y="3231100"/>
              <a:ext cx="58060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4.2 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79677" y="2777490"/>
              <a:ext cx="57900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F/2.9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30363" y="1334329"/>
              <a:ext cx="107189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2.5 °</a:t>
              </a:r>
            </a:p>
            <a:p>
              <a:pPr algn="ctr"/>
              <a:r>
                <a:rPr lang="en-US" sz="1350" dirty="0"/>
                <a:t>Field of view</a:t>
              </a:r>
            </a:p>
          </p:txBody>
        </p:sp>
      </p:grpSp>
      <p:cxnSp>
        <p:nvCxnSpPr>
          <p:cNvPr id="37" name="Straight Arrow Connector 36"/>
          <p:cNvCxnSpPr>
            <a:cxnSpLocks/>
          </p:cNvCxnSpPr>
          <p:nvPr/>
        </p:nvCxnSpPr>
        <p:spPr>
          <a:xfrm>
            <a:off x="1025294" y="4645225"/>
            <a:ext cx="579860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 flipH="1">
            <a:off x="3615025" y="5435035"/>
            <a:ext cx="459837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06093" y="4022155"/>
            <a:ext cx="14704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M2 translation to</a:t>
            </a:r>
          </a:p>
          <a:p>
            <a:r>
              <a:rPr lang="en-US" sz="1350" dirty="0"/>
              <a:t>compensate coma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45434" y="4312042"/>
            <a:ext cx="2287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ADC operates via modest tilt (&lt;</a:t>
            </a:r>
            <a:r>
              <a:rPr lang="en-US" sz="1350"/>
              <a:t>0.3 degree) </a:t>
            </a:r>
            <a:r>
              <a:rPr lang="en-US" sz="1350" dirty="0"/>
              <a:t>of portion of corrector and positioner around a point 5m in front</a:t>
            </a:r>
          </a:p>
        </p:txBody>
      </p:sp>
      <p:sp>
        <p:nvSpPr>
          <p:cNvPr id="42" name="Oval 41"/>
          <p:cNvSpPr/>
          <p:nvPr/>
        </p:nvSpPr>
        <p:spPr>
          <a:xfrm>
            <a:off x="3396646" y="5321461"/>
            <a:ext cx="223463" cy="2234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>
            <a:off x="8596632" y="3928995"/>
            <a:ext cx="233547" cy="918237"/>
          </a:xfrm>
          <a:prstGeom prst="straightConnector1">
            <a:avLst/>
          </a:prstGeom>
          <a:ln w="5715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6486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 Study Concept – Not a Project </a:t>
            </a:r>
          </a:p>
          <a:p>
            <a:r>
              <a:rPr lang="en-US" dirty="0"/>
              <a:t>Facility (Telescope &amp; Instruments): </a:t>
            </a:r>
          </a:p>
          <a:p>
            <a:pPr lvl="1"/>
            <a:r>
              <a:rPr lang="en-US" dirty="0"/>
              <a:t>Telescope  &gt; 10M </a:t>
            </a:r>
          </a:p>
          <a:p>
            <a:pPr lvl="1"/>
            <a:r>
              <a:rPr lang="en-US" dirty="0"/>
              <a:t>Large Field of View </a:t>
            </a:r>
          </a:p>
          <a:p>
            <a:pPr lvl="1"/>
            <a:r>
              <a:rPr lang="en-US" dirty="0"/>
              <a:t>Large Multiplex</a:t>
            </a:r>
          </a:p>
          <a:p>
            <a:pPr lvl="1"/>
            <a:r>
              <a:rPr lang="en-US" dirty="0"/>
              <a:t>Dedicated</a:t>
            </a:r>
          </a:p>
          <a:p>
            <a:pPr lvl="1"/>
            <a:r>
              <a:rPr lang="en-US" dirty="0"/>
              <a:t>In the Southern </a:t>
            </a:r>
            <a:r>
              <a:rPr lang="en-US" dirty="0" err="1"/>
              <a:t>Emiphere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198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20</a:t>
            </a:fld>
            <a:endParaRPr lang="en-GB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Telescope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12382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 accommodate all spectrographs and </a:t>
            </a:r>
            <a:r>
              <a:rPr lang="en-US" dirty="0" err="1"/>
              <a:t>Coudé</a:t>
            </a:r>
            <a:r>
              <a:rPr lang="en-US" dirty="0"/>
              <a:t> focus in a compact enclosure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3789" y="1861535"/>
            <a:ext cx="9012615" cy="4688992"/>
            <a:chOff x="694802" y="1888271"/>
            <a:chExt cx="8043340" cy="3588579"/>
          </a:xfrm>
        </p:grpSpPr>
        <p:pic>
          <p:nvPicPr>
            <p:cNvPr id="8" name="Picture 7" descr="show9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2047" y="1888271"/>
              <a:ext cx="5167312" cy="358857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94802" y="3876184"/>
              <a:ext cx="16618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High Resolution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4802" y="4503392"/>
              <a:ext cx="16176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Low Resolution</a:t>
              </a:r>
            </a:p>
          </p:txBody>
        </p:sp>
        <p:sp>
          <p:nvSpPr>
            <p:cNvPr id="11" name="Arrow: Right 9"/>
            <p:cNvSpPr/>
            <p:nvPr/>
          </p:nvSpPr>
          <p:spPr>
            <a:xfrm>
              <a:off x="2306830" y="3962745"/>
              <a:ext cx="507071" cy="17312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2" name="Arrow: Right 10"/>
            <p:cNvSpPr/>
            <p:nvPr/>
          </p:nvSpPr>
          <p:spPr>
            <a:xfrm>
              <a:off x="2371639" y="4589954"/>
              <a:ext cx="507071" cy="17312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88119" y="3059313"/>
              <a:ext cx="1550023" cy="6536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Coudé</a:t>
              </a:r>
              <a:r>
                <a:rPr lang="en-US" dirty="0"/>
                <a:t> train</a:t>
              </a:r>
            </a:p>
            <a:p>
              <a:pPr algn="ctr"/>
              <a:r>
                <a:rPr lang="en-US" dirty="0"/>
                <a:t>10 arcmin FOV</a:t>
              </a:r>
            </a:p>
            <a:p>
              <a:pPr algn="ctr"/>
              <a:r>
                <a:rPr lang="en-US" sz="1350" dirty="0"/>
                <a:t>(Super-MUSE)</a:t>
              </a:r>
            </a:p>
          </p:txBody>
        </p:sp>
        <p:sp>
          <p:nvSpPr>
            <p:cNvPr id="14" name="Arrow: Right 12"/>
            <p:cNvSpPr/>
            <p:nvPr/>
          </p:nvSpPr>
          <p:spPr>
            <a:xfrm rot="10800000">
              <a:off x="6611094" y="3388249"/>
              <a:ext cx="507071" cy="17312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0636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21</a:t>
            </a:fld>
            <a:endParaRPr lang="en-GB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Ω</a:t>
            </a:r>
            <a:r>
              <a:rPr lang="en-US" dirty="0"/>
              <a:t> product (m</a:t>
            </a:r>
            <a:r>
              <a:rPr lang="en-US" baseline="30000" dirty="0"/>
              <a:t>2</a:t>
            </a:r>
            <a:r>
              <a:rPr lang="en-US" dirty="0"/>
              <a:t> deg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246837"/>
              </p:ext>
            </p:extLst>
          </p:nvPr>
        </p:nvGraphicFramePr>
        <p:xfrm>
          <a:off x="320843" y="1355567"/>
          <a:ext cx="8316262" cy="2761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728">
                  <a:extLst>
                    <a:ext uri="{9D8B030D-6E8A-4147-A177-3AD203B41FA5}">
                      <a16:colId xmlns:a16="http://schemas.microsoft.com/office/drawing/2014/main" val="1407494323"/>
                    </a:ext>
                  </a:extLst>
                </a:gridCol>
                <a:gridCol w="1271508">
                  <a:extLst>
                    <a:ext uri="{9D8B030D-6E8A-4147-A177-3AD203B41FA5}">
                      <a16:colId xmlns:a16="http://schemas.microsoft.com/office/drawing/2014/main" val="2380210078"/>
                    </a:ext>
                  </a:extLst>
                </a:gridCol>
                <a:gridCol w="894339">
                  <a:extLst>
                    <a:ext uri="{9D8B030D-6E8A-4147-A177-3AD203B41FA5}">
                      <a16:colId xmlns:a16="http://schemas.microsoft.com/office/drawing/2014/main" val="1026618440"/>
                    </a:ext>
                  </a:extLst>
                </a:gridCol>
                <a:gridCol w="1155433">
                  <a:extLst>
                    <a:ext uri="{9D8B030D-6E8A-4147-A177-3AD203B41FA5}">
                      <a16:colId xmlns:a16="http://schemas.microsoft.com/office/drawing/2014/main" val="2926186539"/>
                    </a:ext>
                  </a:extLst>
                </a:gridCol>
                <a:gridCol w="1347432">
                  <a:extLst>
                    <a:ext uri="{9D8B030D-6E8A-4147-A177-3AD203B41FA5}">
                      <a16:colId xmlns:a16="http://schemas.microsoft.com/office/drawing/2014/main" val="906120254"/>
                    </a:ext>
                  </a:extLst>
                </a:gridCol>
                <a:gridCol w="1537822">
                  <a:extLst>
                    <a:ext uri="{9D8B030D-6E8A-4147-A177-3AD203B41FA5}">
                      <a16:colId xmlns:a16="http://schemas.microsoft.com/office/drawing/2014/main" val="1693253942"/>
                    </a:ext>
                  </a:extLst>
                </a:gridCol>
              </a:tblGrid>
              <a:tr h="27409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Telescope Diameter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Central</a:t>
                      </a:r>
                    </a:p>
                    <a:p>
                      <a:pPr algn="ctr"/>
                      <a:r>
                        <a:rPr lang="en-US" sz="1400" dirty="0" err="1"/>
                        <a:t>Obstr</a:t>
                      </a:r>
                      <a:r>
                        <a:rPr lang="en-US" sz="1400" dirty="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Aperture²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Ω (deg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dirty="0"/>
                        <a:t>)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Product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77731302"/>
                  </a:ext>
                </a:extLst>
              </a:tr>
              <a:tr h="297463">
                <a:tc>
                  <a:txBody>
                    <a:bodyPr/>
                    <a:lstStyle/>
                    <a:p>
                      <a:r>
                        <a:rPr lang="en-US" sz="1400" dirty="0"/>
                        <a:t>ESO VLT (VIMOS)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48.75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2.08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78262697"/>
                  </a:ext>
                </a:extLst>
              </a:tr>
              <a:tr h="297463">
                <a:tc>
                  <a:txBody>
                    <a:bodyPr/>
                    <a:lstStyle/>
                    <a:p>
                      <a:r>
                        <a:rPr lang="en-US" sz="1400" dirty="0"/>
                        <a:t>ESO VLT (FLAMES)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48.75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0.136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6.63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41171061"/>
                  </a:ext>
                </a:extLst>
              </a:tr>
              <a:tr h="297463">
                <a:tc>
                  <a:txBody>
                    <a:bodyPr/>
                    <a:lstStyle/>
                    <a:p>
                      <a:r>
                        <a:rPr lang="en-US" sz="1400" dirty="0"/>
                        <a:t>ESO VISTA (4MOST)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9.57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38.3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69506175"/>
                  </a:ext>
                </a:extLst>
              </a:tr>
              <a:tr h="297463">
                <a:tc>
                  <a:txBody>
                    <a:bodyPr/>
                    <a:lstStyle/>
                    <a:p>
                      <a:r>
                        <a:rPr lang="en-US" sz="1400" dirty="0"/>
                        <a:t>ESO VLT (MOONS)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48.75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0.136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6.63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3760758"/>
                  </a:ext>
                </a:extLst>
              </a:tr>
              <a:tr h="297463">
                <a:tc>
                  <a:txBody>
                    <a:bodyPr/>
                    <a:lstStyle/>
                    <a:p>
                      <a:r>
                        <a:rPr lang="en-US" sz="1400" dirty="0"/>
                        <a:t>WEAVE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38.3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58777198"/>
                  </a:ext>
                </a:extLst>
              </a:tr>
              <a:tr h="283803">
                <a:tc>
                  <a:txBody>
                    <a:bodyPr/>
                    <a:lstStyle/>
                    <a:p>
                      <a:r>
                        <a:rPr lang="en-US" sz="1400" dirty="0"/>
                        <a:t>SUBARU (PFS)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48.75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64.7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27528154"/>
                  </a:ext>
                </a:extLst>
              </a:tr>
              <a:tr h="290524">
                <a:tc>
                  <a:txBody>
                    <a:bodyPr/>
                    <a:lstStyle/>
                    <a:p>
                      <a:r>
                        <a:rPr lang="en-US" sz="1400" dirty="0"/>
                        <a:t>MAYALL (DESI)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8.00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  <a:p>
                      <a:pPr algn="ctr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901048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831605"/>
              </p:ext>
            </p:extLst>
          </p:nvPr>
        </p:nvGraphicFramePr>
        <p:xfrm>
          <a:off x="233273" y="4825529"/>
          <a:ext cx="8422320" cy="1429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0582">
                  <a:extLst>
                    <a:ext uri="{9D8B030D-6E8A-4147-A177-3AD203B41FA5}">
                      <a16:colId xmlns:a16="http://schemas.microsoft.com/office/drawing/2014/main" val="2477090737"/>
                    </a:ext>
                  </a:extLst>
                </a:gridCol>
                <a:gridCol w="1174238">
                  <a:extLst>
                    <a:ext uri="{9D8B030D-6E8A-4147-A177-3AD203B41FA5}">
                      <a16:colId xmlns:a16="http://schemas.microsoft.com/office/drawing/2014/main" val="753262866"/>
                    </a:ext>
                  </a:extLst>
                </a:gridCol>
                <a:gridCol w="825923">
                  <a:extLst>
                    <a:ext uri="{9D8B030D-6E8A-4147-A177-3AD203B41FA5}">
                      <a16:colId xmlns:a16="http://schemas.microsoft.com/office/drawing/2014/main" val="1972782633"/>
                    </a:ext>
                  </a:extLst>
                </a:gridCol>
                <a:gridCol w="1067043">
                  <a:extLst>
                    <a:ext uri="{9D8B030D-6E8A-4147-A177-3AD203B41FA5}">
                      <a16:colId xmlns:a16="http://schemas.microsoft.com/office/drawing/2014/main" val="1350825169"/>
                    </a:ext>
                  </a:extLst>
                </a:gridCol>
                <a:gridCol w="1244354">
                  <a:extLst>
                    <a:ext uri="{9D8B030D-6E8A-4147-A177-3AD203B41FA5}">
                      <a16:colId xmlns:a16="http://schemas.microsoft.com/office/drawing/2014/main" val="2129778672"/>
                    </a:ext>
                  </a:extLst>
                </a:gridCol>
                <a:gridCol w="1420180">
                  <a:extLst>
                    <a:ext uri="{9D8B030D-6E8A-4147-A177-3AD203B41FA5}">
                      <a16:colId xmlns:a16="http://schemas.microsoft.com/office/drawing/2014/main" val="2625622560"/>
                    </a:ext>
                  </a:extLst>
                </a:gridCol>
              </a:tblGrid>
              <a:tr h="27409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Telescope Diameter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Central</a:t>
                      </a:r>
                    </a:p>
                    <a:p>
                      <a:pPr algn="ctr"/>
                      <a:r>
                        <a:rPr lang="en-US" sz="1400" dirty="0" err="1"/>
                        <a:t>Obstr</a:t>
                      </a:r>
                      <a:r>
                        <a:rPr lang="en-US" sz="1400" dirty="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Aperture²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Ω (deg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dirty="0"/>
                        <a:t>)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Product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78835402"/>
                  </a:ext>
                </a:extLst>
              </a:tr>
              <a:tr h="297463">
                <a:tc>
                  <a:txBody>
                    <a:bodyPr/>
                    <a:lstStyle/>
                    <a:p>
                      <a:r>
                        <a:rPr lang="en-US" sz="1400" dirty="0"/>
                        <a:t>LSST (imaging only)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8.2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33.27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9.62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10356779"/>
                  </a:ext>
                </a:extLst>
              </a:tr>
              <a:tr h="317712">
                <a:tc>
                  <a:txBody>
                    <a:bodyPr/>
                    <a:lstStyle/>
                    <a:p>
                      <a:r>
                        <a:rPr lang="en-US" sz="1400" dirty="0"/>
                        <a:t>MSE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96.0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144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10922651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r>
                        <a:rPr lang="en-US" sz="1400" dirty="0"/>
                        <a:t>ESO CONCEPT STUDY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84.6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4.91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415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77038541"/>
                  </a:ext>
                </a:extLst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482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22</a:t>
            </a:fld>
            <a:endParaRPr lang="en-GB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Concept Low-Res Spectrographs</a:t>
            </a:r>
          </a:p>
        </p:txBody>
      </p:sp>
      <p:grpSp>
        <p:nvGrpSpPr>
          <p:cNvPr id="150" name="Group 149"/>
          <p:cNvGrpSpPr>
            <a:grpSpLocks noChangeAspect="1"/>
          </p:cNvGrpSpPr>
          <p:nvPr/>
        </p:nvGrpSpPr>
        <p:grpSpPr bwMode="auto">
          <a:xfrm>
            <a:off x="-362" y="2378374"/>
            <a:ext cx="5989365" cy="4293109"/>
            <a:chOff x="902" y="86"/>
            <a:chExt cx="5879" cy="4214"/>
          </a:xfrm>
        </p:grpSpPr>
        <p:sp>
          <p:nvSpPr>
            <p:cNvPr id="151" name="AutoShape 3"/>
            <p:cNvSpPr>
              <a:spLocks noChangeAspect="1" noChangeArrowheads="1" noTextEdit="1"/>
            </p:cNvSpPr>
            <p:nvPr/>
          </p:nvSpPr>
          <p:spPr bwMode="auto">
            <a:xfrm>
              <a:off x="902" y="86"/>
              <a:ext cx="5876" cy="4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Rectangle 5"/>
            <p:cNvSpPr>
              <a:spLocks noChangeArrowheads="1"/>
            </p:cNvSpPr>
            <p:nvPr/>
          </p:nvSpPr>
          <p:spPr bwMode="auto">
            <a:xfrm>
              <a:off x="917" y="146"/>
              <a:ext cx="5864" cy="41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Line 7"/>
            <p:cNvSpPr>
              <a:spLocks noChangeShapeType="1"/>
            </p:cNvSpPr>
            <p:nvPr/>
          </p:nvSpPr>
          <p:spPr bwMode="auto">
            <a:xfrm flipH="1">
              <a:off x="1826" y="2691"/>
              <a:ext cx="226" cy="2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Line 12"/>
            <p:cNvSpPr>
              <a:spLocks noChangeShapeType="1"/>
            </p:cNvSpPr>
            <p:nvPr/>
          </p:nvSpPr>
          <p:spPr bwMode="auto">
            <a:xfrm flipV="1">
              <a:off x="2164" y="2688"/>
              <a:ext cx="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Line 13"/>
            <p:cNvSpPr>
              <a:spLocks noChangeShapeType="1"/>
            </p:cNvSpPr>
            <p:nvPr/>
          </p:nvSpPr>
          <p:spPr bwMode="auto">
            <a:xfrm flipH="1">
              <a:off x="1943" y="2689"/>
              <a:ext cx="221" cy="23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2319" y="2626"/>
              <a:ext cx="3" cy="219"/>
            </a:xfrm>
            <a:custGeom>
              <a:avLst/>
              <a:gdLst>
                <a:gd name="T0" fmla="*/ 0 w 3"/>
                <a:gd name="T1" fmla="*/ 2 h 219"/>
                <a:gd name="T2" fmla="*/ 1 w 3"/>
                <a:gd name="T3" fmla="*/ 6 h 219"/>
                <a:gd name="T4" fmla="*/ 1 w 3"/>
                <a:gd name="T5" fmla="*/ 11 h 219"/>
                <a:gd name="T6" fmla="*/ 1 w 3"/>
                <a:gd name="T7" fmla="*/ 15 h 219"/>
                <a:gd name="T8" fmla="*/ 1 w 3"/>
                <a:gd name="T9" fmla="*/ 20 h 219"/>
                <a:gd name="T10" fmla="*/ 1 w 3"/>
                <a:gd name="T11" fmla="*/ 24 h 219"/>
                <a:gd name="T12" fmla="*/ 1 w 3"/>
                <a:gd name="T13" fmla="*/ 28 h 219"/>
                <a:gd name="T14" fmla="*/ 1 w 3"/>
                <a:gd name="T15" fmla="*/ 33 h 219"/>
                <a:gd name="T16" fmla="*/ 1 w 3"/>
                <a:gd name="T17" fmla="*/ 37 h 219"/>
                <a:gd name="T18" fmla="*/ 1 w 3"/>
                <a:gd name="T19" fmla="*/ 42 h 219"/>
                <a:gd name="T20" fmla="*/ 2 w 3"/>
                <a:gd name="T21" fmla="*/ 46 h 219"/>
                <a:gd name="T22" fmla="*/ 2 w 3"/>
                <a:gd name="T23" fmla="*/ 50 h 219"/>
                <a:gd name="T24" fmla="*/ 2 w 3"/>
                <a:gd name="T25" fmla="*/ 55 h 219"/>
                <a:gd name="T26" fmla="*/ 2 w 3"/>
                <a:gd name="T27" fmla="*/ 60 h 219"/>
                <a:gd name="T28" fmla="*/ 3 w 3"/>
                <a:gd name="T29" fmla="*/ 64 h 219"/>
                <a:gd name="T30" fmla="*/ 3 w 3"/>
                <a:gd name="T31" fmla="*/ 68 h 219"/>
                <a:gd name="T32" fmla="*/ 3 w 3"/>
                <a:gd name="T33" fmla="*/ 73 h 219"/>
                <a:gd name="T34" fmla="*/ 3 w 3"/>
                <a:gd name="T35" fmla="*/ 78 h 219"/>
                <a:gd name="T36" fmla="*/ 3 w 3"/>
                <a:gd name="T37" fmla="*/ 82 h 219"/>
                <a:gd name="T38" fmla="*/ 3 w 3"/>
                <a:gd name="T39" fmla="*/ 86 h 219"/>
                <a:gd name="T40" fmla="*/ 3 w 3"/>
                <a:gd name="T41" fmla="*/ 91 h 219"/>
                <a:gd name="T42" fmla="*/ 3 w 3"/>
                <a:gd name="T43" fmla="*/ 95 h 219"/>
                <a:gd name="T44" fmla="*/ 3 w 3"/>
                <a:gd name="T45" fmla="*/ 100 h 219"/>
                <a:gd name="T46" fmla="*/ 3 w 3"/>
                <a:gd name="T47" fmla="*/ 104 h 219"/>
                <a:gd name="T48" fmla="*/ 3 w 3"/>
                <a:gd name="T49" fmla="*/ 108 h 219"/>
                <a:gd name="T50" fmla="*/ 3 w 3"/>
                <a:gd name="T51" fmla="*/ 113 h 219"/>
                <a:gd name="T52" fmla="*/ 3 w 3"/>
                <a:gd name="T53" fmla="*/ 117 h 219"/>
                <a:gd name="T54" fmla="*/ 3 w 3"/>
                <a:gd name="T55" fmla="*/ 121 h 219"/>
                <a:gd name="T56" fmla="*/ 3 w 3"/>
                <a:gd name="T57" fmla="*/ 126 h 219"/>
                <a:gd name="T58" fmla="*/ 3 w 3"/>
                <a:gd name="T59" fmla="*/ 130 h 219"/>
                <a:gd name="T60" fmla="*/ 3 w 3"/>
                <a:gd name="T61" fmla="*/ 135 h 219"/>
                <a:gd name="T62" fmla="*/ 3 w 3"/>
                <a:gd name="T63" fmla="*/ 139 h 219"/>
                <a:gd name="T64" fmla="*/ 3 w 3"/>
                <a:gd name="T65" fmla="*/ 144 h 219"/>
                <a:gd name="T66" fmla="*/ 3 w 3"/>
                <a:gd name="T67" fmla="*/ 148 h 219"/>
                <a:gd name="T68" fmla="*/ 3 w 3"/>
                <a:gd name="T69" fmla="*/ 152 h 219"/>
                <a:gd name="T70" fmla="*/ 3 w 3"/>
                <a:gd name="T71" fmla="*/ 157 h 219"/>
                <a:gd name="T72" fmla="*/ 3 w 3"/>
                <a:gd name="T73" fmla="*/ 161 h 219"/>
                <a:gd name="T74" fmla="*/ 3 w 3"/>
                <a:gd name="T75" fmla="*/ 166 h 219"/>
                <a:gd name="T76" fmla="*/ 3 w 3"/>
                <a:gd name="T77" fmla="*/ 171 h 219"/>
                <a:gd name="T78" fmla="*/ 3 w 3"/>
                <a:gd name="T79" fmla="*/ 174 h 219"/>
                <a:gd name="T80" fmla="*/ 3 w 3"/>
                <a:gd name="T81" fmla="*/ 179 h 219"/>
                <a:gd name="T82" fmla="*/ 3 w 3"/>
                <a:gd name="T83" fmla="*/ 183 h 219"/>
                <a:gd name="T84" fmla="*/ 3 w 3"/>
                <a:gd name="T85" fmla="*/ 188 h 219"/>
                <a:gd name="T86" fmla="*/ 3 w 3"/>
                <a:gd name="T87" fmla="*/ 192 h 219"/>
                <a:gd name="T88" fmla="*/ 2 w 3"/>
                <a:gd name="T89" fmla="*/ 196 h 219"/>
                <a:gd name="T90" fmla="*/ 2 w 3"/>
                <a:gd name="T91" fmla="*/ 201 h 219"/>
                <a:gd name="T92" fmla="*/ 2 w 3"/>
                <a:gd name="T93" fmla="*/ 206 h 219"/>
                <a:gd name="T94" fmla="*/ 2 w 3"/>
                <a:gd name="T95" fmla="*/ 210 h 219"/>
                <a:gd name="T96" fmla="*/ 1 w 3"/>
                <a:gd name="T97" fmla="*/ 214 h 219"/>
                <a:gd name="T98" fmla="*/ 1 w 3"/>
                <a:gd name="T99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" h="219">
                  <a:moveTo>
                    <a:pt x="0" y="0"/>
                  </a:moveTo>
                  <a:lnTo>
                    <a:pt x="0" y="2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9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5"/>
                  </a:lnTo>
                  <a:lnTo>
                    <a:pt x="1" y="18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6"/>
                  </a:lnTo>
                  <a:lnTo>
                    <a:pt x="1" y="28"/>
                  </a:lnTo>
                  <a:lnTo>
                    <a:pt x="1" y="31"/>
                  </a:lnTo>
                  <a:lnTo>
                    <a:pt x="1" y="33"/>
                  </a:lnTo>
                  <a:lnTo>
                    <a:pt x="1" y="35"/>
                  </a:lnTo>
                  <a:lnTo>
                    <a:pt x="1" y="37"/>
                  </a:lnTo>
                  <a:lnTo>
                    <a:pt x="1" y="40"/>
                  </a:lnTo>
                  <a:lnTo>
                    <a:pt x="1" y="42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2" y="49"/>
                  </a:lnTo>
                  <a:lnTo>
                    <a:pt x="2" y="50"/>
                  </a:lnTo>
                  <a:lnTo>
                    <a:pt x="2" y="53"/>
                  </a:lnTo>
                  <a:lnTo>
                    <a:pt x="2" y="55"/>
                  </a:lnTo>
                  <a:lnTo>
                    <a:pt x="2" y="57"/>
                  </a:lnTo>
                  <a:lnTo>
                    <a:pt x="2" y="60"/>
                  </a:lnTo>
                  <a:lnTo>
                    <a:pt x="3" y="62"/>
                  </a:lnTo>
                  <a:lnTo>
                    <a:pt x="3" y="64"/>
                  </a:lnTo>
                  <a:lnTo>
                    <a:pt x="3" y="66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3"/>
                  </a:lnTo>
                  <a:lnTo>
                    <a:pt x="3" y="75"/>
                  </a:lnTo>
                  <a:lnTo>
                    <a:pt x="3" y="78"/>
                  </a:lnTo>
                  <a:lnTo>
                    <a:pt x="3" y="79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6"/>
                  </a:lnTo>
                  <a:lnTo>
                    <a:pt x="3" y="88"/>
                  </a:lnTo>
                  <a:lnTo>
                    <a:pt x="3" y="91"/>
                  </a:lnTo>
                  <a:lnTo>
                    <a:pt x="3" y="92"/>
                  </a:lnTo>
                  <a:lnTo>
                    <a:pt x="3" y="95"/>
                  </a:lnTo>
                  <a:lnTo>
                    <a:pt x="3" y="97"/>
                  </a:lnTo>
                  <a:lnTo>
                    <a:pt x="3" y="100"/>
                  </a:lnTo>
                  <a:lnTo>
                    <a:pt x="3" y="102"/>
                  </a:lnTo>
                  <a:lnTo>
                    <a:pt x="3" y="104"/>
                  </a:lnTo>
                  <a:lnTo>
                    <a:pt x="3" y="106"/>
                  </a:lnTo>
                  <a:lnTo>
                    <a:pt x="3" y="108"/>
                  </a:lnTo>
                  <a:lnTo>
                    <a:pt x="3" y="110"/>
                  </a:lnTo>
                  <a:lnTo>
                    <a:pt x="3" y="113"/>
                  </a:lnTo>
                  <a:lnTo>
                    <a:pt x="3" y="115"/>
                  </a:lnTo>
                  <a:lnTo>
                    <a:pt x="3" y="117"/>
                  </a:lnTo>
                  <a:lnTo>
                    <a:pt x="3" y="119"/>
                  </a:lnTo>
                  <a:lnTo>
                    <a:pt x="3" y="121"/>
                  </a:lnTo>
                  <a:lnTo>
                    <a:pt x="3" y="124"/>
                  </a:lnTo>
                  <a:lnTo>
                    <a:pt x="3" y="126"/>
                  </a:lnTo>
                  <a:lnTo>
                    <a:pt x="3" y="129"/>
                  </a:lnTo>
                  <a:lnTo>
                    <a:pt x="3" y="130"/>
                  </a:lnTo>
                  <a:lnTo>
                    <a:pt x="3" y="132"/>
                  </a:lnTo>
                  <a:lnTo>
                    <a:pt x="3" y="135"/>
                  </a:lnTo>
                  <a:lnTo>
                    <a:pt x="3" y="137"/>
                  </a:lnTo>
                  <a:lnTo>
                    <a:pt x="3" y="139"/>
                  </a:lnTo>
                  <a:lnTo>
                    <a:pt x="3" y="142"/>
                  </a:lnTo>
                  <a:lnTo>
                    <a:pt x="3" y="144"/>
                  </a:lnTo>
                  <a:lnTo>
                    <a:pt x="3" y="146"/>
                  </a:lnTo>
                  <a:lnTo>
                    <a:pt x="3" y="148"/>
                  </a:lnTo>
                  <a:lnTo>
                    <a:pt x="3" y="150"/>
                  </a:lnTo>
                  <a:lnTo>
                    <a:pt x="3" y="152"/>
                  </a:lnTo>
                  <a:lnTo>
                    <a:pt x="3" y="155"/>
                  </a:lnTo>
                  <a:lnTo>
                    <a:pt x="3" y="157"/>
                  </a:lnTo>
                  <a:lnTo>
                    <a:pt x="3" y="159"/>
                  </a:lnTo>
                  <a:lnTo>
                    <a:pt x="3" y="161"/>
                  </a:lnTo>
                  <a:lnTo>
                    <a:pt x="3" y="164"/>
                  </a:lnTo>
                  <a:lnTo>
                    <a:pt x="3" y="166"/>
                  </a:lnTo>
                  <a:lnTo>
                    <a:pt x="3" y="168"/>
                  </a:lnTo>
                  <a:lnTo>
                    <a:pt x="3" y="171"/>
                  </a:lnTo>
                  <a:lnTo>
                    <a:pt x="3" y="172"/>
                  </a:lnTo>
                  <a:lnTo>
                    <a:pt x="3" y="174"/>
                  </a:lnTo>
                  <a:lnTo>
                    <a:pt x="3" y="177"/>
                  </a:lnTo>
                  <a:lnTo>
                    <a:pt x="3" y="179"/>
                  </a:lnTo>
                  <a:lnTo>
                    <a:pt x="3" y="181"/>
                  </a:lnTo>
                  <a:lnTo>
                    <a:pt x="3" y="183"/>
                  </a:lnTo>
                  <a:lnTo>
                    <a:pt x="3" y="186"/>
                  </a:lnTo>
                  <a:lnTo>
                    <a:pt x="3" y="188"/>
                  </a:lnTo>
                  <a:lnTo>
                    <a:pt x="3" y="190"/>
                  </a:lnTo>
                  <a:lnTo>
                    <a:pt x="3" y="192"/>
                  </a:lnTo>
                  <a:lnTo>
                    <a:pt x="2" y="194"/>
                  </a:lnTo>
                  <a:lnTo>
                    <a:pt x="2" y="196"/>
                  </a:lnTo>
                  <a:lnTo>
                    <a:pt x="2" y="199"/>
                  </a:lnTo>
                  <a:lnTo>
                    <a:pt x="2" y="201"/>
                  </a:lnTo>
                  <a:lnTo>
                    <a:pt x="2" y="203"/>
                  </a:lnTo>
                  <a:lnTo>
                    <a:pt x="2" y="206"/>
                  </a:lnTo>
                  <a:lnTo>
                    <a:pt x="2" y="208"/>
                  </a:lnTo>
                  <a:lnTo>
                    <a:pt x="2" y="210"/>
                  </a:lnTo>
                  <a:lnTo>
                    <a:pt x="2" y="212"/>
                  </a:lnTo>
                  <a:lnTo>
                    <a:pt x="1" y="214"/>
                  </a:lnTo>
                  <a:lnTo>
                    <a:pt x="1" y="216"/>
                  </a:lnTo>
                  <a:lnTo>
                    <a:pt x="1" y="21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2306" y="2845"/>
              <a:ext cx="14" cy="218"/>
            </a:xfrm>
            <a:custGeom>
              <a:avLst/>
              <a:gdLst>
                <a:gd name="T0" fmla="*/ 14 w 14"/>
                <a:gd name="T1" fmla="*/ 2 h 218"/>
                <a:gd name="T2" fmla="*/ 14 w 14"/>
                <a:gd name="T3" fmla="*/ 6 h 218"/>
                <a:gd name="T4" fmla="*/ 14 w 14"/>
                <a:gd name="T5" fmla="*/ 11 h 218"/>
                <a:gd name="T6" fmla="*/ 14 w 14"/>
                <a:gd name="T7" fmla="*/ 15 h 218"/>
                <a:gd name="T8" fmla="*/ 14 w 14"/>
                <a:gd name="T9" fmla="*/ 19 h 218"/>
                <a:gd name="T10" fmla="*/ 14 w 14"/>
                <a:gd name="T11" fmla="*/ 24 h 218"/>
                <a:gd name="T12" fmla="*/ 14 w 14"/>
                <a:gd name="T13" fmla="*/ 29 h 218"/>
                <a:gd name="T14" fmla="*/ 14 w 14"/>
                <a:gd name="T15" fmla="*/ 33 h 218"/>
                <a:gd name="T16" fmla="*/ 13 w 14"/>
                <a:gd name="T17" fmla="*/ 37 h 218"/>
                <a:gd name="T18" fmla="*/ 13 w 14"/>
                <a:gd name="T19" fmla="*/ 42 h 218"/>
                <a:gd name="T20" fmla="*/ 13 w 14"/>
                <a:gd name="T21" fmla="*/ 46 h 218"/>
                <a:gd name="T22" fmla="*/ 13 w 14"/>
                <a:gd name="T23" fmla="*/ 51 h 218"/>
                <a:gd name="T24" fmla="*/ 13 w 14"/>
                <a:gd name="T25" fmla="*/ 55 h 218"/>
                <a:gd name="T26" fmla="*/ 12 w 14"/>
                <a:gd name="T27" fmla="*/ 59 h 218"/>
                <a:gd name="T28" fmla="*/ 12 w 14"/>
                <a:gd name="T29" fmla="*/ 64 h 218"/>
                <a:gd name="T30" fmla="*/ 11 w 14"/>
                <a:gd name="T31" fmla="*/ 68 h 218"/>
                <a:gd name="T32" fmla="*/ 11 w 14"/>
                <a:gd name="T33" fmla="*/ 73 h 218"/>
                <a:gd name="T34" fmla="*/ 11 w 14"/>
                <a:gd name="T35" fmla="*/ 77 h 218"/>
                <a:gd name="T36" fmla="*/ 11 w 14"/>
                <a:gd name="T37" fmla="*/ 81 h 218"/>
                <a:gd name="T38" fmla="*/ 11 w 14"/>
                <a:gd name="T39" fmla="*/ 86 h 218"/>
                <a:gd name="T40" fmla="*/ 11 w 14"/>
                <a:gd name="T41" fmla="*/ 91 h 218"/>
                <a:gd name="T42" fmla="*/ 10 w 14"/>
                <a:gd name="T43" fmla="*/ 95 h 218"/>
                <a:gd name="T44" fmla="*/ 10 w 14"/>
                <a:gd name="T45" fmla="*/ 99 h 218"/>
                <a:gd name="T46" fmla="*/ 10 w 14"/>
                <a:gd name="T47" fmla="*/ 104 h 218"/>
                <a:gd name="T48" fmla="*/ 9 w 14"/>
                <a:gd name="T49" fmla="*/ 108 h 218"/>
                <a:gd name="T50" fmla="*/ 9 w 14"/>
                <a:gd name="T51" fmla="*/ 113 h 218"/>
                <a:gd name="T52" fmla="*/ 9 w 14"/>
                <a:gd name="T53" fmla="*/ 117 h 218"/>
                <a:gd name="T54" fmla="*/ 8 w 14"/>
                <a:gd name="T55" fmla="*/ 121 h 218"/>
                <a:gd name="T56" fmla="*/ 8 w 14"/>
                <a:gd name="T57" fmla="*/ 126 h 218"/>
                <a:gd name="T58" fmla="*/ 8 w 14"/>
                <a:gd name="T59" fmla="*/ 130 h 218"/>
                <a:gd name="T60" fmla="*/ 7 w 14"/>
                <a:gd name="T61" fmla="*/ 135 h 218"/>
                <a:gd name="T62" fmla="*/ 7 w 14"/>
                <a:gd name="T63" fmla="*/ 139 h 218"/>
                <a:gd name="T64" fmla="*/ 7 w 14"/>
                <a:gd name="T65" fmla="*/ 143 h 218"/>
                <a:gd name="T66" fmla="*/ 6 w 14"/>
                <a:gd name="T67" fmla="*/ 148 h 218"/>
                <a:gd name="T68" fmla="*/ 6 w 14"/>
                <a:gd name="T69" fmla="*/ 152 h 218"/>
                <a:gd name="T70" fmla="*/ 6 w 14"/>
                <a:gd name="T71" fmla="*/ 156 h 218"/>
                <a:gd name="T72" fmla="*/ 5 w 14"/>
                <a:gd name="T73" fmla="*/ 161 h 218"/>
                <a:gd name="T74" fmla="*/ 5 w 14"/>
                <a:gd name="T75" fmla="*/ 165 h 218"/>
                <a:gd name="T76" fmla="*/ 5 w 14"/>
                <a:gd name="T77" fmla="*/ 170 h 218"/>
                <a:gd name="T78" fmla="*/ 4 w 14"/>
                <a:gd name="T79" fmla="*/ 174 h 218"/>
                <a:gd name="T80" fmla="*/ 4 w 14"/>
                <a:gd name="T81" fmla="*/ 179 h 218"/>
                <a:gd name="T82" fmla="*/ 3 w 14"/>
                <a:gd name="T83" fmla="*/ 183 h 218"/>
                <a:gd name="T84" fmla="*/ 3 w 14"/>
                <a:gd name="T85" fmla="*/ 187 h 218"/>
                <a:gd name="T86" fmla="*/ 2 w 14"/>
                <a:gd name="T87" fmla="*/ 192 h 218"/>
                <a:gd name="T88" fmla="*/ 2 w 14"/>
                <a:gd name="T89" fmla="*/ 196 h 218"/>
                <a:gd name="T90" fmla="*/ 2 w 14"/>
                <a:gd name="T91" fmla="*/ 201 h 218"/>
                <a:gd name="T92" fmla="*/ 2 w 14"/>
                <a:gd name="T93" fmla="*/ 205 h 218"/>
                <a:gd name="T94" fmla="*/ 2 w 14"/>
                <a:gd name="T95" fmla="*/ 209 h 218"/>
                <a:gd name="T96" fmla="*/ 1 w 14"/>
                <a:gd name="T97" fmla="*/ 214 h 218"/>
                <a:gd name="T98" fmla="*/ 0 w 14"/>
                <a:gd name="T99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" h="218">
                  <a:moveTo>
                    <a:pt x="14" y="0"/>
                  </a:moveTo>
                  <a:lnTo>
                    <a:pt x="14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4" y="15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7"/>
                  </a:lnTo>
                  <a:lnTo>
                    <a:pt x="14" y="29"/>
                  </a:lnTo>
                  <a:lnTo>
                    <a:pt x="14" y="31"/>
                  </a:lnTo>
                  <a:lnTo>
                    <a:pt x="14" y="33"/>
                  </a:lnTo>
                  <a:lnTo>
                    <a:pt x="14" y="35"/>
                  </a:lnTo>
                  <a:lnTo>
                    <a:pt x="13" y="37"/>
                  </a:lnTo>
                  <a:lnTo>
                    <a:pt x="13" y="40"/>
                  </a:lnTo>
                  <a:lnTo>
                    <a:pt x="13" y="42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3" y="48"/>
                  </a:lnTo>
                  <a:lnTo>
                    <a:pt x="13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2" y="57"/>
                  </a:lnTo>
                  <a:lnTo>
                    <a:pt x="12" y="59"/>
                  </a:lnTo>
                  <a:lnTo>
                    <a:pt x="12" y="62"/>
                  </a:lnTo>
                  <a:lnTo>
                    <a:pt x="12" y="64"/>
                  </a:lnTo>
                  <a:lnTo>
                    <a:pt x="11" y="66"/>
                  </a:lnTo>
                  <a:lnTo>
                    <a:pt x="11" y="68"/>
                  </a:lnTo>
                  <a:lnTo>
                    <a:pt x="11" y="70"/>
                  </a:lnTo>
                  <a:lnTo>
                    <a:pt x="11" y="73"/>
                  </a:lnTo>
                  <a:lnTo>
                    <a:pt x="11" y="75"/>
                  </a:lnTo>
                  <a:lnTo>
                    <a:pt x="11" y="77"/>
                  </a:lnTo>
                  <a:lnTo>
                    <a:pt x="11" y="79"/>
                  </a:lnTo>
                  <a:lnTo>
                    <a:pt x="11" y="81"/>
                  </a:lnTo>
                  <a:lnTo>
                    <a:pt x="11" y="83"/>
                  </a:lnTo>
                  <a:lnTo>
                    <a:pt x="11" y="86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0" y="93"/>
                  </a:lnTo>
                  <a:lnTo>
                    <a:pt x="10" y="95"/>
                  </a:lnTo>
                  <a:lnTo>
                    <a:pt x="10" y="97"/>
                  </a:lnTo>
                  <a:lnTo>
                    <a:pt x="10" y="99"/>
                  </a:lnTo>
                  <a:lnTo>
                    <a:pt x="10" y="101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9" y="108"/>
                  </a:lnTo>
                  <a:lnTo>
                    <a:pt x="9" y="110"/>
                  </a:lnTo>
                  <a:lnTo>
                    <a:pt x="9" y="113"/>
                  </a:lnTo>
                  <a:lnTo>
                    <a:pt x="9" y="115"/>
                  </a:lnTo>
                  <a:lnTo>
                    <a:pt x="9" y="117"/>
                  </a:lnTo>
                  <a:lnTo>
                    <a:pt x="9" y="118"/>
                  </a:lnTo>
                  <a:lnTo>
                    <a:pt x="8" y="121"/>
                  </a:lnTo>
                  <a:lnTo>
                    <a:pt x="8" y="123"/>
                  </a:lnTo>
                  <a:lnTo>
                    <a:pt x="8" y="126"/>
                  </a:lnTo>
                  <a:lnTo>
                    <a:pt x="8" y="128"/>
                  </a:lnTo>
                  <a:lnTo>
                    <a:pt x="8" y="130"/>
                  </a:lnTo>
                  <a:lnTo>
                    <a:pt x="8" y="132"/>
                  </a:lnTo>
                  <a:lnTo>
                    <a:pt x="7" y="135"/>
                  </a:lnTo>
                  <a:lnTo>
                    <a:pt x="7" y="137"/>
                  </a:lnTo>
                  <a:lnTo>
                    <a:pt x="7" y="139"/>
                  </a:lnTo>
                  <a:lnTo>
                    <a:pt x="7" y="141"/>
                  </a:lnTo>
                  <a:lnTo>
                    <a:pt x="7" y="143"/>
                  </a:lnTo>
                  <a:lnTo>
                    <a:pt x="7" y="145"/>
                  </a:lnTo>
                  <a:lnTo>
                    <a:pt x="6" y="148"/>
                  </a:lnTo>
                  <a:lnTo>
                    <a:pt x="6" y="150"/>
                  </a:lnTo>
                  <a:lnTo>
                    <a:pt x="6" y="152"/>
                  </a:lnTo>
                  <a:lnTo>
                    <a:pt x="6" y="155"/>
                  </a:lnTo>
                  <a:lnTo>
                    <a:pt x="6" y="156"/>
                  </a:lnTo>
                  <a:lnTo>
                    <a:pt x="5" y="159"/>
                  </a:lnTo>
                  <a:lnTo>
                    <a:pt x="5" y="161"/>
                  </a:lnTo>
                  <a:lnTo>
                    <a:pt x="5" y="163"/>
                  </a:lnTo>
                  <a:lnTo>
                    <a:pt x="5" y="165"/>
                  </a:lnTo>
                  <a:lnTo>
                    <a:pt x="5" y="168"/>
                  </a:lnTo>
                  <a:lnTo>
                    <a:pt x="5" y="170"/>
                  </a:lnTo>
                  <a:lnTo>
                    <a:pt x="4" y="172"/>
                  </a:lnTo>
                  <a:lnTo>
                    <a:pt x="4" y="174"/>
                  </a:lnTo>
                  <a:lnTo>
                    <a:pt x="4" y="177"/>
                  </a:lnTo>
                  <a:lnTo>
                    <a:pt x="4" y="179"/>
                  </a:lnTo>
                  <a:lnTo>
                    <a:pt x="3" y="180"/>
                  </a:lnTo>
                  <a:lnTo>
                    <a:pt x="3" y="183"/>
                  </a:lnTo>
                  <a:lnTo>
                    <a:pt x="3" y="185"/>
                  </a:lnTo>
                  <a:lnTo>
                    <a:pt x="3" y="187"/>
                  </a:lnTo>
                  <a:lnTo>
                    <a:pt x="3" y="190"/>
                  </a:lnTo>
                  <a:lnTo>
                    <a:pt x="2" y="192"/>
                  </a:lnTo>
                  <a:lnTo>
                    <a:pt x="2" y="194"/>
                  </a:lnTo>
                  <a:lnTo>
                    <a:pt x="2" y="196"/>
                  </a:lnTo>
                  <a:lnTo>
                    <a:pt x="2" y="199"/>
                  </a:lnTo>
                  <a:lnTo>
                    <a:pt x="2" y="201"/>
                  </a:lnTo>
                  <a:lnTo>
                    <a:pt x="2" y="203"/>
                  </a:lnTo>
                  <a:lnTo>
                    <a:pt x="2" y="205"/>
                  </a:lnTo>
                  <a:lnTo>
                    <a:pt x="2" y="207"/>
                  </a:lnTo>
                  <a:lnTo>
                    <a:pt x="2" y="209"/>
                  </a:lnTo>
                  <a:lnTo>
                    <a:pt x="1" y="212"/>
                  </a:lnTo>
                  <a:lnTo>
                    <a:pt x="1" y="214"/>
                  </a:lnTo>
                  <a:lnTo>
                    <a:pt x="0" y="216"/>
                  </a:lnTo>
                  <a:lnTo>
                    <a:pt x="0" y="21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2306" y="3063"/>
              <a:ext cx="0" cy="4"/>
            </a:xfrm>
            <a:custGeom>
              <a:avLst/>
              <a:gdLst>
                <a:gd name="T0" fmla="*/ 0 h 4"/>
                <a:gd name="T1" fmla="*/ 3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3"/>
                  </a:lnTo>
                  <a:lnTo>
                    <a:pt x="0" y="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475" y="2631"/>
              <a:ext cx="37" cy="442"/>
            </a:xfrm>
            <a:custGeom>
              <a:avLst/>
              <a:gdLst>
                <a:gd name="T0" fmla="*/ 14 w 37"/>
                <a:gd name="T1" fmla="*/ 0 h 442"/>
                <a:gd name="T2" fmla="*/ 18 w 37"/>
                <a:gd name="T3" fmla="*/ 20 h 442"/>
                <a:gd name="T4" fmla="*/ 22 w 37"/>
                <a:gd name="T5" fmla="*/ 39 h 442"/>
                <a:gd name="T6" fmla="*/ 25 w 37"/>
                <a:gd name="T7" fmla="*/ 58 h 442"/>
                <a:gd name="T8" fmla="*/ 28 w 37"/>
                <a:gd name="T9" fmla="*/ 77 h 442"/>
                <a:gd name="T10" fmla="*/ 31 w 37"/>
                <a:gd name="T11" fmla="*/ 96 h 442"/>
                <a:gd name="T12" fmla="*/ 33 w 37"/>
                <a:gd name="T13" fmla="*/ 115 h 442"/>
                <a:gd name="T14" fmla="*/ 35 w 37"/>
                <a:gd name="T15" fmla="*/ 134 h 442"/>
                <a:gd name="T16" fmla="*/ 35 w 37"/>
                <a:gd name="T17" fmla="*/ 153 h 442"/>
                <a:gd name="T18" fmla="*/ 37 w 37"/>
                <a:gd name="T19" fmla="*/ 172 h 442"/>
                <a:gd name="T20" fmla="*/ 37 w 37"/>
                <a:gd name="T21" fmla="*/ 191 h 442"/>
                <a:gd name="T22" fmla="*/ 37 w 37"/>
                <a:gd name="T23" fmla="*/ 209 h 442"/>
                <a:gd name="T24" fmla="*/ 36 w 37"/>
                <a:gd name="T25" fmla="*/ 228 h 442"/>
                <a:gd name="T26" fmla="*/ 35 w 37"/>
                <a:gd name="T27" fmla="*/ 248 h 442"/>
                <a:gd name="T28" fmla="*/ 34 w 37"/>
                <a:gd name="T29" fmla="*/ 267 h 442"/>
                <a:gd name="T30" fmla="*/ 32 w 37"/>
                <a:gd name="T31" fmla="*/ 286 h 442"/>
                <a:gd name="T32" fmla="*/ 30 w 37"/>
                <a:gd name="T33" fmla="*/ 304 h 442"/>
                <a:gd name="T34" fmla="*/ 27 w 37"/>
                <a:gd name="T35" fmla="*/ 323 h 442"/>
                <a:gd name="T36" fmla="*/ 24 w 37"/>
                <a:gd name="T37" fmla="*/ 342 h 442"/>
                <a:gd name="T38" fmla="*/ 20 w 37"/>
                <a:gd name="T39" fmla="*/ 361 h 442"/>
                <a:gd name="T40" fmla="*/ 17 w 37"/>
                <a:gd name="T41" fmla="*/ 379 h 442"/>
                <a:gd name="T42" fmla="*/ 13 w 37"/>
                <a:gd name="T43" fmla="*/ 398 h 442"/>
                <a:gd name="T44" fmla="*/ 8 w 37"/>
                <a:gd name="T45" fmla="*/ 417 h 442"/>
                <a:gd name="T46" fmla="*/ 3 w 37"/>
                <a:gd name="T47" fmla="*/ 436 h 442"/>
                <a:gd name="T48" fmla="*/ 0 w 37"/>
                <a:gd name="T4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" h="442">
                  <a:moveTo>
                    <a:pt x="14" y="0"/>
                  </a:moveTo>
                  <a:lnTo>
                    <a:pt x="18" y="20"/>
                  </a:lnTo>
                  <a:lnTo>
                    <a:pt x="22" y="39"/>
                  </a:lnTo>
                  <a:lnTo>
                    <a:pt x="25" y="58"/>
                  </a:lnTo>
                  <a:lnTo>
                    <a:pt x="28" y="77"/>
                  </a:lnTo>
                  <a:lnTo>
                    <a:pt x="31" y="96"/>
                  </a:lnTo>
                  <a:lnTo>
                    <a:pt x="33" y="115"/>
                  </a:lnTo>
                  <a:lnTo>
                    <a:pt x="35" y="134"/>
                  </a:lnTo>
                  <a:lnTo>
                    <a:pt x="35" y="153"/>
                  </a:lnTo>
                  <a:lnTo>
                    <a:pt x="37" y="172"/>
                  </a:lnTo>
                  <a:lnTo>
                    <a:pt x="37" y="191"/>
                  </a:lnTo>
                  <a:lnTo>
                    <a:pt x="37" y="209"/>
                  </a:lnTo>
                  <a:lnTo>
                    <a:pt x="36" y="228"/>
                  </a:lnTo>
                  <a:lnTo>
                    <a:pt x="35" y="248"/>
                  </a:lnTo>
                  <a:lnTo>
                    <a:pt x="34" y="267"/>
                  </a:lnTo>
                  <a:lnTo>
                    <a:pt x="32" y="286"/>
                  </a:lnTo>
                  <a:lnTo>
                    <a:pt x="30" y="304"/>
                  </a:lnTo>
                  <a:lnTo>
                    <a:pt x="27" y="323"/>
                  </a:lnTo>
                  <a:lnTo>
                    <a:pt x="24" y="342"/>
                  </a:lnTo>
                  <a:lnTo>
                    <a:pt x="20" y="361"/>
                  </a:lnTo>
                  <a:lnTo>
                    <a:pt x="17" y="379"/>
                  </a:lnTo>
                  <a:lnTo>
                    <a:pt x="13" y="398"/>
                  </a:lnTo>
                  <a:lnTo>
                    <a:pt x="8" y="417"/>
                  </a:lnTo>
                  <a:lnTo>
                    <a:pt x="3" y="436"/>
                  </a:lnTo>
                  <a:lnTo>
                    <a:pt x="0" y="44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20"/>
            <p:cNvSpPr>
              <a:spLocks noChangeShapeType="1"/>
            </p:cNvSpPr>
            <p:nvPr/>
          </p:nvSpPr>
          <p:spPr bwMode="auto">
            <a:xfrm>
              <a:off x="2319" y="2626"/>
              <a:ext cx="170" cy="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Line 21"/>
            <p:cNvSpPr>
              <a:spLocks noChangeShapeType="1"/>
            </p:cNvSpPr>
            <p:nvPr/>
          </p:nvSpPr>
          <p:spPr bwMode="auto">
            <a:xfrm>
              <a:off x="2306" y="3067"/>
              <a:ext cx="169" cy="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Line 22"/>
            <p:cNvSpPr>
              <a:spLocks noChangeShapeType="1"/>
            </p:cNvSpPr>
            <p:nvPr/>
          </p:nvSpPr>
          <p:spPr bwMode="auto">
            <a:xfrm flipH="1">
              <a:off x="4088" y="2505"/>
              <a:ext cx="24" cy="79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93" y="2510"/>
              <a:ext cx="79" cy="795"/>
            </a:xfrm>
            <a:custGeom>
              <a:avLst/>
              <a:gdLst>
                <a:gd name="T0" fmla="*/ 79 w 79"/>
                <a:gd name="T1" fmla="*/ 0 h 795"/>
                <a:gd name="T2" fmla="*/ 68 w 79"/>
                <a:gd name="T3" fmla="*/ 27 h 795"/>
                <a:gd name="T4" fmla="*/ 60 w 79"/>
                <a:gd name="T5" fmla="*/ 54 h 795"/>
                <a:gd name="T6" fmla="*/ 51 w 79"/>
                <a:gd name="T7" fmla="*/ 80 h 795"/>
                <a:gd name="T8" fmla="*/ 44 w 79"/>
                <a:gd name="T9" fmla="*/ 107 h 795"/>
                <a:gd name="T10" fmla="*/ 37 w 79"/>
                <a:gd name="T11" fmla="*/ 134 h 795"/>
                <a:gd name="T12" fmla="*/ 30 w 79"/>
                <a:gd name="T13" fmla="*/ 160 h 795"/>
                <a:gd name="T14" fmla="*/ 24 w 79"/>
                <a:gd name="T15" fmla="*/ 187 h 795"/>
                <a:gd name="T16" fmla="*/ 19 w 79"/>
                <a:gd name="T17" fmla="*/ 214 h 795"/>
                <a:gd name="T18" fmla="*/ 15 w 79"/>
                <a:gd name="T19" fmla="*/ 241 h 795"/>
                <a:gd name="T20" fmla="*/ 10 w 79"/>
                <a:gd name="T21" fmla="*/ 267 h 795"/>
                <a:gd name="T22" fmla="*/ 7 w 79"/>
                <a:gd name="T23" fmla="*/ 294 h 795"/>
                <a:gd name="T24" fmla="*/ 4 w 79"/>
                <a:gd name="T25" fmla="*/ 321 h 795"/>
                <a:gd name="T26" fmla="*/ 3 w 79"/>
                <a:gd name="T27" fmla="*/ 348 h 795"/>
                <a:gd name="T28" fmla="*/ 1 w 79"/>
                <a:gd name="T29" fmla="*/ 375 h 795"/>
                <a:gd name="T30" fmla="*/ 0 w 79"/>
                <a:gd name="T31" fmla="*/ 402 h 795"/>
                <a:gd name="T32" fmla="*/ 0 w 79"/>
                <a:gd name="T33" fmla="*/ 429 h 795"/>
                <a:gd name="T34" fmla="*/ 0 w 79"/>
                <a:gd name="T35" fmla="*/ 455 h 795"/>
                <a:gd name="T36" fmla="*/ 1 w 79"/>
                <a:gd name="T37" fmla="*/ 483 h 795"/>
                <a:gd name="T38" fmla="*/ 2 w 79"/>
                <a:gd name="T39" fmla="*/ 510 h 795"/>
                <a:gd name="T40" fmla="*/ 4 w 79"/>
                <a:gd name="T41" fmla="*/ 537 h 795"/>
                <a:gd name="T42" fmla="*/ 6 w 79"/>
                <a:gd name="T43" fmla="*/ 563 h 795"/>
                <a:gd name="T44" fmla="*/ 10 w 79"/>
                <a:gd name="T45" fmla="*/ 591 h 795"/>
                <a:gd name="T46" fmla="*/ 13 w 79"/>
                <a:gd name="T47" fmla="*/ 618 h 795"/>
                <a:gd name="T48" fmla="*/ 18 w 79"/>
                <a:gd name="T49" fmla="*/ 645 h 795"/>
                <a:gd name="T50" fmla="*/ 23 w 79"/>
                <a:gd name="T51" fmla="*/ 672 h 795"/>
                <a:gd name="T52" fmla="*/ 28 w 79"/>
                <a:gd name="T53" fmla="*/ 699 h 795"/>
                <a:gd name="T54" fmla="*/ 35 w 79"/>
                <a:gd name="T55" fmla="*/ 726 h 795"/>
                <a:gd name="T56" fmla="*/ 42 w 79"/>
                <a:gd name="T57" fmla="*/ 753 h 795"/>
                <a:gd name="T58" fmla="*/ 50 w 79"/>
                <a:gd name="T59" fmla="*/ 780 h 795"/>
                <a:gd name="T60" fmla="*/ 54 w 79"/>
                <a:gd name="T61" fmla="*/ 795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9" h="795">
                  <a:moveTo>
                    <a:pt x="79" y="0"/>
                  </a:moveTo>
                  <a:lnTo>
                    <a:pt x="68" y="27"/>
                  </a:lnTo>
                  <a:lnTo>
                    <a:pt x="60" y="54"/>
                  </a:lnTo>
                  <a:lnTo>
                    <a:pt x="51" y="80"/>
                  </a:lnTo>
                  <a:lnTo>
                    <a:pt x="44" y="107"/>
                  </a:lnTo>
                  <a:lnTo>
                    <a:pt x="37" y="134"/>
                  </a:lnTo>
                  <a:lnTo>
                    <a:pt x="30" y="160"/>
                  </a:lnTo>
                  <a:lnTo>
                    <a:pt x="24" y="187"/>
                  </a:lnTo>
                  <a:lnTo>
                    <a:pt x="19" y="214"/>
                  </a:lnTo>
                  <a:lnTo>
                    <a:pt x="15" y="241"/>
                  </a:lnTo>
                  <a:lnTo>
                    <a:pt x="10" y="267"/>
                  </a:lnTo>
                  <a:lnTo>
                    <a:pt x="7" y="294"/>
                  </a:lnTo>
                  <a:lnTo>
                    <a:pt x="4" y="321"/>
                  </a:lnTo>
                  <a:lnTo>
                    <a:pt x="3" y="348"/>
                  </a:lnTo>
                  <a:lnTo>
                    <a:pt x="1" y="375"/>
                  </a:lnTo>
                  <a:lnTo>
                    <a:pt x="0" y="402"/>
                  </a:lnTo>
                  <a:lnTo>
                    <a:pt x="0" y="429"/>
                  </a:lnTo>
                  <a:lnTo>
                    <a:pt x="0" y="455"/>
                  </a:lnTo>
                  <a:lnTo>
                    <a:pt x="1" y="483"/>
                  </a:lnTo>
                  <a:lnTo>
                    <a:pt x="2" y="510"/>
                  </a:lnTo>
                  <a:lnTo>
                    <a:pt x="4" y="537"/>
                  </a:lnTo>
                  <a:lnTo>
                    <a:pt x="6" y="563"/>
                  </a:lnTo>
                  <a:lnTo>
                    <a:pt x="10" y="591"/>
                  </a:lnTo>
                  <a:lnTo>
                    <a:pt x="13" y="618"/>
                  </a:lnTo>
                  <a:lnTo>
                    <a:pt x="18" y="645"/>
                  </a:lnTo>
                  <a:lnTo>
                    <a:pt x="23" y="672"/>
                  </a:lnTo>
                  <a:lnTo>
                    <a:pt x="28" y="699"/>
                  </a:lnTo>
                  <a:lnTo>
                    <a:pt x="35" y="726"/>
                  </a:lnTo>
                  <a:lnTo>
                    <a:pt x="42" y="753"/>
                  </a:lnTo>
                  <a:lnTo>
                    <a:pt x="50" y="780"/>
                  </a:lnTo>
                  <a:lnTo>
                    <a:pt x="54" y="79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Line 24"/>
            <p:cNvSpPr>
              <a:spLocks noChangeShapeType="1"/>
            </p:cNvSpPr>
            <p:nvPr/>
          </p:nvSpPr>
          <p:spPr bwMode="auto">
            <a:xfrm>
              <a:off x="4112" y="2505"/>
              <a:ext cx="160" cy="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Line 25"/>
            <p:cNvSpPr>
              <a:spLocks noChangeShapeType="1"/>
            </p:cNvSpPr>
            <p:nvPr/>
          </p:nvSpPr>
          <p:spPr bwMode="auto">
            <a:xfrm>
              <a:off x="4088" y="3300"/>
              <a:ext cx="159" cy="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4193" y="2510"/>
              <a:ext cx="79" cy="795"/>
            </a:xfrm>
            <a:custGeom>
              <a:avLst/>
              <a:gdLst>
                <a:gd name="T0" fmla="*/ 79 w 79"/>
                <a:gd name="T1" fmla="*/ 0 h 795"/>
                <a:gd name="T2" fmla="*/ 68 w 79"/>
                <a:gd name="T3" fmla="*/ 27 h 795"/>
                <a:gd name="T4" fmla="*/ 60 w 79"/>
                <a:gd name="T5" fmla="*/ 54 h 795"/>
                <a:gd name="T6" fmla="*/ 51 w 79"/>
                <a:gd name="T7" fmla="*/ 80 h 795"/>
                <a:gd name="T8" fmla="*/ 44 w 79"/>
                <a:gd name="T9" fmla="*/ 107 h 795"/>
                <a:gd name="T10" fmla="*/ 37 w 79"/>
                <a:gd name="T11" fmla="*/ 134 h 795"/>
                <a:gd name="T12" fmla="*/ 30 w 79"/>
                <a:gd name="T13" fmla="*/ 160 h 795"/>
                <a:gd name="T14" fmla="*/ 24 w 79"/>
                <a:gd name="T15" fmla="*/ 187 h 795"/>
                <a:gd name="T16" fmla="*/ 19 w 79"/>
                <a:gd name="T17" fmla="*/ 214 h 795"/>
                <a:gd name="T18" fmla="*/ 15 w 79"/>
                <a:gd name="T19" fmla="*/ 241 h 795"/>
                <a:gd name="T20" fmla="*/ 10 w 79"/>
                <a:gd name="T21" fmla="*/ 267 h 795"/>
                <a:gd name="T22" fmla="*/ 7 w 79"/>
                <a:gd name="T23" fmla="*/ 294 h 795"/>
                <a:gd name="T24" fmla="*/ 4 w 79"/>
                <a:gd name="T25" fmla="*/ 321 h 795"/>
                <a:gd name="T26" fmla="*/ 3 w 79"/>
                <a:gd name="T27" fmla="*/ 348 h 795"/>
                <a:gd name="T28" fmla="*/ 1 w 79"/>
                <a:gd name="T29" fmla="*/ 375 h 795"/>
                <a:gd name="T30" fmla="*/ 0 w 79"/>
                <a:gd name="T31" fmla="*/ 402 h 795"/>
                <a:gd name="T32" fmla="*/ 0 w 79"/>
                <a:gd name="T33" fmla="*/ 429 h 795"/>
                <a:gd name="T34" fmla="*/ 0 w 79"/>
                <a:gd name="T35" fmla="*/ 455 h 795"/>
                <a:gd name="T36" fmla="*/ 1 w 79"/>
                <a:gd name="T37" fmla="*/ 483 h 795"/>
                <a:gd name="T38" fmla="*/ 2 w 79"/>
                <a:gd name="T39" fmla="*/ 510 h 795"/>
                <a:gd name="T40" fmla="*/ 4 w 79"/>
                <a:gd name="T41" fmla="*/ 537 h 795"/>
                <a:gd name="T42" fmla="*/ 6 w 79"/>
                <a:gd name="T43" fmla="*/ 563 h 795"/>
                <a:gd name="T44" fmla="*/ 10 w 79"/>
                <a:gd name="T45" fmla="*/ 591 h 795"/>
                <a:gd name="T46" fmla="*/ 13 w 79"/>
                <a:gd name="T47" fmla="*/ 618 h 795"/>
                <a:gd name="T48" fmla="*/ 18 w 79"/>
                <a:gd name="T49" fmla="*/ 645 h 795"/>
                <a:gd name="T50" fmla="*/ 23 w 79"/>
                <a:gd name="T51" fmla="*/ 672 h 795"/>
                <a:gd name="T52" fmla="*/ 28 w 79"/>
                <a:gd name="T53" fmla="*/ 699 h 795"/>
                <a:gd name="T54" fmla="*/ 35 w 79"/>
                <a:gd name="T55" fmla="*/ 726 h 795"/>
                <a:gd name="T56" fmla="*/ 42 w 79"/>
                <a:gd name="T57" fmla="*/ 753 h 795"/>
                <a:gd name="T58" fmla="*/ 50 w 79"/>
                <a:gd name="T59" fmla="*/ 780 h 795"/>
                <a:gd name="T60" fmla="*/ 54 w 79"/>
                <a:gd name="T61" fmla="*/ 795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9" h="795">
                  <a:moveTo>
                    <a:pt x="79" y="0"/>
                  </a:moveTo>
                  <a:lnTo>
                    <a:pt x="68" y="27"/>
                  </a:lnTo>
                  <a:lnTo>
                    <a:pt x="60" y="54"/>
                  </a:lnTo>
                  <a:lnTo>
                    <a:pt x="51" y="80"/>
                  </a:lnTo>
                  <a:lnTo>
                    <a:pt x="44" y="107"/>
                  </a:lnTo>
                  <a:lnTo>
                    <a:pt x="37" y="134"/>
                  </a:lnTo>
                  <a:lnTo>
                    <a:pt x="30" y="160"/>
                  </a:lnTo>
                  <a:lnTo>
                    <a:pt x="24" y="187"/>
                  </a:lnTo>
                  <a:lnTo>
                    <a:pt x="19" y="214"/>
                  </a:lnTo>
                  <a:lnTo>
                    <a:pt x="15" y="241"/>
                  </a:lnTo>
                  <a:lnTo>
                    <a:pt x="10" y="267"/>
                  </a:lnTo>
                  <a:lnTo>
                    <a:pt x="7" y="294"/>
                  </a:lnTo>
                  <a:lnTo>
                    <a:pt x="4" y="321"/>
                  </a:lnTo>
                  <a:lnTo>
                    <a:pt x="3" y="348"/>
                  </a:lnTo>
                  <a:lnTo>
                    <a:pt x="1" y="375"/>
                  </a:lnTo>
                  <a:lnTo>
                    <a:pt x="0" y="402"/>
                  </a:lnTo>
                  <a:lnTo>
                    <a:pt x="0" y="429"/>
                  </a:lnTo>
                  <a:lnTo>
                    <a:pt x="0" y="455"/>
                  </a:lnTo>
                  <a:lnTo>
                    <a:pt x="1" y="483"/>
                  </a:lnTo>
                  <a:lnTo>
                    <a:pt x="2" y="510"/>
                  </a:lnTo>
                  <a:lnTo>
                    <a:pt x="4" y="537"/>
                  </a:lnTo>
                  <a:lnTo>
                    <a:pt x="6" y="563"/>
                  </a:lnTo>
                  <a:lnTo>
                    <a:pt x="10" y="591"/>
                  </a:lnTo>
                  <a:lnTo>
                    <a:pt x="13" y="618"/>
                  </a:lnTo>
                  <a:lnTo>
                    <a:pt x="18" y="645"/>
                  </a:lnTo>
                  <a:lnTo>
                    <a:pt x="23" y="672"/>
                  </a:lnTo>
                  <a:lnTo>
                    <a:pt x="28" y="699"/>
                  </a:lnTo>
                  <a:lnTo>
                    <a:pt x="35" y="726"/>
                  </a:lnTo>
                  <a:lnTo>
                    <a:pt x="42" y="753"/>
                  </a:lnTo>
                  <a:lnTo>
                    <a:pt x="50" y="780"/>
                  </a:lnTo>
                  <a:lnTo>
                    <a:pt x="54" y="79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281" y="2511"/>
              <a:ext cx="65" cy="795"/>
            </a:xfrm>
            <a:custGeom>
              <a:avLst/>
              <a:gdLst>
                <a:gd name="T0" fmla="*/ 24 w 65"/>
                <a:gd name="T1" fmla="*/ 0 h 795"/>
                <a:gd name="T2" fmla="*/ 32 w 65"/>
                <a:gd name="T3" fmla="*/ 34 h 795"/>
                <a:gd name="T4" fmla="*/ 38 w 65"/>
                <a:gd name="T5" fmla="*/ 68 h 795"/>
                <a:gd name="T6" fmla="*/ 44 w 65"/>
                <a:gd name="T7" fmla="*/ 102 h 795"/>
                <a:gd name="T8" fmla="*/ 50 w 65"/>
                <a:gd name="T9" fmla="*/ 136 h 795"/>
                <a:gd name="T10" fmla="*/ 54 w 65"/>
                <a:gd name="T11" fmla="*/ 169 h 795"/>
                <a:gd name="T12" fmla="*/ 58 w 65"/>
                <a:gd name="T13" fmla="*/ 203 h 795"/>
                <a:gd name="T14" fmla="*/ 61 w 65"/>
                <a:gd name="T15" fmla="*/ 237 h 795"/>
                <a:gd name="T16" fmla="*/ 63 w 65"/>
                <a:gd name="T17" fmla="*/ 270 h 795"/>
                <a:gd name="T18" fmla="*/ 65 w 65"/>
                <a:gd name="T19" fmla="*/ 305 h 795"/>
                <a:gd name="T20" fmla="*/ 65 w 65"/>
                <a:gd name="T21" fmla="*/ 338 h 795"/>
                <a:gd name="T22" fmla="*/ 65 w 65"/>
                <a:gd name="T23" fmla="*/ 372 h 795"/>
                <a:gd name="T24" fmla="*/ 64 w 65"/>
                <a:gd name="T25" fmla="*/ 406 h 795"/>
                <a:gd name="T26" fmla="*/ 62 w 65"/>
                <a:gd name="T27" fmla="*/ 439 h 795"/>
                <a:gd name="T28" fmla="*/ 60 w 65"/>
                <a:gd name="T29" fmla="*/ 473 h 795"/>
                <a:gd name="T30" fmla="*/ 58 w 65"/>
                <a:gd name="T31" fmla="*/ 506 h 795"/>
                <a:gd name="T32" fmla="*/ 54 w 65"/>
                <a:gd name="T33" fmla="*/ 540 h 795"/>
                <a:gd name="T34" fmla="*/ 49 w 65"/>
                <a:gd name="T35" fmla="*/ 574 h 795"/>
                <a:gd name="T36" fmla="*/ 44 w 65"/>
                <a:gd name="T37" fmla="*/ 607 h 795"/>
                <a:gd name="T38" fmla="*/ 38 w 65"/>
                <a:gd name="T39" fmla="*/ 640 h 795"/>
                <a:gd name="T40" fmla="*/ 31 w 65"/>
                <a:gd name="T41" fmla="*/ 674 h 795"/>
                <a:gd name="T42" fmla="*/ 24 w 65"/>
                <a:gd name="T43" fmla="*/ 707 h 795"/>
                <a:gd name="T44" fmla="*/ 15 w 65"/>
                <a:gd name="T45" fmla="*/ 741 h 795"/>
                <a:gd name="T46" fmla="*/ 6 w 65"/>
                <a:gd name="T47" fmla="*/ 774 h 795"/>
                <a:gd name="T48" fmla="*/ 0 w 65"/>
                <a:gd name="T49" fmla="*/ 795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" h="795">
                  <a:moveTo>
                    <a:pt x="24" y="0"/>
                  </a:moveTo>
                  <a:lnTo>
                    <a:pt x="32" y="34"/>
                  </a:lnTo>
                  <a:lnTo>
                    <a:pt x="38" y="68"/>
                  </a:lnTo>
                  <a:lnTo>
                    <a:pt x="44" y="102"/>
                  </a:lnTo>
                  <a:lnTo>
                    <a:pt x="50" y="136"/>
                  </a:lnTo>
                  <a:lnTo>
                    <a:pt x="54" y="169"/>
                  </a:lnTo>
                  <a:lnTo>
                    <a:pt x="58" y="203"/>
                  </a:lnTo>
                  <a:lnTo>
                    <a:pt x="61" y="237"/>
                  </a:lnTo>
                  <a:lnTo>
                    <a:pt x="63" y="270"/>
                  </a:lnTo>
                  <a:lnTo>
                    <a:pt x="65" y="305"/>
                  </a:lnTo>
                  <a:lnTo>
                    <a:pt x="65" y="338"/>
                  </a:lnTo>
                  <a:lnTo>
                    <a:pt x="65" y="372"/>
                  </a:lnTo>
                  <a:lnTo>
                    <a:pt x="64" y="406"/>
                  </a:lnTo>
                  <a:lnTo>
                    <a:pt x="62" y="439"/>
                  </a:lnTo>
                  <a:lnTo>
                    <a:pt x="60" y="473"/>
                  </a:lnTo>
                  <a:lnTo>
                    <a:pt x="58" y="506"/>
                  </a:lnTo>
                  <a:lnTo>
                    <a:pt x="54" y="540"/>
                  </a:lnTo>
                  <a:lnTo>
                    <a:pt x="49" y="574"/>
                  </a:lnTo>
                  <a:lnTo>
                    <a:pt x="44" y="607"/>
                  </a:lnTo>
                  <a:lnTo>
                    <a:pt x="38" y="640"/>
                  </a:lnTo>
                  <a:lnTo>
                    <a:pt x="31" y="674"/>
                  </a:lnTo>
                  <a:lnTo>
                    <a:pt x="24" y="707"/>
                  </a:lnTo>
                  <a:lnTo>
                    <a:pt x="15" y="741"/>
                  </a:lnTo>
                  <a:lnTo>
                    <a:pt x="6" y="774"/>
                  </a:lnTo>
                  <a:lnTo>
                    <a:pt x="0" y="79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28"/>
            <p:cNvSpPr>
              <a:spLocks noChangeShapeType="1"/>
            </p:cNvSpPr>
            <p:nvPr/>
          </p:nvSpPr>
          <p:spPr bwMode="auto">
            <a:xfrm>
              <a:off x="4272" y="2510"/>
              <a:ext cx="3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Line 29"/>
            <p:cNvSpPr>
              <a:spLocks noChangeShapeType="1"/>
            </p:cNvSpPr>
            <p:nvPr/>
          </p:nvSpPr>
          <p:spPr bwMode="auto">
            <a:xfrm>
              <a:off x="4247" y="3305"/>
              <a:ext cx="34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30"/>
            <p:cNvSpPr>
              <a:spLocks/>
            </p:cNvSpPr>
            <p:nvPr/>
          </p:nvSpPr>
          <p:spPr bwMode="auto">
            <a:xfrm>
              <a:off x="4451" y="2537"/>
              <a:ext cx="182" cy="756"/>
            </a:xfrm>
            <a:custGeom>
              <a:avLst/>
              <a:gdLst>
                <a:gd name="T0" fmla="*/ 0 w 182"/>
                <a:gd name="T1" fmla="*/ 0 h 756"/>
                <a:gd name="T2" fmla="*/ 56 w 182"/>
                <a:gd name="T3" fmla="*/ 257 h 756"/>
                <a:gd name="T4" fmla="*/ 118 w 182"/>
                <a:gd name="T5" fmla="*/ 513 h 756"/>
                <a:gd name="T6" fmla="*/ 182 w 182"/>
                <a:gd name="T7" fmla="*/ 756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756">
                  <a:moveTo>
                    <a:pt x="0" y="0"/>
                  </a:moveTo>
                  <a:lnTo>
                    <a:pt x="56" y="257"/>
                  </a:lnTo>
                  <a:lnTo>
                    <a:pt x="118" y="513"/>
                  </a:lnTo>
                  <a:lnTo>
                    <a:pt x="182" y="756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Line 31"/>
            <p:cNvSpPr>
              <a:spLocks noChangeShapeType="1"/>
            </p:cNvSpPr>
            <p:nvPr/>
          </p:nvSpPr>
          <p:spPr bwMode="auto">
            <a:xfrm>
              <a:off x="4501" y="2526"/>
              <a:ext cx="182" cy="75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Line 32"/>
            <p:cNvSpPr>
              <a:spLocks noChangeShapeType="1"/>
            </p:cNvSpPr>
            <p:nvPr/>
          </p:nvSpPr>
          <p:spPr bwMode="auto">
            <a:xfrm flipV="1">
              <a:off x="4451" y="2526"/>
              <a:ext cx="50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Line 33"/>
            <p:cNvSpPr>
              <a:spLocks noChangeShapeType="1"/>
            </p:cNvSpPr>
            <p:nvPr/>
          </p:nvSpPr>
          <p:spPr bwMode="auto">
            <a:xfrm flipV="1">
              <a:off x="4633" y="3280"/>
              <a:ext cx="50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Line 34"/>
            <p:cNvSpPr>
              <a:spLocks noChangeShapeType="1"/>
            </p:cNvSpPr>
            <p:nvPr/>
          </p:nvSpPr>
          <p:spPr bwMode="auto">
            <a:xfrm>
              <a:off x="4501" y="2526"/>
              <a:ext cx="182" cy="75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35"/>
            <p:cNvSpPr>
              <a:spLocks/>
            </p:cNvSpPr>
            <p:nvPr/>
          </p:nvSpPr>
          <p:spPr bwMode="auto">
            <a:xfrm>
              <a:off x="4562" y="2510"/>
              <a:ext cx="182" cy="755"/>
            </a:xfrm>
            <a:custGeom>
              <a:avLst/>
              <a:gdLst>
                <a:gd name="T0" fmla="*/ 0 w 182"/>
                <a:gd name="T1" fmla="*/ 0 h 755"/>
                <a:gd name="T2" fmla="*/ 61 w 182"/>
                <a:gd name="T3" fmla="*/ 275 h 755"/>
                <a:gd name="T4" fmla="*/ 127 w 182"/>
                <a:gd name="T5" fmla="*/ 550 h 755"/>
                <a:gd name="T6" fmla="*/ 182 w 182"/>
                <a:gd name="T7" fmla="*/ 755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755">
                  <a:moveTo>
                    <a:pt x="0" y="0"/>
                  </a:moveTo>
                  <a:lnTo>
                    <a:pt x="61" y="275"/>
                  </a:lnTo>
                  <a:lnTo>
                    <a:pt x="127" y="550"/>
                  </a:lnTo>
                  <a:lnTo>
                    <a:pt x="182" y="75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Line 36"/>
            <p:cNvSpPr>
              <a:spLocks noChangeShapeType="1"/>
            </p:cNvSpPr>
            <p:nvPr/>
          </p:nvSpPr>
          <p:spPr bwMode="auto">
            <a:xfrm flipV="1">
              <a:off x="4501" y="2510"/>
              <a:ext cx="61" cy="1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Line 37"/>
            <p:cNvSpPr>
              <a:spLocks noChangeShapeType="1"/>
            </p:cNvSpPr>
            <p:nvPr/>
          </p:nvSpPr>
          <p:spPr bwMode="auto">
            <a:xfrm flipV="1">
              <a:off x="4683" y="3265"/>
              <a:ext cx="61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38"/>
            <p:cNvSpPr>
              <a:spLocks/>
            </p:cNvSpPr>
            <p:nvPr/>
          </p:nvSpPr>
          <p:spPr bwMode="auto">
            <a:xfrm>
              <a:off x="4640" y="2438"/>
              <a:ext cx="172" cy="353"/>
            </a:xfrm>
            <a:custGeom>
              <a:avLst/>
              <a:gdLst>
                <a:gd name="T0" fmla="*/ 1 w 172"/>
                <a:gd name="T1" fmla="*/ 3 h 353"/>
                <a:gd name="T2" fmla="*/ 6 w 172"/>
                <a:gd name="T3" fmla="*/ 10 h 353"/>
                <a:gd name="T4" fmla="*/ 9 w 172"/>
                <a:gd name="T5" fmla="*/ 17 h 353"/>
                <a:gd name="T6" fmla="*/ 13 w 172"/>
                <a:gd name="T7" fmla="*/ 24 h 353"/>
                <a:gd name="T8" fmla="*/ 17 w 172"/>
                <a:gd name="T9" fmla="*/ 31 h 353"/>
                <a:gd name="T10" fmla="*/ 21 w 172"/>
                <a:gd name="T11" fmla="*/ 38 h 353"/>
                <a:gd name="T12" fmla="*/ 25 w 172"/>
                <a:gd name="T13" fmla="*/ 45 h 353"/>
                <a:gd name="T14" fmla="*/ 28 w 172"/>
                <a:gd name="T15" fmla="*/ 51 h 353"/>
                <a:gd name="T16" fmla="*/ 32 w 172"/>
                <a:gd name="T17" fmla="*/ 59 h 353"/>
                <a:gd name="T18" fmla="*/ 35 w 172"/>
                <a:gd name="T19" fmla="*/ 66 h 353"/>
                <a:gd name="T20" fmla="*/ 39 w 172"/>
                <a:gd name="T21" fmla="*/ 73 h 353"/>
                <a:gd name="T22" fmla="*/ 42 w 172"/>
                <a:gd name="T23" fmla="*/ 80 h 353"/>
                <a:gd name="T24" fmla="*/ 46 w 172"/>
                <a:gd name="T25" fmla="*/ 88 h 353"/>
                <a:gd name="T26" fmla="*/ 49 w 172"/>
                <a:gd name="T27" fmla="*/ 95 h 353"/>
                <a:gd name="T28" fmla="*/ 52 w 172"/>
                <a:gd name="T29" fmla="*/ 102 h 353"/>
                <a:gd name="T30" fmla="*/ 56 w 172"/>
                <a:gd name="T31" fmla="*/ 110 h 353"/>
                <a:gd name="T32" fmla="*/ 59 w 172"/>
                <a:gd name="T33" fmla="*/ 117 h 353"/>
                <a:gd name="T34" fmla="*/ 62 w 172"/>
                <a:gd name="T35" fmla="*/ 124 h 353"/>
                <a:gd name="T36" fmla="*/ 65 w 172"/>
                <a:gd name="T37" fmla="*/ 131 h 353"/>
                <a:gd name="T38" fmla="*/ 69 w 172"/>
                <a:gd name="T39" fmla="*/ 138 h 353"/>
                <a:gd name="T40" fmla="*/ 72 w 172"/>
                <a:gd name="T41" fmla="*/ 146 h 353"/>
                <a:gd name="T42" fmla="*/ 75 w 172"/>
                <a:gd name="T43" fmla="*/ 153 h 353"/>
                <a:gd name="T44" fmla="*/ 79 w 172"/>
                <a:gd name="T45" fmla="*/ 160 h 353"/>
                <a:gd name="T46" fmla="*/ 82 w 172"/>
                <a:gd name="T47" fmla="*/ 168 h 353"/>
                <a:gd name="T48" fmla="*/ 85 w 172"/>
                <a:gd name="T49" fmla="*/ 174 h 353"/>
                <a:gd name="T50" fmla="*/ 89 w 172"/>
                <a:gd name="T51" fmla="*/ 182 h 353"/>
                <a:gd name="T52" fmla="*/ 91 w 172"/>
                <a:gd name="T53" fmla="*/ 190 h 353"/>
                <a:gd name="T54" fmla="*/ 95 w 172"/>
                <a:gd name="T55" fmla="*/ 196 h 353"/>
                <a:gd name="T56" fmla="*/ 98 w 172"/>
                <a:gd name="T57" fmla="*/ 204 h 353"/>
                <a:gd name="T58" fmla="*/ 101 w 172"/>
                <a:gd name="T59" fmla="*/ 211 h 353"/>
                <a:gd name="T60" fmla="*/ 104 w 172"/>
                <a:gd name="T61" fmla="*/ 218 h 353"/>
                <a:gd name="T62" fmla="*/ 108 w 172"/>
                <a:gd name="T63" fmla="*/ 226 h 353"/>
                <a:gd name="T64" fmla="*/ 111 w 172"/>
                <a:gd name="T65" fmla="*/ 233 h 353"/>
                <a:gd name="T66" fmla="*/ 114 w 172"/>
                <a:gd name="T67" fmla="*/ 240 h 353"/>
                <a:gd name="T68" fmla="*/ 118 w 172"/>
                <a:gd name="T69" fmla="*/ 247 h 353"/>
                <a:gd name="T70" fmla="*/ 121 w 172"/>
                <a:gd name="T71" fmla="*/ 254 h 353"/>
                <a:gd name="T72" fmla="*/ 125 w 172"/>
                <a:gd name="T73" fmla="*/ 261 h 353"/>
                <a:gd name="T74" fmla="*/ 129 w 172"/>
                <a:gd name="T75" fmla="*/ 269 h 353"/>
                <a:gd name="T76" fmla="*/ 132 w 172"/>
                <a:gd name="T77" fmla="*/ 276 h 353"/>
                <a:gd name="T78" fmla="*/ 135 w 172"/>
                <a:gd name="T79" fmla="*/ 283 h 353"/>
                <a:gd name="T80" fmla="*/ 138 w 172"/>
                <a:gd name="T81" fmla="*/ 290 h 353"/>
                <a:gd name="T82" fmla="*/ 143 w 172"/>
                <a:gd name="T83" fmla="*/ 297 h 353"/>
                <a:gd name="T84" fmla="*/ 146 w 172"/>
                <a:gd name="T85" fmla="*/ 304 h 353"/>
                <a:gd name="T86" fmla="*/ 150 w 172"/>
                <a:gd name="T87" fmla="*/ 311 h 353"/>
                <a:gd name="T88" fmla="*/ 153 w 172"/>
                <a:gd name="T89" fmla="*/ 318 h 353"/>
                <a:gd name="T90" fmla="*/ 157 w 172"/>
                <a:gd name="T91" fmla="*/ 326 h 353"/>
                <a:gd name="T92" fmla="*/ 161 w 172"/>
                <a:gd name="T93" fmla="*/ 333 h 353"/>
                <a:gd name="T94" fmla="*/ 164 w 172"/>
                <a:gd name="T95" fmla="*/ 339 h 353"/>
                <a:gd name="T96" fmla="*/ 168 w 172"/>
                <a:gd name="T97" fmla="*/ 346 h 353"/>
                <a:gd name="T98" fmla="*/ 172 w 172"/>
                <a:gd name="T9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2" h="353">
                  <a:moveTo>
                    <a:pt x="0" y="0"/>
                  </a:moveTo>
                  <a:lnTo>
                    <a:pt x="1" y="3"/>
                  </a:lnTo>
                  <a:lnTo>
                    <a:pt x="4" y="6"/>
                  </a:lnTo>
                  <a:lnTo>
                    <a:pt x="6" y="10"/>
                  </a:lnTo>
                  <a:lnTo>
                    <a:pt x="7" y="13"/>
                  </a:lnTo>
                  <a:lnTo>
                    <a:pt x="9" y="17"/>
                  </a:lnTo>
                  <a:lnTo>
                    <a:pt x="11" y="20"/>
                  </a:lnTo>
                  <a:lnTo>
                    <a:pt x="13" y="24"/>
                  </a:lnTo>
                  <a:lnTo>
                    <a:pt x="15" y="27"/>
                  </a:lnTo>
                  <a:lnTo>
                    <a:pt x="17" y="31"/>
                  </a:lnTo>
                  <a:lnTo>
                    <a:pt x="19" y="34"/>
                  </a:lnTo>
                  <a:lnTo>
                    <a:pt x="21" y="38"/>
                  </a:lnTo>
                  <a:lnTo>
                    <a:pt x="23" y="41"/>
                  </a:lnTo>
                  <a:lnTo>
                    <a:pt x="25" y="45"/>
                  </a:lnTo>
                  <a:lnTo>
                    <a:pt x="27" y="48"/>
                  </a:lnTo>
                  <a:lnTo>
                    <a:pt x="28" y="51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34" y="63"/>
                  </a:lnTo>
                  <a:lnTo>
                    <a:pt x="35" y="66"/>
                  </a:lnTo>
                  <a:lnTo>
                    <a:pt x="37" y="69"/>
                  </a:lnTo>
                  <a:lnTo>
                    <a:pt x="39" y="73"/>
                  </a:lnTo>
                  <a:lnTo>
                    <a:pt x="41" y="77"/>
                  </a:lnTo>
                  <a:lnTo>
                    <a:pt x="42" y="80"/>
                  </a:lnTo>
                  <a:lnTo>
                    <a:pt x="44" y="84"/>
                  </a:lnTo>
                  <a:lnTo>
                    <a:pt x="46" y="88"/>
                  </a:lnTo>
                  <a:lnTo>
                    <a:pt x="48" y="91"/>
                  </a:lnTo>
                  <a:lnTo>
                    <a:pt x="49" y="95"/>
                  </a:lnTo>
                  <a:lnTo>
                    <a:pt x="50" y="98"/>
                  </a:lnTo>
                  <a:lnTo>
                    <a:pt x="52" y="102"/>
                  </a:lnTo>
                  <a:lnTo>
                    <a:pt x="53" y="106"/>
                  </a:lnTo>
                  <a:lnTo>
                    <a:pt x="56" y="110"/>
                  </a:lnTo>
                  <a:lnTo>
                    <a:pt x="57" y="112"/>
                  </a:lnTo>
                  <a:lnTo>
                    <a:pt x="59" y="117"/>
                  </a:lnTo>
                  <a:lnTo>
                    <a:pt x="60" y="120"/>
                  </a:lnTo>
                  <a:lnTo>
                    <a:pt x="62" y="124"/>
                  </a:lnTo>
                  <a:lnTo>
                    <a:pt x="64" y="127"/>
                  </a:lnTo>
                  <a:lnTo>
                    <a:pt x="65" y="131"/>
                  </a:lnTo>
                  <a:lnTo>
                    <a:pt x="68" y="134"/>
                  </a:lnTo>
                  <a:lnTo>
                    <a:pt x="69" y="138"/>
                  </a:lnTo>
                  <a:lnTo>
                    <a:pt x="70" y="142"/>
                  </a:lnTo>
                  <a:lnTo>
                    <a:pt x="72" y="146"/>
                  </a:lnTo>
                  <a:lnTo>
                    <a:pt x="73" y="149"/>
                  </a:lnTo>
                  <a:lnTo>
                    <a:pt x="75" y="153"/>
                  </a:lnTo>
                  <a:lnTo>
                    <a:pt x="76" y="156"/>
                  </a:lnTo>
                  <a:lnTo>
                    <a:pt x="79" y="160"/>
                  </a:lnTo>
                  <a:lnTo>
                    <a:pt x="80" y="164"/>
                  </a:lnTo>
                  <a:lnTo>
                    <a:pt x="82" y="168"/>
                  </a:lnTo>
                  <a:lnTo>
                    <a:pt x="83" y="171"/>
                  </a:lnTo>
                  <a:lnTo>
                    <a:pt x="85" y="174"/>
                  </a:lnTo>
                  <a:lnTo>
                    <a:pt x="87" y="178"/>
                  </a:lnTo>
                  <a:lnTo>
                    <a:pt x="89" y="182"/>
                  </a:lnTo>
                  <a:lnTo>
                    <a:pt x="90" y="185"/>
                  </a:lnTo>
                  <a:lnTo>
                    <a:pt x="91" y="190"/>
                  </a:lnTo>
                  <a:lnTo>
                    <a:pt x="93" y="193"/>
                  </a:lnTo>
                  <a:lnTo>
                    <a:pt x="95" y="196"/>
                  </a:lnTo>
                  <a:lnTo>
                    <a:pt x="96" y="200"/>
                  </a:lnTo>
                  <a:lnTo>
                    <a:pt x="98" y="204"/>
                  </a:lnTo>
                  <a:lnTo>
                    <a:pt x="100" y="207"/>
                  </a:lnTo>
                  <a:lnTo>
                    <a:pt x="101" y="211"/>
                  </a:lnTo>
                  <a:lnTo>
                    <a:pt x="103" y="215"/>
                  </a:lnTo>
                  <a:lnTo>
                    <a:pt x="104" y="218"/>
                  </a:lnTo>
                  <a:lnTo>
                    <a:pt x="106" y="222"/>
                  </a:lnTo>
                  <a:lnTo>
                    <a:pt x="108" y="226"/>
                  </a:lnTo>
                  <a:lnTo>
                    <a:pt x="110" y="229"/>
                  </a:lnTo>
                  <a:lnTo>
                    <a:pt x="111" y="233"/>
                  </a:lnTo>
                  <a:lnTo>
                    <a:pt x="113" y="236"/>
                  </a:lnTo>
                  <a:lnTo>
                    <a:pt x="114" y="240"/>
                  </a:lnTo>
                  <a:lnTo>
                    <a:pt x="116" y="244"/>
                  </a:lnTo>
                  <a:lnTo>
                    <a:pt x="118" y="247"/>
                  </a:lnTo>
                  <a:lnTo>
                    <a:pt x="120" y="251"/>
                  </a:lnTo>
                  <a:lnTo>
                    <a:pt x="121" y="254"/>
                  </a:lnTo>
                  <a:lnTo>
                    <a:pt x="123" y="258"/>
                  </a:lnTo>
                  <a:lnTo>
                    <a:pt x="125" y="261"/>
                  </a:lnTo>
                  <a:lnTo>
                    <a:pt x="127" y="265"/>
                  </a:lnTo>
                  <a:lnTo>
                    <a:pt x="129" y="269"/>
                  </a:lnTo>
                  <a:lnTo>
                    <a:pt x="130" y="272"/>
                  </a:lnTo>
                  <a:lnTo>
                    <a:pt x="132" y="276"/>
                  </a:lnTo>
                  <a:lnTo>
                    <a:pt x="133" y="279"/>
                  </a:lnTo>
                  <a:lnTo>
                    <a:pt x="135" y="283"/>
                  </a:lnTo>
                  <a:lnTo>
                    <a:pt x="137" y="286"/>
                  </a:lnTo>
                  <a:lnTo>
                    <a:pt x="138" y="290"/>
                  </a:lnTo>
                  <a:lnTo>
                    <a:pt x="141" y="293"/>
                  </a:lnTo>
                  <a:lnTo>
                    <a:pt x="143" y="297"/>
                  </a:lnTo>
                  <a:lnTo>
                    <a:pt x="144" y="301"/>
                  </a:lnTo>
                  <a:lnTo>
                    <a:pt x="146" y="304"/>
                  </a:lnTo>
                  <a:lnTo>
                    <a:pt x="148" y="308"/>
                  </a:lnTo>
                  <a:lnTo>
                    <a:pt x="150" y="311"/>
                  </a:lnTo>
                  <a:lnTo>
                    <a:pt x="151" y="315"/>
                  </a:lnTo>
                  <a:lnTo>
                    <a:pt x="153" y="318"/>
                  </a:lnTo>
                  <a:lnTo>
                    <a:pt x="155" y="321"/>
                  </a:lnTo>
                  <a:lnTo>
                    <a:pt x="157" y="326"/>
                  </a:lnTo>
                  <a:lnTo>
                    <a:pt x="158" y="329"/>
                  </a:lnTo>
                  <a:lnTo>
                    <a:pt x="161" y="333"/>
                  </a:lnTo>
                  <a:lnTo>
                    <a:pt x="163" y="336"/>
                  </a:lnTo>
                  <a:lnTo>
                    <a:pt x="164" y="339"/>
                  </a:lnTo>
                  <a:lnTo>
                    <a:pt x="167" y="343"/>
                  </a:lnTo>
                  <a:lnTo>
                    <a:pt x="168" y="346"/>
                  </a:lnTo>
                  <a:lnTo>
                    <a:pt x="170" y="350"/>
                  </a:lnTo>
                  <a:lnTo>
                    <a:pt x="172" y="35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39"/>
            <p:cNvSpPr>
              <a:spLocks/>
            </p:cNvSpPr>
            <p:nvPr/>
          </p:nvSpPr>
          <p:spPr bwMode="auto">
            <a:xfrm>
              <a:off x="4812" y="2791"/>
              <a:ext cx="207" cy="334"/>
            </a:xfrm>
            <a:custGeom>
              <a:avLst/>
              <a:gdLst>
                <a:gd name="T0" fmla="*/ 2 w 207"/>
                <a:gd name="T1" fmla="*/ 4 h 334"/>
                <a:gd name="T2" fmla="*/ 6 w 207"/>
                <a:gd name="T3" fmla="*/ 10 h 334"/>
                <a:gd name="T4" fmla="*/ 10 w 207"/>
                <a:gd name="T5" fmla="*/ 18 h 334"/>
                <a:gd name="T6" fmla="*/ 13 w 207"/>
                <a:gd name="T7" fmla="*/ 25 h 334"/>
                <a:gd name="T8" fmla="*/ 18 w 207"/>
                <a:gd name="T9" fmla="*/ 31 h 334"/>
                <a:gd name="T10" fmla="*/ 21 w 207"/>
                <a:gd name="T11" fmla="*/ 38 h 334"/>
                <a:gd name="T12" fmla="*/ 25 w 207"/>
                <a:gd name="T13" fmla="*/ 46 h 334"/>
                <a:gd name="T14" fmla="*/ 30 w 207"/>
                <a:gd name="T15" fmla="*/ 52 h 334"/>
                <a:gd name="T16" fmla="*/ 33 w 207"/>
                <a:gd name="T17" fmla="*/ 59 h 334"/>
                <a:gd name="T18" fmla="*/ 38 w 207"/>
                <a:gd name="T19" fmla="*/ 66 h 334"/>
                <a:gd name="T20" fmla="*/ 42 w 207"/>
                <a:gd name="T21" fmla="*/ 72 h 334"/>
                <a:gd name="T22" fmla="*/ 46 w 207"/>
                <a:gd name="T23" fmla="*/ 79 h 334"/>
                <a:gd name="T24" fmla="*/ 50 w 207"/>
                <a:gd name="T25" fmla="*/ 86 h 334"/>
                <a:gd name="T26" fmla="*/ 54 w 207"/>
                <a:gd name="T27" fmla="*/ 92 h 334"/>
                <a:gd name="T28" fmla="*/ 59 w 207"/>
                <a:gd name="T29" fmla="*/ 100 h 334"/>
                <a:gd name="T30" fmla="*/ 63 w 207"/>
                <a:gd name="T31" fmla="*/ 106 h 334"/>
                <a:gd name="T32" fmla="*/ 67 w 207"/>
                <a:gd name="T33" fmla="*/ 113 h 334"/>
                <a:gd name="T34" fmla="*/ 71 w 207"/>
                <a:gd name="T35" fmla="*/ 119 h 334"/>
                <a:gd name="T36" fmla="*/ 76 w 207"/>
                <a:gd name="T37" fmla="*/ 126 h 334"/>
                <a:gd name="T38" fmla="*/ 80 w 207"/>
                <a:gd name="T39" fmla="*/ 133 h 334"/>
                <a:gd name="T40" fmla="*/ 84 w 207"/>
                <a:gd name="T41" fmla="*/ 139 h 334"/>
                <a:gd name="T42" fmla="*/ 88 w 207"/>
                <a:gd name="T43" fmla="*/ 146 h 334"/>
                <a:gd name="T44" fmla="*/ 93 w 207"/>
                <a:gd name="T45" fmla="*/ 152 h 334"/>
                <a:gd name="T46" fmla="*/ 97 w 207"/>
                <a:gd name="T47" fmla="*/ 159 h 334"/>
                <a:gd name="T48" fmla="*/ 103 w 207"/>
                <a:gd name="T49" fmla="*/ 166 h 334"/>
                <a:gd name="T50" fmla="*/ 106 w 207"/>
                <a:gd name="T51" fmla="*/ 172 h 334"/>
                <a:gd name="T52" fmla="*/ 111 w 207"/>
                <a:gd name="T53" fmla="*/ 179 h 334"/>
                <a:gd name="T54" fmla="*/ 115 w 207"/>
                <a:gd name="T55" fmla="*/ 186 h 334"/>
                <a:gd name="T56" fmla="*/ 120 w 207"/>
                <a:gd name="T57" fmla="*/ 193 h 334"/>
                <a:gd name="T58" fmla="*/ 124 w 207"/>
                <a:gd name="T59" fmla="*/ 199 h 334"/>
                <a:gd name="T60" fmla="*/ 129 w 207"/>
                <a:gd name="T61" fmla="*/ 206 h 334"/>
                <a:gd name="T62" fmla="*/ 133 w 207"/>
                <a:gd name="T63" fmla="*/ 212 h 334"/>
                <a:gd name="T64" fmla="*/ 138 w 207"/>
                <a:gd name="T65" fmla="*/ 219 h 334"/>
                <a:gd name="T66" fmla="*/ 142 w 207"/>
                <a:gd name="T67" fmla="*/ 225 h 334"/>
                <a:gd name="T68" fmla="*/ 147 w 207"/>
                <a:gd name="T69" fmla="*/ 232 h 334"/>
                <a:gd name="T70" fmla="*/ 151 w 207"/>
                <a:gd name="T71" fmla="*/ 238 h 334"/>
                <a:gd name="T72" fmla="*/ 155 w 207"/>
                <a:gd name="T73" fmla="*/ 245 h 334"/>
                <a:gd name="T74" fmla="*/ 159 w 207"/>
                <a:gd name="T75" fmla="*/ 252 h 334"/>
                <a:gd name="T76" fmla="*/ 164 w 207"/>
                <a:gd name="T77" fmla="*/ 259 h 334"/>
                <a:gd name="T78" fmla="*/ 168 w 207"/>
                <a:gd name="T79" fmla="*/ 265 h 334"/>
                <a:gd name="T80" fmla="*/ 172 w 207"/>
                <a:gd name="T81" fmla="*/ 272 h 334"/>
                <a:gd name="T82" fmla="*/ 176 w 207"/>
                <a:gd name="T83" fmla="*/ 279 h 334"/>
                <a:gd name="T84" fmla="*/ 181 w 207"/>
                <a:gd name="T85" fmla="*/ 285 h 334"/>
                <a:gd name="T86" fmla="*/ 185 w 207"/>
                <a:gd name="T87" fmla="*/ 292 h 334"/>
                <a:gd name="T88" fmla="*/ 188 w 207"/>
                <a:gd name="T89" fmla="*/ 299 h 334"/>
                <a:gd name="T90" fmla="*/ 193 w 207"/>
                <a:gd name="T91" fmla="*/ 306 h 334"/>
                <a:gd name="T92" fmla="*/ 196 w 207"/>
                <a:gd name="T93" fmla="*/ 313 h 334"/>
                <a:gd name="T94" fmla="*/ 200 w 207"/>
                <a:gd name="T95" fmla="*/ 320 h 334"/>
                <a:gd name="T96" fmla="*/ 205 w 207"/>
                <a:gd name="T97" fmla="*/ 327 h 334"/>
                <a:gd name="T98" fmla="*/ 207 w 207"/>
                <a:gd name="T9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7" h="334">
                  <a:moveTo>
                    <a:pt x="0" y="0"/>
                  </a:moveTo>
                  <a:lnTo>
                    <a:pt x="2" y="4"/>
                  </a:lnTo>
                  <a:lnTo>
                    <a:pt x="3" y="7"/>
                  </a:lnTo>
                  <a:lnTo>
                    <a:pt x="6" y="10"/>
                  </a:lnTo>
                  <a:lnTo>
                    <a:pt x="8" y="14"/>
                  </a:lnTo>
                  <a:lnTo>
                    <a:pt x="10" y="18"/>
                  </a:lnTo>
                  <a:lnTo>
                    <a:pt x="12" y="21"/>
                  </a:lnTo>
                  <a:lnTo>
                    <a:pt x="13" y="25"/>
                  </a:lnTo>
                  <a:lnTo>
                    <a:pt x="16" y="28"/>
                  </a:lnTo>
                  <a:lnTo>
                    <a:pt x="18" y="31"/>
                  </a:lnTo>
                  <a:lnTo>
                    <a:pt x="20" y="35"/>
                  </a:lnTo>
                  <a:lnTo>
                    <a:pt x="21" y="38"/>
                  </a:lnTo>
                  <a:lnTo>
                    <a:pt x="23" y="42"/>
                  </a:lnTo>
                  <a:lnTo>
                    <a:pt x="25" y="46"/>
                  </a:lnTo>
                  <a:lnTo>
                    <a:pt x="27" y="48"/>
                  </a:lnTo>
                  <a:lnTo>
                    <a:pt x="30" y="52"/>
                  </a:lnTo>
                  <a:lnTo>
                    <a:pt x="32" y="55"/>
                  </a:lnTo>
                  <a:lnTo>
                    <a:pt x="33" y="59"/>
                  </a:lnTo>
                  <a:lnTo>
                    <a:pt x="36" y="62"/>
                  </a:lnTo>
                  <a:lnTo>
                    <a:pt x="38" y="66"/>
                  </a:lnTo>
                  <a:lnTo>
                    <a:pt x="40" y="69"/>
                  </a:lnTo>
                  <a:lnTo>
                    <a:pt x="42" y="72"/>
                  </a:lnTo>
                  <a:lnTo>
                    <a:pt x="44" y="76"/>
                  </a:lnTo>
                  <a:lnTo>
                    <a:pt x="46" y="79"/>
                  </a:lnTo>
                  <a:lnTo>
                    <a:pt x="48" y="82"/>
                  </a:lnTo>
                  <a:lnTo>
                    <a:pt x="50" y="86"/>
                  </a:lnTo>
                  <a:lnTo>
                    <a:pt x="52" y="89"/>
                  </a:lnTo>
                  <a:lnTo>
                    <a:pt x="54" y="92"/>
                  </a:lnTo>
                  <a:lnTo>
                    <a:pt x="56" y="96"/>
                  </a:lnTo>
                  <a:lnTo>
                    <a:pt x="59" y="100"/>
                  </a:lnTo>
                  <a:lnTo>
                    <a:pt x="61" y="102"/>
                  </a:lnTo>
                  <a:lnTo>
                    <a:pt x="63" y="106"/>
                  </a:lnTo>
                  <a:lnTo>
                    <a:pt x="65" y="110"/>
                  </a:lnTo>
                  <a:lnTo>
                    <a:pt x="67" y="113"/>
                  </a:lnTo>
                  <a:lnTo>
                    <a:pt x="69" y="116"/>
                  </a:lnTo>
                  <a:lnTo>
                    <a:pt x="71" y="119"/>
                  </a:lnTo>
                  <a:lnTo>
                    <a:pt x="74" y="123"/>
                  </a:lnTo>
                  <a:lnTo>
                    <a:pt x="76" y="126"/>
                  </a:lnTo>
                  <a:lnTo>
                    <a:pt x="78" y="130"/>
                  </a:lnTo>
                  <a:lnTo>
                    <a:pt x="80" y="133"/>
                  </a:lnTo>
                  <a:lnTo>
                    <a:pt x="82" y="136"/>
                  </a:lnTo>
                  <a:lnTo>
                    <a:pt x="84" y="139"/>
                  </a:lnTo>
                  <a:lnTo>
                    <a:pt x="86" y="143"/>
                  </a:lnTo>
                  <a:lnTo>
                    <a:pt x="88" y="146"/>
                  </a:lnTo>
                  <a:lnTo>
                    <a:pt x="91" y="149"/>
                  </a:lnTo>
                  <a:lnTo>
                    <a:pt x="93" y="152"/>
                  </a:lnTo>
                  <a:lnTo>
                    <a:pt x="95" y="156"/>
                  </a:lnTo>
                  <a:lnTo>
                    <a:pt x="97" y="159"/>
                  </a:lnTo>
                  <a:lnTo>
                    <a:pt x="100" y="162"/>
                  </a:lnTo>
                  <a:lnTo>
                    <a:pt x="103" y="166"/>
                  </a:lnTo>
                  <a:lnTo>
                    <a:pt x="104" y="170"/>
                  </a:lnTo>
                  <a:lnTo>
                    <a:pt x="106" y="172"/>
                  </a:lnTo>
                  <a:lnTo>
                    <a:pt x="109" y="175"/>
                  </a:lnTo>
                  <a:lnTo>
                    <a:pt x="111" y="179"/>
                  </a:lnTo>
                  <a:lnTo>
                    <a:pt x="113" y="183"/>
                  </a:lnTo>
                  <a:lnTo>
                    <a:pt x="115" y="186"/>
                  </a:lnTo>
                  <a:lnTo>
                    <a:pt x="118" y="189"/>
                  </a:lnTo>
                  <a:lnTo>
                    <a:pt x="120" y="193"/>
                  </a:lnTo>
                  <a:lnTo>
                    <a:pt x="122" y="196"/>
                  </a:lnTo>
                  <a:lnTo>
                    <a:pt x="124" y="199"/>
                  </a:lnTo>
                  <a:lnTo>
                    <a:pt x="126" y="202"/>
                  </a:lnTo>
                  <a:lnTo>
                    <a:pt x="129" y="206"/>
                  </a:lnTo>
                  <a:lnTo>
                    <a:pt x="131" y="209"/>
                  </a:lnTo>
                  <a:lnTo>
                    <a:pt x="133" y="212"/>
                  </a:lnTo>
                  <a:lnTo>
                    <a:pt x="135" y="215"/>
                  </a:lnTo>
                  <a:lnTo>
                    <a:pt x="138" y="219"/>
                  </a:lnTo>
                  <a:lnTo>
                    <a:pt x="140" y="222"/>
                  </a:lnTo>
                  <a:lnTo>
                    <a:pt x="142" y="225"/>
                  </a:lnTo>
                  <a:lnTo>
                    <a:pt x="144" y="229"/>
                  </a:lnTo>
                  <a:lnTo>
                    <a:pt x="147" y="232"/>
                  </a:lnTo>
                  <a:lnTo>
                    <a:pt x="148" y="235"/>
                  </a:lnTo>
                  <a:lnTo>
                    <a:pt x="151" y="238"/>
                  </a:lnTo>
                  <a:lnTo>
                    <a:pt x="152" y="242"/>
                  </a:lnTo>
                  <a:lnTo>
                    <a:pt x="155" y="245"/>
                  </a:lnTo>
                  <a:lnTo>
                    <a:pt x="157" y="248"/>
                  </a:lnTo>
                  <a:lnTo>
                    <a:pt x="159" y="252"/>
                  </a:lnTo>
                  <a:lnTo>
                    <a:pt x="162" y="255"/>
                  </a:lnTo>
                  <a:lnTo>
                    <a:pt x="164" y="259"/>
                  </a:lnTo>
                  <a:lnTo>
                    <a:pt x="166" y="262"/>
                  </a:lnTo>
                  <a:lnTo>
                    <a:pt x="168" y="265"/>
                  </a:lnTo>
                  <a:lnTo>
                    <a:pt x="170" y="269"/>
                  </a:lnTo>
                  <a:lnTo>
                    <a:pt x="172" y="272"/>
                  </a:lnTo>
                  <a:lnTo>
                    <a:pt x="174" y="276"/>
                  </a:lnTo>
                  <a:lnTo>
                    <a:pt x="176" y="279"/>
                  </a:lnTo>
                  <a:lnTo>
                    <a:pt x="179" y="282"/>
                  </a:lnTo>
                  <a:lnTo>
                    <a:pt x="181" y="285"/>
                  </a:lnTo>
                  <a:lnTo>
                    <a:pt x="183" y="289"/>
                  </a:lnTo>
                  <a:lnTo>
                    <a:pt x="185" y="292"/>
                  </a:lnTo>
                  <a:lnTo>
                    <a:pt x="186" y="296"/>
                  </a:lnTo>
                  <a:lnTo>
                    <a:pt x="188" y="299"/>
                  </a:lnTo>
                  <a:lnTo>
                    <a:pt x="190" y="302"/>
                  </a:lnTo>
                  <a:lnTo>
                    <a:pt x="193" y="306"/>
                  </a:lnTo>
                  <a:lnTo>
                    <a:pt x="195" y="310"/>
                  </a:lnTo>
                  <a:lnTo>
                    <a:pt x="196" y="313"/>
                  </a:lnTo>
                  <a:lnTo>
                    <a:pt x="199" y="317"/>
                  </a:lnTo>
                  <a:lnTo>
                    <a:pt x="200" y="320"/>
                  </a:lnTo>
                  <a:lnTo>
                    <a:pt x="203" y="323"/>
                  </a:lnTo>
                  <a:lnTo>
                    <a:pt x="205" y="327"/>
                  </a:lnTo>
                  <a:lnTo>
                    <a:pt x="206" y="330"/>
                  </a:lnTo>
                  <a:lnTo>
                    <a:pt x="207" y="33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40"/>
            <p:cNvSpPr>
              <a:spLocks/>
            </p:cNvSpPr>
            <p:nvPr/>
          </p:nvSpPr>
          <p:spPr bwMode="auto">
            <a:xfrm>
              <a:off x="5019" y="3125"/>
              <a:ext cx="4" cy="7"/>
            </a:xfrm>
            <a:custGeom>
              <a:avLst/>
              <a:gdLst>
                <a:gd name="T0" fmla="*/ 0 w 4"/>
                <a:gd name="T1" fmla="*/ 0 h 7"/>
                <a:gd name="T2" fmla="*/ 2 w 4"/>
                <a:gd name="T3" fmla="*/ 4 h 7"/>
                <a:gd name="T4" fmla="*/ 4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lnTo>
                    <a:pt x="2" y="4"/>
                  </a:lnTo>
                  <a:lnTo>
                    <a:pt x="4" y="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41"/>
            <p:cNvSpPr>
              <a:spLocks/>
            </p:cNvSpPr>
            <p:nvPr/>
          </p:nvSpPr>
          <p:spPr bwMode="auto">
            <a:xfrm>
              <a:off x="4662" y="2425"/>
              <a:ext cx="405" cy="695"/>
            </a:xfrm>
            <a:custGeom>
              <a:avLst/>
              <a:gdLst>
                <a:gd name="T0" fmla="*/ 17 w 405"/>
                <a:gd name="T1" fmla="*/ 5 h 695"/>
                <a:gd name="T2" fmla="*/ 47 w 405"/>
                <a:gd name="T3" fmla="*/ 16 h 695"/>
                <a:gd name="T4" fmla="*/ 77 w 405"/>
                <a:gd name="T5" fmla="*/ 28 h 695"/>
                <a:gd name="T6" fmla="*/ 104 w 405"/>
                <a:gd name="T7" fmla="*/ 41 h 695"/>
                <a:gd name="T8" fmla="*/ 129 w 405"/>
                <a:gd name="T9" fmla="*/ 55 h 695"/>
                <a:gd name="T10" fmla="*/ 153 w 405"/>
                <a:gd name="T11" fmla="*/ 70 h 695"/>
                <a:gd name="T12" fmla="*/ 176 w 405"/>
                <a:gd name="T13" fmla="*/ 86 h 695"/>
                <a:gd name="T14" fmla="*/ 197 w 405"/>
                <a:gd name="T15" fmla="*/ 102 h 695"/>
                <a:gd name="T16" fmla="*/ 217 w 405"/>
                <a:gd name="T17" fmla="*/ 120 h 695"/>
                <a:gd name="T18" fmla="*/ 236 w 405"/>
                <a:gd name="T19" fmla="*/ 137 h 695"/>
                <a:gd name="T20" fmla="*/ 254 w 405"/>
                <a:gd name="T21" fmla="*/ 156 h 695"/>
                <a:gd name="T22" fmla="*/ 271 w 405"/>
                <a:gd name="T23" fmla="*/ 175 h 695"/>
                <a:gd name="T24" fmla="*/ 288 w 405"/>
                <a:gd name="T25" fmla="*/ 194 h 695"/>
                <a:gd name="T26" fmla="*/ 302 w 405"/>
                <a:gd name="T27" fmla="*/ 214 h 695"/>
                <a:gd name="T28" fmla="*/ 316 w 405"/>
                <a:gd name="T29" fmla="*/ 235 h 695"/>
                <a:gd name="T30" fmla="*/ 329 w 405"/>
                <a:gd name="T31" fmla="*/ 256 h 695"/>
                <a:gd name="T32" fmla="*/ 340 w 405"/>
                <a:gd name="T33" fmla="*/ 278 h 695"/>
                <a:gd name="T34" fmla="*/ 352 w 405"/>
                <a:gd name="T35" fmla="*/ 300 h 695"/>
                <a:gd name="T36" fmla="*/ 362 w 405"/>
                <a:gd name="T37" fmla="*/ 323 h 695"/>
                <a:gd name="T38" fmla="*/ 371 w 405"/>
                <a:gd name="T39" fmla="*/ 347 h 695"/>
                <a:gd name="T40" fmla="*/ 379 w 405"/>
                <a:gd name="T41" fmla="*/ 371 h 695"/>
                <a:gd name="T42" fmla="*/ 386 w 405"/>
                <a:gd name="T43" fmla="*/ 395 h 695"/>
                <a:gd name="T44" fmla="*/ 393 w 405"/>
                <a:gd name="T45" fmla="*/ 420 h 695"/>
                <a:gd name="T46" fmla="*/ 397 w 405"/>
                <a:gd name="T47" fmla="*/ 446 h 695"/>
                <a:gd name="T48" fmla="*/ 401 w 405"/>
                <a:gd name="T49" fmla="*/ 472 h 695"/>
                <a:gd name="T50" fmla="*/ 404 w 405"/>
                <a:gd name="T51" fmla="*/ 499 h 695"/>
                <a:gd name="T52" fmla="*/ 405 w 405"/>
                <a:gd name="T53" fmla="*/ 527 h 695"/>
                <a:gd name="T54" fmla="*/ 405 w 405"/>
                <a:gd name="T55" fmla="*/ 556 h 695"/>
                <a:gd name="T56" fmla="*/ 403 w 405"/>
                <a:gd name="T57" fmla="*/ 585 h 695"/>
                <a:gd name="T58" fmla="*/ 400 w 405"/>
                <a:gd name="T59" fmla="*/ 616 h 695"/>
                <a:gd name="T60" fmla="*/ 396 w 405"/>
                <a:gd name="T61" fmla="*/ 647 h 695"/>
                <a:gd name="T62" fmla="*/ 387 w 405"/>
                <a:gd name="T63" fmla="*/ 68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5" h="695">
                  <a:moveTo>
                    <a:pt x="0" y="0"/>
                  </a:moveTo>
                  <a:lnTo>
                    <a:pt x="17" y="5"/>
                  </a:lnTo>
                  <a:lnTo>
                    <a:pt x="32" y="10"/>
                  </a:lnTo>
                  <a:lnTo>
                    <a:pt x="47" y="16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5"/>
                  </a:lnTo>
                  <a:lnTo>
                    <a:pt x="104" y="41"/>
                  </a:lnTo>
                  <a:lnTo>
                    <a:pt x="116" y="48"/>
                  </a:lnTo>
                  <a:lnTo>
                    <a:pt x="129" y="55"/>
                  </a:lnTo>
                  <a:lnTo>
                    <a:pt x="142" y="63"/>
                  </a:lnTo>
                  <a:lnTo>
                    <a:pt x="153" y="70"/>
                  </a:lnTo>
                  <a:lnTo>
                    <a:pt x="165" y="78"/>
                  </a:lnTo>
                  <a:lnTo>
                    <a:pt x="176" y="86"/>
                  </a:lnTo>
                  <a:lnTo>
                    <a:pt x="187" y="94"/>
                  </a:lnTo>
                  <a:lnTo>
                    <a:pt x="197" y="102"/>
                  </a:lnTo>
                  <a:lnTo>
                    <a:pt x="208" y="111"/>
                  </a:lnTo>
                  <a:lnTo>
                    <a:pt x="217" y="120"/>
                  </a:lnTo>
                  <a:lnTo>
                    <a:pt x="227" y="128"/>
                  </a:lnTo>
                  <a:lnTo>
                    <a:pt x="236" y="137"/>
                  </a:lnTo>
                  <a:lnTo>
                    <a:pt x="245" y="146"/>
                  </a:lnTo>
                  <a:lnTo>
                    <a:pt x="254" y="156"/>
                  </a:lnTo>
                  <a:lnTo>
                    <a:pt x="263" y="165"/>
                  </a:lnTo>
                  <a:lnTo>
                    <a:pt x="271" y="175"/>
                  </a:lnTo>
                  <a:lnTo>
                    <a:pt x="279" y="185"/>
                  </a:lnTo>
                  <a:lnTo>
                    <a:pt x="288" y="194"/>
                  </a:lnTo>
                  <a:lnTo>
                    <a:pt x="294" y="204"/>
                  </a:lnTo>
                  <a:lnTo>
                    <a:pt x="302" y="214"/>
                  </a:lnTo>
                  <a:lnTo>
                    <a:pt x="309" y="225"/>
                  </a:lnTo>
                  <a:lnTo>
                    <a:pt x="316" y="235"/>
                  </a:lnTo>
                  <a:lnTo>
                    <a:pt x="323" y="246"/>
                  </a:lnTo>
                  <a:lnTo>
                    <a:pt x="329" y="256"/>
                  </a:lnTo>
                  <a:lnTo>
                    <a:pt x="335" y="267"/>
                  </a:lnTo>
                  <a:lnTo>
                    <a:pt x="340" y="278"/>
                  </a:lnTo>
                  <a:lnTo>
                    <a:pt x="346" y="289"/>
                  </a:lnTo>
                  <a:lnTo>
                    <a:pt x="352" y="300"/>
                  </a:lnTo>
                  <a:lnTo>
                    <a:pt x="357" y="311"/>
                  </a:lnTo>
                  <a:lnTo>
                    <a:pt x="362" y="323"/>
                  </a:lnTo>
                  <a:lnTo>
                    <a:pt x="367" y="334"/>
                  </a:lnTo>
                  <a:lnTo>
                    <a:pt x="371" y="347"/>
                  </a:lnTo>
                  <a:lnTo>
                    <a:pt x="376" y="358"/>
                  </a:lnTo>
                  <a:lnTo>
                    <a:pt x="379" y="371"/>
                  </a:lnTo>
                  <a:lnTo>
                    <a:pt x="383" y="382"/>
                  </a:lnTo>
                  <a:lnTo>
                    <a:pt x="386" y="395"/>
                  </a:lnTo>
                  <a:lnTo>
                    <a:pt x="390" y="407"/>
                  </a:lnTo>
                  <a:lnTo>
                    <a:pt x="393" y="420"/>
                  </a:lnTo>
                  <a:lnTo>
                    <a:pt x="395" y="433"/>
                  </a:lnTo>
                  <a:lnTo>
                    <a:pt x="397" y="446"/>
                  </a:lnTo>
                  <a:lnTo>
                    <a:pt x="399" y="458"/>
                  </a:lnTo>
                  <a:lnTo>
                    <a:pt x="401" y="472"/>
                  </a:lnTo>
                  <a:lnTo>
                    <a:pt x="402" y="486"/>
                  </a:lnTo>
                  <a:lnTo>
                    <a:pt x="404" y="499"/>
                  </a:lnTo>
                  <a:lnTo>
                    <a:pt x="405" y="513"/>
                  </a:lnTo>
                  <a:lnTo>
                    <a:pt x="405" y="527"/>
                  </a:lnTo>
                  <a:lnTo>
                    <a:pt x="405" y="541"/>
                  </a:lnTo>
                  <a:lnTo>
                    <a:pt x="405" y="556"/>
                  </a:lnTo>
                  <a:lnTo>
                    <a:pt x="404" y="570"/>
                  </a:lnTo>
                  <a:lnTo>
                    <a:pt x="403" y="585"/>
                  </a:lnTo>
                  <a:lnTo>
                    <a:pt x="402" y="600"/>
                  </a:lnTo>
                  <a:lnTo>
                    <a:pt x="400" y="616"/>
                  </a:lnTo>
                  <a:lnTo>
                    <a:pt x="397" y="631"/>
                  </a:lnTo>
                  <a:lnTo>
                    <a:pt x="396" y="647"/>
                  </a:lnTo>
                  <a:lnTo>
                    <a:pt x="392" y="663"/>
                  </a:lnTo>
                  <a:lnTo>
                    <a:pt x="387" y="680"/>
                  </a:lnTo>
                  <a:lnTo>
                    <a:pt x="384" y="69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42"/>
            <p:cNvSpPr>
              <a:spLocks noChangeShapeType="1"/>
            </p:cNvSpPr>
            <p:nvPr/>
          </p:nvSpPr>
          <p:spPr bwMode="auto">
            <a:xfrm flipV="1">
              <a:off x="4640" y="2425"/>
              <a:ext cx="22" cy="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43"/>
            <p:cNvSpPr>
              <a:spLocks noChangeShapeType="1"/>
            </p:cNvSpPr>
            <p:nvPr/>
          </p:nvSpPr>
          <p:spPr bwMode="auto">
            <a:xfrm flipV="1">
              <a:off x="5023" y="3120"/>
              <a:ext cx="23" cy="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44"/>
            <p:cNvSpPr>
              <a:spLocks/>
            </p:cNvSpPr>
            <p:nvPr/>
          </p:nvSpPr>
          <p:spPr bwMode="auto">
            <a:xfrm>
              <a:off x="4661" y="2425"/>
              <a:ext cx="406" cy="695"/>
            </a:xfrm>
            <a:custGeom>
              <a:avLst/>
              <a:gdLst>
                <a:gd name="T0" fmla="*/ 17 w 406"/>
                <a:gd name="T1" fmla="*/ 5 h 695"/>
                <a:gd name="T2" fmla="*/ 48 w 406"/>
                <a:gd name="T3" fmla="*/ 16 h 695"/>
                <a:gd name="T4" fmla="*/ 77 w 406"/>
                <a:gd name="T5" fmla="*/ 28 h 695"/>
                <a:gd name="T6" fmla="*/ 105 w 406"/>
                <a:gd name="T7" fmla="*/ 41 h 695"/>
                <a:gd name="T8" fmla="*/ 130 w 406"/>
                <a:gd name="T9" fmla="*/ 55 h 695"/>
                <a:gd name="T10" fmla="*/ 154 w 406"/>
                <a:gd name="T11" fmla="*/ 70 h 695"/>
                <a:gd name="T12" fmla="*/ 176 w 406"/>
                <a:gd name="T13" fmla="*/ 86 h 695"/>
                <a:gd name="T14" fmla="*/ 198 w 406"/>
                <a:gd name="T15" fmla="*/ 102 h 695"/>
                <a:gd name="T16" fmla="*/ 218 w 406"/>
                <a:gd name="T17" fmla="*/ 120 h 695"/>
                <a:gd name="T18" fmla="*/ 237 w 406"/>
                <a:gd name="T19" fmla="*/ 137 h 695"/>
                <a:gd name="T20" fmla="*/ 255 w 406"/>
                <a:gd name="T21" fmla="*/ 156 h 695"/>
                <a:gd name="T22" fmla="*/ 272 w 406"/>
                <a:gd name="T23" fmla="*/ 175 h 695"/>
                <a:gd name="T24" fmla="*/ 288 w 406"/>
                <a:gd name="T25" fmla="*/ 194 h 695"/>
                <a:gd name="T26" fmla="*/ 303 w 406"/>
                <a:gd name="T27" fmla="*/ 214 h 695"/>
                <a:gd name="T28" fmla="*/ 316 w 406"/>
                <a:gd name="T29" fmla="*/ 235 h 695"/>
                <a:gd name="T30" fmla="*/ 330 w 406"/>
                <a:gd name="T31" fmla="*/ 256 h 695"/>
                <a:gd name="T32" fmla="*/ 341 w 406"/>
                <a:gd name="T33" fmla="*/ 278 h 695"/>
                <a:gd name="T34" fmla="*/ 353 w 406"/>
                <a:gd name="T35" fmla="*/ 300 h 695"/>
                <a:gd name="T36" fmla="*/ 362 w 406"/>
                <a:gd name="T37" fmla="*/ 323 h 695"/>
                <a:gd name="T38" fmla="*/ 371 w 406"/>
                <a:gd name="T39" fmla="*/ 347 h 695"/>
                <a:gd name="T40" fmla="*/ 380 w 406"/>
                <a:gd name="T41" fmla="*/ 371 h 695"/>
                <a:gd name="T42" fmla="*/ 387 w 406"/>
                <a:gd name="T43" fmla="*/ 395 h 695"/>
                <a:gd name="T44" fmla="*/ 393 w 406"/>
                <a:gd name="T45" fmla="*/ 420 h 695"/>
                <a:gd name="T46" fmla="*/ 397 w 406"/>
                <a:gd name="T47" fmla="*/ 446 h 695"/>
                <a:gd name="T48" fmla="*/ 401 w 406"/>
                <a:gd name="T49" fmla="*/ 472 h 695"/>
                <a:gd name="T50" fmla="*/ 404 w 406"/>
                <a:gd name="T51" fmla="*/ 499 h 695"/>
                <a:gd name="T52" fmla="*/ 405 w 406"/>
                <a:gd name="T53" fmla="*/ 527 h 695"/>
                <a:gd name="T54" fmla="*/ 405 w 406"/>
                <a:gd name="T55" fmla="*/ 556 h 695"/>
                <a:gd name="T56" fmla="*/ 404 w 406"/>
                <a:gd name="T57" fmla="*/ 585 h 695"/>
                <a:gd name="T58" fmla="*/ 400 w 406"/>
                <a:gd name="T59" fmla="*/ 616 h 695"/>
                <a:gd name="T60" fmla="*/ 395 w 406"/>
                <a:gd name="T61" fmla="*/ 647 h 695"/>
                <a:gd name="T62" fmla="*/ 388 w 406"/>
                <a:gd name="T63" fmla="*/ 68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6" h="695">
                  <a:moveTo>
                    <a:pt x="0" y="0"/>
                  </a:moveTo>
                  <a:lnTo>
                    <a:pt x="17" y="5"/>
                  </a:lnTo>
                  <a:lnTo>
                    <a:pt x="32" y="10"/>
                  </a:lnTo>
                  <a:lnTo>
                    <a:pt x="48" y="16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1" y="35"/>
                  </a:lnTo>
                  <a:lnTo>
                    <a:pt x="105" y="41"/>
                  </a:lnTo>
                  <a:lnTo>
                    <a:pt x="117" y="48"/>
                  </a:lnTo>
                  <a:lnTo>
                    <a:pt x="130" y="55"/>
                  </a:lnTo>
                  <a:lnTo>
                    <a:pt x="142" y="63"/>
                  </a:lnTo>
                  <a:lnTo>
                    <a:pt x="154" y="70"/>
                  </a:lnTo>
                  <a:lnTo>
                    <a:pt x="166" y="78"/>
                  </a:lnTo>
                  <a:lnTo>
                    <a:pt x="176" y="86"/>
                  </a:lnTo>
                  <a:lnTo>
                    <a:pt x="187" y="94"/>
                  </a:lnTo>
                  <a:lnTo>
                    <a:pt x="198" y="102"/>
                  </a:lnTo>
                  <a:lnTo>
                    <a:pt x="208" y="111"/>
                  </a:lnTo>
                  <a:lnTo>
                    <a:pt x="218" y="120"/>
                  </a:lnTo>
                  <a:lnTo>
                    <a:pt x="228" y="128"/>
                  </a:lnTo>
                  <a:lnTo>
                    <a:pt x="237" y="137"/>
                  </a:lnTo>
                  <a:lnTo>
                    <a:pt x="246" y="146"/>
                  </a:lnTo>
                  <a:lnTo>
                    <a:pt x="255" y="156"/>
                  </a:lnTo>
                  <a:lnTo>
                    <a:pt x="263" y="165"/>
                  </a:lnTo>
                  <a:lnTo>
                    <a:pt x="272" y="175"/>
                  </a:lnTo>
                  <a:lnTo>
                    <a:pt x="280" y="185"/>
                  </a:lnTo>
                  <a:lnTo>
                    <a:pt x="288" y="194"/>
                  </a:lnTo>
                  <a:lnTo>
                    <a:pt x="295" y="204"/>
                  </a:lnTo>
                  <a:lnTo>
                    <a:pt x="303" y="214"/>
                  </a:lnTo>
                  <a:lnTo>
                    <a:pt x="310" y="225"/>
                  </a:lnTo>
                  <a:lnTo>
                    <a:pt x="316" y="235"/>
                  </a:lnTo>
                  <a:lnTo>
                    <a:pt x="323" y="246"/>
                  </a:lnTo>
                  <a:lnTo>
                    <a:pt x="330" y="256"/>
                  </a:lnTo>
                  <a:lnTo>
                    <a:pt x="336" y="267"/>
                  </a:lnTo>
                  <a:lnTo>
                    <a:pt x="341" y="278"/>
                  </a:lnTo>
                  <a:lnTo>
                    <a:pt x="347" y="289"/>
                  </a:lnTo>
                  <a:lnTo>
                    <a:pt x="353" y="300"/>
                  </a:lnTo>
                  <a:lnTo>
                    <a:pt x="357" y="311"/>
                  </a:lnTo>
                  <a:lnTo>
                    <a:pt x="362" y="323"/>
                  </a:lnTo>
                  <a:lnTo>
                    <a:pt x="367" y="334"/>
                  </a:lnTo>
                  <a:lnTo>
                    <a:pt x="371" y="347"/>
                  </a:lnTo>
                  <a:lnTo>
                    <a:pt x="376" y="358"/>
                  </a:lnTo>
                  <a:lnTo>
                    <a:pt x="380" y="371"/>
                  </a:lnTo>
                  <a:lnTo>
                    <a:pt x="383" y="382"/>
                  </a:lnTo>
                  <a:lnTo>
                    <a:pt x="387" y="395"/>
                  </a:lnTo>
                  <a:lnTo>
                    <a:pt x="390" y="407"/>
                  </a:lnTo>
                  <a:lnTo>
                    <a:pt x="393" y="420"/>
                  </a:lnTo>
                  <a:lnTo>
                    <a:pt x="395" y="433"/>
                  </a:lnTo>
                  <a:lnTo>
                    <a:pt x="397" y="446"/>
                  </a:lnTo>
                  <a:lnTo>
                    <a:pt x="400" y="458"/>
                  </a:lnTo>
                  <a:lnTo>
                    <a:pt x="401" y="472"/>
                  </a:lnTo>
                  <a:lnTo>
                    <a:pt x="403" y="486"/>
                  </a:lnTo>
                  <a:lnTo>
                    <a:pt x="404" y="499"/>
                  </a:lnTo>
                  <a:lnTo>
                    <a:pt x="405" y="513"/>
                  </a:lnTo>
                  <a:lnTo>
                    <a:pt x="405" y="527"/>
                  </a:lnTo>
                  <a:lnTo>
                    <a:pt x="406" y="541"/>
                  </a:lnTo>
                  <a:lnTo>
                    <a:pt x="405" y="556"/>
                  </a:lnTo>
                  <a:lnTo>
                    <a:pt x="405" y="570"/>
                  </a:lnTo>
                  <a:lnTo>
                    <a:pt x="404" y="585"/>
                  </a:lnTo>
                  <a:lnTo>
                    <a:pt x="402" y="600"/>
                  </a:lnTo>
                  <a:lnTo>
                    <a:pt x="400" y="616"/>
                  </a:lnTo>
                  <a:lnTo>
                    <a:pt x="398" y="631"/>
                  </a:lnTo>
                  <a:lnTo>
                    <a:pt x="395" y="647"/>
                  </a:lnTo>
                  <a:lnTo>
                    <a:pt x="392" y="663"/>
                  </a:lnTo>
                  <a:lnTo>
                    <a:pt x="388" y="680"/>
                  </a:lnTo>
                  <a:lnTo>
                    <a:pt x="384" y="69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45"/>
            <p:cNvSpPr>
              <a:spLocks/>
            </p:cNvSpPr>
            <p:nvPr/>
          </p:nvSpPr>
          <p:spPr bwMode="auto">
            <a:xfrm>
              <a:off x="4991" y="2238"/>
              <a:ext cx="269" cy="299"/>
            </a:xfrm>
            <a:custGeom>
              <a:avLst/>
              <a:gdLst>
                <a:gd name="T0" fmla="*/ 4 w 269"/>
                <a:gd name="T1" fmla="*/ 3 h 299"/>
                <a:gd name="T2" fmla="*/ 11 w 269"/>
                <a:gd name="T3" fmla="*/ 8 h 299"/>
                <a:gd name="T4" fmla="*/ 18 w 269"/>
                <a:gd name="T5" fmla="*/ 13 h 299"/>
                <a:gd name="T6" fmla="*/ 25 w 269"/>
                <a:gd name="T7" fmla="*/ 18 h 299"/>
                <a:gd name="T8" fmla="*/ 32 w 269"/>
                <a:gd name="T9" fmla="*/ 23 h 299"/>
                <a:gd name="T10" fmla="*/ 38 w 269"/>
                <a:gd name="T11" fmla="*/ 29 h 299"/>
                <a:gd name="T12" fmla="*/ 46 w 269"/>
                <a:gd name="T13" fmla="*/ 34 h 299"/>
                <a:gd name="T14" fmla="*/ 53 w 269"/>
                <a:gd name="T15" fmla="*/ 40 h 299"/>
                <a:gd name="T16" fmla="*/ 59 w 269"/>
                <a:gd name="T17" fmla="*/ 44 h 299"/>
                <a:gd name="T18" fmla="*/ 65 w 269"/>
                <a:gd name="T19" fmla="*/ 50 h 299"/>
                <a:gd name="T20" fmla="*/ 72 w 269"/>
                <a:gd name="T21" fmla="*/ 56 h 299"/>
                <a:gd name="T22" fmla="*/ 78 w 269"/>
                <a:gd name="T23" fmla="*/ 61 h 299"/>
                <a:gd name="T24" fmla="*/ 85 w 269"/>
                <a:gd name="T25" fmla="*/ 66 h 299"/>
                <a:gd name="T26" fmla="*/ 90 w 269"/>
                <a:gd name="T27" fmla="*/ 72 h 299"/>
                <a:gd name="T28" fmla="*/ 97 w 269"/>
                <a:gd name="T29" fmla="*/ 78 h 299"/>
                <a:gd name="T30" fmla="*/ 103 w 269"/>
                <a:gd name="T31" fmla="*/ 83 h 299"/>
                <a:gd name="T32" fmla="*/ 108 w 269"/>
                <a:gd name="T33" fmla="*/ 89 h 299"/>
                <a:gd name="T34" fmla="*/ 115 w 269"/>
                <a:gd name="T35" fmla="*/ 95 h 299"/>
                <a:gd name="T36" fmla="*/ 121 w 269"/>
                <a:gd name="T37" fmla="*/ 101 h 299"/>
                <a:gd name="T38" fmla="*/ 126 w 269"/>
                <a:gd name="T39" fmla="*/ 107 h 299"/>
                <a:gd name="T40" fmla="*/ 132 w 269"/>
                <a:gd name="T41" fmla="*/ 112 h 299"/>
                <a:gd name="T42" fmla="*/ 138 w 269"/>
                <a:gd name="T43" fmla="*/ 118 h 299"/>
                <a:gd name="T44" fmla="*/ 143 w 269"/>
                <a:gd name="T45" fmla="*/ 124 h 299"/>
                <a:gd name="T46" fmla="*/ 149 w 269"/>
                <a:gd name="T47" fmla="*/ 130 h 299"/>
                <a:gd name="T48" fmla="*/ 155 w 269"/>
                <a:gd name="T49" fmla="*/ 136 h 299"/>
                <a:gd name="T50" fmla="*/ 160 w 269"/>
                <a:gd name="T51" fmla="*/ 143 h 299"/>
                <a:gd name="T52" fmla="*/ 165 w 269"/>
                <a:gd name="T53" fmla="*/ 149 h 299"/>
                <a:gd name="T54" fmla="*/ 170 w 269"/>
                <a:gd name="T55" fmla="*/ 155 h 299"/>
                <a:gd name="T56" fmla="*/ 175 w 269"/>
                <a:gd name="T57" fmla="*/ 161 h 299"/>
                <a:gd name="T58" fmla="*/ 180 w 269"/>
                <a:gd name="T59" fmla="*/ 167 h 299"/>
                <a:gd name="T60" fmla="*/ 186 w 269"/>
                <a:gd name="T61" fmla="*/ 174 h 299"/>
                <a:gd name="T62" fmla="*/ 190 w 269"/>
                <a:gd name="T63" fmla="*/ 180 h 299"/>
                <a:gd name="T64" fmla="*/ 196 w 269"/>
                <a:gd name="T65" fmla="*/ 186 h 299"/>
                <a:gd name="T66" fmla="*/ 200 w 269"/>
                <a:gd name="T67" fmla="*/ 193 h 299"/>
                <a:gd name="T68" fmla="*/ 205 w 269"/>
                <a:gd name="T69" fmla="*/ 199 h 299"/>
                <a:gd name="T70" fmla="*/ 210 w 269"/>
                <a:gd name="T71" fmla="*/ 206 h 299"/>
                <a:gd name="T72" fmla="*/ 214 w 269"/>
                <a:gd name="T73" fmla="*/ 212 h 299"/>
                <a:gd name="T74" fmla="*/ 219 w 269"/>
                <a:gd name="T75" fmla="*/ 218 h 299"/>
                <a:gd name="T76" fmla="*/ 224 w 269"/>
                <a:gd name="T77" fmla="*/ 225 h 299"/>
                <a:gd name="T78" fmla="*/ 228 w 269"/>
                <a:gd name="T79" fmla="*/ 231 h 299"/>
                <a:gd name="T80" fmla="*/ 233 w 269"/>
                <a:gd name="T81" fmla="*/ 238 h 299"/>
                <a:gd name="T82" fmla="*/ 237 w 269"/>
                <a:gd name="T83" fmla="*/ 245 h 299"/>
                <a:gd name="T84" fmla="*/ 241 w 269"/>
                <a:gd name="T85" fmla="*/ 251 h 299"/>
                <a:gd name="T86" fmla="*/ 245 w 269"/>
                <a:gd name="T87" fmla="*/ 258 h 299"/>
                <a:gd name="T88" fmla="*/ 250 w 269"/>
                <a:gd name="T89" fmla="*/ 265 h 299"/>
                <a:gd name="T90" fmla="*/ 254 w 269"/>
                <a:gd name="T91" fmla="*/ 272 h 299"/>
                <a:gd name="T92" fmla="*/ 258 w 269"/>
                <a:gd name="T93" fmla="*/ 278 h 299"/>
                <a:gd name="T94" fmla="*/ 262 w 269"/>
                <a:gd name="T95" fmla="*/ 285 h 299"/>
                <a:gd name="T96" fmla="*/ 266 w 269"/>
                <a:gd name="T97" fmla="*/ 292 h 299"/>
                <a:gd name="T98" fmla="*/ 269 w 269"/>
                <a:gd name="T9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9" h="299">
                  <a:moveTo>
                    <a:pt x="0" y="0"/>
                  </a:moveTo>
                  <a:lnTo>
                    <a:pt x="4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4" y="10"/>
                  </a:lnTo>
                  <a:lnTo>
                    <a:pt x="18" y="13"/>
                  </a:lnTo>
                  <a:lnTo>
                    <a:pt x="21" y="16"/>
                  </a:lnTo>
                  <a:lnTo>
                    <a:pt x="25" y="18"/>
                  </a:lnTo>
                  <a:lnTo>
                    <a:pt x="28" y="21"/>
                  </a:lnTo>
                  <a:lnTo>
                    <a:pt x="32" y="23"/>
                  </a:lnTo>
                  <a:lnTo>
                    <a:pt x="35" y="26"/>
                  </a:lnTo>
                  <a:lnTo>
                    <a:pt x="38" y="29"/>
                  </a:lnTo>
                  <a:lnTo>
                    <a:pt x="43" y="31"/>
                  </a:lnTo>
                  <a:lnTo>
                    <a:pt x="46" y="34"/>
                  </a:lnTo>
                  <a:lnTo>
                    <a:pt x="49" y="37"/>
                  </a:lnTo>
                  <a:lnTo>
                    <a:pt x="53" y="40"/>
                  </a:lnTo>
                  <a:lnTo>
                    <a:pt x="55" y="42"/>
                  </a:lnTo>
                  <a:lnTo>
                    <a:pt x="59" y="44"/>
                  </a:lnTo>
                  <a:lnTo>
                    <a:pt x="62" y="47"/>
                  </a:lnTo>
                  <a:lnTo>
                    <a:pt x="65" y="50"/>
                  </a:lnTo>
                  <a:lnTo>
                    <a:pt x="68" y="53"/>
                  </a:lnTo>
                  <a:lnTo>
                    <a:pt x="72" y="56"/>
                  </a:lnTo>
                  <a:lnTo>
                    <a:pt x="75" y="58"/>
                  </a:lnTo>
                  <a:lnTo>
                    <a:pt x="78" y="61"/>
                  </a:lnTo>
                  <a:lnTo>
                    <a:pt x="82" y="63"/>
                  </a:lnTo>
                  <a:lnTo>
                    <a:pt x="85" y="66"/>
                  </a:lnTo>
                  <a:lnTo>
                    <a:pt x="88" y="69"/>
                  </a:lnTo>
                  <a:lnTo>
                    <a:pt x="90" y="72"/>
                  </a:lnTo>
                  <a:lnTo>
                    <a:pt x="94" y="75"/>
                  </a:lnTo>
                  <a:lnTo>
                    <a:pt x="97" y="78"/>
                  </a:lnTo>
                  <a:lnTo>
                    <a:pt x="100" y="80"/>
                  </a:lnTo>
                  <a:lnTo>
                    <a:pt x="103" y="83"/>
                  </a:lnTo>
                  <a:lnTo>
                    <a:pt x="106" y="86"/>
                  </a:lnTo>
                  <a:lnTo>
                    <a:pt x="108" y="89"/>
                  </a:lnTo>
                  <a:lnTo>
                    <a:pt x="112" y="92"/>
                  </a:lnTo>
                  <a:lnTo>
                    <a:pt x="115" y="95"/>
                  </a:lnTo>
                  <a:lnTo>
                    <a:pt x="118" y="98"/>
                  </a:lnTo>
                  <a:lnTo>
                    <a:pt x="121" y="101"/>
                  </a:lnTo>
                  <a:lnTo>
                    <a:pt x="123" y="104"/>
                  </a:lnTo>
                  <a:lnTo>
                    <a:pt x="126" y="107"/>
                  </a:lnTo>
                  <a:lnTo>
                    <a:pt x="129" y="110"/>
                  </a:lnTo>
                  <a:lnTo>
                    <a:pt x="132" y="112"/>
                  </a:lnTo>
                  <a:lnTo>
                    <a:pt x="135" y="115"/>
                  </a:lnTo>
                  <a:lnTo>
                    <a:pt x="138" y="118"/>
                  </a:lnTo>
                  <a:lnTo>
                    <a:pt x="140" y="121"/>
                  </a:lnTo>
                  <a:lnTo>
                    <a:pt x="143" y="124"/>
                  </a:lnTo>
                  <a:lnTo>
                    <a:pt x="146" y="127"/>
                  </a:lnTo>
                  <a:lnTo>
                    <a:pt x="149" y="130"/>
                  </a:lnTo>
                  <a:lnTo>
                    <a:pt x="152" y="133"/>
                  </a:lnTo>
                  <a:lnTo>
                    <a:pt x="155" y="136"/>
                  </a:lnTo>
                  <a:lnTo>
                    <a:pt x="157" y="140"/>
                  </a:lnTo>
                  <a:lnTo>
                    <a:pt x="160" y="143"/>
                  </a:lnTo>
                  <a:lnTo>
                    <a:pt x="162" y="145"/>
                  </a:lnTo>
                  <a:lnTo>
                    <a:pt x="165" y="149"/>
                  </a:lnTo>
                  <a:lnTo>
                    <a:pt x="167" y="152"/>
                  </a:lnTo>
                  <a:lnTo>
                    <a:pt x="170" y="155"/>
                  </a:lnTo>
                  <a:lnTo>
                    <a:pt x="172" y="158"/>
                  </a:lnTo>
                  <a:lnTo>
                    <a:pt x="175" y="161"/>
                  </a:lnTo>
                  <a:lnTo>
                    <a:pt x="178" y="164"/>
                  </a:lnTo>
                  <a:lnTo>
                    <a:pt x="180" y="167"/>
                  </a:lnTo>
                  <a:lnTo>
                    <a:pt x="183" y="170"/>
                  </a:lnTo>
                  <a:lnTo>
                    <a:pt x="186" y="174"/>
                  </a:lnTo>
                  <a:lnTo>
                    <a:pt x="188" y="177"/>
                  </a:lnTo>
                  <a:lnTo>
                    <a:pt x="190" y="180"/>
                  </a:lnTo>
                  <a:lnTo>
                    <a:pt x="193" y="183"/>
                  </a:lnTo>
                  <a:lnTo>
                    <a:pt x="196" y="186"/>
                  </a:lnTo>
                  <a:lnTo>
                    <a:pt x="198" y="189"/>
                  </a:lnTo>
                  <a:lnTo>
                    <a:pt x="200" y="193"/>
                  </a:lnTo>
                  <a:lnTo>
                    <a:pt x="203" y="196"/>
                  </a:lnTo>
                  <a:lnTo>
                    <a:pt x="205" y="199"/>
                  </a:lnTo>
                  <a:lnTo>
                    <a:pt x="207" y="202"/>
                  </a:lnTo>
                  <a:lnTo>
                    <a:pt x="210" y="206"/>
                  </a:lnTo>
                  <a:lnTo>
                    <a:pt x="212" y="208"/>
                  </a:lnTo>
                  <a:lnTo>
                    <a:pt x="214" y="212"/>
                  </a:lnTo>
                  <a:lnTo>
                    <a:pt x="216" y="215"/>
                  </a:lnTo>
                  <a:lnTo>
                    <a:pt x="219" y="218"/>
                  </a:lnTo>
                  <a:lnTo>
                    <a:pt x="221" y="222"/>
                  </a:lnTo>
                  <a:lnTo>
                    <a:pt x="224" y="225"/>
                  </a:lnTo>
                  <a:lnTo>
                    <a:pt x="226" y="228"/>
                  </a:lnTo>
                  <a:lnTo>
                    <a:pt x="228" y="231"/>
                  </a:lnTo>
                  <a:lnTo>
                    <a:pt x="231" y="235"/>
                  </a:lnTo>
                  <a:lnTo>
                    <a:pt x="233" y="238"/>
                  </a:lnTo>
                  <a:lnTo>
                    <a:pt x="234" y="241"/>
                  </a:lnTo>
                  <a:lnTo>
                    <a:pt x="237" y="245"/>
                  </a:lnTo>
                  <a:lnTo>
                    <a:pt x="239" y="248"/>
                  </a:lnTo>
                  <a:lnTo>
                    <a:pt x="241" y="251"/>
                  </a:lnTo>
                  <a:lnTo>
                    <a:pt x="243" y="254"/>
                  </a:lnTo>
                  <a:lnTo>
                    <a:pt x="245" y="258"/>
                  </a:lnTo>
                  <a:lnTo>
                    <a:pt x="248" y="261"/>
                  </a:lnTo>
                  <a:lnTo>
                    <a:pt x="250" y="265"/>
                  </a:lnTo>
                  <a:lnTo>
                    <a:pt x="252" y="268"/>
                  </a:lnTo>
                  <a:lnTo>
                    <a:pt x="254" y="272"/>
                  </a:lnTo>
                  <a:lnTo>
                    <a:pt x="255" y="275"/>
                  </a:lnTo>
                  <a:lnTo>
                    <a:pt x="258" y="278"/>
                  </a:lnTo>
                  <a:lnTo>
                    <a:pt x="260" y="282"/>
                  </a:lnTo>
                  <a:lnTo>
                    <a:pt x="262" y="285"/>
                  </a:lnTo>
                  <a:lnTo>
                    <a:pt x="264" y="289"/>
                  </a:lnTo>
                  <a:lnTo>
                    <a:pt x="266" y="292"/>
                  </a:lnTo>
                  <a:lnTo>
                    <a:pt x="268" y="295"/>
                  </a:lnTo>
                  <a:lnTo>
                    <a:pt x="269" y="29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46"/>
            <p:cNvSpPr>
              <a:spLocks/>
            </p:cNvSpPr>
            <p:nvPr/>
          </p:nvSpPr>
          <p:spPr bwMode="auto">
            <a:xfrm>
              <a:off x="5260" y="2537"/>
              <a:ext cx="114" cy="387"/>
            </a:xfrm>
            <a:custGeom>
              <a:avLst/>
              <a:gdLst>
                <a:gd name="T0" fmla="*/ 3 w 114"/>
                <a:gd name="T1" fmla="*/ 3 h 387"/>
                <a:gd name="T2" fmla="*/ 6 w 114"/>
                <a:gd name="T3" fmla="*/ 11 h 387"/>
                <a:gd name="T4" fmla="*/ 10 w 114"/>
                <a:gd name="T5" fmla="*/ 17 h 387"/>
                <a:gd name="T6" fmla="*/ 14 w 114"/>
                <a:gd name="T7" fmla="*/ 25 h 387"/>
                <a:gd name="T8" fmla="*/ 17 w 114"/>
                <a:gd name="T9" fmla="*/ 31 h 387"/>
                <a:gd name="T10" fmla="*/ 21 w 114"/>
                <a:gd name="T11" fmla="*/ 38 h 387"/>
                <a:gd name="T12" fmla="*/ 25 w 114"/>
                <a:gd name="T13" fmla="*/ 46 h 387"/>
                <a:gd name="T14" fmla="*/ 28 w 114"/>
                <a:gd name="T15" fmla="*/ 53 h 387"/>
                <a:gd name="T16" fmla="*/ 32 w 114"/>
                <a:gd name="T17" fmla="*/ 60 h 387"/>
                <a:gd name="T18" fmla="*/ 34 w 114"/>
                <a:gd name="T19" fmla="*/ 67 h 387"/>
                <a:gd name="T20" fmla="*/ 38 w 114"/>
                <a:gd name="T21" fmla="*/ 74 h 387"/>
                <a:gd name="T22" fmla="*/ 42 w 114"/>
                <a:gd name="T23" fmla="*/ 82 h 387"/>
                <a:gd name="T24" fmla="*/ 44 w 114"/>
                <a:gd name="T25" fmla="*/ 89 h 387"/>
                <a:gd name="T26" fmla="*/ 47 w 114"/>
                <a:gd name="T27" fmla="*/ 97 h 387"/>
                <a:gd name="T28" fmla="*/ 50 w 114"/>
                <a:gd name="T29" fmla="*/ 104 h 387"/>
                <a:gd name="T30" fmla="*/ 53 w 114"/>
                <a:gd name="T31" fmla="*/ 111 h 387"/>
                <a:gd name="T32" fmla="*/ 56 w 114"/>
                <a:gd name="T33" fmla="*/ 119 h 387"/>
                <a:gd name="T34" fmla="*/ 59 w 114"/>
                <a:gd name="T35" fmla="*/ 126 h 387"/>
                <a:gd name="T36" fmla="*/ 62 w 114"/>
                <a:gd name="T37" fmla="*/ 134 h 387"/>
                <a:gd name="T38" fmla="*/ 65 w 114"/>
                <a:gd name="T39" fmla="*/ 141 h 387"/>
                <a:gd name="T40" fmla="*/ 67 w 114"/>
                <a:gd name="T41" fmla="*/ 149 h 387"/>
                <a:gd name="T42" fmla="*/ 70 w 114"/>
                <a:gd name="T43" fmla="*/ 156 h 387"/>
                <a:gd name="T44" fmla="*/ 73 w 114"/>
                <a:gd name="T45" fmla="*/ 164 h 387"/>
                <a:gd name="T46" fmla="*/ 76 w 114"/>
                <a:gd name="T47" fmla="*/ 173 h 387"/>
                <a:gd name="T48" fmla="*/ 78 w 114"/>
                <a:gd name="T49" fmla="*/ 180 h 387"/>
                <a:gd name="T50" fmla="*/ 80 w 114"/>
                <a:gd name="T51" fmla="*/ 187 h 387"/>
                <a:gd name="T52" fmla="*/ 82 w 114"/>
                <a:gd name="T53" fmla="*/ 196 h 387"/>
                <a:gd name="T54" fmla="*/ 84 w 114"/>
                <a:gd name="T55" fmla="*/ 203 h 387"/>
                <a:gd name="T56" fmla="*/ 86 w 114"/>
                <a:gd name="T57" fmla="*/ 211 h 387"/>
                <a:gd name="T58" fmla="*/ 88 w 114"/>
                <a:gd name="T59" fmla="*/ 219 h 387"/>
                <a:gd name="T60" fmla="*/ 90 w 114"/>
                <a:gd name="T61" fmla="*/ 227 h 387"/>
                <a:gd name="T62" fmla="*/ 93 w 114"/>
                <a:gd name="T63" fmla="*/ 235 h 387"/>
                <a:gd name="T64" fmla="*/ 94 w 114"/>
                <a:gd name="T65" fmla="*/ 243 h 387"/>
                <a:gd name="T66" fmla="*/ 96 w 114"/>
                <a:gd name="T67" fmla="*/ 251 h 387"/>
                <a:gd name="T68" fmla="*/ 98 w 114"/>
                <a:gd name="T69" fmla="*/ 260 h 387"/>
                <a:gd name="T70" fmla="*/ 100 w 114"/>
                <a:gd name="T71" fmla="*/ 267 h 387"/>
                <a:gd name="T72" fmla="*/ 101 w 114"/>
                <a:gd name="T73" fmla="*/ 276 h 387"/>
                <a:gd name="T74" fmla="*/ 103 w 114"/>
                <a:gd name="T75" fmla="*/ 284 h 387"/>
                <a:gd name="T76" fmla="*/ 104 w 114"/>
                <a:gd name="T77" fmla="*/ 292 h 387"/>
                <a:gd name="T78" fmla="*/ 105 w 114"/>
                <a:gd name="T79" fmla="*/ 301 h 387"/>
                <a:gd name="T80" fmla="*/ 107 w 114"/>
                <a:gd name="T81" fmla="*/ 309 h 387"/>
                <a:gd name="T82" fmla="*/ 107 w 114"/>
                <a:gd name="T83" fmla="*/ 318 h 387"/>
                <a:gd name="T84" fmla="*/ 109 w 114"/>
                <a:gd name="T85" fmla="*/ 326 h 387"/>
                <a:gd name="T86" fmla="*/ 110 w 114"/>
                <a:gd name="T87" fmla="*/ 335 h 387"/>
                <a:gd name="T88" fmla="*/ 111 w 114"/>
                <a:gd name="T89" fmla="*/ 343 h 387"/>
                <a:gd name="T90" fmla="*/ 112 w 114"/>
                <a:gd name="T91" fmla="*/ 352 h 387"/>
                <a:gd name="T92" fmla="*/ 112 w 114"/>
                <a:gd name="T93" fmla="*/ 361 h 387"/>
                <a:gd name="T94" fmla="*/ 113 w 114"/>
                <a:gd name="T95" fmla="*/ 369 h 387"/>
                <a:gd name="T96" fmla="*/ 114 w 114"/>
                <a:gd name="T97" fmla="*/ 378 h 387"/>
                <a:gd name="T98" fmla="*/ 114 w 114"/>
                <a:gd name="T99" fmla="*/ 38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4" h="387">
                  <a:moveTo>
                    <a:pt x="0" y="0"/>
                  </a:moveTo>
                  <a:lnTo>
                    <a:pt x="3" y="3"/>
                  </a:lnTo>
                  <a:lnTo>
                    <a:pt x="5" y="7"/>
                  </a:lnTo>
                  <a:lnTo>
                    <a:pt x="6" y="11"/>
                  </a:lnTo>
                  <a:lnTo>
                    <a:pt x="8" y="13"/>
                  </a:lnTo>
                  <a:lnTo>
                    <a:pt x="10" y="17"/>
                  </a:lnTo>
                  <a:lnTo>
                    <a:pt x="12" y="21"/>
                  </a:lnTo>
                  <a:lnTo>
                    <a:pt x="14" y="25"/>
                  </a:lnTo>
                  <a:lnTo>
                    <a:pt x="16" y="28"/>
                  </a:lnTo>
                  <a:lnTo>
                    <a:pt x="17" y="31"/>
                  </a:lnTo>
                  <a:lnTo>
                    <a:pt x="20" y="35"/>
                  </a:lnTo>
                  <a:lnTo>
                    <a:pt x="21" y="38"/>
                  </a:lnTo>
                  <a:lnTo>
                    <a:pt x="23" y="42"/>
                  </a:lnTo>
                  <a:lnTo>
                    <a:pt x="25" y="46"/>
                  </a:lnTo>
                  <a:lnTo>
                    <a:pt x="26" y="50"/>
                  </a:lnTo>
                  <a:lnTo>
                    <a:pt x="28" y="53"/>
                  </a:lnTo>
                  <a:lnTo>
                    <a:pt x="29" y="56"/>
                  </a:lnTo>
                  <a:lnTo>
                    <a:pt x="32" y="60"/>
                  </a:lnTo>
                  <a:lnTo>
                    <a:pt x="33" y="64"/>
                  </a:lnTo>
                  <a:lnTo>
                    <a:pt x="34" y="67"/>
                  </a:lnTo>
                  <a:lnTo>
                    <a:pt x="36" y="71"/>
                  </a:lnTo>
                  <a:lnTo>
                    <a:pt x="38" y="74"/>
                  </a:lnTo>
                  <a:lnTo>
                    <a:pt x="40" y="78"/>
                  </a:lnTo>
                  <a:lnTo>
                    <a:pt x="42" y="82"/>
                  </a:lnTo>
                  <a:lnTo>
                    <a:pt x="43" y="85"/>
                  </a:lnTo>
                  <a:lnTo>
                    <a:pt x="44" y="89"/>
                  </a:lnTo>
                  <a:lnTo>
                    <a:pt x="46" y="93"/>
                  </a:lnTo>
                  <a:lnTo>
                    <a:pt x="47" y="97"/>
                  </a:lnTo>
                  <a:lnTo>
                    <a:pt x="49" y="100"/>
                  </a:lnTo>
                  <a:lnTo>
                    <a:pt x="50" y="104"/>
                  </a:lnTo>
                  <a:lnTo>
                    <a:pt x="52" y="108"/>
                  </a:lnTo>
                  <a:lnTo>
                    <a:pt x="53" y="111"/>
                  </a:lnTo>
                  <a:lnTo>
                    <a:pt x="55" y="115"/>
                  </a:lnTo>
                  <a:lnTo>
                    <a:pt x="56" y="119"/>
                  </a:lnTo>
                  <a:lnTo>
                    <a:pt x="58" y="123"/>
                  </a:lnTo>
                  <a:lnTo>
                    <a:pt x="59" y="126"/>
                  </a:lnTo>
                  <a:lnTo>
                    <a:pt x="61" y="130"/>
                  </a:lnTo>
                  <a:lnTo>
                    <a:pt x="62" y="134"/>
                  </a:lnTo>
                  <a:lnTo>
                    <a:pt x="64" y="138"/>
                  </a:lnTo>
                  <a:lnTo>
                    <a:pt x="65" y="141"/>
                  </a:lnTo>
                  <a:lnTo>
                    <a:pt x="66" y="145"/>
                  </a:lnTo>
                  <a:lnTo>
                    <a:pt x="67" y="149"/>
                  </a:lnTo>
                  <a:lnTo>
                    <a:pt x="68" y="153"/>
                  </a:lnTo>
                  <a:lnTo>
                    <a:pt x="70" y="156"/>
                  </a:lnTo>
                  <a:lnTo>
                    <a:pt x="71" y="161"/>
                  </a:lnTo>
                  <a:lnTo>
                    <a:pt x="73" y="164"/>
                  </a:lnTo>
                  <a:lnTo>
                    <a:pt x="74" y="168"/>
                  </a:lnTo>
                  <a:lnTo>
                    <a:pt x="76" y="173"/>
                  </a:lnTo>
                  <a:lnTo>
                    <a:pt x="76" y="176"/>
                  </a:lnTo>
                  <a:lnTo>
                    <a:pt x="78" y="180"/>
                  </a:lnTo>
                  <a:lnTo>
                    <a:pt x="78" y="184"/>
                  </a:lnTo>
                  <a:lnTo>
                    <a:pt x="80" y="187"/>
                  </a:lnTo>
                  <a:lnTo>
                    <a:pt x="81" y="192"/>
                  </a:lnTo>
                  <a:lnTo>
                    <a:pt x="82" y="196"/>
                  </a:lnTo>
                  <a:lnTo>
                    <a:pt x="84" y="199"/>
                  </a:lnTo>
                  <a:lnTo>
                    <a:pt x="84" y="203"/>
                  </a:lnTo>
                  <a:lnTo>
                    <a:pt x="86" y="208"/>
                  </a:lnTo>
                  <a:lnTo>
                    <a:pt x="86" y="211"/>
                  </a:lnTo>
                  <a:lnTo>
                    <a:pt x="87" y="215"/>
                  </a:lnTo>
                  <a:lnTo>
                    <a:pt x="88" y="219"/>
                  </a:lnTo>
                  <a:lnTo>
                    <a:pt x="90" y="223"/>
                  </a:lnTo>
                  <a:lnTo>
                    <a:pt x="90" y="227"/>
                  </a:lnTo>
                  <a:lnTo>
                    <a:pt x="91" y="231"/>
                  </a:lnTo>
                  <a:lnTo>
                    <a:pt x="93" y="235"/>
                  </a:lnTo>
                  <a:lnTo>
                    <a:pt x="93" y="239"/>
                  </a:lnTo>
                  <a:lnTo>
                    <a:pt x="94" y="243"/>
                  </a:lnTo>
                  <a:lnTo>
                    <a:pt x="95" y="247"/>
                  </a:lnTo>
                  <a:lnTo>
                    <a:pt x="96" y="251"/>
                  </a:lnTo>
                  <a:lnTo>
                    <a:pt x="97" y="256"/>
                  </a:lnTo>
                  <a:lnTo>
                    <a:pt x="98" y="260"/>
                  </a:lnTo>
                  <a:lnTo>
                    <a:pt x="99" y="263"/>
                  </a:lnTo>
                  <a:lnTo>
                    <a:pt x="100" y="267"/>
                  </a:lnTo>
                  <a:lnTo>
                    <a:pt x="101" y="272"/>
                  </a:lnTo>
                  <a:lnTo>
                    <a:pt x="101" y="276"/>
                  </a:lnTo>
                  <a:lnTo>
                    <a:pt x="102" y="281"/>
                  </a:lnTo>
                  <a:lnTo>
                    <a:pt x="103" y="284"/>
                  </a:lnTo>
                  <a:lnTo>
                    <a:pt x="104" y="288"/>
                  </a:lnTo>
                  <a:lnTo>
                    <a:pt x="104" y="292"/>
                  </a:lnTo>
                  <a:lnTo>
                    <a:pt x="105" y="297"/>
                  </a:lnTo>
                  <a:lnTo>
                    <a:pt x="105" y="301"/>
                  </a:lnTo>
                  <a:lnTo>
                    <a:pt x="106" y="305"/>
                  </a:lnTo>
                  <a:lnTo>
                    <a:pt x="107" y="309"/>
                  </a:lnTo>
                  <a:lnTo>
                    <a:pt x="107" y="313"/>
                  </a:lnTo>
                  <a:lnTo>
                    <a:pt x="107" y="318"/>
                  </a:lnTo>
                  <a:lnTo>
                    <a:pt x="108" y="322"/>
                  </a:lnTo>
                  <a:lnTo>
                    <a:pt x="109" y="326"/>
                  </a:lnTo>
                  <a:lnTo>
                    <a:pt x="110" y="330"/>
                  </a:lnTo>
                  <a:lnTo>
                    <a:pt x="110" y="335"/>
                  </a:lnTo>
                  <a:lnTo>
                    <a:pt x="110" y="339"/>
                  </a:lnTo>
                  <a:lnTo>
                    <a:pt x="111" y="343"/>
                  </a:lnTo>
                  <a:lnTo>
                    <a:pt x="111" y="348"/>
                  </a:lnTo>
                  <a:lnTo>
                    <a:pt x="112" y="352"/>
                  </a:lnTo>
                  <a:lnTo>
                    <a:pt x="112" y="356"/>
                  </a:lnTo>
                  <a:lnTo>
                    <a:pt x="112" y="361"/>
                  </a:lnTo>
                  <a:lnTo>
                    <a:pt x="113" y="365"/>
                  </a:lnTo>
                  <a:lnTo>
                    <a:pt x="113" y="369"/>
                  </a:lnTo>
                  <a:lnTo>
                    <a:pt x="113" y="374"/>
                  </a:lnTo>
                  <a:lnTo>
                    <a:pt x="114" y="378"/>
                  </a:lnTo>
                  <a:lnTo>
                    <a:pt x="114" y="383"/>
                  </a:lnTo>
                  <a:lnTo>
                    <a:pt x="114" y="38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47"/>
            <p:cNvSpPr>
              <a:spLocks/>
            </p:cNvSpPr>
            <p:nvPr/>
          </p:nvSpPr>
          <p:spPr bwMode="auto">
            <a:xfrm>
              <a:off x="5374" y="2924"/>
              <a:ext cx="1" cy="9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4 h 9"/>
                <a:gd name="T4" fmla="*/ 1 w 1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lnTo>
                    <a:pt x="0" y="4"/>
                  </a:lnTo>
                  <a:lnTo>
                    <a:pt x="1" y="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Line 48"/>
            <p:cNvSpPr>
              <a:spLocks noChangeShapeType="1"/>
            </p:cNvSpPr>
            <p:nvPr/>
          </p:nvSpPr>
          <p:spPr bwMode="auto">
            <a:xfrm flipV="1">
              <a:off x="4661" y="2238"/>
              <a:ext cx="330" cy="1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49"/>
            <p:cNvSpPr>
              <a:spLocks noChangeShapeType="1"/>
            </p:cNvSpPr>
            <p:nvPr/>
          </p:nvSpPr>
          <p:spPr bwMode="auto">
            <a:xfrm flipV="1">
              <a:off x="5045" y="2933"/>
              <a:ext cx="330" cy="1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50"/>
            <p:cNvSpPr>
              <a:spLocks/>
            </p:cNvSpPr>
            <p:nvPr/>
          </p:nvSpPr>
          <p:spPr bwMode="auto">
            <a:xfrm>
              <a:off x="5175" y="2134"/>
              <a:ext cx="385" cy="695"/>
            </a:xfrm>
            <a:custGeom>
              <a:avLst/>
              <a:gdLst>
                <a:gd name="T0" fmla="*/ 0 w 385"/>
                <a:gd name="T1" fmla="*/ 0 h 695"/>
                <a:gd name="T2" fmla="*/ 6 w 385"/>
                <a:gd name="T3" fmla="*/ 29 h 695"/>
                <a:gd name="T4" fmla="*/ 12 w 385"/>
                <a:gd name="T5" fmla="*/ 57 h 695"/>
                <a:gd name="T6" fmla="*/ 19 w 385"/>
                <a:gd name="T7" fmla="*/ 84 h 695"/>
                <a:gd name="T8" fmla="*/ 26 w 385"/>
                <a:gd name="T9" fmla="*/ 111 h 695"/>
                <a:gd name="T10" fmla="*/ 34 w 385"/>
                <a:gd name="T11" fmla="*/ 139 h 695"/>
                <a:gd name="T12" fmla="*/ 42 w 385"/>
                <a:gd name="T13" fmla="*/ 165 h 695"/>
                <a:gd name="T14" fmla="*/ 51 w 385"/>
                <a:gd name="T15" fmla="*/ 191 h 695"/>
                <a:gd name="T16" fmla="*/ 61 w 385"/>
                <a:gd name="T17" fmla="*/ 217 h 695"/>
                <a:gd name="T18" fmla="*/ 70 w 385"/>
                <a:gd name="T19" fmla="*/ 243 h 695"/>
                <a:gd name="T20" fmla="*/ 81 w 385"/>
                <a:gd name="T21" fmla="*/ 268 h 695"/>
                <a:gd name="T22" fmla="*/ 92 w 385"/>
                <a:gd name="T23" fmla="*/ 293 h 695"/>
                <a:gd name="T24" fmla="*/ 104 w 385"/>
                <a:gd name="T25" fmla="*/ 318 h 695"/>
                <a:gd name="T26" fmla="*/ 116 w 385"/>
                <a:gd name="T27" fmla="*/ 342 h 695"/>
                <a:gd name="T28" fmla="*/ 128 w 385"/>
                <a:gd name="T29" fmla="*/ 367 h 695"/>
                <a:gd name="T30" fmla="*/ 142 w 385"/>
                <a:gd name="T31" fmla="*/ 390 h 695"/>
                <a:gd name="T32" fmla="*/ 155 w 385"/>
                <a:gd name="T33" fmla="*/ 414 h 695"/>
                <a:gd name="T34" fmla="*/ 169 w 385"/>
                <a:gd name="T35" fmla="*/ 437 h 695"/>
                <a:gd name="T36" fmla="*/ 184 w 385"/>
                <a:gd name="T37" fmla="*/ 460 h 695"/>
                <a:gd name="T38" fmla="*/ 199 w 385"/>
                <a:gd name="T39" fmla="*/ 482 h 695"/>
                <a:gd name="T40" fmla="*/ 215 w 385"/>
                <a:gd name="T41" fmla="*/ 505 h 695"/>
                <a:gd name="T42" fmla="*/ 231 w 385"/>
                <a:gd name="T43" fmla="*/ 527 h 695"/>
                <a:gd name="T44" fmla="*/ 248 w 385"/>
                <a:gd name="T45" fmla="*/ 549 h 695"/>
                <a:gd name="T46" fmla="*/ 265 w 385"/>
                <a:gd name="T47" fmla="*/ 570 h 695"/>
                <a:gd name="T48" fmla="*/ 284 w 385"/>
                <a:gd name="T49" fmla="*/ 591 h 695"/>
                <a:gd name="T50" fmla="*/ 302 w 385"/>
                <a:gd name="T51" fmla="*/ 612 h 695"/>
                <a:gd name="T52" fmla="*/ 321 w 385"/>
                <a:gd name="T53" fmla="*/ 632 h 695"/>
                <a:gd name="T54" fmla="*/ 341 w 385"/>
                <a:gd name="T55" fmla="*/ 653 h 695"/>
                <a:gd name="T56" fmla="*/ 361 w 385"/>
                <a:gd name="T57" fmla="*/ 672 h 695"/>
                <a:gd name="T58" fmla="*/ 382 w 385"/>
                <a:gd name="T59" fmla="*/ 692 h 695"/>
                <a:gd name="T60" fmla="*/ 385 w 385"/>
                <a:gd name="T61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5" h="695">
                  <a:moveTo>
                    <a:pt x="0" y="0"/>
                  </a:moveTo>
                  <a:lnTo>
                    <a:pt x="6" y="29"/>
                  </a:lnTo>
                  <a:lnTo>
                    <a:pt x="12" y="57"/>
                  </a:lnTo>
                  <a:lnTo>
                    <a:pt x="19" y="84"/>
                  </a:lnTo>
                  <a:lnTo>
                    <a:pt x="26" y="111"/>
                  </a:lnTo>
                  <a:lnTo>
                    <a:pt x="34" y="139"/>
                  </a:lnTo>
                  <a:lnTo>
                    <a:pt x="42" y="165"/>
                  </a:lnTo>
                  <a:lnTo>
                    <a:pt x="51" y="191"/>
                  </a:lnTo>
                  <a:lnTo>
                    <a:pt x="61" y="217"/>
                  </a:lnTo>
                  <a:lnTo>
                    <a:pt x="70" y="243"/>
                  </a:lnTo>
                  <a:lnTo>
                    <a:pt x="81" y="268"/>
                  </a:lnTo>
                  <a:lnTo>
                    <a:pt x="92" y="293"/>
                  </a:lnTo>
                  <a:lnTo>
                    <a:pt x="104" y="318"/>
                  </a:lnTo>
                  <a:lnTo>
                    <a:pt x="116" y="342"/>
                  </a:lnTo>
                  <a:lnTo>
                    <a:pt x="128" y="367"/>
                  </a:lnTo>
                  <a:lnTo>
                    <a:pt x="142" y="390"/>
                  </a:lnTo>
                  <a:lnTo>
                    <a:pt x="155" y="414"/>
                  </a:lnTo>
                  <a:lnTo>
                    <a:pt x="169" y="437"/>
                  </a:lnTo>
                  <a:lnTo>
                    <a:pt x="184" y="460"/>
                  </a:lnTo>
                  <a:lnTo>
                    <a:pt x="199" y="482"/>
                  </a:lnTo>
                  <a:lnTo>
                    <a:pt x="215" y="505"/>
                  </a:lnTo>
                  <a:lnTo>
                    <a:pt x="231" y="527"/>
                  </a:lnTo>
                  <a:lnTo>
                    <a:pt x="248" y="549"/>
                  </a:lnTo>
                  <a:lnTo>
                    <a:pt x="265" y="570"/>
                  </a:lnTo>
                  <a:lnTo>
                    <a:pt x="284" y="591"/>
                  </a:lnTo>
                  <a:lnTo>
                    <a:pt x="302" y="612"/>
                  </a:lnTo>
                  <a:lnTo>
                    <a:pt x="321" y="632"/>
                  </a:lnTo>
                  <a:lnTo>
                    <a:pt x="341" y="653"/>
                  </a:lnTo>
                  <a:lnTo>
                    <a:pt x="361" y="672"/>
                  </a:lnTo>
                  <a:lnTo>
                    <a:pt x="382" y="692"/>
                  </a:lnTo>
                  <a:lnTo>
                    <a:pt x="385" y="69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51"/>
            <p:cNvSpPr>
              <a:spLocks/>
            </p:cNvSpPr>
            <p:nvPr/>
          </p:nvSpPr>
          <p:spPr bwMode="auto">
            <a:xfrm>
              <a:off x="5245" y="2095"/>
              <a:ext cx="404" cy="695"/>
            </a:xfrm>
            <a:custGeom>
              <a:avLst/>
              <a:gdLst>
                <a:gd name="T0" fmla="*/ 17 w 404"/>
                <a:gd name="T1" fmla="*/ 6 h 695"/>
                <a:gd name="T2" fmla="*/ 47 w 404"/>
                <a:gd name="T3" fmla="*/ 16 h 695"/>
                <a:gd name="T4" fmla="*/ 76 w 404"/>
                <a:gd name="T5" fmla="*/ 29 h 695"/>
                <a:gd name="T6" fmla="*/ 103 w 404"/>
                <a:gd name="T7" fmla="*/ 43 h 695"/>
                <a:gd name="T8" fmla="*/ 129 w 404"/>
                <a:gd name="T9" fmla="*/ 58 h 695"/>
                <a:gd name="T10" fmla="*/ 153 w 404"/>
                <a:gd name="T11" fmla="*/ 73 h 695"/>
                <a:gd name="T12" fmla="*/ 176 w 404"/>
                <a:gd name="T13" fmla="*/ 89 h 695"/>
                <a:gd name="T14" fmla="*/ 198 w 404"/>
                <a:gd name="T15" fmla="*/ 105 h 695"/>
                <a:gd name="T16" fmla="*/ 218 w 404"/>
                <a:gd name="T17" fmla="*/ 123 h 695"/>
                <a:gd name="T18" fmla="*/ 237 w 404"/>
                <a:gd name="T19" fmla="*/ 141 h 695"/>
                <a:gd name="T20" fmla="*/ 255 w 404"/>
                <a:gd name="T21" fmla="*/ 161 h 695"/>
                <a:gd name="T22" fmla="*/ 271 w 404"/>
                <a:gd name="T23" fmla="*/ 180 h 695"/>
                <a:gd name="T24" fmla="*/ 287 w 404"/>
                <a:gd name="T25" fmla="*/ 200 h 695"/>
                <a:gd name="T26" fmla="*/ 303 w 404"/>
                <a:gd name="T27" fmla="*/ 220 h 695"/>
                <a:gd name="T28" fmla="*/ 316 w 404"/>
                <a:gd name="T29" fmla="*/ 241 h 695"/>
                <a:gd name="T30" fmla="*/ 329 w 404"/>
                <a:gd name="T31" fmla="*/ 263 h 695"/>
                <a:gd name="T32" fmla="*/ 342 w 404"/>
                <a:gd name="T33" fmla="*/ 285 h 695"/>
                <a:gd name="T34" fmla="*/ 352 w 404"/>
                <a:gd name="T35" fmla="*/ 307 h 695"/>
                <a:gd name="T36" fmla="*/ 362 w 404"/>
                <a:gd name="T37" fmla="*/ 331 h 695"/>
                <a:gd name="T38" fmla="*/ 371 w 404"/>
                <a:gd name="T39" fmla="*/ 355 h 695"/>
                <a:gd name="T40" fmla="*/ 380 w 404"/>
                <a:gd name="T41" fmla="*/ 379 h 695"/>
                <a:gd name="T42" fmla="*/ 386 w 404"/>
                <a:gd name="T43" fmla="*/ 404 h 695"/>
                <a:gd name="T44" fmla="*/ 392 w 404"/>
                <a:gd name="T45" fmla="*/ 430 h 695"/>
                <a:gd name="T46" fmla="*/ 397 w 404"/>
                <a:gd name="T47" fmla="*/ 456 h 695"/>
                <a:gd name="T48" fmla="*/ 400 w 404"/>
                <a:gd name="T49" fmla="*/ 483 h 695"/>
                <a:gd name="T50" fmla="*/ 403 w 404"/>
                <a:gd name="T51" fmla="*/ 511 h 695"/>
                <a:gd name="T52" fmla="*/ 404 w 404"/>
                <a:gd name="T53" fmla="*/ 539 h 695"/>
                <a:gd name="T54" fmla="*/ 404 w 404"/>
                <a:gd name="T55" fmla="*/ 568 h 695"/>
                <a:gd name="T56" fmla="*/ 402 w 404"/>
                <a:gd name="T57" fmla="*/ 598 h 695"/>
                <a:gd name="T58" fmla="*/ 398 w 404"/>
                <a:gd name="T59" fmla="*/ 629 h 695"/>
                <a:gd name="T60" fmla="*/ 392 w 404"/>
                <a:gd name="T61" fmla="*/ 661 h 695"/>
                <a:gd name="T62" fmla="*/ 385 w 404"/>
                <a:gd name="T63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4" h="695">
                  <a:moveTo>
                    <a:pt x="0" y="0"/>
                  </a:moveTo>
                  <a:lnTo>
                    <a:pt x="17" y="6"/>
                  </a:lnTo>
                  <a:lnTo>
                    <a:pt x="32" y="11"/>
                  </a:lnTo>
                  <a:lnTo>
                    <a:pt x="47" y="16"/>
                  </a:lnTo>
                  <a:lnTo>
                    <a:pt x="62" y="23"/>
                  </a:lnTo>
                  <a:lnTo>
                    <a:pt x="76" y="29"/>
                  </a:lnTo>
                  <a:lnTo>
                    <a:pt x="91" y="37"/>
                  </a:lnTo>
                  <a:lnTo>
                    <a:pt x="103" y="43"/>
                  </a:lnTo>
                  <a:lnTo>
                    <a:pt x="117" y="50"/>
                  </a:lnTo>
                  <a:lnTo>
                    <a:pt x="129" y="58"/>
                  </a:lnTo>
                  <a:lnTo>
                    <a:pt x="142" y="65"/>
                  </a:lnTo>
                  <a:lnTo>
                    <a:pt x="153" y="73"/>
                  </a:lnTo>
                  <a:lnTo>
                    <a:pt x="164" y="80"/>
                  </a:lnTo>
                  <a:lnTo>
                    <a:pt x="176" y="89"/>
                  </a:lnTo>
                  <a:lnTo>
                    <a:pt x="187" y="98"/>
                  </a:lnTo>
                  <a:lnTo>
                    <a:pt x="198" y="105"/>
                  </a:lnTo>
                  <a:lnTo>
                    <a:pt x="207" y="114"/>
                  </a:lnTo>
                  <a:lnTo>
                    <a:pt x="218" y="123"/>
                  </a:lnTo>
                  <a:lnTo>
                    <a:pt x="227" y="132"/>
                  </a:lnTo>
                  <a:lnTo>
                    <a:pt x="237" y="141"/>
                  </a:lnTo>
                  <a:lnTo>
                    <a:pt x="245" y="150"/>
                  </a:lnTo>
                  <a:lnTo>
                    <a:pt x="255" y="161"/>
                  </a:lnTo>
                  <a:lnTo>
                    <a:pt x="264" y="169"/>
                  </a:lnTo>
                  <a:lnTo>
                    <a:pt x="271" y="180"/>
                  </a:lnTo>
                  <a:lnTo>
                    <a:pt x="280" y="189"/>
                  </a:lnTo>
                  <a:lnTo>
                    <a:pt x="287" y="200"/>
                  </a:lnTo>
                  <a:lnTo>
                    <a:pt x="295" y="209"/>
                  </a:lnTo>
                  <a:lnTo>
                    <a:pt x="303" y="220"/>
                  </a:lnTo>
                  <a:lnTo>
                    <a:pt x="309" y="231"/>
                  </a:lnTo>
                  <a:lnTo>
                    <a:pt x="316" y="241"/>
                  </a:lnTo>
                  <a:lnTo>
                    <a:pt x="323" y="252"/>
                  </a:lnTo>
                  <a:lnTo>
                    <a:pt x="329" y="263"/>
                  </a:lnTo>
                  <a:lnTo>
                    <a:pt x="336" y="274"/>
                  </a:lnTo>
                  <a:lnTo>
                    <a:pt x="342" y="285"/>
                  </a:lnTo>
                  <a:lnTo>
                    <a:pt x="347" y="296"/>
                  </a:lnTo>
                  <a:lnTo>
                    <a:pt x="352" y="307"/>
                  </a:lnTo>
                  <a:lnTo>
                    <a:pt x="357" y="319"/>
                  </a:lnTo>
                  <a:lnTo>
                    <a:pt x="362" y="331"/>
                  </a:lnTo>
                  <a:lnTo>
                    <a:pt x="367" y="343"/>
                  </a:lnTo>
                  <a:lnTo>
                    <a:pt x="371" y="355"/>
                  </a:lnTo>
                  <a:lnTo>
                    <a:pt x="376" y="367"/>
                  </a:lnTo>
                  <a:lnTo>
                    <a:pt x="380" y="379"/>
                  </a:lnTo>
                  <a:lnTo>
                    <a:pt x="383" y="391"/>
                  </a:lnTo>
                  <a:lnTo>
                    <a:pt x="386" y="404"/>
                  </a:lnTo>
                  <a:lnTo>
                    <a:pt x="389" y="417"/>
                  </a:lnTo>
                  <a:lnTo>
                    <a:pt x="392" y="430"/>
                  </a:lnTo>
                  <a:lnTo>
                    <a:pt x="394" y="443"/>
                  </a:lnTo>
                  <a:lnTo>
                    <a:pt x="397" y="456"/>
                  </a:lnTo>
                  <a:lnTo>
                    <a:pt x="399" y="470"/>
                  </a:lnTo>
                  <a:lnTo>
                    <a:pt x="400" y="483"/>
                  </a:lnTo>
                  <a:lnTo>
                    <a:pt x="402" y="496"/>
                  </a:lnTo>
                  <a:lnTo>
                    <a:pt x="403" y="511"/>
                  </a:lnTo>
                  <a:lnTo>
                    <a:pt x="404" y="525"/>
                  </a:lnTo>
                  <a:lnTo>
                    <a:pt x="404" y="539"/>
                  </a:lnTo>
                  <a:lnTo>
                    <a:pt x="404" y="553"/>
                  </a:lnTo>
                  <a:lnTo>
                    <a:pt x="404" y="568"/>
                  </a:lnTo>
                  <a:lnTo>
                    <a:pt x="403" y="583"/>
                  </a:lnTo>
                  <a:lnTo>
                    <a:pt x="402" y="598"/>
                  </a:lnTo>
                  <a:lnTo>
                    <a:pt x="400" y="614"/>
                  </a:lnTo>
                  <a:lnTo>
                    <a:pt x="398" y="629"/>
                  </a:lnTo>
                  <a:lnTo>
                    <a:pt x="395" y="645"/>
                  </a:lnTo>
                  <a:lnTo>
                    <a:pt x="392" y="661"/>
                  </a:lnTo>
                  <a:lnTo>
                    <a:pt x="388" y="678"/>
                  </a:lnTo>
                  <a:lnTo>
                    <a:pt x="385" y="69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Line 52"/>
            <p:cNvSpPr>
              <a:spLocks noChangeShapeType="1"/>
            </p:cNvSpPr>
            <p:nvPr/>
          </p:nvSpPr>
          <p:spPr bwMode="auto">
            <a:xfrm flipV="1">
              <a:off x="5175" y="2095"/>
              <a:ext cx="70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Line 53"/>
            <p:cNvSpPr>
              <a:spLocks noChangeShapeType="1"/>
            </p:cNvSpPr>
            <p:nvPr/>
          </p:nvSpPr>
          <p:spPr bwMode="auto">
            <a:xfrm flipV="1">
              <a:off x="5560" y="2790"/>
              <a:ext cx="70" cy="3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54"/>
            <p:cNvSpPr>
              <a:spLocks/>
            </p:cNvSpPr>
            <p:nvPr/>
          </p:nvSpPr>
          <p:spPr bwMode="auto">
            <a:xfrm>
              <a:off x="5245" y="2095"/>
              <a:ext cx="405" cy="695"/>
            </a:xfrm>
            <a:custGeom>
              <a:avLst/>
              <a:gdLst>
                <a:gd name="T0" fmla="*/ 17 w 405"/>
                <a:gd name="T1" fmla="*/ 6 h 695"/>
                <a:gd name="T2" fmla="*/ 48 w 405"/>
                <a:gd name="T3" fmla="*/ 16 h 695"/>
                <a:gd name="T4" fmla="*/ 77 w 405"/>
                <a:gd name="T5" fmla="*/ 29 h 695"/>
                <a:gd name="T6" fmla="*/ 104 w 405"/>
                <a:gd name="T7" fmla="*/ 43 h 695"/>
                <a:gd name="T8" fmla="*/ 130 w 405"/>
                <a:gd name="T9" fmla="*/ 58 h 695"/>
                <a:gd name="T10" fmla="*/ 154 w 405"/>
                <a:gd name="T11" fmla="*/ 73 h 695"/>
                <a:gd name="T12" fmla="*/ 177 w 405"/>
                <a:gd name="T13" fmla="*/ 89 h 695"/>
                <a:gd name="T14" fmla="*/ 198 w 405"/>
                <a:gd name="T15" fmla="*/ 105 h 695"/>
                <a:gd name="T16" fmla="*/ 218 w 405"/>
                <a:gd name="T17" fmla="*/ 123 h 695"/>
                <a:gd name="T18" fmla="*/ 237 w 405"/>
                <a:gd name="T19" fmla="*/ 141 h 695"/>
                <a:gd name="T20" fmla="*/ 255 w 405"/>
                <a:gd name="T21" fmla="*/ 161 h 695"/>
                <a:gd name="T22" fmla="*/ 272 w 405"/>
                <a:gd name="T23" fmla="*/ 180 h 695"/>
                <a:gd name="T24" fmla="*/ 288 w 405"/>
                <a:gd name="T25" fmla="*/ 200 h 695"/>
                <a:gd name="T26" fmla="*/ 303 w 405"/>
                <a:gd name="T27" fmla="*/ 220 h 695"/>
                <a:gd name="T28" fmla="*/ 317 w 405"/>
                <a:gd name="T29" fmla="*/ 241 h 695"/>
                <a:gd name="T30" fmla="*/ 330 w 405"/>
                <a:gd name="T31" fmla="*/ 263 h 695"/>
                <a:gd name="T32" fmla="*/ 342 w 405"/>
                <a:gd name="T33" fmla="*/ 285 h 695"/>
                <a:gd name="T34" fmla="*/ 353 w 405"/>
                <a:gd name="T35" fmla="*/ 307 h 695"/>
                <a:gd name="T36" fmla="*/ 363 w 405"/>
                <a:gd name="T37" fmla="*/ 331 h 695"/>
                <a:gd name="T38" fmla="*/ 371 w 405"/>
                <a:gd name="T39" fmla="*/ 355 h 695"/>
                <a:gd name="T40" fmla="*/ 380 w 405"/>
                <a:gd name="T41" fmla="*/ 379 h 695"/>
                <a:gd name="T42" fmla="*/ 387 w 405"/>
                <a:gd name="T43" fmla="*/ 404 h 695"/>
                <a:gd name="T44" fmla="*/ 393 w 405"/>
                <a:gd name="T45" fmla="*/ 430 h 695"/>
                <a:gd name="T46" fmla="*/ 397 w 405"/>
                <a:gd name="T47" fmla="*/ 456 h 695"/>
                <a:gd name="T48" fmla="*/ 401 w 405"/>
                <a:gd name="T49" fmla="*/ 483 h 695"/>
                <a:gd name="T50" fmla="*/ 403 w 405"/>
                <a:gd name="T51" fmla="*/ 511 h 695"/>
                <a:gd name="T52" fmla="*/ 405 w 405"/>
                <a:gd name="T53" fmla="*/ 539 h 695"/>
                <a:gd name="T54" fmla="*/ 404 w 405"/>
                <a:gd name="T55" fmla="*/ 568 h 695"/>
                <a:gd name="T56" fmla="*/ 402 w 405"/>
                <a:gd name="T57" fmla="*/ 598 h 695"/>
                <a:gd name="T58" fmla="*/ 398 w 405"/>
                <a:gd name="T59" fmla="*/ 629 h 695"/>
                <a:gd name="T60" fmla="*/ 393 w 405"/>
                <a:gd name="T61" fmla="*/ 661 h 695"/>
                <a:gd name="T62" fmla="*/ 385 w 405"/>
                <a:gd name="T63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5" h="695">
                  <a:moveTo>
                    <a:pt x="0" y="0"/>
                  </a:moveTo>
                  <a:lnTo>
                    <a:pt x="17" y="6"/>
                  </a:lnTo>
                  <a:lnTo>
                    <a:pt x="32" y="11"/>
                  </a:lnTo>
                  <a:lnTo>
                    <a:pt x="48" y="16"/>
                  </a:lnTo>
                  <a:lnTo>
                    <a:pt x="62" y="23"/>
                  </a:lnTo>
                  <a:lnTo>
                    <a:pt x="77" y="29"/>
                  </a:lnTo>
                  <a:lnTo>
                    <a:pt x="91" y="37"/>
                  </a:lnTo>
                  <a:lnTo>
                    <a:pt x="104" y="43"/>
                  </a:lnTo>
                  <a:lnTo>
                    <a:pt x="117" y="50"/>
                  </a:lnTo>
                  <a:lnTo>
                    <a:pt x="130" y="58"/>
                  </a:lnTo>
                  <a:lnTo>
                    <a:pt x="142" y="65"/>
                  </a:lnTo>
                  <a:lnTo>
                    <a:pt x="154" y="73"/>
                  </a:lnTo>
                  <a:lnTo>
                    <a:pt x="165" y="80"/>
                  </a:lnTo>
                  <a:lnTo>
                    <a:pt x="177" y="89"/>
                  </a:lnTo>
                  <a:lnTo>
                    <a:pt x="187" y="98"/>
                  </a:lnTo>
                  <a:lnTo>
                    <a:pt x="198" y="105"/>
                  </a:lnTo>
                  <a:lnTo>
                    <a:pt x="208" y="114"/>
                  </a:lnTo>
                  <a:lnTo>
                    <a:pt x="218" y="123"/>
                  </a:lnTo>
                  <a:lnTo>
                    <a:pt x="227" y="132"/>
                  </a:lnTo>
                  <a:lnTo>
                    <a:pt x="237" y="141"/>
                  </a:lnTo>
                  <a:lnTo>
                    <a:pt x="246" y="150"/>
                  </a:lnTo>
                  <a:lnTo>
                    <a:pt x="255" y="161"/>
                  </a:lnTo>
                  <a:lnTo>
                    <a:pt x="264" y="169"/>
                  </a:lnTo>
                  <a:lnTo>
                    <a:pt x="272" y="180"/>
                  </a:lnTo>
                  <a:lnTo>
                    <a:pt x="281" y="189"/>
                  </a:lnTo>
                  <a:lnTo>
                    <a:pt x="288" y="200"/>
                  </a:lnTo>
                  <a:lnTo>
                    <a:pt x="295" y="209"/>
                  </a:lnTo>
                  <a:lnTo>
                    <a:pt x="303" y="220"/>
                  </a:lnTo>
                  <a:lnTo>
                    <a:pt x="309" y="231"/>
                  </a:lnTo>
                  <a:lnTo>
                    <a:pt x="317" y="241"/>
                  </a:lnTo>
                  <a:lnTo>
                    <a:pt x="323" y="252"/>
                  </a:lnTo>
                  <a:lnTo>
                    <a:pt x="330" y="263"/>
                  </a:lnTo>
                  <a:lnTo>
                    <a:pt x="336" y="274"/>
                  </a:lnTo>
                  <a:lnTo>
                    <a:pt x="342" y="285"/>
                  </a:lnTo>
                  <a:lnTo>
                    <a:pt x="347" y="296"/>
                  </a:lnTo>
                  <a:lnTo>
                    <a:pt x="353" y="307"/>
                  </a:lnTo>
                  <a:lnTo>
                    <a:pt x="358" y="319"/>
                  </a:lnTo>
                  <a:lnTo>
                    <a:pt x="363" y="331"/>
                  </a:lnTo>
                  <a:lnTo>
                    <a:pt x="367" y="343"/>
                  </a:lnTo>
                  <a:lnTo>
                    <a:pt x="371" y="355"/>
                  </a:lnTo>
                  <a:lnTo>
                    <a:pt x="376" y="367"/>
                  </a:lnTo>
                  <a:lnTo>
                    <a:pt x="380" y="379"/>
                  </a:lnTo>
                  <a:lnTo>
                    <a:pt x="383" y="391"/>
                  </a:lnTo>
                  <a:lnTo>
                    <a:pt x="387" y="404"/>
                  </a:lnTo>
                  <a:lnTo>
                    <a:pt x="390" y="417"/>
                  </a:lnTo>
                  <a:lnTo>
                    <a:pt x="393" y="430"/>
                  </a:lnTo>
                  <a:lnTo>
                    <a:pt x="395" y="443"/>
                  </a:lnTo>
                  <a:lnTo>
                    <a:pt x="397" y="456"/>
                  </a:lnTo>
                  <a:lnTo>
                    <a:pt x="400" y="470"/>
                  </a:lnTo>
                  <a:lnTo>
                    <a:pt x="401" y="483"/>
                  </a:lnTo>
                  <a:lnTo>
                    <a:pt x="402" y="496"/>
                  </a:lnTo>
                  <a:lnTo>
                    <a:pt x="403" y="511"/>
                  </a:lnTo>
                  <a:lnTo>
                    <a:pt x="404" y="525"/>
                  </a:lnTo>
                  <a:lnTo>
                    <a:pt x="405" y="539"/>
                  </a:lnTo>
                  <a:lnTo>
                    <a:pt x="405" y="553"/>
                  </a:lnTo>
                  <a:lnTo>
                    <a:pt x="404" y="568"/>
                  </a:lnTo>
                  <a:lnTo>
                    <a:pt x="403" y="583"/>
                  </a:lnTo>
                  <a:lnTo>
                    <a:pt x="402" y="598"/>
                  </a:lnTo>
                  <a:lnTo>
                    <a:pt x="400" y="614"/>
                  </a:lnTo>
                  <a:lnTo>
                    <a:pt x="398" y="629"/>
                  </a:lnTo>
                  <a:lnTo>
                    <a:pt x="396" y="645"/>
                  </a:lnTo>
                  <a:lnTo>
                    <a:pt x="393" y="661"/>
                  </a:lnTo>
                  <a:lnTo>
                    <a:pt x="389" y="678"/>
                  </a:lnTo>
                  <a:lnTo>
                    <a:pt x="385" y="69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55"/>
            <p:cNvSpPr>
              <a:spLocks/>
            </p:cNvSpPr>
            <p:nvPr/>
          </p:nvSpPr>
          <p:spPr bwMode="auto">
            <a:xfrm>
              <a:off x="5510" y="1945"/>
              <a:ext cx="384" cy="694"/>
            </a:xfrm>
            <a:custGeom>
              <a:avLst/>
              <a:gdLst>
                <a:gd name="T0" fmla="*/ 0 w 384"/>
                <a:gd name="T1" fmla="*/ 0 h 694"/>
                <a:gd name="T2" fmla="*/ 18 w 384"/>
                <a:gd name="T3" fmla="*/ 14 h 694"/>
                <a:gd name="T4" fmla="*/ 36 w 384"/>
                <a:gd name="T5" fmla="*/ 28 h 694"/>
                <a:gd name="T6" fmla="*/ 53 w 384"/>
                <a:gd name="T7" fmla="*/ 42 h 694"/>
                <a:gd name="T8" fmla="*/ 70 w 384"/>
                <a:gd name="T9" fmla="*/ 58 h 694"/>
                <a:gd name="T10" fmla="*/ 86 w 384"/>
                <a:gd name="T11" fmla="*/ 73 h 694"/>
                <a:gd name="T12" fmla="*/ 102 w 384"/>
                <a:gd name="T13" fmla="*/ 87 h 694"/>
                <a:gd name="T14" fmla="*/ 118 w 384"/>
                <a:gd name="T15" fmla="*/ 103 h 694"/>
                <a:gd name="T16" fmla="*/ 132 w 384"/>
                <a:gd name="T17" fmla="*/ 119 h 694"/>
                <a:gd name="T18" fmla="*/ 147 w 384"/>
                <a:gd name="T19" fmla="*/ 135 h 694"/>
                <a:gd name="T20" fmla="*/ 162 w 384"/>
                <a:gd name="T21" fmla="*/ 151 h 694"/>
                <a:gd name="T22" fmla="*/ 175 w 384"/>
                <a:gd name="T23" fmla="*/ 167 h 694"/>
                <a:gd name="T24" fmla="*/ 188 w 384"/>
                <a:gd name="T25" fmla="*/ 184 h 694"/>
                <a:gd name="T26" fmla="*/ 201 w 384"/>
                <a:gd name="T27" fmla="*/ 201 h 694"/>
                <a:gd name="T28" fmla="*/ 213 w 384"/>
                <a:gd name="T29" fmla="*/ 219 h 694"/>
                <a:gd name="T30" fmla="*/ 225 w 384"/>
                <a:gd name="T31" fmla="*/ 236 h 694"/>
                <a:gd name="T32" fmla="*/ 237 w 384"/>
                <a:gd name="T33" fmla="*/ 253 h 694"/>
                <a:gd name="T34" fmla="*/ 248 w 384"/>
                <a:gd name="T35" fmla="*/ 271 h 694"/>
                <a:gd name="T36" fmla="*/ 259 w 384"/>
                <a:gd name="T37" fmla="*/ 290 h 694"/>
                <a:gd name="T38" fmla="*/ 269 w 384"/>
                <a:gd name="T39" fmla="*/ 308 h 694"/>
                <a:gd name="T40" fmla="*/ 279 w 384"/>
                <a:gd name="T41" fmla="*/ 327 h 694"/>
                <a:gd name="T42" fmla="*/ 288 w 384"/>
                <a:gd name="T43" fmla="*/ 346 h 694"/>
                <a:gd name="T44" fmla="*/ 298 w 384"/>
                <a:gd name="T45" fmla="*/ 365 h 694"/>
                <a:gd name="T46" fmla="*/ 307 w 384"/>
                <a:gd name="T47" fmla="*/ 384 h 694"/>
                <a:gd name="T48" fmla="*/ 315 w 384"/>
                <a:gd name="T49" fmla="*/ 403 h 694"/>
                <a:gd name="T50" fmla="*/ 323 w 384"/>
                <a:gd name="T51" fmla="*/ 423 h 694"/>
                <a:gd name="T52" fmla="*/ 330 w 384"/>
                <a:gd name="T53" fmla="*/ 443 h 694"/>
                <a:gd name="T54" fmla="*/ 337 w 384"/>
                <a:gd name="T55" fmla="*/ 463 h 694"/>
                <a:gd name="T56" fmla="*/ 344 w 384"/>
                <a:gd name="T57" fmla="*/ 483 h 694"/>
                <a:gd name="T58" fmla="*/ 350 w 384"/>
                <a:gd name="T59" fmla="*/ 504 h 694"/>
                <a:gd name="T60" fmla="*/ 356 w 384"/>
                <a:gd name="T61" fmla="*/ 525 h 694"/>
                <a:gd name="T62" fmla="*/ 361 w 384"/>
                <a:gd name="T63" fmla="*/ 546 h 694"/>
                <a:gd name="T64" fmla="*/ 366 w 384"/>
                <a:gd name="T65" fmla="*/ 567 h 694"/>
                <a:gd name="T66" fmla="*/ 370 w 384"/>
                <a:gd name="T67" fmla="*/ 589 h 694"/>
                <a:gd name="T68" fmla="*/ 374 w 384"/>
                <a:gd name="T69" fmla="*/ 611 h 694"/>
                <a:gd name="T70" fmla="*/ 377 w 384"/>
                <a:gd name="T71" fmla="*/ 634 h 694"/>
                <a:gd name="T72" fmla="*/ 380 w 384"/>
                <a:gd name="T73" fmla="*/ 657 h 694"/>
                <a:gd name="T74" fmla="*/ 383 w 384"/>
                <a:gd name="T75" fmla="*/ 679 h 694"/>
                <a:gd name="T76" fmla="*/ 384 w 384"/>
                <a:gd name="T77" fmla="*/ 69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84" h="694">
                  <a:moveTo>
                    <a:pt x="0" y="0"/>
                  </a:moveTo>
                  <a:lnTo>
                    <a:pt x="18" y="14"/>
                  </a:lnTo>
                  <a:lnTo>
                    <a:pt x="36" y="28"/>
                  </a:lnTo>
                  <a:lnTo>
                    <a:pt x="53" y="42"/>
                  </a:lnTo>
                  <a:lnTo>
                    <a:pt x="70" y="58"/>
                  </a:lnTo>
                  <a:lnTo>
                    <a:pt x="86" y="73"/>
                  </a:lnTo>
                  <a:lnTo>
                    <a:pt x="102" y="87"/>
                  </a:lnTo>
                  <a:lnTo>
                    <a:pt x="118" y="103"/>
                  </a:lnTo>
                  <a:lnTo>
                    <a:pt x="132" y="119"/>
                  </a:lnTo>
                  <a:lnTo>
                    <a:pt x="147" y="135"/>
                  </a:lnTo>
                  <a:lnTo>
                    <a:pt x="162" y="151"/>
                  </a:lnTo>
                  <a:lnTo>
                    <a:pt x="175" y="167"/>
                  </a:lnTo>
                  <a:lnTo>
                    <a:pt x="188" y="184"/>
                  </a:lnTo>
                  <a:lnTo>
                    <a:pt x="201" y="201"/>
                  </a:lnTo>
                  <a:lnTo>
                    <a:pt x="213" y="219"/>
                  </a:lnTo>
                  <a:lnTo>
                    <a:pt x="225" y="236"/>
                  </a:lnTo>
                  <a:lnTo>
                    <a:pt x="237" y="253"/>
                  </a:lnTo>
                  <a:lnTo>
                    <a:pt x="248" y="271"/>
                  </a:lnTo>
                  <a:lnTo>
                    <a:pt x="259" y="290"/>
                  </a:lnTo>
                  <a:lnTo>
                    <a:pt x="269" y="308"/>
                  </a:lnTo>
                  <a:lnTo>
                    <a:pt x="279" y="327"/>
                  </a:lnTo>
                  <a:lnTo>
                    <a:pt x="288" y="346"/>
                  </a:lnTo>
                  <a:lnTo>
                    <a:pt x="298" y="365"/>
                  </a:lnTo>
                  <a:lnTo>
                    <a:pt x="307" y="384"/>
                  </a:lnTo>
                  <a:lnTo>
                    <a:pt x="315" y="403"/>
                  </a:lnTo>
                  <a:lnTo>
                    <a:pt x="323" y="423"/>
                  </a:lnTo>
                  <a:lnTo>
                    <a:pt x="330" y="443"/>
                  </a:lnTo>
                  <a:lnTo>
                    <a:pt x="337" y="463"/>
                  </a:lnTo>
                  <a:lnTo>
                    <a:pt x="344" y="483"/>
                  </a:lnTo>
                  <a:lnTo>
                    <a:pt x="350" y="504"/>
                  </a:lnTo>
                  <a:lnTo>
                    <a:pt x="356" y="525"/>
                  </a:lnTo>
                  <a:lnTo>
                    <a:pt x="361" y="546"/>
                  </a:lnTo>
                  <a:lnTo>
                    <a:pt x="366" y="567"/>
                  </a:lnTo>
                  <a:lnTo>
                    <a:pt x="370" y="589"/>
                  </a:lnTo>
                  <a:lnTo>
                    <a:pt x="374" y="611"/>
                  </a:lnTo>
                  <a:lnTo>
                    <a:pt x="377" y="634"/>
                  </a:lnTo>
                  <a:lnTo>
                    <a:pt x="380" y="657"/>
                  </a:lnTo>
                  <a:lnTo>
                    <a:pt x="383" y="679"/>
                  </a:lnTo>
                  <a:lnTo>
                    <a:pt x="384" y="69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Line 56"/>
            <p:cNvSpPr>
              <a:spLocks noChangeShapeType="1"/>
            </p:cNvSpPr>
            <p:nvPr/>
          </p:nvSpPr>
          <p:spPr bwMode="auto">
            <a:xfrm flipV="1">
              <a:off x="5245" y="1945"/>
              <a:ext cx="265" cy="1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Line 57"/>
            <p:cNvSpPr>
              <a:spLocks noChangeShapeType="1"/>
            </p:cNvSpPr>
            <p:nvPr/>
          </p:nvSpPr>
          <p:spPr bwMode="auto">
            <a:xfrm flipV="1">
              <a:off x="5630" y="2639"/>
              <a:ext cx="264" cy="15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58"/>
            <p:cNvSpPr>
              <a:spLocks/>
            </p:cNvSpPr>
            <p:nvPr/>
          </p:nvSpPr>
          <p:spPr bwMode="auto">
            <a:xfrm>
              <a:off x="6013" y="1971"/>
              <a:ext cx="122" cy="220"/>
            </a:xfrm>
            <a:custGeom>
              <a:avLst/>
              <a:gdLst>
                <a:gd name="T0" fmla="*/ 0 w 122"/>
                <a:gd name="T1" fmla="*/ 0 h 220"/>
                <a:gd name="T2" fmla="*/ 10 w 122"/>
                <a:gd name="T3" fmla="*/ 14 h 220"/>
                <a:gd name="T4" fmla="*/ 20 w 122"/>
                <a:gd name="T5" fmla="*/ 28 h 220"/>
                <a:gd name="T6" fmla="*/ 30 w 122"/>
                <a:gd name="T7" fmla="*/ 41 h 220"/>
                <a:gd name="T8" fmla="*/ 40 w 122"/>
                <a:gd name="T9" fmla="*/ 56 h 220"/>
                <a:gd name="T10" fmla="*/ 50 w 122"/>
                <a:gd name="T11" fmla="*/ 70 h 220"/>
                <a:gd name="T12" fmla="*/ 58 w 122"/>
                <a:gd name="T13" fmla="*/ 85 h 220"/>
                <a:gd name="T14" fmla="*/ 67 w 122"/>
                <a:gd name="T15" fmla="*/ 99 h 220"/>
                <a:gd name="T16" fmla="*/ 75 w 122"/>
                <a:gd name="T17" fmla="*/ 115 h 220"/>
                <a:gd name="T18" fmla="*/ 83 w 122"/>
                <a:gd name="T19" fmla="*/ 130 h 220"/>
                <a:gd name="T20" fmla="*/ 91 w 122"/>
                <a:gd name="T21" fmla="*/ 145 h 220"/>
                <a:gd name="T22" fmla="*/ 98 w 122"/>
                <a:gd name="T23" fmla="*/ 161 h 220"/>
                <a:gd name="T24" fmla="*/ 105 w 122"/>
                <a:gd name="T25" fmla="*/ 177 h 220"/>
                <a:gd name="T26" fmla="*/ 111 w 122"/>
                <a:gd name="T27" fmla="*/ 193 h 220"/>
                <a:gd name="T28" fmla="*/ 117 w 122"/>
                <a:gd name="T29" fmla="*/ 209 h 220"/>
                <a:gd name="T30" fmla="*/ 122 w 122"/>
                <a:gd name="T31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2" h="220">
                  <a:moveTo>
                    <a:pt x="0" y="0"/>
                  </a:moveTo>
                  <a:lnTo>
                    <a:pt x="10" y="14"/>
                  </a:lnTo>
                  <a:lnTo>
                    <a:pt x="20" y="28"/>
                  </a:lnTo>
                  <a:lnTo>
                    <a:pt x="30" y="41"/>
                  </a:lnTo>
                  <a:lnTo>
                    <a:pt x="40" y="56"/>
                  </a:lnTo>
                  <a:lnTo>
                    <a:pt x="50" y="70"/>
                  </a:lnTo>
                  <a:lnTo>
                    <a:pt x="58" y="85"/>
                  </a:lnTo>
                  <a:lnTo>
                    <a:pt x="67" y="99"/>
                  </a:lnTo>
                  <a:lnTo>
                    <a:pt x="75" y="115"/>
                  </a:lnTo>
                  <a:lnTo>
                    <a:pt x="83" y="130"/>
                  </a:lnTo>
                  <a:lnTo>
                    <a:pt x="91" y="145"/>
                  </a:lnTo>
                  <a:lnTo>
                    <a:pt x="98" y="161"/>
                  </a:lnTo>
                  <a:lnTo>
                    <a:pt x="105" y="177"/>
                  </a:lnTo>
                  <a:lnTo>
                    <a:pt x="111" y="193"/>
                  </a:lnTo>
                  <a:lnTo>
                    <a:pt x="117" y="209"/>
                  </a:lnTo>
                  <a:lnTo>
                    <a:pt x="122" y="22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Line 59"/>
            <p:cNvSpPr>
              <a:spLocks noChangeShapeType="1"/>
            </p:cNvSpPr>
            <p:nvPr/>
          </p:nvSpPr>
          <p:spPr bwMode="auto">
            <a:xfrm>
              <a:off x="6039" y="1956"/>
              <a:ext cx="122" cy="2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Line 60"/>
            <p:cNvSpPr>
              <a:spLocks noChangeShapeType="1"/>
            </p:cNvSpPr>
            <p:nvPr/>
          </p:nvSpPr>
          <p:spPr bwMode="auto">
            <a:xfrm flipV="1">
              <a:off x="6013" y="1956"/>
              <a:ext cx="26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Line 61"/>
            <p:cNvSpPr>
              <a:spLocks noChangeShapeType="1"/>
            </p:cNvSpPr>
            <p:nvPr/>
          </p:nvSpPr>
          <p:spPr bwMode="auto">
            <a:xfrm flipV="1">
              <a:off x="6135" y="2177"/>
              <a:ext cx="26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62"/>
            <p:cNvSpPr>
              <a:spLocks/>
            </p:cNvSpPr>
            <p:nvPr/>
          </p:nvSpPr>
          <p:spPr bwMode="auto">
            <a:xfrm>
              <a:off x="6022" y="1973"/>
              <a:ext cx="105" cy="214"/>
            </a:xfrm>
            <a:custGeom>
              <a:avLst/>
              <a:gdLst>
                <a:gd name="T0" fmla="*/ 0 w 105"/>
                <a:gd name="T1" fmla="*/ 0 h 214"/>
                <a:gd name="T2" fmla="*/ 10 w 105"/>
                <a:gd name="T3" fmla="*/ 14 h 214"/>
                <a:gd name="T4" fmla="*/ 20 w 105"/>
                <a:gd name="T5" fmla="*/ 29 h 214"/>
                <a:gd name="T6" fmla="*/ 28 w 105"/>
                <a:gd name="T7" fmla="*/ 43 h 214"/>
                <a:gd name="T8" fmla="*/ 37 w 105"/>
                <a:gd name="T9" fmla="*/ 58 h 214"/>
                <a:gd name="T10" fmla="*/ 45 w 105"/>
                <a:gd name="T11" fmla="*/ 73 h 214"/>
                <a:gd name="T12" fmla="*/ 53 w 105"/>
                <a:gd name="T13" fmla="*/ 88 h 214"/>
                <a:gd name="T14" fmla="*/ 61 w 105"/>
                <a:gd name="T15" fmla="*/ 103 h 214"/>
                <a:gd name="T16" fmla="*/ 68 w 105"/>
                <a:gd name="T17" fmla="*/ 119 h 214"/>
                <a:gd name="T18" fmla="*/ 75 w 105"/>
                <a:gd name="T19" fmla="*/ 135 h 214"/>
                <a:gd name="T20" fmla="*/ 82 w 105"/>
                <a:gd name="T21" fmla="*/ 150 h 214"/>
                <a:gd name="T22" fmla="*/ 88 w 105"/>
                <a:gd name="T23" fmla="*/ 166 h 214"/>
                <a:gd name="T24" fmla="*/ 94 w 105"/>
                <a:gd name="T25" fmla="*/ 182 h 214"/>
                <a:gd name="T26" fmla="*/ 100 w 105"/>
                <a:gd name="T27" fmla="*/ 199 h 214"/>
                <a:gd name="T28" fmla="*/ 105 w 105"/>
                <a:gd name="T2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5" h="214">
                  <a:moveTo>
                    <a:pt x="0" y="0"/>
                  </a:moveTo>
                  <a:lnTo>
                    <a:pt x="10" y="14"/>
                  </a:lnTo>
                  <a:lnTo>
                    <a:pt x="20" y="29"/>
                  </a:lnTo>
                  <a:lnTo>
                    <a:pt x="28" y="43"/>
                  </a:lnTo>
                  <a:lnTo>
                    <a:pt x="37" y="58"/>
                  </a:lnTo>
                  <a:lnTo>
                    <a:pt x="45" y="73"/>
                  </a:lnTo>
                  <a:lnTo>
                    <a:pt x="53" y="88"/>
                  </a:lnTo>
                  <a:lnTo>
                    <a:pt x="61" y="103"/>
                  </a:lnTo>
                  <a:lnTo>
                    <a:pt x="68" y="119"/>
                  </a:lnTo>
                  <a:lnTo>
                    <a:pt x="75" y="135"/>
                  </a:lnTo>
                  <a:lnTo>
                    <a:pt x="82" y="150"/>
                  </a:lnTo>
                  <a:lnTo>
                    <a:pt x="88" y="166"/>
                  </a:lnTo>
                  <a:lnTo>
                    <a:pt x="94" y="182"/>
                  </a:lnTo>
                  <a:lnTo>
                    <a:pt x="100" y="199"/>
                  </a:lnTo>
                  <a:lnTo>
                    <a:pt x="105" y="21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63"/>
            <p:cNvSpPr>
              <a:spLocks/>
            </p:cNvSpPr>
            <p:nvPr/>
          </p:nvSpPr>
          <p:spPr bwMode="auto">
            <a:xfrm>
              <a:off x="1459" y="2076"/>
              <a:ext cx="4624" cy="820"/>
            </a:xfrm>
            <a:custGeom>
              <a:avLst/>
              <a:gdLst>
                <a:gd name="T0" fmla="*/ 0 w 4624"/>
                <a:gd name="T1" fmla="*/ 730 h 820"/>
                <a:gd name="T2" fmla="*/ 480 w 4624"/>
                <a:gd name="T3" fmla="*/ 730 h 820"/>
                <a:gd name="T4" fmla="*/ 569 w 4624"/>
                <a:gd name="T5" fmla="*/ 756 h 820"/>
                <a:gd name="T6" fmla="*/ 861 w 4624"/>
                <a:gd name="T7" fmla="*/ 762 h 820"/>
                <a:gd name="T8" fmla="*/ 1053 w 4624"/>
                <a:gd name="T9" fmla="*/ 766 h 820"/>
                <a:gd name="T10" fmla="*/ 2639 w 4624"/>
                <a:gd name="T11" fmla="*/ 807 h 820"/>
                <a:gd name="T12" fmla="*/ 2735 w 4624"/>
                <a:gd name="T13" fmla="*/ 810 h 820"/>
                <a:gd name="T14" fmla="*/ 2887 w 4624"/>
                <a:gd name="T15" fmla="*/ 815 h 820"/>
                <a:gd name="T16" fmla="*/ 3072 w 4624"/>
                <a:gd name="T17" fmla="*/ 820 h 820"/>
                <a:gd name="T18" fmla="*/ 3130 w 4624"/>
                <a:gd name="T19" fmla="*/ 817 h 820"/>
                <a:gd name="T20" fmla="*/ 3183 w 4624"/>
                <a:gd name="T21" fmla="*/ 793 h 820"/>
                <a:gd name="T22" fmla="*/ 3345 w 4624"/>
                <a:gd name="T23" fmla="*/ 701 h 820"/>
                <a:gd name="T24" fmla="*/ 3528 w 4624"/>
                <a:gd name="T25" fmla="*/ 599 h 820"/>
                <a:gd name="T26" fmla="*/ 3794 w 4624"/>
                <a:gd name="T27" fmla="*/ 448 h 820"/>
                <a:gd name="T28" fmla="*/ 3844 w 4624"/>
                <a:gd name="T29" fmla="*/ 422 h 820"/>
                <a:gd name="T30" fmla="*/ 4112 w 4624"/>
                <a:gd name="T31" fmla="*/ 275 h 820"/>
                <a:gd name="T32" fmla="*/ 4313 w 4624"/>
                <a:gd name="T33" fmla="*/ 165 h 820"/>
                <a:gd name="T34" fmla="*/ 4624 w 4624"/>
                <a:gd name="T35" fmla="*/ 0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24" h="820">
                  <a:moveTo>
                    <a:pt x="0" y="730"/>
                  </a:moveTo>
                  <a:lnTo>
                    <a:pt x="480" y="730"/>
                  </a:lnTo>
                  <a:lnTo>
                    <a:pt x="569" y="756"/>
                  </a:lnTo>
                  <a:lnTo>
                    <a:pt x="861" y="762"/>
                  </a:lnTo>
                  <a:lnTo>
                    <a:pt x="1053" y="766"/>
                  </a:lnTo>
                  <a:lnTo>
                    <a:pt x="2639" y="807"/>
                  </a:lnTo>
                  <a:lnTo>
                    <a:pt x="2735" y="810"/>
                  </a:lnTo>
                  <a:lnTo>
                    <a:pt x="2887" y="815"/>
                  </a:lnTo>
                  <a:lnTo>
                    <a:pt x="3072" y="820"/>
                  </a:lnTo>
                  <a:lnTo>
                    <a:pt x="3130" y="817"/>
                  </a:lnTo>
                  <a:lnTo>
                    <a:pt x="3183" y="793"/>
                  </a:lnTo>
                  <a:lnTo>
                    <a:pt x="3345" y="701"/>
                  </a:lnTo>
                  <a:lnTo>
                    <a:pt x="3528" y="599"/>
                  </a:lnTo>
                  <a:lnTo>
                    <a:pt x="3794" y="448"/>
                  </a:lnTo>
                  <a:lnTo>
                    <a:pt x="3844" y="422"/>
                  </a:lnTo>
                  <a:lnTo>
                    <a:pt x="4112" y="275"/>
                  </a:lnTo>
                  <a:lnTo>
                    <a:pt x="4313" y="165"/>
                  </a:lnTo>
                  <a:lnTo>
                    <a:pt x="4624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64"/>
            <p:cNvSpPr>
              <a:spLocks/>
            </p:cNvSpPr>
            <p:nvPr/>
          </p:nvSpPr>
          <p:spPr bwMode="auto">
            <a:xfrm>
              <a:off x="1459" y="2076"/>
              <a:ext cx="4622" cy="820"/>
            </a:xfrm>
            <a:custGeom>
              <a:avLst/>
              <a:gdLst>
                <a:gd name="T0" fmla="*/ 0 w 4622"/>
                <a:gd name="T1" fmla="*/ 730 h 820"/>
                <a:gd name="T2" fmla="*/ 480 w 4622"/>
                <a:gd name="T3" fmla="*/ 730 h 820"/>
                <a:gd name="T4" fmla="*/ 569 w 4622"/>
                <a:gd name="T5" fmla="*/ 756 h 820"/>
                <a:gd name="T6" fmla="*/ 858 w 4622"/>
                <a:gd name="T7" fmla="*/ 762 h 820"/>
                <a:gd name="T8" fmla="*/ 1038 w 4622"/>
                <a:gd name="T9" fmla="*/ 766 h 820"/>
                <a:gd name="T10" fmla="*/ 2639 w 4622"/>
                <a:gd name="T11" fmla="*/ 807 h 820"/>
                <a:gd name="T12" fmla="*/ 2735 w 4622"/>
                <a:gd name="T13" fmla="*/ 810 h 820"/>
                <a:gd name="T14" fmla="*/ 2887 w 4622"/>
                <a:gd name="T15" fmla="*/ 815 h 820"/>
                <a:gd name="T16" fmla="*/ 3072 w 4622"/>
                <a:gd name="T17" fmla="*/ 820 h 820"/>
                <a:gd name="T18" fmla="*/ 3130 w 4622"/>
                <a:gd name="T19" fmla="*/ 817 h 820"/>
                <a:gd name="T20" fmla="*/ 3183 w 4622"/>
                <a:gd name="T21" fmla="*/ 793 h 820"/>
                <a:gd name="T22" fmla="*/ 3345 w 4622"/>
                <a:gd name="T23" fmla="*/ 701 h 820"/>
                <a:gd name="T24" fmla="*/ 3528 w 4622"/>
                <a:gd name="T25" fmla="*/ 598 h 820"/>
                <a:gd name="T26" fmla="*/ 3794 w 4622"/>
                <a:gd name="T27" fmla="*/ 448 h 820"/>
                <a:gd name="T28" fmla="*/ 3844 w 4622"/>
                <a:gd name="T29" fmla="*/ 420 h 820"/>
                <a:gd name="T30" fmla="*/ 4110 w 4622"/>
                <a:gd name="T31" fmla="*/ 275 h 820"/>
                <a:gd name="T32" fmla="*/ 4312 w 4622"/>
                <a:gd name="T33" fmla="*/ 164 h 820"/>
                <a:gd name="T34" fmla="*/ 4622 w 4622"/>
                <a:gd name="T35" fmla="*/ 0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22" h="820">
                  <a:moveTo>
                    <a:pt x="0" y="730"/>
                  </a:moveTo>
                  <a:lnTo>
                    <a:pt x="480" y="730"/>
                  </a:lnTo>
                  <a:lnTo>
                    <a:pt x="569" y="756"/>
                  </a:lnTo>
                  <a:lnTo>
                    <a:pt x="858" y="762"/>
                  </a:lnTo>
                  <a:lnTo>
                    <a:pt x="1038" y="766"/>
                  </a:lnTo>
                  <a:lnTo>
                    <a:pt x="2639" y="807"/>
                  </a:lnTo>
                  <a:lnTo>
                    <a:pt x="2735" y="810"/>
                  </a:lnTo>
                  <a:lnTo>
                    <a:pt x="2887" y="815"/>
                  </a:lnTo>
                  <a:lnTo>
                    <a:pt x="3072" y="820"/>
                  </a:lnTo>
                  <a:lnTo>
                    <a:pt x="3130" y="817"/>
                  </a:lnTo>
                  <a:lnTo>
                    <a:pt x="3183" y="793"/>
                  </a:lnTo>
                  <a:lnTo>
                    <a:pt x="3345" y="701"/>
                  </a:lnTo>
                  <a:lnTo>
                    <a:pt x="3528" y="598"/>
                  </a:lnTo>
                  <a:lnTo>
                    <a:pt x="3794" y="448"/>
                  </a:lnTo>
                  <a:lnTo>
                    <a:pt x="3844" y="420"/>
                  </a:lnTo>
                  <a:lnTo>
                    <a:pt x="4110" y="275"/>
                  </a:lnTo>
                  <a:lnTo>
                    <a:pt x="4312" y="164"/>
                  </a:lnTo>
                  <a:lnTo>
                    <a:pt x="4622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65"/>
            <p:cNvSpPr>
              <a:spLocks/>
            </p:cNvSpPr>
            <p:nvPr/>
          </p:nvSpPr>
          <p:spPr bwMode="auto">
            <a:xfrm>
              <a:off x="1459" y="2076"/>
              <a:ext cx="4614" cy="821"/>
            </a:xfrm>
            <a:custGeom>
              <a:avLst/>
              <a:gdLst>
                <a:gd name="T0" fmla="*/ 0 w 4614"/>
                <a:gd name="T1" fmla="*/ 730 h 821"/>
                <a:gd name="T2" fmla="*/ 480 w 4614"/>
                <a:gd name="T3" fmla="*/ 730 h 821"/>
                <a:gd name="T4" fmla="*/ 569 w 4614"/>
                <a:gd name="T5" fmla="*/ 756 h 821"/>
                <a:gd name="T6" fmla="*/ 845 w 4614"/>
                <a:gd name="T7" fmla="*/ 762 h 821"/>
                <a:gd name="T8" fmla="*/ 992 w 4614"/>
                <a:gd name="T9" fmla="*/ 765 h 821"/>
                <a:gd name="T10" fmla="*/ 2639 w 4614"/>
                <a:gd name="T11" fmla="*/ 808 h 821"/>
                <a:gd name="T12" fmla="*/ 2735 w 4614"/>
                <a:gd name="T13" fmla="*/ 810 h 821"/>
                <a:gd name="T14" fmla="*/ 2887 w 4614"/>
                <a:gd name="T15" fmla="*/ 815 h 821"/>
                <a:gd name="T16" fmla="*/ 3072 w 4614"/>
                <a:gd name="T17" fmla="*/ 821 h 821"/>
                <a:gd name="T18" fmla="*/ 3130 w 4614"/>
                <a:gd name="T19" fmla="*/ 817 h 821"/>
                <a:gd name="T20" fmla="*/ 3183 w 4614"/>
                <a:gd name="T21" fmla="*/ 793 h 821"/>
                <a:gd name="T22" fmla="*/ 3345 w 4614"/>
                <a:gd name="T23" fmla="*/ 700 h 821"/>
                <a:gd name="T24" fmla="*/ 3524 w 4614"/>
                <a:gd name="T25" fmla="*/ 598 h 821"/>
                <a:gd name="T26" fmla="*/ 3789 w 4614"/>
                <a:gd name="T27" fmla="*/ 448 h 821"/>
                <a:gd name="T28" fmla="*/ 3845 w 4614"/>
                <a:gd name="T29" fmla="*/ 416 h 821"/>
                <a:gd name="T30" fmla="*/ 4100 w 4614"/>
                <a:gd name="T31" fmla="*/ 276 h 821"/>
                <a:gd name="T32" fmla="*/ 4304 w 4614"/>
                <a:gd name="T33" fmla="*/ 164 h 821"/>
                <a:gd name="T34" fmla="*/ 4613 w 4614"/>
                <a:gd name="T35" fmla="*/ 0 h 821"/>
                <a:gd name="T36" fmla="*/ 4614 w 4614"/>
                <a:gd name="T37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14" h="821">
                  <a:moveTo>
                    <a:pt x="0" y="730"/>
                  </a:moveTo>
                  <a:lnTo>
                    <a:pt x="480" y="730"/>
                  </a:lnTo>
                  <a:lnTo>
                    <a:pt x="569" y="756"/>
                  </a:lnTo>
                  <a:lnTo>
                    <a:pt x="845" y="762"/>
                  </a:lnTo>
                  <a:lnTo>
                    <a:pt x="992" y="765"/>
                  </a:lnTo>
                  <a:lnTo>
                    <a:pt x="2639" y="808"/>
                  </a:lnTo>
                  <a:lnTo>
                    <a:pt x="2735" y="810"/>
                  </a:lnTo>
                  <a:lnTo>
                    <a:pt x="2887" y="815"/>
                  </a:lnTo>
                  <a:lnTo>
                    <a:pt x="3072" y="821"/>
                  </a:lnTo>
                  <a:lnTo>
                    <a:pt x="3130" y="817"/>
                  </a:lnTo>
                  <a:lnTo>
                    <a:pt x="3183" y="793"/>
                  </a:lnTo>
                  <a:lnTo>
                    <a:pt x="3345" y="700"/>
                  </a:lnTo>
                  <a:lnTo>
                    <a:pt x="3524" y="598"/>
                  </a:lnTo>
                  <a:lnTo>
                    <a:pt x="3789" y="448"/>
                  </a:lnTo>
                  <a:lnTo>
                    <a:pt x="3845" y="416"/>
                  </a:lnTo>
                  <a:lnTo>
                    <a:pt x="4100" y="276"/>
                  </a:lnTo>
                  <a:lnTo>
                    <a:pt x="4304" y="164"/>
                  </a:lnTo>
                  <a:lnTo>
                    <a:pt x="4613" y="0"/>
                  </a:lnTo>
                  <a:lnTo>
                    <a:pt x="4614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66"/>
            <p:cNvSpPr>
              <a:spLocks/>
            </p:cNvSpPr>
            <p:nvPr/>
          </p:nvSpPr>
          <p:spPr bwMode="auto">
            <a:xfrm>
              <a:off x="1459" y="2076"/>
              <a:ext cx="4622" cy="820"/>
            </a:xfrm>
            <a:custGeom>
              <a:avLst/>
              <a:gdLst>
                <a:gd name="T0" fmla="*/ 0 w 4622"/>
                <a:gd name="T1" fmla="*/ 730 h 820"/>
                <a:gd name="T2" fmla="*/ 480 w 4622"/>
                <a:gd name="T3" fmla="*/ 730 h 820"/>
                <a:gd name="T4" fmla="*/ 569 w 4622"/>
                <a:gd name="T5" fmla="*/ 756 h 820"/>
                <a:gd name="T6" fmla="*/ 858 w 4622"/>
                <a:gd name="T7" fmla="*/ 762 h 820"/>
                <a:gd name="T8" fmla="*/ 1038 w 4622"/>
                <a:gd name="T9" fmla="*/ 766 h 820"/>
                <a:gd name="T10" fmla="*/ 2639 w 4622"/>
                <a:gd name="T11" fmla="*/ 807 h 820"/>
                <a:gd name="T12" fmla="*/ 2735 w 4622"/>
                <a:gd name="T13" fmla="*/ 810 h 820"/>
                <a:gd name="T14" fmla="*/ 2887 w 4622"/>
                <a:gd name="T15" fmla="*/ 815 h 820"/>
                <a:gd name="T16" fmla="*/ 3072 w 4622"/>
                <a:gd name="T17" fmla="*/ 820 h 820"/>
                <a:gd name="T18" fmla="*/ 3130 w 4622"/>
                <a:gd name="T19" fmla="*/ 817 h 820"/>
                <a:gd name="T20" fmla="*/ 3183 w 4622"/>
                <a:gd name="T21" fmla="*/ 793 h 820"/>
                <a:gd name="T22" fmla="*/ 3345 w 4622"/>
                <a:gd name="T23" fmla="*/ 701 h 820"/>
                <a:gd name="T24" fmla="*/ 3528 w 4622"/>
                <a:gd name="T25" fmla="*/ 598 h 820"/>
                <a:gd name="T26" fmla="*/ 3794 w 4622"/>
                <a:gd name="T27" fmla="*/ 448 h 820"/>
                <a:gd name="T28" fmla="*/ 3844 w 4622"/>
                <a:gd name="T29" fmla="*/ 420 h 820"/>
                <a:gd name="T30" fmla="*/ 4110 w 4622"/>
                <a:gd name="T31" fmla="*/ 275 h 820"/>
                <a:gd name="T32" fmla="*/ 4312 w 4622"/>
                <a:gd name="T33" fmla="*/ 164 h 820"/>
                <a:gd name="T34" fmla="*/ 4622 w 4622"/>
                <a:gd name="T35" fmla="*/ 0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22" h="820">
                  <a:moveTo>
                    <a:pt x="0" y="730"/>
                  </a:moveTo>
                  <a:lnTo>
                    <a:pt x="480" y="730"/>
                  </a:lnTo>
                  <a:lnTo>
                    <a:pt x="569" y="756"/>
                  </a:lnTo>
                  <a:lnTo>
                    <a:pt x="858" y="762"/>
                  </a:lnTo>
                  <a:lnTo>
                    <a:pt x="1038" y="766"/>
                  </a:lnTo>
                  <a:lnTo>
                    <a:pt x="2639" y="807"/>
                  </a:lnTo>
                  <a:lnTo>
                    <a:pt x="2735" y="810"/>
                  </a:lnTo>
                  <a:lnTo>
                    <a:pt x="2887" y="815"/>
                  </a:lnTo>
                  <a:lnTo>
                    <a:pt x="3072" y="820"/>
                  </a:lnTo>
                  <a:lnTo>
                    <a:pt x="3130" y="817"/>
                  </a:lnTo>
                  <a:lnTo>
                    <a:pt x="3183" y="793"/>
                  </a:lnTo>
                  <a:lnTo>
                    <a:pt x="3345" y="701"/>
                  </a:lnTo>
                  <a:lnTo>
                    <a:pt x="3528" y="598"/>
                  </a:lnTo>
                  <a:lnTo>
                    <a:pt x="3794" y="448"/>
                  </a:lnTo>
                  <a:lnTo>
                    <a:pt x="3844" y="420"/>
                  </a:lnTo>
                  <a:lnTo>
                    <a:pt x="4110" y="275"/>
                  </a:lnTo>
                  <a:lnTo>
                    <a:pt x="4312" y="164"/>
                  </a:lnTo>
                  <a:lnTo>
                    <a:pt x="4622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67"/>
            <p:cNvSpPr>
              <a:spLocks/>
            </p:cNvSpPr>
            <p:nvPr/>
          </p:nvSpPr>
          <p:spPr bwMode="auto">
            <a:xfrm>
              <a:off x="1459" y="2076"/>
              <a:ext cx="4614" cy="821"/>
            </a:xfrm>
            <a:custGeom>
              <a:avLst/>
              <a:gdLst>
                <a:gd name="T0" fmla="*/ 0 w 4614"/>
                <a:gd name="T1" fmla="*/ 730 h 821"/>
                <a:gd name="T2" fmla="*/ 480 w 4614"/>
                <a:gd name="T3" fmla="*/ 730 h 821"/>
                <a:gd name="T4" fmla="*/ 569 w 4614"/>
                <a:gd name="T5" fmla="*/ 756 h 821"/>
                <a:gd name="T6" fmla="*/ 845 w 4614"/>
                <a:gd name="T7" fmla="*/ 762 h 821"/>
                <a:gd name="T8" fmla="*/ 992 w 4614"/>
                <a:gd name="T9" fmla="*/ 765 h 821"/>
                <a:gd name="T10" fmla="*/ 2639 w 4614"/>
                <a:gd name="T11" fmla="*/ 808 h 821"/>
                <a:gd name="T12" fmla="*/ 2735 w 4614"/>
                <a:gd name="T13" fmla="*/ 810 h 821"/>
                <a:gd name="T14" fmla="*/ 2887 w 4614"/>
                <a:gd name="T15" fmla="*/ 815 h 821"/>
                <a:gd name="T16" fmla="*/ 3072 w 4614"/>
                <a:gd name="T17" fmla="*/ 821 h 821"/>
                <a:gd name="T18" fmla="*/ 3130 w 4614"/>
                <a:gd name="T19" fmla="*/ 817 h 821"/>
                <a:gd name="T20" fmla="*/ 3183 w 4614"/>
                <a:gd name="T21" fmla="*/ 793 h 821"/>
                <a:gd name="T22" fmla="*/ 3345 w 4614"/>
                <a:gd name="T23" fmla="*/ 700 h 821"/>
                <a:gd name="T24" fmla="*/ 3524 w 4614"/>
                <a:gd name="T25" fmla="*/ 598 h 821"/>
                <a:gd name="T26" fmla="*/ 3789 w 4614"/>
                <a:gd name="T27" fmla="*/ 448 h 821"/>
                <a:gd name="T28" fmla="*/ 3845 w 4614"/>
                <a:gd name="T29" fmla="*/ 416 h 821"/>
                <a:gd name="T30" fmla="*/ 4100 w 4614"/>
                <a:gd name="T31" fmla="*/ 276 h 821"/>
                <a:gd name="T32" fmla="*/ 4304 w 4614"/>
                <a:gd name="T33" fmla="*/ 164 h 821"/>
                <a:gd name="T34" fmla="*/ 4613 w 4614"/>
                <a:gd name="T35" fmla="*/ 0 h 821"/>
                <a:gd name="T36" fmla="*/ 4614 w 4614"/>
                <a:gd name="T37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14" h="821">
                  <a:moveTo>
                    <a:pt x="0" y="730"/>
                  </a:moveTo>
                  <a:lnTo>
                    <a:pt x="480" y="730"/>
                  </a:lnTo>
                  <a:lnTo>
                    <a:pt x="569" y="756"/>
                  </a:lnTo>
                  <a:lnTo>
                    <a:pt x="845" y="762"/>
                  </a:lnTo>
                  <a:lnTo>
                    <a:pt x="992" y="765"/>
                  </a:lnTo>
                  <a:lnTo>
                    <a:pt x="2639" y="808"/>
                  </a:lnTo>
                  <a:lnTo>
                    <a:pt x="2735" y="810"/>
                  </a:lnTo>
                  <a:lnTo>
                    <a:pt x="2887" y="815"/>
                  </a:lnTo>
                  <a:lnTo>
                    <a:pt x="3072" y="821"/>
                  </a:lnTo>
                  <a:lnTo>
                    <a:pt x="3130" y="817"/>
                  </a:lnTo>
                  <a:lnTo>
                    <a:pt x="3183" y="793"/>
                  </a:lnTo>
                  <a:lnTo>
                    <a:pt x="3345" y="700"/>
                  </a:lnTo>
                  <a:lnTo>
                    <a:pt x="3524" y="598"/>
                  </a:lnTo>
                  <a:lnTo>
                    <a:pt x="3789" y="448"/>
                  </a:lnTo>
                  <a:lnTo>
                    <a:pt x="3845" y="416"/>
                  </a:lnTo>
                  <a:lnTo>
                    <a:pt x="4100" y="276"/>
                  </a:lnTo>
                  <a:lnTo>
                    <a:pt x="4304" y="164"/>
                  </a:lnTo>
                  <a:lnTo>
                    <a:pt x="4613" y="0"/>
                  </a:lnTo>
                  <a:lnTo>
                    <a:pt x="4614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68"/>
            <p:cNvSpPr>
              <a:spLocks/>
            </p:cNvSpPr>
            <p:nvPr/>
          </p:nvSpPr>
          <p:spPr bwMode="auto">
            <a:xfrm>
              <a:off x="1459" y="2076"/>
              <a:ext cx="4624" cy="730"/>
            </a:xfrm>
            <a:custGeom>
              <a:avLst/>
              <a:gdLst>
                <a:gd name="T0" fmla="*/ 0 w 4624"/>
                <a:gd name="T1" fmla="*/ 730 h 730"/>
                <a:gd name="T2" fmla="*/ 578 w 4624"/>
                <a:gd name="T3" fmla="*/ 631 h 730"/>
                <a:gd name="T4" fmla="*/ 670 w 4624"/>
                <a:gd name="T5" fmla="*/ 649 h 730"/>
                <a:gd name="T6" fmla="*/ 863 w 4624"/>
                <a:gd name="T7" fmla="*/ 620 h 730"/>
                <a:gd name="T8" fmla="*/ 1040 w 4624"/>
                <a:gd name="T9" fmla="*/ 602 h 730"/>
                <a:gd name="T10" fmla="*/ 2650 w 4624"/>
                <a:gd name="T11" fmla="*/ 497 h 730"/>
                <a:gd name="T12" fmla="*/ 2792 w 4624"/>
                <a:gd name="T13" fmla="*/ 493 h 730"/>
                <a:gd name="T14" fmla="*/ 2858 w 4624"/>
                <a:gd name="T15" fmla="*/ 490 h 730"/>
                <a:gd name="T16" fmla="*/ 2999 w 4624"/>
                <a:gd name="T17" fmla="*/ 494 h 730"/>
                <a:gd name="T18" fmla="*/ 3052 w 4624"/>
                <a:gd name="T19" fmla="*/ 492 h 730"/>
                <a:gd name="T20" fmla="*/ 3110 w 4624"/>
                <a:gd name="T21" fmla="*/ 466 h 730"/>
                <a:gd name="T22" fmla="*/ 3207 w 4624"/>
                <a:gd name="T23" fmla="*/ 410 h 730"/>
                <a:gd name="T24" fmla="*/ 3273 w 4624"/>
                <a:gd name="T25" fmla="*/ 374 h 730"/>
                <a:gd name="T26" fmla="*/ 3577 w 4624"/>
                <a:gd name="T27" fmla="*/ 196 h 730"/>
                <a:gd name="T28" fmla="*/ 3736 w 4624"/>
                <a:gd name="T29" fmla="*/ 149 h 730"/>
                <a:gd name="T30" fmla="*/ 3940 w 4624"/>
                <a:gd name="T31" fmla="*/ 92 h 730"/>
                <a:gd name="T32" fmla="*/ 4203 w 4624"/>
                <a:gd name="T33" fmla="*/ 9 h 730"/>
                <a:gd name="T34" fmla="*/ 4624 w 4624"/>
                <a:gd name="T35" fmla="*/ 0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24" h="730">
                  <a:moveTo>
                    <a:pt x="0" y="730"/>
                  </a:moveTo>
                  <a:lnTo>
                    <a:pt x="578" y="631"/>
                  </a:lnTo>
                  <a:lnTo>
                    <a:pt x="670" y="649"/>
                  </a:lnTo>
                  <a:lnTo>
                    <a:pt x="863" y="620"/>
                  </a:lnTo>
                  <a:lnTo>
                    <a:pt x="1040" y="602"/>
                  </a:lnTo>
                  <a:lnTo>
                    <a:pt x="2650" y="497"/>
                  </a:lnTo>
                  <a:lnTo>
                    <a:pt x="2792" y="493"/>
                  </a:lnTo>
                  <a:lnTo>
                    <a:pt x="2858" y="490"/>
                  </a:lnTo>
                  <a:lnTo>
                    <a:pt x="2999" y="494"/>
                  </a:lnTo>
                  <a:lnTo>
                    <a:pt x="3052" y="492"/>
                  </a:lnTo>
                  <a:lnTo>
                    <a:pt x="3110" y="466"/>
                  </a:lnTo>
                  <a:lnTo>
                    <a:pt x="3207" y="410"/>
                  </a:lnTo>
                  <a:lnTo>
                    <a:pt x="3273" y="374"/>
                  </a:lnTo>
                  <a:lnTo>
                    <a:pt x="3577" y="196"/>
                  </a:lnTo>
                  <a:lnTo>
                    <a:pt x="3736" y="149"/>
                  </a:lnTo>
                  <a:lnTo>
                    <a:pt x="3940" y="92"/>
                  </a:lnTo>
                  <a:lnTo>
                    <a:pt x="4203" y="9"/>
                  </a:lnTo>
                  <a:lnTo>
                    <a:pt x="4624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69"/>
            <p:cNvSpPr>
              <a:spLocks/>
            </p:cNvSpPr>
            <p:nvPr/>
          </p:nvSpPr>
          <p:spPr bwMode="auto">
            <a:xfrm>
              <a:off x="1459" y="2076"/>
              <a:ext cx="4622" cy="730"/>
            </a:xfrm>
            <a:custGeom>
              <a:avLst/>
              <a:gdLst>
                <a:gd name="T0" fmla="*/ 0 w 4622"/>
                <a:gd name="T1" fmla="*/ 730 h 730"/>
                <a:gd name="T2" fmla="*/ 576 w 4622"/>
                <a:gd name="T3" fmla="*/ 632 h 730"/>
                <a:gd name="T4" fmla="*/ 669 w 4622"/>
                <a:gd name="T5" fmla="*/ 650 h 730"/>
                <a:gd name="T6" fmla="*/ 858 w 4622"/>
                <a:gd name="T7" fmla="*/ 622 h 730"/>
                <a:gd name="T8" fmla="*/ 1026 w 4622"/>
                <a:gd name="T9" fmla="*/ 604 h 730"/>
                <a:gd name="T10" fmla="*/ 2650 w 4622"/>
                <a:gd name="T11" fmla="*/ 498 h 730"/>
                <a:gd name="T12" fmla="*/ 2792 w 4622"/>
                <a:gd name="T13" fmla="*/ 495 h 730"/>
                <a:gd name="T14" fmla="*/ 2858 w 4622"/>
                <a:gd name="T15" fmla="*/ 492 h 730"/>
                <a:gd name="T16" fmla="*/ 2999 w 4622"/>
                <a:gd name="T17" fmla="*/ 495 h 730"/>
                <a:gd name="T18" fmla="*/ 3052 w 4622"/>
                <a:gd name="T19" fmla="*/ 493 h 730"/>
                <a:gd name="T20" fmla="*/ 3110 w 4622"/>
                <a:gd name="T21" fmla="*/ 467 h 730"/>
                <a:gd name="T22" fmla="*/ 3208 w 4622"/>
                <a:gd name="T23" fmla="*/ 411 h 730"/>
                <a:gd name="T24" fmla="*/ 3274 w 4622"/>
                <a:gd name="T25" fmla="*/ 375 h 730"/>
                <a:gd name="T26" fmla="*/ 3578 w 4622"/>
                <a:gd name="T27" fmla="*/ 196 h 730"/>
                <a:gd name="T28" fmla="*/ 3738 w 4622"/>
                <a:gd name="T29" fmla="*/ 149 h 730"/>
                <a:gd name="T30" fmla="*/ 3939 w 4622"/>
                <a:gd name="T31" fmla="*/ 93 h 730"/>
                <a:gd name="T32" fmla="*/ 4202 w 4622"/>
                <a:gd name="T33" fmla="*/ 10 h 730"/>
                <a:gd name="T34" fmla="*/ 4622 w 4622"/>
                <a:gd name="T35" fmla="*/ 0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22" h="730">
                  <a:moveTo>
                    <a:pt x="0" y="730"/>
                  </a:moveTo>
                  <a:lnTo>
                    <a:pt x="576" y="632"/>
                  </a:lnTo>
                  <a:lnTo>
                    <a:pt x="669" y="650"/>
                  </a:lnTo>
                  <a:lnTo>
                    <a:pt x="858" y="622"/>
                  </a:lnTo>
                  <a:lnTo>
                    <a:pt x="1026" y="604"/>
                  </a:lnTo>
                  <a:lnTo>
                    <a:pt x="2650" y="498"/>
                  </a:lnTo>
                  <a:lnTo>
                    <a:pt x="2792" y="495"/>
                  </a:lnTo>
                  <a:lnTo>
                    <a:pt x="2858" y="492"/>
                  </a:lnTo>
                  <a:lnTo>
                    <a:pt x="2999" y="495"/>
                  </a:lnTo>
                  <a:lnTo>
                    <a:pt x="3052" y="493"/>
                  </a:lnTo>
                  <a:lnTo>
                    <a:pt x="3110" y="467"/>
                  </a:lnTo>
                  <a:lnTo>
                    <a:pt x="3208" y="411"/>
                  </a:lnTo>
                  <a:lnTo>
                    <a:pt x="3274" y="375"/>
                  </a:lnTo>
                  <a:lnTo>
                    <a:pt x="3578" y="196"/>
                  </a:lnTo>
                  <a:lnTo>
                    <a:pt x="3738" y="149"/>
                  </a:lnTo>
                  <a:lnTo>
                    <a:pt x="3939" y="93"/>
                  </a:lnTo>
                  <a:lnTo>
                    <a:pt x="4202" y="10"/>
                  </a:lnTo>
                  <a:lnTo>
                    <a:pt x="4622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70"/>
            <p:cNvSpPr>
              <a:spLocks/>
            </p:cNvSpPr>
            <p:nvPr/>
          </p:nvSpPr>
          <p:spPr bwMode="auto">
            <a:xfrm>
              <a:off x="1459" y="2075"/>
              <a:ext cx="4614" cy="734"/>
            </a:xfrm>
            <a:custGeom>
              <a:avLst/>
              <a:gdLst>
                <a:gd name="T0" fmla="*/ 0 w 4614"/>
                <a:gd name="T1" fmla="*/ 734 h 734"/>
                <a:gd name="T2" fmla="*/ 574 w 4614"/>
                <a:gd name="T3" fmla="*/ 636 h 734"/>
                <a:gd name="T4" fmla="*/ 666 w 4614"/>
                <a:gd name="T5" fmla="*/ 654 h 734"/>
                <a:gd name="T6" fmla="*/ 846 w 4614"/>
                <a:gd name="T7" fmla="*/ 627 h 734"/>
                <a:gd name="T8" fmla="*/ 980 w 4614"/>
                <a:gd name="T9" fmla="*/ 614 h 734"/>
                <a:gd name="T10" fmla="*/ 2650 w 4614"/>
                <a:gd name="T11" fmla="*/ 504 h 734"/>
                <a:gd name="T12" fmla="*/ 2791 w 4614"/>
                <a:gd name="T13" fmla="*/ 500 h 734"/>
                <a:gd name="T14" fmla="*/ 2859 w 4614"/>
                <a:gd name="T15" fmla="*/ 497 h 734"/>
                <a:gd name="T16" fmla="*/ 3001 w 4614"/>
                <a:gd name="T17" fmla="*/ 502 h 734"/>
                <a:gd name="T18" fmla="*/ 3053 w 4614"/>
                <a:gd name="T19" fmla="*/ 499 h 734"/>
                <a:gd name="T20" fmla="*/ 3111 w 4614"/>
                <a:gd name="T21" fmla="*/ 473 h 734"/>
                <a:gd name="T22" fmla="*/ 3209 w 4614"/>
                <a:gd name="T23" fmla="*/ 416 h 734"/>
                <a:gd name="T24" fmla="*/ 3278 w 4614"/>
                <a:gd name="T25" fmla="*/ 378 h 734"/>
                <a:gd name="T26" fmla="*/ 3579 w 4614"/>
                <a:gd name="T27" fmla="*/ 201 h 734"/>
                <a:gd name="T28" fmla="*/ 3740 w 4614"/>
                <a:gd name="T29" fmla="*/ 153 h 734"/>
                <a:gd name="T30" fmla="*/ 3932 w 4614"/>
                <a:gd name="T31" fmla="*/ 97 h 734"/>
                <a:gd name="T32" fmla="*/ 4196 w 4614"/>
                <a:gd name="T33" fmla="*/ 13 h 734"/>
                <a:gd name="T34" fmla="*/ 4613 w 4614"/>
                <a:gd name="T35" fmla="*/ 1 h 734"/>
                <a:gd name="T36" fmla="*/ 4614 w 4614"/>
                <a:gd name="T37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14" h="734">
                  <a:moveTo>
                    <a:pt x="0" y="734"/>
                  </a:moveTo>
                  <a:lnTo>
                    <a:pt x="574" y="636"/>
                  </a:lnTo>
                  <a:lnTo>
                    <a:pt x="666" y="654"/>
                  </a:lnTo>
                  <a:lnTo>
                    <a:pt x="846" y="627"/>
                  </a:lnTo>
                  <a:lnTo>
                    <a:pt x="980" y="614"/>
                  </a:lnTo>
                  <a:lnTo>
                    <a:pt x="2650" y="504"/>
                  </a:lnTo>
                  <a:lnTo>
                    <a:pt x="2791" y="500"/>
                  </a:lnTo>
                  <a:lnTo>
                    <a:pt x="2859" y="497"/>
                  </a:lnTo>
                  <a:lnTo>
                    <a:pt x="3001" y="502"/>
                  </a:lnTo>
                  <a:lnTo>
                    <a:pt x="3053" y="499"/>
                  </a:lnTo>
                  <a:lnTo>
                    <a:pt x="3111" y="473"/>
                  </a:lnTo>
                  <a:lnTo>
                    <a:pt x="3209" y="416"/>
                  </a:lnTo>
                  <a:lnTo>
                    <a:pt x="3278" y="378"/>
                  </a:lnTo>
                  <a:lnTo>
                    <a:pt x="3579" y="201"/>
                  </a:lnTo>
                  <a:lnTo>
                    <a:pt x="3740" y="153"/>
                  </a:lnTo>
                  <a:lnTo>
                    <a:pt x="3932" y="97"/>
                  </a:lnTo>
                  <a:lnTo>
                    <a:pt x="4196" y="13"/>
                  </a:lnTo>
                  <a:lnTo>
                    <a:pt x="4613" y="1"/>
                  </a:lnTo>
                  <a:lnTo>
                    <a:pt x="4614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71"/>
            <p:cNvSpPr>
              <a:spLocks/>
            </p:cNvSpPr>
            <p:nvPr/>
          </p:nvSpPr>
          <p:spPr bwMode="auto">
            <a:xfrm>
              <a:off x="1459" y="2076"/>
              <a:ext cx="4622" cy="730"/>
            </a:xfrm>
            <a:custGeom>
              <a:avLst/>
              <a:gdLst>
                <a:gd name="T0" fmla="*/ 0 w 4622"/>
                <a:gd name="T1" fmla="*/ 730 h 730"/>
                <a:gd name="T2" fmla="*/ 576 w 4622"/>
                <a:gd name="T3" fmla="*/ 632 h 730"/>
                <a:gd name="T4" fmla="*/ 669 w 4622"/>
                <a:gd name="T5" fmla="*/ 650 h 730"/>
                <a:gd name="T6" fmla="*/ 858 w 4622"/>
                <a:gd name="T7" fmla="*/ 622 h 730"/>
                <a:gd name="T8" fmla="*/ 1026 w 4622"/>
                <a:gd name="T9" fmla="*/ 604 h 730"/>
                <a:gd name="T10" fmla="*/ 2650 w 4622"/>
                <a:gd name="T11" fmla="*/ 498 h 730"/>
                <a:gd name="T12" fmla="*/ 2792 w 4622"/>
                <a:gd name="T13" fmla="*/ 495 h 730"/>
                <a:gd name="T14" fmla="*/ 2858 w 4622"/>
                <a:gd name="T15" fmla="*/ 492 h 730"/>
                <a:gd name="T16" fmla="*/ 2999 w 4622"/>
                <a:gd name="T17" fmla="*/ 495 h 730"/>
                <a:gd name="T18" fmla="*/ 3052 w 4622"/>
                <a:gd name="T19" fmla="*/ 493 h 730"/>
                <a:gd name="T20" fmla="*/ 3110 w 4622"/>
                <a:gd name="T21" fmla="*/ 467 h 730"/>
                <a:gd name="T22" fmla="*/ 3208 w 4622"/>
                <a:gd name="T23" fmla="*/ 411 h 730"/>
                <a:gd name="T24" fmla="*/ 3274 w 4622"/>
                <a:gd name="T25" fmla="*/ 375 h 730"/>
                <a:gd name="T26" fmla="*/ 3578 w 4622"/>
                <a:gd name="T27" fmla="*/ 196 h 730"/>
                <a:gd name="T28" fmla="*/ 3738 w 4622"/>
                <a:gd name="T29" fmla="*/ 149 h 730"/>
                <a:gd name="T30" fmla="*/ 3939 w 4622"/>
                <a:gd name="T31" fmla="*/ 93 h 730"/>
                <a:gd name="T32" fmla="*/ 4202 w 4622"/>
                <a:gd name="T33" fmla="*/ 10 h 730"/>
                <a:gd name="T34" fmla="*/ 4622 w 4622"/>
                <a:gd name="T35" fmla="*/ 0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22" h="730">
                  <a:moveTo>
                    <a:pt x="0" y="730"/>
                  </a:moveTo>
                  <a:lnTo>
                    <a:pt x="576" y="632"/>
                  </a:lnTo>
                  <a:lnTo>
                    <a:pt x="669" y="650"/>
                  </a:lnTo>
                  <a:lnTo>
                    <a:pt x="858" y="622"/>
                  </a:lnTo>
                  <a:lnTo>
                    <a:pt x="1026" y="604"/>
                  </a:lnTo>
                  <a:lnTo>
                    <a:pt x="2650" y="498"/>
                  </a:lnTo>
                  <a:lnTo>
                    <a:pt x="2792" y="495"/>
                  </a:lnTo>
                  <a:lnTo>
                    <a:pt x="2858" y="492"/>
                  </a:lnTo>
                  <a:lnTo>
                    <a:pt x="2999" y="495"/>
                  </a:lnTo>
                  <a:lnTo>
                    <a:pt x="3052" y="493"/>
                  </a:lnTo>
                  <a:lnTo>
                    <a:pt x="3110" y="467"/>
                  </a:lnTo>
                  <a:lnTo>
                    <a:pt x="3208" y="411"/>
                  </a:lnTo>
                  <a:lnTo>
                    <a:pt x="3274" y="375"/>
                  </a:lnTo>
                  <a:lnTo>
                    <a:pt x="3578" y="196"/>
                  </a:lnTo>
                  <a:lnTo>
                    <a:pt x="3738" y="149"/>
                  </a:lnTo>
                  <a:lnTo>
                    <a:pt x="3939" y="93"/>
                  </a:lnTo>
                  <a:lnTo>
                    <a:pt x="4202" y="10"/>
                  </a:lnTo>
                  <a:lnTo>
                    <a:pt x="4622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72"/>
            <p:cNvSpPr>
              <a:spLocks/>
            </p:cNvSpPr>
            <p:nvPr/>
          </p:nvSpPr>
          <p:spPr bwMode="auto">
            <a:xfrm>
              <a:off x="1459" y="2075"/>
              <a:ext cx="4614" cy="734"/>
            </a:xfrm>
            <a:custGeom>
              <a:avLst/>
              <a:gdLst>
                <a:gd name="T0" fmla="*/ 0 w 4614"/>
                <a:gd name="T1" fmla="*/ 734 h 734"/>
                <a:gd name="T2" fmla="*/ 574 w 4614"/>
                <a:gd name="T3" fmla="*/ 636 h 734"/>
                <a:gd name="T4" fmla="*/ 666 w 4614"/>
                <a:gd name="T5" fmla="*/ 654 h 734"/>
                <a:gd name="T6" fmla="*/ 846 w 4614"/>
                <a:gd name="T7" fmla="*/ 627 h 734"/>
                <a:gd name="T8" fmla="*/ 980 w 4614"/>
                <a:gd name="T9" fmla="*/ 614 h 734"/>
                <a:gd name="T10" fmla="*/ 2650 w 4614"/>
                <a:gd name="T11" fmla="*/ 504 h 734"/>
                <a:gd name="T12" fmla="*/ 2791 w 4614"/>
                <a:gd name="T13" fmla="*/ 500 h 734"/>
                <a:gd name="T14" fmla="*/ 2859 w 4614"/>
                <a:gd name="T15" fmla="*/ 497 h 734"/>
                <a:gd name="T16" fmla="*/ 3001 w 4614"/>
                <a:gd name="T17" fmla="*/ 502 h 734"/>
                <a:gd name="T18" fmla="*/ 3053 w 4614"/>
                <a:gd name="T19" fmla="*/ 499 h 734"/>
                <a:gd name="T20" fmla="*/ 3111 w 4614"/>
                <a:gd name="T21" fmla="*/ 473 h 734"/>
                <a:gd name="T22" fmla="*/ 3209 w 4614"/>
                <a:gd name="T23" fmla="*/ 416 h 734"/>
                <a:gd name="T24" fmla="*/ 3278 w 4614"/>
                <a:gd name="T25" fmla="*/ 378 h 734"/>
                <a:gd name="T26" fmla="*/ 3579 w 4614"/>
                <a:gd name="T27" fmla="*/ 201 h 734"/>
                <a:gd name="T28" fmla="*/ 3740 w 4614"/>
                <a:gd name="T29" fmla="*/ 153 h 734"/>
                <a:gd name="T30" fmla="*/ 3932 w 4614"/>
                <a:gd name="T31" fmla="*/ 97 h 734"/>
                <a:gd name="T32" fmla="*/ 4196 w 4614"/>
                <a:gd name="T33" fmla="*/ 13 h 734"/>
                <a:gd name="T34" fmla="*/ 4613 w 4614"/>
                <a:gd name="T35" fmla="*/ 1 h 734"/>
                <a:gd name="T36" fmla="*/ 4614 w 4614"/>
                <a:gd name="T37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14" h="734">
                  <a:moveTo>
                    <a:pt x="0" y="734"/>
                  </a:moveTo>
                  <a:lnTo>
                    <a:pt x="574" y="636"/>
                  </a:lnTo>
                  <a:lnTo>
                    <a:pt x="666" y="654"/>
                  </a:lnTo>
                  <a:lnTo>
                    <a:pt x="846" y="627"/>
                  </a:lnTo>
                  <a:lnTo>
                    <a:pt x="980" y="614"/>
                  </a:lnTo>
                  <a:lnTo>
                    <a:pt x="2650" y="504"/>
                  </a:lnTo>
                  <a:lnTo>
                    <a:pt x="2791" y="500"/>
                  </a:lnTo>
                  <a:lnTo>
                    <a:pt x="2859" y="497"/>
                  </a:lnTo>
                  <a:lnTo>
                    <a:pt x="3001" y="502"/>
                  </a:lnTo>
                  <a:lnTo>
                    <a:pt x="3053" y="499"/>
                  </a:lnTo>
                  <a:lnTo>
                    <a:pt x="3111" y="473"/>
                  </a:lnTo>
                  <a:lnTo>
                    <a:pt x="3209" y="416"/>
                  </a:lnTo>
                  <a:lnTo>
                    <a:pt x="3278" y="378"/>
                  </a:lnTo>
                  <a:lnTo>
                    <a:pt x="3579" y="201"/>
                  </a:lnTo>
                  <a:lnTo>
                    <a:pt x="3740" y="153"/>
                  </a:lnTo>
                  <a:lnTo>
                    <a:pt x="3932" y="97"/>
                  </a:lnTo>
                  <a:lnTo>
                    <a:pt x="4196" y="13"/>
                  </a:lnTo>
                  <a:lnTo>
                    <a:pt x="4613" y="1"/>
                  </a:lnTo>
                  <a:lnTo>
                    <a:pt x="4614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73"/>
            <p:cNvSpPr>
              <a:spLocks/>
            </p:cNvSpPr>
            <p:nvPr/>
          </p:nvSpPr>
          <p:spPr bwMode="auto">
            <a:xfrm>
              <a:off x="1459" y="2076"/>
              <a:ext cx="4624" cy="1147"/>
            </a:xfrm>
            <a:custGeom>
              <a:avLst/>
              <a:gdLst>
                <a:gd name="T0" fmla="*/ 0 w 4624"/>
                <a:gd name="T1" fmla="*/ 730 h 1147"/>
                <a:gd name="T2" fmla="*/ 411 w 4624"/>
                <a:gd name="T3" fmla="*/ 800 h 1147"/>
                <a:gd name="T4" fmla="*/ 496 w 4624"/>
                <a:gd name="T5" fmla="*/ 834 h 1147"/>
                <a:gd name="T6" fmla="*/ 855 w 4624"/>
                <a:gd name="T7" fmla="*/ 903 h 1147"/>
                <a:gd name="T8" fmla="*/ 1034 w 4624"/>
                <a:gd name="T9" fmla="*/ 930 h 1147"/>
                <a:gd name="T10" fmla="*/ 2631 w 4624"/>
                <a:gd name="T11" fmla="*/ 1117 h 1147"/>
                <a:gd name="T12" fmla="*/ 2761 w 4624"/>
                <a:gd name="T13" fmla="*/ 1128 h 1147"/>
                <a:gd name="T14" fmla="*/ 2846 w 4624"/>
                <a:gd name="T15" fmla="*/ 1137 h 1147"/>
                <a:gd name="T16" fmla="*/ 3155 w 4624"/>
                <a:gd name="T17" fmla="*/ 1147 h 1147"/>
                <a:gd name="T18" fmla="*/ 3209 w 4624"/>
                <a:gd name="T19" fmla="*/ 1143 h 1147"/>
                <a:gd name="T20" fmla="*/ 3266 w 4624"/>
                <a:gd name="T21" fmla="*/ 1117 h 1147"/>
                <a:gd name="T22" fmla="*/ 3517 w 4624"/>
                <a:gd name="T23" fmla="*/ 975 h 1147"/>
                <a:gd name="T24" fmla="*/ 3607 w 4624"/>
                <a:gd name="T25" fmla="*/ 921 h 1147"/>
                <a:gd name="T26" fmla="*/ 3906 w 4624"/>
                <a:gd name="T27" fmla="*/ 752 h 1147"/>
                <a:gd name="T28" fmla="*/ 4010 w 4624"/>
                <a:gd name="T29" fmla="*/ 659 h 1147"/>
                <a:gd name="T30" fmla="*/ 4187 w 4624"/>
                <a:gd name="T31" fmla="*/ 499 h 1147"/>
                <a:gd name="T32" fmla="*/ 4387 w 4624"/>
                <a:gd name="T33" fmla="*/ 328 h 1147"/>
                <a:gd name="T34" fmla="*/ 4624 w 4624"/>
                <a:gd name="T35" fmla="*/ 0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24" h="1147">
                  <a:moveTo>
                    <a:pt x="0" y="730"/>
                  </a:moveTo>
                  <a:lnTo>
                    <a:pt x="411" y="800"/>
                  </a:lnTo>
                  <a:lnTo>
                    <a:pt x="496" y="834"/>
                  </a:lnTo>
                  <a:lnTo>
                    <a:pt x="855" y="903"/>
                  </a:lnTo>
                  <a:lnTo>
                    <a:pt x="1034" y="930"/>
                  </a:lnTo>
                  <a:lnTo>
                    <a:pt x="2631" y="1117"/>
                  </a:lnTo>
                  <a:lnTo>
                    <a:pt x="2761" y="1128"/>
                  </a:lnTo>
                  <a:lnTo>
                    <a:pt x="2846" y="1137"/>
                  </a:lnTo>
                  <a:lnTo>
                    <a:pt x="3155" y="1147"/>
                  </a:lnTo>
                  <a:lnTo>
                    <a:pt x="3209" y="1143"/>
                  </a:lnTo>
                  <a:lnTo>
                    <a:pt x="3266" y="1117"/>
                  </a:lnTo>
                  <a:lnTo>
                    <a:pt x="3517" y="975"/>
                  </a:lnTo>
                  <a:lnTo>
                    <a:pt x="3607" y="921"/>
                  </a:lnTo>
                  <a:lnTo>
                    <a:pt x="3906" y="752"/>
                  </a:lnTo>
                  <a:lnTo>
                    <a:pt x="4010" y="659"/>
                  </a:lnTo>
                  <a:lnTo>
                    <a:pt x="4187" y="499"/>
                  </a:lnTo>
                  <a:lnTo>
                    <a:pt x="4387" y="328"/>
                  </a:lnTo>
                  <a:lnTo>
                    <a:pt x="4624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74"/>
            <p:cNvSpPr>
              <a:spLocks/>
            </p:cNvSpPr>
            <p:nvPr/>
          </p:nvSpPr>
          <p:spPr bwMode="auto">
            <a:xfrm>
              <a:off x="1459" y="2076"/>
              <a:ext cx="4622" cy="1146"/>
            </a:xfrm>
            <a:custGeom>
              <a:avLst/>
              <a:gdLst>
                <a:gd name="T0" fmla="*/ 0 w 4622"/>
                <a:gd name="T1" fmla="*/ 728 h 1146"/>
                <a:gd name="T2" fmla="*/ 412 w 4622"/>
                <a:gd name="T3" fmla="*/ 799 h 1146"/>
                <a:gd name="T4" fmla="*/ 497 w 4622"/>
                <a:gd name="T5" fmla="*/ 833 h 1146"/>
                <a:gd name="T6" fmla="*/ 850 w 4622"/>
                <a:gd name="T7" fmla="*/ 901 h 1146"/>
                <a:gd name="T8" fmla="*/ 1019 w 4622"/>
                <a:gd name="T9" fmla="*/ 927 h 1146"/>
                <a:gd name="T10" fmla="*/ 2631 w 4622"/>
                <a:gd name="T11" fmla="*/ 1116 h 1146"/>
                <a:gd name="T12" fmla="*/ 2761 w 4622"/>
                <a:gd name="T13" fmla="*/ 1127 h 1146"/>
                <a:gd name="T14" fmla="*/ 2846 w 4622"/>
                <a:gd name="T15" fmla="*/ 1136 h 1146"/>
                <a:gd name="T16" fmla="*/ 3155 w 4622"/>
                <a:gd name="T17" fmla="*/ 1146 h 1146"/>
                <a:gd name="T18" fmla="*/ 3209 w 4622"/>
                <a:gd name="T19" fmla="*/ 1142 h 1146"/>
                <a:gd name="T20" fmla="*/ 3266 w 4622"/>
                <a:gd name="T21" fmla="*/ 1116 h 1146"/>
                <a:gd name="T22" fmla="*/ 3517 w 4622"/>
                <a:gd name="T23" fmla="*/ 973 h 1146"/>
                <a:gd name="T24" fmla="*/ 3606 w 4622"/>
                <a:gd name="T25" fmla="*/ 920 h 1146"/>
                <a:gd name="T26" fmla="*/ 3904 w 4622"/>
                <a:gd name="T27" fmla="*/ 750 h 1146"/>
                <a:gd name="T28" fmla="*/ 4008 w 4622"/>
                <a:gd name="T29" fmla="*/ 657 h 1146"/>
                <a:gd name="T30" fmla="*/ 4184 w 4622"/>
                <a:gd name="T31" fmla="*/ 499 h 1146"/>
                <a:gd name="T32" fmla="*/ 4384 w 4622"/>
                <a:gd name="T33" fmla="*/ 327 h 1146"/>
                <a:gd name="T34" fmla="*/ 4622 w 4622"/>
                <a:gd name="T35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22" h="1146">
                  <a:moveTo>
                    <a:pt x="0" y="728"/>
                  </a:moveTo>
                  <a:lnTo>
                    <a:pt x="412" y="799"/>
                  </a:lnTo>
                  <a:lnTo>
                    <a:pt x="497" y="833"/>
                  </a:lnTo>
                  <a:lnTo>
                    <a:pt x="850" y="901"/>
                  </a:lnTo>
                  <a:lnTo>
                    <a:pt x="1019" y="927"/>
                  </a:lnTo>
                  <a:lnTo>
                    <a:pt x="2631" y="1116"/>
                  </a:lnTo>
                  <a:lnTo>
                    <a:pt x="2761" y="1127"/>
                  </a:lnTo>
                  <a:lnTo>
                    <a:pt x="2846" y="1136"/>
                  </a:lnTo>
                  <a:lnTo>
                    <a:pt x="3155" y="1146"/>
                  </a:lnTo>
                  <a:lnTo>
                    <a:pt x="3209" y="1142"/>
                  </a:lnTo>
                  <a:lnTo>
                    <a:pt x="3266" y="1116"/>
                  </a:lnTo>
                  <a:lnTo>
                    <a:pt x="3517" y="973"/>
                  </a:lnTo>
                  <a:lnTo>
                    <a:pt x="3606" y="920"/>
                  </a:lnTo>
                  <a:lnTo>
                    <a:pt x="3904" y="750"/>
                  </a:lnTo>
                  <a:lnTo>
                    <a:pt x="4008" y="657"/>
                  </a:lnTo>
                  <a:lnTo>
                    <a:pt x="4184" y="499"/>
                  </a:lnTo>
                  <a:lnTo>
                    <a:pt x="4384" y="327"/>
                  </a:lnTo>
                  <a:lnTo>
                    <a:pt x="4622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75"/>
            <p:cNvSpPr>
              <a:spLocks/>
            </p:cNvSpPr>
            <p:nvPr/>
          </p:nvSpPr>
          <p:spPr bwMode="auto">
            <a:xfrm>
              <a:off x="1459" y="2076"/>
              <a:ext cx="4614" cy="1141"/>
            </a:xfrm>
            <a:custGeom>
              <a:avLst/>
              <a:gdLst>
                <a:gd name="T0" fmla="*/ 0 w 4614"/>
                <a:gd name="T1" fmla="*/ 726 h 1141"/>
                <a:gd name="T2" fmla="*/ 413 w 4614"/>
                <a:gd name="T3" fmla="*/ 797 h 1141"/>
                <a:gd name="T4" fmla="*/ 499 w 4614"/>
                <a:gd name="T5" fmla="*/ 831 h 1141"/>
                <a:gd name="T6" fmla="*/ 837 w 4614"/>
                <a:gd name="T7" fmla="*/ 896 h 1141"/>
                <a:gd name="T8" fmla="*/ 974 w 4614"/>
                <a:gd name="T9" fmla="*/ 917 h 1141"/>
                <a:gd name="T10" fmla="*/ 2631 w 4614"/>
                <a:gd name="T11" fmla="*/ 1112 h 1141"/>
                <a:gd name="T12" fmla="*/ 2761 w 4614"/>
                <a:gd name="T13" fmla="*/ 1122 h 1141"/>
                <a:gd name="T14" fmla="*/ 2847 w 4614"/>
                <a:gd name="T15" fmla="*/ 1132 h 1141"/>
                <a:gd name="T16" fmla="*/ 3154 w 4614"/>
                <a:gd name="T17" fmla="*/ 1141 h 1141"/>
                <a:gd name="T18" fmla="*/ 3208 w 4614"/>
                <a:gd name="T19" fmla="*/ 1138 h 1141"/>
                <a:gd name="T20" fmla="*/ 3264 w 4614"/>
                <a:gd name="T21" fmla="*/ 1112 h 1141"/>
                <a:gd name="T22" fmla="*/ 3514 w 4614"/>
                <a:gd name="T23" fmla="*/ 968 h 1141"/>
                <a:gd name="T24" fmla="*/ 3600 w 4614"/>
                <a:gd name="T25" fmla="*/ 915 h 1141"/>
                <a:gd name="T26" fmla="*/ 3896 w 4614"/>
                <a:gd name="T27" fmla="*/ 746 h 1141"/>
                <a:gd name="T28" fmla="*/ 4008 w 4614"/>
                <a:gd name="T29" fmla="*/ 646 h 1141"/>
                <a:gd name="T30" fmla="*/ 4170 w 4614"/>
                <a:gd name="T31" fmla="*/ 501 h 1141"/>
                <a:gd name="T32" fmla="*/ 4375 w 4614"/>
                <a:gd name="T33" fmla="*/ 326 h 1141"/>
                <a:gd name="T34" fmla="*/ 4614 w 4614"/>
                <a:gd name="T35" fmla="*/ 0 h 1141"/>
                <a:gd name="T36" fmla="*/ 4614 w 4614"/>
                <a:gd name="T37" fmla="*/ 0 h 1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14" h="1141">
                  <a:moveTo>
                    <a:pt x="0" y="726"/>
                  </a:moveTo>
                  <a:lnTo>
                    <a:pt x="413" y="797"/>
                  </a:lnTo>
                  <a:lnTo>
                    <a:pt x="499" y="831"/>
                  </a:lnTo>
                  <a:lnTo>
                    <a:pt x="837" y="896"/>
                  </a:lnTo>
                  <a:lnTo>
                    <a:pt x="974" y="917"/>
                  </a:lnTo>
                  <a:lnTo>
                    <a:pt x="2631" y="1112"/>
                  </a:lnTo>
                  <a:lnTo>
                    <a:pt x="2761" y="1122"/>
                  </a:lnTo>
                  <a:lnTo>
                    <a:pt x="2847" y="1132"/>
                  </a:lnTo>
                  <a:lnTo>
                    <a:pt x="3154" y="1141"/>
                  </a:lnTo>
                  <a:lnTo>
                    <a:pt x="3208" y="1138"/>
                  </a:lnTo>
                  <a:lnTo>
                    <a:pt x="3264" y="1112"/>
                  </a:lnTo>
                  <a:lnTo>
                    <a:pt x="3514" y="968"/>
                  </a:lnTo>
                  <a:lnTo>
                    <a:pt x="3600" y="915"/>
                  </a:lnTo>
                  <a:lnTo>
                    <a:pt x="3896" y="746"/>
                  </a:lnTo>
                  <a:lnTo>
                    <a:pt x="4008" y="646"/>
                  </a:lnTo>
                  <a:lnTo>
                    <a:pt x="4170" y="501"/>
                  </a:lnTo>
                  <a:lnTo>
                    <a:pt x="4375" y="326"/>
                  </a:lnTo>
                  <a:lnTo>
                    <a:pt x="4614" y="0"/>
                  </a:lnTo>
                  <a:lnTo>
                    <a:pt x="4614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76"/>
            <p:cNvSpPr>
              <a:spLocks/>
            </p:cNvSpPr>
            <p:nvPr/>
          </p:nvSpPr>
          <p:spPr bwMode="auto">
            <a:xfrm>
              <a:off x="1459" y="2076"/>
              <a:ext cx="4622" cy="1146"/>
            </a:xfrm>
            <a:custGeom>
              <a:avLst/>
              <a:gdLst>
                <a:gd name="T0" fmla="*/ 0 w 4622"/>
                <a:gd name="T1" fmla="*/ 728 h 1146"/>
                <a:gd name="T2" fmla="*/ 412 w 4622"/>
                <a:gd name="T3" fmla="*/ 799 h 1146"/>
                <a:gd name="T4" fmla="*/ 497 w 4622"/>
                <a:gd name="T5" fmla="*/ 833 h 1146"/>
                <a:gd name="T6" fmla="*/ 850 w 4622"/>
                <a:gd name="T7" fmla="*/ 901 h 1146"/>
                <a:gd name="T8" fmla="*/ 1019 w 4622"/>
                <a:gd name="T9" fmla="*/ 927 h 1146"/>
                <a:gd name="T10" fmla="*/ 2631 w 4622"/>
                <a:gd name="T11" fmla="*/ 1116 h 1146"/>
                <a:gd name="T12" fmla="*/ 2761 w 4622"/>
                <a:gd name="T13" fmla="*/ 1127 h 1146"/>
                <a:gd name="T14" fmla="*/ 2846 w 4622"/>
                <a:gd name="T15" fmla="*/ 1136 h 1146"/>
                <a:gd name="T16" fmla="*/ 3155 w 4622"/>
                <a:gd name="T17" fmla="*/ 1146 h 1146"/>
                <a:gd name="T18" fmla="*/ 3209 w 4622"/>
                <a:gd name="T19" fmla="*/ 1142 h 1146"/>
                <a:gd name="T20" fmla="*/ 3266 w 4622"/>
                <a:gd name="T21" fmla="*/ 1116 h 1146"/>
                <a:gd name="T22" fmla="*/ 3517 w 4622"/>
                <a:gd name="T23" fmla="*/ 973 h 1146"/>
                <a:gd name="T24" fmla="*/ 3606 w 4622"/>
                <a:gd name="T25" fmla="*/ 920 h 1146"/>
                <a:gd name="T26" fmla="*/ 3904 w 4622"/>
                <a:gd name="T27" fmla="*/ 750 h 1146"/>
                <a:gd name="T28" fmla="*/ 4008 w 4622"/>
                <a:gd name="T29" fmla="*/ 657 h 1146"/>
                <a:gd name="T30" fmla="*/ 4184 w 4622"/>
                <a:gd name="T31" fmla="*/ 499 h 1146"/>
                <a:gd name="T32" fmla="*/ 4384 w 4622"/>
                <a:gd name="T33" fmla="*/ 327 h 1146"/>
                <a:gd name="T34" fmla="*/ 4622 w 4622"/>
                <a:gd name="T35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22" h="1146">
                  <a:moveTo>
                    <a:pt x="0" y="728"/>
                  </a:moveTo>
                  <a:lnTo>
                    <a:pt x="412" y="799"/>
                  </a:lnTo>
                  <a:lnTo>
                    <a:pt x="497" y="833"/>
                  </a:lnTo>
                  <a:lnTo>
                    <a:pt x="850" y="901"/>
                  </a:lnTo>
                  <a:lnTo>
                    <a:pt x="1019" y="927"/>
                  </a:lnTo>
                  <a:lnTo>
                    <a:pt x="2631" y="1116"/>
                  </a:lnTo>
                  <a:lnTo>
                    <a:pt x="2761" y="1127"/>
                  </a:lnTo>
                  <a:lnTo>
                    <a:pt x="2846" y="1136"/>
                  </a:lnTo>
                  <a:lnTo>
                    <a:pt x="3155" y="1146"/>
                  </a:lnTo>
                  <a:lnTo>
                    <a:pt x="3209" y="1142"/>
                  </a:lnTo>
                  <a:lnTo>
                    <a:pt x="3266" y="1116"/>
                  </a:lnTo>
                  <a:lnTo>
                    <a:pt x="3517" y="973"/>
                  </a:lnTo>
                  <a:lnTo>
                    <a:pt x="3606" y="920"/>
                  </a:lnTo>
                  <a:lnTo>
                    <a:pt x="3904" y="750"/>
                  </a:lnTo>
                  <a:lnTo>
                    <a:pt x="4008" y="657"/>
                  </a:lnTo>
                  <a:lnTo>
                    <a:pt x="4184" y="499"/>
                  </a:lnTo>
                  <a:lnTo>
                    <a:pt x="4384" y="327"/>
                  </a:lnTo>
                  <a:lnTo>
                    <a:pt x="4622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77"/>
            <p:cNvSpPr>
              <a:spLocks/>
            </p:cNvSpPr>
            <p:nvPr/>
          </p:nvSpPr>
          <p:spPr bwMode="auto">
            <a:xfrm>
              <a:off x="1459" y="2076"/>
              <a:ext cx="4614" cy="1141"/>
            </a:xfrm>
            <a:custGeom>
              <a:avLst/>
              <a:gdLst>
                <a:gd name="T0" fmla="*/ 0 w 4614"/>
                <a:gd name="T1" fmla="*/ 726 h 1141"/>
                <a:gd name="T2" fmla="*/ 413 w 4614"/>
                <a:gd name="T3" fmla="*/ 797 h 1141"/>
                <a:gd name="T4" fmla="*/ 499 w 4614"/>
                <a:gd name="T5" fmla="*/ 831 h 1141"/>
                <a:gd name="T6" fmla="*/ 837 w 4614"/>
                <a:gd name="T7" fmla="*/ 896 h 1141"/>
                <a:gd name="T8" fmla="*/ 974 w 4614"/>
                <a:gd name="T9" fmla="*/ 917 h 1141"/>
                <a:gd name="T10" fmla="*/ 2631 w 4614"/>
                <a:gd name="T11" fmla="*/ 1112 h 1141"/>
                <a:gd name="T12" fmla="*/ 2761 w 4614"/>
                <a:gd name="T13" fmla="*/ 1122 h 1141"/>
                <a:gd name="T14" fmla="*/ 2847 w 4614"/>
                <a:gd name="T15" fmla="*/ 1132 h 1141"/>
                <a:gd name="T16" fmla="*/ 3154 w 4614"/>
                <a:gd name="T17" fmla="*/ 1141 h 1141"/>
                <a:gd name="T18" fmla="*/ 3208 w 4614"/>
                <a:gd name="T19" fmla="*/ 1138 h 1141"/>
                <a:gd name="T20" fmla="*/ 3264 w 4614"/>
                <a:gd name="T21" fmla="*/ 1112 h 1141"/>
                <a:gd name="T22" fmla="*/ 3514 w 4614"/>
                <a:gd name="T23" fmla="*/ 968 h 1141"/>
                <a:gd name="T24" fmla="*/ 3600 w 4614"/>
                <a:gd name="T25" fmla="*/ 915 h 1141"/>
                <a:gd name="T26" fmla="*/ 3896 w 4614"/>
                <a:gd name="T27" fmla="*/ 746 h 1141"/>
                <a:gd name="T28" fmla="*/ 4008 w 4614"/>
                <a:gd name="T29" fmla="*/ 646 h 1141"/>
                <a:gd name="T30" fmla="*/ 4170 w 4614"/>
                <a:gd name="T31" fmla="*/ 501 h 1141"/>
                <a:gd name="T32" fmla="*/ 4375 w 4614"/>
                <a:gd name="T33" fmla="*/ 326 h 1141"/>
                <a:gd name="T34" fmla="*/ 4614 w 4614"/>
                <a:gd name="T35" fmla="*/ 0 h 1141"/>
                <a:gd name="T36" fmla="*/ 4614 w 4614"/>
                <a:gd name="T37" fmla="*/ 0 h 1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14" h="1141">
                  <a:moveTo>
                    <a:pt x="0" y="726"/>
                  </a:moveTo>
                  <a:lnTo>
                    <a:pt x="413" y="797"/>
                  </a:lnTo>
                  <a:lnTo>
                    <a:pt x="499" y="831"/>
                  </a:lnTo>
                  <a:lnTo>
                    <a:pt x="837" y="896"/>
                  </a:lnTo>
                  <a:lnTo>
                    <a:pt x="974" y="917"/>
                  </a:lnTo>
                  <a:lnTo>
                    <a:pt x="2631" y="1112"/>
                  </a:lnTo>
                  <a:lnTo>
                    <a:pt x="2761" y="1122"/>
                  </a:lnTo>
                  <a:lnTo>
                    <a:pt x="2847" y="1132"/>
                  </a:lnTo>
                  <a:lnTo>
                    <a:pt x="3154" y="1141"/>
                  </a:lnTo>
                  <a:lnTo>
                    <a:pt x="3208" y="1138"/>
                  </a:lnTo>
                  <a:lnTo>
                    <a:pt x="3264" y="1112"/>
                  </a:lnTo>
                  <a:lnTo>
                    <a:pt x="3514" y="968"/>
                  </a:lnTo>
                  <a:lnTo>
                    <a:pt x="3600" y="915"/>
                  </a:lnTo>
                  <a:lnTo>
                    <a:pt x="3896" y="746"/>
                  </a:lnTo>
                  <a:lnTo>
                    <a:pt x="4008" y="646"/>
                  </a:lnTo>
                  <a:lnTo>
                    <a:pt x="4170" y="501"/>
                  </a:lnTo>
                  <a:lnTo>
                    <a:pt x="4375" y="326"/>
                  </a:lnTo>
                  <a:lnTo>
                    <a:pt x="4614" y="0"/>
                  </a:lnTo>
                  <a:lnTo>
                    <a:pt x="4614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Line 78"/>
            <p:cNvSpPr>
              <a:spLocks noChangeShapeType="1"/>
            </p:cNvSpPr>
            <p:nvPr/>
          </p:nvSpPr>
          <p:spPr bwMode="auto">
            <a:xfrm flipH="1">
              <a:off x="1826" y="2691"/>
              <a:ext cx="226" cy="2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79"/>
            <p:cNvSpPr>
              <a:spLocks/>
            </p:cNvSpPr>
            <p:nvPr/>
          </p:nvSpPr>
          <p:spPr bwMode="auto">
            <a:xfrm>
              <a:off x="1941" y="2494"/>
              <a:ext cx="216" cy="2"/>
            </a:xfrm>
            <a:custGeom>
              <a:avLst/>
              <a:gdLst>
                <a:gd name="T0" fmla="*/ 214 w 216"/>
                <a:gd name="T1" fmla="*/ 2 h 2"/>
                <a:gd name="T2" fmla="*/ 209 w 216"/>
                <a:gd name="T3" fmla="*/ 2 h 2"/>
                <a:gd name="T4" fmla="*/ 205 w 216"/>
                <a:gd name="T5" fmla="*/ 2 h 2"/>
                <a:gd name="T6" fmla="*/ 201 w 216"/>
                <a:gd name="T7" fmla="*/ 1 h 2"/>
                <a:gd name="T8" fmla="*/ 197 w 216"/>
                <a:gd name="T9" fmla="*/ 1 h 2"/>
                <a:gd name="T10" fmla="*/ 192 w 216"/>
                <a:gd name="T11" fmla="*/ 1 h 2"/>
                <a:gd name="T12" fmla="*/ 188 w 216"/>
                <a:gd name="T13" fmla="*/ 1 h 2"/>
                <a:gd name="T14" fmla="*/ 183 w 216"/>
                <a:gd name="T15" fmla="*/ 1 h 2"/>
                <a:gd name="T16" fmla="*/ 179 w 216"/>
                <a:gd name="T17" fmla="*/ 1 h 2"/>
                <a:gd name="T18" fmla="*/ 175 w 216"/>
                <a:gd name="T19" fmla="*/ 1 h 2"/>
                <a:gd name="T20" fmla="*/ 171 w 216"/>
                <a:gd name="T21" fmla="*/ 1 h 2"/>
                <a:gd name="T22" fmla="*/ 166 w 216"/>
                <a:gd name="T23" fmla="*/ 1 h 2"/>
                <a:gd name="T24" fmla="*/ 162 w 216"/>
                <a:gd name="T25" fmla="*/ 1 h 2"/>
                <a:gd name="T26" fmla="*/ 157 w 216"/>
                <a:gd name="T27" fmla="*/ 1 h 2"/>
                <a:gd name="T28" fmla="*/ 153 w 216"/>
                <a:gd name="T29" fmla="*/ 1 h 2"/>
                <a:gd name="T30" fmla="*/ 148 w 216"/>
                <a:gd name="T31" fmla="*/ 1 h 2"/>
                <a:gd name="T32" fmla="*/ 144 w 216"/>
                <a:gd name="T33" fmla="*/ 1 h 2"/>
                <a:gd name="T34" fmla="*/ 140 w 216"/>
                <a:gd name="T35" fmla="*/ 0 h 2"/>
                <a:gd name="T36" fmla="*/ 136 w 216"/>
                <a:gd name="T37" fmla="*/ 0 h 2"/>
                <a:gd name="T38" fmla="*/ 131 w 216"/>
                <a:gd name="T39" fmla="*/ 0 h 2"/>
                <a:gd name="T40" fmla="*/ 127 w 216"/>
                <a:gd name="T41" fmla="*/ 0 h 2"/>
                <a:gd name="T42" fmla="*/ 122 w 216"/>
                <a:gd name="T43" fmla="*/ 0 h 2"/>
                <a:gd name="T44" fmla="*/ 118 w 216"/>
                <a:gd name="T45" fmla="*/ 0 h 2"/>
                <a:gd name="T46" fmla="*/ 114 w 216"/>
                <a:gd name="T47" fmla="*/ 0 h 2"/>
                <a:gd name="T48" fmla="*/ 110 w 216"/>
                <a:gd name="T49" fmla="*/ 0 h 2"/>
                <a:gd name="T50" fmla="*/ 104 w 216"/>
                <a:gd name="T51" fmla="*/ 0 h 2"/>
                <a:gd name="T52" fmla="*/ 100 w 216"/>
                <a:gd name="T53" fmla="*/ 0 h 2"/>
                <a:gd name="T54" fmla="*/ 96 w 216"/>
                <a:gd name="T55" fmla="*/ 0 h 2"/>
                <a:gd name="T56" fmla="*/ 92 w 216"/>
                <a:gd name="T57" fmla="*/ 0 h 2"/>
                <a:gd name="T58" fmla="*/ 87 w 216"/>
                <a:gd name="T59" fmla="*/ 0 h 2"/>
                <a:gd name="T60" fmla="*/ 83 w 216"/>
                <a:gd name="T61" fmla="*/ 0 h 2"/>
                <a:gd name="T62" fmla="*/ 79 w 216"/>
                <a:gd name="T63" fmla="*/ 0 h 2"/>
                <a:gd name="T64" fmla="*/ 75 w 216"/>
                <a:gd name="T65" fmla="*/ 0 h 2"/>
                <a:gd name="T66" fmla="*/ 70 w 216"/>
                <a:gd name="T67" fmla="*/ 0 h 2"/>
                <a:gd name="T68" fmla="*/ 66 w 216"/>
                <a:gd name="T69" fmla="*/ 0 h 2"/>
                <a:gd name="T70" fmla="*/ 61 w 216"/>
                <a:gd name="T71" fmla="*/ 0 h 2"/>
                <a:gd name="T72" fmla="*/ 58 w 216"/>
                <a:gd name="T73" fmla="*/ 0 h 2"/>
                <a:gd name="T74" fmla="*/ 52 w 216"/>
                <a:gd name="T75" fmla="*/ 0 h 2"/>
                <a:gd name="T76" fmla="*/ 48 w 216"/>
                <a:gd name="T77" fmla="*/ 0 h 2"/>
                <a:gd name="T78" fmla="*/ 43 w 216"/>
                <a:gd name="T79" fmla="*/ 0 h 2"/>
                <a:gd name="T80" fmla="*/ 39 w 216"/>
                <a:gd name="T81" fmla="*/ 0 h 2"/>
                <a:gd name="T82" fmla="*/ 35 w 216"/>
                <a:gd name="T83" fmla="*/ 0 h 2"/>
                <a:gd name="T84" fmla="*/ 31 w 216"/>
                <a:gd name="T85" fmla="*/ 0 h 2"/>
                <a:gd name="T86" fmla="*/ 26 w 216"/>
                <a:gd name="T87" fmla="*/ 0 h 2"/>
                <a:gd name="T88" fmla="*/ 22 w 216"/>
                <a:gd name="T89" fmla="*/ 0 h 2"/>
                <a:gd name="T90" fmla="*/ 18 w 216"/>
                <a:gd name="T91" fmla="*/ 0 h 2"/>
                <a:gd name="T92" fmla="*/ 14 w 216"/>
                <a:gd name="T93" fmla="*/ 0 h 2"/>
                <a:gd name="T94" fmla="*/ 9 w 216"/>
                <a:gd name="T95" fmla="*/ 0 h 2"/>
                <a:gd name="T96" fmla="*/ 5 w 216"/>
                <a:gd name="T97" fmla="*/ 0 h 2"/>
                <a:gd name="T98" fmla="*/ 0 w 216"/>
                <a:gd name="T9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6" h="2">
                  <a:moveTo>
                    <a:pt x="216" y="2"/>
                  </a:moveTo>
                  <a:lnTo>
                    <a:pt x="214" y="2"/>
                  </a:lnTo>
                  <a:lnTo>
                    <a:pt x="212" y="2"/>
                  </a:lnTo>
                  <a:lnTo>
                    <a:pt x="209" y="2"/>
                  </a:lnTo>
                  <a:lnTo>
                    <a:pt x="208" y="2"/>
                  </a:lnTo>
                  <a:lnTo>
                    <a:pt x="205" y="2"/>
                  </a:lnTo>
                  <a:lnTo>
                    <a:pt x="203" y="1"/>
                  </a:lnTo>
                  <a:lnTo>
                    <a:pt x="201" y="1"/>
                  </a:lnTo>
                  <a:lnTo>
                    <a:pt x="199" y="1"/>
                  </a:lnTo>
                  <a:lnTo>
                    <a:pt x="197" y="1"/>
                  </a:lnTo>
                  <a:lnTo>
                    <a:pt x="195" y="1"/>
                  </a:lnTo>
                  <a:lnTo>
                    <a:pt x="192" y="1"/>
                  </a:lnTo>
                  <a:lnTo>
                    <a:pt x="190" y="1"/>
                  </a:lnTo>
                  <a:lnTo>
                    <a:pt x="188" y="1"/>
                  </a:lnTo>
                  <a:lnTo>
                    <a:pt x="186" y="1"/>
                  </a:lnTo>
                  <a:lnTo>
                    <a:pt x="183" y="1"/>
                  </a:lnTo>
                  <a:lnTo>
                    <a:pt x="182" y="1"/>
                  </a:lnTo>
                  <a:lnTo>
                    <a:pt x="179" y="1"/>
                  </a:lnTo>
                  <a:lnTo>
                    <a:pt x="178" y="1"/>
                  </a:lnTo>
                  <a:lnTo>
                    <a:pt x="175" y="1"/>
                  </a:lnTo>
                  <a:lnTo>
                    <a:pt x="172" y="1"/>
                  </a:lnTo>
                  <a:lnTo>
                    <a:pt x="171" y="1"/>
                  </a:lnTo>
                  <a:lnTo>
                    <a:pt x="168" y="1"/>
                  </a:lnTo>
                  <a:lnTo>
                    <a:pt x="166" y="1"/>
                  </a:lnTo>
                  <a:lnTo>
                    <a:pt x="164" y="1"/>
                  </a:lnTo>
                  <a:lnTo>
                    <a:pt x="162" y="1"/>
                  </a:lnTo>
                  <a:lnTo>
                    <a:pt x="160" y="1"/>
                  </a:lnTo>
                  <a:lnTo>
                    <a:pt x="157" y="1"/>
                  </a:lnTo>
                  <a:lnTo>
                    <a:pt x="155" y="1"/>
                  </a:lnTo>
                  <a:lnTo>
                    <a:pt x="153" y="1"/>
                  </a:lnTo>
                  <a:lnTo>
                    <a:pt x="151" y="1"/>
                  </a:lnTo>
                  <a:lnTo>
                    <a:pt x="148" y="1"/>
                  </a:lnTo>
                  <a:lnTo>
                    <a:pt x="146" y="1"/>
                  </a:lnTo>
                  <a:lnTo>
                    <a:pt x="144" y="1"/>
                  </a:lnTo>
                  <a:lnTo>
                    <a:pt x="142" y="1"/>
                  </a:lnTo>
                  <a:lnTo>
                    <a:pt x="140" y="0"/>
                  </a:lnTo>
                  <a:lnTo>
                    <a:pt x="138" y="0"/>
                  </a:lnTo>
                  <a:lnTo>
                    <a:pt x="136" y="0"/>
                  </a:lnTo>
                  <a:lnTo>
                    <a:pt x="134" y="0"/>
                  </a:lnTo>
                  <a:lnTo>
                    <a:pt x="131" y="0"/>
                  </a:lnTo>
                  <a:lnTo>
                    <a:pt x="129" y="0"/>
                  </a:lnTo>
                  <a:lnTo>
                    <a:pt x="127" y="0"/>
                  </a:lnTo>
                  <a:lnTo>
                    <a:pt x="125" y="0"/>
                  </a:lnTo>
                  <a:lnTo>
                    <a:pt x="122" y="0"/>
                  </a:lnTo>
                  <a:lnTo>
                    <a:pt x="120" y="0"/>
                  </a:lnTo>
                  <a:lnTo>
                    <a:pt x="118" y="0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11" y="0"/>
                  </a:lnTo>
                  <a:lnTo>
                    <a:pt x="110" y="0"/>
                  </a:lnTo>
                  <a:lnTo>
                    <a:pt x="107" y="0"/>
                  </a:lnTo>
                  <a:lnTo>
                    <a:pt x="104" y="0"/>
                  </a:lnTo>
                  <a:lnTo>
                    <a:pt x="103" y="0"/>
                  </a:lnTo>
                  <a:lnTo>
                    <a:pt x="100" y="0"/>
                  </a:lnTo>
                  <a:lnTo>
                    <a:pt x="99" y="0"/>
                  </a:lnTo>
                  <a:lnTo>
                    <a:pt x="96" y="0"/>
                  </a:lnTo>
                  <a:lnTo>
                    <a:pt x="94" y="0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7" y="0"/>
                  </a:lnTo>
                  <a:lnTo>
                    <a:pt x="85" y="0"/>
                  </a:lnTo>
                  <a:lnTo>
                    <a:pt x="83" y="0"/>
                  </a:lnTo>
                  <a:lnTo>
                    <a:pt x="81" y="0"/>
                  </a:lnTo>
                  <a:lnTo>
                    <a:pt x="79" y="0"/>
                  </a:lnTo>
                  <a:lnTo>
                    <a:pt x="77" y="0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70" y="0"/>
                  </a:lnTo>
                  <a:lnTo>
                    <a:pt x="68" y="0"/>
                  </a:lnTo>
                  <a:lnTo>
                    <a:pt x="66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80"/>
            <p:cNvSpPr>
              <a:spLocks/>
            </p:cNvSpPr>
            <p:nvPr/>
          </p:nvSpPr>
          <p:spPr bwMode="auto">
            <a:xfrm>
              <a:off x="1725" y="2494"/>
              <a:ext cx="216" cy="2"/>
            </a:xfrm>
            <a:custGeom>
              <a:avLst/>
              <a:gdLst>
                <a:gd name="T0" fmla="*/ 214 w 216"/>
                <a:gd name="T1" fmla="*/ 0 h 2"/>
                <a:gd name="T2" fmla="*/ 210 w 216"/>
                <a:gd name="T3" fmla="*/ 0 h 2"/>
                <a:gd name="T4" fmla="*/ 205 w 216"/>
                <a:gd name="T5" fmla="*/ 0 h 2"/>
                <a:gd name="T6" fmla="*/ 201 w 216"/>
                <a:gd name="T7" fmla="*/ 0 h 2"/>
                <a:gd name="T8" fmla="*/ 196 w 216"/>
                <a:gd name="T9" fmla="*/ 0 h 2"/>
                <a:gd name="T10" fmla="*/ 193 w 216"/>
                <a:gd name="T11" fmla="*/ 0 h 2"/>
                <a:gd name="T12" fmla="*/ 188 w 216"/>
                <a:gd name="T13" fmla="*/ 0 h 2"/>
                <a:gd name="T14" fmla="*/ 183 w 216"/>
                <a:gd name="T15" fmla="*/ 0 h 2"/>
                <a:gd name="T16" fmla="*/ 179 w 216"/>
                <a:gd name="T17" fmla="*/ 0 h 2"/>
                <a:gd name="T18" fmla="*/ 174 w 216"/>
                <a:gd name="T19" fmla="*/ 0 h 2"/>
                <a:gd name="T20" fmla="*/ 170 w 216"/>
                <a:gd name="T21" fmla="*/ 0 h 2"/>
                <a:gd name="T22" fmla="*/ 166 w 216"/>
                <a:gd name="T23" fmla="*/ 0 h 2"/>
                <a:gd name="T24" fmla="*/ 162 w 216"/>
                <a:gd name="T25" fmla="*/ 0 h 2"/>
                <a:gd name="T26" fmla="*/ 157 w 216"/>
                <a:gd name="T27" fmla="*/ 0 h 2"/>
                <a:gd name="T28" fmla="*/ 153 w 216"/>
                <a:gd name="T29" fmla="*/ 0 h 2"/>
                <a:gd name="T30" fmla="*/ 149 w 216"/>
                <a:gd name="T31" fmla="*/ 0 h 2"/>
                <a:gd name="T32" fmla="*/ 144 w 216"/>
                <a:gd name="T33" fmla="*/ 0 h 2"/>
                <a:gd name="T34" fmla="*/ 140 w 216"/>
                <a:gd name="T35" fmla="*/ 0 h 2"/>
                <a:gd name="T36" fmla="*/ 135 w 216"/>
                <a:gd name="T37" fmla="*/ 0 h 2"/>
                <a:gd name="T38" fmla="*/ 131 w 216"/>
                <a:gd name="T39" fmla="*/ 0 h 2"/>
                <a:gd name="T40" fmla="*/ 127 w 216"/>
                <a:gd name="T41" fmla="*/ 0 h 2"/>
                <a:gd name="T42" fmla="*/ 122 w 216"/>
                <a:gd name="T43" fmla="*/ 0 h 2"/>
                <a:gd name="T44" fmla="*/ 118 w 216"/>
                <a:gd name="T45" fmla="*/ 0 h 2"/>
                <a:gd name="T46" fmla="*/ 113 w 216"/>
                <a:gd name="T47" fmla="*/ 0 h 2"/>
                <a:gd name="T48" fmla="*/ 109 w 216"/>
                <a:gd name="T49" fmla="*/ 0 h 2"/>
                <a:gd name="T50" fmla="*/ 105 w 216"/>
                <a:gd name="T51" fmla="*/ 0 h 2"/>
                <a:gd name="T52" fmla="*/ 101 w 216"/>
                <a:gd name="T53" fmla="*/ 0 h 2"/>
                <a:gd name="T54" fmla="*/ 96 w 216"/>
                <a:gd name="T55" fmla="*/ 0 h 2"/>
                <a:gd name="T56" fmla="*/ 92 w 216"/>
                <a:gd name="T57" fmla="*/ 0 h 2"/>
                <a:gd name="T58" fmla="*/ 87 w 216"/>
                <a:gd name="T59" fmla="*/ 0 h 2"/>
                <a:gd name="T60" fmla="*/ 83 w 216"/>
                <a:gd name="T61" fmla="*/ 0 h 2"/>
                <a:gd name="T62" fmla="*/ 78 w 216"/>
                <a:gd name="T63" fmla="*/ 0 h 2"/>
                <a:gd name="T64" fmla="*/ 74 w 216"/>
                <a:gd name="T65" fmla="*/ 0 h 2"/>
                <a:gd name="T66" fmla="*/ 70 w 216"/>
                <a:gd name="T67" fmla="*/ 1 h 2"/>
                <a:gd name="T68" fmla="*/ 66 w 216"/>
                <a:gd name="T69" fmla="*/ 1 h 2"/>
                <a:gd name="T70" fmla="*/ 61 w 216"/>
                <a:gd name="T71" fmla="*/ 1 h 2"/>
                <a:gd name="T72" fmla="*/ 57 w 216"/>
                <a:gd name="T73" fmla="*/ 1 h 2"/>
                <a:gd name="T74" fmla="*/ 52 w 216"/>
                <a:gd name="T75" fmla="*/ 1 h 2"/>
                <a:gd name="T76" fmla="*/ 48 w 216"/>
                <a:gd name="T77" fmla="*/ 1 h 2"/>
                <a:gd name="T78" fmla="*/ 44 w 216"/>
                <a:gd name="T79" fmla="*/ 1 h 2"/>
                <a:gd name="T80" fmla="*/ 40 w 216"/>
                <a:gd name="T81" fmla="*/ 1 h 2"/>
                <a:gd name="T82" fmla="*/ 34 w 216"/>
                <a:gd name="T83" fmla="*/ 1 h 2"/>
                <a:gd name="T84" fmla="*/ 30 w 216"/>
                <a:gd name="T85" fmla="*/ 1 h 2"/>
                <a:gd name="T86" fmla="*/ 26 w 216"/>
                <a:gd name="T87" fmla="*/ 1 h 2"/>
                <a:gd name="T88" fmla="*/ 22 w 216"/>
                <a:gd name="T89" fmla="*/ 1 h 2"/>
                <a:gd name="T90" fmla="*/ 17 w 216"/>
                <a:gd name="T91" fmla="*/ 1 h 2"/>
                <a:gd name="T92" fmla="*/ 13 w 216"/>
                <a:gd name="T93" fmla="*/ 1 h 2"/>
                <a:gd name="T94" fmla="*/ 8 w 216"/>
                <a:gd name="T95" fmla="*/ 1 h 2"/>
                <a:gd name="T96" fmla="*/ 4 w 216"/>
                <a:gd name="T97" fmla="*/ 2 h 2"/>
                <a:gd name="T98" fmla="*/ 0 w 216"/>
                <a:gd name="T9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6" h="2">
                  <a:moveTo>
                    <a:pt x="216" y="0"/>
                  </a:moveTo>
                  <a:lnTo>
                    <a:pt x="214" y="0"/>
                  </a:lnTo>
                  <a:lnTo>
                    <a:pt x="212" y="0"/>
                  </a:lnTo>
                  <a:lnTo>
                    <a:pt x="210" y="0"/>
                  </a:lnTo>
                  <a:lnTo>
                    <a:pt x="207" y="0"/>
                  </a:lnTo>
                  <a:lnTo>
                    <a:pt x="205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0"/>
                  </a:lnTo>
                  <a:lnTo>
                    <a:pt x="196" y="0"/>
                  </a:lnTo>
                  <a:lnTo>
                    <a:pt x="194" y="0"/>
                  </a:lnTo>
                  <a:lnTo>
                    <a:pt x="193" y="0"/>
                  </a:lnTo>
                  <a:lnTo>
                    <a:pt x="190" y="0"/>
                  </a:lnTo>
                  <a:lnTo>
                    <a:pt x="188" y="0"/>
                  </a:lnTo>
                  <a:lnTo>
                    <a:pt x="186" y="0"/>
                  </a:lnTo>
                  <a:lnTo>
                    <a:pt x="183" y="0"/>
                  </a:lnTo>
                  <a:lnTo>
                    <a:pt x="181" y="0"/>
                  </a:lnTo>
                  <a:lnTo>
                    <a:pt x="179" y="0"/>
                  </a:lnTo>
                  <a:lnTo>
                    <a:pt x="177" y="0"/>
                  </a:lnTo>
                  <a:lnTo>
                    <a:pt x="174" y="0"/>
                  </a:lnTo>
                  <a:lnTo>
                    <a:pt x="173" y="0"/>
                  </a:lnTo>
                  <a:lnTo>
                    <a:pt x="170" y="0"/>
                  </a:lnTo>
                  <a:lnTo>
                    <a:pt x="169" y="0"/>
                  </a:lnTo>
                  <a:lnTo>
                    <a:pt x="166" y="0"/>
                  </a:lnTo>
                  <a:lnTo>
                    <a:pt x="164" y="0"/>
                  </a:lnTo>
                  <a:lnTo>
                    <a:pt x="162" y="0"/>
                  </a:lnTo>
                  <a:lnTo>
                    <a:pt x="160" y="0"/>
                  </a:lnTo>
                  <a:lnTo>
                    <a:pt x="157" y="0"/>
                  </a:lnTo>
                  <a:lnTo>
                    <a:pt x="154" y="0"/>
                  </a:lnTo>
                  <a:lnTo>
                    <a:pt x="153" y="0"/>
                  </a:lnTo>
                  <a:lnTo>
                    <a:pt x="151" y="0"/>
                  </a:lnTo>
                  <a:lnTo>
                    <a:pt x="149" y="0"/>
                  </a:lnTo>
                  <a:lnTo>
                    <a:pt x="146" y="0"/>
                  </a:lnTo>
                  <a:lnTo>
                    <a:pt x="144" y="0"/>
                  </a:lnTo>
                  <a:lnTo>
                    <a:pt x="142" y="0"/>
                  </a:lnTo>
                  <a:lnTo>
                    <a:pt x="140" y="0"/>
                  </a:lnTo>
                  <a:lnTo>
                    <a:pt x="137" y="0"/>
                  </a:lnTo>
                  <a:lnTo>
                    <a:pt x="135" y="0"/>
                  </a:lnTo>
                  <a:lnTo>
                    <a:pt x="133" y="0"/>
                  </a:lnTo>
                  <a:lnTo>
                    <a:pt x="131" y="0"/>
                  </a:lnTo>
                  <a:lnTo>
                    <a:pt x="129" y="0"/>
                  </a:lnTo>
                  <a:lnTo>
                    <a:pt x="127" y="0"/>
                  </a:lnTo>
                  <a:lnTo>
                    <a:pt x="125" y="0"/>
                  </a:lnTo>
                  <a:lnTo>
                    <a:pt x="122" y="0"/>
                  </a:lnTo>
                  <a:lnTo>
                    <a:pt x="120" y="0"/>
                  </a:lnTo>
                  <a:lnTo>
                    <a:pt x="118" y="0"/>
                  </a:lnTo>
                  <a:lnTo>
                    <a:pt x="116" y="0"/>
                  </a:lnTo>
                  <a:lnTo>
                    <a:pt x="113" y="0"/>
                  </a:lnTo>
                  <a:lnTo>
                    <a:pt x="111" y="0"/>
                  </a:lnTo>
                  <a:lnTo>
                    <a:pt x="109" y="0"/>
                  </a:lnTo>
                  <a:lnTo>
                    <a:pt x="108" y="0"/>
                  </a:lnTo>
                  <a:lnTo>
                    <a:pt x="105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8" y="0"/>
                  </a:lnTo>
                  <a:lnTo>
                    <a:pt x="96" y="0"/>
                  </a:lnTo>
                  <a:lnTo>
                    <a:pt x="93" y="0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7" y="0"/>
                  </a:lnTo>
                  <a:lnTo>
                    <a:pt x="85" y="0"/>
                  </a:lnTo>
                  <a:lnTo>
                    <a:pt x="83" y="0"/>
                  </a:lnTo>
                  <a:lnTo>
                    <a:pt x="81" y="0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70" y="1"/>
                  </a:lnTo>
                  <a:lnTo>
                    <a:pt x="68" y="1"/>
                  </a:lnTo>
                  <a:lnTo>
                    <a:pt x="66" y="1"/>
                  </a:lnTo>
                  <a:lnTo>
                    <a:pt x="64" y="1"/>
                  </a:lnTo>
                  <a:lnTo>
                    <a:pt x="61" y="1"/>
                  </a:lnTo>
                  <a:lnTo>
                    <a:pt x="59" y="1"/>
                  </a:lnTo>
                  <a:lnTo>
                    <a:pt x="57" y="1"/>
                  </a:lnTo>
                  <a:lnTo>
                    <a:pt x="55" y="1"/>
                  </a:lnTo>
                  <a:lnTo>
                    <a:pt x="52" y="1"/>
                  </a:lnTo>
                  <a:lnTo>
                    <a:pt x="50" y="1"/>
                  </a:lnTo>
                  <a:lnTo>
                    <a:pt x="48" y="1"/>
                  </a:lnTo>
                  <a:lnTo>
                    <a:pt x="46" y="1"/>
                  </a:lnTo>
                  <a:lnTo>
                    <a:pt x="44" y="1"/>
                  </a:lnTo>
                  <a:lnTo>
                    <a:pt x="41" y="1"/>
                  </a:lnTo>
                  <a:lnTo>
                    <a:pt x="40" y="1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3" y="1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8" y="1"/>
                  </a:lnTo>
                  <a:lnTo>
                    <a:pt x="7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0" y="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81"/>
            <p:cNvSpPr>
              <a:spLocks/>
            </p:cNvSpPr>
            <p:nvPr/>
          </p:nvSpPr>
          <p:spPr bwMode="auto">
            <a:xfrm>
              <a:off x="1721" y="2496"/>
              <a:ext cx="4" cy="0"/>
            </a:xfrm>
            <a:custGeom>
              <a:avLst/>
              <a:gdLst>
                <a:gd name="T0" fmla="*/ 4 w 4"/>
                <a:gd name="T1" fmla="*/ 2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82"/>
            <p:cNvSpPr>
              <a:spLocks/>
            </p:cNvSpPr>
            <p:nvPr/>
          </p:nvSpPr>
          <p:spPr bwMode="auto">
            <a:xfrm>
              <a:off x="1721" y="2300"/>
              <a:ext cx="436" cy="17"/>
            </a:xfrm>
            <a:custGeom>
              <a:avLst/>
              <a:gdLst>
                <a:gd name="T0" fmla="*/ 436 w 436"/>
                <a:gd name="T1" fmla="*/ 17 h 17"/>
                <a:gd name="T2" fmla="*/ 404 w 436"/>
                <a:gd name="T3" fmla="*/ 13 h 17"/>
                <a:gd name="T4" fmla="*/ 373 w 436"/>
                <a:gd name="T5" fmla="*/ 9 h 17"/>
                <a:gd name="T6" fmla="*/ 341 w 436"/>
                <a:gd name="T7" fmla="*/ 5 h 17"/>
                <a:gd name="T8" fmla="*/ 309 w 436"/>
                <a:gd name="T9" fmla="*/ 3 h 17"/>
                <a:gd name="T10" fmla="*/ 278 w 436"/>
                <a:gd name="T11" fmla="*/ 1 h 17"/>
                <a:gd name="T12" fmla="*/ 245 w 436"/>
                <a:gd name="T13" fmla="*/ 0 h 17"/>
                <a:gd name="T14" fmla="*/ 214 w 436"/>
                <a:gd name="T15" fmla="*/ 0 h 17"/>
                <a:gd name="T16" fmla="*/ 181 w 436"/>
                <a:gd name="T17" fmla="*/ 1 h 17"/>
                <a:gd name="T18" fmla="*/ 150 w 436"/>
                <a:gd name="T19" fmla="*/ 2 h 17"/>
                <a:gd name="T20" fmla="*/ 117 w 436"/>
                <a:gd name="T21" fmla="*/ 4 h 17"/>
                <a:gd name="T22" fmla="*/ 86 w 436"/>
                <a:gd name="T23" fmla="*/ 7 h 17"/>
                <a:gd name="T24" fmla="*/ 54 w 436"/>
                <a:gd name="T25" fmla="*/ 10 h 17"/>
                <a:gd name="T26" fmla="*/ 22 w 436"/>
                <a:gd name="T27" fmla="*/ 14 h 17"/>
                <a:gd name="T28" fmla="*/ 0 w 436"/>
                <a:gd name="T2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6" h="17">
                  <a:moveTo>
                    <a:pt x="436" y="17"/>
                  </a:moveTo>
                  <a:lnTo>
                    <a:pt x="404" y="13"/>
                  </a:lnTo>
                  <a:lnTo>
                    <a:pt x="373" y="9"/>
                  </a:lnTo>
                  <a:lnTo>
                    <a:pt x="341" y="5"/>
                  </a:lnTo>
                  <a:lnTo>
                    <a:pt x="309" y="3"/>
                  </a:lnTo>
                  <a:lnTo>
                    <a:pt x="278" y="1"/>
                  </a:lnTo>
                  <a:lnTo>
                    <a:pt x="245" y="0"/>
                  </a:lnTo>
                  <a:lnTo>
                    <a:pt x="214" y="0"/>
                  </a:lnTo>
                  <a:lnTo>
                    <a:pt x="181" y="1"/>
                  </a:lnTo>
                  <a:lnTo>
                    <a:pt x="150" y="2"/>
                  </a:lnTo>
                  <a:lnTo>
                    <a:pt x="117" y="4"/>
                  </a:lnTo>
                  <a:lnTo>
                    <a:pt x="86" y="7"/>
                  </a:lnTo>
                  <a:lnTo>
                    <a:pt x="54" y="10"/>
                  </a:lnTo>
                  <a:lnTo>
                    <a:pt x="22" y="14"/>
                  </a:lnTo>
                  <a:lnTo>
                    <a:pt x="0" y="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Line 83"/>
            <p:cNvSpPr>
              <a:spLocks noChangeShapeType="1"/>
            </p:cNvSpPr>
            <p:nvPr/>
          </p:nvSpPr>
          <p:spPr bwMode="auto">
            <a:xfrm flipV="1">
              <a:off x="2157" y="2317"/>
              <a:ext cx="0" cy="17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Line 84"/>
            <p:cNvSpPr>
              <a:spLocks noChangeShapeType="1"/>
            </p:cNvSpPr>
            <p:nvPr/>
          </p:nvSpPr>
          <p:spPr bwMode="auto">
            <a:xfrm flipV="1">
              <a:off x="1721" y="2317"/>
              <a:ext cx="0" cy="17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Line 85"/>
            <p:cNvSpPr>
              <a:spLocks noChangeShapeType="1"/>
            </p:cNvSpPr>
            <p:nvPr/>
          </p:nvSpPr>
          <p:spPr bwMode="auto">
            <a:xfrm flipH="1">
              <a:off x="1617" y="1243"/>
              <a:ext cx="644" cy="49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86"/>
            <p:cNvSpPr>
              <a:spLocks/>
            </p:cNvSpPr>
            <p:nvPr/>
          </p:nvSpPr>
          <p:spPr bwMode="auto">
            <a:xfrm>
              <a:off x="2730" y="1351"/>
              <a:ext cx="203" cy="768"/>
            </a:xfrm>
            <a:custGeom>
              <a:avLst/>
              <a:gdLst>
                <a:gd name="T0" fmla="*/ 203 w 203"/>
                <a:gd name="T1" fmla="*/ 0 h 768"/>
                <a:gd name="T2" fmla="*/ 145 w 203"/>
                <a:gd name="T3" fmla="*/ 195 h 768"/>
                <a:gd name="T4" fmla="*/ 91 w 203"/>
                <a:gd name="T5" fmla="*/ 391 h 768"/>
                <a:gd name="T6" fmla="*/ 41 w 203"/>
                <a:gd name="T7" fmla="*/ 589 h 768"/>
                <a:gd name="T8" fmla="*/ 0 w 203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768">
                  <a:moveTo>
                    <a:pt x="203" y="0"/>
                  </a:moveTo>
                  <a:lnTo>
                    <a:pt x="145" y="195"/>
                  </a:lnTo>
                  <a:lnTo>
                    <a:pt x="91" y="391"/>
                  </a:lnTo>
                  <a:lnTo>
                    <a:pt x="41" y="589"/>
                  </a:lnTo>
                  <a:lnTo>
                    <a:pt x="0" y="76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87"/>
            <p:cNvSpPr>
              <a:spLocks/>
            </p:cNvSpPr>
            <p:nvPr/>
          </p:nvSpPr>
          <p:spPr bwMode="auto">
            <a:xfrm>
              <a:off x="2889" y="1402"/>
              <a:ext cx="234" cy="769"/>
            </a:xfrm>
            <a:custGeom>
              <a:avLst/>
              <a:gdLst>
                <a:gd name="T0" fmla="*/ 234 w 234"/>
                <a:gd name="T1" fmla="*/ 0 h 769"/>
                <a:gd name="T2" fmla="*/ 220 w 234"/>
                <a:gd name="T3" fmla="*/ 14 h 769"/>
                <a:gd name="T4" fmla="*/ 206 w 234"/>
                <a:gd name="T5" fmla="*/ 28 h 769"/>
                <a:gd name="T6" fmla="*/ 193 w 234"/>
                <a:gd name="T7" fmla="*/ 42 h 769"/>
                <a:gd name="T8" fmla="*/ 181 w 234"/>
                <a:gd name="T9" fmla="*/ 57 h 769"/>
                <a:gd name="T10" fmla="*/ 169 w 234"/>
                <a:gd name="T11" fmla="*/ 71 h 769"/>
                <a:gd name="T12" fmla="*/ 158 w 234"/>
                <a:gd name="T13" fmla="*/ 86 h 769"/>
                <a:gd name="T14" fmla="*/ 147 w 234"/>
                <a:gd name="T15" fmla="*/ 100 h 769"/>
                <a:gd name="T16" fmla="*/ 137 w 234"/>
                <a:gd name="T17" fmla="*/ 115 h 769"/>
                <a:gd name="T18" fmla="*/ 126 w 234"/>
                <a:gd name="T19" fmla="*/ 130 h 769"/>
                <a:gd name="T20" fmla="*/ 117 w 234"/>
                <a:gd name="T21" fmla="*/ 146 h 769"/>
                <a:gd name="T22" fmla="*/ 108 w 234"/>
                <a:gd name="T23" fmla="*/ 161 h 769"/>
                <a:gd name="T24" fmla="*/ 99 w 234"/>
                <a:gd name="T25" fmla="*/ 176 h 769"/>
                <a:gd name="T26" fmla="*/ 91 w 234"/>
                <a:gd name="T27" fmla="*/ 191 h 769"/>
                <a:gd name="T28" fmla="*/ 82 w 234"/>
                <a:gd name="T29" fmla="*/ 207 h 769"/>
                <a:gd name="T30" fmla="*/ 75 w 234"/>
                <a:gd name="T31" fmla="*/ 223 h 769"/>
                <a:gd name="T32" fmla="*/ 68 w 234"/>
                <a:gd name="T33" fmla="*/ 239 h 769"/>
                <a:gd name="T34" fmla="*/ 61 w 234"/>
                <a:gd name="T35" fmla="*/ 254 h 769"/>
                <a:gd name="T36" fmla="*/ 54 w 234"/>
                <a:gd name="T37" fmla="*/ 271 h 769"/>
                <a:gd name="T38" fmla="*/ 48 w 234"/>
                <a:gd name="T39" fmla="*/ 287 h 769"/>
                <a:gd name="T40" fmla="*/ 42 w 234"/>
                <a:gd name="T41" fmla="*/ 303 h 769"/>
                <a:gd name="T42" fmla="*/ 37 w 234"/>
                <a:gd name="T43" fmla="*/ 319 h 769"/>
                <a:gd name="T44" fmla="*/ 32 w 234"/>
                <a:gd name="T45" fmla="*/ 335 h 769"/>
                <a:gd name="T46" fmla="*/ 27 w 234"/>
                <a:gd name="T47" fmla="*/ 352 h 769"/>
                <a:gd name="T48" fmla="*/ 23 w 234"/>
                <a:gd name="T49" fmla="*/ 369 h 769"/>
                <a:gd name="T50" fmla="*/ 19 w 234"/>
                <a:gd name="T51" fmla="*/ 385 h 769"/>
                <a:gd name="T52" fmla="*/ 15 w 234"/>
                <a:gd name="T53" fmla="*/ 402 h 769"/>
                <a:gd name="T54" fmla="*/ 13 w 234"/>
                <a:gd name="T55" fmla="*/ 419 h 769"/>
                <a:gd name="T56" fmla="*/ 10 w 234"/>
                <a:gd name="T57" fmla="*/ 436 h 769"/>
                <a:gd name="T58" fmla="*/ 7 w 234"/>
                <a:gd name="T59" fmla="*/ 454 h 769"/>
                <a:gd name="T60" fmla="*/ 5 w 234"/>
                <a:gd name="T61" fmla="*/ 470 h 769"/>
                <a:gd name="T62" fmla="*/ 3 w 234"/>
                <a:gd name="T63" fmla="*/ 487 h 769"/>
                <a:gd name="T64" fmla="*/ 2 w 234"/>
                <a:gd name="T65" fmla="*/ 505 h 769"/>
                <a:gd name="T66" fmla="*/ 1 w 234"/>
                <a:gd name="T67" fmla="*/ 522 h 769"/>
                <a:gd name="T68" fmla="*/ 0 w 234"/>
                <a:gd name="T69" fmla="*/ 540 h 769"/>
                <a:gd name="T70" fmla="*/ 0 w 234"/>
                <a:gd name="T71" fmla="*/ 558 h 769"/>
                <a:gd name="T72" fmla="*/ 0 w 234"/>
                <a:gd name="T73" fmla="*/ 576 h 769"/>
                <a:gd name="T74" fmla="*/ 1 w 234"/>
                <a:gd name="T75" fmla="*/ 594 h 769"/>
                <a:gd name="T76" fmla="*/ 3 w 234"/>
                <a:gd name="T77" fmla="*/ 611 h 769"/>
                <a:gd name="T78" fmla="*/ 4 w 234"/>
                <a:gd name="T79" fmla="*/ 630 h 769"/>
                <a:gd name="T80" fmla="*/ 6 w 234"/>
                <a:gd name="T81" fmla="*/ 648 h 769"/>
                <a:gd name="T82" fmla="*/ 8 w 234"/>
                <a:gd name="T83" fmla="*/ 667 h 769"/>
                <a:gd name="T84" fmla="*/ 12 w 234"/>
                <a:gd name="T85" fmla="*/ 686 h 769"/>
                <a:gd name="T86" fmla="*/ 14 w 234"/>
                <a:gd name="T87" fmla="*/ 704 h 769"/>
                <a:gd name="T88" fmla="*/ 18 w 234"/>
                <a:gd name="T89" fmla="*/ 723 h 769"/>
                <a:gd name="T90" fmla="*/ 23 w 234"/>
                <a:gd name="T91" fmla="*/ 742 h 769"/>
                <a:gd name="T92" fmla="*/ 28 w 234"/>
                <a:gd name="T93" fmla="*/ 761 h 769"/>
                <a:gd name="T94" fmla="*/ 30 w 234"/>
                <a:gd name="T95" fmla="*/ 76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4" h="769">
                  <a:moveTo>
                    <a:pt x="234" y="0"/>
                  </a:moveTo>
                  <a:lnTo>
                    <a:pt x="220" y="14"/>
                  </a:lnTo>
                  <a:lnTo>
                    <a:pt x="206" y="28"/>
                  </a:lnTo>
                  <a:lnTo>
                    <a:pt x="193" y="42"/>
                  </a:lnTo>
                  <a:lnTo>
                    <a:pt x="181" y="57"/>
                  </a:lnTo>
                  <a:lnTo>
                    <a:pt x="169" y="71"/>
                  </a:lnTo>
                  <a:lnTo>
                    <a:pt x="158" y="86"/>
                  </a:lnTo>
                  <a:lnTo>
                    <a:pt x="147" y="100"/>
                  </a:lnTo>
                  <a:lnTo>
                    <a:pt x="137" y="115"/>
                  </a:lnTo>
                  <a:lnTo>
                    <a:pt x="126" y="130"/>
                  </a:lnTo>
                  <a:lnTo>
                    <a:pt x="117" y="146"/>
                  </a:lnTo>
                  <a:lnTo>
                    <a:pt x="108" y="161"/>
                  </a:lnTo>
                  <a:lnTo>
                    <a:pt x="99" y="176"/>
                  </a:lnTo>
                  <a:lnTo>
                    <a:pt x="91" y="191"/>
                  </a:lnTo>
                  <a:lnTo>
                    <a:pt x="82" y="207"/>
                  </a:lnTo>
                  <a:lnTo>
                    <a:pt x="75" y="223"/>
                  </a:lnTo>
                  <a:lnTo>
                    <a:pt x="68" y="239"/>
                  </a:lnTo>
                  <a:lnTo>
                    <a:pt x="61" y="254"/>
                  </a:lnTo>
                  <a:lnTo>
                    <a:pt x="54" y="271"/>
                  </a:lnTo>
                  <a:lnTo>
                    <a:pt x="48" y="287"/>
                  </a:lnTo>
                  <a:lnTo>
                    <a:pt x="42" y="303"/>
                  </a:lnTo>
                  <a:lnTo>
                    <a:pt x="37" y="319"/>
                  </a:lnTo>
                  <a:lnTo>
                    <a:pt x="32" y="335"/>
                  </a:lnTo>
                  <a:lnTo>
                    <a:pt x="27" y="352"/>
                  </a:lnTo>
                  <a:lnTo>
                    <a:pt x="23" y="369"/>
                  </a:lnTo>
                  <a:lnTo>
                    <a:pt x="19" y="385"/>
                  </a:lnTo>
                  <a:lnTo>
                    <a:pt x="15" y="402"/>
                  </a:lnTo>
                  <a:lnTo>
                    <a:pt x="13" y="419"/>
                  </a:lnTo>
                  <a:lnTo>
                    <a:pt x="10" y="436"/>
                  </a:lnTo>
                  <a:lnTo>
                    <a:pt x="7" y="454"/>
                  </a:lnTo>
                  <a:lnTo>
                    <a:pt x="5" y="470"/>
                  </a:lnTo>
                  <a:lnTo>
                    <a:pt x="3" y="487"/>
                  </a:lnTo>
                  <a:lnTo>
                    <a:pt x="2" y="505"/>
                  </a:lnTo>
                  <a:lnTo>
                    <a:pt x="1" y="522"/>
                  </a:lnTo>
                  <a:lnTo>
                    <a:pt x="0" y="540"/>
                  </a:lnTo>
                  <a:lnTo>
                    <a:pt x="0" y="558"/>
                  </a:lnTo>
                  <a:lnTo>
                    <a:pt x="0" y="576"/>
                  </a:lnTo>
                  <a:lnTo>
                    <a:pt x="1" y="594"/>
                  </a:lnTo>
                  <a:lnTo>
                    <a:pt x="3" y="611"/>
                  </a:lnTo>
                  <a:lnTo>
                    <a:pt x="4" y="630"/>
                  </a:lnTo>
                  <a:lnTo>
                    <a:pt x="6" y="648"/>
                  </a:lnTo>
                  <a:lnTo>
                    <a:pt x="8" y="667"/>
                  </a:lnTo>
                  <a:lnTo>
                    <a:pt x="12" y="686"/>
                  </a:lnTo>
                  <a:lnTo>
                    <a:pt x="14" y="704"/>
                  </a:lnTo>
                  <a:lnTo>
                    <a:pt x="18" y="723"/>
                  </a:lnTo>
                  <a:lnTo>
                    <a:pt x="23" y="742"/>
                  </a:lnTo>
                  <a:lnTo>
                    <a:pt x="28" y="761"/>
                  </a:lnTo>
                  <a:lnTo>
                    <a:pt x="30" y="76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Line 88"/>
            <p:cNvSpPr>
              <a:spLocks noChangeShapeType="1"/>
            </p:cNvSpPr>
            <p:nvPr/>
          </p:nvSpPr>
          <p:spPr bwMode="auto">
            <a:xfrm>
              <a:off x="2933" y="1351"/>
              <a:ext cx="190" cy="5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Line 89"/>
            <p:cNvSpPr>
              <a:spLocks noChangeShapeType="1"/>
            </p:cNvSpPr>
            <p:nvPr/>
          </p:nvSpPr>
          <p:spPr bwMode="auto">
            <a:xfrm>
              <a:off x="2730" y="2119"/>
              <a:ext cx="189" cy="5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90"/>
            <p:cNvSpPr>
              <a:spLocks/>
            </p:cNvSpPr>
            <p:nvPr/>
          </p:nvSpPr>
          <p:spPr bwMode="auto">
            <a:xfrm>
              <a:off x="2890" y="1402"/>
              <a:ext cx="233" cy="769"/>
            </a:xfrm>
            <a:custGeom>
              <a:avLst/>
              <a:gdLst>
                <a:gd name="T0" fmla="*/ 233 w 233"/>
                <a:gd name="T1" fmla="*/ 0 h 769"/>
                <a:gd name="T2" fmla="*/ 219 w 233"/>
                <a:gd name="T3" fmla="*/ 14 h 769"/>
                <a:gd name="T4" fmla="*/ 206 w 233"/>
                <a:gd name="T5" fmla="*/ 28 h 769"/>
                <a:gd name="T6" fmla="*/ 193 w 233"/>
                <a:gd name="T7" fmla="*/ 42 h 769"/>
                <a:gd name="T8" fmla="*/ 180 w 233"/>
                <a:gd name="T9" fmla="*/ 57 h 769"/>
                <a:gd name="T10" fmla="*/ 169 w 233"/>
                <a:gd name="T11" fmla="*/ 71 h 769"/>
                <a:gd name="T12" fmla="*/ 157 w 233"/>
                <a:gd name="T13" fmla="*/ 86 h 769"/>
                <a:gd name="T14" fmla="*/ 146 w 233"/>
                <a:gd name="T15" fmla="*/ 100 h 769"/>
                <a:gd name="T16" fmla="*/ 136 w 233"/>
                <a:gd name="T17" fmla="*/ 115 h 769"/>
                <a:gd name="T18" fmla="*/ 125 w 233"/>
                <a:gd name="T19" fmla="*/ 130 h 769"/>
                <a:gd name="T20" fmla="*/ 116 w 233"/>
                <a:gd name="T21" fmla="*/ 146 h 769"/>
                <a:gd name="T22" fmla="*/ 107 w 233"/>
                <a:gd name="T23" fmla="*/ 161 h 769"/>
                <a:gd name="T24" fmla="*/ 98 w 233"/>
                <a:gd name="T25" fmla="*/ 176 h 769"/>
                <a:gd name="T26" fmla="*/ 90 w 233"/>
                <a:gd name="T27" fmla="*/ 191 h 769"/>
                <a:gd name="T28" fmla="*/ 81 w 233"/>
                <a:gd name="T29" fmla="*/ 207 h 769"/>
                <a:gd name="T30" fmla="*/ 74 w 233"/>
                <a:gd name="T31" fmla="*/ 223 h 769"/>
                <a:gd name="T32" fmla="*/ 67 w 233"/>
                <a:gd name="T33" fmla="*/ 239 h 769"/>
                <a:gd name="T34" fmla="*/ 60 w 233"/>
                <a:gd name="T35" fmla="*/ 254 h 769"/>
                <a:gd name="T36" fmla="*/ 54 w 233"/>
                <a:gd name="T37" fmla="*/ 271 h 769"/>
                <a:gd name="T38" fmla="*/ 47 w 233"/>
                <a:gd name="T39" fmla="*/ 287 h 769"/>
                <a:gd name="T40" fmla="*/ 41 w 233"/>
                <a:gd name="T41" fmla="*/ 303 h 769"/>
                <a:gd name="T42" fmla="*/ 36 w 233"/>
                <a:gd name="T43" fmla="*/ 319 h 769"/>
                <a:gd name="T44" fmla="*/ 31 w 233"/>
                <a:gd name="T45" fmla="*/ 335 h 769"/>
                <a:gd name="T46" fmla="*/ 27 w 233"/>
                <a:gd name="T47" fmla="*/ 352 h 769"/>
                <a:gd name="T48" fmla="*/ 23 w 233"/>
                <a:gd name="T49" fmla="*/ 369 h 769"/>
                <a:gd name="T50" fmla="*/ 19 w 233"/>
                <a:gd name="T51" fmla="*/ 385 h 769"/>
                <a:gd name="T52" fmla="*/ 14 w 233"/>
                <a:gd name="T53" fmla="*/ 402 h 769"/>
                <a:gd name="T54" fmla="*/ 12 w 233"/>
                <a:gd name="T55" fmla="*/ 419 h 769"/>
                <a:gd name="T56" fmla="*/ 9 w 233"/>
                <a:gd name="T57" fmla="*/ 436 h 769"/>
                <a:gd name="T58" fmla="*/ 7 w 233"/>
                <a:gd name="T59" fmla="*/ 454 h 769"/>
                <a:gd name="T60" fmla="*/ 4 w 233"/>
                <a:gd name="T61" fmla="*/ 470 h 769"/>
                <a:gd name="T62" fmla="*/ 3 w 233"/>
                <a:gd name="T63" fmla="*/ 487 h 769"/>
                <a:gd name="T64" fmla="*/ 2 w 233"/>
                <a:gd name="T65" fmla="*/ 505 h 769"/>
                <a:gd name="T66" fmla="*/ 0 w 233"/>
                <a:gd name="T67" fmla="*/ 522 h 769"/>
                <a:gd name="T68" fmla="*/ 0 w 233"/>
                <a:gd name="T69" fmla="*/ 540 h 769"/>
                <a:gd name="T70" fmla="*/ 0 w 233"/>
                <a:gd name="T71" fmla="*/ 558 h 769"/>
                <a:gd name="T72" fmla="*/ 0 w 233"/>
                <a:gd name="T73" fmla="*/ 576 h 769"/>
                <a:gd name="T74" fmla="*/ 1 w 233"/>
                <a:gd name="T75" fmla="*/ 594 h 769"/>
                <a:gd name="T76" fmla="*/ 2 w 233"/>
                <a:gd name="T77" fmla="*/ 611 h 769"/>
                <a:gd name="T78" fmla="*/ 3 w 233"/>
                <a:gd name="T79" fmla="*/ 630 h 769"/>
                <a:gd name="T80" fmla="*/ 5 w 233"/>
                <a:gd name="T81" fmla="*/ 648 h 769"/>
                <a:gd name="T82" fmla="*/ 8 w 233"/>
                <a:gd name="T83" fmla="*/ 667 h 769"/>
                <a:gd name="T84" fmla="*/ 11 w 233"/>
                <a:gd name="T85" fmla="*/ 686 h 769"/>
                <a:gd name="T86" fmla="*/ 13 w 233"/>
                <a:gd name="T87" fmla="*/ 704 h 769"/>
                <a:gd name="T88" fmla="*/ 18 w 233"/>
                <a:gd name="T89" fmla="*/ 723 h 769"/>
                <a:gd name="T90" fmla="*/ 23 w 233"/>
                <a:gd name="T91" fmla="*/ 742 h 769"/>
                <a:gd name="T92" fmla="*/ 27 w 233"/>
                <a:gd name="T93" fmla="*/ 761 h 769"/>
                <a:gd name="T94" fmla="*/ 30 w 233"/>
                <a:gd name="T95" fmla="*/ 76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3" h="769">
                  <a:moveTo>
                    <a:pt x="233" y="0"/>
                  </a:moveTo>
                  <a:lnTo>
                    <a:pt x="219" y="14"/>
                  </a:lnTo>
                  <a:lnTo>
                    <a:pt x="206" y="28"/>
                  </a:lnTo>
                  <a:lnTo>
                    <a:pt x="193" y="42"/>
                  </a:lnTo>
                  <a:lnTo>
                    <a:pt x="180" y="57"/>
                  </a:lnTo>
                  <a:lnTo>
                    <a:pt x="169" y="71"/>
                  </a:lnTo>
                  <a:lnTo>
                    <a:pt x="157" y="86"/>
                  </a:lnTo>
                  <a:lnTo>
                    <a:pt x="146" y="100"/>
                  </a:lnTo>
                  <a:lnTo>
                    <a:pt x="136" y="115"/>
                  </a:lnTo>
                  <a:lnTo>
                    <a:pt x="125" y="130"/>
                  </a:lnTo>
                  <a:lnTo>
                    <a:pt x="116" y="146"/>
                  </a:lnTo>
                  <a:lnTo>
                    <a:pt x="107" y="161"/>
                  </a:lnTo>
                  <a:lnTo>
                    <a:pt x="98" y="176"/>
                  </a:lnTo>
                  <a:lnTo>
                    <a:pt x="90" y="191"/>
                  </a:lnTo>
                  <a:lnTo>
                    <a:pt x="81" y="207"/>
                  </a:lnTo>
                  <a:lnTo>
                    <a:pt x="74" y="223"/>
                  </a:lnTo>
                  <a:lnTo>
                    <a:pt x="67" y="239"/>
                  </a:lnTo>
                  <a:lnTo>
                    <a:pt x="60" y="254"/>
                  </a:lnTo>
                  <a:lnTo>
                    <a:pt x="54" y="271"/>
                  </a:lnTo>
                  <a:lnTo>
                    <a:pt x="47" y="287"/>
                  </a:lnTo>
                  <a:lnTo>
                    <a:pt x="41" y="303"/>
                  </a:lnTo>
                  <a:lnTo>
                    <a:pt x="36" y="319"/>
                  </a:lnTo>
                  <a:lnTo>
                    <a:pt x="31" y="335"/>
                  </a:lnTo>
                  <a:lnTo>
                    <a:pt x="27" y="352"/>
                  </a:lnTo>
                  <a:lnTo>
                    <a:pt x="23" y="369"/>
                  </a:lnTo>
                  <a:lnTo>
                    <a:pt x="19" y="385"/>
                  </a:lnTo>
                  <a:lnTo>
                    <a:pt x="14" y="402"/>
                  </a:lnTo>
                  <a:lnTo>
                    <a:pt x="12" y="419"/>
                  </a:lnTo>
                  <a:lnTo>
                    <a:pt x="9" y="436"/>
                  </a:lnTo>
                  <a:lnTo>
                    <a:pt x="7" y="454"/>
                  </a:lnTo>
                  <a:lnTo>
                    <a:pt x="4" y="470"/>
                  </a:lnTo>
                  <a:lnTo>
                    <a:pt x="3" y="487"/>
                  </a:lnTo>
                  <a:lnTo>
                    <a:pt x="2" y="505"/>
                  </a:lnTo>
                  <a:lnTo>
                    <a:pt x="0" y="522"/>
                  </a:lnTo>
                  <a:lnTo>
                    <a:pt x="0" y="540"/>
                  </a:lnTo>
                  <a:lnTo>
                    <a:pt x="0" y="558"/>
                  </a:lnTo>
                  <a:lnTo>
                    <a:pt x="0" y="576"/>
                  </a:lnTo>
                  <a:lnTo>
                    <a:pt x="1" y="594"/>
                  </a:lnTo>
                  <a:lnTo>
                    <a:pt x="2" y="611"/>
                  </a:lnTo>
                  <a:lnTo>
                    <a:pt x="3" y="630"/>
                  </a:lnTo>
                  <a:lnTo>
                    <a:pt x="5" y="648"/>
                  </a:lnTo>
                  <a:lnTo>
                    <a:pt x="8" y="667"/>
                  </a:lnTo>
                  <a:lnTo>
                    <a:pt x="11" y="686"/>
                  </a:lnTo>
                  <a:lnTo>
                    <a:pt x="13" y="704"/>
                  </a:lnTo>
                  <a:lnTo>
                    <a:pt x="18" y="723"/>
                  </a:lnTo>
                  <a:lnTo>
                    <a:pt x="23" y="742"/>
                  </a:lnTo>
                  <a:lnTo>
                    <a:pt x="27" y="761"/>
                  </a:lnTo>
                  <a:lnTo>
                    <a:pt x="30" y="76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91"/>
            <p:cNvSpPr>
              <a:spLocks/>
            </p:cNvSpPr>
            <p:nvPr/>
          </p:nvSpPr>
          <p:spPr bwMode="auto">
            <a:xfrm>
              <a:off x="2941" y="1408"/>
              <a:ext cx="203" cy="768"/>
            </a:xfrm>
            <a:custGeom>
              <a:avLst/>
              <a:gdLst>
                <a:gd name="T0" fmla="*/ 203 w 203"/>
                <a:gd name="T1" fmla="*/ 0 h 768"/>
                <a:gd name="T2" fmla="*/ 200 w 203"/>
                <a:gd name="T3" fmla="*/ 43 h 768"/>
                <a:gd name="T4" fmla="*/ 196 w 203"/>
                <a:gd name="T5" fmla="*/ 88 h 768"/>
                <a:gd name="T6" fmla="*/ 191 w 203"/>
                <a:gd name="T7" fmla="*/ 131 h 768"/>
                <a:gd name="T8" fmla="*/ 186 w 203"/>
                <a:gd name="T9" fmla="*/ 175 h 768"/>
                <a:gd name="T10" fmla="*/ 179 w 203"/>
                <a:gd name="T11" fmla="*/ 219 h 768"/>
                <a:gd name="T12" fmla="*/ 170 w 203"/>
                <a:gd name="T13" fmla="*/ 261 h 768"/>
                <a:gd name="T14" fmla="*/ 162 w 203"/>
                <a:gd name="T15" fmla="*/ 304 h 768"/>
                <a:gd name="T16" fmla="*/ 152 w 203"/>
                <a:gd name="T17" fmla="*/ 347 h 768"/>
                <a:gd name="T18" fmla="*/ 142 w 203"/>
                <a:gd name="T19" fmla="*/ 389 h 768"/>
                <a:gd name="T20" fmla="*/ 131 w 203"/>
                <a:gd name="T21" fmla="*/ 431 h 768"/>
                <a:gd name="T22" fmla="*/ 118 w 203"/>
                <a:gd name="T23" fmla="*/ 473 h 768"/>
                <a:gd name="T24" fmla="*/ 105 w 203"/>
                <a:gd name="T25" fmla="*/ 514 h 768"/>
                <a:gd name="T26" fmla="*/ 91 w 203"/>
                <a:gd name="T27" fmla="*/ 555 h 768"/>
                <a:gd name="T28" fmla="*/ 75 w 203"/>
                <a:gd name="T29" fmla="*/ 596 h 768"/>
                <a:gd name="T30" fmla="*/ 59 w 203"/>
                <a:gd name="T31" fmla="*/ 637 h 768"/>
                <a:gd name="T32" fmla="*/ 43 w 203"/>
                <a:gd name="T33" fmla="*/ 677 h 768"/>
                <a:gd name="T34" fmla="*/ 24 w 203"/>
                <a:gd name="T35" fmla="*/ 718 h 768"/>
                <a:gd name="T36" fmla="*/ 5 w 203"/>
                <a:gd name="T37" fmla="*/ 757 h 768"/>
                <a:gd name="T38" fmla="*/ 0 w 203"/>
                <a:gd name="T3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3" h="768">
                  <a:moveTo>
                    <a:pt x="203" y="0"/>
                  </a:moveTo>
                  <a:lnTo>
                    <a:pt x="200" y="43"/>
                  </a:lnTo>
                  <a:lnTo>
                    <a:pt x="196" y="88"/>
                  </a:lnTo>
                  <a:lnTo>
                    <a:pt x="191" y="131"/>
                  </a:lnTo>
                  <a:lnTo>
                    <a:pt x="186" y="175"/>
                  </a:lnTo>
                  <a:lnTo>
                    <a:pt x="179" y="219"/>
                  </a:lnTo>
                  <a:lnTo>
                    <a:pt x="170" y="261"/>
                  </a:lnTo>
                  <a:lnTo>
                    <a:pt x="162" y="304"/>
                  </a:lnTo>
                  <a:lnTo>
                    <a:pt x="152" y="347"/>
                  </a:lnTo>
                  <a:lnTo>
                    <a:pt x="142" y="389"/>
                  </a:lnTo>
                  <a:lnTo>
                    <a:pt x="131" y="431"/>
                  </a:lnTo>
                  <a:lnTo>
                    <a:pt x="118" y="473"/>
                  </a:lnTo>
                  <a:lnTo>
                    <a:pt x="105" y="514"/>
                  </a:lnTo>
                  <a:lnTo>
                    <a:pt x="91" y="555"/>
                  </a:lnTo>
                  <a:lnTo>
                    <a:pt x="75" y="596"/>
                  </a:lnTo>
                  <a:lnTo>
                    <a:pt x="59" y="637"/>
                  </a:lnTo>
                  <a:lnTo>
                    <a:pt x="43" y="677"/>
                  </a:lnTo>
                  <a:lnTo>
                    <a:pt x="24" y="718"/>
                  </a:lnTo>
                  <a:lnTo>
                    <a:pt x="5" y="757"/>
                  </a:lnTo>
                  <a:lnTo>
                    <a:pt x="0" y="76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Line 92"/>
            <p:cNvSpPr>
              <a:spLocks noChangeShapeType="1"/>
            </p:cNvSpPr>
            <p:nvPr/>
          </p:nvSpPr>
          <p:spPr bwMode="auto">
            <a:xfrm>
              <a:off x="3123" y="1402"/>
              <a:ext cx="21" cy="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Line 93"/>
            <p:cNvSpPr>
              <a:spLocks noChangeShapeType="1"/>
            </p:cNvSpPr>
            <p:nvPr/>
          </p:nvSpPr>
          <p:spPr bwMode="auto">
            <a:xfrm>
              <a:off x="2920" y="2171"/>
              <a:ext cx="21" cy="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94"/>
            <p:cNvSpPr>
              <a:spLocks/>
            </p:cNvSpPr>
            <p:nvPr/>
          </p:nvSpPr>
          <p:spPr bwMode="auto">
            <a:xfrm>
              <a:off x="3212" y="1467"/>
              <a:ext cx="101" cy="771"/>
            </a:xfrm>
            <a:custGeom>
              <a:avLst/>
              <a:gdLst>
                <a:gd name="T0" fmla="*/ 0 w 101"/>
                <a:gd name="T1" fmla="*/ 0 h 771"/>
                <a:gd name="T2" fmla="*/ 68 w 101"/>
                <a:gd name="T3" fmla="*/ 496 h 771"/>
                <a:gd name="T4" fmla="*/ 101 w 101"/>
                <a:gd name="T5" fmla="*/ 771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1" h="771">
                  <a:moveTo>
                    <a:pt x="0" y="0"/>
                  </a:moveTo>
                  <a:lnTo>
                    <a:pt x="68" y="496"/>
                  </a:lnTo>
                  <a:lnTo>
                    <a:pt x="101" y="77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Line 95"/>
            <p:cNvSpPr>
              <a:spLocks noChangeShapeType="1"/>
            </p:cNvSpPr>
            <p:nvPr/>
          </p:nvSpPr>
          <p:spPr bwMode="auto">
            <a:xfrm>
              <a:off x="3273" y="1460"/>
              <a:ext cx="100" cy="77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Line 96"/>
            <p:cNvSpPr>
              <a:spLocks noChangeShapeType="1"/>
            </p:cNvSpPr>
            <p:nvPr/>
          </p:nvSpPr>
          <p:spPr bwMode="auto">
            <a:xfrm flipV="1">
              <a:off x="3212" y="1460"/>
              <a:ext cx="61" cy="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Line 97"/>
            <p:cNvSpPr>
              <a:spLocks noChangeShapeType="1"/>
            </p:cNvSpPr>
            <p:nvPr/>
          </p:nvSpPr>
          <p:spPr bwMode="auto">
            <a:xfrm flipV="1">
              <a:off x="3313" y="2230"/>
              <a:ext cx="60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Line 98"/>
            <p:cNvSpPr>
              <a:spLocks noChangeShapeType="1"/>
            </p:cNvSpPr>
            <p:nvPr/>
          </p:nvSpPr>
          <p:spPr bwMode="auto">
            <a:xfrm>
              <a:off x="3272" y="1460"/>
              <a:ext cx="100" cy="77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99"/>
            <p:cNvSpPr>
              <a:spLocks/>
            </p:cNvSpPr>
            <p:nvPr/>
          </p:nvSpPr>
          <p:spPr bwMode="auto">
            <a:xfrm>
              <a:off x="3325" y="1452"/>
              <a:ext cx="101" cy="771"/>
            </a:xfrm>
            <a:custGeom>
              <a:avLst/>
              <a:gdLst>
                <a:gd name="T0" fmla="*/ 0 w 101"/>
                <a:gd name="T1" fmla="*/ 0 h 771"/>
                <a:gd name="T2" fmla="*/ 70 w 101"/>
                <a:gd name="T3" fmla="*/ 509 h 771"/>
                <a:gd name="T4" fmla="*/ 101 w 101"/>
                <a:gd name="T5" fmla="*/ 771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1" h="771">
                  <a:moveTo>
                    <a:pt x="0" y="0"/>
                  </a:moveTo>
                  <a:lnTo>
                    <a:pt x="70" y="509"/>
                  </a:lnTo>
                  <a:lnTo>
                    <a:pt x="101" y="77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Line 100"/>
            <p:cNvSpPr>
              <a:spLocks noChangeShapeType="1"/>
            </p:cNvSpPr>
            <p:nvPr/>
          </p:nvSpPr>
          <p:spPr bwMode="auto">
            <a:xfrm flipV="1">
              <a:off x="3272" y="1452"/>
              <a:ext cx="53" cy="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Line 101"/>
            <p:cNvSpPr>
              <a:spLocks noChangeShapeType="1"/>
            </p:cNvSpPr>
            <p:nvPr/>
          </p:nvSpPr>
          <p:spPr bwMode="auto">
            <a:xfrm flipV="1">
              <a:off x="3372" y="2223"/>
              <a:ext cx="54" cy="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102"/>
            <p:cNvSpPr>
              <a:spLocks/>
            </p:cNvSpPr>
            <p:nvPr/>
          </p:nvSpPr>
          <p:spPr bwMode="auto">
            <a:xfrm>
              <a:off x="3418" y="1355"/>
              <a:ext cx="124" cy="382"/>
            </a:xfrm>
            <a:custGeom>
              <a:avLst/>
              <a:gdLst>
                <a:gd name="T0" fmla="*/ 1 w 124"/>
                <a:gd name="T1" fmla="*/ 4 h 382"/>
                <a:gd name="T2" fmla="*/ 2 w 124"/>
                <a:gd name="T3" fmla="*/ 13 h 382"/>
                <a:gd name="T4" fmla="*/ 3 w 124"/>
                <a:gd name="T5" fmla="*/ 21 h 382"/>
                <a:gd name="T6" fmla="*/ 5 w 124"/>
                <a:gd name="T7" fmla="*/ 29 h 382"/>
                <a:gd name="T8" fmla="*/ 6 w 124"/>
                <a:gd name="T9" fmla="*/ 38 h 382"/>
                <a:gd name="T10" fmla="*/ 8 w 124"/>
                <a:gd name="T11" fmla="*/ 47 h 382"/>
                <a:gd name="T12" fmla="*/ 9 w 124"/>
                <a:gd name="T13" fmla="*/ 54 h 382"/>
                <a:gd name="T14" fmla="*/ 11 w 124"/>
                <a:gd name="T15" fmla="*/ 63 h 382"/>
                <a:gd name="T16" fmla="*/ 12 w 124"/>
                <a:gd name="T17" fmla="*/ 71 h 382"/>
                <a:gd name="T18" fmla="*/ 14 w 124"/>
                <a:gd name="T19" fmla="*/ 79 h 382"/>
                <a:gd name="T20" fmla="*/ 16 w 124"/>
                <a:gd name="T21" fmla="*/ 88 h 382"/>
                <a:gd name="T22" fmla="*/ 18 w 124"/>
                <a:gd name="T23" fmla="*/ 95 h 382"/>
                <a:gd name="T24" fmla="*/ 19 w 124"/>
                <a:gd name="T25" fmla="*/ 104 h 382"/>
                <a:gd name="T26" fmla="*/ 21 w 124"/>
                <a:gd name="T27" fmla="*/ 112 h 382"/>
                <a:gd name="T28" fmla="*/ 23 w 124"/>
                <a:gd name="T29" fmla="*/ 120 h 382"/>
                <a:gd name="T30" fmla="*/ 25 w 124"/>
                <a:gd name="T31" fmla="*/ 128 h 382"/>
                <a:gd name="T32" fmla="*/ 26 w 124"/>
                <a:gd name="T33" fmla="*/ 136 h 382"/>
                <a:gd name="T34" fmla="*/ 29 w 124"/>
                <a:gd name="T35" fmla="*/ 144 h 382"/>
                <a:gd name="T36" fmla="*/ 31 w 124"/>
                <a:gd name="T37" fmla="*/ 152 h 382"/>
                <a:gd name="T38" fmla="*/ 34 w 124"/>
                <a:gd name="T39" fmla="*/ 160 h 382"/>
                <a:gd name="T40" fmla="*/ 35 w 124"/>
                <a:gd name="T41" fmla="*/ 168 h 382"/>
                <a:gd name="T42" fmla="*/ 38 w 124"/>
                <a:gd name="T43" fmla="*/ 175 h 382"/>
                <a:gd name="T44" fmla="*/ 40 w 124"/>
                <a:gd name="T45" fmla="*/ 184 h 382"/>
                <a:gd name="T46" fmla="*/ 42 w 124"/>
                <a:gd name="T47" fmla="*/ 191 h 382"/>
                <a:gd name="T48" fmla="*/ 45 w 124"/>
                <a:gd name="T49" fmla="*/ 199 h 382"/>
                <a:gd name="T50" fmla="*/ 47 w 124"/>
                <a:gd name="T51" fmla="*/ 207 h 382"/>
                <a:gd name="T52" fmla="*/ 50 w 124"/>
                <a:gd name="T53" fmla="*/ 215 h 382"/>
                <a:gd name="T54" fmla="*/ 52 w 124"/>
                <a:gd name="T55" fmla="*/ 222 h 382"/>
                <a:gd name="T56" fmla="*/ 55 w 124"/>
                <a:gd name="T57" fmla="*/ 230 h 382"/>
                <a:gd name="T58" fmla="*/ 58 w 124"/>
                <a:gd name="T59" fmla="*/ 237 h 382"/>
                <a:gd name="T60" fmla="*/ 61 w 124"/>
                <a:gd name="T61" fmla="*/ 245 h 382"/>
                <a:gd name="T62" fmla="*/ 63 w 124"/>
                <a:gd name="T63" fmla="*/ 253 h 382"/>
                <a:gd name="T64" fmla="*/ 66 w 124"/>
                <a:gd name="T65" fmla="*/ 260 h 382"/>
                <a:gd name="T66" fmla="*/ 69 w 124"/>
                <a:gd name="T67" fmla="*/ 267 h 382"/>
                <a:gd name="T68" fmla="*/ 73 w 124"/>
                <a:gd name="T69" fmla="*/ 275 h 382"/>
                <a:gd name="T70" fmla="*/ 76 w 124"/>
                <a:gd name="T71" fmla="*/ 282 h 382"/>
                <a:gd name="T72" fmla="*/ 79 w 124"/>
                <a:gd name="T73" fmla="*/ 289 h 382"/>
                <a:gd name="T74" fmla="*/ 81 w 124"/>
                <a:gd name="T75" fmla="*/ 297 h 382"/>
                <a:gd name="T76" fmla="*/ 85 w 124"/>
                <a:gd name="T77" fmla="*/ 304 h 382"/>
                <a:gd name="T78" fmla="*/ 88 w 124"/>
                <a:gd name="T79" fmla="*/ 311 h 382"/>
                <a:gd name="T80" fmla="*/ 92 w 124"/>
                <a:gd name="T81" fmla="*/ 319 h 382"/>
                <a:gd name="T82" fmla="*/ 95 w 124"/>
                <a:gd name="T83" fmla="*/ 326 h 382"/>
                <a:gd name="T84" fmla="*/ 99 w 124"/>
                <a:gd name="T85" fmla="*/ 333 h 382"/>
                <a:gd name="T86" fmla="*/ 102 w 124"/>
                <a:gd name="T87" fmla="*/ 340 h 382"/>
                <a:gd name="T88" fmla="*/ 106 w 124"/>
                <a:gd name="T89" fmla="*/ 347 h 382"/>
                <a:gd name="T90" fmla="*/ 109 w 124"/>
                <a:gd name="T91" fmla="*/ 355 h 382"/>
                <a:gd name="T92" fmla="*/ 113 w 124"/>
                <a:gd name="T93" fmla="*/ 362 h 382"/>
                <a:gd name="T94" fmla="*/ 117 w 124"/>
                <a:gd name="T95" fmla="*/ 368 h 382"/>
                <a:gd name="T96" fmla="*/ 121 w 124"/>
                <a:gd name="T97" fmla="*/ 375 h 382"/>
                <a:gd name="T98" fmla="*/ 124 w 124"/>
                <a:gd name="T99" fmla="*/ 38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4" h="382">
                  <a:moveTo>
                    <a:pt x="0" y="0"/>
                  </a:moveTo>
                  <a:lnTo>
                    <a:pt x="1" y="4"/>
                  </a:lnTo>
                  <a:lnTo>
                    <a:pt x="1" y="9"/>
                  </a:lnTo>
                  <a:lnTo>
                    <a:pt x="2" y="13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4" y="25"/>
                  </a:lnTo>
                  <a:lnTo>
                    <a:pt x="5" y="29"/>
                  </a:lnTo>
                  <a:lnTo>
                    <a:pt x="5" y="34"/>
                  </a:lnTo>
                  <a:lnTo>
                    <a:pt x="6" y="38"/>
                  </a:lnTo>
                  <a:lnTo>
                    <a:pt x="7" y="42"/>
                  </a:lnTo>
                  <a:lnTo>
                    <a:pt x="8" y="47"/>
                  </a:lnTo>
                  <a:lnTo>
                    <a:pt x="8" y="50"/>
                  </a:lnTo>
                  <a:lnTo>
                    <a:pt x="9" y="54"/>
                  </a:lnTo>
                  <a:lnTo>
                    <a:pt x="10" y="58"/>
                  </a:lnTo>
                  <a:lnTo>
                    <a:pt x="11" y="63"/>
                  </a:lnTo>
                  <a:lnTo>
                    <a:pt x="11" y="67"/>
                  </a:lnTo>
                  <a:lnTo>
                    <a:pt x="12" y="71"/>
                  </a:lnTo>
                  <a:lnTo>
                    <a:pt x="14" y="75"/>
                  </a:lnTo>
                  <a:lnTo>
                    <a:pt x="14" y="79"/>
                  </a:lnTo>
                  <a:lnTo>
                    <a:pt x="15" y="83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8" y="95"/>
                  </a:lnTo>
                  <a:lnTo>
                    <a:pt x="18" y="99"/>
                  </a:lnTo>
                  <a:lnTo>
                    <a:pt x="19" y="104"/>
                  </a:lnTo>
                  <a:lnTo>
                    <a:pt x="19" y="108"/>
                  </a:lnTo>
                  <a:lnTo>
                    <a:pt x="21" y="112"/>
                  </a:lnTo>
                  <a:lnTo>
                    <a:pt x="22" y="116"/>
                  </a:lnTo>
                  <a:lnTo>
                    <a:pt x="23" y="120"/>
                  </a:lnTo>
                  <a:lnTo>
                    <a:pt x="24" y="124"/>
                  </a:lnTo>
                  <a:lnTo>
                    <a:pt x="25" y="128"/>
                  </a:lnTo>
                  <a:lnTo>
                    <a:pt x="26" y="132"/>
                  </a:lnTo>
                  <a:lnTo>
                    <a:pt x="26" y="136"/>
                  </a:lnTo>
                  <a:lnTo>
                    <a:pt x="28" y="140"/>
                  </a:lnTo>
                  <a:lnTo>
                    <a:pt x="29" y="144"/>
                  </a:lnTo>
                  <a:lnTo>
                    <a:pt x="30" y="148"/>
                  </a:lnTo>
                  <a:lnTo>
                    <a:pt x="31" y="152"/>
                  </a:lnTo>
                  <a:lnTo>
                    <a:pt x="32" y="156"/>
                  </a:lnTo>
                  <a:lnTo>
                    <a:pt x="34" y="160"/>
                  </a:lnTo>
                  <a:lnTo>
                    <a:pt x="35" y="164"/>
                  </a:lnTo>
                  <a:lnTo>
                    <a:pt x="35" y="168"/>
                  </a:lnTo>
                  <a:lnTo>
                    <a:pt x="37" y="172"/>
                  </a:lnTo>
                  <a:lnTo>
                    <a:pt x="38" y="175"/>
                  </a:lnTo>
                  <a:lnTo>
                    <a:pt x="39" y="180"/>
                  </a:lnTo>
                  <a:lnTo>
                    <a:pt x="40" y="184"/>
                  </a:lnTo>
                  <a:lnTo>
                    <a:pt x="41" y="187"/>
                  </a:lnTo>
                  <a:lnTo>
                    <a:pt x="42" y="191"/>
                  </a:lnTo>
                  <a:lnTo>
                    <a:pt x="44" y="196"/>
                  </a:lnTo>
                  <a:lnTo>
                    <a:pt x="45" y="199"/>
                  </a:lnTo>
                  <a:lnTo>
                    <a:pt x="46" y="203"/>
                  </a:lnTo>
                  <a:lnTo>
                    <a:pt x="47" y="207"/>
                  </a:lnTo>
                  <a:lnTo>
                    <a:pt x="49" y="211"/>
                  </a:lnTo>
                  <a:lnTo>
                    <a:pt x="50" y="215"/>
                  </a:lnTo>
                  <a:lnTo>
                    <a:pt x="51" y="218"/>
                  </a:lnTo>
                  <a:lnTo>
                    <a:pt x="52" y="222"/>
                  </a:lnTo>
                  <a:lnTo>
                    <a:pt x="54" y="226"/>
                  </a:lnTo>
                  <a:lnTo>
                    <a:pt x="55" y="230"/>
                  </a:lnTo>
                  <a:lnTo>
                    <a:pt x="57" y="234"/>
                  </a:lnTo>
                  <a:lnTo>
                    <a:pt x="58" y="237"/>
                  </a:lnTo>
                  <a:lnTo>
                    <a:pt x="59" y="241"/>
                  </a:lnTo>
                  <a:lnTo>
                    <a:pt x="61" y="245"/>
                  </a:lnTo>
                  <a:lnTo>
                    <a:pt x="62" y="249"/>
                  </a:lnTo>
                  <a:lnTo>
                    <a:pt x="63" y="253"/>
                  </a:lnTo>
                  <a:lnTo>
                    <a:pt x="65" y="257"/>
                  </a:lnTo>
                  <a:lnTo>
                    <a:pt x="66" y="260"/>
                  </a:lnTo>
                  <a:lnTo>
                    <a:pt x="68" y="264"/>
                  </a:lnTo>
                  <a:lnTo>
                    <a:pt x="69" y="267"/>
                  </a:lnTo>
                  <a:lnTo>
                    <a:pt x="71" y="271"/>
                  </a:lnTo>
                  <a:lnTo>
                    <a:pt x="73" y="275"/>
                  </a:lnTo>
                  <a:lnTo>
                    <a:pt x="74" y="279"/>
                  </a:lnTo>
                  <a:lnTo>
                    <a:pt x="76" y="282"/>
                  </a:lnTo>
                  <a:lnTo>
                    <a:pt x="78" y="286"/>
                  </a:lnTo>
                  <a:lnTo>
                    <a:pt x="79" y="289"/>
                  </a:lnTo>
                  <a:lnTo>
                    <a:pt x="80" y="293"/>
                  </a:lnTo>
                  <a:lnTo>
                    <a:pt x="81" y="297"/>
                  </a:lnTo>
                  <a:lnTo>
                    <a:pt x="83" y="301"/>
                  </a:lnTo>
                  <a:lnTo>
                    <a:pt x="85" y="304"/>
                  </a:lnTo>
                  <a:lnTo>
                    <a:pt x="87" y="308"/>
                  </a:lnTo>
                  <a:lnTo>
                    <a:pt x="88" y="311"/>
                  </a:lnTo>
                  <a:lnTo>
                    <a:pt x="90" y="315"/>
                  </a:lnTo>
                  <a:lnTo>
                    <a:pt x="92" y="319"/>
                  </a:lnTo>
                  <a:lnTo>
                    <a:pt x="93" y="322"/>
                  </a:lnTo>
                  <a:lnTo>
                    <a:pt x="95" y="326"/>
                  </a:lnTo>
                  <a:lnTo>
                    <a:pt x="97" y="330"/>
                  </a:lnTo>
                  <a:lnTo>
                    <a:pt x="99" y="333"/>
                  </a:lnTo>
                  <a:lnTo>
                    <a:pt x="100" y="337"/>
                  </a:lnTo>
                  <a:lnTo>
                    <a:pt x="102" y="340"/>
                  </a:lnTo>
                  <a:lnTo>
                    <a:pt x="104" y="343"/>
                  </a:lnTo>
                  <a:lnTo>
                    <a:pt x="106" y="347"/>
                  </a:lnTo>
                  <a:lnTo>
                    <a:pt x="107" y="351"/>
                  </a:lnTo>
                  <a:lnTo>
                    <a:pt x="109" y="355"/>
                  </a:lnTo>
                  <a:lnTo>
                    <a:pt x="111" y="358"/>
                  </a:lnTo>
                  <a:lnTo>
                    <a:pt x="113" y="362"/>
                  </a:lnTo>
                  <a:lnTo>
                    <a:pt x="115" y="365"/>
                  </a:lnTo>
                  <a:lnTo>
                    <a:pt x="117" y="368"/>
                  </a:lnTo>
                  <a:lnTo>
                    <a:pt x="119" y="372"/>
                  </a:lnTo>
                  <a:lnTo>
                    <a:pt x="121" y="375"/>
                  </a:lnTo>
                  <a:lnTo>
                    <a:pt x="122" y="379"/>
                  </a:lnTo>
                  <a:lnTo>
                    <a:pt x="124" y="38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03"/>
            <p:cNvSpPr>
              <a:spLocks/>
            </p:cNvSpPr>
            <p:nvPr/>
          </p:nvSpPr>
          <p:spPr bwMode="auto">
            <a:xfrm>
              <a:off x="3542" y="1737"/>
              <a:ext cx="263" cy="302"/>
            </a:xfrm>
            <a:custGeom>
              <a:avLst/>
              <a:gdLst>
                <a:gd name="T0" fmla="*/ 2 w 263"/>
                <a:gd name="T1" fmla="*/ 3 h 302"/>
                <a:gd name="T2" fmla="*/ 6 w 263"/>
                <a:gd name="T3" fmla="*/ 11 h 302"/>
                <a:gd name="T4" fmla="*/ 10 w 263"/>
                <a:gd name="T5" fmla="*/ 18 h 302"/>
                <a:gd name="T6" fmla="*/ 14 w 263"/>
                <a:gd name="T7" fmla="*/ 24 h 302"/>
                <a:gd name="T8" fmla="*/ 19 w 263"/>
                <a:gd name="T9" fmla="*/ 31 h 302"/>
                <a:gd name="T10" fmla="*/ 23 w 263"/>
                <a:gd name="T11" fmla="*/ 38 h 302"/>
                <a:gd name="T12" fmla="*/ 27 w 263"/>
                <a:gd name="T13" fmla="*/ 44 h 302"/>
                <a:gd name="T14" fmla="*/ 31 w 263"/>
                <a:gd name="T15" fmla="*/ 51 h 302"/>
                <a:gd name="T16" fmla="*/ 36 w 263"/>
                <a:gd name="T17" fmla="*/ 58 h 302"/>
                <a:gd name="T18" fmla="*/ 40 w 263"/>
                <a:gd name="T19" fmla="*/ 64 h 302"/>
                <a:gd name="T20" fmla="*/ 45 w 263"/>
                <a:gd name="T21" fmla="*/ 71 h 302"/>
                <a:gd name="T22" fmla="*/ 49 w 263"/>
                <a:gd name="T23" fmla="*/ 78 h 302"/>
                <a:gd name="T24" fmla="*/ 54 w 263"/>
                <a:gd name="T25" fmla="*/ 84 h 302"/>
                <a:gd name="T26" fmla="*/ 58 w 263"/>
                <a:gd name="T27" fmla="*/ 90 h 302"/>
                <a:gd name="T28" fmla="*/ 63 w 263"/>
                <a:gd name="T29" fmla="*/ 97 h 302"/>
                <a:gd name="T30" fmla="*/ 68 w 263"/>
                <a:gd name="T31" fmla="*/ 104 h 302"/>
                <a:gd name="T32" fmla="*/ 73 w 263"/>
                <a:gd name="T33" fmla="*/ 110 h 302"/>
                <a:gd name="T34" fmla="*/ 78 w 263"/>
                <a:gd name="T35" fmla="*/ 116 h 302"/>
                <a:gd name="T36" fmla="*/ 83 w 263"/>
                <a:gd name="T37" fmla="*/ 123 h 302"/>
                <a:gd name="T38" fmla="*/ 88 w 263"/>
                <a:gd name="T39" fmla="*/ 128 h 302"/>
                <a:gd name="T40" fmla="*/ 92 w 263"/>
                <a:gd name="T41" fmla="*/ 135 h 302"/>
                <a:gd name="T42" fmla="*/ 98 w 263"/>
                <a:gd name="T43" fmla="*/ 141 h 302"/>
                <a:gd name="T44" fmla="*/ 103 w 263"/>
                <a:gd name="T45" fmla="*/ 147 h 302"/>
                <a:gd name="T46" fmla="*/ 108 w 263"/>
                <a:gd name="T47" fmla="*/ 153 h 302"/>
                <a:gd name="T48" fmla="*/ 114 w 263"/>
                <a:gd name="T49" fmla="*/ 160 h 302"/>
                <a:gd name="T50" fmla="*/ 119 w 263"/>
                <a:gd name="T51" fmla="*/ 165 h 302"/>
                <a:gd name="T52" fmla="*/ 124 w 263"/>
                <a:gd name="T53" fmla="*/ 171 h 302"/>
                <a:gd name="T54" fmla="*/ 129 w 263"/>
                <a:gd name="T55" fmla="*/ 177 h 302"/>
                <a:gd name="T56" fmla="*/ 135 w 263"/>
                <a:gd name="T57" fmla="*/ 184 h 302"/>
                <a:gd name="T58" fmla="*/ 141 w 263"/>
                <a:gd name="T59" fmla="*/ 189 h 302"/>
                <a:gd name="T60" fmla="*/ 146 w 263"/>
                <a:gd name="T61" fmla="*/ 195 h 302"/>
                <a:gd name="T62" fmla="*/ 152 w 263"/>
                <a:gd name="T63" fmla="*/ 201 h 302"/>
                <a:gd name="T64" fmla="*/ 158 w 263"/>
                <a:gd name="T65" fmla="*/ 207 h 302"/>
                <a:gd name="T66" fmla="*/ 163 w 263"/>
                <a:gd name="T67" fmla="*/ 212 h 302"/>
                <a:gd name="T68" fmla="*/ 169 w 263"/>
                <a:gd name="T69" fmla="*/ 218 h 302"/>
                <a:gd name="T70" fmla="*/ 175 w 263"/>
                <a:gd name="T71" fmla="*/ 224 h 302"/>
                <a:gd name="T72" fmla="*/ 182 w 263"/>
                <a:gd name="T73" fmla="*/ 230 h 302"/>
                <a:gd name="T74" fmla="*/ 187 w 263"/>
                <a:gd name="T75" fmla="*/ 235 h 302"/>
                <a:gd name="T76" fmla="*/ 193 w 263"/>
                <a:gd name="T77" fmla="*/ 241 h 302"/>
                <a:gd name="T78" fmla="*/ 200 w 263"/>
                <a:gd name="T79" fmla="*/ 247 h 302"/>
                <a:gd name="T80" fmla="*/ 205 w 263"/>
                <a:gd name="T81" fmla="*/ 252 h 302"/>
                <a:gd name="T82" fmla="*/ 211 w 263"/>
                <a:gd name="T83" fmla="*/ 258 h 302"/>
                <a:gd name="T84" fmla="*/ 218 w 263"/>
                <a:gd name="T85" fmla="*/ 264 h 302"/>
                <a:gd name="T86" fmla="*/ 224 w 263"/>
                <a:gd name="T87" fmla="*/ 269 h 302"/>
                <a:gd name="T88" fmla="*/ 230 w 263"/>
                <a:gd name="T89" fmla="*/ 275 h 302"/>
                <a:gd name="T90" fmla="*/ 237 w 263"/>
                <a:gd name="T91" fmla="*/ 280 h 302"/>
                <a:gd name="T92" fmla="*/ 244 w 263"/>
                <a:gd name="T93" fmla="*/ 286 h 302"/>
                <a:gd name="T94" fmla="*/ 250 w 263"/>
                <a:gd name="T95" fmla="*/ 291 h 302"/>
                <a:gd name="T96" fmla="*/ 256 w 263"/>
                <a:gd name="T97" fmla="*/ 296 h 302"/>
                <a:gd name="T98" fmla="*/ 263 w 263"/>
                <a:gd name="T99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3" h="302">
                  <a:moveTo>
                    <a:pt x="0" y="0"/>
                  </a:moveTo>
                  <a:lnTo>
                    <a:pt x="2" y="3"/>
                  </a:lnTo>
                  <a:lnTo>
                    <a:pt x="4" y="7"/>
                  </a:lnTo>
                  <a:lnTo>
                    <a:pt x="6" y="11"/>
                  </a:lnTo>
                  <a:lnTo>
                    <a:pt x="9" y="14"/>
                  </a:lnTo>
                  <a:lnTo>
                    <a:pt x="10" y="18"/>
                  </a:lnTo>
                  <a:lnTo>
                    <a:pt x="13" y="21"/>
                  </a:lnTo>
                  <a:lnTo>
                    <a:pt x="14" y="24"/>
                  </a:lnTo>
                  <a:lnTo>
                    <a:pt x="17" y="27"/>
                  </a:lnTo>
                  <a:lnTo>
                    <a:pt x="19" y="31"/>
                  </a:lnTo>
                  <a:lnTo>
                    <a:pt x="20" y="34"/>
                  </a:lnTo>
                  <a:lnTo>
                    <a:pt x="23" y="38"/>
                  </a:lnTo>
                  <a:lnTo>
                    <a:pt x="24" y="41"/>
                  </a:lnTo>
                  <a:lnTo>
                    <a:pt x="27" y="44"/>
                  </a:lnTo>
                  <a:lnTo>
                    <a:pt x="29" y="47"/>
                  </a:lnTo>
                  <a:lnTo>
                    <a:pt x="31" y="51"/>
                  </a:lnTo>
                  <a:lnTo>
                    <a:pt x="33" y="54"/>
                  </a:lnTo>
                  <a:lnTo>
                    <a:pt x="36" y="58"/>
                  </a:lnTo>
                  <a:lnTo>
                    <a:pt x="38" y="61"/>
                  </a:lnTo>
                  <a:lnTo>
                    <a:pt x="40" y="64"/>
                  </a:lnTo>
                  <a:lnTo>
                    <a:pt x="42" y="68"/>
                  </a:lnTo>
                  <a:lnTo>
                    <a:pt x="45" y="71"/>
                  </a:lnTo>
                  <a:lnTo>
                    <a:pt x="47" y="74"/>
                  </a:lnTo>
                  <a:lnTo>
                    <a:pt x="49" y="78"/>
                  </a:lnTo>
                  <a:lnTo>
                    <a:pt x="51" y="81"/>
                  </a:lnTo>
                  <a:lnTo>
                    <a:pt x="54" y="84"/>
                  </a:lnTo>
                  <a:lnTo>
                    <a:pt x="57" y="87"/>
                  </a:lnTo>
                  <a:lnTo>
                    <a:pt x="58" y="90"/>
                  </a:lnTo>
                  <a:lnTo>
                    <a:pt x="60" y="94"/>
                  </a:lnTo>
                  <a:lnTo>
                    <a:pt x="63" y="97"/>
                  </a:lnTo>
                  <a:lnTo>
                    <a:pt x="65" y="100"/>
                  </a:lnTo>
                  <a:lnTo>
                    <a:pt x="68" y="104"/>
                  </a:lnTo>
                  <a:lnTo>
                    <a:pt x="70" y="106"/>
                  </a:lnTo>
                  <a:lnTo>
                    <a:pt x="73" y="110"/>
                  </a:lnTo>
                  <a:lnTo>
                    <a:pt x="75" y="113"/>
                  </a:lnTo>
                  <a:lnTo>
                    <a:pt x="78" y="116"/>
                  </a:lnTo>
                  <a:lnTo>
                    <a:pt x="80" y="119"/>
                  </a:lnTo>
                  <a:lnTo>
                    <a:pt x="83" y="123"/>
                  </a:lnTo>
                  <a:lnTo>
                    <a:pt x="85" y="125"/>
                  </a:lnTo>
                  <a:lnTo>
                    <a:pt x="88" y="128"/>
                  </a:lnTo>
                  <a:lnTo>
                    <a:pt x="90" y="132"/>
                  </a:lnTo>
                  <a:lnTo>
                    <a:pt x="92" y="135"/>
                  </a:lnTo>
                  <a:lnTo>
                    <a:pt x="95" y="138"/>
                  </a:lnTo>
                  <a:lnTo>
                    <a:pt x="98" y="141"/>
                  </a:lnTo>
                  <a:lnTo>
                    <a:pt x="100" y="144"/>
                  </a:lnTo>
                  <a:lnTo>
                    <a:pt x="103" y="147"/>
                  </a:lnTo>
                  <a:lnTo>
                    <a:pt x="105" y="150"/>
                  </a:lnTo>
                  <a:lnTo>
                    <a:pt x="108" y="153"/>
                  </a:lnTo>
                  <a:lnTo>
                    <a:pt x="111" y="157"/>
                  </a:lnTo>
                  <a:lnTo>
                    <a:pt x="114" y="160"/>
                  </a:lnTo>
                  <a:lnTo>
                    <a:pt x="116" y="162"/>
                  </a:lnTo>
                  <a:lnTo>
                    <a:pt x="119" y="165"/>
                  </a:lnTo>
                  <a:lnTo>
                    <a:pt x="121" y="168"/>
                  </a:lnTo>
                  <a:lnTo>
                    <a:pt x="124" y="171"/>
                  </a:lnTo>
                  <a:lnTo>
                    <a:pt x="126" y="174"/>
                  </a:lnTo>
                  <a:lnTo>
                    <a:pt x="129" y="177"/>
                  </a:lnTo>
                  <a:lnTo>
                    <a:pt x="132" y="180"/>
                  </a:lnTo>
                  <a:lnTo>
                    <a:pt x="135" y="184"/>
                  </a:lnTo>
                  <a:lnTo>
                    <a:pt x="138" y="187"/>
                  </a:lnTo>
                  <a:lnTo>
                    <a:pt x="141" y="189"/>
                  </a:lnTo>
                  <a:lnTo>
                    <a:pt x="143" y="192"/>
                  </a:lnTo>
                  <a:lnTo>
                    <a:pt x="146" y="195"/>
                  </a:lnTo>
                  <a:lnTo>
                    <a:pt x="149" y="198"/>
                  </a:lnTo>
                  <a:lnTo>
                    <a:pt x="152" y="201"/>
                  </a:lnTo>
                  <a:lnTo>
                    <a:pt x="155" y="204"/>
                  </a:lnTo>
                  <a:lnTo>
                    <a:pt x="158" y="207"/>
                  </a:lnTo>
                  <a:lnTo>
                    <a:pt x="161" y="209"/>
                  </a:lnTo>
                  <a:lnTo>
                    <a:pt x="163" y="212"/>
                  </a:lnTo>
                  <a:lnTo>
                    <a:pt x="166" y="215"/>
                  </a:lnTo>
                  <a:lnTo>
                    <a:pt x="169" y="218"/>
                  </a:lnTo>
                  <a:lnTo>
                    <a:pt x="172" y="221"/>
                  </a:lnTo>
                  <a:lnTo>
                    <a:pt x="175" y="224"/>
                  </a:lnTo>
                  <a:lnTo>
                    <a:pt x="178" y="227"/>
                  </a:lnTo>
                  <a:lnTo>
                    <a:pt x="182" y="230"/>
                  </a:lnTo>
                  <a:lnTo>
                    <a:pt x="184" y="233"/>
                  </a:lnTo>
                  <a:lnTo>
                    <a:pt x="187" y="235"/>
                  </a:lnTo>
                  <a:lnTo>
                    <a:pt x="190" y="238"/>
                  </a:lnTo>
                  <a:lnTo>
                    <a:pt x="193" y="241"/>
                  </a:lnTo>
                  <a:lnTo>
                    <a:pt x="196" y="244"/>
                  </a:lnTo>
                  <a:lnTo>
                    <a:pt x="200" y="247"/>
                  </a:lnTo>
                  <a:lnTo>
                    <a:pt x="203" y="250"/>
                  </a:lnTo>
                  <a:lnTo>
                    <a:pt x="205" y="252"/>
                  </a:lnTo>
                  <a:lnTo>
                    <a:pt x="208" y="255"/>
                  </a:lnTo>
                  <a:lnTo>
                    <a:pt x="211" y="258"/>
                  </a:lnTo>
                  <a:lnTo>
                    <a:pt x="214" y="261"/>
                  </a:lnTo>
                  <a:lnTo>
                    <a:pt x="218" y="264"/>
                  </a:lnTo>
                  <a:lnTo>
                    <a:pt x="221" y="267"/>
                  </a:lnTo>
                  <a:lnTo>
                    <a:pt x="224" y="269"/>
                  </a:lnTo>
                  <a:lnTo>
                    <a:pt x="227" y="272"/>
                  </a:lnTo>
                  <a:lnTo>
                    <a:pt x="230" y="275"/>
                  </a:lnTo>
                  <a:lnTo>
                    <a:pt x="234" y="278"/>
                  </a:lnTo>
                  <a:lnTo>
                    <a:pt x="237" y="280"/>
                  </a:lnTo>
                  <a:lnTo>
                    <a:pt x="240" y="283"/>
                  </a:lnTo>
                  <a:lnTo>
                    <a:pt x="244" y="286"/>
                  </a:lnTo>
                  <a:lnTo>
                    <a:pt x="246" y="288"/>
                  </a:lnTo>
                  <a:lnTo>
                    <a:pt x="250" y="291"/>
                  </a:lnTo>
                  <a:lnTo>
                    <a:pt x="253" y="294"/>
                  </a:lnTo>
                  <a:lnTo>
                    <a:pt x="256" y="296"/>
                  </a:lnTo>
                  <a:lnTo>
                    <a:pt x="260" y="299"/>
                  </a:lnTo>
                  <a:lnTo>
                    <a:pt x="263" y="30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104"/>
            <p:cNvSpPr>
              <a:spLocks/>
            </p:cNvSpPr>
            <p:nvPr/>
          </p:nvSpPr>
          <p:spPr bwMode="auto">
            <a:xfrm>
              <a:off x="3805" y="2039"/>
              <a:ext cx="7" cy="5"/>
            </a:xfrm>
            <a:custGeom>
              <a:avLst/>
              <a:gdLst>
                <a:gd name="T0" fmla="*/ 0 w 7"/>
                <a:gd name="T1" fmla="*/ 0 h 5"/>
                <a:gd name="T2" fmla="*/ 3 w 7"/>
                <a:gd name="T3" fmla="*/ 2 h 5"/>
                <a:gd name="T4" fmla="*/ 7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3" y="2"/>
                  </a:lnTo>
                  <a:lnTo>
                    <a:pt x="7" y="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05"/>
            <p:cNvSpPr>
              <a:spLocks/>
            </p:cNvSpPr>
            <p:nvPr/>
          </p:nvSpPr>
          <p:spPr bwMode="auto">
            <a:xfrm>
              <a:off x="3456" y="1333"/>
              <a:ext cx="393" cy="689"/>
            </a:xfrm>
            <a:custGeom>
              <a:avLst/>
              <a:gdLst>
                <a:gd name="T0" fmla="*/ 0 w 393"/>
                <a:gd name="T1" fmla="*/ 0 h 689"/>
                <a:gd name="T2" fmla="*/ 17 w 393"/>
                <a:gd name="T3" fmla="*/ 10 h 689"/>
                <a:gd name="T4" fmla="*/ 34 w 393"/>
                <a:gd name="T5" fmla="*/ 22 h 689"/>
                <a:gd name="T6" fmla="*/ 50 w 393"/>
                <a:gd name="T7" fmla="*/ 32 h 689"/>
                <a:gd name="T8" fmla="*/ 66 w 393"/>
                <a:gd name="T9" fmla="*/ 44 h 689"/>
                <a:gd name="T10" fmla="*/ 82 w 393"/>
                <a:gd name="T11" fmla="*/ 55 h 689"/>
                <a:gd name="T12" fmla="*/ 96 w 393"/>
                <a:gd name="T13" fmla="*/ 67 h 689"/>
                <a:gd name="T14" fmla="*/ 110 w 393"/>
                <a:gd name="T15" fmla="*/ 79 h 689"/>
                <a:gd name="T16" fmla="*/ 125 w 393"/>
                <a:gd name="T17" fmla="*/ 92 h 689"/>
                <a:gd name="T18" fmla="*/ 139 w 393"/>
                <a:gd name="T19" fmla="*/ 104 h 689"/>
                <a:gd name="T20" fmla="*/ 152 w 393"/>
                <a:gd name="T21" fmla="*/ 117 h 689"/>
                <a:gd name="T22" fmla="*/ 166 w 393"/>
                <a:gd name="T23" fmla="*/ 130 h 689"/>
                <a:gd name="T24" fmla="*/ 178 w 393"/>
                <a:gd name="T25" fmla="*/ 143 h 689"/>
                <a:gd name="T26" fmla="*/ 190 w 393"/>
                <a:gd name="T27" fmla="*/ 156 h 689"/>
                <a:gd name="T28" fmla="*/ 201 w 393"/>
                <a:gd name="T29" fmla="*/ 171 h 689"/>
                <a:gd name="T30" fmla="*/ 213 w 393"/>
                <a:gd name="T31" fmla="*/ 184 h 689"/>
                <a:gd name="T32" fmla="*/ 224 w 393"/>
                <a:gd name="T33" fmla="*/ 198 h 689"/>
                <a:gd name="T34" fmla="*/ 235 w 393"/>
                <a:gd name="T35" fmla="*/ 213 h 689"/>
                <a:gd name="T36" fmla="*/ 245 w 393"/>
                <a:gd name="T37" fmla="*/ 227 h 689"/>
                <a:gd name="T38" fmla="*/ 256 w 393"/>
                <a:gd name="T39" fmla="*/ 242 h 689"/>
                <a:gd name="T40" fmla="*/ 265 w 393"/>
                <a:gd name="T41" fmla="*/ 257 h 689"/>
                <a:gd name="T42" fmla="*/ 275 w 393"/>
                <a:gd name="T43" fmla="*/ 272 h 689"/>
                <a:gd name="T44" fmla="*/ 284 w 393"/>
                <a:gd name="T45" fmla="*/ 287 h 689"/>
                <a:gd name="T46" fmla="*/ 292 w 393"/>
                <a:gd name="T47" fmla="*/ 302 h 689"/>
                <a:gd name="T48" fmla="*/ 301 w 393"/>
                <a:gd name="T49" fmla="*/ 318 h 689"/>
                <a:gd name="T50" fmla="*/ 309 w 393"/>
                <a:gd name="T51" fmla="*/ 334 h 689"/>
                <a:gd name="T52" fmla="*/ 317 w 393"/>
                <a:gd name="T53" fmla="*/ 350 h 689"/>
                <a:gd name="T54" fmla="*/ 324 w 393"/>
                <a:gd name="T55" fmla="*/ 367 h 689"/>
                <a:gd name="T56" fmla="*/ 331 w 393"/>
                <a:gd name="T57" fmla="*/ 383 h 689"/>
                <a:gd name="T58" fmla="*/ 338 w 393"/>
                <a:gd name="T59" fmla="*/ 400 h 689"/>
                <a:gd name="T60" fmla="*/ 344 w 393"/>
                <a:gd name="T61" fmla="*/ 416 h 689"/>
                <a:gd name="T62" fmla="*/ 350 w 393"/>
                <a:gd name="T63" fmla="*/ 434 h 689"/>
                <a:gd name="T64" fmla="*/ 356 w 393"/>
                <a:gd name="T65" fmla="*/ 451 h 689"/>
                <a:gd name="T66" fmla="*/ 361 w 393"/>
                <a:gd name="T67" fmla="*/ 468 h 689"/>
                <a:gd name="T68" fmla="*/ 366 w 393"/>
                <a:gd name="T69" fmla="*/ 486 h 689"/>
                <a:gd name="T70" fmla="*/ 371 w 393"/>
                <a:gd name="T71" fmla="*/ 504 h 689"/>
                <a:gd name="T72" fmla="*/ 374 w 393"/>
                <a:gd name="T73" fmla="*/ 523 h 689"/>
                <a:gd name="T74" fmla="*/ 378 w 393"/>
                <a:gd name="T75" fmla="*/ 541 h 689"/>
                <a:gd name="T76" fmla="*/ 382 w 393"/>
                <a:gd name="T77" fmla="*/ 559 h 689"/>
                <a:gd name="T78" fmla="*/ 385 w 393"/>
                <a:gd name="T79" fmla="*/ 578 h 689"/>
                <a:gd name="T80" fmla="*/ 388 w 393"/>
                <a:gd name="T81" fmla="*/ 597 h 689"/>
                <a:gd name="T82" fmla="*/ 390 w 393"/>
                <a:gd name="T83" fmla="*/ 616 h 689"/>
                <a:gd name="T84" fmla="*/ 391 w 393"/>
                <a:gd name="T85" fmla="*/ 636 h 689"/>
                <a:gd name="T86" fmla="*/ 392 w 393"/>
                <a:gd name="T87" fmla="*/ 656 h 689"/>
                <a:gd name="T88" fmla="*/ 393 w 393"/>
                <a:gd name="T89" fmla="*/ 676 h 689"/>
                <a:gd name="T90" fmla="*/ 393 w 393"/>
                <a:gd name="T91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93" h="689">
                  <a:moveTo>
                    <a:pt x="0" y="0"/>
                  </a:moveTo>
                  <a:lnTo>
                    <a:pt x="17" y="10"/>
                  </a:lnTo>
                  <a:lnTo>
                    <a:pt x="34" y="22"/>
                  </a:lnTo>
                  <a:lnTo>
                    <a:pt x="50" y="32"/>
                  </a:lnTo>
                  <a:lnTo>
                    <a:pt x="66" y="44"/>
                  </a:lnTo>
                  <a:lnTo>
                    <a:pt x="82" y="55"/>
                  </a:lnTo>
                  <a:lnTo>
                    <a:pt x="96" y="67"/>
                  </a:lnTo>
                  <a:lnTo>
                    <a:pt x="110" y="79"/>
                  </a:lnTo>
                  <a:lnTo>
                    <a:pt x="125" y="92"/>
                  </a:lnTo>
                  <a:lnTo>
                    <a:pt x="139" y="104"/>
                  </a:lnTo>
                  <a:lnTo>
                    <a:pt x="152" y="117"/>
                  </a:lnTo>
                  <a:lnTo>
                    <a:pt x="166" y="130"/>
                  </a:lnTo>
                  <a:lnTo>
                    <a:pt x="178" y="143"/>
                  </a:lnTo>
                  <a:lnTo>
                    <a:pt x="190" y="156"/>
                  </a:lnTo>
                  <a:lnTo>
                    <a:pt x="201" y="171"/>
                  </a:lnTo>
                  <a:lnTo>
                    <a:pt x="213" y="184"/>
                  </a:lnTo>
                  <a:lnTo>
                    <a:pt x="224" y="198"/>
                  </a:lnTo>
                  <a:lnTo>
                    <a:pt x="235" y="213"/>
                  </a:lnTo>
                  <a:lnTo>
                    <a:pt x="245" y="227"/>
                  </a:lnTo>
                  <a:lnTo>
                    <a:pt x="256" y="242"/>
                  </a:lnTo>
                  <a:lnTo>
                    <a:pt x="265" y="257"/>
                  </a:lnTo>
                  <a:lnTo>
                    <a:pt x="275" y="272"/>
                  </a:lnTo>
                  <a:lnTo>
                    <a:pt x="284" y="287"/>
                  </a:lnTo>
                  <a:lnTo>
                    <a:pt x="292" y="302"/>
                  </a:lnTo>
                  <a:lnTo>
                    <a:pt x="301" y="318"/>
                  </a:lnTo>
                  <a:lnTo>
                    <a:pt x="309" y="334"/>
                  </a:lnTo>
                  <a:lnTo>
                    <a:pt x="317" y="350"/>
                  </a:lnTo>
                  <a:lnTo>
                    <a:pt x="324" y="367"/>
                  </a:lnTo>
                  <a:lnTo>
                    <a:pt x="331" y="383"/>
                  </a:lnTo>
                  <a:lnTo>
                    <a:pt x="338" y="400"/>
                  </a:lnTo>
                  <a:lnTo>
                    <a:pt x="344" y="416"/>
                  </a:lnTo>
                  <a:lnTo>
                    <a:pt x="350" y="434"/>
                  </a:lnTo>
                  <a:lnTo>
                    <a:pt x="356" y="451"/>
                  </a:lnTo>
                  <a:lnTo>
                    <a:pt x="361" y="468"/>
                  </a:lnTo>
                  <a:lnTo>
                    <a:pt x="366" y="486"/>
                  </a:lnTo>
                  <a:lnTo>
                    <a:pt x="371" y="504"/>
                  </a:lnTo>
                  <a:lnTo>
                    <a:pt x="374" y="523"/>
                  </a:lnTo>
                  <a:lnTo>
                    <a:pt x="378" y="541"/>
                  </a:lnTo>
                  <a:lnTo>
                    <a:pt x="382" y="559"/>
                  </a:lnTo>
                  <a:lnTo>
                    <a:pt x="385" y="578"/>
                  </a:lnTo>
                  <a:lnTo>
                    <a:pt x="388" y="597"/>
                  </a:lnTo>
                  <a:lnTo>
                    <a:pt x="390" y="616"/>
                  </a:lnTo>
                  <a:lnTo>
                    <a:pt x="391" y="636"/>
                  </a:lnTo>
                  <a:lnTo>
                    <a:pt x="392" y="656"/>
                  </a:lnTo>
                  <a:lnTo>
                    <a:pt x="393" y="676"/>
                  </a:lnTo>
                  <a:lnTo>
                    <a:pt x="393" y="68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Line 106"/>
            <p:cNvSpPr>
              <a:spLocks noChangeShapeType="1"/>
            </p:cNvSpPr>
            <p:nvPr/>
          </p:nvSpPr>
          <p:spPr bwMode="auto">
            <a:xfrm flipV="1">
              <a:off x="3418" y="1333"/>
              <a:ext cx="38" cy="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Line 107"/>
            <p:cNvSpPr>
              <a:spLocks noChangeShapeType="1"/>
            </p:cNvSpPr>
            <p:nvPr/>
          </p:nvSpPr>
          <p:spPr bwMode="auto">
            <a:xfrm flipV="1">
              <a:off x="3812" y="2022"/>
              <a:ext cx="37" cy="2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108"/>
            <p:cNvSpPr>
              <a:spLocks/>
            </p:cNvSpPr>
            <p:nvPr/>
          </p:nvSpPr>
          <p:spPr bwMode="auto">
            <a:xfrm>
              <a:off x="3456" y="1333"/>
              <a:ext cx="393" cy="689"/>
            </a:xfrm>
            <a:custGeom>
              <a:avLst/>
              <a:gdLst>
                <a:gd name="T0" fmla="*/ 0 w 393"/>
                <a:gd name="T1" fmla="*/ 0 h 689"/>
                <a:gd name="T2" fmla="*/ 17 w 393"/>
                <a:gd name="T3" fmla="*/ 10 h 689"/>
                <a:gd name="T4" fmla="*/ 34 w 393"/>
                <a:gd name="T5" fmla="*/ 22 h 689"/>
                <a:gd name="T6" fmla="*/ 50 w 393"/>
                <a:gd name="T7" fmla="*/ 32 h 689"/>
                <a:gd name="T8" fmla="*/ 66 w 393"/>
                <a:gd name="T9" fmla="*/ 44 h 689"/>
                <a:gd name="T10" fmla="*/ 82 w 393"/>
                <a:gd name="T11" fmla="*/ 55 h 689"/>
                <a:gd name="T12" fmla="*/ 96 w 393"/>
                <a:gd name="T13" fmla="*/ 67 h 689"/>
                <a:gd name="T14" fmla="*/ 110 w 393"/>
                <a:gd name="T15" fmla="*/ 79 h 689"/>
                <a:gd name="T16" fmla="*/ 125 w 393"/>
                <a:gd name="T17" fmla="*/ 92 h 689"/>
                <a:gd name="T18" fmla="*/ 139 w 393"/>
                <a:gd name="T19" fmla="*/ 104 h 689"/>
                <a:gd name="T20" fmla="*/ 152 w 393"/>
                <a:gd name="T21" fmla="*/ 117 h 689"/>
                <a:gd name="T22" fmla="*/ 166 w 393"/>
                <a:gd name="T23" fmla="*/ 130 h 689"/>
                <a:gd name="T24" fmla="*/ 178 w 393"/>
                <a:gd name="T25" fmla="*/ 143 h 689"/>
                <a:gd name="T26" fmla="*/ 190 w 393"/>
                <a:gd name="T27" fmla="*/ 156 h 689"/>
                <a:gd name="T28" fmla="*/ 202 w 393"/>
                <a:gd name="T29" fmla="*/ 171 h 689"/>
                <a:gd name="T30" fmla="*/ 213 w 393"/>
                <a:gd name="T31" fmla="*/ 184 h 689"/>
                <a:gd name="T32" fmla="*/ 224 w 393"/>
                <a:gd name="T33" fmla="*/ 198 h 689"/>
                <a:gd name="T34" fmla="*/ 235 w 393"/>
                <a:gd name="T35" fmla="*/ 213 h 689"/>
                <a:gd name="T36" fmla="*/ 246 w 393"/>
                <a:gd name="T37" fmla="*/ 227 h 689"/>
                <a:gd name="T38" fmla="*/ 256 w 393"/>
                <a:gd name="T39" fmla="*/ 242 h 689"/>
                <a:gd name="T40" fmla="*/ 265 w 393"/>
                <a:gd name="T41" fmla="*/ 257 h 689"/>
                <a:gd name="T42" fmla="*/ 275 w 393"/>
                <a:gd name="T43" fmla="*/ 272 h 689"/>
                <a:gd name="T44" fmla="*/ 284 w 393"/>
                <a:gd name="T45" fmla="*/ 287 h 689"/>
                <a:gd name="T46" fmla="*/ 293 w 393"/>
                <a:gd name="T47" fmla="*/ 302 h 689"/>
                <a:gd name="T48" fmla="*/ 301 w 393"/>
                <a:gd name="T49" fmla="*/ 318 h 689"/>
                <a:gd name="T50" fmla="*/ 309 w 393"/>
                <a:gd name="T51" fmla="*/ 334 h 689"/>
                <a:gd name="T52" fmla="*/ 317 w 393"/>
                <a:gd name="T53" fmla="*/ 350 h 689"/>
                <a:gd name="T54" fmla="*/ 324 w 393"/>
                <a:gd name="T55" fmla="*/ 367 h 689"/>
                <a:gd name="T56" fmla="*/ 332 w 393"/>
                <a:gd name="T57" fmla="*/ 383 h 689"/>
                <a:gd name="T58" fmla="*/ 338 w 393"/>
                <a:gd name="T59" fmla="*/ 400 h 689"/>
                <a:gd name="T60" fmla="*/ 344 w 393"/>
                <a:gd name="T61" fmla="*/ 416 h 689"/>
                <a:gd name="T62" fmla="*/ 350 w 393"/>
                <a:gd name="T63" fmla="*/ 434 h 689"/>
                <a:gd name="T64" fmla="*/ 356 w 393"/>
                <a:gd name="T65" fmla="*/ 451 h 689"/>
                <a:gd name="T66" fmla="*/ 361 w 393"/>
                <a:gd name="T67" fmla="*/ 468 h 689"/>
                <a:gd name="T68" fmla="*/ 367 w 393"/>
                <a:gd name="T69" fmla="*/ 486 h 689"/>
                <a:gd name="T70" fmla="*/ 371 w 393"/>
                <a:gd name="T71" fmla="*/ 504 h 689"/>
                <a:gd name="T72" fmla="*/ 375 w 393"/>
                <a:gd name="T73" fmla="*/ 523 h 689"/>
                <a:gd name="T74" fmla="*/ 379 w 393"/>
                <a:gd name="T75" fmla="*/ 541 h 689"/>
                <a:gd name="T76" fmla="*/ 382 w 393"/>
                <a:gd name="T77" fmla="*/ 559 h 689"/>
                <a:gd name="T78" fmla="*/ 385 w 393"/>
                <a:gd name="T79" fmla="*/ 578 h 689"/>
                <a:gd name="T80" fmla="*/ 388 w 393"/>
                <a:gd name="T81" fmla="*/ 597 h 689"/>
                <a:gd name="T82" fmla="*/ 390 w 393"/>
                <a:gd name="T83" fmla="*/ 616 h 689"/>
                <a:gd name="T84" fmla="*/ 391 w 393"/>
                <a:gd name="T85" fmla="*/ 636 h 689"/>
                <a:gd name="T86" fmla="*/ 392 w 393"/>
                <a:gd name="T87" fmla="*/ 656 h 689"/>
                <a:gd name="T88" fmla="*/ 393 w 393"/>
                <a:gd name="T89" fmla="*/ 676 h 689"/>
                <a:gd name="T90" fmla="*/ 393 w 393"/>
                <a:gd name="T91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93" h="689">
                  <a:moveTo>
                    <a:pt x="0" y="0"/>
                  </a:moveTo>
                  <a:lnTo>
                    <a:pt x="17" y="10"/>
                  </a:lnTo>
                  <a:lnTo>
                    <a:pt x="34" y="22"/>
                  </a:lnTo>
                  <a:lnTo>
                    <a:pt x="50" y="32"/>
                  </a:lnTo>
                  <a:lnTo>
                    <a:pt x="66" y="44"/>
                  </a:lnTo>
                  <a:lnTo>
                    <a:pt x="82" y="55"/>
                  </a:lnTo>
                  <a:lnTo>
                    <a:pt x="96" y="67"/>
                  </a:lnTo>
                  <a:lnTo>
                    <a:pt x="110" y="79"/>
                  </a:lnTo>
                  <a:lnTo>
                    <a:pt x="125" y="92"/>
                  </a:lnTo>
                  <a:lnTo>
                    <a:pt x="139" y="104"/>
                  </a:lnTo>
                  <a:lnTo>
                    <a:pt x="152" y="117"/>
                  </a:lnTo>
                  <a:lnTo>
                    <a:pt x="166" y="130"/>
                  </a:lnTo>
                  <a:lnTo>
                    <a:pt x="178" y="143"/>
                  </a:lnTo>
                  <a:lnTo>
                    <a:pt x="190" y="156"/>
                  </a:lnTo>
                  <a:lnTo>
                    <a:pt x="202" y="171"/>
                  </a:lnTo>
                  <a:lnTo>
                    <a:pt x="213" y="184"/>
                  </a:lnTo>
                  <a:lnTo>
                    <a:pt x="224" y="198"/>
                  </a:lnTo>
                  <a:lnTo>
                    <a:pt x="235" y="213"/>
                  </a:lnTo>
                  <a:lnTo>
                    <a:pt x="246" y="227"/>
                  </a:lnTo>
                  <a:lnTo>
                    <a:pt x="256" y="242"/>
                  </a:lnTo>
                  <a:lnTo>
                    <a:pt x="265" y="257"/>
                  </a:lnTo>
                  <a:lnTo>
                    <a:pt x="275" y="272"/>
                  </a:lnTo>
                  <a:lnTo>
                    <a:pt x="284" y="287"/>
                  </a:lnTo>
                  <a:lnTo>
                    <a:pt x="293" y="302"/>
                  </a:lnTo>
                  <a:lnTo>
                    <a:pt x="301" y="318"/>
                  </a:lnTo>
                  <a:lnTo>
                    <a:pt x="309" y="334"/>
                  </a:lnTo>
                  <a:lnTo>
                    <a:pt x="317" y="350"/>
                  </a:lnTo>
                  <a:lnTo>
                    <a:pt x="324" y="367"/>
                  </a:lnTo>
                  <a:lnTo>
                    <a:pt x="332" y="383"/>
                  </a:lnTo>
                  <a:lnTo>
                    <a:pt x="338" y="400"/>
                  </a:lnTo>
                  <a:lnTo>
                    <a:pt x="344" y="416"/>
                  </a:lnTo>
                  <a:lnTo>
                    <a:pt x="350" y="434"/>
                  </a:lnTo>
                  <a:lnTo>
                    <a:pt x="356" y="451"/>
                  </a:lnTo>
                  <a:lnTo>
                    <a:pt x="361" y="468"/>
                  </a:lnTo>
                  <a:lnTo>
                    <a:pt x="367" y="486"/>
                  </a:lnTo>
                  <a:lnTo>
                    <a:pt x="371" y="504"/>
                  </a:lnTo>
                  <a:lnTo>
                    <a:pt x="375" y="523"/>
                  </a:lnTo>
                  <a:lnTo>
                    <a:pt x="379" y="541"/>
                  </a:lnTo>
                  <a:lnTo>
                    <a:pt x="382" y="559"/>
                  </a:lnTo>
                  <a:lnTo>
                    <a:pt x="385" y="578"/>
                  </a:lnTo>
                  <a:lnTo>
                    <a:pt x="388" y="597"/>
                  </a:lnTo>
                  <a:lnTo>
                    <a:pt x="390" y="616"/>
                  </a:lnTo>
                  <a:lnTo>
                    <a:pt x="391" y="636"/>
                  </a:lnTo>
                  <a:lnTo>
                    <a:pt x="392" y="656"/>
                  </a:lnTo>
                  <a:lnTo>
                    <a:pt x="393" y="676"/>
                  </a:lnTo>
                  <a:lnTo>
                    <a:pt x="393" y="68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109"/>
            <p:cNvSpPr>
              <a:spLocks/>
            </p:cNvSpPr>
            <p:nvPr/>
          </p:nvSpPr>
          <p:spPr bwMode="auto">
            <a:xfrm>
              <a:off x="3733" y="1171"/>
              <a:ext cx="239" cy="315"/>
            </a:xfrm>
            <a:custGeom>
              <a:avLst/>
              <a:gdLst>
                <a:gd name="T0" fmla="*/ 3 w 239"/>
                <a:gd name="T1" fmla="*/ 3 h 315"/>
                <a:gd name="T2" fmla="*/ 9 w 239"/>
                <a:gd name="T3" fmla="*/ 9 h 315"/>
                <a:gd name="T4" fmla="*/ 14 w 239"/>
                <a:gd name="T5" fmla="*/ 15 h 315"/>
                <a:gd name="T6" fmla="*/ 20 w 239"/>
                <a:gd name="T7" fmla="*/ 21 h 315"/>
                <a:gd name="T8" fmla="*/ 25 w 239"/>
                <a:gd name="T9" fmla="*/ 26 h 315"/>
                <a:gd name="T10" fmla="*/ 31 w 239"/>
                <a:gd name="T11" fmla="*/ 32 h 315"/>
                <a:gd name="T12" fmla="*/ 36 w 239"/>
                <a:gd name="T13" fmla="*/ 39 h 315"/>
                <a:gd name="T14" fmla="*/ 42 w 239"/>
                <a:gd name="T15" fmla="*/ 45 h 315"/>
                <a:gd name="T16" fmla="*/ 47 w 239"/>
                <a:gd name="T17" fmla="*/ 50 h 315"/>
                <a:gd name="T18" fmla="*/ 53 w 239"/>
                <a:gd name="T19" fmla="*/ 57 h 315"/>
                <a:gd name="T20" fmla="*/ 58 w 239"/>
                <a:gd name="T21" fmla="*/ 63 h 315"/>
                <a:gd name="T22" fmla="*/ 63 w 239"/>
                <a:gd name="T23" fmla="*/ 69 h 315"/>
                <a:gd name="T24" fmla="*/ 69 w 239"/>
                <a:gd name="T25" fmla="*/ 75 h 315"/>
                <a:gd name="T26" fmla="*/ 73 w 239"/>
                <a:gd name="T27" fmla="*/ 81 h 315"/>
                <a:gd name="T28" fmla="*/ 79 w 239"/>
                <a:gd name="T29" fmla="*/ 88 h 315"/>
                <a:gd name="T30" fmla="*/ 84 w 239"/>
                <a:gd name="T31" fmla="*/ 93 h 315"/>
                <a:gd name="T32" fmla="*/ 90 w 239"/>
                <a:gd name="T33" fmla="*/ 99 h 315"/>
                <a:gd name="T34" fmla="*/ 94 w 239"/>
                <a:gd name="T35" fmla="*/ 106 h 315"/>
                <a:gd name="T36" fmla="*/ 99 w 239"/>
                <a:gd name="T37" fmla="*/ 112 h 315"/>
                <a:gd name="T38" fmla="*/ 105 w 239"/>
                <a:gd name="T39" fmla="*/ 118 h 315"/>
                <a:gd name="T40" fmla="*/ 110 w 239"/>
                <a:gd name="T41" fmla="*/ 124 h 315"/>
                <a:gd name="T42" fmla="*/ 114 w 239"/>
                <a:gd name="T43" fmla="*/ 130 h 315"/>
                <a:gd name="T44" fmla="*/ 120 w 239"/>
                <a:gd name="T45" fmla="*/ 137 h 315"/>
                <a:gd name="T46" fmla="*/ 124 w 239"/>
                <a:gd name="T47" fmla="*/ 143 h 315"/>
                <a:gd name="T48" fmla="*/ 130 w 239"/>
                <a:gd name="T49" fmla="*/ 150 h 315"/>
                <a:gd name="T50" fmla="*/ 134 w 239"/>
                <a:gd name="T51" fmla="*/ 156 h 315"/>
                <a:gd name="T52" fmla="*/ 139 w 239"/>
                <a:gd name="T53" fmla="*/ 162 h 315"/>
                <a:gd name="T54" fmla="*/ 144 w 239"/>
                <a:gd name="T55" fmla="*/ 169 h 315"/>
                <a:gd name="T56" fmla="*/ 149 w 239"/>
                <a:gd name="T57" fmla="*/ 175 h 315"/>
                <a:gd name="T58" fmla="*/ 153 w 239"/>
                <a:gd name="T59" fmla="*/ 182 h 315"/>
                <a:gd name="T60" fmla="*/ 157 w 239"/>
                <a:gd name="T61" fmla="*/ 188 h 315"/>
                <a:gd name="T62" fmla="*/ 162 w 239"/>
                <a:gd name="T63" fmla="*/ 194 h 315"/>
                <a:gd name="T64" fmla="*/ 167 w 239"/>
                <a:gd name="T65" fmla="*/ 201 h 315"/>
                <a:gd name="T66" fmla="*/ 172 w 239"/>
                <a:gd name="T67" fmla="*/ 208 h 315"/>
                <a:gd name="T68" fmla="*/ 176 w 239"/>
                <a:gd name="T69" fmla="*/ 214 h 315"/>
                <a:gd name="T70" fmla="*/ 181 w 239"/>
                <a:gd name="T71" fmla="*/ 221 h 315"/>
                <a:gd name="T72" fmla="*/ 185 w 239"/>
                <a:gd name="T73" fmla="*/ 228 h 315"/>
                <a:gd name="T74" fmla="*/ 189 w 239"/>
                <a:gd name="T75" fmla="*/ 234 h 315"/>
                <a:gd name="T76" fmla="*/ 193 w 239"/>
                <a:gd name="T77" fmla="*/ 241 h 315"/>
                <a:gd name="T78" fmla="*/ 198 w 239"/>
                <a:gd name="T79" fmla="*/ 248 h 315"/>
                <a:gd name="T80" fmla="*/ 202 w 239"/>
                <a:gd name="T81" fmla="*/ 254 h 315"/>
                <a:gd name="T82" fmla="*/ 206 w 239"/>
                <a:gd name="T83" fmla="*/ 261 h 315"/>
                <a:gd name="T84" fmla="*/ 210 w 239"/>
                <a:gd name="T85" fmla="*/ 267 h 315"/>
                <a:gd name="T86" fmla="*/ 215 w 239"/>
                <a:gd name="T87" fmla="*/ 275 h 315"/>
                <a:gd name="T88" fmla="*/ 219 w 239"/>
                <a:gd name="T89" fmla="*/ 281 h 315"/>
                <a:gd name="T90" fmla="*/ 223 w 239"/>
                <a:gd name="T91" fmla="*/ 288 h 315"/>
                <a:gd name="T92" fmla="*/ 228 w 239"/>
                <a:gd name="T93" fmla="*/ 295 h 315"/>
                <a:gd name="T94" fmla="*/ 231 w 239"/>
                <a:gd name="T95" fmla="*/ 301 h 315"/>
                <a:gd name="T96" fmla="*/ 236 w 239"/>
                <a:gd name="T97" fmla="*/ 308 h 315"/>
                <a:gd name="T98" fmla="*/ 239 w 239"/>
                <a:gd name="T9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" h="315">
                  <a:moveTo>
                    <a:pt x="0" y="0"/>
                  </a:moveTo>
                  <a:lnTo>
                    <a:pt x="3" y="3"/>
                  </a:lnTo>
                  <a:lnTo>
                    <a:pt x="6" y="6"/>
                  </a:lnTo>
                  <a:lnTo>
                    <a:pt x="9" y="9"/>
                  </a:lnTo>
                  <a:lnTo>
                    <a:pt x="12" y="12"/>
                  </a:lnTo>
                  <a:lnTo>
                    <a:pt x="14" y="15"/>
                  </a:lnTo>
                  <a:lnTo>
                    <a:pt x="17" y="18"/>
                  </a:lnTo>
                  <a:lnTo>
                    <a:pt x="20" y="21"/>
                  </a:lnTo>
                  <a:lnTo>
                    <a:pt x="22" y="24"/>
                  </a:lnTo>
                  <a:lnTo>
                    <a:pt x="25" y="26"/>
                  </a:lnTo>
                  <a:lnTo>
                    <a:pt x="28" y="29"/>
                  </a:lnTo>
                  <a:lnTo>
                    <a:pt x="31" y="32"/>
                  </a:lnTo>
                  <a:lnTo>
                    <a:pt x="33" y="36"/>
                  </a:lnTo>
                  <a:lnTo>
                    <a:pt x="36" y="39"/>
                  </a:lnTo>
                  <a:lnTo>
                    <a:pt x="39" y="42"/>
                  </a:lnTo>
                  <a:lnTo>
                    <a:pt x="42" y="45"/>
                  </a:lnTo>
                  <a:lnTo>
                    <a:pt x="45" y="47"/>
                  </a:lnTo>
                  <a:lnTo>
                    <a:pt x="47" y="50"/>
                  </a:lnTo>
                  <a:lnTo>
                    <a:pt x="50" y="54"/>
                  </a:lnTo>
                  <a:lnTo>
                    <a:pt x="53" y="57"/>
                  </a:lnTo>
                  <a:lnTo>
                    <a:pt x="55" y="60"/>
                  </a:lnTo>
                  <a:lnTo>
                    <a:pt x="58" y="63"/>
                  </a:lnTo>
                  <a:lnTo>
                    <a:pt x="61" y="66"/>
                  </a:lnTo>
                  <a:lnTo>
                    <a:pt x="63" y="69"/>
                  </a:lnTo>
                  <a:lnTo>
                    <a:pt x="66" y="72"/>
                  </a:lnTo>
                  <a:lnTo>
                    <a:pt x="69" y="75"/>
                  </a:lnTo>
                  <a:lnTo>
                    <a:pt x="72" y="78"/>
                  </a:lnTo>
                  <a:lnTo>
                    <a:pt x="73" y="81"/>
                  </a:lnTo>
                  <a:lnTo>
                    <a:pt x="76" y="84"/>
                  </a:lnTo>
                  <a:lnTo>
                    <a:pt x="79" y="88"/>
                  </a:lnTo>
                  <a:lnTo>
                    <a:pt x="81" y="90"/>
                  </a:lnTo>
                  <a:lnTo>
                    <a:pt x="84" y="93"/>
                  </a:lnTo>
                  <a:lnTo>
                    <a:pt x="87" y="97"/>
                  </a:lnTo>
                  <a:lnTo>
                    <a:pt x="90" y="99"/>
                  </a:lnTo>
                  <a:lnTo>
                    <a:pt x="92" y="102"/>
                  </a:lnTo>
                  <a:lnTo>
                    <a:pt x="94" y="106"/>
                  </a:lnTo>
                  <a:lnTo>
                    <a:pt x="97" y="109"/>
                  </a:lnTo>
                  <a:lnTo>
                    <a:pt x="99" y="112"/>
                  </a:lnTo>
                  <a:lnTo>
                    <a:pt x="102" y="115"/>
                  </a:lnTo>
                  <a:lnTo>
                    <a:pt x="105" y="118"/>
                  </a:lnTo>
                  <a:lnTo>
                    <a:pt x="107" y="121"/>
                  </a:lnTo>
                  <a:lnTo>
                    <a:pt x="110" y="124"/>
                  </a:lnTo>
                  <a:lnTo>
                    <a:pt x="113" y="128"/>
                  </a:lnTo>
                  <a:lnTo>
                    <a:pt x="114" y="130"/>
                  </a:lnTo>
                  <a:lnTo>
                    <a:pt x="117" y="134"/>
                  </a:lnTo>
                  <a:lnTo>
                    <a:pt x="120" y="137"/>
                  </a:lnTo>
                  <a:lnTo>
                    <a:pt x="122" y="140"/>
                  </a:lnTo>
                  <a:lnTo>
                    <a:pt x="124" y="143"/>
                  </a:lnTo>
                  <a:lnTo>
                    <a:pt x="127" y="147"/>
                  </a:lnTo>
                  <a:lnTo>
                    <a:pt x="130" y="150"/>
                  </a:lnTo>
                  <a:lnTo>
                    <a:pt x="132" y="153"/>
                  </a:lnTo>
                  <a:lnTo>
                    <a:pt x="134" y="156"/>
                  </a:lnTo>
                  <a:lnTo>
                    <a:pt x="137" y="159"/>
                  </a:lnTo>
                  <a:lnTo>
                    <a:pt x="139" y="162"/>
                  </a:lnTo>
                  <a:lnTo>
                    <a:pt x="141" y="166"/>
                  </a:lnTo>
                  <a:lnTo>
                    <a:pt x="144" y="169"/>
                  </a:lnTo>
                  <a:lnTo>
                    <a:pt x="146" y="172"/>
                  </a:lnTo>
                  <a:lnTo>
                    <a:pt x="149" y="175"/>
                  </a:lnTo>
                  <a:lnTo>
                    <a:pt x="151" y="178"/>
                  </a:lnTo>
                  <a:lnTo>
                    <a:pt x="153" y="182"/>
                  </a:lnTo>
                  <a:lnTo>
                    <a:pt x="155" y="185"/>
                  </a:lnTo>
                  <a:lnTo>
                    <a:pt x="157" y="188"/>
                  </a:lnTo>
                  <a:lnTo>
                    <a:pt x="160" y="192"/>
                  </a:lnTo>
                  <a:lnTo>
                    <a:pt x="162" y="194"/>
                  </a:lnTo>
                  <a:lnTo>
                    <a:pt x="165" y="198"/>
                  </a:lnTo>
                  <a:lnTo>
                    <a:pt x="167" y="201"/>
                  </a:lnTo>
                  <a:lnTo>
                    <a:pt x="169" y="205"/>
                  </a:lnTo>
                  <a:lnTo>
                    <a:pt x="172" y="208"/>
                  </a:lnTo>
                  <a:lnTo>
                    <a:pt x="174" y="211"/>
                  </a:lnTo>
                  <a:lnTo>
                    <a:pt x="176" y="214"/>
                  </a:lnTo>
                  <a:lnTo>
                    <a:pt x="178" y="218"/>
                  </a:lnTo>
                  <a:lnTo>
                    <a:pt x="181" y="221"/>
                  </a:lnTo>
                  <a:lnTo>
                    <a:pt x="182" y="224"/>
                  </a:lnTo>
                  <a:lnTo>
                    <a:pt x="185" y="228"/>
                  </a:lnTo>
                  <a:lnTo>
                    <a:pt x="187" y="231"/>
                  </a:lnTo>
                  <a:lnTo>
                    <a:pt x="189" y="234"/>
                  </a:lnTo>
                  <a:lnTo>
                    <a:pt x="192" y="237"/>
                  </a:lnTo>
                  <a:lnTo>
                    <a:pt x="193" y="241"/>
                  </a:lnTo>
                  <a:lnTo>
                    <a:pt x="196" y="244"/>
                  </a:lnTo>
                  <a:lnTo>
                    <a:pt x="198" y="248"/>
                  </a:lnTo>
                  <a:lnTo>
                    <a:pt x="200" y="251"/>
                  </a:lnTo>
                  <a:lnTo>
                    <a:pt x="202" y="254"/>
                  </a:lnTo>
                  <a:lnTo>
                    <a:pt x="204" y="257"/>
                  </a:lnTo>
                  <a:lnTo>
                    <a:pt x="206" y="261"/>
                  </a:lnTo>
                  <a:lnTo>
                    <a:pt x="209" y="264"/>
                  </a:lnTo>
                  <a:lnTo>
                    <a:pt x="210" y="267"/>
                  </a:lnTo>
                  <a:lnTo>
                    <a:pt x="213" y="271"/>
                  </a:lnTo>
                  <a:lnTo>
                    <a:pt x="215" y="275"/>
                  </a:lnTo>
                  <a:lnTo>
                    <a:pt x="217" y="277"/>
                  </a:lnTo>
                  <a:lnTo>
                    <a:pt x="219" y="281"/>
                  </a:lnTo>
                  <a:lnTo>
                    <a:pt x="221" y="285"/>
                  </a:lnTo>
                  <a:lnTo>
                    <a:pt x="223" y="288"/>
                  </a:lnTo>
                  <a:lnTo>
                    <a:pt x="225" y="291"/>
                  </a:lnTo>
                  <a:lnTo>
                    <a:pt x="228" y="295"/>
                  </a:lnTo>
                  <a:lnTo>
                    <a:pt x="229" y="298"/>
                  </a:lnTo>
                  <a:lnTo>
                    <a:pt x="231" y="301"/>
                  </a:lnTo>
                  <a:lnTo>
                    <a:pt x="233" y="305"/>
                  </a:lnTo>
                  <a:lnTo>
                    <a:pt x="236" y="308"/>
                  </a:lnTo>
                  <a:lnTo>
                    <a:pt x="237" y="312"/>
                  </a:lnTo>
                  <a:lnTo>
                    <a:pt x="239" y="315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110"/>
            <p:cNvSpPr>
              <a:spLocks/>
            </p:cNvSpPr>
            <p:nvPr/>
          </p:nvSpPr>
          <p:spPr bwMode="auto">
            <a:xfrm>
              <a:off x="3972" y="1486"/>
              <a:ext cx="152" cy="367"/>
            </a:xfrm>
            <a:custGeom>
              <a:avLst/>
              <a:gdLst>
                <a:gd name="T0" fmla="*/ 2 w 152"/>
                <a:gd name="T1" fmla="*/ 3 h 367"/>
                <a:gd name="T2" fmla="*/ 6 w 152"/>
                <a:gd name="T3" fmla="*/ 11 h 367"/>
                <a:gd name="T4" fmla="*/ 10 w 152"/>
                <a:gd name="T5" fmla="*/ 18 h 367"/>
                <a:gd name="T6" fmla="*/ 14 w 152"/>
                <a:gd name="T7" fmla="*/ 24 h 367"/>
                <a:gd name="T8" fmla="*/ 18 w 152"/>
                <a:gd name="T9" fmla="*/ 31 h 367"/>
                <a:gd name="T10" fmla="*/ 21 w 152"/>
                <a:gd name="T11" fmla="*/ 38 h 367"/>
                <a:gd name="T12" fmla="*/ 25 w 152"/>
                <a:gd name="T13" fmla="*/ 45 h 367"/>
                <a:gd name="T14" fmla="*/ 29 w 152"/>
                <a:gd name="T15" fmla="*/ 52 h 367"/>
                <a:gd name="T16" fmla="*/ 32 w 152"/>
                <a:gd name="T17" fmla="*/ 60 h 367"/>
                <a:gd name="T18" fmla="*/ 36 w 152"/>
                <a:gd name="T19" fmla="*/ 66 h 367"/>
                <a:gd name="T20" fmla="*/ 40 w 152"/>
                <a:gd name="T21" fmla="*/ 73 h 367"/>
                <a:gd name="T22" fmla="*/ 43 w 152"/>
                <a:gd name="T23" fmla="*/ 81 h 367"/>
                <a:gd name="T24" fmla="*/ 47 w 152"/>
                <a:gd name="T25" fmla="*/ 88 h 367"/>
                <a:gd name="T26" fmla="*/ 50 w 152"/>
                <a:gd name="T27" fmla="*/ 95 h 367"/>
                <a:gd name="T28" fmla="*/ 54 w 152"/>
                <a:gd name="T29" fmla="*/ 103 h 367"/>
                <a:gd name="T30" fmla="*/ 57 w 152"/>
                <a:gd name="T31" fmla="*/ 109 h 367"/>
                <a:gd name="T32" fmla="*/ 60 w 152"/>
                <a:gd name="T33" fmla="*/ 117 h 367"/>
                <a:gd name="T34" fmla="*/ 64 w 152"/>
                <a:gd name="T35" fmla="*/ 124 h 367"/>
                <a:gd name="T36" fmla="*/ 67 w 152"/>
                <a:gd name="T37" fmla="*/ 131 h 367"/>
                <a:gd name="T38" fmla="*/ 70 w 152"/>
                <a:gd name="T39" fmla="*/ 138 h 367"/>
                <a:gd name="T40" fmla="*/ 74 w 152"/>
                <a:gd name="T41" fmla="*/ 146 h 367"/>
                <a:gd name="T42" fmla="*/ 77 w 152"/>
                <a:gd name="T43" fmla="*/ 153 h 367"/>
                <a:gd name="T44" fmla="*/ 80 w 152"/>
                <a:gd name="T45" fmla="*/ 160 h 367"/>
                <a:gd name="T46" fmla="*/ 83 w 152"/>
                <a:gd name="T47" fmla="*/ 168 h 367"/>
                <a:gd name="T48" fmla="*/ 86 w 152"/>
                <a:gd name="T49" fmla="*/ 175 h 367"/>
                <a:gd name="T50" fmla="*/ 89 w 152"/>
                <a:gd name="T51" fmla="*/ 183 h 367"/>
                <a:gd name="T52" fmla="*/ 92 w 152"/>
                <a:gd name="T53" fmla="*/ 190 h 367"/>
                <a:gd name="T54" fmla="*/ 95 w 152"/>
                <a:gd name="T55" fmla="*/ 197 h 367"/>
                <a:gd name="T56" fmla="*/ 99 w 152"/>
                <a:gd name="T57" fmla="*/ 205 h 367"/>
                <a:gd name="T58" fmla="*/ 101 w 152"/>
                <a:gd name="T59" fmla="*/ 212 h 367"/>
                <a:gd name="T60" fmla="*/ 104 w 152"/>
                <a:gd name="T61" fmla="*/ 219 h 367"/>
                <a:gd name="T62" fmla="*/ 107 w 152"/>
                <a:gd name="T63" fmla="*/ 227 h 367"/>
                <a:gd name="T64" fmla="*/ 110 w 152"/>
                <a:gd name="T65" fmla="*/ 235 h 367"/>
                <a:gd name="T66" fmla="*/ 112 w 152"/>
                <a:gd name="T67" fmla="*/ 243 h 367"/>
                <a:gd name="T68" fmla="*/ 115 w 152"/>
                <a:gd name="T69" fmla="*/ 250 h 367"/>
                <a:gd name="T70" fmla="*/ 118 w 152"/>
                <a:gd name="T71" fmla="*/ 257 h 367"/>
                <a:gd name="T72" fmla="*/ 120 w 152"/>
                <a:gd name="T73" fmla="*/ 265 h 367"/>
                <a:gd name="T74" fmla="*/ 123 w 152"/>
                <a:gd name="T75" fmla="*/ 273 h 367"/>
                <a:gd name="T76" fmla="*/ 126 w 152"/>
                <a:gd name="T77" fmla="*/ 281 h 367"/>
                <a:gd name="T78" fmla="*/ 129 w 152"/>
                <a:gd name="T79" fmla="*/ 288 h 367"/>
                <a:gd name="T80" fmla="*/ 131 w 152"/>
                <a:gd name="T81" fmla="*/ 296 h 367"/>
                <a:gd name="T82" fmla="*/ 133 w 152"/>
                <a:gd name="T83" fmla="*/ 304 h 367"/>
                <a:gd name="T84" fmla="*/ 136 w 152"/>
                <a:gd name="T85" fmla="*/ 311 h 367"/>
                <a:gd name="T86" fmla="*/ 138 w 152"/>
                <a:gd name="T87" fmla="*/ 319 h 367"/>
                <a:gd name="T88" fmla="*/ 140 w 152"/>
                <a:gd name="T89" fmla="*/ 327 h 367"/>
                <a:gd name="T90" fmla="*/ 143 w 152"/>
                <a:gd name="T91" fmla="*/ 335 h 367"/>
                <a:gd name="T92" fmla="*/ 145 w 152"/>
                <a:gd name="T93" fmla="*/ 343 h 367"/>
                <a:gd name="T94" fmla="*/ 147 w 152"/>
                <a:gd name="T95" fmla="*/ 351 h 367"/>
                <a:gd name="T96" fmla="*/ 149 w 152"/>
                <a:gd name="T97" fmla="*/ 358 h 367"/>
                <a:gd name="T98" fmla="*/ 152 w 152"/>
                <a:gd name="T9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2" h="367">
                  <a:moveTo>
                    <a:pt x="0" y="0"/>
                  </a:moveTo>
                  <a:lnTo>
                    <a:pt x="2" y="3"/>
                  </a:lnTo>
                  <a:lnTo>
                    <a:pt x="4" y="7"/>
                  </a:lnTo>
                  <a:lnTo>
                    <a:pt x="6" y="11"/>
                  </a:lnTo>
                  <a:lnTo>
                    <a:pt x="8" y="14"/>
                  </a:lnTo>
                  <a:lnTo>
                    <a:pt x="10" y="18"/>
                  </a:lnTo>
                  <a:lnTo>
                    <a:pt x="12" y="21"/>
                  </a:lnTo>
                  <a:lnTo>
                    <a:pt x="14" y="24"/>
                  </a:lnTo>
                  <a:lnTo>
                    <a:pt x="15" y="28"/>
                  </a:lnTo>
                  <a:lnTo>
                    <a:pt x="18" y="31"/>
                  </a:lnTo>
                  <a:lnTo>
                    <a:pt x="19" y="35"/>
                  </a:lnTo>
                  <a:lnTo>
                    <a:pt x="21" y="38"/>
                  </a:lnTo>
                  <a:lnTo>
                    <a:pt x="23" y="42"/>
                  </a:lnTo>
                  <a:lnTo>
                    <a:pt x="25" y="45"/>
                  </a:lnTo>
                  <a:lnTo>
                    <a:pt x="27" y="49"/>
                  </a:lnTo>
                  <a:lnTo>
                    <a:pt x="29" y="52"/>
                  </a:lnTo>
                  <a:lnTo>
                    <a:pt x="31" y="56"/>
                  </a:lnTo>
                  <a:lnTo>
                    <a:pt x="32" y="60"/>
                  </a:lnTo>
                  <a:lnTo>
                    <a:pt x="34" y="63"/>
                  </a:lnTo>
                  <a:lnTo>
                    <a:pt x="36" y="66"/>
                  </a:lnTo>
                  <a:lnTo>
                    <a:pt x="38" y="70"/>
                  </a:lnTo>
                  <a:lnTo>
                    <a:pt x="40" y="73"/>
                  </a:lnTo>
                  <a:lnTo>
                    <a:pt x="41" y="77"/>
                  </a:lnTo>
                  <a:lnTo>
                    <a:pt x="43" y="81"/>
                  </a:lnTo>
                  <a:lnTo>
                    <a:pt x="45" y="85"/>
                  </a:lnTo>
                  <a:lnTo>
                    <a:pt x="47" y="88"/>
                  </a:lnTo>
                  <a:lnTo>
                    <a:pt x="48" y="91"/>
                  </a:lnTo>
                  <a:lnTo>
                    <a:pt x="50" y="95"/>
                  </a:lnTo>
                  <a:lnTo>
                    <a:pt x="52" y="98"/>
                  </a:lnTo>
                  <a:lnTo>
                    <a:pt x="54" y="103"/>
                  </a:lnTo>
                  <a:lnTo>
                    <a:pt x="56" y="106"/>
                  </a:lnTo>
                  <a:lnTo>
                    <a:pt x="57" y="109"/>
                  </a:lnTo>
                  <a:lnTo>
                    <a:pt x="59" y="113"/>
                  </a:lnTo>
                  <a:lnTo>
                    <a:pt x="60" y="117"/>
                  </a:lnTo>
                  <a:lnTo>
                    <a:pt x="62" y="120"/>
                  </a:lnTo>
                  <a:lnTo>
                    <a:pt x="64" y="124"/>
                  </a:lnTo>
                  <a:lnTo>
                    <a:pt x="65" y="127"/>
                  </a:lnTo>
                  <a:lnTo>
                    <a:pt x="67" y="131"/>
                  </a:lnTo>
                  <a:lnTo>
                    <a:pt x="69" y="135"/>
                  </a:lnTo>
                  <a:lnTo>
                    <a:pt x="70" y="138"/>
                  </a:lnTo>
                  <a:lnTo>
                    <a:pt x="72" y="142"/>
                  </a:lnTo>
                  <a:lnTo>
                    <a:pt x="74" y="146"/>
                  </a:lnTo>
                  <a:lnTo>
                    <a:pt x="75" y="149"/>
                  </a:lnTo>
                  <a:lnTo>
                    <a:pt x="77" y="153"/>
                  </a:lnTo>
                  <a:lnTo>
                    <a:pt x="79" y="157"/>
                  </a:lnTo>
                  <a:lnTo>
                    <a:pt x="80" y="160"/>
                  </a:lnTo>
                  <a:lnTo>
                    <a:pt x="82" y="164"/>
                  </a:lnTo>
                  <a:lnTo>
                    <a:pt x="83" y="168"/>
                  </a:lnTo>
                  <a:lnTo>
                    <a:pt x="85" y="171"/>
                  </a:lnTo>
                  <a:lnTo>
                    <a:pt x="86" y="175"/>
                  </a:lnTo>
                  <a:lnTo>
                    <a:pt x="88" y="178"/>
                  </a:lnTo>
                  <a:lnTo>
                    <a:pt x="89" y="183"/>
                  </a:lnTo>
                  <a:lnTo>
                    <a:pt x="91" y="186"/>
                  </a:lnTo>
                  <a:lnTo>
                    <a:pt x="92" y="190"/>
                  </a:lnTo>
                  <a:lnTo>
                    <a:pt x="93" y="193"/>
                  </a:lnTo>
                  <a:lnTo>
                    <a:pt x="95" y="197"/>
                  </a:lnTo>
                  <a:lnTo>
                    <a:pt x="97" y="201"/>
                  </a:lnTo>
                  <a:lnTo>
                    <a:pt x="99" y="205"/>
                  </a:lnTo>
                  <a:lnTo>
                    <a:pt x="100" y="209"/>
                  </a:lnTo>
                  <a:lnTo>
                    <a:pt x="101" y="212"/>
                  </a:lnTo>
                  <a:lnTo>
                    <a:pt x="102" y="216"/>
                  </a:lnTo>
                  <a:lnTo>
                    <a:pt x="104" y="219"/>
                  </a:lnTo>
                  <a:lnTo>
                    <a:pt x="105" y="224"/>
                  </a:lnTo>
                  <a:lnTo>
                    <a:pt x="107" y="227"/>
                  </a:lnTo>
                  <a:lnTo>
                    <a:pt x="108" y="231"/>
                  </a:lnTo>
                  <a:lnTo>
                    <a:pt x="110" y="235"/>
                  </a:lnTo>
                  <a:lnTo>
                    <a:pt x="111" y="238"/>
                  </a:lnTo>
                  <a:lnTo>
                    <a:pt x="112" y="243"/>
                  </a:lnTo>
                  <a:lnTo>
                    <a:pt x="114" y="246"/>
                  </a:lnTo>
                  <a:lnTo>
                    <a:pt x="115" y="250"/>
                  </a:lnTo>
                  <a:lnTo>
                    <a:pt x="117" y="253"/>
                  </a:lnTo>
                  <a:lnTo>
                    <a:pt x="118" y="257"/>
                  </a:lnTo>
                  <a:lnTo>
                    <a:pt x="120" y="262"/>
                  </a:lnTo>
                  <a:lnTo>
                    <a:pt x="120" y="265"/>
                  </a:lnTo>
                  <a:lnTo>
                    <a:pt x="122" y="269"/>
                  </a:lnTo>
                  <a:lnTo>
                    <a:pt x="123" y="273"/>
                  </a:lnTo>
                  <a:lnTo>
                    <a:pt x="125" y="276"/>
                  </a:lnTo>
                  <a:lnTo>
                    <a:pt x="126" y="281"/>
                  </a:lnTo>
                  <a:lnTo>
                    <a:pt x="127" y="284"/>
                  </a:lnTo>
                  <a:lnTo>
                    <a:pt x="129" y="288"/>
                  </a:lnTo>
                  <a:lnTo>
                    <a:pt x="129" y="292"/>
                  </a:lnTo>
                  <a:lnTo>
                    <a:pt x="131" y="296"/>
                  </a:lnTo>
                  <a:lnTo>
                    <a:pt x="132" y="300"/>
                  </a:lnTo>
                  <a:lnTo>
                    <a:pt x="133" y="304"/>
                  </a:lnTo>
                  <a:lnTo>
                    <a:pt x="135" y="308"/>
                  </a:lnTo>
                  <a:lnTo>
                    <a:pt x="136" y="311"/>
                  </a:lnTo>
                  <a:lnTo>
                    <a:pt x="137" y="315"/>
                  </a:lnTo>
                  <a:lnTo>
                    <a:pt x="138" y="319"/>
                  </a:lnTo>
                  <a:lnTo>
                    <a:pt x="140" y="323"/>
                  </a:lnTo>
                  <a:lnTo>
                    <a:pt x="140" y="327"/>
                  </a:lnTo>
                  <a:lnTo>
                    <a:pt x="142" y="331"/>
                  </a:lnTo>
                  <a:lnTo>
                    <a:pt x="143" y="335"/>
                  </a:lnTo>
                  <a:lnTo>
                    <a:pt x="143" y="339"/>
                  </a:lnTo>
                  <a:lnTo>
                    <a:pt x="145" y="343"/>
                  </a:lnTo>
                  <a:lnTo>
                    <a:pt x="146" y="346"/>
                  </a:lnTo>
                  <a:lnTo>
                    <a:pt x="147" y="351"/>
                  </a:lnTo>
                  <a:lnTo>
                    <a:pt x="149" y="355"/>
                  </a:lnTo>
                  <a:lnTo>
                    <a:pt x="149" y="358"/>
                  </a:lnTo>
                  <a:lnTo>
                    <a:pt x="150" y="362"/>
                  </a:lnTo>
                  <a:lnTo>
                    <a:pt x="152" y="36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111"/>
            <p:cNvSpPr>
              <a:spLocks/>
            </p:cNvSpPr>
            <p:nvPr/>
          </p:nvSpPr>
          <p:spPr bwMode="auto">
            <a:xfrm>
              <a:off x="4124" y="1853"/>
              <a:ext cx="2" cy="8"/>
            </a:xfrm>
            <a:custGeom>
              <a:avLst/>
              <a:gdLst>
                <a:gd name="T0" fmla="*/ 0 w 2"/>
                <a:gd name="T1" fmla="*/ 0 h 8"/>
                <a:gd name="T2" fmla="*/ 1 w 2"/>
                <a:gd name="T3" fmla="*/ 4 h 8"/>
                <a:gd name="T4" fmla="*/ 2 w 2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1" y="4"/>
                  </a:lnTo>
                  <a:lnTo>
                    <a:pt x="2" y="8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Line 112"/>
            <p:cNvSpPr>
              <a:spLocks noChangeShapeType="1"/>
            </p:cNvSpPr>
            <p:nvPr/>
          </p:nvSpPr>
          <p:spPr bwMode="auto">
            <a:xfrm flipV="1">
              <a:off x="3456" y="1171"/>
              <a:ext cx="277" cy="1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Line 113"/>
            <p:cNvSpPr>
              <a:spLocks noChangeShapeType="1"/>
            </p:cNvSpPr>
            <p:nvPr/>
          </p:nvSpPr>
          <p:spPr bwMode="auto">
            <a:xfrm flipV="1">
              <a:off x="3849" y="1861"/>
              <a:ext cx="277" cy="1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14"/>
            <p:cNvSpPr>
              <a:spLocks/>
            </p:cNvSpPr>
            <p:nvPr/>
          </p:nvSpPr>
          <p:spPr bwMode="auto">
            <a:xfrm>
              <a:off x="4048" y="989"/>
              <a:ext cx="393" cy="689"/>
            </a:xfrm>
            <a:custGeom>
              <a:avLst/>
              <a:gdLst>
                <a:gd name="T0" fmla="*/ 0 w 393"/>
                <a:gd name="T1" fmla="*/ 0 h 689"/>
                <a:gd name="T2" fmla="*/ 2 w 393"/>
                <a:gd name="T3" fmla="*/ 22 h 689"/>
                <a:gd name="T4" fmla="*/ 4 w 393"/>
                <a:gd name="T5" fmla="*/ 44 h 689"/>
                <a:gd name="T6" fmla="*/ 6 w 393"/>
                <a:gd name="T7" fmla="*/ 65 h 689"/>
                <a:gd name="T8" fmla="*/ 9 w 393"/>
                <a:gd name="T9" fmla="*/ 86 h 689"/>
                <a:gd name="T10" fmla="*/ 13 w 393"/>
                <a:gd name="T11" fmla="*/ 107 h 689"/>
                <a:gd name="T12" fmla="*/ 17 w 393"/>
                <a:gd name="T13" fmla="*/ 128 h 689"/>
                <a:gd name="T14" fmla="*/ 22 w 393"/>
                <a:gd name="T15" fmla="*/ 149 h 689"/>
                <a:gd name="T16" fmla="*/ 26 w 393"/>
                <a:gd name="T17" fmla="*/ 168 h 689"/>
                <a:gd name="T18" fmla="*/ 32 w 393"/>
                <a:gd name="T19" fmla="*/ 188 h 689"/>
                <a:gd name="T20" fmla="*/ 38 w 393"/>
                <a:gd name="T21" fmla="*/ 208 h 689"/>
                <a:gd name="T22" fmla="*/ 44 w 393"/>
                <a:gd name="T23" fmla="*/ 228 h 689"/>
                <a:gd name="T24" fmla="*/ 50 w 393"/>
                <a:gd name="T25" fmla="*/ 247 h 689"/>
                <a:gd name="T26" fmla="*/ 57 w 393"/>
                <a:gd name="T27" fmla="*/ 266 h 689"/>
                <a:gd name="T28" fmla="*/ 64 w 393"/>
                <a:gd name="T29" fmla="*/ 284 h 689"/>
                <a:gd name="T30" fmla="*/ 72 w 393"/>
                <a:gd name="T31" fmla="*/ 303 h 689"/>
                <a:gd name="T32" fmla="*/ 80 w 393"/>
                <a:gd name="T33" fmla="*/ 321 h 689"/>
                <a:gd name="T34" fmla="*/ 88 w 393"/>
                <a:gd name="T35" fmla="*/ 339 h 689"/>
                <a:gd name="T36" fmla="*/ 98 w 393"/>
                <a:gd name="T37" fmla="*/ 357 h 689"/>
                <a:gd name="T38" fmla="*/ 107 w 393"/>
                <a:gd name="T39" fmla="*/ 375 h 689"/>
                <a:gd name="T40" fmla="*/ 117 w 393"/>
                <a:gd name="T41" fmla="*/ 392 h 689"/>
                <a:gd name="T42" fmla="*/ 127 w 393"/>
                <a:gd name="T43" fmla="*/ 409 h 689"/>
                <a:gd name="T44" fmla="*/ 137 w 393"/>
                <a:gd name="T45" fmla="*/ 426 h 689"/>
                <a:gd name="T46" fmla="*/ 148 w 393"/>
                <a:gd name="T47" fmla="*/ 442 h 689"/>
                <a:gd name="T48" fmla="*/ 159 w 393"/>
                <a:gd name="T49" fmla="*/ 459 h 689"/>
                <a:gd name="T50" fmla="*/ 171 w 393"/>
                <a:gd name="T51" fmla="*/ 476 h 689"/>
                <a:gd name="T52" fmla="*/ 183 w 393"/>
                <a:gd name="T53" fmla="*/ 492 h 689"/>
                <a:gd name="T54" fmla="*/ 195 w 393"/>
                <a:gd name="T55" fmla="*/ 507 h 689"/>
                <a:gd name="T56" fmla="*/ 207 w 393"/>
                <a:gd name="T57" fmla="*/ 522 h 689"/>
                <a:gd name="T58" fmla="*/ 221 w 393"/>
                <a:gd name="T59" fmla="*/ 538 h 689"/>
                <a:gd name="T60" fmla="*/ 234 w 393"/>
                <a:gd name="T61" fmla="*/ 553 h 689"/>
                <a:gd name="T62" fmla="*/ 248 w 393"/>
                <a:gd name="T63" fmla="*/ 568 h 689"/>
                <a:gd name="T64" fmla="*/ 263 w 393"/>
                <a:gd name="T65" fmla="*/ 582 h 689"/>
                <a:gd name="T66" fmla="*/ 277 w 393"/>
                <a:gd name="T67" fmla="*/ 597 h 689"/>
                <a:gd name="T68" fmla="*/ 292 w 393"/>
                <a:gd name="T69" fmla="*/ 611 h 689"/>
                <a:gd name="T70" fmla="*/ 308 w 393"/>
                <a:gd name="T71" fmla="*/ 625 h 689"/>
                <a:gd name="T72" fmla="*/ 324 w 393"/>
                <a:gd name="T73" fmla="*/ 639 h 689"/>
                <a:gd name="T74" fmla="*/ 341 w 393"/>
                <a:gd name="T75" fmla="*/ 652 h 689"/>
                <a:gd name="T76" fmla="*/ 358 w 393"/>
                <a:gd name="T77" fmla="*/ 665 h 689"/>
                <a:gd name="T78" fmla="*/ 375 w 393"/>
                <a:gd name="T79" fmla="*/ 678 h 689"/>
                <a:gd name="T80" fmla="*/ 393 w 393"/>
                <a:gd name="T81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93" h="689">
                  <a:moveTo>
                    <a:pt x="0" y="0"/>
                  </a:moveTo>
                  <a:lnTo>
                    <a:pt x="2" y="22"/>
                  </a:lnTo>
                  <a:lnTo>
                    <a:pt x="4" y="44"/>
                  </a:lnTo>
                  <a:lnTo>
                    <a:pt x="6" y="65"/>
                  </a:lnTo>
                  <a:lnTo>
                    <a:pt x="9" y="86"/>
                  </a:lnTo>
                  <a:lnTo>
                    <a:pt x="13" y="107"/>
                  </a:lnTo>
                  <a:lnTo>
                    <a:pt x="17" y="128"/>
                  </a:lnTo>
                  <a:lnTo>
                    <a:pt x="22" y="149"/>
                  </a:lnTo>
                  <a:lnTo>
                    <a:pt x="26" y="168"/>
                  </a:lnTo>
                  <a:lnTo>
                    <a:pt x="32" y="188"/>
                  </a:lnTo>
                  <a:lnTo>
                    <a:pt x="38" y="208"/>
                  </a:lnTo>
                  <a:lnTo>
                    <a:pt x="44" y="228"/>
                  </a:lnTo>
                  <a:lnTo>
                    <a:pt x="50" y="247"/>
                  </a:lnTo>
                  <a:lnTo>
                    <a:pt x="57" y="266"/>
                  </a:lnTo>
                  <a:lnTo>
                    <a:pt x="64" y="284"/>
                  </a:lnTo>
                  <a:lnTo>
                    <a:pt x="72" y="303"/>
                  </a:lnTo>
                  <a:lnTo>
                    <a:pt x="80" y="321"/>
                  </a:lnTo>
                  <a:lnTo>
                    <a:pt x="88" y="339"/>
                  </a:lnTo>
                  <a:lnTo>
                    <a:pt x="98" y="357"/>
                  </a:lnTo>
                  <a:lnTo>
                    <a:pt x="107" y="375"/>
                  </a:lnTo>
                  <a:lnTo>
                    <a:pt x="117" y="392"/>
                  </a:lnTo>
                  <a:lnTo>
                    <a:pt x="127" y="409"/>
                  </a:lnTo>
                  <a:lnTo>
                    <a:pt x="137" y="426"/>
                  </a:lnTo>
                  <a:lnTo>
                    <a:pt x="148" y="442"/>
                  </a:lnTo>
                  <a:lnTo>
                    <a:pt x="159" y="459"/>
                  </a:lnTo>
                  <a:lnTo>
                    <a:pt x="171" y="476"/>
                  </a:lnTo>
                  <a:lnTo>
                    <a:pt x="183" y="492"/>
                  </a:lnTo>
                  <a:lnTo>
                    <a:pt x="195" y="507"/>
                  </a:lnTo>
                  <a:lnTo>
                    <a:pt x="207" y="522"/>
                  </a:lnTo>
                  <a:lnTo>
                    <a:pt x="221" y="538"/>
                  </a:lnTo>
                  <a:lnTo>
                    <a:pt x="234" y="553"/>
                  </a:lnTo>
                  <a:lnTo>
                    <a:pt x="248" y="568"/>
                  </a:lnTo>
                  <a:lnTo>
                    <a:pt x="263" y="582"/>
                  </a:lnTo>
                  <a:lnTo>
                    <a:pt x="277" y="597"/>
                  </a:lnTo>
                  <a:lnTo>
                    <a:pt x="292" y="611"/>
                  </a:lnTo>
                  <a:lnTo>
                    <a:pt x="308" y="625"/>
                  </a:lnTo>
                  <a:lnTo>
                    <a:pt x="324" y="639"/>
                  </a:lnTo>
                  <a:lnTo>
                    <a:pt x="341" y="652"/>
                  </a:lnTo>
                  <a:lnTo>
                    <a:pt x="358" y="665"/>
                  </a:lnTo>
                  <a:lnTo>
                    <a:pt x="375" y="678"/>
                  </a:lnTo>
                  <a:lnTo>
                    <a:pt x="393" y="68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15"/>
            <p:cNvSpPr>
              <a:spLocks/>
            </p:cNvSpPr>
            <p:nvPr/>
          </p:nvSpPr>
          <p:spPr bwMode="auto">
            <a:xfrm>
              <a:off x="4134" y="939"/>
              <a:ext cx="392" cy="690"/>
            </a:xfrm>
            <a:custGeom>
              <a:avLst/>
              <a:gdLst>
                <a:gd name="T0" fmla="*/ 0 w 392"/>
                <a:gd name="T1" fmla="*/ 0 h 690"/>
                <a:gd name="T2" fmla="*/ 17 w 392"/>
                <a:gd name="T3" fmla="*/ 9 h 690"/>
                <a:gd name="T4" fmla="*/ 33 w 392"/>
                <a:gd name="T5" fmla="*/ 19 h 690"/>
                <a:gd name="T6" fmla="*/ 49 w 392"/>
                <a:gd name="T7" fmla="*/ 29 h 690"/>
                <a:gd name="T8" fmla="*/ 64 w 392"/>
                <a:gd name="T9" fmla="*/ 39 h 690"/>
                <a:gd name="T10" fmla="*/ 80 w 392"/>
                <a:gd name="T11" fmla="*/ 50 h 690"/>
                <a:gd name="T12" fmla="*/ 94 w 392"/>
                <a:gd name="T13" fmla="*/ 60 h 690"/>
                <a:gd name="T14" fmla="*/ 108 w 392"/>
                <a:gd name="T15" fmla="*/ 71 h 690"/>
                <a:gd name="T16" fmla="*/ 122 w 392"/>
                <a:gd name="T17" fmla="*/ 82 h 690"/>
                <a:gd name="T18" fmla="*/ 136 w 392"/>
                <a:gd name="T19" fmla="*/ 92 h 690"/>
                <a:gd name="T20" fmla="*/ 148 w 392"/>
                <a:gd name="T21" fmla="*/ 104 h 690"/>
                <a:gd name="T22" fmla="*/ 161 w 392"/>
                <a:gd name="T23" fmla="*/ 116 h 690"/>
                <a:gd name="T24" fmla="*/ 173 w 392"/>
                <a:gd name="T25" fmla="*/ 128 h 690"/>
                <a:gd name="T26" fmla="*/ 185 w 392"/>
                <a:gd name="T27" fmla="*/ 140 h 690"/>
                <a:gd name="T28" fmla="*/ 197 w 392"/>
                <a:gd name="T29" fmla="*/ 153 h 690"/>
                <a:gd name="T30" fmla="*/ 208 w 392"/>
                <a:gd name="T31" fmla="*/ 165 h 690"/>
                <a:gd name="T32" fmla="*/ 219 w 392"/>
                <a:gd name="T33" fmla="*/ 177 h 690"/>
                <a:gd name="T34" fmla="*/ 229 w 392"/>
                <a:gd name="T35" fmla="*/ 191 h 690"/>
                <a:gd name="T36" fmla="*/ 240 w 392"/>
                <a:gd name="T37" fmla="*/ 204 h 690"/>
                <a:gd name="T38" fmla="*/ 249 w 392"/>
                <a:gd name="T39" fmla="*/ 217 h 690"/>
                <a:gd name="T40" fmla="*/ 259 w 392"/>
                <a:gd name="T41" fmla="*/ 231 h 690"/>
                <a:gd name="T42" fmla="*/ 268 w 392"/>
                <a:gd name="T43" fmla="*/ 244 h 690"/>
                <a:gd name="T44" fmla="*/ 277 w 392"/>
                <a:gd name="T45" fmla="*/ 258 h 690"/>
                <a:gd name="T46" fmla="*/ 286 w 392"/>
                <a:gd name="T47" fmla="*/ 272 h 690"/>
                <a:gd name="T48" fmla="*/ 294 w 392"/>
                <a:gd name="T49" fmla="*/ 286 h 690"/>
                <a:gd name="T50" fmla="*/ 303 w 392"/>
                <a:gd name="T51" fmla="*/ 301 h 690"/>
                <a:gd name="T52" fmla="*/ 310 w 392"/>
                <a:gd name="T53" fmla="*/ 315 h 690"/>
                <a:gd name="T54" fmla="*/ 317 w 392"/>
                <a:gd name="T55" fmla="*/ 330 h 690"/>
                <a:gd name="T56" fmla="*/ 325 w 392"/>
                <a:gd name="T57" fmla="*/ 345 h 690"/>
                <a:gd name="T58" fmla="*/ 331 w 392"/>
                <a:gd name="T59" fmla="*/ 361 h 690"/>
                <a:gd name="T60" fmla="*/ 337 w 392"/>
                <a:gd name="T61" fmla="*/ 375 h 690"/>
                <a:gd name="T62" fmla="*/ 344 w 392"/>
                <a:gd name="T63" fmla="*/ 391 h 690"/>
                <a:gd name="T64" fmla="*/ 350 w 392"/>
                <a:gd name="T65" fmla="*/ 406 h 690"/>
                <a:gd name="T66" fmla="*/ 355 w 392"/>
                <a:gd name="T67" fmla="*/ 423 h 690"/>
                <a:gd name="T68" fmla="*/ 360 w 392"/>
                <a:gd name="T69" fmla="*/ 439 h 690"/>
                <a:gd name="T70" fmla="*/ 365 w 392"/>
                <a:gd name="T71" fmla="*/ 455 h 690"/>
                <a:gd name="T72" fmla="*/ 369 w 392"/>
                <a:gd name="T73" fmla="*/ 472 h 690"/>
                <a:gd name="T74" fmla="*/ 373 w 392"/>
                <a:gd name="T75" fmla="*/ 488 h 690"/>
                <a:gd name="T76" fmla="*/ 377 w 392"/>
                <a:gd name="T77" fmla="*/ 505 h 690"/>
                <a:gd name="T78" fmla="*/ 381 w 392"/>
                <a:gd name="T79" fmla="*/ 523 h 690"/>
                <a:gd name="T80" fmla="*/ 384 w 392"/>
                <a:gd name="T81" fmla="*/ 540 h 690"/>
                <a:gd name="T82" fmla="*/ 386 w 392"/>
                <a:gd name="T83" fmla="*/ 557 h 690"/>
                <a:gd name="T84" fmla="*/ 388 w 392"/>
                <a:gd name="T85" fmla="*/ 575 h 690"/>
                <a:gd name="T86" fmla="*/ 390 w 392"/>
                <a:gd name="T87" fmla="*/ 593 h 690"/>
                <a:gd name="T88" fmla="*/ 391 w 392"/>
                <a:gd name="T89" fmla="*/ 612 h 690"/>
                <a:gd name="T90" fmla="*/ 392 w 392"/>
                <a:gd name="T91" fmla="*/ 630 h 690"/>
                <a:gd name="T92" fmla="*/ 392 w 392"/>
                <a:gd name="T93" fmla="*/ 648 h 690"/>
                <a:gd name="T94" fmla="*/ 392 w 392"/>
                <a:gd name="T95" fmla="*/ 668 h 690"/>
                <a:gd name="T96" fmla="*/ 392 w 392"/>
                <a:gd name="T97" fmla="*/ 687 h 690"/>
                <a:gd name="T98" fmla="*/ 392 w 392"/>
                <a:gd name="T99" fmla="*/ 69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2" h="690">
                  <a:moveTo>
                    <a:pt x="0" y="0"/>
                  </a:moveTo>
                  <a:lnTo>
                    <a:pt x="17" y="9"/>
                  </a:lnTo>
                  <a:lnTo>
                    <a:pt x="33" y="19"/>
                  </a:lnTo>
                  <a:lnTo>
                    <a:pt x="49" y="29"/>
                  </a:lnTo>
                  <a:lnTo>
                    <a:pt x="64" y="39"/>
                  </a:lnTo>
                  <a:lnTo>
                    <a:pt x="80" y="50"/>
                  </a:lnTo>
                  <a:lnTo>
                    <a:pt x="94" y="60"/>
                  </a:lnTo>
                  <a:lnTo>
                    <a:pt x="108" y="71"/>
                  </a:lnTo>
                  <a:lnTo>
                    <a:pt x="122" y="82"/>
                  </a:lnTo>
                  <a:lnTo>
                    <a:pt x="136" y="92"/>
                  </a:lnTo>
                  <a:lnTo>
                    <a:pt x="148" y="104"/>
                  </a:lnTo>
                  <a:lnTo>
                    <a:pt x="161" y="116"/>
                  </a:lnTo>
                  <a:lnTo>
                    <a:pt x="173" y="128"/>
                  </a:lnTo>
                  <a:lnTo>
                    <a:pt x="185" y="140"/>
                  </a:lnTo>
                  <a:lnTo>
                    <a:pt x="197" y="153"/>
                  </a:lnTo>
                  <a:lnTo>
                    <a:pt x="208" y="165"/>
                  </a:lnTo>
                  <a:lnTo>
                    <a:pt x="219" y="177"/>
                  </a:lnTo>
                  <a:lnTo>
                    <a:pt x="229" y="191"/>
                  </a:lnTo>
                  <a:lnTo>
                    <a:pt x="240" y="204"/>
                  </a:lnTo>
                  <a:lnTo>
                    <a:pt x="249" y="217"/>
                  </a:lnTo>
                  <a:lnTo>
                    <a:pt x="259" y="231"/>
                  </a:lnTo>
                  <a:lnTo>
                    <a:pt x="268" y="244"/>
                  </a:lnTo>
                  <a:lnTo>
                    <a:pt x="277" y="258"/>
                  </a:lnTo>
                  <a:lnTo>
                    <a:pt x="286" y="272"/>
                  </a:lnTo>
                  <a:lnTo>
                    <a:pt x="294" y="286"/>
                  </a:lnTo>
                  <a:lnTo>
                    <a:pt x="303" y="301"/>
                  </a:lnTo>
                  <a:lnTo>
                    <a:pt x="310" y="315"/>
                  </a:lnTo>
                  <a:lnTo>
                    <a:pt x="317" y="330"/>
                  </a:lnTo>
                  <a:lnTo>
                    <a:pt x="325" y="345"/>
                  </a:lnTo>
                  <a:lnTo>
                    <a:pt x="331" y="361"/>
                  </a:lnTo>
                  <a:lnTo>
                    <a:pt x="337" y="375"/>
                  </a:lnTo>
                  <a:lnTo>
                    <a:pt x="344" y="391"/>
                  </a:lnTo>
                  <a:lnTo>
                    <a:pt x="350" y="406"/>
                  </a:lnTo>
                  <a:lnTo>
                    <a:pt x="355" y="423"/>
                  </a:lnTo>
                  <a:lnTo>
                    <a:pt x="360" y="439"/>
                  </a:lnTo>
                  <a:lnTo>
                    <a:pt x="365" y="455"/>
                  </a:lnTo>
                  <a:lnTo>
                    <a:pt x="369" y="472"/>
                  </a:lnTo>
                  <a:lnTo>
                    <a:pt x="373" y="488"/>
                  </a:lnTo>
                  <a:lnTo>
                    <a:pt x="377" y="505"/>
                  </a:lnTo>
                  <a:lnTo>
                    <a:pt x="381" y="523"/>
                  </a:lnTo>
                  <a:lnTo>
                    <a:pt x="384" y="540"/>
                  </a:lnTo>
                  <a:lnTo>
                    <a:pt x="386" y="557"/>
                  </a:lnTo>
                  <a:lnTo>
                    <a:pt x="388" y="575"/>
                  </a:lnTo>
                  <a:lnTo>
                    <a:pt x="390" y="593"/>
                  </a:lnTo>
                  <a:lnTo>
                    <a:pt x="391" y="612"/>
                  </a:lnTo>
                  <a:lnTo>
                    <a:pt x="392" y="630"/>
                  </a:lnTo>
                  <a:lnTo>
                    <a:pt x="392" y="648"/>
                  </a:lnTo>
                  <a:lnTo>
                    <a:pt x="392" y="668"/>
                  </a:lnTo>
                  <a:lnTo>
                    <a:pt x="392" y="687"/>
                  </a:lnTo>
                  <a:lnTo>
                    <a:pt x="392" y="69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Line 116"/>
            <p:cNvSpPr>
              <a:spLocks noChangeShapeType="1"/>
            </p:cNvSpPr>
            <p:nvPr/>
          </p:nvSpPr>
          <p:spPr bwMode="auto">
            <a:xfrm flipV="1">
              <a:off x="4048" y="939"/>
              <a:ext cx="86" cy="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Line 117"/>
            <p:cNvSpPr>
              <a:spLocks noChangeShapeType="1"/>
            </p:cNvSpPr>
            <p:nvPr/>
          </p:nvSpPr>
          <p:spPr bwMode="auto">
            <a:xfrm flipV="1">
              <a:off x="4441" y="1629"/>
              <a:ext cx="85" cy="4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18"/>
            <p:cNvSpPr>
              <a:spLocks/>
            </p:cNvSpPr>
            <p:nvPr/>
          </p:nvSpPr>
          <p:spPr bwMode="auto">
            <a:xfrm>
              <a:off x="4134" y="939"/>
              <a:ext cx="392" cy="690"/>
            </a:xfrm>
            <a:custGeom>
              <a:avLst/>
              <a:gdLst>
                <a:gd name="T0" fmla="*/ 0 w 392"/>
                <a:gd name="T1" fmla="*/ 0 h 690"/>
                <a:gd name="T2" fmla="*/ 16 w 392"/>
                <a:gd name="T3" fmla="*/ 9 h 690"/>
                <a:gd name="T4" fmla="*/ 33 w 392"/>
                <a:gd name="T5" fmla="*/ 19 h 690"/>
                <a:gd name="T6" fmla="*/ 49 w 392"/>
                <a:gd name="T7" fmla="*/ 29 h 690"/>
                <a:gd name="T8" fmla="*/ 64 w 392"/>
                <a:gd name="T9" fmla="*/ 39 h 690"/>
                <a:gd name="T10" fmla="*/ 79 w 392"/>
                <a:gd name="T11" fmla="*/ 50 h 690"/>
                <a:gd name="T12" fmla="*/ 94 w 392"/>
                <a:gd name="T13" fmla="*/ 60 h 690"/>
                <a:gd name="T14" fmla="*/ 108 w 392"/>
                <a:gd name="T15" fmla="*/ 71 h 690"/>
                <a:gd name="T16" fmla="*/ 121 w 392"/>
                <a:gd name="T17" fmla="*/ 82 h 690"/>
                <a:gd name="T18" fmla="*/ 135 w 392"/>
                <a:gd name="T19" fmla="*/ 92 h 690"/>
                <a:gd name="T20" fmla="*/ 148 w 392"/>
                <a:gd name="T21" fmla="*/ 104 h 690"/>
                <a:gd name="T22" fmla="*/ 161 w 392"/>
                <a:gd name="T23" fmla="*/ 116 h 690"/>
                <a:gd name="T24" fmla="*/ 173 w 392"/>
                <a:gd name="T25" fmla="*/ 128 h 690"/>
                <a:gd name="T26" fmla="*/ 185 w 392"/>
                <a:gd name="T27" fmla="*/ 140 h 690"/>
                <a:gd name="T28" fmla="*/ 196 w 392"/>
                <a:gd name="T29" fmla="*/ 153 h 690"/>
                <a:gd name="T30" fmla="*/ 208 w 392"/>
                <a:gd name="T31" fmla="*/ 165 h 690"/>
                <a:gd name="T32" fmla="*/ 218 w 392"/>
                <a:gd name="T33" fmla="*/ 177 h 690"/>
                <a:gd name="T34" fmla="*/ 229 w 392"/>
                <a:gd name="T35" fmla="*/ 191 h 690"/>
                <a:gd name="T36" fmla="*/ 239 w 392"/>
                <a:gd name="T37" fmla="*/ 204 h 690"/>
                <a:gd name="T38" fmla="*/ 249 w 392"/>
                <a:gd name="T39" fmla="*/ 217 h 690"/>
                <a:gd name="T40" fmla="*/ 259 w 392"/>
                <a:gd name="T41" fmla="*/ 231 h 690"/>
                <a:gd name="T42" fmla="*/ 267 w 392"/>
                <a:gd name="T43" fmla="*/ 244 h 690"/>
                <a:gd name="T44" fmla="*/ 277 w 392"/>
                <a:gd name="T45" fmla="*/ 258 h 690"/>
                <a:gd name="T46" fmla="*/ 286 w 392"/>
                <a:gd name="T47" fmla="*/ 272 h 690"/>
                <a:gd name="T48" fmla="*/ 294 w 392"/>
                <a:gd name="T49" fmla="*/ 286 h 690"/>
                <a:gd name="T50" fmla="*/ 303 w 392"/>
                <a:gd name="T51" fmla="*/ 301 h 690"/>
                <a:gd name="T52" fmla="*/ 310 w 392"/>
                <a:gd name="T53" fmla="*/ 315 h 690"/>
                <a:gd name="T54" fmla="*/ 317 w 392"/>
                <a:gd name="T55" fmla="*/ 330 h 690"/>
                <a:gd name="T56" fmla="*/ 324 w 392"/>
                <a:gd name="T57" fmla="*/ 345 h 690"/>
                <a:gd name="T58" fmla="*/ 331 w 392"/>
                <a:gd name="T59" fmla="*/ 361 h 690"/>
                <a:gd name="T60" fmla="*/ 337 w 392"/>
                <a:gd name="T61" fmla="*/ 375 h 690"/>
                <a:gd name="T62" fmla="*/ 344 w 392"/>
                <a:gd name="T63" fmla="*/ 391 h 690"/>
                <a:gd name="T64" fmla="*/ 350 w 392"/>
                <a:gd name="T65" fmla="*/ 406 h 690"/>
                <a:gd name="T66" fmla="*/ 355 w 392"/>
                <a:gd name="T67" fmla="*/ 423 h 690"/>
                <a:gd name="T68" fmla="*/ 360 w 392"/>
                <a:gd name="T69" fmla="*/ 439 h 690"/>
                <a:gd name="T70" fmla="*/ 365 w 392"/>
                <a:gd name="T71" fmla="*/ 455 h 690"/>
                <a:gd name="T72" fmla="*/ 369 w 392"/>
                <a:gd name="T73" fmla="*/ 472 h 690"/>
                <a:gd name="T74" fmla="*/ 373 w 392"/>
                <a:gd name="T75" fmla="*/ 488 h 690"/>
                <a:gd name="T76" fmla="*/ 377 w 392"/>
                <a:gd name="T77" fmla="*/ 505 h 690"/>
                <a:gd name="T78" fmla="*/ 381 w 392"/>
                <a:gd name="T79" fmla="*/ 523 h 690"/>
                <a:gd name="T80" fmla="*/ 384 w 392"/>
                <a:gd name="T81" fmla="*/ 540 h 690"/>
                <a:gd name="T82" fmla="*/ 386 w 392"/>
                <a:gd name="T83" fmla="*/ 557 h 690"/>
                <a:gd name="T84" fmla="*/ 388 w 392"/>
                <a:gd name="T85" fmla="*/ 575 h 690"/>
                <a:gd name="T86" fmla="*/ 390 w 392"/>
                <a:gd name="T87" fmla="*/ 593 h 690"/>
                <a:gd name="T88" fmla="*/ 391 w 392"/>
                <a:gd name="T89" fmla="*/ 612 h 690"/>
                <a:gd name="T90" fmla="*/ 392 w 392"/>
                <a:gd name="T91" fmla="*/ 630 h 690"/>
                <a:gd name="T92" fmla="*/ 392 w 392"/>
                <a:gd name="T93" fmla="*/ 648 h 690"/>
                <a:gd name="T94" fmla="*/ 392 w 392"/>
                <a:gd name="T95" fmla="*/ 668 h 690"/>
                <a:gd name="T96" fmla="*/ 392 w 392"/>
                <a:gd name="T97" fmla="*/ 687 h 690"/>
                <a:gd name="T98" fmla="*/ 392 w 392"/>
                <a:gd name="T99" fmla="*/ 69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2" h="690">
                  <a:moveTo>
                    <a:pt x="0" y="0"/>
                  </a:moveTo>
                  <a:lnTo>
                    <a:pt x="16" y="9"/>
                  </a:lnTo>
                  <a:lnTo>
                    <a:pt x="33" y="19"/>
                  </a:lnTo>
                  <a:lnTo>
                    <a:pt x="49" y="29"/>
                  </a:lnTo>
                  <a:lnTo>
                    <a:pt x="64" y="39"/>
                  </a:lnTo>
                  <a:lnTo>
                    <a:pt x="79" y="50"/>
                  </a:lnTo>
                  <a:lnTo>
                    <a:pt x="94" y="60"/>
                  </a:lnTo>
                  <a:lnTo>
                    <a:pt x="108" y="71"/>
                  </a:lnTo>
                  <a:lnTo>
                    <a:pt x="121" y="82"/>
                  </a:lnTo>
                  <a:lnTo>
                    <a:pt x="135" y="92"/>
                  </a:lnTo>
                  <a:lnTo>
                    <a:pt x="148" y="104"/>
                  </a:lnTo>
                  <a:lnTo>
                    <a:pt x="161" y="116"/>
                  </a:lnTo>
                  <a:lnTo>
                    <a:pt x="173" y="128"/>
                  </a:lnTo>
                  <a:lnTo>
                    <a:pt x="185" y="140"/>
                  </a:lnTo>
                  <a:lnTo>
                    <a:pt x="196" y="153"/>
                  </a:lnTo>
                  <a:lnTo>
                    <a:pt x="208" y="165"/>
                  </a:lnTo>
                  <a:lnTo>
                    <a:pt x="218" y="177"/>
                  </a:lnTo>
                  <a:lnTo>
                    <a:pt x="229" y="191"/>
                  </a:lnTo>
                  <a:lnTo>
                    <a:pt x="239" y="204"/>
                  </a:lnTo>
                  <a:lnTo>
                    <a:pt x="249" y="217"/>
                  </a:lnTo>
                  <a:lnTo>
                    <a:pt x="259" y="231"/>
                  </a:lnTo>
                  <a:lnTo>
                    <a:pt x="267" y="244"/>
                  </a:lnTo>
                  <a:lnTo>
                    <a:pt x="277" y="258"/>
                  </a:lnTo>
                  <a:lnTo>
                    <a:pt x="286" y="272"/>
                  </a:lnTo>
                  <a:lnTo>
                    <a:pt x="294" y="286"/>
                  </a:lnTo>
                  <a:lnTo>
                    <a:pt x="303" y="301"/>
                  </a:lnTo>
                  <a:lnTo>
                    <a:pt x="310" y="315"/>
                  </a:lnTo>
                  <a:lnTo>
                    <a:pt x="317" y="330"/>
                  </a:lnTo>
                  <a:lnTo>
                    <a:pt x="324" y="345"/>
                  </a:lnTo>
                  <a:lnTo>
                    <a:pt x="331" y="361"/>
                  </a:lnTo>
                  <a:lnTo>
                    <a:pt x="337" y="375"/>
                  </a:lnTo>
                  <a:lnTo>
                    <a:pt x="344" y="391"/>
                  </a:lnTo>
                  <a:lnTo>
                    <a:pt x="350" y="406"/>
                  </a:lnTo>
                  <a:lnTo>
                    <a:pt x="355" y="423"/>
                  </a:lnTo>
                  <a:lnTo>
                    <a:pt x="360" y="439"/>
                  </a:lnTo>
                  <a:lnTo>
                    <a:pt x="365" y="455"/>
                  </a:lnTo>
                  <a:lnTo>
                    <a:pt x="369" y="472"/>
                  </a:lnTo>
                  <a:lnTo>
                    <a:pt x="373" y="488"/>
                  </a:lnTo>
                  <a:lnTo>
                    <a:pt x="377" y="505"/>
                  </a:lnTo>
                  <a:lnTo>
                    <a:pt x="381" y="523"/>
                  </a:lnTo>
                  <a:lnTo>
                    <a:pt x="384" y="540"/>
                  </a:lnTo>
                  <a:lnTo>
                    <a:pt x="386" y="557"/>
                  </a:lnTo>
                  <a:lnTo>
                    <a:pt x="388" y="575"/>
                  </a:lnTo>
                  <a:lnTo>
                    <a:pt x="390" y="593"/>
                  </a:lnTo>
                  <a:lnTo>
                    <a:pt x="391" y="612"/>
                  </a:lnTo>
                  <a:lnTo>
                    <a:pt x="392" y="630"/>
                  </a:lnTo>
                  <a:lnTo>
                    <a:pt x="392" y="648"/>
                  </a:lnTo>
                  <a:lnTo>
                    <a:pt x="392" y="668"/>
                  </a:lnTo>
                  <a:lnTo>
                    <a:pt x="392" y="687"/>
                  </a:lnTo>
                  <a:lnTo>
                    <a:pt x="392" y="69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19"/>
            <p:cNvSpPr>
              <a:spLocks/>
            </p:cNvSpPr>
            <p:nvPr/>
          </p:nvSpPr>
          <p:spPr bwMode="auto">
            <a:xfrm>
              <a:off x="4391" y="789"/>
              <a:ext cx="393" cy="689"/>
            </a:xfrm>
            <a:custGeom>
              <a:avLst/>
              <a:gdLst>
                <a:gd name="T0" fmla="*/ 0 w 393"/>
                <a:gd name="T1" fmla="*/ 0 h 689"/>
                <a:gd name="T2" fmla="*/ 27 w 393"/>
                <a:gd name="T3" fmla="*/ 29 h 689"/>
                <a:gd name="T4" fmla="*/ 53 w 393"/>
                <a:gd name="T5" fmla="*/ 59 h 689"/>
                <a:gd name="T6" fmla="*/ 77 w 393"/>
                <a:gd name="T7" fmla="*/ 89 h 689"/>
                <a:gd name="T8" fmla="*/ 102 w 393"/>
                <a:gd name="T9" fmla="*/ 119 h 689"/>
                <a:gd name="T10" fmla="*/ 125 w 393"/>
                <a:gd name="T11" fmla="*/ 152 h 689"/>
                <a:gd name="T12" fmla="*/ 148 w 393"/>
                <a:gd name="T13" fmla="*/ 182 h 689"/>
                <a:gd name="T14" fmla="*/ 171 w 393"/>
                <a:gd name="T15" fmla="*/ 215 h 689"/>
                <a:gd name="T16" fmla="*/ 192 w 393"/>
                <a:gd name="T17" fmla="*/ 247 h 689"/>
                <a:gd name="T18" fmla="*/ 212 w 393"/>
                <a:gd name="T19" fmla="*/ 280 h 689"/>
                <a:gd name="T20" fmla="*/ 232 w 393"/>
                <a:gd name="T21" fmla="*/ 314 h 689"/>
                <a:gd name="T22" fmla="*/ 250 w 393"/>
                <a:gd name="T23" fmla="*/ 347 h 689"/>
                <a:gd name="T24" fmla="*/ 268 w 393"/>
                <a:gd name="T25" fmla="*/ 382 h 689"/>
                <a:gd name="T26" fmla="*/ 286 w 393"/>
                <a:gd name="T27" fmla="*/ 416 h 689"/>
                <a:gd name="T28" fmla="*/ 302 w 393"/>
                <a:gd name="T29" fmla="*/ 451 h 689"/>
                <a:gd name="T30" fmla="*/ 319 w 393"/>
                <a:gd name="T31" fmla="*/ 487 h 689"/>
                <a:gd name="T32" fmla="*/ 335 w 393"/>
                <a:gd name="T33" fmla="*/ 523 h 689"/>
                <a:gd name="T34" fmla="*/ 349 w 393"/>
                <a:gd name="T35" fmla="*/ 559 h 689"/>
                <a:gd name="T36" fmla="*/ 362 w 393"/>
                <a:gd name="T37" fmla="*/ 596 h 689"/>
                <a:gd name="T38" fmla="*/ 375 w 393"/>
                <a:gd name="T39" fmla="*/ 634 h 689"/>
                <a:gd name="T40" fmla="*/ 387 w 393"/>
                <a:gd name="T41" fmla="*/ 671 h 689"/>
                <a:gd name="T42" fmla="*/ 393 w 393"/>
                <a:gd name="T43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3" h="689">
                  <a:moveTo>
                    <a:pt x="0" y="0"/>
                  </a:moveTo>
                  <a:lnTo>
                    <a:pt x="27" y="29"/>
                  </a:lnTo>
                  <a:lnTo>
                    <a:pt x="53" y="59"/>
                  </a:lnTo>
                  <a:lnTo>
                    <a:pt x="77" y="89"/>
                  </a:lnTo>
                  <a:lnTo>
                    <a:pt x="102" y="119"/>
                  </a:lnTo>
                  <a:lnTo>
                    <a:pt x="125" y="152"/>
                  </a:lnTo>
                  <a:lnTo>
                    <a:pt x="148" y="182"/>
                  </a:lnTo>
                  <a:lnTo>
                    <a:pt x="171" y="215"/>
                  </a:lnTo>
                  <a:lnTo>
                    <a:pt x="192" y="247"/>
                  </a:lnTo>
                  <a:lnTo>
                    <a:pt x="212" y="280"/>
                  </a:lnTo>
                  <a:lnTo>
                    <a:pt x="232" y="314"/>
                  </a:lnTo>
                  <a:lnTo>
                    <a:pt x="250" y="347"/>
                  </a:lnTo>
                  <a:lnTo>
                    <a:pt x="268" y="382"/>
                  </a:lnTo>
                  <a:lnTo>
                    <a:pt x="286" y="416"/>
                  </a:lnTo>
                  <a:lnTo>
                    <a:pt x="302" y="451"/>
                  </a:lnTo>
                  <a:lnTo>
                    <a:pt x="319" y="487"/>
                  </a:lnTo>
                  <a:lnTo>
                    <a:pt x="335" y="523"/>
                  </a:lnTo>
                  <a:lnTo>
                    <a:pt x="349" y="559"/>
                  </a:lnTo>
                  <a:lnTo>
                    <a:pt x="362" y="596"/>
                  </a:lnTo>
                  <a:lnTo>
                    <a:pt x="375" y="634"/>
                  </a:lnTo>
                  <a:lnTo>
                    <a:pt x="387" y="671"/>
                  </a:lnTo>
                  <a:lnTo>
                    <a:pt x="393" y="68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Line 120"/>
            <p:cNvSpPr>
              <a:spLocks noChangeShapeType="1"/>
            </p:cNvSpPr>
            <p:nvPr/>
          </p:nvSpPr>
          <p:spPr bwMode="auto">
            <a:xfrm flipV="1">
              <a:off x="4134" y="789"/>
              <a:ext cx="257" cy="1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Line 121"/>
            <p:cNvSpPr>
              <a:spLocks noChangeShapeType="1"/>
            </p:cNvSpPr>
            <p:nvPr/>
          </p:nvSpPr>
          <p:spPr bwMode="auto">
            <a:xfrm flipV="1">
              <a:off x="4526" y="1478"/>
              <a:ext cx="258" cy="15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22"/>
            <p:cNvSpPr>
              <a:spLocks/>
            </p:cNvSpPr>
            <p:nvPr/>
          </p:nvSpPr>
          <p:spPr bwMode="auto">
            <a:xfrm>
              <a:off x="4774" y="879"/>
              <a:ext cx="125" cy="219"/>
            </a:xfrm>
            <a:custGeom>
              <a:avLst/>
              <a:gdLst>
                <a:gd name="T0" fmla="*/ 0 w 125"/>
                <a:gd name="T1" fmla="*/ 0 h 219"/>
                <a:gd name="T2" fmla="*/ 11 w 125"/>
                <a:gd name="T3" fmla="*/ 13 h 219"/>
                <a:gd name="T4" fmla="*/ 21 w 125"/>
                <a:gd name="T5" fmla="*/ 28 h 219"/>
                <a:gd name="T6" fmla="*/ 31 w 125"/>
                <a:gd name="T7" fmla="*/ 41 h 219"/>
                <a:gd name="T8" fmla="*/ 41 w 125"/>
                <a:gd name="T9" fmla="*/ 56 h 219"/>
                <a:gd name="T10" fmla="*/ 51 w 125"/>
                <a:gd name="T11" fmla="*/ 69 h 219"/>
                <a:gd name="T12" fmla="*/ 59 w 125"/>
                <a:gd name="T13" fmla="*/ 85 h 219"/>
                <a:gd name="T14" fmla="*/ 68 w 125"/>
                <a:gd name="T15" fmla="*/ 99 h 219"/>
                <a:gd name="T16" fmla="*/ 77 w 125"/>
                <a:gd name="T17" fmla="*/ 114 h 219"/>
                <a:gd name="T18" fmla="*/ 85 w 125"/>
                <a:gd name="T19" fmla="*/ 129 h 219"/>
                <a:gd name="T20" fmla="*/ 93 w 125"/>
                <a:gd name="T21" fmla="*/ 144 h 219"/>
                <a:gd name="T22" fmla="*/ 100 w 125"/>
                <a:gd name="T23" fmla="*/ 159 h 219"/>
                <a:gd name="T24" fmla="*/ 107 w 125"/>
                <a:gd name="T25" fmla="*/ 175 h 219"/>
                <a:gd name="T26" fmla="*/ 114 w 125"/>
                <a:gd name="T27" fmla="*/ 191 h 219"/>
                <a:gd name="T28" fmla="*/ 121 w 125"/>
                <a:gd name="T29" fmla="*/ 208 h 219"/>
                <a:gd name="T30" fmla="*/ 125 w 125"/>
                <a:gd name="T31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219">
                  <a:moveTo>
                    <a:pt x="0" y="0"/>
                  </a:moveTo>
                  <a:lnTo>
                    <a:pt x="11" y="13"/>
                  </a:lnTo>
                  <a:lnTo>
                    <a:pt x="21" y="28"/>
                  </a:lnTo>
                  <a:lnTo>
                    <a:pt x="31" y="41"/>
                  </a:lnTo>
                  <a:lnTo>
                    <a:pt x="41" y="56"/>
                  </a:lnTo>
                  <a:lnTo>
                    <a:pt x="51" y="69"/>
                  </a:lnTo>
                  <a:lnTo>
                    <a:pt x="59" y="85"/>
                  </a:lnTo>
                  <a:lnTo>
                    <a:pt x="68" y="99"/>
                  </a:lnTo>
                  <a:lnTo>
                    <a:pt x="77" y="114"/>
                  </a:lnTo>
                  <a:lnTo>
                    <a:pt x="85" y="129"/>
                  </a:lnTo>
                  <a:lnTo>
                    <a:pt x="93" y="144"/>
                  </a:lnTo>
                  <a:lnTo>
                    <a:pt x="100" y="159"/>
                  </a:lnTo>
                  <a:lnTo>
                    <a:pt x="107" y="175"/>
                  </a:lnTo>
                  <a:lnTo>
                    <a:pt x="114" y="191"/>
                  </a:lnTo>
                  <a:lnTo>
                    <a:pt x="121" y="208"/>
                  </a:lnTo>
                  <a:lnTo>
                    <a:pt x="125" y="219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Line 123"/>
            <p:cNvSpPr>
              <a:spLocks noChangeShapeType="1"/>
            </p:cNvSpPr>
            <p:nvPr/>
          </p:nvSpPr>
          <p:spPr bwMode="auto">
            <a:xfrm>
              <a:off x="4800" y="865"/>
              <a:ext cx="124" cy="21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Line 124"/>
            <p:cNvSpPr>
              <a:spLocks noChangeShapeType="1"/>
            </p:cNvSpPr>
            <p:nvPr/>
          </p:nvSpPr>
          <p:spPr bwMode="auto">
            <a:xfrm flipV="1">
              <a:off x="4774" y="865"/>
              <a:ext cx="26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Line 125"/>
            <p:cNvSpPr>
              <a:spLocks noChangeShapeType="1"/>
            </p:cNvSpPr>
            <p:nvPr/>
          </p:nvSpPr>
          <p:spPr bwMode="auto">
            <a:xfrm flipV="1">
              <a:off x="4899" y="1083"/>
              <a:ext cx="25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126"/>
            <p:cNvSpPr>
              <a:spLocks/>
            </p:cNvSpPr>
            <p:nvPr/>
          </p:nvSpPr>
          <p:spPr bwMode="auto">
            <a:xfrm>
              <a:off x="4784" y="881"/>
              <a:ext cx="107" cy="213"/>
            </a:xfrm>
            <a:custGeom>
              <a:avLst/>
              <a:gdLst>
                <a:gd name="T0" fmla="*/ 0 w 107"/>
                <a:gd name="T1" fmla="*/ 0 h 213"/>
                <a:gd name="T2" fmla="*/ 9 w 107"/>
                <a:gd name="T3" fmla="*/ 14 h 213"/>
                <a:gd name="T4" fmla="*/ 19 w 107"/>
                <a:gd name="T5" fmla="*/ 28 h 213"/>
                <a:gd name="T6" fmla="*/ 28 w 107"/>
                <a:gd name="T7" fmla="*/ 43 h 213"/>
                <a:gd name="T8" fmla="*/ 37 w 107"/>
                <a:gd name="T9" fmla="*/ 58 h 213"/>
                <a:gd name="T10" fmla="*/ 46 w 107"/>
                <a:gd name="T11" fmla="*/ 72 h 213"/>
                <a:gd name="T12" fmla="*/ 54 w 107"/>
                <a:gd name="T13" fmla="*/ 87 h 213"/>
                <a:gd name="T14" fmla="*/ 61 w 107"/>
                <a:gd name="T15" fmla="*/ 103 h 213"/>
                <a:gd name="T16" fmla="*/ 69 w 107"/>
                <a:gd name="T17" fmla="*/ 118 h 213"/>
                <a:gd name="T18" fmla="*/ 76 w 107"/>
                <a:gd name="T19" fmla="*/ 133 h 213"/>
                <a:gd name="T20" fmla="*/ 84 w 107"/>
                <a:gd name="T21" fmla="*/ 150 h 213"/>
                <a:gd name="T22" fmla="*/ 89 w 107"/>
                <a:gd name="T23" fmla="*/ 165 h 213"/>
                <a:gd name="T24" fmla="*/ 96 w 107"/>
                <a:gd name="T25" fmla="*/ 181 h 213"/>
                <a:gd name="T26" fmla="*/ 102 w 107"/>
                <a:gd name="T27" fmla="*/ 197 h 213"/>
                <a:gd name="T28" fmla="*/ 107 w 107"/>
                <a:gd name="T2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7" h="213">
                  <a:moveTo>
                    <a:pt x="0" y="0"/>
                  </a:moveTo>
                  <a:lnTo>
                    <a:pt x="9" y="14"/>
                  </a:lnTo>
                  <a:lnTo>
                    <a:pt x="19" y="28"/>
                  </a:lnTo>
                  <a:lnTo>
                    <a:pt x="28" y="43"/>
                  </a:lnTo>
                  <a:lnTo>
                    <a:pt x="37" y="58"/>
                  </a:lnTo>
                  <a:lnTo>
                    <a:pt x="46" y="72"/>
                  </a:lnTo>
                  <a:lnTo>
                    <a:pt x="54" y="87"/>
                  </a:lnTo>
                  <a:lnTo>
                    <a:pt x="61" y="103"/>
                  </a:lnTo>
                  <a:lnTo>
                    <a:pt x="69" y="118"/>
                  </a:lnTo>
                  <a:lnTo>
                    <a:pt x="76" y="133"/>
                  </a:lnTo>
                  <a:lnTo>
                    <a:pt x="84" y="150"/>
                  </a:lnTo>
                  <a:lnTo>
                    <a:pt x="89" y="165"/>
                  </a:lnTo>
                  <a:lnTo>
                    <a:pt x="96" y="181"/>
                  </a:lnTo>
                  <a:lnTo>
                    <a:pt x="102" y="197"/>
                  </a:lnTo>
                  <a:lnTo>
                    <a:pt x="107" y="21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27"/>
            <p:cNvSpPr>
              <a:spLocks/>
            </p:cNvSpPr>
            <p:nvPr/>
          </p:nvSpPr>
          <p:spPr bwMode="auto">
            <a:xfrm>
              <a:off x="1459" y="983"/>
              <a:ext cx="3386" cy="1823"/>
            </a:xfrm>
            <a:custGeom>
              <a:avLst/>
              <a:gdLst>
                <a:gd name="T0" fmla="*/ 0 w 3386"/>
                <a:gd name="T1" fmla="*/ 1823 h 1823"/>
                <a:gd name="T2" fmla="*/ 480 w 3386"/>
                <a:gd name="T3" fmla="*/ 1823 h 1823"/>
                <a:gd name="T4" fmla="*/ 480 w 3386"/>
                <a:gd name="T5" fmla="*/ 1511 h 1823"/>
                <a:gd name="T6" fmla="*/ 480 w 3386"/>
                <a:gd name="T7" fmla="*/ 1317 h 1823"/>
                <a:gd name="T8" fmla="*/ 480 w 3386"/>
                <a:gd name="T9" fmla="*/ 509 h 1823"/>
                <a:gd name="T10" fmla="*/ 1364 w 3386"/>
                <a:gd name="T11" fmla="*/ 750 h 1823"/>
                <a:gd name="T12" fmla="*/ 1457 w 3386"/>
                <a:gd name="T13" fmla="*/ 775 h 1823"/>
                <a:gd name="T14" fmla="*/ 1623 w 3386"/>
                <a:gd name="T15" fmla="*/ 819 h 1823"/>
                <a:gd name="T16" fmla="*/ 1807 w 3386"/>
                <a:gd name="T17" fmla="*/ 870 h 1823"/>
                <a:gd name="T18" fmla="*/ 1865 w 3386"/>
                <a:gd name="T19" fmla="*/ 878 h 1823"/>
                <a:gd name="T20" fmla="*/ 1920 w 3386"/>
                <a:gd name="T21" fmla="*/ 855 h 1823"/>
                <a:gd name="T22" fmla="*/ 2085 w 3386"/>
                <a:gd name="T23" fmla="*/ 758 h 1823"/>
                <a:gd name="T24" fmla="*/ 2284 w 3386"/>
                <a:gd name="T25" fmla="*/ 642 h 1823"/>
                <a:gd name="T26" fmla="*/ 2516 w 3386"/>
                <a:gd name="T27" fmla="*/ 507 h 1823"/>
                <a:gd name="T28" fmla="*/ 2705 w 3386"/>
                <a:gd name="T29" fmla="*/ 397 h 1823"/>
                <a:gd name="T30" fmla="*/ 2969 w 3386"/>
                <a:gd name="T31" fmla="*/ 243 h 1823"/>
                <a:gd name="T32" fmla="*/ 3168 w 3386"/>
                <a:gd name="T33" fmla="*/ 128 h 1823"/>
                <a:gd name="T34" fmla="*/ 3386 w 3386"/>
                <a:gd name="T35" fmla="*/ 0 h 1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6" h="1823">
                  <a:moveTo>
                    <a:pt x="0" y="1823"/>
                  </a:moveTo>
                  <a:lnTo>
                    <a:pt x="480" y="1823"/>
                  </a:lnTo>
                  <a:lnTo>
                    <a:pt x="480" y="1511"/>
                  </a:lnTo>
                  <a:lnTo>
                    <a:pt x="480" y="1317"/>
                  </a:lnTo>
                  <a:lnTo>
                    <a:pt x="480" y="509"/>
                  </a:lnTo>
                  <a:lnTo>
                    <a:pt x="1364" y="750"/>
                  </a:lnTo>
                  <a:lnTo>
                    <a:pt x="1457" y="775"/>
                  </a:lnTo>
                  <a:lnTo>
                    <a:pt x="1623" y="819"/>
                  </a:lnTo>
                  <a:lnTo>
                    <a:pt x="1807" y="870"/>
                  </a:lnTo>
                  <a:lnTo>
                    <a:pt x="1865" y="878"/>
                  </a:lnTo>
                  <a:lnTo>
                    <a:pt x="1920" y="855"/>
                  </a:lnTo>
                  <a:lnTo>
                    <a:pt x="2085" y="758"/>
                  </a:lnTo>
                  <a:lnTo>
                    <a:pt x="2284" y="642"/>
                  </a:lnTo>
                  <a:lnTo>
                    <a:pt x="2516" y="507"/>
                  </a:lnTo>
                  <a:lnTo>
                    <a:pt x="2705" y="397"/>
                  </a:lnTo>
                  <a:lnTo>
                    <a:pt x="2969" y="243"/>
                  </a:lnTo>
                  <a:lnTo>
                    <a:pt x="3168" y="128"/>
                  </a:lnTo>
                  <a:lnTo>
                    <a:pt x="3386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128"/>
            <p:cNvSpPr>
              <a:spLocks/>
            </p:cNvSpPr>
            <p:nvPr/>
          </p:nvSpPr>
          <p:spPr bwMode="auto">
            <a:xfrm>
              <a:off x="1459" y="983"/>
              <a:ext cx="3383" cy="1823"/>
            </a:xfrm>
            <a:custGeom>
              <a:avLst/>
              <a:gdLst>
                <a:gd name="T0" fmla="*/ 0 w 3383"/>
                <a:gd name="T1" fmla="*/ 1823 h 1823"/>
                <a:gd name="T2" fmla="*/ 480 w 3383"/>
                <a:gd name="T3" fmla="*/ 1823 h 1823"/>
                <a:gd name="T4" fmla="*/ 480 w 3383"/>
                <a:gd name="T5" fmla="*/ 1512 h 1823"/>
                <a:gd name="T6" fmla="*/ 480 w 3383"/>
                <a:gd name="T7" fmla="*/ 1325 h 1823"/>
                <a:gd name="T8" fmla="*/ 480 w 3383"/>
                <a:gd name="T9" fmla="*/ 509 h 1823"/>
                <a:gd name="T10" fmla="*/ 1364 w 3383"/>
                <a:gd name="T11" fmla="*/ 750 h 1823"/>
                <a:gd name="T12" fmla="*/ 1457 w 3383"/>
                <a:gd name="T13" fmla="*/ 775 h 1823"/>
                <a:gd name="T14" fmla="*/ 1623 w 3383"/>
                <a:gd name="T15" fmla="*/ 819 h 1823"/>
                <a:gd name="T16" fmla="*/ 1807 w 3383"/>
                <a:gd name="T17" fmla="*/ 870 h 1823"/>
                <a:gd name="T18" fmla="*/ 1865 w 3383"/>
                <a:gd name="T19" fmla="*/ 878 h 1823"/>
                <a:gd name="T20" fmla="*/ 1920 w 3383"/>
                <a:gd name="T21" fmla="*/ 854 h 1823"/>
                <a:gd name="T22" fmla="*/ 2085 w 3383"/>
                <a:gd name="T23" fmla="*/ 757 h 1823"/>
                <a:gd name="T24" fmla="*/ 2283 w 3383"/>
                <a:gd name="T25" fmla="*/ 642 h 1823"/>
                <a:gd name="T26" fmla="*/ 2514 w 3383"/>
                <a:gd name="T27" fmla="*/ 506 h 1823"/>
                <a:gd name="T28" fmla="*/ 2706 w 3383"/>
                <a:gd name="T29" fmla="*/ 395 h 1823"/>
                <a:gd name="T30" fmla="*/ 2966 w 3383"/>
                <a:gd name="T31" fmla="*/ 242 h 1823"/>
                <a:gd name="T32" fmla="*/ 3166 w 3383"/>
                <a:gd name="T33" fmla="*/ 127 h 1823"/>
                <a:gd name="T34" fmla="*/ 3383 w 3383"/>
                <a:gd name="T35" fmla="*/ 0 h 1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3" h="1823">
                  <a:moveTo>
                    <a:pt x="0" y="1823"/>
                  </a:moveTo>
                  <a:lnTo>
                    <a:pt x="480" y="1823"/>
                  </a:lnTo>
                  <a:lnTo>
                    <a:pt x="480" y="1512"/>
                  </a:lnTo>
                  <a:lnTo>
                    <a:pt x="480" y="1325"/>
                  </a:lnTo>
                  <a:lnTo>
                    <a:pt x="480" y="509"/>
                  </a:lnTo>
                  <a:lnTo>
                    <a:pt x="1364" y="750"/>
                  </a:lnTo>
                  <a:lnTo>
                    <a:pt x="1457" y="775"/>
                  </a:lnTo>
                  <a:lnTo>
                    <a:pt x="1623" y="819"/>
                  </a:lnTo>
                  <a:lnTo>
                    <a:pt x="1807" y="870"/>
                  </a:lnTo>
                  <a:lnTo>
                    <a:pt x="1865" y="878"/>
                  </a:lnTo>
                  <a:lnTo>
                    <a:pt x="1920" y="854"/>
                  </a:lnTo>
                  <a:lnTo>
                    <a:pt x="2085" y="757"/>
                  </a:lnTo>
                  <a:lnTo>
                    <a:pt x="2283" y="642"/>
                  </a:lnTo>
                  <a:lnTo>
                    <a:pt x="2514" y="506"/>
                  </a:lnTo>
                  <a:lnTo>
                    <a:pt x="2706" y="395"/>
                  </a:lnTo>
                  <a:lnTo>
                    <a:pt x="2966" y="242"/>
                  </a:lnTo>
                  <a:lnTo>
                    <a:pt x="3166" y="127"/>
                  </a:lnTo>
                  <a:lnTo>
                    <a:pt x="3383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29"/>
            <p:cNvSpPr>
              <a:spLocks/>
            </p:cNvSpPr>
            <p:nvPr/>
          </p:nvSpPr>
          <p:spPr bwMode="auto">
            <a:xfrm>
              <a:off x="1459" y="981"/>
              <a:ext cx="3375" cy="1825"/>
            </a:xfrm>
            <a:custGeom>
              <a:avLst/>
              <a:gdLst>
                <a:gd name="T0" fmla="*/ 0 w 3375"/>
                <a:gd name="T1" fmla="*/ 1825 h 1825"/>
                <a:gd name="T2" fmla="*/ 480 w 3375"/>
                <a:gd name="T3" fmla="*/ 1825 h 1825"/>
                <a:gd name="T4" fmla="*/ 480 w 3375"/>
                <a:gd name="T5" fmla="*/ 1517 h 1825"/>
                <a:gd name="T6" fmla="*/ 480 w 3375"/>
                <a:gd name="T7" fmla="*/ 1354 h 1825"/>
                <a:gd name="T8" fmla="*/ 480 w 3375"/>
                <a:gd name="T9" fmla="*/ 511 h 1825"/>
                <a:gd name="T10" fmla="*/ 1364 w 3375"/>
                <a:gd name="T11" fmla="*/ 752 h 1825"/>
                <a:gd name="T12" fmla="*/ 1457 w 3375"/>
                <a:gd name="T13" fmla="*/ 777 h 1825"/>
                <a:gd name="T14" fmla="*/ 1623 w 3375"/>
                <a:gd name="T15" fmla="*/ 821 h 1825"/>
                <a:gd name="T16" fmla="*/ 1807 w 3375"/>
                <a:gd name="T17" fmla="*/ 872 h 1825"/>
                <a:gd name="T18" fmla="*/ 1865 w 3375"/>
                <a:gd name="T19" fmla="*/ 879 h 1825"/>
                <a:gd name="T20" fmla="*/ 1920 w 3375"/>
                <a:gd name="T21" fmla="*/ 856 h 1825"/>
                <a:gd name="T22" fmla="*/ 2086 w 3375"/>
                <a:gd name="T23" fmla="*/ 757 h 1825"/>
                <a:gd name="T24" fmla="*/ 2279 w 3375"/>
                <a:gd name="T25" fmla="*/ 643 h 1825"/>
                <a:gd name="T26" fmla="*/ 2510 w 3375"/>
                <a:gd name="T27" fmla="*/ 507 h 1825"/>
                <a:gd name="T28" fmla="*/ 2709 w 3375"/>
                <a:gd name="T29" fmla="*/ 389 h 1825"/>
                <a:gd name="T30" fmla="*/ 2957 w 3375"/>
                <a:gd name="T31" fmla="*/ 244 h 1825"/>
                <a:gd name="T32" fmla="*/ 3161 w 3375"/>
                <a:gd name="T33" fmla="*/ 125 h 1825"/>
                <a:gd name="T34" fmla="*/ 3375 w 3375"/>
                <a:gd name="T35" fmla="*/ 0 h 1825"/>
                <a:gd name="T36" fmla="*/ 3375 w 3375"/>
                <a:gd name="T37" fmla="*/ 0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75" h="1825">
                  <a:moveTo>
                    <a:pt x="0" y="1825"/>
                  </a:moveTo>
                  <a:lnTo>
                    <a:pt x="480" y="1825"/>
                  </a:lnTo>
                  <a:lnTo>
                    <a:pt x="480" y="1517"/>
                  </a:lnTo>
                  <a:lnTo>
                    <a:pt x="480" y="1354"/>
                  </a:lnTo>
                  <a:lnTo>
                    <a:pt x="480" y="511"/>
                  </a:lnTo>
                  <a:lnTo>
                    <a:pt x="1364" y="752"/>
                  </a:lnTo>
                  <a:lnTo>
                    <a:pt x="1457" y="777"/>
                  </a:lnTo>
                  <a:lnTo>
                    <a:pt x="1623" y="821"/>
                  </a:lnTo>
                  <a:lnTo>
                    <a:pt x="1807" y="872"/>
                  </a:lnTo>
                  <a:lnTo>
                    <a:pt x="1865" y="879"/>
                  </a:lnTo>
                  <a:lnTo>
                    <a:pt x="1920" y="856"/>
                  </a:lnTo>
                  <a:lnTo>
                    <a:pt x="2086" y="757"/>
                  </a:lnTo>
                  <a:lnTo>
                    <a:pt x="2279" y="643"/>
                  </a:lnTo>
                  <a:lnTo>
                    <a:pt x="2510" y="507"/>
                  </a:lnTo>
                  <a:lnTo>
                    <a:pt x="2709" y="389"/>
                  </a:lnTo>
                  <a:lnTo>
                    <a:pt x="2957" y="244"/>
                  </a:lnTo>
                  <a:lnTo>
                    <a:pt x="3161" y="125"/>
                  </a:lnTo>
                  <a:lnTo>
                    <a:pt x="3375" y="0"/>
                  </a:lnTo>
                  <a:lnTo>
                    <a:pt x="3375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130"/>
            <p:cNvSpPr>
              <a:spLocks/>
            </p:cNvSpPr>
            <p:nvPr/>
          </p:nvSpPr>
          <p:spPr bwMode="auto">
            <a:xfrm>
              <a:off x="1459" y="983"/>
              <a:ext cx="3383" cy="1823"/>
            </a:xfrm>
            <a:custGeom>
              <a:avLst/>
              <a:gdLst>
                <a:gd name="T0" fmla="*/ 0 w 3383"/>
                <a:gd name="T1" fmla="*/ 1823 h 1823"/>
                <a:gd name="T2" fmla="*/ 480 w 3383"/>
                <a:gd name="T3" fmla="*/ 1823 h 1823"/>
                <a:gd name="T4" fmla="*/ 480 w 3383"/>
                <a:gd name="T5" fmla="*/ 1512 h 1823"/>
                <a:gd name="T6" fmla="*/ 480 w 3383"/>
                <a:gd name="T7" fmla="*/ 1325 h 1823"/>
                <a:gd name="T8" fmla="*/ 480 w 3383"/>
                <a:gd name="T9" fmla="*/ 509 h 1823"/>
                <a:gd name="T10" fmla="*/ 1364 w 3383"/>
                <a:gd name="T11" fmla="*/ 750 h 1823"/>
                <a:gd name="T12" fmla="*/ 1457 w 3383"/>
                <a:gd name="T13" fmla="*/ 775 h 1823"/>
                <a:gd name="T14" fmla="*/ 1623 w 3383"/>
                <a:gd name="T15" fmla="*/ 819 h 1823"/>
                <a:gd name="T16" fmla="*/ 1807 w 3383"/>
                <a:gd name="T17" fmla="*/ 870 h 1823"/>
                <a:gd name="T18" fmla="*/ 1865 w 3383"/>
                <a:gd name="T19" fmla="*/ 878 h 1823"/>
                <a:gd name="T20" fmla="*/ 1920 w 3383"/>
                <a:gd name="T21" fmla="*/ 854 h 1823"/>
                <a:gd name="T22" fmla="*/ 2085 w 3383"/>
                <a:gd name="T23" fmla="*/ 757 h 1823"/>
                <a:gd name="T24" fmla="*/ 2283 w 3383"/>
                <a:gd name="T25" fmla="*/ 642 h 1823"/>
                <a:gd name="T26" fmla="*/ 2514 w 3383"/>
                <a:gd name="T27" fmla="*/ 506 h 1823"/>
                <a:gd name="T28" fmla="*/ 2706 w 3383"/>
                <a:gd name="T29" fmla="*/ 395 h 1823"/>
                <a:gd name="T30" fmla="*/ 2966 w 3383"/>
                <a:gd name="T31" fmla="*/ 242 h 1823"/>
                <a:gd name="T32" fmla="*/ 3166 w 3383"/>
                <a:gd name="T33" fmla="*/ 127 h 1823"/>
                <a:gd name="T34" fmla="*/ 3383 w 3383"/>
                <a:gd name="T35" fmla="*/ 0 h 1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3" h="1823">
                  <a:moveTo>
                    <a:pt x="0" y="1823"/>
                  </a:moveTo>
                  <a:lnTo>
                    <a:pt x="480" y="1823"/>
                  </a:lnTo>
                  <a:lnTo>
                    <a:pt x="480" y="1512"/>
                  </a:lnTo>
                  <a:lnTo>
                    <a:pt x="480" y="1325"/>
                  </a:lnTo>
                  <a:lnTo>
                    <a:pt x="480" y="509"/>
                  </a:lnTo>
                  <a:lnTo>
                    <a:pt x="1364" y="750"/>
                  </a:lnTo>
                  <a:lnTo>
                    <a:pt x="1457" y="775"/>
                  </a:lnTo>
                  <a:lnTo>
                    <a:pt x="1623" y="819"/>
                  </a:lnTo>
                  <a:lnTo>
                    <a:pt x="1807" y="870"/>
                  </a:lnTo>
                  <a:lnTo>
                    <a:pt x="1865" y="878"/>
                  </a:lnTo>
                  <a:lnTo>
                    <a:pt x="1920" y="854"/>
                  </a:lnTo>
                  <a:lnTo>
                    <a:pt x="2085" y="757"/>
                  </a:lnTo>
                  <a:lnTo>
                    <a:pt x="2283" y="642"/>
                  </a:lnTo>
                  <a:lnTo>
                    <a:pt x="2514" y="506"/>
                  </a:lnTo>
                  <a:lnTo>
                    <a:pt x="2706" y="395"/>
                  </a:lnTo>
                  <a:lnTo>
                    <a:pt x="2966" y="242"/>
                  </a:lnTo>
                  <a:lnTo>
                    <a:pt x="3166" y="127"/>
                  </a:lnTo>
                  <a:lnTo>
                    <a:pt x="3383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31"/>
            <p:cNvSpPr>
              <a:spLocks/>
            </p:cNvSpPr>
            <p:nvPr/>
          </p:nvSpPr>
          <p:spPr bwMode="auto">
            <a:xfrm>
              <a:off x="1459" y="981"/>
              <a:ext cx="3375" cy="1825"/>
            </a:xfrm>
            <a:custGeom>
              <a:avLst/>
              <a:gdLst>
                <a:gd name="T0" fmla="*/ 0 w 3375"/>
                <a:gd name="T1" fmla="*/ 1825 h 1825"/>
                <a:gd name="T2" fmla="*/ 480 w 3375"/>
                <a:gd name="T3" fmla="*/ 1825 h 1825"/>
                <a:gd name="T4" fmla="*/ 480 w 3375"/>
                <a:gd name="T5" fmla="*/ 1517 h 1825"/>
                <a:gd name="T6" fmla="*/ 480 w 3375"/>
                <a:gd name="T7" fmla="*/ 1354 h 1825"/>
                <a:gd name="T8" fmla="*/ 480 w 3375"/>
                <a:gd name="T9" fmla="*/ 511 h 1825"/>
                <a:gd name="T10" fmla="*/ 1364 w 3375"/>
                <a:gd name="T11" fmla="*/ 752 h 1825"/>
                <a:gd name="T12" fmla="*/ 1457 w 3375"/>
                <a:gd name="T13" fmla="*/ 777 h 1825"/>
                <a:gd name="T14" fmla="*/ 1623 w 3375"/>
                <a:gd name="T15" fmla="*/ 821 h 1825"/>
                <a:gd name="T16" fmla="*/ 1807 w 3375"/>
                <a:gd name="T17" fmla="*/ 872 h 1825"/>
                <a:gd name="T18" fmla="*/ 1865 w 3375"/>
                <a:gd name="T19" fmla="*/ 879 h 1825"/>
                <a:gd name="T20" fmla="*/ 1920 w 3375"/>
                <a:gd name="T21" fmla="*/ 856 h 1825"/>
                <a:gd name="T22" fmla="*/ 2086 w 3375"/>
                <a:gd name="T23" fmla="*/ 757 h 1825"/>
                <a:gd name="T24" fmla="*/ 2279 w 3375"/>
                <a:gd name="T25" fmla="*/ 643 h 1825"/>
                <a:gd name="T26" fmla="*/ 2510 w 3375"/>
                <a:gd name="T27" fmla="*/ 507 h 1825"/>
                <a:gd name="T28" fmla="*/ 2709 w 3375"/>
                <a:gd name="T29" fmla="*/ 389 h 1825"/>
                <a:gd name="T30" fmla="*/ 2957 w 3375"/>
                <a:gd name="T31" fmla="*/ 244 h 1825"/>
                <a:gd name="T32" fmla="*/ 3161 w 3375"/>
                <a:gd name="T33" fmla="*/ 125 h 1825"/>
                <a:gd name="T34" fmla="*/ 3375 w 3375"/>
                <a:gd name="T35" fmla="*/ 0 h 1825"/>
                <a:gd name="T36" fmla="*/ 3375 w 3375"/>
                <a:gd name="T37" fmla="*/ 0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75" h="1825">
                  <a:moveTo>
                    <a:pt x="0" y="1825"/>
                  </a:moveTo>
                  <a:lnTo>
                    <a:pt x="480" y="1825"/>
                  </a:lnTo>
                  <a:lnTo>
                    <a:pt x="480" y="1517"/>
                  </a:lnTo>
                  <a:lnTo>
                    <a:pt x="480" y="1354"/>
                  </a:lnTo>
                  <a:lnTo>
                    <a:pt x="480" y="511"/>
                  </a:lnTo>
                  <a:lnTo>
                    <a:pt x="1364" y="752"/>
                  </a:lnTo>
                  <a:lnTo>
                    <a:pt x="1457" y="777"/>
                  </a:lnTo>
                  <a:lnTo>
                    <a:pt x="1623" y="821"/>
                  </a:lnTo>
                  <a:lnTo>
                    <a:pt x="1807" y="872"/>
                  </a:lnTo>
                  <a:lnTo>
                    <a:pt x="1865" y="879"/>
                  </a:lnTo>
                  <a:lnTo>
                    <a:pt x="1920" y="856"/>
                  </a:lnTo>
                  <a:lnTo>
                    <a:pt x="2086" y="757"/>
                  </a:lnTo>
                  <a:lnTo>
                    <a:pt x="2279" y="643"/>
                  </a:lnTo>
                  <a:lnTo>
                    <a:pt x="2510" y="507"/>
                  </a:lnTo>
                  <a:lnTo>
                    <a:pt x="2709" y="389"/>
                  </a:lnTo>
                  <a:lnTo>
                    <a:pt x="2957" y="244"/>
                  </a:lnTo>
                  <a:lnTo>
                    <a:pt x="3161" y="125"/>
                  </a:lnTo>
                  <a:lnTo>
                    <a:pt x="3375" y="0"/>
                  </a:lnTo>
                  <a:lnTo>
                    <a:pt x="3375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32"/>
            <p:cNvSpPr>
              <a:spLocks/>
            </p:cNvSpPr>
            <p:nvPr/>
          </p:nvSpPr>
          <p:spPr bwMode="auto">
            <a:xfrm>
              <a:off x="1459" y="983"/>
              <a:ext cx="3386" cy="1823"/>
            </a:xfrm>
            <a:custGeom>
              <a:avLst/>
              <a:gdLst>
                <a:gd name="T0" fmla="*/ 0 w 3386"/>
                <a:gd name="T1" fmla="*/ 1823 h 1823"/>
                <a:gd name="T2" fmla="*/ 578 w 3386"/>
                <a:gd name="T3" fmla="*/ 1724 h 1823"/>
                <a:gd name="T4" fmla="*/ 613 w 3386"/>
                <a:gd name="T5" fmla="*/ 1511 h 1823"/>
                <a:gd name="T6" fmla="*/ 631 w 3386"/>
                <a:gd name="T7" fmla="*/ 1325 h 1823"/>
                <a:gd name="T8" fmla="*/ 726 w 3386"/>
                <a:gd name="T9" fmla="*/ 318 h 1823"/>
                <a:gd name="T10" fmla="*/ 1451 w 3386"/>
                <a:gd name="T11" fmla="*/ 442 h 1823"/>
                <a:gd name="T12" fmla="*/ 1610 w 3386"/>
                <a:gd name="T13" fmla="*/ 476 h 1823"/>
                <a:gd name="T14" fmla="*/ 1680 w 3386"/>
                <a:gd name="T15" fmla="*/ 490 h 1823"/>
                <a:gd name="T16" fmla="*/ 1757 w 3386"/>
                <a:gd name="T17" fmla="*/ 512 h 1823"/>
                <a:gd name="T18" fmla="*/ 1818 w 3386"/>
                <a:gd name="T19" fmla="*/ 520 h 1823"/>
                <a:gd name="T20" fmla="*/ 1871 w 3386"/>
                <a:gd name="T21" fmla="*/ 498 h 1823"/>
                <a:gd name="T22" fmla="*/ 1970 w 3386"/>
                <a:gd name="T23" fmla="*/ 439 h 1823"/>
                <a:gd name="T24" fmla="*/ 2067 w 3386"/>
                <a:gd name="T25" fmla="*/ 397 h 1823"/>
                <a:gd name="T26" fmla="*/ 2332 w 3386"/>
                <a:gd name="T27" fmla="*/ 252 h 1823"/>
                <a:gd name="T28" fmla="*/ 2613 w 3386"/>
                <a:gd name="T29" fmla="*/ 163 h 1823"/>
                <a:gd name="T30" fmla="*/ 2856 w 3386"/>
                <a:gd name="T31" fmla="*/ 92 h 1823"/>
                <a:gd name="T32" fmla="*/ 3099 w 3386"/>
                <a:gd name="T33" fmla="*/ 16 h 1823"/>
                <a:gd name="T34" fmla="*/ 3386 w 3386"/>
                <a:gd name="T35" fmla="*/ 0 h 1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6" h="1823">
                  <a:moveTo>
                    <a:pt x="0" y="1823"/>
                  </a:moveTo>
                  <a:lnTo>
                    <a:pt x="578" y="1724"/>
                  </a:lnTo>
                  <a:lnTo>
                    <a:pt x="613" y="1511"/>
                  </a:lnTo>
                  <a:lnTo>
                    <a:pt x="631" y="1325"/>
                  </a:lnTo>
                  <a:lnTo>
                    <a:pt x="726" y="318"/>
                  </a:lnTo>
                  <a:lnTo>
                    <a:pt x="1451" y="442"/>
                  </a:lnTo>
                  <a:lnTo>
                    <a:pt x="1610" y="476"/>
                  </a:lnTo>
                  <a:lnTo>
                    <a:pt x="1680" y="490"/>
                  </a:lnTo>
                  <a:lnTo>
                    <a:pt x="1757" y="512"/>
                  </a:lnTo>
                  <a:lnTo>
                    <a:pt x="1818" y="520"/>
                  </a:lnTo>
                  <a:lnTo>
                    <a:pt x="1871" y="498"/>
                  </a:lnTo>
                  <a:lnTo>
                    <a:pt x="1970" y="439"/>
                  </a:lnTo>
                  <a:lnTo>
                    <a:pt x="2067" y="397"/>
                  </a:lnTo>
                  <a:lnTo>
                    <a:pt x="2332" y="252"/>
                  </a:lnTo>
                  <a:lnTo>
                    <a:pt x="2613" y="163"/>
                  </a:lnTo>
                  <a:lnTo>
                    <a:pt x="2856" y="92"/>
                  </a:lnTo>
                  <a:lnTo>
                    <a:pt x="3099" y="16"/>
                  </a:lnTo>
                  <a:lnTo>
                    <a:pt x="3386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33"/>
            <p:cNvSpPr>
              <a:spLocks/>
            </p:cNvSpPr>
            <p:nvPr/>
          </p:nvSpPr>
          <p:spPr bwMode="auto">
            <a:xfrm>
              <a:off x="1459" y="983"/>
              <a:ext cx="3383" cy="1823"/>
            </a:xfrm>
            <a:custGeom>
              <a:avLst/>
              <a:gdLst>
                <a:gd name="T0" fmla="*/ 0 w 3383"/>
                <a:gd name="T1" fmla="*/ 1823 h 1823"/>
                <a:gd name="T2" fmla="*/ 576 w 3383"/>
                <a:gd name="T3" fmla="*/ 1725 h 1823"/>
                <a:gd name="T4" fmla="*/ 612 w 3383"/>
                <a:gd name="T5" fmla="*/ 1512 h 1823"/>
                <a:gd name="T6" fmla="*/ 630 w 3383"/>
                <a:gd name="T7" fmla="*/ 1334 h 1823"/>
                <a:gd name="T8" fmla="*/ 726 w 3383"/>
                <a:gd name="T9" fmla="*/ 318 h 1823"/>
                <a:gd name="T10" fmla="*/ 1451 w 3383"/>
                <a:gd name="T11" fmla="*/ 442 h 1823"/>
                <a:gd name="T12" fmla="*/ 1610 w 3383"/>
                <a:gd name="T13" fmla="*/ 477 h 1823"/>
                <a:gd name="T14" fmla="*/ 1680 w 3383"/>
                <a:gd name="T15" fmla="*/ 491 h 1823"/>
                <a:gd name="T16" fmla="*/ 1757 w 3383"/>
                <a:gd name="T17" fmla="*/ 512 h 1823"/>
                <a:gd name="T18" fmla="*/ 1819 w 3383"/>
                <a:gd name="T19" fmla="*/ 520 h 1823"/>
                <a:gd name="T20" fmla="*/ 1871 w 3383"/>
                <a:gd name="T21" fmla="*/ 498 h 1823"/>
                <a:gd name="T22" fmla="*/ 1970 w 3383"/>
                <a:gd name="T23" fmla="*/ 439 h 1823"/>
                <a:gd name="T24" fmla="*/ 2067 w 3383"/>
                <a:gd name="T25" fmla="*/ 397 h 1823"/>
                <a:gd name="T26" fmla="*/ 2332 w 3383"/>
                <a:gd name="T27" fmla="*/ 252 h 1823"/>
                <a:gd name="T28" fmla="*/ 2613 w 3383"/>
                <a:gd name="T29" fmla="*/ 162 h 1823"/>
                <a:gd name="T30" fmla="*/ 2854 w 3383"/>
                <a:gd name="T31" fmla="*/ 92 h 1823"/>
                <a:gd name="T32" fmla="*/ 3097 w 3383"/>
                <a:gd name="T33" fmla="*/ 15 h 1823"/>
                <a:gd name="T34" fmla="*/ 3383 w 3383"/>
                <a:gd name="T35" fmla="*/ 0 h 1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3" h="1823">
                  <a:moveTo>
                    <a:pt x="0" y="1823"/>
                  </a:moveTo>
                  <a:lnTo>
                    <a:pt x="576" y="1725"/>
                  </a:lnTo>
                  <a:lnTo>
                    <a:pt x="612" y="1512"/>
                  </a:lnTo>
                  <a:lnTo>
                    <a:pt x="630" y="1334"/>
                  </a:lnTo>
                  <a:lnTo>
                    <a:pt x="726" y="318"/>
                  </a:lnTo>
                  <a:lnTo>
                    <a:pt x="1451" y="442"/>
                  </a:lnTo>
                  <a:lnTo>
                    <a:pt x="1610" y="477"/>
                  </a:lnTo>
                  <a:lnTo>
                    <a:pt x="1680" y="491"/>
                  </a:lnTo>
                  <a:lnTo>
                    <a:pt x="1757" y="512"/>
                  </a:lnTo>
                  <a:lnTo>
                    <a:pt x="1819" y="520"/>
                  </a:lnTo>
                  <a:lnTo>
                    <a:pt x="1871" y="498"/>
                  </a:lnTo>
                  <a:lnTo>
                    <a:pt x="1970" y="439"/>
                  </a:lnTo>
                  <a:lnTo>
                    <a:pt x="2067" y="397"/>
                  </a:lnTo>
                  <a:lnTo>
                    <a:pt x="2332" y="252"/>
                  </a:lnTo>
                  <a:lnTo>
                    <a:pt x="2613" y="162"/>
                  </a:lnTo>
                  <a:lnTo>
                    <a:pt x="2854" y="92"/>
                  </a:lnTo>
                  <a:lnTo>
                    <a:pt x="3097" y="15"/>
                  </a:lnTo>
                  <a:lnTo>
                    <a:pt x="3383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34"/>
            <p:cNvSpPr>
              <a:spLocks/>
            </p:cNvSpPr>
            <p:nvPr/>
          </p:nvSpPr>
          <p:spPr bwMode="auto">
            <a:xfrm>
              <a:off x="1459" y="981"/>
              <a:ext cx="3375" cy="1828"/>
            </a:xfrm>
            <a:custGeom>
              <a:avLst/>
              <a:gdLst>
                <a:gd name="T0" fmla="*/ 0 w 3375"/>
                <a:gd name="T1" fmla="*/ 1828 h 1828"/>
                <a:gd name="T2" fmla="*/ 574 w 3375"/>
                <a:gd name="T3" fmla="*/ 1730 h 1828"/>
                <a:gd name="T4" fmla="*/ 609 w 3375"/>
                <a:gd name="T5" fmla="*/ 1518 h 1828"/>
                <a:gd name="T6" fmla="*/ 625 w 3375"/>
                <a:gd name="T7" fmla="*/ 1361 h 1828"/>
                <a:gd name="T8" fmla="*/ 724 w 3375"/>
                <a:gd name="T9" fmla="*/ 322 h 1828"/>
                <a:gd name="T10" fmla="*/ 1451 w 3375"/>
                <a:gd name="T11" fmla="*/ 445 h 1828"/>
                <a:gd name="T12" fmla="*/ 1610 w 3375"/>
                <a:gd name="T13" fmla="*/ 479 h 1828"/>
                <a:gd name="T14" fmla="*/ 1680 w 3375"/>
                <a:gd name="T15" fmla="*/ 494 h 1828"/>
                <a:gd name="T16" fmla="*/ 1757 w 3375"/>
                <a:gd name="T17" fmla="*/ 514 h 1828"/>
                <a:gd name="T18" fmla="*/ 1819 w 3375"/>
                <a:gd name="T19" fmla="*/ 523 h 1828"/>
                <a:gd name="T20" fmla="*/ 1871 w 3375"/>
                <a:gd name="T21" fmla="*/ 500 h 1828"/>
                <a:gd name="T22" fmla="*/ 1971 w 3375"/>
                <a:gd name="T23" fmla="*/ 441 h 1828"/>
                <a:gd name="T24" fmla="*/ 2065 w 3375"/>
                <a:gd name="T25" fmla="*/ 399 h 1828"/>
                <a:gd name="T26" fmla="*/ 2329 w 3375"/>
                <a:gd name="T27" fmla="*/ 253 h 1828"/>
                <a:gd name="T28" fmla="*/ 2616 w 3375"/>
                <a:gd name="T29" fmla="*/ 160 h 1828"/>
                <a:gd name="T30" fmla="*/ 2845 w 3375"/>
                <a:gd name="T31" fmla="*/ 94 h 1828"/>
                <a:gd name="T32" fmla="*/ 3093 w 3375"/>
                <a:gd name="T33" fmla="*/ 15 h 1828"/>
                <a:gd name="T34" fmla="*/ 3375 w 3375"/>
                <a:gd name="T35" fmla="*/ 0 h 1828"/>
                <a:gd name="T36" fmla="*/ 3375 w 3375"/>
                <a:gd name="T37" fmla="*/ 0 h 1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75" h="1828">
                  <a:moveTo>
                    <a:pt x="0" y="1828"/>
                  </a:moveTo>
                  <a:lnTo>
                    <a:pt x="574" y="1730"/>
                  </a:lnTo>
                  <a:lnTo>
                    <a:pt x="609" y="1518"/>
                  </a:lnTo>
                  <a:lnTo>
                    <a:pt x="625" y="1361"/>
                  </a:lnTo>
                  <a:lnTo>
                    <a:pt x="724" y="322"/>
                  </a:lnTo>
                  <a:lnTo>
                    <a:pt x="1451" y="445"/>
                  </a:lnTo>
                  <a:lnTo>
                    <a:pt x="1610" y="479"/>
                  </a:lnTo>
                  <a:lnTo>
                    <a:pt x="1680" y="494"/>
                  </a:lnTo>
                  <a:lnTo>
                    <a:pt x="1757" y="514"/>
                  </a:lnTo>
                  <a:lnTo>
                    <a:pt x="1819" y="523"/>
                  </a:lnTo>
                  <a:lnTo>
                    <a:pt x="1871" y="500"/>
                  </a:lnTo>
                  <a:lnTo>
                    <a:pt x="1971" y="441"/>
                  </a:lnTo>
                  <a:lnTo>
                    <a:pt x="2065" y="399"/>
                  </a:lnTo>
                  <a:lnTo>
                    <a:pt x="2329" y="253"/>
                  </a:lnTo>
                  <a:lnTo>
                    <a:pt x="2616" y="160"/>
                  </a:lnTo>
                  <a:lnTo>
                    <a:pt x="2845" y="94"/>
                  </a:lnTo>
                  <a:lnTo>
                    <a:pt x="3093" y="15"/>
                  </a:lnTo>
                  <a:lnTo>
                    <a:pt x="3375" y="0"/>
                  </a:lnTo>
                  <a:lnTo>
                    <a:pt x="3375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35"/>
            <p:cNvSpPr>
              <a:spLocks/>
            </p:cNvSpPr>
            <p:nvPr/>
          </p:nvSpPr>
          <p:spPr bwMode="auto">
            <a:xfrm>
              <a:off x="1459" y="983"/>
              <a:ext cx="3383" cy="1823"/>
            </a:xfrm>
            <a:custGeom>
              <a:avLst/>
              <a:gdLst>
                <a:gd name="T0" fmla="*/ 0 w 3383"/>
                <a:gd name="T1" fmla="*/ 1823 h 1823"/>
                <a:gd name="T2" fmla="*/ 576 w 3383"/>
                <a:gd name="T3" fmla="*/ 1725 h 1823"/>
                <a:gd name="T4" fmla="*/ 612 w 3383"/>
                <a:gd name="T5" fmla="*/ 1512 h 1823"/>
                <a:gd name="T6" fmla="*/ 630 w 3383"/>
                <a:gd name="T7" fmla="*/ 1334 h 1823"/>
                <a:gd name="T8" fmla="*/ 726 w 3383"/>
                <a:gd name="T9" fmla="*/ 318 h 1823"/>
                <a:gd name="T10" fmla="*/ 1451 w 3383"/>
                <a:gd name="T11" fmla="*/ 442 h 1823"/>
                <a:gd name="T12" fmla="*/ 1610 w 3383"/>
                <a:gd name="T13" fmla="*/ 477 h 1823"/>
                <a:gd name="T14" fmla="*/ 1680 w 3383"/>
                <a:gd name="T15" fmla="*/ 491 h 1823"/>
                <a:gd name="T16" fmla="*/ 1757 w 3383"/>
                <a:gd name="T17" fmla="*/ 512 h 1823"/>
                <a:gd name="T18" fmla="*/ 1819 w 3383"/>
                <a:gd name="T19" fmla="*/ 520 h 1823"/>
                <a:gd name="T20" fmla="*/ 1871 w 3383"/>
                <a:gd name="T21" fmla="*/ 498 h 1823"/>
                <a:gd name="T22" fmla="*/ 1970 w 3383"/>
                <a:gd name="T23" fmla="*/ 439 h 1823"/>
                <a:gd name="T24" fmla="*/ 2067 w 3383"/>
                <a:gd name="T25" fmla="*/ 397 h 1823"/>
                <a:gd name="T26" fmla="*/ 2332 w 3383"/>
                <a:gd name="T27" fmla="*/ 252 h 1823"/>
                <a:gd name="T28" fmla="*/ 2613 w 3383"/>
                <a:gd name="T29" fmla="*/ 162 h 1823"/>
                <a:gd name="T30" fmla="*/ 2854 w 3383"/>
                <a:gd name="T31" fmla="*/ 92 h 1823"/>
                <a:gd name="T32" fmla="*/ 3097 w 3383"/>
                <a:gd name="T33" fmla="*/ 15 h 1823"/>
                <a:gd name="T34" fmla="*/ 3383 w 3383"/>
                <a:gd name="T35" fmla="*/ 0 h 1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3" h="1823">
                  <a:moveTo>
                    <a:pt x="0" y="1823"/>
                  </a:moveTo>
                  <a:lnTo>
                    <a:pt x="576" y="1725"/>
                  </a:lnTo>
                  <a:lnTo>
                    <a:pt x="612" y="1512"/>
                  </a:lnTo>
                  <a:lnTo>
                    <a:pt x="630" y="1334"/>
                  </a:lnTo>
                  <a:lnTo>
                    <a:pt x="726" y="318"/>
                  </a:lnTo>
                  <a:lnTo>
                    <a:pt x="1451" y="442"/>
                  </a:lnTo>
                  <a:lnTo>
                    <a:pt x="1610" y="477"/>
                  </a:lnTo>
                  <a:lnTo>
                    <a:pt x="1680" y="491"/>
                  </a:lnTo>
                  <a:lnTo>
                    <a:pt x="1757" y="512"/>
                  </a:lnTo>
                  <a:lnTo>
                    <a:pt x="1819" y="520"/>
                  </a:lnTo>
                  <a:lnTo>
                    <a:pt x="1871" y="498"/>
                  </a:lnTo>
                  <a:lnTo>
                    <a:pt x="1970" y="439"/>
                  </a:lnTo>
                  <a:lnTo>
                    <a:pt x="2067" y="397"/>
                  </a:lnTo>
                  <a:lnTo>
                    <a:pt x="2332" y="252"/>
                  </a:lnTo>
                  <a:lnTo>
                    <a:pt x="2613" y="162"/>
                  </a:lnTo>
                  <a:lnTo>
                    <a:pt x="2854" y="92"/>
                  </a:lnTo>
                  <a:lnTo>
                    <a:pt x="3097" y="15"/>
                  </a:lnTo>
                  <a:lnTo>
                    <a:pt x="3383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36"/>
            <p:cNvSpPr>
              <a:spLocks/>
            </p:cNvSpPr>
            <p:nvPr/>
          </p:nvSpPr>
          <p:spPr bwMode="auto">
            <a:xfrm>
              <a:off x="1459" y="981"/>
              <a:ext cx="3375" cy="1828"/>
            </a:xfrm>
            <a:custGeom>
              <a:avLst/>
              <a:gdLst>
                <a:gd name="T0" fmla="*/ 0 w 3375"/>
                <a:gd name="T1" fmla="*/ 1828 h 1828"/>
                <a:gd name="T2" fmla="*/ 574 w 3375"/>
                <a:gd name="T3" fmla="*/ 1730 h 1828"/>
                <a:gd name="T4" fmla="*/ 609 w 3375"/>
                <a:gd name="T5" fmla="*/ 1518 h 1828"/>
                <a:gd name="T6" fmla="*/ 625 w 3375"/>
                <a:gd name="T7" fmla="*/ 1361 h 1828"/>
                <a:gd name="T8" fmla="*/ 724 w 3375"/>
                <a:gd name="T9" fmla="*/ 322 h 1828"/>
                <a:gd name="T10" fmla="*/ 1451 w 3375"/>
                <a:gd name="T11" fmla="*/ 445 h 1828"/>
                <a:gd name="T12" fmla="*/ 1610 w 3375"/>
                <a:gd name="T13" fmla="*/ 479 h 1828"/>
                <a:gd name="T14" fmla="*/ 1680 w 3375"/>
                <a:gd name="T15" fmla="*/ 494 h 1828"/>
                <a:gd name="T16" fmla="*/ 1757 w 3375"/>
                <a:gd name="T17" fmla="*/ 514 h 1828"/>
                <a:gd name="T18" fmla="*/ 1819 w 3375"/>
                <a:gd name="T19" fmla="*/ 523 h 1828"/>
                <a:gd name="T20" fmla="*/ 1871 w 3375"/>
                <a:gd name="T21" fmla="*/ 500 h 1828"/>
                <a:gd name="T22" fmla="*/ 1971 w 3375"/>
                <a:gd name="T23" fmla="*/ 441 h 1828"/>
                <a:gd name="T24" fmla="*/ 2065 w 3375"/>
                <a:gd name="T25" fmla="*/ 399 h 1828"/>
                <a:gd name="T26" fmla="*/ 2329 w 3375"/>
                <a:gd name="T27" fmla="*/ 253 h 1828"/>
                <a:gd name="T28" fmla="*/ 2616 w 3375"/>
                <a:gd name="T29" fmla="*/ 160 h 1828"/>
                <a:gd name="T30" fmla="*/ 2845 w 3375"/>
                <a:gd name="T31" fmla="*/ 94 h 1828"/>
                <a:gd name="T32" fmla="*/ 3093 w 3375"/>
                <a:gd name="T33" fmla="*/ 15 h 1828"/>
                <a:gd name="T34" fmla="*/ 3375 w 3375"/>
                <a:gd name="T35" fmla="*/ 0 h 1828"/>
                <a:gd name="T36" fmla="*/ 3375 w 3375"/>
                <a:gd name="T37" fmla="*/ 0 h 1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75" h="1828">
                  <a:moveTo>
                    <a:pt x="0" y="1828"/>
                  </a:moveTo>
                  <a:lnTo>
                    <a:pt x="574" y="1730"/>
                  </a:lnTo>
                  <a:lnTo>
                    <a:pt x="609" y="1518"/>
                  </a:lnTo>
                  <a:lnTo>
                    <a:pt x="625" y="1361"/>
                  </a:lnTo>
                  <a:lnTo>
                    <a:pt x="724" y="322"/>
                  </a:lnTo>
                  <a:lnTo>
                    <a:pt x="1451" y="445"/>
                  </a:lnTo>
                  <a:lnTo>
                    <a:pt x="1610" y="479"/>
                  </a:lnTo>
                  <a:lnTo>
                    <a:pt x="1680" y="494"/>
                  </a:lnTo>
                  <a:lnTo>
                    <a:pt x="1757" y="514"/>
                  </a:lnTo>
                  <a:lnTo>
                    <a:pt x="1819" y="523"/>
                  </a:lnTo>
                  <a:lnTo>
                    <a:pt x="1871" y="500"/>
                  </a:lnTo>
                  <a:lnTo>
                    <a:pt x="1971" y="441"/>
                  </a:lnTo>
                  <a:lnTo>
                    <a:pt x="2065" y="399"/>
                  </a:lnTo>
                  <a:lnTo>
                    <a:pt x="2329" y="253"/>
                  </a:lnTo>
                  <a:lnTo>
                    <a:pt x="2616" y="160"/>
                  </a:lnTo>
                  <a:lnTo>
                    <a:pt x="2845" y="94"/>
                  </a:lnTo>
                  <a:lnTo>
                    <a:pt x="3093" y="15"/>
                  </a:lnTo>
                  <a:lnTo>
                    <a:pt x="3375" y="0"/>
                  </a:lnTo>
                  <a:lnTo>
                    <a:pt x="3375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37"/>
            <p:cNvSpPr>
              <a:spLocks/>
            </p:cNvSpPr>
            <p:nvPr/>
          </p:nvSpPr>
          <p:spPr bwMode="auto">
            <a:xfrm>
              <a:off x="1459" y="983"/>
              <a:ext cx="3386" cy="1893"/>
            </a:xfrm>
            <a:custGeom>
              <a:avLst/>
              <a:gdLst>
                <a:gd name="T0" fmla="*/ 0 w 3386"/>
                <a:gd name="T1" fmla="*/ 1823 h 1893"/>
                <a:gd name="T2" fmla="*/ 411 w 3386"/>
                <a:gd name="T3" fmla="*/ 1893 h 1893"/>
                <a:gd name="T4" fmla="*/ 347 w 3386"/>
                <a:gd name="T5" fmla="*/ 1511 h 1893"/>
                <a:gd name="T6" fmla="*/ 328 w 3386"/>
                <a:gd name="T7" fmla="*/ 1325 h 1893"/>
                <a:gd name="T8" fmla="*/ 267 w 3386"/>
                <a:gd name="T9" fmla="*/ 674 h 1893"/>
                <a:gd name="T10" fmla="*/ 1288 w 3386"/>
                <a:gd name="T11" fmla="*/ 1060 h 1893"/>
                <a:gd name="T12" fmla="*/ 1443 w 3386"/>
                <a:gd name="T13" fmla="*/ 1111 h 1893"/>
                <a:gd name="T14" fmla="*/ 1510 w 3386"/>
                <a:gd name="T15" fmla="*/ 1133 h 1893"/>
                <a:gd name="T16" fmla="*/ 1850 w 3386"/>
                <a:gd name="T17" fmla="*/ 1226 h 1893"/>
                <a:gd name="T18" fmla="*/ 1912 w 3386"/>
                <a:gd name="T19" fmla="*/ 1234 h 1893"/>
                <a:gd name="T20" fmla="*/ 1964 w 3386"/>
                <a:gd name="T21" fmla="*/ 1213 h 1893"/>
                <a:gd name="T22" fmla="*/ 2300 w 3386"/>
                <a:gd name="T23" fmla="*/ 1017 h 1893"/>
                <a:gd name="T24" fmla="*/ 2385 w 3386"/>
                <a:gd name="T25" fmla="*/ 954 h 1893"/>
                <a:gd name="T26" fmla="*/ 2642 w 3386"/>
                <a:gd name="T27" fmla="*/ 794 h 1893"/>
                <a:gd name="T28" fmla="*/ 2858 w 3386"/>
                <a:gd name="T29" fmla="*/ 595 h 1893"/>
                <a:gd name="T30" fmla="*/ 3042 w 3386"/>
                <a:gd name="T31" fmla="*/ 417 h 1893"/>
                <a:gd name="T32" fmla="*/ 3229 w 3386"/>
                <a:gd name="T33" fmla="*/ 243 h 1893"/>
                <a:gd name="T34" fmla="*/ 3386 w 3386"/>
                <a:gd name="T35" fmla="*/ 0 h 1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6" h="1893">
                  <a:moveTo>
                    <a:pt x="0" y="1823"/>
                  </a:moveTo>
                  <a:lnTo>
                    <a:pt x="411" y="1893"/>
                  </a:lnTo>
                  <a:lnTo>
                    <a:pt x="347" y="1511"/>
                  </a:lnTo>
                  <a:lnTo>
                    <a:pt x="328" y="1325"/>
                  </a:lnTo>
                  <a:lnTo>
                    <a:pt x="267" y="674"/>
                  </a:lnTo>
                  <a:lnTo>
                    <a:pt x="1288" y="1060"/>
                  </a:lnTo>
                  <a:lnTo>
                    <a:pt x="1443" y="1111"/>
                  </a:lnTo>
                  <a:lnTo>
                    <a:pt x="1510" y="1133"/>
                  </a:lnTo>
                  <a:lnTo>
                    <a:pt x="1850" y="1226"/>
                  </a:lnTo>
                  <a:lnTo>
                    <a:pt x="1912" y="1234"/>
                  </a:lnTo>
                  <a:lnTo>
                    <a:pt x="1964" y="1213"/>
                  </a:lnTo>
                  <a:lnTo>
                    <a:pt x="2300" y="1017"/>
                  </a:lnTo>
                  <a:lnTo>
                    <a:pt x="2385" y="954"/>
                  </a:lnTo>
                  <a:lnTo>
                    <a:pt x="2642" y="794"/>
                  </a:lnTo>
                  <a:lnTo>
                    <a:pt x="2858" y="595"/>
                  </a:lnTo>
                  <a:lnTo>
                    <a:pt x="3042" y="417"/>
                  </a:lnTo>
                  <a:lnTo>
                    <a:pt x="3229" y="243"/>
                  </a:lnTo>
                  <a:lnTo>
                    <a:pt x="3386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8"/>
            <p:cNvSpPr>
              <a:spLocks/>
            </p:cNvSpPr>
            <p:nvPr/>
          </p:nvSpPr>
          <p:spPr bwMode="auto">
            <a:xfrm>
              <a:off x="1459" y="983"/>
              <a:ext cx="3383" cy="1892"/>
            </a:xfrm>
            <a:custGeom>
              <a:avLst/>
              <a:gdLst>
                <a:gd name="T0" fmla="*/ 0 w 3383"/>
                <a:gd name="T1" fmla="*/ 1821 h 1892"/>
                <a:gd name="T2" fmla="*/ 412 w 3383"/>
                <a:gd name="T3" fmla="*/ 1892 h 1892"/>
                <a:gd name="T4" fmla="*/ 348 w 3383"/>
                <a:gd name="T5" fmla="*/ 1512 h 1892"/>
                <a:gd name="T6" fmla="*/ 330 w 3383"/>
                <a:gd name="T7" fmla="*/ 1334 h 1892"/>
                <a:gd name="T8" fmla="*/ 267 w 3383"/>
                <a:gd name="T9" fmla="*/ 674 h 1892"/>
                <a:gd name="T10" fmla="*/ 1288 w 3383"/>
                <a:gd name="T11" fmla="*/ 1060 h 1892"/>
                <a:gd name="T12" fmla="*/ 1443 w 3383"/>
                <a:gd name="T13" fmla="*/ 1110 h 1892"/>
                <a:gd name="T14" fmla="*/ 1510 w 3383"/>
                <a:gd name="T15" fmla="*/ 1133 h 1892"/>
                <a:gd name="T16" fmla="*/ 1850 w 3383"/>
                <a:gd name="T17" fmla="*/ 1225 h 1892"/>
                <a:gd name="T18" fmla="*/ 1912 w 3383"/>
                <a:gd name="T19" fmla="*/ 1234 h 1892"/>
                <a:gd name="T20" fmla="*/ 1964 w 3383"/>
                <a:gd name="T21" fmla="*/ 1212 h 1892"/>
                <a:gd name="T22" fmla="*/ 2300 w 3383"/>
                <a:gd name="T23" fmla="*/ 1016 h 1892"/>
                <a:gd name="T24" fmla="*/ 2383 w 3383"/>
                <a:gd name="T25" fmla="*/ 953 h 1892"/>
                <a:gd name="T26" fmla="*/ 2640 w 3383"/>
                <a:gd name="T27" fmla="*/ 793 h 1892"/>
                <a:gd name="T28" fmla="*/ 2858 w 3383"/>
                <a:gd name="T29" fmla="*/ 591 h 1892"/>
                <a:gd name="T30" fmla="*/ 3037 w 3383"/>
                <a:gd name="T31" fmla="*/ 416 h 1892"/>
                <a:gd name="T32" fmla="*/ 3226 w 3383"/>
                <a:gd name="T33" fmla="*/ 242 h 1892"/>
                <a:gd name="T34" fmla="*/ 3383 w 3383"/>
                <a:gd name="T35" fmla="*/ 0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3" h="1892">
                  <a:moveTo>
                    <a:pt x="0" y="1821"/>
                  </a:moveTo>
                  <a:lnTo>
                    <a:pt x="412" y="1892"/>
                  </a:lnTo>
                  <a:lnTo>
                    <a:pt x="348" y="1512"/>
                  </a:lnTo>
                  <a:lnTo>
                    <a:pt x="330" y="1334"/>
                  </a:lnTo>
                  <a:lnTo>
                    <a:pt x="267" y="674"/>
                  </a:lnTo>
                  <a:lnTo>
                    <a:pt x="1288" y="1060"/>
                  </a:lnTo>
                  <a:lnTo>
                    <a:pt x="1443" y="1110"/>
                  </a:lnTo>
                  <a:lnTo>
                    <a:pt x="1510" y="1133"/>
                  </a:lnTo>
                  <a:lnTo>
                    <a:pt x="1850" y="1225"/>
                  </a:lnTo>
                  <a:lnTo>
                    <a:pt x="1912" y="1234"/>
                  </a:lnTo>
                  <a:lnTo>
                    <a:pt x="1964" y="1212"/>
                  </a:lnTo>
                  <a:lnTo>
                    <a:pt x="2300" y="1016"/>
                  </a:lnTo>
                  <a:lnTo>
                    <a:pt x="2383" y="953"/>
                  </a:lnTo>
                  <a:lnTo>
                    <a:pt x="2640" y="793"/>
                  </a:lnTo>
                  <a:lnTo>
                    <a:pt x="2858" y="591"/>
                  </a:lnTo>
                  <a:lnTo>
                    <a:pt x="3037" y="416"/>
                  </a:lnTo>
                  <a:lnTo>
                    <a:pt x="3226" y="242"/>
                  </a:lnTo>
                  <a:lnTo>
                    <a:pt x="3383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9"/>
            <p:cNvSpPr>
              <a:spLocks/>
            </p:cNvSpPr>
            <p:nvPr/>
          </p:nvSpPr>
          <p:spPr bwMode="auto">
            <a:xfrm>
              <a:off x="1459" y="981"/>
              <a:ext cx="3376" cy="1892"/>
            </a:xfrm>
            <a:custGeom>
              <a:avLst/>
              <a:gdLst>
                <a:gd name="T0" fmla="*/ 0 w 3376"/>
                <a:gd name="T1" fmla="*/ 1821 h 1892"/>
                <a:gd name="T2" fmla="*/ 413 w 3376"/>
                <a:gd name="T3" fmla="*/ 1892 h 1892"/>
                <a:gd name="T4" fmla="*/ 351 w 3376"/>
                <a:gd name="T5" fmla="*/ 1518 h 1892"/>
                <a:gd name="T6" fmla="*/ 335 w 3376"/>
                <a:gd name="T7" fmla="*/ 1361 h 1892"/>
                <a:gd name="T8" fmla="*/ 269 w 3376"/>
                <a:gd name="T9" fmla="*/ 675 h 1892"/>
                <a:gd name="T10" fmla="*/ 1288 w 3376"/>
                <a:gd name="T11" fmla="*/ 1062 h 1892"/>
                <a:gd name="T12" fmla="*/ 1443 w 3376"/>
                <a:gd name="T13" fmla="*/ 1111 h 1892"/>
                <a:gd name="T14" fmla="*/ 1510 w 3376"/>
                <a:gd name="T15" fmla="*/ 1134 h 1892"/>
                <a:gd name="T16" fmla="*/ 1850 w 3376"/>
                <a:gd name="T17" fmla="*/ 1226 h 1892"/>
                <a:gd name="T18" fmla="*/ 1912 w 3376"/>
                <a:gd name="T19" fmla="*/ 1235 h 1892"/>
                <a:gd name="T20" fmla="*/ 1964 w 3376"/>
                <a:gd name="T21" fmla="*/ 1213 h 1892"/>
                <a:gd name="T22" fmla="*/ 2301 w 3376"/>
                <a:gd name="T23" fmla="*/ 1012 h 1892"/>
                <a:gd name="T24" fmla="*/ 2376 w 3376"/>
                <a:gd name="T25" fmla="*/ 955 h 1892"/>
                <a:gd name="T26" fmla="*/ 2634 w 3376"/>
                <a:gd name="T27" fmla="*/ 793 h 1892"/>
                <a:gd name="T28" fmla="*/ 2862 w 3376"/>
                <a:gd name="T29" fmla="*/ 579 h 1892"/>
                <a:gd name="T30" fmla="*/ 3025 w 3376"/>
                <a:gd name="T31" fmla="*/ 421 h 1892"/>
                <a:gd name="T32" fmla="*/ 3219 w 3376"/>
                <a:gd name="T33" fmla="*/ 240 h 1892"/>
                <a:gd name="T34" fmla="*/ 3375 w 3376"/>
                <a:gd name="T35" fmla="*/ 0 h 1892"/>
                <a:gd name="T36" fmla="*/ 3376 w 3376"/>
                <a:gd name="T37" fmla="*/ 0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76" h="1892">
                  <a:moveTo>
                    <a:pt x="0" y="1821"/>
                  </a:moveTo>
                  <a:lnTo>
                    <a:pt x="413" y="1892"/>
                  </a:lnTo>
                  <a:lnTo>
                    <a:pt x="351" y="1518"/>
                  </a:lnTo>
                  <a:lnTo>
                    <a:pt x="335" y="1361"/>
                  </a:lnTo>
                  <a:lnTo>
                    <a:pt x="269" y="675"/>
                  </a:lnTo>
                  <a:lnTo>
                    <a:pt x="1288" y="1062"/>
                  </a:lnTo>
                  <a:lnTo>
                    <a:pt x="1443" y="1111"/>
                  </a:lnTo>
                  <a:lnTo>
                    <a:pt x="1510" y="1134"/>
                  </a:lnTo>
                  <a:lnTo>
                    <a:pt x="1850" y="1226"/>
                  </a:lnTo>
                  <a:lnTo>
                    <a:pt x="1912" y="1235"/>
                  </a:lnTo>
                  <a:lnTo>
                    <a:pt x="1964" y="1213"/>
                  </a:lnTo>
                  <a:lnTo>
                    <a:pt x="2301" y="1012"/>
                  </a:lnTo>
                  <a:lnTo>
                    <a:pt x="2376" y="955"/>
                  </a:lnTo>
                  <a:lnTo>
                    <a:pt x="2634" y="793"/>
                  </a:lnTo>
                  <a:lnTo>
                    <a:pt x="2862" y="579"/>
                  </a:lnTo>
                  <a:lnTo>
                    <a:pt x="3025" y="421"/>
                  </a:lnTo>
                  <a:lnTo>
                    <a:pt x="3219" y="240"/>
                  </a:lnTo>
                  <a:lnTo>
                    <a:pt x="3375" y="0"/>
                  </a:lnTo>
                  <a:lnTo>
                    <a:pt x="3376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40"/>
            <p:cNvSpPr>
              <a:spLocks/>
            </p:cNvSpPr>
            <p:nvPr/>
          </p:nvSpPr>
          <p:spPr bwMode="auto">
            <a:xfrm>
              <a:off x="1459" y="983"/>
              <a:ext cx="3383" cy="1892"/>
            </a:xfrm>
            <a:custGeom>
              <a:avLst/>
              <a:gdLst>
                <a:gd name="T0" fmla="*/ 0 w 3383"/>
                <a:gd name="T1" fmla="*/ 1821 h 1892"/>
                <a:gd name="T2" fmla="*/ 412 w 3383"/>
                <a:gd name="T3" fmla="*/ 1892 h 1892"/>
                <a:gd name="T4" fmla="*/ 348 w 3383"/>
                <a:gd name="T5" fmla="*/ 1512 h 1892"/>
                <a:gd name="T6" fmla="*/ 330 w 3383"/>
                <a:gd name="T7" fmla="*/ 1334 h 1892"/>
                <a:gd name="T8" fmla="*/ 267 w 3383"/>
                <a:gd name="T9" fmla="*/ 674 h 1892"/>
                <a:gd name="T10" fmla="*/ 1288 w 3383"/>
                <a:gd name="T11" fmla="*/ 1060 h 1892"/>
                <a:gd name="T12" fmla="*/ 1443 w 3383"/>
                <a:gd name="T13" fmla="*/ 1110 h 1892"/>
                <a:gd name="T14" fmla="*/ 1510 w 3383"/>
                <a:gd name="T15" fmla="*/ 1133 h 1892"/>
                <a:gd name="T16" fmla="*/ 1850 w 3383"/>
                <a:gd name="T17" fmla="*/ 1225 h 1892"/>
                <a:gd name="T18" fmla="*/ 1912 w 3383"/>
                <a:gd name="T19" fmla="*/ 1234 h 1892"/>
                <a:gd name="T20" fmla="*/ 1964 w 3383"/>
                <a:gd name="T21" fmla="*/ 1212 h 1892"/>
                <a:gd name="T22" fmla="*/ 2300 w 3383"/>
                <a:gd name="T23" fmla="*/ 1016 h 1892"/>
                <a:gd name="T24" fmla="*/ 2383 w 3383"/>
                <a:gd name="T25" fmla="*/ 953 h 1892"/>
                <a:gd name="T26" fmla="*/ 2640 w 3383"/>
                <a:gd name="T27" fmla="*/ 793 h 1892"/>
                <a:gd name="T28" fmla="*/ 2858 w 3383"/>
                <a:gd name="T29" fmla="*/ 591 h 1892"/>
                <a:gd name="T30" fmla="*/ 3037 w 3383"/>
                <a:gd name="T31" fmla="*/ 416 h 1892"/>
                <a:gd name="T32" fmla="*/ 3226 w 3383"/>
                <a:gd name="T33" fmla="*/ 242 h 1892"/>
                <a:gd name="T34" fmla="*/ 3383 w 3383"/>
                <a:gd name="T35" fmla="*/ 0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3" h="1892">
                  <a:moveTo>
                    <a:pt x="0" y="1821"/>
                  </a:moveTo>
                  <a:lnTo>
                    <a:pt x="412" y="1892"/>
                  </a:lnTo>
                  <a:lnTo>
                    <a:pt x="348" y="1512"/>
                  </a:lnTo>
                  <a:lnTo>
                    <a:pt x="330" y="1334"/>
                  </a:lnTo>
                  <a:lnTo>
                    <a:pt x="267" y="674"/>
                  </a:lnTo>
                  <a:lnTo>
                    <a:pt x="1288" y="1060"/>
                  </a:lnTo>
                  <a:lnTo>
                    <a:pt x="1443" y="1110"/>
                  </a:lnTo>
                  <a:lnTo>
                    <a:pt x="1510" y="1133"/>
                  </a:lnTo>
                  <a:lnTo>
                    <a:pt x="1850" y="1225"/>
                  </a:lnTo>
                  <a:lnTo>
                    <a:pt x="1912" y="1234"/>
                  </a:lnTo>
                  <a:lnTo>
                    <a:pt x="1964" y="1212"/>
                  </a:lnTo>
                  <a:lnTo>
                    <a:pt x="2300" y="1016"/>
                  </a:lnTo>
                  <a:lnTo>
                    <a:pt x="2383" y="953"/>
                  </a:lnTo>
                  <a:lnTo>
                    <a:pt x="2640" y="793"/>
                  </a:lnTo>
                  <a:lnTo>
                    <a:pt x="2858" y="591"/>
                  </a:lnTo>
                  <a:lnTo>
                    <a:pt x="3037" y="416"/>
                  </a:lnTo>
                  <a:lnTo>
                    <a:pt x="3226" y="242"/>
                  </a:lnTo>
                  <a:lnTo>
                    <a:pt x="3383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1"/>
            <p:cNvSpPr>
              <a:spLocks/>
            </p:cNvSpPr>
            <p:nvPr/>
          </p:nvSpPr>
          <p:spPr bwMode="auto">
            <a:xfrm>
              <a:off x="1459" y="981"/>
              <a:ext cx="3376" cy="1892"/>
            </a:xfrm>
            <a:custGeom>
              <a:avLst/>
              <a:gdLst>
                <a:gd name="T0" fmla="*/ 0 w 3376"/>
                <a:gd name="T1" fmla="*/ 1821 h 1892"/>
                <a:gd name="T2" fmla="*/ 413 w 3376"/>
                <a:gd name="T3" fmla="*/ 1892 h 1892"/>
                <a:gd name="T4" fmla="*/ 351 w 3376"/>
                <a:gd name="T5" fmla="*/ 1518 h 1892"/>
                <a:gd name="T6" fmla="*/ 335 w 3376"/>
                <a:gd name="T7" fmla="*/ 1361 h 1892"/>
                <a:gd name="T8" fmla="*/ 269 w 3376"/>
                <a:gd name="T9" fmla="*/ 675 h 1892"/>
                <a:gd name="T10" fmla="*/ 1288 w 3376"/>
                <a:gd name="T11" fmla="*/ 1062 h 1892"/>
                <a:gd name="T12" fmla="*/ 1443 w 3376"/>
                <a:gd name="T13" fmla="*/ 1111 h 1892"/>
                <a:gd name="T14" fmla="*/ 1510 w 3376"/>
                <a:gd name="T15" fmla="*/ 1134 h 1892"/>
                <a:gd name="T16" fmla="*/ 1850 w 3376"/>
                <a:gd name="T17" fmla="*/ 1226 h 1892"/>
                <a:gd name="T18" fmla="*/ 1912 w 3376"/>
                <a:gd name="T19" fmla="*/ 1235 h 1892"/>
                <a:gd name="T20" fmla="*/ 1964 w 3376"/>
                <a:gd name="T21" fmla="*/ 1213 h 1892"/>
                <a:gd name="T22" fmla="*/ 2301 w 3376"/>
                <a:gd name="T23" fmla="*/ 1012 h 1892"/>
                <a:gd name="T24" fmla="*/ 2376 w 3376"/>
                <a:gd name="T25" fmla="*/ 955 h 1892"/>
                <a:gd name="T26" fmla="*/ 2634 w 3376"/>
                <a:gd name="T27" fmla="*/ 793 h 1892"/>
                <a:gd name="T28" fmla="*/ 2862 w 3376"/>
                <a:gd name="T29" fmla="*/ 579 h 1892"/>
                <a:gd name="T30" fmla="*/ 3025 w 3376"/>
                <a:gd name="T31" fmla="*/ 421 h 1892"/>
                <a:gd name="T32" fmla="*/ 3219 w 3376"/>
                <a:gd name="T33" fmla="*/ 240 h 1892"/>
                <a:gd name="T34" fmla="*/ 3375 w 3376"/>
                <a:gd name="T35" fmla="*/ 0 h 1892"/>
                <a:gd name="T36" fmla="*/ 3376 w 3376"/>
                <a:gd name="T37" fmla="*/ 0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76" h="1892">
                  <a:moveTo>
                    <a:pt x="0" y="1821"/>
                  </a:moveTo>
                  <a:lnTo>
                    <a:pt x="413" y="1892"/>
                  </a:lnTo>
                  <a:lnTo>
                    <a:pt x="351" y="1518"/>
                  </a:lnTo>
                  <a:lnTo>
                    <a:pt x="335" y="1361"/>
                  </a:lnTo>
                  <a:lnTo>
                    <a:pt x="269" y="675"/>
                  </a:lnTo>
                  <a:lnTo>
                    <a:pt x="1288" y="1062"/>
                  </a:lnTo>
                  <a:lnTo>
                    <a:pt x="1443" y="1111"/>
                  </a:lnTo>
                  <a:lnTo>
                    <a:pt x="1510" y="1134"/>
                  </a:lnTo>
                  <a:lnTo>
                    <a:pt x="1850" y="1226"/>
                  </a:lnTo>
                  <a:lnTo>
                    <a:pt x="1912" y="1235"/>
                  </a:lnTo>
                  <a:lnTo>
                    <a:pt x="1964" y="1213"/>
                  </a:lnTo>
                  <a:lnTo>
                    <a:pt x="2301" y="1012"/>
                  </a:lnTo>
                  <a:lnTo>
                    <a:pt x="2376" y="955"/>
                  </a:lnTo>
                  <a:lnTo>
                    <a:pt x="2634" y="793"/>
                  </a:lnTo>
                  <a:lnTo>
                    <a:pt x="2862" y="579"/>
                  </a:lnTo>
                  <a:lnTo>
                    <a:pt x="3025" y="421"/>
                  </a:lnTo>
                  <a:lnTo>
                    <a:pt x="3219" y="240"/>
                  </a:lnTo>
                  <a:lnTo>
                    <a:pt x="3375" y="0"/>
                  </a:lnTo>
                  <a:lnTo>
                    <a:pt x="3376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Rectangle 142"/>
            <p:cNvSpPr>
              <a:spLocks noChangeArrowheads="1"/>
            </p:cNvSpPr>
            <p:nvPr/>
          </p:nvSpPr>
          <p:spPr bwMode="auto">
            <a:xfrm>
              <a:off x="959" y="144"/>
              <a:ext cx="5701" cy="4038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Rectangle 143"/>
            <p:cNvSpPr>
              <a:spLocks noChangeArrowheads="1"/>
            </p:cNvSpPr>
            <p:nvPr/>
          </p:nvSpPr>
          <p:spPr bwMode="auto">
            <a:xfrm>
              <a:off x="1044" y="4003"/>
              <a:ext cx="171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ourier New" panose="02070309020205020404" pitchFamily="49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9" name="Freeform 148"/>
            <p:cNvSpPr>
              <a:spLocks/>
            </p:cNvSpPr>
            <p:nvPr/>
          </p:nvSpPr>
          <p:spPr bwMode="auto">
            <a:xfrm>
              <a:off x="959" y="3922"/>
              <a:ext cx="5701" cy="260"/>
            </a:xfrm>
            <a:custGeom>
              <a:avLst/>
              <a:gdLst>
                <a:gd name="T0" fmla="*/ 0 w 5701"/>
                <a:gd name="T1" fmla="*/ 0 h 260"/>
                <a:gd name="T2" fmla="*/ 5701 w 5701"/>
                <a:gd name="T3" fmla="*/ 0 h 260"/>
                <a:gd name="T4" fmla="*/ 5701 w 5701"/>
                <a:gd name="T5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01" h="260">
                  <a:moveTo>
                    <a:pt x="0" y="0"/>
                  </a:moveTo>
                  <a:lnTo>
                    <a:pt x="5701" y="0"/>
                  </a:lnTo>
                  <a:lnTo>
                    <a:pt x="5701" y="26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Line 149"/>
            <p:cNvSpPr>
              <a:spLocks noChangeShapeType="1"/>
            </p:cNvSpPr>
            <p:nvPr/>
          </p:nvSpPr>
          <p:spPr bwMode="auto">
            <a:xfrm>
              <a:off x="5633" y="3859"/>
              <a:ext cx="0" cy="2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Line 150"/>
            <p:cNvSpPr>
              <a:spLocks noChangeShapeType="1"/>
            </p:cNvSpPr>
            <p:nvPr/>
          </p:nvSpPr>
          <p:spPr bwMode="auto">
            <a:xfrm>
              <a:off x="5633" y="3871"/>
              <a:ext cx="562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Rectangle 151"/>
            <p:cNvSpPr>
              <a:spLocks noChangeArrowheads="1"/>
            </p:cNvSpPr>
            <p:nvPr/>
          </p:nvSpPr>
          <p:spPr bwMode="auto">
            <a:xfrm>
              <a:off x="5633" y="3643"/>
              <a:ext cx="798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urier New" panose="02070309020205020404" pitchFamily="49" charset="0"/>
                </a:rPr>
                <a:t>147.06  MM  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3" name="Line 152"/>
            <p:cNvSpPr>
              <a:spLocks noChangeShapeType="1"/>
            </p:cNvSpPr>
            <p:nvPr/>
          </p:nvSpPr>
          <p:spPr bwMode="auto">
            <a:xfrm>
              <a:off x="6195" y="3859"/>
              <a:ext cx="0" cy="2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4" name="TextBox 293"/>
          <p:cNvSpPr txBox="1"/>
          <p:nvPr/>
        </p:nvSpPr>
        <p:spPr>
          <a:xfrm>
            <a:off x="194760" y="5305938"/>
            <a:ext cx="876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Curved (690 mm)</a:t>
            </a:r>
          </a:p>
          <a:p>
            <a:pPr algn="ctr"/>
            <a:r>
              <a:rPr lang="en-US" sz="1200" dirty="0"/>
              <a:t>Fiber Slit</a:t>
            </a:r>
          </a:p>
          <a:p>
            <a:pPr algn="ctr"/>
            <a:r>
              <a:rPr lang="en-US" sz="1200" dirty="0"/>
              <a:t>F/3.0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1209294" y="4657312"/>
            <a:ext cx="815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Dichroic</a:t>
            </a:r>
          </a:p>
        </p:txBody>
      </p:sp>
      <p:sp>
        <p:nvSpPr>
          <p:cNvPr id="296" name="TextBox 295"/>
          <p:cNvSpPr txBox="1"/>
          <p:nvPr/>
        </p:nvSpPr>
        <p:spPr>
          <a:xfrm>
            <a:off x="4463298" y="5626318"/>
            <a:ext cx="1085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BLUE ARM</a:t>
            </a:r>
          </a:p>
        </p:txBody>
      </p:sp>
      <p:sp>
        <p:nvSpPr>
          <p:cNvPr id="297" name="Rectangle 296"/>
          <p:cNvSpPr/>
          <p:nvPr/>
        </p:nvSpPr>
        <p:spPr>
          <a:xfrm>
            <a:off x="732792" y="2637454"/>
            <a:ext cx="15187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RED ARM</a:t>
            </a:r>
          </a:p>
        </p:txBody>
      </p:sp>
      <p:sp>
        <p:nvSpPr>
          <p:cNvPr id="298" name="TextBox 297"/>
          <p:cNvSpPr txBox="1"/>
          <p:nvPr/>
        </p:nvSpPr>
        <p:spPr>
          <a:xfrm>
            <a:off x="4229917" y="2514888"/>
            <a:ext cx="1453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Curved CCD (200mm)</a:t>
            </a:r>
          </a:p>
          <a:p>
            <a:pPr algn="ctr"/>
            <a:r>
              <a:rPr lang="en-US" sz="1200" dirty="0"/>
              <a:t>  4K x 4K</a:t>
            </a:r>
          </a:p>
          <a:p>
            <a:pPr algn="ctr"/>
            <a:r>
              <a:rPr lang="en-US" sz="1200" dirty="0"/>
              <a:t>(15 µm)</a:t>
            </a:r>
          </a:p>
          <a:p>
            <a:pPr algn="ctr"/>
            <a:r>
              <a:rPr lang="en-US" sz="1200" dirty="0"/>
              <a:t>Tilted 1.45° red</a:t>
            </a:r>
          </a:p>
          <a:p>
            <a:pPr algn="ctr"/>
            <a:r>
              <a:rPr lang="en-US" sz="1200" dirty="0"/>
              <a:t>Tilted 2.90° blue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2601583" y="5757851"/>
            <a:ext cx="1478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VPH 1000 mm-1</a:t>
            </a:r>
          </a:p>
        </p:txBody>
      </p:sp>
      <p:sp>
        <p:nvSpPr>
          <p:cNvPr id="300" name="Rectangle 299"/>
          <p:cNvSpPr/>
          <p:nvPr/>
        </p:nvSpPr>
        <p:spPr>
          <a:xfrm>
            <a:off x="1652728" y="3330076"/>
            <a:ext cx="15228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VPH 910 mm-1</a:t>
            </a:r>
          </a:p>
        </p:txBody>
      </p:sp>
      <p:sp>
        <p:nvSpPr>
          <p:cNvPr id="301" name="Rectangle 300"/>
          <p:cNvSpPr/>
          <p:nvPr/>
        </p:nvSpPr>
        <p:spPr>
          <a:xfrm>
            <a:off x="712305" y="2621234"/>
            <a:ext cx="1570985" cy="356277"/>
          </a:xfrm>
          <a:prstGeom prst="rect">
            <a:avLst/>
          </a:prstGeom>
          <a:solidFill>
            <a:srgbClr val="FF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2" name="Rectangle 301"/>
          <p:cNvSpPr/>
          <p:nvPr/>
        </p:nvSpPr>
        <p:spPr>
          <a:xfrm>
            <a:off x="4368476" y="5652710"/>
            <a:ext cx="1180653" cy="308603"/>
          </a:xfrm>
          <a:prstGeom prst="rect">
            <a:avLst/>
          </a:prstGeom>
          <a:solidFill>
            <a:schemeClr val="accent1">
              <a:lumMod val="60000"/>
              <a:lumOff val="40000"/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3" name="TextBox 302"/>
          <p:cNvSpPr txBox="1"/>
          <p:nvPr/>
        </p:nvSpPr>
        <p:spPr>
          <a:xfrm>
            <a:off x="4368476" y="3950340"/>
            <a:ext cx="753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F/1.1</a:t>
            </a:r>
          </a:p>
        </p:txBody>
      </p:sp>
      <p:sp>
        <p:nvSpPr>
          <p:cNvPr id="304" name="Rectangle 303"/>
          <p:cNvSpPr/>
          <p:nvPr/>
        </p:nvSpPr>
        <p:spPr>
          <a:xfrm>
            <a:off x="3476227" y="2637454"/>
            <a:ext cx="6891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F/1.1</a:t>
            </a:r>
          </a:p>
        </p:txBody>
      </p:sp>
      <p:pic>
        <p:nvPicPr>
          <p:cNvPr id="305" name="Picture 30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48" y="2548355"/>
            <a:ext cx="3078264" cy="24387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27750" y="5085579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Module of 5 such spectrographs would accommodate 3250 </a:t>
            </a:r>
            <a:r>
              <a:rPr lang="en-US" dirty="0" err="1"/>
              <a:t>fibres</a:t>
            </a:r>
            <a:endParaRPr lang="en-US" dirty="0"/>
          </a:p>
        </p:txBody>
      </p:sp>
      <p:sp>
        <p:nvSpPr>
          <p:cNvPr id="306" name="TextBox 305"/>
          <p:cNvSpPr txBox="1"/>
          <p:nvPr/>
        </p:nvSpPr>
        <p:spPr>
          <a:xfrm>
            <a:off x="318514" y="1222375"/>
            <a:ext cx="8396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Two-arm spectrograph design accommodating 650 fibers at R~2600</a:t>
            </a:r>
          </a:p>
          <a:p>
            <a:r>
              <a:rPr lang="en-US" dirty="0"/>
              <a:t>f/3.0 collimator with dichroic splitting λλ380-690nm and 680-1000nm </a:t>
            </a:r>
          </a:p>
          <a:p>
            <a:r>
              <a:rPr lang="en-US" b="1" dirty="0"/>
              <a:t>f/1.1 camera feeding </a:t>
            </a:r>
            <a:r>
              <a:rPr lang="en-US" b="1" dirty="0">
                <a:solidFill>
                  <a:srgbClr val="FF0000"/>
                </a:solidFill>
              </a:rPr>
              <a:t>curved</a:t>
            </a:r>
            <a:r>
              <a:rPr lang="en-US" dirty="0"/>
              <a:t> 4K CCDs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6524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12" y="2555239"/>
            <a:ext cx="6188706" cy="3522336"/>
          </a:xfrm>
          <a:prstGeom prst="rect">
            <a:avLst/>
          </a:prstGeom>
        </p:spPr>
      </p:pic>
      <p:graphicFrame>
        <p:nvGraphicFramePr>
          <p:cNvPr id="87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89387"/>
              </p:ext>
            </p:extLst>
          </p:nvPr>
        </p:nvGraphicFramePr>
        <p:xfrm>
          <a:off x="5911056" y="1016002"/>
          <a:ext cx="2674620" cy="13068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6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7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50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F/N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1.1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Focal Length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/>
                        <a:t>110 mm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92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Pupil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 mm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92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Field of view (ɸ)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76 mm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92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Wavelengths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450 -</a:t>
                      </a:r>
                      <a:r>
                        <a:rPr lang="en-US" sz="1100" baseline="0" dirty="0"/>
                        <a:t> 900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8" name="Oval 87"/>
          <p:cNvSpPr/>
          <p:nvPr/>
        </p:nvSpPr>
        <p:spPr>
          <a:xfrm>
            <a:off x="5090042" y="3055959"/>
            <a:ext cx="89941" cy="8994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l 88"/>
          <p:cNvSpPr/>
          <p:nvPr/>
        </p:nvSpPr>
        <p:spPr>
          <a:xfrm>
            <a:off x="6544163" y="3336601"/>
            <a:ext cx="89941" cy="8994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/>
          <p:cNvSpPr/>
          <p:nvPr/>
        </p:nvSpPr>
        <p:spPr>
          <a:xfrm>
            <a:off x="2234497" y="3931588"/>
            <a:ext cx="89941" cy="8994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1957366" y="165129"/>
            <a:ext cx="5291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CURVED DETECTOR</a:t>
            </a:r>
            <a:endParaRPr lang="en-GB" sz="40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2053652" y="10309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cxnSp>
        <p:nvCxnSpPr>
          <p:cNvPr id="97" name="Straight Arrow Connector 96"/>
          <p:cNvCxnSpPr/>
          <p:nvPr/>
        </p:nvCxnSpPr>
        <p:spPr>
          <a:xfrm>
            <a:off x="1181912" y="3282846"/>
            <a:ext cx="0" cy="20611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 rot="16200000">
            <a:off x="692193" y="4167426"/>
            <a:ext cx="702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100 mm</a:t>
            </a:r>
            <a:endParaRPr lang="en-GB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542880" y="1152786"/>
            <a:ext cx="4282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Scale : 0.3 arc sec / pixels on 11.4 m telescope ~65 MUSE spectrographs for 3X3 </a:t>
            </a:r>
            <a:r>
              <a:rPr lang="en-US" sz="1400" dirty="0" err="1"/>
              <a:t>arcmin</a:t>
            </a:r>
            <a:endParaRPr lang="en-US" sz="1400" dirty="0"/>
          </a:p>
          <a:p>
            <a:endParaRPr lang="en-US" sz="1400" dirty="0"/>
          </a:p>
          <a:p>
            <a:r>
              <a:rPr lang="en-US" sz="1400" b="1" dirty="0"/>
              <a:t>FAST CAMERAS  are  a MUST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For matching pixel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To reduce number of spectrographs</a:t>
            </a:r>
            <a:endParaRPr lang="en-GB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912208" y="5919687"/>
            <a:ext cx="847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Schott FK5</a:t>
            </a:r>
            <a:endParaRPr lang="en-GB" sz="1200" dirty="0"/>
          </a:p>
        </p:txBody>
      </p:sp>
      <p:sp>
        <p:nvSpPr>
          <p:cNvPr id="5" name="Rectangle 4"/>
          <p:cNvSpPr/>
          <p:nvPr/>
        </p:nvSpPr>
        <p:spPr>
          <a:xfrm>
            <a:off x="5329824" y="5873520"/>
            <a:ext cx="8477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Schott FK5</a:t>
            </a:r>
            <a:endParaRPr lang="en-GB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103926" y="5919687"/>
            <a:ext cx="1048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Ohara</a:t>
            </a:r>
            <a:r>
              <a:rPr lang="en-US" sz="1200" dirty="0"/>
              <a:t> PBM2Y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71020" y="6265326"/>
            <a:ext cx="2505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40°Field of view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826294" y="0"/>
            <a:ext cx="8317706" cy="107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sz="4000" kern="0" dirty="0"/>
              <a:t>Fast </a:t>
            </a:r>
            <a:r>
              <a:rPr lang="en-US" sz="4000" kern="0" dirty="0" err="1"/>
              <a:t>Cameras,Curved</a:t>
            </a:r>
            <a:r>
              <a:rPr lang="en-US" sz="4000" kern="0" dirty="0"/>
              <a:t> Detectors</a:t>
            </a:r>
          </a:p>
        </p:txBody>
      </p:sp>
    </p:spTree>
    <p:extLst>
      <p:ext uri="{BB962C8B-B14F-4D97-AF65-F5344CB8AC3E}">
        <p14:creationId xmlns:p14="http://schemas.microsoft.com/office/powerpoint/2010/main" val="811172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~3-5000 Objects at R&gt;20000 for a 11.4m and 3 spectral ranges (Blue-NIR) </a:t>
            </a:r>
          </a:p>
          <a:p>
            <a:pPr lvl="1"/>
            <a:r>
              <a:rPr lang="en-US" b="1" dirty="0"/>
              <a:t>Very challenging </a:t>
            </a:r>
          </a:p>
          <a:p>
            <a:pPr lvl="1"/>
            <a:r>
              <a:rPr lang="en-US" dirty="0"/>
              <a:t>Trade-off between </a:t>
            </a:r>
            <a:r>
              <a:rPr lang="en-US" dirty="0" err="1"/>
              <a:t>N</a:t>
            </a:r>
            <a:r>
              <a:rPr lang="en-US" baseline="-25000" dirty="0" err="1"/>
              <a:t>obj</a:t>
            </a:r>
            <a:r>
              <a:rPr lang="en-US" dirty="0"/>
              <a:t>, resolution  and Pupil size to be done..</a:t>
            </a:r>
          </a:p>
          <a:p>
            <a:pPr lvl="1"/>
            <a:r>
              <a:rPr lang="en-US" dirty="0"/>
              <a:t>Size, production, costs to be studied </a:t>
            </a:r>
          </a:p>
          <a:p>
            <a:pPr lvl="1"/>
            <a:r>
              <a:rPr lang="en-US" b="1" dirty="0"/>
              <a:t>Careful analysis of the Requirements (second step in science cases) required</a:t>
            </a:r>
          </a:p>
          <a:p>
            <a:pPr lvl="1"/>
            <a:r>
              <a:rPr lang="en-US" dirty="0"/>
              <a:t>Careful planning of bright time !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Res. Spectrograph</a:t>
            </a:r>
          </a:p>
        </p:txBody>
      </p:sp>
    </p:spTree>
    <p:extLst>
      <p:ext uri="{BB962C8B-B14F-4D97-AF65-F5344CB8AC3E}">
        <p14:creationId xmlns:p14="http://schemas.microsoft.com/office/powerpoint/2010/main" val="4128512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1B897C-273D-654D-AA37-F9CF43B52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814CB-1EAC-C74C-A1D8-361793DB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1E31B-5C7A-CF47-A557-9D5F80F0C04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😟 No scientific &amp; technical development performed in the last year at ESO, and will likely remain so for some times..  (while ESO is building a ‘small’ telescope)</a:t>
            </a:r>
          </a:p>
          <a:p>
            <a:r>
              <a:rPr lang="en-US" dirty="0"/>
              <a:t>😄 MSE science cases and design progressing (keeping momentum in the community)</a:t>
            </a:r>
          </a:p>
          <a:p>
            <a:r>
              <a:rPr lang="en-US" dirty="0"/>
              <a:t>😄 Progress in curved detectors (Marseille, E2V (ESA)) &amp; their requirements (Blue MUSE design)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704CE6-E5BC-B148-85D4-025D7263E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Facts </a:t>
            </a:r>
          </a:p>
        </p:txBody>
      </p:sp>
    </p:spTree>
    <p:extLst>
      <p:ext uri="{BB962C8B-B14F-4D97-AF65-F5344CB8AC3E}">
        <p14:creationId xmlns:p14="http://schemas.microsoft.com/office/powerpoint/2010/main" val="740823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B26A46-3369-3F49-B0AE-2B5AE035B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847DB6-1B5B-4E46-A12D-9F5CB9A83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523D6-6599-4B44-A6C7-FAED3B6B5B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Think in a different way for the long term? (post-MOONS, 4MOST, PFS, WEAVE, LAMOST, DESI…) </a:t>
            </a:r>
          </a:p>
          <a:p>
            <a:r>
              <a:rPr lang="en-US" dirty="0"/>
              <a:t>Design Telescope </a:t>
            </a:r>
            <a:r>
              <a:rPr lang="en-US" b="1" dirty="0"/>
              <a:t>&amp;</a:t>
            </a:r>
            <a:r>
              <a:rPr lang="en-US" dirty="0"/>
              <a:t> Spectrographs together!! </a:t>
            </a:r>
          </a:p>
          <a:p>
            <a:r>
              <a:rPr lang="en-US" dirty="0"/>
              <a:t>What is the best follow-up for LSST? </a:t>
            </a:r>
          </a:p>
          <a:p>
            <a:r>
              <a:rPr lang="en-US" dirty="0"/>
              <a:t>What is most transformational ? </a:t>
            </a:r>
          </a:p>
          <a:p>
            <a:r>
              <a:rPr lang="en-US" dirty="0"/>
              <a:t>My aim: make the equivalent of the Schmidt survey in  spectroscopy</a:t>
            </a:r>
          </a:p>
          <a:p>
            <a:r>
              <a:rPr lang="en-US" dirty="0"/>
              <a:t>Re-evaluate the case of a GIANT (e.g. 6x6 arcmin) IFU ?(see e.g. </a:t>
            </a:r>
            <a:r>
              <a:rPr lang="en-US" dirty="0" err="1"/>
              <a:t>Pasquini</a:t>
            </a:r>
            <a:r>
              <a:rPr lang="en-US" dirty="0"/>
              <a:t> &amp; </a:t>
            </a:r>
            <a:r>
              <a:rPr lang="en-US" dirty="0" err="1"/>
              <a:t>Kissler-Patig</a:t>
            </a:r>
            <a:r>
              <a:rPr lang="en-US" dirty="0"/>
              <a:t> 2002)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59CCAA-6413-5847-A4FF-B74ADB9D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Spectroscopic Surveys</a:t>
            </a:r>
          </a:p>
        </p:txBody>
      </p:sp>
    </p:spTree>
    <p:extLst>
      <p:ext uri="{BB962C8B-B14F-4D97-AF65-F5344CB8AC3E}">
        <p14:creationId xmlns:p14="http://schemas.microsoft.com/office/powerpoint/2010/main" val="2049271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828B3E-75B3-4B9E-BA7D-87912DF0F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892" y="199978"/>
            <a:ext cx="8049892" cy="670605"/>
          </a:xfrm>
          <a:solidFill>
            <a:schemeClr val="bg1">
              <a:alpha val="30000"/>
            </a:schemeClr>
          </a:solidFill>
        </p:spPr>
        <p:txBody>
          <a:bodyPr vert="horz" wrap="square" lIns="65314" tIns="65314" rIns="65314" bIns="0" rtlCol="0" anchor="ctr">
            <a:spAutoFit/>
          </a:bodyPr>
          <a:lstStyle/>
          <a:p>
            <a:pPr algn="ctr"/>
            <a:r>
              <a:rPr lang="en-US" sz="3929" dirty="0">
                <a:latin typeface="MV Boli" panose="02000500030200090000" pitchFamily="2" charset="0"/>
                <a:cs typeface="MV Boli" panose="02000500030200090000" pitchFamily="2" charset="0"/>
              </a:rPr>
              <a:t>MUSE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644A04-94EE-4A7F-920B-5673F33341BB}"/>
              </a:ext>
            </a:extLst>
          </p:cNvPr>
          <p:cNvSpPr txBox="1"/>
          <p:nvPr/>
        </p:nvSpPr>
        <p:spPr>
          <a:xfrm>
            <a:off x="0" y="2626820"/>
            <a:ext cx="3068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NGC 6388</a:t>
            </a:r>
          </a:p>
          <a:p>
            <a:r>
              <a:rPr lang="en-US" sz="2000" dirty="0"/>
              <a:t>MUSE WFM image</a:t>
            </a:r>
          </a:p>
          <a:p>
            <a:r>
              <a:rPr lang="en-US" sz="2000" dirty="0"/>
              <a:t>1x1 arcmin</a:t>
            </a:r>
            <a:r>
              <a:rPr lang="en-US" sz="2000" baseline="30000" dirty="0"/>
              <a:t>2</a:t>
            </a:r>
          </a:p>
          <a:p>
            <a:r>
              <a:rPr lang="en-US" sz="2000" dirty="0"/>
              <a:t>Seeing limited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67FBCA-573E-406D-BC3E-E9FC8DB71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202" y="816202"/>
            <a:ext cx="5225596" cy="52255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CC3EC0-BA81-4EBC-AE62-C9837AB53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202" y="816202"/>
            <a:ext cx="5225596" cy="52255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3E0E57-85C3-4909-B0F2-75E944433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202" y="816202"/>
            <a:ext cx="5230800" cy="5230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D08F4C-AA13-4A18-A0CF-DBE530E43C03}"/>
              </a:ext>
            </a:extLst>
          </p:cNvPr>
          <p:cNvSpPr txBox="1"/>
          <p:nvPr/>
        </p:nvSpPr>
        <p:spPr>
          <a:xfrm>
            <a:off x="5087" y="2626820"/>
            <a:ext cx="3068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NGC 6388</a:t>
            </a:r>
          </a:p>
          <a:p>
            <a:r>
              <a:rPr lang="en-US" sz="2000" dirty="0"/>
              <a:t>MUSE WFM image</a:t>
            </a:r>
          </a:p>
          <a:p>
            <a:r>
              <a:rPr lang="en-US" sz="2000" dirty="0"/>
              <a:t>7x7 arcsec</a:t>
            </a:r>
            <a:r>
              <a:rPr lang="en-US" sz="2000" baseline="30000" dirty="0"/>
              <a:t>2</a:t>
            </a:r>
          </a:p>
          <a:p>
            <a:r>
              <a:rPr lang="en-US" sz="2000" dirty="0"/>
              <a:t>Seeing limited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F7FD52-6413-4441-8EA1-32F3F2833002}"/>
              </a:ext>
            </a:extLst>
          </p:cNvPr>
          <p:cNvSpPr txBox="1"/>
          <p:nvPr/>
        </p:nvSpPr>
        <p:spPr>
          <a:xfrm>
            <a:off x="-5086" y="2626820"/>
            <a:ext cx="3068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NGC 6388</a:t>
            </a:r>
          </a:p>
          <a:p>
            <a:r>
              <a:rPr lang="en-US" sz="2000" dirty="0"/>
              <a:t>MUSE NFM image</a:t>
            </a:r>
          </a:p>
          <a:p>
            <a:r>
              <a:rPr lang="en-US" sz="2000" dirty="0"/>
              <a:t>7x7 arcsec</a:t>
            </a:r>
            <a:r>
              <a:rPr lang="en-US" sz="2000" baseline="30000" dirty="0"/>
              <a:t>2</a:t>
            </a:r>
          </a:p>
          <a:p>
            <a:r>
              <a:rPr lang="en-US" sz="2000" dirty="0"/>
              <a:t>LTAO 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D7BAF-C0C5-694B-88C0-59CBC7B2D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Milano December 18: Spectroscopic Facility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FC5052-467C-0A48-B46C-DD0FC3E23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6" grpId="0"/>
      <p:bldP spid="16" grpId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5AA8D1-4FC0-C742-BA76-165E440AA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Milano December 18: Spectroscopic Facility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A66E83-1604-B042-9B5C-CAE1C38B4A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6D0C7E-4633-7D46-970A-8C3CAFCC37A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June 17-21 2019: “The Very Large Telescope in 2030” Science Conference: </a:t>
            </a:r>
          </a:p>
          <a:p>
            <a:pPr lvl="1"/>
            <a:r>
              <a:rPr lang="en-US" dirty="0"/>
              <a:t>New and improved VLT and VLTI instrumentation</a:t>
            </a:r>
          </a:p>
          <a:p>
            <a:pPr lvl="1"/>
            <a:r>
              <a:rPr lang="en-US" dirty="0"/>
              <a:t>Potential modifications or upgrades to the facilities</a:t>
            </a:r>
          </a:p>
          <a:p>
            <a:pPr lvl="1"/>
            <a:r>
              <a:rPr lang="en-US" dirty="0"/>
              <a:t>Changes in the operational model </a:t>
            </a:r>
          </a:p>
          <a:p>
            <a:pPr lvl="1"/>
            <a:r>
              <a:rPr lang="en-US" dirty="0"/>
              <a:t>Synergies with other facilities….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A6F8AE-2F27-C34F-9C9C-35D06BCF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Term</a:t>
            </a:r>
          </a:p>
        </p:txBody>
      </p:sp>
    </p:spTree>
    <p:extLst>
      <p:ext uri="{BB962C8B-B14F-4D97-AF65-F5344CB8AC3E}">
        <p14:creationId xmlns:p14="http://schemas.microsoft.com/office/powerpoint/2010/main" val="531702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70669" y="1491175"/>
            <a:ext cx="7596555" cy="4004093"/>
          </a:xfrm>
        </p:spPr>
        <p:txBody>
          <a:bodyPr/>
          <a:lstStyle/>
          <a:p>
            <a:r>
              <a:rPr lang="en-US" dirty="0"/>
              <a:t>Should this be the next Facility? </a:t>
            </a:r>
            <a:r>
              <a:rPr lang="en-US" b="1" dirty="0">
                <a:solidFill>
                  <a:srgbClr val="FF0000"/>
                </a:solidFill>
              </a:rPr>
              <a:t>YES</a:t>
            </a:r>
          </a:p>
          <a:p>
            <a:pPr lvl="1"/>
            <a:r>
              <a:rPr lang="en-US" dirty="0"/>
              <a:t>Scientifically unique &amp; transformational </a:t>
            </a:r>
          </a:p>
          <a:p>
            <a:pPr lvl="1"/>
            <a:r>
              <a:rPr lang="en-US" dirty="0"/>
              <a:t>Technically feasible </a:t>
            </a:r>
          </a:p>
          <a:p>
            <a:pPr lvl="1"/>
            <a:r>
              <a:rPr lang="en-US" dirty="0"/>
              <a:t>Tremendous Synergies with other facilities, especially ELT, LSST </a:t>
            </a:r>
          </a:p>
          <a:p>
            <a:pPr lvl="1"/>
            <a:r>
              <a:rPr lang="en-US" dirty="0"/>
              <a:t>Huge legacy, versatile..</a:t>
            </a:r>
          </a:p>
          <a:p>
            <a:r>
              <a:rPr lang="en-US" dirty="0"/>
              <a:t>International Collaboration</a:t>
            </a:r>
          </a:p>
          <a:p>
            <a:r>
              <a:rPr lang="en-US" dirty="0"/>
              <a:t>Several open challenges</a:t>
            </a:r>
          </a:p>
          <a:p>
            <a:r>
              <a:rPr lang="en-US" dirty="0"/>
              <a:t>One million spectra/week 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220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250" y="-1"/>
            <a:ext cx="8413750" cy="1118927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n-US" dirty="0">
                <a:solidFill>
                  <a:srgbClr val="1F6CB4"/>
                </a:solidFill>
                <a:latin typeface="Arial"/>
                <a:cs typeface="Arial"/>
              </a:rPr>
              <a:t>ESO Science Priorities - 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2" y="2000250"/>
            <a:ext cx="7142518" cy="43783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250" y="1590137"/>
            <a:ext cx="7448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1775 overall responses out of 9350 polled (20%)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132" y="6378573"/>
            <a:ext cx="4937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ESO Messenger #161 September 2015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122" y="4067174"/>
            <a:ext cx="2703256" cy="790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650" y="2076934"/>
            <a:ext cx="1454150" cy="1725263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6667500" y="4857749"/>
            <a:ext cx="396875" cy="53975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30250" y="5293895"/>
            <a:ext cx="2301875" cy="957678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065" y="1118927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Q:  What is most important capability for your research in 2020-2030?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176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30</a:t>
            </a:fld>
            <a:endParaRPr lang="en-GB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8179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Positioner for DESI: 10.4 mm pitch ➔ &gt;</a:t>
            </a:r>
            <a:r>
              <a:rPr lang="en-US" b="1" dirty="0"/>
              <a:t>14500 objects</a:t>
            </a:r>
            <a:r>
              <a:rPr lang="en-US" dirty="0"/>
              <a:t> (5000 for DESI to be produced by 2017)</a:t>
            </a:r>
          </a:p>
          <a:p>
            <a:r>
              <a:rPr lang="en-US" dirty="0"/>
              <a:t>MOONS-type positioner allows </a:t>
            </a:r>
            <a:r>
              <a:rPr lang="en-US" b="1" dirty="0"/>
              <a:t>each point </a:t>
            </a:r>
            <a:r>
              <a:rPr lang="en-US" dirty="0"/>
              <a:t>to be reached by 3 buttons ➔ can be reached by 2 L-Res and 1 H-Res if </a:t>
            </a:r>
            <a:r>
              <a:rPr lang="en-US" b="1" dirty="0"/>
              <a:t>10K L-Res and 5K H-Res </a:t>
            </a:r>
            <a:r>
              <a:rPr lang="en-US" dirty="0"/>
              <a:t>(2:1)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</a:t>
            </a:r>
            <a:r>
              <a:rPr lang="en-US" dirty="0" err="1"/>
              <a:t>Fibre</a:t>
            </a:r>
            <a:r>
              <a:rPr lang="en-US" dirty="0"/>
              <a:t> Positioner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152" y="3517779"/>
            <a:ext cx="3836396" cy="30578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7236" y="5461932"/>
            <a:ext cx="3506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Kneib</a:t>
            </a:r>
            <a:r>
              <a:rPr lang="en-US" dirty="0"/>
              <a:t> 2017: size refers to </a:t>
            </a:r>
          </a:p>
          <a:p>
            <a:r>
              <a:rPr lang="en-US" dirty="0"/>
              <a:t>Motor sizes, </a:t>
            </a:r>
            <a:r>
              <a:rPr lang="en-US"/>
              <a:t>pitch is </a:t>
            </a:r>
            <a:r>
              <a:rPr lang="en-US" dirty="0"/>
              <a:t>larger</a:t>
            </a:r>
          </a:p>
        </p:txBody>
      </p:sp>
    </p:spTree>
    <p:extLst>
      <p:ext uri="{BB962C8B-B14F-4D97-AF65-F5344CB8AC3E}">
        <p14:creationId xmlns:p14="http://schemas.microsoft.com/office/powerpoint/2010/main" val="4212901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R=20000, 3x sliced, 625-695 nm, 6x4 K CCD, 200 objects, pupil 185mm</a:t>
            </a:r>
          </a:p>
          <a:p>
            <a:pPr lvl="1"/>
            <a:r>
              <a:rPr lang="en-US" dirty="0"/>
              <a:t>Cheap optics, but x25 for 5000 objects (75 for 3 arms)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size pupil?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17" y="2618122"/>
            <a:ext cx="3460651" cy="353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26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25083" y="1131005"/>
            <a:ext cx="8916606" cy="5322183"/>
          </a:xfrm>
        </p:spPr>
        <p:txBody>
          <a:bodyPr/>
          <a:lstStyle/>
          <a:p>
            <a:pPr marL="0" indent="0">
              <a:buNone/>
            </a:pPr>
            <a:endParaRPr lang="en-US" baseline="30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11.4m Costs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33</a:t>
            </a:fld>
            <a:endParaRPr lang="en-GB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4527340"/>
              </p:ext>
            </p:extLst>
          </p:nvPr>
        </p:nvGraphicFramePr>
        <p:xfrm>
          <a:off x="1966913" y="1277938"/>
          <a:ext cx="5756275" cy="466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Document" r:id="rId3" imgW="5270500" imgH="4267200" progId="Word.Document.12">
                  <p:embed/>
                </p:oleObj>
              </mc:Choice>
              <mc:Fallback>
                <p:oleObj name="Document" r:id="rId3" imgW="5270500" imgH="4267200" progId="Word.Document.1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6913" y="1277938"/>
                        <a:ext cx="5756275" cy="4662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9826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2275" y="241369"/>
            <a:ext cx="4223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j-lt"/>
              </a:rPr>
              <a:t>11.4m Telescope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826294" y="0"/>
            <a:ext cx="8317706" cy="107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/>
              <a:t>11.4M telescope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533464"/>
              </p:ext>
            </p:extLst>
          </p:nvPr>
        </p:nvGraphicFramePr>
        <p:xfrm>
          <a:off x="1284953" y="1208830"/>
          <a:ext cx="6096000" cy="4457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WIDE FIELD FOCUS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COUDE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Field of view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2.5° diameter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F/N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2.9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Scale 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arc sec = 161 µm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err="1"/>
                        <a:t>Wavelelength</a:t>
                      </a:r>
                      <a:r>
                        <a:rPr lang="en-US" sz="1400" dirty="0"/>
                        <a:t> range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360</a:t>
                      </a:r>
                      <a:r>
                        <a:rPr lang="en-US" sz="1400" baseline="0" dirty="0"/>
                        <a:t> – 1300 nm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Primary</a:t>
                      </a:r>
                      <a:r>
                        <a:rPr lang="en-US" sz="1400" baseline="0" dirty="0"/>
                        <a:t> mirror diameter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11.4 m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Secondary mirror diameter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4.2 m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Distance M1 – M2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7.75 m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Corrector</a:t>
                      </a:r>
                      <a:r>
                        <a:rPr lang="en-US" sz="1400" baseline="0" dirty="0"/>
                        <a:t> diameter (largest element)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1800 mm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Focal</a:t>
                      </a:r>
                      <a:r>
                        <a:rPr lang="en-US" sz="1400" baseline="0" dirty="0"/>
                        <a:t> plane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Curved R=14 m (concentric to exit pupil)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SMALL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 FIELD FOCUS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COUDE</a:t>
                      </a:r>
                      <a:endParaRPr lang="en-GB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Field of view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</a:t>
                      </a:r>
                      <a:r>
                        <a:rPr lang="en-US" sz="1400" baseline="0" dirty="0"/>
                        <a:t> arc min</a:t>
                      </a:r>
                      <a:r>
                        <a:rPr lang="en-US" sz="1400" dirty="0"/>
                        <a:t> diameter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F/N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26.0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Scale 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arc sec = 1447µm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err="1"/>
                        <a:t>Wavelelength</a:t>
                      </a:r>
                      <a:r>
                        <a:rPr lang="en-US" sz="1400" dirty="0"/>
                        <a:t> range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</a:t>
                      </a:r>
                      <a:r>
                        <a:rPr lang="en-US" sz="1400" baseline="0" dirty="0"/>
                        <a:t> mirrors</a:t>
                      </a:r>
                      <a:endParaRPr lang="en-GB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25082" y="5927467"/>
            <a:ext cx="782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a 1.425m diameter focal plane, host easily &gt;14000 </a:t>
            </a:r>
            <a:r>
              <a:rPr lang="en-US" dirty="0" err="1"/>
              <a:t>fibres</a:t>
            </a:r>
            <a:r>
              <a:rPr lang="en-US" dirty="0"/>
              <a:t> with current </a:t>
            </a:r>
          </a:p>
          <a:p>
            <a:r>
              <a:rPr lang="en-US" dirty="0"/>
              <a:t>technology (e.g. MOONS/DESI-type) </a:t>
            </a:r>
          </a:p>
        </p:txBody>
      </p:sp>
    </p:spTree>
    <p:extLst>
      <p:ext uri="{BB962C8B-B14F-4D97-AF65-F5344CB8AC3E}">
        <p14:creationId xmlns:p14="http://schemas.microsoft.com/office/powerpoint/2010/main" val="3474823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989515033"/>
              </p:ext>
            </p:extLst>
          </p:nvPr>
        </p:nvGraphicFramePr>
        <p:xfrm>
          <a:off x="393700" y="1130300"/>
          <a:ext cx="8748713" cy="5280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WBS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" y="4994031"/>
            <a:ext cx="7710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Plenty of work… for scientists, engineers, managers....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812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194" y="1368627"/>
            <a:ext cx="5311128" cy="4499236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Surveys: Power Spectrum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94" y="1658520"/>
            <a:ext cx="380104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cosmological information </a:t>
            </a:r>
          </a:p>
          <a:p>
            <a:r>
              <a:rPr lang="en-US" dirty="0"/>
              <a:t>is in the Power Spectrum</a:t>
            </a:r>
          </a:p>
          <a:p>
            <a:endParaRPr lang="en-US" dirty="0"/>
          </a:p>
          <a:p>
            <a:r>
              <a:rPr lang="en-US" dirty="0"/>
              <a:t>How many redshifts are needed </a:t>
            </a:r>
          </a:p>
          <a:p>
            <a:r>
              <a:rPr lang="en-US" dirty="0"/>
              <a:t>to reach the maximum information?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need ~hundreds of millions</a:t>
            </a:r>
          </a:p>
          <a:p>
            <a:r>
              <a:rPr lang="en-US" dirty="0"/>
              <a:t> redshift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5225" y="6063175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Dodleson</a:t>
            </a:r>
            <a:r>
              <a:rPr lang="en-US" dirty="0"/>
              <a:t> et al. 2016, </a:t>
            </a:r>
            <a:r>
              <a:rPr lang="en-US" dirty="0" err="1"/>
              <a:t>Kneib</a:t>
            </a:r>
            <a:r>
              <a:rPr lang="en-US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7529201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H="1">
            <a:off x="2588343" y="1653662"/>
            <a:ext cx="33835" cy="363547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035" y="1599278"/>
            <a:ext cx="3846995" cy="37444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1969599" y="3321360"/>
            <a:ext cx="9060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1500 mm</a:t>
            </a:r>
            <a:endParaRPr lang="en-GB" sz="135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041855" y="5456595"/>
            <a:ext cx="3454809" cy="215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32787" y="5571596"/>
            <a:ext cx="9060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1486 mm</a:t>
            </a:r>
            <a:endParaRPr lang="en-GB" sz="135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6060917" y="2261019"/>
            <a:ext cx="13244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 = 14000 mm</a:t>
            </a:r>
            <a:endParaRPr lang="en-GB" sz="135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560142" y="1528105"/>
            <a:ext cx="936523" cy="147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54748" y="1155567"/>
            <a:ext cx="19255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14000 mm to exit pupil</a:t>
            </a:r>
            <a:endParaRPr lang="en-GB" sz="135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2881234" y="3075498"/>
            <a:ext cx="5982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Silica</a:t>
            </a:r>
            <a:endParaRPr lang="en-GB" sz="135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5766732" y="3075498"/>
            <a:ext cx="5982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Silica</a:t>
            </a:r>
            <a:endParaRPr lang="en-GB" sz="135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3837145" y="3081510"/>
            <a:ext cx="5982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Silica</a:t>
            </a:r>
            <a:endParaRPr lang="en-GB" sz="1350" dirty="0"/>
          </a:p>
        </p:txBody>
      </p:sp>
      <p:sp>
        <p:nvSpPr>
          <p:cNvPr id="25" name="TextBox 24"/>
          <p:cNvSpPr txBox="1"/>
          <p:nvPr/>
        </p:nvSpPr>
        <p:spPr>
          <a:xfrm>
            <a:off x="6543126" y="5123170"/>
            <a:ext cx="9060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Aspheric </a:t>
            </a:r>
            <a:endParaRPr lang="en-GB" sz="1350" dirty="0"/>
          </a:p>
        </p:txBody>
      </p:sp>
      <p:sp>
        <p:nvSpPr>
          <p:cNvPr id="26" name="Oval 25"/>
          <p:cNvSpPr/>
          <p:nvPr/>
        </p:nvSpPr>
        <p:spPr>
          <a:xfrm>
            <a:off x="5816738" y="2330749"/>
            <a:ext cx="95865" cy="888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" name="Oval 26"/>
          <p:cNvSpPr/>
          <p:nvPr/>
        </p:nvSpPr>
        <p:spPr>
          <a:xfrm>
            <a:off x="3381068" y="2419597"/>
            <a:ext cx="95865" cy="888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" name="Oval 27"/>
          <p:cNvSpPr/>
          <p:nvPr/>
        </p:nvSpPr>
        <p:spPr>
          <a:xfrm>
            <a:off x="3986705" y="2322214"/>
            <a:ext cx="95865" cy="888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9" name="Oval 28"/>
          <p:cNvSpPr/>
          <p:nvPr/>
        </p:nvSpPr>
        <p:spPr>
          <a:xfrm>
            <a:off x="4356346" y="2370146"/>
            <a:ext cx="95865" cy="888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" name="Oval 29"/>
          <p:cNvSpPr/>
          <p:nvPr/>
        </p:nvSpPr>
        <p:spPr>
          <a:xfrm>
            <a:off x="7282910" y="5217247"/>
            <a:ext cx="95865" cy="888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" name="TextBox 30"/>
          <p:cNvSpPr txBox="1"/>
          <p:nvPr/>
        </p:nvSpPr>
        <p:spPr>
          <a:xfrm>
            <a:off x="6584619" y="3338912"/>
            <a:ext cx="5790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F/3.0</a:t>
            </a:r>
            <a:endParaRPr lang="en-GB" sz="1350" dirty="0"/>
          </a:p>
        </p:txBody>
      </p:sp>
      <p:sp>
        <p:nvSpPr>
          <p:cNvPr id="32" name="Title 4"/>
          <p:cNvSpPr txBox="1">
            <a:spLocks/>
          </p:cNvSpPr>
          <p:nvPr/>
        </p:nvSpPr>
        <p:spPr>
          <a:xfrm>
            <a:off x="826294" y="0"/>
            <a:ext cx="8317706" cy="107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/>
              <a:t>3 Lenses Corrector</a:t>
            </a:r>
          </a:p>
        </p:txBody>
      </p:sp>
    </p:spTree>
    <p:extLst>
      <p:ext uri="{BB962C8B-B14F-4D97-AF65-F5344CB8AC3E}">
        <p14:creationId xmlns:p14="http://schemas.microsoft.com/office/powerpoint/2010/main" val="4032168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Spectroscopic Surveys Power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506416925"/>
              </p:ext>
            </p:extLst>
          </p:nvPr>
        </p:nvGraphicFramePr>
        <p:xfrm>
          <a:off x="393700" y="1130300"/>
          <a:ext cx="7765561" cy="3708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8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7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3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3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2110">
                <a:tc>
                  <a:txBody>
                    <a:bodyPr/>
                    <a:lstStyle/>
                    <a:p>
                      <a:r>
                        <a:rPr lang="en-US" dirty="0"/>
                        <a:t>Telescope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Area (m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Ω</a:t>
                      </a:r>
                      <a:r>
                        <a:rPr lang="en-US" dirty="0"/>
                        <a:t> (deg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</a:t>
                      </a:r>
                      <a:r>
                        <a:rPr lang="en-US" baseline="-25000" dirty="0" err="1"/>
                        <a:t>obj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AxΩxN</a:t>
                      </a:r>
                      <a:r>
                        <a:rPr lang="en-US" baseline="-25000" dirty="0" err="1"/>
                        <a:t>obj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r>
                        <a:rPr lang="en-US" dirty="0"/>
                        <a:t>AAT/2df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r>
                        <a:rPr lang="en-US" i="1" dirty="0"/>
                        <a:t>WHT/Weave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r>
                        <a:rPr lang="en-US" i="1" dirty="0"/>
                        <a:t>VISTA/4MOST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92160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r>
                        <a:rPr lang="en-US" i="1" dirty="0" err="1"/>
                        <a:t>Mayall</a:t>
                      </a:r>
                      <a:r>
                        <a:rPr lang="en-US" i="1" dirty="0"/>
                        <a:t>/DESI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r>
                        <a:rPr lang="en-US" i="1" dirty="0"/>
                        <a:t>VLT/MOONS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r>
                        <a:rPr lang="en-US" i="1" dirty="0"/>
                        <a:t>Subaru/PFS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152256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r>
                        <a:rPr lang="en-US" b="0" i="0" dirty="0"/>
                        <a:t>CFHT/MSE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604800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rgbClr val="FF0000"/>
                          </a:solidFill>
                        </a:rPr>
                        <a:t>SpecTel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6247500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28468" y="5022166"/>
            <a:ext cx="6353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Enhancing by a factor 10 the presently planned facilities</a:t>
            </a:r>
          </a:p>
          <a:p>
            <a:r>
              <a:rPr lang="en-US" b="1" dirty="0"/>
              <a:t>+Fully dedicated!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556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Low-Res Spectrographs: (20 cm size)</a:t>
            </a:r>
          </a:p>
          <a:p>
            <a:pPr lvl="1"/>
            <a:r>
              <a:rPr lang="en-US" dirty="0"/>
              <a:t>~20 (65 for IFU) </a:t>
            </a:r>
            <a:r>
              <a:rPr lang="it-IT" dirty="0"/>
              <a:t>1000 l/mm ,  </a:t>
            </a:r>
            <a:r>
              <a:rPr lang="en-US" dirty="0" err="1"/>
              <a:t>θ</a:t>
            </a:r>
            <a:r>
              <a:rPr lang="en-US" dirty="0"/>
              <a:t>=</a:t>
            </a:r>
            <a:r>
              <a:rPr lang="it-IT" dirty="0"/>
              <a:t>15.5 </a:t>
            </a:r>
            <a:r>
              <a:rPr lang="it-IT" dirty="0" err="1"/>
              <a:t>deg</a:t>
            </a:r>
            <a:r>
              <a:rPr lang="it-IT" dirty="0"/>
              <a:t>, </a:t>
            </a:r>
            <a:r>
              <a:rPr lang="it-IT" dirty="0" err="1"/>
              <a:t>λ</a:t>
            </a:r>
            <a:r>
              <a:rPr lang="it-IT" baseline="-25000" dirty="0" err="1"/>
              <a:t>c</a:t>
            </a:r>
            <a:r>
              <a:rPr lang="it-IT" dirty="0"/>
              <a:t> = 535 nm</a:t>
            </a:r>
            <a:endParaRPr lang="en-US" dirty="0"/>
          </a:p>
          <a:p>
            <a:pPr lvl="1"/>
            <a:r>
              <a:rPr lang="en-US" dirty="0"/>
              <a:t>~20 (65 for IFU) </a:t>
            </a:r>
            <a:r>
              <a:rPr lang="it-IT" dirty="0"/>
              <a:t>910 l/mm ,  </a:t>
            </a:r>
            <a:r>
              <a:rPr lang="en-US" dirty="0" err="1"/>
              <a:t>θ</a:t>
            </a:r>
            <a:r>
              <a:rPr lang="en-US" dirty="0"/>
              <a:t>=</a:t>
            </a:r>
            <a:r>
              <a:rPr lang="it-IT" dirty="0"/>
              <a:t>22.2 </a:t>
            </a:r>
            <a:r>
              <a:rPr lang="it-IT" dirty="0" err="1"/>
              <a:t>deg</a:t>
            </a:r>
            <a:r>
              <a:rPr lang="it-IT" dirty="0"/>
              <a:t>, </a:t>
            </a:r>
            <a:r>
              <a:rPr lang="it-IT" dirty="0" err="1"/>
              <a:t>λ</a:t>
            </a:r>
            <a:r>
              <a:rPr lang="it-IT" baseline="-25000" dirty="0" err="1"/>
              <a:t>c</a:t>
            </a:r>
            <a:r>
              <a:rPr lang="it-IT" dirty="0"/>
              <a:t> = 810 nm</a:t>
            </a:r>
            <a:endParaRPr lang="en-US" dirty="0"/>
          </a:p>
          <a:p>
            <a:r>
              <a:rPr lang="en-US" dirty="0"/>
              <a:t>High-Res Spectrographs: 2000, 2400, 3300 l/mm, (3 ranges, Hα to Ca II K), </a:t>
            </a:r>
            <a:r>
              <a:rPr lang="en-US" dirty="0" err="1"/>
              <a:t>θ</a:t>
            </a:r>
            <a:r>
              <a:rPr lang="en-US" dirty="0"/>
              <a:t>=44.1 </a:t>
            </a:r>
            <a:r>
              <a:rPr lang="en-US" dirty="0" err="1"/>
              <a:t>deg</a:t>
            </a:r>
            <a:endParaRPr lang="en-US" dirty="0"/>
          </a:p>
          <a:p>
            <a:pPr lvl="1"/>
            <a:r>
              <a:rPr lang="en-US" dirty="0"/>
              <a:t>Three slices (N</a:t>
            </a:r>
            <a:r>
              <a:rPr lang="en-US" baseline="-25000" dirty="0"/>
              <a:t>spectro</a:t>
            </a:r>
            <a:r>
              <a:rPr lang="en-US" dirty="0"/>
              <a:t>~18): 54 (18 each), 19*26 cm</a:t>
            </a:r>
          </a:p>
          <a:p>
            <a:pPr lvl="1"/>
            <a:r>
              <a:rPr lang="en-US" dirty="0"/>
              <a:t>Two slices (N</a:t>
            </a:r>
            <a:r>
              <a:rPr lang="en-US" baseline="-25000" dirty="0"/>
              <a:t>spectro</a:t>
            </a:r>
            <a:r>
              <a:rPr lang="en-US" dirty="0"/>
              <a:t>~12): 36 (12 each), 28*39 cm </a:t>
            </a:r>
          </a:p>
          <a:p>
            <a:pPr lvl="1"/>
            <a:r>
              <a:rPr lang="en-US" dirty="0"/>
              <a:t>No slices (N</a:t>
            </a:r>
            <a:r>
              <a:rPr lang="en-US" baseline="-25000" dirty="0"/>
              <a:t>spectro</a:t>
            </a:r>
            <a:r>
              <a:rPr lang="en-US" dirty="0"/>
              <a:t>~5):   15 (5 each),  56*77 cm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Gratings and trade offs..</a:t>
            </a:r>
          </a:p>
        </p:txBody>
      </p:sp>
    </p:spTree>
    <p:extLst>
      <p:ext uri="{BB962C8B-B14F-4D97-AF65-F5344CB8AC3E}">
        <p14:creationId xmlns:p14="http://schemas.microsoft.com/office/powerpoint/2010/main" val="1520498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1" b="601"/>
          <a:stretch>
            <a:fillRect/>
          </a:stretch>
        </p:blipFill>
        <p:spPr>
          <a:xfrm>
            <a:off x="142875" y="1882775"/>
            <a:ext cx="8844438" cy="4864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875" y="1085611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Q:  What facilities are most required for your research in 2020-2030?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0250" y="1448060"/>
            <a:ext cx="7448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4575 answers (avg. 3 per respondent)</a:t>
            </a:r>
          </a:p>
        </p:txBody>
      </p:sp>
      <p:sp>
        <p:nvSpPr>
          <p:cNvPr id="9" name="Oval 8"/>
          <p:cNvSpPr/>
          <p:nvPr/>
        </p:nvSpPr>
        <p:spPr>
          <a:xfrm>
            <a:off x="95250" y="4603750"/>
            <a:ext cx="3143250" cy="6350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10" y="50799"/>
            <a:ext cx="8280390" cy="10348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ESO Science Priorities - II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7500" y="3730625"/>
            <a:ext cx="328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most desired facility not being constructed by ESO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492500" y="4143375"/>
            <a:ext cx="1905000" cy="6826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55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7D997C-061F-8147-94D8-FCFB737E2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A40CD4-93D4-244E-A39A-2CAD0E255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27704-8C8B-EE40-BAC7-72B0976623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Missing facility.. </a:t>
            </a:r>
          </a:p>
          <a:p>
            <a:r>
              <a:rPr lang="en-US" dirty="0"/>
              <a:t>Something new….</a:t>
            </a:r>
          </a:p>
          <a:p>
            <a:r>
              <a:rPr lang="en-US" dirty="0"/>
              <a:t>Instrument friendly</a:t>
            </a:r>
          </a:p>
          <a:p>
            <a:r>
              <a:rPr lang="en-US" dirty="0"/>
              <a:t> Targeted– concepts presented at SPIE 2016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995BDC-85E3-6D4B-91A8-FD75BF1B0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genesis</a:t>
            </a:r>
          </a:p>
        </p:txBody>
      </p:sp>
    </p:spTree>
    <p:extLst>
      <p:ext uri="{BB962C8B-B14F-4D97-AF65-F5344CB8AC3E}">
        <p14:creationId xmlns:p14="http://schemas.microsoft.com/office/powerpoint/2010/main" val="4263428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80F5C6-76D2-9B42-9DE4-B87CF8658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66A719-23CD-B54F-B30A-2BA5422FA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3425FF-2C7C-2F40-A90B-5A58591CAAB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32037" y="1130300"/>
            <a:ext cx="8272039" cy="52800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2E88099-068A-6348-84EE-46B1B5E2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‘Ring’ Telescope</a:t>
            </a:r>
          </a:p>
        </p:txBody>
      </p:sp>
    </p:spTree>
    <p:extLst>
      <p:ext uri="{BB962C8B-B14F-4D97-AF65-F5344CB8AC3E}">
        <p14:creationId xmlns:p14="http://schemas.microsoft.com/office/powerpoint/2010/main" val="530531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936C29-96EB-7440-97D6-1EB9B8AB6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C7E5E7-0C43-2F4D-9016-763E10996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3AD0B3-5CE8-EC4C-AFF9-5F93401D546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321097" y="1130300"/>
            <a:ext cx="6893919" cy="52800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C23CD0-98E5-9B49-A407-2C9C0E6D8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‘</a:t>
            </a:r>
            <a:r>
              <a:rPr lang="en-US" dirty="0" err="1"/>
              <a:t>Fibre</a:t>
            </a:r>
            <a:r>
              <a:rPr lang="en-US" dirty="0"/>
              <a:t>’ Telescope</a:t>
            </a:r>
          </a:p>
        </p:txBody>
      </p:sp>
    </p:spTree>
    <p:extLst>
      <p:ext uri="{BB962C8B-B14F-4D97-AF65-F5344CB8AC3E}">
        <p14:creationId xmlns:p14="http://schemas.microsoft.com/office/powerpoint/2010/main" val="2353474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Australian decadal plan 2016-2025</a:t>
            </a:r>
          </a:p>
          <a:p>
            <a:r>
              <a:rPr lang="en-US" dirty="0"/>
              <a:t>NOAO: LSST best complement (</a:t>
            </a:r>
            <a:r>
              <a:rPr lang="en-US" dirty="0" err="1"/>
              <a:t>Najita</a:t>
            </a:r>
            <a:r>
              <a:rPr lang="en-US" dirty="0"/>
              <a:t> et al. 2016)</a:t>
            </a:r>
          </a:p>
          <a:p>
            <a:r>
              <a:rPr lang="en-US" u="sng" dirty="0"/>
              <a:t>French-Canadian MSE: Science cases &amp; proposal </a:t>
            </a:r>
            <a:r>
              <a:rPr lang="en-US" sz="1800" dirty="0"/>
              <a:t>(</a:t>
            </a:r>
            <a:r>
              <a:rPr lang="en-US" sz="1800" dirty="0" err="1"/>
              <a:t>McConnachie</a:t>
            </a:r>
            <a:r>
              <a:rPr lang="en-US" sz="1800" dirty="0"/>
              <a:t> et al. 2016, 2018)</a:t>
            </a:r>
          </a:p>
          <a:p>
            <a:r>
              <a:rPr lang="en-US" b="1" u="sng" dirty="0"/>
              <a:t>ESO working group</a:t>
            </a:r>
            <a:r>
              <a:rPr lang="en-US" dirty="0"/>
              <a:t>… (R. Ellis, Chair , ESO)</a:t>
            </a:r>
          </a:p>
          <a:p>
            <a:pPr lvl="1"/>
            <a:r>
              <a:rPr lang="en-US" dirty="0"/>
              <a:t>Missing facility with highest demand from community survey 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Highly Requested Facility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970671" y="4754880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Ellis et al. 2017: 2017arXiv170101976E</a:t>
            </a:r>
          </a:p>
        </p:txBody>
      </p:sp>
    </p:spTree>
    <p:extLst>
      <p:ext uri="{BB962C8B-B14F-4D97-AF65-F5344CB8AC3E}">
        <p14:creationId xmlns:p14="http://schemas.microsoft.com/office/powerpoint/2010/main" val="2096260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9</a:t>
            </a:fld>
            <a:endParaRPr lang="en-GB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Galactic Science </a:t>
            </a:r>
          </a:p>
        </p:txBody>
      </p:sp>
      <p:pic>
        <p:nvPicPr>
          <p:cNvPr id="11" name="Picture 10" descr="PastedGraphic-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" y="2689159"/>
            <a:ext cx="4365104" cy="2471653"/>
          </a:xfrm>
          <a:prstGeom prst="rect">
            <a:avLst/>
          </a:prstGeom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206375" y="1083028"/>
            <a:ext cx="8875888" cy="7267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The Milky Way as a Model Organism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58" y="5909933"/>
            <a:ext cx="9086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Ages, abundances &amp; orbits of ~50-100 million stars throughout the Local Group</a:t>
            </a:r>
          </a:p>
        </p:txBody>
      </p:sp>
      <p:pic>
        <p:nvPicPr>
          <p:cNvPr id="7" name="Picture 6" descr="mw_streams_eqmap_labe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037" y="2715079"/>
            <a:ext cx="4865950" cy="2526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74" y="2020459"/>
            <a:ext cx="41563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Stellar chemistry and kinematics as probes of physical processes for galaxy assembly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19572" y="2058147"/>
            <a:ext cx="41563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Kinematics and ages of stars in Galactic streams as probe of the dark matter halo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290" y="5160815"/>
            <a:ext cx="272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A. </a:t>
            </a:r>
            <a:r>
              <a:rPr lang="en-US" sz="1600" dirty="0" err="1">
                <a:solidFill>
                  <a:srgbClr val="FF0000"/>
                </a:solidFill>
              </a:rPr>
              <a:t>Recio</a:t>
            </a:r>
            <a:r>
              <a:rPr lang="en-US" sz="1600" dirty="0">
                <a:solidFill>
                  <a:srgbClr val="FF0000"/>
                </a:solidFill>
              </a:rPr>
              <a:t>-Blanco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49765" y="5188515"/>
            <a:ext cx="272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</a:rPr>
              <a:t>P. </a:t>
            </a:r>
            <a:r>
              <a:rPr lang="en-US" sz="1600" dirty="0" err="1">
                <a:solidFill>
                  <a:srgbClr val="FF0000"/>
                </a:solidFill>
              </a:rPr>
              <a:t>Diez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Milano December 18: Spectroscopic Facility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52886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ESO">
      <a:dk1>
        <a:srgbClr val="000000"/>
      </a:dk1>
      <a:lt1>
        <a:sysClr val="window" lastClr="FFFFFF"/>
      </a:lt1>
      <a:dk2>
        <a:srgbClr val="1F6CB4"/>
      </a:dk2>
      <a:lt2>
        <a:srgbClr val="EEECE1"/>
      </a:lt2>
      <a:accent1>
        <a:srgbClr val="3A6CB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47825B93-C41B-634C-8C19-6684364CDDE0}" vid="{5694D0ED-7C81-A449-A8F4-E3AC2F796C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16D2408B93DF40BA108CD2988DD55F" ma:contentTypeVersion="2" ma:contentTypeDescription="Create a new document." ma:contentTypeScope="" ma:versionID="0df1f75800124b8710582673894150d0">
  <xsd:schema xmlns:xsd="http://www.w3.org/2001/XMLSchema" xmlns:xs="http://www.w3.org/2001/XMLSchema" xmlns:p="http://schemas.microsoft.com/office/2006/metadata/properties" xmlns:ns3="fe6bf98e-3663-4d33-9299-74b2d3a86f36" targetNamespace="http://schemas.microsoft.com/office/2006/metadata/properties" ma:root="true" ma:fieldsID="264aebd59b55cf4b0c486b778e6c0fc7" ns3:_="">
    <xsd:import namespace="fe6bf98e-3663-4d33-9299-74b2d3a86f3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bf98e-3663-4d33-9299-74b2d3a86f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8482DC-F63D-4F72-99C2-7E2EDBBEE2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6bf98e-3663-4d33-9299-74b2d3a86f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DDB58B-840D-4625-8126-FFD9D3F770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2AD29B-D4DB-4F39-98CD-A659600F68C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e6bf98e-3663-4d33-9299-74b2d3a86f36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eso_official_ppt_arial_2018(1)</Template>
  <TotalTime>1078</TotalTime>
  <Words>2428</Words>
  <Application>Microsoft Macintosh PowerPoint</Application>
  <PresentationFormat>On-screen Show (4:3)</PresentationFormat>
  <Paragraphs>520</Paragraphs>
  <Slides>39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ＭＳ Ｐゴシック</vt:lpstr>
      <vt:lpstr>Arial</vt:lpstr>
      <vt:lpstr>Calibri</vt:lpstr>
      <vt:lpstr>Courier New</vt:lpstr>
      <vt:lpstr>MV Boli</vt:lpstr>
      <vt:lpstr>Wingdings</vt:lpstr>
      <vt:lpstr>Default Theme</vt:lpstr>
      <vt:lpstr>Document</vt:lpstr>
      <vt:lpstr>Future Spectroscopic Facility  L. Pasquini, ESO </vt:lpstr>
      <vt:lpstr>What</vt:lpstr>
      <vt:lpstr>ESO Science Priorities - I</vt:lpstr>
      <vt:lpstr>ESO Science Priorities - II</vt:lpstr>
      <vt:lpstr>Technical genesis</vt:lpstr>
      <vt:lpstr>The ‘Ring’ Telescope</vt:lpstr>
      <vt:lpstr>The ‘Fibre’ Telescope</vt:lpstr>
      <vt:lpstr>A Highly Requested Facility</vt:lpstr>
      <vt:lpstr>Galactic Science </vt:lpstr>
      <vt:lpstr>Four key answers </vt:lpstr>
      <vt:lpstr>Illustrative Survey</vt:lpstr>
      <vt:lpstr>Extragalactic Science</vt:lpstr>
      <vt:lpstr>Illustrative Surveys</vt:lpstr>
      <vt:lpstr>LSST and Transient Science</vt:lpstr>
      <vt:lpstr>Synergies! Legacy!</vt:lpstr>
      <vt:lpstr>Science Requirements (ESO WG)</vt:lpstr>
      <vt:lpstr>A Telescope Option</vt:lpstr>
      <vt:lpstr>PowerPoint Presentation</vt:lpstr>
      <vt:lpstr>Corrector with Innovative ADC</vt:lpstr>
      <vt:lpstr>Concept Telescope</vt:lpstr>
      <vt:lpstr>A Ω product (m2 deg2)</vt:lpstr>
      <vt:lpstr>Concept Low-Res Spectrographs</vt:lpstr>
      <vt:lpstr>PowerPoint Presentation</vt:lpstr>
      <vt:lpstr>High Res. Spectrograph</vt:lpstr>
      <vt:lpstr>Recent Facts </vt:lpstr>
      <vt:lpstr>Spectroscopic Surveys</vt:lpstr>
      <vt:lpstr>MUSE  </vt:lpstr>
      <vt:lpstr>Short Term</vt:lpstr>
      <vt:lpstr> Summary</vt:lpstr>
      <vt:lpstr>Backup Slides</vt:lpstr>
      <vt:lpstr>Concept Fibre Positioner</vt:lpstr>
      <vt:lpstr>Small size pupil?</vt:lpstr>
      <vt:lpstr>11.4m Costs</vt:lpstr>
      <vt:lpstr>PowerPoint Presentation</vt:lpstr>
      <vt:lpstr>TOP WBS</vt:lpstr>
      <vt:lpstr>Surveys: Power Spectrum </vt:lpstr>
      <vt:lpstr>PowerPoint Presentation</vt:lpstr>
      <vt:lpstr>Spectroscopic Surveys Power</vt:lpstr>
      <vt:lpstr>Gratings and trade offs..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 Saint-Hilaire</dc:creator>
  <cp:lastModifiedBy>Microsoft Office User</cp:lastModifiedBy>
  <cp:revision>45</cp:revision>
  <dcterms:created xsi:type="dcterms:W3CDTF">2018-10-04T16:52:46Z</dcterms:created>
  <dcterms:modified xsi:type="dcterms:W3CDTF">2018-12-13T08:28:48Z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0x010100CB16D2408B93DF40BA108CD2988DD55F</vt:lpwstr>
  </property>
</Properties>
</file>