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30275213" cy="42803763"/>
  <p:notesSz cx="6742113" cy="9875838"/>
  <p:defaultTextStyle>
    <a:defPPr>
      <a:defRPr lang="ja-JP"/>
    </a:defPPr>
    <a:lvl1pPr marL="0" algn="l" defTabSz="2087941" rtl="0" eaLnBrk="1" latinLnBrk="0" hangingPunct="1">
      <a:defRPr kumimoji="1" sz="8200" kern="1200">
        <a:solidFill>
          <a:schemeClr val="tx1"/>
        </a:solidFill>
        <a:latin typeface="+mn-lt"/>
        <a:ea typeface="+mn-ea"/>
        <a:cs typeface="+mn-cs"/>
      </a:defRPr>
    </a:lvl1pPr>
    <a:lvl2pPr marL="2087941" algn="l" defTabSz="2087941" rtl="0" eaLnBrk="1" latinLnBrk="0" hangingPunct="1">
      <a:defRPr kumimoji="1" sz="8200" kern="1200">
        <a:solidFill>
          <a:schemeClr val="tx1"/>
        </a:solidFill>
        <a:latin typeface="+mn-lt"/>
        <a:ea typeface="+mn-ea"/>
        <a:cs typeface="+mn-cs"/>
      </a:defRPr>
    </a:lvl2pPr>
    <a:lvl3pPr marL="4175882" algn="l" defTabSz="2087941" rtl="0" eaLnBrk="1" latinLnBrk="0" hangingPunct="1">
      <a:defRPr kumimoji="1" sz="8200" kern="1200">
        <a:solidFill>
          <a:schemeClr val="tx1"/>
        </a:solidFill>
        <a:latin typeface="+mn-lt"/>
        <a:ea typeface="+mn-ea"/>
        <a:cs typeface="+mn-cs"/>
      </a:defRPr>
    </a:lvl3pPr>
    <a:lvl4pPr marL="6263823" algn="l" defTabSz="2087941" rtl="0" eaLnBrk="1" latinLnBrk="0" hangingPunct="1">
      <a:defRPr kumimoji="1" sz="8200" kern="1200">
        <a:solidFill>
          <a:schemeClr val="tx1"/>
        </a:solidFill>
        <a:latin typeface="+mn-lt"/>
        <a:ea typeface="+mn-ea"/>
        <a:cs typeface="+mn-cs"/>
      </a:defRPr>
    </a:lvl4pPr>
    <a:lvl5pPr marL="8351764" algn="l" defTabSz="2087941" rtl="0" eaLnBrk="1" latinLnBrk="0" hangingPunct="1">
      <a:defRPr kumimoji="1" sz="8200" kern="1200">
        <a:solidFill>
          <a:schemeClr val="tx1"/>
        </a:solidFill>
        <a:latin typeface="+mn-lt"/>
        <a:ea typeface="+mn-ea"/>
        <a:cs typeface="+mn-cs"/>
      </a:defRPr>
    </a:lvl5pPr>
    <a:lvl6pPr marL="10439705" algn="l" defTabSz="2087941" rtl="0" eaLnBrk="1" latinLnBrk="0" hangingPunct="1">
      <a:defRPr kumimoji="1" sz="8200" kern="1200">
        <a:solidFill>
          <a:schemeClr val="tx1"/>
        </a:solidFill>
        <a:latin typeface="+mn-lt"/>
        <a:ea typeface="+mn-ea"/>
        <a:cs typeface="+mn-cs"/>
      </a:defRPr>
    </a:lvl6pPr>
    <a:lvl7pPr marL="12527646" algn="l" defTabSz="2087941" rtl="0" eaLnBrk="1" latinLnBrk="0" hangingPunct="1">
      <a:defRPr kumimoji="1" sz="8200" kern="1200">
        <a:solidFill>
          <a:schemeClr val="tx1"/>
        </a:solidFill>
        <a:latin typeface="+mn-lt"/>
        <a:ea typeface="+mn-ea"/>
        <a:cs typeface="+mn-cs"/>
      </a:defRPr>
    </a:lvl7pPr>
    <a:lvl8pPr marL="14615587" algn="l" defTabSz="2087941" rtl="0" eaLnBrk="1" latinLnBrk="0" hangingPunct="1">
      <a:defRPr kumimoji="1" sz="8200" kern="1200">
        <a:solidFill>
          <a:schemeClr val="tx1"/>
        </a:solidFill>
        <a:latin typeface="+mn-lt"/>
        <a:ea typeface="+mn-ea"/>
        <a:cs typeface="+mn-cs"/>
      </a:defRPr>
    </a:lvl8pPr>
    <a:lvl9pPr marL="16703528" algn="l" defTabSz="2087941" rtl="0" eaLnBrk="1" latinLnBrk="0" hangingPunct="1">
      <a:defRPr kumimoji="1" sz="8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1">
          <p15:clr>
            <a:srgbClr val="A4A3A4"/>
          </p15:clr>
        </p15:guide>
        <p15:guide id="2" pos="91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0432FF"/>
    <a:srgbClr val="FF4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20158" autoAdjust="0"/>
    <p:restoredTop sz="97397" autoAdjust="0"/>
  </p:normalViewPr>
  <p:slideViewPr>
    <p:cSldViewPr snapToObjects="1" showGuides="1">
      <p:cViewPr>
        <p:scale>
          <a:sx n="40" d="100"/>
          <a:sy n="40" d="100"/>
        </p:scale>
        <p:origin x="6180" y="-2586"/>
      </p:cViewPr>
      <p:guideLst>
        <p:guide orient="horz" pos="13481"/>
        <p:guide pos="917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55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55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DA9C7F-30C0-D84B-B931-DB86158223A3}" type="datetimeFigureOut">
              <a:rPr kumimoji="1" lang="ja-JP" altLang="en-US" smtClean="0"/>
              <a:t>2019/9/7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93925" y="1235075"/>
            <a:ext cx="2354263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80333"/>
            <a:ext cx="2921582" cy="4955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8971" y="9380333"/>
            <a:ext cx="2921582" cy="4955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924CAF-DBD6-C445-917E-67848C9D0B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9994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24CAF-DBD6-C445-917E-67848C9D0B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1982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270641" y="13296913"/>
            <a:ext cx="25733931" cy="9175066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4541282" y="24255466"/>
            <a:ext cx="21192649" cy="1093873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87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5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63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517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397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27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155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703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9E5B-F0B7-8145-94E2-A746C206D41D}" type="datetimeFigureOut">
              <a:rPr lang="ja-JP" altLang="en-US" smtClean="0"/>
              <a:pPr/>
              <a:t>2019/9/7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CDA61-1DFD-5B4C-8552-D72479052F1A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9E5B-F0B7-8145-94E2-A746C206D41D}" type="datetimeFigureOut">
              <a:rPr lang="ja-JP" altLang="en-US" smtClean="0"/>
              <a:pPr/>
              <a:t>2019/9/7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CDA61-1DFD-5B4C-8552-D72479052F1A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2676283" y="10700944"/>
            <a:ext cx="22548726" cy="22794985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5014332" y="10700944"/>
            <a:ext cx="67157362" cy="22794985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9E5B-F0B7-8145-94E2-A746C206D41D}" type="datetimeFigureOut">
              <a:rPr lang="ja-JP" altLang="en-US" smtClean="0"/>
              <a:pPr/>
              <a:t>2019/9/7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CDA61-1DFD-5B4C-8552-D72479052F1A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9E5B-F0B7-8145-94E2-A746C206D41D}" type="datetimeFigureOut">
              <a:rPr lang="ja-JP" altLang="en-US" smtClean="0"/>
              <a:pPr/>
              <a:t>2019/9/7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CDA61-1DFD-5B4C-8552-D72479052F1A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91533" y="27505384"/>
            <a:ext cx="25733931" cy="8501303"/>
          </a:xfrm>
        </p:spPr>
        <p:txBody>
          <a:bodyPr anchor="t"/>
          <a:lstStyle>
            <a:lvl1pPr algn="l">
              <a:defRPr sz="183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2391533" y="18142064"/>
            <a:ext cx="25733931" cy="9363320"/>
          </a:xfrm>
        </p:spPr>
        <p:txBody>
          <a:bodyPr anchor="b"/>
          <a:lstStyle>
            <a:lvl1pPr marL="0" indent="0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1pPr>
            <a:lvl2pPr marL="2087941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 marL="4175882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3pPr>
            <a:lvl4pPr marL="6263823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8351764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10439705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252764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4615587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6703528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9E5B-F0B7-8145-94E2-A746C206D41D}" type="datetimeFigureOut">
              <a:rPr lang="ja-JP" altLang="en-US" smtClean="0"/>
              <a:pPr/>
              <a:t>2019/9/7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CDA61-1DFD-5B4C-8552-D72479052F1A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5014332" y="62332983"/>
            <a:ext cx="44850417" cy="176317812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369338" y="62332983"/>
            <a:ext cx="44855671" cy="176317812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9E5B-F0B7-8145-94E2-A746C206D41D}" type="datetimeFigureOut">
              <a:rPr lang="ja-JP" altLang="en-US" smtClean="0"/>
              <a:pPr/>
              <a:t>2019/9/7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CDA61-1DFD-5B4C-8552-D72479052F1A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13761" y="1714135"/>
            <a:ext cx="27247692" cy="7133961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1513761" y="9581308"/>
            <a:ext cx="13376810" cy="3993033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7941" indent="0">
              <a:buNone/>
              <a:defRPr sz="9100" b="1"/>
            </a:lvl2pPr>
            <a:lvl3pPr marL="4175882" indent="0">
              <a:buNone/>
              <a:defRPr sz="8200" b="1"/>
            </a:lvl3pPr>
            <a:lvl4pPr marL="6263823" indent="0">
              <a:buNone/>
              <a:defRPr sz="7300" b="1"/>
            </a:lvl4pPr>
            <a:lvl5pPr marL="8351764" indent="0">
              <a:buNone/>
              <a:defRPr sz="7300" b="1"/>
            </a:lvl5pPr>
            <a:lvl6pPr marL="10439705" indent="0">
              <a:buNone/>
              <a:defRPr sz="7300" b="1"/>
            </a:lvl6pPr>
            <a:lvl7pPr marL="12527646" indent="0">
              <a:buNone/>
              <a:defRPr sz="7300" b="1"/>
            </a:lvl7pPr>
            <a:lvl8pPr marL="14615587" indent="0">
              <a:buNone/>
              <a:defRPr sz="7300" b="1"/>
            </a:lvl8pPr>
            <a:lvl9pPr marL="16703528" indent="0">
              <a:buNone/>
              <a:defRPr sz="73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1513761" y="13574342"/>
            <a:ext cx="13376810" cy="24661708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15379389" y="9581308"/>
            <a:ext cx="13382065" cy="3993033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7941" indent="0">
              <a:buNone/>
              <a:defRPr sz="9100" b="1"/>
            </a:lvl2pPr>
            <a:lvl3pPr marL="4175882" indent="0">
              <a:buNone/>
              <a:defRPr sz="8200" b="1"/>
            </a:lvl3pPr>
            <a:lvl4pPr marL="6263823" indent="0">
              <a:buNone/>
              <a:defRPr sz="7300" b="1"/>
            </a:lvl4pPr>
            <a:lvl5pPr marL="8351764" indent="0">
              <a:buNone/>
              <a:defRPr sz="7300" b="1"/>
            </a:lvl5pPr>
            <a:lvl6pPr marL="10439705" indent="0">
              <a:buNone/>
              <a:defRPr sz="7300" b="1"/>
            </a:lvl6pPr>
            <a:lvl7pPr marL="12527646" indent="0">
              <a:buNone/>
              <a:defRPr sz="7300" b="1"/>
            </a:lvl7pPr>
            <a:lvl8pPr marL="14615587" indent="0">
              <a:buNone/>
              <a:defRPr sz="7300" b="1"/>
            </a:lvl8pPr>
            <a:lvl9pPr marL="16703528" indent="0">
              <a:buNone/>
              <a:defRPr sz="73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15379389" y="13574342"/>
            <a:ext cx="13382065" cy="24661708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9E5B-F0B7-8145-94E2-A746C206D41D}" type="datetimeFigureOut">
              <a:rPr lang="ja-JP" altLang="en-US" smtClean="0"/>
              <a:pPr/>
              <a:t>2019/9/7</a:t>
            </a:fld>
            <a:endParaRPr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CDA61-1DFD-5B4C-8552-D72479052F1A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9E5B-F0B7-8145-94E2-A746C206D41D}" type="datetimeFigureOut">
              <a:rPr lang="ja-JP" altLang="en-US" smtClean="0"/>
              <a:pPr/>
              <a:t>2019/9/7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CDA61-1DFD-5B4C-8552-D72479052F1A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9E5B-F0B7-8145-94E2-A746C206D41D}" type="datetimeFigureOut">
              <a:rPr lang="ja-JP" altLang="en-US" smtClean="0"/>
              <a:pPr/>
              <a:t>2019/9/7</a:t>
            </a:fld>
            <a:endParaRPr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CDA61-1DFD-5B4C-8552-D72479052F1A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13763" y="1704224"/>
            <a:ext cx="9960336" cy="7252860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1836767" y="1704227"/>
            <a:ext cx="16924685" cy="36531826"/>
          </a:xfrm>
        </p:spPr>
        <p:txBody>
          <a:bodyPr/>
          <a:lstStyle>
            <a:lvl1pPr>
              <a:defRPr sz="14600"/>
            </a:lvl1pPr>
            <a:lvl2pPr>
              <a:defRPr sz="12800"/>
            </a:lvl2pPr>
            <a:lvl3pPr>
              <a:defRPr sz="110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513763" y="8957087"/>
            <a:ext cx="9960336" cy="29278966"/>
          </a:xfrm>
        </p:spPr>
        <p:txBody>
          <a:bodyPr/>
          <a:lstStyle>
            <a:lvl1pPr marL="0" indent="0">
              <a:buNone/>
              <a:defRPr sz="6400"/>
            </a:lvl1pPr>
            <a:lvl2pPr marL="2087941" indent="0">
              <a:buNone/>
              <a:defRPr sz="5500"/>
            </a:lvl2pPr>
            <a:lvl3pPr marL="4175882" indent="0">
              <a:buNone/>
              <a:defRPr sz="4600"/>
            </a:lvl3pPr>
            <a:lvl4pPr marL="6263823" indent="0">
              <a:buNone/>
              <a:defRPr sz="4100"/>
            </a:lvl4pPr>
            <a:lvl5pPr marL="8351764" indent="0">
              <a:buNone/>
              <a:defRPr sz="4100"/>
            </a:lvl5pPr>
            <a:lvl6pPr marL="10439705" indent="0">
              <a:buNone/>
              <a:defRPr sz="4100"/>
            </a:lvl6pPr>
            <a:lvl7pPr marL="12527646" indent="0">
              <a:buNone/>
              <a:defRPr sz="4100"/>
            </a:lvl7pPr>
            <a:lvl8pPr marL="14615587" indent="0">
              <a:buNone/>
              <a:defRPr sz="4100"/>
            </a:lvl8pPr>
            <a:lvl9pPr marL="16703528" indent="0">
              <a:buNone/>
              <a:defRPr sz="41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9E5B-F0B7-8145-94E2-A746C206D41D}" type="datetimeFigureOut">
              <a:rPr lang="ja-JP" altLang="en-US" smtClean="0"/>
              <a:pPr/>
              <a:t>2019/9/7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CDA61-1DFD-5B4C-8552-D72479052F1A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934154" y="29962634"/>
            <a:ext cx="18165128" cy="3537259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5934154" y="3824595"/>
            <a:ext cx="18165128" cy="25682258"/>
          </a:xfrm>
        </p:spPr>
        <p:txBody>
          <a:bodyPr/>
          <a:lstStyle>
            <a:lvl1pPr marL="0" indent="0">
              <a:buNone/>
              <a:defRPr sz="14600"/>
            </a:lvl1pPr>
            <a:lvl2pPr marL="2087941" indent="0">
              <a:buNone/>
              <a:defRPr sz="12800"/>
            </a:lvl2pPr>
            <a:lvl3pPr marL="4175882" indent="0">
              <a:buNone/>
              <a:defRPr sz="11000"/>
            </a:lvl3pPr>
            <a:lvl4pPr marL="6263823" indent="0">
              <a:buNone/>
              <a:defRPr sz="9100"/>
            </a:lvl4pPr>
            <a:lvl5pPr marL="8351764" indent="0">
              <a:buNone/>
              <a:defRPr sz="9100"/>
            </a:lvl5pPr>
            <a:lvl6pPr marL="10439705" indent="0">
              <a:buNone/>
              <a:defRPr sz="9100"/>
            </a:lvl6pPr>
            <a:lvl7pPr marL="12527646" indent="0">
              <a:buNone/>
              <a:defRPr sz="9100"/>
            </a:lvl7pPr>
            <a:lvl8pPr marL="14615587" indent="0">
              <a:buNone/>
              <a:defRPr sz="9100"/>
            </a:lvl8pPr>
            <a:lvl9pPr marL="16703528" indent="0">
              <a:buNone/>
              <a:defRPr sz="91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5934154" y="33499893"/>
            <a:ext cx="18165128" cy="5023494"/>
          </a:xfrm>
        </p:spPr>
        <p:txBody>
          <a:bodyPr/>
          <a:lstStyle>
            <a:lvl1pPr marL="0" indent="0">
              <a:buNone/>
              <a:defRPr sz="6400"/>
            </a:lvl1pPr>
            <a:lvl2pPr marL="2087941" indent="0">
              <a:buNone/>
              <a:defRPr sz="5500"/>
            </a:lvl2pPr>
            <a:lvl3pPr marL="4175882" indent="0">
              <a:buNone/>
              <a:defRPr sz="4600"/>
            </a:lvl3pPr>
            <a:lvl4pPr marL="6263823" indent="0">
              <a:buNone/>
              <a:defRPr sz="4100"/>
            </a:lvl4pPr>
            <a:lvl5pPr marL="8351764" indent="0">
              <a:buNone/>
              <a:defRPr sz="4100"/>
            </a:lvl5pPr>
            <a:lvl6pPr marL="10439705" indent="0">
              <a:buNone/>
              <a:defRPr sz="4100"/>
            </a:lvl6pPr>
            <a:lvl7pPr marL="12527646" indent="0">
              <a:buNone/>
              <a:defRPr sz="4100"/>
            </a:lvl7pPr>
            <a:lvl8pPr marL="14615587" indent="0">
              <a:buNone/>
              <a:defRPr sz="4100"/>
            </a:lvl8pPr>
            <a:lvl9pPr marL="16703528" indent="0">
              <a:buNone/>
              <a:defRPr sz="41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9E5B-F0B7-8145-94E2-A746C206D41D}" type="datetimeFigureOut">
              <a:rPr lang="ja-JP" altLang="en-US" smtClean="0"/>
              <a:pPr/>
              <a:t>2019/9/7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CDA61-1DFD-5B4C-8552-D72479052F1A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1513761" y="1714135"/>
            <a:ext cx="27247692" cy="7133961"/>
          </a:xfrm>
          <a:prstGeom prst="rect">
            <a:avLst/>
          </a:prstGeom>
        </p:spPr>
        <p:txBody>
          <a:bodyPr vert="horz" lIns="417588" tIns="208794" rIns="417588" bIns="208794" rtlCol="0" anchor="ctr">
            <a:normAutofit/>
          </a:bodyPr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1513761" y="9987548"/>
            <a:ext cx="27247692" cy="28248505"/>
          </a:xfrm>
          <a:prstGeom prst="rect">
            <a:avLst/>
          </a:prstGeom>
        </p:spPr>
        <p:txBody>
          <a:bodyPr vert="horz" lIns="417588" tIns="208794" rIns="417588" bIns="208794" rtlCol="0">
            <a:normAutofit/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1513761" y="39672750"/>
            <a:ext cx="7064216" cy="2278904"/>
          </a:xfrm>
          <a:prstGeom prst="rect">
            <a:avLst/>
          </a:prstGeom>
        </p:spPr>
        <p:txBody>
          <a:bodyPr vert="horz" lIns="417588" tIns="208794" rIns="417588" bIns="208794" rtlCol="0" anchor="ctr"/>
          <a:lstStyle>
            <a:lvl1pPr algn="l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269E5B-F0B7-8145-94E2-A746C206D41D}" type="datetimeFigureOut">
              <a:rPr lang="ja-JP" altLang="en-US" smtClean="0"/>
              <a:pPr/>
              <a:t>2019/9/7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10344031" y="39672750"/>
            <a:ext cx="9587151" cy="2278904"/>
          </a:xfrm>
          <a:prstGeom prst="rect">
            <a:avLst/>
          </a:prstGeom>
        </p:spPr>
        <p:txBody>
          <a:bodyPr vert="horz" lIns="417588" tIns="208794" rIns="417588" bIns="208794" rtlCol="0" anchor="ctr"/>
          <a:lstStyle>
            <a:lvl1pPr algn="ct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21697236" y="39672750"/>
            <a:ext cx="7064216" cy="2278904"/>
          </a:xfrm>
          <a:prstGeom prst="rect">
            <a:avLst/>
          </a:prstGeom>
        </p:spPr>
        <p:txBody>
          <a:bodyPr vert="horz" lIns="417588" tIns="208794" rIns="417588" bIns="208794" rtlCol="0" anchor="ctr"/>
          <a:lstStyle>
            <a:lvl1pPr algn="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CDA61-1DFD-5B4C-8552-D72479052F1A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087941" rtl="0" eaLnBrk="1" latinLnBrk="0" hangingPunct="1">
        <a:spcBef>
          <a:spcPct val="0"/>
        </a:spcBef>
        <a:buNone/>
        <a:defRPr kumimoji="1" sz="20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65956" indent="-1565956" algn="l" defTabSz="2087941" rtl="0" eaLnBrk="1" latinLnBrk="0" hangingPunct="1">
        <a:spcBef>
          <a:spcPct val="20000"/>
        </a:spcBef>
        <a:buFont typeface="Arial"/>
        <a:buChar char="•"/>
        <a:defRPr kumimoji="1" sz="14600" kern="1200">
          <a:solidFill>
            <a:schemeClr val="tx1"/>
          </a:solidFill>
          <a:latin typeface="+mn-lt"/>
          <a:ea typeface="+mn-ea"/>
          <a:cs typeface="+mn-cs"/>
        </a:defRPr>
      </a:lvl1pPr>
      <a:lvl2pPr marL="3392904" indent="-1304963" algn="l" defTabSz="2087941" rtl="0" eaLnBrk="1" latinLnBrk="0" hangingPunct="1">
        <a:spcBef>
          <a:spcPct val="20000"/>
        </a:spcBef>
        <a:buFont typeface="Arial"/>
        <a:buChar char="–"/>
        <a:defRPr kumimoji="1" sz="12800" kern="1200">
          <a:solidFill>
            <a:schemeClr val="tx1"/>
          </a:solidFill>
          <a:latin typeface="+mn-lt"/>
          <a:ea typeface="+mn-ea"/>
          <a:cs typeface="+mn-cs"/>
        </a:defRPr>
      </a:lvl2pPr>
      <a:lvl3pPr marL="5219852" indent="-1043970" algn="l" defTabSz="2087941" rtl="0" eaLnBrk="1" latinLnBrk="0" hangingPunct="1">
        <a:spcBef>
          <a:spcPct val="20000"/>
        </a:spcBef>
        <a:buFont typeface="Arial"/>
        <a:buChar char="•"/>
        <a:defRPr kumimoji="1" sz="11000" kern="1200">
          <a:solidFill>
            <a:schemeClr val="tx1"/>
          </a:solidFill>
          <a:latin typeface="+mn-lt"/>
          <a:ea typeface="+mn-ea"/>
          <a:cs typeface="+mn-cs"/>
        </a:defRPr>
      </a:lvl3pPr>
      <a:lvl4pPr marL="7307793" indent="-1043970" algn="l" defTabSz="2087941" rtl="0" eaLnBrk="1" latinLnBrk="0" hangingPunct="1">
        <a:spcBef>
          <a:spcPct val="20000"/>
        </a:spcBef>
        <a:buFont typeface="Arial"/>
        <a:buChar char="–"/>
        <a:defRPr kumimoji="1"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395734" indent="-1043970" algn="l" defTabSz="2087941" rtl="0" eaLnBrk="1" latinLnBrk="0" hangingPunct="1">
        <a:spcBef>
          <a:spcPct val="20000"/>
        </a:spcBef>
        <a:buFont typeface="Arial"/>
        <a:buChar char="»"/>
        <a:defRPr kumimoji="1"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11483675" indent="-1043970" algn="l" defTabSz="2087941" rtl="0" eaLnBrk="1" latinLnBrk="0" hangingPunct="1">
        <a:spcBef>
          <a:spcPct val="20000"/>
        </a:spcBef>
        <a:buFont typeface="Arial"/>
        <a:buChar char="•"/>
        <a:defRPr kumimoji="1"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71616" indent="-1043970" algn="l" defTabSz="2087941" rtl="0" eaLnBrk="1" latinLnBrk="0" hangingPunct="1">
        <a:spcBef>
          <a:spcPct val="20000"/>
        </a:spcBef>
        <a:buFont typeface="Arial"/>
        <a:buChar char="•"/>
        <a:defRPr kumimoji="1"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59557" indent="-1043970" algn="l" defTabSz="2087941" rtl="0" eaLnBrk="1" latinLnBrk="0" hangingPunct="1">
        <a:spcBef>
          <a:spcPct val="20000"/>
        </a:spcBef>
        <a:buFont typeface="Arial"/>
        <a:buChar char="•"/>
        <a:defRPr kumimoji="1"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47498" indent="-1043970" algn="l" defTabSz="2087941" rtl="0" eaLnBrk="1" latinLnBrk="0" hangingPunct="1">
        <a:spcBef>
          <a:spcPct val="20000"/>
        </a:spcBef>
        <a:buFont typeface="Arial"/>
        <a:buChar char="•"/>
        <a:defRPr kumimoji="1"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2087941" rtl="0" eaLnBrk="1" latinLnBrk="0" hangingPunct="1">
        <a:defRPr kumimoji="1"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7941" algn="l" defTabSz="2087941" rtl="0" eaLnBrk="1" latinLnBrk="0" hangingPunct="1">
        <a:defRPr kumimoji="1"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5882" algn="l" defTabSz="2087941" rtl="0" eaLnBrk="1" latinLnBrk="0" hangingPunct="1">
        <a:defRPr kumimoji="1"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3823" algn="l" defTabSz="2087941" rtl="0" eaLnBrk="1" latinLnBrk="0" hangingPunct="1">
        <a:defRPr kumimoji="1"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51764" algn="l" defTabSz="2087941" rtl="0" eaLnBrk="1" latinLnBrk="0" hangingPunct="1">
        <a:defRPr kumimoji="1"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39705" algn="l" defTabSz="2087941" rtl="0" eaLnBrk="1" latinLnBrk="0" hangingPunct="1">
        <a:defRPr kumimoji="1"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27646" algn="l" defTabSz="2087941" rtl="0" eaLnBrk="1" latinLnBrk="0" hangingPunct="1">
        <a:defRPr kumimoji="1"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5587" algn="l" defTabSz="2087941" rtl="0" eaLnBrk="1" latinLnBrk="0" hangingPunct="1">
        <a:defRPr kumimoji="1"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03528" algn="l" defTabSz="2087941" rtl="0" eaLnBrk="1" latinLnBrk="0" hangingPunct="1">
        <a:defRPr kumimoji="1"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>
            <a:extLst>
              <a:ext uri="{FF2B5EF4-FFF2-40B4-BE49-F238E27FC236}">
                <a16:creationId xmlns:a16="http://schemas.microsoft.com/office/drawing/2014/main" id="{4368D151-4535-4803-B9F2-CCCA8211BA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22005" y="19072289"/>
            <a:ext cx="11225491" cy="5069148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68F1744B-BD28-45BC-A3DC-B79BB08D8A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349" y="13216133"/>
            <a:ext cx="14473609" cy="11169734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449322" y="303537"/>
            <a:ext cx="29375733" cy="14465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ja-JP" sz="8800" dirty="0"/>
              <a:t>AGN Fe-K reverberation lags explained by the outflow (#413) 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49322" y="1953823"/>
            <a:ext cx="29375733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ja-JP" sz="4800" dirty="0"/>
              <a:t>Ken  Ebisawa (ISAS/JAXA)</a:t>
            </a:r>
            <a:r>
              <a:rPr lang="ja-JP" altLang="en-US" sz="4800" dirty="0"/>
              <a:t> </a:t>
            </a:r>
            <a:r>
              <a:rPr lang="en-US" altLang="ja-JP" sz="4800" dirty="0"/>
              <a:t>and</a:t>
            </a:r>
            <a:r>
              <a:rPr lang="ja-JP" altLang="en-US" sz="4800" dirty="0"/>
              <a:t> </a:t>
            </a:r>
            <a:r>
              <a:rPr lang="en-US" altLang="ja-JP" sz="4800" dirty="0"/>
              <a:t>Misaki</a:t>
            </a:r>
            <a:r>
              <a:rPr lang="ja-JP" altLang="en-US" sz="4800" dirty="0"/>
              <a:t> </a:t>
            </a:r>
            <a:r>
              <a:rPr lang="en-US" altLang="ja-JP" sz="4800" dirty="0"/>
              <a:t>Mizumoto</a:t>
            </a:r>
            <a:r>
              <a:rPr lang="ja-JP" altLang="en-US" sz="4800" dirty="0"/>
              <a:t> </a:t>
            </a:r>
            <a:r>
              <a:rPr lang="en-US" altLang="ja-JP" sz="4800" dirty="0"/>
              <a:t>(Durham University)</a:t>
            </a:r>
            <a:endParaRPr kumimoji="1" lang="ja-JP" altLang="en-US" sz="48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49322" y="2943024"/>
            <a:ext cx="17392964" cy="70173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ja-JP" sz="5400" b="1" i="1" dirty="0">
                <a:solidFill>
                  <a:srgbClr val="FF0000"/>
                </a:solidFill>
              </a:rPr>
              <a:t>“Lamp-post” model does not work </a:t>
            </a:r>
            <a:br>
              <a:rPr lang="en-US" altLang="ja-JP" sz="5400" b="1" i="1" dirty="0">
                <a:solidFill>
                  <a:srgbClr val="FF0000"/>
                </a:solidFill>
              </a:rPr>
            </a:br>
            <a:r>
              <a:rPr lang="en-US" altLang="ja-JP" sz="4400" dirty="0"/>
              <a:t>Short Fe-K reverberation lags of an order of  ~100 sec are commonly observed in Type I Seyfert galaxies. If the observed timescale is interpreted as the light-travel time, an extremely compact X-ray emitting corona (“lamp-post”) is suggest to locate very close to the black hole.  However, the lamp-post model cannot explain the deep Fe-K dip found  in the RMS spectra of MCG-6-30-15 and  IRAS13224-3809  (e.g., Inoue and Matsumoto 2003;  Mizumoto et al. 2018).  Instead, the deep RMS Fe-K dip is naturally explained by variation of the partial absorber in the line-of-sight (e.g., Inoue, Miyakawa and Ebisawa 2011;  Miyakawa, Ebisawa and  Inoue 2012).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95520" y="10261478"/>
            <a:ext cx="29375734" cy="29546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ja-JP" sz="5400" b="1" i="1" dirty="0">
                <a:solidFill>
                  <a:srgbClr val="FF0000"/>
                </a:solidFill>
              </a:rPr>
              <a:t>AGN outflow explains both the Fe-K lag and energy spectra </a:t>
            </a:r>
          </a:p>
          <a:p>
            <a:r>
              <a:rPr lang="en-US" altLang="ja-JP" sz="4400" dirty="0"/>
              <a:t>We carried out a precise Monte-Carlo simulation of the Fe-K reverberation lags expected from AGN outflow  (Mizumoto  et al. 2019). We assumed a realistic biconical geometry of the outflow, which is highly photo-ionized. As a result, we quantitatively explained not only the short Fe-K reverberation lags but also their spectral shape observed from 1H0707-405 and Ark 564.</a:t>
            </a:r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DEC49DEE-F608-4DB3-9ABC-B964A4F20B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57" y="30833722"/>
            <a:ext cx="17789368" cy="7803827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BA8E6CE0-A2E5-4DEB-B6AC-E7324194A35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45" t="48557"/>
          <a:stretch/>
        </p:blipFill>
        <p:spPr>
          <a:xfrm>
            <a:off x="18511269" y="30844325"/>
            <a:ext cx="10993876" cy="7911484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0AD284A-8E57-4680-93F7-1084A9AC5304}"/>
              </a:ext>
            </a:extLst>
          </p:cNvPr>
          <p:cNvSpPr txBox="1"/>
          <p:nvPr/>
        </p:nvSpPr>
        <p:spPr>
          <a:xfrm>
            <a:off x="18099128" y="2977810"/>
            <a:ext cx="11818157" cy="66479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ja-JP" sz="5400" b="1" i="1" dirty="0">
                <a:solidFill>
                  <a:srgbClr val="FF0000"/>
                </a:solidFill>
              </a:rPr>
              <a:t>“Apparently “ short Fe-K lag is due to dilution</a:t>
            </a:r>
            <a:endParaRPr lang="ja-JP" altLang="en-US" sz="5400" b="1" i="1" dirty="0">
              <a:solidFill>
                <a:srgbClr val="FF0000"/>
              </a:solidFill>
            </a:endParaRPr>
          </a:p>
          <a:p>
            <a:r>
              <a:rPr lang="en-US" altLang="ja-JP" sz="5400" dirty="0"/>
              <a:t>T</a:t>
            </a:r>
            <a:r>
              <a:rPr lang="en-US" altLang="ja-JP" sz="4400" dirty="0"/>
              <a:t>he apparently short Fe-K lag is a </a:t>
            </a:r>
            <a:r>
              <a:rPr lang="en-US" altLang="ja-JP" sz="4400" dirty="0" err="1"/>
              <a:t>natu</a:t>
            </a:r>
            <a:r>
              <a:rPr lang="ja-JP" altLang="en-US" sz="4400" dirty="0" err="1"/>
              <a:t>ｒ</a:t>
            </a:r>
            <a:r>
              <a:rPr lang="en-US" altLang="ja-JP" sz="4400" dirty="0"/>
              <a:t>al consequence of the reprocessing out of the line of site, where the time delay is ~1000 sec, such that the Fe-K photon lags are "diluted" by the direct photons which are not lagged and ~10 times more copious in the Fe-K energy band (e.g. Miller et al. 2010;  Mizumoto et al. 2018).</a:t>
            </a:r>
            <a:endParaRPr kumimoji="1" lang="ja-JP" altLang="en-US" sz="44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4AB95DC-F071-42EE-AA58-6026D24EA572}"/>
              </a:ext>
            </a:extLst>
          </p:cNvPr>
          <p:cNvSpPr txBox="1"/>
          <p:nvPr/>
        </p:nvSpPr>
        <p:spPr>
          <a:xfrm>
            <a:off x="14239822" y="13481001"/>
            <a:ext cx="15587416" cy="58169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ja-JP" sz="5400" b="1" i="1" dirty="0">
                <a:solidFill>
                  <a:srgbClr val="FF0000"/>
                </a:solidFill>
              </a:rPr>
              <a:t>Outflow geometry constrained from the lag and spectral features</a:t>
            </a:r>
            <a:endParaRPr lang="ja-JP" altLang="en-US" sz="5400" b="1" i="1" dirty="0">
              <a:solidFill>
                <a:srgbClr val="FF0000"/>
              </a:solidFill>
            </a:endParaRPr>
          </a:p>
          <a:p>
            <a:r>
              <a:rPr lang="en-US" altLang="ja-JP" sz="4400" dirty="0"/>
              <a:t>These sources show very similar Fe-K lag features, but the Fe-K spectral features are very different; 1H0707-405 shows a strong P-</a:t>
            </a:r>
            <a:r>
              <a:rPr lang="en-US" altLang="ja-JP" sz="4400" dirty="0" err="1"/>
              <a:t>Cygni</a:t>
            </a:r>
            <a:r>
              <a:rPr lang="en-US" altLang="ja-JP" sz="4400" dirty="0"/>
              <a:t> profile while Ark 564 shows a much weaker spectral signature.  These spectral differences are understood assuming a large outflow solid-angle in the line-of-sight in 1H0707-405 , and a smaller outflow solid-angle out of the line-of-sight in Ark 564.</a:t>
            </a:r>
            <a:endParaRPr kumimoji="1" lang="ja-JP" altLang="en-US" sz="4400" dirty="0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672757" y="24177663"/>
            <a:ext cx="29298497" cy="70173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ja-JP" sz="5400" b="1" i="1" dirty="0">
                <a:solidFill>
                  <a:srgbClr val="FF0000"/>
                </a:solidFill>
              </a:rPr>
              <a:t>“Hot-inner and Clumpy-outer wind model” explains the overall spectral variations </a:t>
            </a:r>
            <a:br>
              <a:rPr lang="en-US" altLang="ja-JP" sz="5400" b="1" i="1" dirty="0">
                <a:solidFill>
                  <a:srgbClr val="FF0000"/>
                </a:solidFill>
              </a:rPr>
            </a:br>
            <a:r>
              <a:rPr lang="en-US" altLang="ja-JP" sz="4400" dirty="0"/>
              <a:t>The hot-inner outflow will eventually get fragmented  into outer clumpy clouds, which may have internal structure, due to instability.  Such outer clumpy clouds cause partial covering of the central X-ray source and apparent spectral variations below ~10 keV.  Consequently, the “</a:t>
            </a:r>
            <a:r>
              <a:rPr lang="en-US" altLang="ja-JP" sz="4400" dirty="0">
                <a:solidFill>
                  <a:srgbClr val="FF0000"/>
                </a:solidFill>
              </a:rPr>
              <a:t>Hot-inner and Clumpy-outer Wind</a:t>
            </a:r>
            <a:r>
              <a:rPr lang="en-US" altLang="ja-JP" sz="4400" dirty="0"/>
              <a:t>” model  simultaneously explains both the Fe-K reverberation lags and spectral variations of Seyfert galaxies.   In fact, variation of the double layer partial absorber can explain most of the soft (&lt;10 keV) spectral variations of 1H0707-405 (Mizumoto, Ebisawa and Sameshima 2014), IRAS13224-3809 (Yamasaki et al. 2016) and other &gt;20 Seyfert galaxies (Iso et al. 2016) .  Furthermore,  only change of the partial covering fraction and the  power-law normalization can explain  0.2-78 keV energy spectral variations of MCG-6-30-15, NGC 4593, NGC 1365, Swift J2127.4+5654</a:t>
            </a:r>
            <a:r>
              <a:rPr lang="ja-JP" altLang="en-US" sz="4400" dirty="0"/>
              <a:t> </a:t>
            </a:r>
            <a:r>
              <a:rPr lang="en-US" altLang="ja-JP" sz="4400" dirty="0"/>
              <a:t>and</a:t>
            </a:r>
            <a:r>
              <a:rPr lang="ja-JP" altLang="en-US" sz="4400" dirty="0"/>
              <a:t> </a:t>
            </a:r>
            <a:r>
              <a:rPr lang="en-US" altLang="ja-JP" sz="4400" dirty="0"/>
              <a:t>MCG-5-23-16 (Kusunoki et al. 2019).</a:t>
            </a:r>
            <a:r>
              <a:rPr lang="ja-JP" altLang="en-US" sz="4400" dirty="0"/>
              <a:t>　</a:t>
            </a:r>
            <a:r>
              <a:rPr lang="en-US" altLang="ja-JP" sz="4400" dirty="0"/>
              <a:t>Spectral variation of NGC5548 over 17 years is similarly explained, only that the soft excess component below &lt; 1 keV is significantly variable in a timescale of years (Midooka et al. poster #440).  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007E1C1-4E99-4D9C-85D8-E260639F363D}"/>
              </a:ext>
            </a:extLst>
          </p:cNvPr>
          <p:cNvSpPr txBox="1"/>
          <p:nvPr/>
        </p:nvSpPr>
        <p:spPr>
          <a:xfrm>
            <a:off x="648335" y="38631359"/>
            <a:ext cx="29176721" cy="37856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ja-JP" sz="4800" b="1" dirty="0"/>
              <a:t>References: </a:t>
            </a:r>
            <a:r>
              <a:rPr lang="en-US" altLang="ja-JP" sz="4800" dirty="0"/>
              <a:t>Inoue, H. and Matsumoto, C. 2003, PASJ, 55,625 ; Inoue, H., Miyakawa, T and Ebisawa, K. 2011, PASJ, 63, S669;  Iso, N. et al. 2016, PASJ, 68 (SP1), S27; Kusunoki E. et al. 2019, in prep. (Univ. of Tokyo MSc thesis 2017); Miller, L. et al. 2010, MNRAS, 408, 1928; Mizumoto, M. Ebisawa, K. and Sameshima, H. 2014, PASJ, 66(6), 122; Mizumoto, M. et al. 2019, 482, 5316; Mizumoto, M. et al. 2018, PASJ, 70(3), 42; Mizumoto, M. et al. 2019, MNRAS, 482, 5316;  </a:t>
            </a:r>
            <a:r>
              <a:rPr kumimoji="1" lang="en-US" altLang="ja-JP" sz="4800" dirty="0"/>
              <a:t>Miyakawa, T., Ebisawa, K. and Inoue, H. 2012, PASJ, 64, 140; </a:t>
            </a:r>
            <a:r>
              <a:rPr lang="en-US" altLang="ja-JP" sz="4800" dirty="0"/>
              <a:t>Yamasaki, H. et al. 2016, PASJ, 68)5), 80</a:t>
            </a:r>
            <a:endParaRPr kumimoji="1" lang="ja-JP" altLang="en-US" sz="4800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4475147-85BA-4CD7-9195-FBE25426D99A}"/>
              </a:ext>
            </a:extLst>
          </p:cNvPr>
          <p:cNvSpPr txBox="1"/>
          <p:nvPr/>
        </p:nvSpPr>
        <p:spPr>
          <a:xfrm>
            <a:off x="20231958" y="34032660"/>
            <a:ext cx="6671726" cy="138499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800" dirty="0"/>
              <a:t>NGC1365(</a:t>
            </a:r>
            <a:r>
              <a:rPr kumimoji="1" lang="en-US" altLang="ja-JP" sz="2800" dirty="0" err="1"/>
              <a:t>XMM+NuSTAR</a:t>
            </a:r>
            <a:r>
              <a:rPr kumimoji="1" lang="en-US" altLang="ja-JP" sz="2800" dirty="0"/>
              <a:t>) spectral variation explained only change of the partial covering fraction and the power-normalization</a:t>
            </a:r>
            <a:endParaRPr kumimoji="1" lang="ja-JP" altLang="en-US" sz="2800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31A51B6-3133-409D-8BB9-9A9BE976C8F0}"/>
              </a:ext>
            </a:extLst>
          </p:cNvPr>
          <p:cNvSpPr txBox="1"/>
          <p:nvPr/>
        </p:nvSpPr>
        <p:spPr>
          <a:xfrm>
            <a:off x="2286874" y="31050953"/>
            <a:ext cx="155554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i="1" dirty="0"/>
              <a:t>Hot-inner and Clumpy-outer wind model by Mizumoto et al. (2019)</a:t>
            </a:r>
            <a:endParaRPr kumimoji="1" lang="ja-JP" altLang="en-US" sz="4400" i="1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53FFCE0-20C5-4C06-89BA-6860F3213FD7}"/>
              </a:ext>
            </a:extLst>
          </p:cNvPr>
          <p:cNvSpPr txBox="1"/>
          <p:nvPr/>
        </p:nvSpPr>
        <p:spPr>
          <a:xfrm>
            <a:off x="15124521" y="19599671"/>
            <a:ext cx="3908186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4000" dirty="0"/>
              <a:t>Ark564:</a:t>
            </a:r>
            <a:r>
              <a:rPr lang="en-US" altLang="ja-JP" sz="4000" dirty="0"/>
              <a:t>Geometry</a:t>
            </a:r>
            <a:endParaRPr kumimoji="1" lang="ja-JP" altLang="en-US" sz="4000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194D619D-36B2-4A44-B074-D661A40446A6}"/>
              </a:ext>
            </a:extLst>
          </p:cNvPr>
          <p:cNvSpPr txBox="1"/>
          <p:nvPr/>
        </p:nvSpPr>
        <p:spPr>
          <a:xfrm>
            <a:off x="24853056" y="19599671"/>
            <a:ext cx="4974182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4000" dirty="0"/>
              <a:t>1H0707-405:</a:t>
            </a:r>
            <a:r>
              <a:rPr kumimoji="1" lang="en-US" altLang="ja-JP" sz="4000" dirty="0"/>
              <a:t>Geometry</a:t>
            </a:r>
            <a:endParaRPr kumimoji="1" lang="ja-JP" altLang="en-US" sz="4000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471C1640-003F-4FEA-A0E7-4C661624EF4F}"/>
              </a:ext>
            </a:extLst>
          </p:cNvPr>
          <p:cNvSpPr txBox="1"/>
          <p:nvPr/>
        </p:nvSpPr>
        <p:spPr>
          <a:xfrm>
            <a:off x="1652875" y="16063066"/>
            <a:ext cx="3421129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3600" dirty="0"/>
              <a:t>Ark564:</a:t>
            </a:r>
            <a:r>
              <a:rPr lang="en-US" altLang="ja-JP" sz="3600" dirty="0"/>
              <a:t>spectrum</a:t>
            </a:r>
            <a:endParaRPr kumimoji="1" lang="ja-JP" altLang="en-US" sz="3600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745974DE-0823-4401-9571-C2A06114BE58}"/>
              </a:ext>
            </a:extLst>
          </p:cNvPr>
          <p:cNvSpPr txBox="1"/>
          <p:nvPr/>
        </p:nvSpPr>
        <p:spPr>
          <a:xfrm>
            <a:off x="8401546" y="16001281"/>
            <a:ext cx="4381328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3600" dirty="0"/>
              <a:t>1H0707-405:spectrum</a:t>
            </a:r>
            <a:endParaRPr kumimoji="1" lang="ja-JP" altLang="en-US" sz="3600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9AE8754D-886B-4BAF-A0C2-AB21B3455952}"/>
              </a:ext>
            </a:extLst>
          </p:cNvPr>
          <p:cNvSpPr txBox="1"/>
          <p:nvPr/>
        </p:nvSpPr>
        <p:spPr>
          <a:xfrm>
            <a:off x="1933305" y="22555750"/>
            <a:ext cx="2731517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3600" dirty="0"/>
              <a:t>Ark564:</a:t>
            </a:r>
            <a:r>
              <a:rPr lang="en-US" altLang="ja-JP" sz="3600" dirty="0"/>
              <a:t>Fe lag</a:t>
            </a:r>
            <a:endParaRPr kumimoji="1" lang="ja-JP" altLang="en-US" sz="3600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EEDF3CD5-EC4C-4F3B-A9AD-DAC0B3A5A9D7}"/>
              </a:ext>
            </a:extLst>
          </p:cNvPr>
          <p:cNvSpPr txBox="1"/>
          <p:nvPr/>
        </p:nvSpPr>
        <p:spPr>
          <a:xfrm>
            <a:off x="8749970" y="22697584"/>
            <a:ext cx="3691716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3600" dirty="0"/>
              <a:t>1H0707-405:Fe lag</a:t>
            </a:r>
            <a:endParaRPr kumimoji="1" lang="ja-JP" altLang="en-US" sz="3600" dirty="0"/>
          </a:p>
        </p:txBody>
      </p: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2F315FFB-8AFF-432E-BBBB-A30F4ED9A8C7}"/>
              </a:ext>
            </a:extLst>
          </p:cNvPr>
          <p:cNvCxnSpPr>
            <a:cxnSpLocks/>
            <a:stCxn id="35" idx="0"/>
          </p:cNvCxnSpPr>
          <p:nvPr/>
        </p:nvCxnSpPr>
        <p:spPr>
          <a:xfrm flipV="1">
            <a:off x="2676169" y="14419623"/>
            <a:ext cx="552532" cy="186802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012A31F7-6FD5-4EB2-BE05-07CA642DF12D}"/>
              </a:ext>
            </a:extLst>
          </p:cNvPr>
          <p:cNvSpPr txBox="1"/>
          <p:nvPr/>
        </p:nvSpPr>
        <p:spPr>
          <a:xfrm>
            <a:off x="1642809" y="14606425"/>
            <a:ext cx="2066720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rgbClr val="FF0000"/>
                </a:solidFill>
              </a:rPr>
              <a:t>Direct component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28D0F602-F39D-4AD1-BB16-C76C5FC710E4}"/>
              </a:ext>
            </a:extLst>
          </p:cNvPr>
          <p:cNvSpPr txBox="1"/>
          <p:nvPr/>
        </p:nvSpPr>
        <p:spPr>
          <a:xfrm>
            <a:off x="10243510" y="15523647"/>
            <a:ext cx="2066720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rgbClr val="FF0000"/>
                </a:solidFill>
              </a:rPr>
              <a:t>Direct component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164DD997-607D-40D7-BF9B-39CCFBFCAD13}"/>
              </a:ext>
            </a:extLst>
          </p:cNvPr>
          <p:cNvSpPr txBox="1"/>
          <p:nvPr/>
        </p:nvSpPr>
        <p:spPr>
          <a:xfrm>
            <a:off x="3800726" y="14849153"/>
            <a:ext cx="3168352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000" dirty="0">
                <a:solidFill>
                  <a:srgbClr val="0432FF"/>
                </a:solidFill>
              </a:rPr>
              <a:t>Wind reflection component</a:t>
            </a:r>
            <a:endParaRPr kumimoji="1" lang="ja-JP" altLang="en-US" sz="2000" dirty="0">
              <a:solidFill>
                <a:srgbClr val="0432FF"/>
              </a:solidFill>
            </a:endParaRPr>
          </a:p>
        </p:txBody>
      </p:sp>
      <p:cxnSp>
        <p:nvCxnSpPr>
          <p:cNvPr id="48" name="直線矢印コネクタ 47">
            <a:extLst>
              <a:ext uri="{FF2B5EF4-FFF2-40B4-BE49-F238E27FC236}">
                <a16:creationId xmlns:a16="http://schemas.microsoft.com/office/drawing/2014/main" id="{1D94FFF2-18DA-479D-915A-DFF3B351FB19}"/>
              </a:ext>
            </a:extLst>
          </p:cNvPr>
          <p:cNvCxnSpPr>
            <a:cxnSpLocks/>
            <a:stCxn id="44" idx="2"/>
          </p:cNvCxnSpPr>
          <p:nvPr/>
        </p:nvCxnSpPr>
        <p:spPr>
          <a:xfrm>
            <a:off x="5384902" y="15249263"/>
            <a:ext cx="239336" cy="442113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E6294104-FE32-4148-9D0B-76A5B27A908E}"/>
              </a:ext>
            </a:extLst>
          </p:cNvPr>
          <p:cNvSpPr txBox="1"/>
          <p:nvPr/>
        </p:nvSpPr>
        <p:spPr>
          <a:xfrm>
            <a:off x="8553081" y="15055046"/>
            <a:ext cx="3168352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000" dirty="0">
                <a:solidFill>
                  <a:srgbClr val="0432FF"/>
                </a:solidFill>
              </a:rPr>
              <a:t>Wind reflection component</a:t>
            </a:r>
            <a:endParaRPr kumimoji="1" lang="ja-JP" altLang="en-US" sz="2000" dirty="0">
              <a:solidFill>
                <a:srgbClr val="0432FF"/>
              </a:solidFill>
            </a:endParaRPr>
          </a:p>
        </p:txBody>
      </p:sp>
      <p:cxnSp>
        <p:nvCxnSpPr>
          <p:cNvPr id="55" name="直線矢印コネクタ 54">
            <a:extLst>
              <a:ext uri="{FF2B5EF4-FFF2-40B4-BE49-F238E27FC236}">
                <a16:creationId xmlns:a16="http://schemas.microsoft.com/office/drawing/2014/main" id="{643C43D1-7ADD-445D-BE3E-9AD999BF9494}"/>
              </a:ext>
            </a:extLst>
          </p:cNvPr>
          <p:cNvCxnSpPr>
            <a:cxnSpLocks/>
          </p:cNvCxnSpPr>
          <p:nvPr/>
        </p:nvCxnSpPr>
        <p:spPr>
          <a:xfrm flipV="1">
            <a:off x="9713641" y="14606425"/>
            <a:ext cx="155806" cy="441794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直線矢印コネクタ 57">
            <a:extLst>
              <a:ext uri="{FF2B5EF4-FFF2-40B4-BE49-F238E27FC236}">
                <a16:creationId xmlns:a16="http://schemas.microsoft.com/office/drawing/2014/main" id="{49AF677C-5469-4FDF-B048-E8291A701657}"/>
              </a:ext>
            </a:extLst>
          </p:cNvPr>
          <p:cNvCxnSpPr>
            <a:cxnSpLocks/>
          </p:cNvCxnSpPr>
          <p:nvPr/>
        </p:nvCxnSpPr>
        <p:spPr>
          <a:xfrm flipV="1">
            <a:off x="12334594" y="15677778"/>
            <a:ext cx="170815" cy="13598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直線矢印コネクタ 59">
            <a:extLst>
              <a:ext uri="{FF2B5EF4-FFF2-40B4-BE49-F238E27FC236}">
                <a16:creationId xmlns:a16="http://schemas.microsoft.com/office/drawing/2014/main" id="{52333406-5839-48C1-BDE2-587D779C1DA7}"/>
              </a:ext>
            </a:extLst>
          </p:cNvPr>
          <p:cNvCxnSpPr>
            <a:cxnSpLocks/>
            <a:stCxn id="61" idx="0"/>
          </p:cNvCxnSpPr>
          <p:nvPr/>
        </p:nvCxnSpPr>
        <p:spPr>
          <a:xfrm flipV="1">
            <a:off x="5272260" y="17075379"/>
            <a:ext cx="351978" cy="406470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028AE9C5-5E43-487A-8200-DD09417E733A}"/>
              </a:ext>
            </a:extLst>
          </p:cNvPr>
          <p:cNvSpPr txBox="1"/>
          <p:nvPr/>
        </p:nvSpPr>
        <p:spPr>
          <a:xfrm>
            <a:off x="3804807" y="17481849"/>
            <a:ext cx="2934906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rgbClr val="00B050"/>
                </a:solidFill>
              </a:rPr>
              <a:t>Disk reflection component</a:t>
            </a:r>
            <a:endParaRPr kumimoji="1" lang="ja-JP" altLang="en-US" sz="2000" dirty="0">
              <a:solidFill>
                <a:srgbClr val="00B050"/>
              </a:solidFill>
            </a:endParaRPr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746AFD06-DDD5-4A83-AEEA-45AF5CC6A810}"/>
              </a:ext>
            </a:extLst>
          </p:cNvPr>
          <p:cNvSpPr txBox="1"/>
          <p:nvPr/>
        </p:nvSpPr>
        <p:spPr>
          <a:xfrm>
            <a:off x="8687973" y="16691568"/>
            <a:ext cx="2934906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rgbClr val="00B050"/>
                </a:solidFill>
              </a:rPr>
              <a:t>Disk reflection component</a:t>
            </a:r>
            <a:endParaRPr kumimoji="1" lang="ja-JP" altLang="en-US" sz="2000" dirty="0">
              <a:solidFill>
                <a:srgbClr val="00B050"/>
              </a:solidFill>
            </a:endParaRPr>
          </a:p>
        </p:txBody>
      </p:sp>
      <p:cxnSp>
        <p:nvCxnSpPr>
          <p:cNvPr id="65" name="直線矢印コネクタ 64">
            <a:extLst>
              <a:ext uri="{FF2B5EF4-FFF2-40B4-BE49-F238E27FC236}">
                <a16:creationId xmlns:a16="http://schemas.microsoft.com/office/drawing/2014/main" id="{FE5A7652-4F7E-4851-9219-D68E1025A102}"/>
              </a:ext>
            </a:extLst>
          </p:cNvPr>
          <p:cNvCxnSpPr>
            <a:cxnSpLocks/>
          </p:cNvCxnSpPr>
          <p:nvPr/>
        </p:nvCxnSpPr>
        <p:spPr>
          <a:xfrm>
            <a:off x="10064580" y="17083076"/>
            <a:ext cx="249199" cy="398773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u Gothic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Yu Gothic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995</TotalTime>
  <Words>533</Words>
  <Application>Microsoft Office PowerPoint</Application>
  <PresentationFormat>ユーザー設定</PresentationFormat>
  <Paragraphs>26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Yu Gothic</vt:lpstr>
      <vt:lpstr>Arial</vt:lpstr>
      <vt:lpstr>Calibri</vt:lpstr>
      <vt:lpstr>Office テーマ</vt:lpstr>
      <vt:lpstr>PowerPoint プレゼンテーション</vt:lpstr>
    </vt:vector>
  </TitlesOfParts>
  <Company>宇宙航空研究開発機構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海老沢 研</dc:creator>
  <cp:lastModifiedBy>ebisawa1962@gmail.com</cp:lastModifiedBy>
  <cp:revision>300</cp:revision>
  <cp:lastPrinted>2019-09-07T12:45:58Z</cp:lastPrinted>
  <dcterms:created xsi:type="dcterms:W3CDTF">2012-09-29T14:43:33Z</dcterms:created>
  <dcterms:modified xsi:type="dcterms:W3CDTF">2019-09-07T14:02:48Z</dcterms:modified>
</cp:coreProperties>
</file>