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5" r:id="rId1"/>
    <p:sldMasterId id="2147483881" r:id="rId2"/>
  </p:sldMasterIdLst>
  <p:notesMasterIdLst>
    <p:notesMasterId r:id="rId28"/>
  </p:notesMasterIdLst>
  <p:sldIdLst>
    <p:sldId id="289" r:id="rId3"/>
    <p:sldId id="258" r:id="rId4"/>
    <p:sldId id="287" r:id="rId5"/>
    <p:sldId id="285" r:id="rId6"/>
    <p:sldId id="286" r:id="rId7"/>
    <p:sldId id="291" r:id="rId8"/>
    <p:sldId id="290" r:id="rId9"/>
    <p:sldId id="266" r:id="rId10"/>
    <p:sldId id="260" r:id="rId11"/>
    <p:sldId id="272" r:id="rId12"/>
    <p:sldId id="292" r:id="rId13"/>
    <p:sldId id="301" r:id="rId14"/>
    <p:sldId id="263" r:id="rId15"/>
    <p:sldId id="268" r:id="rId16"/>
    <p:sldId id="293" r:id="rId17"/>
    <p:sldId id="296" r:id="rId18"/>
    <p:sldId id="299" r:id="rId19"/>
    <p:sldId id="300" r:id="rId20"/>
    <p:sldId id="297" r:id="rId21"/>
    <p:sldId id="298" r:id="rId22"/>
    <p:sldId id="294" r:id="rId23"/>
    <p:sldId id="295" r:id="rId24"/>
    <p:sldId id="302" r:id="rId25"/>
    <p:sldId id="303" r:id="rId26"/>
    <p:sldId id="278" r:id="rId27"/>
  </p:sldIdLst>
  <p:sldSz cx="9144000" cy="5143500" type="screen16x9"/>
  <p:notesSz cx="6858000" cy="9144000"/>
  <p:defaultTextStyle>
    <a:defPPr>
      <a:defRPr lang="en-US"/>
    </a:defPPr>
    <a:lvl1pPr marL="0" algn="l" defTabSz="1088474" rtl="0" eaLnBrk="1" latinLnBrk="0" hangingPunct="1">
      <a:defRPr sz="2143" kern="1200">
        <a:solidFill>
          <a:schemeClr val="tx1"/>
        </a:solidFill>
        <a:latin typeface="+mn-lt"/>
        <a:ea typeface="+mn-ea"/>
        <a:cs typeface="+mn-cs"/>
      </a:defRPr>
    </a:lvl1pPr>
    <a:lvl2pPr marL="544237" algn="l" defTabSz="1088474" rtl="0" eaLnBrk="1" latinLnBrk="0" hangingPunct="1">
      <a:defRPr sz="2143" kern="1200">
        <a:solidFill>
          <a:schemeClr val="tx1"/>
        </a:solidFill>
        <a:latin typeface="+mn-lt"/>
        <a:ea typeface="+mn-ea"/>
        <a:cs typeface="+mn-cs"/>
      </a:defRPr>
    </a:lvl2pPr>
    <a:lvl3pPr marL="1088474" algn="l" defTabSz="1088474" rtl="0" eaLnBrk="1" latinLnBrk="0" hangingPunct="1">
      <a:defRPr sz="2143" kern="1200">
        <a:solidFill>
          <a:schemeClr val="tx1"/>
        </a:solidFill>
        <a:latin typeface="+mn-lt"/>
        <a:ea typeface="+mn-ea"/>
        <a:cs typeface="+mn-cs"/>
      </a:defRPr>
    </a:lvl3pPr>
    <a:lvl4pPr marL="1632711" algn="l" defTabSz="1088474" rtl="0" eaLnBrk="1" latinLnBrk="0" hangingPunct="1">
      <a:defRPr sz="2143" kern="1200">
        <a:solidFill>
          <a:schemeClr val="tx1"/>
        </a:solidFill>
        <a:latin typeface="+mn-lt"/>
        <a:ea typeface="+mn-ea"/>
        <a:cs typeface="+mn-cs"/>
      </a:defRPr>
    </a:lvl4pPr>
    <a:lvl5pPr marL="2176950" algn="l" defTabSz="1088474" rtl="0" eaLnBrk="1" latinLnBrk="0" hangingPunct="1">
      <a:defRPr sz="2143" kern="1200">
        <a:solidFill>
          <a:schemeClr val="tx1"/>
        </a:solidFill>
        <a:latin typeface="+mn-lt"/>
        <a:ea typeface="+mn-ea"/>
        <a:cs typeface="+mn-cs"/>
      </a:defRPr>
    </a:lvl5pPr>
    <a:lvl6pPr marL="2721187" algn="l" defTabSz="1088474" rtl="0" eaLnBrk="1" latinLnBrk="0" hangingPunct="1">
      <a:defRPr sz="2143" kern="1200">
        <a:solidFill>
          <a:schemeClr val="tx1"/>
        </a:solidFill>
        <a:latin typeface="+mn-lt"/>
        <a:ea typeface="+mn-ea"/>
        <a:cs typeface="+mn-cs"/>
      </a:defRPr>
    </a:lvl6pPr>
    <a:lvl7pPr marL="3265424" algn="l" defTabSz="1088474" rtl="0" eaLnBrk="1" latinLnBrk="0" hangingPunct="1">
      <a:defRPr sz="2143" kern="1200">
        <a:solidFill>
          <a:schemeClr val="tx1"/>
        </a:solidFill>
        <a:latin typeface="+mn-lt"/>
        <a:ea typeface="+mn-ea"/>
        <a:cs typeface="+mn-cs"/>
      </a:defRPr>
    </a:lvl7pPr>
    <a:lvl8pPr marL="3809661" algn="l" defTabSz="1088474" rtl="0" eaLnBrk="1" latinLnBrk="0" hangingPunct="1">
      <a:defRPr sz="2143" kern="1200">
        <a:solidFill>
          <a:schemeClr val="tx1"/>
        </a:solidFill>
        <a:latin typeface="+mn-lt"/>
        <a:ea typeface="+mn-ea"/>
        <a:cs typeface="+mn-cs"/>
      </a:defRPr>
    </a:lvl8pPr>
    <a:lvl9pPr marL="4353898" algn="l" defTabSz="1088474" rtl="0" eaLnBrk="1" latinLnBrk="0" hangingPunct="1">
      <a:defRPr sz="214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wilkes" initials="b" lastIdx="1" clrIdx="0">
    <p:extLst>
      <p:ext uri="{19B8F6BF-5375-455C-9EA6-DF929625EA0E}">
        <p15:presenceInfo xmlns:p15="http://schemas.microsoft.com/office/powerpoint/2012/main" userId="bwilke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64" autoAdjust="0"/>
    <p:restoredTop sz="77204" autoAdjust="0"/>
  </p:normalViewPr>
  <p:slideViewPr>
    <p:cSldViewPr snapToGrid="0">
      <p:cViewPr varScale="1">
        <p:scale>
          <a:sx n="56" d="100"/>
          <a:sy n="56" d="100"/>
        </p:scale>
        <p:origin x="8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B49A89-98E3-4CA7-AF1F-5049FB4B4CE1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7F81A-0BBD-4A1D-98DD-4495F7291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86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474" rtl="0" eaLnBrk="1" latinLnBrk="0" hangingPunct="1">
      <a:defRPr sz="1428" kern="1200">
        <a:solidFill>
          <a:schemeClr val="tx1"/>
        </a:solidFill>
        <a:latin typeface="+mn-lt"/>
        <a:ea typeface="+mn-ea"/>
        <a:cs typeface="+mn-cs"/>
      </a:defRPr>
    </a:lvl1pPr>
    <a:lvl2pPr marL="544237" algn="l" defTabSz="1088474" rtl="0" eaLnBrk="1" latinLnBrk="0" hangingPunct="1">
      <a:defRPr sz="1428" kern="1200">
        <a:solidFill>
          <a:schemeClr val="tx1"/>
        </a:solidFill>
        <a:latin typeface="+mn-lt"/>
        <a:ea typeface="+mn-ea"/>
        <a:cs typeface="+mn-cs"/>
      </a:defRPr>
    </a:lvl2pPr>
    <a:lvl3pPr marL="1088474" algn="l" defTabSz="1088474" rtl="0" eaLnBrk="1" latinLnBrk="0" hangingPunct="1">
      <a:defRPr sz="1428" kern="1200">
        <a:solidFill>
          <a:schemeClr val="tx1"/>
        </a:solidFill>
        <a:latin typeface="+mn-lt"/>
        <a:ea typeface="+mn-ea"/>
        <a:cs typeface="+mn-cs"/>
      </a:defRPr>
    </a:lvl3pPr>
    <a:lvl4pPr marL="1632711" algn="l" defTabSz="1088474" rtl="0" eaLnBrk="1" latinLnBrk="0" hangingPunct="1">
      <a:defRPr sz="1428" kern="1200">
        <a:solidFill>
          <a:schemeClr val="tx1"/>
        </a:solidFill>
        <a:latin typeface="+mn-lt"/>
        <a:ea typeface="+mn-ea"/>
        <a:cs typeface="+mn-cs"/>
      </a:defRPr>
    </a:lvl4pPr>
    <a:lvl5pPr marL="2176950" algn="l" defTabSz="1088474" rtl="0" eaLnBrk="1" latinLnBrk="0" hangingPunct="1">
      <a:defRPr sz="1428" kern="1200">
        <a:solidFill>
          <a:schemeClr val="tx1"/>
        </a:solidFill>
        <a:latin typeface="+mn-lt"/>
        <a:ea typeface="+mn-ea"/>
        <a:cs typeface="+mn-cs"/>
      </a:defRPr>
    </a:lvl5pPr>
    <a:lvl6pPr marL="2721187" algn="l" defTabSz="1088474" rtl="0" eaLnBrk="1" latinLnBrk="0" hangingPunct="1">
      <a:defRPr sz="1428" kern="1200">
        <a:solidFill>
          <a:schemeClr val="tx1"/>
        </a:solidFill>
        <a:latin typeface="+mn-lt"/>
        <a:ea typeface="+mn-ea"/>
        <a:cs typeface="+mn-cs"/>
      </a:defRPr>
    </a:lvl6pPr>
    <a:lvl7pPr marL="3265424" algn="l" defTabSz="1088474" rtl="0" eaLnBrk="1" latinLnBrk="0" hangingPunct="1">
      <a:defRPr sz="1428" kern="1200">
        <a:solidFill>
          <a:schemeClr val="tx1"/>
        </a:solidFill>
        <a:latin typeface="+mn-lt"/>
        <a:ea typeface="+mn-ea"/>
        <a:cs typeface="+mn-cs"/>
      </a:defRPr>
    </a:lvl7pPr>
    <a:lvl8pPr marL="3809661" algn="l" defTabSz="1088474" rtl="0" eaLnBrk="1" latinLnBrk="0" hangingPunct="1">
      <a:defRPr sz="1428" kern="1200">
        <a:solidFill>
          <a:schemeClr val="tx1"/>
        </a:solidFill>
        <a:latin typeface="+mn-lt"/>
        <a:ea typeface="+mn-ea"/>
        <a:cs typeface="+mn-cs"/>
      </a:defRPr>
    </a:lvl8pPr>
    <a:lvl9pPr marL="4353898" algn="l" defTabSz="1088474" rtl="0" eaLnBrk="1" latinLnBrk="0" hangingPunct="1">
      <a:defRPr sz="142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20B81-9051-453E-9BE8-AB9F25ACAB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699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7F81A-0BBD-4A1D-98DD-4495F729198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828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7F81A-0BBD-4A1D-98DD-4495F729198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796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7F81A-0BBD-4A1D-98DD-4495F729198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23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37774-52FD-4049-A183-9E5E74D275D5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550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20B81-9051-453E-9BE8-AB9F25ACAB6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000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D45E3-B0B2-4BE3-8ACB-0866A0538DC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396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7F81A-0BBD-4A1D-98DD-4495F729198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74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7F81A-0BBD-4A1D-98DD-4495F72919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8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838773B-0495-C647-9494-E46DE51238C5}" type="slidenum">
              <a:rPr lang="en-US"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3</a:t>
            </a:fld>
            <a:endParaRPr lang="en-US">
              <a:latin typeface="Calibri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8563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7F81A-0BBD-4A1D-98DD-4495F72919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24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37774-52FD-4049-A183-9E5E74D275D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216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37774-52FD-4049-A183-9E5E74D275D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56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7F81A-0BBD-4A1D-98DD-4495F729198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98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F82C6C-B1BE-477B-8E95-195E2CE36366}" type="slidenum">
              <a:rPr lang="en-US" altLang="en-US">
                <a:solidFill>
                  <a:prstClr val="white"/>
                </a:solidFill>
              </a:rPr>
              <a:pPr/>
              <a:t>13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1 </a:t>
            </a:r>
            <a:r>
              <a:rPr lang="en-US" altLang="en-US" dirty="0" err="1" smtClean="0"/>
              <a:t>kpc</a:t>
            </a:r>
            <a:r>
              <a:rPr lang="en-US" altLang="en-US" baseline="0" dirty="0" smtClean="0"/>
              <a:t> apart! In core of the highly disturbed merging galaxy NGC6240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7640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7F81A-0BBD-4A1D-98DD-4495F72919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955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X-ray Astronomy 2019                                                                   Bologna, Italy                   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Belinda Wilkes                                                                                       Director,  Chandra X-ray Center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ACF9D-6502-4B3D-B18E-A883082FB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381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X-ray Astronomy 2019                                                                   Bologna, Italy                   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Belinda Wilkes                                                                                       Director,  Chandra X-ray Center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ACF9D-6502-4B3D-B18E-A883082FB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66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X-ray Astronomy 2019                                                                   Bologna, Italy                   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Belinda Wilkes                                                                                       Director,  Chandra X-ray Center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ACF9D-6502-4B3D-B18E-A883082FB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26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X-ray Astronomy 2019                                                                   Bologna, Italy                   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Belinda Wilkes                                                                                       Director,  Chandra X-ray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DA3E-7908-4546-951D-526AC3068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176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X-ray Astronomy 2019                                                                   Bologna, Italy                   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Belinda Wilkes                                                                                       Director,  Chandra X-ray Center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DA3E-7908-4546-951D-526AC3068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473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X-ray Astronomy 2019                                                                   Bologna, Italy                   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Belinda Wilkes                                                                                       Director,  Chandra X-ray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DA3E-7908-4546-951D-526AC3068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663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X-ray Astronomy 2019                                                                   Bologna, Italy                   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Belinda Wilkes                                                                                       Director,  Chandra X-ray Center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DA3E-7908-4546-951D-526AC3068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14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X-ray Astronomy 2019                                                                   Bologna, Italy                   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Belinda Wilkes                                                                                       Director,  Chandra X-ray Center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DA3E-7908-4546-951D-526AC3068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714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X-ray Astronomy 2019                                                                   Bologna, Italy                   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Belinda Wilkes                                                                                       Director,  Chandra X-ray Center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DA3E-7908-4546-951D-526AC3068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789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X-ray Astronomy 2019                                                                   Bologna, Italy                   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Belinda Wilkes                                                                                       Director,  Chandra X-ray Center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DA3E-7908-4546-951D-526AC3068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031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X-ray Astronomy 2019                                                                   Bologna, Italy                   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Belinda Wilkes                                                                                       Director,  Chandra X-ray Center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DA3E-7908-4546-951D-526AC3068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757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X-ray Astronomy 2019                                                                   Bologna, Italy                   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Belinda Wilkes                                                                                       Director,  Chandra X-ray Center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ACF9D-6502-4B3D-B18E-A883082FB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770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X-ray Astronomy 2019                                                                   Bologna, Italy                   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Belinda Wilkes                                                                                       Director,  Chandra X-ray Center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DA3E-7908-4546-951D-526AC3068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648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X-ray Astronomy 2019                                                                   Bologna, Italy                   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Belinda Wilkes                                                                                       Director,  Chandra X-ray Center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DA3E-7908-4546-951D-526AC3068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8887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X-ray Astronomy 2019                                                                   Bologna, Italy                   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Belinda Wilkes                                                                                       Director,  Chandra X-ray Center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5DA3E-7908-4546-951D-526AC3068D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0788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948933"/>
            <a:ext cx="4038600" cy="339447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48933"/>
            <a:ext cx="4038600" cy="339447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FFFFFF"/>
                </a:solidFill>
              </a:rPr>
              <a:t>X-ray Astronomy 2019                                                                   Bologna, Italy                    </a:t>
            </a:r>
            <a:endParaRPr lang="en-US" altLang="en-US" dirty="0" smtClean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FFFFFF"/>
                </a:solidFill>
              </a:rPr>
              <a:t>Belinda Wilkes                                                                                       Director,  Chandra X-ray Center</a:t>
            </a:r>
            <a:endParaRPr lang="en-US" altLang="en-US" dirty="0" smtClean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2EAE994-1532-4D5E-92BC-6E34322FDE9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45426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48928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48930"/>
            <a:ext cx="4038600" cy="1639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702720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FFFFFF"/>
                </a:solidFill>
              </a:rPr>
              <a:t>X-ray Astronomy 2019                                                                   Bologna, Italy                    </a:t>
            </a:r>
            <a:endParaRPr lang="en-US" altLang="en-US" dirty="0" smtClean="0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FFFFFF"/>
                </a:solidFill>
              </a:rPr>
              <a:t>Belinda Wilkes                                                                                       Director,  Chandra X-ray Center</a:t>
            </a:r>
            <a:endParaRPr lang="en-US" altLang="en-US" dirty="0" smtClean="0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2EAE994-1532-4D5E-92BC-6E34322FDE9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5938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4200" y="114300"/>
            <a:ext cx="2133600" cy="273844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E0568680-D064-45E4-A3E9-07D85555E4B2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51699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X-ray Astronomy 2019                                                                   Bologna, Italy                   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Belinda Wilkes                                                                                       Director,  Chandra X-ray Center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ACF9D-6502-4B3D-B18E-A883082FB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908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X-ray Astronomy 2019                                                                   Bologna, Italy                    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Belinda Wilkes                                                                                       Director,  Chandra X-ray Center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ACF9D-6502-4B3D-B18E-A883082FB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700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X-ray Astronomy 2019                                                                   Bologna, Italy                    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Belinda Wilkes                                                                                       Director,  Chandra X-ray Center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ACF9D-6502-4B3D-B18E-A883082FB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32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X-ray Astronomy 2019                                                                   Bologna, Italy                    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Belinda Wilkes                                                                                       Director,  Chandra X-ray Center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ACF9D-6502-4B3D-B18E-A883082FB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28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X-ray Astronomy 2019                                                                   Bologna, Italy                    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Belinda Wilkes                                                                                       Director,  Chandra X-ray Center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ACF9D-6502-4B3D-B18E-A883082FB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79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X-ray Astronomy 2019                                                                   Bologna, Italy                    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Belinda Wilkes                                                                                       Director,  Chandra X-ray Center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ACF9D-6502-4B3D-B18E-A883082FB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21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X-ray Astronomy 2019                                                                   Bologna, Italy                    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Belinda Wilkes                                                                                       Director,  Chandra X-ray Center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ACF9D-6502-4B3D-B18E-A883082FB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59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X-ray Astronomy 2019                                                                   Bologna, Italy                   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Belinda Wilkes                                                                                       Director,  Chandra X-ray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ACF9D-6502-4B3D-B18E-A883082FB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87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X-ray Astronomy 2019                                                                   Bologna, Italy                   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Belinda Wilkes                                                                                       Director,  Chandra X-ray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ACF9D-6502-4B3D-B18E-A883082FB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033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5" r:id="rId13"/>
    <p:sldLayoutId id="2147483896" r:id="rId14"/>
  </p:sldLayoutIdLst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cxc.harvard.edu/symposium_2019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jpeg"/><Relationship Id="rId5" Type="http://schemas.openxmlformats.org/officeDocument/2006/relationships/image" Target="../media/image20.jpeg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6.tiff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6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488CC1-96A8-0E41-B692-38AFADD0F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4" y="-19941"/>
            <a:ext cx="9185419" cy="51634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07543" y="4049275"/>
            <a:ext cx="2332850" cy="279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15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20659" y="3407571"/>
            <a:ext cx="3250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755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30"/>
    </mc:Choice>
    <mc:Fallback>
      <p:transition spd="slow" advTm="3243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07329" y="109072"/>
            <a:ext cx="6229350" cy="62865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Perseus Cluster: Optical and X-ray</a:t>
            </a:r>
            <a:endParaRPr lang="en-US" sz="2800" dirty="0"/>
          </a:p>
        </p:txBody>
      </p:sp>
      <p:pic>
        <p:nvPicPr>
          <p:cNvPr id="2" name="Perseus_O_X_movie_KN_ShortNoIntroText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701" y="695251"/>
            <a:ext cx="7044402" cy="396247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X-ray Astronomy 2019                                                                   Bologna, Italy                   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Belinda Wilkes                                                                                       Director,  Chandra X-ray Center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73748" y="4671775"/>
            <a:ext cx="28668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FFFFFF"/>
                </a:solidFill>
              </a:rPr>
              <a:t>Credit: Paul </a:t>
            </a:r>
            <a:r>
              <a:rPr lang="en-US" sz="1600" i="1" dirty="0" err="1">
                <a:solidFill>
                  <a:srgbClr val="FFFFFF"/>
                </a:solidFill>
              </a:rPr>
              <a:t>Nandra</a:t>
            </a:r>
            <a:r>
              <a:rPr lang="en-US" sz="1600" i="1" dirty="0">
                <a:solidFill>
                  <a:srgbClr val="FFFFFF"/>
                </a:solidFill>
              </a:rPr>
              <a:t>, ESA Athena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1779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62"/>
    </mc:Choice>
    <mc:Fallback>
      <p:transition spd="slow" advTm="42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35062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 descr="1e0657_me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98080" y="555907"/>
            <a:ext cx="5331620" cy="384464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034660" y="-183574"/>
            <a:ext cx="6172200" cy="1037273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solidFill>
                  <a:schemeClr val="tx1"/>
                </a:solidFill>
              </a:rPr>
              <a:t>Dark Matter: Direct Visualization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12969" y="742974"/>
            <a:ext cx="3585112" cy="3926462"/>
          </a:xfrm>
          <a:noFill/>
          <a:ln/>
        </p:spPr>
        <p:txBody>
          <a:bodyPr>
            <a:noAutofit/>
          </a:bodyPr>
          <a:lstStyle/>
          <a:p>
            <a:r>
              <a:rPr lang="en-US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Colliding Galaxy Clusters:   </a:t>
            </a:r>
          </a:p>
          <a:p>
            <a:pPr lvl="1"/>
            <a:r>
              <a:rPr lang="en-US" altLang="en-US" sz="1600" i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Chandra</a:t>
            </a:r>
            <a:r>
              <a:rPr lang="en-US" alt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X-ray-emitting gas             </a:t>
            </a:r>
          </a:p>
          <a:p>
            <a:pPr lvl="1"/>
            <a:r>
              <a:rPr lang="en-US" alt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HST,Magellan</a:t>
            </a:r>
            <a:r>
              <a:rPr lang="en-US" alt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(white): </a:t>
            </a:r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galaxies</a:t>
            </a:r>
          </a:p>
          <a:p>
            <a:pPr lvl="1"/>
            <a:r>
              <a:rPr lang="en-US" altLang="en-US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 Matter </a:t>
            </a:r>
            <a:r>
              <a:rPr lang="en-US" alt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(inferred from            gravitational lensing, ESO WFI)</a:t>
            </a:r>
            <a:endParaRPr lang="en-US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Interpretation:</a:t>
            </a:r>
          </a:p>
          <a:p>
            <a:pPr lvl="1"/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 on gas</a:t>
            </a:r>
          </a:p>
          <a:p>
            <a:pPr lvl="1"/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drag on stars/dark matter</a:t>
            </a:r>
          </a:p>
          <a:p>
            <a:pPr lvl="1"/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due to dark matter clearly separated from baryons (gas</a:t>
            </a:r>
            <a:r>
              <a:rPr lang="en-US" alt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alt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 Matter:</a:t>
            </a:r>
          </a:p>
          <a:p>
            <a:pPr lvl="1"/>
            <a:r>
              <a:rPr lang="en-US" alt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 self-interaction cross-section, </a:t>
            </a:r>
            <a:r>
              <a:rPr lang="el-GR" alt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 &lt; 0.7 cm</a:t>
            </a:r>
            <a:r>
              <a:rPr lang="en-US" altLang="en-US" sz="16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en-US" sz="16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alt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8364242" y="0"/>
            <a:ext cx="12001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i="1" dirty="0">
                <a:latin typeface="Times New Roman" pitchFamily="18" charset="0"/>
              </a:rPr>
              <a:t>Bullet cluster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FFFFFF"/>
                </a:solidFill>
              </a:rPr>
              <a:t>X-ray Astronomy 2019                                                                   Bologna, Italy                    </a:t>
            </a:r>
            <a:endParaRPr lang="en-US" altLang="en-US" dirty="0" smtClean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FFFFFF"/>
                </a:solidFill>
              </a:rPr>
              <a:t>Belinda Wilkes                                                                                       Director,  Chandra X-ray Center</a:t>
            </a:r>
            <a:endParaRPr lang="en-US" altLang="en-US" dirty="0" smtClean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20760" y="4466981"/>
            <a:ext cx="2908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>
                <a:latin typeface="+mj-lt"/>
              </a:rPr>
              <a:t>Clowe</a:t>
            </a:r>
            <a:r>
              <a:rPr lang="en-US" sz="1400" i="1" dirty="0" smtClean="0">
                <a:latin typeface="+mj-lt"/>
              </a:rPr>
              <a:t> et al. 2007, Randall et al. 2008</a:t>
            </a:r>
            <a:endParaRPr lang="en-US" sz="1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0621009"/>
      </p:ext>
    </p:extLst>
  </p:cSld>
  <p:clrMapOvr>
    <a:masterClrMapping/>
  </p:clrMapOvr>
  <p:transition advTm="64797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870" y="-185696"/>
            <a:ext cx="7481455" cy="1037273"/>
          </a:xfrm>
        </p:spPr>
        <p:txBody>
          <a:bodyPr>
            <a:normAutofit/>
          </a:bodyPr>
          <a:lstStyle/>
          <a:p>
            <a:pPr algn="ctr"/>
            <a:r>
              <a:rPr lang="en-US" altLang="en-US" sz="2800" dirty="0">
                <a:solidFill>
                  <a:schemeClr val="tx1"/>
                </a:solidFill>
              </a:rPr>
              <a:t>Dark Matter: Direct Visualization</a:t>
            </a:r>
            <a:endParaRPr lang="en-US" sz="2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FFFFFF"/>
                </a:solidFill>
              </a:rPr>
              <a:t>X-ray Astronomy 2019                                                                   Bologna, Italy                    </a:t>
            </a:r>
            <a:endParaRPr lang="en-US" altLang="en-US" dirty="0" smtClean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FFFFFF"/>
                </a:solidFill>
              </a:rPr>
              <a:t>Belinda Wilkes                                                                                       Director,  Chandra X-ray Center</a:t>
            </a:r>
            <a:endParaRPr lang="en-US" altLang="en-US" dirty="0" smtClean="0">
              <a:solidFill>
                <a:srgbClr val="FFFFFF"/>
              </a:solidFill>
            </a:endParaRPr>
          </a:p>
        </p:txBody>
      </p:sp>
      <p:pic>
        <p:nvPicPr>
          <p:cNvPr id="7" name="bullet_cluster_movie_todat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4338" y="743002"/>
            <a:ext cx="7144755" cy="401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32284"/>
      </p:ext>
    </p:extLst>
  </p:cSld>
  <p:clrMapOvr>
    <a:masterClrMapping/>
  </p:clrMapOvr>
  <p:transition advTm="1475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7"/>
        <p14:stopEvt time="14757" objId="7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94" y="602828"/>
            <a:ext cx="4132607" cy="413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555909" y="22863"/>
            <a:ext cx="59807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FFFFFF"/>
                </a:solidFill>
                <a:latin typeface="+mj-lt"/>
                <a:ea typeface="Osaka" charset="-128"/>
              </a:rPr>
              <a:t>Binary Supermassive Black Holes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1824851" y="3688928"/>
            <a:ext cx="139446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FFFFFF"/>
                </a:solidFill>
                <a:latin typeface="+mj-lt"/>
              </a:rPr>
              <a:t>D </a:t>
            </a:r>
            <a:r>
              <a:rPr lang="en-US" altLang="en-US" sz="1400" dirty="0" smtClean="0">
                <a:solidFill>
                  <a:srgbClr val="FFFFFF"/>
                </a:solidFill>
                <a:latin typeface="+mj-lt"/>
              </a:rPr>
              <a:t>~ 125 </a:t>
            </a:r>
            <a:r>
              <a:rPr lang="en-US" altLang="en-US" sz="1400" dirty="0" err="1" smtClean="0">
                <a:solidFill>
                  <a:srgbClr val="FFFFFF"/>
                </a:solidFill>
                <a:latin typeface="+mj-lt"/>
              </a:rPr>
              <a:t>Mpc</a:t>
            </a:r>
            <a:endParaRPr lang="en-US" altLang="en-US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82007" y="760846"/>
            <a:ext cx="1337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NGC 6240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22801" y="933291"/>
            <a:ext cx="41655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2878" indent="-192878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  <a:cs typeface="Arial" panose="020B0604020202020204" pitchFamily="34" charset="0"/>
              </a:rPr>
              <a:t>Merging </a:t>
            </a:r>
            <a:r>
              <a:rPr lang="en-US" sz="1800" dirty="0" smtClean="0">
                <a:latin typeface="+mj-lt"/>
                <a:cs typeface="Arial" panose="020B0604020202020204" pitchFamily="34" charset="0"/>
              </a:rPr>
              <a:t>galaxies </a:t>
            </a:r>
            <a:r>
              <a:rPr lang="en-US" sz="180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(optical: red) </a:t>
            </a:r>
            <a:endParaRPr lang="en-US" sz="18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  <a:p>
            <a:pPr marL="192878" indent="-192878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  <a:cs typeface="Arial" panose="020B0604020202020204" pitchFamily="34" charset="0"/>
              </a:rPr>
              <a:t>Binary SMBHs </a:t>
            </a:r>
            <a:r>
              <a:rPr lang="en-US" sz="18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(</a:t>
            </a:r>
            <a:r>
              <a:rPr lang="en-US" sz="1800" i="1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Chandra</a:t>
            </a:r>
            <a:r>
              <a:rPr lang="en-US" sz="1800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: blue)</a:t>
            </a:r>
          </a:p>
          <a:p>
            <a:pPr marL="192878" indent="-192878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j-lt"/>
                <a:cs typeface="Arial" panose="020B0604020202020204" pitchFamily="34" charset="0"/>
              </a:rPr>
              <a:t>SMBHs: 1 </a:t>
            </a:r>
            <a:r>
              <a:rPr lang="en-US" sz="1800" dirty="0" err="1" smtClean="0">
                <a:latin typeface="+mj-lt"/>
                <a:cs typeface="Arial" panose="020B0604020202020204" pitchFamily="34" charset="0"/>
              </a:rPr>
              <a:t>kpc</a:t>
            </a:r>
            <a:r>
              <a:rPr lang="en-US" sz="1800" dirty="0" smtClean="0">
                <a:latin typeface="+mj-lt"/>
                <a:cs typeface="Arial" panose="020B0604020202020204" pitchFamily="34" charset="0"/>
              </a:rPr>
              <a:t> apart, will </a:t>
            </a:r>
            <a:r>
              <a:rPr lang="en-US" sz="1800" dirty="0">
                <a:latin typeface="+mj-lt"/>
                <a:cs typeface="Arial" panose="020B0604020202020204" pitchFamily="34" charset="0"/>
              </a:rPr>
              <a:t>eventually </a:t>
            </a:r>
            <a:r>
              <a:rPr lang="en-US" sz="1800" dirty="0" smtClean="0">
                <a:latin typeface="+mj-lt"/>
                <a:cs typeface="Arial" panose="020B0604020202020204" pitchFamily="34" charset="0"/>
              </a:rPr>
              <a:t>merge</a:t>
            </a:r>
          </a:p>
          <a:p>
            <a:pPr marL="192878" indent="-192878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j-lt"/>
                <a:cs typeface="Arial" panose="020B0604020202020204" pitchFamily="34" charset="0"/>
              </a:rPr>
              <a:t>Binary </a:t>
            </a:r>
            <a:r>
              <a:rPr lang="en-US" sz="1800" dirty="0">
                <a:latin typeface="+mj-lt"/>
                <a:cs typeface="Arial" panose="020B0604020202020204" pitchFamily="34" charset="0"/>
              </a:rPr>
              <a:t>AGN in ~10% galaxies, X-ray bright are in closer pairs (&lt;15 </a:t>
            </a:r>
            <a:r>
              <a:rPr lang="en-US" sz="1800" dirty="0" err="1">
                <a:latin typeface="+mj-lt"/>
                <a:cs typeface="Arial" panose="020B0604020202020204" pitchFamily="34" charset="0"/>
              </a:rPr>
              <a:t>kpc</a:t>
            </a:r>
            <a:r>
              <a:rPr lang="en-US" sz="1800" dirty="0">
                <a:latin typeface="+mj-lt"/>
                <a:cs typeface="Arial" panose="020B0604020202020204" pitchFamily="34" charset="0"/>
              </a:rPr>
              <a:t>) </a:t>
            </a:r>
            <a:r>
              <a:rPr lang="en-US" sz="1600" i="1" dirty="0">
                <a:latin typeface="+mj-lt"/>
                <a:cs typeface="Arial" panose="020B0604020202020204" pitchFamily="34" charset="0"/>
              </a:rPr>
              <a:t>(Koss et al</a:t>
            </a:r>
            <a:r>
              <a:rPr lang="en-US" sz="1600" i="1" dirty="0" smtClean="0">
                <a:latin typeface="+mj-lt"/>
                <a:cs typeface="Arial" panose="020B0604020202020204" pitchFamily="34" charset="0"/>
              </a:rPr>
              <a:t>. 2012)</a:t>
            </a:r>
          </a:p>
          <a:p>
            <a:pPr marL="192878" indent="-192878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j-lt"/>
                <a:cs typeface="Arial" panose="020B0604020202020204" pitchFamily="34" charset="0"/>
              </a:rPr>
              <a:t>Numbers </a:t>
            </a:r>
            <a:r>
              <a:rPr lang="en-US" sz="1800" dirty="0">
                <a:latin typeface="+mj-lt"/>
                <a:cs typeface="Arial" panose="020B0604020202020204" pitchFamily="34" charset="0"/>
              </a:rPr>
              <a:t>vs separation → Galaxy merger rate &amp; binary SMBH merger </a:t>
            </a:r>
            <a:r>
              <a:rPr lang="en-US" sz="1800" dirty="0" smtClean="0">
                <a:latin typeface="+mj-lt"/>
                <a:cs typeface="Arial" panose="020B0604020202020204" pitchFamily="34" charset="0"/>
              </a:rPr>
              <a:t>rate </a:t>
            </a:r>
            <a:r>
              <a:rPr lang="en-US" sz="1600" i="1" dirty="0" smtClean="0">
                <a:latin typeface="+mj-lt"/>
                <a:cs typeface="Arial" panose="020B0604020202020204" pitchFamily="34" charset="0"/>
              </a:rPr>
              <a:t>(</a:t>
            </a:r>
            <a:r>
              <a:rPr lang="en-US" sz="1600" i="1" dirty="0" err="1">
                <a:latin typeface="+mj-lt"/>
                <a:cs typeface="Arial" panose="020B0604020202020204" pitchFamily="34" charset="0"/>
              </a:rPr>
              <a:t>Comerford</a:t>
            </a:r>
            <a:r>
              <a:rPr lang="en-US" sz="1600" i="1" dirty="0" smtClean="0">
                <a:latin typeface="+mj-lt"/>
                <a:cs typeface="Arial" panose="020B0604020202020204" pitchFamily="34" charset="0"/>
              </a:rPr>
              <a:t> et al. 2013,2015)</a:t>
            </a:r>
            <a:endParaRPr lang="en-US" sz="1600" i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X-ray Astronomy 2019                                                                   Bologna, Italy                   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Belinda Wilkes                                                                                       Director,  Chandra X-ray Center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7356" y="4264702"/>
            <a:ext cx="2038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>
                <a:latin typeface="+mj-lt"/>
                <a:cs typeface="Arial" panose="020B0604020202020204" pitchFamily="34" charset="0"/>
              </a:rPr>
              <a:t>Komossa</a:t>
            </a:r>
            <a:r>
              <a:rPr lang="en-US" sz="1600" i="1" dirty="0" smtClean="0">
                <a:latin typeface="+mj-lt"/>
                <a:cs typeface="Arial" panose="020B0604020202020204" pitchFamily="34" charset="0"/>
              </a:rPr>
              <a:t> et al. 2002</a:t>
            </a:r>
            <a:endParaRPr lang="en-US" sz="1600" i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280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071"/>
    </mc:Choice>
    <mc:Fallback>
      <p:transition spd="slow" advTm="6107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488" y="-97630"/>
            <a:ext cx="5915025" cy="99417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Grating Spectroscopy: NGC 3783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44" y="683757"/>
            <a:ext cx="3836652" cy="3867263"/>
          </a:xfrm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94311" y="734774"/>
            <a:ext cx="4583430" cy="3263504"/>
          </a:xfrm>
        </p:spPr>
        <p:txBody>
          <a:bodyPr>
            <a:normAutofit/>
          </a:bodyPr>
          <a:lstStyle/>
          <a:p>
            <a:r>
              <a:rPr lang="en-US" sz="1500" dirty="0" smtClean="0">
                <a:latin typeface="+mj-lt"/>
              </a:rPr>
              <a:t>900 </a:t>
            </a:r>
            <a:r>
              <a:rPr lang="en-US" sz="1500" dirty="0" err="1" smtClean="0">
                <a:latin typeface="+mj-lt"/>
              </a:rPr>
              <a:t>ks</a:t>
            </a:r>
            <a:r>
              <a:rPr lang="en-US" sz="1500" dirty="0" smtClean="0">
                <a:latin typeface="+mj-lt"/>
              </a:rPr>
              <a:t> HETG </a:t>
            </a:r>
            <a:r>
              <a:rPr lang="en-US" sz="1500" dirty="0">
                <a:latin typeface="+mj-lt"/>
              </a:rPr>
              <a:t>Spectrum, z~0.01 active </a:t>
            </a:r>
            <a:r>
              <a:rPr lang="en-US" sz="1500" dirty="0" smtClean="0">
                <a:latin typeface="+mj-lt"/>
              </a:rPr>
              <a:t>galaxy</a:t>
            </a:r>
          </a:p>
          <a:p>
            <a:r>
              <a:rPr lang="en-US" sz="1600" dirty="0" smtClean="0">
                <a:latin typeface="+mj-lt"/>
              </a:rPr>
              <a:t>2-phase </a:t>
            </a:r>
            <a:r>
              <a:rPr lang="en-US" sz="1600" dirty="0">
                <a:latin typeface="+mj-lt"/>
              </a:rPr>
              <a:t>clumpy absorber, high and low ionization, </a:t>
            </a:r>
            <a:r>
              <a:rPr lang="en-US" sz="1600" dirty="0" smtClean="0">
                <a:latin typeface="+mj-lt"/>
              </a:rPr>
              <a:t>pressure equilibrium </a:t>
            </a:r>
            <a:endParaRPr lang="en-U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Outflow, v~750 km s</a:t>
            </a:r>
            <a:r>
              <a:rPr lang="en-US" sz="1600" baseline="30000" dirty="0">
                <a:latin typeface="+mj-lt"/>
              </a:rPr>
              <a:t>-1</a:t>
            </a:r>
          </a:p>
          <a:p>
            <a:r>
              <a:rPr lang="en-US" sz="1500" dirty="0">
                <a:latin typeface="+mj-lt"/>
              </a:rPr>
              <a:t>Dynamical agreement with UV absorber</a:t>
            </a:r>
          </a:p>
          <a:p>
            <a:r>
              <a:rPr lang="en-US" sz="1500" dirty="0">
                <a:latin typeface="+mj-lt"/>
              </a:rPr>
              <a:t>Variability → ~6 pc from SMBH</a:t>
            </a:r>
          </a:p>
          <a:p>
            <a:r>
              <a:rPr lang="en-US" sz="1500" dirty="0" smtClean="0">
                <a:latin typeface="+mj-lt"/>
              </a:rPr>
              <a:t>Mass </a:t>
            </a:r>
            <a:r>
              <a:rPr lang="en-US" sz="1500" dirty="0">
                <a:latin typeface="+mj-lt"/>
              </a:rPr>
              <a:t>outflow rate 0.2-4 </a:t>
            </a:r>
            <a:r>
              <a:rPr lang="en-US" sz="1500" dirty="0" err="1">
                <a:latin typeface="+mj-lt"/>
              </a:rPr>
              <a:t>M</a:t>
            </a:r>
            <a:r>
              <a:rPr lang="en-US" sz="1500" baseline="-25000" dirty="0" err="1">
                <a:latin typeface="+mj-lt"/>
              </a:rPr>
              <a:t>sun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smtClean="0">
                <a:latin typeface="+mj-lt"/>
              </a:rPr>
              <a:t>yr</a:t>
            </a:r>
            <a:r>
              <a:rPr lang="en-US" sz="1500" baseline="30000" dirty="0" smtClean="0">
                <a:latin typeface="+mj-lt"/>
              </a:rPr>
              <a:t>-1</a:t>
            </a:r>
          </a:p>
          <a:p>
            <a:r>
              <a:rPr lang="en-US" sz="1500" dirty="0" smtClean="0">
                <a:latin typeface="+mj-lt"/>
              </a:rPr>
              <a:t>Plus: v~3000-6000 kms</a:t>
            </a:r>
            <a:r>
              <a:rPr lang="en-US" sz="1500" baseline="30000" dirty="0" smtClean="0">
                <a:latin typeface="+mj-lt"/>
              </a:rPr>
              <a:t>-1</a:t>
            </a:r>
            <a:r>
              <a:rPr lang="en-US" sz="1500" dirty="0" smtClean="0">
                <a:latin typeface="+mj-lt"/>
              </a:rPr>
              <a:t>, ~BLR (light days) (De Marco)</a:t>
            </a:r>
            <a:endParaRPr lang="en-US" sz="1500" dirty="0">
              <a:latin typeface="+mj-lt"/>
            </a:endParaRPr>
          </a:p>
          <a:p>
            <a:r>
              <a:rPr lang="en-US" sz="1500" dirty="0" smtClean="0">
                <a:latin typeface="+mj-lt"/>
              </a:rPr>
              <a:t>Blended </a:t>
            </a:r>
            <a:r>
              <a:rPr lang="en-US" sz="1500" dirty="0">
                <a:latin typeface="+mj-lt"/>
              </a:rPr>
              <a:t>absorption and emission components, e.g. OVIII </a:t>
            </a:r>
            <a:r>
              <a:rPr lang="el-GR" sz="1500" dirty="0">
                <a:latin typeface="+mj-lt"/>
              </a:rPr>
              <a:t>λ</a:t>
            </a:r>
            <a:r>
              <a:rPr lang="en-US" sz="1500" dirty="0">
                <a:latin typeface="+mj-lt"/>
              </a:rPr>
              <a:t>18.969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58" y="3474720"/>
            <a:ext cx="1574923" cy="156638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74814" y="4596129"/>
            <a:ext cx="21931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 err="1">
                <a:latin typeface="+mj-lt"/>
              </a:rPr>
              <a:t>Krongold</a:t>
            </a:r>
            <a:r>
              <a:rPr lang="en-US" sz="1350" i="1" dirty="0">
                <a:latin typeface="+mj-lt"/>
              </a:rPr>
              <a:t> et al. 2003,2005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X-ray Astronomy 2019                                                                   Bologna, Italy                   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Belinda Wilkes                                                                                       Director,  Chandra X-ray Center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159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078"/>
    </mc:Choice>
    <mc:Fallback>
      <p:transition spd="slow" advTm="88078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85385"/>
            <a:ext cx="7886700" cy="722199"/>
          </a:xfrm>
        </p:spPr>
        <p:txBody>
          <a:bodyPr>
            <a:normAutofit/>
          </a:bodyPr>
          <a:lstStyle/>
          <a:p>
            <a:pPr algn="ctr"/>
            <a:r>
              <a:rPr lang="en-US" sz="2800" i="1" dirty="0" smtClean="0"/>
              <a:t>Chandra</a:t>
            </a:r>
            <a:r>
              <a:rPr lang="en-US" sz="2800" dirty="0" smtClean="0"/>
              <a:t> Status</a:t>
            </a:r>
            <a:endParaRPr lang="en-US" sz="28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85751" y="487479"/>
            <a:ext cx="8645978" cy="4443751"/>
          </a:xfrm>
        </p:spPr>
        <p:txBody>
          <a:bodyPr>
            <a:normAutofit fontScale="92500" lnSpcReduction="10000"/>
          </a:bodyPr>
          <a:lstStyle/>
          <a:p>
            <a:r>
              <a:rPr lang="en-US" sz="1900" dirty="0" smtClean="0"/>
              <a:t>NASA contract extension, potentially operating to 2027 + 3-year closeout</a:t>
            </a:r>
          </a:p>
          <a:p>
            <a:r>
              <a:rPr lang="en-US" sz="1900" dirty="0"/>
              <a:t>No expendables, stable orbit, plenty of fuel</a:t>
            </a:r>
          </a:p>
          <a:p>
            <a:r>
              <a:rPr lang="en-US" sz="1900" dirty="0" smtClean="0"/>
              <a:t>2014 engineering review: no show-stoppers to 25+ year mission</a:t>
            </a:r>
          </a:p>
          <a:p>
            <a:r>
              <a:rPr lang="en-US" sz="1900" dirty="0" smtClean="0"/>
              <a:t>Current Status:</a:t>
            </a:r>
          </a:p>
          <a:p>
            <a:pPr lvl="1"/>
            <a:r>
              <a:rPr lang="en-US" sz="1700" dirty="0" smtClean="0"/>
              <a:t>Degrading thermal insulation:</a:t>
            </a:r>
          </a:p>
          <a:p>
            <a:pPr lvl="2"/>
            <a:r>
              <a:rPr lang="en-US" dirty="0" smtClean="0"/>
              <a:t>no sign of slow-down</a:t>
            </a:r>
          </a:p>
          <a:p>
            <a:pPr lvl="2"/>
            <a:r>
              <a:rPr lang="en-US" dirty="0" smtClean="0"/>
              <a:t>All subsystems getting warmer</a:t>
            </a:r>
          </a:p>
          <a:p>
            <a:pPr lvl="2"/>
            <a:r>
              <a:rPr lang="en-US" dirty="0" smtClean="0"/>
              <a:t>Temperatures: tracked and carefully managed → complex mission planning </a:t>
            </a:r>
          </a:p>
          <a:p>
            <a:pPr lvl="2"/>
            <a:r>
              <a:rPr lang="en-US" dirty="0" smtClean="0"/>
              <a:t>→ shorter and split observations, Chandra cool targets (CCT) call </a:t>
            </a:r>
          </a:p>
          <a:p>
            <a:pPr lvl="2"/>
            <a:r>
              <a:rPr lang="en-US" dirty="0" smtClean="0"/>
              <a:t>Limiting: </a:t>
            </a:r>
          </a:p>
          <a:p>
            <a:pPr lvl="3"/>
            <a:r>
              <a:rPr lang="en-US" dirty="0" smtClean="0"/>
              <a:t># constrained observations</a:t>
            </a:r>
          </a:p>
          <a:p>
            <a:pPr lvl="3"/>
            <a:r>
              <a:rPr lang="en-US" dirty="0" smtClean="0"/>
              <a:t>Time &gt; 60 </a:t>
            </a:r>
            <a:r>
              <a:rPr lang="en-US" dirty="0" err="1" smtClean="0"/>
              <a:t>degs</a:t>
            </a:r>
            <a:r>
              <a:rPr lang="en-US" dirty="0" smtClean="0"/>
              <a:t> ecliptic latitude</a:t>
            </a:r>
          </a:p>
          <a:p>
            <a:pPr lvl="3"/>
            <a:r>
              <a:rPr lang="en-US" dirty="0" smtClean="0"/>
              <a:t># ACIS chips</a:t>
            </a:r>
          </a:p>
          <a:p>
            <a:r>
              <a:rPr lang="en-US" sz="1800" dirty="0" smtClean="0"/>
              <a:t>ACIS: contaminant build up on window:</a:t>
            </a:r>
          </a:p>
          <a:p>
            <a:pPr lvl="1"/>
            <a:r>
              <a:rPr lang="en-US" sz="1700" dirty="0" smtClean="0"/>
              <a:t>Degraded effective area &lt; 1.5 </a:t>
            </a:r>
            <a:r>
              <a:rPr lang="en-US" sz="1700" dirty="0" err="1" smtClean="0"/>
              <a:t>keV</a:t>
            </a:r>
            <a:r>
              <a:rPr lang="en-US" sz="1700" dirty="0" smtClean="0"/>
              <a:t> (</a:t>
            </a:r>
            <a:r>
              <a:rPr lang="en-US" sz="1700" dirty="0" err="1" smtClean="0"/>
              <a:t>A</a:t>
            </a:r>
            <a:r>
              <a:rPr lang="en-US" sz="1700" baseline="-25000" dirty="0" err="1" smtClean="0"/>
              <a:t>eff</a:t>
            </a:r>
            <a:r>
              <a:rPr lang="en-US" sz="1700" dirty="0" smtClean="0"/>
              <a:t> ~30% of launch value at </a:t>
            </a:r>
            <a:r>
              <a:rPr lang="en-US" sz="1700" dirty="0"/>
              <a:t>1</a:t>
            </a:r>
            <a:r>
              <a:rPr lang="en-US" sz="1700" dirty="0" smtClean="0"/>
              <a:t> </a:t>
            </a:r>
            <a:r>
              <a:rPr lang="en-US" sz="1700" dirty="0" err="1" smtClean="0"/>
              <a:t>keV</a:t>
            </a:r>
            <a:r>
              <a:rPr lang="en-US" sz="1700" dirty="0" smtClean="0"/>
              <a:t>, ~3% at 0.6 </a:t>
            </a:r>
            <a:r>
              <a:rPr lang="en-US" sz="1700" dirty="0" err="1" smtClean="0"/>
              <a:t>keV</a:t>
            </a:r>
            <a:r>
              <a:rPr lang="en-US" sz="1700" dirty="0" smtClean="0"/>
              <a:t>)</a:t>
            </a:r>
          </a:p>
          <a:p>
            <a:pPr lvl="1"/>
            <a:r>
              <a:rPr lang="en-US" sz="1700" dirty="0" smtClean="0"/>
              <a:t>Continues to increase linearly on both ACIS-S and ACIS-I</a:t>
            </a:r>
          </a:p>
          <a:p>
            <a:pPr lvl="1"/>
            <a:r>
              <a:rPr lang="en-US" sz="1700" dirty="0" err="1" smtClean="0"/>
              <a:t>Bakeout</a:t>
            </a:r>
            <a:r>
              <a:rPr lang="en-US" sz="1700" dirty="0" smtClean="0"/>
              <a:t>: results uncertain &amp; too high risk, but will be reviewed in future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X-ray Astronomy 2019                                                                   Bologna, Italy                   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Belinda Wilkes                                                                                       Director,  Chandra X-ray Center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312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971"/>
    </mc:Choice>
    <mc:Fallback>
      <p:transition spd="slow" advTm="90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777286" y="-338967"/>
            <a:ext cx="7604417" cy="893613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+mn-lt"/>
              </a:rPr>
              <a:t>The Future for Chandra Science is Bright!</a:t>
            </a:r>
            <a:endParaRPr lang="en-US" sz="36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3770" y="554646"/>
            <a:ext cx="5774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Lots more X-ray sources and sky out there!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4971" y="874190"/>
            <a:ext cx="9069049" cy="196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j-lt"/>
              </a:rPr>
              <a:t>Expand on current science, e.g.:</a:t>
            </a:r>
          </a:p>
          <a:p>
            <a:pPr marL="887137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Complete and/or increase samples, e.g. AGN, Clusters (for cosmology), star forming regions</a:t>
            </a:r>
          </a:p>
          <a:p>
            <a:pPr marL="887137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Observe individual sources in more detail, e.g</a:t>
            </a:r>
            <a:r>
              <a:rPr lang="en-US" sz="1600" dirty="0">
                <a:latin typeface="+mj-lt"/>
              </a:rPr>
              <a:t>. Cygnus A, A2146, Orion Nebula: </a:t>
            </a:r>
            <a:r>
              <a:rPr lang="en-US" sz="1600" dirty="0" smtClean="0">
                <a:latin typeface="+mj-lt"/>
              </a:rPr>
              <a:t>Trapezium</a:t>
            </a:r>
          </a:p>
          <a:p>
            <a:pPr marL="887137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Track evolution of young SNR: e.g. 1987A, </a:t>
            </a:r>
            <a:r>
              <a:rPr lang="en-US" sz="1600" dirty="0" err="1" smtClean="0">
                <a:latin typeface="+mj-lt"/>
              </a:rPr>
              <a:t>Cas</a:t>
            </a:r>
            <a:r>
              <a:rPr lang="en-US" sz="1600" dirty="0" smtClean="0">
                <a:latin typeface="+mj-lt"/>
              </a:rPr>
              <a:t> A, </a:t>
            </a:r>
            <a:r>
              <a:rPr lang="en-US" sz="1600" dirty="0" err="1" smtClean="0">
                <a:latin typeface="+mj-lt"/>
              </a:rPr>
              <a:t>Tycho</a:t>
            </a:r>
            <a:endParaRPr lang="en-US" sz="1600" dirty="0" smtClean="0">
              <a:latin typeface="+mj-lt"/>
            </a:endParaRPr>
          </a:p>
          <a:p>
            <a:pPr marL="887137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Search for WHIM along more lines-of-sight (e.g. VLP approved Cycle 21)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i="1" dirty="0" smtClean="0">
                <a:latin typeface="+mj-lt"/>
              </a:rPr>
              <a:t>Chandra </a:t>
            </a:r>
            <a:r>
              <a:rPr lang="en-US" sz="1800" dirty="0" smtClean="0">
                <a:latin typeface="+mj-lt"/>
              </a:rPr>
              <a:t>Source Catalog: expand to include data &gt; 2014, and continue to release new data</a:t>
            </a: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X-ray Astronomy 2019                                                                   Bologna, Italy                    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Belinda Wilkes                                                                                       Director,  Chandra X-ray Center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84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31"/>
    </mc:Choice>
    <mc:Fallback>
      <p:transition spd="slow" advTm="3373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59792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Chandra Source Catalog V2.0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5431" y="527561"/>
            <a:ext cx="2667786" cy="695251"/>
          </a:xfrm>
        </p:spPr>
        <p:txBody>
          <a:bodyPr>
            <a:normAutofit/>
          </a:bodyPr>
          <a:lstStyle/>
          <a:p>
            <a:r>
              <a:rPr lang="en-US" sz="1800" dirty="0" smtClean="0"/>
              <a:t>&gt;300,000 sources</a:t>
            </a:r>
          </a:p>
          <a:p>
            <a:r>
              <a:rPr lang="en-US" sz="1800" dirty="0" smtClean="0"/>
              <a:t>All data up to 2014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X-ray Astronomy 2019                                                                   Bologna, Italy                   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Belinda Wilkes                                                                                       Director,  Chandra X-ray Center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90" y="1222812"/>
            <a:ext cx="6495068" cy="3409911"/>
          </a:xfrm>
          <a:prstGeom prst="rect">
            <a:avLst/>
          </a:prstGeom>
          <a:solidFill>
            <a:srgbClr val="003399"/>
          </a:solidFill>
        </p:spPr>
      </p:pic>
    </p:spTree>
    <p:extLst>
      <p:ext uri="{BB962C8B-B14F-4D97-AF65-F5344CB8AC3E}">
        <p14:creationId xmlns:p14="http://schemas.microsoft.com/office/powerpoint/2010/main" val="486987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85"/>
    </mc:Choice>
    <mc:Fallback>
      <p:transition spd="slow" advTm="11885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777286" y="-338967"/>
            <a:ext cx="7604417" cy="893613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+mn-lt"/>
              </a:rPr>
              <a:t>The Future for Chandra Science is Bright!</a:t>
            </a:r>
            <a:endParaRPr lang="en-US" sz="36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3770" y="531786"/>
            <a:ext cx="5774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Lots more X-ray sources and sky out there!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4971" y="874190"/>
            <a:ext cx="9069049" cy="402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j-lt"/>
              </a:rPr>
              <a:t>Expand on current science, e.g.:</a:t>
            </a:r>
          </a:p>
          <a:p>
            <a:pPr marL="887137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Complete and/or increase samples, e.g. AGN, Clusters (for cosmology), star forming regions</a:t>
            </a:r>
          </a:p>
          <a:p>
            <a:pPr marL="887137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Observe individual sources in more detail, e.g. Cygnus A, A2146, Orion Nebula: Trapezium</a:t>
            </a:r>
          </a:p>
          <a:p>
            <a:pPr marL="887137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Track evolution of young SNR: e.g. 1987A, </a:t>
            </a:r>
            <a:r>
              <a:rPr lang="en-US" sz="1600" dirty="0" err="1" smtClean="0">
                <a:latin typeface="+mj-lt"/>
              </a:rPr>
              <a:t>Cas</a:t>
            </a:r>
            <a:r>
              <a:rPr lang="en-US" sz="1600" dirty="0" smtClean="0">
                <a:latin typeface="+mj-lt"/>
              </a:rPr>
              <a:t> A, </a:t>
            </a:r>
            <a:r>
              <a:rPr lang="en-US" sz="1600" dirty="0" err="1" smtClean="0">
                <a:latin typeface="+mj-lt"/>
              </a:rPr>
              <a:t>Tycho</a:t>
            </a:r>
            <a:endParaRPr lang="en-US" sz="1600" dirty="0" smtClean="0">
              <a:latin typeface="+mj-lt"/>
            </a:endParaRPr>
          </a:p>
          <a:p>
            <a:pPr marL="887137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Search for WHIM along more lines-of-sight (e.g. VLP approved Cycle 21)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i="1" dirty="0" smtClean="0">
                <a:latin typeface="+mj-lt"/>
              </a:rPr>
              <a:t>Chandra </a:t>
            </a:r>
            <a:r>
              <a:rPr lang="en-US" sz="1800" dirty="0" smtClean="0">
                <a:latin typeface="+mj-lt"/>
              </a:rPr>
              <a:t>Source Catalog: expand to include data &gt; 2014, and continue to release new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j-lt"/>
              </a:rPr>
              <a:t>Expanded multi-messenger and multi-wavelength studies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T</a:t>
            </a:r>
            <a:r>
              <a:rPr lang="en-US" sz="1800" dirty="0" smtClean="0">
                <a:latin typeface="+mj-lt"/>
              </a:rPr>
              <a:t>ransient phenomenon: resolve and track,  particularly in LIGO/Virgo, e-ROSITA, LSST era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N</a:t>
            </a:r>
            <a:r>
              <a:rPr lang="en-US" sz="1800" dirty="0" smtClean="0">
                <a:latin typeface="+mj-lt"/>
              </a:rPr>
              <a:t>ew facilities coming on-line → New Science and Targets: e.g.</a:t>
            </a:r>
          </a:p>
          <a:p>
            <a:pPr marL="887137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TESS: coordinated stellar studies, check habitability of </a:t>
            </a:r>
            <a:r>
              <a:rPr lang="en-US" sz="1600" dirty="0" err="1" smtClean="0">
                <a:latin typeface="+mj-lt"/>
              </a:rPr>
              <a:t>exo</a:t>
            </a:r>
            <a:r>
              <a:rPr lang="en-US" sz="1600" dirty="0" smtClean="0">
                <a:latin typeface="+mj-lt"/>
              </a:rPr>
              <a:t>-planet candidates</a:t>
            </a:r>
          </a:p>
          <a:p>
            <a:pPr marL="887137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e-ROSITA: follow-up new clusters, AGN, </a:t>
            </a:r>
            <a:r>
              <a:rPr lang="en-US" sz="1600" dirty="0" err="1" smtClean="0">
                <a:latin typeface="+mj-lt"/>
              </a:rPr>
              <a:t>etc</a:t>
            </a:r>
            <a:r>
              <a:rPr lang="en-US" sz="1600" dirty="0" smtClean="0">
                <a:latin typeface="+mj-lt"/>
              </a:rPr>
              <a:t> . (1 GTO program in Cycle 21)</a:t>
            </a:r>
          </a:p>
          <a:p>
            <a:pPr marL="887137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JWST: IR/X-ray joint studies of AGN, stars, galaxies…….</a:t>
            </a:r>
          </a:p>
          <a:p>
            <a:pPr marL="887137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XRISM: high-resolution </a:t>
            </a:r>
            <a:r>
              <a:rPr lang="en-US" sz="1600" i="1" dirty="0" smtClean="0">
                <a:latin typeface="+mj-lt"/>
              </a:rPr>
              <a:t>Chandra</a:t>
            </a:r>
            <a:r>
              <a:rPr lang="en-US" sz="1600" dirty="0" smtClean="0">
                <a:latin typeface="+mj-lt"/>
              </a:rPr>
              <a:t> imaging data to interpret high-resolution spectra</a:t>
            </a:r>
          </a:p>
          <a:p>
            <a:pPr marL="887137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IXPE: Chandra follow-up of highly polarized targets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X-ray Astronomy 2019                                                                   Bologna, Italy                    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Belinda Wilkes                                                                                       Director,  Chandra X-ray Center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47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82"/>
    </mc:Choice>
    <mc:Fallback>
      <p:transition spd="slow" advTm="34582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-109842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Rich, Multi-wavelength datasets: e.g.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Abell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2597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9844" y="1126401"/>
            <a:ext cx="4640766" cy="3723064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BCG in cool core cluster</a:t>
            </a:r>
          </a:p>
          <a:p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Chandra, </a:t>
            </a:r>
            <a:r>
              <a:rPr lang="en-US" sz="1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yellow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ALMA, </a:t>
            </a:r>
            <a:r>
              <a:rPr 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VLT/ MUSE</a:t>
            </a: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Hot X-ray gas fills the central  ~30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kpc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 molecular gas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flows inwards towards the SMBH, feeding jet activity</a:t>
            </a: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AGN jets lift plume of </a:t>
            </a:r>
            <a:r>
              <a:rPr 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multi-phase gas,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heating the X-ray gas </a:t>
            </a: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Feedback in action!</a:t>
            </a:r>
          </a:p>
          <a:p>
            <a:endParaRPr lang="en-US" sz="2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X-ray Astronomy 2019                                                                   Bologna, Italy                   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Belinda Wilkes                                                                                       Director,  Chandra X-ray Center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180" y="722282"/>
            <a:ext cx="3878976" cy="38879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38476" y="4766874"/>
            <a:ext cx="22335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Tremblay et al. 2019 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617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89"/>
    </mc:Choice>
    <mc:Fallback>
      <p:transition spd="slow" advTm="4158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2795" y="-72873"/>
            <a:ext cx="7595423" cy="671066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NASA’s Chandra </a:t>
            </a:r>
            <a:r>
              <a:rPr lang="en-US" sz="2800" dirty="0"/>
              <a:t>X-ray Observatory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7497" y="345522"/>
            <a:ext cx="4984952" cy="423814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 smtClean="0">
              <a:latin typeface="+mj-lt"/>
            </a:endParaRPr>
          </a:p>
          <a:p>
            <a:r>
              <a:rPr lang="en-US" sz="1900" dirty="0" smtClean="0">
                <a:latin typeface="+mj-lt"/>
              </a:rPr>
              <a:t>Uniquely high spatial resolution, ~0.5”, matching ground-based optical telescopes </a:t>
            </a:r>
          </a:p>
          <a:p>
            <a:r>
              <a:rPr lang="en-US" sz="1900" dirty="0">
                <a:latin typeface="+mj-lt"/>
              </a:rPr>
              <a:t>H</a:t>
            </a:r>
            <a:r>
              <a:rPr lang="en-US" sz="1900" dirty="0" smtClean="0">
                <a:latin typeface="+mj-lt"/>
              </a:rPr>
              <a:t>igh spectral (&gt;1000) and timing (~16µs) resolution</a:t>
            </a:r>
          </a:p>
          <a:p>
            <a:r>
              <a:rPr lang="en-US" sz="1900" dirty="0" smtClean="0">
                <a:latin typeface="+mj-lt"/>
              </a:rPr>
              <a:t>Field-of-View: Maximum 30’ square (HRC)</a:t>
            </a:r>
          </a:p>
          <a:p>
            <a:r>
              <a:rPr lang="en-US" sz="1900" dirty="0" smtClean="0">
                <a:latin typeface="+mj-lt"/>
              </a:rPr>
              <a:t>Lifetime: 25-30 years, (~9 </a:t>
            </a:r>
            <a:r>
              <a:rPr lang="en-US" sz="1900" b="1" dirty="0" smtClean="0">
                <a:latin typeface="+mj-lt"/>
              </a:rPr>
              <a:t>more</a:t>
            </a:r>
            <a:r>
              <a:rPr lang="en-US" sz="1900" dirty="0">
                <a:latin typeface="+mj-lt"/>
              </a:rPr>
              <a:t>)</a:t>
            </a:r>
            <a:r>
              <a:rPr lang="en-US" sz="1900" dirty="0" smtClean="0">
                <a:latin typeface="+mj-lt"/>
              </a:rPr>
              <a:t> of operation</a:t>
            </a:r>
          </a:p>
          <a:p>
            <a:r>
              <a:rPr lang="en-US" sz="1900" dirty="0" smtClean="0">
                <a:latin typeface="+mj-lt"/>
              </a:rPr>
              <a:t>High Impact on Astrophysics:</a:t>
            </a:r>
          </a:p>
          <a:p>
            <a:pPr lvl="1"/>
            <a:r>
              <a:rPr lang="en-US" sz="1900" dirty="0" smtClean="0">
                <a:latin typeface="+mj-lt"/>
              </a:rPr>
              <a:t>Science Papers: &gt;8000</a:t>
            </a:r>
          </a:p>
          <a:p>
            <a:pPr lvl="1"/>
            <a:r>
              <a:rPr lang="en-US" sz="1900" dirty="0" smtClean="0">
                <a:latin typeface="+mj-lt"/>
              </a:rPr>
              <a:t> ~480 papers/</a:t>
            </a:r>
            <a:r>
              <a:rPr lang="en-US" sz="1900" dirty="0" err="1" smtClean="0">
                <a:latin typeface="+mj-lt"/>
              </a:rPr>
              <a:t>yr</a:t>
            </a:r>
            <a:endParaRPr lang="en-US" sz="1900" dirty="0" smtClean="0">
              <a:latin typeface="+mj-lt"/>
            </a:endParaRPr>
          </a:p>
          <a:p>
            <a:pPr lvl="1"/>
            <a:r>
              <a:rPr lang="en-US" sz="1900" dirty="0" smtClean="0">
                <a:latin typeface="+mj-lt"/>
              </a:rPr>
              <a:t>Citations/paper: &gt;35 after 6 years</a:t>
            </a:r>
          </a:p>
          <a:p>
            <a:pPr lvl="1"/>
            <a:r>
              <a:rPr lang="en-US" sz="1900" dirty="0" smtClean="0">
                <a:latin typeface="+mj-lt"/>
              </a:rPr>
              <a:t>&gt;4300 </a:t>
            </a:r>
            <a:r>
              <a:rPr lang="en-US" sz="1900" dirty="0" err="1" smtClean="0">
                <a:latin typeface="+mj-lt"/>
              </a:rPr>
              <a:t>PIs&amp;CoIs</a:t>
            </a:r>
            <a:r>
              <a:rPr lang="en-US" sz="1900" dirty="0" smtClean="0">
                <a:latin typeface="+mj-lt"/>
              </a:rPr>
              <a:t>, ~150 new/</a:t>
            </a:r>
            <a:r>
              <a:rPr lang="en-US" sz="1900" dirty="0" err="1" smtClean="0">
                <a:latin typeface="+mj-lt"/>
              </a:rPr>
              <a:t>yr</a:t>
            </a:r>
            <a:r>
              <a:rPr lang="en-US" sz="1900" dirty="0" smtClean="0">
                <a:latin typeface="+mj-lt"/>
              </a:rPr>
              <a:t> (distinct)</a:t>
            </a:r>
          </a:p>
          <a:p>
            <a:pPr lvl="1"/>
            <a:r>
              <a:rPr lang="en-US" sz="1900" dirty="0" smtClean="0">
                <a:latin typeface="+mj-lt"/>
              </a:rPr>
              <a:t>Proposal oversubscription ~ 5.5</a:t>
            </a:r>
          </a:p>
          <a:p>
            <a:pPr lvl="1"/>
            <a:r>
              <a:rPr lang="en-US" sz="1900" dirty="0" smtClean="0">
                <a:latin typeface="+mj-lt"/>
              </a:rPr>
              <a:t>&gt;90% data published </a:t>
            </a:r>
          </a:p>
          <a:p>
            <a:r>
              <a:rPr lang="en-US" sz="1900" dirty="0" smtClean="0">
                <a:latin typeface="+mj-lt"/>
              </a:rPr>
              <a:t>High Impact on Public via Press, website, social media etc.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X-ray Astronomy 2019                                                                   Bologna, Italy                   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Belinda Wilkes                                                                                       Director,  Chandra X-ray Center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043" y="598193"/>
            <a:ext cx="3720116" cy="175503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825765" y="2480428"/>
            <a:ext cx="3233394" cy="2556637"/>
            <a:chOff x="5825765" y="2480428"/>
            <a:chExt cx="3233394" cy="255663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5765" y="2480428"/>
              <a:ext cx="3233394" cy="2556637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 flipH="1" flipV="1">
              <a:off x="7154333" y="2777067"/>
              <a:ext cx="4234" cy="19431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7309112" y="2925407"/>
              <a:ext cx="2667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1</a:t>
              </a:r>
              <a:endParaRPr lang="en-US" sz="10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411076" y="3175670"/>
              <a:ext cx="25039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smtClean="0"/>
                <a:t>2</a:t>
              </a:r>
              <a:endParaRPr lang="en-US" sz="10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481828" y="3369879"/>
              <a:ext cx="25039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smtClean="0"/>
                <a:t>3</a:t>
              </a:r>
              <a:endParaRPr lang="en-US" sz="10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563113" y="3570259"/>
              <a:ext cx="69762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smtClean="0"/>
                <a:t>4+ papers</a:t>
              </a:r>
              <a:endParaRPr lang="en-US" sz="10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678636" y="3543300"/>
              <a:ext cx="380523" cy="43270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67457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078"/>
    </mc:Choice>
    <mc:Fallback>
      <p:transition spd="slow" advTm="92078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782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Extended Long-term Monitoring e.g. SN1987A</a:t>
            </a:r>
            <a:br>
              <a:rPr lang="en-US" sz="2800" dirty="0" smtClean="0"/>
            </a:br>
            <a:endParaRPr lang="en-US" sz="200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X-ray Astronomy 2019                                                                   Bologna, Italy                   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Belinda Wilkes                                                                                       Director,  Chandra X-ray Center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885739"/>
            <a:ext cx="6054541" cy="3384333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94268" y="1369219"/>
            <a:ext cx="2934682" cy="3116006"/>
          </a:xfrm>
        </p:spPr>
        <p:txBody>
          <a:bodyPr/>
          <a:lstStyle/>
          <a:p>
            <a:r>
              <a:rPr lang="en-US" dirty="0" smtClean="0"/>
              <a:t>1999-2015</a:t>
            </a:r>
          </a:p>
          <a:p>
            <a:r>
              <a:rPr lang="en-US" dirty="0" smtClean="0"/>
              <a:t>X-rays increase as blast wave interacts with circumstellar material</a:t>
            </a:r>
          </a:p>
          <a:p>
            <a:r>
              <a:rPr lang="en-US" dirty="0" smtClean="0"/>
              <a:t>&gt;10,000 days, X-rays fading, blast wave moving beyond equatorial ring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70064" y="4622927"/>
            <a:ext cx="2289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+mj-lt"/>
              </a:rPr>
              <a:t>Frank et al. 2016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3932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56"/>
    </mc:Choice>
    <mc:Fallback>
      <p:transition spd="slow" advTm="19656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0"/>
            <a:ext cx="6172200" cy="857250"/>
          </a:xfrm>
        </p:spPr>
        <p:txBody>
          <a:bodyPr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New Science: Multi-Messenger </a:t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Merging </a:t>
            </a:r>
            <a:r>
              <a:rPr lang="en-US" sz="2400" dirty="0">
                <a:solidFill>
                  <a:schemeClr val="tx1"/>
                </a:solidFill>
              </a:rPr>
              <a:t>Neutron </a:t>
            </a:r>
            <a:r>
              <a:rPr lang="en-US" sz="2400" dirty="0" smtClean="0">
                <a:solidFill>
                  <a:schemeClr val="tx1"/>
                </a:solidFill>
              </a:rPr>
              <a:t>Stars, LIGO/Virgo: </a:t>
            </a:r>
            <a:r>
              <a:rPr lang="en-US" sz="2400" dirty="0">
                <a:solidFill>
                  <a:schemeClr val="tx1"/>
                </a:solidFill>
              </a:rPr>
              <a:t>GW170817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7150" y="847559"/>
            <a:ext cx="3952719" cy="4150643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Detected via gravitational 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waves 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Fermi: Faint, short gamma-ray burst ~2s later </a:t>
            </a:r>
          </a:p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counterpart found, tracked, faded and reddened over ~2 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weeks (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kilonova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r-process elements formed)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X-ray &amp; </a:t>
            </a:r>
            <a:r>
              <a:rPr lang="el-G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-ray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jet viewed off-axis</a:t>
            </a:r>
          </a:p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went behind the sun – no X-ray observations until December</a:t>
            </a:r>
          </a:p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&amp; Radio emission continued to brighten, and is now fading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672" y="1028700"/>
            <a:ext cx="4502345" cy="3531181"/>
          </a:xfrm>
        </p:spPr>
      </p:pic>
      <p:sp>
        <p:nvSpPr>
          <p:cNvPr id="8" name="TextBox 7"/>
          <p:cNvSpPr txBox="1"/>
          <p:nvPr/>
        </p:nvSpPr>
        <p:spPr>
          <a:xfrm>
            <a:off x="6136759" y="742950"/>
            <a:ext cx="34644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>
                <a:solidFill>
                  <a:srgbClr val="FFFF00"/>
                </a:solidFill>
              </a:rPr>
              <a:t>First EM detection of GW source!!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13220" y="4190549"/>
            <a:ext cx="133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Optical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17492" y="955395"/>
            <a:ext cx="102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X-ray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71517" y="2270051"/>
            <a:ext cx="6286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2 days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78637" y="2278026"/>
            <a:ext cx="571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9 days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FFFFFF"/>
                </a:solidFill>
              </a:rPr>
              <a:t>X-ray Astronomy 2019                                                                   Bologna, Italy                    </a:t>
            </a:r>
            <a:endParaRPr lang="en-US" altLang="en-US" dirty="0" smtClea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FFFFFF"/>
                </a:solidFill>
              </a:rPr>
              <a:t>Belinda Wilkes                                                                                       Director,  Chandra X-ray Center</a:t>
            </a:r>
            <a:endParaRPr lang="en-US" alt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39267"/>
      </p:ext>
    </p:extLst>
  </p:cSld>
  <p:clrMapOvr>
    <a:masterClrMapping/>
  </p:clrMapOvr>
  <p:transition advTm="58197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543300" y="-8164"/>
            <a:ext cx="28003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GW170817 (</a:t>
            </a:r>
            <a:r>
              <a:rPr lang="en-US" sz="2800" dirty="0" err="1" smtClean="0">
                <a:solidFill>
                  <a:srgbClr val="FFFFFF"/>
                </a:solidFill>
              </a:rPr>
              <a:t>cont</a:t>
            </a:r>
            <a:r>
              <a:rPr lang="en-US" sz="2800" dirty="0" smtClean="0">
                <a:solidFill>
                  <a:srgbClr val="FFFFFF"/>
                </a:solidFill>
              </a:rPr>
              <a:t>)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43650" y="4544452"/>
            <a:ext cx="274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rgbClr val="FFFFFF"/>
                </a:solidFill>
              </a:rPr>
              <a:t>Credit: </a:t>
            </a:r>
            <a:r>
              <a:rPr lang="en-US" sz="1400" i="1" dirty="0" err="1">
                <a:solidFill>
                  <a:srgbClr val="FFFFFF"/>
                </a:solidFill>
              </a:rPr>
              <a:t>Margutti</a:t>
            </a:r>
            <a:r>
              <a:rPr lang="en-US" sz="1400" i="1" dirty="0">
                <a:solidFill>
                  <a:srgbClr val="FFFFFF"/>
                </a:solidFill>
              </a:rPr>
              <a:t>, Fong, Haggard, (Chandra Newsletter #26)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985466" y="454294"/>
            <a:ext cx="5876432" cy="4079300"/>
            <a:chOff x="2362200" y="533400"/>
            <a:chExt cx="7835242" cy="543906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2200" y="533400"/>
              <a:ext cx="7835242" cy="543906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943600" y="5105400"/>
              <a:ext cx="381000" cy="40010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514600" y="5118538"/>
              <a:ext cx="381000" cy="40010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72385" y="633652"/>
            <a:ext cx="264042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Chandra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X-rays key to constraining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Rise as jet expands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Peak corresponds to view down jet core</a:t>
            </a:r>
          </a:p>
          <a:p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Chandra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monitoring continues</a:t>
            </a:r>
          </a:p>
          <a:p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Awaiting next NS-NS or NS-BH GW trigger!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X-ray Astronomy 2019                                                                   Bologna, Italy                   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Belinda Wilkes                                                                                       Director,  Chandra X-ray Center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1128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77"/>
    </mc:Choice>
    <mc:Fallback>
      <p:transition spd="slow" advTm="38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44566" y="20369"/>
            <a:ext cx="9642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New Techniques: Missing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Baryons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detected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95" y="808213"/>
            <a:ext cx="5657850" cy="15263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57550" y="506856"/>
            <a:ext cx="2714625" cy="339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7" dirty="0"/>
              <a:t>Quasar: H 1821+643, z=0.297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9843" y="2790073"/>
            <a:ext cx="5996065" cy="2309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  <a:cs typeface="Arial" panose="020B0604020202020204" pitchFamily="34" charset="0"/>
              </a:rPr>
              <a:t>Updated a technique to concentrate on OVII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  <a:cs typeface="Arial" panose="020B0604020202020204" pitchFamily="34" charset="0"/>
              </a:rPr>
              <a:t>Source has 17 UV absorption line systems in HST data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  <a:cs typeface="Arial" panose="020B0604020202020204" pitchFamily="34" charset="0"/>
              </a:rPr>
              <a:t>Stacked </a:t>
            </a:r>
            <a:r>
              <a:rPr lang="en-US" sz="1600" i="1" dirty="0">
                <a:latin typeface="+mj-lt"/>
                <a:cs typeface="Arial" panose="020B0604020202020204" pitchFamily="34" charset="0"/>
              </a:rPr>
              <a:t>Chandra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/HETG spectrum, blue-shifted to each UV redshift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  <a:cs typeface="Arial" panose="020B0604020202020204" pitchFamily="34" charset="0"/>
              </a:rPr>
              <a:t>Effective exposure ~8 </a:t>
            </a:r>
            <a:r>
              <a:rPr lang="en-US" sz="1600" dirty="0" err="1">
                <a:latin typeface="+mj-lt"/>
                <a:cs typeface="Arial" panose="020B0604020202020204" pitchFamily="34" charset="0"/>
              </a:rPr>
              <a:t>Ms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 (470 </a:t>
            </a:r>
            <a:r>
              <a:rPr lang="en-US" sz="1600" dirty="0" err="1">
                <a:latin typeface="+mj-lt"/>
                <a:cs typeface="Arial" panose="020B0604020202020204" pitchFamily="34" charset="0"/>
              </a:rPr>
              <a:t>ks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 observation)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  <a:cs typeface="Arial" panose="020B0604020202020204" pitchFamily="34" charset="0"/>
              </a:rPr>
              <a:t>Significant (3.3</a:t>
            </a:r>
            <a:r>
              <a:rPr lang="el-GR" sz="1600" dirty="0">
                <a:latin typeface="+mj-lt"/>
                <a:cs typeface="Arial" panose="020B0604020202020204" pitchFamily="34" charset="0"/>
              </a:rPr>
              <a:t>σ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) OVII </a:t>
            </a:r>
            <a:r>
              <a:rPr lang="el-GR" sz="1600" dirty="0">
                <a:latin typeface="+mj-lt"/>
                <a:cs typeface="Arial" panose="020B0604020202020204" pitchFamily="34" charset="0"/>
              </a:rPr>
              <a:t>λ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21.6  absorption line, EW~4.1 mA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  <a:cs typeface="Arial" panose="020B0604020202020204" pitchFamily="34" charset="0"/>
              </a:rPr>
              <a:t>N</a:t>
            </a:r>
            <a:r>
              <a:rPr lang="en-US" sz="1600" baseline="-25000" dirty="0">
                <a:latin typeface="+mj-lt"/>
                <a:cs typeface="Arial" panose="020B0604020202020204" pitchFamily="34" charset="0"/>
              </a:rPr>
              <a:t>OVII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~1.4*10</a:t>
            </a:r>
            <a:r>
              <a:rPr lang="en-US" sz="1600" baseline="30000" dirty="0">
                <a:latin typeface="+mj-lt"/>
                <a:cs typeface="Arial" panose="020B0604020202020204" pitchFamily="34" charset="0"/>
              </a:rPr>
              <a:t>15 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cm</a:t>
            </a:r>
            <a:r>
              <a:rPr lang="en-US" sz="1600" baseline="30000" dirty="0">
                <a:latin typeface="+mj-lt"/>
                <a:cs typeface="Arial" panose="020B0604020202020204" pitchFamily="34" charset="0"/>
              </a:rPr>
              <a:t>-2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, </a:t>
            </a:r>
            <a:r>
              <a:rPr lang="el-GR" sz="1600" dirty="0">
                <a:latin typeface="+mj-lt"/>
                <a:cs typeface="Arial" panose="020B0604020202020204" pitchFamily="34" charset="0"/>
              </a:rPr>
              <a:t>Ω</a:t>
            </a:r>
            <a:r>
              <a:rPr lang="en-US" sz="1600" baseline="-25000" dirty="0">
                <a:latin typeface="+mj-lt"/>
                <a:cs typeface="Arial" panose="020B0604020202020204" pitchFamily="34" charset="0"/>
              </a:rPr>
              <a:t>b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(OVII)~0.0023 /[Z/Z</a:t>
            </a:r>
            <a:r>
              <a:rPr lang="en-US" sz="1600" baseline="-25000" dirty="0">
                <a:latin typeface="+mj-lt"/>
                <a:cs typeface="Arial" panose="020B0604020202020204" pitchFamily="34" charset="0"/>
              </a:rPr>
              <a:t>sun 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f</a:t>
            </a:r>
            <a:r>
              <a:rPr lang="en-US" sz="1600" baseline="-25000" dirty="0">
                <a:latin typeface="+mj-lt"/>
                <a:cs typeface="Arial" panose="020B0604020202020204" pitchFamily="34" charset="0"/>
              </a:rPr>
              <a:t>OVII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]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  <a:cs typeface="Arial" panose="020B0604020202020204" pitchFamily="34" charset="0"/>
              </a:rPr>
              <a:t>Consistent with WHIM expectations for this </a:t>
            </a:r>
            <a:r>
              <a:rPr lang="en-US" sz="1600" dirty="0" err="1" smtClean="0">
                <a:latin typeface="+mj-lt"/>
                <a:cs typeface="Arial" panose="020B0604020202020204" pitchFamily="34" charset="0"/>
              </a:rPr>
              <a:t>los</a:t>
            </a:r>
            <a:endParaRPr lang="en-US" sz="1600" dirty="0" smtClean="0">
              <a:latin typeface="+mj-lt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  <a:cs typeface="Arial" panose="020B0604020202020204" pitchFamily="34" charset="0"/>
              </a:rPr>
              <a:t>Cycle 21 VLP to confirm this detection to &gt;5</a:t>
            </a:r>
            <a:r>
              <a:rPr lang="el-GR" sz="1600" dirty="0" smtClean="0">
                <a:latin typeface="+mj-lt"/>
                <a:cs typeface="Arial" panose="020B0604020202020204" pitchFamily="34" charset="0"/>
              </a:rPr>
              <a:t>σ</a:t>
            </a:r>
            <a:r>
              <a:rPr lang="en-US" sz="1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1600" i="1" dirty="0" smtClean="0">
                <a:latin typeface="+mj-lt"/>
                <a:cs typeface="Arial" panose="020B0604020202020204" pitchFamily="34" charset="0"/>
              </a:rPr>
              <a:t>(PI Bogdan)</a:t>
            </a:r>
            <a:endParaRPr lang="en-US" sz="1600" i="1" dirty="0">
              <a:latin typeface="+mj-lt"/>
              <a:cs typeface="Arial" panose="020B0604020202020204" pitchFamily="34" charset="0"/>
            </a:endParaRPr>
          </a:p>
          <a:p>
            <a:endParaRPr lang="en-US" sz="1607" dirty="0"/>
          </a:p>
        </p:txBody>
      </p:sp>
      <p:sp>
        <p:nvSpPr>
          <p:cNvPr id="7" name="TextBox 6"/>
          <p:cNvSpPr txBox="1"/>
          <p:nvPr/>
        </p:nvSpPr>
        <p:spPr>
          <a:xfrm>
            <a:off x="6655631" y="4780567"/>
            <a:ext cx="2400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Kovacs et al. 2019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748" y="2867601"/>
            <a:ext cx="2544318" cy="19033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85900" y="2336590"/>
            <a:ext cx="6457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missing baryonic mass at z&lt;2 (1/3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cf. high-z estimates) is thought to be in a Warm Hot Intergalactic Medium (WHIM, T&lt; &amp; &gt; 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K)</a:t>
            </a:r>
          </a:p>
        </p:txBody>
      </p:sp>
    </p:spTree>
    <p:extLst>
      <p:ext uri="{BB962C8B-B14F-4D97-AF65-F5344CB8AC3E}">
        <p14:creationId xmlns:p14="http://schemas.microsoft.com/office/powerpoint/2010/main" val="3250870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521"/>
    </mc:Choice>
    <mc:Fallback>
      <p:transition spd="slow" advTm="8352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8101"/>
            <a:ext cx="7886700" cy="994172"/>
          </a:xfrm>
        </p:spPr>
        <p:txBody>
          <a:bodyPr/>
          <a:lstStyle/>
          <a:p>
            <a:pPr algn="ctr"/>
            <a:r>
              <a:rPr lang="en-US" dirty="0" smtClean="0"/>
              <a:t>20 years of Chandra Science Symposium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32273"/>
            <a:ext cx="7886700" cy="3499247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 smtClean="0"/>
              <a:t>3-6 Dec 2019, Park Plaza Hotel, downtown Boston</a:t>
            </a:r>
          </a:p>
          <a:p>
            <a:r>
              <a:rPr lang="en-US" sz="2200" dirty="0" smtClean="0"/>
              <a:t>Early registration deadline has been extended for 2 weeks</a:t>
            </a:r>
          </a:p>
          <a:p>
            <a:r>
              <a:rPr lang="en-US" sz="2200" dirty="0" smtClean="0"/>
              <a:t>Price 540 euros ($600) </a:t>
            </a:r>
          </a:p>
          <a:p>
            <a:r>
              <a:rPr lang="en-US" sz="2200" b="1" i="1" dirty="0" smtClean="0"/>
              <a:t>Includes breakfast, lunch and conference dinner!</a:t>
            </a:r>
          </a:p>
          <a:p>
            <a:r>
              <a:rPr lang="en-US" sz="2200" dirty="0" smtClean="0">
                <a:latin typeface="+mj-lt"/>
              </a:rPr>
              <a:t>Includes special session celebrating Riccardo </a:t>
            </a:r>
            <a:r>
              <a:rPr lang="en-US" sz="2200" dirty="0" err="1" smtClean="0">
                <a:latin typeface="+mj-lt"/>
              </a:rPr>
              <a:t>Giacconi’s</a:t>
            </a:r>
            <a:r>
              <a:rPr lang="en-US" sz="2200" dirty="0" smtClean="0">
                <a:latin typeface="+mj-lt"/>
              </a:rPr>
              <a:t> X-ray legacy</a:t>
            </a:r>
          </a:p>
          <a:p>
            <a:r>
              <a:rPr lang="en-US" sz="2200" dirty="0" smtClean="0">
                <a:latin typeface="+mj-lt"/>
              </a:rPr>
              <a:t>Several of “our” Astronauts: Eileen Collins (Commander), Cady Coleman (Mission Specialist), </a:t>
            </a:r>
            <a:r>
              <a:rPr lang="en-US" sz="2200" dirty="0">
                <a:latin typeface="+mj-lt"/>
              </a:rPr>
              <a:t>Steve Hawley </a:t>
            </a:r>
            <a:r>
              <a:rPr lang="en-US" sz="2200" dirty="0" smtClean="0"/>
              <a:t>(</a:t>
            </a:r>
            <a:r>
              <a:rPr lang="en-US" sz="2200" dirty="0" smtClean="0">
                <a:latin typeface="+mj-lt"/>
              </a:rPr>
              <a:t>Flight Engineer), Jeff Ashby (Pilot) (?)</a:t>
            </a:r>
          </a:p>
          <a:p>
            <a:pPr marL="0" indent="0">
              <a:buNone/>
            </a:pPr>
            <a:endParaRPr lang="en-US" sz="2000" dirty="0" smtClean="0">
              <a:latin typeface="+mj-lt"/>
            </a:endParaRPr>
          </a:p>
          <a:p>
            <a:pPr marL="0" indent="0" algn="ctr">
              <a:buNone/>
            </a:pPr>
            <a:r>
              <a:rPr lang="en-US" sz="2400" b="1" i="1" dirty="0">
                <a:hlinkClick r:id="rId3"/>
              </a:rPr>
              <a:t>http://cxc.harvard.edu/symposium_2019</a:t>
            </a:r>
            <a:r>
              <a:rPr lang="en-US" sz="2400" b="1" i="1" dirty="0" smtClean="0">
                <a:hlinkClick r:id="rId3"/>
              </a:rPr>
              <a:t>/</a:t>
            </a:r>
            <a:endParaRPr lang="en-US" sz="2400" b="1" i="1" dirty="0" smtClean="0"/>
          </a:p>
          <a:p>
            <a:pPr marL="0" indent="0" algn="ctr">
              <a:buNone/>
            </a:pPr>
            <a:r>
              <a:rPr lang="en-US" sz="2400" b="1" i="1" dirty="0" smtClean="0"/>
              <a:t>We would love to welcome you to Boston!</a:t>
            </a:r>
            <a:endParaRPr lang="en-US" sz="2400" b="1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X-ray Astronomy 2019                                                                   Bologna, Italy                   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Belinda Wilkes                                                                                       Director,  Chandra X-ray Center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672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281"/>
    </mc:Choice>
    <mc:Fallback>
      <p:transition spd="slow" advTm="8528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101" y="72544"/>
            <a:ext cx="2348925" cy="234892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6" y="0"/>
            <a:ext cx="3211267" cy="2583138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312" y="2266335"/>
            <a:ext cx="2837395" cy="28373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9194" y="2173487"/>
            <a:ext cx="1078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Cygnus 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23316" y="180543"/>
            <a:ext cx="1057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+mj-lt"/>
              </a:rPr>
              <a:t>Tycho</a:t>
            </a:r>
            <a:endParaRPr lang="en-US" sz="1400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36556" y="2340574"/>
            <a:ext cx="13144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+mj-lt"/>
              </a:rPr>
              <a:t>Centaurus A</a:t>
            </a:r>
          </a:p>
          <a:p>
            <a:pPr algn="ctr"/>
            <a:r>
              <a:rPr lang="en-US" sz="1350" dirty="0">
                <a:solidFill>
                  <a:schemeClr val="bg1"/>
                </a:solidFill>
                <a:latin typeface="+mj-lt"/>
              </a:rPr>
              <a:t>(X-ray only)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94152" y="4449383"/>
            <a:ext cx="1277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Centaurus A</a:t>
            </a:r>
          </a:p>
          <a:p>
            <a:pPr algn="ctr"/>
            <a:r>
              <a:rPr lang="en-US" sz="1400" dirty="0" smtClean="0">
                <a:latin typeface="+mj-lt"/>
              </a:rPr>
              <a:t>X-ray Only</a:t>
            </a:r>
            <a:endParaRPr lang="en-US" sz="1400" dirty="0">
              <a:latin typeface="+mj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X-ray Astronomy 2019                                                                   Bologna, Italy                   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Belinda Wilkes                                                                                       Director,  Chandra X-ray Center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4" y="2604926"/>
            <a:ext cx="2869949" cy="207046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15886" y="4615548"/>
            <a:ext cx="1192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Bullet Cluster</a:t>
            </a:r>
            <a:endParaRPr lang="en-US" sz="1400" dirty="0">
              <a:latin typeface="+mj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245" y="10885"/>
            <a:ext cx="2806805" cy="239423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876800" y="-15404"/>
            <a:ext cx="1238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30 </a:t>
            </a:r>
            <a:r>
              <a:rPr lang="en-US" sz="1400" dirty="0" err="1" smtClean="0">
                <a:latin typeface="+mj-lt"/>
              </a:rPr>
              <a:t>Doradus</a:t>
            </a:r>
            <a:endParaRPr lang="en-US" sz="1400" dirty="0">
              <a:latin typeface="+mj-lt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16" y="2813540"/>
            <a:ext cx="2142153" cy="195372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886198" y="2508557"/>
            <a:ext cx="1915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SN 1987A over time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8659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"/>
    </mc:Choice>
    <mc:Fallback xmlns="">
      <p:transition spd="slow" advTm="94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130878" y="858667"/>
            <a:ext cx="3534966" cy="3690519"/>
            <a:chOff x="2286000" y="1092200"/>
            <a:chExt cx="4713288" cy="4920694"/>
          </a:xfrm>
        </p:grpSpPr>
        <p:pic>
          <p:nvPicPr>
            <p:cNvPr id="15376" name="Picture 8" descr="trapezium"/>
            <p:cNvPicPr>
              <a:picLocks noChangeAspect="1" noChangeArrowheads="1"/>
            </p:cNvPicPr>
            <p:nvPr/>
          </p:nvPicPr>
          <p:blipFill>
            <a:blip r:embed="rId4"/>
            <a:srcRect l="13133" t="10728" r="12984" b="13339"/>
            <a:stretch>
              <a:fillRect/>
            </a:stretch>
          </p:blipFill>
          <p:spPr bwMode="auto">
            <a:xfrm>
              <a:off x="2286000" y="1092200"/>
              <a:ext cx="4713288" cy="462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7" name="Text Box 7"/>
            <p:cNvSpPr txBox="1">
              <a:spLocks noChangeArrowheads="1"/>
            </p:cNvSpPr>
            <p:nvPr/>
          </p:nvSpPr>
          <p:spPr bwMode="auto">
            <a:xfrm>
              <a:off x="2514600" y="5643562"/>
              <a:ext cx="4191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ROSAT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100796" y="795444"/>
            <a:ext cx="3570338" cy="4133443"/>
            <a:chOff x="2286000" y="661442"/>
            <a:chExt cx="4650056" cy="5462483"/>
          </a:xfrm>
        </p:grpSpPr>
        <p:pic>
          <p:nvPicPr>
            <p:cNvPr id="15374" name="Picture 9" descr=" orion.jpg                                                      00041813chandra                        BF041DE0:"/>
            <p:cNvPicPr>
              <a:picLocks noChangeAspect="1" noChangeArrowheads="1"/>
            </p:cNvPicPr>
            <p:nvPr/>
          </p:nvPicPr>
          <p:blipFill>
            <a:blip r:embed="rId5"/>
            <a:srcRect l="3893" t="3438" r="4211" b="3896"/>
            <a:stretch>
              <a:fillRect/>
            </a:stretch>
          </p:blipFill>
          <p:spPr bwMode="auto">
            <a:xfrm>
              <a:off x="2305326" y="661442"/>
              <a:ext cx="4630730" cy="46640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5" name="Text Box 9"/>
            <p:cNvSpPr txBox="1">
              <a:spLocks noChangeArrowheads="1"/>
            </p:cNvSpPr>
            <p:nvPr/>
          </p:nvSpPr>
          <p:spPr bwMode="auto">
            <a:xfrm>
              <a:off x="2286000" y="5757862"/>
              <a:ext cx="4648200" cy="36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i="1" dirty="0">
                  <a:solidFill>
                    <a:srgbClr val="FFFFFF"/>
                  </a:solidFill>
                </a:rPr>
                <a:t>Chandra</a:t>
              </a:r>
            </a:p>
          </p:txBody>
        </p:sp>
      </p:grpSp>
      <p:sp>
        <p:nvSpPr>
          <p:cNvPr id="15364" name="Rectangle 10"/>
          <p:cNvSpPr>
            <a:spLocks noChangeArrowheads="1"/>
          </p:cNvSpPr>
          <p:nvPr/>
        </p:nvSpPr>
        <p:spPr bwMode="auto">
          <a:xfrm>
            <a:off x="5251849" y="1599012"/>
            <a:ext cx="184731" cy="339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607"/>
          </a:p>
        </p:txBody>
      </p: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6256576" y="4064795"/>
            <a:ext cx="1181100" cy="253916"/>
            <a:chOff x="2460625" y="5419198"/>
            <a:chExt cx="1574673" cy="338337"/>
          </a:xfrm>
        </p:grpSpPr>
        <p:grpSp>
          <p:nvGrpSpPr>
            <p:cNvPr id="5" name="Group 43"/>
            <p:cNvGrpSpPr>
              <a:grpSpLocks/>
            </p:cNvGrpSpPr>
            <p:nvPr/>
          </p:nvGrpSpPr>
          <p:grpSpPr bwMode="auto">
            <a:xfrm>
              <a:off x="2463801" y="5419198"/>
              <a:ext cx="1571497" cy="338337"/>
              <a:chOff x="2210234" y="5410187"/>
              <a:chExt cx="1569837" cy="337684"/>
            </a:xfrm>
          </p:grpSpPr>
          <p:sp>
            <p:nvSpPr>
              <p:cNvPr id="15371" name="TextBox 27"/>
              <p:cNvSpPr txBox="1">
                <a:spLocks noChangeArrowheads="1"/>
              </p:cNvSpPr>
              <p:nvPr/>
            </p:nvSpPr>
            <p:spPr bwMode="auto">
              <a:xfrm>
                <a:off x="2540222" y="5410187"/>
                <a:ext cx="890683" cy="3376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50" dirty="0">
                    <a:latin typeface="+mj-lt"/>
                  </a:rPr>
                  <a:t>0.75 </a:t>
                </a:r>
                <a:r>
                  <a:rPr lang="en-US" sz="1050" i="1" dirty="0" err="1">
                    <a:latin typeface="+mj-lt"/>
                    <a:ea typeface="Times New Roman" pitchFamily="-112" charset="0"/>
                    <a:cs typeface="Times New Roman" pitchFamily="-112" charset="0"/>
                  </a:rPr>
                  <a:t>lt</a:t>
                </a:r>
                <a:r>
                  <a:rPr lang="en-US" sz="1050" i="1" dirty="0">
                    <a:latin typeface="+mj-lt"/>
                    <a:ea typeface="Times New Roman" pitchFamily="-112" charset="0"/>
                    <a:cs typeface="Times New Roman" pitchFamily="-112" charset="0"/>
                  </a:rPr>
                  <a:t> </a:t>
                </a:r>
                <a:r>
                  <a:rPr lang="en-US" sz="1050" i="1" dirty="0" err="1">
                    <a:latin typeface="+mj-lt"/>
                    <a:ea typeface="Times New Roman" pitchFamily="-112" charset="0"/>
                    <a:cs typeface="Times New Roman" pitchFamily="-112" charset="0"/>
                  </a:rPr>
                  <a:t>yr</a:t>
                </a:r>
                <a:endParaRPr lang="en-US" sz="1050" i="1" dirty="0">
                  <a:latin typeface="+mj-lt"/>
                  <a:ea typeface="Times New Roman" pitchFamily="-112" charset="0"/>
                  <a:cs typeface="Times New Roman" pitchFamily="-112" charset="0"/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 rot="5400000" flipH="1" flipV="1">
                <a:off x="2135023" y="5561402"/>
                <a:ext cx="152008" cy="158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rot="5400000" flipH="1" flipV="1">
                <a:off x="3703274" y="5561402"/>
                <a:ext cx="152008" cy="158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/>
            <p:cNvCxnSpPr/>
            <p:nvPr/>
          </p:nvCxnSpPr>
          <p:spPr>
            <a:xfrm>
              <a:off x="2460625" y="5574672"/>
              <a:ext cx="371445" cy="1587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663853" y="5574672"/>
              <a:ext cx="371445" cy="1587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-204733" y="38337"/>
            <a:ext cx="94241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FFFFFF"/>
                </a:solidFill>
                <a:latin typeface="+mj-lt"/>
                <a:ea typeface="Osaka" charset="-128"/>
              </a:rPr>
              <a:t>Star Forming Regions: Orion </a:t>
            </a:r>
            <a:r>
              <a:rPr lang="en-US" altLang="en-US" sz="2800" dirty="0">
                <a:solidFill>
                  <a:srgbClr val="FFFFFF"/>
                </a:solidFill>
                <a:latin typeface="+mj-lt"/>
                <a:ea typeface="Osaka" charset="-128"/>
              </a:rPr>
              <a:t>Nebula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524" y="568049"/>
            <a:ext cx="483001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ROSAT: 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b="1" dirty="0" smtClean="0">
                <a:latin typeface="+mj-lt"/>
              </a:rPr>
              <a:t>~</a:t>
            </a:r>
            <a:r>
              <a:rPr lang="en-US" sz="1800" b="1" dirty="0">
                <a:latin typeface="+mj-lt"/>
              </a:rPr>
              <a:t>100 sources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i="1" dirty="0">
                <a:latin typeface="+mj-lt"/>
              </a:rPr>
              <a:t>Chandra</a:t>
            </a:r>
            <a:r>
              <a:rPr lang="en-US" sz="1800" dirty="0">
                <a:latin typeface="+mj-lt"/>
              </a:rPr>
              <a:t> (840 </a:t>
            </a:r>
            <a:r>
              <a:rPr lang="en-US" sz="1800" dirty="0" err="1">
                <a:latin typeface="+mj-lt"/>
              </a:rPr>
              <a:t>ks</a:t>
            </a:r>
            <a:r>
              <a:rPr lang="en-US" sz="1800" dirty="0" smtClean="0">
                <a:latin typeface="+mj-lt"/>
              </a:rPr>
              <a:t>): </a:t>
            </a:r>
            <a:r>
              <a:rPr lang="en-US" sz="1800" b="1" dirty="0" smtClean="0">
                <a:latin typeface="+mj-lt"/>
              </a:rPr>
              <a:t>~</a:t>
            </a:r>
            <a:r>
              <a:rPr lang="en-US" sz="1800" b="1" dirty="0">
                <a:latin typeface="+mj-lt"/>
              </a:rPr>
              <a:t>1400 sources</a:t>
            </a:r>
          </a:p>
          <a:p>
            <a:endParaRPr lang="en-US" sz="1800" b="1" dirty="0">
              <a:latin typeface="+mj-lt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i="1" dirty="0" smtClean="0">
                <a:latin typeface="+mj-lt"/>
              </a:rPr>
              <a:t>Chandra’s </a:t>
            </a:r>
            <a:r>
              <a:rPr lang="en-US" sz="1800" dirty="0" smtClean="0">
                <a:latin typeface="+mj-lt"/>
              </a:rPr>
              <a:t>sensitivity and resolution was a game-changer for pinpointing young stars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j-lt"/>
              </a:rPr>
              <a:t>Trace previously unseen populations, e.g. w/no </a:t>
            </a:r>
            <a:r>
              <a:rPr lang="en-US" sz="1800" dirty="0" err="1" smtClean="0">
                <a:latin typeface="+mj-lt"/>
              </a:rPr>
              <a:t>protostellar</a:t>
            </a:r>
            <a:r>
              <a:rPr lang="en-US" sz="1800" dirty="0" smtClean="0">
                <a:latin typeface="+mj-lt"/>
              </a:rPr>
              <a:t> disks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i="1" dirty="0" err="1">
                <a:latin typeface="+mj-lt"/>
              </a:rPr>
              <a:t>Chandra+Spitzer</a:t>
            </a:r>
            <a:r>
              <a:rPr lang="en-US" sz="1800" dirty="0">
                <a:latin typeface="+mj-lt"/>
              </a:rPr>
              <a:t>: estimate disk fractions         (20-50%, ↑ as mass ↓), &amp; evaporation timescales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j-lt"/>
              </a:rPr>
              <a:t>Investigate triggering of SF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j-lt"/>
              </a:rPr>
              <a:t>Stellar X-ray </a:t>
            </a:r>
            <a:r>
              <a:rPr lang="en-US" sz="1800" dirty="0">
                <a:latin typeface="+mj-lt"/>
              </a:rPr>
              <a:t>activity is key to </a:t>
            </a:r>
            <a:r>
              <a:rPr lang="en-US" sz="1800" dirty="0" smtClean="0">
                <a:latin typeface="+mj-lt"/>
              </a:rPr>
              <a:t>determining: </a:t>
            </a:r>
          </a:p>
          <a:p>
            <a:pPr marL="801412" lvl="1" indent="-257175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+mj-lt"/>
              </a:rPr>
              <a:t>exo</a:t>
            </a:r>
            <a:r>
              <a:rPr lang="en-US" sz="1600" dirty="0" smtClean="0">
                <a:latin typeface="+mj-lt"/>
              </a:rPr>
              <a:t>-planet </a:t>
            </a:r>
            <a:r>
              <a:rPr lang="en-US" sz="1600" dirty="0">
                <a:latin typeface="+mj-lt"/>
              </a:rPr>
              <a:t>formation and </a:t>
            </a:r>
            <a:r>
              <a:rPr lang="en-US" sz="1600" dirty="0" smtClean="0">
                <a:latin typeface="+mj-lt"/>
              </a:rPr>
              <a:t>habitability</a:t>
            </a:r>
          </a:p>
          <a:p>
            <a:pPr marL="801412" lvl="1" indent="-257175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reality of candidate detections vs </a:t>
            </a:r>
            <a:r>
              <a:rPr lang="en-US" sz="1600" dirty="0" err="1" smtClean="0">
                <a:latin typeface="+mj-lt"/>
              </a:rPr>
              <a:t>starspots</a:t>
            </a:r>
            <a:r>
              <a:rPr lang="en-US" sz="1600" dirty="0" smtClean="0">
                <a:latin typeface="+mj-lt"/>
              </a:rPr>
              <a:t>/flares</a:t>
            </a:r>
            <a:endParaRPr lang="en-US" sz="1600" dirty="0">
              <a:latin typeface="+mj-lt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600" dirty="0">
              <a:latin typeface="+mj-lt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X-ray Astronomy 2019                                                                   Bologna, Italy                   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Belinda Wilkes                                                                                       Director,  Chandra X-ray Center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2301" y="4286016"/>
            <a:ext cx="1003303" cy="1942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338" y="663777"/>
            <a:ext cx="3836304" cy="38026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28822" y="4525960"/>
            <a:ext cx="1656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>
                <a:latin typeface="+mj-lt"/>
              </a:rPr>
              <a:t>Feigelson</a:t>
            </a:r>
            <a:r>
              <a:rPr lang="en-US" sz="1400" i="1" dirty="0" smtClean="0">
                <a:latin typeface="+mj-lt"/>
              </a:rPr>
              <a:t> et al. 2005</a:t>
            </a:r>
            <a:endParaRPr lang="en-US" sz="1400" i="1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3592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777"/>
    </mc:Choice>
    <mc:Fallback>
      <p:transition spd="slow" advTm="70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1419"/>
            <a:ext cx="7876253" cy="485432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Solar System Objects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5576" y="1129918"/>
            <a:ext cx="4542020" cy="3160429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/>
              <a:t>X-ray emission</a:t>
            </a:r>
          </a:p>
          <a:p>
            <a:pPr lvl="1"/>
            <a:r>
              <a:rPr lang="en-US" dirty="0" smtClean="0"/>
              <a:t>mostly due to charge-exchange with solar wind ions </a:t>
            </a:r>
          </a:p>
          <a:p>
            <a:pPr lvl="1"/>
            <a:r>
              <a:rPr lang="en-US" dirty="0" smtClean="0"/>
              <a:t>seen from comets, Venus, Mars, and Pluto (during New Horizon’s Flyby)</a:t>
            </a:r>
            <a:endParaRPr lang="en-US" dirty="0"/>
          </a:p>
          <a:p>
            <a:pPr lvl="1"/>
            <a:endParaRPr lang="en-US" sz="1500" dirty="0" smtClean="0"/>
          </a:p>
          <a:p>
            <a:r>
              <a:rPr lang="en-US" dirty="0" smtClean="0"/>
              <a:t>Jupiter</a:t>
            </a:r>
          </a:p>
          <a:p>
            <a:pPr lvl="1"/>
            <a:r>
              <a:rPr lang="en-US" dirty="0" smtClean="0"/>
              <a:t>Aurorae at north and south poles</a:t>
            </a:r>
          </a:p>
          <a:p>
            <a:pPr lvl="1"/>
            <a:r>
              <a:rPr lang="en-US" dirty="0"/>
              <a:t>Triggered by magnetic unloading from Jupiter’s equatorial plasma </a:t>
            </a:r>
            <a:r>
              <a:rPr lang="en-US" dirty="0" smtClean="0"/>
              <a:t>sheet</a:t>
            </a:r>
          </a:p>
          <a:p>
            <a:pPr lvl="1"/>
            <a:r>
              <a:rPr lang="en-US" dirty="0" smtClean="0"/>
              <a:t>Observations during Juno mission, timed to investigate this interaction</a:t>
            </a:r>
          </a:p>
          <a:p>
            <a:endParaRPr lang="en-US" sz="1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FFFFFF"/>
                </a:solidFill>
              </a:rPr>
              <a:t>X-ray Astronomy 2019                                                                   Bologna, Italy                    </a:t>
            </a:r>
            <a:endParaRPr lang="en-US" altLang="en-US" dirty="0" smtClean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FFFFFF"/>
                </a:solidFill>
              </a:rPr>
              <a:t>Belinda Wilkes                                                                                       Director,  Chandra X-ray Center</a:t>
            </a:r>
            <a:endParaRPr lang="en-US" altLang="en-US" dirty="0" smtClean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508" y="1123767"/>
            <a:ext cx="4514181" cy="24591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48531" y="3667261"/>
            <a:ext cx="1836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+mj-lt"/>
              </a:rPr>
              <a:t>Dunn et al. 2017</a:t>
            </a:r>
            <a:endParaRPr lang="en-US" sz="1600" i="1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7260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958"/>
    </mc:Choice>
    <mc:Fallback>
      <p:transition spd="slow" advTm="43958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61488" y="1014984"/>
            <a:ext cx="5468112" cy="3390900"/>
            <a:chOff x="2157984" y="1581911"/>
            <a:chExt cx="7290816" cy="4521200"/>
          </a:xfrm>
        </p:grpSpPr>
        <p:sp>
          <p:nvSpPr>
            <p:cNvPr id="20487" name="Text Box 7"/>
            <p:cNvSpPr txBox="1">
              <a:spLocks noChangeArrowheads="1"/>
            </p:cNvSpPr>
            <p:nvPr/>
          </p:nvSpPr>
          <p:spPr bwMode="auto">
            <a:xfrm>
              <a:off x="7391400" y="3352800"/>
              <a:ext cx="2057400" cy="782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607" dirty="0">
                  <a:solidFill>
                    <a:srgbClr val="FFFFFF"/>
                  </a:solidFill>
                </a:rPr>
                <a:t>1 </a:t>
              </a:r>
              <a:r>
                <a:rPr lang="en-US" altLang="en-US" sz="1607" dirty="0" err="1">
                  <a:solidFill>
                    <a:srgbClr val="FFFFFF"/>
                  </a:solidFill>
                </a:rPr>
                <a:t>Msec</a:t>
              </a:r>
              <a:r>
                <a:rPr lang="en-US" altLang="en-US" sz="1607" dirty="0">
                  <a:solidFill>
                    <a:srgbClr val="FFFFFF"/>
                  </a:solidFill>
                </a:rPr>
                <a:t> Deep        Image (12 days)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1" r="1371"/>
            <a:stretch>
              <a:fillRect/>
            </a:stretch>
          </p:blipFill>
          <p:spPr>
            <a:xfrm>
              <a:off x="2157984" y="1581911"/>
              <a:ext cx="5187742" cy="4521200"/>
            </a:xfrm>
            <a:prstGeom prst="rect">
              <a:avLst/>
            </a:prstGeom>
          </p:spPr>
        </p:pic>
      </p:grp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1485900" y="4686300"/>
            <a:ext cx="1828800" cy="514350"/>
          </a:xfrm>
        </p:spPr>
        <p:txBody>
          <a:bodyPr/>
          <a:lstStyle/>
          <a:p>
            <a:r>
              <a:rPr lang="en-US" altLang="en-US" smtClean="0">
                <a:solidFill>
                  <a:srgbClr val="FFFFFF"/>
                </a:solidFill>
              </a:rPr>
              <a:t>X-ray Astronomy 2019                                                                   Bologna, Italy                    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86150" y="4729162"/>
            <a:ext cx="2171700" cy="357188"/>
          </a:xfrm>
        </p:spPr>
        <p:txBody>
          <a:bodyPr/>
          <a:lstStyle/>
          <a:p>
            <a:r>
              <a:rPr lang="en-US" altLang="en-US" smtClean="0">
                <a:solidFill>
                  <a:srgbClr val="FFFFFF"/>
                </a:solidFill>
              </a:rPr>
              <a:t>Belinda Wilkes                                                                                       Director,  Chandra X-ray Center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1943100" y="171450"/>
            <a:ext cx="542925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866" tIns="33338" rIns="67866" bIns="33338" anchor="ctr"/>
          <a:lstStyle>
            <a:lvl1pPr algn="ctr">
              <a:defRPr sz="4400">
                <a:solidFill>
                  <a:schemeClr val="bg1"/>
                </a:solidFill>
                <a:latin typeface="Arial" charset="0"/>
              </a:defRPr>
            </a:lvl1pPr>
            <a:lvl2pPr algn="ctr">
              <a:defRPr sz="4400">
                <a:solidFill>
                  <a:schemeClr val="bg1"/>
                </a:solidFill>
                <a:latin typeface="Arial" charset="0"/>
              </a:defRPr>
            </a:lvl2pPr>
            <a:lvl3pPr algn="ctr">
              <a:defRPr sz="4400">
                <a:solidFill>
                  <a:schemeClr val="bg1"/>
                </a:solidFill>
                <a:latin typeface="Arial" charset="0"/>
              </a:defRPr>
            </a:lvl3pPr>
            <a:lvl4pPr algn="ctr">
              <a:defRPr sz="4400">
                <a:solidFill>
                  <a:schemeClr val="bg1"/>
                </a:solidFill>
                <a:latin typeface="Arial" charset="0"/>
              </a:defRPr>
            </a:lvl4pPr>
            <a:lvl5pPr algn="ctr">
              <a:defRPr sz="4400">
                <a:solidFill>
                  <a:schemeClr val="bg1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000000"/>
                </a:solidFill>
              </a:rPr>
              <a:t> </a:t>
            </a:r>
            <a:r>
              <a:rPr lang="en-US" altLang="en-US" sz="2700" dirty="0">
                <a:solidFill>
                  <a:srgbClr val="FFFFFF"/>
                </a:solidFill>
              </a:rPr>
              <a:t>Official First Light (Aug 1999)    </a:t>
            </a:r>
            <a:r>
              <a:rPr lang="en-US" altLang="en-US" sz="2100" dirty="0">
                <a:solidFill>
                  <a:srgbClr val="FFFFFF"/>
                </a:solidFill>
              </a:rPr>
              <a:t>Supernova Remnant: Cassiopeia 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100" dirty="0">
              <a:solidFill>
                <a:srgbClr val="FFFFFF"/>
              </a:solidFill>
            </a:endParaRP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257300" y="2171701"/>
            <a:ext cx="1428750" cy="71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607" dirty="0">
                <a:solidFill>
                  <a:srgbClr val="FFFFFF"/>
                </a:solidFill>
              </a:rPr>
              <a:t>Age: 320 years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607" dirty="0">
                <a:solidFill>
                  <a:srgbClr val="FFFFFF"/>
                </a:solidFill>
              </a:rPr>
              <a:t>Size: 29 </a:t>
            </a:r>
            <a:r>
              <a:rPr lang="en-US" altLang="en-US" sz="1607" dirty="0" err="1">
                <a:solidFill>
                  <a:srgbClr val="FFFFFF"/>
                </a:solidFill>
              </a:rPr>
              <a:t>lyrs</a:t>
            </a:r>
            <a:endParaRPr lang="en-US" altLang="en-US" sz="1607" dirty="0"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68928" y="1019614"/>
            <a:ext cx="5289224" cy="3383858"/>
            <a:chOff x="2568390" y="1575835"/>
            <a:chExt cx="6425337" cy="4061123"/>
          </a:xfrm>
        </p:grpSpPr>
        <p:pic>
          <p:nvPicPr>
            <p:cNvPr id="20485" name="Picture 5" descr="3color_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0" t="9250" r="1375" b="7000"/>
            <a:stretch>
              <a:fillRect/>
            </a:stretch>
          </p:blipFill>
          <p:spPr bwMode="auto">
            <a:xfrm>
              <a:off x="2568390" y="1575835"/>
              <a:ext cx="4709680" cy="4061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89" name="Line 9"/>
            <p:cNvSpPr>
              <a:spLocks noChangeShapeType="1"/>
            </p:cNvSpPr>
            <p:nvPr/>
          </p:nvSpPr>
          <p:spPr bwMode="auto">
            <a:xfrm flipH="1" flipV="1">
              <a:off x="5029200" y="3733800"/>
              <a:ext cx="1905000" cy="99060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7">
                <a:solidFill>
                  <a:srgbClr val="FFFFFF"/>
                </a:solidFill>
              </a:endParaRPr>
            </a:p>
          </p:txBody>
        </p:sp>
        <p:sp>
          <p:nvSpPr>
            <p:cNvPr id="20490" name="Rectangle 10"/>
            <p:cNvSpPr>
              <a:spLocks noChangeArrowheads="1"/>
            </p:cNvSpPr>
            <p:nvPr/>
          </p:nvSpPr>
          <p:spPr bwMode="auto">
            <a:xfrm>
              <a:off x="6749002" y="4847244"/>
              <a:ext cx="2244725" cy="704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607" dirty="0">
                  <a:solidFill>
                    <a:srgbClr val="FFFFFF"/>
                  </a:solidFill>
                </a:rPr>
                <a:t>Chandra-discovered  stellar remnant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549372"/>
            <a:ext cx="6780767" cy="4536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1342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11"/>
    </mc:Choice>
    <mc:Fallback>
      <p:transition spd="slow" advTm="56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394" y="1435325"/>
            <a:ext cx="3412192" cy="2320291"/>
          </a:xfrm>
        </p:spPr>
      </p:pic>
      <p:pic>
        <p:nvPicPr>
          <p:cNvPr id="19463" name="Picture 7" descr="spec_co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8915" y="885616"/>
            <a:ext cx="3539015" cy="34609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208649" y="-81028"/>
            <a:ext cx="5257800" cy="800100"/>
          </a:xfrm>
        </p:spPr>
        <p:txBody>
          <a:bodyPr>
            <a:normAutofit/>
          </a:bodyPr>
          <a:lstStyle/>
          <a:p>
            <a:r>
              <a:rPr lang="en-US" altLang="en-US" sz="2800" dirty="0" err="1" smtClean="0"/>
              <a:t>Cas</a:t>
            </a:r>
            <a:r>
              <a:rPr lang="en-US" altLang="en-US" sz="2800" dirty="0" smtClean="0"/>
              <a:t> A (continued)</a:t>
            </a:r>
            <a:endParaRPr lang="en-US" altLang="en-US" sz="2800" dirty="0"/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5943600" y="1028700"/>
            <a:ext cx="2971800" cy="339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607" dirty="0">
                <a:solidFill>
                  <a:srgbClr val="FFFFFF"/>
                </a:solidFill>
              </a:rPr>
              <a:t>Optical: stars + cool gas/dust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33" y="857186"/>
            <a:ext cx="4654719" cy="31652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600" y="2421151"/>
            <a:ext cx="571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Fe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83898" y="3829051"/>
            <a:ext cx="2673752" cy="1081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7" dirty="0">
                <a:solidFill>
                  <a:schemeClr val="bg1"/>
                </a:solidFill>
              </a:rPr>
              <a:t>Neutron Star: find and study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7" dirty="0">
                <a:solidFill>
                  <a:schemeClr val="bg1"/>
                </a:solidFill>
              </a:rPr>
              <a:t>SNR expansion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7" dirty="0">
                <a:solidFill>
                  <a:schemeClr val="bg1"/>
                </a:solidFill>
              </a:rPr>
              <a:t>Explosion – inside out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FFFFFF"/>
                </a:solidFill>
              </a:rPr>
              <a:t>X-ray Astronomy 2019                                                                   Bologna, Italy                    </a:t>
            </a:r>
            <a:endParaRPr lang="en-US" altLang="en-US" dirty="0" smtClean="0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FFFFFF"/>
                </a:solidFill>
              </a:rPr>
              <a:t>Belinda Wilkes                                                                                       Director,  Chandra X-ray Center</a:t>
            </a:r>
            <a:endParaRPr lang="en-US" altLang="en-US" dirty="0" smtClean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744506"/>
      </p:ext>
    </p:extLst>
  </p:cSld>
  <p:clrMapOvr>
    <a:masterClrMapping/>
  </p:clrMapOvr>
  <p:transition advTm="3862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X-ray Astronomy 2019                                                                   Bologna, Italy                   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Belinda Wilkes                                                                                       Director,  Chandra X-ray Center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CasA_xray_optical_timelapse_labeled_20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695" y="92623"/>
            <a:ext cx="8947083" cy="503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65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09"/>
    </mc:Choice>
    <mc:Fallback>
      <p:transition spd="slow" advTm="23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23509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556" y="-12919"/>
            <a:ext cx="6799421" cy="771525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Deep Fields: Cosmic </a:t>
            </a:r>
            <a:r>
              <a:rPr lang="en-US" sz="2800" dirty="0">
                <a:solidFill>
                  <a:schemeClr val="tx1"/>
                </a:solidFill>
              </a:rPr>
              <a:t>X-ray Background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"/>
          </p:nvPr>
        </p:nvSpPr>
        <p:spPr>
          <a:xfrm>
            <a:off x="258133" y="626979"/>
            <a:ext cx="3449473" cy="40467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  <a:latin typeface="+mj-lt"/>
              </a:rPr>
              <a:t>Primary </a:t>
            </a:r>
            <a:r>
              <a:rPr lang="en-US" sz="1600" i="1" dirty="0">
                <a:solidFill>
                  <a:schemeClr val="tx1"/>
                </a:solidFill>
                <a:latin typeface="+mj-lt"/>
              </a:rPr>
              <a:t>Chandra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 Science Goal</a:t>
            </a:r>
            <a:r>
              <a:rPr lang="en-US" sz="1600" dirty="0">
                <a:latin typeface="+mj-lt"/>
              </a:rPr>
              <a:t>: </a:t>
            </a:r>
          </a:p>
          <a:p>
            <a:r>
              <a:rPr lang="en-US" sz="1600" dirty="0">
                <a:solidFill>
                  <a:schemeClr val="tx1"/>
                </a:solidFill>
                <a:latin typeface="+mj-lt"/>
              </a:rPr>
              <a:t>Resolve CXRB, observed to be ubiquitous in previous X-ray missions </a:t>
            </a:r>
          </a:p>
          <a:p>
            <a:r>
              <a:rPr lang="en-US" sz="1600" dirty="0">
                <a:solidFill>
                  <a:schemeClr val="tx1"/>
                </a:solidFill>
                <a:latin typeface="+mj-lt"/>
              </a:rPr>
              <a:t>Fully </a:t>
            </a: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resolved to ~9 </a:t>
            </a:r>
            <a:r>
              <a:rPr lang="en-US" sz="1600" dirty="0" err="1" smtClean="0">
                <a:solidFill>
                  <a:schemeClr val="tx1"/>
                </a:solidFill>
                <a:latin typeface="+mj-lt"/>
              </a:rPr>
              <a:t>keV</a:t>
            </a: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: 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Chandra Deep Field South (CDFS, 7 </a:t>
            </a:r>
            <a:r>
              <a:rPr lang="en-US" sz="1600" dirty="0" err="1">
                <a:solidFill>
                  <a:schemeClr val="tx1"/>
                </a:solidFill>
                <a:latin typeface="+mj-lt"/>
              </a:rPr>
              <a:t>Ms</a:t>
            </a: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)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+mj-lt"/>
              </a:rPr>
              <a:t>Looks back ~12-13 </a:t>
            </a:r>
            <a:r>
              <a:rPr lang="en-US" sz="1600" dirty="0" err="1" smtClean="0">
                <a:solidFill>
                  <a:schemeClr val="tx1"/>
                </a:solidFill>
                <a:latin typeface="+mj-lt"/>
              </a:rPr>
              <a:t>Gyrs</a:t>
            </a: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, ~10% current age of Universe</a:t>
            </a:r>
          </a:p>
          <a:p>
            <a:r>
              <a:rPr lang="en-US" sz="1600" dirty="0">
                <a:solidFill>
                  <a:schemeClr val="tx1"/>
                </a:solidFill>
                <a:latin typeface="+mj-lt"/>
              </a:rPr>
              <a:t>1000 sources, mostly Super Massive Black Holes </a:t>
            </a:r>
          </a:p>
          <a:p>
            <a:r>
              <a:rPr lang="en-US" sz="1600" dirty="0">
                <a:solidFill>
                  <a:schemeClr val="tx1"/>
                </a:solidFill>
                <a:latin typeface="+mj-lt"/>
              </a:rPr>
              <a:t>Source </a:t>
            </a: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Density: 50,500 deg</a:t>
            </a:r>
            <a:r>
              <a:rPr lang="en-US" sz="1600" baseline="30000" dirty="0" smtClean="0">
                <a:solidFill>
                  <a:schemeClr val="tx1"/>
                </a:solidFill>
                <a:latin typeface="+mj-lt"/>
              </a:rPr>
              <a:t>-2</a:t>
            </a:r>
            <a:endParaRPr lang="en-US" sz="1600" baseline="30000" dirty="0">
              <a:solidFill>
                <a:schemeClr val="tx1"/>
              </a:solidFill>
              <a:latin typeface="+mj-lt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+mj-lt"/>
              </a:rPr>
              <a:t>Detects log L</a:t>
            </a:r>
            <a:r>
              <a:rPr lang="en-US" sz="1600" baseline="-25000" dirty="0" smtClean="0">
                <a:solidFill>
                  <a:schemeClr val="tx1"/>
                </a:solidFill>
                <a:latin typeface="+mj-lt"/>
              </a:rPr>
              <a:t>X</a:t>
            </a: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~42 at z&gt;4</a:t>
            </a:r>
            <a:endParaRPr lang="en-US" sz="1600" dirty="0">
              <a:solidFill>
                <a:schemeClr val="tx1"/>
              </a:solidFill>
              <a:latin typeface="+mj-lt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+mj-lt"/>
              </a:rPr>
              <a:t>Hardness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: wide range, including highly obscured sources</a:t>
            </a:r>
          </a:p>
          <a:p>
            <a:r>
              <a:rPr lang="en-US" sz="1600" i="1" dirty="0">
                <a:solidFill>
                  <a:schemeClr val="tx1"/>
                </a:solidFill>
                <a:latin typeface="+mj-lt"/>
              </a:rPr>
              <a:t>Chandra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 is a SMBH finder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83" y="887929"/>
            <a:ext cx="3794744" cy="3794744"/>
          </a:xfrm>
        </p:spPr>
      </p:pic>
      <p:sp>
        <p:nvSpPr>
          <p:cNvPr id="9" name="TextBox 8"/>
          <p:cNvSpPr txBox="1"/>
          <p:nvPr/>
        </p:nvSpPr>
        <p:spPr>
          <a:xfrm>
            <a:off x="5613562" y="5190650"/>
            <a:ext cx="1335199" cy="279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15" dirty="0">
                <a:solidFill>
                  <a:schemeClr val="bg1"/>
                </a:solidFill>
              </a:rPr>
              <a:t>Luo et al - check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50633" y="1950244"/>
            <a:ext cx="1764506" cy="1678782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7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3921921" y="1128712"/>
            <a:ext cx="7144" cy="471488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707606" y="1185864"/>
            <a:ext cx="2872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+mj-lt"/>
              </a:rPr>
              <a:t>1’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15040" y="4836319"/>
            <a:ext cx="14501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>
                <a:solidFill>
                  <a:schemeClr val="bg1"/>
                </a:solidFill>
                <a:latin typeface="+mj-lt"/>
              </a:rPr>
              <a:t>Luo et al. 2017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644922" y="837982"/>
            <a:ext cx="4302727" cy="3942392"/>
            <a:chOff x="3644922" y="837982"/>
            <a:chExt cx="4302727" cy="3942392"/>
          </a:xfrm>
        </p:grpSpPr>
        <p:grpSp>
          <p:nvGrpSpPr>
            <p:cNvPr id="13" name="Group 12"/>
            <p:cNvGrpSpPr/>
            <p:nvPr/>
          </p:nvGrpSpPr>
          <p:grpSpPr>
            <a:xfrm>
              <a:off x="4005257" y="837982"/>
              <a:ext cx="3942392" cy="3942392"/>
              <a:chOff x="3816343" y="1117309"/>
              <a:chExt cx="5256522" cy="5256522"/>
            </a:xfrm>
            <a:solidFill>
              <a:schemeClr val="bg1"/>
            </a:solidFill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6343" y="1117309"/>
                <a:ext cx="5256522" cy="5256522"/>
              </a:xfrm>
              <a:prstGeom prst="rect">
                <a:avLst/>
              </a:prstGeom>
              <a:grpFill/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3876676" y="1181032"/>
                <a:ext cx="200024" cy="45286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1607" dirty="0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 rot="16200000">
              <a:off x="3593275" y="1258986"/>
              <a:ext cx="3802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1’</a:t>
              </a:r>
              <a:endParaRPr lang="en-US" sz="1200" dirty="0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3921921" y="1098883"/>
              <a:ext cx="0" cy="48581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FFFFFF"/>
                </a:solidFill>
              </a:rPr>
              <a:t>X-ray Astronomy 2019                                                                   Bologna, Italy                    </a:t>
            </a:r>
            <a:endParaRPr lang="en-US" altLang="en-US" dirty="0" smtClean="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FFFFFF"/>
                </a:solidFill>
              </a:rPr>
              <a:t>Belinda Wilkes                                                                                       Director,  Chandra X-ray Center</a:t>
            </a:r>
            <a:endParaRPr lang="en-US" altLang="en-US" dirty="0" smtClean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63838" y="4804946"/>
            <a:ext cx="2098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+mj-lt"/>
                <a:cs typeface="Arial" panose="020B0604020202020204" pitchFamily="34" charset="0"/>
              </a:rPr>
              <a:t>Luo et al. 2017</a:t>
            </a:r>
            <a:endParaRPr lang="en-US" sz="1400" i="1" dirty="0">
              <a:latin typeface="+mj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9666795"/>
      </p:ext>
    </p:extLst>
  </p:cSld>
  <p:clrMapOvr>
    <a:masterClrMapping/>
  </p:clrMapOvr>
  <p:transition advTm="6823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915" y="236901"/>
            <a:ext cx="4412282" cy="4421037"/>
          </a:xfrm>
          <a:prstGeom prst="rect">
            <a:avLst/>
          </a:prstGeom>
        </p:spPr>
      </p:pic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055842" y="117871"/>
            <a:ext cx="4850244" cy="578645"/>
          </a:xfrm>
        </p:spPr>
        <p:txBody>
          <a:bodyPr>
            <a:noAutofit/>
          </a:bodyPr>
          <a:lstStyle/>
          <a:p>
            <a:pPr algn="ctr"/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400" dirty="0">
                <a:solidFill>
                  <a:schemeClr val="tx1"/>
                </a:solidFill>
              </a:rPr>
              <a:t>First Targeted Source</a:t>
            </a:r>
            <a:br>
              <a:rPr lang="en-US" altLang="en-US" sz="2400" dirty="0">
                <a:solidFill>
                  <a:schemeClr val="tx1"/>
                </a:solidFill>
              </a:rPr>
            </a:br>
            <a:r>
              <a:rPr lang="en-US" altLang="en-US" sz="2400" dirty="0">
                <a:solidFill>
                  <a:schemeClr val="tx1"/>
                </a:solidFill>
              </a:rPr>
              <a:t> </a:t>
            </a:r>
            <a:r>
              <a:rPr lang="en-US" altLang="en-US" sz="2400" dirty="0" smtClean="0">
                <a:solidFill>
                  <a:schemeClr val="tx1"/>
                </a:solidFill>
              </a:rPr>
              <a:t>Quasar: </a:t>
            </a:r>
            <a:r>
              <a:rPr lang="en-US" altLang="en-US" sz="2400" dirty="0">
                <a:solidFill>
                  <a:schemeClr val="tx1"/>
                </a:solidFill>
              </a:rPr>
              <a:t>PKS 0637-75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6018" y="852774"/>
            <a:ext cx="4099164" cy="3745438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sz="2700" dirty="0">
                <a:solidFill>
                  <a:schemeClr val="tx1"/>
                </a:solidFill>
                <a:latin typeface="+mj-lt"/>
              </a:rPr>
              <a:t>Point Source to focus: </a:t>
            </a:r>
            <a:r>
              <a:rPr lang="en-US" altLang="en-US" sz="2700" dirty="0" smtClean="0">
                <a:solidFill>
                  <a:schemeClr val="tx1"/>
                </a:solidFill>
                <a:latin typeface="+mj-lt"/>
              </a:rPr>
              <a:t>Quasar, z=0.66</a:t>
            </a:r>
            <a:endParaRPr lang="en-US" altLang="en-US" sz="2700" dirty="0">
              <a:solidFill>
                <a:schemeClr val="tx1"/>
              </a:solidFill>
              <a:latin typeface="+mj-lt"/>
            </a:endParaRPr>
          </a:p>
          <a:p>
            <a:r>
              <a:rPr lang="en-US" altLang="en-US" sz="2700" dirty="0">
                <a:solidFill>
                  <a:schemeClr val="tx1"/>
                </a:solidFill>
                <a:latin typeface="+mj-lt"/>
              </a:rPr>
              <a:t>X-ray Jet visible: 9” </a:t>
            </a:r>
            <a:r>
              <a:rPr lang="en-US" altLang="en-US" sz="2700" dirty="0" smtClean="0">
                <a:solidFill>
                  <a:schemeClr val="tx1"/>
                </a:solidFill>
                <a:latin typeface="+mj-lt"/>
              </a:rPr>
              <a:t>long, (100 </a:t>
            </a:r>
            <a:r>
              <a:rPr lang="en-US" altLang="en-US" sz="2700" dirty="0" err="1" smtClean="0">
                <a:solidFill>
                  <a:schemeClr val="tx1"/>
                </a:solidFill>
                <a:latin typeface="+mj-lt"/>
              </a:rPr>
              <a:t>kpc</a:t>
            </a:r>
            <a:r>
              <a:rPr lang="en-US" altLang="en-US" sz="2700" dirty="0" smtClean="0">
                <a:solidFill>
                  <a:schemeClr val="tx1"/>
                </a:solidFill>
                <a:latin typeface="+mj-lt"/>
              </a:rPr>
              <a:t>)</a:t>
            </a:r>
            <a:endParaRPr lang="en-US" altLang="en-US" sz="2700" dirty="0">
              <a:solidFill>
                <a:schemeClr val="tx1"/>
              </a:solidFill>
              <a:latin typeface="+mj-lt"/>
            </a:endParaRPr>
          </a:p>
          <a:p>
            <a:r>
              <a:rPr lang="en-US" altLang="en-US" sz="2700" dirty="0">
                <a:solidFill>
                  <a:schemeClr val="tx1"/>
                </a:solidFill>
                <a:latin typeface="+mj-lt"/>
              </a:rPr>
              <a:t>Jet L~10</a:t>
            </a:r>
            <a:r>
              <a:rPr lang="en-US" altLang="en-US" sz="2700" baseline="30000" dirty="0">
                <a:solidFill>
                  <a:schemeClr val="tx1"/>
                </a:solidFill>
                <a:latin typeface="+mj-lt"/>
              </a:rPr>
              <a:t>44.6</a:t>
            </a:r>
            <a:r>
              <a:rPr lang="en-US" altLang="en-US" sz="2700" dirty="0">
                <a:solidFill>
                  <a:schemeClr val="tx1"/>
                </a:solidFill>
                <a:latin typeface="+mj-lt"/>
              </a:rPr>
              <a:t> erg s</a:t>
            </a:r>
            <a:r>
              <a:rPr lang="en-US" altLang="en-US" sz="2700" baseline="30000" dirty="0">
                <a:solidFill>
                  <a:schemeClr val="tx1"/>
                </a:solidFill>
                <a:latin typeface="+mj-lt"/>
              </a:rPr>
              <a:t>-1</a:t>
            </a:r>
            <a:endParaRPr lang="en-US" altLang="en-US" sz="2700" dirty="0">
              <a:solidFill>
                <a:schemeClr val="tx1"/>
              </a:solidFill>
              <a:latin typeface="+mj-lt"/>
            </a:endParaRPr>
          </a:p>
          <a:p>
            <a:r>
              <a:rPr lang="en-US" altLang="en-US" sz="2700" dirty="0">
                <a:solidFill>
                  <a:schemeClr val="tx1"/>
                </a:solidFill>
                <a:latin typeface="+mj-lt"/>
              </a:rPr>
              <a:t>No X-rays beyond the jet bend</a:t>
            </a:r>
          </a:p>
          <a:p>
            <a:r>
              <a:rPr lang="en-US" altLang="en-US" sz="2700" dirty="0">
                <a:solidFill>
                  <a:schemeClr val="tx1"/>
                </a:solidFill>
                <a:latin typeface="+mj-lt"/>
              </a:rPr>
              <a:t>Radiation mechanisms:</a:t>
            </a:r>
          </a:p>
          <a:p>
            <a:pPr lvl="1"/>
            <a:r>
              <a:rPr lang="en-US" altLang="en-US" sz="2300" dirty="0" smtClean="0">
                <a:solidFill>
                  <a:schemeClr val="tx1"/>
                </a:solidFill>
                <a:latin typeface="+mj-lt"/>
              </a:rPr>
              <a:t>Inverse-Compton/CMB, mildly relativistic </a:t>
            </a:r>
            <a:r>
              <a:rPr lang="en-US" altLang="en-US" sz="2300" i="1" dirty="0" smtClean="0">
                <a:solidFill>
                  <a:schemeClr val="tx1"/>
                </a:solidFill>
                <a:latin typeface="+mj-lt"/>
              </a:rPr>
              <a:t>(</a:t>
            </a:r>
            <a:r>
              <a:rPr lang="en-US" altLang="en-US" sz="2300" i="1" dirty="0" err="1" smtClean="0">
                <a:solidFill>
                  <a:schemeClr val="tx1"/>
                </a:solidFill>
                <a:latin typeface="+mj-lt"/>
              </a:rPr>
              <a:t>Tavecchio</a:t>
            </a:r>
            <a:r>
              <a:rPr lang="en-US" altLang="en-US" sz="2300" i="1" dirty="0" smtClean="0">
                <a:solidFill>
                  <a:schemeClr val="tx1"/>
                </a:solidFill>
                <a:latin typeface="+mj-lt"/>
              </a:rPr>
              <a:t> et al. 2000)</a:t>
            </a:r>
          </a:p>
          <a:p>
            <a:pPr lvl="1"/>
            <a:r>
              <a:rPr lang="en-US" altLang="en-US" sz="2300" b="1" dirty="0" smtClean="0">
                <a:solidFill>
                  <a:schemeClr val="tx1"/>
                </a:solidFill>
                <a:latin typeface="+mj-lt"/>
              </a:rPr>
              <a:t>BUT</a:t>
            </a:r>
          </a:p>
          <a:p>
            <a:pPr lvl="1"/>
            <a:r>
              <a:rPr lang="en-US" altLang="en-US" sz="2300" dirty="0" smtClean="0">
                <a:solidFill>
                  <a:schemeClr val="tx1"/>
                </a:solidFill>
                <a:latin typeface="+mj-lt"/>
              </a:rPr>
              <a:t>Ruled </a:t>
            </a:r>
            <a:r>
              <a:rPr lang="en-US" altLang="en-US" sz="2300" dirty="0">
                <a:solidFill>
                  <a:schemeClr val="tx1"/>
                </a:solidFill>
                <a:latin typeface="+mj-lt"/>
              </a:rPr>
              <a:t>out  by lack of Fermi GeV </a:t>
            </a:r>
            <a:r>
              <a:rPr lang="el-GR" altLang="en-US" sz="2300" dirty="0">
                <a:solidFill>
                  <a:schemeClr val="tx1"/>
                </a:solidFill>
                <a:latin typeface="+mj-lt"/>
              </a:rPr>
              <a:t>γ</a:t>
            </a:r>
            <a:r>
              <a:rPr lang="en-US" altLang="en-US" sz="2300" dirty="0">
                <a:solidFill>
                  <a:schemeClr val="tx1"/>
                </a:solidFill>
                <a:latin typeface="+mj-lt"/>
              </a:rPr>
              <a:t>-ray emission </a:t>
            </a:r>
            <a:r>
              <a:rPr lang="en-US" altLang="en-US" sz="23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2300" i="1" dirty="0">
                <a:solidFill>
                  <a:schemeClr val="tx1"/>
                </a:solidFill>
                <a:latin typeface="+mj-lt"/>
              </a:rPr>
              <a:t>(Meyer et al. 2015)</a:t>
            </a:r>
          </a:p>
          <a:p>
            <a:pPr lvl="1"/>
            <a:r>
              <a:rPr lang="en-US" altLang="en-US" sz="2300" i="1" dirty="0">
                <a:solidFill>
                  <a:schemeClr val="tx1"/>
                </a:solidFill>
                <a:latin typeface="+mj-lt"/>
              </a:rPr>
              <a:t>→</a:t>
            </a:r>
            <a:r>
              <a:rPr lang="en-US" altLang="en-US" sz="2300" dirty="0">
                <a:solidFill>
                  <a:schemeClr val="tx1"/>
                </a:solidFill>
                <a:latin typeface="+mj-lt"/>
              </a:rPr>
              <a:t>Synchrotron emission from 2</a:t>
            </a:r>
            <a:r>
              <a:rPr lang="en-US" altLang="en-US" sz="2300" baseline="30000" dirty="0">
                <a:solidFill>
                  <a:schemeClr val="tx1"/>
                </a:solidFill>
                <a:latin typeface="+mj-lt"/>
              </a:rPr>
              <a:t>nd</a:t>
            </a:r>
            <a:r>
              <a:rPr lang="en-US" altLang="en-US" sz="23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2300" dirty="0" smtClean="0">
                <a:solidFill>
                  <a:schemeClr val="tx1"/>
                </a:solidFill>
                <a:latin typeface="+mj-lt"/>
              </a:rPr>
              <a:t>electron population</a:t>
            </a:r>
          </a:p>
          <a:p>
            <a:r>
              <a:rPr lang="en-US" altLang="en-US" sz="2600" dirty="0" smtClean="0">
                <a:solidFill>
                  <a:schemeClr val="tx1"/>
                </a:solidFill>
                <a:latin typeface="+mj-lt"/>
              </a:rPr>
              <a:t>The birth of multi-</a:t>
            </a:r>
            <a:r>
              <a:rPr lang="el-GR" altLang="en-US" sz="2600" dirty="0" smtClean="0">
                <a:solidFill>
                  <a:schemeClr val="tx1"/>
                </a:solidFill>
                <a:latin typeface="+mj-lt"/>
              </a:rPr>
              <a:t>λ</a:t>
            </a:r>
            <a:r>
              <a:rPr lang="en-US" altLang="en-US" sz="2600" dirty="0" smtClean="0">
                <a:solidFill>
                  <a:schemeClr val="tx1"/>
                </a:solidFill>
                <a:latin typeface="+mj-lt"/>
              </a:rPr>
              <a:t> studies of jets</a:t>
            </a:r>
            <a:endParaRPr lang="en-US" altLang="en-US" sz="2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70703" y="527012"/>
            <a:ext cx="12999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FF00"/>
                </a:solidFill>
              </a:rPr>
              <a:t>Radio </a:t>
            </a:r>
            <a:r>
              <a:rPr lang="en-US" sz="1350" dirty="0" smtClean="0">
                <a:solidFill>
                  <a:srgbClr val="FFFF00"/>
                </a:solidFill>
              </a:rPr>
              <a:t>jet bend</a:t>
            </a:r>
            <a:endParaRPr lang="en-US" sz="135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30518" y="4548613"/>
            <a:ext cx="1643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  <a:latin typeface="+mj-lt"/>
              </a:rPr>
              <a:t>Schwartz et al. 2000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244926" y="1257591"/>
            <a:ext cx="4495946" cy="3259733"/>
            <a:chOff x="4244926" y="1257591"/>
            <a:chExt cx="4495946" cy="325973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6420" y="1257591"/>
              <a:ext cx="3854452" cy="3259733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4244926" y="2129967"/>
              <a:ext cx="6458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>
                  <a:latin typeface="+mj-lt"/>
                </a:rPr>
                <a:t> </a:t>
              </a:r>
              <a:r>
                <a:rPr lang="en-US" sz="1400" dirty="0" smtClean="0">
                  <a:latin typeface="+mj-lt"/>
                </a:rPr>
                <a:t>X-ray 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256401" y="3715658"/>
              <a:ext cx="6579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Radio</a:t>
              </a:r>
              <a:endParaRPr lang="en-US" sz="1400" dirty="0">
                <a:latin typeface="+mj-lt"/>
              </a:endParaRPr>
            </a:p>
          </p:txBody>
        </p:sp>
      </p:grpSp>
      <p:cxnSp>
        <p:nvCxnSpPr>
          <p:cNvPr id="8" name="Straight Arrow Connector 7"/>
          <p:cNvCxnSpPr/>
          <p:nvPr/>
        </p:nvCxnSpPr>
        <p:spPr>
          <a:xfrm flipH="1">
            <a:off x="7670046" y="892548"/>
            <a:ext cx="327547" cy="1173799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41327" y="4598212"/>
            <a:ext cx="2010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+mj-lt"/>
              </a:rPr>
              <a:t>Schwartz et al. 2000</a:t>
            </a:r>
            <a:endParaRPr lang="en-US" sz="1400" i="1" dirty="0">
              <a:latin typeface="+mj-lt"/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FFFFFF"/>
                </a:solidFill>
              </a:rPr>
              <a:t>X-ray Astronomy 2019                                                                   Bologna, Italy                    </a:t>
            </a:r>
            <a:endParaRPr lang="en-US" altLang="en-US" dirty="0" smtClean="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FFFFFF"/>
                </a:solidFill>
              </a:rPr>
              <a:t>Belinda Wilkes                                                                                       Director,  Chandra X-ray Center</a:t>
            </a:r>
            <a:endParaRPr lang="en-US" altLang="en-US" dirty="0" smtClean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0303284"/>
      </p:ext>
    </p:extLst>
  </p:cSld>
  <p:clrMapOvr>
    <a:masterClrMapping/>
  </p:clrMapOvr>
  <p:transition advTm="8964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9.3|1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|25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1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2|1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8|4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5"/>
</p:tagLst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46230</TotalTime>
  <Words>2017</Words>
  <Application>Microsoft Office PowerPoint</Application>
  <PresentationFormat>On-screen Show (16:9)</PresentationFormat>
  <Paragraphs>293</Paragraphs>
  <Slides>25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ＭＳ Ｐゴシック</vt:lpstr>
      <vt:lpstr>Arial</vt:lpstr>
      <vt:lpstr>Calibri</vt:lpstr>
      <vt:lpstr>Calibri Light</vt:lpstr>
      <vt:lpstr>Osaka</vt:lpstr>
      <vt:lpstr>Times New Roman</vt:lpstr>
      <vt:lpstr>Office Theme</vt:lpstr>
      <vt:lpstr>1_Office Theme</vt:lpstr>
      <vt:lpstr>PowerPoint Presentation</vt:lpstr>
      <vt:lpstr>NASA’s Chandra X-ray Observatory</vt:lpstr>
      <vt:lpstr>PowerPoint Presentation</vt:lpstr>
      <vt:lpstr>Solar System Objects</vt:lpstr>
      <vt:lpstr>PowerPoint Presentation</vt:lpstr>
      <vt:lpstr>Cas A (continued)</vt:lpstr>
      <vt:lpstr>PowerPoint Presentation</vt:lpstr>
      <vt:lpstr>Deep Fields: Cosmic X-ray Background</vt:lpstr>
      <vt:lpstr> First Targeted Source  Quasar: PKS 0637-75</vt:lpstr>
      <vt:lpstr>Perseus Cluster: Optical and X-ray</vt:lpstr>
      <vt:lpstr>Dark Matter: Direct Visualization</vt:lpstr>
      <vt:lpstr>Dark Matter: Direct Visualization</vt:lpstr>
      <vt:lpstr>PowerPoint Presentation</vt:lpstr>
      <vt:lpstr>Grating Spectroscopy: NGC 3783</vt:lpstr>
      <vt:lpstr>Chandra Status</vt:lpstr>
      <vt:lpstr>The Future for Chandra Science is Bright!</vt:lpstr>
      <vt:lpstr>Chandra Source Catalog V2.0</vt:lpstr>
      <vt:lpstr>The Future for Chandra Science is Bright!</vt:lpstr>
      <vt:lpstr>Rich, Multi-wavelength datasets: e.g. Abell 2597</vt:lpstr>
      <vt:lpstr>Extended Long-term Monitoring e.g. SN1987A </vt:lpstr>
      <vt:lpstr>New Science: Multi-Messenger  Merging Neutron Stars, LIGO/Virgo: GW170817</vt:lpstr>
      <vt:lpstr>PowerPoint Presentation</vt:lpstr>
      <vt:lpstr>PowerPoint Presentation</vt:lpstr>
      <vt:lpstr>20 years of Chandra Science Symposium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bwilkes</dc:creator>
  <cp:lastModifiedBy>bwilkes</cp:lastModifiedBy>
  <cp:revision>299</cp:revision>
  <dcterms:created xsi:type="dcterms:W3CDTF">2019-03-21T18:49:37Z</dcterms:created>
  <dcterms:modified xsi:type="dcterms:W3CDTF">2019-09-13T12:23:37Z</dcterms:modified>
</cp:coreProperties>
</file>