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5"/>
    <p:sldMasterId id="2147483733" r:id="rId6"/>
  </p:sldMasterIdLst>
  <p:notesMasterIdLst>
    <p:notesMasterId r:id="rId36"/>
  </p:notesMasterIdLst>
  <p:handoutMasterIdLst>
    <p:handoutMasterId r:id="rId37"/>
  </p:handoutMasterIdLst>
  <p:sldIdLst>
    <p:sldId id="771" r:id="rId7"/>
    <p:sldId id="1053" r:id="rId8"/>
    <p:sldId id="954" r:id="rId9"/>
    <p:sldId id="791" r:id="rId10"/>
    <p:sldId id="792" r:id="rId11"/>
    <p:sldId id="1052" r:id="rId12"/>
    <p:sldId id="1029" r:id="rId13"/>
    <p:sldId id="793" r:id="rId14"/>
    <p:sldId id="794" r:id="rId15"/>
    <p:sldId id="1045" r:id="rId16"/>
    <p:sldId id="1044" r:id="rId17"/>
    <p:sldId id="1031" r:id="rId18"/>
    <p:sldId id="1046" r:id="rId19"/>
    <p:sldId id="1047" r:id="rId20"/>
    <p:sldId id="1032" r:id="rId21"/>
    <p:sldId id="966" r:id="rId22"/>
    <p:sldId id="974" r:id="rId23"/>
    <p:sldId id="975" r:id="rId24"/>
    <p:sldId id="1036" r:id="rId25"/>
    <p:sldId id="1042" r:id="rId26"/>
    <p:sldId id="1049" r:id="rId27"/>
    <p:sldId id="1048" r:id="rId28"/>
    <p:sldId id="1023" r:id="rId29"/>
    <p:sldId id="1050" r:id="rId30"/>
    <p:sldId id="1028" r:id="rId31"/>
    <p:sldId id="1051" r:id="rId32"/>
    <p:sldId id="1054" r:id="rId33"/>
    <p:sldId id="1055" r:id="rId34"/>
    <p:sldId id="1043" r:id="rId35"/>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sabella Pagano" initials="IP" lastIdx="8" clrIdx="0"/>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0FFFF"/>
    <a:srgbClr val="004080"/>
    <a:srgbClr val="FF8000"/>
    <a:srgbClr val="FFCC66"/>
    <a:srgbClr val="FF0000"/>
    <a:srgbClr val="80FF00"/>
    <a:srgbClr val="408000"/>
    <a:srgbClr val="000000"/>
    <a:srgbClr val="1A1D2C"/>
    <a:srgbClr val="050F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4" autoAdjust="0"/>
    <p:restoredTop sz="92153" autoAdjust="0"/>
  </p:normalViewPr>
  <p:slideViewPr>
    <p:cSldViewPr>
      <p:cViewPr>
        <p:scale>
          <a:sx n="103" d="100"/>
          <a:sy n="103" d="100"/>
        </p:scale>
        <p:origin x="-1112" y="-96"/>
      </p:cViewPr>
      <p:guideLst>
        <p:guide orient="horz" pos="2160"/>
        <p:guide pos="3651"/>
      </p:guideLst>
    </p:cSldViewPr>
  </p:slideViewPr>
  <p:outlineViewPr>
    <p:cViewPr>
      <p:scale>
        <a:sx n="33" d="100"/>
        <a:sy n="33" d="100"/>
      </p:scale>
      <p:origin x="0" y="0"/>
    </p:cViewPr>
  </p:outlineViewPr>
  <p:notesTextViewPr>
    <p:cViewPr>
      <p:scale>
        <a:sx n="155" d="100"/>
        <a:sy n="155" d="100"/>
      </p:scale>
      <p:origin x="0" y="0"/>
    </p:cViewPr>
  </p:notesTextViewPr>
  <p:sorterViewPr>
    <p:cViewPr>
      <p:scale>
        <a:sx n="60" d="100"/>
        <a:sy n="60" d="100"/>
      </p:scale>
      <p:origin x="0" y="449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2.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notesMaster" Target="notesMasters/notesMaster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vl1pPr>
          </a:lstStyle>
          <a:p>
            <a:fld id="{D1A84829-17C9-1A4A-8430-C925AB855B33}" type="datetimeFigureOut">
              <a:rPr lang="it-IT" smtClean="0"/>
              <a:pPr/>
              <a:t>02/10/18</a:t>
            </a:fld>
            <a:endParaRPr lang="en-GB"/>
          </a:p>
        </p:txBody>
      </p:sp>
      <p:sp>
        <p:nvSpPr>
          <p:cNvPr id="4" name="Segnaposto piè di pagina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a:defRPr sz="1200"/>
            </a:lvl1pPr>
          </a:lstStyle>
          <a:p>
            <a:fld id="{CAAE9DFE-8F5A-1540-A54A-942CBE609A43}" type="slidenum">
              <a:rPr lang="en-GB" smtClean="0"/>
              <a:pPr/>
              <a:t>‹n.›</a:t>
            </a:fld>
            <a:endParaRPr lang="en-GB"/>
          </a:p>
        </p:txBody>
      </p:sp>
    </p:spTree>
    <p:extLst>
      <p:ext uri="{BB962C8B-B14F-4D97-AF65-F5344CB8AC3E}">
        <p14:creationId xmlns:p14="http://schemas.microsoft.com/office/powerpoint/2010/main" val="1839840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3713"/>
          </a:xfrm>
          <a:prstGeom prst="rect">
            <a:avLst/>
          </a:prstGeom>
        </p:spPr>
        <p:txBody>
          <a:bodyPr vert="horz" lIns="91440" tIns="45720" rIns="91440" bIns="45720" rtlCol="0"/>
          <a:lstStyle>
            <a:lvl1pPr algn="r">
              <a:defRPr sz="1200"/>
            </a:lvl1pPr>
          </a:lstStyle>
          <a:p>
            <a:fld id="{963DBF14-8902-4B22-A361-B25139779088}" type="datetimeFigureOut">
              <a:rPr lang="en-GB" smtClean="0"/>
              <a:pPr/>
              <a:t>02/10/18</a:t>
            </a:fld>
            <a:endParaRPr lang="en-GB"/>
          </a:p>
        </p:txBody>
      </p:sp>
      <p:sp>
        <p:nvSpPr>
          <p:cNvPr id="4" name="Slide Image Placeholder 3"/>
          <p:cNvSpPr>
            <a:spLocks noGrp="1" noRot="1" noChangeAspect="1"/>
          </p:cNvSpPr>
          <p:nvPr>
            <p:ph type="sldImg" idx="2"/>
          </p:nvPr>
        </p:nvSpPr>
        <p:spPr>
          <a:xfrm>
            <a:off x="930275" y="741363"/>
            <a:ext cx="4937125" cy="37020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690269"/>
            <a:ext cx="5438140" cy="44434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378823"/>
            <a:ext cx="2945659" cy="49371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378823"/>
            <a:ext cx="2945659" cy="493713"/>
          </a:xfrm>
          <a:prstGeom prst="rect">
            <a:avLst/>
          </a:prstGeom>
        </p:spPr>
        <p:txBody>
          <a:bodyPr vert="horz" lIns="91440" tIns="45720" rIns="91440" bIns="45720" rtlCol="0" anchor="b"/>
          <a:lstStyle>
            <a:lvl1pPr algn="r">
              <a:defRPr sz="1200"/>
            </a:lvl1pPr>
          </a:lstStyle>
          <a:p>
            <a:fld id="{53089BA4-2B9A-4D0B-A094-064DE3B7F2E2}" type="slidenum">
              <a:rPr lang="en-GB" smtClean="0"/>
              <a:pPr/>
              <a:t>‹n.›</a:t>
            </a:fld>
            <a:endParaRPr lang="en-GB"/>
          </a:p>
        </p:txBody>
      </p:sp>
    </p:spTree>
    <p:extLst>
      <p:ext uri="{BB962C8B-B14F-4D97-AF65-F5344CB8AC3E}">
        <p14:creationId xmlns:p14="http://schemas.microsoft.com/office/powerpoint/2010/main" val="6525396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1700808"/>
            <a:ext cx="7499176" cy="4525963"/>
          </a:xfrm>
        </p:spPr>
        <p:txBody>
          <a:bodyPr/>
          <a:lstStyle>
            <a:lvl1pPr>
              <a:defRPr b="0">
                <a:latin typeface="Candara"/>
                <a:cs typeface="Candara"/>
              </a:defRPr>
            </a:lvl1pPr>
            <a:lvl2pPr>
              <a:defRPr b="0">
                <a:latin typeface="Candara"/>
                <a:cs typeface="Candara"/>
              </a:defRPr>
            </a:lvl2pPr>
            <a:lvl3pPr>
              <a:defRPr b="0">
                <a:latin typeface="Candara"/>
                <a:cs typeface="Candara"/>
              </a:defRPr>
            </a:lvl3pPr>
            <a:lvl4pPr>
              <a:defRPr b="0">
                <a:latin typeface="Candara"/>
                <a:cs typeface="Candara"/>
              </a:defRPr>
            </a:lvl4pPr>
            <a:lvl5pPr>
              <a:defRPr b="0">
                <a:latin typeface="Candara"/>
                <a:cs typeface="Candar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798815703"/>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10800000">
            <a:off x="0" y="0"/>
            <a:ext cx="4860032" cy="1786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ARIEL IT meeting, Roma 3 10 2018</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Isabella Pagano</a:t>
            </a:r>
            <a:endParaRPr lang="en-GB">
              <a:solidFill>
                <a:prstClr val="black">
                  <a:tint val="75000"/>
                </a:prstClr>
              </a:solidFill>
            </a:endParaRPr>
          </a:p>
        </p:txBody>
      </p:sp>
      <p:sp>
        <p:nvSpPr>
          <p:cNvPr id="5" name="Slide Number Placeholder 4"/>
          <p:cNvSpPr>
            <a:spLocks noGrp="1"/>
          </p:cNvSpPr>
          <p:nvPr>
            <p:ph type="sldNum" sz="quarter" idx="12"/>
          </p:nvPr>
        </p:nvSpPr>
        <p:spPr>
          <a:xfrm>
            <a:off x="3779912" y="6381328"/>
            <a:ext cx="2133600" cy="365125"/>
          </a:xfrm>
          <a:prstGeom prst="rect">
            <a:avLst/>
          </a:prstGeom>
        </p:spPr>
        <p:txBody>
          <a:bodyPr/>
          <a:lstStyle>
            <a:lvl1pPr>
              <a:defRPr>
                <a:latin typeface="Candara"/>
              </a:defRPr>
            </a:lvl1pPr>
          </a:lstStyle>
          <a:p>
            <a:fld id="{C849C1D1-A226-4702-A060-32F9E8A2BBF7}" type="slidenum">
              <a:rPr lang="en-GB" smtClean="0">
                <a:solidFill>
                  <a:prstClr val="black">
                    <a:tint val="75000"/>
                  </a:prstClr>
                </a:solidFill>
              </a:rPr>
              <a:pPr/>
              <a:t>‹n.›</a:t>
            </a:fld>
            <a:endParaRPr lang="en-GB" dirty="0">
              <a:solidFill>
                <a:prstClr val="black">
                  <a:tint val="75000"/>
                </a:prstClr>
              </a:solidFill>
            </a:endParaRPr>
          </a:p>
        </p:txBody>
      </p:sp>
      <p:cxnSp>
        <p:nvCxnSpPr>
          <p:cNvPr id="6" name="Straight Connector 5"/>
          <p:cNvCxnSpPr/>
          <p:nvPr userDrawn="1"/>
        </p:nvCxnSpPr>
        <p:spPr>
          <a:xfrm>
            <a:off x="0" y="980728"/>
            <a:ext cx="9144000" cy="0"/>
          </a:xfrm>
          <a:prstGeom prst="line">
            <a:avLst/>
          </a:prstGeom>
          <a:ln w="190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24000" y="3175"/>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514787"/>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3" name="Shape 13"/>
          <p:cNvSpPr>
            <a:spLocks noGrp="1"/>
          </p:cNvSpPr>
          <p:nvPr>
            <p:ph type="title"/>
          </p:nvPr>
        </p:nvSpPr>
        <p:spPr>
          <a:prstGeom prst="rect">
            <a:avLst/>
          </a:prstGeom>
        </p:spPr>
        <p:txBody>
          <a:bodyPr/>
          <a:lstStyle/>
          <a:p>
            <a:pPr lvl="0">
              <a:defRPr sz="1800" b="0">
                <a:solidFill>
                  <a:srgbClr val="000000"/>
                </a:solidFill>
                <a:effectLst/>
              </a:defRPr>
            </a:pPr>
            <a:r>
              <a:rPr sz="3600" b="1">
                <a:solidFill>
                  <a:srgbClr val="254061"/>
                </a:solidFill>
                <a:effectLst>
                  <a:outerShdw blurRad="50800" dist="38100" dir="2700000" rotWithShape="0">
                    <a:srgbClr val="000000">
                      <a:alpha val="40000"/>
                    </a:srgbClr>
                  </a:outerShdw>
                </a:effectLst>
              </a:rPr>
              <a:t>Title Text</a:t>
            </a:r>
          </a:p>
        </p:txBody>
      </p:sp>
      <p:sp>
        <p:nvSpPr>
          <p:cNvPr id="14" name="Shape 14"/>
          <p:cNvSpPr>
            <a:spLocks noGrp="1"/>
          </p:cNvSpPr>
          <p:nvPr>
            <p:ph type="body" idx="1"/>
          </p:nvPr>
        </p:nvSpPr>
        <p:spPr>
          <a:prstGeom prst="rect">
            <a:avLst/>
          </a:prstGeom>
        </p:spPr>
        <p:txBody>
          <a:bodyPr/>
          <a:lstStyle/>
          <a:p>
            <a:pPr lvl="0">
              <a:defRPr sz="1800" b="0">
                <a:effectLst/>
              </a:defRPr>
            </a:pPr>
            <a:r>
              <a:rPr sz="3200" b="1">
                <a:effectLst>
                  <a:outerShdw blurRad="50800" dist="38100" dir="2700000" rotWithShape="0">
                    <a:srgbClr val="000000">
                      <a:alpha val="40000"/>
                    </a:srgbClr>
                  </a:outerShdw>
                </a:effectLst>
              </a:rPr>
              <a:t>Body Level One</a:t>
            </a:r>
          </a:p>
          <a:p>
            <a:pPr lvl="1">
              <a:defRPr sz="1800" b="0">
                <a:effectLst/>
              </a:defRPr>
            </a:pPr>
            <a:r>
              <a:rPr sz="3200" b="1">
                <a:effectLst>
                  <a:outerShdw blurRad="50800" dist="38100" dir="2700000" rotWithShape="0">
                    <a:srgbClr val="000000">
                      <a:alpha val="40000"/>
                    </a:srgbClr>
                  </a:outerShdw>
                </a:effectLst>
              </a:rPr>
              <a:t>Body Level Two</a:t>
            </a:r>
          </a:p>
          <a:p>
            <a:pPr lvl="2">
              <a:defRPr sz="1800" b="0">
                <a:effectLst/>
              </a:defRPr>
            </a:pPr>
            <a:r>
              <a:rPr sz="3200" b="1">
                <a:effectLst>
                  <a:outerShdw blurRad="50800" dist="38100" dir="2700000" rotWithShape="0">
                    <a:srgbClr val="000000">
                      <a:alpha val="40000"/>
                    </a:srgbClr>
                  </a:outerShdw>
                </a:effectLst>
              </a:rPr>
              <a:t>Body Level Three</a:t>
            </a:r>
          </a:p>
          <a:p>
            <a:pPr lvl="3">
              <a:defRPr sz="1800" b="0">
                <a:effectLst/>
              </a:defRPr>
            </a:pPr>
            <a:r>
              <a:rPr sz="3200" b="1">
                <a:effectLst>
                  <a:outerShdw blurRad="50800" dist="38100" dir="2700000" rotWithShape="0">
                    <a:srgbClr val="000000">
                      <a:alpha val="40000"/>
                    </a:srgbClr>
                  </a:outerShdw>
                </a:effectLst>
              </a:rPr>
              <a:t>Body Level Four</a:t>
            </a:r>
          </a:p>
          <a:p>
            <a:pPr lvl="4">
              <a:defRPr sz="1800" b="0">
                <a:effectLst/>
              </a:defRPr>
            </a:pPr>
            <a:r>
              <a:rPr sz="3200" b="1">
                <a:effectLst>
                  <a:outerShdw blurRad="50800" dist="38100" dir="2700000" rotWithShape="0">
                    <a:srgbClr val="000000">
                      <a:alpha val="40000"/>
                    </a:srgbClr>
                  </a:outerShdw>
                </a:effectLst>
              </a:rPr>
              <a:t>Body Level Five</a:t>
            </a:r>
          </a:p>
        </p:txBody>
      </p:sp>
      <p:sp>
        <p:nvSpPr>
          <p:cNvPr id="15" name="Shape 15"/>
          <p:cNvSpPr>
            <a:spLocks noGrp="1"/>
          </p:cNvSpPr>
          <p:nvPr>
            <p:ph type="sldNum" sz="quarter" idx="2"/>
          </p:nvPr>
        </p:nvSpPr>
        <p:spPr>
          <a:xfrm>
            <a:off x="6553200" y="6356350"/>
            <a:ext cx="2133600" cy="365125"/>
          </a:xfrm>
          <a:prstGeom prst="rect">
            <a:avLst/>
          </a:prstGeom>
        </p:spPr>
        <p:txBody>
          <a:bodyPr/>
          <a:lstStyle>
            <a:lvl1pPr>
              <a:defRPr>
                <a:latin typeface="Candara"/>
              </a:defRPr>
            </a:lvl1pPr>
          </a:lstStyle>
          <a:p>
            <a:fld id="{86CB4B4D-7CA3-9044-876B-883B54F8677D}" type="slidenum">
              <a:rPr lang="it-IT" smtClean="0"/>
              <a:pPr/>
              <a:t>‹n.›</a:t>
            </a:fld>
            <a:endParaRPr lang="it-IT" dirty="0"/>
          </a:p>
        </p:txBody>
      </p:sp>
    </p:spTree>
    <p:extLst>
      <p:ext uri="{BB962C8B-B14F-4D97-AF65-F5344CB8AC3E}">
        <p14:creationId xmlns:p14="http://schemas.microsoft.com/office/powerpoint/2010/main" val="4242879760"/>
      </p:ext>
    </p:extLst>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r>
              <a:rPr lang="en-US" smtClean="0"/>
              <a:t>ARIEL IT meeting, Roma 3 10 2018</a:t>
            </a:r>
            <a:endParaRPr lang="en-US"/>
          </a:p>
        </p:txBody>
      </p:sp>
      <p:sp>
        <p:nvSpPr>
          <p:cNvPr id="5" name="Segnaposto piè di pagina 4"/>
          <p:cNvSpPr>
            <a:spLocks noGrp="1"/>
          </p:cNvSpPr>
          <p:nvPr>
            <p:ph type="ftr" sz="quarter" idx="11"/>
          </p:nvPr>
        </p:nvSpPr>
        <p:spPr/>
        <p:txBody>
          <a:bodyPr/>
          <a:lstStyle/>
          <a:p>
            <a:r>
              <a:rPr lang="en-US" smtClean="0"/>
              <a:t>Isabella Pagano</a:t>
            </a:r>
            <a:endParaRPr lang="en-US"/>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6F1E686B-2848-45B2-A34E-DE2510FAC334}" type="slidenum">
              <a:rPr lang="en-US" smtClean="0"/>
              <a:t>‹n.›</a:t>
            </a:fld>
            <a:endParaRPr lang="en-US"/>
          </a:p>
        </p:txBody>
      </p:sp>
    </p:spTree>
    <p:extLst>
      <p:ext uri="{BB962C8B-B14F-4D97-AF65-F5344CB8AC3E}">
        <p14:creationId xmlns:p14="http://schemas.microsoft.com/office/powerpoint/2010/main" val="1760790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8" name="Shape 8"/>
          <p:cNvSpPr>
            <a:spLocks noGrp="1"/>
          </p:cNvSpPr>
          <p:nvPr>
            <p:ph type="title"/>
          </p:nvPr>
        </p:nvSpPr>
        <p:spPr>
          <a:xfrm>
            <a:off x="685800" y="1844676"/>
            <a:ext cx="7772400" cy="2041525"/>
          </a:xfrm>
          <a:prstGeom prst="rect">
            <a:avLst/>
          </a:prstGeom>
        </p:spPr>
        <p:txBody>
          <a:bodyPr/>
          <a:lstStyle>
            <a:lvl1pPr algn="ctr">
              <a:defRPr sz="4800">
                <a:effectLst>
                  <a:outerShdw blurRad="50800" dist="38100" rotWithShape="0">
                    <a:srgbClr val="000000">
                      <a:alpha val="40000"/>
                    </a:srgbClr>
                  </a:outerShdw>
                </a:effectLst>
              </a:defRPr>
            </a:lvl1pPr>
          </a:lstStyle>
          <a:p>
            <a:pPr lvl="0">
              <a:defRPr sz="1800" b="0">
                <a:solidFill>
                  <a:srgbClr val="000000"/>
                </a:solidFill>
                <a:effectLst/>
              </a:defRPr>
            </a:pPr>
            <a:r>
              <a:rPr sz="4800" b="1">
                <a:solidFill>
                  <a:srgbClr val="254061"/>
                </a:solidFill>
                <a:effectLst>
                  <a:outerShdw blurRad="50800" dist="38100" rotWithShape="0">
                    <a:srgbClr val="000000">
                      <a:alpha val="40000"/>
                    </a:srgbClr>
                  </a:outerShdw>
                </a:effectLst>
              </a:rPr>
              <a:t>Title Text</a:t>
            </a:r>
          </a:p>
        </p:txBody>
      </p:sp>
      <p:sp>
        <p:nvSpPr>
          <p:cNvPr id="9" name="Shape 9"/>
          <p:cNvSpPr>
            <a:spLocks noGrp="1"/>
          </p:cNvSpPr>
          <p:nvPr>
            <p:ph type="body" idx="1"/>
          </p:nvPr>
        </p:nvSpPr>
        <p:spPr>
          <a:xfrm>
            <a:off x="1371600" y="3886200"/>
            <a:ext cx="6400800" cy="2971800"/>
          </a:xfrm>
          <a:prstGeom prst="rect">
            <a:avLst/>
          </a:prstGeom>
        </p:spPr>
        <p:txBody>
          <a:bodyPr/>
          <a:lstStyle>
            <a:lvl1pPr marL="0" indent="0" algn="ctr">
              <a:buSzTx/>
              <a:buFontTx/>
              <a:buNone/>
              <a:defRPr>
                <a:solidFill>
                  <a:srgbClr val="888888"/>
                </a:solidFill>
              </a:defRPr>
            </a:lvl1pPr>
            <a:lvl2pPr marL="0" indent="456822" algn="ctr">
              <a:buSzTx/>
              <a:buFontTx/>
              <a:buNone/>
              <a:defRPr>
                <a:solidFill>
                  <a:srgbClr val="888888"/>
                </a:solidFill>
              </a:defRPr>
            </a:lvl2pPr>
            <a:lvl3pPr marL="0" indent="913648" algn="ctr">
              <a:buSzTx/>
              <a:buFontTx/>
              <a:buNone/>
              <a:defRPr>
                <a:solidFill>
                  <a:srgbClr val="888888"/>
                </a:solidFill>
              </a:defRPr>
            </a:lvl3pPr>
            <a:lvl4pPr marL="0" indent="1370480" algn="ctr">
              <a:buSzTx/>
              <a:buFontTx/>
              <a:buNone/>
              <a:defRPr>
                <a:solidFill>
                  <a:srgbClr val="888888"/>
                </a:solidFill>
              </a:defRPr>
            </a:lvl4pPr>
            <a:lvl5pPr marL="0" indent="1827303" algn="ctr">
              <a:buSzTx/>
              <a:buFontTx/>
              <a:buNone/>
              <a:defRPr>
                <a:solidFill>
                  <a:srgbClr val="888888"/>
                </a:solidFill>
              </a:defRPr>
            </a:lvl5pPr>
          </a:lstStyle>
          <a:p>
            <a:pPr lvl="0">
              <a:defRPr sz="1800" b="0">
                <a:solidFill>
                  <a:srgbClr val="000000"/>
                </a:solidFill>
                <a:effectLst/>
              </a:defRPr>
            </a:pPr>
            <a:r>
              <a:rPr sz="3200" b="1">
                <a:solidFill>
                  <a:srgbClr val="888888"/>
                </a:solidFill>
                <a:effectLst>
                  <a:outerShdw blurRad="50800" dist="38100" dir="2700000" rotWithShape="0">
                    <a:srgbClr val="000000">
                      <a:alpha val="40000"/>
                    </a:srgbClr>
                  </a:outerShdw>
                </a:effectLst>
              </a:rPr>
              <a:t>Body Level One</a:t>
            </a:r>
          </a:p>
          <a:p>
            <a:pPr lvl="1">
              <a:defRPr sz="1800" b="0">
                <a:solidFill>
                  <a:srgbClr val="000000"/>
                </a:solidFill>
                <a:effectLst/>
              </a:defRPr>
            </a:pPr>
            <a:r>
              <a:rPr sz="3200" b="1">
                <a:solidFill>
                  <a:srgbClr val="888888"/>
                </a:solidFill>
                <a:effectLst>
                  <a:outerShdw blurRad="50800" dist="38100" dir="2700000" rotWithShape="0">
                    <a:srgbClr val="000000">
                      <a:alpha val="40000"/>
                    </a:srgbClr>
                  </a:outerShdw>
                </a:effectLst>
              </a:rPr>
              <a:t>Body Level Two</a:t>
            </a:r>
          </a:p>
          <a:p>
            <a:pPr lvl="2">
              <a:defRPr sz="1800" b="0">
                <a:solidFill>
                  <a:srgbClr val="000000"/>
                </a:solidFill>
                <a:effectLst/>
              </a:defRPr>
            </a:pPr>
            <a:r>
              <a:rPr sz="3200" b="1">
                <a:solidFill>
                  <a:srgbClr val="888888"/>
                </a:solidFill>
                <a:effectLst>
                  <a:outerShdw blurRad="50800" dist="38100" dir="2700000" rotWithShape="0">
                    <a:srgbClr val="000000">
                      <a:alpha val="40000"/>
                    </a:srgbClr>
                  </a:outerShdw>
                </a:effectLst>
              </a:rPr>
              <a:t>Body Level Three</a:t>
            </a:r>
          </a:p>
          <a:p>
            <a:pPr lvl="3">
              <a:defRPr sz="1800" b="0">
                <a:solidFill>
                  <a:srgbClr val="000000"/>
                </a:solidFill>
                <a:effectLst/>
              </a:defRPr>
            </a:pPr>
            <a:r>
              <a:rPr sz="3200" b="1">
                <a:solidFill>
                  <a:srgbClr val="888888"/>
                </a:solidFill>
                <a:effectLst>
                  <a:outerShdw blurRad="50800" dist="38100" dir="2700000" rotWithShape="0">
                    <a:srgbClr val="000000">
                      <a:alpha val="40000"/>
                    </a:srgbClr>
                  </a:outerShdw>
                </a:effectLst>
              </a:rPr>
              <a:t>Body Level Four</a:t>
            </a:r>
          </a:p>
          <a:p>
            <a:pPr lvl="4">
              <a:defRPr sz="1800" b="0">
                <a:solidFill>
                  <a:srgbClr val="000000"/>
                </a:solidFill>
                <a:effectLst/>
              </a:defRPr>
            </a:pPr>
            <a:r>
              <a:rPr sz="3200" b="1">
                <a:solidFill>
                  <a:srgbClr val="888888"/>
                </a:solidFill>
                <a:effectLst>
                  <a:outerShdw blurRad="50800" dist="38100" dir="2700000" rotWithShape="0">
                    <a:srgbClr val="000000">
                      <a:alpha val="40000"/>
                    </a:srgbClr>
                  </a:outerShdw>
                </a:effectLst>
              </a:rPr>
              <a:t>Body Level Five</a:t>
            </a:r>
          </a:p>
        </p:txBody>
      </p:sp>
      <p:sp>
        <p:nvSpPr>
          <p:cNvPr id="10" name="Shape 10"/>
          <p:cNvSpPr>
            <a:spLocks noGrp="1"/>
          </p:cNvSpPr>
          <p:nvPr>
            <p:ph type="sldNum" sz="quarter" idx="2"/>
          </p:nvPr>
        </p:nvSpPr>
        <p:spPr>
          <a:prstGeom prst="rect">
            <a:avLst/>
          </a:prstGeom>
        </p:spPr>
        <p:txBody>
          <a:bodyPr/>
          <a:lstStyle/>
          <a:p>
            <a:fld id="{86CB4B4D-7CA3-9044-876B-883B54F8677D}" type="slidenum">
              <a:rPr>
                <a:latin typeface="Helvetica"/>
                <a:ea typeface="Helvetica"/>
                <a:cs typeface="Helvetica"/>
              </a:rPr>
              <a:pPr/>
              <a:t>‹n.›</a:t>
            </a:fld>
            <a:endParaRPr>
              <a:latin typeface="Helvetica"/>
              <a:ea typeface="Helvetica"/>
              <a:cs typeface="Helvetica"/>
            </a:endParaRPr>
          </a:p>
        </p:txBody>
      </p:sp>
      <p:pic>
        <p:nvPicPr>
          <p:cNvPr id="11" name="image1.png"/>
          <p:cNvPicPr/>
          <p:nvPr/>
        </p:nvPicPr>
        <p:blipFill>
          <a:blip r:embed="rId2">
            <a:extLst/>
          </a:blip>
          <a:stretch>
            <a:fillRect/>
          </a:stretch>
        </p:blipFill>
        <p:spPr>
          <a:xfrm>
            <a:off x="4283967" y="5071321"/>
            <a:ext cx="4860033" cy="1786679"/>
          </a:xfrm>
          <a:prstGeom prst="rect">
            <a:avLst/>
          </a:prstGeom>
          <a:ln w="12700">
            <a:miter lim="400000"/>
          </a:ln>
        </p:spPr>
      </p:pic>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7" name="Shape 17"/>
          <p:cNvSpPr>
            <a:spLocks noGrp="1"/>
          </p:cNvSpPr>
          <p:nvPr>
            <p:ph type="title"/>
          </p:nvPr>
        </p:nvSpPr>
        <p:spPr>
          <a:xfrm>
            <a:off x="722312" y="4406915"/>
            <a:ext cx="7772401" cy="2451085"/>
          </a:xfrm>
          <a:prstGeom prst="rect">
            <a:avLst/>
          </a:prstGeom>
        </p:spPr>
        <p:txBody>
          <a:bodyPr anchor="t"/>
          <a:lstStyle>
            <a:lvl1pPr>
              <a:defRPr sz="4000" cap="all">
                <a:effectLst>
                  <a:outerShdw blurRad="50800" dist="38100" rotWithShape="0">
                    <a:srgbClr val="000000">
                      <a:alpha val="40000"/>
                    </a:srgbClr>
                  </a:outerShdw>
                </a:effectLst>
              </a:defRPr>
            </a:lvl1pPr>
          </a:lstStyle>
          <a:p>
            <a:pPr lvl="0">
              <a:defRPr sz="1800" b="0" cap="none">
                <a:solidFill>
                  <a:srgbClr val="000000"/>
                </a:solidFill>
                <a:effectLst/>
              </a:defRPr>
            </a:pPr>
            <a:r>
              <a:rPr sz="4000" b="1" cap="all">
                <a:solidFill>
                  <a:srgbClr val="254061"/>
                </a:solidFill>
                <a:effectLst>
                  <a:outerShdw blurRad="50800" dist="38100" rotWithShape="0">
                    <a:srgbClr val="000000">
                      <a:alpha val="40000"/>
                    </a:srgbClr>
                  </a:outerShdw>
                </a:effectLst>
              </a:rPr>
              <a:t>Title Text</a:t>
            </a:r>
          </a:p>
        </p:txBody>
      </p:sp>
      <p:sp>
        <p:nvSpPr>
          <p:cNvPr id="18" name="Shape 18"/>
          <p:cNvSpPr>
            <a:spLocks noGrp="1"/>
          </p:cNvSpPr>
          <p:nvPr>
            <p:ph type="body" idx="1"/>
          </p:nvPr>
        </p:nvSpPr>
        <p:spPr>
          <a:xfrm>
            <a:off x="722312" y="1192228"/>
            <a:ext cx="7772401" cy="3214689"/>
          </a:xfrm>
          <a:prstGeom prst="rect">
            <a:avLst/>
          </a:prstGeom>
        </p:spPr>
        <p:txBody>
          <a:bodyPr anchor="b"/>
          <a:lstStyle>
            <a:lvl1pPr marL="0" indent="0">
              <a:spcBef>
                <a:spcPts val="400"/>
              </a:spcBef>
              <a:buSzTx/>
              <a:buFontTx/>
              <a:buNone/>
              <a:defRPr sz="2000">
                <a:solidFill>
                  <a:srgbClr val="888888"/>
                </a:solidFill>
              </a:defRPr>
            </a:lvl1pPr>
            <a:lvl2pPr marL="0" indent="456822">
              <a:spcBef>
                <a:spcPts val="400"/>
              </a:spcBef>
              <a:buSzTx/>
              <a:buFontTx/>
              <a:buNone/>
              <a:defRPr sz="2000">
                <a:solidFill>
                  <a:srgbClr val="888888"/>
                </a:solidFill>
              </a:defRPr>
            </a:lvl2pPr>
            <a:lvl3pPr marL="0" indent="913648">
              <a:spcBef>
                <a:spcPts val="400"/>
              </a:spcBef>
              <a:buSzTx/>
              <a:buFontTx/>
              <a:buNone/>
              <a:defRPr sz="2000">
                <a:solidFill>
                  <a:srgbClr val="888888"/>
                </a:solidFill>
              </a:defRPr>
            </a:lvl3pPr>
            <a:lvl4pPr marL="0" indent="1370480">
              <a:spcBef>
                <a:spcPts val="400"/>
              </a:spcBef>
              <a:buSzTx/>
              <a:buFontTx/>
              <a:buNone/>
              <a:defRPr sz="2000">
                <a:solidFill>
                  <a:srgbClr val="888888"/>
                </a:solidFill>
              </a:defRPr>
            </a:lvl4pPr>
            <a:lvl5pPr marL="0" indent="1827303">
              <a:spcBef>
                <a:spcPts val="400"/>
              </a:spcBef>
              <a:buSzTx/>
              <a:buFontTx/>
              <a:buNone/>
              <a:defRPr sz="2000">
                <a:solidFill>
                  <a:srgbClr val="888888"/>
                </a:solidFill>
              </a:defRPr>
            </a:lvl5pPr>
          </a:lstStyle>
          <a:p>
            <a:pPr lvl="0">
              <a:defRPr sz="1800" b="0">
                <a:solidFill>
                  <a:srgbClr val="000000"/>
                </a:solidFill>
                <a:effectLst/>
              </a:defRPr>
            </a:pPr>
            <a:r>
              <a:rPr sz="2000" b="1">
                <a:solidFill>
                  <a:srgbClr val="888888"/>
                </a:solidFill>
                <a:effectLst>
                  <a:outerShdw blurRad="50800" dist="38100" dir="2700000" rotWithShape="0">
                    <a:srgbClr val="000000">
                      <a:alpha val="40000"/>
                    </a:srgbClr>
                  </a:outerShdw>
                </a:effectLst>
              </a:rPr>
              <a:t>Body Level One</a:t>
            </a:r>
          </a:p>
          <a:p>
            <a:pPr lvl="1">
              <a:defRPr sz="1800" b="0">
                <a:solidFill>
                  <a:srgbClr val="000000"/>
                </a:solidFill>
                <a:effectLst/>
              </a:defRPr>
            </a:pPr>
            <a:r>
              <a:rPr sz="2000" b="1">
                <a:solidFill>
                  <a:srgbClr val="888888"/>
                </a:solidFill>
                <a:effectLst>
                  <a:outerShdw blurRad="50800" dist="38100" dir="2700000" rotWithShape="0">
                    <a:srgbClr val="000000">
                      <a:alpha val="40000"/>
                    </a:srgbClr>
                  </a:outerShdw>
                </a:effectLst>
              </a:rPr>
              <a:t>Body Level Two</a:t>
            </a:r>
          </a:p>
          <a:p>
            <a:pPr lvl="2">
              <a:defRPr sz="1800" b="0">
                <a:solidFill>
                  <a:srgbClr val="000000"/>
                </a:solidFill>
                <a:effectLst/>
              </a:defRPr>
            </a:pPr>
            <a:r>
              <a:rPr sz="2000" b="1">
                <a:solidFill>
                  <a:srgbClr val="888888"/>
                </a:solidFill>
                <a:effectLst>
                  <a:outerShdw blurRad="50800" dist="38100" dir="2700000" rotWithShape="0">
                    <a:srgbClr val="000000">
                      <a:alpha val="40000"/>
                    </a:srgbClr>
                  </a:outerShdw>
                </a:effectLst>
              </a:rPr>
              <a:t>Body Level Three</a:t>
            </a:r>
          </a:p>
          <a:p>
            <a:pPr lvl="3">
              <a:defRPr sz="1800" b="0">
                <a:solidFill>
                  <a:srgbClr val="000000"/>
                </a:solidFill>
                <a:effectLst/>
              </a:defRPr>
            </a:pPr>
            <a:r>
              <a:rPr sz="2000" b="1">
                <a:solidFill>
                  <a:srgbClr val="888888"/>
                </a:solidFill>
                <a:effectLst>
                  <a:outerShdw blurRad="50800" dist="38100" dir="2700000" rotWithShape="0">
                    <a:srgbClr val="000000">
                      <a:alpha val="40000"/>
                    </a:srgbClr>
                  </a:outerShdw>
                </a:effectLst>
              </a:rPr>
              <a:t>Body Level Four</a:t>
            </a:r>
          </a:p>
          <a:p>
            <a:pPr lvl="4">
              <a:defRPr sz="1800" b="0">
                <a:solidFill>
                  <a:srgbClr val="000000"/>
                </a:solidFill>
                <a:effectLst/>
              </a:defRPr>
            </a:pPr>
            <a:r>
              <a:rPr sz="2000" b="1">
                <a:solidFill>
                  <a:srgbClr val="888888"/>
                </a:solidFill>
                <a:effectLst>
                  <a:outerShdw blurRad="50800" dist="38100" dir="2700000" rotWithShape="0">
                    <a:srgbClr val="000000">
                      <a:alpha val="40000"/>
                    </a:srgbClr>
                  </a:outerShdw>
                </a:effectLst>
              </a:rPr>
              <a:t>Body Level Five</a:t>
            </a:r>
          </a:p>
        </p:txBody>
      </p:sp>
      <p:sp>
        <p:nvSpPr>
          <p:cNvPr id="19" name="Shape 19"/>
          <p:cNvSpPr>
            <a:spLocks noGrp="1"/>
          </p:cNvSpPr>
          <p:nvPr>
            <p:ph type="sldNum" sz="quarter" idx="2"/>
          </p:nvPr>
        </p:nvSpPr>
        <p:spPr>
          <a:prstGeom prst="rect">
            <a:avLst/>
          </a:prstGeom>
        </p:spPr>
        <p:txBody>
          <a:bodyPr/>
          <a:lstStyle/>
          <a:p>
            <a:fld id="{86CB4B4D-7CA3-9044-876B-883B54F8677D}" type="slidenum">
              <a:rPr>
                <a:latin typeface="Helvetica"/>
                <a:ea typeface="Helvetica"/>
                <a:cs typeface="Helvetica"/>
              </a:rPr>
              <a:pPr/>
              <a:t>‹n.›</a:t>
            </a:fld>
            <a:endParaRPr>
              <a:latin typeface="Helvetica"/>
              <a:ea typeface="Helvetica"/>
              <a:cs typeface="Helvetica"/>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1" name="Shape 21"/>
          <p:cNvSpPr>
            <a:spLocks noGrp="1"/>
          </p:cNvSpPr>
          <p:nvPr>
            <p:ph type="title"/>
          </p:nvPr>
        </p:nvSpPr>
        <p:spPr>
          <a:xfrm>
            <a:off x="2771799" y="0"/>
            <a:ext cx="5915001" cy="1250504"/>
          </a:xfrm>
          <a:prstGeom prst="rect">
            <a:avLst/>
          </a:prstGeom>
        </p:spPr>
        <p:txBody>
          <a:bodyPr/>
          <a:lstStyle>
            <a:lvl1pPr algn="ctr">
              <a:defRPr sz="4800">
                <a:effectLst>
                  <a:outerShdw blurRad="50800" dist="38100" rotWithShape="0">
                    <a:srgbClr val="000000">
                      <a:alpha val="40000"/>
                    </a:srgbClr>
                  </a:outerShdw>
                </a:effectLst>
              </a:defRPr>
            </a:lvl1pPr>
          </a:lstStyle>
          <a:p>
            <a:pPr lvl="0">
              <a:defRPr sz="1800" b="0">
                <a:solidFill>
                  <a:srgbClr val="000000"/>
                </a:solidFill>
                <a:effectLst/>
              </a:defRPr>
            </a:pPr>
            <a:r>
              <a:rPr sz="4800" b="1">
                <a:solidFill>
                  <a:srgbClr val="254061"/>
                </a:solidFill>
                <a:effectLst>
                  <a:outerShdw blurRad="50800" dist="38100" rotWithShape="0">
                    <a:srgbClr val="000000">
                      <a:alpha val="40000"/>
                    </a:srgbClr>
                  </a:outerShdw>
                </a:effectLst>
              </a:rPr>
              <a:t>Title Text</a:t>
            </a:r>
          </a:p>
        </p:txBody>
      </p:sp>
      <p:sp>
        <p:nvSpPr>
          <p:cNvPr id="22" name="Shape 22"/>
          <p:cNvSpPr>
            <a:spLocks noGrp="1"/>
          </p:cNvSpPr>
          <p:nvPr>
            <p:ph type="body" idx="1"/>
          </p:nvPr>
        </p:nvSpPr>
        <p:spPr>
          <a:xfrm>
            <a:off x="457200" y="1600216"/>
            <a:ext cx="4038600" cy="5257785"/>
          </a:xfrm>
          <a:prstGeom prst="rect">
            <a:avLst/>
          </a:prstGeom>
        </p:spPr>
        <p:txBody>
          <a:bodyPr/>
          <a:lstStyle>
            <a:lvl1pPr>
              <a:spcBef>
                <a:spcPts val="600"/>
              </a:spcBef>
              <a:defRPr sz="2800"/>
            </a:lvl1pPr>
            <a:lvl2pPr marL="789928" indent="-333104">
              <a:spcBef>
                <a:spcPts val="600"/>
              </a:spcBef>
              <a:defRPr sz="2800"/>
            </a:lvl2pPr>
            <a:lvl3pPr marL="1233425" indent="-319773">
              <a:spcBef>
                <a:spcPts val="600"/>
              </a:spcBef>
              <a:defRPr sz="2800"/>
            </a:lvl3pPr>
            <a:lvl4pPr marL="1725782" indent="-355304">
              <a:spcBef>
                <a:spcPts val="600"/>
              </a:spcBef>
              <a:defRPr sz="2800"/>
            </a:lvl4pPr>
            <a:lvl5pPr marL="2182614" indent="-355304">
              <a:spcBef>
                <a:spcPts val="600"/>
              </a:spcBef>
              <a:defRPr sz="2800"/>
            </a:lvl5pPr>
          </a:lstStyle>
          <a:p>
            <a:pPr lvl="0">
              <a:defRPr sz="1800" b="0">
                <a:effectLst/>
              </a:defRPr>
            </a:pPr>
            <a:r>
              <a:rPr sz="2800" b="1">
                <a:effectLst>
                  <a:outerShdw blurRad="50800" dist="38100" dir="2700000" rotWithShape="0">
                    <a:srgbClr val="000000">
                      <a:alpha val="40000"/>
                    </a:srgbClr>
                  </a:outerShdw>
                </a:effectLst>
              </a:rPr>
              <a:t>Body Level One</a:t>
            </a:r>
          </a:p>
          <a:p>
            <a:pPr lvl="1">
              <a:defRPr sz="1800" b="0">
                <a:effectLst/>
              </a:defRPr>
            </a:pPr>
            <a:r>
              <a:rPr sz="2800" b="1">
                <a:effectLst>
                  <a:outerShdw blurRad="50800" dist="38100" dir="2700000" rotWithShape="0">
                    <a:srgbClr val="000000">
                      <a:alpha val="40000"/>
                    </a:srgbClr>
                  </a:outerShdw>
                </a:effectLst>
              </a:rPr>
              <a:t>Body Level Two</a:t>
            </a:r>
          </a:p>
          <a:p>
            <a:pPr lvl="2">
              <a:defRPr sz="1800" b="0">
                <a:effectLst/>
              </a:defRPr>
            </a:pPr>
            <a:r>
              <a:rPr sz="2800" b="1">
                <a:effectLst>
                  <a:outerShdw blurRad="50800" dist="38100" dir="2700000" rotWithShape="0">
                    <a:srgbClr val="000000">
                      <a:alpha val="40000"/>
                    </a:srgbClr>
                  </a:outerShdw>
                </a:effectLst>
              </a:rPr>
              <a:t>Body Level Three</a:t>
            </a:r>
          </a:p>
          <a:p>
            <a:pPr lvl="3">
              <a:defRPr sz="1800" b="0">
                <a:effectLst/>
              </a:defRPr>
            </a:pPr>
            <a:r>
              <a:rPr sz="2800" b="1">
                <a:effectLst>
                  <a:outerShdw blurRad="50800" dist="38100" dir="2700000" rotWithShape="0">
                    <a:srgbClr val="000000">
                      <a:alpha val="40000"/>
                    </a:srgbClr>
                  </a:outerShdw>
                </a:effectLst>
              </a:rPr>
              <a:t>Body Level Four</a:t>
            </a:r>
          </a:p>
          <a:p>
            <a:pPr lvl="4">
              <a:defRPr sz="1800" b="0">
                <a:effectLst/>
              </a:defRPr>
            </a:pPr>
            <a:r>
              <a:rPr sz="2800" b="1">
                <a:effectLst>
                  <a:outerShdw blurRad="50800" dist="38100" dir="2700000" rotWithShape="0">
                    <a:srgbClr val="000000">
                      <a:alpha val="40000"/>
                    </a:srgbClr>
                  </a:outerShdw>
                </a:effectLst>
              </a:rP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latin typeface="Helvetica"/>
                <a:ea typeface="Helvetica"/>
                <a:cs typeface="Helvetica"/>
              </a:rPr>
              <a:pPr/>
              <a:t>‹n.›</a:t>
            </a:fld>
            <a:endParaRPr>
              <a:latin typeface="Helvetica"/>
              <a:ea typeface="Helvetica"/>
              <a:cs typeface="Helvetica"/>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5" name="Shape 25"/>
          <p:cNvSpPr>
            <a:spLocks noGrp="1"/>
          </p:cNvSpPr>
          <p:nvPr>
            <p:ph type="title"/>
          </p:nvPr>
        </p:nvSpPr>
        <p:spPr>
          <a:xfrm>
            <a:off x="2771799" y="37432"/>
            <a:ext cx="5915001" cy="1031624"/>
          </a:xfrm>
          <a:prstGeom prst="rect">
            <a:avLst/>
          </a:prstGeom>
        </p:spPr>
        <p:txBody>
          <a:bodyPr/>
          <a:lstStyle>
            <a:lvl1pPr>
              <a:defRPr>
                <a:effectLst>
                  <a:outerShdw blurRad="50800" dist="38100" rotWithShape="0">
                    <a:srgbClr val="000000">
                      <a:alpha val="40000"/>
                    </a:srgbClr>
                  </a:outerShdw>
                </a:effectLst>
              </a:defRPr>
            </a:lvl1pPr>
          </a:lstStyle>
          <a:p>
            <a:pPr lvl="0">
              <a:defRPr sz="1800" b="0">
                <a:solidFill>
                  <a:srgbClr val="000000"/>
                </a:solidFill>
                <a:effectLst/>
              </a:defRPr>
            </a:pPr>
            <a:r>
              <a:rPr sz="3600" b="1">
                <a:solidFill>
                  <a:srgbClr val="254061"/>
                </a:solidFill>
                <a:effectLst>
                  <a:outerShdw blurRad="50800" dist="38100" rotWithShape="0">
                    <a:srgbClr val="000000">
                      <a:alpha val="40000"/>
                    </a:srgbClr>
                  </a:outerShdw>
                </a:effectLst>
              </a:rPr>
              <a:t>Title Text</a:t>
            </a:r>
          </a:p>
        </p:txBody>
      </p:sp>
      <p:sp>
        <p:nvSpPr>
          <p:cNvPr id="26" name="Shape 26"/>
          <p:cNvSpPr>
            <a:spLocks noGrp="1"/>
          </p:cNvSpPr>
          <p:nvPr>
            <p:ph type="body" idx="1"/>
          </p:nvPr>
        </p:nvSpPr>
        <p:spPr>
          <a:xfrm>
            <a:off x="457200" y="1069054"/>
            <a:ext cx="4040188" cy="1105821"/>
          </a:xfrm>
          <a:prstGeom prst="rect">
            <a:avLst/>
          </a:prstGeom>
        </p:spPr>
        <p:txBody>
          <a:bodyPr anchor="b"/>
          <a:lstStyle>
            <a:lvl1pPr marL="0" indent="0">
              <a:spcBef>
                <a:spcPts val="500"/>
              </a:spcBef>
              <a:buSzTx/>
              <a:buFontTx/>
              <a:buNone/>
              <a:defRPr sz="2400"/>
            </a:lvl1pPr>
            <a:lvl2pPr marL="0" indent="456822">
              <a:spcBef>
                <a:spcPts val="500"/>
              </a:spcBef>
              <a:buSzTx/>
              <a:buFontTx/>
              <a:buNone/>
              <a:defRPr sz="2400"/>
            </a:lvl2pPr>
            <a:lvl3pPr marL="0" indent="913648">
              <a:spcBef>
                <a:spcPts val="500"/>
              </a:spcBef>
              <a:buSzTx/>
              <a:buFontTx/>
              <a:buNone/>
              <a:defRPr sz="2400"/>
            </a:lvl3pPr>
            <a:lvl4pPr marL="0" indent="1370480">
              <a:spcBef>
                <a:spcPts val="500"/>
              </a:spcBef>
              <a:buSzTx/>
              <a:buFontTx/>
              <a:buNone/>
              <a:defRPr sz="2400"/>
            </a:lvl4pPr>
            <a:lvl5pPr marL="0" indent="1827303">
              <a:spcBef>
                <a:spcPts val="500"/>
              </a:spcBef>
              <a:buSzTx/>
              <a:buFontTx/>
              <a:buNone/>
              <a:defRPr sz="2400"/>
            </a:lvl5pPr>
          </a:lstStyle>
          <a:p>
            <a:pPr lvl="0">
              <a:defRPr sz="1800" b="0">
                <a:effectLst/>
              </a:defRPr>
            </a:pPr>
            <a:r>
              <a:rPr sz="2400" b="1">
                <a:effectLst>
                  <a:outerShdw blurRad="50800" dist="38100" dir="2700000" rotWithShape="0">
                    <a:srgbClr val="000000">
                      <a:alpha val="40000"/>
                    </a:srgbClr>
                  </a:outerShdw>
                </a:effectLst>
              </a:rPr>
              <a:t>Body Level One</a:t>
            </a:r>
          </a:p>
          <a:p>
            <a:pPr lvl="1">
              <a:defRPr sz="1800" b="0">
                <a:effectLst/>
              </a:defRPr>
            </a:pPr>
            <a:r>
              <a:rPr sz="2400" b="1">
                <a:effectLst>
                  <a:outerShdw blurRad="50800" dist="38100" dir="2700000" rotWithShape="0">
                    <a:srgbClr val="000000">
                      <a:alpha val="40000"/>
                    </a:srgbClr>
                  </a:outerShdw>
                </a:effectLst>
              </a:rPr>
              <a:t>Body Level Two</a:t>
            </a:r>
          </a:p>
          <a:p>
            <a:pPr lvl="2">
              <a:defRPr sz="1800" b="0">
                <a:effectLst/>
              </a:defRPr>
            </a:pPr>
            <a:r>
              <a:rPr sz="2400" b="1">
                <a:effectLst>
                  <a:outerShdw blurRad="50800" dist="38100" dir="2700000" rotWithShape="0">
                    <a:srgbClr val="000000">
                      <a:alpha val="40000"/>
                    </a:srgbClr>
                  </a:outerShdw>
                </a:effectLst>
              </a:rPr>
              <a:t>Body Level Three</a:t>
            </a:r>
          </a:p>
          <a:p>
            <a:pPr lvl="3">
              <a:defRPr sz="1800" b="0">
                <a:effectLst/>
              </a:defRPr>
            </a:pPr>
            <a:r>
              <a:rPr sz="2400" b="1">
                <a:effectLst>
                  <a:outerShdw blurRad="50800" dist="38100" dir="2700000" rotWithShape="0">
                    <a:srgbClr val="000000">
                      <a:alpha val="40000"/>
                    </a:srgbClr>
                  </a:outerShdw>
                </a:effectLst>
              </a:rPr>
              <a:t>Body Level Four</a:t>
            </a:r>
          </a:p>
          <a:p>
            <a:pPr lvl="4">
              <a:defRPr sz="1800" b="0">
                <a:effectLst/>
              </a:defRPr>
            </a:pPr>
            <a:r>
              <a:rPr sz="2400" b="1">
                <a:effectLst>
                  <a:outerShdw blurRad="50800" dist="38100" dir="2700000" rotWithShape="0">
                    <a:srgbClr val="000000">
                      <a:alpha val="40000"/>
                    </a:srgbClr>
                  </a:outerShdw>
                </a:effectLst>
              </a:rPr>
              <a:t>Body Level Five</a:t>
            </a:r>
          </a:p>
        </p:txBody>
      </p:sp>
      <p:sp>
        <p:nvSpPr>
          <p:cNvPr id="27" name="Shape 27"/>
          <p:cNvSpPr>
            <a:spLocks noGrp="1"/>
          </p:cNvSpPr>
          <p:nvPr>
            <p:ph type="sldNum" sz="quarter" idx="2"/>
          </p:nvPr>
        </p:nvSpPr>
        <p:spPr>
          <a:prstGeom prst="rect">
            <a:avLst/>
          </a:prstGeom>
        </p:spPr>
        <p:txBody>
          <a:bodyPr/>
          <a:lstStyle/>
          <a:p>
            <a:fld id="{86CB4B4D-7CA3-9044-876B-883B54F8677D}" type="slidenum">
              <a:rPr>
                <a:latin typeface="Helvetica"/>
                <a:ea typeface="Helvetica"/>
                <a:cs typeface="Helvetica"/>
              </a:rPr>
              <a:pPr/>
              <a:t>‹n.›</a:t>
            </a:fld>
            <a:endParaRPr>
              <a:latin typeface="Helvetica"/>
              <a:ea typeface="Helvetica"/>
              <a:cs typeface="Helvetica"/>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2" name="Shape 32"/>
          <p:cNvSpPr>
            <a:spLocks noGrp="1"/>
          </p:cNvSpPr>
          <p:nvPr>
            <p:ph type="sldNum" sz="quarter" idx="2"/>
          </p:nvPr>
        </p:nvSpPr>
        <p:spPr>
          <a:prstGeom prst="rect">
            <a:avLst/>
          </a:prstGeom>
        </p:spPr>
        <p:txBody>
          <a:bodyPr/>
          <a:lstStyle/>
          <a:p>
            <a:fld id="{86CB4B4D-7CA3-9044-876B-883B54F8677D}" type="slidenum">
              <a:rPr>
                <a:latin typeface="Helvetica"/>
                <a:ea typeface="Helvetica"/>
                <a:cs typeface="Helvetica"/>
              </a:rPr>
              <a:pPr/>
              <a:t>‹n.›</a:t>
            </a:fld>
            <a:endParaRPr>
              <a:latin typeface="Helvetica"/>
              <a:ea typeface="Helvetica"/>
              <a:cs typeface="Helvetica"/>
            </a:endParaRPr>
          </a:p>
        </p:txBody>
      </p:sp>
      <p:pic>
        <p:nvPicPr>
          <p:cNvPr id="33" name="image2.png"/>
          <p:cNvPicPr/>
          <p:nvPr/>
        </p:nvPicPr>
        <p:blipFill>
          <a:blip r:embed="rId2">
            <a:extLst/>
          </a:blip>
          <a:srcRect b="12664"/>
          <a:stretch>
            <a:fillRect/>
          </a:stretch>
        </p:blipFill>
        <p:spPr>
          <a:xfrm>
            <a:off x="-2371288" y="-216025"/>
            <a:ext cx="12559929" cy="7029401"/>
          </a:xfrm>
          <a:prstGeom prst="rect">
            <a:avLst/>
          </a:prstGeom>
          <a:ln w="12700">
            <a:miter lim="400000"/>
          </a:ln>
        </p:spPr>
      </p:pic>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457202" y="0"/>
            <a:ext cx="3008314" cy="1435100"/>
          </a:xfrm>
          <a:prstGeom prst="rect">
            <a:avLst/>
          </a:prstGeom>
        </p:spPr>
        <p:txBody>
          <a:bodyPr anchor="b"/>
          <a:lstStyle>
            <a:lvl1pPr>
              <a:defRPr sz="2000">
                <a:effectLst>
                  <a:outerShdw blurRad="50800" dist="38100" rotWithShape="0">
                    <a:srgbClr val="000000">
                      <a:alpha val="40000"/>
                    </a:srgbClr>
                  </a:outerShdw>
                </a:effectLst>
              </a:defRPr>
            </a:lvl1pPr>
          </a:lstStyle>
          <a:p>
            <a:pPr lvl="0">
              <a:defRPr sz="1800" b="0">
                <a:solidFill>
                  <a:srgbClr val="000000"/>
                </a:solidFill>
                <a:effectLst/>
              </a:defRPr>
            </a:pPr>
            <a:r>
              <a:rPr sz="2000" b="1">
                <a:solidFill>
                  <a:srgbClr val="254061"/>
                </a:solidFill>
                <a:effectLst>
                  <a:outerShdw blurRad="50800" dist="38100" rotWithShape="0">
                    <a:srgbClr val="000000">
                      <a:alpha val="40000"/>
                    </a:srgbClr>
                  </a:outerShdw>
                </a:effectLst>
              </a:rPr>
              <a:t>Title Text</a:t>
            </a:r>
          </a:p>
        </p:txBody>
      </p:sp>
      <p:sp>
        <p:nvSpPr>
          <p:cNvPr id="36" name="Shape 36"/>
          <p:cNvSpPr>
            <a:spLocks noGrp="1"/>
          </p:cNvSpPr>
          <p:nvPr>
            <p:ph type="body" idx="1"/>
          </p:nvPr>
        </p:nvSpPr>
        <p:spPr>
          <a:xfrm>
            <a:off x="3575050" y="273066"/>
            <a:ext cx="5111750" cy="6584935"/>
          </a:xfrm>
          <a:prstGeom prst="rect">
            <a:avLst/>
          </a:prstGeom>
        </p:spPr>
        <p:txBody>
          <a:bodyPr/>
          <a:lstStyle/>
          <a:p>
            <a:pPr lvl="0">
              <a:defRPr sz="1800" b="0">
                <a:effectLst/>
              </a:defRPr>
            </a:pPr>
            <a:r>
              <a:rPr sz="3200" b="1">
                <a:effectLst>
                  <a:outerShdw blurRad="50800" dist="38100" dir="2700000" rotWithShape="0">
                    <a:srgbClr val="000000">
                      <a:alpha val="40000"/>
                    </a:srgbClr>
                  </a:outerShdw>
                </a:effectLst>
              </a:rPr>
              <a:t>Body Level One</a:t>
            </a:r>
          </a:p>
          <a:p>
            <a:pPr lvl="1">
              <a:defRPr sz="1800" b="0">
                <a:effectLst/>
              </a:defRPr>
            </a:pPr>
            <a:r>
              <a:rPr sz="3200" b="1">
                <a:effectLst>
                  <a:outerShdw blurRad="50800" dist="38100" dir="2700000" rotWithShape="0">
                    <a:srgbClr val="000000">
                      <a:alpha val="40000"/>
                    </a:srgbClr>
                  </a:outerShdw>
                </a:effectLst>
              </a:rPr>
              <a:t>Body Level Two</a:t>
            </a:r>
          </a:p>
          <a:p>
            <a:pPr lvl="2">
              <a:defRPr sz="1800" b="0">
                <a:effectLst/>
              </a:defRPr>
            </a:pPr>
            <a:r>
              <a:rPr sz="3200" b="1">
                <a:effectLst>
                  <a:outerShdw blurRad="50800" dist="38100" dir="2700000" rotWithShape="0">
                    <a:srgbClr val="000000">
                      <a:alpha val="40000"/>
                    </a:srgbClr>
                  </a:outerShdw>
                </a:effectLst>
              </a:rPr>
              <a:t>Body Level Three</a:t>
            </a:r>
          </a:p>
          <a:p>
            <a:pPr lvl="3">
              <a:defRPr sz="1800" b="0">
                <a:effectLst/>
              </a:defRPr>
            </a:pPr>
            <a:r>
              <a:rPr sz="3200" b="1">
                <a:effectLst>
                  <a:outerShdw blurRad="50800" dist="38100" dir="2700000" rotWithShape="0">
                    <a:srgbClr val="000000">
                      <a:alpha val="40000"/>
                    </a:srgbClr>
                  </a:outerShdw>
                </a:effectLst>
              </a:rPr>
              <a:t>Body Level Four</a:t>
            </a:r>
          </a:p>
          <a:p>
            <a:pPr lvl="4">
              <a:defRPr sz="1800" b="0">
                <a:effectLst/>
              </a:defRPr>
            </a:pPr>
            <a:r>
              <a:rPr sz="3200" b="1">
                <a:effectLst>
                  <a:outerShdw blurRad="50800" dist="38100" dir="2700000" rotWithShape="0">
                    <a:srgbClr val="000000">
                      <a:alpha val="40000"/>
                    </a:srgbClr>
                  </a:outerShdw>
                </a:effectLst>
              </a:rPr>
              <a:t>Body Level Five</a:t>
            </a:r>
          </a:p>
        </p:txBody>
      </p:sp>
      <p:sp>
        <p:nvSpPr>
          <p:cNvPr id="37" name="Shape 37"/>
          <p:cNvSpPr>
            <a:spLocks noGrp="1"/>
          </p:cNvSpPr>
          <p:nvPr>
            <p:ph type="sldNum" sz="quarter" idx="2"/>
          </p:nvPr>
        </p:nvSpPr>
        <p:spPr>
          <a:prstGeom prst="rect">
            <a:avLst/>
          </a:prstGeom>
        </p:spPr>
        <p:txBody>
          <a:bodyPr/>
          <a:lstStyle/>
          <a:p>
            <a:fld id="{86CB4B4D-7CA3-9044-876B-883B54F8677D}" type="slidenum">
              <a:rPr>
                <a:latin typeface="Helvetica"/>
                <a:ea typeface="Helvetica"/>
                <a:cs typeface="Helvetica"/>
              </a:rPr>
              <a:pPr/>
              <a:t>‹n.›</a:t>
            </a:fld>
            <a:endParaRPr>
              <a:latin typeface="Helvetica"/>
              <a:ea typeface="Helvetica"/>
              <a:cs typeface="Helvetica"/>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39" name="Shape 39"/>
          <p:cNvSpPr>
            <a:spLocks noGrp="1"/>
          </p:cNvSpPr>
          <p:nvPr>
            <p:ph type="title"/>
          </p:nvPr>
        </p:nvSpPr>
        <p:spPr>
          <a:xfrm>
            <a:off x="1792288" y="3086100"/>
            <a:ext cx="5486401" cy="2281238"/>
          </a:xfrm>
          <a:prstGeom prst="rect">
            <a:avLst/>
          </a:prstGeom>
        </p:spPr>
        <p:txBody>
          <a:bodyPr anchor="b"/>
          <a:lstStyle>
            <a:lvl1pPr>
              <a:defRPr sz="2000">
                <a:effectLst>
                  <a:outerShdw blurRad="50800" dist="38100" rotWithShape="0">
                    <a:srgbClr val="000000">
                      <a:alpha val="40000"/>
                    </a:srgbClr>
                  </a:outerShdw>
                </a:effectLst>
              </a:defRPr>
            </a:lvl1pPr>
          </a:lstStyle>
          <a:p>
            <a:pPr lvl="0">
              <a:defRPr sz="1800" b="0">
                <a:solidFill>
                  <a:srgbClr val="000000"/>
                </a:solidFill>
                <a:effectLst/>
              </a:defRPr>
            </a:pPr>
            <a:r>
              <a:rPr sz="2000" b="1">
                <a:solidFill>
                  <a:srgbClr val="254061"/>
                </a:solidFill>
                <a:effectLst>
                  <a:outerShdw blurRad="50800" dist="38100" rotWithShape="0">
                    <a:srgbClr val="000000">
                      <a:alpha val="40000"/>
                    </a:srgbClr>
                  </a:outerShdw>
                </a:effectLst>
              </a:rPr>
              <a:t>Title Text</a:t>
            </a:r>
          </a:p>
        </p:txBody>
      </p:sp>
      <p:sp>
        <p:nvSpPr>
          <p:cNvPr id="40" name="Shape 40"/>
          <p:cNvSpPr>
            <a:spLocks noGrp="1"/>
          </p:cNvSpPr>
          <p:nvPr>
            <p:ph type="body" idx="1"/>
          </p:nvPr>
        </p:nvSpPr>
        <p:spPr>
          <a:xfrm>
            <a:off x="1792288" y="5367337"/>
            <a:ext cx="5486401" cy="1490663"/>
          </a:xfrm>
          <a:prstGeom prst="rect">
            <a:avLst/>
          </a:prstGeom>
        </p:spPr>
        <p:txBody>
          <a:bodyPr/>
          <a:lstStyle>
            <a:lvl1pPr marL="0" indent="0">
              <a:spcBef>
                <a:spcPts val="300"/>
              </a:spcBef>
              <a:buSzTx/>
              <a:buFontTx/>
              <a:buNone/>
              <a:defRPr sz="1400"/>
            </a:lvl1pPr>
            <a:lvl2pPr marL="0" indent="456822">
              <a:spcBef>
                <a:spcPts val="300"/>
              </a:spcBef>
              <a:buSzTx/>
              <a:buFontTx/>
              <a:buNone/>
              <a:defRPr sz="1400"/>
            </a:lvl2pPr>
            <a:lvl3pPr marL="0" indent="913648">
              <a:spcBef>
                <a:spcPts val="300"/>
              </a:spcBef>
              <a:buSzTx/>
              <a:buFontTx/>
              <a:buNone/>
              <a:defRPr sz="1400"/>
            </a:lvl3pPr>
            <a:lvl4pPr marL="0" indent="1370480">
              <a:spcBef>
                <a:spcPts val="300"/>
              </a:spcBef>
              <a:buSzTx/>
              <a:buFontTx/>
              <a:buNone/>
              <a:defRPr sz="1400"/>
            </a:lvl4pPr>
            <a:lvl5pPr marL="0" indent="1827303">
              <a:spcBef>
                <a:spcPts val="300"/>
              </a:spcBef>
              <a:buSzTx/>
              <a:buFontTx/>
              <a:buNone/>
              <a:defRPr sz="1400"/>
            </a:lvl5pPr>
          </a:lstStyle>
          <a:p>
            <a:pPr lvl="0">
              <a:defRPr sz="1800" b="0">
                <a:effectLst/>
              </a:defRPr>
            </a:pPr>
            <a:r>
              <a:rPr sz="1400" b="1">
                <a:effectLst>
                  <a:outerShdw blurRad="50800" dist="38100" dir="2700000" rotWithShape="0">
                    <a:srgbClr val="000000">
                      <a:alpha val="40000"/>
                    </a:srgbClr>
                  </a:outerShdw>
                </a:effectLst>
              </a:rPr>
              <a:t>Body Level One</a:t>
            </a:r>
          </a:p>
          <a:p>
            <a:pPr lvl="1">
              <a:defRPr sz="1800" b="0">
                <a:effectLst/>
              </a:defRPr>
            </a:pPr>
            <a:r>
              <a:rPr sz="1400" b="1">
                <a:effectLst>
                  <a:outerShdw blurRad="50800" dist="38100" dir="2700000" rotWithShape="0">
                    <a:srgbClr val="000000">
                      <a:alpha val="40000"/>
                    </a:srgbClr>
                  </a:outerShdw>
                </a:effectLst>
              </a:rPr>
              <a:t>Body Level Two</a:t>
            </a:r>
          </a:p>
          <a:p>
            <a:pPr lvl="2">
              <a:defRPr sz="1800" b="0">
                <a:effectLst/>
              </a:defRPr>
            </a:pPr>
            <a:r>
              <a:rPr sz="1400" b="1">
                <a:effectLst>
                  <a:outerShdw blurRad="50800" dist="38100" dir="2700000" rotWithShape="0">
                    <a:srgbClr val="000000">
                      <a:alpha val="40000"/>
                    </a:srgbClr>
                  </a:outerShdw>
                </a:effectLst>
              </a:rPr>
              <a:t>Body Level Three</a:t>
            </a:r>
          </a:p>
          <a:p>
            <a:pPr lvl="3">
              <a:defRPr sz="1800" b="0">
                <a:effectLst/>
              </a:defRPr>
            </a:pPr>
            <a:r>
              <a:rPr sz="1400" b="1">
                <a:effectLst>
                  <a:outerShdw blurRad="50800" dist="38100" dir="2700000" rotWithShape="0">
                    <a:srgbClr val="000000">
                      <a:alpha val="40000"/>
                    </a:srgbClr>
                  </a:outerShdw>
                </a:effectLst>
              </a:rPr>
              <a:t>Body Level Four</a:t>
            </a:r>
          </a:p>
          <a:p>
            <a:pPr lvl="4">
              <a:defRPr sz="1800" b="0">
                <a:effectLst/>
              </a:defRPr>
            </a:pPr>
            <a:r>
              <a:rPr sz="1400" b="1">
                <a:effectLst>
                  <a:outerShdw blurRad="50800" dist="38100" dir="2700000" rotWithShape="0">
                    <a:srgbClr val="000000">
                      <a:alpha val="40000"/>
                    </a:srgbClr>
                  </a:outerShdw>
                </a:effectLst>
              </a:rP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latin typeface="Helvetica"/>
                <a:ea typeface="Helvetica"/>
                <a:cs typeface="Helvetica"/>
              </a:rPr>
              <a:pPr/>
              <a:t>‹n.›</a:t>
            </a:fld>
            <a:endParaRPr>
              <a:latin typeface="Helvetica"/>
              <a:ea typeface="Helvetica"/>
              <a:cs typeface="Helvetica"/>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atin typeface="Candara"/>
                <a:cs typeface="Candara"/>
              </a:defRPr>
            </a:lvl1pPr>
            <a:lvl2pPr>
              <a:defRPr b="0">
                <a:latin typeface="Candara"/>
                <a:cs typeface="Candara"/>
              </a:defRPr>
            </a:lvl2pPr>
            <a:lvl3pPr>
              <a:defRPr b="0">
                <a:latin typeface="Candara"/>
                <a:cs typeface="Candara"/>
              </a:defRPr>
            </a:lvl3pPr>
            <a:lvl4pPr>
              <a:defRPr b="0">
                <a:latin typeface="Candara"/>
                <a:cs typeface="Candara"/>
              </a:defRPr>
            </a:lvl4pPr>
            <a:lvl5pPr>
              <a:defRPr b="0">
                <a:latin typeface="Candara"/>
                <a:cs typeface="Candar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 name="Titolo 1"/>
          <p:cNvSpPr>
            <a:spLocks noGrp="1"/>
          </p:cNvSpPr>
          <p:nvPr>
            <p:ph type="title"/>
          </p:nvPr>
        </p:nvSpPr>
        <p:spPr>
          <a:xfrm>
            <a:off x="1166936" y="260648"/>
            <a:ext cx="7509520" cy="1143000"/>
          </a:xfrm>
        </p:spPr>
        <p:txBody>
          <a:bodyPr/>
          <a:lstStyle>
            <a:lvl1pPr>
              <a:defRPr>
                <a:solidFill>
                  <a:srgbClr val="FF6600"/>
                </a:solidFill>
              </a:defRPr>
            </a:lvl1pPr>
          </a:lstStyle>
          <a:p>
            <a:r>
              <a:rPr lang="it-IT" smtClean="0"/>
              <a:t>Fare clic per modificare stile</a:t>
            </a:r>
            <a:endParaRPr lang="en-GB"/>
          </a:p>
        </p:txBody>
      </p:sp>
      <p:sp>
        <p:nvSpPr>
          <p:cNvPr id="4" name="Segnaposto data 3"/>
          <p:cNvSpPr>
            <a:spLocks noGrp="1"/>
          </p:cNvSpPr>
          <p:nvPr>
            <p:ph type="dt" sz="half" idx="10"/>
          </p:nvPr>
        </p:nvSpPr>
        <p:spPr/>
        <p:txBody>
          <a:bodyPr/>
          <a:lstStyle/>
          <a:p>
            <a:r>
              <a:rPr lang="en-US" smtClean="0"/>
              <a:t>ARIEL IT meeting, Roma 3 10 2018</a:t>
            </a:r>
            <a:endParaRPr lang="en-GB"/>
          </a:p>
        </p:txBody>
      </p:sp>
      <p:sp>
        <p:nvSpPr>
          <p:cNvPr id="5" name="Segnaposto piè di pagina 4"/>
          <p:cNvSpPr>
            <a:spLocks noGrp="1"/>
          </p:cNvSpPr>
          <p:nvPr>
            <p:ph type="ftr" sz="quarter" idx="11"/>
          </p:nvPr>
        </p:nvSpPr>
        <p:spPr>
          <a:xfrm>
            <a:off x="6084168" y="6356350"/>
            <a:ext cx="2664296" cy="385018"/>
          </a:xfrm>
        </p:spPr>
        <p:txBody>
          <a:bodyPr/>
          <a:lstStyle>
            <a:lvl1pPr algn="r">
              <a:defRPr/>
            </a:lvl1pPr>
          </a:lstStyle>
          <a:p>
            <a:r>
              <a:rPr lang="en-GB" smtClean="0"/>
              <a:t>Isabella Pagano</a:t>
            </a:r>
            <a:endParaRPr lang="en-GB"/>
          </a:p>
        </p:txBody>
      </p:sp>
    </p:spTree>
    <p:extLst>
      <p:ext uri="{BB962C8B-B14F-4D97-AF65-F5344CB8AC3E}">
        <p14:creationId xmlns:p14="http://schemas.microsoft.com/office/powerpoint/2010/main" val="4834541"/>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43" name="Shape 43"/>
          <p:cNvSpPr>
            <a:spLocks noGrp="1"/>
          </p:cNvSpPr>
          <p:nvPr>
            <p:ph type="title"/>
          </p:nvPr>
        </p:nvSpPr>
        <p:spPr>
          <a:xfrm>
            <a:off x="2771799" y="0"/>
            <a:ext cx="5915001" cy="1250504"/>
          </a:xfrm>
          <a:prstGeom prst="rect">
            <a:avLst/>
          </a:prstGeom>
        </p:spPr>
        <p:txBody>
          <a:bodyPr/>
          <a:lstStyle>
            <a:lvl1pPr algn="ctr">
              <a:defRPr sz="4800">
                <a:effectLst>
                  <a:outerShdw blurRad="50800" dist="38100" rotWithShape="0">
                    <a:srgbClr val="000000">
                      <a:alpha val="40000"/>
                    </a:srgbClr>
                  </a:outerShdw>
                </a:effectLst>
              </a:defRPr>
            </a:lvl1pPr>
          </a:lstStyle>
          <a:p>
            <a:pPr lvl="0">
              <a:defRPr sz="1800" b="0">
                <a:solidFill>
                  <a:srgbClr val="000000"/>
                </a:solidFill>
                <a:effectLst/>
              </a:defRPr>
            </a:pPr>
            <a:r>
              <a:rPr sz="4800" b="1">
                <a:solidFill>
                  <a:srgbClr val="254061"/>
                </a:solidFill>
                <a:effectLst>
                  <a:outerShdw blurRad="50800" dist="38100" rotWithShape="0">
                    <a:srgbClr val="000000">
                      <a:alpha val="40000"/>
                    </a:srgbClr>
                  </a:outerShdw>
                </a:effectLst>
              </a:rPr>
              <a:t>Title Text</a:t>
            </a:r>
          </a:p>
        </p:txBody>
      </p:sp>
      <p:sp>
        <p:nvSpPr>
          <p:cNvPr id="44" name="Shape 44"/>
          <p:cNvSpPr>
            <a:spLocks noGrp="1"/>
          </p:cNvSpPr>
          <p:nvPr>
            <p:ph type="body" idx="1"/>
          </p:nvPr>
        </p:nvSpPr>
        <p:spPr>
          <a:prstGeom prst="rect">
            <a:avLst/>
          </a:prstGeom>
        </p:spPr>
        <p:txBody>
          <a:bodyPr/>
          <a:lstStyle/>
          <a:p>
            <a:pPr lvl="0">
              <a:defRPr sz="1800" b="0">
                <a:effectLst/>
              </a:defRPr>
            </a:pPr>
            <a:r>
              <a:rPr sz="3200" b="1">
                <a:effectLst>
                  <a:outerShdw blurRad="50800" dist="38100" dir="2700000" rotWithShape="0">
                    <a:srgbClr val="000000">
                      <a:alpha val="40000"/>
                    </a:srgbClr>
                  </a:outerShdw>
                </a:effectLst>
              </a:rPr>
              <a:t>Body Level One</a:t>
            </a:r>
          </a:p>
          <a:p>
            <a:pPr lvl="1">
              <a:defRPr sz="1800" b="0">
                <a:effectLst/>
              </a:defRPr>
            </a:pPr>
            <a:r>
              <a:rPr sz="3200" b="1">
                <a:effectLst>
                  <a:outerShdw blurRad="50800" dist="38100" dir="2700000" rotWithShape="0">
                    <a:srgbClr val="000000">
                      <a:alpha val="40000"/>
                    </a:srgbClr>
                  </a:outerShdw>
                </a:effectLst>
              </a:rPr>
              <a:t>Body Level Two</a:t>
            </a:r>
          </a:p>
          <a:p>
            <a:pPr lvl="2">
              <a:defRPr sz="1800" b="0">
                <a:effectLst/>
              </a:defRPr>
            </a:pPr>
            <a:r>
              <a:rPr sz="3200" b="1">
                <a:effectLst>
                  <a:outerShdw blurRad="50800" dist="38100" dir="2700000" rotWithShape="0">
                    <a:srgbClr val="000000">
                      <a:alpha val="40000"/>
                    </a:srgbClr>
                  </a:outerShdw>
                </a:effectLst>
              </a:rPr>
              <a:t>Body Level Three</a:t>
            </a:r>
          </a:p>
          <a:p>
            <a:pPr lvl="3">
              <a:defRPr sz="1800" b="0">
                <a:effectLst/>
              </a:defRPr>
            </a:pPr>
            <a:r>
              <a:rPr sz="3200" b="1">
                <a:effectLst>
                  <a:outerShdw blurRad="50800" dist="38100" dir="2700000" rotWithShape="0">
                    <a:srgbClr val="000000">
                      <a:alpha val="40000"/>
                    </a:srgbClr>
                  </a:outerShdw>
                </a:effectLst>
              </a:rPr>
              <a:t>Body Level Four</a:t>
            </a:r>
          </a:p>
          <a:p>
            <a:pPr lvl="4">
              <a:defRPr sz="1800" b="0">
                <a:effectLst/>
              </a:defRPr>
            </a:pPr>
            <a:r>
              <a:rPr sz="3200" b="1">
                <a:effectLst>
                  <a:outerShdw blurRad="50800" dist="38100" dir="2700000" rotWithShape="0">
                    <a:srgbClr val="000000">
                      <a:alpha val="40000"/>
                    </a:srgbClr>
                  </a:outerShdw>
                </a:effectLst>
              </a:rPr>
              <a:t>Body Level Five</a:t>
            </a:r>
          </a:p>
        </p:txBody>
      </p:sp>
      <p:sp>
        <p:nvSpPr>
          <p:cNvPr id="45" name="Shape 45"/>
          <p:cNvSpPr>
            <a:spLocks noGrp="1"/>
          </p:cNvSpPr>
          <p:nvPr>
            <p:ph type="sldNum" sz="quarter" idx="2"/>
          </p:nvPr>
        </p:nvSpPr>
        <p:spPr>
          <a:prstGeom prst="rect">
            <a:avLst/>
          </a:prstGeom>
        </p:spPr>
        <p:txBody>
          <a:bodyPr/>
          <a:lstStyle/>
          <a:p>
            <a:fld id="{86CB4B4D-7CA3-9044-876B-883B54F8677D}" type="slidenum">
              <a:rPr>
                <a:latin typeface="Helvetica"/>
                <a:ea typeface="Helvetica"/>
                <a:cs typeface="Helvetica"/>
              </a:rPr>
              <a:pPr/>
              <a:t>‹n.›</a:t>
            </a:fld>
            <a:endParaRPr>
              <a:latin typeface="Helvetica"/>
              <a:ea typeface="Helvetica"/>
              <a:cs typeface="Helvetica"/>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47" name="Shape 47"/>
          <p:cNvSpPr>
            <a:spLocks noGrp="1"/>
          </p:cNvSpPr>
          <p:nvPr>
            <p:ph type="title"/>
          </p:nvPr>
        </p:nvSpPr>
        <p:spPr>
          <a:xfrm>
            <a:off x="6629400" y="0"/>
            <a:ext cx="2057400" cy="6400833"/>
          </a:xfrm>
          <a:prstGeom prst="rect">
            <a:avLst/>
          </a:prstGeom>
        </p:spPr>
        <p:txBody>
          <a:bodyPr/>
          <a:lstStyle>
            <a:lvl1pPr algn="ctr">
              <a:defRPr sz="4800">
                <a:effectLst>
                  <a:outerShdw blurRad="50800" dist="38100" rotWithShape="0">
                    <a:srgbClr val="000000">
                      <a:alpha val="40000"/>
                    </a:srgbClr>
                  </a:outerShdw>
                </a:effectLst>
              </a:defRPr>
            </a:lvl1pPr>
          </a:lstStyle>
          <a:p>
            <a:pPr lvl="0">
              <a:defRPr sz="1800" b="0">
                <a:solidFill>
                  <a:srgbClr val="000000"/>
                </a:solidFill>
                <a:effectLst/>
              </a:defRPr>
            </a:pPr>
            <a:r>
              <a:rPr sz="4800" b="1">
                <a:solidFill>
                  <a:srgbClr val="254061"/>
                </a:solidFill>
                <a:effectLst>
                  <a:outerShdw blurRad="50800" dist="38100" rotWithShape="0">
                    <a:srgbClr val="000000">
                      <a:alpha val="40000"/>
                    </a:srgbClr>
                  </a:outerShdw>
                </a:effectLst>
              </a:rPr>
              <a:t>Title Text</a:t>
            </a:r>
          </a:p>
        </p:txBody>
      </p:sp>
      <p:sp>
        <p:nvSpPr>
          <p:cNvPr id="48" name="Shape 48"/>
          <p:cNvSpPr>
            <a:spLocks noGrp="1"/>
          </p:cNvSpPr>
          <p:nvPr>
            <p:ph type="body" idx="1"/>
          </p:nvPr>
        </p:nvSpPr>
        <p:spPr>
          <a:xfrm>
            <a:off x="457200" y="274653"/>
            <a:ext cx="6019800" cy="6583348"/>
          </a:xfrm>
          <a:prstGeom prst="rect">
            <a:avLst/>
          </a:prstGeom>
        </p:spPr>
        <p:txBody>
          <a:bodyPr/>
          <a:lstStyle/>
          <a:p>
            <a:pPr lvl="0">
              <a:defRPr sz="1800" b="0">
                <a:effectLst/>
              </a:defRPr>
            </a:pPr>
            <a:r>
              <a:rPr sz="3200" b="1">
                <a:effectLst>
                  <a:outerShdw blurRad="50800" dist="38100" dir="2700000" rotWithShape="0">
                    <a:srgbClr val="000000">
                      <a:alpha val="40000"/>
                    </a:srgbClr>
                  </a:outerShdw>
                </a:effectLst>
              </a:rPr>
              <a:t>Body Level One</a:t>
            </a:r>
          </a:p>
          <a:p>
            <a:pPr lvl="1">
              <a:defRPr sz="1800" b="0">
                <a:effectLst/>
              </a:defRPr>
            </a:pPr>
            <a:r>
              <a:rPr sz="3200" b="1">
                <a:effectLst>
                  <a:outerShdw blurRad="50800" dist="38100" dir="2700000" rotWithShape="0">
                    <a:srgbClr val="000000">
                      <a:alpha val="40000"/>
                    </a:srgbClr>
                  </a:outerShdw>
                </a:effectLst>
              </a:rPr>
              <a:t>Body Level Two</a:t>
            </a:r>
          </a:p>
          <a:p>
            <a:pPr lvl="2">
              <a:defRPr sz="1800" b="0">
                <a:effectLst/>
              </a:defRPr>
            </a:pPr>
            <a:r>
              <a:rPr sz="3200" b="1">
                <a:effectLst>
                  <a:outerShdw blurRad="50800" dist="38100" dir="2700000" rotWithShape="0">
                    <a:srgbClr val="000000">
                      <a:alpha val="40000"/>
                    </a:srgbClr>
                  </a:outerShdw>
                </a:effectLst>
              </a:rPr>
              <a:t>Body Level Three</a:t>
            </a:r>
          </a:p>
          <a:p>
            <a:pPr lvl="3">
              <a:defRPr sz="1800" b="0">
                <a:effectLst/>
              </a:defRPr>
            </a:pPr>
            <a:r>
              <a:rPr sz="3200" b="1">
                <a:effectLst>
                  <a:outerShdw blurRad="50800" dist="38100" dir="2700000" rotWithShape="0">
                    <a:srgbClr val="000000">
                      <a:alpha val="40000"/>
                    </a:srgbClr>
                  </a:outerShdw>
                </a:effectLst>
              </a:rPr>
              <a:t>Body Level Four</a:t>
            </a:r>
          </a:p>
          <a:p>
            <a:pPr lvl="4">
              <a:defRPr sz="1800" b="0">
                <a:effectLst/>
              </a:defRPr>
            </a:pPr>
            <a:r>
              <a:rPr sz="3200" b="1">
                <a:effectLst>
                  <a:outerShdw blurRad="50800" dist="38100" dir="2700000" rotWithShape="0">
                    <a:srgbClr val="000000">
                      <a:alpha val="40000"/>
                    </a:srgbClr>
                  </a:outerShdw>
                </a:effectLst>
              </a:rPr>
              <a:t>Body Level Five</a:t>
            </a:r>
          </a:p>
        </p:txBody>
      </p:sp>
      <p:sp>
        <p:nvSpPr>
          <p:cNvPr id="49" name="Shape 49"/>
          <p:cNvSpPr>
            <a:spLocks noGrp="1"/>
          </p:cNvSpPr>
          <p:nvPr>
            <p:ph type="sldNum" sz="quarter" idx="2"/>
          </p:nvPr>
        </p:nvSpPr>
        <p:spPr>
          <a:prstGeom prst="rect">
            <a:avLst/>
          </a:prstGeom>
        </p:spPr>
        <p:txBody>
          <a:bodyPr/>
          <a:lstStyle/>
          <a:p>
            <a:fld id="{86CB4B4D-7CA3-9044-876B-883B54F8677D}" type="slidenum">
              <a:rPr>
                <a:latin typeface="Helvetica"/>
                <a:ea typeface="Helvetica"/>
                <a:cs typeface="Helvetica"/>
              </a:rPr>
              <a:pPr/>
              <a:t>‹n.›</a:t>
            </a:fld>
            <a:endParaRPr>
              <a:latin typeface="Helvetica"/>
              <a:ea typeface="Helvetica"/>
              <a:cs typeface="Helvetica"/>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re et puces">
    <p:bg>
      <p:bgPr>
        <a:solidFill>
          <a:srgbClr val="000000"/>
        </a:solidFill>
        <a:effectLst/>
      </p:bgPr>
    </p:bg>
    <p:spTree>
      <p:nvGrpSpPr>
        <p:cNvPr id="1" name=""/>
        <p:cNvGrpSpPr/>
        <p:nvPr/>
      </p:nvGrpSpPr>
      <p:grpSpPr>
        <a:xfrm>
          <a:off x="0" y="0"/>
          <a:ext cx="0" cy="0"/>
          <a:chOff x="0" y="0"/>
          <a:chExt cx="0" cy="0"/>
        </a:xfrm>
      </p:grpSpPr>
      <p:sp>
        <p:nvSpPr>
          <p:cNvPr id="51" name="Shape 51"/>
          <p:cNvSpPr>
            <a:spLocks noGrp="1"/>
          </p:cNvSpPr>
          <p:nvPr>
            <p:ph type="title"/>
          </p:nvPr>
        </p:nvSpPr>
        <p:spPr>
          <a:xfrm>
            <a:off x="892985" y="125000"/>
            <a:ext cx="7358064" cy="1821688"/>
          </a:xfrm>
          <a:prstGeom prst="rect">
            <a:avLst/>
          </a:prstGeom>
        </p:spPr>
        <p:txBody>
          <a:bodyPr/>
          <a:lstStyle>
            <a:lvl1pPr algn="ctr">
              <a:defRPr sz="5900" b="0">
                <a:solidFill>
                  <a:srgbClr val="FFFFFF"/>
                </a:solidFill>
                <a:effectLst>
                  <a:outerShdw blurRad="50800" dist="38100" rotWithShape="0">
                    <a:srgbClr val="000000">
                      <a:alpha val="40000"/>
                    </a:srgbClr>
                  </a:outerShdw>
                </a:effectLst>
                <a:latin typeface="Helvetica Neue Light"/>
                <a:ea typeface="Helvetica Neue Light"/>
                <a:cs typeface="Helvetica Neue Light"/>
                <a:sym typeface="Helvetica Neue Light"/>
              </a:defRPr>
            </a:lvl1pPr>
          </a:lstStyle>
          <a:p>
            <a:pPr lvl="0">
              <a:defRPr sz="1800">
                <a:solidFill>
                  <a:srgbClr val="000000"/>
                </a:solidFill>
                <a:effectLst/>
              </a:defRPr>
            </a:pPr>
            <a:r>
              <a:rPr sz="5900">
                <a:solidFill>
                  <a:srgbClr val="FFFFFF"/>
                </a:solidFill>
                <a:effectLst>
                  <a:outerShdw blurRad="50800" dist="38100" rotWithShape="0">
                    <a:srgbClr val="000000">
                      <a:alpha val="40000"/>
                    </a:srgbClr>
                  </a:outerShdw>
                </a:effectLst>
              </a:rPr>
              <a:t>Title Text</a:t>
            </a:r>
          </a:p>
        </p:txBody>
      </p:sp>
      <p:sp>
        <p:nvSpPr>
          <p:cNvPr id="52" name="Shape 52"/>
          <p:cNvSpPr>
            <a:spLocks noGrp="1"/>
          </p:cNvSpPr>
          <p:nvPr>
            <p:ph type="body" idx="1"/>
          </p:nvPr>
        </p:nvSpPr>
        <p:spPr>
          <a:xfrm>
            <a:off x="892985" y="1946687"/>
            <a:ext cx="7358064" cy="4911314"/>
          </a:xfrm>
          <a:prstGeom prst="rect">
            <a:avLst/>
          </a:prstGeom>
        </p:spPr>
        <p:txBody>
          <a:bodyPr lIns="35685" tIns="35685" rIns="35685" bIns="35685">
            <a:noAutofit/>
          </a:bodyPr>
          <a:lstStyle>
            <a:lvl1pPr>
              <a:buSzPct val="171000"/>
              <a:defRPr sz="3000" b="0">
                <a:solidFill>
                  <a:srgbClr val="FFFFFF"/>
                </a:solidFill>
                <a:latin typeface="Helvetica Neue Light"/>
                <a:ea typeface="Helvetica Neue Light"/>
                <a:cs typeface="Helvetica Neue Light"/>
                <a:sym typeface="Helvetica Neue Light"/>
              </a:defRPr>
            </a:lvl1pPr>
            <a:lvl2pPr marL="742341" indent="-285517">
              <a:buSzPct val="171000"/>
              <a:defRPr sz="3000" b="0">
                <a:solidFill>
                  <a:srgbClr val="FFFFFF"/>
                </a:solidFill>
                <a:latin typeface="Helvetica Neue Light"/>
                <a:ea typeface="Helvetica Neue Light"/>
                <a:cs typeface="Helvetica Neue Light"/>
                <a:sym typeface="Helvetica Neue Light"/>
              </a:defRPr>
            </a:lvl2pPr>
            <a:lvl3pPr marL="1142061" indent="-228409">
              <a:buSzPct val="171000"/>
              <a:defRPr sz="3000" b="0">
                <a:solidFill>
                  <a:srgbClr val="FFFFFF"/>
                </a:solidFill>
                <a:latin typeface="Helvetica Neue Light"/>
                <a:ea typeface="Helvetica Neue Light"/>
                <a:cs typeface="Helvetica Neue Light"/>
                <a:sym typeface="Helvetica Neue Light"/>
              </a:defRPr>
            </a:lvl3pPr>
            <a:lvl4pPr marL="1598887" indent="-228409">
              <a:buSzPct val="171000"/>
              <a:defRPr sz="3000" b="0">
                <a:solidFill>
                  <a:srgbClr val="FFFFFF"/>
                </a:solidFill>
                <a:latin typeface="Helvetica Neue Light"/>
                <a:ea typeface="Helvetica Neue Light"/>
                <a:cs typeface="Helvetica Neue Light"/>
                <a:sym typeface="Helvetica Neue Light"/>
              </a:defRPr>
            </a:lvl4pPr>
            <a:lvl5pPr marL="2055720" indent="-228409">
              <a:buSzPct val="171000"/>
              <a:defRPr sz="3000" b="0">
                <a:solidFill>
                  <a:srgbClr val="FFFFFF"/>
                </a:solidFill>
                <a:latin typeface="Helvetica Neue Light"/>
                <a:ea typeface="Helvetica Neue Light"/>
                <a:cs typeface="Helvetica Neue Light"/>
                <a:sym typeface="Helvetica Neue Light"/>
              </a:defRPr>
            </a:lvl5pPr>
          </a:lstStyle>
          <a:p>
            <a:pPr lvl="0">
              <a:defRPr sz="1800">
                <a:solidFill>
                  <a:srgbClr val="000000"/>
                </a:solidFill>
                <a:effectLst/>
              </a:defRPr>
            </a:pPr>
            <a:r>
              <a:rPr sz="3000">
                <a:solidFill>
                  <a:srgbClr val="FFFFFF"/>
                </a:solidFill>
                <a:effectLst>
                  <a:outerShdw blurRad="50800" dist="38100" dir="2700000" rotWithShape="0">
                    <a:srgbClr val="000000">
                      <a:alpha val="40000"/>
                    </a:srgbClr>
                  </a:outerShdw>
                </a:effectLst>
              </a:rPr>
              <a:t>Body Level One</a:t>
            </a:r>
          </a:p>
          <a:p>
            <a:pPr lvl="1">
              <a:defRPr sz="1800">
                <a:solidFill>
                  <a:srgbClr val="000000"/>
                </a:solidFill>
                <a:effectLst/>
              </a:defRPr>
            </a:pPr>
            <a:r>
              <a:rPr sz="3000">
                <a:solidFill>
                  <a:srgbClr val="FFFFFF"/>
                </a:solidFill>
                <a:effectLst>
                  <a:outerShdw blurRad="50800" dist="38100" dir="2700000" rotWithShape="0">
                    <a:srgbClr val="000000">
                      <a:alpha val="40000"/>
                    </a:srgbClr>
                  </a:outerShdw>
                </a:effectLst>
              </a:rPr>
              <a:t>Body Level Two</a:t>
            </a:r>
          </a:p>
          <a:p>
            <a:pPr lvl="2">
              <a:defRPr sz="1800">
                <a:solidFill>
                  <a:srgbClr val="000000"/>
                </a:solidFill>
                <a:effectLst/>
              </a:defRPr>
            </a:pPr>
            <a:r>
              <a:rPr sz="3000">
                <a:solidFill>
                  <a:srgbClr val="FFFFFF"/>
                </a:solidFill>
                <a:effectLst>
                  <a:outerShdw blurRad="50800" dist="38100" dir="2700000" rotWithShape="0">
                    <a:srgbClr val="000000">
                      <a:alpha val="40000"/>
                    </a:srgbClr>
                  </a:outerShdw>
                </a:effectLst>
              </a:rPr>
              <a:t>Body Level Three</a:t>
            </a:r>
          </a:p>
          <a:p>
            <a:pPr lvl="3">
              <a:defRPr sz="1800">
                <a:solidFill>
                  <a:srgbClr val="000000"/>
                </a:solidFill>
                <a:effectLst/>
              </a:defRPr>
            </a:pPr>
            <a:r>
              <a:rPr sz="3000">
                <a:solidFill>
                  <a:srgbClr val="FFFFFF"/>
                </a:solidFill>
                <a:effectLst>
                  <a:outerShdw blurRad="50800" dist="38100" dir="2700000" rotWithShape="0">
                    <a:srgbClr val="000000">
                      <a:alpha val="40000"/>
                    </a:srgbClr>
                  </a:outerShdw>
                </a:effectLst>
              </a:rPr>
              <a:t>Body Level Four</a:t>
            </a:r>
          </a:p>
          <a:p>
            <a:pPr lvl="4">
              <a:defRPr sz="1800">
                <a:solidFill>
                  <a:srgbClr val="000000"/>
                </a:solidFill>
                <a:effectLst/>
              </a:defRPr>
            </a:pPr>
            <a:r>
              <a:rPr sz="3000">
                <a:solidFill>
                  <a:srgbClr val="FFFFFF"/>
                </a:solidFill>
                <a:effectLst>
                  <a:outerShdw blurRad="50800" dist="38100" dir="2700000" rotWithShape="0">
                    <a:srgbClr val="000000">
                      <a:alpha val="40000"/>
                    </a:srgbClr>
                  </a:outerShdw>
                </a:effectLst>
              </a:rPr>
              <a:t>Body Level Five</a:t>
            </a: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pic>
        <p:nvPicPr>
          <p:cNvPr id="159" name="image1.png"/>
          <p:cNvPicPr/>
          <p:nvPr/>
        </p:nvPicPr>
        <p:blipFill>
          <a:blip r:embed="rId2">
            <a:extLst/>
          </a:blip>
          <a:stretch>
            <a:fillRect/>
          </a:stretch>
        </p:blipFill>
        <p:spPr>
          <a:xfrm rot="10800000">
            <a:off x="0" y="0"/>
            <a:ext cx="4860033" cy="1786678"/>
          </a:xfrm>
          <a:prstGeom prst="rect">
            <a:avLst/>
          </a:prstGeom>
          <a:ln w="12700">
            <a:miter lim="400000"/>
          </a:ln>
        </p:spPr>
      </p:pic>
      <p:sp>
        <p:nvSpPr>
          <p:cNvPr id="160" name="Shape 160"/>
          <p:cNvSpPr>
            <a:spLocks noGrp="1"/>
          </p:cNvSpPr>
          <p:nvPr>
            <p:ph type="title"/>
          </p:nvPr>
        </p:nvSpPr>
        <p:spPr>
          <a:xfrm>
            <a:off x="457200" y="0"/>
            <a:ext cx="8229600" cy="1250504"/>
          </a:xfrm>
          <a:prstGeom prst="rect">
            <a:avLst/>
          </a:prstGeom>
        </p:spPr>
        <p:txBody>
          <a:bodyPr lIns="45611" tIns="45611" rIns="45611" bIns="45611"/>
          <a:lstStyle>
            <a:lvl1pPr algn="ctr" defTabSz="912229">
              <a:defRPr sz="5400">
                <a:solidFill>
                  <a:srgbClr val="000000"/>
                </a:solidFill>
              </a:defRPr>
            </a:lvl1pPr>
          </a:lstStyle>
          <a:p>
            <a:pPr lvl="0">
              <a:defRPr sz="1800" b="0">
                <a:effectLst/>
              </a:defRPr>
            </a:pPr>
            <a:r>
              <a:rPr sz="5400" b="1">
                <a:effectLst>
                  <a:outerShdw blurRad="50800" dist="38100" dir="2700000" rotWithShape="0">
                    <a:srgbClr val="000000">
                      <a:alpha val="40000"/>
                    </a:srgbClr>
                  </a:outerShdw>
                </a:effectLst>
              </a:rPr>
              <a:t>Title Text</a:t>
            </a:r>
          </a:p>
        </p:txBody>
      </p:sp>
      <p:sp>
        <p:nvSpPr>
          <p:cNvPr id="161" name="Shape 161"/>
          <p:cNvSpPr>
            <a:spLocks noGrp="1"/>
          </p:cNvSpPr>
          <p:nvPr>
            <p:ph type="sldNum" sz="quarter" idx="2"/>
          </p:nvPr>
        </p:nvSpPr>
        <p:spPr>
          <a:xfrm>
            <a:off x="6553200" y="6404431"/>
            <a:ext cx="2133600" cy="269025"/>
          </a:xfrm>
          <a:prstGeom prst="rect">
            <a:avLst/>
          </a:prstGeom>
        </p:spPr>
        <p:txBody>
          <a:bodyPr lIns="45611" tIns="45611" rIns="45611" bIns="45611"/>
          <a:lstStyle/>
          <a:p>
            <a:fld id="{86CB4B4D-7CA3-9044-876B-883B54F8677D}" type="slidenum">
              <a:rPr>
                <a:latin typeface="Helvetica"/>
                <a:ea typeface="Helvetica"/>
                <a:cs typeface="Helvetica"/>
              </a:rPr>
              <a:pPr/>
              <a:t>‹n.›</a:t>
            </a:fld>
            <a:endParaRPr>
              <a:latin typeface="Helvetica"/>
              <a:ea typeface="Helvetica"/>
              <a:cs typeface="Helvetica"/>
            </a:endParaRPr>
          </a:p>
        </p:txBody>
      </p:sp>
      <p:sp>
        <p:nvSpPr>
          <p:cNvPr id="162" name="Shape 162"/>
          <p:cNvSpPr/>
          <p:nvPr/>
        </p:nvSpPr>
        <p:spPr>
          <a:xfrm>
            <a:off x="0" y="980728"/>
            <a:ext cx="9144000" cy="1"/>
          </a:xfrm>
          <a:prstGeom prst="line">
            <a:avLst/>
          </a:prstGeom>
          <a:ln w="19050">
            <a:solidFill/>
          </a:ln>
          <a:effectLst>
            <a:outerShdw blurRad="50800" dist="38100" dir="2700000" rotWithShape="0">
              <a:srgbClr val="000000">
                <a:alpha val="40000"/>
              </a:srgbClr>
            </a:outerShdw>
          </a:effectLst>
        </p:spPr>
        <p:txBody>
          <a:bodyPr lIns="0" tIns="0" rIns="0" bIns="0"/>
          <a:lstStyle/>
          <a:p>
            <a:pPr defTabSz="457200">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pic>
        <p:nvPicPr>
          <p:cNvPr id="163" name="image7.png"/>
          <p:cNvPicPr/>
          <p:nvPr/>
        </p:nvPicPr>
        <p:blipFill>
          <a:blip r:embed="rId3">
            <a:extLst/>
          </a:blip>
          <a:stretch>
            <a:fillRect/>
          </a:stretch>
        </p:blipFill>
        <p:spPr>
          <a:xfrm>
            <a:off x="-1524000" y="3175"/>
            <a:ext cx="12193589" cy="6858000"/>
          </a:xfrm>
          <a:prstGeom prst="rect">
            <a:avLst/>
          </a:prstGeom>
          <a:ln w="12700">
            <a:miter lim="400000"/>
          </a:ln>
        </p:spPr>
      </p:pic>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188640"/>
            <a:ext cx="6336704" cy="1470025"/>
          </a:xfrm>
        </p:spPr>
        <p:txBody>
          <a:bodyPr/>
          <a:lstStyle>
            <a:lvl1pPr>
              <a:defRPr lang="en-GB" sz="4000" b="1" kern="1200" dirty="0">
                <a:solidFill>
                  <a:srgbClr val="FF6600"/>
                </a:solidFill>
                <a:effectLst>
                  <a:outerShdw blurRad="136525" dist="165100" dir="1320000" algn="tl">
                    <a:srgbClr val="000000">
                      <a:alpha val="20000"/>
                    </a:srgbClr>
                  </a:outerShdw>
                </a:effectLst>
                <a:latin typeface="Candara"/>
                <a:ea typeface="+mj-ea"/>
                <a:cs typeface="+mj-cs"/>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259632" y="2132856"/>
            <a:ext cx="2952328" cy="2808312"/>
          </a:xfrm>
        </p:spPr>
        <p:txBody>
          <a:bodyPr>
            <a:normAutofit/>
          </a:bodyPr>
          <a:lstStyle>
            <a:lvl1pPr marL="0" indent="0" algn="ctr">
              <a:buNone/>
              <a:defRPr lang="en-GB" sz="3200" kern="1200" dirty="0">
                <a:solidFill>
                  <a:schemeClr val="tx2">
                    <a:lumMod val="75000"/>
                  </a:schemeClr>
                </a:solidFill>
                <a:effectLst>
                  <a:glow rad="101600">
                    <a:schemeClr val="accent1">
                      <a:satMod val="175000"/>
                      <a:alpha val="40000"/>
                    </a:schemeClr>
                  </a:glow>
                  <a:outerShdw blurRad="152400" dist="190500" dir="2700000" algn="tl">
                    <a:srgbClr val="000000">
                      <a:alpha val="18000"/>
                    </a:srgbClr>
                  </a:outerShdw>
                </a:effectLst>
                <a:latin typeface="Candara"/>
                <a:ea typeface="+mj-ea"/>
                <a:cs typeface="Canda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11" name="Segnaposto contenuto 10"/>
          <p:cNvSpPr>
            <a:spLocks noGrp="1"/>
          </p:cNvSpPr>
          <p:nvPr>
            <p:ph sz="quarter" idx="13"/>
          </p:nvPr>
        </p:nvSpPr>
        <p:spPr>
          <a:xfrm>
            <a:off x="1259632" y="5373216"/>
            <a:ext cx="7200403" cy="914400"/>
          </a:xfrm>
        </p:spPr>
        <p:txBody>
          <a:bodyPr>
            <a:noAutofit/>
          </a:bodyPr>
          <a:lstStyle>
            <a:lvl1pPr marL="0" indent="0" algn="ctr">
              <a:buNone/>
              <a:defRPr lang="it-IT" sz="2800" b="1" kern="1200" dirty="0" smtClean="0">
                <a:solidFill>
                  <a:srgbClr val="004080"/>
                </a:solidFill>
                <a:effectLst>
                  <a:outerShdw blurRad="38100" dist="38100" dir="2700000" algn="tl">
                    <a:srgbClr val="000000">
                      <a:alpha val="43137"/>
                    </a:srgbClr>
                  </a:outerShdw>
                </a:effectLst>
                <a:latin typeface="Candara"/>
                <a:ea typeface="+mj-ea"/>
                <a:cs typeface="Candara"/>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it-IT" dirty="0" smtClean="0"/>
              <a:t>Fare clic per modificare gli stili del testo dello schema</a:t>
            </a:r>
          </a:p>
        </p:txBody>
      </p:sp>
      <p:pic>
        <p:nvPicPr>
          <p:cNvPr id="5" name="Immagine 4" descr="screenshot-322.png"/>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5000" t="11503" r="24368" b="5615"/>
          <a:stretch/>
        </p:blipFill>
        <p:spPr>
          <a:xfrm>
            <a:off x="5041489" y="1916832"/>
            <a:ext cx="3490951" cy="3212372"/>
          </a:xfrm>
          <a:prstGeom prst="rect">
            <a:avLst/>
          </a:prstGeom>
          <a:effectLst>
            <a:outerShdw blurRad="50800" dist="38100" dir="2700000" algn="tl" rotWithShape="0">
              <a:prstClr val="black">
                <a:alpha val="40000"/>
              </a:prstClr>
            </a:outerShdw>
          </a:effectLst>
          <a:scene3d>
            <a:camera prst="perspectiveLeft"/>
            <a:lightRig rig="threePt" dir="t"/>
          </a:scene3d>
        </p:spPr>
      </p:pic>
    </p:spTree>
    <p:extLst>
      <p:ext uri="{BB962C8B-B14F-4D97-AF65-F5344CB8AC3E}">
        <p14:creationId xmlns:p14="http://schemas.microsoft.com/office/powerpoint/2010/main" val="193131729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9632" y="4437112"/>
            <a:ext cx="7772400" cy="1362075"/>
          </a:xfrm>
        </p:spPr>
        <p:txBody>
          <a:bodyPr anchor="t"/>
          <a:lstStyle>
            <a:lvl1pPr algn="l">
              <a:defRPr sz="4000" b="1" cap="all">
                <a:solidFill>
                  <a:srgbClr val="FF6600"/>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1259632" y="2780928"/>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259632" y="6381328"/>
            <a:ext cx="3682752" cy="365125"/>
          </a:xfrm>
        </p:spPr>
        <p:txBody>
          <a:bodyPr/>
          <a:lstStyle/>
          <a:p>
            <a:r>
              <a:rPr lang="en-US" smtClean="0"/>
              <a:t>ARIEL IT meeting, Roma 3 10 2018</a:t>
            </a:r>
            <a:endParaRPr lang="en-GB"/>
          </a:p>
        </p:txBody>
      </p:sp>
      <p:sp>
        <p:nvSpPr>
          <p:cNvPr id="5" name="Footer Placeholder 4"/>
          <p:cNvSpPr>
            <a:spLocks noGrp="1"/>
          </p:cNvSpPr>
          <p:nvPr>
            <p:ph type="ftr" sz="quarter" idx="11"/>
          </p:nvPr>
        </p:nvSpPr>
        <p:spPr/>
        <p:txBody>
          <a:bodyPr/>
          <a:lstStyle/>
          <a:p>
            <a:r>
              <a:rPr lang="en-GB" smtClean="0"/>
              <a:t>Isabella Pagano</a:t>
            </a:r>
            <a:endParaRPr lang="en-GB"/>
          </a:p>
        </p:txBody>
      </p:sp>
    </p:spTree>
    <p:extLst>
      <p:ext uri="{BB962C8B-B14F-4D97-AF65-F5344CB8AC3E}">
        <p14:creationId xmlns:p14="http://schemas.microsoft.com/office/powerpoint/2010/main" val="2951635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5616" y="0"/>
            <a:ext cx="7427168" cy="1143000"/>
          </a:xfrm>
        </p:spPr>
        <p:txBody>
          <a:bodyPr/>
          <a:lstStyle>
            <a:lvl1pPr>
              <a:defRPr>
                <a:solidFill>
                  <a:srgbClr val="FF6600"/>
                </a:solidFil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1187624" y="1556792"/>
            <a:ext cx="3678560" cy="4320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76056" y="1556792"/>
            <a:ext cx="3678560" cy="4320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1187624" y="6376243"/>
            <a:ext cx="3682752" cy="365125"/>
          </a:xfrm>
        </p:spPr>
        <p:txBody>
          <a:bodyPr/>
          <a:lstStyle/>
          <a:p>
            <a:r>
              <a:rPr lang="en-US" smtClean="0"/>
              <a:t>ARIEL IT meeting, Roma 3 10 2018</a:t>
            </a:r>
            <a:endParaRPr lang="en-GB"/>
          </a:p>
        </p:txBody>
      </p:sp>
      <p:sp>
        <p:nvSpPr>
          <p:cNvPr id="6" name="Footer Placeholder 5"/>
          <p:cNvSpPr>
            <a:spLocks noGrp="1"/>
          </p:cNvSpPr>
          <p:nvPr>
            <p:ph type="ftr" sz="quarter" idx="11"/>
          </p:nvPr>
        </p:nvSpPr>
        <p:spPr/>
        <p:txBody>
          <a:bodyPr/>
          <a:lstStyle/>
          <a:p>
            <a:r>
              <a:rPr lang="en-GB" smtClean="0"/>
              <a:t>Isabella Pagano</a:t>
            </a:r>
            <a:endParaRPr lang="en-GB"/>
          </a:p>
        </p:txBody>
      </p:sp>
    </p:spTree>
    <p:extLst>
      <p:ext uri="{BB962C8B-B14F-4D97-AF65-F5344CB8AC3E}">
        <p14:creationId xmlns:p14="http://schemas.microsoft.com/office/powerpoint/2010/main" val="403331023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9632" y="188640"/>
            <a:ext cx="6552728" cy="1143000"/>
          </a:xfrm>
        </p:spPr>
        <p:txBody>
          <a:bodyPr/>
          <a:lstStyle>
            <a:lvl1pPr>
              <a:defRPr>
                <a:solidFill>
                  <a:srgbClr val="FF6600"/>
                </a:solidFill>
              </a:defRPr>
            </a:lvl1pPr>
          </a:lstStyle>
          <a:p>
            <a:r>
              <a:rPr lang="en-US" dirty="0" smtClean="0"/>
              <a:t>Click to edit Master title style</a:t>
            </a:r>
            <a:endParaRPr lang="en-GB" dirty="0"/>
          </a:p>
        </p:txBody>
      </p:sp>
      <p:sp>
        <p:nvSpPr>
          <p:cNvPr id="3" name="Date Placeholder 2"/>
          <p:cNvSpPr>
            <a:spLocks noGrp="1"/>
          </p:cNvSpPr>
          <p:nvPr>
            <p:ph type="dt" sz="half" idx="10"/>
          </p:nvPr>
        </p:nvSpPr>
        <p:spPr/>
        <p:txBody>
          <a:bodyPr/>
          <a:lstStyle/>
          <a:p>
            <a:r>
              <a:rPr lang="en-US" smtClean="0"/>
              <a:t>ARIEL IT meeting, Roma 3 10 2018</a:t>
            </a:r>
            <a:endParaRPr lang="en-GB"/>
          </a:p>
        </p:txBody>
      </p:sp>
      <p:sp>
        <p:nvSpPr>
          <p:cNvPr id="4" name="Footer Placeholder 3"/>
          <p:cNvSpPr>
            <a:spLocks noGrp="1"/>
          </p:cNvSpPr>
          <p:nvPr>
            <p:ph type="ftr" sz="quarter" idx="11"/>
          </p:nvPr>
        </p:nvSpPr>
        <p:spPr>
          <a:xfrm>
            <a:off x="6228184" y="6356350"/>
            <a:ext cx="2636440" cy="385018"/>
          </a:xfrm>
        </p:spPr>
        <p:txBody>
          <a:bodyPr/>
          <a:lstStyle/>
          <a:p>
            <a:r>
              <a:rPr lang="en-GB" smtClean="0"/>
              <a:t>Isabella Pagano</a:t>
            </a:r>
            <a:endParaRPr lang="en-GB"/>
          </a:p>
        </p:txBody>
      </p:sp>
    </p:spTree>
    <p:extLst>
      <p:ext uri="{BB962C8B-B14F-4D97-AF65-F5344CB8AC3E}">
        <p14:creationId xmlns:p14="http://schemas.microsoft.com/office/powerpoint/2010/main" val="3238691232"/>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9632" y="188640"/>
            <a:ext cx="6552728" cy="1143000"/>
          </a:xfrm>
        </p:spPr>
        <p:txBody>
          <a:bodyPr/>
          <a:lstStyle>
            <a:lvl1pPr>
              <a:defRPr>
                <a:solidFill>
                  <a:srgbClr val="FF6600"/>
                </a:solidFill>
              </a:defRPr>
            </a:lvl1pPr>
          </a:lstStyle>
          <a:p>
            <a:r>
              <a:rPr lang="en-US" dirty="0" smtClean="0"/>
              <a:t>Click to edit Master title style</a:t>
            </a:r>
            <a:endParaRPr lang="en-GB" dirty="0"/>
          </a:p>
        </p:txBody>
      </p:sp>
      <p:sp>
        <p:nvSpPr>
          <p:cNvPr id="3" name="Date Placeholder 2"/>
          <p:cNvSpPr>
            <a:spLocks noGrp="1"/>
          </p:cNvSpPr>
          <p:nvPr>
            <p:ph type="dt" sz="half" idx="10"/>
          </p:nvPr>
        </p:nvSpPr>
        <p:spPr/>
        <p:txBody>
          <a:bodyPr/>
          <a:lstStyle/>
          <a:p>
            <a:r>
              <a:rPr lang="en-US" smtClean="0"/>
              <a:t>ARIEL IT meeting, Roma 3 10 2018</a:t>
            </a:r>
            <a:endParaRPr lang="en-GB"/>
          </a:p>
        </p:txBody>
      </p:sp>
      <p:sp>
        <p:nvSpPr>
          <p:cNvPr id="4" name="Footer Placeholder 3"/>
          <p:cNvSpPr>
            <a:spLocks noGrp="1"/>
          </p:cNvSpPr>
          <p:nvPr>
            <p:ph type="ftr" sz="quarter" idx="11"/>
          </p:nvPr>
        </p:nvSpPr>
        <p:spPr>
          <a:xfrm>
            <a:off x="6228184" y="6356350"/>
            <a:ext cx="2636440" cy="385018"/>
          </a:xfrm>
        </p:spPr>
        <p:txBody>
          <a:bodyPr/>
          <a:lstStyle/>
          <a:p>
            <a:r>
              <a:rPr lang="en-GB" smtClean="0"/>
              <a:t>Isabella Pagano</a:t>
            </a:r>
            <a:endParaRPr lang="en-GB"/>
          </a:p>
        </p:txBody>
      </p:sp>
    </p:spTree>
    <p:extLst>
      <p:ext uri="{BB962C8B-B14F-4D97-AF65-F5344CB8AC3E}">
        <p14:creationId xmlns:p14="http://schemas.microsoft.com/office/powerpoint/2010/main" val="2374874024"/>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ARIEL IT meeting, Roma 3 10 2018</a:t>
            </a:r>
            <a:endParaRPr lang="en-GB"/>
          </a:p>
        </p:txBody>
      </p:sp>
      <p:sp>
        <p:nvSpPr>
          <p:cNvPr id="4" name="Footer Placeholder 3"/>
          <p:cNvSpPr>
            <a:spLocks noGrp="1"/>
          </p:cNvSpPr>
          <p:nvPr>
            <p:ph type="ftr" sz="quarter" idx="11"/>
          </p:nvPr>
        </p:nvSpPr>
        <p:spPr>
          <a:xfrm>
            <a:off x="6328048" y="6356350"/>
            <a:ext cx="2636440" cy="385018"/>
          </a:xfrm>
        </p:spPr>
        <p:txBody>
          <a:bodyPr/>
          <a:lstStyle/>
          <a:p>
            <a:r>
              <a:rPr lang="en-GB" smtClean="0"/>
              <a:t>Isabella Pagano</a:t>
            </a:r>
            <a:endParaRPr lang="en-GB"/>
          </a:p>
        </p:txBody>
      </p:sp>
    </p:spTree>
    <p:extLst>
      <p:ext uri="{BB962C8B-B14F-4D97-AF65-F5344CB8AC3E}">
        <p14:creationId xmlns:p14="http://schemas.microsoft.com/office/powerpoint/2010/main" val="1883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ARIEL IT meeting, Roma 3 10 2018</a:t>
            </a:r>
            <a:endParaRPr lang="en-GB"/>
          </a:p>
        </p:txBody>
      </p:sp>
      <p:sp>
        <p:nvSpPr>
          <p:cNvPr id="3" name="Footer Placeholder 2"/>
          <p:cNvSpPr>
            <a:spLocks noGrp="1"/>
          </p:cNvSpPr>
          <p:nvPr>
            <p:ph type="ftr" sz="quarter" idx="11"/>
          </p:nvPr>
        </p:nvSpPr>
        <p:spPr/>
        <p:txBody>
          <a:bodyPr/>
          <a:lstStyle/>
          <a:p>
            <a:r>
              <a:rPr lang="en-GB" smtClean="0"/>
              <a:t>Isabella Pagano</a:t>
            </a:r>
            <a:endParaRPr lang="en-GB"/>
          </a:p>
        </p:txBody>
      </p:sp>
      <p:sp>
        <p:nvSpPr>
          <p:cNvPr id="4" name="Slide Number Placeholder 3"/>
          <p:cNvSpPr>
            <a:spLocks noGrp="1"/>
          </p:cNvSpPr>
          <p:nvPr>
            <p:ph type="sldNum" sz="quarter" idx="12"/>
          </p:nvPr>
        </p:nvSpPr>
        <p:spPr>
          <a:xfrm>
            <a:off x="3779912" y="6381328"/>
            <a:ext cx="2133600" cy="365125"/>
          </a:xfrm>
          <a:prstGeom prst="rect">
            <a:avLst/>
          </a:prstGeom>
        </p:spPr>
        <p:txBody>
          <a:bodyPr/>
          <a:lstStyle>
            <a:lvl1pPr>
              <a:defRPr>
                <a:latin typeface="Candara"/>
              </a:defRPr>
            </a:lvl1pPr>
          </a:lstStyle>
          <a:p>
            <a:fld id="{C849C1D1-A226-4702-A060-32F9E8A2BBF7}" type="slidenum">
              <a:rPr lang="en-GB" smtClean="0"/>
              <a:pPr/>
              <a:t>‹n.›</a:t>
            </a:fld>
            <a:endParaRPr lang="en-GB" dirty="0"/>
          </a:p>
        </p:txBody>
      </p:sp>
      <p:pic>
        <p:nvPicPr>
          <p:cNvPr id="5" name="Picture 2"/>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harpenSoften amount="27000"/>
                    </a14:imgEffect>
                    <a14:imgEffect>
                      <a14:colorTemperature colorTemp="7250"/>
                    </a14:imgEffect>
                    <a14:imgEffect>
                      <a14:brightnessContrast bright="-36000" contrast="12000"/>
                    </a14:imgEffect>
                  </a14:imgLayer>
                </a14:imgProps>
              </a:ext>
              <a:ext uri="{28A0092B-C50C-407E-A947-70E740481C1C}">
                <a14:useLocalDpi xmlns:a14="http://schemas.microsoft.com/office/drawing/2010/main"/>
              </a:ext>
            </a:extLst>
          </a:blip>
          <a:srcRect/>
          <a:stretch/>
        </p:blipFill>
        <p:spPr bwMode="auto">
          <a:xfrm>
            <a:off x="-2371303" y="-216024"/>
            <a:ext cx="12559927" cy="7029400"/>
          </a:xfrm>
          <a:prstGeom prst="rect">
            <a:avLst/>
          </a:prstGeom>
          <a:noFill/>
          <a:ln>
            <a:noFill/>
          </a:ln>
          <a:effectLst>
            <a:glow rad="127000">
              <a:schemeClr val="accent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9045629"/>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6084168" y="6356350"/>
            <a:ext cx="2664296" cy="385018"/>
          </a:xfrm>
          <a:prstGeom prst="rect">
            <a:avLst/>
          </a:prstGeom>
        </p:spPr>
        <p:txBody>
          <a:bodyPr vert="horz" lIns="91440" tIns="45720" rIns="91440" bIns="45720" rtlCol="0" anchor="ctr"/>
          <a:lstStyle>
            <a:lvl1pPr algn="r">
              <a:defRPr sz="1200">
                <a:solidFill>
                  <a:schemeClr val="tx1">
                    <a:tint val="75000"/>
                  </a:schemeClr>
                </a:solidFill>
                <a:latin typeface="Candara"/>
              </a:defRPr>
            </a:lvl1pPr>
          </a:lstStyle>
          <a:p>
            <a:r>
              <a:rPr lang="en-GB" smtClean="0"/>
              <a:t>Isabella Pagano</a:t>
            </a:r>
            <a:endParaRPr lang="en-GB" dirty="0"/>
          </a:p>
        </p:txBody>
      </p:sp>
      <p:sp>
        <p:nvSpPr>
          <p:cNvPr id="2" name="Title Placeholder 1"/>
          <p:cNvSpPr>
            <a:spLocks noGrp="1"/>
          </p:cNvSpPr>
          <p:nvPr>
            <p:ph type="title"/>
          </p:nvPr>
        </p:nvSpPr>
        <p:spPr>
          <a:xfrm>
            <a:off x="1187624" y="53752"/>
            <a:ext cx="7499176" cy="1143000"/>
          </a:xfrm>
          <a:prstGeom prst="rect">
            <a:avLst/>
          </a:prstGeom>
        </p:spPr>
        <p:txBody>
          <a:bodyPr vert="horz" lIns="91440" tIns="45720" rIns="91440" bIns="45720" rtlCol="0" anchor="ctr">
            <a:noAutofit/>
          </a:bodyPr>
          <a:lstStyle/>
          <a:p>
            <a:r>
              <a:rPr lang="en-US" dirty="0" smtClean="0"/>
              <a:t>Click to edit Master title</a:t>
            </a:r>
            <a:endParaRPr lang="en-GB" dirty="0"/>
          </a:p>
        </p:txBody>
      </p:sp>
      <p:sp>
        <p:nvSpPr>
          <p:cNvPr id="3" name="Text Placeholder 2"/>
          <p:cNvSpPr>
            <a:spLocks noGrp="1"/>
          </p:cNvSpPr>
          <p:nvPr>
            <p:ph type="body" idx="1"/>
          </p:nvPr>
        </p:nvSpPr>
        <p:spPr>
          <a:xfrm>
            <a:off x="1187624" y="1600200"/>
            <a:ext cx="7499176"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1115616" y="6376243"/>
            <a:ext cx="3682752" cy="365125"/>
          </a:xfrm>
          <a:prstGeom prst="rect">
            <a:avLst/>
          </a:prstGeom>
        </p:spPr>
        <p:txBody>
          <a:bodyPr vert="horz" lIns="91440" tIns="45720" rIns="91440" bIns="45720" rtlCol="0" anchor="ctr"/>
          <a:lstStyle>
            <a:lvl1pPr algn="l">
              <a:defRPr sz="1200">
                <a:solidFill>
                  <a:schemeClr val="tx1">
                    <a:tint val="75000"/>
                  </a:schemeClr>
                </a:solidFill>
                <a:latin typeface="Candara"/>
              </a:defRPr>
            </a:lvl1pPr>
          </a:lstStyle>
          <a:p>
            <a:r>
              <a:rPr lang="en-US" smtClean="0"/>
              <a:t>ARIEL IT meeting, Roma 3 10 2018</a:t>
            </a:r>
            <a:endParaRPr lang="en-GB" dirty="0"/>
          </a:p>
        </p:txBody>
      </p:sp>
      <p:pic>
        <p:nvPicPr>
          <p:cNvPr id="6" name="Immagine 5" descr="cropped-logo_ariel_2_01.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956376" y="116632"/>
            <a:ext cx="971600" cy="971600"/>
          </a:xfrm>
          <a:prstGeom prst="rect">
            <a:avLst/>
          </a:prstGeom>
        </p:spPr>
      </p:pic>
      <p:pic>
        <p:nvPicPr>
          <p:cNvPr id="9" name="Immagine 8" descr="ariel_space_high_res1.jpg"/>
          <p:cNvPicPr>
            <a:picLocks noChangeAspect="1"/>
          </p:cNvPicPr>
          <p:nvPr userDrawn="1"/>
        </p:nvPicPr>
        <p:blipFill rotWithShape="1">
          <a:blip r:embed="rId15">
            <a:extLst>
              <a:ext uri="{28A0092B-C50C-407E-A947-70E740481C1C}">
                <a14:useLocalDpi xmlns:a14="http://schemas.microsoft.com/office/drawing/2010/main" val="0"/>
              </a:ext>
            </a:extLst>
          </a:blip>
          <a:srcRect t="10775" b="70497"/>
          <a:stretch/>
        </p:blipFill>
        <p:spPr>
          <a:xfrm rot="5400000">
            <a:off x="-3626687" y="2770704"/>
            <a:ext cx="8207898" cy="1027546"/>
          </a:xfrm>
          <a:prstGeom prst="rect">
            <a:avLst/>
          </a:prstGeom>
        </p:spPr>
      </p:pic>
    </p:spTree>
    <p:extLst>
      <p:ext uri="{BB962C8B-B14F-4D97-AF65-F5344CB8AC3E}">
        <p14:creationId xmlns:p14="http://schemas.microsoft.com/office/powerpoint/2010/main" val="3589408991"/>
      </p:ext>
    </p:extLst>
  </p:cSld>
  <p:clrMap bg1="lt1" tx1="dk1" bg2="lt2" tx2="dk2" accent1="accent1" accent2="accent2" accent3="accent3" accent4="accent4" accent5="accent5" accent6="accent6" hlink="hlink" folHlink="folHlink"/>
  <p:sldLayoutIdLst>
    <p:sldLayoutId id="2147483700" r:id="rId1"/>
    <p:sldLayoutId id="2147483726" r:id="rId2"/>
    <p:sldLayoutId id="2147483699" r:id="rId3"/>
    <p:sldLayoutId id="2147483701" r:id="rId4"/>
    <p:sldLayoutId id="2147483702" r:id="rId5"/>
    <p:sldLayoutId id="2147483704" r:id="rId6"/>
    <p:sldLayoutId id="2147484416" r:id="rId7"/>
    <p:sldLayoutId id="2147483705" r:id="rId8"/>
    <p:sldLayoutId id="2147483706" r:id="rId9"/>
    <p:sldLayoutId id="2147483724" r:id="rId10"/>
    <p:sldLayoutId id="2147484036" r:id="rId11"/>
    <p:sldLayoutId id="2147484780" r:id="rId12"/>
  </p:sldLayoutIdLst>
  <p:timing>
    <p:tnLst>
      <p:par>
        <p:cTn xmlns:p14="http://schemas.microsoft.com/office/powerpoint/2010/main" id="1" dur="indefinite" restart="never" nodeType="tmRoot"/>
      </p:par>
    </p:tnLst>
  </p:timing>
  <p:hf sldNum="0" hdr="0"/>
  <p:txStyles>
    <p:titleStyle>
      <a:lvl1pPr algn="l" defTabSz="914400" rtl="0" eaLnBrk="1" latinLnBrk="0" hangingPunct="1">
        <a:spcBef>
          <a:spcPct val="0"/>
        </a:spcBef>
        <a:buNone/>
        <a:defRPr sz="4000" b="1" kern="1200">
          <a:solidFill>
            <a:srgbClr val="FF6600"/>
          </a:solidFill>
          <a:effectLst>
            <a:outerShdw blurRad="50800" dist="38100" dir="2700000" algn="tl" rotWithShape="0">
              <a:prstClr val="black">
                <a:alpha val="40000"/>
              </a:prstClr>
            </a:outerShdw>
          </a:effectLst>
          <a:latin typeface="Candara"/>
          <a:ea typeface="+mj-ea"/>
          <a:cs typeface="Candara"/>
        </a:defRPr>
      </a:lvl1pPr>
    </p:titleStyle>
    <p:bodyStyle>
      <a:lvl1pPr marL="342900" indent="-342900" algn="l" defTabSz="914400" rtl="0" eaLnBrk="1" latinLnBrk="0" hangingPunct="1">
        <a:spcBef>
          <a:spcPct val="20000"/>
        </a:spcBef>
        <a:buFont typeface="Arial" pitchFamily="34" charset="0"/>
        <a:buChar char="•"/>
        <a:defRPr sz="3200" b="0" kern="1200">
          <a:solidFill>
            <a:srgbClr val="004080"/>
          </a:solidFill>
          <a:effectLst>
            <a:outerShdw blurRad="50800" dist="38100" dir="2700000" algn="tl" rotWithShape="0">
              <a:prstClr val="black">
                <a:alpha val="40000"/>
              </a:prstClr>
            </a:outerShdw>
          </a:effectLst>
          <a:latin typeface="Candara"/>
          <a:ea typeface="+mn-ea"/>
          <a:cs typeface="Candara"/>
        </a:defRPr>
      </a:lvl1pPr>
      <a:lvl2pPr marL="742950" indent="-285750" algn="l" defTabSz="914400" rtl="0" eaLnBrk="1" latinLnBrk="0" hangingPunct="1">
        <a:spcBef>
          <a:spcPct val="20000"/>
        </a:spcBef>
        <a:buFont typeface="Arial" pitchFamily="34" charset="0"/>
        <a:buChar char="–"/>
        <a:defRPr sz="2800" b="0" kern="1200">
          <a:solidFill>
            <a:srgbClr val="004080"/>
          </a:solidFill>
          <a:effectLst>
            <a:outerShdw blurRad="50800" dist="38100" dir="2700000" algn="tl" rotWithShape="0">
              <a:prstClr val="black">
                <a:alpha val="40000"/>
              </a:prstClr>
            </a:outerShdw>
          </a:effectLst>
          <a:latin typeface="Candara"/>
          <a:ea typeface="+mn-ea"/>
          <a:cs typeface="Candara"/>
        </a:defRPr>
      </a:lvl2pPr>
      <a:lvl3pPr marL="1143000" indent="-228600" algn="l" defTabSz="914400" rtl="0" eaLnBrk="1" latinLnBrk="0" hangingPunct="1">
        <a:spcBef>
          <a:spcPct val="20000"/>
        </a:spcBef>
        <a:buFont typeface="Arial" pitchFamily="34" charset="0"/>
        <a:buChar char="•"/>
        <a:defRPr sz="2400" b="0" kern="1200">
          <a:solidFill>
            <a:srgbClr val="004080"/>
          </a:solidFill>
          <a:effectLst>
            <a:outerShdw blurRad="50800" dist="38100" dir="2700000" algn="tl" rotWithShape="0">
              <a:prstClr val="black">
                <a:alpha val="40000"/>
              </a:prstClr>
            </a:outerShdw>
          </a:effectLst>
          <a:latin typeface="Candara"/>
          <a:ea typeface="+mn-ea"/>
          <a:cs typeface="Candara"/>
        </a:defRPr>
      </a:lvl3pPr>
      <a:lvl4pPr marL="1600200" indent="-228600" algn="l" defTabSz="914400" rtl="0" eaLnBrk="1" latinLnBrk="0" hangingPunct="1">
        <a:spcBef>
          <a:spcPct val="20000"/>
        </a:spcBef>
        <a:buFont typeface="Arial" pitchFamily="34" charset="0"/>
        <a:buChar char="–"/>
        <a:defRPr sz="2000" b="0" kern="1200">
          <a:solidFill>
            <a:srgbClr val="004080"/>
          </a:solidFill>
          <a:effectLst>
            <a:outerShdw blurRad="50800" dist="38100" dir="2700000" algn="tl" rotWithShape="0">
              <a:prstClr val="black">
                <a:alpha val="40000"/>
              </a:prstClr>
            </a:outerShdw>
          </a:effectLst>
          <a:latin typeface="Candara"/>
          <a:ea typeface="+mn-ea"/>
          <a:cs typeface="Candara"/>
        </a:defRPr>
      </a:lvl4pPr>
      <a:lvl5pPr marL="2057400" indent="-228600" algn="l" defTabSz="914400" rtl="0" eaLnBrk="1" latinLnBrk="0" hangingPunct="1">
        <a:spcBef>
          <a:spcPct val="20000"/>
        </a:spcBef>
        <a:buFont typeface="Arial" pitchFamily="34" charset="0"/>
        <a:buChar char="»"/>
        <a:defRPr sz="2000" b="0" kern="1200">
          <a:solidFill>
            <a:srgbClr val="004080"/>
          </a:solidFill>
          <a:effectLst>
            <a:outerShdw blurRad="50800" dist="38100" dir="2700000" algn="tl" rotWithShape="0">
              <a:prstClr val="black">
                <a:alpha val="40000"/>
              </a:prstClr>
            </a:outerShdw>
          </a:effectLst>
          <a:latin typeface="Candara"/>
          <a:ea typeface="+mn-ea"/>
          <a:cs typeface="Candar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png"/>
          <p:cNvPicPr/>
          <p:nvPr/>
        </p:nvPicPr>
        <p:blipFill>
          <a:blip r:embed="rId13">
            <a:extLst/>
          </a:blip>
          <a:stretch>
            <a:fillRect/>
          </a:stretch>
        </p:blipFill>
        <p:spPr>
          <a:xfrm rot="10800000">
            <a:off x="0" y="0"/>
            <a:ext cx="4860033" cy="1786678"/>
          </a:xfrm>
          <a:prstGeom prst="rect">
            <a:avLst/>
          </a:prstGeom>
          <a:ln w="12700">
            <a:miter lim="400000"/>
          </a:ln>
        </p:spPr>
      </p:pic>
      <p:sp>
        <p:nvSpPr>
          <p:cNvPr id="3" name="Shape 3"/>
          <p:cNvSpPr>
            <a:spLocks noGrp="1"/>
          </p:cNvSpPr>
          <p:nvPr>
            <p:ph type="title"/>
          </p:nvPr>
        </p:nvSpPr>
        <p:spPr>
          <a:xfrm>
            <a:off x="2627783" y="0"/>
            <a:ext cx="5328594" cy="1025353"/>
          </a:xfrm>
          <a:prstGeom prst="rect">
            <a:avLst/>
          </a:prstGeom>
          <a:ln w="12700">
            <a:miter lim="400000"/>
          </a:ln>
          <a:extLst>
            <a:ext uri="{C572A759-6A51-4108-AA02-DFA0A04FC94B}">
              <ma14:wrappingTextBoxFlag xmlns:ma14="http://schemas.microsoft.com/office/mac/drawingml/2011/main" val="1"/>
            </a:ext>
          </a:extLst>
        </p:spPr>
        <p:txBody>
          <a:bodyPr lIns="45683" tIns="45683" rIns="45683" bIns="45683" anchor="ctr"/>
          <a:lstStyle/>
          <a:p>
            <a:pPr lvl="0">
              <a:defRPr sz="1800" b="0">
                <a:solidFill>
                  <a:srgbClr val="000000"/>
                </a:solidFill>
                <a:effectLst/>
              </a:defRPr>
            </a:pPr>
            <a:r>
              <a:rPr sz="3600" b="1">
                <a:solidFill>
                  <a:srgbClr val="254061"/>
                </a:solidFill>
                <a:effectLst>
                  <a:outerShdw blurRad="50800" dist="38100" dir="2700000" rotWithShape="0">
                    <a:srgbClr val="000000">
                      <a:alpha val="40000"/>
                    </a:srgbClr>
                  </a:outerShdw>
                </a:effectLst>
              </a:rPr>
              <a:t>Title Text</a:t>
            </a:r>
          </a:p>
        </p:txBody>
      </p:sp>
      <p:sp>
        <p:nvSpPr>
          <p:cNvPr id="4" name="Shape 4"/>
          <p:cNvSpPr>
            <a:spLocks noGrp="1"/>
          </p:cNvSpPr>
          <p:nvPr>
            <p:ph type="body" idx="1"/>
          </p:nvPr>
        </p:nvSpPr>
        <p:spPr>
          <a:xfrm>
            <a:off x="457200" y="1600216"/>
            <a:ext cx="8229600" cy="5257785"/>
          </a:xfrm>
          <a:prstGeom prst="rect">
            <a:avLst/>
          </a:prstGeom>
          <a:ln w="12700">
            <a:miter lim="400000"/>
          </a:ln>
          <a:extLst>
            <a:ext uri="{C572A759-6A51-4108-AA02-DFA0A04FC94B}">
              <ma14:wrappingTextBoxFlag xmlns:ma14="http://schemas.microsoft.com/office/mac/drawingml/2011/main" val="1"/>
            </a:ext>
          </a:extLst>
        </p:spPr>
        <p:txBody>
          <a:bodyPr lIns="45683" tIns="45683" rIns="45683" bIns="45683">
            <a:normAutofit/>
          </a:bodyPr>
          <a:lstStyle/>
          <a:p>
            <a:pPr lvl="0">
              <a:defRPr sz="1800" b="0">
                <a:effectLst/>
              </a:defRPr>
            </a:pPr>
            <a:r>
              <a:rPr sz="3200" b="1">
                <a:effectLst>
                  <a:outerShdw blurRad="50800" dist="38100" dir="2700000" rotWithShape="0">
                    <a:srgbClr val="000000">
                      <a:alpha val="40000"/>
                    </a:srgbClr>
                  </a:outerShdw>
                </a:effectLst>
              </a:rPr>
              <a:t>Body Level One</a:t>
            </a:r>
          </a:p>
          <a:p>
            <a:pPr lvl="1">
              <a:defRPr sz="1800" b="0">
                <a:effectLst/>
              </a:defRPr>
            </a:pPr>
            <a:r>
              <a:rPr sz="3200" b="1">
                <a:effectLst>
                  <a:outerShdw blurRad="50800" dist="38100" dir="2700000" rotWithShape="0">
                    <a:srgbClr val="000000">
                      <a:alpha val="40000"/>
                    </a:srgbClr>
                  </a:outerShdw>
                </a:effectLst>
              </a:rPr>
              <a:t>Body Level Two</a:t>
            </a:r>
          </a:p>
          <a:p>
            <a:pPr lvl="2">
              <a:defRPr sz="1800" b="0">
                <a:effectLst/>
              </a:defRPr>
            </a:pPr>
            <a:r>
              <a:rPr sz="3200" b="1">
                <a:effectLst>
                  <a:outerShdw blurRad="50800" dist="38100" dir="2700000" rotWithShape="0">
                    <a:srgbClr val="000000">
                      <a:alpha val="40000"/>
                    </a:srgbClr>
                  </a:outerShdw>
                </a:effectLst>
              </a:rPr>
              <a:t>Body Level Three</a:t>
            </a:r>
          </a:p>
          <a:p>
            <a:pPr lvl="3">
              <a:defRPr sz="1800" b="0">
                <a:effectLst/>
              </a:defRPr>
            </a:pPr>
            <a:r>
              <a:rPr sz="3200" b="1">
                <a:effectLst>
                  <a:outerShdw blurRad="50800" dist="38100" dir="2700000" rotWithShape="0">
                    <a:srgbClr val="000000">
                      <a:alpha val="40000"/>
                    </a:srgbClr>
                  </a:outerShdw>
                </a:effectLst>
              </a:rPr>
              <a:t>Body Level Four</a:t>
            </a:r>
          </a:p>
          <a:p>
            <a:pPr lvl="4">
              <a:defRPr sz="1800" b="0">
                <a:effectLst/>
              </a:defRPr>
            </a:pPr>
            <a:r>
              <a:rPr sz="3200" b="1">
                <a:effectLst>
                  <a:outerShdw blurRad="50800" dist="38100" dir="2700000" rotWithShape="0">
                    <a:srgbClr val="000000">
                      <a:alpha val="40000"/>
                    </a:srgbClr>
                  </a:outerShdw>
                </a:effectLst>
              </a:rPr>
              <a:t>Body Level Five</a:t>
            </a:r>
          </a:p>
        </p:txBody>
      </p:sp>
      <p:sp>
        <p:nvSpPr>
          <p:cNvPr id="5" name="Shape 5"/>
          <p:cNvSpPr>
            <a:spLocks noGrp="1"/>
          </p:cNvSpPr>
          <p:nvPr>
            <p:ph type="sldNum" sz="quarter" idx="2"/>
          </p:nvPr>
        </p:nvSpPr>
        <p:spPr>
          <a:xfrm>
            <a:off x="6553200" y="6404345"/>
            <a:ext cx="2133600" cy="269167"/>
          </a:xfrm>
          <a:prstGeom prst="rect">
            <a:avLst/>
          </a:prstGeom>
          <a:ln w="12700">
            <a:miter lim="400000"/>
          </a:ln>
        </p:spPr>
        <p:txBody>
          <a:bodyPr lIns="45683" tIns="45683" rIns="45683" bIns="45683" anchor="ctr">
            <a:spAutoFit/>
          </a:bodyPr>
          <a:lstStyle>
            <a:lvl1pPr algn="r">
              <a:defRPr sz="1200">
                <a:solidFill>
                  <a:srgbClr val="888888"/>
                </a:solidFill>
                <a:latin typeface="+mj-lt"/>
                <a:ea typeface="+mj-ea"/>
                <a:cs typeface="+mj-cs"/>
                <a:sym typeface="Helvetica"/>
              </a:defRPr>
            </a:lvl1pPr>
          </a:lstStyle>
          <a:p>
            <a:pPr defTabSz="913648"/>
            <a:fld id="{86CB4B4D-7CA3-9044-876B-883B54F8677D}" type="slidenum">
              <a:rPr kern="0">
                <a:latin typeface="Helvetica"/>
                <a:ea typeface="Helvetica"/>
                <a:cs typeface="Helvetica"/>
              </a:rPr>
              <a:pPr defTabSz="913648"/>
              <a:t>‹n.›</a:t>
            </a:fld>
            <a:endParaRPr kern="0">
              <a:latin typeface="Helvetica"/>
              <a:ea typeface="Helvetica"/>
              <a:cs typeface="Helvetica"/>
            </a:endParaRPr>
          </a:p>
        </p:txBody>
      </p:sp>
      <p:sp>
        <p:nvSpPr>
          <p:cNvPr id="6" name="Shape 6"/>
          <p:cNvSpPr/>
          <p:nvPr/>
        </p:nvSpPr>
        <p:spPr>
          <a:xfrm>
            <a:off x="0" y="1124744"/>
            <a:ext cx="9144000" cy="1"/>
          </a:xfrm>
          <a:prstGeom prst="line">
            <a:avLst/>
          </a:prstGeom>
          <a:ln w="19050">
            <a:solidFill/>
          </a:ln>
          <a:effectLst>
            <a:outerShdw blurRad="50800" dist="38100" dir="2700000" rotWithShape="0">
              <a:srgbClr val="000000">
                <a:alpha val="40000"/>
              </a:srgbClr>
            </a:outerShdw>
          </a:effectLst>
        </p:spPr>
        <p:txBody>
          <a:bodyPr lIns="0" tIns="0" rIns="0" bIns="0"/>
          <a:lstStyle/>
          <a:p>
            <a:pPr defTabSz="457200">
              <a:defRPr sz="1200">
                <a:latin typeface="+mj-lt"/>
                <a:ea typeface="+mj-ea"/>
                <a:cs typeface="+mj-cs"/>
                <a:sym typeface="Helvetica"/>
              </a:defRPr>
            </a:pPr>
            <a:endParaRPr sz="1200" kern="0">
              <a:solidFill>
                <a:sysClr val="windowText" lastClr="000000"/>
              </a:solidFill>
              <a:latin typeface="Helvetica"/>
              <a:ea typeface="Helvetica"/>
              <a:cs typeface="Helvetica"/>
              <a:sym typeface="Helvetica"/>
            </a:endParaRPr>
          </a:p>
        </p:txBody>
      </p:sp>
    </p:spTree>
  </p:cSld>
  <p:clrMap bg1="lt1" tx1="dk1" bg2="lt2" tx2="dk2" accent1="accent1" accent2="accent2" accent3="accent3" accent4="accent4" accent5="accent5" accent6="accent6" hlink="hlink" folHlink="folHlink"/>
  <p:sldLayoutIdLst>
    <p:sldLayoutId id="2147483734" r:id="rId1"/>
    <p:sldLayoutId id="2147483736" r:id="rId2"/>
    <p:sldLayoutId id="2147483737" r:id="rId3"/>
    <p:sldLayoutId id="2147483738" r:id="rId4"/>
    <p:sldLayoutId id="2147483740" r:id="rId5"/>
    <p:sldLayoutId id="2147483741" r:id="rId6"/>
    <p:sldLayoutId id="2147483742" r:id="rId7"/>
    <p:sldLayoutId id="2147483743" r:id="rId8"/>
    <p:sldLayoutId id="2147483744" r:id="rId9"/>
    <p:sldLayoutId id="2147483745" r:id="rId10"/>
    <p:sldLayoutId id="2147483766" r:id="rId11"/>
  </p:sldLayoutIdLst>
  <p:transition xmlns:p14="http://schemas.microsoft.com/office/powerpoint/2010/main" spd="med"/>
  <p:hf sldNum="0" hdr="0"/>
  <p:txStyles>
    <p:titleStyle>
      <a:lvl1pPr defTabSz="913648">
        <a:defRPr sz="3600" b="1">
          <a:solidFill>
            <a:srgbClr val="254061"/>
          </a:solidFill>
          <a:effectLst>
            <a:outerShdw blurRad="50800" dist="38100" dir="2700000" rotWithShape="0">
              <a:srgbClr val="000000">
                <a:alpha val="40000"/>
              </a:srgbClr>
            </a:outerShdw>
          </a:effectLst>
          <a:latin typeface="+mj-lt"/>
          <a:ea typeface="+mj-ea"/>
          <a:cs typeface="+mj-cs"/>
          <a:sym typeface="Helvetica"/>
        </a:defRPr>
      </a:lvl1pPr>
      <a:lvl2pPr defTabSz="913648">
        <a:defRPr sz="3600" b="1">
          <a:solidFill>
            <a:srgbClr val="254061"/>
          </a:solidFill>
          <a:effectLst>
            <a:outerShdw blurRad="50800" dist="38100" dir="2700000" rotWithShape="0">
              <a:srgbClr val="000000">
                <a:alpha val="40000"/>
              </a:srgbClr>
            </a:outerShdw>
          </a:effectLst>
          <a:latin typeface="+mj-lt"/>
          <a:ea typeface="+mj-ea"/>
          <a:cs typeface="+mj-cs"/>
          <a:sym typeface="Helvetica"/>
        </a:defRPr>
      </a:lvl2pPr>
      <a:lvl3pPr defTabSz="913648">
        <a:defRPr sz="3600" b="1">
          <a:solidFill>
            <a:srgbClr val="254061"/>
          </a:solidFill>
          <a:effectLst>
            <a:outerShdw blurRad="50800" dist="38100" dir="2700000" rotWithShape="0">
              <a:srgbClr val="000000">
                <a:alpha val="40000"/>
              </a:srgbClr>
            </a:outerShdw>
          </a:effectLst>
          <a:latin typeface="+mj-lt"/>
          <a:ea typeface="+mj-ea"/>
          <a:cs typeface="+mj-cs"/>
          <a:sym typeface="Helvetica"/>
        </a:defRPr>
      </a:lvl3pPr>
      <a:lvl4pPr defTabSz="913648">
        <a:defRPr sz="3600" b="1">
          <a:solidFill>
            <a:srgbClr val="254061"/>
          </a:solidFill>
          <a:effectLst>
            <a:outerShdw blurRad="50800" dist="38100" dir="2700000" rotWithShape="0">
              <a:srgbClr val="000000">
                <a:alpha val="40000"/>
              </a:srgbClr>
            </a:outerShdw>
          </a:effectLst>
          <a:latin typeface="+mj-lt"/>
          <a:ea typeface="+mj-ea"/>
          <a:cs typeface="+mj-cs"/>
          <a:sym typeface="Helvetica"/>
        </a:defRPr>
      </a:lvl4pPr>
      <a:lvl5pPr defTabSz="913648">
        <a:defRPr sz="3600" b="1">
          <a:solidFill>
            <a:srgbClr val="254061"/>
          </a:solidFill>
          <a:effectLst>
            <a:outerShdw blurRad="50800" dist="38100" dir="2700000" rotWithShape="0">
              <a:srgbClr val="000000">
                <a:alpha val="40000"/>
              </a:srgbClr>
            </a:outerShdw>
          </a:effectLst>
          <a:latin typeface="+mj-lt"/>
          <a:ea typeface="+mj-ea"/>
          <a:cs typeface="+mj-cs"/>
          <a:sym typeface="Helvetica"/>
        </a:defRPr>
      </a:lvl5pPr>
      <a:lvl6pPr defTabSz="913648">
        <a:defRPr sz="3600" b="1">
          <a:solidFill>
            <a:srgbClr val="254061"/>
          </a:solidFill>
          <a:effectLst>
            <a:outerShdw blurRad="50800" dist="38100" dir="2700000" rotWithShape="0">
              <a:srgbClr val="000000">
                <a:alpha val="40000"/>
              </a:srgbClr>
            </a:outerShdw>
          </a:effectLst>
          <a:latin typeface="+mj-lt"/>
          <a:ea typeface="+mj-ea"/>
          <a:cs typeface="+mj-cs"/>
          <a:sym typeface="Helvetica"/>
        </a:defRPr>
      </a:lvl6pPr>
      <a:lvl7pPr defTabSz="913648">
        <a:defRPr sz="3600" b="1">
          <a:solidFill>
            <a:srgbClr val="254061"/>
          </a:solidFill>
          <a:effectLst>
            <a:outerShdw blurRad="50800" dist="38100" dir="2700000" rotWithShape="0">
              <a:srgbClr val="000000">
                <a:alpha val="40000"/>
              </a:srgbClr>
            </a:outerShdw>
          </a:effectLst>
          <a:latin typeface="+mj-lt"/>
          <a:ea typeface="+mj-ea"/>
          <a:cs typeface="+mj-cs"/>
          <a:sym typeface="Helvetica"/>
        </a:defRPr>
      </a:lvl7pPr>
      <a:lvl8pPr defTabSz="913648">
        <a:defRPr sz="3600" b="1">
          <a:solidFill>
            <a:srgbClr val="254061"/>
          </a:solidFill>
          <a:effectLst>
            <a:outerShdw blurRad="50800" dist="38100" dir="2700000" rotWithShape="0">
              <a:srgbClr val="000000">
                <a:alpha val="40000"/>
              </a:srgbClr>
            </a:outerShdw>
          </a:effectLst>
          <a:latin typeface="+mj-lt"/>
          <a:ea typeface="+mj-ea"/>
          <a:cs typeface="+mj-cs"/>
          <a:sym typeface="Helvetica"/>
        </a:defRPr>
      </a:lvl8pPr>
      <a:lvl9pPr defTabSz="913648">
        <a:defRPr sz="3600" b="1">
          <a:solidFill>
            <a:srgbClr val="254061"/>
          </a:solidFill>
          <a:effectLst>
            <a:outerShdw blurRad="50800" dist="38100" dir="2700000" rotWithShape="0">
              <a:srgbClr val="000000">
                <a:alpha val="40000"/>
              </a:srgbClr>
            </a:outerShdw>
          </a:effectLst>
          <a:latin typeface="+mj-lt"/>
          <a:ea typeface="+mj-ea"/>
          <a:cs typeface="+mj-cs"/>
          <a:sym typeface="Helvetica"/>
        </a:defRPr>
      </a:lvl9pPr>
    </p:titleStyle>
    <p:bodyStyle>
      <a:lvl1pPr marL="342623" indent="-342623" defTabSz="913648">
        <a:spcBef>
          <a:spcPts val="700"/>
        </a:spcBef>
        <a:buSzPct val="100000"/>
        <a:buFont typeface="Arial"/>
        <a:buChar char="•"/>
        <a:defRPr sz="3200" b="1">
          <a:effectLst>
            <a:outerShdw blurRad="50800" dist="38100" dir="2700000" rotWithShape="0">
              <a:srgbClr val="000000">
                <a:alpha val="40000"/>
              </a:srgbClr>
            </a:outerShdw>
          </a:effectLst>
          <a:latin typeface="+mj-lt"/>
          <a:ea typeface="+mj-ea"/>
          <a:cs typeface="+mj-cs"/>
          <a:sym typeface="Helvetica"/>
        </a:defRPr>
      </a:lvl1pPr>
      <a:lvl2pPr marL="783130" indent="-326306" defTabSz="913648">
        <a:spcBef>
          <a:spcPts val="700"/>
        </a:spcBef>
        <a:buSzPct val="100000"/>
        <a:buFont typeface="Arial"/>
        <a:buChar char="–"/>
        <a:defRPr sz="3200" b="1">
          <a:effectLst>
            <a:outerShdw blurRad="50800" dist="38100" dir="2700000" rotWithShape="0">
              <a:srgbClr val="000000">
                <a:alpha val="40000"/>
              </a:srgbClr>
            </a:outerShdw>
          </a:effectLst>
          <a:latin typeface="+mj-lt"/>
          <a:ea typeface="+mj-ea"/>
          <a:cs typeface="+mj-cs"/>
          <a:sym typeface="Helvetica"/>
        </a:defRPr>
      </a:lvl2pPr>
      <a:lvl3pPr marL="1218198" indent="-304546" defTabSz="913648">
        <a:spcBef>
          <a:spcPts val="700"/>
        </a:spcBef>
        <a:buSzPct val="100000"/>
        <a:buFont typeface="Arial"/>
        <a:buChar char="•"/>
        <a:defRPr sz="3200" b="1">
          <a:effectLst>
            <a:outerShdw blurRad="50800" dist="38100" dir="2700000" rotWithShape="0">
              <a:srgbClr val="000000">
                <a:alpha val="40000"/>
              </a:srgbClr>
            </a:outerShdw>
          </a:effectLst>
          <a:latin typeface="+mj-lt"/>
          <a:ea typeface="+mj-ea"/>
          <a:cs typeface="+mj-cs"/>
          <a:sym typeface="Helvetica"/>
        </a:defRPr>
      </a:lvl3pPr>
      <a:lvl4pPr marL="1735933" indent="-365455" defTabSz="913648">
        <a:spcBef>
          <a:spcPts val="700"/>
        </a:spcBef>
        <a:buSzPct val="100000"/>
        <a:buFont typeface="Arial"/>
        <a:buChar char="–"/>
        <a:defRPr sz="3200" b="1">
          <a:effectLst>
            <a:outerShdw blurRad="50800" dist="38100" dir="2700000" rotWithShape="0">
              <a:srgbClr val="000000">
                <a:alpha val="40000"/>
              </a:srgbClr>
            </a:outerShdw>
          </a:effectLst>
          <a:latin typeface="+mj-lt"/>
          <a:ea typeface="+mj-ea"/>
          <a:cs typeface="+mj-cs"/>
          <a:sym typeface="Helvetica"/>
        </a:defRPr>
      </a:lvl4pPr>
      <a:lvl5pPr marL="2192765" indent="-365455" defTabSz="913648">
        <a:spcBef>
          <a:spcPts val="700"/>
        </a:spcBef>
        <a:buSzPct val="100000"/>
        <a:buFont typeface="Arial"/>
        <a:buChar char="»"/>
        <a:defRPr sz="3200" b="1">
          <a:effectLst>
            <a:outerShdw blurRad="50800" dist="38100" dir="2700000" rotWithShape="0">
              <a:srgbClr val="000000">
                <a:alpha val="40000"/>
              </a:srgbClr>
            </a:outerShdw>
          </a:effectLst>
          <a:latin typeface="+mj-lt"/>
          <a:ea typeface="+mj-ea"/>
          <a:cs typeface="+mj-cs"/>
          <a:sym typeface="Helvetica"/>
        </a:defRPr>
      </a:lvl5pPr>
      <a:lvl6pPr marL="2649591" indent="-365456" defTabSz="913648">
        <a:spcBef>
          <a:spcPts val="700"/>
        </a:spcBef>
        <a:buSzPct val="100000"/>
        <a:buFont typeface="Arial"/>
        <a:buChar char="•"/>
        <a:defRPr sz="3200" b="1">
          <a:effectLst>
            <a:outerShdw blurRad="50800" dist="38100" dir="2700000" rotWithShape="0">
              <a:srgbClr val="000000">
                <a:alpha val="40000"/>
              </a:srgbClr>
            </a:outerShdw>
          </a:effectLst>
          <a:latin typeface="+mj-lt"/>
          <a:ea typeface="+mj-ea"/>
          <a:cs typeface="+mj-cs"/>
          <a:sym typeface="Helvetica"/>
        </a:defRPr>
      </a:lvl6pPr>
      <a:lvl7pPr marL="3106414" indent="-365456" defTabSz="913648">
        <a:spcBef>
          <a:spcPts val="700"/>
        </a:spcBef>
        <a:buSzPct val="100000"/>
        <a:buFont typeface="Arial"/>
        <a:buChar char="•"/>
        <a:defRPr sz="3200" b="1">
          <a:effectLst>
            <a:outerShdw blurRad="50800" dist="38100" dir="2700000" rotWithShape="0">
              <a:srgbClr val="000000">
                <a:alpha val="40000"/>
              </a:srgbClr>
            </a:outerShdw>
          </a:effectLst>
          <a:latin typeface="+mj-lt"/>
          <a:ea typeface="+mj-ea"/>
          <a:cs typeface="+mj-cs"/>
          <a:sym typeface="Helvetica"/>
        </a:defRPr>
      </a:lvl7pPr>
      <a:lvl8pPr marL="3563241" indent="-365455" defTabSz="913648">
        <a:spcBef>
          <a:spcPts val="700"/>
        </a:spcBef>
        <a:buSzPct val="100000"/>
        <a:buFont typeface="Arial"/>
        <a:buChar char="•"/>
        <a:defRPr sz="3200" b="1">
          <a:effectLst>
            <a:outerShdw blurRad="50800" dist="38100" dir="2700000" rotWithShape="0">
              <a:srgbClr val="000000">
                <a:alpha val="40000"/>
              </a:srgbClr>
            </a:outerShdw>
          </a:effectLst>
          <a:latin typeface="+mj-lt"/>
          <a:ea typeface="+mj-ea"/>
          <a:cs typeface="+mj-cs"/>
          <a:sym typeface="Helvetica"/>
        </a:defRPr>
      </a:lvl8pPr>
      <a:lvl9pPr marL="4020062" indent="-365455" defTabSz="913648">
        <a:spcBef>
          <a:spcPts val="700"/>
        </a:spcBef>
        <a:buSzPct val="100000"/>
        <a:buFont typeface="Arial"/>
        <a:buChar char="•"/>
        <a:defRPr sz="3200" b="1">
          <a:effectLst>
            <a:outerShdw blurRad="50800" dist="38100" dir="2700000" rotWithShape="0">
              <a:srgbClr val="000000">
                <a:alpha val="40000"/>
              </a:srgbClr>
            </a:outerShdw>
          </a:effectLst>
          <a:latin typeface="+mj-lt"/>
          <a:ea typeface="+mj-ea"/>
          <a:cs typeface="+mj-cs"/>
          <a:sym typeface="Helvetica"/>
        </a:defRPr>
      </a:lvl9pPr>
    </p:bodyStyle>
    <p:otherStyle>
      <a:lvl1pPr algn="r" defTabSz="913648">
        <a:defRPr sz="1200">
          <a:solidFill>
            <a:schemeClr val="tx1"/>
          </a:solidFill>
          <a:latin typeface="+mn-lt"/>
          <a:ea typeface="+mn-ea"/>
          <a:cs typeface="+mn-cs"/>
          <a:sym typeface="Helvetica"/>
        </a:defRPr>
      </a:lvl1pPr>
      <a:lvl2pPr indent="456822" algn="r" defTabSz="913648">
        <a:defRPr sz="1200">
          <a:solidFill>
            <a:schemeClr val="tx1"/>
          </a:solidFill>
          <a:latin typeface="+mn-lt"/>
          <a:ea typeface="+mn-ea"/>
          <a:cs typeface="+mn-cs"/>
          <a:sym typeface="Helvetica"/>
        </a:defRPr>
      </a:lvl2pPr>
      <a:lvl3pPr indent="913648" algn="r" defTabSz="913648">
        <a:defRPr sz="1200">
          <a:solidFill>
            <a:schemeClr val="tx1"/>
          </a:solidFill>
          <a:latin typeface="+mn-lt"/>
          <a:ea typeface="+mn-ea"/>
          <a:cs typeface="+mn-cs"/>
          <a:sym typeface="Helvetica"/>
        </a:defRPr>
      </a:lvl3pPr>
      <a:lvl4pPr indent="1370480" algn="r" defTabSz="913648">
        <a:defRPr sz="1200">
          <a:solidFill>
            <a:schemeClr val="tx1"/>
          </a:solidFill>
          <a:latin typeface="+mn-lt"/>
          <a:ea typeface="+mn-ea"/>
          <a:cs typeface="+mn-cs"/>
          <a:sym typeface="Helvetica"/>
        </a:defRPr>
      </a:lvl4pPr>
      <a:lvl5pPr indent="1827303" algn="r" defTabSz="913648">
        <a:defRPr sz="1200">
          <a:solidFill>
            <a:schemeClr val="tx1"/>
          </a:solidFill>
          <a:latin typeface="+mn-lt"/>
          <a:ea typeface="+mn-ea"/>
          <a:cs typeface="+mn-cs"/>
          <a:sym typeface="Helvetica"/>
        </a:defRPr>
      </a:lvl5pPr>
      <a:lvl6pPr indent="2284128" algn="r" defTabSz="913648">
        <a:defRPr sz="1200">
          <a:solidFill>
            <a:schemeClr val="tx1"/>
          </a:solidFill>
          <a:latin typeface="+mn-lt"/>
          <a:ea typeface="+mn-ea"/>
          <a:cs typeface="+mn-cs"/>
          <a:sym typeface="Helvetica"/>
        </a:defRPr>
      </a:lvl6pPr>
      <a:lvl7pPr indent="2740958" algn="r" defTabSz="913648">
        <a:defRPr sz="1200">
          <a:solidFill>
            <a:schemeClr val="tx1"/>
          </a:solidFill>
          <a:latin typeface="+mn-lt"/>
          <a:ea typeface="+mn-ea"/>
          <a:cs typeface="+mn-cs"/>
          <a:sym typeface="Helvetica"/>
        </a:defRPr>
      </a:lvl7pPr>
      <a:lvl8pPr indent="3197778" algn="r" defTabSz="913648">
        <a:defRPr sz="1200">
          <a:solidFill>
            <a:schemeClr val="tx1"/>
          </a:solidFill>
          <a:latin typeface="+mn-lt"/>
          <a:ea typeface="+mn-ea"/>
          <a:cs typeface="+mn-cs"/>
          <a:sym typeface="Helvetica"/>
        </a:defRPr>
      </a:lvl8pPr>
      <a:lvl9pPr indent="3654607" algn="r" defTabSz="913648">
        <a:defRPr sz="1200">
          <a:solidFill>
            <a:schemeClr val="tx1"/>
          </a:solidFill>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package" Target="../embeddings/Documento_di_Microsoft_Word1.docx"/><Relationship Id="rId4" Type="http://schemas.openxmlformats.org/officeDocument/2006/relationships/image" Target="../media/image39.emf"/><Relationship Id="rId5" Type="http://schemas.openxmlformats.org/officeDocument/2006/relationships/image" Target="../media/image14.jpe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package" Target="../embeddings/Documento_di_Microsoft_Word2.docx"/><Relationship Id="rId4" Type="http://schemas.openxmlformats.org/officeDocument/2006/relationships/image" Target="../media/image40.png"/><Relationship Id="rId5" Type="http://schemas.openxmlformats.org/officeDocument/2006/relationships/image" Target="../media/image14.jpe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25.png"/><Relationship Id="rId15" Type="http://schemas.openxmlformats.org/officeDocument/2006/relationships/image" Target="../media/image15.png"/><Relationship Id="rId16" Type="http://schemas.openxmlformats.org/officeDocument/2006/relationships/image" Target="../media/image44.png"/><Relationship Id="rId17" Type="http://schemas.openxmlformats.org/officeDocument/2006/relationships/image" Target="../media/image13.jpg"/><Relationship Id="rId1" Type="http://schemas.openxmlformats.org/officeDocument/2006/relationships/slideLayout" Target="../slideLayouts/slideLayout1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41.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13.jpg"/><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47.png"/><Relationship Id="rId5" Type="http://schemas.openxmlformats.org/officeDocument/2006/relationships/image" Target="../media/image13.jpg"/><Relationship Id="rId1" Type="http://schemas.microsoft.com/office/2007/relationships/media" Target="../media/media1.mp4"/><Relationship Id="rId2" Type="http://schemas.openxmlformats.org/officeDocument/2006/relationships/video" Target="../media/media1.mp4"/></Relationships>
</file>

<file path=ppt/slides/_rels/slide19.xml.rels><?xml version="1.0" encoding="UTF-8" standalone="yes"?>
<Relationships xmlns="http://schemas.openxmlformats.org/package/2006/relationships"><Relationship Id="rId3" Type="http://schemas.microsoft.com/office/2007/relationships/media" Target="../media/media3.mp4"/><Relationship Id="rId4" Type="http://schemas.openxmlformats.org/officeDocument/2006/relationships/video" Target="../media/media3.mp4"/><Relationship Id="rId5" Type="http://schemas.openxmlformats.org/officeDocument/2006/relationships/slideLayout" Target="../slideLayouts/slideLayout6.xml"/><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13.jpg"/><Relationship Id="rId1" Type="http://schemas.microsoft.com/office/2007/relationships/media" Target="../media/media2.mp4"/><Relationship Id="rId2" Type="http://schemas.openxmlformats.org/officeDocument/2006/relationships/video" Target="../media/media2.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13.jpg"/><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 Id="rId3"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 Id="rId3"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image" Target="../media/image13.jpg"/></Relationships>
</file>

<file path=ppt/slides/_rels/slide28.xml.rels><?xml version="1.0" encoding="UTF-8" standalone="yes"?>
<Relationships xmlns="http://schemas.openxmlformats.org/package/2006/relationships"><Relationship Id="rId3" Type="http://schemas.openxmlformats.org/officeDocument/2006/relationships/hyperlink" Target="mailto:PlatoSynergies@inaf.it" TargetMode="External"/><Relationship Id="rId4" Type="http://schemas.openxmlformats.org/officeDocument/2006/relationships/image" Target="../media/image13.jp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hyperlink" Target="mailto:CheopsSynergies@inaf.i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microsoft.com/office/2007/relationships/hdphoto" Target="../media/hdphoto2.wdp"/><Relationship Id="rId5" Type="http://schemas.openxmlformats.org/officeDocument/2006/relationships/image" Target="../media/image13.jpg"/><Relationship Id="rId6"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image" Target="../media/image11.jpg"/></Relationships>
</file>

<file path=ppt/slides/_rels/slide4.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4" Type="http://schemas.openxmlformats.org/officeDocument/2006/relationships/image" Target="../media/image27.png"/><Relationship Id="rId15"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14.jpeg"/><Relationship Id="rId8" Type="http://schemas.openxmlformats.org/officeDocument/2006/relationships/image" Target="../media/image11.jpg"/><Relationship Id="rId1" Type="http://schemas.openxmlformats.org/officeDocument/2006/relationships/slideLayout" Target="../slideLayouts/slideLayout22.xml"/><Relationship Id="rId2"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14.jpeg"/><Relationship Id="rId7" Type="http://schemas.openxmlformats.org/officeDocument/2006/relationships/image" Target="../media/image11.jpg"/><Relationship Id="rId1" Type="http://schemas.openxmlformats.org/officeDocument/2006/relationships/slideLayout" Target="../slideLayouts/slideLayout22.xml"/><Relationship Id="rId2"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pPr algn="ctr"/>
            <a:r>
              <a:rPr lang="it-IT" sz="5400" dirty="0" err="1" smtClean="0"/>
              <a:t>Synergies</a:t>
            </a:r>
            <a:r>
              <a:rPr lang="it-IT" sz="5400" dirty="0" smtClean="0"/>
              <a:t> with CHEOPS and PLATO</a:t>
            </a:r>
            <a:endParaRPr lang="it-IT" sz="5400" dirty="0"/>
          </a:p>
        </p:txBody>
      </p:sp>
      <p:sp>
        <p:nvSpPr>
          <p:cNvPr id="6" name="Sottotitolo 5"/>
          <p:cNvSpPr>
            <a:spLocks noGrp="1"/>
          </p:cNvSpPr>
          <p:nvPr>
            <p:ph type="subTitle" idx="1"/>
          </p:nvPr>
        </p:nvSpPr>
        <p:spPr>
          <a:xfrm>
            <a:off x="1259632" y="2348880"/>
            <a:ext cx="4104456" cy="2808312"/>
          </a:xfrm>
        </p:spPr>
        <p:txBody>
          <a:bodyPr>
            <a:noAutofit/>
          </a:bodyPr>
          <a:lstStyle/>
          <a:p>
            <a:r>
              <a:rPr lang="en-GB" sz="2800" dirty="0">
                <a:solidFill>
                  <a:srgbClr val="004080"/>
                </a:solidFill>
                <a:effectLst>
                  <a:outerShdw blurRad="50800" dist="38100" dir="2700000" algn="tl" rotWithShape="0">
                    <a:prstClr val="black">
                      <a:alpha val="40000"/>
                    </a:prstClr>
                  </a:outerShdw>
                </a:effectLst>
              </a:rPr>
              <a:t>Isabella Pagano</a:t>
            </a:r>
            <a:br>
              <a:rPr lang="en-GB" sz="2800" dirty="0">
                <a:solidFill>
                  <a:srgbClr val="004080"/>
                </a:solidFill>
                <a:effectLst>
                  <a:outerShdw blurRad="50800" dist="38100" dir="2700000" algn="tl" rotWithShape="0">
                    <a:prstClr val="black">
                      <a:alpha val="40000"/>
                    </a:prstClr>
                  </a:outerShdw>
                </a:effectLst>
              </a:rPr>
            </a:br>
            <a:r>
              <a:rPr lang="en-GB" sz="2000" i="1" dirty="0" smtClean="0">
                <a:solidFill>
                  <a:srgbClr val="004080"/>
                </a:solidFill>
                <a:effectLst>
                  <a:outerShdw blurRad="50800" dist="38100" dir="2700000" algn="tl" rotWithShape="0">
                    <a:prstClr val="black">
                      <a:alpha val="40000"/>
                    </a:prstClr>
                  </a:outerShdw>
                </a:effectLst>
              </a:rPr>
              <a:t>INAF</a:t>
            </a:r>
            <a:br>
              <a:rPr lang="en-GB" sz="2000" i="1" dirty="0" smtClean="0">
                <a:solidFill>
                  <a:srgbClr val="004080"/>
                </a:solidFill>
                <a:effectLst>
                  <a:outerShdw blurRad="50800" dist="38100" dir="2700000" algn="tl" rotWithShape="0">
                    <a:prstClr val="black">
                      <a:alpha val="40000"/>
                    </a:prstClr>
                  </a:outerShdw>
                </a:effectLst>
              </a:rPr>
            </a:br>
            <a:r>
              <a:rPr lang="en-GB" sz="2000" i="1" dirty="0" smtClean="0">
                <a:solidFill>
                  <a:srgbClr val="004080"/>
                </a:solidFill>
                <a:effectLst>
                  <a:outerShdw blurRad="50800" dist="38100" dir="2700000" algn="tl" rotWithShape="0">
                    <a:prstClr val="black">
                      <a:alpha val="40000"/>
                    </a:prstClr>
                  </a:outerShdw>
                </a:effectLst>
              </a:rPr>
              <a:t>Catania </a:t>
            </a:r>
            <a:r>
              <a:rPr lang="en-GB" sz="2000" i="1" dirty="0">
                <a:solidFill>
                  <a:srgbClr val="004080"/>
                </a:solidFill>
                <a:effectLst>
                  <a:outerShdw blurRad="50800" dist="38100" dir="2700000" algn="tl" rotWithShape="0">
                    <a:prstClr val="black">
                      <a:alpha val="40000"/>
                    </a:prstClr>
                  </a:outerShdw>
                </a:effectLst>
              </a:rPr>
              <a:t>Astrophysical </a:t>
            </a:r>
            <a:r>
              <a:rPr lang="en-GB" sz="2000" i="1" dirty="0" smtClean="0">
                <a:solidFill>
                  <a:srgbClr val="004080"/>
                </a:solidFill>
                <a:effectLst>
                  <a:outerShdw blurRad="50800" dist="38100" dir="2700000" algn="tl" rotWithShape="0">
                    <a:prstClr val="black">
                      <a:alpha val="40000"/>
                    </a:prstClr>
                  </a:outerShdw>
                </a:effectLst>
              </a:rPr>
              <a:t>Observatory</a:t>
            </a:r>
            <a:endParaRPr lang="en-GB" sz="1800" i="1" dirty="0" smtClean="0">
              <a:solidFill>
                <a:srgbClr val="004080"/>
              </a:solidFill>
              <a:effectLst>
                <a:outerShdw blurRad="50800" dist="38100" dir="2700000" algn="tl" rotWithShape="0">
                  <a:prstClr val="black">
                    <a:alpha val="40000"/>
                  </a:prstClr>
                </a:outerShdw>
              </a:effectLst>
            </a:endParaRPr>
          </a:p>
          <a:p>
            <a:endParaRPr lang="en-GB" sz="1400" i="1" dirty="0" smtClean="0">
              <a:solidFill>
                <a:srgbClr val="004080"/>
              </a:solidFill>
            </a:endParaRPr>
          </a:p>
          <a:p>
            <a:endParaRPr lang="en-GB" sz="2800" dirty="0">
              <a:solidFill>
                <a:srgbClr val="004080"/>
              </a:solidFill>
            </a:endParaRPr>
          </a:p>
          <a:p>
            <a:endParaRPr lang="en-GB" sz="2800" dirty="0">
              <a:solidFill>
                <a:srgbClr val="004080"/>
              </a:solidFill>
            </a:endParaRPr>
          </a:p>
          <a:p>
            <a:endParaRPr lang="en-GB" sz="2800" i="1" dirty="0"/>
          </a:p>
        </p:txBody>
      </p:sp>
      <p:sp>
        <p:nvSpPr>
          <p:cNvPr id="7" name="Segnaposto contenuto 6"/>
          <p:cNvSpPr>
            <a:spLocks noGrp="1"/>
          </p:cNvSpPr>
          <p:nvPr>
            <p:ph sz="quarter" idx="13"/>
          </p:nvPr>
        </p:nvSpPr>
        <p:spPr>
          <a:xfrm>
            <a:off x="1187624" y="4365104"/>
            <a:ext cx="3888432" cy="914400"/>
          </a:xfrm>
        </p:spPr>
        <p:txBody>
          <a:bodyPr/>
          <a:lstStyle/>
          <a:p>
            <a:r>
              <a:rPr lang="en-GB" sz="3200" dirty="0">
                <a:solidFill>
                  <a:srgbClr val="FF6600"/>
                </a:solidFill>
                <a:effectLst>
                  <a:outerShdw blurRad="136525" dist="165100" dir="1320000" algn="tl">
                    <a:srgbClr val="000000">
                      <a:alpha val="20000"/>
                    </a:srgbClr>
                  </a:outerShdw>
                </a:effectLst>
                <a:cs typeface="+mj-cs"/>
              </a:rPr>
              <a:t>Ariel Italian Meeting</a:t>
            </a:r>
          </a:p>
          <a:p>
            <a:r>
              <a:rPr lang="en-GB" sz="2000" dirty="0">
                <a:solidFill>
                  <a:srgbClr val="FF6600"/>
                </a:solidFill>
                <a:effectLst>
                  <a:outerShdw blurRad="136525" dist="165100" dir="1320000" algn="tl">
                    <a:srgbClr val="000000">
                      <a:alpha val="20000"/>
                    </a:srgbClr>
                  </a:outerShdw>
                </a:effectLst>
                <a:cs typeface="+mj-cs"/>
              </a:rPr>
              <a:t>Roma,  2-3 October 2018 </a:t>
            </a:r>
          </a:p>
        </p:txBody>
      </p:sp>
      <p:pic>
        <p:nvPicPr>
          <p:cNvPr id="5" name="Immagine 4" descr="Frontiera-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5693692"/>
            <a:ext cx="2622784" cy="1119684"/>
          </a:xfrm>
          <a:prstGeom prst="rect">
            <a:avLst/>
          </a:prstGeom>
        </p:spPr>
      </p:pic>
    </p:spTree>
    <p:extLst>
      <p:ext uri="{BB962C8B-B14F-4D97-AF65-F5344CB8AC3E}">
        <p14:creationId xmlns:p14="http://schemas.microsoft.com/office/powerpoint/2010/main" val="23352926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p:txBody>
          <a:bodyPr>
            <a:normAutofit fontScale="85000" lnSpcReduction="10000"/>
          </a:bodyPr>
          <a:lstStyle/>
          <a:p>
            <a:r>
              <a:rPr lang="en-GB" dirty="0">
                <a:effectLst/>
              </a:rPr>
              <a:t>CHEOPS will derive the bulk density of the investigated </a:t>
            </a:r>
            <a:r>
              <a:rPr lang="en-GB" dirty="0" smtClean="0">
                <a:effectLst/>
              </a:rPr>
              <a:t>planets:</a:t>
            </a:r>
          </a:p>
          <a:p>
            <a:pPr lvl="1"/>
            <a:r>
              <a:rPr lang="en-GB" dirty="0" smtClean="0">
                <a:effectLst/>
              </a:rPr>
              <a:t>direct </a:t>
            </a:r>
            <a:r>
              <a:rPr lang="en-GB" dirty="0">
                <a:effectLst/>
              </a:rPr>
              <a:t>insights into the composition of the </a:t>
            </a:r>
            <a:r>
              <a:rPr lang="en-GB" dirty="0" smtClean="0">
                <a:effectLst/>
              </a:rPr>
              <a:t>body</a:t>
            </a:r>
          </a:p>
          <a:p>
            <a:pPr lvl="1"/>
            <a:r>
              <a:rPr lang="en-GB" dirty="0" smtClean="0">
                <a:solidFill>
                  <a:srgbClr val="FF6600"/>
                </a:solidFill>
                <a:effectLst/>
              </a:rPr>
              <a:t>quantitative </a:t>
            </a:r>
            <a:r>
              <a:rPr lang="en-GB" dirty="0">
                <a:solidFill>
                  <a:srgbClr val="FF6600"/>
                </a:solidFill>
                <a:effectLst/>
              </a:rPr>
              <a:t>constraint on the upper limit on the planet’s envelope mass</a:t>
            </a:r>
            <a:r>
              <a:rPr lang="en-GB" dirty="0">
                <a:effectLst/>
              </a:rPr>
              <a:t>. </a:t>
            </a:r>
            <a:endParaRPr lang="en-US" dirty="0">
              <a:effectLst/>
            </a:endParaRPr>
          </a:p>
          <a:p>
            <a:r>
              <a:rPr lang="en-GB" dirty="0" smtClean="0">
                <a:effectLst/>
              </a:rPr>
              <a:t>CHEOPS </a:t>
            </a:r>
            <a:r>
              <a:rPr lang="en-GB" dirty="0">
                <a:effectLst/>
              </a:rPr>
              <a:t>main contribution to Ariel </a:t>
            </a:r>
            <a:r>
              <a:rPr lang="en-GB" dirty="0" smtClean="0">
                <a:effectLst/>
              </a:rPr>
              <a:t>is therefore:</a:t>
            </a:r>
          </a:p>
          <a:p>
            <a:pPr lvl="1"/>
            <a:r>
              <a:rPr lang="en-GB" dirty="0" smtClean="0">
                <a:effectLst/>
              </a:rPr>
              <a:t>some </a:t>
            </a:r>
            <a:r>
              <a:rPr lang="en-GB" dirty="0">
                <a:effectLst/>
              </a:rPr>
              <a:t>new transiting </a:t>
            </a:r>
            <a:r>
              <a:rPr lang="en-GB" dirty="0" smtClean="0">
                <a:effectLst/>
              </a:rPr>
              <a:t>planets </a:t>
            </a:r>
          </a:p>
          <a:p>
            <a:pPr lvl="1"/>
            <a:r>
              <a:rPr lang="en-GB" dirty="0" smtClean="0">
                <a:solidFill>
                  <a:srgbClr val="FF6600"/>
                </a:solidFill>
                <a:effectLst/>
              </a:rPr>
              <a:t>Identification of </a:t>
            </a:r>
            <a:r>
              <a:rPr lang="en-GB" dirty="0">
                <a:solidFill>
                  <a:srgbClr val="FF6600"/>
                </a:solidFill>
                <a:effectLst/>
              </a:rPr>
              <a:t>planets </a:t>
            </a:r>
            <a:r>
              <a:rPr lang="en-GB" dirty="0">
                <a:effectLst/>
              </a:rPr>
              <a:t>with significant atmospheres as a function of their mass, distance to the star, and stellar parameters, </a:t>
            </a:r>
            <a:r>
              <a:rPr lang="en-GB" dirty="0" smtClean="0">
                <a:effectLst/>
              </a:rPr>
              <a:t>that </a:t>
            </a:r>
            <a:r>
              <a:rPr lang="en-GB" dirty="0" smtClean="0">
                <a:solidFill>
                  <a:srgbClr val="FF6600"/>
                </a:solidFill>
                <a:effectLst/>
              </a:rPr>
              <a:t>worth </a:t>
            </a:r>
            <a:r>
              <a:rPr lang="en-GB" dirty="0">
                <a:solidFill>
                  <a:srgbClr val="FF6600"/>
                </a:solidFill>
                <a:effectLst/>
              </a:rPr>
              <a:t>spectroscopic investigation</a:t>
            </a:r>
            <a:r>
              <a:rPr lang="en-GB" dirty="0">
                <a:effectLst/>
              </a:rPr>
              <a:t>.</a:t>
            </a:r>
            <a:endParaRPr lang="en-US" dirty="0">
              <a:effectLst/>
            </a:endParaRPr>
          </a:p>
          <a:p>
            <a:endParaRPr lang="it-IT" dirty="0"/>
          </a:p>
        </p:txBody>
      </p:sp>
      <p:sp>
        <p:nvSpPr>
          <p:cNvPr id="4" name="Titolo 3"/>
          <p:cNvSpPr>
            <a:spLocks noGrp="1"/>
          </p:cNvSpPr>
          <p:nvPr>
            <p:ph type="title"/>
          </p:nvPr>
        </p:nvSpPr>
        <p:spPr>
          <a:xfrm>
            <a:off x="2411760" y="188640"/>
            <a:ext cx="7509520" cy="1143000"/>
          </a:xfrm>
        </p:spPr>
        <p:txBody>
          <a:bodyPr/>
          <a:lstStyle/>
          <a:p>
            <a:r>
              <a:rPr lang="it-IT" dirty="0" smtClean="0"/>
              <a:t>CHEOPS input to Ariel</a:t>
            </a:r>
            <a:endParaRPr lang="it-IT" dirty="0"/>
          </a:p>
        </p:txBody>
      </p:sp>
      <p:sp>
        <p:nvSpPr>
          <p:cNvPr id="6" name="Segnaposto data 5"/>
          <p:cNvSpPr>
            <a:spLocks noGrp="1"/>
          </p:cNvSpPr>
          <p:nvPr>
            <p:ph type="dt" sz="half" idx="10"/>
          </p:nvPr>
        </p:nvSpPr>
        <p:spPr/>
        <p:txBody>
          <a:bodyPr/>
          <a:lstStyle/>
          <a:p>
            <a:r>
              <a:rPr lang="en-US" smtClean="0"/>
              <a:t>ARIEL IT meeting, Roma 3 10 2018</a:t>
            </a:r>
            <a:endParaRPr lang="en-GB"/>
          </a:p>
        </p:txBody>
      </p:sp>
      <p:sp>
        <p:nvSpPr>
          <p:cNvPr id="7" name="Segnaposto piè di pagina 6"/>
          <p:cNvSpPr>
            <a:spLocks noGrp="1"/>
          </p:cNvSpPr>
          <p:nvPr>
            <p:ph type="ftr" sz="quarter" idx="11"/>
          </p:nvPr>
        </p:nvSpPr>
        <p:spPr/>
        <p:txBody>
          <a:bodyPr/>
          <a:lstStyle/>
          <a:p>
            <a:r>
              <a:rPr lang="en-GB" smtClean="0"/>
              <a:t>Isabella Pagano</a:t>
            </a:r>
            <a:endParaRPr lang="en-GB"/>
          </a:p>
        </p:txBody>
      </p:sp>
      <p:pic>
        <p:nvPicPr>
          <p:cNvPr id="8" name="Immagine 7" descr="cheops_mission_logonotext.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600" y="188640"/>
            <a:ext cx="1256526" cy="1058528"/>
          </a:xfrm>
          <a:prstGeom prst="rect">
            <a:avLst/>
          </a:prstGeom>
        </p:spPr>
      </p:pic>
    </p:spTree>
    <p:extLst>
      <p:ext uri="{BB962C8B-B14F-4D97-AF65-F5344CB8AC3E}">
        <p14:creationId xmlns:p14="http://schemas.microsoft.com/office/powerpoint/2010/main" val="68650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p:txBody>
          <a:bodyPr>
            <a:normAutofit fontScale="85000" lnSpcReduction="20000"/>
          </a:bodyPr>
          <a:lstStyle/>
          <a:p>
            <a:r>
              <a:rPr lang="en-US" dirty="0">
                <a:effectLst/>
              </a:rPr>
              <a:t>The complementarity with TESS is </a:t>
            </a:r>
            <a:r>
              <a:rPr lang="en-US" dirty="0" smtClean="0">
                <a:effectLst/>
              </a:rPr>
              <a:t>very </a:t>
            </a:r>
            <a:r>
              <a:rPr lang="en-US" dirty="0">
                <a:effectLst/>
              </a:rPr>
              <a:t>high. CHEOPS </a:t>
            </a:r>
            <a:r>
              <a:rPr lang="en-US" dirty="0" smtClean="0">
                <a:effectLst/>
              </a:rPr>
              <a:t>can: </a:t>
            </a:r>
          </a:p>
          <a:p>
            <a:pPr marL="1028700" lvl="1" indent="-571500">
              <a:buFont typeface="+mj-lt"/>
              <a:buAutoNum type="romanLcPeriod"/>
            </a:pPr>
            <a:r>
              <a:rPr lang="en-US" dirty="0">
                <a:effectLst/>
              </a:rPr>
              <a:t>C</a:t>
            </a:r>
            <a:r>
              <a:rPr lang="en-US" dirty="0" smtClean="0">
                <a:effectLst/>
              </a:rPr>
              <a:t>onfirm </a:t>
            </a:r>
            <a:r>
              <a:rPr lang="en-US" dirty="0">
                <a:effectLst/>
              </a:rPr>
              <a:t>single-transit candidates for very bright targets; </a:t>
            </a:r>
            <a:endParaRPr lang="en-US" dirty="0" smtClean="0">
              <a:effectLst/>
            </a:endParaRPr>
          </a:p>
          <a:p>
            <a:pPr marL="1028700" lvl="1" indent="-571500">
              <a:buFont typeface="+mj-lt"/>
              <a:buAutoNum type="romanLcPeriod"/>
            </a:pPr>
            <a:r>
              <a:rPr lang="en-US" dirty="0">
                <a:effectLst/>
              </a:rPr>
              <a:t>R</a:t>
            </a:r>
            <a:r>
              <a:rPr lang="en-US" dirty="0" smtClean="0">
                <a:effectLst/>
              </a:rPr>
              <a:t>efine </a:t>
            </a:r>
            <a:r>
              <a:rPr lang="en-US" dirty="0">
                <a:effectLst/>
              </a:rPr>
              <a:t>ephemerides of targets with </a:t>
            </a:r>
            <a:r>
              <a:rPr lang="en-US" dirty="0" smtClean="0">
                <a:effectLst/>
              </a:rPr>
              <a:t>1 or 2 </a:t>
            </a:r>
            <a:r>
              <a:rPr lang="en-US" dirty="0">
                <a:effectLst/>
              </a:rPr>
              <a:t>TESS transits, whose drift is typically 1 hour per year, with great benefit to JWST and Ariel follow up</a:t>
            </a:r>
            <a:r>
              <a:rPr lang="en-US" dirty="0" smtClean="0">
                <a:effectLst/>
              </a:rPr>
              <a:t>;</a:t>
            </a:r>
          </a:p>
          <a:p>
            <a:pPr marL="1028700" lvl="1" indent="-571500">
              <a:buFont typeface="+mj-lt"/>
              <a:buAutoNum type="romanLcPeriod"/>
            </a:pPr>
            <a:r>
              <a:rPr lang="en-US" dirty="0">
                <a:effectLst/>
              </a:rPr>
              <a:t>I</a:t>
            </a:r>
            <a:r>
              <a:rPr lang="en-US" dirty="0" smtClean="0">
                <a:effectLst/>
              </a:rPr>
              <a:t>mprove </a:t>
            </a:r>
            <a:r>
              <a:rPr lang="en-US" dirty="0">
                <a:effectLst/>
              </a:rPr>
              <a:t>the physical properties – mainly the accuracy of the radius - of a large number of candidate/discovered planets with a low number of TESS transits</a:t>
            </a:r>
            <a:r>
              <a:rPr lang="en-US" dirty="0" smtClean="0">
                <a:effectLst/>
              </a:rPr>
              <a:t>.</a:t>
            </a:r>
          </a:p>
          <a:p>
            <a:pPr marL="1028700" lvl="1" indent="-571500">
              <a:buFont typeface="+mj-lt"/>
              <a:buAutoNum type="romanLcPeriod"/>
            </a:pPr>
            <a:r>
              <a:rPr lang="en-US" dirty="0" smtClean="0">
                <a:effectLst/>
              </a:rPr>
              <a:t>Measure the TTV masses of (TESS) multi-planetary systems.</a:t>
            </a:r>
            <a:endParaRPr lang="en-US" dirty="0">
              <a:effectLst/>
            </a:endParaRPr>
          </a:p>
          <a:p>
            <a:endParaRPr lang="it-IT" dirty="0"/>
          </a:p>
        </p:txBody>
      </p:sp>
      <p:sp>
        <p:nvSpPr>
          <p:cNvPr id="4" name="Titolo 3"/>
          <p:cNvSpPr>
            <a:spLocks noGrp="1"/>
          </p:cNvSpPr>
          <p:nvPr>
            <p:ph type="title"/>
          </p:nvPr>
        </p:nvSpPr>
        <p:spPr/>
        <p:txBody>
          <a:bodyPr/>
          <a:lstStyle/>
          <a:p>
            <a:r>
              <a:rPr lang="it-IT" sz="3600" dirty="0" smtClean="0"/>
              <a:t>CHEOPS </a:t>
            </a:r>
            <a:r>
              <a:rPr lang="it-IT" sz="3600" dirty="0" smtClean="0"/>
              <a:t>- TESS </a:t>
            </a:r>
            <a:r>
              <a:rPr lang="it-IT" sz="3600" dirty="0" err="1" smtClean="0"/>
              <a:t>complementarity</a:t>
            </a:r>
            <a:endParaRPr lang="it-IT" sz="3600" dirty="0"/>
          </a:p>
        </p:txBody>
      </p:sp>
      <p:sp>
        <p:nvSpPr>
          <p:cNvPr id="6" name="Segnaposto data 5"/>
          <p:cNvSpPr>
            <a:spLocks noGrp="1"/>
          </p:cNvSpPr>
          <p:nvPr>
            <p:ph type="dt" sz="half" idx="10"/>
          </p:nvPr>
        </p:nvSpPr>
        <p:spPr/>
        <p:txBody>
          <a:bodyPr/>
          <a:lstStyle/>
          <a:p>
            <a:r>
              <a:rPr lang="en-US" smtClean="0"/>
              <a:t>ARIEL IT meeting, Roma 3 10 2018</a:t>
            </a:r>
            <a:endParaRPr lang="en-GB"/>
          </a:p>
        </p:txBody>
      </p:sp>
      <p:sp>
        <p:nvSpPr>
          <p:cNvPr id="7" name="Segnaposto piè di pagina 6"/>
          <p:cNvSpPr>
            <a:spLocks noGrp="1"/>
          </p:cNvSpPr>
          <p:nvPr>
            <p:ph type="ftr" sz="quarter" idx="11"/>
          </p:nvPr>
        </p:nvSpPr>
        <p:spPr/>
        <p:txBody>
          <a:bodyPr/>
          <a:lstStyle/>
          <a:p>
            <a:r>
              <a:rPr lang="en-GB" smtClean="0"/>
              <a:t>Isabella Pagano</a:t>
            </a:r>
            <a:endParaRPr lang="en-GB"/>
          </a:p>
        </p:txBody>
      </p:sp>
      <p:pic>
        <p:nvPicPr>
          <p:cNvPr id="8" name="Immagine 7" descr="cheops_mission_logonotext.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2040" y="5661248"/>
            <a:ext cx="1256526" cy="1058528"/>
          </a:xfrm>
          <a:prstGeom prst="rect">
            <a:avLst/>
          </a:prstGeom>
        </p:spPr>
      </p:pic>
    </p:spTree>
    <p:extLst>
      <p:ext uri="{BB962C8B-B14F-4D97-AF65-F5344CB8AC3E}">
        <p14:creationId xmlns:p14="http://schemas.microsoft.com/office/powerpoint/2010/main" val="2191861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85000" lnSpcReduction="10000"/>
          </a:bodyPr>
          <a:lstStyle/>
          <a:p>
            <a:r>
              <a:rPr lang="en-GB" sz="2800" dirty="0">
                <a:effectLst/>
              </a:rPr>
              <a:t>A part from TESS targets that will populate its input catalogue, CHEOPS has two main typology of targets</a:t>
            </a:r>
            <a:r>
              <a:rPr lang="en-GB" sz="2800" dirty="0" smtClean="0">
                <a:effectLst/>
              </a:rPr>
              <a:t>:</a:t>
            </a:r>
          </a:p>
          <a:p>
            <a:pPr marL="571500" indent="-571500">
              <a:buFont typeface="+mj-lt"/>
              <a:buAutoNum type="romanLcPeriod"/>
            </a:pPr>
            <a:r>
              <a:rPr lang="en-GB" sz="2800" dirty="0" smtClean="0">
                <a:effectLst/>
              </a:rPr>
              <a:t> </a:t>
            </a:r>
            <a:r>
              <a:rPr lang="en-GB" sz="2800" b="1" dirty="0" smtClean="0">
                <a:effectLst/>
              </a:rPr>
              <a:t>~</a:t>
            </a:r>
            <a:r>
              <a:rPr lang="en-GB" sz="2800" b="1" dirty="0">
                <a:effectLst/>
              </a:rPr>
              <a:t>100 very bright stars (6≤V≤9 mag) </a:t>
            </a:r>
            <a:r>
              <a:rPr lang="en-GB" sz="2800" dirty="0">
                <a:effectLst/>
              </a:rPr>
              <a:t>with known planet(s) from RV searches, including hot and warm super-Earths (SE), temperate, warm and hot sub-</a:t>
            </a:r>
            <a:r>
              <a:rPr lang="en-GB" sz="2800" dirty="0" err="1">
                <a:effectLst/>
              </a:rPr>
              <a:t>Neptunian</a:t>
            </a:r>
            <a:r>
              <a:rPr lang="en-GB" sz="2800" dirty="0">
                <a:effectLst/>
              </a:rPr>
              <a:t> (SN), </a:t>
            </a:r>
            <a:r>
              <a:rPr lang="en-GB" sz="2800" dirty="0" err="1">
                <a:effectLst/>
              </a:rPr>
              <a:t>Neptunians</a:t>
            </a:r>
            <a:r>
              <a:rPr lang="en-GB" sz="2800" dirty="0">
                <a:effectLst/>
              </a:rPr>
              <a:t> (N), and </a:t>
            </a:r>
            <a:r>
              <a:rPr lang="en-GB" sz="2800" dirty="0" err="1">
                <a:effectLst/>
              </a:rPr>
              <a:t>Jovians</a:t>
            </a:r>
            <a:r>
              <a:rPr lang="en-GB" sz="2800" dirty="0">
                <a:effectLst/>
              </a:rPr>
              <a:t> (J)</a:t>
            </a:r>
            <a:r>
              <a:rPr lang="en-GB" sz="2800" dirty="0" smtClean="0">
                <a:effectLst/>
              </a:rPr>
              <a:t>; </a:t>
            </a:r>
          </a:p>
          <a:p>
            <a:pPr marL="571500" indent="-571500">
              <a:buFont typeface="+mj-lt"/>
              <a:buAutoNum type="romanLcPeriod"/>
            </a:pPr>
            <a:r>
              <a:rPr lang="en-GB" sz="2800" b="1" dirty="0" smtClean="0">
                <a:effectLst/>
              </a:rPr>
              <a:t>~</a:t>
            </a:r>
            <a:r>
              <a:rPr lang="en-GB" sz="2800" b="1" dirty="0">
                <a:effectLst/>
              </a:rPr>
              <a:t>150 bright stars (V≤12 mag) with a known transit </a:t>
            </a:r>
            <a:r>
              <a:rPr lang="en-GB" sz="2800" dirty="0">
                <a:effectLst/>
              </a:rPr>
              <a:t>from transit surveys. Among the latter, </a:t>
            </a:r>
            <a:r>
              <a:rPr lang="en-GB" sz="2800" dirty="0" smtClean="0">
                <a:effectLst/>
              </a:rPr>
              <a:t>according to the present CHEOPS catalogue, ~ </a:t>
            </a:r>
            <a:r>
              <a:rPr lang="en-GB" sz="2800" dirty="0">
                <a:effectLst/>
              </a:rPr>
              <a:t>80 hot </a:t>
            </a:r>
            <a:r>
              <a:rPr lang="en-GB" sz="2800" dirty="0" err="1">
                <a:effectLst/>
              </a:rPr>
              <a:t>Jovians</a:t>
            </a:r>
            <a:r>
              <a:rPr lang="en-GB" sz="2800" dirty="0">
                <a:effectLst/>
              </a:rPr>
              <a:t>, ~10 temperate or warm, and ~10 hot low-size planet (SE, SN, N) will be accessible to Ariel.</a:t>
            </a:r>
            <a:endParaRPr lang="en-US" sz="2800" dirty="0">
              <a:effectLst/>
            </a:endParaRPr>
          </a:p>
        </p:txBody>
      </p:sp>
      <p:sp>
        <p:nvSpPr>
          <p:cNvPr id="3" name="Titolo 2"/>
          <p:cNvSpPr>
            <a:spLocks noGrp="1"/>
          </p:cNvSpPr>
          <p:nvPr>
            <p:ph type="title"/>
          </p:nvPr>
        </p:nvSpPr>
        <p:spPr>
          <a:xfrm>
            <a:off x="2699792" y="188640"/>
            <a:ext cx="7509520" cy="1143000"/>
          </a:xfrm>
        </p:spPr>
        <p:txBody>
          <a:bodyPr/>
          <a:lstStyle/>
          <a:p>
            <a:r>
              <a:rPr lang="en-GB" dirty="0" smtClean="0"/>
              <a:t>CHEOPS targets</a:t>
            </a:r>
            <a:endParaRPr lang="en-GB" dirty="0"/>
          </a:p>
        </p:txBody>
      </p:sp>
      <p:sp>
        <p:nvSpPr>
          <p:cNvPr id="4" name="Segnaposto data 3"/>
          <p:cNvSpPr>
            <a:spLocks noGrp="1"/>
          </p:cNvSpPr>
          <p:nvPr>
            <p:ph type="dt" sz="half" idx="10"/>
          </p:nvPr>
        </p:nvSpPr>
        <p:spPr/>
        <p:txBody>
          <a:bodyPr/>
          <a:lstStyle/>
          <a:p>
            <a:r>
              <a:rPr lang="en-US" smtClean="0"/>
              <a:t>ARIEL IT meeting, Roma 3 10 2018</a:t>
            </a:r>
            <a:endParaRPr lang="en-GB"/>
          </a:p>
        </p:txBody>
      </p:sp>
      <p:sp>
        <p:nvSpPr>
          <p:cNvPr id="5" name="Segnaposto piè di pagina 4"/>
          <p:cNvSpPr>
            <a:spLocks noGrp="1"/>
          </p:cNvSpPr>
          <p:nvPr>
            <p:ph type="ftr" sz="quarter" idx="11"/>
          </p:nvPr>
        </p:nvSpPr>
        <p:spPr/>
        <p:txBody>
          <a:bodyPr/>
          <a:lstStyle/>
          <a:p>
            <a:r>
              <a:rPr lang="en-GB" smtClean="0"/>
              <a:t>Isabella Pagano</a:t>
            </a:r>
            <a:endParaRPr lang="en-GB"/>
          </a:p>
        </p:txBody>
      </p:sp>
      <p:pic>
        <p:nvPicPr>
          <p:cNvPr id="6" name="Immagine 5" descr="cheops_mission_logonotext.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616" y="188640"/>
            <a:ext cx="1256526" cy="1058528"/>
          </a:xfrm>
          <a:prstGeom prst="rect">
            <a:avLst/>
          </a:prstGeom>
        </p:spPr>
      </p:pic>
    </p:spTree>
    <p:extLst>
      <p:ext uri="{BB962C8B-B14F-4D97-AF65-F5344CB8AC3E}">
        <p14:creationId xmlns:p14="http://schemas.microsoft.com/office/powerpoint/2010/main" val="27003423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2339752" y="188640"/>
            <a:ext cx="6552728" cy="1143000"/>
          </a:xfrm>
        </p:spPr>
        <p:txBody>
          <a:bodyPr/>
          <a:lstStyle/>
          <a:p>
            <a:r>
              <a:rPr lang="it-IT" dirty="0" smtClean="0"/>
              <a:t>CHEOPS </a:t>
            </a:r>
            <a:r>
              <a:rPr lang="it-IT" dirty="0" smtClean="0">
                <a:sym typeface="Wingdings"/>
              </a:rPr>
              <a:t> Ariel</a:t>
            </a:r>
            <a:endParaRPr lang="it-IT" dirty="0"/>
          </a:p>
        </p:txBody>
      </p:sp>
      <p:sp>
        <p:nvSpPr>
          <p:cNvPr id="4" name="Segnaposto data 3"/>
          <p:cNvSpPr>
            <a:spLocks noGrp="1"/>
          </p:cNvSpPr>
          <p:nvPr>
            <p:ph type="dt" sz="half" idx="10"/>
          </p:nvPr>
        </p:nvSpPr>
        <p:spPr/>
        <p:txBody>
          <a:bodyPr/>
          <a:lstStyle/>
          <a:p>
            <a:r>
              <a:rPr lang="en-US" smtClean="0"/>
              <a:t>ARIEL IT meeting, Roma 3 10 2018</a:t>
            </a:r>
            <a:endParaRPr lang="en-GB"/>
          </a:p>
        </p:txBody>
      </p:sp>
      <p:sp>
        <p:nvSpPr>
          <p:cNvPr id="5" name="Segnaposto piè di pagina 4"/>
          <p:cNvSpPr>
            <a:spLocks noGrp="1"/>
          </p:cNvSpPr>
          <p:nvPr>
            <p:ph type="ftr" sz="quarter" idx="11"/>
          </p:nvPr>
        </p:nvSpPr>
        <p:spPr/>
        <p:txBody>
          <a:bodyPr/>
          <a:lstStyle/>
          <a:p>
            <a:r>
              <a:rPr lang="en-GB" smtClean="0"/>
              <a:t>Isabella Pagano</a:t>
            </a:r>
            <a:endParaRPr lang="en-GB"/>
          </a:p>
        </p:txBody>
      </p:sp>
      <p:graphicFrame>
        <p:nvGraphicFramePr>
          <p:cNvPr id="7" name="Oggetto 6"/>
          <p:cNvGraphicFramePr>
            <a:graphicFrameLocks noChangeAspect="1"/>
          </p:cNvGraphicFramePr>
          <p:nvPr>
            <p:extLst>
              <p:ext uri="{D42A27DB-BD31-4B8C-83A1-F6EECF244321}">
                <p14:modId xmlns:p14="http://schemas.microsoft.com/office/powerpoint/2010/main" val="2099574471"/>
              </p:ext>
            </p:extLst>
          </p:nvPr>
        </p:nvGraphicFramePr>
        <p:xfrm>
          <a:off x="1454150" y="2166938"/>
          <a:ext cx="7537450" cy="2886075"/>
        </p:xfrm>
        <a:graphic>
          <a:graphicData uri="http://schemas.openxmlformats.org/presentationml/2006/ole">
            <mc:AlternateContent xmlns:mc="http://schemas.openxmlformats.org/markup-compatibility/2006">
              <mc:Choice xmlns:v="urn:schemas-microsoft-com:vml" Requires="v">
                <p:oleObj spid="_x0000_s1068" name="Documento" r:id="rId3" imgW="6235700" imgH="2387600" progId="Word.Document.12">
                  <p:embed/>
                </p:oleObj>
              </mc:Choice>
              <mc:Fallback>
                <p:oleObj name="Documento" r:id="rId3" imgW="6235700" imgH="2387600" progId="Word.Document.12">
                  <p:embed/>
                  <p:pic>
                    <p:nvPicPr>
                      <p:cNvPr id="0" name=""/>
                      <p:cNvPicPr/>
                      <p:nvPr/>
                    </p:nvPicPr>
                    <p:blipFill>
                      <a:blip r:embed="rId4"/>
                      <a:stretch>
                        <a:fillRect/>
                      </a:stretch>
                    </p:blipFill>
                    <p:spPr>
                      <a:xfrm>
                        <a:off x="1454150" y="2166938"/>
                        <a:ext cx="7537450" cy="2886075"/>
                      </a:xfrm>
                      <a:prstGeom prst="rect">
                        <a:avLst/>
                      </a:prstGeom>
                    </p:spPr>
                  </p:pic>
                </p:oleObj>
              </mc:Fallback>
            </mc:AlternateContent>
          </a:graphicData>
        </a:graphic>
      </p:graphicFrame>
      <p:sp>
        <p:nvSpPr>
          <p:cNvPr id="8" name="Rettangolo 7"/>
          <p:cNvSpPr/>
          <p:nvPr/>
        </p:nvSpPr>
        <p:spPr>
          <a:xfrm>
            <a:off x="1547664" y="1844824"/>
            <a:ext cx="6984776" cy="923330"/>
          </a:xfrm>
          <a:prstGeom prst="rect">
            <a:avLst/>
          </a:prstGeom>
        </p:spPr>
        <p:txBody>
          <a:bodyPr wrap="square">
            <a:spAutoFit/>
          </a:bodyPr>
          <a:lstStyle/>
          <a:p>
            <a:r>
              <a:rPr lang="en-GB" dirty="0"/>
              <a:t>Known planets from RV surveys currently in the CHEOPS core program catalogue, that are observable by Ariel in case a transit is identified.</a:t>
            </a:r>
            <a:r>
              <a:rPr lang="en-US" dirty="0"/>
              <a:t> </a:t>
            </a:r>
            <a:endParaRPr lang="it-IT" dirty="0"/>
          </a:p>
        </p:txBody>
      </p:sp>
      <p:sp>
        <p:nvSpPr>
          <p:cNvPr id="2" name="CasellaDiTesto 1"/>
          <p:cNvSpPr txBox="1"/>
          <p:nvPr/>
        </p:nvSpPr>
        <p:spPr>
          <a:xfrm rot="21000319">
            <a:off x="3995936" y="5301208"/>
            <a:ext cx="4176464" cy="92333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dirty="0" smtClean="0"/>
              <a:t>Estimates made at end of 2016</a:t>
            </a:r>
            <a:br>
              <a:rPr lang="en-GB" dirty="0" smtClean="0"/>
            </a:br>
            <a:r>
              <a:rPr lang="en-GB" dirty="0" smtClean="0"/>
              <a:t>to be updated </a:t>
            </a:r>
          </a:p>
          <a:p>
            <a:pPr algn="ctr"/>
            <a:r>
              <a:rPr lang="en-GB" sz="1600" i="1" dirty="0" smtClean="0"/>
              <a:t>(according to CHEOPS IC update) </a:t>
            </a:r>
            <a:endParaRPr lang="en-GB" sz="1600" i="1" dirty="0"/>
          </a:p>
        </p:txBody>
      </p:sp>
      <p:pic>
        <p:nvPicPr>
          <p:cNvPr id="9" name="Immagine 8" descr="cheops_mission_logonotext.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608" y="260648"/>
            <a:ext cx="1256526" cy="1058528"/>
          </a:xfrm>
          <a:prstGeom prst="rect">
            <a:avLst/>
          </a:prstGeom>
        </p:spPr>
      </p:pic>
    </p:spTree>
    <p:extLst>
      <p:ext uri="{BB962C8B-B14F-4D97-AF65-F5344CB8AC3E}">
        <p14:creationId xmlns:p14="http://schemas.microsoft.com/office/powerpoint/2010/main" val="887423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2591272" y="188640"/>
            <a:ext cx="6552728" cy="1143000"/>
          </a:xfrm>
        </p:spPr>
        <p:txBody>
          <a:bodyPr/>
          <a:lstStyle/>
          <a:p>
            <a:r>
              <a:rPr lang="it-IT" dirty="0" smtClean="0"/>
              <a:t>CHEOPS </a:t>
            </a:r>
            <a:r>
              <a:rPr lang="it-IT" dirty="0" smtClean="0">
                <a:sym typeface="Wingdings"/>
              </a:rPr>
              <a:t> Ariel</a:t>
            </a:r>
            <a:endParaRPr lang="it-IT" dirty="0"/>
          </a:p>
        </p:txBody>
      </p:sp>
      <p:sp>
        <p:nvSpPr>
          <p:cNvPr id="4" name="Segnaposto data 3"/>
          <p:cNvSpPr>
            <a:spLocks noGrp="1"/>
          </p:cNvSpPr>
          <p:nvPr>
            <p:ph type="dt" sz="half" idx="10"/>
          </p:nvPr>
        </p:nvSpPr>
        <p:spPr/>
        <p:txBody>
          <a:bodyPr/>
          <a:lstStyle/>
          <a:p>
            <a:r>
              <a:rPr lang="en-US" smtClean="0"/>
              <a:t>ARIEL IT meeting, Roma 3 10 2018</a:t>
            </a:r>
            <a:endParaRPr lang="en-GB"/>
          </a:p>
        </p:txBody>
      </p:sp>
      <p:sp>
        <p:nvSpPr>
          <p:cNvPr id="5" name="Segnaposto piè di pagina 4"/>
          <p:cNvSpPr>
            <a:spLocks noGrp="1"/>
          </p:cNvSpPr>
          <p:nvPr>
            <p:ph type="ftr" sz="quarter" idx="11"/>
          </p:nvPr>
        </p:nvSpPr>
        <p:spPr/>
        <p:txBody>
          <a:bodyPr/>
          <a:lstStyle/>
          <a:p>
            <a:r>
              <a:rPr lang="en-GB" smtClean="0"/>
              <a:t>Isabella Pagano</a:t>
            </a:r>
            <a:endParaRPr lang="en-GB"/>
          </a:p>
        </p:txBody>
      </p:sp>
      <p:sp>
        <p:nvSpPr>
          <p:cNvPr id="8" name="Rettangolo 7"/>
          <p:cNvSpPr/>
          <p:nvPr/>
        </p:nvSpPr>
        <p:spPr>
          <a:xfrm>
            <a:off x="1547664" y="1844824"/>
            <a:ext cx="6984776" cy="1200329"/>
          </a:xfrm>
          <a:prstGeom prst="rect">
            <a:avLst/>
          </a:prstGeom>
        </p:spPr>
        <p:txBody>
          <a:bodyPr wrap="square">
            <a:spAutoFit/>
          </a:bodyPr>
          <a:lstStyle/>
          <a:p>
            <a:r>
              <a:rPr lang="en-GB" dirty="0"/>
              <a:t>Known planets from transit surveys currently in the CHEOPS core program catalogue accessible by Ariel, for which CHEOPS will put quantitative constraint on the upper limit on the planet’s envelope mass.</a:t>
            </a:r>
            <a:r>
              <a:rPr lang="en-US" dirty="0"/>
              <a:t> </a:t>
            </a:r>
            <a:endParaRPr lang="it-IT" dirty="0"/>
          </a:p>
        </p:txBody>
      </p:sp>
      <p:graphicFrame>
        <p:nvGraphicFramePr>
          <p:cNvPr id="2" name="Oggetto 1"/>
          <p:cNvGraphicFramePr>
            <a:graphicFrameLocks noChangeAspect="1"/>
          </p:cNvGraphicFramePr>
          <p:nvPr>
            <p:extLst>
              <p:ext uri="{D42A27DB-BD31-4B8C-83A1-F6EECF244321}">
                <p14:modId xmlns:p14="http://schemas.microsoft.com/office/powerpoint/2010/main" val="2669056665"/>
              </p:ext>
            </p:extLst>
          </p:nvPr>
        </p:nvGraphicFramePr>
        <p:xfrm>
          <a:off x="1403648" y="3284984"/>
          <a:ext cx="7416824" cy="1601188"/>
        </p:xfrm>
        <a:graphic>
          <a:graphicData uri="http://schemas.openxmlformats.org/presentationml/2006/ole">
            <mc:AlternateContent xmlns:mc="http://schemas.openxmlformats.org/markup-compatibility/2006">
              <mc:Choice xmlns:v="urn:schemas-microsoft-com:vml" Requires="v">
                <p:oleObj spid="_x0000_s2093" name="Documento" r:id="rId3" imgW="6235700" imgH="1346200" progId="Word.Document.12">
                  <p:embed/>
                </p:oleObj>
              </mc:Choice>
              <mc:Fallback>
                <p:oleObj name="Documento" r:id="rId3" imgW="6235700" imgH="1346200" progId="Word.Document.12">
                  <p:embed/>
                  <p:pic>
                    <p:nvPicPr>
                      <p:cNvPr id="0" name=""/>
                      <p:cNvPicPr/>
                      <p:nvPr/>
                    </p:nvPicPr>
                    <p:blipFill>
                      <a:blip r:embed="rId4"/>
                      <a:stretch>
                        <a:fillRect/>
                      </a:stretch>
                    </p:blipFill>
                    <p:spPr>
                      <a:xfrm>
                        <a:off x="1403648" y="3284984"/>
                        <a:ext cx="7416824" cy="1601188"/>
                      </a:xfrm>
                      <a:prstGeom prst="rect">
                        <a:avLst/>
                      </a:prstGeom>
                    </p:spPr>
                  </p:pic>
                </p:oleObj>
              </mc:Fallback>
            </mc:AlternateContent>
          </a:graphicData>
        </a:graphic>
      </p:graphicFrame>
      <p:sp>
        <p:nvSpPr>
          <p:cNvPr id="7" name="CasellaDiTesto 6"/>
          <p:cNvSpPr txBox="1"/>
          <p:nvPr/>
        </p:nvSpPr>
        <p:spPr>
          <a:xfrm rot="21000319">
            <a:off x="3995936" y="5301208"/>
            <a:ext cx="4176464" cy="92333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dirty="0" smtClean="0"/>
              <a:t>Estimates made at end of 2016</a:t>
            </a:r>
            <a:br>
              <a:rPr lang="en-GB" dirty="0" smtClean="0"/>
            </a:br>
            <a:r>
              <a:rPr lang="en-GB" dirty="0" smtClean="0"/>
              <a:t>to be updated </a:t>
            </a:r>
          </a:p>
          <a:p>
            <a:pPr algn="ctr"/>
            <a:r>
              <a:rPr lang="en-GB" sz="1600" i="1" dirty="0" smtClean="0"/>
              <a:t>(according to CHEOPS IC update) </a:t>
            </a:r>
            <a:endParaRPr lang="en-GB" sz="1600" i="1" dirty="0"/>
          </a:p>
        </p:txBody>
      </p:sp>
      <p:pic>
        <p:nvPicPr>
          <p:cNvPr id="9" name="Immagine 8" descr="cheops_mission_logonotext.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7624" y="332656"/>
            <a:ext cx="1256526" cy="1058528"/>
          </a:xfrm>
          <a:prstGeom prst="rect">
            <a:avLst/>
          </a:prstGeom>
        </p:spPr>
      </p:pic>
    </p:spTree>
    <p:extLst>
      <p:ext uri="{BB962C8B-B14F-4D97-AF65-F5344CB8AC3E}">
        <p14:creationId xmlns:p14="http://schemas.microsoft.com/office/powerpoint/2010/main" val="11856180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1187624" y="1340768"/>
            <a:ext cx="7499176" cy="4525963"/>
          </a:xfrm>
        </p:spPr>
        <p:txBody>
          <a:bodyPr>
            <a:normAutofit lnSpcReduction="10000"/>
          </a:bodyPr>
          <a:lstStyle/>
          <a:p>
            <a:r>
              <a:rPr lang="en-GB" sz="2800" dirty="0" smtClean="0"/>
              <a:t>CHEOPS </a:t>
            </a:r>
            <a:r>
              <a:rPr lang="en-GB" sz="2800" dirty="0"/>
              <a:t>mission operation is conceived in order </a:t>
            </a:r>
            <a:r>
              <a:rPr lang="en-GB" sz="2800" dirty="0" smtClean="0"/>
              <a:t>to adjust </a:t>
            </a:r>
            <a:r>
              <a:rPr lang="en-GB" sz="2800" dirty="0"/>
              <a:t>the program to accommodate new and interesting objects. </a:t>
            </a:r>
            <a:r>
              <a:rPr lang="en-GB" sz="2800" dirty="0" smtClean="0"/>
              <a:t>E.g.:</a:t>
            </a:r>
          </a:p>
          <a:p>
            <a:pPr lvl="1"/>
            <a:r>
              <a:rPr lang="en-GB" sz="2400" dirty="0" smtClean="0"/>
              <a:t>CHEOPS can follow</a:t>
            </a:r>
            <a:r>
              <a:rPr lang="en-GB" sz="2400" dirty="0"/>
              <a:t>-up any new targets identified by TESS requiring more data, </a:t>
            </a:r>
            <a:endParaRPr lang="en-GB" sz="2400" dirty="0" smtClean="0"/>
          </a:p>
          <a:p>
            <a:pPr lvl="1"/>
            <a:r>
              <a:rPr lang="en-GB" sz="2400" dirty="0" smtClean="0"/>
              <a:t>Include </a:t>
            </a:r>
            <a:r>
              <a:rPr lang="en-GB" sz="2400" dirty="0"/>
              <a:t>in </a:t>
            </a:r>
            <a:r>
              <a:rPr lang="en-GB" sz="2400" dirty="0" smtClean="0"/>
              <a:t>its schedule </a:t>
            </a:r>
            <a:r>
              <a:rPr lang="en-GB" sz="2400" dirty="0"/>
              <a:t>any new interesting targets whose characterization could </a:t>
            </a:r>
            <a:r>
              <a:rPr lang="en-GB" sz="2400" dirty="0" smtClean="0"/>
              <a:t>be interesting to plan </a:t>
            </a:r>
            <a:r>
              <a:rPr lang="en-GB" sz="2400" dirty="0"/>
              <a:t>follow up spectroscopic measurements</a:t>
            </a:r>
            <a:r>
              <a:rPr lang="en-GB" sz="2400" dirty="0" smtClean="0"/>
              <a:t>.</a:t>
            </a:r>
          </a:p>
          <a:p>
            <a:r>
              <a:rPr lang="en-GB" dirty="0" smtClean="0">
                <a:solidFill>
                  <a:srgbClr val="FF6600"/>
                </a:solidFill>
              </a:rPr>
              <a:t>The CHEOPS input catalogue can be optimized almost in real time (weekly basis)</a:t>
            </a:r>
            <a:endParaRPr lang="en-GB" dirty="0">
              <a:solidFill>
                <a:srgbClr val="FF6600"/>
              </a:solidFill>
            </a:endParaRPr>
          </a:p>
        </p:txBody>
      </p:sp>
      <p:sp>
        <p:nvSpPr>
          <p:cNvPr id="3" name="Titolo 2"/>
          <p:cNvSpPr>
            <a:spLocks noGrp="1"/>
          </p:cNvSpPr>
          <p:nvPr>
            <p:ph type="title"/>
          </p:nvPr>
        </p:nvSpPr>
        <p:spPr>
          <a:xfrm>
            <a:off x="2555776" y="116632"/>
            <a:ext cx="7509520" cy="1143000"/>
          </a:xfrm>
        </p:spPr>
        <p:txBody>
          <a:bodyPr/>
          <a:lstStyle/>
          <a:p>
            <a:r>
              <a:rPr lang="en-GB" dirty="0" smtClean="0"/>
              <a:t>CHEOPS flexibility</a:t>
            </a:r>
            <a:endParaRPr lang="en-GB" dirty="0"/>
          </a:p>
        </p:txBody>
      </p:sp>
      <p:sp>
        <p:nvSpPr>
          <p:cNvPr id="4" name="Segnaposto data 3"/>
          <p:cNvSpPr>
            <a:spLocks noGrp="1"/>
          </p:cNvSpPr>
          <p:nvPr>
            <p:ph type="dt" sz="half" idx="10"/>
          </p:nvPr>
        </p:nvSpPr>
        <p:spPr/>
        <p:txBody>
          <a:bodyPr/>
          <a:lstStyle/>
          <a:p>
            <a:r>
              <a:rPr lang="en-US" smtClean="0"/>
              <a:t>ARIEL IT meeting, Roma 3 10 2018</a:t>
            </a:r>
            <a:endParaRPr lang="en-GB"/>
          </a:p>
        </p:txBody>
      </p:sp>
      <p:sp>
        <p:nvSpPr>
          <p:cNvPr id="5" name="Segnaposto piè di pagina 4"/>
          <p:cNvSpPr>
            <a:spLocks noGrp="1"/>
          </p:cNvSpPr>
          <p:nvPr>
            <p:ph type="ftr" sz="quarter" idx="11"/>
          </p:nvPr>
        </p:nvSpPr>
        <p:spPr/>
        <p:txBody>
          <a:bodyPr/>
          <a:lstStyle/>
          <a:p>
            <a:r>
              <a:rPr lang="en-GB" smtClean="0"/>
              <a:t>Isabella Pagano</a:t>
            </a:r>
            <a:endParaRPr lang="en-GB"/>
          </a:p>
        </p:txBody>
      </p:sp>
      <p:sp>
        <p:nvSpPr>
          <p:cNvPr id="6" name="Rettangolo 5"/>
          <p:cNvSpPr/>
          <p:nvPr/>
        </p:nvSpPr>
        <p:spPr>
          <a:xfrm>
            <a:off x="1403648" y="3356992"/>
            <a:ext cx="7344816" cy="1080120"/>
          </a:xfrm>
          <a:prstGeom prst="rect">
            <a:avLst/>
          </a:prstGeom>
          <a:gradFill flip="none" rotWithShape="1">
            <a:gsLst>
              <a:gs pos="0">
                <a:schemeClr val="accent1">
                  <a:shade val="51000"/>
                  <a:satMod val="130000"/>
                  <a:alpha val="34000"/>
                </a:schemeClr>
              </a:gs>
              <a:gs pos="80000">
                <a:schemeClr val="accent1">
                  <a:shade val="93000"/>
                  <a:satMod val="130000"/>
                  <a:alpha val="34000"/>
                </a:schemeClr>
              </a:gs>
              <a:gs pos="100000">
                <a:schemeClr val="accent1">
                  <a:shade val="94000"/>
                  <a:satMod val="135000"/>
                  <a:alpha val="34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Immagine 6" descr="cheops_mission_logonotext.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616" y="260648"/>
            <a:ext cx="1256526" cy="1058528"/>
          </a:xfrm>
          <a:prstGeom prst="rect">
            <a:avLst/>
          </a:prstGeom>
        </p:spPr>
      </p:pic>
    </p:spTree>
    <p:extLst>
      <p:ext uri="{BB962C8B-B14F-4D97-AF65-F5344CB8AC3E}">
        <p14:creationId xmlns:p14="http://schemas.microsoft.com/office/powerpoint/2010/main" val="1655126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2" name="Shape 1932"/>
          <p:cNvSpPr>
            <a:spLocks noGrp="1"/>
          </p:cNvSpPr>
          <p:nvPr>
            <p:ph type="title"/>
          </p:nvPr>
        </p:nvSpPr>
        <p:spPr>
          <a:xfrm>
            <a:off x="1259632" y="0"/>
            <a:ext cx="6923113" cy="1296146"/>
          </a:xfrm>
          <a:prstGeom prst="rect">
            <a:avLst/>
          </a:prstGeom>
        </p:spPr>
        <p:txBody>
          <a:bodyPr lIns="0" tIns="0" rIns="0" bIns="0">
            <a:noAutofit/>
          </a:bodyPr>
          <a:lstStyle/>
          <a:p>
            <a:pPr lvl="0">
              <a:lnSpc>
                <a:spcPct val="120000"/>
              </a:lnSpc>
              <a:defRPr sz="1800" b="0">
                <a:effectLst/>
              </a:defRPr>
            </a:pPr>
            <a:r>
              <a:rPr sz="3200" b="1" dirty="0" smtClean="0">
                <a:effectLst>
                  <a:outerShdw blurRad="50800" dist="38100" dir="2700000" rotWithShape="0">
                    <a:srgbClr val="000000">
                      <a:alpha val="40000"/>
                    </a:srgbClr>
                  </a:outerShdw>
                </a:effectLst>
              </a:rPr>
              <a:t>PLATO</a:t>
            </a:r>
            <a:r>
              <a:rPr lang="it-IT" sz="2000" b="1" dirty="0" smtClean="0">
                <a:effectLst>
                  <a:outerShdw blurRad="50800" dist="38100" dir="2700000" rotWithShape="0">
                    <a:srgbClr val="000000">
                      <a:alpha val="40000"/>
                    </a:srgbClr>
                  </a:outerShdw>
                </a:effectLst>
              </a:rPr>
              <a:t/>
            </a:r>
            <a:br>
              <a:rPr lang="it-IT" sz="2000" b="1" dirty="0" smtClean="0">
                <a:effectLst>
                  <a:outerShdw blurRad="50800" dist="38100" dir="2700000" rotWithShape="0">
                    <a:srgbClr val="000000">
                      <a:alpha val="40000"/>
                    </a:srgbClr>
                  </a:outerShdw>
                </a:effectLst>
              </a:rPr>
            </a:br>
            <a:r>
              <a:rPr sz="2400" b="1" dirty="0" smtClean="0">
                <a:solidFill>
                  <a:srgbClr val="FF6600"/>
                </a:solidFill>
                <a:effectLst>
                  <a:outerShdw blurRad="50800" dist="38100" dir="2700000" rotWithShape="0">
                    <a:srgbClr val="000000">
                      <a:alpha val="40000"/>
                    </a:srgbClr>
                  </a:outerShdw>
                </a:effectLst>
              </a:rPr>
              <a:t>PLA</a:t>
            </a:r>
            <a:r>
              <a:rPr sz="2400" b="1" dirty="0" smtClean="0">
                <a:effectLst>
                  <a:outerShdw blurRad="50800" dist="38100" dir="2700000" rotWithShape="0">
                    <a:srgbClr val="000000">
                      <a:alpha val="40000"/>
                    </a:srgbClr>
                  </a:outerShdw>
                </a:effectLst>
              </a:rPr>
              <a:t>netary </a:t>
            </a:r>
            <a:r>
              <a:rPr sz="2400" b="1" dirty="0">
                <a:solidFill>
                  <a:srgbClr val="FF6600"/>
                </a:solidFill>
                <a:effectLst>
                  <a:outerShdw blurRad="50800" dist="38100" dir="2700000" rotWithShape="0">
                    <a:srgbClr val="000000">
                      <a:alpha val="40000"/>
                    </a:srgbClr>
                  </a:outerShdw>
                </a:effectLst>
              </a:rPr>
              <a:t>T</a:t>
            </a:r>
            <a:r>
              <a:rPr sz="2400" b="1" dirty="0">
                <a:effectLst>
                  <a:outerShdw blurRad="50800" dist="38100" dir="2700000" rotWithShape="0">
                    <a:srgbClr val="000000">
                      <a:alpha val="40000"/>
                    </a:srgbClr>
                  </a:outerShdw>
                </a:effectLst>
              </a:rPr>
              <a:t>ransits &amp; </a:t>
            </a:r>
            <a:r>
              <a:rPr sz="2400" b="1" dirty="0">
                <a:solidFill>
                  <a:srgbClr val="FF6600"/>
                </a:solidFill>
                <a:effectLst>
                  <a:outerShdw blurRad="50800" dist="38100" dir="2700000" rotWithShape="0">
                    <a:srgbClr val="000000">
                      <a:alpha val="40000"/>
                    </a:srgbClr>
                  </a:outerShdw>
                </a:effectLst>
              </a:rPr>
              <a:t>O</a:t>
            </a:r>
            <a:r>
              <a:rPr sz="2400" b="1" dirty="0">
                <a:effectLst>
                  <a:outerShdw blurRad="50800" dist="38100" dir="2700000" rotWithShape="0">
                    <a:srgbClr val="000000">
                      <a:alpha val="40000"/>
                    </a:srgbClr>
                  </a:outerShdw>
                </a:effectLst>
              </a:rPr>
              <a:t>scillations of Stars</a:t>
            </a:r>
          </a:p>
        </p:txBody>
      </p:sp>
      <p:sp>
        <p:nvSpPr>
          <p:cNvPr id="1933" name="Shape 1933"/>
          <p:cNvSpPr>
            <a:spLocks noGrp="1"/>
          </p:cNvSpPr>
          <p:nvPr>
            <p:ph type="body" idx="1"/>
          </p:nvPr>
        </p:nvSpPr>
        <p:spPr>
          <a:xfrm>
            <a:off x="755576" y="1268760"/>
            <a:ext cx="7499176" cy="4968554"/>
          </a:xfrm>
          <a:prstGeom prst="rect">
            <a:avLst/>
          </a:prstGeom>
        </p:spPr>
        <p:txBody>
          <a:bodyPr>
            <a:normAutofit fontScale="92500" lnSpcReduction="10000"/>
          </a:bodyPr>
          <a:lstStyle/>
          <a:p>
            <a:pPr marL="657891" lvl="1" indent="-202261">
              <a:lnSpc>
                <a:spcPct val="120000"/>
              </a:lnSpc>
              <a:spcBef>
                <a:spcPts val="0"/>
              </a:spcBef>
              <a:defRPr sz="1800" b="0">
                <a:effectLst/>
              </a:defRPr>
            </a:pPr>
            <a:r>
              <a:rPr sz="2000" dirty="0">
                <a:effectLst>
                  <a:outerShdw blurRad="50800" dist="38100" dir="2700000" rotWithShape="0">
                    <a:srgbClr val="000000">
                      <a:alpha val="40000"/>
                    </a:srgbClr>
                  </a:outerShdw>
                </a:effectLst>
              </a:rPr>
              <a:t>M class mission (M3)</a:t>
            </a:r>
            <a:endParaRPr sz="2800" b="1" dirty="0">
              <a:effectLst>
                <a:outerShdw blurRad="50800" dist="38100" dir="2700000" rotWithShape="0">
                  <a:srgbClr val="000000">
                    <a:alpha val="40000"/>
                  </a:srgbClr>
                </a:outerShdw>
              </a:effectLst>
            </a:endParaRPr>
          </a:p>
          <a:p>
            <a:pPr marL="657891" lvl="1" indent="-202261">
              <a:lnSpc>
                <a:spcPct val="120000"/>
              </a:lnSpc>
              <a:spcBef>
                <a:spcPts val="0"/>
              </a:spcBef>
              <a:defRPr sz="1800" b="0">
                <a:effectLst/>
              </a:defRPr>
            </a:pPr>
            <a:r>
              <a:rPr sz="2000" dirty="0"/>
              <a:t>Budget envelope  ~ 650 M€  (≤ 500 M€ from ESA)</a:t>
            </a:r>
            <a:endParaRPr sz="2800" b="1" dirty="0">
              <a:effectLst>
                <a:outerShdw blurRad="50800" dist="38100" dir="2700000" rotWithShape="0">
                  <a:srgbClr val="000000">
                    <a:alpha val="40000"/>
                  </a:srgbClr>
                </a:outerShdw>
              </a:effectLst>
            </a:endParaRPr>
          </a:p>
          <a:p>
            <a:pPr marL="657891" lvl="1" indent="-202261">
              <a:lnSpc>
                <a:spcPct val="120000"/>
              </a:lnSpc>
              <a:spcBef>
                <a:spcPts val="0"/>
              </a:spcBef>
              <a:defRPr sz="1800" b="0">
                <a:effectLst/>
              </a:defRPr>
            </a:pPr>
            <a:r>
              <a:rPr sz="2000" dirty="0"/>
              <a:t>Launch: </a:t>
            </a:r>
            <a:r>
              <a:rPr sz="2000" dirty="0" smtClean="0"/>
              <a:t>202</a:t>
            </a:r>
            <a:r>
              <a:rPr lang="en-US" sz="2000" dirty="0" smtClean="0"/>
              <a:t>6</a:t>
            </a:r>
            <a:r>
              <a:rPr sz="2000" dirty="0" smtClean="0"/>
              <a:t> </a:t>
            </a:r>
            <a:r>
              <a:rPr sz="2000" dirty="0"/>
              <a:t>– Launcher Soyuz Fregat from Kourou</a:t>
            </a:r>
          </a:p>
          <a:p>
            <a:pPr marL="657891" lvl="1" indent="-202261">
              <a:lnSpc>
                <a:spcPct val="120000"/>
              </a:lnSpc>
              <a:spcBef>
                <a:spcPts val="0"/>
              </a:spcBef>
              <a:defRPr sz="1800" b="0">
                <a:effectLst/>
              </a:defRPr>
            </a:pPr>
            <a:r>
              <a:rPr sz="2000" dirty="0"/>
              <a:t>Operation: </a:t>
            </a:r>
            <a:r>
              <a:rPr lang="en-US" sz="2000" dirty="0" smtClean="0"/>
              <a:t>4.25 yr </a:t>
            </a:r>
            <a:r>
              <a:rPr sz="2000" dirty="0" smtClean="0"/>
              <a:t> (</a:t>
            </a:r>
            <a:r>
              <a:rPr lang="en-US" sz="2000" dirty="0" smtClean="0"/>
              <a:t>+2</a:t>
            </a:r>
            <a:r>
              <a:rPr sz="2000" dirty="0" smtClean="0"/>
              <a:t>) yrs</a:t>
            </a:r>
            <a:r>
              <a:rPr lang="en-US" sz="2000" dirty="0" smtClean="0"/>
              <a:t> </a:t>
            </a:r>
            <a:br>
              <a:rPr lang="en-US" sz="2000" dirty="0" smtClean="0"/>
            </a:br>
            <a:r>
              <a:rPr lang="en-US" sz="2000" dirty="0" smtClean="0"/>
              <a:t>	[</a:t>
            </a:r>
            <a:r>
              <a:rPr lang="en-US" sz="1700" i="1" dirty="0" smtClean="0"/>
              <a:t>satellite built with consumable for 8 yr</a:t>
            </a:r>
            <a:r>
              <a:rPr lang="en-US" sz="2000" dirty="0" smtClean="0"/>
              <a:t>]</a:t>
            </a:r>
            <a:endParaRPr lang="it-IT" sz="2000" dirty="0" smtClean="0"/>
          </a:p>
          <a:p>
            <a:pPr marL="657891" lvl="1" indent="-202261">
              <a:lnSpc>
                <a:spcPct val="120000"/>
              </a:lnSpc>
              <a:spcBef>
                <a:spcPts val="0"/>
              </a:spcBef>
              <a:defRPr sz="1800" b="0">
                <a:effectLst/>
              </a:defRPr>
            </a:pPr>
            <a:endParaRPr sz="2000" dirty="0"/>
          </a:p>
          <a:p>
            <a:pPr marL="0" lvl="1" indent="456822">
              <a:lnSpc>
                <a:spcPct val="120000"/>
              </a:lnSpc>
              <a:spcBef>
                <a:spcPts val="0"/>
              </a:spcBef>
              <a:buSzTx/>
              <a:buNone/>
              <a:defRPr sz="1800" b="0">
                <a:effectLst/>
              </a:defRPr>
            </a:pPr>
            <a:r>
              <a:rPr sz="2000" b="1" dirty="0">
                <a:solidFill>
                  <a:srgbClr val="FF6600"/>
                </a:solidFill>
              </a:rPr>
              <a:t>Key Science Goals:</a:t>
            </a:r>
            <a:endParaRPr sz="2000" dirty="0">
              <a:solidFill>
                <a:srgbClr val="FF6600"/>
              </a:solidFill>
            </a:endParaRPr>
          </a:p>
          <a:p>
            <a:pPr marL="657891" lvl="1" indent="-202261">
              <a:lnSpc>
                <a:spcPct val="120000"/>
              </a:lnSpc>
              <a:spcBef>
                <a:spcPts val="0"/>
              </a:spcBef>
              <a:buFont typeface="Wingdings"/>
              <a:buChar char="✓"/>
              <a:defRPr sz="1800" b="0">
                <a:effectLst/>
              </a:defRPr>
            </a:pPr>
            <a:r>
              <a:rPr sz="1800" dirty="0"/>
              <a:t>Detection of terrestrial exoplanets in the habitable zone of </a:t>
            </a:r>
            <a:r>
              <a:rPr lang="it-IT" sz="1800" dirty="0" smtClean="0"/>
              <a:t/>
            </a:r>
            <a:br>
              <a:rPr lang="it-IT" sz="1800" dirty="0" smtClean="0"/>
            </a:br>
            <a:r>
              <a:rPr sz="1800" dirty="0" smtClean="0"/>
              <a:t>solar</a:t>
            </a:r>
            <a:r>
              <a:rPr sz="1800" dirty="0"/>
              <a:t>-type stars and characterization of their bulk properties needed to determine their habitability.</a:t>
            </a:r>
          </a:p>
          <a:p>
            <a:pPr marL="657891" lvl="1" indent="-202261">
              <a:lnSpc>
                <a:spcPct val="120000"/>
              </a:lnSpc>
              <a:spcBef>
                <a:spcPts val="0"/>
              </a:spcBef>
              <a:buFont typeface="Wingdings"/>
              <a:buChar char="✓"/>
              <a:defRPr sz="1800" b="0">
                <a:effectLst/>
              </a:defRPr>
            </a:pPr>
            <a:r>
              <a:rPr sz="1800" dirty="0"/>
              <a:t>Understanding of the formation, the architecture, and  the evolution (ages) of planetary systems by means of  a full inventory of the physical properties of  thousands of rocky, icy, and gaseous giant planets</a:t>
            </a:r>
            <a:r>
              <a:rPr sz="1800" dirty="0" smtClean="0"/>
              <a:t>.</a:t>
            </a:r>
            <a:endParaRPr lang="it-IT" sz="1800" dirty="0" smtClean="0"/>
          </a:p>
          <a:p>
            <a:pPr marL="400050" lvl="1" indent="0">
              <a:buNone/>
              <a:defRPr sz="1800" b="0" i="0"/>
            </a:pPr>
            <a:r>
              <a:rPr lang="it-IT" sz="2000" b="1" dirty="0" smtClean="0">
                <a:solidFill>
                  <a:srgbClr val="FF6600"/>
                </a:solidFill>
                <a:effectLst/>
              </a:rPr>
              <a:t>TOP </a:t>
            </a:r>
            <a:r>
              <a:rPr lang="it-IT" sz="2000" b="1" dirty="0" err="1" smtClean="0">
                <a:solidFill>
                  <a:srgbClr val="FF6600"/>
                </a:solidFill>
                <a:effectLst/>
              </a:rPr>
              <a:t>Key</a:t>
            </a:r>
            <a:r>
              <a:rPr lang="it-IT" sz="2000" b="1" dirty="0" smtClean="0">
                <a:solidFill>
                  <a:srgbClr val="FF6600"/>
                </a:solidFill>
                <a:effectLst/>
              </a:rPr>
              <a:t> </a:t>
            </a:r>
            <a:r>
              <a:rPr lang="it-IT" sz="2000" b="1" dirty="0" err="1" smtClean="0">
                <a:solidFill>
                  <a:srgbClr val="FF6600"/>
                </a:solidFill>
                <a:effectLst/>
              </a:rPr>
              <a:t>Objective</a:t>
            </a:r>
            <a:r>
              <a:rPr lang="it-IT" sz="2000" b="1" dirty="0" smtClean="0">
                <a:solidFill>
                  <a:srgbClr val="FF6600"/>
                </a:solidFill>
                <a:effectLst/>
              </a:rPr>
              <a:t>:</a:t>
            </a:r>
            <a:endParaRPr lang="it-IT" sz="2000" b="1" dirty="0">
              <a:solidFill>
                <a:srgbClr val="FF6600"/>
              </a:solidFill>
              <a:effectLst/>
            </a:endParaRPr>
          </a:p>
          <a:p>
            <a:pPr marL="685800" lvl="1">
              <a:buFont typeface="Arial"/>
              <a:buChar char="•"/>
              <a:defRPr sz="1800" b="0" i="0"/>
            </a:pPr>
            <a:r>
              <a:rPr lang="it-IT" sz="1800" dirty="0" smtClean="0">
                <a:effectLst/>
              </a:rPr>
              <a:t>Up to a  </a:t>
            </a:r>
            <a:r>
              <a:rPr lang="it-IT" sz="1800" dirty="0" err="1" smtClean="0">
                <a:effectLst/>
              </a:rPr>
              <a:t>dozen</a:t>
            </a:r>
            <a:r>
              <a:rPr lang="it-IT" sz="1800" dirty="0" smtClean="0">
                <a:effectLst/>
              </a:rPr>
              <a:t> of </a:t>
            </a:r>
            <a:r>
              <a:rPr lang="it-IT" sz="1800" dirty="0" err="1" smtClean="0">
                <a:effectLst/>
              </a:rPr>
              <a:t>planets</a:t>
            </a:r>
            <a:r>
              <a:rPr lang="it-IT" sz="1800" dirty="0" smtClean="0">
                <a:effectLst/>
              </a:rPr>
              <a:t> with</a:t>
            </a:r>
            <a:r>
              <a:rPr lang="it-IT" sz="1800" baseline="-25000" dirty="0">
                <a:effectLst/>
              </a:rPr>
              <a:t> </a:t>
            </a:r>
            <a:r>
              <a:rPr lang="it-IT" sz="1800" dirty="0">
                <a:effectLst/>
              </a:rPr>
              <a:t>E</a:t>
            </a:r>
            <a:r>
              <a:rPr lang="it-IT" sz="1800" dirty="0" smtClean="0">
                <a:effectLst/>
              </a:rPr>
              <a:t>arth mass and  </a:t>
            </a:r>
            <a:r>
              <a:rPr lang="it-IT" sz="1800" dirty="0" err="1" smtClean="0">
                <a:effectLst/>
              </a:rPr>
              <a:t>Period</a:t>
            </a:r>
            <a:r>
              <a:rPr lang="it-IT" sz="1800" dirty="0" smtClean="0">
                <a:effectLst/>
              </a:rPr>
              <a:t> &gt; </a:t>
            </a:r>
            <a:r>
              <a:rPr lang="it-IT" sz="1800" dirty="0">
                <a:effectLst/>
              </a:rPr>
              <a:t>80 d</a:t>
            </a:r>
          </a:p>
          <a:p>
            <a:pPr marL="657891" lvl="1" indent="-202261">
              <a:lnSpc>
                <a:spcPct val="120000"/>
              </a:lnSpc>
              <a:spcBef>
                <a:spcPts val="0"/>
              </a:spcBef>
              <a:buFont typeface="Wingdings"/>
              <a:buChar char="✓"/>
              <a:defRPr sz="1800" b="0">
                <a:effectLst/>
              </a:defRPr>
            </a:pPr>
            <a:endParaRPr sz="2000" dirty="0"/>
          </a:p>
        </p:txBody>
      </p:sp>
      <p:grpSp>
        <p:nvGrpSpPr>
          <p:cNvPr id="1947" name="Group 1947"/>
          <p:cNvGrpSpPr/>
          <p:nvPr/>
        </p:nvGrpSpPr>
        <p:grpSpPr>
          <a:xfrm>
            <a:off x="1043608" y="6309320"/>
            <a:ext cx="7988996" cy="250544"/>
            <a:chOff x="0" y="0"/>
            <a:chExt cx="7988995" cy="250543"/>
          </a:xfrm>
        </p:grpSpPr>
        <p:pic>
          <p:nvPicPr>
            <p:cNvPr id="1934" name="image56.png"/>
            <p:cNvPicPr/>
            <p:nvPr/>
          </p:nvPicPr>
          <p:blipFill>
            <a:blip r:embed="rId2">
              <a:extLst/>
            </a:blip>
            <a:stretch>
              <a:fillRect/>
            </a:stretch>
          </p:blipFill>
          <p:spPr>
            <a:xfrm>
              <a:off x="7619214" y="5"/>
              <a:ext cx="369782"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935" name="image57.png"/>
            <p:cNvPicPr/>
            <p:nvPr/>
          </p:nvPicPr>
          <p:blipFill>
            <a:blip r:embed="rId3">
              <a:extLst/>
            </a:blip>
            <a:stretch>
              <a:fillRect/>
            </a:stretch>
          </p:blipFill>
          <p:spPr>
            <a:xfrm>
              <a:off x="3174401" y="0"/>
              <a:ext cx="369782"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936" name="image58.png"/>
            <p:cNvPicPr/>
            <p:nvPr/>
          </p:nvPicPr>
          <p:blipFill>
            <a:blip r:embed="rId4">
              <a:extLst/>
            </a:blip>
            <a:stretch>
              <a:fillRect/>
            </a:stretch>
          </p:blipFill>
          <p:spPr>
            <a:xfrm>
              <a:off x="-1" y="0"/>
              <a:ext cx="369782"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937" name="image59.png"/>
            <p:cNvPicPr/>
            <p:nvPr/>
          </p:nvPicPr>
          <p:blipFill>
            <a:blip r:embed="rId5">
              <a:extLst/>
            </a:blip>
            <a:stretch>
              <a:fillRect/>
            </a:stretch>
          </p:blipFill>
          <p:spPr>
            <a:xfrm>
              <a:off x="5079040" y="0"/>
              <a:ext cx="369782"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938" name="image83.png"/>
            <p:cNvPicPr/>
            <p:nvPr/>
          </p:nvPicPr>
          <p:blipFill>
            <a:blip r:embed="rId6">
              <a:extLst/>
            </a:blip>
            <a:stretch>
              <a:fillRect/>
            </a:stretch>
          </p:blipFill>
          <p:spPr>
            <a:xfrm>
              <a:off x="5713920" y="0"/>
              <a:ext cx="370152"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939" name="image60.png"/>
            <p:cNvPicPr/>
            <p:nvPr/>
          </p:nvPicPr>
          <p:blipFill>
            <a:blip r:embed="rId7">
              <a:extLst/>
            </a:blip>
            <a:stretch>
              <a:fillRect/>
            </a:stretch>
          </p:blipFill>
          <p:spPr>
            <a:xfrm>
              <a:off x="1269760" y="0"/>
              <a:ext cx="369782"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940" name="image61.png"/>
            <p:cNvPicPr/>
            <p:nvPr/>
          </p:nvPicPr>
          <p:blipFill>
            <a:blip r:embed="rId8">
              <a:extLst/>
            </a:blip>
            <a:stretch>
              <a:fillRect/>
            </a:stretch>
          </p:blipFill>
          <p:spPr>
            <a:xfrm>
              <a:off x="3809279" y="0"/>
              <a:ext cx="369782"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941" name="image62.png"/>
            <p:cNvPicPr/>
            <p:nvPr/>
          </p:nvPicPr>
          <p:blipFill>
            <a:blip r:embed="rId9">
              <a:extLst/>
            </a:blip>
            <a:stretch>
              <a:fillRect/>
            </a:stretch>
          </p:blipFill>
          <p:spPr>
            <a:xfrm>
              <a:off x="634879" y="0"/>
              <a:ext cx="369783"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942" name="image63.png"/>
            <p:cNvPicPr/>
            <p:nvPr/>
          </p:nvPicPr>
          <p:blipFill>
            <a:blip r:embed="rId10">
              <a:extLst/>
            </a:blip>
            <a:stretch>
              <a:fillRect/>
            </a:stretch>
          </p:blipFill>
          <p:spPr>
            <a:xfrm>
              <a:off x="4444160" y="0"/>
              <a:ext cx="369783"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943" name="image64.png"/>
            <p:cNvPicPr/>
            <p:nvPr/>
          </p:nvPicPr>
          <p:blipFill>
            <a:blip r:embed="rId11">
              <a:extLst/>
            </a:blip>
            <a:stretch>
              <a:fillRect/>
            </a:stretch>
          </p:blipFill>
          <p:spPr>
            <a:xfrm>
              <a:off x="6349169" y="0"/>
              <a:ext cx="369783"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944" name="image84.png"/>
            <p:cNvPicPr/>
            <p:nvPr/>
          </p:nvPicPr>
          <p:blipFill>
            <a:blip r:embed="rId12">
              <a:extLst/>
            </a:blip>
            <a:stretch>
              <a:fillRect/>
            </a:stretch>
          </p:blipFill>
          <p:spPr>
            <a:xfrm>
              <a:off x="1904639" y="0"/>
              <a:ext cx="369783"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945" name="image85.png"/>
            <p:cNvPicPr/>
            <p:nvPr/>
          </p:nvPicPr>
          <p:blipFill>
            <a:blip r:embed="rId13">
              <a:extLst/>
            </a:blip>
            <a:stretch>
              <a:fillRect/>
            </a:stretch>
          </p:blipFill>
          <p:spPr>
            <a:xfrm>
              <a:off x="2539520" y="0"/>
              <a:ext cx="369783"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946" name="image65.png"/>
            <p:cNvPicPr/>
            <p:nvPr/>
          </p:nvPicPr>
          <p:blipFill>
            <a:blip r:embed="rId14">
              <a:extLst/>
            </a:blip>
            <a:stretch>
              <a:fillRect/>
            </a:stretch>
          </p:blipFill>
          <p:spPr>
            <a:xfrm>
              <a:off x="6984048" y="5"/>
              <a:ext cx="370067" cy="250535"/>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grpSp>
      <p:pic>
        <p:nvPicPr>
          <p:cNvPr id="1948" name="image55.tif" descr="ESA-Logo_blueonwhite_big.gif"/>
          <p:cNvPicPr/>
          <p:nvPr/>
        </p:nvPicPr>
        <p:blipFill>
          <a:blip r:embed="rId15">
            <a:extLst/>
          </a:blip>
          <a:stretch>
            <a:fillRect/>
          </a:stretch>
        </p:blipFill>
        <p:spPr>
          <a:xfrm>
            <a:off x="5436096" y="2708920"/>
            <a:ext cx="1547665" cy="568004"/>
          </a:xfrm>
          <a:prstGeom prst="rect">
            <a:avLst/>
          </a:prstGeom>
          <a:ln w="12700">
            <a:miter lim="400000"/>
          </a:ln>
        </p:spPr>
      </p:pic>
      <p:pic>
        <p:nvPicPr>
          <p:cNvPr id="21" name="Immagine 20" descr="7.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5323140">
            <a:off x="5956941" y="807199"/>
            <a:ext cx="4083425" cy="2296926"/>
          </a:xfrm>
          <a:prstGeom prst="rect">
            <a:avLst/>
          </a:prstGeom>
        </p:spPr>
      </p:pic>
      <p:pic>
        <p:nvPicPr>
          <p:cNvPr id="20" name="Immagine 19" descr="plato.jpg"/>
          <p:cNvPicPr>
            <a:picLocks noChangeAspect="1"/>
          </p:cNvPicPr>
          <p:nvPr/>
        </p:nvPicPr>
        <p:blipFill>
          <a:blip r:embed="rId1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516216" y="44624"/>
            <a:ext cx="1296144" cy="1204001"/>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6" name="Shape 2086"/>
          <p:cNvSpPr/>
          <p:nvPr/>
        </p:nvSpPr>
        <p:spPr>
          <a:xfrm>
            <a:off x="3124200" y="6446595"/>
            <a:ext cx="28956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sz="1200">
                <a:solidFill>
                  <a:srgbClr val="888888"/>
                </a:solidFill>
                <a:latin typeface="+mj-lt"/>
                <a:ea typeface="+mj-ea"/>
                <a:cs typeface="+mj-cs"/>
                <a:sym typeface="Helvetica"/>
              </a:defRPr>
            </a:lvl1pPr>
          </a:lstStyle>
          <a:p>
            <a:pPr lvl="0">
              <a:defRPr sz="1800">
                <a:solidFill>
                  <a:srgbClr val="000000"/>
                </a:solidFill>
              </a:defRPr>
            </a:pPr>
            <a:r>
              <a:rPr sz="1200" dirty="0">
                <a:solidFill>
                  <a:srgbClr val="888888"/>
                </a:solidFill>
                <a:latin typeface="Candara"/>
              </a:rPr>
              <a:t>Rome, 5 Nov 2014</a:t>
            </a:r>
          </a:p>
        </p:txBody>
      </p:sp>
      <p:sp>
        <p:nvSpPr>
          <p:cNvPr id="2087" name="Shape 2087"/>
          <p:cNvSpPr>
            <a:spLocks noGrp="1"/>
          </p:cNvSpPr>
          <p:nvPr>
            <p:ph type="title"/>
          </p:nvPr>
        </p:nvSpPr>
        <p:spPr/>
        <p:txBody>
          <a:bodyPr/>
          <a:lstStyle/>
          <a:p>
            <a:pPr lvl="0"/>
            <a:r>
              <a:rPr lang="it-IT" smtClean="0"/>
              <a:t>Large FoV concept</a:t>
            </a:r>
            <a:endParaRPr lang="it-IT"/>
          </a:p>
        </p:txBody>
      </p:sp>
      <p:sp>
        <p:nvSpPr>
          <p:cNvPr id="2" name="Segnaposto data 1"/>
          <p:cNvSpPr>
            <a:spLocks noGrp="1"/>
          </p:cNvSpPr>
          <p:nvPr>
            <p:ph type="dt" sz="half" idx="10"/>
          </p:nvPr>
        </p:nvSpPr>
        <p:spPr/>
        <p:txBody>
          <a:bodyPr/>
          <a:lstStyle/>
          <a:p>
            <a:r>
              <a:rPr lang="en-US" smtClean="0"/>
              <a:t>ARIEL IT meeting, Roma 3 10 2018</a:t>
            </a:r>
            <a:endParaRPr lang="en-GB"/>
          </a:p>
        </p:txBody>
      </p:sp>
      <p:sp>
        <p:nvSpPr>
          <p:cNvPr id="3" name="Segnaposto piè di pagina 2"/>
          <p:cNvSpPr>
            <a:spLocks noGrp="1"/>
          </p:cNvSpPr>
          <p:nvPr>
            <p:ph type="ftr" sz="quarter" idx="11"/>
          </p:nvPr>
        </p:nvSpPr>
        <p:spPr/>
        <p:txBody>
          <a:bodyPr/>
          <a:lstStyle/>
          <a:p>
            <a:r>
              <a:rPr lang="en-GB" smtClean="0"/>
              <a:t>Isabella Pagano</a:t>
            </a:r>
            <a:endParaRPr lang="en-GB"/>
          </a:p>
        </p:txBody>
      </p:sp>
      <p:pic>
        <p:nvPicPr>
          <p:cNvPr id="2088" name="image108.png"/>
          <p:cNvPicPr/>
          <p:nvPr/>
        </p:nvPicPr>
        <p:blipFill>
          <a:blip r:embed="rId2">
            <a:extLst/>
          </a:blip>
          <a:stretch>
            <a:fillRect/>
          </a:stretch>
        </p:blipFill>
        <p:spPr>
          <a:xfrm>
            <a:off x="3563903" y="3697933"/>
            <a:ext cx="5575956" cy="3160068"/>
          </a:xfrm>
          <a:prstGeom prst="rect">
            <a:avLst/>
          </a:prstGeom>
          <a:ln w="12700">
            <a:miter lim="400000"/>
          </a:ln>
        </p:spPr>
      </p:pic>
      <p:pic>
        <p:nvPicPr>
          <p:cNvPr id="2089" name="image109.png"/>
          <p:cNvPicPr/>
          <p:nvPr/>
        </p:nvPicPr>
        <p:blipFill>
          <a:blip r:embed="rId3">
            <a:extLst/>
          </a:blip>
          <a:stretch>
            <a:fillRect/>
          </a:stretch>
        </p:blipFill>
        <p:spPr>
          <a:xfrm>
            <a:off x="1129658" y="1268761"/>
            <a:ext cx="5458566" cy="2808311"/>
          </a:xfrm>
          <a:prstGeom prst="rect">
            <a:avLst/>
          </a:prstGeom>
          <a:ln w="12700">
            <a:miter lim="400000"/>
          </a:ln>
        </p:spPr>
      </p:pic>
      <p:sp>
        <p:nvSpPr>
          <p:cNvPr id="2090" name="Shape 2090"/>
          <p:cNvSpPr/>
          <p:nvPr/>
        </p:nvSpPr>
        <p:spPr>
          <a:xfrm>
            <a:off x="1187624" y="4653136"/>
            <a:ext cx="2664296" cy="156966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r>
              <a:rPr sz="2400" dirty="0">
                <a:latin typeface="Candara"/>
                <a:ea typeface="+mj-ea"/>
                <a:cs typeface="+mj-cs"/>
                <a:sym typeface="Helvetica"/>
              </a:rPr>
              <a:t>Searching for transits of Bright Stars </a:t>
            </a:r>
            <a:r>
              <a:rPr sz="2400" dirty="0">
                <a:latin typeface="Wingdings"/>
                <a:ea typeface="Wingdings"/>
                <a:cs typeface="Wingdings"/>
                <a:sym typeface="Wingdings"/>
              </a:rPr>
              <a:t>➔ </a:t>
            </a:r>
          </a:p>
          <a:p>
            <a:pPr lvl="0"/>
            <a:r>
              <a:rPr sz="2400" dirty="0">
                <a:latin typeface="Wingdings"/>
                <a:ea typeface="Wingdings"/>
                <a:cs typeface="Wingdings"/>
                <a:sym typeface="Wingdings"/>
              </a:rPr>
              <a:t>➔ </a:t>
            </a:r>
            <a:r>
              <a:rPr sz="2400" dirty="0">
                <a:latin typeface="Candara"/>
                <a:ea typeface="+mj-ea"/>
                <a:cs typeface="+mj-cs"/>
                <a:sym typeface="Helvetica"/>
              </a:rPr>
              <a:t>large FoV!</a:t>
            </a:r>
          </a:p>
        </p:txBody>
      </p:sp>
      <p:sp>
        <p:nvSpPr>
          <p:cNvPr id="2092" name="Shape 2092"/>
          <p:cNvSpPr/>
          <p:nvPr/>
        </p:nvSpPr>
        <p:spPr>
          <a:xfrm rot="16200000">
            <a:off x="8112498" y="1833951"/>
            <a:ext cx="1837216"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solidFill>
                  <a:srgbClr val="A7A7A7"/>
                </a:solidFill>
                <a:latin typeface="Arial"/>
                <a:ea typeface="Arial"/>
                <a:cs typeface="Arial"/>
                <a:sym typeface="Arial"/>
              </a:defRPr>
            </a:lvl1pPr>
          </a:lstStyle>
          <a:p>
            <a:pPr lvl="0">
              <a:defRPr sz="1800">
                <a:solidFill>
                  <a:srgbClr val="000000"/>
                </a:solidFill>
              </a:defRPr>
            </a:pPr>
            <a:r>
              <a:rPr sz="1200" dirty="0">
                <a:solidFill>
                  <a:srgbClr val="A7A7A7"/>
                </a:solidFill>
                <a:latin typeface="Candara"/>
                <a:ea typeface="Candara"/>
                <a:cs typeface="Candara"/>
              </a:rPr>
              <a:t>©</a:t>
            </a:r>
            <a:r>
              <a:rPr sz="1200" dirty="0" smtClean="0">
                <a:solidFill>
                  <a:srgbClr val="A7A7A7"/>
                </a:solidFill>
                <a:latin typeface="Candara"/>
                <a:ea typeface="Candara"/>
                <a:cs typeface="Candara"/>
              </a:rPr>
              <a:t>PLATO </a:t>
            </a:r>
            <a:r>
              <a:rPr sz="1200" dirty="0">
                <a:solidFill>
                  <a:srgbClr val="A7A7A7"/>
                </a:solidFill>
                <a:latin typeface="Candara"/>
                <a:ea typeface="Candara"/>
                <a:cs typeface="Candara"/>
              </a:rPr>
              <a:t>@INAF</a:t>
            </a:r>
          </a:p>
        </p:txBody>
      </p:sp>
      <p:pic>
        <p:nvPicPr>
          <p:cNvPr id="10" name="Immagine 9" descr="plato.jpg"/>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092280" y="1844824"/>
            <a:ext cx="1296144" cy="1204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5" name="Shape 2105"/>
          <p:cNvSpPr/>
          <p:nvPr/>
        </p:nvSpPr>
        <p:spPr>
          <a:xfrm>
            <a:off x="6228184" y="2708920"/>
            <a:ext cx="3312367" cy="1534430"/>
          </a:xfrm>
          <a:prstGeom prst="rect">
            <a:avLst/>
          </a:prstGeom>
          <a:ln w="12700">
            <a:miter lim="400000"/>
          </a:ln>
          <a:extLst>
            <a:ext uri="{C572A759-6A51-4108-AA02-DFA0A04FC94B}">
              <ma14:wrappingTextBoxFlag xmlns:ma14="http://schemas.microsoft.com/office/mac/drawingml/2011/main" val="1"/>
            </a:ext>
          </a:extLst>
        </p:spPr>
        <p:txBody>
          <a:bodyPr lIns="43515" tIns="43515" rIns="43515" bIns="43515">
            <a:spAutoFit/>
          </a:bodyPr>
          <a:lstStyle/>
          <a:p>
            <a:pPr lvl="0">
              <a:spcAft>
                <a:spcPts val="1200"/>
              </a:spcAft>
              <a:buClr>
                <a:srgbClr val="000000"/>
              </a:buClr>
              <a:buSzPct val="100000"/>
              <a:buFont typeface="Wingdings"/>
              <a:buChar char="✓"/>
            </a:pPr>
            <a:r>
              <a:rPr sz="1600" dirty="0">
                <a:latin typeface="Candara"/>
                <a:ea typeface="+mj-ea"/>
                <a:cs typeface="+mj-cs"/>
                <a:sym typeface="Helvetica"/>
              </a:rPr>
              <a:t> fully dioptric, 6 lenses</a:t>
            </a:r>
          </a:p>
          <a:p>
            <a:pPr lvl="0">
              <a:spcAft>
                <a:spcPts val="1200"/>
              </a:spcAft>
              <a:buClr>
                <a:srgbClr val="000000"/>
              </a:buClr>
              <a:buSzPct val="100000"/>
              <a:buFont typeface="Wingdings"/>
              <a:buChar char="✓"/>
            </a:pPr>
            <a:r>
              <a:rPr sz="1600" dirty="0">
                <a:latin typeface="Candara"/>
                <a:ea typeface="+mj-ea"/>
                <a:cs typeface="+mj-cs"/>
                <a:sym typeface="Helvetica"/>
              </a:rPr>
              <a:t> pupil 120 mm</a:t>
            </a:r>
          </a:p>
          <a:p>
            <a:pPr lvl="0">
              <a:spcAft>
                <a:spcPts val="1200"/>
              </a:spcAft>
              <a:buClr>
                <a:srgbClr val="000000"/>
              </a:buClr>
              <a:buSzPct val="100000"/>
              <a:buFont typeface="Wingdings"/>
              <a:buChar char="✓"/>
            </a:pPr>
            <a:r>
              <a:rPr sz="1600" dirty="0">
                <a:latin typeface="Candara"/>
                <a:ea typeface="+mj-ea"/>
                <a:cs typeface="+mj-cs"/>
                <a:sym typeface="Helvetica"/>
              </a:rPr>
              <a:t> dynamical range</a:t>
            </a:r>
            <a:r>
              <a:rPr sz="1500" dirty="0">
                <a:latin typeface="Candara"/>
                <a:ea typeface="+mj-ea"/>
                <a:cs typeface="+mj-cs"/>
                <a:sym typeface="Helvetica"/>
              </a:rPr>
              <a:t>: 4 ≤ m</a:t>
            </a:r>
            <a:r>
              <a:rPr sz="1500" baseline="-25000" dirty="0">
                <a:latin typeface="Candara"/>
                <a:ea typeface="+mj-ea"/>
                <a:cs typeface="+mj-cs"/>
                <a:sym typeface="Helvetica"/>
              </a:rPr>
              <a:t>V</a:t>
            </a:r>
            <a:r>
              <a:rPr sz="1500" dirty="0">
                <a:latin typeface="Candara"/>
                <a:ea typeface="+mj-ea"/>
                <a:cs typeface="+mj-cs"/>
                <a:sym typeface="Helvetica"/>
              </a:rPr>
              <a:t> ≤ 16</a:t>
            </a:r>
          </a:p>
          <a:p>
            <a:pPr lvl="0">
              <a:spcAft>
                <a:spcPts val="1200"/>
              </a:spcAft>
              <a:buClr>
                <a:srgbClr val="000000"/>
              </a:buClr>
              <a:buSzPct val="100000"/>
              <a:buFont typeface="Wingdings"/>
              <a:buChar char="✓"/>
            </a:pPr>
            <a:r>
              <a:rPr sz="1500" dirty="0">
                <a:latin typeface="Candara"/>
                <a:ea typeface="+mj-ea"/>
                <a:cs typeface="+mj-cs"/>
                <a:sym typeface="Helvetica"/>
              </a:rPr>
              <a:t>Spectral range = </a:t>
            </a:r>
            <a:r>
              <a:rPr sz="1600" dirty="0">
                <a:latin typeface="Candara"/>
                <a:ea typeface="+mj-ea"/>
                <a:cs typeface="+mj-cs"/>
                <a:sym typeface="Helvetica"/>
              </a:rPr>
              <a:t>500 – 1050 nm </a:t>
            </a:r>
            <a:endParaRPr sz="1500" dirty="0">
              <a:latin typeface="Candara"/>
              <a:ea typeface="+mj-ea"/>
              <a:cs typeface="+mj-cs"/>
              <a:sym typeface="Helvetica"/>
            </a:endParaRPr>
          </a:p>
        </p:txBody>
      </p:sp>
      <p:sp>
        <p:nvSpPr>
          <p:cNvPr id="2108" name="Shape 2108"/>
          <p:cNvSpPr>
            <a:spLocks noGrp="1"/>
          </p:cNvSpPr>
          <p:nvPr>
            <p:ph type="title"/>
          </p:nvPr>
        </p:nvSpPr>
        <p:spPr/>
        <p:txBody>
          <a:bodyPr/>
          <a:lstStyle/>
          <a:p>
            <a:pPr lvl="0"/>
            <a:r>
              <a:rPr lang="it-IT" dirty="0" err="1" smtClean="0"/>
              <a:t>Telescope</a:t>
            </a:r>
            <a:r>
              <a:rPr lang="it-IT" dirty="0" smtClean="0"/>
              <a:t> </a:t>
            </a:r>
            <a:r>
              <a:rPr lang="it-IT" dirty="0" err="1" smtClean="0"/>
              <a:t>Concept</a:t>
            </a:r>
            <a:endParaRPr lang="it-IT" dirty="0"/>
          </a:p>
        </p:txBody>
      </p:sp>
      <p:sp>
        <p:nvSpPr>
          <p:cNvPr id="2" name="Segnaposto data 1"/>
          <p:cNvSpPr>
            <a:spLocks noGrp="1"/>
          </p:cNvSpPr>
          <p:nvPr>
            <p:ph type="dt" sz="half" idx="10"/>
          </p:nvPr>
        </p:nvSpPr>
        <p:spPr/>
        <p:txBody>
          <a:bodyPr/>
          <a:lstStyle/>
          <a:p>
            <a:r>
              <a:rPr lang="en-US" smtClean="0"/>
              <a:t>ARIEL IT meeting, Roma 3 10 2018</a:t>
            </a:r>
            <a:endParaRPr lang="en-GB"/>
          </a:p>
        </p:txBody>
      </p:sp>
      <p:sp>
        <p:nvSpPr>
          <p:cNvPr id="3" name="Segnaposto piè di pagina 2"/>
          <p:cNvSpPr>
            <a:spLocks noGrp="1"/>
          </p:cNvSpPr>
          <p:nvPr>
            <p:ph type="ftr" sz="quarter" idx="11"/>
          </p:nvPr>
        </p:nvSpPr>
        <p:spPr/>
        <p:txBody>
          <a:bodyPr/>
          <a:lstStyle/>
          <a:p>
            <a:r>
              <a:rPr lang="en-GB" smtClean="0"/>
              <a:t>Isabella Pagano</a:t>
            </a:r>
            <a:endParaRPr lang="en-GB"/>
          </a:p>
        </p:txBody>
      </p:sp>
      <p:sp>
        <p:nvSpPr>
          <p:cNvPr id="2110" name="Shape 2110"/>
          <p:cNvSpPr/>
          <p:nvPr/>
        </p:nvSpPr>
        <p:spPr>
          <a:xfrm>
            <a:off x="2195736" y="5406315"/>
            <a:ext cx="5976664" cy="830997"/>
          </a:xfrm>
          <a:prstGeom prst="rect">
            <a:avLst/>
          </a:prstGeom>
          <a:solidFill>
            <a:srgbClr val="FFFFFF"/>
          </a:solidFill>
          <a:ln>
            <a:noFill/>
          </a:ln>
          <a:effectLst>
            <a:outerShdw blurRad="190500" dist="228600" dir="2700000" algn="ctr">
              <a:srgbClr val="000000">
                <a:alpha val="30000"/>
              </a:srgbClr>
            </a:outerShdw>
          </a:effectLst>
          <a:sp3d prstMaterial="matte">
            <a:bevelT w="127000" h="63500"/>
          </a:sp3d>
          <a:extLst>
            <a:ext uri="{C572A759-6A51-4108-AA02-DFA0A04FC94B}">
              <ma14:wrappingTextBoxFlag xmlns:ma14="http://schemas.microsoft.com/office/mac/drawingml/2011/main" val="1"/>
            </a:ext>
          </a:extLst>
        </p:spPr>
        <p:txBody>
          <a:bodyPr wrap="square">
            <a:spAutoFit/>
          </a:bodyPr>
          <a:lstStyle/>
          <a:p>
            <a:pPr algn="ctr"/>
            <a:r>
              <a:rPr sz="2400" b="1" dirty="0" smtClean="0">
                <a:solidFill>
                  <a:srgbClr val="004080"/>
                </a:solidFill>
                <a:latin typeface="Candara"/>
                <a:cs typeface="Candara"/>
                <a:sym typeface="Helvetica"/>
              </a:rPr>
              <a:t>Single </a:t>
            </a:r>
            <a:r>
              <a:rPr sz="2400" b="1" dirty="0">
                <a:solidFill>
                  <a:srgbClr val="004080"/>
                </a:solidFill>
                <a:latin typeface="Candara"/>
                <a:cs typeface="Candara"/>
                <a:sym typeface="Helvetica"/>
              </a:rPr>
              <a:t>Telescope FoV ∼1200 sqdeg</a:t>
            </a:r>
          </a:p>
          <a:p>
            <a:pPr algn="ctr"/>
            <a:r>
              <a:rPr sz="2400" b="1" dirty="0">
                <a:solidFill>
                  <a:srgbClr val="004080"/>
                </a:solidFill>
                <a:latin typeface="Candara"/>
                <a:cs typeface="Candara"/>
                <a:sym typeface="Helvetica"/>
              </a:rPr>
              <a:t>Equivalent to a circle of ~38.7 deg diameter </a:t>
            </a:r>
          </a:p>
        </p:txBody>
      </p:sp>
      <p:pic>
        <p:nvPicPr>
          <p:cNvPr id="2111" name="media4.mp4"/>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115616" y="1340768"/>
            <a:ext cx="4968553" cy="3726415"/>
          </a:xfrm>
          <a:prstGeom prst="rect">
            <a:avLst/>
          </a:prstGeom>
        </p:spPr>
      </p:pic>
      <p:sp>
        <p:nvSpPr>
          <p:cNvPr id="16" name="Shape 2092"/>
          <p:cNvSpPr/>
          <p:nvPr/>
        </p:nvSpPr>
        <p:spPr>
          <a:xfrm rot="16200000">
            <a:off x="7994197" y="5263387"/>
            <a:ext cx="1837216"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solidFill>
                  <a:srgbClr val="A7A7A7"/>
                </a:solidFill>
                <a:latin typeface="Arial"/>
                <a:ea typeface="Arial"/>
                <a:cs typeface="Arial"/>
                <a:sym typeface="Arial"/>
              </a:defRPr>
            </a:lvl1pPr>
          </a:lstStyle>
          <a:p>
            <a:pPr lvl="0">
              <a:defRPr sz="1800">
                <a:solidFill>
                  <a:srgbClr val="000000"/>
                </a:solidFill>
              </a:defRPr>
            </a:pPr>
            <a:r>
              <a:rPr sz="1200" dirty="0">
                <a:solidFill>
                  <a:srgbClr val="A7A7A7"/>
                </a:solidFill>
                <a:latin typeface="Candara"/>
                <a:ea typeface="Candara"/>
                <a:cs typeface="Candara"/>
              </a:rPr>
              <a:t>©</a:t>
            </a:r>
            <a:r>
              <a:rPr sz="1200" dirty="0" smtClean="0">
                <a:solidFill>
                  <a:srgbClr val="A7A7A7"/>
                </a:solidFill>
                <a:latin typeface="Candara"/>
                <a:ea typeface="Candara"/>
                <a:cs typeface="Candara"/>
              </a:rPr>
              <a:t>PLATO </a:t>
            </a:r>
            <a:r>
              <a:rPr sz="1200" dirty="0">
                <a:solidFill>
                  <a:srgbClr val="A7A7A7"/>
                </a:solidFill>
                <a:latin typeface="Candara"/>
                <a:ea typeface="Candara"/>
                <a:cs typeface="Candara"/>
              </a:rPr>
              <a:t>@INAF</a:t>
            </a:r>
          </a:p>
        </p:txBody>
      </p:sp>
      <p:pic>
        <p:nvPicPr>
          <p:cNvPr id="9" name="Immagine 8" descr="plato.jpg"/>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588224" y="1196752"/>
            <a:ext cx="1296144" cy="1204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75" fill="hold"/>
                                        <p:tgtEl>
                                          <p:spTgt spid="2111"/>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21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11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Multi-telescope concept &amp; Mission profile</a:t>
            </a:r>
            <a:endParaRPr lang="en-GB" dirty="0"/>
          </a:p>
        </p:txBody>
      </p:sp>
      <p:sp>
        <p:nvSpPr>
          <p:cNvPr id="3" name="Segnaposto data 2"/>
          <p:cNvSpPr>
            <a:spLocks noGrp="1"/>
          </p:cNvSpPr>
          <p:nvPr>
            <p:ph type="dt" sz="half" idx="10"/>
          </p:nvPr>
        </p:nvSpPr>
        <p:spPr/>
        <p:txBody>
          <a:bodyPr/>
          <a:lstStyle/>
          <a:p>
            <a:r>
              <a:rPr lang="en-US" smtClean="0"/>
              <a:t>ARIEL IT meeting, Roma 3 10 2018</a:t>
            </a:r>
            <a:endParaRPr lang="en-GB"/>
          </a:p>
        </p:txBody>
      </p:sp>
      <p:sp>
        <p:nvSpPr>
          <p:cNvPr id="4" name="Segnaposto piè di pagina 3"/>
          <p:cNvSpPr>
            <a:spLocks noGrp="1"/>
          </p:cNvSpPr>
          <p:nvPr>
            <p:ph type="ftr" sz="quarter" idx="11"/>
          </p:nvPr>
        </p:nvSpPr>
        <p:spPr/>
        <p:txBody>
          <a:bodyPr/>
          <a:lstStyle/>
          <a:p>
            <a:r>
              <a:rPr lang="en-GB" smtClean="0"/>
              <a:t>Isabella Pagano</a:t>
            </a:r>
            <a:endParaRPr lang="en-GB"/>
          </a:p>
        </p:txBody>
      </p:sp>
      <p:pic>
        <p:nvPicPr>
          <p:cNvPr id="5" name="MissionProfi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51446" y="2348880"/>
            <a:ext cx="4992554" cy="2808312"/>
          </a:xfrm>
          <a:prstGeom prst="rect">
            <a:avLst/>
          </a:prstGeom>
        </p:spPr>
      </p:pic>
      <p:sp>
        <p:nvSpPr>
          <p:cNvPr id="6" name="Rettangolo 5"/>
          <p:cNvSpPr/>
          <p:nvPr/>
        </p:nvSpPr>
        <p:spPr>
          <a:xfrm>
            <a:off x="3851920" y="5373216"/>
            <a:ext cx="4816679" cy="923330"/>
          </a:xfrm>
          <a:prstGeom prst="rect">
            <a:avLst/>
          </a:prstGeom>
        </p:spPr>
        <p:txBody>
          <a:bodyPr wrap="square">
            <a:spAutoFit/>
          </a:bodyPr>
          <a:lstStyle/>
          <a:p>
            <a:pPr marL="285141" indent="-285517">
              <a:buClr>
                <a:srgbClr val="254061"/>
              </a:buClr>
              <a:buSzPct val="100000"/>
              <a:buFont typeface="Arial"/>
              <a:buChar char="•"/>
            </a:pPr>
            <a:r>
              <a:rPr lang="en-GB" smtClean="0">
                <a:solidFill>
                  <a:srgbClr val="254061"/>
                </a:solidFill>
                <a:latin typeface="Candara"/>
                <a:sym typeface="Helvetica"/>
              </a:rPr>
              <a:t>4 years nominal science operation </a:t>
            </a:r>
            <a:r>
              <a:rPr lang="en-GB" i="1" smtClean="0">
                <a:solidFill>
                  <a:srgbClr val="254061"/>
                </a:solidFill>
                <a:latin typeface="Candara"/>
                <a:sym typeface="Helvetica"/>
              </a:rPr>
              <a:t>(satellite consumables for 8 yr)</a:t>
            </a:r>
          </a:p>
          <a:p>
            <a:pPr marL="285141" indent="-285517">
              <a:buClr>
                <a:srgbClr val="254061"/>
              </a:buClr>
              <a:buSzPct val="100000"/>
              <a:buFont typeface="Arial"/>
              <a:buChar char="•"/>
            </a:pPr>
            <a:r>
              <a:rPr lang="en-GB" smtClean="0">
                <a:solidFill>
                  <a:srgbClr val="254061"/>
                </a:solidFill>
                <a:latin typeface="Candara"/>
                <a:sym typeface="Helvetica"/>
              </a:rPr>
              <a:t>2 long pointings + step-and-stare phase</a:t>
            </a:r>
            <a:endParaRPr lang="en-GB">
              <a:solidFill>
                <a:srgbClr val="254061"/>
              </a:solidFill>
              <a:latin typeface="Candara"/>
              <a:sym typeface="Helvetica"/>
            </a:endParaRPr>
          </a:p>
        </p:txBody>
      </p:sp>
      <p:pic>
        <p:nvPicPr>
          <p:cNvPr id="8" name="media5.mp4"/>
          <p:cNvPicPr/>
          <p:nvPr>
            <a:videoFile r:link="rId4"/>
            <p:extLst>
              <p:ext uri="{DAA4B4D4-6D71-4841-9C94-3DE7FCFB9230}">
                <p14:media xmlns:p14="http://schemas.microsoft.com/office/powerpoint/2010/main" r:embed="rId3"/>
              </p:ext>
            </p:extLst>
          </p:nvPr>
        </p:nvPicPr>
        <p:blipFill>
          <a:blip r:embed="rId7">
            <a:extLst/>
          </a:blip>
          <a:stretch>
            <a:fillRect/>
          </a:stretch>
        </p:blipFill>
        <p:spPr>
          <a:xfrm>
            <a:off x="1115616" y="1484784"/>
            <a:ext cx="2880320" cy="2304256"/>
          </a:xfrm>
          <a:prstGeom prst="rect">
            <a:avLst/>
          </a:prstGeom>
        </p:spPr>
      </p:pic>
      <p:sp>
        <p:nvSpPr>
          <p:cNvPr id="9" name="Shape 2129"/>
          <p:cNvSpPr/>
          <p:nvPr/>
        </p:nvSpPr>
        <p:spPr>
          <a:xfrm>
            <a:off x="1115616" y="4293096"/>
            <a:ext cx="2376264" cy="1938992"/>
          </a:xfrm>
          <a:prstGeom prst="rect">
            <a:avLst/>
          </a:prstGeom>
          <a:solidFill>
            <a:srgbClr val="FFFFFF"/>
          </a:solidFill>
          <a:ln>
            <a:noFill/>
          </a:ln>
          <a:effectLst>
            <a:outerShdw blurRad="190500" dist="228600" dir="2700000" algn="ctr">
              <a:srgbClr val="000000">
                <a:alpha val="30000"/>
              </a:srgbClr>
            </a:outerShdw>
          </a:effectLst>
          <a:sp3d prstMaterial="matte">
            <a:bevelT w="127000" h="63500"/>
          </a:sp3d>
          <a:extLst>
            <a:ext uri="{C572A759-6A51-4108-AA02-DFA0A04FC94B}">
              <ma14:wrappingTextBoxFlag xmlns:ma14="http://schemas.microsoft.com/office/mac/drawingml/2011/main" val="1"/>
            </a:ext>
          </a:extLst>
        </p:spPr>
        <p:txBody>
          <a:bodyPr wrap="square">
            <a:spAutoFit/>
          </a:bodyPr>
          <a:lstStyle/>
          <a:p>
            <a:pPr algn="ctr"/>
            <a:r>
              <a:rPr sz="2000" b="1" dirty="0">
                <a:solidFill>
                  <a:srgbClr val="004080"/>
                </a:solidFill>
                <a:latin typeface="Candara"/>
                <a:cs typeface="Candara"/>
                <a:sym typeface="Helvetica"/>
              </a:rPr>
              <a:t>Overlapping FoV ∼2250 sqdeg</a:t>
            </a:r>
          </a:p>
          <a:p>
            <a:pPr algn="ctr"/>
            <a:r>
              <a:rPr lang="it-IT" sz="2000" b="1" dirty="0" err="1" smtClean="0">
                <a:solidFill>
                  <a:srgbClr val="004080"/>
                </a:solidFill>
                <a:latin typeface="Candara"/>
                <a:cs typeface="Candara"/>
                <a:sym typeface="Helvetica"/>
              </a:rPr>
              <a:t>Ø</a:t>
            </a:r>
            <a:r>
              <a:rPr lang="it-IT" sz="2000" b="1" dirty="0" smtClean="0">
                <a:solidFill>
                  <a:srgbClr val="004080"/>
                </a:solidFill>
                <a:latin typeface="Candara"/>
                <a:cs typeface="Candara"/>
                <a:sym typeface="Helvetica"/>
              </a:rPr>
              <a:t> </a:t>
            </a:r>
            <a:r>
              <a:rPr sz="2000" b="1" dirty="0" smtClean="0">
                <a:solidFill>
                  <a:srgbClr val="004080"/>
                </a:solidFill>
                <a:latin typeface="Candara"/>
                <a:cs typeface="Candara"/>
                <a:sym typeface="Helvetica"/>
              </a:rPr>
              <a:t>~</a:t>
            </a:r>
            <a:r>
              <a:rPr sz="2000" b="1" dirty="0">
                <a:solidFill>
                  <a:srgbClr val="004080"/>
                </a:solidFill>
                <a:latin typeface="Candara"/>
                <a:cs typeface="Candara"/>
                <a:sym typeface="Helvetica"/>
              </a:rPr>
              <a:t>53 </a:t>
            </a:r>
            <a:r>
              <a:rPr sz="2000" b="1" dirty="0" smtClean="0">
                <a:solidFill>
                  <a:srgbClr val="004080"/>
                </a:solidFill>
                <a:latin typeface="Candara"/>
                <a:cs typeface="Candara"/>
                <a:sym typeface="Helvetica"/>
              </a:rPr>
              <a:t>deg</a:t>
            </a:r>
            <a:endParaRPr lang="it-IT" sz="2000" b="1" dirty="0" smtClean="0">
              <a:solidFill>
                <a:srgbClr val="004080"/>
              </a:solidFill>
              <a:latin typeface="Candara"/>
              <a:cs typeface="Candara"/>
              <a:sym typeface="Helvetica"/>
            </a:endParaRPr>
          </a:p>
          <a:p>
            <a:pPr algn="ctr"/>
            <a:endParaRPr lang="it-IT" sz="2000" b="1" dirty="0">
              <a:solidFill>
                <a:srgbClr val="004080"/>
              </a:solidFill>
              <a:latin typeface="Candara"/>
              <a:cs typeface="Candara"/>
              <a:sym typeface="Helvetica"/>
            </a:endParaRPr>
          </a:p>
          <a:p>
            <a:pPr algn="ctr"/>
            <a:r>
              <a:rPr lang="it-IT" sz="2000" b="1" dirty="0" err="1" smtClean="0">
                <a:solidFill>
                  <a:srgbClr val="004080"/>
                </a:solidFill>
                <a:latin typeface="Candara"/>
                <a:cs typeface="Candara"/>
                <a:sym typeface="Helvetica"/>
              </a:rPr>
              <a:t>Collecting</a:t>
            </a:r>
            <a:r>
              <a:rPr lang="it-IT" sz="2000" b="1" dirty="0" smtClean="0">
                <a:solidFill>
                  <a:srgbClr val="004080"/>
                </a:solidFill>
                <a:latin typeface="Candara"/>
                <a:cs typeface="Candara"/>
                <a:sym typeface="Helvetica"/>
              </a:rPr>
              <a:t> area of a 1.12 m</a:t>
            </a:r>
            <a:endParaRPr sz="2000" b="1" dirty="0">
              <a:solidFill>
                <a:srgbClr val="004080"/>
              </a:solidFill>
              <a:latin typeface="Candara"/>
              <a:cs typeface="Candara"/>
              <a:sym typeface="Helvetica"/>
            </a:endParaRPr>
          </a:p>
        </p:txBody>
      </p:sp>
      <p:sp>
        <p:nvSpPr>
          <p:cNvPr id="10" name="Rettangolo 9"/>
          <p:cNvSpPr/>
          <p:nvPr/>
        </p:nvSpPr>
        <p:spPr>
          <a:xfrm>
            <a:off x="4067944" y="1484784"/>
            <a:ext cx="4572000" cy="646331"/>
          </a:xfrm>
          <a:prstGeom prst="rect">
            <a:avLst/>
          </a:prstGeom>
        </p:spPr>
        <p:txBody>
          <a:bodyPr>
            <a:spAutoFit/>
          </a:bodyPr>
          <a:lstStyle/>
          <a:p>
            <a:pPr lvl="0"/>
            <a:r>
              <a:rPr lang="it-IT" dirty="0" err="1">
                <a:solidFill>
                  <a:srgbClr val="004080"/>
                </a:solidFill>
                <a:latin typeface="Candara"/>
                <a:sym typeface="Helvetica"/>
              </a:rPr>
              <a:t>Very</a:t>
            </a:r>
            <a:r>
              <a:rPr lang="it-IT" dirty="0">
                <a:solidFill>
                  <a:srgbClr val="004080"/>
                </a:solidFill>
                <a:latin typeface="Candara"/>
                <a:sym typeface="Helvetica"/>
              </a:rPr>
              <a:t> wide </a:t>
            </a:r>
            <a:r>
              <a:rPr lang="it-IT" dirty="0" err="1">
                <a:solidFill>
                  <a:srgbClr val="004080"/>
                </a:solidFill>
                <a:latin typeface="Candara"/>
                <a:sym typeface="Helvetica"/>
              </a:rPr>
              <a:t>field</a:t>
            </a:r>
            <a:r>
              <a:rPr lang="it-IT" dirty="0">
                <a:solidFill>
                  <a:srgbClr val="004080"/>
                </a:solidFill>
                <a:latin typeface="Candara"/>
                <a:sym typeface="Helvetica"/>
              </a:rPr>
              <a:t> + large </a:t>
            </a:r>
            <a:r>
              <a:rPr lang="it-IT" dirty="0" err="1">
                <a:solidFill>
                  <a:srgbClr val="004080"/>
                </a:solidFill>
                <a:latin typeface="Candara"/>
                <a:sym typeface="Helvetica"/>
              </a:rPr>
              <a:t>collecting</a:t>
            </a:r>
            <a:r>
              <a:rPr lang="it-IT" dirty="0">
                <a:solidFill>
                  <a:srgbClr val="004080"/>
                </a:solidFill>
                <a:latin typeface="Candara"/>
                <a:sym typeface="Helvetica"/>
              </a:rPr>
              <a:t> area:  </a:t>
            </a:r>
            <a:r>
              <a:rPr lang="it-IT" dirty="0" smtClean="0">
                <a:solidFill>
                  <a:srgbClr val="004080"/>
                </a:solidFill>
                <a:latin typeface="Candara"/>
                <a:sym typeface="Helvetica"/>
              </a:rPr>
              <a:t/>
            </a:r>
            <a:br>
              <a:rPr lang="it-IT" dirty="0" smtClean="0">
                <a:solidFill>
                  <a:srgbClr val="004080"/>
                </a:solidFill>
                <a:latin typeface="Candara"/>
                <a:sym typeface="Helvetica"/>
              </a:rPr>
            </a:br>
            <a:r>
              <a:rPr lang="it-IT" dirty="0" smtClean="0">
                <a:solidFill>
                  <a:srgbClr val="FF6600"/>
                </a:solidFill>
                <a:latin typeface="Candara"/>
                <a:sym typeface="Helvetica"/>
              </a:rPr>
              <a:t>multi</a:t>
            </a:r>
            <a:r>
              <a:rPr lang="it-IT" dirty="0">
                <a:solidFill>
                  <a:srgbClr val="FF6600"/>
                </a:solidFill>
                <a:latin typeface="Candara"/>
                <a:sym typeface="Helvetica"/>
              </a:rPr>
              <a:t>-</a:t>
            </a:r>
            <a:r>
              <a:rPr lang="it-IT" dirty="0" err="1">
                <a:solidFill>
                  <a:srgbClr val="FF6600"/>
                </a:solidFill>
                <a:latin typeface="Candara"/>
                <a:sym typeface="Helvetica"/>
              </a:rPr>
              <a:t>instrument</a:t>
            </a:r>
            <a:r>
              <a:rPr lang="it-IT" dirty="0">
                <a:solidFill>
                  <a:srgbClr val="FF6600"/>
                </a:solidFill>
                <a:latin typeface="Candara"/>
                <a:sym typeface="Helvetica"/>
              </a:rPr>
              <a:t> </a:t>
            </a:r>
            <a:r>
              <a:rPr lang="it-IT" dirty="0" err="1">
                <a:solidFill>
                  <a:srgbClr val="FF6600"/>
                </a:solidFill>
                <a:latin typeface="Candara"/>
                <a:sym typeface="Helvetica"/>
              </a:rPr>
              <a:t>concept</a:t>
            </a:r>
            <a:endParaRPr lang="it-IT" dirty="0">
              <a:solidFill>
                <a:srgbClr val="FF6600"/>
              </a:solidFill>
              <a:latin typeface="Candara"/>
              <a:sym typeface="Helvetica"/>
            </a:endParaRPr>
          </a:p>
        </p:txBody>
      </p:sp>
      <p:pic>
        <p:nvPicPr>
          <p:cNvPr id="11" name="Immagine 10" descr="plato.jpg"/>
          <p:cNvPicPr>
            <a:picLocks noChangeAspect="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47856" y="1124744"/>
            <a:ext cx="1296144" cy="1204001"/>
          </a:xfrm>
          <a:prstGeom prst="rect">
            <a:avLst/>
          </a:prstGeom>
        </p:spPr>
      </p:pic>
    </p:spTree>
    <p:extLst>
      <p:ext uri="{BB962C8B-B14F-4D97-AF65-F5344CB8AC3E}">
        <p14:creationId xmlns:p14="http://schemas.microsoft.com/office/powerpoint/2010/main" val="123601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00" fill="hold"/>
                                        <p:tgtEl>
                                          <p:spTgt spid="5"/>
                                        </p:tgtEl>
                                      </p:cBhvr>
                                    </p:cmd>
                                  </p:childTnLst>
                                </p:cTn>
                              </p:par>
                            </p:childTnLst>
                          </p:cTn>
                        </p:par>
                        <p:par>
                          <p:cTn id="7" fill="hold">
                            <p:stCondLst>
                              <p:cond delay="47000"/>
                            </p:stCondLst>
                            <p:childTnLst>
                              <p:par>
                                <p:cTn id="8" presetID="1" presetClass="mediacall" presetSubtype="0" fill="hold" nodeType="afterEffect">
                                  <p:stCondLst>
                                    <p:cond delay="0"/>
                                  </p:stCondLst>
                                  <p:childTnLst>
                                    <p:cmd type="call" cmd="playFrom(0.0)">
                                      <p:cBhvr>
                                        <p:cTn id="9" dur="4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magine 5" descr="Exoplanet_mission_timelin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12776"/>
            <a:ext cx="9144000" cy="5143500"/>
          </a:xfrm>
          <a:prstGeom prst="rect">
            <a:avLst/>
          </a:prstGeom>
        </p:spPr>
      </p:pic>
      <p:sp>
        <p:nvSpPr>
          <p:cNvPr id="2" name="Freccia giù 1"/>
          <p:cNvSpPr/>
          <p:nvPr/>
        </p:nvSpPr>
        <p:spPr>
          <a:xfrm>
            <a:off x="5508104" y="692696"/>
            <a:ext cx="288032" cy="720080"/>
          </a:xfrm>
          <a:prstGeom prst="downArrow">
            <a:avLst/>
          </a:prstGeom>
          <a:solidFill>
            <a:srgbClr val="FF6600"/>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648"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Californian FB"/>
              <a:ea typeface="Californian FB"/>
              <a:cs typeface="Californian FB"/>
              <a:sym typeface="Californian FB"/>
            </a:endParaRPr>
          </a:p>
        </p:txBody>
      </p:sp>
      <p:sp>
        <p:nvSpPr>
          <p:cNvPr id="4" name="Freccia giù 3"/>
          <p:cNvSpPr/>
          <p:nvPr/>
        </p:nvSpPr>
        <p:spPr>
          <a:xfrm>
            <a:off x="6588224" y="692696"/>
            <a:ext cx="288032" cy="720080"/>
          </a:xfrm>
          <a:prstGeom prst="downArrow">
            <a:avLst/>
          </a:prstGeom>
          <a:solidFill>
            <a:srgbClr val="FF6600"/>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648"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Californian FB"/>
              <a:ea typeface="Californian FB"/>
              <a:cs typeface="Californian FB"/>
              <a:sym typeface="Californian FB"/>
            </a:endParaRPr>
          </a:p>
        </p:txBody>
      </p:sp>
      <p:sp>
        <p:nvSpPr>
          <p:cNvPr id="5" name="Freccia giù 4"/>
          <p:cNvSpPr/>
          <p:nvPr/>
        </p:nvSpPr>
        <p:spPr>
          <a:xfrm>
            <a:off x="7596336" y="692696"/>
            <a:ext cx="288032" cy="720080"/>
          </a:xfrm>
          <a:prstGeom prst="downArrow">
            <a:avLst/>
          </a:prstGeom>
          <a:solidFill>
            <a:srgbClr val="FF6600"/>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648"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Californian FB"/>
              <a:ea typeface="Californian FB"/>
              <a:cs typeface="Californian FB"/>
              <a:sym typeface="Californian FB"/>
            </a:endParaRPr>
          </a:p>
        </p:txBody>
      </p:sp>
      <p:sp>
        <p:nvSpPr>
          <p:cNvPr id="10" name="Freccia giù 9"/>
          <p:cNvSpPr/>
          <p:nvPr/>
        </p:nvSpPr>
        <p:spPr>
          <a:xfrm rot="8923133">
            <a:off x="4656399" y="5777518"/>
            <a:ext cx="291024" cy="619662"/>
          </a:xfrm>
          <a:prstGeom prst="downArrow">
            <a:avLst/>
          </a:prstGeom>
          <a:solidFill>
            <a:srgbClr val="FF6600"/>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648"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Californian FB"/>
              <a:ea typeface="Californian FB"/>
              <a:cs typeface="Californian FB"/>
              <a:sym typeface="Californian FB"/>
            </a:endParaRPr>
          </a:p>
        </p:txBody>
      </p:sp>
      <p:sp>
        <p:nvSpPr>
          <p:cNvPr id="11" name="Freccia giù 10"/>
          <p:cNvSpPr/>
          <p:nvPr/>
        </p:nvSpPr>
        <p:spPr>
          <a:xfrm rot="12676164">
            <a:off x="5390263" y="5708033"/>
            <a:ext cx="283566" cy="619662"/>
          </a:xfrm>
          <a:prstGeom prst="downArrow">
            <a:avLst/>
          </a:prstGeom>
          <a:solidFill>
            <a:srgbClr val="FF6600"/>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648"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Californian FB"/>
              <a:ea typeface="Californian FB"/>
              <a:cs typeface="Californian FB"/>
              <a:sym typeface="Californian FB"/>
            </a:endParaRPr>
          </a:p>
        </p:txBody>
      </p:sp>
      <p:sp>
        <p:nvSpPr>
          <p:cNvPr id="12" name="Freccia giù 11"/>
          <p:cNvSpPr/>
          <p:nvPr/>
        </p:nvSpPr>
        <p:spPr>
          <a:xfrm>
            <a:off x="2771800" y="692696"/>
            <a:ext cx="288032" cy="720080"/>
          </a:xfrm>
          <a:prstGeom prst="downArrow">
            <a:avLst/>
          </a:prstGeom>
          <a:solidFill>
            <a:srgbClr val="FFFF00"/>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648"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Californian FB"/>
              <a:ea typeface="Californian FB"/>
              <a:cs typeface="Californian FB"/>
              <a:sym typeface="Californian FB"/>
            </a:endParaRPr>
          </a:p>
        </p:txBody>
      </p:sp>
      <p:sp>
        <p:nvSpPr>
          <p:cNvPr id="13" name="Freccia giù 12"/>
          <p:cNvSpPr/>
          <p:nvPr/>
        </p:nvSpPr>
        <p:spPr>
          <a:xfrm rot="12676164">
            <a:off x="897725" y="5826977"/>
            <a:ext cx="257079" cy="619662"/>
          </a:xfrm>
          <a:prstGeom prst="downArrow">
            <a:avLst/>
          </a:prstGeom>
          <a:solidFill>
            <a:srgbClr val="FF6600"/>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648"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Californian FB"/>
              <a:ea typeface="Californian FB"/>
              <a:cs typeface="Californian FB"/>
              <a:sym typeface="Californian FB"/>
            </a:endParaRPr>
          </a:p>
        </p:txBody>
      </p:sp>
    </p:spTree>
    <p:extLst>
      <p:ext uri="{BB962C8B-B14F-4D97-AF65-F5344CB8AC3E}">
        <p14:creationId xmlns:p14="http://schemas.microsoft.com/office/powerpoint/2010/main" val="11026414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292080" y="1600200"/>
            <a:ext cx="3394720" cy="4525963"/>
          </a:xfrm>
        </p:spPr>
        <p:txBody>
          <a:bodyPr>
            <a:normAutofit fontScale="85000" lnSpcReduction="20000"/>
          </a:bodyPr>
          <a:lstStyle/>
          <a:p>
            <a:r>
              <a:rPr lang="en-GB" dirty="0" smtClean="0"/>
              <a:t>Final Coverage:</a:t>
            </a:r>
          </a:p>
          <a:p>
            <a:pPr marL="0" indent="0" algn="ctr">
              <a:buNone/>
            </a:pPr>
            <a:r>
              <a:rPr lang="en-GB" sz="2400" dirty="0" smtClean="0">
                <a:solidFill>
                  <a:srgbClr val="FF6600"/>
                </a:solidFill>
              </a:rPr>
              <a:t>2π </a:t>
            </a:r>
            <a:r>
              <a:rPr lang="en-GB" sz="2400" dirty="0" err="1" smtClean="0">
                <a:solidFill>
                  <a:srgbClr val="FF6600"/>
                </a:solidFill>
              </a:rPr>
              <a:t>sr</a:t>
            </a:r>
            <a:r>
              <a:rPr lang="en-GB" sz="2400" dirty="0" smtClean="0">
                <a:solidFill>
                  <a:srgbClr val="FF6600"/>
                </a:solidFill>
              </a:rPr>
              <a:t> ~ half of the sky</a:t>
            </a:r>
          </a:p>
          <a:p>
            <a:pPr marL="0" indent="0" algn="ctr">
              <a:buNone/>
            </a:pPr>
            <a:endParaRPr lang="en-GB" sz="2400" dirty="0"/>
          </a:p>
          <a:p>
            <a:r>
              <a:rPr lang="en-GB" dirty="0"/>
              <a:t>The LD fields cover N/S ecliptic poles, in good synergy with </a:t>
            </a:r>
            <a:r>
              <a:rPr lang="en-GB" dirty="0" smtClean="0"/>
              <a:t>ARIEL.</a:t>
            </a:r>
          </a:p>
          <a:p>
            <a:endParaRPr lang="en-GB" dirty="0" smtClean="0"/>
          </a:p>
          <a:p>
            <a:r>
              <a:rPr lang="en-GB" dirty="0" smtClean="0">
                <a:solidFill>
                  <a:srgbClr val="FF0000"/>
                </a:solidFill>
              </a:rPr>
              <a:t>Order of execution of LDs and S&amp;S will be finalised in a coming phase.</a:t>
            </a:r>
            <a:endParaRPr lang="en-GB" dirty="0">
              <a:solidFill>
                <a:srgbClr val="FF0000"/>
              </a:solidFill>
            </a:endParaRPr>
          </a:p>
        </p:txBody>
      </p:sp>
      <p:sp>
        <p:nvSpPr>
          <p:cNvPr id="3" name="Titolo 2"/>
          <p:cNvSpPr>
            <a:spLocks noGrp="1"/>
          </p:cNvSpPr>
          <p:nvPr>
            <p:ph type="title"/>
          </p:nvPr>
        </p:nvSpPr>
        <p:spPr>
          <a:xfrm>
            <a:off x="2555776" y="260648"/>
            <a:ext cx="5904656" cy="1143000"/>
          </a:xfrm>
        </p:spPr>
        <p:txBody>
          <a:bodyPr/>
          <a:lstStyle/>
          <a:p>
            <a:r>
              <a:rPr lang="en-GB" dirty="0" smtClean="0"/>
              <a:t>PLATO fields</a:t>
            </a:r>
            <a:endParaRPr lang="en-GB" dirty="0"/>
          </a:p>
        </p:txBody>
      </p:sp>
      <p:sp>
        <p:nvSpPr>
          <p:cNvPr id="4" name="Segnaposto data 3"/>
          <p:cNvSpPr>
            <a:spLocks noGrp="1"/>
          </p:cNvSpPr>
          <p:nvPr>
            <p:ph type="dt" sz="half" idx="10"/>
          </p:nvPr>
        </p:nvSpPr>
        <p:spPr/>
        <p:txBody>
          <a:bodyPr/>
          <a:lstStyle/>
          <a:p>
            <a:r>
              <a:rPr lang="en-US" smtClean="0"/>
              <a:t>ARIEL IT meeting, Roma 3 10 2018</a:t>
            </a:r>
            <a:endParaRPr lang="en-GB"/>
          </a:p>
        </p:txBody>
      </p:sp>
      <p:sp>
        <p:nvSpPr>
          <p:cNvPr id="5" name="Segnaposto piè di pagina 4"/>
          <p:cNvSpPr>
            <a:spLocks noGrp="1"/>
          </p:cNvSpPr>
          <p:nvPr>
            <p:ph type="ftr" sz="quarter" idx="11"/>
          </p:nvPr>
        </p:nvSpPr>
        <p:spPr/>
        <p:txBody>
          <a:bodyPr/>
          <a:lstStyle/>
          <a:p>
            <a:r>
              <a:rPr lang="en-GB" smtClean="0"/>
              <a:t>Isabella Pagano</a:t>
            </a:r>
            <a:endParaRPr lang="en-GB"/>
          </a:p>
        </p:txBody>
      </p:sp>
      <p:pic>
        <p:nvPicPr>
          <p:cNvPr id="6" name="Segnaposto contenuto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041" y="1371600"/>
            <a:ext cx="3362959" cy="5029200"/>
          </a:xfrm>
          <a:prstGeom prst="rect">
            <a:avLst/>
          </a:prstGeom>
        </p:spPr>
      </p:pic>
      <p:pic>
        <p:nvPicPr>
          <p:cNvPr id="7" name="Immagine 6" descr="plato.jpg"/>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43608" y="116632"/>
            <a:ext cx="1296144" cy="1204001"/>
          </a:xfrm>
          <a:prstGeom prst="rect">
            <a:avLst/>
          </a:prstGeom>
        </p:spPr>
      </p:pic>
    </p:spTree>
    <p:extLst>
      <p:ext uri="{BB962C8B-B14F-4D97-AF65-F5344CB8AC3E}">
        <p14:creationId xmlns:p14="http://schemas.microsoft.com/office/powerpoint/2010/main" val="22924740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 name="Shape 1952"/>
          <p:cNvSpPr/>
          <p:nvPr/>
        </p:nvSpPr>
        <p:spPr>
          <a:xfrm>
            <a:off x="2771802" y="472224"/>
            <a:ext cx="6264697" cy="512961"/>
          </a:xfrm>
          <a:prstGeom prst="rect">
            <a:avLst/>
          </a:prstGeom>
          <a:ln w="12700">
            <a:miter lim="400000"/>
          </a:ln>
          <a:effectLst>
            <a:reflection endPos="40000" dir="5400000" sy="-100000" algn="bl" rotWithShape="0"/>
          </a:effectLst>
          <a:extLst>
            <a:ext uri="{C572A759-6A51-4108-AA02-DFA0A04FC94B}">
              <ma14:wrappingTextBoxFlag xmlns:ma14="http://schemas.microsoft.com/office/mac/drawingml/2011/main" val="1"/>
            </a:ext>
          </a:extLst>
        </p:spPr>
        <p:txBody>
          <a:bodyPr lIns="0" tIns="0" rIns="0" bIns="0" anchor="ctr">
            <a:spAutoFit/>
          </a:bodyPr>
          <a:lstStyle>
            <a:lvl1pPr algn="r" defTabSz="914400">
              <a:lnSpc>
                <a:spcPct val="80000"/>
              </a:lnSpc>
              <a:spcBef>
                <a:spcPts val="4800"/>
              </a:spcBef>
              <a:defRPr sz="4000" b="1">
                <a:solidFill>
                  <a:srgbClr val="17375E"/>
                </a:solidFill>
                <a:effectLst>
                  <a:outerShdw blurRad="38100" dist="38100" dir="2700000" rotWithShape="0">
                    <a:srgbClr val="000000">
                      <a:alpha val="43137"/>
                    </a:srgbClr>
                  </a:outerShdw>
                </a:effectLst>
                <a:latin typeface="+mj-lt"/>
                <a:ea typeface="+mj-ea"/>
                <a:cs typeface="+mj-cs"/>
                <a:sym typeface="Helvetica"/>
              </a:defRPr>
            </a:lvl1pPr>
          </a:lstStyle>
          <a:p>
            <a:pPr lvl="0">
              <a:defRPr sz="1800" b="0">
                <a:solidFill>
                  <a:srgbClr val="000000"/>
                </a:solidFill>
                <a:effectLst/>
              </a:defRPr>
            </a:pPr>
            <a:endParaRPr sz="4000" b="1" dirty="0">
              <a:solidFill>
                <a:srgbClr val="17375E"/>
              </a:solidFill>
              <a:effectLst>
                <a:outerShdw blurRad="38100" dist="38100" dir="2700000" rotWithShape="0">
                  <a:srgbClr val="000000">
                    <a:alpha val="43137"/>
                  </a:srgbClr>
                </a:outerShdw>
              </a:effectLst>
              <a:latin typeface="Candara"/>
            </a:endParaRPr>
          </a:p>
        </p:txBody>
      </p:sp>
      <p:grpSp>
        <p:nvGrpSpPr>
          <p:cNvPr id="1962" name="Group 1962"/>
          <p:cNvGrpSpPr/>
          <p:nvPr/>
        </p:nvGrpSpPr>
        <p:grpSpPr>
          <a:xfrm>
            <a:off x="4283968" y="1556792"/>
            <a:ext cx="4752531" cy="4680522"/>
            <a:chOff x="0" y="0"/>
            <a:chExt cx="4752529" cy="4680521"/>
          </a:xfrm>
        </p:grpSpPr>
        <p:sp>
          <p:nvSpPr>
            <p:cNvPr id="1953" name="Shape 1953"/>
            <p:cNvSpPr/>
            <p:nvPr/>
          </p:nvSpPr>
          <p:spPr>
            <a:xfrm>
              <a:off x="0" y="72008"/>
              <a:ext cx="4752529" cy="4608513"/>
            </a:xfrm>
            <a:prstGeom prst="rect">
              <a:avLst/>
            </a:prstGeom>
            <a:solidFill>
              <a:srgbClr val="FFFFFF"/>
            </a:solidFill>
            <a:ln w="25400" cap="flat">
              <a:solidFill>
                <a:srgbClr val="A6A6A6"/>
              </a:solidFill>
              <a:prstDash val="solid"/>
              <a:bevel/>
            </a:ln>
            <a:effectLst>
              <a:outerShdw blurRad="50800" dist="38100" dir="2700000" rotWithShape="0">
                <a:srgbClr val="000000">
                  <a:alpha val="40000"/>
                </a:srgbClr>
              </a:outerShdw>
            </a:effectLst>
          </p:spPr>
          <p:txBody>
            <a:bodyPr wrap="square" lIns="0" tIns="0" rIns="0" bIns="0" numCol="1" anchor="ctr">
              <a:noAutofit/>
            </a:bodyPr>
            <a:lstStyle/>
            <a:p>
              <a:pPr lvl="0" algn="ctr">
                <a:defRPr>
                  <a:solidFill>
                    <a:srgbClr val="FFFFFF"/>
                  </a:solidFill>
                </a:defRPr>
              </a:pPr>
              <a:endParaRPr dirty="0">
                <a:latin typeface="Candara"/>
              </a:endParaRPr>
            </a:p>
          </p:txBody>
        </p:sp>
        <p:grpSp>
          <p:nvGrpSpPr>
            <p:cNvPr id="1961" name="Group 1961"/>
            <p:cNvGrpSpPr/>
            <p:nvPr/>
          </p:nvGrpSpPr>
          <p:grpSpPr>
            <a:xfrm>
              <a:off x="0" y="0"/>
              <a:ext cx="4320482" cy="4309642"/>
              <a:chOff x="0" y="0"/>
              <a:chExt cx="4320481" cy="4309641"/>
            </a:xfrm>
          </p:grpSpPr>
          <p:sp>
            <p:nvSpPr>
              <p:cNvPr id="1954" name="Shape 1954"/>
              <p:cNvSpPr/>
              <p:nvPr/>
            </p:nvSpPr>
            <p:spPr>
              <a:xfrm>
                <a:off x="0" y="0"/>
                <a:ext cx="4320481" cy="7386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ctr" defTabSz="914400"/>
                <a:r>
                  <a:rPr lang="en-US" sz="3200" b="1" dirty="0" smtClean="0">
                    <a:solidFill>
                      <a:srgbClr val="FF6600"/>
                    </a:solidFill>
                    <a:effectLst>
                      <a:outerShdw blurRad="38100" dist="38100" dir="2700000" rotWithShape="0">
                        <a:srgbClr val="000000">
                          <a:alpha val="43137"/>
                        </a:srgbClr>
                      </a:outerShdw>
                    </a:effectLst>
                    <a:latin typeface="Candara"/>
                    <a:ea typeface="+mj-ea"/>
                    <a:cs typeface="+mj-cs"/>
                    <a:sym typeface="Helvetica"/>
                  </a:rPr>
                  <a:t>Techniques</a:t>
                </a:r>
                <a:endParaRPr sz="4400" dirty="0">
                  <a:solidFill>
                    <a:srgbClr val="FF6600"/>
                  </a:solidFill>
                  <a:latin typeface="Candara"/>
                </a:endParaRPr>
              </a:p>
              <a:p>
                <a:pPr lvl="0" algn="ctr" defTabSz="914400"/>
                <a:r>
                  <a:rPr sz="1600" b="1" i="1" dirty="0" smtClean="0">
                    <a:effectLst>
                      <a:outerShdw blurRad="38100" dist="38100" dir="2700000" rotWithShape="0">
                        <a:srgbClr val="000000">
                          <a:alpha val="43137"/>
                        </a:srgbClr>
                      </a:outerShdw>
                    </a:effectLst>
                    <a:latin typeface="Candara"/>
                    <a:ea typeface="+mj-ea"/>
                    <a:cs typeface="+mj-cs"/>
                    <a:sym typeface="Helvetica"/>
                  </a:rPr>
                  <a:t>E</a:t>
                </a:r>
                <a:r>
                  <a:rPr lang="it-IT" sz="1600" b="1" i="1" dirty="0">
                    <a:effectLst>
                      <a:outerShdw blurRad="38100" dist="38100" dir="2700000" rotWithShape="0">
                        <a:srgbClr val="000000">
                          <a:alpha val="43137"/>
                        </a:srgbClr>
                      </a:outerShdw>
                    </a:effectLst>
                    <a:latin typeface="Candara"/>
                    <a:ea typeface="+mj-ea"/>
                    <a:cs typeface="+mj-cs"/>
                    <a:sym typeface="Helvetica"/>
                  </a:rPr>
                  <a:t>g</a:t>
                </a:r>
                <a:r>
                  <a:rPr sz="1600" b="1" i="1" dirty="0" smtClean="0">
                    <a:effectLst>
                      <a:outerShdw blurRad="38100" dist="38100" dir="2700000" rotWithShape="0">
                        <a:srgbClr val="000000">
                          <a:alpha val="43137"/>
                        </a:srgbClr>
                      </a:outerShdw>
                    </a:effectLst>
                    <a:latin typeface="Candara"/>
                    <a:ea typeface="+mj-ea"/>
                    <a:cs typeface="+mj-cs"/>
                    <a:sym typeface="Helvetica"/>
                  </a:rPr>
                  <a:t>: </a:t>
                </a:r>
                <a:r>
                  <a:rPr sz="1600" b="1" i="1" dirty="0">
                    <a:effectLst>
                      <a:outerShdw blurRad="38100" dist="38100" dir="2700000" rotWithShape="0">
                        <a:srgbClr val="000000">
                          <a:alpha val="43137"/>
                        </a:srgbClr>
                      </a:outerShdw>
                    </a:effectLst>
                    <a:latin typeface="Candara"/>
                    <a:ea typeface="+mj-ea"/>
                    <a:cs typeface="+mj-cs"/>
                    <a:sym typeface="Helvetica"/>
                  </a:rPr>
                  <a:t>Kepler-10 b (V=11.5 mag)</a:t>
                </a:r>
              </a:p>
            </p:txBody>
          </p:sp>
          <p:pic>
            <p:nvPicPr>
              <p:cNvPr id="1955" name="image87.png"/>
              <p:cNvPicPr/>
              <p:nvPr/>
            </p:nvPicPr>
            <p:blipFill>
              <a:blip r:embed="rId2">
                <a:extLst/>
              </a:blip>
              <a:stretch>
                <a:fillRect/>
              </a:stretch>
            </p:blipFill>
            <p:spPr>
              <a:xfrm>
                <a:off x="504056" y="2952328"/>
                <a:ext cx="1939926" cy="1357313"/>
              </a:xfrm>
              <a:prstGeom prst="rect">
                <a:avLst/>
              </a:prstGeom>
              <a:ln w="12700" cap="flat">
                <a:noFill/>
                <a:miter lim="400000"/>
              </a:ln>
              <a:effectLst>
                <a:outerShdw blurRad="292100" dist="139700" dir="2700000" rotWithShape="0">
                  <a:srgbClr val="333333">
                    <a:alpha val="64999"/>
                  </a:srgbClr>
                </a:outerShdw>
              </a:effectLst>
            </p:spPr>
          </p:pic>
          <p:pic>
            <p:nvPicPr>
              <p:cNvPr id="1956" name="image88.png"/>
              <p:cNvPicPr/>
              <p:nvPr/>
            </p:nvPicPr>
            <p:blipFill>
              <a:blip r:embed="rId3">
                <a:extLst/>
              </a:blip>
              <a:stretch>
                <a:fillRect/>
              </a:stretch>
            </p:blipFill>
            <p:spPr>
              <a:xfrm>
                <a:off x="2202755" y="2085823"/>
                <a:ext cx="2117726" cy="1465263"/>
              </a:xfrm>
              <a:prstGeom prst="rect">
                <a:avLst/>
              </a:prstGeom>
              <a:ln w="12700" cap="flat">
                <a:noFill/>
                <a:miter lim="400000"/>
              </a:ln>
              <a:effectLst>
                <a:outerShdw blurRad="292100" dist="139700" dir="2700000" rotWithShape="0">
                  <a:srgbClr val="333333">
                    <a:alpha val="64999"/>
                  </a:srgbClr>
                </a:outerShdw>
              </a:effectLst>
            </p:spPr>
          </p:pic>
          <p:pic>
            <p:nvPicPr>
              <p:cNvPr id="1957" name="image89.png"/>
              <p:cNvPicPr/>
              <p:nvPr/>
            </p:nvPicPr>
            <p:blipFill>
              <a:blip r:embed="rId4">
                <a:extLst/>
              </a:blip>
              <a:stretch>
                <a:fillRect/>
              </a:stretch>
            </p:blipFill>
            <p:spPr>
              <a:xfrm>
                <a:off x="265868" y="1224136"/>
                <a:ext cx="2635251" cy="1220789"/>
              </a:xfrm>
              <a:prstGeom prst="rect">
                <a:avLst/>
              </a:prstGeom>
              <a:ln w="12700" cap="flat">
                <a:noFill/>
                <a:miter lim="400000"/>
              </a:ln>
              <a:effectLst>
                <a:outerShdw blurRad="292100" dist="139700" dir="2700000" rotWithShape="0">
                  <a:srgbClr val="333333">
                    <a:alpha val="64999"/>
                  </a:srgbClr>
                </a:outerShdw>
              </a:effectLst>
            </p:spPr>
          </p:pic>
          <p:sp>
            <p:nvSpPr>
              <p:cNvPr id="1958" name="Shape 1958"/>
              <p:cNvSpPr/>
              <p:nvPr/>
            </p:nvSpPr>
            <p:spPr>
              <a:xfrm>
                <a:off x="432048" y="864096"/>
                <a:ext cx="2376262" cy="3385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b="1">
                    <a:effectLst>
                      <a:outerShdw blurRad="38100" dist="38100" dir="2700000" rotWithShape="0">
                        <a:srgbClr val="000000">
                          <a:alpha val="43137"/>
                        </a:srgbClr>
                      </a:outerShdw>
                    </a:effectLst>
                  </a:defRPr>
                </a:lvl1pPr>
              </a:lstStyle>
              <a:p>
                <a:pPr lvl="0" algn="ctr">
                  <a:defRPr sz="1800" b="0">
                    <a:effectLst/>
                  </a:defRPr>
                </a:pPr>
                <a:r>
                  <a:rPr lang="it-IT" sz="1600" b="1" dirty="0" err="1" smtClean="0">
                    <a:effectLst>
                      <a:outerShdw blurRad="38100" dist="38100" dir="2700000" rotWithShape="0">
                        <a:srgbClr val="000000">
                          <a:alpha val="43137"/>
                        </a:srgbClr>
                      </a:outerShdw>
                    </a:effectLst>
                    <a:latin typeface="Candara"/>
                  </a:rPr>
                  <a:t>Transits</a:t>
                </a:r>
                <a:endParaRPr sz="1600" b="1" dirty="0">
                  <a:effectLst>
                    <a:outerShdw blurRad="38100" dist="38100" dir="2700000" rotWithShape="0">
                      <a:srgbClr val="000000">
                        <a:alpha val="43137"/>
                      </a:srgbClr>
                    </a:outerShdw>
                  </a:effectLst>
                  <a:latin typeface="Candara"/>
                </a:endParaRPr>
              </a:p>
            </p:txBody>
          </p:sp>
          <p:sp>
            <p:nvSpPr>
              <p:cNvPr id="1959" name="Shape 1959"/>
              <p:cNvSpPr/>
              <p:nvPr/>
            </p:nvSpPr>
            <p:spPr>
              <a:xfrm>
                <a:off x="288032" y="2649177"/>
                <a:ext cx="1570299" cy="3385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600" b="1">
                    <a:effectLst>
                      <a:outerShdw blurRad="38100" dist="38100" dir="2700000" rotWithShape="0">
                        <a:srgbClr val="000000">
                          <a:alpha val="43137"/>
                        </a:srgbClr>
                      </a:outerShdw>
                    </a:effectLst>
                  </a:defRPr>
                </a:lvl1pPr>
              </a:lstStyle>
              <a:p>
                <a:pPr lvl="0">
                  <a:defRPr sz="1800" b="0">
                    <a:effectLst/>
                  </a:defRPr>
                </a:pPr>
                <a:r>
                  <a:rPr sz="1600" b="1" dirty="0" smtClean="0">
                    <a:effectLst>
                      <a:outerShdw blurRad="38100" dist="38100" dir="2700000" rotWithShape="0">
                        <a:srgbClr val="000000">
                          <a:alpha val="43137"/>
                        </a:srgbClr>
                      </a:outerShdw>
                    </a:effectLst>
                    <a:latin typeface="Candara"/>
                  </a:rPr>
                  <a:t>Astero</a:t>
                </a:r>
                <a:r>
                  <a:rPr lang="it-IT" sz="1600" b="1" dirty="0" err="1" smtClean="0">
                    <a:effectLst>
                      <a:outerShdw blurRad="38100" dist="38100" dir="2700000" rotWithShape="0">
                        <a:srgbClr val="000000">
                          <a:alpha val="43137"/>
                        </a:srgbClr>
                      </a:outerShdw>
                    </a:effectLst>
                    <a:latin typeface="Candara"/>
                  </a:rPr>
                  <a:t>sismology</a:t>
                </a:r>
                <a:endParaRPr sz="1600" b="1" dirty="0">
                  <a:effectLst>
                    <a:outerShdw blurRad="38100" dist="38100" dir="2700000" rotWithShape="0">
                      <a:srgbClr val="000000">
                        <a:alpha val="43137"/>
                      </a:srgbClr>
                    </a:outerShdw>
                  </a:effectLst>
                  <a:latin typeface="Candara"/>
                </a:endParaRPr>
              </a:p>
            </p:txBody>
          </p:sp>
          <p:sp>
            <p:nvSpPr>
              <p:cNvPr id="1960" name="Shape 1960"/>
              <p:cNvSpPr/>
              <p:nvPr/>
            </p:nvSpPr>
            <p:spPr>
              <a:xfrm>
                <a:off x="2880318" y="1944215"/>
                <a:ext cx="1387556" cy="3385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600" b="1">
                    <a:effectLst>
                      <a:outerShdw blurRad="38100" dist="38100" dir="2700000" rotWithShape="0">
                        <a:srgbClr val="000000">
                          <a:alpha val="43137"/>
                        </a:srgbClr>
                      </a:outerShdw>
                    </a:effectLst>
                  </a:defRPr>
                </a:lvl1pPr>
              </a:lstStyle>
              <a:p>
                <a:pPr lvl="0">
                  <a:defRPr sz="1800" b="0">
                    <a:effectLst/>
                  </a:defRPr>
                </a:pPr>
                <a:r>
                  <a:rPr lang="it-IT" sz="1600" b="1" dirty="0" err="1" smtClean="0">
                    <a:effectLst>
                      <a:outerShdw blurRad="38100" dist="38100" dir="2700000" rotWithShape="0">
                        <a:srgbClr val="000000">
                          <a:alpha val="43137"/>
                        </a:srgbClr>
                      </a:outerShdw>
                    </a:effectLst>
                    <a:latin typeface="Candara"/>
                  </a:rPr>
                  <a:t>Radial</a:t>
                </a:r>
                <a:r>
                  <a:rPr lang="it-IT" sz="1600" b="1" dirty="0" smtClean="0">
                    <a:effectLst>
                      <a:outerShdw blurRad="38100" dist="38100" dir="2700000" rotWithShape="0">
                        <a:srgbClr val="000000">
                          <a:alpha val="43137"/>
                        </a:srgbClr>
                      </a:outerShdw>
                    </a:effectLst>
                    <a:latin typeface="Candara"/>
                  </a:rPr>
                  <a:t> </a:t>
                </a:r>
                <a:r>
                  <a:rPr lang="it-IT" sz="1600" b="1" dirty="0" err="1" smtClean="0">
                    <a:effectLst>
                      <a:outerShdw blurRad="38100" dist="38100" dir="2700000" rotWithShape="0">
                        <a:srgbClr val="000000">
                          <a:alpha val="43137"/>
                        </a:srgbClr>
                      </a:outerShdw>
                    </a:effectLst>
                    <a:latin typeface="Candara"/>
                  </a:rPr>
                  <a:t>Velocity</a:t>
                </a:r>
                <a:endParaRPr sz="1600" b="1" dirty="0">
                  <a:effectLst>
                    <a:outerShdw blurRad="38100" dist="38100" dir="2700000" rotWithShape="0">
                      <a:srgbClr val="000000">
                        <a:alpha val="43137"/>
                      </a:srgbClr>
                    </a:outerShdw>
                  </a:effectLst>
                  <a:latin typeface="Candara"/>
                </a:endParaRPr>
              </a:p>
            </p:txBody>
          </p:sp>
        </p:grpSp>
      </p:grpSp>
      <p:sp>
        <p:nvSpPr>
          <p:cNvPr id="1963" name="Shape 1963"/>
          <p:cNvSpPr/>
          <p:nvPr/>
        </p:nvSpPr>
        <p:spPr>
          <a:xfrm>
            <a:off x="1043608" y="1628804"/>
            <a:ext cx="3240360" cy="267150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endParaRPr sz="2000" baseline="29600" dirty="0">
              <a:latin typeface="Candara"/>
              <a:ea typeface="+mj-ea"/>
              <a:cs typeface="+mj-cs"/>
              <a:sym typeface="Helvetica"/>
            </a:endParaRPr>
          </a:p>
          <a:p>
            <a:pPr lvl="0"/>
            <a:endParaRPr u="sng" baseline="29600" dirty="0">
              <a:latin typeface="Candara"/>
              <a:ea typeface="+mj-ea"/>
              <a:cs typeface="+mj-cs"/>
              <a:sym typeface="Helvetica"/>
            </a:endParaRPr>
          </a:p>
          <a:p>
            <a:pPr lvl="0"/>
            <a:r>
              <a:rPr u="sng" dirty="0" smtClean="0">
                <a:solidFill>
                  <a:srgbClr val="FF6600"/>
                </a:solidFill>
                <a:latin typeface="Candara"/>
                <a:ea typeface="+mj-ea"/>
                <a:cs typeface="+mj-cs"/>
                <a:sym typeface="Helvetica"/>
              </a:rPr>
              <a:t> </a:t>
            </a:r>
            <a:endParaRPr baseline="29600" dirty="0">
              <a:solidFill>
                <a:srgbClr val="FF6600"/>
              </a:solidFill>
              <a:latin typeface="Candara"/>
              <a:ea typeface="+mj-ea"/>
              <a:cs typeface="+mj-cs"/>
              <a:sym typeface="Helvetica"/>
            </a:endParaRPr>
          </a:p>
          <a:p>
            <a:pPr marL="1027860" lvl="1" indent="-285519">
              <a:lnSpc>
                <a:spcPct val="80000"/>
              </a:lnSpc>
              <a:spcBef>
                <a:spcPts val="1200"/>
              </a:spcBef>
              <a:buClr>
                <a:srgbClr val="002060"/>
              </a:buClr>
              <a:buSzPct val="100000"/>
              <a:buFont typeface="Wingdings"/>
              <a:buChar char="▪"/>
            </a:pPr>
            <a:r>
              <a:rPr sz="2000" b="1" dirty="0" smtClean="0">
                <a:solidFill>
                  <a:srgbClr val="002060"/>
                </a:solidFill>
                <a:latin typeface="Candara"/>
                <a:ea typeface="+mj-ea"/>
                <a:cs typeface="+mj-cs"/>
                <a:sym typeface="Helvetica"/>
              </a:rPr>
              <a:t>ra</a:t>
            </a:r>
            <a:r>
              <a:rPr lang="it-IT" sz="2000" b="1" dirty="0" err="1" smtClean="0">
                <a:solidFill>
                  <a:srgbClr val="002060"/>
                </a:solidFill>
                <a:latin typeface="Candara"/>
                <a:ea typeface="+mj-ea"/>
                <a:cs typeface="+mj-cs"/>
                <a:sym typeface="Helvetica"/>
              </a:rPr>
              <a:t>dius</a:t>
            </a:r>
            <a:r>
              <a:rPr sz="2000" b="1" dirty="0" smtClean="0">
                <a:solidFill>
                  <a:srgbClr val="002060"/>
                </a:solidFill>
                <a:latin typeface="Candara"/>
                <a:ea typeface="+mj-ea"/>
                <a:cs typeface="+mj-cs"/>
                <a:sym typeface="Helvetica"/>
              </a:rPr>
              <a:t> ~</a:t>
            </a:r>
            <a:r>
              <a:rPr lang="en-US" sz="2000" b="1" dirty="0" smtClean="0">
                <a:solidFill>
                  <a:srgbClr val="002060"/>
                </a:solidFill>
                <a:latin typeface="Candara"/>
                <a:ea typeface="+mj-ea"/>
                <a:cs typeface="+mj-cs"/>
                <a:sym typeface="Helvetica"/>
              </a:rPr>
              <a:t>3</a:t>
            </a:r>
            <a:r>
              <a:rPr sz="2000" b="1" dirty="0" smtClean="0">
                <a:solidFill>
                  <a:srgbClr val="002060"/>
                </a:solidFill>
                <a:latin typeface="Candara"/>
                <a:ea typeface="+mj-ea"/>
                <a:cs typeface="+mj-cs"/>
                <a:sym typeface="Helvetica"/>
              </a:rPr>
              <a:t>%</a:t>
            </a:r>
            <a:endParaRPr lang="it-IT" sz="2000" b="1" dirty="0" smtClean="0">
              <a:solidFill>
                <a:srgbClr val="002060"/>
              </a:solidFill>
              <a:latin typeface="Candara"/>
              <a:ea typeface="+mj-ea"/>
              <a:cs typeface="+mj-cs"/>
              <a:sym typeface="Helvetica"/>
            </a:endParaRPr>
          </a:p>
          <a:p>
            <a:pPr marL="1027860" lvl="1" indent="-285519">
              <a:lnSpc>
                <a:spcPct val="80000"/>
              </a:lnSpc>
              <a:spcBef>
                <a:spcPts val="1200"/>
              </a:spcBef>
              <a:buClr>
                <a:srgbClr val="002060"/>
              </a:buClr>
              <a:buSzPct val="100000"/>
              <a:buFont typeface="Wingdings"/>
              <a:buChar char="▪"/>
            </a:pPr>
            <a:endParaRPr sz="2400" baseline="30000" dirty="0">
              <a:latin typeface="Candara"/>
              <a:ea typeface="Candara"/>
              <a:cs typeface="Candara"/>
              <a:sym typeface="Arial"/>
            </a:endParaRPr>
          </a:p>
          <a:p>
            <a:pPr marL="1027860" lvl="1" indent="-285519">
              <a:lnSpc>
                <a:spcPct val="80000"/>
              </a:lnSpc>
              <a:spcBef>
                <a:spcPts val="1200"/>
              </a:spcBef>
              <a:buClr>
                <a:srgbClr val="002060"/>
              </a:buClr>
              <a:buSzPct val="100000"/>
              <a:buFont typeface="Wingdings"/>
              <a:buChar char="▪"/>
            </a:pPr>
            <a:r>
              <a:rPr sz="2000" b="1" dirty="0" smtClean="0">
                <a:solidFill>
                  <a:srgbClr val="002060"/>
                </a:solidFill>
                <a:latin typeface="Candara"/>
                <a:ea typeface="+mj-ea"/>
                <a:cs typeface="+mj-cs"/>
                <a:sym typeface="Helvetica"/>
              </a:rPr>
              <a:t>mass </a:t>
            </a:r>
            <a:r>
              <a:rPr sz="2000" b="1" dirty="0">
                <a:solidFill>
                  <a:srgbClr val="002060"/>
                </a:solidFill>
                <a:latin typeface="Candara"/>
                <a:ea typeface="+mj-ea"/>
                <a:cs typeface="+mj-cs"/>
                <a:sym typeface="Helvetica"/>
              </a:rPr>
              <a:t>	~10</a:t>
            </a:r>
            <a:r>
              <a:rPr sz="2000" b="1" dirty="0" smtClean="0">
                <a:solidFill>
                  <a:srgbClr val="002060"/>
                </a:solidFill>
                <a:latin typeface="Candara"/>
                <a:ea typeface="+mj-ea"/>
                <a:cs typeface="+mj-cs"/>
                <a:sym typeface="Helvetica"/>
              </a:rPr>
              <a:t>%</a:t>
            </a:r>
            <a:endParaRPr lang="it-IT" sz="2000" b="1" dirty="0" smtClean="0">
              <a:solidFill>
                <a:srgbClr val="002060"/>
              </a:solidFill>
              <a:latin typeface="Candara"/>
              <a:ea typeface="+mj-ea"/>
              <a:cs typeface="+mj-cs"/>
              <a:sym typeface="Helvetica"/>
            </a:endParaRPr>
          </a:p>
          <a:p>
            <a:pPr marL="1027860" lvl="1" indent="-285519">
              <a:lnSpc>
                <a:spcPct val="80000"/>
              </a:lnSpc>
              <a:spcBef>
                <a:spcPts val="1200"/>
              </a:spcBef>
              <a:buClr>
                <a:srgbClr val="002060"/>
              </a:buClr>
              <a:buSzPct val="100000"/>
              <a:buFont typeface="Wingdings"/>
              <a:buChar char="▪"/>
            </a:pPr>
            <a:endParaRPr sz="2400" baseline="30000" dirty="0">
              <a:latin typeface="Candara"/>
              <a:ea typeface="Candara"/>
              <a:cs typeface="Candara"/>
              <a:sym typeface="Arial"/>
            </a:endParaRPr>
          </a:p>
          <a:p>
            <a:pPr marL="1027860" lvl="1" indent="-285519">
              <a:lnSpc>
                <a:spcPct val="80000"/>
              </a:lnSpc>
              <a:spcBef>
                <a:spcPts val="1200"/>
              </a:spcBef>
              <a:buClr>
                <a:srgbClr val="002060"/>
              </a:buClr>
              <a:buSzPct val="100000"/>
              <a:buFont typeface="Wingdings"/>
              <a:buChar char="▪"/>
            </a:pPr>
            <a:r>
              <a:rPr lang="it-IT" sz="2000" b="1" dirty="0" err="1" smtClean="0">
                <a:solidFill>
                  <a:srgbClr val="002060"/>
                </a:solidFill>
                <a:latin typeface="Candara"/>
                <a:ea typeface="+mj-ea"/>
                <a:cs typeface="+mj-cs"/>
                <a:sym typeface="Helvetica"/>
              </a:rPr>
              <a:t>age</a:t>
            </a:r>
            <a:r>
              <a:rPr sz="2000" b="1" dirty="0" smtClean="0">
                <a:solidFill>
                  <a:srgbClr val="002060"/>
                </a:solidFill>
                <a:latin typeface="Candara"/>
                <a:ea typeface="+mj-ea"/>
                <a:cs typeface="+mj-cs"/>
                <a:sym typeface="Helvetica"/>
              </a:rPr>
              <a:t>~</a:t>
            </a:r>
            <a:r>
              <a:rPr sz="2000" b="1" dirty="0">
                <a:solidFill>
                  <a:srgbClr val="002060"/>
                </a:solidFill>
                <a:latin typeface="Candara"/>
                <a:ea typeface="+mj-ea"/>
                <a:cs typeface="+mj-cs"/>
                <a:sym typeface="Helvetica"/>
              </a:rPr>
              <a:t>10%</a:t>
            </a:r>
          </a:p>
        </p:txBody>
      </p:sp>
      <p:sp>
        <p:nvSpPr>
          <p:cNvPr id="1964" name="Shape 1964"/>
          <p:cNvSpPr/>
          <p:nvPr/>
        </p:nvSpPr>
        <p:spPr>
          <a:xfrm>
            <a:off x="3995937" y="2420892"/>
            <a:ext cx="3045136" cy="4786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rgbClr val="00B050"/>
            </a:solidFill>
          </a:ln>
        </p:spPr>
        <p:txBody>
          <a:bodyPr lIns="0" tIns="0" rIns="0" bIns="0" anchor="ctr"/>
          <a:lstStyle/>
          <a:p>
            <a:pPr lvl="0" algn="ctr">
              <a:defRPr>
                <a:solidFill>
                  <a:srgbClr val="FFFFFF"/>
                </a:solidFill>
              </a:defRPr>
            </a:pPr>
            <a:endParaRPr dirty="0">
              <a:latin typeface="Candara"/>
            </a:endParaRPr>
          </a:p>
        </p:txBody>
      </p:sp>
      <p:sp>
        <p:nvSpPr>
          <p:cNvPr id="1965" name="Shape 1965"/>
          <p:cNvSpPr/>
          <p:nvPr/>
        </p:nvSpPr>
        <p:spPr>
          <a:xfrm>
            <a:off x="1619674" y="2348884"/>
            <a:ext cx="2037023" cy="4786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rgbClr val="00B050"/>
            </a:solidFill>
          </a:ln>
        </p:spPr>
        <p:txBody>
          <a:bodyPr lIns="0" tIns="0" rIns="0" bIns="0" anchor="ctr"/>
          <a:lstStyle/>
          <a:p>
            <a:pPr lvl="0" algn="ctr">
              <a:defRPr>
                <a:solidFill>
                  <a:srgbClr val="FFFFFF"/>
                </a:solidFill>
              </a:defRPr>
            </a:pPr>
            <a:endParaRPr dirty="0">
              <a:latin typeface="Candara"/>
            </a:endParaRPr>
          </a:p>
        </p:txBody>
      </p:sp>
      <p:sp>
        <p:nvSpPr>
          <p:cNvPr id="1966" name="Shape 1966"/>
          <p:cNvSpPr/>
          <p:nvPr/>
        </p:nvSpPr>
        <p:spPr>
          <a:xfrm>
            <a:off x="1619674" y="3140972"/>
            <a:ext cx="2037023" cy="4786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rgbClr val="FFC000"/>
            </a:solidFill>
          </a:ln>
        </p:spPr>
        <p:txBody>
          <a:bodyPr lIns="0" tIns="0" rIns="0" bIns="0" anchor="ctr"/>
          <a:lstStyle/>
          <a:p>
            <a:pPr lvl="0" algn="ctr">
              <a:defRPr>
                <a:solidFill>
                  <a:srgbClr val="FFFFFF"/>
                </a:solidFill>
              </a:defRPr>
            </a:pPr>
            <a:endParaRPr dirty="0">
              <a:latin typeface="Candara"/>
            </a:endParaRPr>
          </a:p>
        </p:txBody>
      </p:sp>
      <p:sp>
        <p:nvSpPr>
          <p:cNvPr id="1967" name="Shape 1967"/>
          <p:cNvSpPr/>
          <p:nvPr/>
        </p:nvSpPr>
        <p:spPr>
          <a:xfrm>
            <a:off x="6732240" y="3356992"/>
            <a:ext cx="2160241" cy="5780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rgbClr val="FFC000"/>
            </a:solidFill>
          </a:ln>
        </p:spPr>
        <p:txBody>
          <a:bodyPr lIns="0" tIns="0" rIns="0" bIns="0" anchor="ctr"/>
          <a:lstStyle/>
          <a:p>
            <a:pPr lvl="0" algn="ctr">
              <a:defRPr>
                <a:solidFill>
                  <a:srgbClr val="FFFFFF"/>
                </a:solidFill>
              </a:defRPr>
            </a:pPr>
            <a:endParaRPr dirty="0">
              <a:latin typeface="Candara"/>
            </a:endParaRPr>
          </a:p>
        </p:txBody>
      </p:sp>
      <p:sp>
        <p:nvSpPr>
          <p:cNvPr id="1968" name="Shape 1968"/>
          <p:cNvSpPr/>
          <p:nvPr/>
        </p:nvSpPr>
        <p:spPr>
          <a:xfrm>
            <a:off x="4283969" y="4172540"/>
            <a:ext cx="2314657" cy="480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rgbClr val="558ED5"/>
            </a:solidFill>
          </a:ln>
        </p:spPr>
        <p:txBody>
          <a:bodyPr lIns="0" tIns="0" rIns="0" bIns="0" anchor="ctr"/>
          <a:lstStyle/>
          <a:p>
            <a:pPr lvl="0" algn="ctr">
              <a:defRPr>
                <a:solidFill>
                  <a:srgbClr val="FFFFFF"/>
                </a:solidFill>
              </a:defRPr>
            </a:pPr>
            <a:endParaRPr dirty="0">
              <a:latin typeface="Candara"/>
            </a:endParaRPr>
          </a:p>
        </p:txBody>
      </p:sp>
      <p:sp>
        <p:nvSpPr>
          <p:cNvPr id="1969" name="Shape 1969"/>
          <p:cNvSpPr/>
          <p:nvPr/>
        </p:nvSpPr>
        <p:spPr>
          <a:xfrm>
            <a:off x="1475656" y="3861048"/>
            <a:ext cx="2088232" cy="5040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rgbClr val="558ED5"/>
            </a:solidFill>
          </a:ln>
        </p:spPr>
        <p:txBody>
          <a:bodyPr lIns="0" tIns="0" rIns="0" bIns="0" anchor="ctr"/>
          <a:lstStyle/>
          <a:p>
            <a:pPr lvl="0" algn="ctr">
              <a:defRPr>
                <a:solidFill>
                  <a:srgbClr val="FFFFFF"/>
                </a:solidFill>
              </a:defRPr>
            </a:pPr>
            <a:endParaRPr dirty="0">
              <a:latin typeface="Candara"/>
            </a:endParaRPr>
          </a:p>
        </p:txBody>
      </p:sp>
      <p:sp>
        <p:nvSpPr>
          <p:cNvPr id="1971" name="Shape 1971"/>
          <p:cNvSpPr/>
          <p:nvPr/>
        </p:nvSpPr>
        <p:spPr>
          <a:xfrm rot="16200000">
            <a:off x="8005428" y="5191379"/>
            <a:ext cx="1837216"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solidFill>
                  <a:srgbClr val="A7A7A7"/>
                </a:solidFill>
                <a:latin typeface="Arial"/>
                <a:ea typeface="Arial"/>
                <a:cs typeface="Arial"/>
                <a:sym typeface="Arial"/>
              </a:defRPr>
            </a:lvl1pPr>
          </a:lstStyle>
          <a:p>
            <a:pPr lvl="0">
              <a:defRPr sz="1800">
                <a:solidFill>
                  <a:srgbClr val="000000"/>
                </a:solidFill>
              </a:defRPr>
            </a:pPr>
            <a:r>
              <a:rPr sz="1200" dirty="0">
                <a:solidFill>
                  <a:srgbClr val="A7A7A7"/>
                </a:solidFill>
                <a:latin typeface="Candara"/>
                <a:ea typeface="Candara"/>
                <a:cs typeface="Candara"/>
              </a:rPr>
              <a:t>©PLATO2.0 Consortium</a:t>
            </a:r>
          </a:p>
        </p:txBody>
      </p:sp>
      <p:sp>
        <p:nvSpPr>
          <p:cNvPr id="2" name="Titolo 1"/>
          <p:cNvSpPr>
            <a:spLocks noGrp="1"/>
          </p:cNvSpPr>
          <p:nvPr>
            <p:ph type="title"/>
          </p:nvPr>
        </p:nvSpPr>
        <p:spPr/>
        <p:txBody>
          <a:bodyPr/>
          <a:lstStyle/>
          <a:p>
            <a:pPr lvl="0"/>
            <a:r>
              <a:rPr lang="it-IT" dirty="0" smtClean="0"/>
              <a:t>PLATO </a:t>
            </a:r>
            <a:r>
              <a:rPr lang="it-IT" dirty="0" err="1" smtClean="0"/>
              <a:t>measurements</a:t>
            </a:r>
            <a:endParaRPr lang="en-GB" dirty="0"/>
          </a:p>
        </p:txBody>
      </p:sp>
      <p:sp>
        <p:nvSpPr>
          <p:cNvPr id="3" name="Segnaposto data 2"/>
          <p:cNvSpPr>
            <a:spLocks noGrp="1"/>
          </p:cNvSpPr>
          <p:nvPr>
            <p:ph type="dt" sz="half" idx="10"/>
          </p:nvPr>
        </p:nvSpPr>
        <p:spPr/>
        <p:txBody>
          <a:bodyPr/>
          <a:lstStyle/>
          <a:p>
            <a:r>
              <a:rPr lang="en-US" smtClean="0"/>
              <a:t>ARIEL IT meeting, Roma 3 10 2018</a:t>
            </a:r>
            <a:endParaRPr lang="en-GB"/>
          </a:p>
        </p:txBody>
      </p:sp>
      <p:sp>
        <p:nvSpPr>
          <p:cNvPr id="4" name="Segnaposto piè di pagina 3"/>
          <p:cNvSpPr>
            <a:spLocks noGrp="1"/>
          </p:cNvSpPr>
          <p:nvPr>
            <p:ph type="ftr" sz="quarter" idx="11"/>
          </p:nvPr>
        </p:nvSpPr>
        <p:spPr/>
        <p:txBody>
          <a:bodyPr/>
          <a:lstStyle/>
          <a:p>
            <a:r>
              <a:rPr lang="en-GB" smtClean="0"/>
              <a:t>Isabella Pagano</a:t>
            </a:r>
            <a:endParaRPr lang="en-GB"/>
          </a:p>
        </p:txBody>
      </p:sp>
      <p:pic>
        <p:nvPicPr>
          <p:cNvPr id="24" name="Immagine 23" descr="plato.jpg"/>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907704" y="4941168"/>
            <a:ext cx="1296144" cy="1204001"/>
          </a:xfrm>
          <a:prstGeom prst="rect">
            <a:avLst/>
          </a:prstGeom>
        </p:spPr>
      </p:pic>
    </p:spTree>
    <p:extLst>
      <p:ext uri="{BB962C8B-B14F-4D97-AF65-F5344CB8AC3E}">
        <p14:creationId xmlns:p14="http://schemas.microsoft.com/office/powerpoint/2010/main" val="267502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2339752" y="332656"/>
            <a:ext cx="6552728" cy="1143000"/>
          </a:xfrm>
        </p:spPr>
        <p:txBody>
          <a:bodyPr/>
          <a:lstStyle/>
          <a:p>
            <a:r>
              <a:rPr lang="en-GB" dirty="0" smtClean="0">
                <a:effectLst/>
              </a:rPr>
              <a:t>PLATO </a:t>
            </a:r>
            <a:r>
              <a:rPr lang="en-GB" dirty="0">
                <a:effectLst/>
              </a:rPr>
              <a:t>stellar samples</a:t>
            </a:r>
            <a:r>
              <a:rPr lang="en-US" dirty="0">
                <a:effectLst/>
              </a:rPr>
              <a:t/>
            </a:r>
            <a:br>
              <a:rPr lang="en-US" dirty="0">
                <a:effectLst/>
              </a:rPr>
            </a:br>
            <a:endParaRPr lang="it-IT" dirty="0"/>
          </a:p>
        </p:txBody>
      </p:sp>
      <p:sp>
        <p:nvSpPr>
          <p:cNvPr id="4" name="Segnaposto data 3"/>
          <p:cNvSpPr>
            <a:spLocks noGrp="1"/>
          </p:cNvSpPr>
          <p:nvPr>
            <p:ph type="dt" sz="half" idx="10"/>
          </p:nvPr>
        </p:nvSpPr>
        <p:spPr/>
        <p:txBody>
          <a:bodyPr/>
          <a:lstStyle/>
          <a:p>
            <a:r>
              <a:rPr lang="en-US" smtClean="0"/>
              <a:t>ARIEL IT meeting, Roma 3 10 2018</a:t>
            </a:r>
            <a:endParaRPr lang="en-GB"/>
          </a:p>
        </p:txBody>
      </p:sp>
      <p:sp>
        <p:nvSpPr>
          <p:cNvPr id="5" name="Segnaposto piè di pagina 4"/>
          <p:cNvSpPr>
            <a:spLocks noGrp="1"/>
          </p:cNvSpPr>
          <p:nvPr>
            <p:ph type="ftr" sz="quarter" idx="11"/>
          </p:nvPr>
        </p:nvSpPr>
        <p:spPr/>
        <p:txBody>
          <a:bodyPr/>
          <a:lstStyle/>
          <a:p>
            <a:r>
              <a:rPr lang="en-GB" smtClean="0"/>
              <a:t>Isabella Pagano</a:t>
            </a:r>
            <a:endParaRPr lang="en-GB"/>
          </a:p>
        </p:txBody>
      </p:sp>
      <p:pic>
        <p:nvPicPr>
          <p:cNvPr id="2" name="Immagine 1"/>
          <p:cNvPicPr>
            <a:picLocks noChangeAspect="1"/>
          </p:cNvPicPr>
          <p:nvPr/>
        </p:nvPicPr>
        <p:blipFill>
          <a:blip r:embed="rId2"/>
          <a:stretch>
            <a:fillRect/>
          </a:stretch>
        </p:blipFill>
        <p:spPr>
          <a:xfrm>
            <a:off x="1276839" y="1355204"/>
            <a:ext cx="7759657" cy="5098132"/>
          </a:xfrm>
          <a:prstGeom prst="rect">
            <a:avLst/>
          </a:prstGeom>
        </p:spPr>
      </p:pic>
      <p:pic>
        <p:nvPicPr>
          <p:cNvPr id="7" name="Immagine 6" descr="plato.jpg"/>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43608" y="116632"/>
            <a:ext cx="1296144" cy="1204001"/>
          </a:xfrm>
          <a:prstGeom prst="rect">
            <a:avLst/>
          </a:prstGeom>
        </p:spPr>
      </p:pic>
    </p:spTree>
    <p:extLst>
      <p:ext uri="{BB962C8B-B14F-4D97-AF65-F5344CB8AC3E}">
        <p14:creationId xmlns:p14="http://schemas.microsoft.com/office/powerpoint/2010/main" val="27407686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p:txBody>
          <a:bodyPr>
            <a:normAutofit/>
          </a:bodyPr>
          <a:lstStyle/>
          <a:p>
            <a:pPr marL="0" indent="0">
              <a:buNone/>
            </a:pPr>
            <a:r>
              <a:rPr lang="en-GB" sz="1800" dirty="0" smtClean="0"/>
              <a:t>planet yield = planet frequency  x  no. of stars observed  x  detectability </a:t>
            </a:r>
            <a:endParaRPr lang="en-GB" sz="1800" dirty="0"/>
          </a:p>
        </p:txBody>
      </p:sp>
      <p:sp>
        <p:nvSpPr>
          <p:cNvPr id="2" name="Titolo 1"/>
          <p:cNvSpPr>
            <a:spLocks noGrp="1"/>
          </p:cNvSpPr>
          <p:nvPr>
            <p:ph type="title"/>
          </p:nvPr>
        </p:nvSpPr>
        <p:spPr/>
        <p:txBody>
          <a:bodyPr/>
          <a:lstStyle/>
          <a:p>
            <a:r>
              <a:rPr lang="en-GB" sz="3600" dirty="0"/>
              <a:t>Expected planet yield </a:t>
            </a:r>
            <a:r>
              <a:rPr lang="en-GB" sz="3600" dirty="0" smtClean="0"/>
              <a:t>by PLATO</a:t>
            </a:r>
            <a:endParaRPr lang="en-GB" sz="3600" dirty="0"/>
          </a:p>
        </p:txBody>
      </p:sp>
      <p:sp>
        <p:nvSpPr>
          <p:cNvPr id="3" name="Segnaposto data 2"/>
          <p:cNvSpPr>
            <a:spLocks noGrp="1"/>
          </p:cNvSpPr>
          <p:nvPr>
            <p:ph type="dt" sz="half" idx="10"/>
          </p:nvPr>
        </p:nvSpPr>
        <p:spPr/>
        <p:txBody>
          <a:bodyPr/>
          <a:lstStyle/>
          <a:p>
            <a:r>
              <a:rPr lang="en-US" smtClean="0"/>
              <a:t>ARIEL IT meeting, Roma 3 10 2018</a:t>
            </a:r>
            <a:endParaRPr lang="en-GB"/>
          </a:p>
        </p:txBody>
      </p:sp>
      <p:sp>
        <p:nvSpPr>
          <p:cNvPr id="4" name="Segnaposto piè di pagina 3"/>
          <p:cNvSpPr>
            <a:spLocks noGrp="1"/>
          </p:cNvSpPr>
          <p:nvPr>
            <p:ph type="ftr" sz="quarter" idx="11"/>
          </p:nvPr>
        </p:nvSpPr>
        <p:spPr/>
        <p:txBody>
          <a:bodyPr/>
          <a:lstStyle/>
          <a:p>
            <a:r>
              <a:rPr lang="en-GB" smtClean="0"/>
              <a:t>Isabella Pagano</a:t>
            </a:r>
            <a:endParaRPr lang="en-GB"/>
          </a:p>
        </p:txBody>
      </p:sp>
      <p:sp>
        <p:nvSpPr>
          <p:cNvPr id="6" name="Callout 1 5"/>
          <p:cNvSpPr/>
          <p:nvPr/>
        </p:nvSpPr>
        <p:spPr>
          <a:xfrm>
            <a:off x="2555776" y="1484784"/>
            <a:ext cx="1728192" cy="720080"/>
          </a:xfrm>
          <a:prstGeom prst="borderCallout1">
            <a:avLst>
              <a:gd name="adj1" fmla="val 100642"/>
              <a:gd name="adj2" fmla="val 49776"/>
              <a:gd name="adj3" fmla="val 200692"/>
              <a:gd name="adj4" fmla="val 17099"/>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CasellaDiTesto 6"/>
          <p:cNvSpPr txBox="1"/>
          <p:nvPr/>
        </p:nvSpPr>
        <p:spPr>
          <a:xfrm>
            <a:off x="1835696" y="3068960"/>
            <a:ext cx="2376264" cy="923330"/>
          </a:xfrm>
          <a:prstGeom prst="rect">
            <a:avLst/>
          </a:prstGeom>
          <a:noFill/>
        </p:spPr>
        <p:txBody>
          <a:bodyPr wrap="square" rtlCol="0">
            <a:spAutoFit/>
          </a:bodyPr>
          <a:lstStyle/>
          <a:p>
            <a:r>
              <a:rPr lang="en-GB" dirty="0" err="1" smtClean="0">
                <a:solidFill>
                  <a:srgbClr val="FF0000"/>
                </a:solidFill>
              </a:rPr>
              <a:t>Kepler</a:t>
            </a:r>
            <a:r>
              <a:rPr lang="en-GB" dirty="0" smtClean="0">
                <a:solidFill>
                  <a:srgbClr val="FF0000"/>
                </a:solidFill>
              </a:rPr>
              <a:t> results </a:t>
            </a:r>
            <a:br>
              <a:rPr lang="en-GB" dirty="0" smtClean="0">
                <a:solidFill>
                  <a:srgbClr val="FF0000"/>
                </a:solidFill>
              </a:rPr>
            </a:br>
            <a:r>
              <a:rPr lang="en-GB" dirty="0" smtClean="0">
                <a:solidFill>
                  <a:srgbClr val="FF0000"/>
                </a:solidFill>
              </a:rPr>
              <a:t>(</a:t>
            </a:r>
            <a:r>
              <a:rPr lang="fr-FR" dirty="0" err="1" smtClean="0">
                <a:solidFill>
                  <a:srgbClr val="FF0000"/>
                </a:solidFill>
              </a:rPr>
              <a:t>Fressin</a:t>
            </a:r>
            <a:r>
              <a:rPr lang="fr-FR" dirty="0" smtClean="0">
                <a:solidFill>
                  <a:srgbClr val="FF0000"/>
                </a:solidFill>
              </a:rPr>
              <a:t> </a:t>
            </a:r>
            <a:r>
              <a:rPr lang="fr-FR" dirty="0">
                <a:solidFill>
                  <a:srgbClr val="FF0000"/>
                </a:solidFill>
              </a:rPr>
              <a:t>et al</a:t>
            </a:r>
            <a:r>
              <a:rPr lang="fr-FR" dirty="0" smtClean="0">
                <a:solidFill>
                  <a:srgbClr val="FF0000"/>
                </a:solidFill>
              </a:rPr>
              <a:t>.</a:t>
            </a:r>
            <a:r>
              <a:rPr lang="fr-FR" dirty="0">
                <a:solidFill>
                  <a:srgbClr val="FF0000"/>
                </a:solidFill>
              </a:rPr>
              <a:t> </a:t>
            </a:r>
            <a:r>
              <a:rPr lang="fr-FR" dirty="0" smtClean="0">
                <a:solidFill>
                  <a:srgbClr val="FF0000"/>
                </a:solidFill>
              </a:rPr>
              <a:t>2013) </a:t>
            </a:r>
            <a:endParaRPr lang="fr-FR" dirty="0">
              <a:solidFill>
                <a:srgbClr val="FF0000"/>
              </a:solidFill>
            </a:endParaRPr>
          </a:p>
          <a:p>
            <a:endParaRPr lang="en-GB" dirty="0">
              <a:solidFill>
                <a:srgbClr val="FF0000"/>
              </a:solidFill>
            </a:endParaRPr>
          </a:p>
        </p:txBody>
      </p:sp>
      <p:sp>
        <p:nvSpPr>
          <p:cNvPr id="8" name="Callout 1 7"/>
          <p:cNvSpPr/>
          <p:nvPr/>
        </p:nvSpPr>
        <p:spPr>
          <a:xfrm>
            <a:off x="4499992" y="1484784"/>
            <a:ext cx="2160240" cy="720080"/>
          </a:xfrm>
          <a:prstGeom prst="borderCallout1">
            <a:avLst>
              <a:gd name="adj1" fmla="val 97493"/>
              <a:gd name="adj2" fmla="val 50726"/>
              <a:gd name="adj3" fmla="val 329830"/>
              <a:gd name="adj4" fmla="val 10583"/>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ttangolo 8"/>
          <p:cNvSpPr/>
          <p:nvPr/>
        </p:nvSpPr>
        <p:spPr>
          <a:xfrm>
            <a:off x="2699792" y="4005064"/>
            <a:ext cx="4104456" cy="646331"/>
          </a:xfrm>
          <a:prstGeom prst="rect">
            <a:avLst/>
          </a:prstGeom>
        </p:spPr>
        <p:txBody>
          <a:bodyPr wrap="square">
            <a:spAutoFit/>
          </a:bodyPr>
          <a:lstStyle/>
          <a:p>
            <a:r>
              <a:rPr lang="en-GB" dirty="0" smtClean="0">
                <a:solidFill>
                  <a:srgbClr val="0000FF"/>
                </a:solidFill>
              </a:rPr>
              <a:t>estimated </a:t>
            </a:r>
            <a:r>
              <a:rPr lang="en-GB" dirty="0">
                <a:solidFill>
                  <a:srgbClr val="0000FF"/>
                </a:solidFill>
              </a:rPr>
              <a:t>based on real stellar </a:t>
            </a:r>
            <a:r>
              <a:rPr lang="en-GB" dirty="0" smtClean="0">
                <a:solidFill>
                  <a:srgbClr val="0000FF"/>
                </a:solidFill>
              </a:rPr>
              <a:t>fields</a:t>
            </a:r>
          </a:p>
          <a:p>
            <a:r>
              <a:rPr lang="en-GB" dirty="0" smtClean="0">
                <a:solidFill>
                  <a:srgbClr val="0000FF"/>
                </a:solidFill>
              </a:rPr>
              <a:t>(</a:t>
            </a:r>
            <a:r>
              <a:rPr lang="en-GB" dirty="0" err="1" smtClean="0">
                <a:solidFill>
                  <a:srgbClr val="0000FF"/>
                </a:solidFill>
              </a:rPr>
              <a:t>Nascimbeni</a:t>
            </a:r>
            <a:r>
              <a:rPr lang="en-GB" dirty="0" smtClean="0">
                <a:solidFill>
                  <a:srgbClr val="0000FF"/>
                </a:solidFill>
              </a:rPr>
              <a:t>, </a:t>
            </a:r>
            <a:r>
              <a:rPr lang="en-GB" dirty="0" err="1" smtClean="0">
                <a:solidFill>
                  <a:srgbClr val="0000FF"/>
                </a:solidFill>
              </a:rPr>
              <a:t>Piotto</a:t>
            </a:r>
            <a:r>
              <a:rPr lang="en-GB" dirty="0" smtClean="0">
                <a:solidFill>
                  <a:srgbClr val="0000FF"/>
                </a:solidFill>
              </a:rPr>
              <a:t> et al. 2015) </a:t>
            </a:r>
            <a:endParaRPr lang="en-GB" dirty="0">
              <a:solidFill>
                <a:srgbClr val="0000FF"/>
              </a:solidFill>
            </a:endParaRPr>
          </a:p>
        </p:txBody>
      </p:sp>
      <p:sp>
        <p:nvSpPr>
          <p:cNvPr id="10" name="Rettangolo 9"/>
          <p:cNvSpPr/>
          <p:nvPr/>
        </p:nvSpPr>
        <p:spPr>
          <a:xfrm>
            <a:off x="1979712" y="4869160"/>
            <a:ext cx="6732240" cy="1477328"/>
          </a:xfrm>
          <a:prstGeom prst="rect">
            <a:avLst/>
          </a:prstGeom>
        </p:spPr>
        <p:txBody>
          <a:bodyPr wrap="square">
            <a:spAutoFit/>
          </a:bodyPr>
          <a:lstStyle/>
          <a:p>
            <a:endParaRPr lang="en-GB" dirty="0">
              <a:solidFill>
                <a:srgbClr val="FF0000"/>
              </a:solidFill>
            </a:endParaRPr>
          </a:p>
          <a:p>
            <a:r>
              <a:rPr lang="en-GB" dirty="0" smtClean="0">
                <a:solidFill>
                  <a:srgbClr val="FF0000"/>
                </a:solidFill>
              </a:rPr>
              <a:t>Detectability depends upon:</a:t>
            </a:r>
          </a:p>
          <a:p>
            <a:pPr marL="285750" indent="-285750">
              <a:buFont typeface="Arial"/>
              <a:buChar char="•"/>
            </a:pPr>
            <a:r>
              <a:rPr lang="en-GB" dirty="0" smtClean="0">
                <a:solidFill>
                  <a:srgbClr val="FF0000"/>
                </a:solidFill>
              </a:rPr>
              <a:t>geometric </a:t>
            </a:r>
            <a:r>
              <a:rPr lang="en-GB" dirty="0">
                <a:solidFill>
                  <a:srgbClr val="FF0000"/>
                </a:solidFill>
              </a:rPr>
              <a:t>transit probability (depending on orbital period) </a:t>
            </a:r>
            <a:endParaRPr lang="en-GB" dirty="0" smtClean="0">
              <a:solidFill>
                <a:srgbClr val="FF0000"/>
              </a:solidFill>
            </a:endParaRPr>
          </a:p>
          <a:p>
            <a:pPr marL="285750" indent="-285750">
              <a:buFont typeface="Arial"/>
              <a:buChar char="•"/>
            </a:pPr>
            <a:r>
              <a:rPr lang="en-GB" dirty="0" smtClean="0">
                <a:solidFill>
                  <a:srgbClr val="FF0000"/>
                </a:solidFill>
              </a:rPr>
              <a:t>the </a:t>
            </a:r>
            <a:r>
              <a:rPr lang="en-GB" dirty="0">
                <a:solidFill>
                  <a:srgbClr val="FF0000"/>
                </a:solidFill>
              </a:rPr>
              <a:t>efficiency of detection algorithms </a:t>
            </a:r>
            <a:r>
              <a:rPr lang="en-GB" dirty="0" smtClean="0">
                <a:solidFill>
                  <a:srgbClr val="FF0000"/>
                </a:solidFill>
              </a:rPr>
              <a:t>(based on  </a:t>
            </a:r>
            <a:r>
              <a:rPr lang="en-GB" dirty="0" err="1" smtClean="0">
                <a:solidFill>
                  <a:srgbClr val="FF0000"/>
                </a:solidFill>
              </a:rPr>
              <a:t>Kepler</a:t>
            </a:r>
            <a:r>
              <a:rPr lang="en-GB" dirty="0" smtClean="0">
                <a:solidFill>
                  <a:srgbClr val="FF0000"/>
                </a:solidFill>
              </a:rPr>
              <a:t> and </a:t>
            </a:r>
            <a:r>
              <a:rPr lang="en-GB" dirty="0" err="1" smtClean="0">
                <a:solidFill>
                  <a:srgbClr val="FF0000"/>
                </a:solidFill>
              </a:rPr>
              <a:t>CoRoT</a:t>
            </a:r>
            <a:r>
              <a:rPr lang="en-GB" dirty="0" smtClean="0">
                <a:solidFill>
                  <a:srgbClr val="FF0000"/>
                </a:solidFill>
              </a:rPr>
              <a:t> experiences).</a:t>
            </a:r>
            <a:endParaRPr lang="en-GB" dirty="0">
              <a:solidFill>
                <a:srgbClr val="FF0000"/>
              </a:solidFill>
            </a:endParaRPr>
          </a:p>
        </p:txBody>
      </p:sp>
      <p:sp>
        <p:nvSpPr>
          <p:cNvPr id="11" name="Callout 1 10"/>
          <p:cNvSpPr/>
          <p:nvPr/>
        </p:nvSpPr>
        <p:spPr>
          <a:xfrm>
            <a:off x="6876256" y="1484784"/>
            <a:ext cx="1296144" cy="720080"/>
          </a:xfrm>
          <a:prstGeom prst="borderCallout1">
            <a:avLst>
              <a:gd name="adj1" fmla="val 100643"/>
              <a:gd name="adj2" fmla="val 83240"/>
              <a:gd name="adj3" fmla="val 490466"/>
              <a:gd name="adj4" fmla="val 26285"/>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ttangolo 11"/>
          <p:cNvSpPr/>
          <p:nvPr/>
        </p:nvSpPr>
        <p:spPr>
          <a:xfrm rot="16200000">
            <a:off x="7229139" y="3868205"/>
            <a:ext cx="3119950" cy="369332"/>
          </a:xfrm>
          <a:prstGeom prst="rect">
            <a:avLst/>
          </a:prstGeom>
        </p:spPr>
        <p:txBody>
          <a:bodyPr wrap="none">
            <a:spAutoFit/>
          </a:bodyPr>
          <a:lstStyle/>
          <a:p>
            <a:r>
              <a:rPr lang="en-US" i="1" dirty="0"/>
              <a:t>PLATO-UWA-PSPM-TN-001</a:t>
            </a:r>
            <a:endParaRPr lang="en-GB" dirty="0"/>
          </a:p>
        </p:txBody>
      </p:sp>
      <p:pic>
        <p:nvPicPr>
          <p:cNvPr id="13" name="Immagine 12" descr="plato.jpg"/>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452320" y="4149080"/>
            <a:ext cx="1296144" cy="1204001"/>
          </a:xfrm>
          <a:prstGeom prst="rect">
            <a:avLst/>
          </a:prstGeom>
        </p:spPr>
      </p:pic>
    </p:spTree>
    <p:extLst>
      <p:ext uri="{BB962C8B-B14F-4D97-AF65-F5344CB8AC3E}">
        <p14:creationId xmlns:p14="http://schemas.microsoft.com/office/powerpoint/2010/main" val="23819428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dirty="0" smtClean="0"/>
              <a:t>PLATO </a:t>
            </a:r>
            <a:r>
              <a:rPr lang="it-IT" dirty="0" err="1" smtClean="0"/>
              <a:t>yield</a:t>
            </a:r>
            <a:endParaRPr lang="it-IT" dirty="0"/>
          </a:p>
        </p:txBody>
      </p:sp>
      <p:sp>
        <p:nvSpPr>
          <p:cNvPr id="4" name="Segnaposto data 3"/>
          <p:cNvSpPr>
            <a:spLocks noGrp="1"/>
          </p:cNvSpPr>
          <p:nvPr>
            <p:ph type="dt" sz="half" idx="10"/>
          </p:nvPr>
        </p:nvSpPr>
        <p:spPr/>
        <p:txBody>
          <a:bodyPr/>
          <a:lstStyle/>
          <a:p>
            <a:r>
              <a:rPr lang="en-US" smtClean="0"/>
              <a:t>ARIEL IT meeting, Roma 3 10 2018</a:t>
            </a:r>
            <a:endParaRPr lang="en-GB" dirty="0"/>
          </a:p>
        </p:txBody>
      </p:sp>
      <p:sp>
        <p:nvSpPr>
          <p:cNvPr id="5" name="Segnaposto piè di pagina 4"/>
          <p:cNvSpPr>
            <a:spLocks noGrp="1"/>
          </p:cNvSpPr>
          <p:nvPr>
            <p:ph type="ftr" sz="quarter" idx="11"/>
          </p:nvPr>
        </p:nvSpPr>
        <p:spPr/>
        <p:txBody>
          <a:bodyPr/>
          <a:lstStyle/>
          <a:p>
            <a:r>
              <a:rPr lang="en-GB" smtClean="0"/>
              <a:t>Isabella Pagano</a:t>
            </a:r>
            <a:endParaRPr lang="en-GB"/>
          </a:p>
        </p:txBody>
      </p:sp>
      <p:pic>
        <p:nvPicPr>
          <p:cNvPr id="7" name="Immagine 6"/>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052736"/>
            <a:ext cx="6138545" cy="4451985"/>
          </a:xfrm>
          <a:prstGeom prst="rect">
            <a:avLst/>
          </a:prstGeom>
          <a:noFill/>
          <a:ln>
            <a:noFill/>
          </a:ln>
        </p:spPr>
      </p:pic>
      <p:sp>
        <p:nvSpPr>
          <p:cNvPr id="9" name="Rettangolo 8"/>
          <p:cNvSpPr/>
          <p:nvPr/>
        </p:nvSpPr>
        <p:spPr>
          <a:xfrm>
            <a:off x="4211960" y="332656"/>
            <a:ext cx="4572000" cy="646331"/>
          </a:xfrm>
          <a:prstGeom prst="rect">
            <a:avLst/>
          </a:prstGeom>
        </p:spPr>
        <p:txBody>
          <a:bodyPr>
            <a:spAutoFit/>
          </a:bodyPr>
          <a:lstStyle/>
          <a:p>
            <a:r>
              <a:rPr lang="en-GB" dirty="0"/>
              <a:t>F5-K7 dwarfs and sub-giants </a:t>
            </a:r>
            <a:r>
              <a:rPr lang="en-GB" dirty="0" smtClean="0"/>
              <a:t/>
            </a:r>
            <a:br>
              <a:rPr lang="en-GB" dirty="0" smtClean="0"/>
            </a:br>
            <a:r>
              <a:rPr lang="en-GB" dirty="0" smtClean="0"/>
              <a:t>brighter </a:t>
            </a:r>
            <a:r>
              <a:rPr lang="en-GB" dirty="0"/>
              <a:t>than V=11 mag.</a:t>
            </a:r>
            <a:endParaRPr lang="it-IT" dirty="0"/>
          </a:p>
        </p:txBody>
      </p:sp>
      <p:sp>
        <p:nvSpPr>
          <p:cNvPr id="10" name="Rettangolo 9"/>
          <p:cNvSpPr/>
          <p:nvPr/>
        </p:nvSpPr>
        <p:spPr>
          <a:xfrm>
            <a:off x="1331640" y="5734997"/>
            <a:ext cx="6552728" cy="646331"/>
          </a:xfrm>
          <a:prstGeom prst="rect">
            <a:avLst/>
          </a:prstGeom>
        </p:spPr>
        <p:txBody>
          <a:bodyPr wrap="square">
            <a:spAutoFit/>
          </a:bodyPr>
          <a:lstStyle/>
          <a:p>
            <a:r>
              <a:rPr lang="en-GB" dirty="0"/>
              <a:t>For all the planets PLATO will </a:t>
            </a:r>
            <a:r>
              <a:rPr lang="en-GB" dirty="0" smtClean="0"/>
              <a:t>provide:</a:t>
            </a:r>
          </a:p>
          <a:p>
            <a:pPr marL="742950" lvl="1" indent="-285750">
              <a:buFont typeface="Arial"/>
              <a:buChar char="•"/>
            </a:pPr>
            <a:r>
              <a:rPr lang="en-GB" dirty="0" smtClean="0"/>
              <a:t> (radius</a:t>
            </a:r>
            <a:r>
              <a:rPr lang="en-GB" dirty="0"/>
              <a:t>, </a:t>
            </a:r>
            <a:r>
              <a:rPr lang="en-GB" dirty="0" smtClean="0"/>
              <a:t>mass) </a:t>
            </a:r>
            <a:r>
              <a:rPr lang="en-GB" dirty="0" smtClean="0">
                <a:sym typeface="Wingdings"/>
              </a:rPr>
              <a:t></a:t>
            </a:r>
            <a:r>
              <a:rPr lang="en-GB" dirty="0" smtClean="0"/>
              <a:t> density, </a:t>
            </a:r>
            <a:r>
              <a:rPr lang="en-GB" dirty="0"/>
              <a:t>and age. </a:t>
            </a:r>
          </a:p>
        </p:txBody>
      </p:sp>
      <p:sp>
        <p:nvSpPr>
          <p:cNvPr id="2" name="CasellaDiTesto 1"/>
          <p:cNvSpPr txBox="1"/>
          <p:nvPr/>
        </p:nvSpPr>
        <p:spPr>
          <a:xfrm rot="18837602">
            <a:off x="4988685" y="3437594"/>
            <a:ext cx="1368152" cy="338554"/>
          </a:xfrm>
          <a:prstGeom prst="rect">
            <a:avLst/>
          </a:prstGeom>
          <a:noFill/>
        </p:spPr>
        <p:txBody>
          <a:bodyPr wrap="square" rtlCol="0">
            <a:spAutoFit/>
          </a:bodyPr>
          <a:lstStyle/>
          <a:p>
            <a:pPr algn="ctr"/>
            <a:r>
              <a:rPr lang="en-GB" sz="1600" i="1" dirty="0" smtClean="0"/>
              <a:t>temperate</a:t>
            </a:r>
            <a:endParaRPr lang="en-GB" sz="1600" i="1" dirty="0"/>
          </a:p>
        </p:txBody>
      </p:sp>
      <p:sp>
        <p:nvSpPr>
          <p:cNvPr id="11" name="CasellaDiTesto 10"/>
          <p:cNvSpPr txBox="1"/>
          <p:nvPr/>
        </p:nvSpPr>
        <p:spPr>
          <a:xfrm rot="19389674">
            <a:off x="4320876" y="1933140"/>
            <a:ext cx="1368152" cy="338554"/>
          </a:xfrm>
          <a:prstGeom prst="rect">
            <a:avLst/>
          </a:prstGeom>
          <a:noFill/>
        </p:spPr>
        <p:txBody>
          <a:bodyPr wrap="square" rtlCol="0">
            <a:spAutoFit/>
          </a:bodyPr>
          <a:lstStyle/>
          <a:p>
            <a:pPr algn="ctr"/>
            <a:r>
              <a:rPr lang="en-GB" sz="1600" i="1" dirty="0" smtClean="0"/>
              <a:t>warm</a:t>
            </a:r>
            <a:endParaRPr lang="en-GB" sz="1600" i="1" dirty="0"/>
          </a:p>
        </p:txBody>
      </p:sp>
      <p:sp>
        <p:nvSpPr>
          <p:cNvPr id="12" name="CasellaDiTesto 11"/>
          <p:cNvSpPr txBox="1"/>
          <p:nvPr/>
        </p:nvSpPr>
        <p:spPr>
          <a:xfrm rot="19294086">
            <a:off x="2080740" y="2737416"/>
            <a:ext cx="1368152" cy="338554"/>
          </a:xfrm>
          <a:prstGeom prst="rect">
            <a:avLst/>
          </a:prstGeom>
          <a:noFill/>
        </p:spPr>
        <p:txBody>
          <a:bodyPr wrap="square" rtlCol="0">
            <a:spAutoFit/>
          </a:bodyPr>
          <a:lstStyle/>
          <a:p>
            <a:pPr algn="ctr"/>
            <a:r>
              <a:rPr lang="en-GB" sz="1600" i="1" dirty="0" smtClean="0"/>
              <a:t>hot</a:t>
            </a:r>
            <a:endParaRPr lang="en-GB" sz="1600" i="1" dirty="0"/>
          </a:p>
        </p:txBody>
      </p:sp>
      <p:sp>
        <p:nvSpPr>
          <p:cNvPr id="13" name="CasellaDiTesto 12"/>
          <p:cNvSpPr txBox="1"/>
          <p:nvPr/>
        </p:nvSpPr>
        <p:spPr>
          <a:xfrm rot="19502283">
            <a:off x="1831660" y="1364094"/>
            <a:ext cx="1368152" cy="338554"/>
          </a:xfrm>
          <a:prstGeom prst="rect">
            <a:avLst/>
          </a:prstGeom>
          <a:noFill/>
        </p:spPr>
        <p:txBody>
          <a:bodyPr wrap="square" rtlCol="0">
            <a:spAutoFit/>
          </a:bodyPr>
          <a:lstStyle/>
          <a:p>
            <a:pPr algn="ctr"/>
            <a:r>
              <a:rPr lang="en-GB" sz="1600" i="1" dirty="0"/>
              <a:t>v</a:t>
            </a:r>
            <a:r>
              <a:rPr lang="en-GB" sz="1600" i="1" dirty="0" smtClean="0"/>
              <a:t>ery hot</a:t>
            </a:r>
            <a:endParaRPr lang="en-GB" sz="1600" i="1" dirty="0"/>
          </a:p>
        </p:txBody>
      </p:sp>
      <p:sp>
        <p:nvSpPr>
          <p:cNvPr id="14" name="CasellaDiTesto 13"/>
          <p:cNvSpPr txBox="1"/>
          <p:nvPr/>
        </p:nvSpPr>
        <p:spPr>
          <a:xfrm rot="19955461">
            <a:off x="5670540" y="4605196"/>
            <a:ext cx="3458201" cy="92333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dirty="0" smtClean="0"/>
              <a:t>Estimates made at end of 2016</a:t>
            </a:r>
            <a:br>
              <a:rPr lang="en-GB" dirty="0" smtClean="0"/>
            </a:br>
            <a:r>
              <a:rPr lang="en-GB" sz="1600" i="1" dirty="0"/>
              <a:t>PLATO yield are under update</a:t>
            </a:r>
            <a:r>
              <a:rPr lang="en-GB" dirty="0" smtClean="0"/>
              <a:t> </a:t>
            </a:r>
            <a:r>
              <a:rPr lang="en-GB" sz="1600" i="1" dirty="0" smtClean="0"/>
              <a:t>according to Gaia DR2 input </a:t>
            </a:r>
            <a:endParaRPr lang="en-GB" sz="1600" i="1" dirty="0"/>
          </a:p>
        </p:txBody>
      </p:sp>
      <p:pic>
        <p:nvPicPr>
          <p:cNvPr id="15" name="Immagine 14" descr="plato.jpg"/>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40352" y="5157192"/>
            <a:ext cx="1296144" cy="1204001"/>
          </a:xfrm>
          <a:prstGeom prst="rect">
            <a:avLst/>
          </a:prstGeom>
        </p:spPr>
      </p:pic>
    </p:spTree>
    <p:extLst>
      <p:ext uri="{BB962C8B-B14F-4D97-AF65-F5344CB8AC3E}">
        <p14:creationId xmlns:p14="http://schemas.microsoft.com/office/powerpoint/2010/main" val="23240777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Expected PLATO yield for </a:t>
            </a:r>
            <a:br>
              <a:rPr lang="en-US" dirty="0" smtClean="0"/>
            </a:br>
            <a:r>
              <a:rPr lang="en-US" dirty="0" smtClean="0"/>
              <a:t>M dwarfs</a:t>
            </a:r>
            <a:endParaRPr lang="en-US" dirty="0"/>
          </a:p>
        </p:txBody>
      </p:sp>
      <p:sp>
        <p:nvSpPr>
          <p:cNvPr id="6" name="Segnaposto contenuto 5"/>
          <p:cNvSpPr>
            <a:spLocks noGrp="1"/>
          </p:cNvSpPr>
          <p:nvPr>
            <p:ph idx="1"/>
          </p:nvPr>
        </p:nvSpPr>
        <p:spPr>
          <a:xfrm>
            <a:off x="1331640" y="1600200"/>
            <a:ext cx="7355160" cy="3989039"/>
          </a:xfrm>
        </p:spPr>
        <p:txBody>
          <a:bodyPr>
            <a:noAutofit/>
          </a:bodyPr>
          <a:lstStyle/>
          <a:p>
            <a:r>
              <a:rPr lang="en-GB" sz="2000" dirty="0">
                <a:effectLst/>
              </a:rPr>
              <a:t>A</a:t>
            </a:r>
            <a:r>
              <a:rPr lang="en-GB" sz="2000" dirty="0" smtClean="0">
                <a:effectLst/>
              </a:rPr>
              <a:t> </a:t>
            </a:r>
            <a:r>
              <a:rPr lang="en-GB" sz="2000" dirty="0">
                <a:effectLst/>
              </a:rPr>
              <a:t>sample of </a:t>
            </a:r>
            <a:r>
              <a:rPr lang="en-GB" sz="2000" dirty="0" smtClean="0">
                <a:effectLst/>
              </a:rPr>
              <a:t>≥5.000 </a:t>
            </a:r>
            <a:r>
              <a:rPr lang="en-GB" sz="2000" dirty="0">
                <a:effectLst/>
              </a:rPr>
              <a:t>M dwarfs is part of the PLATO Input </a:t>
            </a:r>
            <a:r>
              <a:rPr lang="en-GB" sz="2000" dirty="0" smtClean="0">
                <a:effectLst/>
              </a:rPr>
              <a:t>Catalogue</a:t>
            </a:r>
          </a:p>
          <a:p>
            <a:pPr lvl="1"/>
            <a:r>
              <a:rPr lang="en-GB" sz="1600" dirty="0" smtClean="0">
                <a:effectLst/>
              </a:rPr>
              <a:t>monitored </a:t>
            </a:r>
            <a:r>
              <a:rPr lang="en-GB" sz="1600" dirty="0">
                <a:effectLst/>
              </a:rPr>
              <a:t>during long-duration phases</a:t>
            </a:r>
            <a:r>
              <a:rPr lang="en-GB" sz="1600" dirty="0" smtClean="0">
                <a:effectLst/>
              </a:rPr>
              <a:t>,</a:t>
            </a:r>
          </a:p>
          <a:p>
            <a:r>
              <a:rPr lang="en-GB" sz="2000" dirty="0" smtClean="0">
                <a:effectLst/>
              </a:rPr>
              <a:t>Expected 5.000 planets with </a:t>
            </a:r>
            <a:r>
              <a:rPr lang="en-GB" sz="2000" dirty="0">
                <a:effectLst/>
              </a:rPr>
              <a:t>R&lt;2 R</a:t>
            </a:r>
            <a:r>
              <a:rPr lang="en-GB" sz="2000" baseline="-25000" dirty="0">
                <a:effectLst/>
              </a:rPr>
              <a:t>E  </a:t>
            </a:r>
            <a:r>
              <a:rPr lang="en-GB" sz="2000" dirty="0">
                <a:effectLst/>
              </a:rPr>
              <a:t>and P&lt;50 d </a:t>
            </a:r>
            <a:r>
              <a:rPr lang="en-GB" sz="2000" dirty="0" smtClean="0">
                <a:effectLst/>
              </a:rPr>
              <a:t>, half of which in the HZ, for each of the observed planets</a:t>
            </a:r>
          </a:p>
          <a:p>
            <a:r>
              <a:rPr lang="en-GB" sz="2000" dirty="0" smtClean="0">
                <a:effectLst/>
              </a:rPr>
              <a:t>Being </a:t>
            </a:r>
            <a:r>
              <a:rPr lang="en-GB" sz="2000" dirty="0">
                <a:effectLst/>
              </a:rPr>
              <a:t>the sample of M dwarfs made of star brighter than V~</a:t>
            </a:r>
            <a:r>
              <a:rPr lang="en-GB" sz="2000" dirty="0" smtClean="0">
                <a:effectLst/>
              </a:rPr>
              <a:t>15 (K~11.7 for a M0, ~11 for a M4), </a:t>
            </a:r>
            <a:r>
              <a:rPr lang="en-GB" sz="2000" dirty="0">
                <a:effectLst/>
              </a:rPr>
              <a:t>there will plenty of hot and warm J, N, </a:t>
            </a:r>
            <a:r>
              <a:rPr lang="en-GB" sz="2000" dirty="0" smtClean="0">
                <a:effectLst/>
              </a:rPr>
              <a:t>SN, </a:t>
            </a:r>
            <a:r>
              <a:rPr lang="en-GB" sz="2000" dirty="0">
                <a:effectLst/>
              </a:rPr>
              <a:t>SE, and E, and a moderate, but even relevant number of </a:t>
            </a:r>
            <a:r>
              <a:rPr lang="en-GB" sz="2000" b="1" dirty="0">
                <a:effectLst/>
              </a:rPr>
              <a:t>temperate</a:t>
            </a:r>
            <a:r>
              <a:rPr lang="en-GB" sz="2000" dirty="0">
                <a:effectLst/>
              </a:rPr>
              <a:t> planets suitable for Ariel observation.</a:t>
            </a:r>
            <a:endParaRPr lang="en-US" sz="2000" dirty="0">
              <a:effectLst/>
            </a:endParaRPr>
          </a:p>
        </p:txBody>
      </p:sp>
      <p:sp>
        <p:nvSpPr>
          <p:cNvPr id="3" name="Segnaposto data 2"/>
          <p:cNvSpPr>
            <a:spLocks noGrp="1"/>
          </p:cNvSpPr>
          <p:nvPr>
            <p:ph type="dt" sz="half" idx="10"/>
          </p:nvPr>
        </p:nvSpPr>
        <p:spPr/>
        <p:txBody>
          <a:bodyPr/>
          <a:lstStyle/>
          <a:p>
            <a:r>
              <a:rPr lang="en-US" smtClean="0"/>
              <a:t>ARIEL IT meeting, Roma 3 10 2018</a:t>
            </a:r>
            <a:endParaRPr lang="en-US"/>
          </a:p>
        </p:txBody>
      </p:sp>
      <p:sp>
        <p:nvSpPr>
          <p:cNvPr id="4" name="Segnaposto piè di pagina 3"/>
          <p:cNvSpPr>
            <a:spLocks noGrp="1"/>
          </p:cNvSpPr>
          <p:nvPr>
            <p:ph type="ftr" sz="quarter" idx="11"/>
          </p:nvPr>
        </p:nvSpPr>
        <p:spPr/>
        <p:txBody>
          <a:bodyPr/>
          <a:lstStyle/>
          <a:p>
            <a:r>
              <a:rPr lang="en-US" smtClean="0"/>
              <a:t>Isabella Pagano</a:t>
            </a:r>
            <a:endParaRPr lang="en-US"/>
          </a:p>
        </p:txBody>
      </p:sp>
      <p:pic>
        <p:nvPicPr>
          <p:cNvPr id="7" name="Immagine 6" descr="plato.jpg"/>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308304" y="4941168"/>
            <a:ext cx="1296144" cy="1204001"/>
          </a:xfrm>
          <a:prstGeom prst="rect">
            <a:avLst/>
          </a:prstGeom>
        </p:spPr>
      </p:pic>
    </p:spTree>
    <p:extLst>
      <p:ext uri="{BB962C8B-B14F-4D97-AF65-F5344CB8AC3E}">
        <p14:creationId xmlns:p14="http://schemas.microsoft.com/office/powerpoint/2010/main" val="1899132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Can PLATO </a:t>
            </a:r>
            <a:r>
              <a:rPr lang="it-IT" dirty="0" err="1" smtClean="0"/>
              <a:t>provide</a:t>
            </a:r>
            <a:r>
              <a:rPr lang="it-IT" dirty="0" smtClean="0"/>
              <a:t> targets to Ariel?</a:t>
            </a:r>
            <a:endParaRPr lang="it-IT" dirty="0"/>
          </a:p>
        </p:txBody>
      </p:sp>
      <p:sp>
        <p:nvSpPr>
          <p:cNvPr id="3" name="Segnaposto contenuto 2"/>
          <p:cNvSpPr>
            <a:spLocks noGrp="1"/>
          </p:cNvSpPr>
          <p:nvPr>
            <p:ph idx="1"/>
          </p:nvPr>
        </p:nvSpPr>
        <p:spPr/>
        <p:txBody>
          <a:bodyPr>
            <a:normAutofit/>
          </a:bodyPr>
          <a:lstStyle/>
          <a:p>
            <a:r>
              <a:rPr lang="en-GB" sz="2400" dirty="0">
                <a:effectLst/>
              </a:rPr>
              <a:t>T</a:t>
            </a:r>
            <a:r>
              <a:rPr lang="en-GB" sz="2400" dirty="0" smtClean="0">
                <a:effectLst/>
              </a:rPr>
              <a:t>he </a:t>
            </a:r>
            <a:r>
              <a:rPr lang="en-GB" sz="2400" dirty="0">
                <a:effectLst/>
              </a:rPr>
              <a:t>launch date of the </a:t>
            </a:r>
            <a:r>
              <a:rPr lang="en-GB" sz="2400" dirty="0" smtClean="0">
                <a:effectLst/>
              </a:rPr>
              <a:t>M3 </a:t>
            </a:r>
            <a:r>
              <a:rPr lang="en-GB" sz="2400" dirty="0">
                <a:effectLst/>
              </a:rPr>
              <a:t>and </a:t>
            </a:r>
            <a:r>
              <a:rPr lang="en-GB" sz="2400" dirty="0" smtClean="0">
                <a:effectLst/>
              </a:rPr>
              <a:t>M4 </a:t>
            </a:r>
            <a:r>
              <a:rPr lang="en-GB" sz="2400" dirty="0">
                <a:effectLst/>
              </a:rPr>
              <a:t>missions are </a:t>
            </a:r>
            <a:r>
              <a:rPr lang="en-GB" sz="2400" dirty="0" smtClean="0">
                <a:effectLst/>
              </a:rPr>
              <a:t>2 years apart.</a:t>
            </a:r>
          </a:p>
          <a:p>
            <a:r>
              <a:rPr lang="en-US" sz="2400" dirty="0" smtClean="0">
                <a:effectLst/>
              </a:rPr>
              <a:t>Observing strategy for PLATO not yet decided (LD and S&amp;S sequence).</a:t>
            </a:r>
          </a:p>
          <a:p>
            <a:r>
              <a:rPr lang="en-US" sz="2400" dirty="0" smtClean="0">
                <a:effectLst/>
              </a:rPr>
              <a:t>TESS will provide few targets with P&gt; 27 d </a:t>
            </a:r>
            <a:r>
              <a:rPr lang="en-US" sz="2400" dirty="0" smtClean="0">
                <a:effectLst/>
                <a:sym typeface="Wingdings"/>
              </a:rPr>
              <a:t> these can be provided by PLATO.</a:t>
            </a:r>
          </a:p>
          <a:p>
            <a:r>
              <a:rPr lang="en-US" sz="2400" dirty="0" smtClean="0">
                <a:effectLst/>
                <a:sym typeface="Wingdings"/>
              </a:rPr>
              <a:t>For all targets, including TESS planet candidates, PLATO will provide</a:t>
            </a:r>
            <a:r>
              <a:rPr lang="en-US" sz="2400" dirty="0">
                <a:effectLst/>
                <a:sym typeface="Wingdings"/>
              </a:rPr>
              <a:t> a</a:t>
            </a:r>
            <a:r>
              <a:rPr lang="en-US" sz="2400" dirty="0" smtClean="0">
                <a:effectLst/>
              </a:rPr>
              <a:t>ccurate physical properties:</a:t>
            </a:r>
          </a:p>
          <a:p>
            <a:pPr lvl="1"/>
            <a:r>
              <a:rPr lang="en-US" sz="2400" dirty="0" smtClean="0">
                <a:effectLst/>
              </a:rPr>
              <a:t>Density (Mass, Radius)  </a:t>
            </a:r>
            <a:r>
              <a:rPr lang="en-US" sz="2400" dirty="0" smtClean="0">
                <a:effectLst/>
                <a:sym typeface="Wingdings"/>
              </a:rPr>
              <a:t> </a:t>
            </a:r>
            <a:endParaRPr lang="en-US" sz="2400" dirty="0" smtClean="0">
              <a:effectLst/>
            </a:endParaRPr>
          </a:p>
          <a:p>
            <a:pPr lvl="1"/>
            <a:r>
              <a:rPr lang="en-US" sz="2400" dirty="0">
                <a:effectLst/>
              </a:rPr>
              <a:t>A</a:t>
            </a:r>
            <a:r>
              <a:rPr lang="en-US" sz="2400" dirty="0" smtClean="0">
                <a:effectLst/>
              </a:rPr>
              <a:t>ge </a:t>
            </a:r>
            <a:endParaRPr lang="it-IT" sz="2400" dirty="0"/>
          </a:p>
        </p:txBody>
      </p:sp>
      <p:sp>
        <p:nvSpPr>
          <p:cNvPr id="4" name="Segnaposto data 3"/>
          <p:cNvSpPr>
            <a:spLocks noGrp="1"/>
          </p:cNvSpPr>
          <p:nvPr>
            <p:ph type="dt" sz="half" idx="10"/>
          </p:nvPr>
        </p:nvSpPr>
        <p:spPr/>
        <p:txBody>
          <a:bodyPr/>
          <a:lstStyle/>
          <a:p>
            <a:r>
              <a:rPr lang="en-US" smtClean="0"/>
              <a:t>ARIEL IT meeting, Roma 3 10 2018</a:t>
            </a:r>
            <a:endParaRPr lang="en-US" dirty="0"/>
          </a:p>
        </p:txBody>
      </p:sp>
      <p:sp>
        <p:nvSpPr>
          <p:cNvPr id="5" name="Segnaposto piè di pagina 4"/>
          <p:cNvSpPr>
            <a:spLocks noGrp="1"/>
          </p:cNvSpPr>
          <p:nvPr>
            <p:ph type="ftr" sz="quarter" idx="11"/>
          </p:nvPr>
        </p:nvSpPr>
        <p:spPr/>
        <p:txBody>
          <a:bodyPr/>
          <a:lstStyle/>
          <a:p>
            <a:r>
              <a:rPr lang="en-US" smtClean="0"/>
              <a:t>Isabella Pagano</a:t>
            </a:r>
            <a:endParaRPr lang="en-US"/>
          </a:p>
        </p:txBody>
      </p:sp>
      <p:sp>
        <p:nvSpPr>
          <p:cNvPr id="6" name="CasellaDiTesto 5"/>
          <p:cNvSpPr txBox="1"/>
          <p:nvPr/>
        </p:nvSpPr>
        <p:spPr>
          <a:xfrm>
            <a:off x="5796136" y="4797152"/>
            <a:ext cx="2376264" cy="92333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dirty="0" smtClean="0"/>
              <a:t>Optimizing selection of targets for atmosphere studies</a:t>
            </a:r>
            <a:endParaRPr lang="en-GB" dirty="0"/>
          </a:p>
        </p:txBody>
      </p:sp>
      <p:pic>
        <p:nvPicPr>
          <p:cNvPr id="7" name="Immagine 6" descr="plato.jpg"/>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51920" y="5373216"/>
            <a:ext cx="1296144" cy="1204001"/>
          </a:xfrm>
          <a:prstGeom prst="rect">
            <a:avLst/>
          </a:prstGeom>
        </p:spPr>
      </p:pic>
    </p:spTree>
    <p:extLst>
      <p:ext uri="{BB962C8B-B14F-4D97-AF65-F5344CB8AC3E}">
        <p14:creationId xmlns:p14="http://schemas.microsoft.com/office/powerpoint/2010/main" val="15776373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0" y="-99392"/>
            <a:ext cx="7920880" cy="1143000"/>
          </a:xfrm>
        </p:spPr>
        <p:txBody>
          <a:bodyPr/>
          <a:lstStyle/>
          <a:p>
            <a:r>
              <a:rPr lang="en-GB" sz="2800" dirty="0" smtClean="0"/>
              <a:t>WGs on  Ariel synergies with CHEOPS, PLATO</a:t>
            </a:r>
            <a:endParaRPr lang="en-GB" sz="2800" dirty="0"/>
          </a:p>
        </p:txBody>
      </p:sp>
      <p:sp>
        <p:nvSpPr>
          <p:cNvPr id="4" name="Segnaposto data 3"/>
          <p:cNvSpPr>
            <a:spLocks noGrp="1"/>
          </p:cNvSpPr>
          <p:nvPr>
            <p:ph type="dt" sz="half" idx="10"/>
          </p:nvPr>
        </p:nvSpPr>
        <p:spPr/>
        <p:txBody>
          <a:bodyPr/>
          <a:lstStyle/>
          <a:p>
            <a:r>
              <a:rPr lang="en-US" smtClean="0"/>
              <a:t>ARIEL IT meeting, Roma 3 10 2018</a:t>
            </a:r>
            <a:endParaRPr lang="en-US"/>
          </a:p>
        </p:txBody>
      </p:sp>
      <p:sp>
        <p:nvSpPr>
          <p:cNvPr id="5" name="Segnaposto piè di pagina 4"/>
          <p:cNvSpPr>
            <a:spLocks noGrp="1"/>
          </p:cNvSpPr>
          <p:nvPr>
            <p:ph type="ftr" sz="quarter" idx="11"/>
          </p:nvPr>
        </p:nvSpPr>
        <p:spPr/>
        <p:txBody>
          <a:bodyPr/>
          <a:lstStyle/>
          <a:p>
            <a:r>
              <a:rPr lang="en-US" smtClean="0"/>
              <a:t>Isabella Pagano</a:t>
            </a:r>
            <a:endParaRPr lang="en-US"/>
          </a:p>
        </p:txBody>
      </p:sp>
      <p:pic>
        <p:nvPicPr>
          <p:cNvPr id="6" name="Immagine 5" descr="plato.jpg"/>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40352" y="5013176"/>
            <a:ext cx="1296144" cy="1204001"/>
          </a:xfrm>
          <a:prstGeom prst="rect">
            <a:avLst/>
          </a:prstGeom>
        </p:spPr>
      </p:pic>
      <p:sp>
        <p:nvSpPr>
          <p:cNvPr id="3" name="CasellaDiTesto 2"/>
          <p:cNvSpPr txBox="1"/>
          <p:nvPr/>
        </p:nvSpPr>
        <p:spPr>
          <a:xfrm rot="19496121">
            <a:off x="5803190" y="2816460"/>
            <a:ext cx="3528392" cy="461665"/>
          </a:xfrm>
          <a:prstGeom prst="rect">
            <a:avLst/>
          </a:prstGeom>
          <a:noFill/>
        </p:spPr>
        <p:txBody>
          <a:bodyPr wrap="square" rtlCol="0">
            <a:spAutoFit/>
          </a:bodyPr>
          <a:lstStyle/>
          <a:p>
            <a:r>
              <a:rPr lang="en-GB" sz="2400" dirty="0" smtClean="0">
                <a:solidFill>
                  <a:srgbClr val="FF0000"/>
                </a:solidFill>
              </a:rPr>
              <a:t>Open to new members!</a:t>
            </a:r>
            <a:endParaRPr lang="en-GB" sz="2400" dirty="0">
              <a:solidFill>
                <a:srgbClr val="FF0000"/>
              </a:solidFill>
            </a:endParaRPr>
          </a:p>
        </p:txBody>
      </p:sp>
      <p:pic>
        <p:nvPicPr>
          <p:cNvPr id="7" name="Immagine 6"/>
          <p:cNvPicPr>
            <a:picLocks noChangeAspect="1"/>
          </p:cNvPicPr>
          <p:nvPr/>
        </p:nvPicPr>
        <p:blipFill>
          <a:blip r:embed="rId3"/>
          <a:stretch>
            <a:fillRect/>
          </a:stretch>
        </p:blipFill>
        <p:spPr>
          <a:xfrm>
            <a:off x="1331640" y="1268760"/>
            <a:ext cx="4730548" cy="5009728"/>
          </a:xfrm>
          <a:prstGeom prst="rect">
            <a:avLst/>
          </a:prstGeom>
        </p:spPr>
      </p:pic>
      <p:pic>
        <p:nvPicPr>
          <p:cNvPr id="10" name="Immagine 9" descr="cheops_mission_logonotext.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72200" y="5157192"/>
            <a:ext cx="1256526" cy="1058528"/>
          </a:xfrm>
          <a:prstGeom prst="rect">
            <a:avLst/>
          </a:prstGeom>
        </p:spPr>
      </p:pic>
    </p:spTree>
    <p:extLst>
      <p:ext uri="{BB962C8B-B14F-4D97-AF65-F5344CB8AC3E}">
        <p14:creationId xmlns:p14="http://schemas.microsoft.com/office/powerpoint/2010/main" val="40282010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p:txBody>
          <a:bodyPr>
            <a:normAutofit fontScale="92500" lnSpcReduction="10000"/>
          </a:bodyPr>
          <a:lstStyle/>
          <a:p>
            <a:r>
              <a:rPr lang="en-GB" b="1" dirty="0" smtClean="0"/>
              <a:t>Mailing lists</a:t>
            </a:r>
          </a:p>
          <a:p>
            <a:pPr lvl="1"/>
            <a:r>
              <a:rPr lang="en-GB" dirty="0">
                <a:hlinkClick r:id="rId2"/>
              </a:rPr>
              <a:t>CheopsSynergies@</a:t>
            </a:r>
            <a:r>
              <a:rPr lang="en-GB" dirty="0" smtClean="0">
                <a:hlinkClick r:id="rId2"/>
              </a:rPr>
              <a:t>inaf.it</a:t>
            </a:r>
            <a:endParaRPr lang="en-GB" dirty="0" smtClean="0"/>
          </a:p>
          <a:p>
            <a:pPr lvl="1"/>
            <a:r>
              <a:rPr lang="en-GB" dirty="0">
                <a:hlinkClick r:id="rId3"/>
              </a:rPr>
              <a:t>PlatoSynergies@</a:t>
            </a:r>
            <a:r>
              <a:rPr lang="en-GB" dirty="0" smtClean="0">
                <a:hlinkClick r:id="rId3"/>
              </a:rPr>
              <a:t>inaf.it</a:t>
            </a:r>
            <a:endParaRPr lang="en-GB" dirty="0" smtClean="0"/>
          </a:p>
          <a:p>
            <a:pPr marL="457200" lvl="1" indent="0">
              <a:buNone/>
            </a:pPr>
            <a:endParaRPr lang="en-GB" dirty="0"/>
          </a:p>
          <a:p>
            <a:r>
              <a:rPr lang="en-GB" b="1" dirty="0" smtClean="0"/>
              <a:t>Current Plans:</a:t>
            </a:r>
            <a:endParaRPr lang="en-GB" b="1" dirty="0" smtClean="0"/>
          </a:p>
          <a:p>
            <a:pPr lvl="1"/>
            <a:r>
              <a:rPr lang="en-GB" dirty="0" smtClean="0"/>
              <a:t>Update of current estimates for the Ariel </a:t>
            </a:r>
            <a:r>
              <a:rPr lang="en-GB" dirty="0" err="1" smtClean="0"/>
              <a:t>RedBook</a:t>
            </a:r>
            <a:endParaRPr lang="en-GB" dirty="0" smtClean="0"/>
          </a:p>
          <a:p>
            <a:pPr lvl="1"/>
            <a:r>
              <a:rPr lang="en-GB" dirty="0" smtClean="0"/>
              <a:t>Remote meeting every 3 months before CHEOPS </a:t>
            </a:r>
            <a:r>
              <a:rPr lang="en-GB" dirty="0" smtClean="0"/>
              <a:t>launch.</a:t>
            </a:r>
            <a:endParaRPr lang="en-GB" dirty="0" smtClean="0"/>
          </a:p>
          <a:p>
            <a:pPr lvl="1"/>
            <a:r>
              <a:rPr lang="en-GB" dirty="0" smtClean="0"/>
              <a:t>Ideas?</a:t>
            </a:r>
            <a:endParaRPr lang="en-GB" dirty="0"/>
          </a:p>
        </p:txBody>
      </p:sp>
      <p:sp>
        <p:nvSpPr>
          <p:cNvPr id="3" name="Segnaposto data 2"/>
          <p:cNvSpPr>
            <a:spLocks noGrp="1"/>
          </p:cNvSpPr>
          <p:nvPr>
            <p:ph type="dt" sz="half" idx="10"/>
          </p:nvPr>
        </p:nvSpPr>
        <p:spPr/>
        <p:txBody>
          <a:bodyPr/>
          <a:lstStyle/>
          <a:p>
            <a:r>
              <a:rPr lang="en-US" smtClean="0"/>
              <a:t>ARIEL IT meeting, Roma 3 10 2018</a:t>
            </a:r>
            <a:endParaRPr lang="en-GB"/>
          </a:p>
        </p:txBody>
      </p:sp>
      <p:sp>
        <p:nvSpPr>
          <p:cNvPr id="4" name="Segnaposto piè di pagina 3"/>
          <p:cNvSpPr>
            <a:spLocks noGrp="1"/>
          </p:cNvSpPr>
          <p:nvPr>
            <p:ph type="ftr" sz="quarter" idx="11"/>
          </p:nvPr>
        </p:nvSpPr>
        <p:spPr/>
        <p:txBody>
          <a:bodyPr/>
          <a:lstStyle/>
          <a:p>
            <a:r>
              <a:rPr lang="en-GB" smtClean="0"/>
              <a:t>Isabella Pagano</a:t>
            </a:r>
            <a:endParaRPr lang="en-GB"/>
          </a:p>
        </p:txBody>
      </p:sp>
      <p:sp>
        <p:nvSpPr>
          <p:cNvPr id="8" name="Titolo 1"/>
          <p:cNvSpPr>
            <a:spLocks noGrp="1"/>
          </p:cNvSpPr>
          <p:nvPr>
            <p:ph type="title"/>
          </p:nvPr>
        </p:nvSpPr>
        <p:spPr>
          <a:xfrm>
            <a:off x="1022920" y="-243408"/>
            <a:ext cx="7509520" cy="1143000"/>
          </a:xfrm>
        </p:spPr>
        <p:txBody>
          <a:bodyPr/>
          <a:lstStyle/>
          <a:p>
            <a:r>
              <a:rPr lang="en-GB" sz="2800" dirty="0" smtClean="0"/>
              <a:t>WGs on  Ariel synergies with CHEOPS, PLATO</a:t>
            </a:r>
            <a:endParaRPr lang="en-GB" sz="2800" dirty="0"/>
          </a:p>
        </p:txBody>
      </p:sp>
      <p:pic>
        <p:nvPicPr>
          <p:cNvPr id="6" name="Immagine 5" descr="plato.jpg"/>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724128" y="2348880"/>
            <a:ext cx="1296144" cy="1204001"/>
          </a:xfrm>
          <a:prstGeom prst="rect">
            <a:avLst/>
          </a:prstGeom>
        </p:spPr>
      </p:pic>
      <p:pic>
        <p:nvPicPr>
          <p:cNvPr id="9" name="Immagine 8" descr="cheops_mission_logonotext.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6136" y="1412776"/>
            <a:ext cx="1256526" cy="1058528"/>
          </a:xfrm>
          <a:prstGeom prst="rect">
            <a:avLst/>
          </a:prstGeom>
        </p:spPr>
      </p:pic>
    </p:spTree>
    <p:extLst>
      <p:ext uri="{BB962C8B-B14F-4D97-AF65-F5344CB8AC3E}">
        <p14:creationId xmlns:p14="http://schemas.microsoft.com/office/powerpoint/2010/main" val="286341287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en-GB" dirty="0" smtClean="0"/>
              <a:t>The end</a:t>
            </a:r>
            <a:endParaRPr lang="en-GB" dirty="0"/>
          </a:p>
        </p:txBody>
      </p:sp>
      <p:sp>
        <p:nvSpPr>
          <p:cNvPr id="7" name="Segnaposto testo 6"/>
          <p:cNvSpPr>
            <a:spLocks noGrp="1"/>
          </p:cNvSpPr>
          <p:nvPr>
            <p:ph type="body" idx="1"/>
          </p:nvPr>
        </p:nvSpPr>
        <p:spPr/>
        <p:txBody>
          <a:bodyPr/>
          <a:lstStyle/>
          <a:p>
            <a:endParaRPr lang="en-GB"/>
          </a:p>
        </p:txBody>
      </p:sp>
      <p:sp>
        <p:nvSpPr>
          <p:cNvPr id="4" name="Segnaposto data 3"/>
          <p:cNvSpPr>
            <a:spLocks noGrp="1"/>
          </p:cNvSpPr>
          <p:nvPr>
            <p:ph type="dt" sz="half" idx="10"/>
          </p:nvPr>
        </p:nvSpPr>
        <p:spPr/>
        <p:txBody>
          <a:bodyPr/>
          <a:lstStyle/>
          <a:p>
            <a:r>
              <a:rPr lang="en-US" smtClean="0"/>
              <a:t>ARIEL IT meeting, Roma 3 10 2018</a:t>
            </a:r>
            <a:endParaRPr lang="en-US"/>
          </a:p>
        </p:txBody>
      </p:sp>
      <p:sp>
        <p:nvSpPr>
          <p:cNvPr id="5" name="Segnaposto piè di pagina 4"/>
          <p:cNvSpPr>
            <a:spLocks noGrp="1"/>
          </p:cNvSpPr>
          <p:nvPr>
            <p:ph type="ftr" sz="quarter" idx="11"/>
          </p:nvPr>
        </p:nvSpPr>
        <p:spPr/>
        <p:txBody>
          <a:bodyPr/>
          <a:lstStyle/>
          <a:p>
            <a:r>
              <a:rPr lang="en-US" smtClean="0"/>
              <a:t>Isabella Pagano</a:t>
            </a:r>
            <a:endParaRPr lang="en-US"/>
          </a:p>
        </p:txBody>
      </p:sp>
    </p:spTree>
    <p:extLst>
      <p:ext uri="{BB962C8B-B14F-4D97-AF65-F5344CB8AC3E}">
        <p14:creationId xmlns:p14="http://schemas.microsoft.com/office/powerpoint/2010/main" val="2235874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 name="Shape 1733"/>
          <p:cNvSpPr>
            <a:spLocks noGrp="1"/>
          </p:cNvSpPr>
          <p:nvPr>
            <p:ph type="title"/>
          </p:nvPr>
        </p:nvSpPr>
        <p:spPr>
          <a:xfrm>
            <a:off x="1259632" y="116632"/>
            <a:ext cx="6552728" cy="1143000"/>
          </a:xfrm>
        </p:spPr>
        <p:txBody>
          <a:bodyPr/>
          <a:lstStyle>
            <a:lvl1pPr defTabSz="867966">
              <a:defRPr sz="3420">
                <a:effectLst>
                  <a:outerShdw blurRad="48260" dist="36195" rotWithShape="0">
                    <a:srgbClr val="000000">
                      <a:alpha val="40000"/>
                    </a:srgbClr>
                  </a:outerShdw>
                </a:effectLst>
              </a:defRPr>
            </a:lvl1pPr>
          </a:lstStyle>
          <a:p>
            <a:pPr lvl="0"/>
            <a:r>
              <a:rPr lang="it-IT" dirty="0" smtClean="0"/>
              <a:t>CHEOPS &amp; PLATO</a:t>
            </a:r>
            <a:endParaRPr lang="it-IT" dirty="0"/>
          </a:p>
        </p:txBody>
      </p:sp>
      <p:sp>
        <p:nvSpPr>
          <p:cNvPr id="2" name="Segnaposto data 1"/>
          <p:cNvSpPr>
            <a:spLocks noGrp="1"/>
          </p:cNvSpPr>
          <p:nvPr>
            <p:ph type="dt" sz="half" idx="10"/>
          </p:nvPr>
        </p:nvSpPr>
        <p:spPr/>
        <p:txBody>
          <a:bodyPr/>
          <a:lstStyle/>
          <a:p>
            <a:r>
              <a:rPr lang="en-US" smtClean="0"/>
              <a:t>ARIEL IT meeting, Roma 3 10 2018</a:t>
            </a:r>
            <a:endParaRPr lang="en-GB"/>
          </a:p>
        </p:txBody>
      </p:sp>
      <p:sp>
        <p:nvSpPr>
          <p:cNvPr id="3" name="Segnaposto piè di pagina 2"/>
          <p:cNvSpPr>
            <a:spLocks noGrp="1"/>
          </p:cNvSpPr>
          <p:nvPr>
            <p:ph type="ftr" sz="quarter" idx="11"/>
          </p:nvPr>
        </p:nvSpPr>
        <p:spPr/>
        <p:txBody>
          <a:bodyPr/>
          <a:lstStyle/>
          <a:p>
            <a:r>
              <a:rPr lang="en-GB" smtClean="0"/>
              <a:t>Isabella Pagano</a:t>
            </a:r>
            <a:endParaRPr lang="en-GB"/>
          </a:p>
        </p:txBody>
      </p:sp>
      <p:graphicFrame>
        <p:nvGraphicFramePr>
          <p:cNvPr id="1735" name="Table 1735"/>
          <p:cNvGraphicFramePr/>
          <p:nvPr>
            <p:extLst>
              <p:ext uri="{D42A27DB-BD31-4B8C-83A1-F6EECF244321}">
                <p14:modId xmlns:p14="http://schemas.microsoft.com/office/powerpoint/2010/main" val="3260088710"/>
              </p:ext>
            </p:extLst>
          </p:nvPr>
        </p:nvGraphicFramePr>
        <p:xfrm>
          <a:off x="3563888" y="2132856"/>
          <a:ext cx="5328592" cy="3109575"/>
        </p:xfrm>
        <a:graphic>
          <a:graphicData uri="http://schemas.openxmlformats.org/drawingml/2006/table">
            <a:tbl>
              <a:tblPr/>
              <a:tblGrid>
                <a:gridCol w="1604998"/>
                <a:gridCol w="3723594"/>
              </a:tblGrid>
              <a:tr h="1368152">
                <a:tc>
                  <a:txBody>
                    <a:bodyPr/>
                    <a:lstStyle/>
                    <a:p>
                      <a:pPr lvl="0" algn="ctr">
                        <a:defRPr sz="1800" b="0" i="0"/>
                      </a:pPr>
                      <a:r>
                        <a:rPr sz="2000" b="1" baseline="0" dirty="0">
                          <a:solidFill>
                            <a:srgbClr val="FF0000"/>
                          </a:solidFill>
                          <a:latin typeface="Candara"/>
                          <a:ea typeface="+mj-ea"/>
                          <a:cs typeface="+mj-cs"/>
                        </a:rPr>
                        <a:t>CHEOPS</a:t>
                      </a:r>
                      <a:r>
                        <a:rPr b="1" baseline="0" dirty="0">
                          <a:latin typeface="Candara"/>
                          <a:ea typeface="+mj-ea"/>
                          <a:cs typeface="+mj-cs"/>
                        </a:rPr>
                        <a:t> </a:t>
                      </a:r>
                      <a:br>
                        <a:rPr b="1" baseline="0" dirty="0">
                          <a:latin typeface="Candara"/>
                          <a:ea typeface="+mj-ea"/>
                          <a:cs typeface="+mj-cs"/>
                        </a:rPr>
                      </a:br>
                      <a:endParaRPr lang="it-IT" b="1" baseline="0" dirty="0" smtClean="0">
                        <a:latin typeface="Candara"/>
                        <a:ea typeface="+mj-ea"/>
                        <a:cs typeface="+mj-cs"/>
                      </a:endParaRPr>
                    </a:p>
                    <a:p>
                      <a:pPr lvl="0" algn="ctr">
                        <a:defRPr sz="1800" b="0" i="0"/>
                      </a:pPr>
                      <a:r>
                        <a:rPr b="1" baseline="0" dirty="0" smtClean="0">
                          <a:latin typeface="Candara"/>
                          <a:ea typeface="+mj-ea"/>
                          <a:cs typeface="+mj-cs"/>
                        </a:rPr>
                        <a:t>launch 201</a:t>
                      </a:r>
                      <a:r>
                        <a:rPr lang="en-US" b="1" baseline="0" dirty="0" smtClean="0">
                          <a:latin typeface="Candara"/>
                          <a:ea typeface="+mj-ea"/>
                          <a:cs typeface="+mj-cs"/>
                        </a:rPr>
                        <a:t>9</a:t>
                      </a:r>
                      <a:r>
                        <a:rPr b="1" baseline="0" dirty="0" smtClean="0">
                          <a:latin typeface="Candara"/>
                          <a:ea typeface="+mj-ea"/>
                          <a:cs typeface="+mj-cs"/>
                        </a:rPr>
                        <a:t> </a:t>
                      </a:r>
                      <a:endParaRPr baseline="0" dirty="0">
                        <a:latin typeface="Candara"/>
                        <a:ea typeface="+mj-ea"/>
                        <a:cs typeface="+mj-cs"/>
                      </a:endParaRPr>
                    </a:p>
                  </a:txBody>
                  <a:tcPr marL="45720" marR="45720" anchor="ctr" horzOverflow="overflow"/>
                </a:tc>
                <a:tc>
                  <a:txBody>
                    <a:bodyPr/>
                    <a:lstStyle/>
                    <a:p>
                      <a:pPr marL="0" lvl="0" indent="0" algn="ctr">
                        <a:buFont typeface="Arial"/>
                        <a:buNone/>
                        <a:defRPr sz="1800" b="0" i="0"/>
                      </a:pPr>
                      <a:r>
                        <a:rPr lang="it-IT" b="1" baseline="0" dirty="0" smtClean="0">
                          <a:latin typeface="Candara"/>
                          <a:ea typeface="+mj-ea"/>
                          <a:cs typeface="+mj-cs"/>
                        </a:rPr>
                        <a:t>                   </a:t>
                      </a:r>
                      <a:r>
                        <a:rPr lang="it-IT" sz="2000" b="1" baseline="0" dirty="0" err="1" smtClean="0">
                          <a:latin typeface="Candara"/>
                          <a:ea typeface="+mj-ea"/>
                          <a:cs typeface="+mj-cs"/>
                        </a:rPr>
                        <a:t>F</a:t>
                      </a:r>
                      <a:r>
                        <a:rPr sz="2000" b="1" baseline="0" dirty="0" smtClean="0">
                          <a:latin typeface="Candara"/>
                          <a:ea typeface="+mj-ea"/>
                          <a:cs typeface="+mj-cs"/>
                        </a:rPr>
                        <a:t>ollow</a:t>
                      </a:r>
                      <a:r>
                        <a:rPr sz="2000" b="1" baseline="0" dirty="0">
                          <a:latin typeface="Candara"/>
                          <a:ea typeface="+mj-ea"/>
                          <a:cs typeface="+mj-cs"/>
                        </a:rPr>
                        <a:t>-</a:t>
                      </a:r>
                      <a:r>
                        <a:rPr sz="2000" b="1" baseline="0" dirty="0" smtClean="0">
                          <a:latin typeface="Candara"/>
                          <a:ea typeface="+mj-ea"/>
                          <a:cs typeface="+mj-cs"/>
                        </a:rPr>
                        <a:t>up</a:t>
                      </a:r>
                      <a:endParaRPr lang="it-IT" sz="2000" b="1" baseline="0" dirty="0" smtClean="0">
                        <a:latin typeface="Candara"/>
                        <a:ea typeface="+mj-ea"/>
                        <a:cs typeface="+mj-cs"/>
                      </a:endParaRPr>
                    </a:p>
                  </a:txBody>
                  <a:tcPr marL="45720" marR="45720" anchor="ctr" horzOverflow="overflow"/>
                </a:tc>
              </a:tr>
              <a:tr h="1741423">
                <a:tc>
                  <a:txBody>
                    <a:bodyPr/>
                    <a:lstStyle/>
                    <a:p>
                      <a:pPr lvl="0" algn="ctr">
                        <a:defRPr sz="1800" b="0" i="0"/>
                      </a:pPr>
                      <a:r>
                        <a:rPr sz="2000" b="1" dirty="0">
                          <a:solidFill>
                            <a:srgbClr val="FF0000"/>
                          </a:solidFill>
                          <a:latin typeface="Candara"/>
                          <a:ea typeface="+mj-ea"/>
                          <a:cs typeface="+mj-cs"/>
                        </a:rPr>
                        <a:t>PLATO</a:t>
                      </a:r>
                      <a:r>
                        <a:rPr b="1" dirty="0">
                          <a:solidFill>
                            <a:srgbClr val="FF6600"/>
                          </a:solidFill>
                          <a:latin typeface="Candara"/>
                          <a:ea typeface="+mj-ea"/>
                          <a:cs typeface="+mj-cs"/>
                        </a:rPr>
                        <a:t> </a:t>
                      </a:r>
                      <a:endParaRPr lang="it-IT" b="1" dirty="0" smtClean="0">
                        <a:solidFill>
                          <a:srgbClr val="FF6600"/>
                        </a:solidFill>
                        <a:latin typeface="Candara"/>
                        <a:ea typeface="+mj-ea"/>
                        <a:cs typeface="+mj-cs"/>
                      </a:endParaRPr>
                    </a:p>
                    <a:p>
                      <a:pPr lvl="0" algn="ctr">
                        <a:defRPr sz="1800" b="0" i="0"/>
                      </a:pPr>
                      <a:endParaRPr lang="it-IT" b="1" dirty="0" smtClean="0">
                        <a:solidFill>
                          <a:srgbClr val="FF6600"/>
                        </a:solidFill>
                        <a:latin typeface="Candara"/>
                        <a:ea typeface="+mj-ea"/>
                        <a:cs typeface="+mj-cs"/>
                      </a:endParaRPr>
                    </a:p>
                    <a:p>
                      <a:pPr lvl="0" algn="ctr">
                        <a:defRPr sz="1800" b="0" i="0"/>
                      </a:pPr>
                      <a:r>
                        <a:rPr lang="it-IT" b="1" dirty="0" smtClean="0">
                          <a:latin typeface="Candara"/>
                          <a:ea typeface="+mj-ea"/>
                          <a:cs typeface="+mj-cs"/>
                        </a:rPr>
                        <a:t>L</a:t>
                      </a:r>
                      <a:r>
                        <a:rPr b="1" dirty="0" smtClean="0">
                          <a:latin typeface="Candara"/>
                          <a:ea typeface="+mj-ea"/>
                          <a:cs typeface="+mj-cs"/>
                        </a:rPr>
                        <a:t>aunch </a:t>
                      </a:r>
                      <a:r>
                        <a:rPr lang="en-US" b="1" dirty="0" smtClean="0">
                          <a:latin typeface="Candara"/>
                          <a:ea typeface="+mj-ea"/>
                          <a:cs typeface="+mj-cs"/>
                        </a:rPr>
                        <a:t>2026</a:t>
                      </a:r>
                      <a:endParaRPr b="1" dirty="0">
                        <a:latin typeface="Candara"/>
                        <a:ea typeface="+mj-ea"/>
                        <a:cs typeface="+mj-cs"/>
                      </a:endParaRPr>
                    </a:p>
                  </a:txBody>
                  <a:tcPr marL="45720" marR="45720" anchor="ctr" horzOverflow="overflow"/>
                </a:tc>
                <a:tc>
                  <a:txBody>
                    <a:bodyPr/>
                    <a:lstStyle/>
                    <a:p>
                      <a:pPr marL="457200" lvl="1" indent="0" algn="l">
                        <a:buFont typeface="Arial"/>
                        <a:buNone/>
                        <a:defRPr sz="1800" b="0" i="0"/>
                      </a:pPr>
                      <a:r>
                        <a:rPr lang="it-IT" b="1" dirty="0" smtClean="0">
                          <a:latin typeface="Candara"/>
                          <a:ea typeface="+mj-ea"/>
                          <a:cs typeface="+mj-cs"/>
                        </a:rPr>
                        <a:t>  </a:t>
                      </a:r>
                      <a:r>
                        <a:rPr lang="it-IT" sz="2000" b="1" dirty="0" err="1" smtClean="0">
                          <a:latin typeface="Candara"/>
                          <a:ea typeface="+mj-ea"/>
                          <a:cs typeface="+mj-cs"/>
                        </a:rPr>
                        <a:t>Survey</a:t>
                      </a:r>
                      <a:endParaRPr lang="it-IT" sz="2000" b="0" i="0" kern="1200" baseline="0" dirty="0">
                        <a:solidFill>
                          <a:schemeClr val="tx1"/>
                        </a:solidFill>
                        <a:latin typeface="Candara"/>
                        <a:ea typeface="+mn-ea"/>
                        <a:cs typeface="+mn-cs"/>
                      </a:endParaRPr>
                    </a:p>
                  </a:txBody>
                  <a:tcPr marL="45720" marR="45720" anchor="ctr" horzOverflow="overflow"/>
                </a:tc>
              </a:tr>
            </a:tbl>
          </a:graphicData>
        </a:graphic>
      </p:graphicFrame>
      <p:pic>
        <p:nvPicPr>
          <p:cNvPr id="4" name="Immagine 3" descr="CHEOPS_20180820_09_625.jp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28206"/>
          <a:stretch/>
        </p:blipFill>
        <p:spPr>
          <a:xfrm>
            <a:off x="107504" y="908720"/>
            <a:ext cx="3369466" cy="2643235"/>
          </a:xfrm>
          <a:prstGeom prst="rect">
            <a:avLst/>
          </a:prstGeom>
        </p:spPr>
      </p:pic>
      <p:pic>
        <p:nvPicPr>
          <p:cNvPr id="9" name="Immagine 8" descr="csm_PLATO-Satellit_artist_s-impression__c__OHB-System-AG_cd2eb45818-2.jp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7000"/>
                    </a14:imgEffect>
                    <a14:imgEffect>
                      <a14:brightnessContrast bright="67000" contrast="4000"/>
                    </a14:imgEffect>
                  </a14:imgLayer>
                </a14:imgProps>
              </a:ext>
              <a:ext uri="{28A0092B-C50C-407E-A947-70E740481C1C}">
                <a14:useLocalDpi xmlns:a14="http://schemas.microsoft.com/office/drawing/2010/main" val="0"/>
              </a:ext>
            </a:extLst>
          </a:blip>
          <a:srcRect l="7384" t="39785" r="59221" b="5588"/>
          <a:stretch/>
        </p:blipFill>
        <p:spPr>
          <a:xfrm>
            <a:off x="1547664" y="3429000"/>
            <a:ext cx="1868807" cy="1851319"/>
          </a:xfrm>
          <a:prstGeom prst="rect">
            <a:avLst/>
          </a:prstGeom>
        </p:spPr>
      </p:pic>
      <p:pic>
        <p:nvPicPr>
          <p:cNvPr id="8" name="Immagine 7" descr="plato.jpg"/>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020272" y="3734326"/>
            <a:ext cx="1296144" cy="1204001"/>
          </a:xfrm>
          <a:prstGeom prst="rect">
            <a:avLst/>
          </a:prstGeom>
        </p:spPr>
      </p:pic>
      <p:pic>
        <p:nvPicPr>
          <p:cNvPr id="10" name="Immagine 9" descr="cheops_mission_logonotext.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4088" y="2226456"/>
            <a:ext cx="1256526" cy="10585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4" name="image55.png" descr="ESA-Logo_blueonwhite_big.gif"/>
          <p:cNvPicPr/>
          <p:nvPr/>
        </p:nvPicPr>
        <p:blipFill>
          <a:blip r:embed="rId2">
            <a:extLst/>
          </a:blip>
          <a:stretch>
            <a:fillRect/>
          </a:stretch>
        </p:blipFill>
        <p:spPr>
          <a:xfrm>
            <a:off x="1152127" y="6021288"/>
            <a:ext cx="1547665" cy="568004"/>
          </a:xfrm>
          <a:prstGeom prst="rect">
            <a:avLst/>
          </a:prstGeom>
          <a:ln w="12700">
            <a:miter lim="400000"/>
          </a:ln>
        </p:spPr>
      </p:pic>
      <p:grpSp>
        <p:nvGrpSpPr>
          <p:cNvPr id="1775" name="Group 1775"/>
          <p:cNvGrpSpPr/>
          <p:nvPr/>
        </p:nvGrpSpPr>
        <p:grpSpPr>
          <a:xfrm>
            <a:off x="2843823" y="6165303"/>
            <a:ext cx="5698374" cy="250547"/>
            <a:chOff x="0" y="0"/>
            <a:chExt cx="5698373" cy="250545"/>
          </a:xfrm>
        </p:grpSpPr>
        <p:pic>
          <p:nvPicPr>
            <p:cNvPr id="1765" name="image56.png"/>
            <p:cNvPicPr/>
            <p:nvPr/>
          </p:nvPicPr>
          <p:blipFill>
            <a:blip r:embed="rId3">
              <a:extLst/>
            </a:blip>
            <a:stretch>
              <a:fillRect/>
            </a:stretch>
          </p:blipFill>
          <p:spPr>
            <a:xfrm>
              <a:off x="5328591" y="0"/>
              <a:ext cx="369782" cy="250539"/>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766" name="image57.png"/>
            <p:cNvPicPr/>
            <p:nvPr/>
          </p:nvPicPr>
          <p:blipFill>
            <a:blip r:embed="rId4">
              <a:extLst/>
            </a:blip>
            <a:stretch>
              <a:fillRect/>
            </a:stretch>
          </p:blipFill>
          <p:spPr>
            <a:xfrm>
              <a:off x="1776387" y="1"/>
              <a:ext cx="369782"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767" name="image58.png"/>
            <p:cNvPicPr/>
            <p:nvPr/>
          </p:nvPicPr>
          <p:blipFill>
            <a:blip r:embed="rId5">
              <a:extLst/>
            </a:blip>
            <a:stretch>
              <a:fillRect/>
            </a:stretch>
          </p:blipFill>
          <p:spPr>
            <a:xfrm>
              <a:off x="2368421" y="1"/>
              <a:ext cx="369782"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768" name="image59.png"/>
            <p:cNvPicPr/>
            <p:nvPr/>
          </p:nvPicPr>
          <p:blipFill>
            <a:blip r:embed="rId6">
              <a:extLst/>
            </a:blip>
            <a:stretch>
              <a:fillRect/>
            </a:stretch>
          </p:blipFill>
          <p:spPr>
            <a:xfrm>
              <a:off x="4144525" y="3"/>
              <a:ext cx="369782"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769" name="image60.png"/>
            <p:cNvPicPr/>
            <p:nvPr/>
          </p:nvPicPr>
          <p:blipFill>
            <a:blip r:embed="rId7">
              <a:extLst/>
            </a:blip>
            <a:stretch>
              <a:fillRect/>
            </a:stretch>
          </p:blipFill>
          <p:spPr>
            <a:xfrm>
              <a:off x="1184353" y="3"/>
              <a:ext cx="369782"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770" name="image61.png"/>
            <p:cNvPicPr/>
            <p:nvPr/>
          </p:nvPicPr>
          <p:blipFill>
            <a:blip r:embed="rId8">
              <a:extLst/>
            </a:blip>
            <a:stretch>
              <a:fillRect/>
            </a:stretch>
          </p:blipFill>
          <p:spPr>
            <a:xfrm>
              <a:off x="2960455" y="5"/>
              <a:ext cx="369782"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771" name="image62.png"/>
            <p:cNvPicPr/>
            <p:nvPr/>
          </p:nvPicPr>
          <p:blipFill>
            <a:blip r:embed="rId9">
              <a:extLst/>
            </a:blip>
            <a:stretch>
              <a:fillRect/>
            </a:stretch>
          </p:blipFill>
          <p:spPr>
            <a:xfrm>
              <a:off x="592318" y="6"/>
              <a:ext cx="369783"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772" name="image63.png"/>
            <p:cNvPicPr/>
            <p:nvPr/>
          </p:nvPicPr>
          <p:blipFill>
            <a:blip r:embed="rId10">
              <a:extLst/>
            </a:blip>
            <a:stretch>
              <a:fillRect/>
            </a:stretch>
          </p:blipFill>
          <p:spPr>
            <a:xfrm>
              <a:off x="3552490" y="6"/>
              <a:ext cx="369783"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773" name="image64.png"/>
            <p:cNvPicPr/>
            <p:nvPr/>
          </p:nvPicPr>
          <p:blipFill>
            <a:blip r:embed="rId11">
              <a:extLst/>
            </a:blip>
            <a:stretch>
              <a:fillRect/>
            </a:stretch>
          </p:blipFill>
          <p:spPr>
            <a:xfrm>
              <a:off x="4736558" y="3"/>
              <a:ext cx="369783" cy="250540"/>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pic>
          <p:nvPicPr>
            <p:cNvPr id="1774" name="image65.png"/>
            <p:cNvPicPr/>
            <p:nvPr/>
          </p:nvPicPr>
          <p:blipFill>
            <a:blip r:embed="rId12">
              <a:extLst/>
            </a:blip>
            <a:stretch>
              <a:fillRect/>
            </a:stretch>
          </p:blipFill>
          <p:spPr>
            <a:xfrm>
              <a:off x="-1" y="3"/>
              <a:ext cx="370067" cy="250535"/>
            </a:xfrm>
            <a:prstGeom prst="rect">
              <a:avLst/>
            </a:prstGeom>
            <a:ln w="9525" cap="flat">
              <a:solidFill>
                <a:srgbClr val="000000"/>
              </a:solidFill>
              <a:prstDash val="solid"/>
              <a:miter lim="800000"/>
            </a:ln>
            <a:effectLst>
              <a:outerShdw blurRad="50800" dist="38100" dir="2700000" rotWithShape="0">
                <a:srgbClr val="000000">
                  <a:alpha val="40000"/>
                </a:srgbClr>
              </a:outerShdw>
            </a:effectLst>
          </p:spPr>
        </p:pic>
      </p:grpSp>
      <p:sp>
        <p:nvSpPr>
          <p:cNvPr id="1781" name="Shape 1781"/>
          <p:cNvSpPr>
            <a:spLocks noGrp="1"/>
          </p:cNvSpPr>
          <p:nvPr>
            <p:ph type="title"/>
          </p:nvPr>
        </p:nvSpPr>
        <p:spPr/>
        <p:txBody>
          <a:bodyPr/>
          <a:lstStyle/>
          <a:p>
            <a:pPr lvl="0"/>
            <a:r>
              <a:rPr lang="it-IT" dirty="0" err="1" smtClean="0"/>
              <a:t>CH</a:t>
            </a:r>
            <a:r>
              <a:rPr lang="it-IT" b="0" dirty="0" err="1" smtClean="0"/>
              <a:t>aracterizing</a:t>
            </a:r>
            <a:r>
              <a:rPr lang="it-IT" dirty="0" smtClean="0"/>
              <a:t> </a:t>
            </a:r>
            <a:r>
              <a:rPr lang="it-IT" dirty="0" err="1" smtClean="0"/>
              <a:t>E</a:t>
            </a:r>
            <a:r>
              <a:rPr lang="it-IT" b="0" dirty="0" err="1" smtClean="0"/>
              <a:t>x</a:t>
            </a:r>
            <a:r>
              <a:rPr lang="it-IT" dirty="0" err="1" smtClean="0"/>
              <a:t>OP</a:t>
            </a:r>
            <a:r>
              <a:rPr lang="it-IT" b="0" dirty="0" err="1" smtClean="0"/>
              <a:t>lanet</a:t>
            </a:r>
            <a:r>
              <a:rPr lang="it-IT" dirty="0" smtClean="0"/>
              <a:t> S</a:t>
            </a:r>
            <a:r>
              <a:rPr lang="it-IT" b="0" dirty="0" smtClean="0"/>
              <a:t>atellite</a:t>
            </a:r>
            <a:endParaRPr lang="it-IT" b="0" dirty="0"/>
          </a:p>
        </p:txBody>
      </p:sp>
      <p:sp>
        <p:nvSpPr>
          <p:cNvPr id="1778" name="Shape 1778"/>
          <p:cNvSpPr>
            <a:spLocks noGrp="1"/>
          </p:cNvSpPr>
          <p:nvPr>
            <p:ph type="body" idx="4294967295"/>
          </p:nvPr>
        </p:nvSpPr>
        <p:spPr>
          <a:xfrm>
            <a:off x="1043608" y="1412776"/>
            <a:ext cx="8435975" cy="2447925"/>
          </a:xfrm>
          <a:prstGeom prst="rect">
            <a:avLst/>
          </a:prstGeom>
        </p:spPr>
        <p:txBody>
          <a:bodyPr>
            <a:normAutofit/>
          </a:bodyPr>
          <a:lstStyle/>
          <a:p>
            <a:pPr marL="657891" lvl="1" indent="-202261">
              <a:lnSpc>
                <a:spcPct val="120000"/>
              </a:lnSpc>
              <a:spcBef>
                <a:spcPts val="0"/>
              </a:spcBef>
              <a:defRPr sz="1800" b="0">
                <a:effectLst/>
              </a:defRPr>
            </a:pPr>
            <a:r>
              <a:rPr sz="1800" b="0" kern="1200" dirty="0">
                <a:solidFill>
                  <a:schemeClr val="tx1"/>
                </a:solidFill>
                <a:effectLst>
                  <a:outerShdw blurRad="50800" dist="38100" dir="2700000" algn="tl" rotWithShape="0">
                    <a:prstClr val="black">
                      <a:alpha val="40000"/>
                    </a:prstClr>
                  </a:outerShdw>
                </a:effectLst>
                <a:latin typeface="Candara"/>
                <a:ea typeface="Candara"/>
                <a:cs typeface="Candara"/>
              </a:rPr>
              <a:t>S class mission (S1)</a:t>
            </a:r>
          </a:p>
          <a:p>
            <a:pPr marL="657891" lvl="1" indent="-202261">
              <a:lnSpc>
                <a:spcPct val="120000"/>
              </a:lnSpc>
              <a:spcBef>
                <a:spcPts val="0"/>
              </a:spcBef>
              <a:defRPr sz="1800" b="0">
                <a:effectLst/>
              </a:defRPr>
            </a:pPr>
            <a:r>
              <a:rPr sz="1800" b="0" kern="1200" dirty="0">
                <a:solidFill>
                  <a:schemeClr val="tx1"/>
                </a:solidFill>
                <a:effectLst>
                  <a:outerShdw blurRad="50800" dist="38100" dir="2700000" algn="tl" rotWithShape="0">
                    <a:prstClr val="black">
                      <a:alpha val="40000"/>
                    </a:prstClr>
                  </a:outerShdw>
                </a:effectLst>
                <a:latin typeface="Candara"/>
                <a:ea typeface="Candara"/>
                <a:cs typeface="Candara"/>
              </a:rPr>
              <a:t>Budget envelope &lt; 150 M€  (≤ 50 M€ from ESA)</a:t>
            </a:r>
          </a:p>
          <a:p>
            <a:pPr marL="657891" lvl="1" indent="-202261">
              <a:lnSpc>
                <a:spcPct val="120000"/>
              </a:lnSpc>
              <a:spcBef>
                <a:spcPts val="0"/>
              </a:spcBef>
              <a:defRPr sz="1800" b="0">
                <a:effectLst/>
              </a:defRPr>
            </a:pPr>
            <a:r>
              <a:rPr sz="1800" b="0" kern="1200" dirty="0">
                <a:solidFill>
                  <a:schemeClr val="tx1"/>
                </a:solidFill>
                <a:effectLst>
                  <a:outerShdw blurRad="50800" dist="38100" dir="2700000" algn="tl" rotWithShape="0">
                    <a:prstClr val="black">
                      <a:alpha val="40000"/>
                    </a:prstClr>
                  </a:outerShdw>
                </a:effectLst>
                <a:latin typeface="Candara"/>
                <a:ea typeface="Candara"/>
                <a:cs typeface="Candara"/>
              </a:rPr>
              <a:t>Launch: </a:t>
            </a:r>
            <a:r>
              <a:rPr lang="en-US" sz="1800" b="0" kern="1200" dirty="0" smtClean="0">
                <a:solidFill>
                  <a:schemeClr val="tx1"/>
                </a:solidFill>
                <a:effectLst>
                  <a:outerShdw blurRad="50800" dist="38100" dir="2700000" algn="tl" rotWithShape="0">
                    <a:prstClr val="black">
                      <a:alpha val="40000"/>
                    </a:prstClr>
                  </a:outerShdw>
                </a:effectLst>
                <a:latin typeface="Candara"/>
                <a:ea typeface="Candara"/>
                <a:cs typeface="Candara"/>
              </a:rPr>
              <a:t>first semester</a:t>
            </a:r>
            <a:r>
              <a:rPr sz="1800" b="0" kern="1200" dirty="0" smtClean="0">
                <a:solidFill>
                  <a:schemeClr val="tx1"/>
                </a:solidFill>
                <a:effectLst>
                  <a:outerShdw blurRad="50800" dist="38100" dir="2700000" algn="tl" rotWithShape="0">
                    <a:prstClr val="black">
                      <a:alpha val="40000"/>
                    </a:prstClr>
                  </a:outerShdw>
                </a:effectLst>
                <a:latin typeface="Candara"/>
                <a:ea typeface="Candara"/>
                <a:cs typeface="Candara"/>
              </a:rPr>
              <a:t> 201</a:t>
            </a:r>
            <a:r>
              <a:rPr lang="en-US" sz="1800" b="0" kern="1200" dirty="0" smtClean="0">
                <a:solidFill>
                  <a:schemeClr val="tx1"/>
                </a:solidFill>
                <a:effectLst>
                  <a:outerShdw blurRad="50800" dist="38100" dir="2700000" algn="tl" rotWithShape="0">
                    <a:prstClr val="black">
                      <a:alpha val="40000"/>
                    </a:prstClr>
                  </a:outerShdw>
                </a:effectLst>
                <a:latin typeface="Candara"/>
                <a:ea typeface="Candara"/>
                <a:cs typeface="Candara"/>
              </a:rPr>
              <a:t>9</a:t>
            </a:r>
            <a:r>
              <a:rPr sz="1800" b="0" kern="1200" dirty="0" smtClean="0">
                <a:solidFill>
                  <a:schemeClr val="tx1"/>
                </a:solidFill>
                <a:effectLst>
                  <a:outerShdw blurRad="50800" dist="38100" dir="2700000" algn="tl" rotWithShape="0">
                    <a:prstClr val="black">
                      <a:alpha val="40000"/>
                    </a:prstClr>
                  </a:outerShdw>
                </a:effectLst>
                <a:latin typeface="Candara"/>
                <a:ea typeface="Candara"/>
                <a:cs typeface="Candara"/>
              </a:rPr>
              <a:t> </a:t>
            </a:r>
            <a:r>
              <a:rPr sz="1800" b="0" kern="1200" dirty="0">
                <a:solidFill>
                  <a:schemeClr val="tx1"/>
                </a:solidFill>
                <a:effectLst>
                  <a:outerShdw blurRad="50800" dist="38100" dir="2700000" algn="tl" rotWithShape="0">
                    <a:prstClr val="black">
                      <a:alpha val="40000"/>
                    </a:prstClr>
                  </a:outerShdw>
                </a:effectLst>
                <a:latin typeface="Candara"/>
                <a:ea typeface="Candara"/>
                <a:cs typeface="Candara"/>
              </a:rPr>
              <a:t>=&gt; fast development (TRL 5 when selected)</a:t>
            </a:r>
          </a:p>
          <a:p>
            <a:pPr marL="657891" lvl="1" indent="-202261">
              <a:lnSpc>
                <a:spcPct val="120000"/>
              </a:lnSpc>
              <a:spcBef>
                <a:spcPts val="0"/>
              </a:spcBef>
              <a:defRPr sz="1800" b="0">
                <a:effectLst/>
              </a:defRPr>
            </a:pPr>
            <a:r>
              <a:rPr sz="1800" b="0" kern="1200" dirty="0">
                <a:solidFill>
                  <a:schemeClr val="tx1"/>
                </a:solidFill>
                <a:effectLst>
                  <a:outerShdw blurRad="50800" dist="38100" dir="2700000" algn="tl" rotWithShape="0">
                    <a:prstClr val="black">
                      <a:alpha val="40000"/>
                    </a:prstClr>
                  </a:outerShdw>
                </a:effectLst>
                <a:latin typeface="Candara"/>
                <a:ea typeface="Candara"/>
                <a:cs typeface="Candara"/>
              </a:rPr>
              <a:t>Operation: 3.5 (+1.5) yrs  - shared launch </a:t>
            </a:r>
          </a:p>
        </p:txBody>
      </p:sp>
      <p:sp>
        <p:nvSpPr>
          <p:cNvPr id="2" name="Rettangolo 1"/>
          <p:cNvSpPr/>
          <p:nvPr/>
        </p:nvSpPr>
        <p:spPr>
          <a:xfrm>
            <a:off x="5148064" y="2906167"/>
            <a:ext cx="3456195" cy="66684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5630" lvl="1" indent="0">
              <a:lnSpc>
                <a:spcPct val="120000"/>
              </a:lnSpc>
              <a:spcBef>
                <a:spcPts val="0"/>
              </a:spcBef>
              <a:buNone/>
              <a:defRPr sz="1800" b="0">
                <a:effectLst/>
              </a:defRPr>
            </a:pPr>
            <a:r>
              <a:rPr lang="it-IT" sz="3200" b="1" spc="50" dirty="0" err="1">
                <a:ln w="11430"/>
                <a:solidFill>
                  <a:srgbClr val="FF6600"/>
                </a:solidFill>
                <a:effectLst>
                  <a:outerShdw blurRad="76200" dist="50800" dir="5400000" algn="tl" rotWithShape="0">
                    <a:srgbClr val="000000">
                      <a:alpha val="65000"/>
                    </a:srgbClr>
                  </a:outerShdw>
                </a:effectLst>
                <a:latin typeface="Candara"/>
                <a:ea typeface="Candara"/>
                <a:cs typeface="Candara"/>
              </a:rPr>
              <a:t>Follow</a:t>
            </a:r>
            <a:r>
              <a:rPr lang="it-IT" sz="3200" b="1" spc="50" dirty="0">
                <a:ln w="11430"/>
                <a:solidFill>
                  <a:srgbClr val="FF6600"/>
                </a:solidFill>
                <a:effectLst>
                  <a:outerShdw blurRad="76200" dist="50800" dir="5400000" algn="tl" rotWithShape="0">
                    <a:srgbClr val="000000">
                      <a:alpha val="65000"/>
                    </a:srgbClr>
                  </a:outerShdw>
                </a:effectLst>
                <a:latin typeface="Candara"/>
                <a:ea typeface="Candara"/>
                <a:cs typeface="Candara"/>
              </a:rPr>
              <a:t> up </a:t>
            </a:r>
            <a:r>
              <a:rPr lang="it-IT" sz="3200" b="1" spc="50" dirty="0" err="1">
                <a:ln w="11430"/>
                <a:solidFill>
                  <a:srgbClr val="FF6600"/>
                </a:solidFill>
                <a:effectLst>
                  <a:outerShdw blurRad="76200" dist="50800" dir="5400000" algn="tl" rotWithShape="0">
                    <a:srgbClr val="000000">
                      <a:alpha val="65000"/>
                    </a:srgbClr>
                  </a:outerShdw>
                </a:effectLst>
                <a:latin typeface="Candara"/>
                <a:ea typeface="Candara"/>
                <a:cs typeface="Candara"/>
              </a:rPr>
              <a:t>mission</a:t>
            </a:r>
            <a:endParaRPr lang="it-IT" sz="3200" b="1" spc="50" dirty="0">
              <a:ln w="11430"/>
              <a:solidFill>
                <a:srgbClr val="FF6600"/>
              </a:solidFill>
              <a:effectLst>
                <a:outerShdw blurRad="76200" dist="50800" dir="5400000" algn="tl" rotWithShape="0">
                  <a:srgbClr val="000000">
                    <a:alpha val="65000"/>
                  </a:srgbClr>
                </a:outerShdw>
              </a:effectLst>
              <a:latin typeface="Candara"/>
              <a:ea typeface="Candara"/>
              <a:cs typeface="Candara"/>
            </a:endParaRPr>
          </a:p>
        </p:txBody>
      </p:sp>
      <p:pic>
        <p:nvPicPr>
          <p:cNvPr id="21" name="image78.png"/>
          <p:cNvPicPr/>
          <p:nvPr/>
        </p:nvPicPr>
        <p:blipFill>
          <a:blip r:embed="rId13">
            <a:extLst/>
          </a:blip>
          <a:stretch>
            <a:fillRect/>
          </a:stretch>
        </p:blipFill>
        <p:spPr>
          <a:xfrm>
            <a:off x="1259632" y="2996952"/>
            <a:ext cx="3600400" cy="2880320"/>
          </a:xfrm>
          <a:prstGeom prst="rect">
            <a:avLst/>
          </a:prstGeom>
          <a:ln w="12700">
            <a:miter lim="400000"/>
          </a:ln>
        </p:spPr>
      </p:pic>
      <p:sp>
        <p:nvSpPr>
          <p:cNvPr id="22" name="Shape 1892"/>
          <p:cNvSpPr/>
          <p:nvPr/>
        </p:nvSpPr>
        <p:spPr>
          <a:xfrm>
            <a:off x="4139952" y="5373216"/>
            <a:ext cx="3038101" cy="595287"/>
          </a:xfrm>
          <a:prstGeom prst="rect">
            <a:avLst/>
          </a:prstGeom>
          <a:ln w="12700">
            <a:miter lim="400000"/>
          </a:ln>
          <a:extLst>
            <a:ext uri="{C572A759-6A51-4108-AA02-DFA0A04FC94B}">
              <ma14:wrappingTextBoxFlag xmlns:ma14="http://schemas.microsoft.com/office/mac/drawingml/2011/main" val="1"/>
            </a:ext>
          </a:extLst>
        </p:spPr>
        <p:txBody>
          <a:bodyPr wrap="square" lIns="35685" tIns="35685" rIns="35685" bIns="35685" anchor="ctr">
            <a:spAutoFit/>
          </a:bodyPr>
          <a:lstStyle/>
          <a:p>
            <a:pPr algn="ctr" defTabSz="410457"/>
            <a:r>
              <a:rPr sz="1600" kern="0" dirty="0">
                <a:solidFill>
                  <a:srgbClr val="004080"/>
                </a:solidFill>
                <a:latin typeface="Candara"/>
                <a:ea typeface="Candara"/>
                <a:cs typeface="Candara"/>
                <a:sym typeface="Helvetica Neue"/>
              </a:rPr>
              <a:t>Mirror </a:t>
            </a:r>
            <a:r>
              <a:rPr kern="0" dirty="0">
                <a:solidFill>
                  <a:srgbClr val="004080"/>
                </a:solidFill>
                <a:latin typeface="Candara"/>
                <a:ea typeface="Candara"/>
                <a:cs typeface="Candara"/>
                <a:sym typeface="Helvetica Neue"/>
              </a:rPr>
              <a:t>diameter</a:t>
            </a:r>
            <a:r>
              <a:rPr sz="1600" kern="0" dirty="0">
                <a:solidFill>
                  <a:srgbClr val="004080"/>
                </a:solidFill>
                <a:latin typeface="Candara"/>
                <a:ea typeface="Candara"/>
                <a:cs typeface="Candara"/>
                <a:sym typeface="Helvetica Neue"/>
              </a:rPr>
              <a:t>: 33 </a:t>
            </a:r>
            <a:r>
              <a:rPr sz="1600" kern="0" dirty="0" smtClean="0">
                <a:solidFill>
                  <a:srgbClr val="004080"/>
                </a:solidFill>
                <a:latin typeface="Candara"/>
                <a:ea typeface="Candara"/>
                <a:cs typeface="Candara"/>
                <a:sym typeface="Helvetica Neue"/>
              </a:rPr>
              <a:t>cm</a:t>
            </a:r>
            <a:endParaRPr lang="it-IT" sz="1100" kern="0" dirty="0">
              <a:solidFill>
                <a:srgbClr val="004080"/>
              </a:solidFill>
              <a:latin typeface="Candara"/>
              <a:ea typeface="Candara"/>
              <a:cs typeface="Candara"/>
              <a:sym typeface="Helvetica Neue"/>
            </a:endParaRPr>
          </a:p>
          <a:p>
            <a:pPr algn="ctr" defTabSz="410457"/>
            <a:r>
              <a:rPr sz="1600" kern="0" dirty="0" smtClean="0">
                <a:solidFill>
                  <a:srgbClr val="004080"/>
                </a:solidFill>
                <a:latin typeface="Candara"/>
                <a:ea typeface="Candara"/>
                <a:cs typeface="Candara"/>
                <a:sym typeface="Helvetica Neue"/>
              </a:rPr>
              <a:t>Weight</a:t>
            </a:r>
            <a:r>
              <a:rPr sz="1600" kern="0" dirty="0">
                <a:solidFill>
                  <a:srgbClr val="004080"/>
                </a:solidFill>
                <a:latin typeface="Candara"/>
                <a:ea typeface="Candara"/>
                <a:cs typeface="Candara"/>
                <a:sym typeface="Helvetica Neue"/>
              </a:rPr>
              <a:t>: 60 kg</a:t>
            </a:r>
          </a:p>
        </p:txBody>
      </p:sp>
      <p:pic>
        <p:nvPicPr>
          <p:cNvPr id="24" name="image80.png"/>
          <p:cNvPicPr/>
          <p:nvPr/>
        </p:nvPicPr>
        <p:blipFill>
          <a:blip r:embed="rId14">
            <a:extLst/>
          </a:blip>
          <a:stretch>
            <a:fillRect/>
          </a:stretch>
        </p:blipFill>
        <p:spPr>
          <a:xfrm rot="2418033">
            <a:off x="5902056" y="3898038"/>
            <a:ext cx="2423921" cy="1439626"/>
          </a:xfrm>
          <a:prstGeom prst="rect">
            <a:avLst/>
          </a:prstGeom>
          <a:ln w="12700">
            <a:miter lim="400000"/>
          </a:ln>
        </p:spPr>
      </p:pic>
      <p:sp>
        <p:nvSpPr>
          <p:cNvPr id="3" name="Segnaposto data 2"/>
          <p:cNvSpPr>
            <a:spLocks noGrp="1"/>
          </p:cNvSpPr>
          <p:nvPr>
            <p:ph type="dt" sz="half" idx="10"/>
          </p:nvPr>
        </p:nvSpPr>
        <p:spPr>
          <a:xfrm>
            <a:off x="1177280" y="6520259"/>
            <a:ext cx="3682752" cy="365125"/>
          </a:xfrm>
        </p:spPr>
        <p:txBody>
          <a:bodyPr/>
          <a:lstStyle/>
          <a:p>
            <a:r>
              <a:rPr lang="en-US" smtClean="0"/>
              <a:t>ARIEL IT meeting, Roma 3 10 2018</a:t>
            </a:r>
            <a:endParaRPr lang="en-GB" dirty="0"/>
          </a:p>
        </p:txBody>
      </p:sp>
      <p:sp>
        <p:nvSpPr>
          <p:cNvPr id="4" name="Segnaposto piè di pagina 3"/>
          <p:cNvSpPr>
            <a:spLocks noGrp="1"/>
          </p:cNvSpPr>
          <p:nvPr>
            <p:ph type="ftr" sz="quarter" idx="11"/>
          </p:nvPr>
        </p:nvSpPr>
        <p:spPr/>
        <p:txBody>
          <a:bodyPr/>
          <a:lstStyle/>
          <a:p>
            <a:r>
              <a:rPr lang="en-GB" smtClean="0"/>
              <a:t>Isabella Pagano</a:t>
            </a:r>
            <a:endParaRPr lang="en-GB"/>
          </a:p>
        </p:txBody>
      </p:sp>
      <p:pic>
        <p:nvPicPr>
          <p:cNvPr id="23" name="Immagine 22" descr="cheops_mission_logonotext.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32240" y="980728"/>
            <a:ext cx="1256526" cy="10585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3" name="Shape 1783"/>
          <p:cNvSpPr/>
          <p:nvPr/>
        </p:nvSpPr>
        <p:spPr>
          <a:xfrm>
            <a:off x="1403648" y="1340768"/>
            <a:ext cx="3960440" cy="2544286"/>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marL="342900" lvl="0" indent="-342900" defTabSz="321174">
              <a:spcBef>
                <a:spcPts val="400"/>
              </a:spcBef>
              <a:buFont typeface="Wingdings" charset="2"/>
              <a:buChar char="Ø"/>
            </a:pPr>
            <a:r>
              <a:rPr lang="it-IT" sz="2400" kern="0" dirty="0" smtClean="0">
                <a:solidFill>
                  <a:srgbClr val="004080"/>
                </a:solidFill>
                <a:latin typeface="Candara"/>
                <a:ea typeface="Candara"/>
                <a:cs typeface="Candara"/>
                <a:sym typeface="Helvetica Neue"/>
              </a:rPr>
              <a:t>Mass-</a:t>
            </a:r>
            <a:r>
              <a:rPr lang="it-IT" sz="2400" kern="0" dirty="0" err="1" smtClean="0">
                <a:solidFill>
                  <a:srgbClr val="004080"/>
                </a:solidFill>
                <a:latin typeface="Candara"/>
                <a:ea typeface="Candara"/>
                <a:cs typeface="Candara"/>
                <a:sym typeface="Helvetica Neue"/>
              </a:rPr>
              <a:t>Radius</a:t>
            </a:r>
            <a:r>
              <a:rPr lang="it-IT" sz="2400" kern="0" dirty="0" smtClean="0">
                <a:solidFill>
                  <a:srgbClr val="004080"/>
                </a:solidFill>
                <a:latin typeface="Candara"/>
                <a:ea typeface="Candara"/>
                <a:cs typeface="Candara"/>
                <a:sym typeface="Helvetica Neue"/>
              </a:rPr>
              <a:t> </a:t>
            </a:r>
            <a:r>
              <a:rPr lang="it-IT" sz="2400" kern="0" dirty="0">
                <a:solidFill>
                  <a:srgbClr val="004080"/>
                </a:solidFill>
                <a:latin typeface="Candara"/>
                <a:ea typeface="Candara"/>
                <a:cs typeface="Candara"/>
                <a:sym typeface="Helvetica Neue"/>
              </a:rPr>
              <a:t>relation for </a:t>
            </a:r>
            <a:r>
              <a:rPr lang="it-IT" sz="2400" kern="0" dirty="0" err="1">
                <a:solidFill>
                  <a:srgbClr val="004080"/>
                </a:solidFill>
                <a:latin typeface="Candara"/>
                <a:ea typeface="Candara"/>
                <a:cs typeface="Candara"/>
                <a:sym typeface="Helvetica Neue"/>
              </a:rPr>
              <a:t>low</a:t>
            </a:r>
            <a:r>
              <a:rPr lang="it-IT" sz="2400" kern="0" dirty="0">
                <a:solidFill>
                  <a:srgbClr val="004080"/>
                </a:solidFill>
                <a:latin typeface="Candara"/>
                <a:ea typeface="Candara"/>
                <a:cs typeface="Candara"/>
                <a:sym typeface="Helvetica Neue"/>
              </a:rPr>
              <a:t>-mass (1-20 M</a:t>
            </a:r>
            <a:r>
              <a:rPr lang="it-IT" sz="2400" kern="0" baseline="-25000" dirty="0">
                <a:solidFill>
                  <a:srgbClr val="004080"/>
                </a:solidFill>
                <a:latin typeface="Candara"/>
                <a:ea typeface="Candara"/>
                <a:cs typeface="Candara"/>
                <a:sym typeface="Helvetica Neue"/>
              </a:rPr>
              <a:t>E</a:t>
            </a:r>
            <a:r>
              <a:rPr lang="it-IT" sz="2400" kern="0" dirty="0">
                <a:solidFill>
                  <a:srgbClr val="004080"/>
                </a:solidFill>
                <a:latin typeface="Candara"/>
                <a:ea typeface="Candara"/>
                <a:cs typeface="Candara"/>
                <a:sym typeface="Helvetica Neue"/>
              </a:rPr>
              <a:t>) </a:t>
            </a:r>
            <a:r>
              <a:rPr lang="it-IT" sz="2400" kern="0" dirty="0" err="1">
                <a:solidFill>
                  <a:srgbClr val="004080"/>
                </a:solidFill>
                <a:latin typeface="Candara"/>
                <a:ea typeface="Candara"/>
                <a:cs typeface="Candara"/>
                <a:sym typeface="Helvetica Neue"/>
              </a:rPr>
              <a:t>planets</a:t>
            </a:r>
            <a:r>
              <a:rPr lang="it-IT" sz="2400" kern="0" dirty="0">
                <a:solidFill>
                  <a:srgbClr val="004080"/>
                </a:solidFill>
                <a:latin typeface="Candara"/>
                <a:ea typeface="Candara"/>
                <a:cs typeface="Candara"/>
                <a:sym typeface="Helvetica Neue"/>
              </a:rPr>
              <a:t> with </a:t>
            </a:r>
            <a:r>
              <a:rPr lang="it-IT" sz="2400" kern="0" dirty="0" err="1">
                <a:solidFill>
                  <a:srgbClr val="004080"/>
                </a:solidFill>
                <a:latin typeface="Candara"/>
                <a:ea typeface="Candara"/>
                <a:cs typeface="Candara"/>
                <a:sym typeface="Helvetica Neue"/>
              </a:rPr>
              <a:t>P</a:t>
            </a:r>
            <a:r>
              <a:rPr lang="it-IT" sz="2400" kern="0" dirty="0">
                <a:solidFill>
                  <a:srgbClr val="004080"/>
                </a:solidFill>
                <a:latin typeface="Candara"/>
                <a:ea typeface="Candara"/>
                <a:cs typeface="Candara"/>
                <a:sym typeface="Helvetica Neue"/>
              </a:rPr>
              <a:t>&lt; 50 </a:t>
            </a:r>
            <a:r>
              <a:rPr lang="it-IT" sz="2400" kern="0" dirty="0" smtClean="0">
                <a:solidFill>
                  <a:srgbClr val="004080"/>
                </a:solidFill>
                <a:latin typeface="Candara"/>
                <a:ea typeface="Candara"/>
                <a:cs typeface="Candara"/>
                <a:sym typeface="Helvetica Neue"/>
              </a:rPr>
              <a:t>d</a:t>
            </a:r>
            <a:endParaRPr kern="0" dirty="0">
              <a:solidFill>
                <a:srgbClr val="004080"/>
              </a:solidFill>
              <a:latin typeface="Candara"/>
              <a:ea typeface="Candara"/>
              <a:cs typeface="Candara"/>
              <a:sym typeface="Helvetica Neue"/>
            </a:endParaRPr>
          </a:p>
          <a:p>
            <a:pPr marL="342900" indent="-342900" defTabSz="321174">
              <a:spcBef>
                <a:spcPts val="400"/>
              </a:spcBef>
              <a:buFont typeface="Wingdings" charset="2"/>
              <a:buChar char="Ø"/>
            </a:pPr>
            <a:r>
              <a:rPr sz="2400" kern="0" dirty="0" smtClean="0">
                <a:solidFill>
                  <a:srgbClr val="004080"/>
                </a:solidFill>
                <a:latin typeface="Candara"/>
                <a:ea typeface="Candara"/>
                <a:cs typeface="Candara"/>
                <a:sym typeface="Helvetica Neue"/>
              </a:rPr>
              <a:t>Provide </a:t>
            </a:r>
            <a:r>
              <a:rPr sz="2400" kern="0" dirty="0">
                <a:solidFill>
                  <a:srgbClr val="004080"/>
                </a:solidFill>
                <a:latin typeface="Candara"/>
                <a:ea typeface="Candara"/>
                <a:cs typeface="Candara"/>
                <a:sym typeface="Helvetica Neue"/>
              </a:rPr>
              <a:t>golden targets for future atmospheric </a:t>
            </a:r>
            <a:r>
              <a:rPr sz="2400" kern="0" dirty="0" smtClean="0">
                <a:solidFill>
                  <a:srgbClr val="004080"/>
                </a:solidFill>
                <a:latin typeface="Candara"/>
                <a:ea typeface="Candara"/>
                <a:cs typeface="Candara"/>
                <a:sym typeface="Helvetica Neue"/>
              </a:rPr>
              <a:t>characterisation</a:t>
            </a:r>
            <a:r>
              <a:rPr lang="it-IT" sz="2400" kern="0" dirty="0">
                <a:solidFill>
                  <a:srgbClr val="004080"/>
                </a:solidFill>
                <a:latin typeface="Candara"/>
                <a:ea typeface="Candara"/>
                <a:cs typeface="Candara"/>
                <a:sym typeface="Helvetica Neue"/>
              </a:rPr>
              <a:t/>
            </a:r>
            <a:br>
              <a:rPr lang="it-IT" sz="2400" kern="0" dirty="0">
                <a:solidFill>
                  <a:srgbClr val="004080"/>
                </a:solidFill>
                <a:latin typeface="Candara"/>
                <a:ea typeface="Candara"/>
                <a:cs typeface="Candara"/>
                <a:sym typeface="Helvetica Neue"/>
              </a:rPr>
            </a:br>
            <a:endParaRPr i="1" kern="0" dirty="0">
              <a:solidFill>
                <a:srgbClr val="004080"/>
              </a:solidFill>
              <a:latin typeface="Candara"/>
              <a:ea typeface="Candara"/>
              <a:cs typeface="Candara"/>
              <a:sym typeface="Helvetica Neue"/>
            </a:endParaRPr>
          </a:p>
        </p:txBody>
      </p:sp>
      <p:sp>
        <p:nvSpPr>
          <p:cNvPr id="1785" name="Shape 1785"/>
          <p:cNvSpPr/>
          <p:nvPr/>
        </p:nvSpPr>
        <p:spPr>
          <a:xfrm>
            <a:off x="3635896" y="4221088"/>
            <a:ext cx="4896544" cy="206210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321174">
              <a:spcBef>
                <a:spcPts val="400"/>
              </a:spcBef>
            </a:pPr>
            <a:r>
              <a:rPr lang="it-IT" sz="2400" b="1" kern="0" dirty="0" smtClean="0">
                <a:solidFill>
                  <a:srgbClr val="FF6600"/>
                </a:solidFill>
                <a:latin typeface="Candara"/>
                <a:ea typeface="Candara"/>
                <a:cs typeface="Candara"/>
                <a:sym typeface="Helvetica Neue"/>
              </a:rPr>
              <a:t>How </a:t>
            </a:r>
            <a:r>
              <a:rPr lang="it-IT" sz="2400" b="1" kern="0" dirty="0" err="1" smtClean="0">
                <a:solidFill>
                  <a:srgbClr val="FF6600"/>
                </a:solidFill>
                <a:latin typeface="Candara"/>
                <a:ea typeface="Candara"/>
                <a:cs typeface="Candara"/>
                <a:sym typeface="Helvetica Neue"/>
              </a:rPr>
              <a:t>it</a:t>
            </a:r>
            <a:r>
              <a:rPr lang="it-IT" sz="2400" b="1" kern="0" dirty="0" smtClean="0">
                <a:solidFill>
                  <a:srgbClr val="FF6600"/>
                </a:solidFill>
                <a:latin typeface="Candara"/>
                <a:ea typeface="Candara"/>
                <a:cs typeface="Candara"/>
                <a:sym typeface="Helvetica Neue"/>
              </a:rPr>
              <a:t> </a:t>
            </a:r>
            <a:r>
              <a:rPr lang="it-IT" sz="2400" b="1" kern="0" dirty="0" err="1" smtClean="0">
                <a:solidFill>
                  <a:srgbClr val="FF6600"/>
                </a:solidFill>
                <a:latin typeface="Candara"/>
                <a:ea typeface="Candara"/>
                <a:cs typeface="Candara"/>
                <a:sym typeface="Helvetica Neue"/>
              </a:rPr>
              <a:t>works</a:t>
            </a:r>
            <a:r>
              <a:rPr lang="it-IT" sz="2400" b="1" kern="0" dirty="0" smtClean="0">
                <a:solidFill>
                  <a:srgbClr val="FF6600"/>
                </a:solidFill>
                <a:latin typeface="Candara"/>
                <a:ea typeface="Candara"/>
                <a:cs typeface="Candara"/>
                <a:sym typeface="Helvetica Neue"/>
              </a:rPr>
              <a:t>:</a:t>
            </a:r>
          </a:p>
          <a:p>
            <a:pPr marL="342900" indent="-342900" defTabSz="321174">
              <a:spcBef>
                <a:spcPts val="400"/>
              </a:spcBef>
              <a:buFont typeface="Wingdings" charset="2"/>
              <a:buChar char="ü"/>
            </a:pPr>
            <a:r>
              <a:rPr sz="2000" kern="0" dirty="0" smtClean="0">
                <a:solidFill>
                  <a:srgbClr val="004080"/>
                </a:solidFill>
                <a:latin typeface="Candara"/>
                <a:ea typeface="Candara"/>
                <a:cs typeface="Candara"/>
                <a:sym typeface="Helvetica Neue"/>
              </a:rPr>
              <a:t>High</a:t>
            </a:r>
            <a:r>
              <a:rPr sz="2000" kern="0" dirty="0">
                <a:solidFill>
                  <a:srgbClr val="004080"/>
                </a:solidFill>
                <a:latin typeface="Candara"/>
                <a:ea typeface="Candara"/>
                <a:cs typeface="Candara"/>
                <a:sym typeface="Helvetica Neue"/>
              </a:rPr>
              <a:t>-precision photometry</a:t>
            </a:r>
          </a:p>
          <a:p>
            <a:pPr marL="800100" lvl="1" indent="-342900" defTabSz="321174">
              <a:spcBef>
                <a:spcPts val="400"/>
              </a:spcBef>
              <a:buFont typeface="Wingdings" charset="2"/>
              <a:buChar char="ü"/>
            </a:pPr>
            <a:r>
              <a:rPr sz="2000" kern="0" dirty="0" smtClean="0">
                <a:solidFill>
                  <a:srgbClr val="004080"/>
                </a:solidFill>
                <a:latin typeface="Candara"/>
                <a:ea typeface="Candara"/>
                <a:cs typeface="Candara"/>
                <a:sym typeface="Helvetica Neue"/>
              </a:rPr>
              <a:t>Achieve </a:t>
            </a:r>
            <a:r>
              <a:rPr sz="2000" kern="0" dirty="0">
                <a:solidFill>
                  <a:srgbClr val="004080"/>
                </a:solidFill>
                <a:latin typeface="Candara"/>
                <a:ea typeface="Candara"/>
                <a:cs typeface="Candara"/>
                <a:sym typeface="Helvetica Neue"/>
              </a:rPr>
              <a:t>a photometric precision similar to </a:t>
            </a:r>
            <a:r>
              <a:rPr sz="2000" i="1" kern="0" dirty="0">
                <a:solidFill>
                  <a:srgbClr val="004080"/>
                </a:solidFill>
                <a:latin typeface="Candara"/>
                <a:ea typeface="Candara"/>
                <a:cs typeface="Candara"/>
                <a:sym typeface="Helvetica Neue"/>
              </a:rPr>
              <a:t>Kepler</a:t>
            </a:r>
            <a:endParaRPr sz="2000" kern="0" dirty="0">
              <a:solidFill>
                <a:srgbClr val="004080"/>
              </a:solidFill>
              <a:latin typeface="Candara"/>
              <a:ea typeface="Candara"/>
              <a:cs typeface="Candara"/>
              <a:sym typeface="Helvetica Neue"/>
            </a:endParaRPr>
          </a:p>
          <a:p>
            <a:pPr marL="342900" indent="-342900" defTabSz="321174">
              <a:spcBef>
                <a:spcPts val="400"/>
              </a:spcBef>
              <a:buFont typeface="Wingdings" charset="2"/>
              <a:buChar char="ü"/>
            </a:pPr>
            <a:r>
              <a:rPr sz="2000" kern="0" dirty="0" smtClean="0">
                <a:solidFill>
                  <a:srgbClr val="004080"/>
                </a:solidFill>
                <a:latin typeface="Candara"/>
                <a:ea typeface="Candara"/>
                <a:cs typeface="Candara"/>
                <a:sym typeface="Helvetica Neue"/>
              </a:rPr>
              <a:t>Observing </a:t>
            </a:r>
            <a:r>
              <a:rPr sz="2000" kern="0" dirty="0">
                <a:solidFill>
                  <a:srgbClr val="004080"/>
                </a:solidFill>
                <a:latin typeface="Candara"/>
                <a:ea typeface="Candara"/>
                <a:cs typeface="Candara"/>
                <a:sym typeface="Helvetica Neue"/>
              </a:rPr>
              <a:t>brighter stars anywhere </a:t>
            </a:r>
            <a:r>
              <a:rPr lang="it-IT" sz="2000" kern="0" dirty="0" smtClean="0">
                <a:solidFill>
                  <a:srgbClr val="004080"/>
                </a:solidFill>
                <a:latin typeface="Candara"/>
                <a:ea typeface="Candara"/>
                <a:cs typeface="Candara"/>
                <a:sym typeface="Helvetica Neue"/>
              </a:rPr>
              <a:t>i</a:t>
            </a:r>
            <a:r>
              <a:rPr sz="2000" kern="0" dirty="0" smtClean="0">
                <a:solidFill>
                  <a:srgbClr val="004080"/>
                </a:solidFill>
                <a:latin typeface="Candara"/>
                <a:ea typeface="Candara"/>
                <a:cs typeface="Candara"/>
                <a:sym typeface="Helvetica Neue"/>
              </a:rPr>
              <a:t>n </a:t>
            </a:r>
            <a:r>
              <a:rPr sz="2000" kern="0" dirty="0">
                <a:solidFill>
                  <a:srgbClr val="004080"/>
                </a:solidFill>
                <a:latin typeface="Candara"/>
                <a:ea typeface="Candara"/>
                <a:cs typeface="Candara"/>
                <a:sym typeface="Helvetica Neue"/>
              </a:rPr>
              <a:t>the sky</a:t>
            </a:r>
          </a:p>
        </p:txBody>
      </p:sp>
      <p:pic>
        <p:nvPicPr>
          <p:cNvPr id="1786" name="image70.png"/>
          <p:cNvPicPr/>
          <p:nvPr/>
        </p:nvPicPr>
        <p:blipFill>
          <a:blip r:embed="rId2">
            <a:extLst/>
          </a:blip>
          <a:stretch>
            <a:fillRect/>
          </a:stretch>
        </p:blipFill>
        <p:spPr>
          <a:xfrm flipH="1">
            <a:off x="1547664" y="4149080"/>
            <a:ext cx="1815484" cy="2146010"/>
          </a:xfrm>
          <a:prstGeom prst="rect">
            <a:avLst/>
          </a:prstGeom>
          <a:ln w="12700">
            <a:miter lim="400000"/>
          </a:ln>
        </p:spPr>
      </p:pic>
      <p:sp>
        <p:nvSpPr>
          <p:cNvPr id="1787" name="Shape 1787"/>
          <p:cNvSpPr/>
          <p:nvPr/>
        </p:nvSpPr>
        <p:spPr>
          <a:xfrm>
            <a:off x="793722" y="0"/>
            <a:ext cx="8248730" cy="56938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321174"/>
            <a:endParaRPr sz="3700" kern="0" dirty="0">
              <a:solidFill>
                <a:srgbClr val="004080"/>
              </a:solidFill>
              <a:latin typeface="Helvetica Light"/>
              <a:ea typeface="Helvetica Light"/>
              <a:cs typeface="Helvetica Light"/>
              <a:sym typeface="Helvetica Light"/>
            </a:endParaRPr>
          </a:p>
        </p:txBody>
      </p:sp>
      <p:sp>
        <p:nvSpPr>
          <p:cNvPr id="1790" name="Shape 1790"/>
          <p:cNvSpPr/>
          <p:nvPr/>
        </p:nvSpPr>
        <p:spPr>
          <a:xfrm rot="16200000">
            <a:off x="7928844" y="5374203"/>
            <a:ext cx="1989986" cy="33855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FFFFFF"/>
                </a:solidFill>
                <a:latin typeface="Arial"/>
                <a:ea typeface="Arial"/>
                <a:cs typeface="Arial"/>
                <a:sym typeface="Arial"/>
              </a:defRPr>
            </a:lvl1pPr>
          </a:lstStyle>
          <a:p>
            <a:pPr defTabSz="913648">
              <a:defRPr sz="1800">
                <a:solidFill>
                  <a:srgbClr val="000000"/>
                </a:solidFill>
              </a:defRPr>
            </a:pPr>
            <a:r>
              <a:rPr sz="1600" kern="0" dirty="0">
                <a:solidFill>
                  <a:schemeClr val="bg2">
                    <a:lumMod val="75000"/>
                  </a:schemeClr>
                </a:solidFill>
                <a:latin typeface="Candara"/>
                <a:ea typeface="Candara"/>
                <a:cs typeface="Candara"/>
              </a:rPr>
              <a:t>©CHEOPS Consortium</a:t>
            </a:r>
          </a:p>
        </p:txBody>
      </p:sp>
      <p:sp>
        <p:nvSpPr>
          <p:cNvPr id="2" name="Titolo 1"/>
          <p:cNvSpPr>
            <a:spLocks noGrp="1"/>
          </p:cNvSpPr>
          <p:nvPr>
            <p:ph type="title"/>
          </p:nvPr>
        </p:nvSpPr>
        <p:spPr/>
        <p:txBody>
          <a:bodyPr/>
          <a:lstStyle/>
          <a:p>
            <a:r>
              <a:rPr lang="en-GB" dirty="0" smtClean="0"/>
              <a:t>CHEOPS main science goals</a:t>
            </a:r>
            <a:endParaRPr lang="en-GB" dirty="0"/>
          </a:p>
        </p:txBody>
      </p:sp>
      <p:sp>
        <p:nvSpPr>
          <p:cNvPr id="3" name="Segnaposto data 2"/>
          <p:cNvSpPr>
            <a:spLocks noGrp="1"/>
          </p:cNvSpPr>
          <p:nvPr>
            <p:ph type="dt" sz="half" idx="10"/>
          </p:nvPr>
        </p:nvSpPr>
        <p:spPr/>
        <p:txBody>
          <a:bodyPr/>
          <a:lstStyle/>
          <a:p>
            <a:r>
              <a:rPr lang="en-US" smtClean="0"/>
              <a:t>ARIEL IT meeting, Roma 3 10 2018</a:t>
            </a:r>
            <a:endParaRPr lang="en-GB"/>
          </a:p>
        </p:txBody>
      </p:sp>
      <p:sp>
        <p:nvSpPr>
          <p:cNvPr id="4" name="Segnaposto piè di pagina 3"/>
          <p:cNvSpPr>
            <a:spLocks noGrp="1"/>
          </p:cNvSpPr>
          <p:nvPr>
            <p:ph type="ftr" sz="quarter" idx="11"/>
          </p:nvPr>
        </p:nvSpPr>
        <p:spPr/>
        <p:txBody>
          <a:bodyPr/>
          <a:lstStyle/>
          <a:p>
            <a:r>
              <a:rPr lang="en-GB" smtClean="0"/>
              <a:t>Isabella Pagano</a:t>
            </a:r>
            <a:endParaRPr lang="en-GB"/>
          </a:p>
        </p:txBody>
      </p:sp>
      <p:pic>
        <p:nvPicPr>
          <p:cNvPr id="5" name="Immagine 4"/>
          <p:cNvPicPr>
            <a:picLocks noChangeAspect="1"/>
          </p:cNvPicPr>
          <p:nvPr/>
        </p:nvPicPr>
        <p:blipFill>
          <a:blip r:embed="rId3"/>
          <a:stretch>
            <a:fillRect/>
          </a:stretch>
        </p:blipFill>
        <p:spPr>
          <a:xfrm>
            <a:off x="5796136" y="1313481"/>
            <a:ext cx="3347864" cy="2691583"/>
          </a:xfrm>
          <a:prstGeom prst="rect">
            <a:avLst/>
          </a:prstGeom>
        </p:spPr>
      </p:pic>
      <p:pic>
        <p:nvPicPr>
          <p:cNvPr id="11" name="Immagine 10" descr="cheops_mission_logonotext.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76" y="3068960"/>
            <a:ext cx="1256526" cy="1058528"/>
          </a:xfrm>
          <a:prstGeom prst="rect">
            <a:avLst/>
          </a:prstGeom>
        </p:spPr>
      </p:pic>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p:cNvSpPr>
            <a:spLocks noGrp="1"/>
          </p:cNvSpPr>
          <p:nvPr>
            <p:ph idx="1"/>
          </p:nvPr>
        </p:nvSpPr>
        <p:spPr/>
        <p:txBody>
          <a:bodyPr>
            <a:noAutofit/>
          </a:bodyPr>
          <a:lstStyle/>
          <a:p>
            <a:r>
              <a:rPr lang="en-GB" sz="1800" b="1" dirty="0" err="1" smtClean="0">
                <a:solidFill>
                  <a:srgbClr val="FF6600"/>
                </a:solidFill>
                <a:effectLst/>
              </a:rPr>
              <a:t>TransitFind</a:t>
            </a:r>
            <a:r>
              <a:rPr lang="en-GB" sz="1800" b="1" dirty="0" smtClean="0">
                <a:solidFill>
                  <a:srgbClr val="FF6600"/>
                </a:solidFill>
                <a:effectLst/>
              </a:rPr>
              <a:t>:</a:t>
            </a:r>
            <a:r>
              <a:rPr lang="en-US" sz="1800" dirty="0">
                <a:solidFill>
                  <a:srgbClr val="FF6600"/>
                </a:solidFill>
                <a:effectLst/>
              </a:rPr>
              <a:t> </a:t>
            </a:r>
            <a:r>
              <a:rPr lang="en-GB" sz="1800" dirty="0" smtClean="0">
                <a:effectLst/>
              </a:rPr>
              <a:t>search </a:t>
            </a:r>
            <a:r>
              <a:rPr lang="en-GB" sz="1800" dirty="0">
                <a:effectLst/>
              </a:rPr>
              <a:t>for transits in known planetary systems that have been discovered by other techniques, in particular radial velocity; </a:t>
            </a:r>
          </a:p>
          <a:p>
            <a:r>
              <a:rPr lang="en-GB" sz="1800" b="1" dirty="0" err="1" smtClean="0">
                <a:solidFill>
                  <a:srgbClr val="FF6600"/>
                </a:solidFill>
                <a:effectLst/>
              </a:rPr>
              <a:t>MRimprove</a:t>
            </a:r>
            <a:r>
              <a:rPr lang="en-US" sz="1800" dirty="0" smtClean="0">
                <a:solidFill>
                  <a:srgbClr val="FF6600"/>
                </a:solidFill>
                <a:effectLst/>
              </a:rPr>
              <a:t>: </a:t>
            </a:r>
            <a:r>
              <a:rPr lang="en-GB" sz="1800" dirty="0" smtClean="0">
                <a:effectLst/>
              </a:rPr>
              <a:t>improve </a:t>
            </a:r>
            <a:r>
              <a:rPr lang="en-GB" sz="1800" dirty="0">
                <a:effectLst/>
              </a:rPr>
              <a:t>the determination of the mass-radius relationship for </a:t>
            </a:r>
            <a:r>
              <a:rPr lang="en-GB" sz="1800" dirty="0" err="1">
                <a:effectLst/>
              </a:rPr>
              <a:t>exoplanets</a:t>
            </a:r>
            <a:r>
              <a:rPr lang="en-GB" sz="1800" dirty="0">
                <a:effectLst/>
              </a:rPr>
              <a:t> in the sub-Saturn mass range in order to constrain planet formation and evolution models; </a:t>
            </a:r>
          </a:p>
          <a:p>
            <a:r>
              <a:rPr lang="en-GB" sz="1800" b="1" dirty="0" smtClean="0">
                <a:solidFill>
                  <a:srgbClr val="FF6600"/>
                </a:solidFill>
                <a:effectLst/>
              </a:rPr>
              <a:t>Explore: </a:t>
            </a:r>
            <a:r>
              <a:rPr lang="en-GB" sz="1800" dirty="0" smtClean="0">
                <a:effectLst/>
              </a:rPr>
              <a:t>characterize </a:t>
            </a:r>
            <a:r>
              <a:rPr lang="en-GB" sz="1800" dirty="0">
                <a:effectLst/>
              </a:rPr>
              <a:t>known planetary systems, searching for new </a:t>
            </a:r>
            <a:r>
              <a:rPr lang="en-GB" sz="1800" dirty="0" smtClean="0">
                <a:effectLst/>
              </a:rPr>
              <a:t>planets by TTV, </a:t>
            </a:r>
            <a:r>
              <a:rPr lang="en-GB" sz="1800" dirty="0">
                <a:effectLst/>
              </a:rPr>
              <a:t>Trojans, rings and </a:t>
            </a:r>
            <a:r>
              <a:rPr lang="en-GB" sz="1800" dirty="0" err="1">
                <a:effectLst/>
              </a:rPr>
              <a:t>exo</a:t>
            </a:r>
            <a:r>
              <a:rPr lang="en-GB" sz="1800" dirty="0">
                <a:effectLst/>
              </a:rPr>
              <a:t>-moons around transiting planets, and  dust inhomogeneity in edge-on debris disks (Beta Pic-like); </a:t>
            </a:r>
          </a:p>
          <a:p>
            <a:r>
              <a:rPr lang="en-GB" sz="1800" b="1" dirty="0" err="1" smtClean="0">
                <a:solidFill>
                  <a:srgbClr val="FF6600"/>
                </a:solidFill>
                <a:effectLst/>
              </a:rPr>
              <a:t>Atmo.Characterize</a:t>
            </a:r>
            <a:r>
              <a:rPr lang="en-GB" sz="1800" b="1" dirty="0" smtClean="0">
                <a:solidFill>
                  <a:srgbClr val="FF6600"/>
                </a:solidFill>
                <a:effectLst/>
              </a:rPr>
              <a:t>: </a:t>
            </a:r>
            <a:r>
              <a:rPr lang="en-GB" sz="1800" dirty="0" smtClean="0">
                <a:effectLst/>
              </a:rPr>
              <a:t>measure </a:t>
            </a:r>
            <a:r>
              <a:rPr lang="en-GB" sz="1800" dirty="0">
                <a:effectLst/>
              </a:rPr>
              <a:t>the geometric albedos (secondary eclipses) and visible phase curves of hot-</a:t>
            </a:r>
            <a:r>
              <a:rPr lang="en-GB" sz="1800" dirty="0" err="1">
                <a:effectLst/>
              </a:rPr>
              <a:t>Jupiters</a:t>
            </a:r>
            <a:r>
              <a:rPr lang="en-GB" sz="1800" dirty="0" smtClean="0">
                <a:effectLst/>
              </a:rPr>
              <a:t>;</a:t>
            </a:r>
          </a:p>
          <a:p>
            <a:r>
              <a:rPr lang="en-GB" sz="1800" b="1" dirty="0" err="1" smtClean="0">
                <a:solidFill>
                  <a:srgbClr val="FF6600"/>
                </a:solidFill>
                <a:effectLst/>
              </a:rPr>
              <a:t>Feature.Characterize</a:t>
            </a:r>
            <a:r>
              <a:rPr lang="en-US" sz="1800" dirty="0" smtClean="0">
                <a:solidFill>
                  <a:srgbClr val="FF6600"/>
                </a:solidFill>
                <a:effectLst/>
              </a:rPr>
              <a:t>: </a:t>
            </a:r>
            <a:r>
              <a:rPr lang="en-GB" sz="1800" dirty="0" smtClean="0">
                <a:effectLst/>
              </a:rPr>
              <a:t>get </a:t>
            </a:r>
            <a:r>
              <a:rPr lang="en-GB" sz="1800" dirty="0">
                <a:effectLst/>
              </a:rPr>
              <a:t>precise analysis of the transit curve to determine the shape, Love number, or tidal factors of the systems</a:t>
            </a:r>
            <a:r>
              <a:rPr lang="en-GB" sz="1800" dirty="0" smtClean="0">
                <a:effectLst/>
              </a:rPr>
              <a:t>.</a:t>
            </a:r>
          </a:p>
          <a:p>
            <a:r>
              <a:rPr lang="en-GB" sz="1800" b="1" dirty="0" err="1" smtClean="0">
                <a:solidFill>
                  <a:srgbClr val="FF6600"/>
                </a:solidFill>
                <a:effectLst/>
              </a:rPr>
              <a:t>Ancillary.Science</a:t>
            </a:r>
            <a:r>
              <a:rPr lang="en-GB" sz="1800" dirty="0" smtClean="0">
                <a:solidFill>
                  <a:srgbClr val="FF6600"/>
                </a:solidFill>
                <a:effectLst/>
              </a:rPr>
              <a:t>: </a:t>
            </a:r>
            <a:r>
              <a:rPr lang="en-US" sz="1800" dirty="0" smtClean="0">
                <a:effectLst/>
              </a:rPr>
              <a:t>M stars </a:t>
            </a:r>
            <a:r>
              <a:rPr lang="en-US" sz="1800" dirty="0" err="1" smtClean="0">
                <a:effectLst/>
              </a:rPr>
              <a:t>microvariability</a:t>
            </a:r>
            <a:r>
              <a:rPr lang="en-US" sz="1800" dirty="0" smtClean="0">
                <a:effectLst/>
              </a:rPr>
              <a:t>, limb darkening, refining ephemeris, TNO </a:t>
            </a:r>
            <a:r>
              <a:rPr lang="en-US" sz="1800" dirty="0" err="1" smtClean="0">
                <a:effectLst/>
              </a:rPr>
              <a:t>occultations</a:t>
            </a:r>
            <a:r>
              <a:rPr lang="en-US" sz="1800" dirty="0" smtClean="0">
                <a:effectLst/>
              </a:rPr>
              <a:t>, search for asteroids/planets around evolved stars,</a:t>
            </a:r>
            <a:r>
              <a:rPr lang="mr-IN" sz="1800" dirty="0" smtClean="0">
                <a:effectLst/>
              </a:rPr>
              <a:t>…</a:t>
            </a:r>
            <a:r>
              <a:rPr lang="en-US" sz="1800" dirty="0" smtClean="0">
                <a:effectLst/>
              </a:rPr>
              <a:t>.</a:t>
            </a:r>
            <a:endParaRPr lang="it-IT" sz="1800" dirty="0"/>
          </a:p>
        </p:txBody>
      </p:sp>
      <p:sp>
        <p:nvSpPr>
          <p:cNvPr id="5" name="Titolo 4"/>
          <p:cNvSpPr>
            <a:spLocks noGrp="1"/>
          </p:cNvSpPr>
          <p:nvPr>
            <p:ph type="title"/>
          </p:nvPr>
        </p:nvSpPr>
        <p:spPr>
          <a:xfrm>
            <a:off x="2555776" y="260648"/>
            <a:ext cx="6120680" cy="1143000"/>
          </a:xfrm>
        </p:spPr>
        <p:txBody>
          <a:bodyPr/>
          <a:lstStyle/>
          <a:p>
            <a:r>
              <a:rPr lang="it-IT" sz="3600" dirty="0" smtClean="0"/>
              <a:t>Core Science </a:t>
            </a:r>
            <a:br>
              <a:rPr lang="it-IT" sz="3600" dirty="0" smtClean="0"/>
            </a:br>
            <a:r>
              <a:rPr lang="it-IT" sz="3600" dirty="0" smtClean="0"/>
              <a:t>(GTO Program)</a:t>
            </a:r>
            <a:endParaRPr lang="it-IT" sz="3600" dirty="0"/>
          </a:p>
        </p:txBody>
      </p:sp>
      <p:sp>
        <p:nvSpPr>
          <p:cNvPr id="3" name="Segnaposto data 2"/>
          <p:cNvSpPr>
            <a:spLocks noGrp="1"/>
          </p:cNvSpPr>
          <p:nvPr>
            <p:ph type="dt" sz="half" idx="10"/>
          </p:nvPr>
        </p:nvSpPr>
        <p:spPr/>
        <p:txBody>
          <a:bodyPr/>
          <a:lstStyle/>
          <a:p>
            <a:r>
              <a:rPr lang="en-US" smtClean="0"/>
              <a:t>ARIEL IT meeting, Roma 3 10 2018</a:t>
            </a:r>
            <a:endParaRPr lang="en-GB"/>
          </a:p>
        </p:txBody>
      </p:sp>
      <p:sp>
        <p:nvSpPr>
          <p:cNvPr id="4" name="Segnaposto piè di pagina 3"/>
          <p:cNvSpPr>
            <a:spLocks noGrp="1"/>
          </p:cNvSpPr>
          <p:nvPr>
            <p:ph type="ftr" sz="quarter" idx="11"/>
          </p:nvPr>
        </p:nvSpPr>
        <p:spPr/>
        <p:txBody>
          <a:bodyPr/>
          <a:lstStyle/>
          <a:p>
            <a:r>
              <a:rPr lang="en-GB" smtClean="0"/>
              <a:t>Isabella Pagano</a:t>
            </a:r>
            <a:endParaRPr lang="en-GB"/>
          </a:p>
        </p:txBody>
      </p:sp>
      <p:pic>
        <p:nvPicPr>
          <p:cNvPr id="7" name="Immagine 6" descr="cheops_mission_logonotex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332656"/>
            <a:ext cx="1256526" cy="1058528"/>
          </a:xfrm>
          <a:prstGeom prst="rect">
            <a:avLst/>
          </a:prstGeom>
        </p:spPr>
      </p:pic>
    </p:spTree>
    <p:extLst>
      <p:ext uri="{BB962C8B-B14F-4D97-AF65-F5344CB8AC3E}">
        <p14:creationId xmlns:p14="http://schemas.microsoft.com/office/powerpoint/2010/main" val="12430816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83768" y="188640"/>
            <a:ext cx="6552728" cy="1143000"/>
          </a:xfrm>
        </p:spPr>
        <p:txBody>
          <a:bodyPr/>
          <a:lstStyle/>
          <a:p>
            <a:r>
              <a:rPr lang="en-GB" dirty="0" smtClean="0"/>
              <a:t>CHEOPS Sky visibility</a:t>
            </a:r>
            <a:endParaRPr lang="en-GB" dirty="0"/>
          </a:p>
        </p:txBody>
      </p:sp>
      <p:sp>
        <p:nvSpPr>
          <p:cNvPr id="3" name="Segnaposto data 2"/>
          <p:cNvSpPr>
            <a:spLocks noGrp="1"/>
          </p:cNvSpPr>
          <p:nvPr>
            <p:ph type="dt" sz="half" idx="10"/>
          </p:nvPr>
        </p:nvSpPr>
        <p:spPr/>
        <p:txBody>
          <a:bodyPr/>
          <a:lstStyle/>
          <a:p>
            <a:r>
              <a:rPr lang="en-US" smtClean="0"/>
              <a:t>ARIEL IT meeting, Roma 3 10 2018</a:t>
            </a:r>
            <a:endParaRPr lang="en-GB"/>
          </a:p>
        </p:txBody>
      </p:sp>
      <p:sp>
        <p:nvSpPr>
          <p:cNvPr id="4" name="Segnaposto piè di pagina 3"/>
          <p:cNvSpPr>
            <a:spLocks noGrp="1"/>
          </p:cNvSpPr>
          <p:nvPr>
            <p:ph type="ftr" sz="quarter" idx="11"/>
          </p:nvPr>
        </p:nvSpPr>
        <p:spPr/>
        <p:txBody>
          <a:bodyPr/>
          <a:lstStyle/>
          <a:p>
            <a:r>
              <a:rPr lang="en-GB" smtClean="0"/>
              <a:t>Isabella Pagano</a:t>
            </a:r>
            <a:endParaRPr lang="en-GB"/>
          </a:p>
        </p:txBody>
      </p:sp>
      <p:pic>
        <p:nvPicPr>
          <p:cNvPr id="7" name="Immagine 6"/>
          <p:cNvPicPr>
            <a:picLocks noChangeAspect="1"/>
          </p:cNvPicPr>
          <p:nvPr/>
        </p:nvPicPr>
        <p:blipFill rotWithShape="1">
          <a:blip r:embed="rId2"/>
          <a:srcRect t="16289"/>
          <a:stretch/>
        </p:blipFill>
        <p:spPr>
          <a:xfrm>
            <a:off x="1074997" y="1295740"/>
            <a:ext cx="8055793" cy="4797556"/>
          </a:xfrm>
          <a:prstGeom prst="rect">
            <a:avLst/>
          </a:prstGeom>
        </p:spPr>
      </p:pic>
      <p:pic>
        <p:nvPicPr>
          <p:cNvPr id="8" name="Immagine 7" descr="cheops_mission_logonotext.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616" y="260648"/>
            <a:ext cx="1256526" cy="1058528"/>
          </a:xfrm>
          <a:prstGeom prst="rect">
            <a:avLst/>
          </a:prstGeom>
        </p:spPr>
      </p:pic>
    </p:spTree>
    <p:extLst>
      <p:ext uri="{BB962C8B-B14F-4D97-AF65-F5344CB8AC3E}">
        <p14:creationId xmlns:p14="http://schemas.microsoft.com/office/powerpoint/2010/main" val="38024519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6" name="Group 1796"/>
          <p:cNvGrpSpPr/>
          <p:nvPr/>
        </p:nvGrpSpPr>
        <p:grpSpPr>
          <a:xfrm>
            <a:off x="1093017" y="4213085"/>
            <a:ext cx="5255879" cy="2271182"/>
            <a:chOff x="0" y="29660"/>
            <a:chExt cx="5255878" cy="2271181"/>
          </a:xfrm>
        </p:grpSpPr>
        <p:sp>
          <p:nvSpPr>
            <p:cNvPr id="1792" name="Shape 1792"/>
            <p:cNvSpPr/>
            <p:nvPr/>
          </p:nvSpPr>
          <p:spPr>
            <a:xfrm rot="21106258">
              <a:off x="1750767" y="539927"/>
              <a:ext cx="3232549" cy="250033"/>
            </a:xfrm>
            <a:prstGeom prst="rightArrow">
              <a:avLst>
                <a:gd name="adj1" fmla="val 41354"/>
                <a:gd name="adj2" fmla="val 152624"/>
              </a:avLst>
            </a:prstGeom>
            <a:solidFill>
              <a:srgbClr val="FF0000"/>
            </a:solidFill>
            <a:ln w="12700" cap="flat">
              <a:solidFill>
                <a:srgbClr val="FF0000"/>
              </a:solidFill>
              <a:miter lim="400000"/>
            </a:ln>
            <a:effectLst/>
          </p:spPr>
          <p:txBody>
            <a:bodyPr wrap="square" lIns="0" tIns="0" rIns="0" bIns="0" numCol="1" anchor="ctr">
              <a:noAutofit/>
            </a:bodyPr>
            <a:lstStyle/>
            <a:p>
              <a:pPr algn="ctr" defTabSz="410415">
                <a:defRPr sz="3000">
                  <a:solidFill>
                    <a:srgbClr val="FFFFFF"/>
                  </a:solidFill>
                  <a:effectLst>
                    <a:outerShdw blurRad="38100" dist="12700" dir="5400000" rotWithShape="0">
                      <a:srgbClr val="000000">
                        <a:alpha val="50000"/>
                      </a:srgbClr>
                    </a:outerShdw>
                  </a:effectLst>
                </a:defRPr>
              </a:pPr>
              <a:endParaRPr sz="3000" kern="0" dirty="0">
                <a:solidFill>
                  <a:srgbClr val="FFFFFF"/>
                </a:solidFill>
                <a:effectLst>
                  <a:outerShdw blurRad="38100" dist="12700" dir="5400000" rotWithShape="0">
                    <a:srgbClr val="000000">
                      <a:alpha val="50000"/>
                    </a:srgbClr>
                  </a:outerShdw>
                </a:effectLst>
                <a:latin typeface="Candara"/>
                <a:ea typeface="Candara"/>
                <a:cs typeface="Candara"/>
                <a:sym typeface="Californian FB"/>
              </a:endParaRPr>
            </a:p>
          </p:txBody>
        </p:sp>
        <p:sp>
          <p:nvSpPr>
            <p:cNvPr id="1793" name="Shape 1793"/>
            <p:cNvSpPr/>
            <p:nvPr/>
          </p:nvSpPr>
          <p:spPr>
            <a:xfrm rot="21134352">
              <a:off x="2050118" y="29660"/>
              <a:ext cx="3205760" cy="6565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defRPr sz="1200">
                  <a:solidFill>
                    <a:srgbClr val="FFFFFF"/>
                  </a:solidFill>
                </a:defRPr>
              </a:lvl1pPr>
            </a:lstStyle>
            <a:p>
              <a:pPr>
                <a:defRPr sz="1800">
                  <a:solidFill>
                    <a:srgbClr val="000000"/>
                  </a:solidFill>
                </a:defRPr>
              </a:pPr>
              <a:r>
                <a:rPr kern="0" dirty="0">
                  <a:latin typeface="Candara"/>
                  <a:ea typeface="Candara"/>
                  <a:cs typeface="Candara"/>
                  <a:sym typeface="Californian FB"/>
                </a:rPr>
                <a:t>Detect the transit of known super-Earths</a:t>
              </a:r>
            </a:p>
          </p:txBody>
        </p:sp>
        <p:pic>
          <p:nvPicPr>
            <p:cNvPr id="1794" name="image71.jpeg"/>
            <p:cNvPicPr/>
            <p:nvPr/>
          </p:nvPicPr>
          <p:blipFill>
            <a:blip r:embed="rId2">
              <a:extLst/>
            </a:blip>
            <a:stretch>
              <a:fillRect/>
            </a:stretch>
          </p:blipFill>
          <p:spPr>
            <a:xfrm>
              <a:off x="112506" y="171268"/>
              <a:ext cx="1910955" cy="1431747"/>
            </a:xfrm>
            <a:prstGeom prst="rect">
              <a:avLst/>
            </a:prstGeom>
            <a:ln w="12700" cap="flat">
              <a:noFill/>
              <a:miter lim="400000"/>
            </a:ln>
            <a:effectLst/>
          </p:spPr>
        </p:pic>
        <p:sp>
          <p:nvSpPr>
            <p:cNvPr id="1795" name="Shape 1795"/>
            <p:cNvSpPr/>
            <p:nvPr/>
          </p:nvSpPr>
          <p:spPr>
            <a:xfrm>
              <a:off x="0" y="1634214"/>
              <a:ext cx="3696892" cy="6666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10415"/>
              <a:r>
                <a:rPr sz="1200" b="1" kern="0" dirty="0">
                  <a:solidFill>
                    <a:srgbClr val="FFFFFF"/>
                  </a:solidFill>
                  <a:latin typeface="Candara"/>
                  <a:ea typeface="Candara"/>
                  <a:cs typeface="Candara"/>
                  <a:sym typeface="Californian FB"/>
                </a:rPr>
                <a:t>Ground-based RV surveys</a:t>
              </a:r>
            </a:p>
            <a:p>
              <a:pPr defTabSz="410415"/>
              <a:r>
                <a:rPr sz="1200" b="1" kern="0" dirty="0">
                  <a:solidFill>
                    <a:srgbClr val="FFFFFF"/>
                  </a:solidFill>
                  <a:latin typeface="Candara"/>
                  <a:ea typeface="Candara"/>
                  <a:cs typeface="Candara"/>
                  <a:sym typeface="Californian FB"/>
                </a:rPr>
                <a:t>HARPS, HARPS-N, HIRES, SOPHIE </a:t>
              </a:r>
              <a:r>
                <a:rPr sz="1200" i="1" kern="0" dirty="0">
                  <a:solidFill>
                    <a:srgbClr val="FFFFFF"/>
                  </a:solidFill>
                  <a:latin typeface="Candara"/>
                  <a:ea typeface="Candara"/>
                  <a:cs typeface="Candara"/>
                  <a:sym typeface="Californian FB"/>
                </a:rPr>
                <a:t>(on going)</a:t>
              </a:r>
            </a:p>
            <a:p>
              <a:pPr defTabSz="410415"/>
              <a:r>
                <a:rPr sz="1200" b="1" kern="0" dirty="0">
                  <a:solidFill>
                    <a:srgbClr val="FFFFFF"/>
                  </a:solidFill>
                  <a:latin typeface="Candara"/>
                  <a:ea typeface="Candara"/>
                  <a:cs typeface="Candara"/>
                  <a:sym typeface="Californian FB"/>
                </a:rPr>
                <a:t>ESPRESSO</a:t>
              </a:r>
              <a:r>
                <a:rPr sz="1200" i="1" kern="0" dirty="0">
                  <a:solidFill>
                    <a:srgbClr val="FFFFFF"/>
                  </a:solidFill>
                  <a:latin typeface="Candara"/>
                  <a:ea typeface="Candara"/>
                  <a:cs typeface="Candara"/>
                  <a:sym typeface="Californian FB"/>
                </a:rPr>
                <a:t> (2017)</a:t>
              </a:r>
            </a:p>
          </p:txBody>
        </p:sp>
      </p:grpSp>
      <p:grpSp>
        <p:nvGrpSpPr>
          <p:cNvPr id="1801" name="Group 1801"/>
          <p:cNvGrpSpPr/>
          <p:nvPr/>
        </p:nvGrpSpPr>
        <p:grpSpPr>
          <a:xfrm>
            <a:off x="1205335" y="1893093"/>
            <a:ext cx="5348920" cy="2054687"/>
            <a:chOff x="0" y="0"/>
            <a:chExt cx="5348918" cy="2054685"/>
          </a:xfrm>
        </p:grpSpPr>
        <p:sp>
          <p:nvSpPr>
            <p:cNvPr id="1797" name="Shape 1797"/>
            <p:cNvSpPr/>
            <p:nvPr/>
          </p:nvSpPr>
          <p:spPr>
            <a:xfrm rot="1365443">
              <a:off x="1812760" y="912334"/>
              <a:ext cx="3536158" cy="6565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defRPr sz="1200">
                  <a:solidFill>
                    <a:srgbClr val="FFFFFF"/>
                  </a:solidFill>
                </a:defRPr>
              </a:lvl1pPr>
            </a:lstStyle>
            <a:p>
              <a:pPr>
                <a:defRPr sz="1800">
                  <a:solidFill>
                    <a:srgbClr val="000000"/>
                  </a:solidFill>
                </a:defRPr>
              </a:pPr>
              <a:r>
                <a:rPr kern="0" dirty="0">
                  <a:latin typeface="Candara"/>
                  <a:ea typeface="Candara"/>
                  <a:cs typeface="Candara"/>
                  <a:sym typeface="Californian FB"/>
                </a:rPr>
                <a:t>Measure accurate light curves for Neptunes</a:t>
              </a:r>
            </a:p>
          </p:txBody>
        </p:sp>
        <p:sp>
          <p:nvSpPr>
            <p:cNvPr id="1798" name="Shape 1798"/>
            <p:cNvSpPr/>
            <p:nvPr/>
          </p:nvSpPr>
          <p:spPr>
            <a:xfrm>
              <a:off x="0" y="1578558"/>
              <a:ext cx="2366369" cy="476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10415"/>
              <a:r>
                <a:rPr sz="1200" b="1" kern="0" dirty="0">
                  <a:solidFill>
                    <a:srgbClr val="FFFFFF"/>
                  </a:solidFill>
                  <a:latin typeface="Candara"/>
                  <a:ea typeface="Candara"/>
                  <a:cs typeface="Candara"/>
                  <a:sym typeface="Californian FB"/>
                </a:rPr>
                <a:t>Ground-based transit surveys</a:t>
              </a:r>
            </a:p>
            <a:p>
              <a:pPr defTabSz="410415"/>
              <a:r>
                <a:rPr sz="1200" b="1" kern="0" dirty="0">
                  <a:solidFill>
                    <a:srgbClr val="FFFFFF"/>
                  </a:solidFill>
                  <a:latin typeface="Candara"/>
                  <a:ea typeface="Candara"/>
                  <a:cs typeface="Candara"/>
                  <a:sym typeface="Californian FB"/>
                </a:rPr>
                <a:t>NGTS </a:t>
              </a:r>
              <a:r>
                <a:rPr sz="1200" i="1" kern="0" dirty="0">
                  <a:solidFill>
                    <a:srgbClr val="FFFFFF"/>
                  </a:solidFill>
                  <a:latin typeface="Candara"/>
                  <a:ea typeface="Candara"/>
                  <a:cs typeface="Candara"/>
                  <a:sym typeface="Californian FB"/>
                </a:rPr>
                <a:t>(2014)</a:t>
              </a:r>
            </a:p>
          </p:txBody>
        </p:sp>
        <p:sp>
          <p:nvSpPr>
            <p:cNvPr id="1799" name="Shape 1799"/>
            <p:cNvSpPr/>
            <p:nvPr/>
          </p:nvSpPr>
          <p:spPr>
            <a:xfrm rot="1302471">
              <a:off x="1602859" y="1322619"/>
              <a:ext cx="3509370" cy="250033"/>
            </a:xfrm>
            <a:prstGeom prst="rightArrow">
              <a:avLst>
                <a:gd name="adj1" fmla="val 41354"/>
                <a:gd name="adj2" fmla="val 152624"/>
              </a:avLst>
            </a:prstGeom>
            <a:solidFill>
              <a:srgbClr val="76D6FF"/>
            </a:solidFill>
            <a:ln w="12700" cap="flat">
              <a:noFill/>
              <a:miter lim="400000"/>
            </a:ln>
            <a:effectLst/>
          </p:spPr>
          <p:txBody>
            <a:bodyPr wrap="square" lIns="0" tIns="0" rIns="0" bIns="0" numCol="1" anchor="ctr">
              <a:noAutofit/>
            </a:bodyPr>
            <a:lstStyle/>
            <a:p>
              <a:pPr algn="ctr" defTabSz="410415">
                <a:defRPr sz="3000">
                  <a:solidFill>
                    <a:srgbClr val="FFFFFF"/>
                  </a:solidFill>
                  <a:effectLst>
                    <a:outerShdw blurRad="38100" dist="12700" dir="5400000" rotWithShape="0">
                      <a:srgbClr val="000000">
                        <a:alpha val="50000"/>
                      </a:srgbClr>
                    </a:outerShdw>
                  </a:effectLst>
                </a:defRPr>
              </a:pPr>
              <a:endParaRPr sz="3000" kern="0" dirty="0">
                <a:solidFill>
                  <a:srgbClr val="FFFFFF"/>
                </a:solidFill>
                <a:effectLst>
                  <a:outerShdw blurRad="38100" dist="12700" dir="5400000" rotWithShape="0">
                    <a:srgbClr val="000000">
                      <a:alpha val="50000"/>
                    </a:srgbClr>
                  </a:outerShdw>
                </a:effectLst>
                <a:latin typeface="Candara"/>
                <a:ea typeface="Candara"/>
                <a:cs typeface="Candara"/>
                <a:sym typeface="Californian FB"/>
              </a:endParaRPr>
            </a:p>
          </p:txBody>
        </p:sp>
        <p:pic>
          <p:nvPicPr>
            <p:cNvPr id="1800" name="image72.jpeg"/>
            <p:cNvPicPr/>
            <p:nvPr/>
          </p:nvPicPr>
          <p:blipFill>
            <a:blip r:embed="rId3">
              <a:extLst/>
            </a:blip>
            <a:stretch>
              <a:fillRect/>
            </a:stretch>
          </p:blipFill>
          <p:spPr>
            <a:xfrm>
              <a:off x="170" y="0"/>
              <a:ext cx="1833565" cy="1375174"/>
            </a:xfrm>
            <a:prstGeom prst="rect">
              <a:avLst/>
            </a:prstGeom>
            <a:ln w="12700" cap="flat">
              <a:noFill/>
              <a:miter lim="400000"/>
            </a:ln>
            <a:effectLst/>
          </p:spPr>
        </p:pic>
      </p:grpSp>
      <p:grpSp>
        <p:nvGrpSpPr>
          <p:cNvPr id="1805" name="Group 1805"/>
          <p:cNvGrpSpPr/>
          <p:nvPr/>
        </p:nvGrpSpPr>
        <p:grpSpPr>
          <a:xfrm>
            <a:off x="4400629" y="1470168"/>
            <a:ext cx="2595008" cy="2377887"/>
            <a:chOff x="0" y="0"/>
            <a:chExt cx="2595006" cy="2377886"/>
          </a:xfrm>
        </p:grpSpPr>
        <p:sp>
          <p:nvSpPr>
            <p:cNvPr id="1802" name="Shape 1802"/>
            <p:cNvSpPr/>
            <p:nvPr/>
          </p:nvSpPr>
          <p:spPr>
            <a:xfrm rot="3613575">
              <a:off x="964533" y="1359899"/>
              <a:ext cx="1785940" cy="250033"/>
            </a:xfrm>
            <a:prstGeom prst="rightArrow">
              <a:avLst>
                <a:gd name="adj1" fmla="val 41354"/>
                <a:gd name="adj2" fmla="val 152624"/>
              </a:avLst>
            </a:prstGeom>
            <a:solidFill>
              <a:srgbClr val="76D6FF"/>
            </a:solidFill>
            <a:ln w="12700" cap="flat">
              <a:noFill/>
              <a:miter lim="400000"/>
            </a:ln>
            <a:effectLst/>
          </p:spPr>
          <p:txBody>
            <a:bodyPr wrap="square" lIns="0" tIns="0" rIns="0" bIns="0" numCol="1" anchor="ctr">
              <a:noAutofit/>
            </a:bodyPr>
            <a:lstStyle/>
            <a:p>
              <a:pPr algn="ctr" defTabSz="410415">
                <a:defRPr sz="3000">
                  <a:solidFill>
                    <a:srgbClr val="FFFFFF"/>
                  </a:solidFill>
                  <a:effectLst>
                    <a:outerShdw blurRad="38100" dist="12700" dir="5400000" rotWithShape="0">
                      <a:srgbClr val="000000">
                        <a:alpha val="50000"/>
                      </a:srgbClr>
                    </a:outerShdw>
                  </a:effectLst>
                </a:defRPr>
              </a:pPr>
              <a:endParaRPr sz="3000" kern="0" dirty="0">
                <a:solidFill>
                  <a:srgbClr val="FFFFFF"/>
                </a:solidFill>
                <a:effectLst>
                  <a:outerShdw blurRad="38100" dist="12700" dir="5400000" rotWithShape="0">
                    <a:srgbClr val="000000">
                      <a:alpha val="50000"/>
                    </a:srgbClr>
                  </a:outerShdw>
                </a:effectLst>
                <a:latin typeface="Candara"/>
                <a:ea typeface="Candara"/>
                <a:cs typeface="Candara"/>
                <a:sym typeface="Californian FB"/>
              </a:endParaRPr>
            </a:p>
          </p:txBody>
        </p:sp>
        <p:pic>
          <p:nvPicPr>
            <p:cNvPr id="1803" name="image73.png"/>
            <p:cNvPicPr/>
            <p:nvPr/>
          </p:nvPicPr>
          <p:blipFill>
            <a:blip r:embed="rId4">
              <a:extLst/>
            </a:blip>
            <a:stretch>
              <a:fillRect/>
            </a:stretch>
          </p:blipFill>
          <p:spPr>
            <a:xfrm>
              <a:off x="139654" y="0"/>
              <a:ext cx="2455352" cy="1205793"/>
            </a:xfrm>
            <a:prstGeom prst="rect">
              <a:avLst/>
            </a:prstGeom>
            <a:ln w="12700" cap="flat">
              <a:noFill/>
              <a:miter lim="400000"/>
            </a:ln>
            <a:effectLst/>
          </p:spPr>
        </p:pic>
        <p:sp>
          <p:nvSpPr>
            <p:cNvPr id="1804" name="Shape 1804"/>
            <p:cNvSpPr/>
            <p:nvPr/>
          </p:nvSpPr>
          <p:spPr>
            <a:xfrm>
              <a:off x="0" y="11423"/>
              <a:ext cx="81944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410415"/>
              <a:r>
                <a:rPr sz="1600" i="1" kern="0" dirty="0">
                  <a:solidFill>
                    <a:srgbClr val="FFFFFF"/>
                  </a:solidFill>
                  <a:latin typeface="Candara"/>
                  <a:ea typeface="Candara"/>
                  <a:cs typeface="Candara"/>
                  <a:sym typeface="Californian FB"/>
                </a:rPr>
                <a:t>TESS</a:t>
              </a:r>
            </a:p>
            <a:p>
              <a:pPr algn="ctr" defTabSz="410415"/>
              <a:r>
                <a:rPr sz="1600" i="1" kern="0" dirty="0">
                  <a:solidFill>
                    <a:srgbClr val="FFFFFF"/>
                  </a:solidFill>
                  <a:latin typeface="Candara"/>
                  <a:ea typeface="Candara"/>
                  <a:cs typeface="Candara"/>
                  <a:sym typeface="Californian FB"/>
                </a:rPr>
                <a:t>(2017)</a:t>
              </a:r>
            </a:p>
          </p:txBody>
        </p:sp>
      </p:grpSp>
      <p:grpSp>
        <p:nvGrpSpPr>
          <p:cNvPr id="1809" name="Group 1809"/>
          <p:cNvGrpSpPr/>
          <p:nvPr/>
        </p:nvGrpSpPr>
        <p:grpSpPr>
          <a:xfrm>
            <a:off x="7402716" y="1552765"/>
            <a:ext cx="1607348" cy="2728333"/>
            <a:chOff x="410" y="0"/>
            <a:chExt cx="1607346" cy="2728331"/>
          </a:xfrm>
        </p:grpSpPr>
        <p:sp>
          <p:nvSpPr>
            <p:cNvPr id="1806" name="Shape 1806"/>
            <p:cNvSpPr/>
            <p:nvPr/>
          </p:nvSpPr>
          <p:spPr>
            <a:xfrm>
              <a:off x="714785" y="1929062"/>
              <a:ext cx="703381"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410415"/>
              <a:r>
                <a:rPr sz="1600" i="1" kern="0" dirty="0">
                  <a:solidFill>
                    <a:srgbClr val="FFFFFF"/>
                  </a:solidFill>
                  <a:latin typeface="Candara"/>
                  <a:ea typeface="Candara"/>
                  <a:cs typeface="Candara"/>
                  <a:sym typeface="Californian FB"/>
                </a:rPr>
                <a:t>K2</a:t>
              </a:r>
            </a:p>
            <a:p>
              <a:pPr algn="ctr" defTabSz="410415"/>
              <a:r>
                <a:rPr sz="1600" i="1" kern="0" dirty="0">
                  <a:solidFill>
                    <a:srgbClr val="FFFFFF"/>
                  </a:solidFill>
                  <a:latin typeface="Candara"/>
                  <a:ea typeface="Candara"/>
                  <a:cs typeface="Candara"/>
                  <a:sym typeface="Californian FB"/>
                </a:rPr>
                <a:t>(2014)</a:t>
              </a:r>
            </a:p>
          </p:txBody>
        </p:sp>
        <p:sp>
          <p:nvSpPr>
            <p:cNvPr id="1807" name="Shape 1807"/>
            <p:cNvSpPr/>
            <p:nvPr/>
          </p:nvSpPr>
          <p:spPr>
            <a:xfrm rot="7055490">
              <a:off x="-263117" y="1906797"/>
              <a:ext cx="1393034" cy="250033"/>
            </a:xfrm>
            <a:prstGeom prst="rightArrow">
              <a:avLst>
                <a:gd name="adj1" fmla="val 41354"/>
                <a:gd name="adj2" fmla="val 152624"/>
              </a:avLst>
            </a:prstGeom>
            <a:solidFill>
              <a:srgbClr val="76D6FF"/>
            </a:solidFill>
            <a:ln w="12700" cap="flat">
              <a:noFill/>
              <a:miter lim="400000"/>
            </a:ln>
            <a:effectLst/>
          </p:spPr>
          <p:txBody>
            <a:bodyPr wrap="square" lIns="0" tIns="0" rIns="0" bIns="0" numCol="1" anchor="ctr">
              <a:noAutofit/>
            </a:bodyPr>
            <a:lstStyle/>
            <a:p>
              <a:pPr algn="ctr" defTabSz="410415">
                <a:defRPr sz="3000">
                  <a:solidFill>
                    <a:srgbClr val="FFFFFF"/>
                  </a:solidFill>
                  <a:effectLst>
                    <a:outerShdw blurRad="38100" dist="12700" dir="5400000" rotWithShape="0">
                      <a:srgbClr val="000000">
                        <a:alpha val="50000"/>
                      </a:srgbClr>
                    </a:outerShdw>
                  </a:effectLst>
                </a:defRPr>
              </a:pPr>
              <a:endParaRPr sz="3000" kern="0" dirty="0">
                <a:solidFill>
                  <a:srgbClr val="FFFFFF"/>
                </a:solidFill>
                <a:effectLst>
                  <a:outerShdw blurRad="38100" dist="12700" dir="5400000" rotWithShape="0">
                    <a:srgbClr val="000000">
                      <a:alpha val="50000"/>
                    </a:srgbClr>
                  </a:outerShdw>
                </a:effectLst>
                <a:latin typeface="Candara"/>
                <a:ea typeface="Candara"/>
                <a:cs typeface="Candara"/>
                <a:sym typeface="Californian FB"/>
              </a:endParaRPr>
            </a:p>
          </p:txBody>
        </p:sp>
        <p:pic>
          <p:nvPicPr>
            <p:cNvPr id="1808" name="image74.png"/>
            <p:cNvPicPr/>
            <p:nvPr/>
          </p:nvPicPr>
          <p:blipFill>
            <a:blip r:embed="rId5">
              <a:extLst/>
            </a:blip>
            <a:stretch>
              <a:fillRect/>
            </a:stretch>
          </p:blipFill>
          <p:spPr>
            <a:xfrm>
              <a:off x="410" y="0"/>
              <a:ext cx="1607346" cy="2082405"/>
            </a:xfrm>
            <a:prstGeom prst="rect">
              <a:avLst/>
            </a:prstGeom>
            <a:ln w="12700" cap="flat">
              <a:noFill/>
              <a:miter lim="400000"/>
            </a:ln>
            <a:effectLst/>
          </p:spPr>
        </p:pic>
      </p:grpSp>
      <p:grpSp>
        <p:nvGrpSpPr>
          <p:cNvPr id="1812" name="Group 1812"/>
          <p:cNvGrpSpPr/>
          <p:nvPr/>
        </p:nvGrpSpPr>
        <p:grpSpPr>
          <a:xfrm>
            <a:off x="5331023" y="5126084"/>
            <a:ext cx="2518174" cy="1415568"/>
            <a:chOff x="0" y="-4756"/>
            <a:chExt cx="2518173" cy="1415566"/>
          </a:xfrm>
        </p:grpSpPr>
        <p:sp>
          <p:nvSpPr>
            <p:cNvPr id="1810" name="Shape 1810"/>
            <p:cNvSpPr/>
            <p:nvPr/>
          </p:nvSpPr>
          <p:spPr>
            <a:xfrm rot="17936821">
              <a:off x="727525" y="392615"/>
              <a:ext cx="1044775" cy="250033"/>
            </a:xfrm>
            <a:prstGeom prst="rightArrow">
              <a:avLst>
                <a:gd name="adj1" fmla="val 41354"/>
                <a:gd name="adj2" fmla="val 152624"/>
              </a:avLst>
            </a:prstGeom>
            <a:solidFill>
              <a:srgbClr val="76D6FF"/>
            </a:solidFill>
            <a:ln w="12700" cap="flat">
              <a:noFill/>
              <a:miter lim="400000"/>
            </a:ln>
            <a:effectLst/>
          </p:spPr>
          <p:txBody>
            <a:bodyPr wrap="square" lIns="0" tIns="0" rIns="0" bIns="0" numCol="1" anchor="ctr">
              <a:noAutofit/>
            </a:bodyPr>
            <a:lstStyle/>
            <a:p>
              <a:pPr algn="ctr" defTabSz="410415">
                <a:defRPr sz="3000">
                  <a:solidFill>
                    <a:srgbClr val="FFFFFF"/>
                  </a:solidFill>
                  <a:effectLst>
                    <a:outerShdw blurRad="38100" dist="12700" dir="5400000" rotWithShape="0">
                      <a:srgbClr val="000000">
                        <a:alpha val="50000"/>
                      </a:srgbClr>
                    </a:outerShdw>
                  </a:effectLst>
                </a:defRPr>
              </a:pPr>
              <a:endParaRPr sz="3000" kern="0" dirty="0">
                <a:solidFill>
                  <a:srgbClr val="FFFFFF"/>
                </a:solidFill>
                <a:effectLst>
                  <a:outerShdw blurRad="38100" dist="12700" dir="5400000" rotWithShape="0">
                    <a:srgbClr val="000000">
                      <a:alpha val="50000"/>
                    </a:srgbClr>
                  </a:outerShdw>
                </a:effectLst>
                <a:latin typeface="Candara"/>
                <a:ea typeface="Candara"/>
                <a:cs typeface="Candara"/>
                <a:sym typeface="Californian FB"/>
              </a:endParaRPr>
            </a:p>
          </p:txBody>
        </p:sp>
        <p:sp>
          <p:nvSpPr>
            <p:cNvPr id="1811" name="Shape 1811"/>
            <p:cNvSpPr/>
            <p:nvPr/>
          </p:nvSpPr>
          <p:spPr>
            <a:xfrm>
              <a:off x="0" y="918368"/>
              <a:ext cx="2518173" cy="492442"/>
            </a:xfrm>
            <a:prstGeom prst="rect">
              <a:avLst/>
            </a:prstGeom>
            <a:solidFill>
              <a:srgbClr val="000000"/>
            </a:solidFill>
            <a:ln w="12700" cap="flat">
              <a:noFill/>
              <a:prstDash val="solid"/>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defTabSz="410415"/>
              <a:r>
                <a:rPr b="1" kern="0" dirty="0">
                  <a:solidFill>
                    <a:srgbClr val="FFFFFF"/>
                  </a:solidFill>
                  <a:latin typeface="Candara"/>
                  <a:ea typeface="Candara"/>
                  <a:cs typeface="Candara"/>
                  <a:sym typeface="Californian FB"/>
                </a:rPr>
                <a:t>20% open time</a:t>
              </a:r>
            </a:p>
            <a:p>
              <a:pPr defTabSz="410415"/>
              <a:r>
                <a:rPr sz="1400" b="1" kern="0" dirty="0">
                  <a:solidFill>
                    <a:srgbClr val="FFFFFF"/>
                  </a:solidFill>
                  <a:latin typeface="Candara"/>
                  <a:ea typeface="Candara"/>
                  <a:cs typeface="Candara"/>
                  <a:sym typeface="Californian FB"/>
                </a:rPr>
                <a:t>(3.5-yr mission)</a:t>
              </a:r>
            </a:p>
          </p:txBody>
        </p:sp>
      </p:grpSp>
      <p:sp>
        <p:nvSpPr>
          <p:cNvPr id="1814" name="Shape 1814"/>
          <p:cNvSpPr/>
          <p:nvPr/>
        </p:nvSpPr>
        <p:spPr>
          <a:xfrm>
            <a:off x="859774" y="274241"/>
            <a:ext cx="8248730" cy="558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3648"/>
            <a:r>
              <a:rPr sz="3700" kern="0">
                <a:solidFill>
                  <a:sysClr val="windowText" lastClr="000000"/>
                </a:solidFill>
                <a:latin typeface="Helvetica Light"/>
                <a:ea typeface="Helvetica Light"/>
                <a:cs typeface="Helvetica Light"/>
                <a:sym typeface="Helvetica Light"/>
              </a:rPr>
              <a:t>CHEOPS</a:t>
            </a:r>
            <a:r>
              <a:rPr sz="3700" kern="0">
                <a:solidFill>
                  <a:srgbClr val="FFFFFF"/>
                </a:solidFill>
                <a:latin typeface="Helvetica Light"/>
                <a:ea typeface="Helvetica Light"/>
                <a:cs typeface="Helvetica Light"/>
                <a:sym typeface="Helvetica Light"/>
              </a:rPr>
              <a:t> strategy: Follow-up</a:t>
            </a:r>
          </a:p>
        </p:txBody>
      </p:sp>
      <p:pic>
        <p:nvPicPr>
          <p:cNvPr id="1815" name="image69.png"/>
          <p:cNvPicPr/>
          <p:nvPr/>
        </p:nvPicPr>
        <p:blipFill>
          <a:blip r:embed="rId6">
            <a:extLst/>
          </a:blip>
          <a:srcRect l="5236" t="18837" r="8865" b="18836"/>
          <a:stretch>
            <a:fillRect/>
          </a:stretch>
        </p:blipFill>
        <p:spPr>
          <a:xfrm>
            <a:off x="859773" y="318745"/>
            <a:ext cx="1924394" cy="589975"/>
          </a:xfrm>
          <a:prstGeom prst="rect">
            <a:avLst/>
          </a:prstGeom>
          <a:ln w="12700">
            <a:miter lim="400000"/>
          </a:ln>
        </p:spPr>
      </p:pic>
      <p:sp>
        <p:nvSpPr>
          <p:cNvPr id="1816" name="Shape 1816"/>
          <p:cNvSpPr/>
          <p:nvPr/>
        </p:nvSpPr>
        <p:spPr>
          <a:xfrm rot="16200000">
            <a:off x="7953652" y="5839575"/>
            <a:ext cx="2120406" cy="2769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solidFill>
                  <a:srgbClr val="FFFFFF"/>
                </a:solidFill>
                <a:latin typeface="Arial"/>
                <a:ea typeface="Arial"/>
                <a:cs typeface="Arial"/>
                <a:sym typeface="Arial"/>
              </a:defRPr>
            </a:lvl1pPr>
          </a:lstStyle>
          <a:p>
            <a:pPr defTabSz="913648">
              <a:defRPr sz="1800">
                <a:solidFill>
                  <a:srgbClr val="000000"/>
                </a:solidFill>
              </a:defRPr>
            </a:pPr>
            <a:r>
              <a:rPr kern="0" dirty="0">
                <a:latin typeface="Candara"/>
                <a:ea typeface="Candara"/>
                <a:cs typeface="Candara"/>
              </a:rPr>
              <a:t>©CHEOPS Consortium</a:t>
            </a:r>
          </a:p>
        </p:txBody>
      </p:sp>
      <p:pic>
        <p:nvPicPr>
          <p:cNvPr id="27" name="Immagine 26" descr="cheops_mission_logonotext.jp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08304" y="260648"/>
            <a:ext cx="1256526" cy="1058528"/>
          </a:xfrm>
          <a:prstGeom prst="rect">
            <a:avLst/>
          </a:prstGeom>
        </p:spPr>
      </p:pic>
      <p:pic>
        <p:nvPicPr>
          <p:cNvPr id="28" name="Immagine 27" descr="CHEOPS_20180820_09_625.jpg"/>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28206"/>
          <a:stretch/>
        </p:blipFill>
        <p:spPr>
          <a:xfrm>
            <a:off x="5220072" y="3573016"/>
            <a:ext cx="2386599" cy="1872208"/>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8" name="Shape 1818"/>
          <p:cNvSpPr/>
          <p:nvPr/>
        </p:nvSpPr>
        <p:spPr>
          <a:xfrm>
            <a:off x="6829743" y="1876574"/>
            <a:ext cx="461928" cy="461665"/>
          </a:xfrm>
          <a:prstGeom prst="rect">
            <a:avLst/>
          </a:prstGeom>
          <a:ln w="12700">
            <a:solidFill/>
            <a:miter lim="400000"/>
          </a:ln>
          <a:extLst>
            <a:ext uri="{C572A759-6A51-4108-AA02-DFA0A04FC94B}">
              <ma14:wrappingTextBoxFlag xmlns:ma14="http://schemas.microsoft.com/office/mac/drawingml/2011/main" val="1"/>
            </a:ext>
          </a:extLst>
        </p:spPr>
        <p:txBody>
          <a:bodyPr wrap="none" lIns="0" tIns="0" rIns="0" bIns="0" anchor="ctr">
            <a:spAutoFit/>
          </a:bodyPr>
          <a:lstStyle/>
          <a:p>
            <a:pPr algn="ctr" defTabSz="410415"/>
            <a:r>
              <a:rPr sz="1500" i="1" kern="0" dirty="0">
                <a:solidFill>
                  <a:srgbClr val="FFFFFF"/>
                </a:solidFill>
                <a:latin typeface="Candara"/>
                <a:ea typeface="Candara"/>
                <a:cs typeface="Candara"/>
                <a:sym typeface="Californian FB"/>
              </a:rPr>
              <a:t>JWST</a:t>
            </a:r>
          </a:p>
          <a:p>
            <a:pPr algn="ctr" defTabSz="410415"/>
            <a:r>
              <a:rPr lang="en-US" sz="1500" b="1" kern="0" dirty="0" smtClean="0">
                <a:solidFill>
                  <a:srgbClr val="FFFFFF"/>
                </a:solidFill>
                <a:latin typeface="Candara"/>
                <a:ea typeface="Candara"/>
                <a:cs typeface="Candara"/>
                <a:sym typeface="Californian FB"/>
              </a:rPr>
              <a:t>2021</a:t>
            </a:r>
            <a:endParaRPr sz="1500" b="1" kern="0" dirty="0">
              <a:solidFill>
                <a:srgbClr val="FFFFFF"/>
              </a:solidFill>
              <a:latin typeface="Candara"/>
              <a:ea typeface="Candara"/>
              <a:cs typeface="Candara"/>
              <a:sym typeface="Californian FB"/>
            </a:endParaRPr>
          </a:p>
        </p:txBody>
      </p:sp>
      <p:pic>
        <p:nvPicPr>
          <p:cNvPr id="1819" name="image76.png"/>
          <p:cNvPicPr/>
          <p:nvPr/>
        </p:nvPicPr>
        <p:blipFill>
          <a:blip r:embed="rId2">
            <a:extLst/>
          </a:blip>
          <a:stretch>
            <a:fillRect/>
          </a:stretch>
        </p:blipFill>
        <p:spPr>
          <a:xfrm>
            <a:off x="4211960" y="404664"/>
            <a:ext cx="2339654" cy="2451854"/>
          </a:xfrm>
          <a:prstGeom prst="rect">
            <a:avLst/>
          </a:prstGeom>
          <a:ln w="12700">
            <a:miter lim="400000"/>
          </a:ln>
        </p:spPr>
      </p:pic>
      <p:pic>
        <p:nvPicPr>
          <p:cNvPr id="1820" name="image77.png"/>
          <p:cNvPicPr/>
          <p:nvPr/>
        </p:nvPicPr>
        <p:blipFill>
          <a:blip r:embed="rId3">
            <a:extLst/>
          </a:blip>
          <a:stretch>
            <a:fillRect/>
          </a:stretch>
        </p:blipFill>
        <p:spPr>
          <a:xfrm>
            <a:off x="4787505" y="4153117"/>
            <a:ext cx="3298329" cy="2187775"/>
          </a:xfrm>
          <a:prstGeom prst="rect">
            <a:avLst/>
          </a:prstGeom>
          <a:ln w="12700">
            <a:miter lim="400000"/>
          </a:ln>
        </p:spPr>
      </p:pic>
      <p:sp>
        <p:nvSpPr>
          <p:cNvPr id="1821" name="Shape 1821"/>
          <p:cNvSpPr/>
          <p:nvPr/>
        </p:nvSpPr>
        <p:spPr>
          <a:xfrm>
            <a:off x="8022108" y="4399566"/>
            <a:ext cx="918453" cy="764564"/>
          </a:xfrm>
          <a:prstGeom prst="rect">
            <a:avLst/>
          </a:prstGeom>
          <a:ln w="12700">
            <a:miter lim="400000"/>
          </a:ln>
          <a:extLst>
            <a:ext uri="{C572A759-6A51-4108-AA02-DFA0A04FC94B}">
              <ma14:wrappingTextBoxFlag xmlns:ma14="http://schemas.microsoft.com/office/mac/drawingml/2011/main" val="1"/>
            </a:ext>
          </a:extLst>
        </p:spPr>
        <p:txBody>
          <a:bodyPr wrap="none" lIns="35685" tIns="35685" rIns="35685" bIns="35685" anchor="ctr">
            <a:spAutoFit/>
          </a:bodyPr>
          <a:lstStyle/>
          <a:p>
            <a:pPr algn="ctr" defTabSz="410415"/>
            <a:r>
              <a:rPr sz="1500" b="1" kern="0" dirty="0">
                <a:solidFill>
                  <a:srgbClr val="FFFFFF"/>
                </a:solidFill>
                <a:latin typeface="Candara"/>
                <a:ea typeface="Candara"/>
                <a:cs typeface="Candara"/>
                <a:sym typeface="Californian FB"/>
              </a:rPr>
              <a:t>E-ELT,</a:t>
            </a:r>
          </a:p>
          <a:p>
            <a:pPr algn="ctr" defTabSz="410415"/>
            <a:r>
              <a:rPr sz="1500" b="1" kern="0" dirty="0">
                <a:solidFill>
                  <a:srgbClr val="FFFFFF"/>
                </a:solidFill>
                <a:latin typeface="Candara"/>
                <a:ea typeface="Candara"/>
                <a:cs typeface="Candara"/>
                <a:sym typeface="Californian FB"/>
              </a:rPr>
              <a:t>GMT, TMT</a:t>
            </a:r>
          </a:p>
          <a:p>
            <a:pPr algn="ctr" defTabSz="410415"/>
            <a:r>
              <a:rPr lang="it-IT" sz="1500" b="1" kern="0" dirty="0" smtClean="0">
                <a:solidFill>
                  <a:srgbClr val="FFFFFF"/>
                </a:solidFill>
                <a:latin typeface="Candara"/>
                <a:ea typeface="Candara"/>
                <a:cs typeface="Candara"/>
                <a:sym typeface="Californian FB"/>
              </a:rPr>
              <a:t>&gt;=</a:t>
            </a:r>
            <a:r>
              <a:rPr sz="1500" b="1" kern="0" dirty="0" smtClean="0">
                <a:solidFill>
                  <a:srgbClr val="FFFFFF"/>
                </a:solidFill>
                <a:latin typeface="Candara"/>
                <a:ea typeface="Candara"/>
                <a:cs typeface="Candara"/>
                <a:sym typeface="Californian FB"/>
              </a:rPr>
              <a:t>202</a:t>
            </a:r>
            <a:r>
              <a:rPr lang="it-IT" sz="1500" b="1" kern="0" dirty="0" smtClean="0">
                <a:solidFill>
                  <a:srgbClr val="FFFFFF"/>
                </a:solidFill>
                <a:latin typeface="Candara"/>
                <a:ea typeface="Candara"/>
                <a:cs typeface="Candara"/>
                <a:sym typeface="Californian FB"/>
              </a:rPr>
              <a:t>4</a:t>
            </a:r>
            <a:endParaRPr sz="1500" b="1" kern="0" dirty="0">
              <a:solidFill>
                <a:srgbClr val="FFFFFF"/>
              </a:solidFill>
              <a:latin typeface="Candara"/>
              <a:ea typeface="Candara"/>
              <a:cs typeface="Candara"/>
              <a:sym typeface="Californian FB"/>
            </a:endParaRPr>
          </a:p>
        </p:txBody>
      </p:sp>
      <p:sp>
        <p:nvSpPr>
          <p:cNvPr id="1822" name="Shape 1822"/>
          <p:cNvSpPr/>
          <p:nvPr/>
        </p:nvSpPr>
        <p:spPr>
          <a:xfrm rot="19725298">
            <a:off x="2748000" y="3050955"/>
            <a:ext cx="1616275" cy="250033"/>
          </a:xfrm>
          <a:prstGeom prst="rightArrow">
            <a:avLst>
              <a:gd name="adj1" fmla="val 41354"/>
              <a:gd name="adj2" fmla="val 152624"/>
            </a:avLst>
          </a:prstGeom>
          <a:solidFill>
            <a:srgbClr val="76D6FF"/>
          </a:solidFill>
          <a:ln w="12700">
            <a:miter lim="400000"/>
          </a:ln>
        </p:spPr>
        <p:txBody>
          <a:bodyPr lIns="0" tIns="0" rIns="0" bIns="0" anchor="ctr"/>
          <a:lstStyle/>
          <a:p>
            <a:pPr algn="ctr" defTabSz="410415">
              <a:defRPr sz="3000">
                <a:solidFill>
                  <a:srgbClr val="FFFFFF"/>
                </a:solidFill>
                <a:effectLst>
                  <a:outerShdw blurRad="38100" dist="12700" dir="5400000" rotWithShape="0">
                    <a:srgbClr val="000000">
                      <a:alpha val="50000"/>
                    </a:srgbClr>
                  </a:outerShdw>
                </a:effectLst>
              </a:defRPr>
            </a:pPr>
            <a:endParaRPr sz="3000" kern="0" dirty="0">
              <a:solidFill>
                <a:srgbClr val="FFFFFF"/>
              </a:solidFill>
              <a:effectLst>
                <a:outerShdw blurRad="38100" dist="12700" dir="5400000" rotWithShape="0">
                  <a:srgbClr val="000000">
                    <a:alpha val="50000"/>
                  </a:srgbClr>
                </a:outerShdw>
              </a:effectLst>
              <a:latin typeface="Candara"/>
              <a:ea typeface="Candara"/>
              <a:cs typeface="Candara"/>
              <a:sym typeface="Californian FB"/>
            </a:endParaRPr>
          </a:p>
        </p:txBody>
      </p:sp>
      <p:sp>
        <p:nvSpPr>
          <p:cNvPr id="1823" name="Shape 1823"/>
          <p:cNvSpPr/>
          <p:nvPr/>
        </p:nvSpPr>
        <p:spPr>
          <a:xfrm rot="938406">
            <a:off x="3189108" y="4365828"/>
            <a:ext cx="1616275" cy="250033"/>
          </a:xfrm>
          <a:prstGeom prst="rightArrow">
            <a:avLst>
              <a:gd name="adj1" fmla="val 41354"/>
              <a:gd name="adj2" fmla="val 152624"/>
            </a:avLst>
          </a:prstGeom>
          <a:solidFill>
            <a:srgbClr val="76D6FF"/>
          </a:solidFill>
          <a:ln w="12700">
            <a:miter lim="400000"/>
          </a:ln>
        </p:spPr>
        <p:txBody>
          <a:bodyPr lIns="0" tIns="0" rIns="0" bIns="0" anchor="ctr"/>
          <a:lstStyle/>
          <a:p>
            <a:pPr algn="ctr" defTabSz="410415">
              <a:defRPr sz="3000">
                <a:solidFill>
                  <a:srgbClr val="FFFFFF"/>
                </a:solidFill>
                <a:effectLst>
                  <a:outerShdw blurRad="38100" dist="12700" dir="5400000" rotWithShape="0">
                    <a:srgbClr val="000000">
                      <a:alpha val="50000"/>
                    </a:srgbClr>
                  </a:outerShdw>
                </a:effectLst>
              </a:defRPr>
            </a:pPr>
            <a:endParaRPr sz="3000" kern="0" dirty="0">
              <a:solidFill>
                <a:srgbClr val="FFFFFF"/>
              </a:solidFill>
              <a:effectLst>
                <a:outerShdw blurRad="38100" dist="12700" dir="5400000" rotWithShape="0">
                  <a:srgbClr val="000000">
                    <a:alpha val="50000"/>
                  </a:srgbClr>
                </a:outerShdw>
              </a:effectLst>
              <a:latin typeface="Candara"/>
              <a:ea typeface="Candara"/>
              <a:cs typeface="Candara"/>
              <a:sym typeface="Californian FB"/>
            </a:endParaRPr>
          </a:p>
        </p:txBody>
      </p:sp>
      <p:sp>
        <p:nvSpPr>
          <p:cNvPr id="1825" name="Shape 1825"/>
          <p:cNvSpPr/>
          <p:nvPr/>
        </p:nvSpPr>
        <p:spPr>
          <a:xfrm>
            <a:off x="793722" y="274241"/>
            <a:ext cx="8248730" cy="558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913648"/>
            <a:r>
              <a:rPr sz="3700" kern="0">
                <a:solidFill>
                  <a:sysClr val="windowText" lastClr="000000"/>
                </a:solidFill>
                <a:latin typeface="Helvetica Light"/>
                <a:ea typeface="Helvetica Light"/>
                <a:cs typeface="Helvetica Light"/>
                <a:sym typeface="Helvetica Light"/>
              </a:rPr>
              <a:t>CHEOPS</a:t>
            </a:r>
            <a:r>
              <a:rPr sz="3700" kern="0">
                <a:solidFill>
                  <a:srgbClr val="FFFFFF"/>
                </a:solidFill>
                <a:latin typeface="Helvetica Light"/>
                <a:ea typeface="Helvetica Light"/>
                <a:cs typeface="Helvetica Light"/>
                <a:sym typeface="Helvetica Light"/>
              </a:rPr>
              <a:t> legacy</a:t>
            </a:r>
          </a:p>
        </p:txBody>
      </p:sp>
      <p:pic>
        <p:nvPicPr>
          <p:cNvPr id="1826" name="image69.png"/>
          <p:cNvPicPr/>
          <p:nvPr/>
        </p:nvPicPr>
        <p:blipFill>
          <a:blip r:embed="rId4">
            <a:extLst/>
          </a:blip>
          <a:srcRect l="5236" t="18837" r="8865" b="18836"/>
          <a:stretch>
            <a:fillRect/>
          </a:stretch>
        </p:blipFill>
        <p:spPr>
          <a:xfrm>
            <a:off x="793721" y="318745"/>
            <a:ext cx="1924394" cy="589975"/>
          </a:xfrm>
          <a:prstGeom prst="rect">
            <a:avLst/>
          </a:prstGeom>
          <a:ln w="12700">
            <a:miter lim="400000"/>
          </a:ln>
        </p:spPr>
      </p:pic>
      <p:sp>
        <p:nvSpPr>
          <p:cNvPr id="1827" name="Shape 1827"/>
          <p:cNvSpPr/>
          <p:nvPr/>
        </p:nvSpPr>
        <p:spPr>
          <a:xfrm rot="16200000">
            <a:off x="7953652" y="5839575"/>
            <a:ext cx="2120406" cy="2769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solidFill>
                  <a:srgbClr val="FFFFFF"/>
                </a:solidFill>
                <a:latin typeface="Arial"/>
                <a:ea typeface="Arial"/>
                <a:cs typeface="Arial"/>
                <a:sym typeface="Arial"/>
              </a:defRPr>
            </a:lvl1pPr>
          </a:lstStyle>
          <a:p>
            <a:pPr defTabSz="913648">
              <a:defRPr sz="1800">
                <a:solidFill>
                  <a:srgbClr val="000000"/>
                </a:solidFill>
              </a:defRPr>
            </a:pPr>
            <a:r>
              <a:rPr kern="0" dirty="0">
                <a:latin typeface="Candara"/>
                <a:ea typeface="Candara"/>
                <a:cs typeface="Candara"/>
              </a:rPr>
              <a:t>©CHEOPS Consortium</a:t>
            </a:r>
          </a:p>
        </p:txBody>
      </p:sp>
      <p:sp>
        <p:nvSpPr>
          <p:cNvPr id="12" name="Shape 1822"/>
          <p:cNvSpPr/>
          <p:nvPr/>
        </p:nvSpPr>
        <p:spPr>
          <a:xfrm rot="21059895">
            <a:off x="3213455" y="3625913"/>
            <a:ext cx="1616275" cy="250033"/>
          </a:xfrm>
          <a:prstGeom prst="rightArrow">
            <a:avLst>
              <a:gd name="adj1" fmla="val 41354"/>
              <a:gd name="adj2" fmla="val 152624"/>
            </a:avLst>
          </a:prstGeom>
          <a:solidFill>
            <a:srgbClr val="76D6FF"/>
          </a:solidFill>
          <a:ln w="12700">
            <a:miter lim="400000"/>
          </a:ln>
        </p:spPr>
        <p:txBody>
          <a:bodyPr lIns="0" tIns="0" rIns="0" bIns="0" anchor="ctr"/>
          <a:lstStyle/>
          <a:p>
            <a:pPr algn="ctr" defTabSz="410415">
              <a:defRPr sz="3000">
                <a:solidFill>
                  <a:srgbClr val="FFFFFF"/>
                </a:solidFill>
                <a:effectLst>
                  <a:outerShdw blurRad="38100" dist="12700" dir="5400000" rotWithShape="0">
                    <a:srgbClr val="000000">
                      <a:alpha val="50000"/>
                    </a:srgbClr>
                  </a:outerShdw>
                </a:effectLst>
              </a:defRPr>
            </a:pPr>
            <a:endParaRPr sz="3000" kern="0" dirty="0">
              <a:solidFill>
                <a:srgbClr val="FFFFFF"/>
              </a:solidFill>
              <a:effectLst>
                <a:outerShdw blurRad="38100" dist="12700" dir="5400000" rotWithShape="0">
                  <a:srgbClr val="000000">
                    <a:alpha val="50000"/>
                  </a:srgbClr>
                </a:outerShdw>
              </a:effectLst>
              <a:latin typeface="Candara"/>
              <a:ea typeface="Candara"/>
              <a:cs typeface="Candara"/>
              <a:sym typeface="Californian FB"/>
            </a:endParaRPr>
          </a:p>
        </p:txBody>
      </p:sp>
      <p:sp>
        <p:nvSpPr>
          <p:cNvPr id="14" name="Shape 1818"/>
          <p:cNvSpPr/>
          <p:nvPr/>
        </p:nvSpPr>
        <p:spPr>
          <a:xfrm>
            <a:off x="7346428" y="2780928"/>
            <a:ext cx="396668" cy="461665"/>
          </a:xfrm>
          <a:prstGeom prst="rect">
            <a:avLst/>
          </a:prstGeom>
          <a:ln w="12700">
            <a:solidFill/>
            <a:miter lim="400000"/>
          </a:ln>
          <a:extLst>
            <a:ext uri="{C572A759-6A51-4108-AA02-DFA0A04FC94B}">
              <ma14:wrappingTextBoxFlag xmlns:ma14="http://schemas.microsoft.com/office/mac/drawingml/2011/main" val="1"/>
            </a:ext>
          </a:extLst>
        </p:spPr>
        <p:txBody>
          <a:bodyPr wrap="none" lIns="0" tIns="0" rIns="0" bIns="0" anchor="ctr">
            <a:spAutoFit/>
          </a:bodyPr>
          <a:lstStyle/>
          <a:p>
            <a:pPr algn="ctr" defTabSz="410415"/>
            <a:r>
              <a:rPr lang="en-US" sz="1500" i="1" kern="0" dirty="0" smtClean="0">
                <a:solidFill>
                  <a:srgbClr val="FFFFFF"/>
                </a:solidFill>
                <a:latin typeface="Candara"/>
                <a:ea typeface="Candara"/>
                <a:cs typeface="Candara"/>
                <a:sym typeface="Californian FB"/>
              </a:rPr>
              <a:t>Ariel</a:t>
            </a:r>
            <a:endParaRPr sz="1500" i="1" kern="0" dirty="0">
              <a:solidFill>
                <a:srgbClr val="FFFFFF"/>
              </a:solidFill>
              <a:latin typeface="Candara"/>
              <a:ea typeface="Candara"/>
              <a:cs typeface="Candara"/>
              <a:sym typeface="Californian FB"/>
            </a:endParaRPr>
          </a:p>
          <a:p>
            <a:pPr algn="ctr" defTabSz="410415"/>
            <a:r>
              <a:rPr sz="1500" b="1" kern="0" dirty="0" smtClean="0">
                <a:solidFill>
                  <a:srgbClr val="FFFFFF"/>
                </a:solidFill>
                <a:latin typeface="Candara"/>
                <a:ea typeface="Candara"/>
                <a:cs typeface="Candara"/>
                <a:sym typeface="Californian FB"/>
              </a:rPr>
              <a:t>20</a:t>
            </a:r>
            <a:r>
              <a:rPr lang="it-IT" sz="1500" b="1" kern="0" dirty="0" smtClean="0">
                <a:solidFill>
                  <a:srgbClr val="FFFFFF"/>
                </a:solidFill>
                <a:latin typeface="Candara"/>
                <a:ea typeface="Candara"/>
                <a:cs typeface="Candara"/>
                <a:sym typeface="Californian FB"/>
              </a:rPr>
              <a:t>28</a:t>
            </a:r>
            <a:endParaRPr sz="1500" b="1" kern="0" dirty="0">
              <a:solidFill>
                <a:srgbClr val="FFFFFF"/>
              </a:solidFill>
              <a:latin typeface="Candara"/>
              <a:ea typeface="Candara"/>
              <a:cs typeface="Candara"/>
              <a:sym typeface="Californian FB"/>
            </a:endParaRPr>
          </a:p>
        </p:txBody>
      </p:sp>
      <p:pic>
        <p:nvPicPr>
          <p:cNvPr id="3" name="Immagine 2"/>
          <p:cNvPicPr>
            <a:picLocks noChangeAspect="1"/>
          </p:cNvPicPr>
          <p:nvPr/>
        </p:nvPicPr>
        <p:blipFill>
          <a:blip r:embed="rId5">
            <a:clrChange>
              <a:clrFrom>
                <a:srgbClr val="FFFFFF"/>
              </a:clrFrom>
              <a:clrTo>
                <a:srgbClr val="FFFFFF">
                  <a:alpha val="0"/>
                </a:srgbClr>
              </a:clrTo>
            </a:clrChange>
          </a:blip>
          <a:stretch>
            <a:fillRect/>
          </a:stretch>
        </p:blipFill>
        <p:spPr>
          <a:xfrm rot="332234">
            <a:off x="5220072" y="2420888"/>
            <a:ext cx="1913508" cy="1689165"/>
          </a:xfrm>
          <a:prstGeom prst="rect">
            <a:avLst/>
          </a:prstGeom>
        </p:spPr>
      </p:pic>
      <p:pic>
        <p:nvPicPr>
          <p:cNvPr id="15" name="Immagine 14" descr="cheops_mission_logonotext.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08304" y="404664"/>
            <a:ext cx="1256526" cy="1058528"/>
          </a:xfrm>
          <a:prstGeom prst="rect">
            <a:avLst/>
          </a:prstGeom>
        </p:spPr>
      </p:pic>
      <p:pic>
        <p:nvPicPr>
          <p:cNvPr id="16" name="Immagine 15" descr="CHEOPS_20180820_09_625.jpg"/>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28206"/>
          <a:stretch/>
        </p:blipFill>
        <p:spPr>
          <a:xfrm>
            <a:off x="-252536" y="3140968"/>
            <a:ext cx="3369466" cy="2643235"/>
          </a:xfrm>
          <a:prstGeom prst="rect">
            <a:avLst/>
          </a:prstGeom>
        </p:spPr>
      </p:pic>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Storia">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Custom 1">
      <a:majorFont>
        <a:latin typeface="Californian FB"/>
        <a:ea typeface=""/>
        <a:cs typeface=""/>
      </a:majorFont>
      <a:minorFont>
        <a:latin typeface="Californian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3648"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fornian FB"/>
            <a:ea typeface="Californian FB"/>
            <a:cs typeface="Californian FB"/>
            <a:sym typeface="Californian FB"/>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3648"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fornian FB"/>
            <a:ea typeface="Californian FB"/>
            <a:cs typeface="Californian FB"/>
            <a:sym typeface="Californian FB"/>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kument" ma:contentTypeID="0x0101006FD2717A39F0144689496CC9E6EA157B" ma:contentTypeVersion="0" ma:contentTypeDescription="Ein neues Dokument erstellen." ma:contentTypeScope="" ma:versionID="3b201f1c20261fc1c6e64809bdf34a3a">
  <xsd:schema xmlns:xsd="http://www.w3.org/2001/XMLSchema" xmlns:xs="http://www.w3.org/2001/XMLSchema" xmlns:p="http://schemas.microsoft.com/office/2006/metadata/properties" xmlns:ns2="aa86040c-5a20-4718-8c57-4e126a4e3a49" targetNamespace="http://schemas.microsoft.com/office/2006/metadata/properties" ma:root="true" ma:fieldsID="7ae460932af3463cc3d305aa16f98a56" ns2:_="">
    <xsd:import namespace="aa86040c-5a20-4718-8c57-4e126a4e3a49"/>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6040c-5a20-4718-8c57-4e126a4e3a49"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Beständige ID" ma:description="ID beim Hinzufügen beibehalten."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aa86040c-5a20-4718-8c57-4e126a4e3a49">WQYWWY63YNX3-65-5</_dlc_DocId>
    <_dlc_DocIdUrl xmlns="aa86040c-5a20-4718-8c57-4e126a4e3a49">
      <Url>https://extsites.dlr.de/pf/epa/PLATO2.0_Office/_layouts/DocIdRedir.aspx?ID=WQYWWY63YNX3-65-5</Url>
      <Description>WQYWWY63YNX3-65-5</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D6EF53-5588-437E-ADAA-9D9F43D336B2}">
  <ds:schemaRefs>
    <ds:schemaRef ds:uri="http://schemas.microsoft.com/sharepoint/events"/>
  </ds:schemaRefs>
</ds:datastoreItem>
</file>

<file path=customXml/itemProps2.xml><?xml version="1.0" encoding="utf-8"?>
<ds:datastoreItem xmlns:ds="http://schemas.openxmlformats.org/officeDocument/2006/customXml" ds:itemID="{9D81E5A3-73C5-4D7B-B081-DD3BA5545C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86040c-5a20-4718-8c57-4e126a4e3a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FD0DBD-8657-403B-A0D1-EAE039000140}">
  <ds:schemaRefs>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www.w3.org/XML/1998/namespace"/>
    <ds:schemaRef ds:uri="aa86040c-5a20-4718-8c57-4e126a4e3a49"/>
    <ds:schemaRef ds:uri="http://purl.org/dc/dcmitype/"/>
    <ds:schemaRef ds:uri="http://purl.org/dc/terms/"/>
    <ds:schemaRef ds:uri="http://schemas.openxmlformats.org/package/2006/metadata/core-properties"/>
  </ds:schemaRefs>
</ds:datastoreItem>
</file>

<file path=customXml/itemProps4.xml><?xml version="1.0" encoding="utf-8"?>
<ds:datastoreItem xmlns:ds="http://schemas.openxmlformats.org/officeDocument/2006/customXml" ds:itemID="{245B7022-1084-4A03-AA13-302E5497E9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30775</TotalTime>
  <Words>1709</Words>
  <Application>Microsoft Macintosh PowerPoint</Application>
  <PresentationFormat>Presentazione su schermo (4:3)</PresentationFormat>
  <Paragraphs>239</Paragraphs>
  <Slides>29</Slides>
  <Notes>0</Notes>
  <HiddenSlides>0</HiddenSlides>
  <MMClips>3</MMClips>
  <ScaleCrop>false</ScaleCrop>
  <HeadingPairs>
    <vt:vector size="6" baseType="variant">
      <vt:variant>
        <vt:lpstr>Tema</vt:lpstr>
      </vt:variant>
      <vt:variant>
        <vt:i4>2</vt:i4>
      </vt:variant>
      <vt:variant>
        <vt:lpstr>Server OLE incorporati</vt:lpstr>
      </vt:variant>
      <vt:variant>
        <vt:i4>1</vt:i4>
      </vt:variant>
      <vt:variant>
        <vt:lpstr>Titoli diapositive</vt:lpstr>
      </vt:variant>
      <vt:variant>
        <vt:i4>29</vt:i4>
      </vt:variant>
    </vt:vector>
  </HeadingPairs>
  <TitlesOfParts>
    <vt:vector size="32" baseType="lpstr">
      <vt:lpstr>Office Theme</vt:lpstr>
      <vt:lpstr>Default</vt:lpstr>
      <vt:lpstr>Documento</vt:lpstr>
      <vt:lpstr>Synergies with CHEOPS and PLATO</vt:lpstr>
      <vt:lpstr>Presentazione di PowerPoint</vt:lpstr>
      <vt:lpstr>CHEOPS &amp; PLATO</vt:lpstr>
      <vt:lpstr>CHaracterizing ExOPlanet Satellite</vt:lpstr>
      <vt:lpstr>CHEOPS main science goals</vt:lpstr>
      <vt:lpstr>Core Science  (GTO Program)</vt:lpstr>
      <vt:lpstr>CHEOPS Sky visibility</vt:lpstr>
      <vt:lpstr>Presentazione di PowerPoint</vt:lpstr>
      <vt:lpstr>Presentazione di PowerPoint</vt:lpstr>
      <vt:lpstr>CHEOPS input to Ariel</vt:lpstr>
      <vt:lpstr>CHEOPS - TESS complementarity</vt:lpstr>
      <vt:lpstr>CHEOPS targets</vt:lpstr>
      <vt:lpstr>CHEOPS  Ariel</vt:lpstr>
      <vt:lpstr>CHEOPS  Ariel</vt:lpstr>
      <vt:lpstr>CHEOPS flexibility</vt:lpstr>
      <vt:lpstr>PLATO PLAnetary Transits &amp; Oscillations of Stars</vt:lpstr>
      <vt:lpstr>Large FoV concept</vt:lpstr>
      <vt:lpstr>Telescope Concept</vt:lpstr>
      <vt:lpstr>Multi-telescope concept &amp; Mission profile</vt:lpstr>
      <vt:lpstr>PLATO fields</vt:lpstr>
      <vt:lpstr>PLATO measurements</vt:lpstr>
      <vt:lpstr>PLATO stellar samples </vt:lpstr>
      <vt:lpstr>Expected planet yield by PLATO</vt:lpstr>
      <vt:lpstr>PLATO yield</vt:lpstr>
      <vt:lpstr>Expected PLATO yield for  M dwarfs</vt:lpstr>
      <vt:lpstr>Can PLATO provide targets to Ariel?</vt:lpstr>
      <vt:lpstr>WGs on  Ariel synergies with CHEOPS, PLATO</vt:lpstr>
      <vt:lpstr>WGs on  Ariel synergies with CHEOPS, PLATO</vt:lpstr>
      <vt:lpstr>The end</vt:lpstr>
    </vt:vector>
  </TitlesOfParts>
  <Company>DLR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Eigmüller, Philipp</dc:creator>
  <cp:lastModifiedBy>Isabella Pagano</cp:lastModifiedBy>
  <cp:revision>1263</cp:revision>
  <cp:lastPrinted>2014-07-16T00:26:01Z</cp:lastPrinted>
  <dcterms:created xsi:type="dcterms:W3CDTF">2012-06-11T09:34:36Z</dcterms:created>
  <dcterms:modified xsi:type="dcterms:W3CDTF">2018-10-02T16:02:08Z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0x0101006FD2717A39F0144689496CC9E6EA157B</vt:lpwstr>
  </property>
  <property fmtid="{D5CDD505-2E9C-101B-9397-08002B2CF9AE}" pid="3" name="_dlc_DocIdItemGuid">
    <vt:lpwstr>20a47b3b-d21c-4c8f-b9e4-1ba6c5fc411a</vt:lpwstr>
  </property>
</Properties>
</file>