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wdp" ContentType="image/vnd.ms-photo"/>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92" r:id="rId2"/>
    <p:sldMasterId id="2147483897" r:id="rId3"/>
  </p:sldMasterIdLst>
  <p:notesMasterIdLst>
    <p:notesMasterId r:id="rId11"/>
  </p:notesMasterIdLst>
  <p:sldIdLst>
    <p:sldId id="373" r:id="rId4"/>
    <p:sldId id="290" r:id="rId5"/>
    <p:sldId id="291" r:id="rId6"/>
    <p:sldId id="292" r:id="rId7"/>
    <p:sldId id="293" r:id="rId8"/>
    <p:sldId id="294" r:id="rId9"/>
    <p:sldId id="337" r:id="rId10"/>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STCEN" initials="V"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CA1FF"/>
    <a:srgbClr val="6A0101"/>
    <a:srgbClr val="7D0101"/>
    <a:srgbClr val="AD0101"/>
    <a:srgbClr val="D30202"/>
    <a:srgbClr val="205098"/>
    <a:srgbClr val="2458A5"/>
    <a:srgbClr val="337AE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382" autoAdjust="0"/>
  </p:normalViewPr>
  <p:slideViewPr>
    <p:cSldViewPr snapToGrid="0" snapToObjects="1">
      <p:cViewPr varScale="1">
        <p:scale>
          <a:sx n="81" d="100"/>
          <a:sy n="81" d="100"/>
        </p:scale>
        <p:origin x="-1520"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75" d="100"/>
          <a:sy n="75" d="100"/>
        </p:scale>
        <p:origin x="-3672" y="-11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notesMaster" Target="notesMasters/notesMaster1.xml"/><Relationship Id="rId12" Type="http://schemas.openxmlformats.org/officeDocument/2006/relationships/printerSettings" Target="printerSettings/printerSettings1.bin"/><Relationship Id="rId13" Type="http://schemas.openxmlformats.org/officeDocument/2006/relationships/commentAuthors" Target="commentAuthors.xml"/><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EE6254-C0C6-6C40-8D75-DD78C7B5DA0A}" type="datetimeFigureOut">
              <a:rPr lang="it-IT" smtClean="0"/>
              <a:t>10/09/18</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9D7EB4-B0A7-2D48-B0F9-E6945F1375F0}" type="slidenum">
              <a:rPr lang="it-IT" smtClean="0"/>
              <a:t>‹n.›</a:t>
            </a:fld>
            <a:endParaRPr lang="it-IT"/>
          </a:p>
        </p:txBody>
      </p:sp>
    </p:spTree>
    <p:extLst>
      <p:ext uri="{BB962C8B-B14F-4D97-AF65-F5344CB8AC3E}">
        <p14:creationId xmlns:p14="http://schemas.microsoft.com/office/powerpoint/2010/main" val="87153032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it-IT" sz="1200" kern="1200" dirty="0" smtClean="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01AAF59E-D8E3-BE42-80A1-7F7971BF5CF5}" type="slidenum">
              <a:rPr lang="it-IT" smtClean="0">
                <a:solidFill>
                  <a:prstClr val="black"/>
                </a:solidFill>
                <a:latin typeface="Calibri"/>
              </a:rPr>
              <a:pPr/>
              <a:t>1</a:t>
            </a:fld>
            <a:endParaRPr lang="it-IT">
              <a:solidFill>
                <a:prstClr val="black"/>
              </a:solidFill>
              <a:latin typeface="Calibri"/>
            </a:endParaRPr>
          </a:p>
        </p:txBody>
      </p:sp>
    </p:spTree>
    <p:extLst>
      <p:ext uri="{BB962C8B-B14F-4D97-AF65-F5344CB8AC3E}">
        <p14:creationId xmlns:p14="http://schemas.microsoft.com/office/powerpoint/2010/main" val="3559899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it-IT" sz="1200" kern="1200" dirty="0" smtClean="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01AAF59E-D8E3-BE42-80A1-7F7971BF5CF5}" type="slidenum">
              <a:rPr lang="it-IT" smtClean="0">
                <a:solidFill>
                  <a:prstClr val="black"/>
                </a:solidFill>
                <a:latin typeface="Calibri"/>
              </a:rPr>
              <a:pPr/>
              <a:t>2</a:t>
            </a:fld>
            <a:endParaRPr lang="it-IT">
              <a:solidFill>
                <a:prstClr val="black"/>
              </a:solidFill>
              <a:latin typeface="Calibri"/>
            </a:endParaRPr>
          </a:p>
        </p:txBody>
      </p:sp>
    </p:spTree>
    <p:extLst>
      <p:ext uri="{BB962C8B-B14F-4D97-AF65-F5344CB8AC3E}">
        <p14:creationId xmlns:p14="http://schemas.microsoft.com/office/powerpoint/2010/main" val="3559899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CF9D7EB4-B0A7-2D48-B0F9-E6945F1375F0}" type="slidenum">
              <a:rPr lang="it-IT" smtClean="0"/>
              <a:t>3</a:t>
            </a:fld>
            <a:endParaRPr lang="it-IT"/>
          </a:p>
        </p:txBody>
      </p:sp>
    </p:spTree>
    <p:extLst>
      <p:ext uri="{BB962C8B-B14F-4D97-AF65-F5344CB8AC3E}">
        <p14:creationId xmlns:p14="http://schemas.microsoft.com/office/powerpoint/2010/main" val="2894904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CF9D7EB4-B0A7-2D48-B0F9-E6945F1375F0}" type="slidenum">
              <a:rPr lang="it-IT" smtClean="0"/>
              <a:t>4</a:t>
            </a:fld>
            <a:endParaRPr lang="it-IT"/>
          </a:p>
        </p:txBody>
      </p:sp>
    </p:spTree>
    <p:extLst>
      <p:ext uri="{BB962C8B-B14F-4D97-AF65-F5344CB8AC3E}">
        <p14:creationId xmlns:p14="http://schemas.microsoft.com/office/powerpoint/2010/main" val="4204865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CF9D7EB4-B0A7-2D48-B0F9-E6945F1375F0}" type="slidenum">
              <a:rPr lang="it-IT" smtClean="0"/>
              <a:t>5</a:t>
            </a:fld>
            <a:endParaRPr lang="it-IT"/>
          </a:p>
        </p:txBody>
      </p:sp>
    </p:spTree>
    <p:extLst>
      <p:ext uri="{BB962C8B-B14F-4D97-AF65-F5344CB8AC3E}">
        <p14:creationId xmlns:p14="http://schemas.microsoft.com/office/powerpoint/2010/main" val="502499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CF9D7EB4-B0A7-2D48-B0F9-E6945F1375F0}" type="slidenum">
              <a:rPr lang="it-IT" smtClean="0"/>
              <a:t>6</a:t>
            </a:fld>
            <a:endParaRPr lang="it-IT"/>
          </a:p>
        </p:txBody>
      </p:sp>
    </p:spTree>
    <p:extLst>
      <p:ext uri="{BB962C8B-B14F-4D97-AF65-F5344CB8AC3E}">
        <p14:creationId xmlns:p14="http://schemas.microsoft.com/office/powerpoint/2010/main" val="3727904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smtClean="0">
                <a:solidFill>
                  <a:schemeClr val="tx1"/>
                </a:solidFill>
                <a:effectLst/>
                <a:latin typeface="+mn-lt"/>
                <a:ea typeface="+mn-ea"/>
                <a:cs typeface="+mn-cs"/>
              </a:rPr>
              <a:t>Alla fine degli anni ’60, grazie anche ai nuovi telescopi della sede di Serra la Nave e alla nuova generazione di astronomi che li utilizzarono, l’OACT assume un ruolo rilevante, a livello mondiale, nello studio di un nuovo campo dell’Astrofisica: l’attività stellare di tipo solare. </a:t>
            </a:r>
          </a:p>
          <a:p>
            <a:r>
              <a:rPr lang="it-IT" sz="1200" kern="1200" dirty="0" smtClean="0">
                <a:solidFill>
                  <a:schemeClr val="tx1"/>
                </a:solidFill>
                <a:effectLst/>
                <a:latin typeface="+mn-lt"/>
                <a:ea typeface="+mn-ea"/>
                <a:cs typeface="+mn-cs"/>
              </a:rPr>
              <a:t>Attualmente all'OACT vengono svolte ricerche, sia teoriche che sperimentali, in settori che vanno dallo studio del Sole e del Sistema Solare, alla Fisica Stellare, alla Cosmologia fino all’Astrobiologia. Sono inoltre attivi due laboratori, uno per lo studio dei materiali presenti in ambienti cosmici, l’altro per lo sviluppo di nuovi rivelatori per l'Astrofisica. Grazie alle potenzialità del moderno centro di calcolo vengono realizzate simulazioni numeriche di vari ambienti astrofisici.</a:t>
            </a:r>
          </a:p>
          <a:p>
            <a:endParaRPr lang="it-IT" dirty="0" smtClean="0"/>
          </a:p>
          <a:p>
            <a:endParaRPr lang="it-IT" sz="1200" kern="1200" dirty="0" smtClean="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CF9D7EB4-B0A7-2D48-B0F9-E6945F1375F0}" type="slidenum">
              <a:rPr lang="it-IT" smtClean="0">
                <a:solidFill>
                  <a:prstClr val="black"/>
                </a:solidFill>
                <a:latin typeface="Calibri"/>
              </a:rPr>
              <a:pPr/>
              <a:t>7</a:t>
            </a:fld>
            <a:endParaRPr lang="it-IT">
              <a:solidFill>
                <a:prstClr val="black"/>
              </a:solidFill>
              <a:latin typeface="Calibri"/>
            </a:endParaRPr>
          </a:p>
        </p:txBody>
      </p:sp>
    </p:spTree>
    <p:extLst>
      <p:ext uri="{BB962C8B-B14F-4D97-AF65-F5344CB8AC3E}">
        <p14:creationId xmlns:p14="http://schemas.microsoft.com/office/powerpoint/2010/main" val="3062842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C38643D5-BF2C-294D-8A34-4C63080005A8}" type="datetimeFigureOut">
              <a:rPr lang="it-IT" smtClean="0"/>
              <a:t>10/09/18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DC65739-F093-274C-B467-EB7128CFBD4E}" type="slidenum">
              <a:rPr lang="it-IT" smtClean="0"/>
              <a:t>‹n.›</a:t>
            </a:fld>
            <a:endParaRPr lang="it-IT"/>
          </a:p>
        </p:txBody>
      </p:sp>
    </p:spTree>
    <p:extLst>
      <p:ext uri="{BB962C8B-B14F-4D97-AF65-F5344CB8AC3E}">
        <p14:creationId xmlns:p14="http://schemas.microsoft.com/office/powerpoint/2010/main" val="1290004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38643D5-BF2C-294D-8A34-4C63080005A8}" type="datetimeFigureOut">
              <a:rPr lang="it-IT" smtClean="0"/>
              <a:t>10/09/18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DC65739-F093-274C-B467-EB7128CFBD4E}" type="slidenum">
              <a:rPr lang="it-IT" smtClean="0"/>
              <a:t>‹n.›</a:t>
            </a:fld>
            <a:endParaRPr lang="it-IT"/>
          </a:p>
        </p:txBody>
      </p:sp>
    </p:spTree>
    <p:extLst>
      <p:ext uri="{BB962C8B-B14F-4D97-AF65-F5344CB8AC3E}">
        <p14:creationId xmlns:p14="http://schemas.microsoft.com/office/powerpoint/2010/main" val="3634232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38643D5-BF2C-294D-8A34-4C63080005A8}" type="datetimeFigureOut">
              <a:rPr lang="it-IT" smtClean="0"/>
              <a:t>10/09/18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DC65739-F093-274C-B467-EB7128CFBD4E}" type="slidenum">
              <a:rPr lang="it-IT" smtClean="0"/>
              <a:t>‹n.›</a:t>
            </a:fld>
            <a:endParaRPr lang="it-IT"/>
          </a:p>
        </p:txBody>
      </p:sp>
    </p:spTree>
    <p:extLst>
      <p:ext uri="{BB962C8B-B14F-4D97-AF65-F5344CB8AC3E}">
        <p14:creationId xmlns:p14="http://schemas.microsoft.com/office/powerpoint/2010/main" val="5444738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B5621091-980E-114F-BEA2-8BB4BBCA735B}" type="datetimeFigureOut">
              <a:rPr lang="it-IT" smtClean="0">
                <a:solidFill>
                  <a:prstClr val="black">
                    <a:tint val="75000"/>
                  </a:prstClr>
                </a:solidFill>
                <a:latin typeface="Calibri"/>
              </a:rPr>
              <a:pPr/>
              <a:t>10/09/18</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750B0ED6-2B76-3042-B8D7-596C60A27DC0}"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1310552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5621091-980E-114F-BEA2-8BB4BBCA735B}" type="datetimeFigureOut">
              <a:rPr lang="it-IT" smtClean="0">
                <a:solidFill>
                  <a:prstClr val="black">
                    <a:tint val="75000"/>
                  </a:prstClr>
                </a:solidFill>
                <a:latin typeface="Calibri"/>
              </a:rPr>
              <a:pPr/>
              <a:t>10/09/18</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750B0ED6-2B76-3042-B8D7-596C60A27DC0}"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636354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p>
            <a:fld id="{B5621091-980E-114F-BEA2-8BB4BBCA735B}" type="datetimeFigureOut">
              <a:rPr lang="it-IT" smtClean="0">
                <a:solidFill>
                  <a:prstClr val="black">
                    <a:tint val="75000"/>
                  </a:prstClr>
                </a:solidFill>
                <a:latin typeface="Calibri"/>
              </a:rPr>
              <a:pPr/>
              <a:t>10/09/18</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750B0ED6-2B76-3042-B8D7-596C60A27DC0}"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15552739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B5621091-980E-114F-BEA2-8BB4BBCA735B}" type="datetimeFigureOut">
              <a:rPr lang="it-IT" smtClean="0">
                <a:solidFill>
                  <a:prstClr val="black">
                    <a:tint val="75000"/>
                  </a:prstClr>
                </a:solidFill>
                <a:latin typeface="Calibri"/>
              </a:rPr>
              <a:pPr/>
              <a:t>10/09/18</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750B0ED6-2B76-3042-B8D7-596C60A27DC0}"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13034305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B5621091-980E-114F-BEA2-8BB4BBCA735B}" type="datetimeFigureOut">
              <a:rPr lang="it-IT" smtClean="0">
                <a:solidFill>
                  <a:prstClr val="black">
                    <a:tint val="75000"/>
                  </a:prstClr>
                </a:solidFill>
                <a:latin typeface="Calibri"/>
              </a:rPr>
              <a:pPr/>
              <a:t>10/09/18</a:t>
            </a:fld>
            <a:endParaRPr lang="it-IT">
              <a:solidFill>
                <a:prstClr val="black">
                  <a:tint val="75000"/>
                </a:prstClr>
              </a:solidFill>
              <a:latin typeface="Calibri"/>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latin typeface="Calibri"/>
            </a:endParaRPr>
          </a:p>
        </p:txBody>
      </p:sp>
      <p:sp>
        <p:nvSpPr>
          <p:cNvPr id="9" name="Segnaposto numero diapositiva 8"/>
          <p:cNvSpPr>
            <a:spLocks noGrp="1"/>
          </p:cNvSpPr>
          <p:nvPr>
            <p:ph type="sldNum" sz="quarter" idx="12"/>
          </p:nvPr>
        </p:nvSpPr>
        <p:spPr/>
        <p:txBody>
          <a:bodyPr/>
          <a:lstStyle/>
          <a:p>
            <a:fld id="{750B0ED6-2B76-3042-B8D7-596C60A27DC0}"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42008100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2"/>
          <p:cNvSpPr>
            <a:spLocks noGrp="1"/>
          </p:cNvSpPr>
          <p:nvPr>
            <p:ph type="dt" sz="half" idx="10"/>
          </p:nvPr>
        </p:nvSpPr>
        <p:spPr/>
        <p:txBody>
          <a:bodyPr/>
          <a:lstStyle/>
          <a:p>
            <a:fld id="{B5621091-980E-114F-BEA2-8BB4BBCA735B}" type="datetimeFigureOut">
              <a:rPr lang="it-IT" smtClean="0">
                <a:solidFill>
                  <a:prstClr val="black">
                    <a:tint val="75000"/>
                  </a:prstClr>
                </a:solidFill>
                <a:latin typeface="Calibri"/>
              </a:rPr>
              <a:pPr/>
              <a:t>10/09/18</a:t>
            </a:fld>
            <a:endParaRPr lang="it-IT">
              <a:solidFill>
                <a:prstClr val="black">
                  <a:tint val="75000"/>
                </a:prstClr>
              </a:solidFill>
              <a:latin typeface="Calibri"/>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latin typeface="Calibri"/>
            </a:endParaRPr>
          </a:p>
        </p:txBody>
      </p:sp>
      <p:sp>
        <p:nvSpPr>
          <p:cNvPr id="5" name="Segnaposto numero diapositiva 4"/>
          <p:cNvSpPr>
            <a:spLocks noGrp="1"/>
          </p:cNvSpPr>
          <p:nvPr>
            <p:ph type="sldNum" sz="quarter" idx="12"/>
          </p:nvPr>
        </p:nvSpPr>
        <p:spPr/>
        <p:txBody>
          <a:bodyPr/>
          <a:lstStyle/>
          <a:p>
            <a:fld id="{750B0ED6-2B76-3042-B8D7-596C60A27DC0}"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26152742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5621091-980E-114F-BEA2-8BB4BBCA735B}" type="datetimeFigureOut">
              <a:rPr lang="it-IT" smtClean="0">
                <a:solidFill>
                  <a:prstClr val="black">
                    <a:tint val="75000"/>
                  </a:prstClr>
                </a:solidFill>
                <a:latin typeface="Calibri"/>
              </a:rPr>
              <a:pPr/>
              <a:t>10/09/18</a:t>
            </a:fld>
            <a:endParaRPr lang="it-IT">
              <a:solidFill>
                <a:prstClr val="black">
                  <a:tint val="75000"/>
                </a:prstClr>
              </a:solidFill>
              <a:latin typeface="Calibri"/>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latin typeface="Calibri"/>
            </a:endParaRPr>
          </a:p>
        </p:txBody>
      </p:sp>
      <p:sp>
        <p:nvSpPr>
          <p:cNvPr id="4" name="Segnaposto numero diapositiva 3"/>
          <p:cNvSpPr>
            <a:spLocks noGrp="1"/>
          </p:cNvSpPr>
          <p:nvPr>
            <p:ph type="sldNum" sz="quarter" idx="12"/>
          </p:nvPr>
        </p:nvSpPr>
        <p:spPr/>
        <p:txBody>
          <a:bodyPr/>
          <a:lstStyle/>
          <a:p>
            <a:fld id="{750B0ED6-2B76-3042-B8D7-596C60A27DC0}"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14847430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B5621091-980E-114F-BEA2-8BB4BBCA735B}" type="datetimeFigureOut">
              <a:rPr lang="it-IT" smtClean="0">
                <a:solidFill>
                  <a:prstClr val="black">
                    <a:tint val="75000"/>
                  </a:prstClr>
                </a:solidFill>
                <a:latin typeface="Calibri"/>
              </a:rPr>
              <a:pPr/>
              <a:t>10/09/18</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750B0ED6-2B76-3042-B8D7-596C60A27DC0}"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4189376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38643D5-BF2C-294D-8A34-4C63080005A8}" type="datetimeFigureOut">
              <a:rPr lang="it-IT" smtClean="0"/>
              <a:t>10/09/18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DC65739-F093-274C-B467-EB7128CFBD4E}" type="slidenum">
              <a:rPr lang="it-IT" smtClean="0"/>
              <a:t>‹n.›</a:t>
            </a:fld>
            <a:endParaRPr lang="it-IT"/>
          </a:p>
        </p:txBody>
      </p:sp>
    </p:spTree>
    <p:extLst>
      <p:ext uri="{BB962C8B-B14F-4D97-AF65-F5344CB8AC3E}">
        <p14:creationId xmlns:p14="http://schemas.microsoft.com/office/powerpoint/2010/main" val="37088218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B5621091-980E-114F-BEA2-8BB4BBCA735B}" type="datetimeFigureOut">
              <a:rPr lang="it-IT" smtClean="0">
                <a:solidFill>
                  <a:prstClr val="black">
                    <a:tint val="75000"/>
                  </a:prstClr>
                </a:solidFill>
                <a:latin typeface="Calibri"/>
              </a:rPr>
              <a:pPr/>
              <a:t>10/09/18</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750B0ED6-2B76-3042-B8D7-596C60A27DC0}"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21455872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5621091-980E-114F-BEA2-8BB4BBCA735B}" type="datetimeFigureOut">
              <a:rPr lang="it-IT" smtClean="0">
                <a:solidFill>
                  <a:prstClr val="black">
                    <a:tint val="75000"/>
                  </a:prstClr>
                </a:solidFill>
                <a:latin typeface="Calibri"/>
              </a:rPr>
              <a:pPr/>
              <a:t>10/09/18</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750B0ED6-2B76-3042-B8D7-596C60A27DC0}"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35050925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5621091-980E-114F-BEA2-8BB4BBCA735B}" type="datetimeFigureOut">
              <a:rPr lang="it-IT" smtClean="0">
                <a:solidFill>
                  <a:prstClr val="black">
                    <a:tint val="75000"/>
                  </a:prstClr>
                </a:solidFill>
                <a:latin typeface="Calibri"/>
              </a:rPr>
              <a:pPr/>
              <a:t>10/09/18</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750B0ED6-2B76-3042-B8D7-596C60A27DC0}"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37306828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C38643D5-BF2C-294D-8A34-4C63080005A8}" type="datetimeFigureOut">
              <a:rPr lang="it-IT" smtClean="0">
                <a:solidFill>
                  <a:prstClr val="black">
                    <a:tint val="75000"/>
                  </a:prstClr>
                </a:solidFill>
                <a:latin typeface="Calibri"/>
              </a:rPr>
              <a:pPr/>
              <a:t>10/09/18</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4DC65739-F093-274C-B467-EB7128CFBD4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29428597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38643D5-BF2C-294D-8A34-4C63080005A8}" type="datetimeFigureOut">
              <a:rPr lang="it-IT" smtClean="0">
                <a:solidFill>
                  <a:prstClr val="black">
                    <a:tint val="75000"/>
                  </a:prstClr>
                </a:solidFill>
                <a:latin typeface="Calibri"/>
              </a:rPr>
              <a:pPr/>
              <a:t>10/09/18</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4DC65739-F093-274C-B467-EB7128CFBD4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11557036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p>
            <a:fld id="{C38643D5-BF2C-294D-8A34-4C63080005A8}" type="datetimeFigureOut">
              <a:rPr lang="it-IT" smtClean="0">
                <a:solidFill>
                  <a:prstClr val="black">
                    <a:tint val="75000"/>
                  </a:prstClr>
                </a:solidFill>
                <a:latin typeface="Calibri"/>
              </a:rPr>
              <a:pPr/>
              <a:t>10/09/18</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4DC65739-F093-274C-B467-EB7128CFBD4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11978225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C38643D5-BF2C-294D-8A34-4C63080005A8}" type="datetimeFigureOut">
              <a:rPr lang="it-IT" smtClean="0">
                <a:solidFill>
                  <a:prstClr val="black">
                    <a:tint val="75000"/>
                  </a:prstClr>
                </a:solidFill>
                <a:latin typeface="Calibri"/>
              </a:rPr>
              <a:pPr/>
              <a:t>10/09/18</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4DC65739-F093-274C-B467-EB7128CFBD4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30191175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C38643D5-BF2C-294D-8A34-4C63080005A8}" type="datetimeFigureOut">
              <a:rPr lang="it-IT" smtClean="0">
                <a:solidFill>
                  <a:prstClr val="black">
                    <a:tint val="75000"/>
                  </a:prstClr>
                </a:solidFill>
                <a:latin typeface="Calibri"/>
              </a:rPr>
              <a:pPr/>
              <a:t>10/09/18</a:t>
            </a:fld>
            <a:endParaRPr lang="it-IT">
              <a:solidFill>
                <a:prstClr val="black">
                  <a:tint val="75000"/>
                </a:prstClr>
              </a:solidFill>
              <a:latin typeface="Calibri"/>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latin typeface="Calibri"/>
            </a:endParaRPr>
          </a:p>
        </p:txBody>
      </p:sp>
      <p:sp>
        <p:nvSpPr>
          <p:cNvPr id="9" name="Segnaposto numero diapositiva 8"/>
          <p:cNvSpPr>
            <a:spLocks noGrp="1"/>
          </p:cNvSpPr>
          <p:nvPr>
            <p:ph type="sldNum" sz="quarter" idx="12"/>
          </p:nvPr>
        </p:nvSpPr>
        <p:spPr/>
        <p:txBody>
          <a:bodyPr/>
          <a:lstStyle/>
          <a:p>
            <a:fld id="{4DC65739-F093-274C-B467-EB7128CFBD4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19072482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2"/>
          <p:cNvSpPr>
            <a:spLocks noGrp="1"/>
          </p:cNvSpPr>
          <p:nvPr>
            <p:ph type="dt" sz="half" idx="10"/>
          </p:nvPr>
        </p:nvSpPr>
        <p:spPr/>
        <p:txBody>
          <a:bodyPr/>
          <a:lstStyle/>
          <a:p>
            <a:fld id="{C38643D5-BF2C-294D-8A34-4C63080005A8}" type="datetimeFigureOut">
              <a:rPr lang="it-IT" smtClean="0">
                <a:solidFill>
                  <a:prstClr val="black">
                    <a:tint val="75000"/>
                  </a:prstClr>
                </a:solidFill>
                <a:latin typeface="Calibri"/>
              </a:rPr>
              <a:pPr/>
              <a:t>10/09/18</a:t>
            </a:fld>
            <a:endParaRPr lang="it-IT">
              <a:solidFill>
                <a:prstClr val="black">
                  <a:tint val="75000"/>
                </a:prstClr>
              </a:solidFill>
              <a:latin typeface="Calibri"/>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latin typeface="Calibri"/>
            </a:endParaRPr>
          </a:p>
        </p:txBody>
      </p:sp>
      <p:sp>
        <p:nvSpPr>
          <p:cNvPr id="5" name="Segnaposto numero diapositiva 4"/>
          <p:cNvSpPr>
            <a:spLocks noGrp="1"/>
          </p:cNvSpPr>
          <p:nvPr>
            <p:ph type="sldNum" sz="quarter" idx="12"/>
          </p:nvPr>
        </p:nvSpPr>
        <p:spPr/>
        <p:txBody>
          <a:bodyPr/>
          <a:lstStyle/>
          <a:p>
            <a:fld id="{4DC65739-F093-274C-B467-EB7128CFBD4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14228939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C38643D5-BF2C-294D-8A34-4C63080005A8}" type="datetimeFigureOut">
              <a:rPr lang="it-IT" smtClean="0">
                <a:solidFill>
                  <a:prstClr val="black">
                    <a:tint val="75000"/>
                  </a:prstClr>
                </a:solidFill>
                <a:latin typeface="Calibri"/>
              </a:rPr>
              <a:pPr/>
              <a:t>10/09/18</a:t>
            </a:fld>
            <a:endParaRPr lang="it-IT">
              <a:solidFill>
                <a:prstClr val="black">
                  <a:tint val="75000"/>
                </a:prstClr>
              </a:solidFill>
              <a:latin typeface="Calibri"/>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latin typeface="Calibri"/>
            </a:endParaRPr>
          </a:p>
        </p:txBody>
      </p:sp>
      <p:sp>
        <p:nvSpPr>
          <p:cNvPr id="4" name="Segnaposto numero diapositiva 3"/>
          <p:cNvSpPr>
            <a:spLocks noGrp="1"/>
          </p:cNvSpPr>
          <p:nvPr>
            <p:ph type="sldNum" sz="quarter" idx="12"/>
          </p:nvPr>
        </p:nvSpPr>
        <p:spPr/>
        <p:txBody>
          <a:bodyPr/>
          <a:lstStyle/>
          <a:p>
            <a:fld id="{4DC65739-F093-274C-B467-EB7128CFBD4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91769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p>
            <a:fld id="{C38643D5-BF2C-294D-8A34-4C63080005A8}" type="datetimeFigureOut">
              <a:rPr lang="it-IT" smtClean="0"/>
              <a:t>10/09/18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DC65739-F093-274C-B467-EB7128CFBD4E}" type="slidenum">
              <a:rPr lang="it-IT" smtClean="0"/>
              <a:t>‹n.›</a:t>
            </a:fld>
            <a:endParaRPr lang="it-IT"/>
          </a:p>
        </p:txBody>
      </p:sp>
    </p:spTree>
    <p:extLst>
      <p:ext uri="{BB962C8B-B14F-4D97-AF65-F5344CB8AC3E}">
        <p14:creationId xmlns:p14="http://schemas.microsoft.com/office/powerpoint/2010/main" val="40212128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C38643D5-BF2C-294D-8A34-4C63080005A8}" type="datetimeFigureOut">
              <a:rPr lang="it-IT" smtClean="0">
                <a:solidFill>
                  <a:prstClr val="black">
                    <a:tint val="75000"/>
                  </a:prstClr>
                </a:solidFill>
                <a:latin typeface="Calibri"/>
              </a:rPr>
              <a:pPr/>
              <a:t>10/09/18</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4DC65739-F093-274C-B467-EB7128CFBD4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324621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C38643D5-BF2C-294D-8A34-4C63080005A8}" type="datetimeFigureOut">
              <a:rPr lang="it-IT" smtClean="0">
                <a:solidFill>
                  <a:prstClr val="black">
                    <a:tint val="75000"/>
                  </a:prstClr>
                </a:solidFill>
                <a:latin typeface="Calibri"/>
              </a:rPr>
              <a:pPr/>
              <a:t>10/09/18</a:t>
            </a:fld>
            <a:endParaRPr lang="it-IT">
              <a:solidFill>
                <a:prstClr val="black">
                  <a:tint val="75000"/>
                </a:prstClr>
              </a:solidFill>
              <a:latin typeface="Calibri"/>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Calibri"/>
            </a:endParaRPr>
          </a:p>
        </p:txBody>
      </p:sp>
      <p:sp>
        <p:nvSpPr>
          <p:cNvPr id="7" name="Segnaposto numero diapositiva 6"/>
          <p:cNvSpPr>
            <a:spLocks noGrp="1"/>
          </p:cNvSpPr>
          <p:nvPr>
            <p:ph type="sldNum" sz="quarter" idx="12"/>
          </p:nvPr>
        </p:nvSpPr>
        <p:spPr/>
        <p:txBody>
          <a:bodyPr/>
          <a:lstStyle/>
          <a:p>
            <a:fld id="{4DC65739-F093-274C-B467-EB7128CFBD4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31858740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38643D5-BF2C-294D-8A34-4C63080005A8}" type="datetimeFigureOut">
              <a:rPr lang="it-IT" smtClean="0">
                <a:solidFill>
                  <a:prstClr val="black">
                    <a:tint val="75000"/>
                  </a:prstClr>
                </a:solidFill>
                <a:latin typeface="Calibri"/>
              </a:rPr>
              <a:pPr/>
              <a:t>10/09/18</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4DC65739-F093-274C-B467-EB7128CFBD4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15192702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38643D5-BF2C-294D-8A34-4C63080005A8}" type="datetimeFigureOut">
              <a:rPr lang="it-IT" smtClean="0">
                <a:solidFill>
                  <a:prstClr val="black">
                    <a:tint val="75000"/>
                  </a:prstClr>
                </a:solidFill>
                <a:latin typeface="Calibri"/>
              </a:rPr>
              <a:pPr/>
              <a:t>10/09/18</a:t>
            </a:fld>
            <a:endParaRPr lang="it-IT">
              <a:solidFill>
                <a:prstClr val="black">
                  <a:tint val="75000"/>
                </a:prstClr>
              </a:solidFill>
              <a:latin typeface="Calibri"/>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p>
            <a:fld id="{4DC65739-F093-274C-B467-EB7128CFBD4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3829767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C38643D5-BF2C-294D-8A34-4C63080005A8}" type="datetimeFigureOut">
              <a:rPr lang="it-IT" smtClean="0"/>
              <a:t>10/09/18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DC65739-F093-274C-B467-EB7128CFBD4E}" type="slidenum">
              <a:rPr lang="it-IT" smtClean="0"/>
              <a:t>‹n.›</a:t>
            </a:fld>
            <a:endParaRPr lang="it-IT"/>
          </a:p>
        </p:txBody>
      </p:sp>
    </p:spTree>
    <p:extLst>
      <p:ext uri="{BB962C8B-B14F-4D97-AF65-F5344CB8AC3E}">
        <p14:creationId xmlns:p14="http://schemas.microsoft.com/office/powerpoint/2010/main" val="723972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C38643D5-BF2C-294D-8A34-4C63080005A8}" type="datetimeFigureOut">
              <a:rPr lang="it-IT" smtClean="0"/>
              <a:t>10/09/18</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4DC65739-F093-274C-B467-EB7128CFBD4E}" type="slidenum">
              <a:rPr lang="it-IT" smtClean="0"/>
              <a:t>‹n.›</a:t>
            </a:fld>
            <a:endParaRPr lang="it-IT"/>
          </a:p>
        </p:txBody>
      </p:sp>
    </p:spTree>
    <p:extLst>
      <p:ext uri="{BB962C8B-B14F-4D97-AF65-F5344CB8AC3E}">
        <p14:creationId xmlns:p14="http://schemas.microsoft.com/office/powerpoint/2010/main" val="4078803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2"/>
          <p:cNvSpPr>
            <a:spLocks noGrp="1"/>
          </p:cNvSpPr>
          <p:nvPr>
            <p:ph type="dt" sz="half" idx="10"/>
          </p:nvPr>
        </p:nvSpPr>
        <p:spPr/>
        <p:txBody>
          <a:bodyPr/>
          <a:lstStyle/>
          <a:p>
            <a:fld id="{C38643D5-BF2C-294D-8A34-4C63080005A8}" type="datetimeFigureOut">
              <a:rPr lang="it-IT" smtClean="0"/>
              <a:t>10/09/18</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4DC65739-F093-274C-B467-EB7128CFBD4E}" type="slidenum">
              <a:rPr lang="it-IT" smtClean="0"/>
              <a:t>‹n.›</a:t>
            </a:fld>
            <a:endParaRPr lang="it-IT"/>
          </a:p>
        </p:txBody>
      </p:sp>
    </p:spTree>
    <p:extLst>
      <p:ext uri="{BB962C8B-B14F-4D97-AF65-F5344CB8AC3E}">
        <p14:creationId xmlns:p14="http://schemas.microsoft.com/office/powerpoint/2010/main" val="1723212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C38643D5-BF2C-294D-8A34-4C63080005A8}" type="datetimeFigureOut">
              <a:rPr lang="it-IT" smtClean="0"/>
              <a:t>10/09/18</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4DC65739-F093-274C-B467-EB7128CFBD4E}" type="slidenum">
              <a:rPr lang="it-IT" smtClean="0"/>
              <a:t>‹n.›</a:t>
            </a:fld>
            <a:endParaRPr lang="it-IT"/>
          </a:p>
        </p:txBody>
      </p:sp>
    </p:spTree>
    <p:extLst>
      <p:ext uri="{BB962C8B-B14F-4D97-AF65-F5344CB8AC3E}">
        <p14:creationId xmlns:p14="http://schemas.microsoft.com/office/powerpoint/2010/main" val="2290417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C38643D5-BF2C-294D-8A34-4C63080005A8}" type="datetimeFigureOut">
              <a:rPr lang="it-IT" smtClean="0"/>
              <a:t>10/09/18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DC65739-F093-274C-B467-EB7128CFBD4E}" type="slidenum">
              <a:rPr lang="it-IT" smtClean="0"/>
              <a:t>‹n.›</a:t>
            </a:fld>
            <a:endParaRPr lang="it-IT"/>
          </a:p>
        </p:txBody>
      </p:sp>
    </p:spTree>
    <p:extLst>
      <p:ext uri="{BB962C8B-B14F-4D97-AF65-F5344CB8AC3E}">
        <p14:creationId xmlns:p14="http://schemas.microsoft.com/office/powerpoint/2010/main" val="448813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C38643D5-BF2C-294D-8A34-4C63080005A8}" type="datetimeFigureOut">
              <a:rPr lang="it-IT" smtClean="0"/>
              <a:t>10/09/18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DC65739-F093-274C-B467-EB7128CFBD4E}" type="slidenum">
              <a:rPr lang="it-IT" smtClean="0"/>
              <a:t>‹n.›</a:t>
            </a:fld>
            <a:endParaRPr lang="it-IT"/>
          </a:p>
        </p:txBody>
      </p:sp>
    </p:spTree>
    <p:extLst>
      <p:ext uri="{BB962C8B-B14F-4D97-AF65-F5344CB8AC3E}">
        <p14:creationId xmlns:p14="http://schemas.microsoft.com/office/powerpoint/2010/main" val="120693126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stile</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8643D5-BF2C-294D-8A34-4C63080005A8}" type="datetimeFigureOut">
              <a:rPr lang="it-IT" smtClean="0"/>
              <a:t>10/09/18</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C65739-F093-274C-B467-EB7128CFBD4E}" type="slidenum">
              <a:rPr lang="it-IT" smtClean="0"/>
              <a:t>‹n.›</a:t>
            </a:fld>
            <a:endParaRPr lang="it-IT"/>
          </a:p>
        </p:txBody>
      </p:sp>
    </p:spTree>
    <p:extLst>
      <p:ext uri="{BB962C8B-B14F-4D97-AF65-F5344CB8AC3E}">
        <p14:creationId xmlns:p14="http://schemas.microsoft.com/office/powerpoint/2010/main" val="38017701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stile</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621091-980E-114F-BEA2-8BB4BBCA735B}" type="datetimeFigureOut">
              <a:rPr lang="it-IT" smtClean="0">
                <a:solidFill>
                  <a:prstClr val="black">
                    <a:tint val="75000"/>
                  </a:prstClr>
                </a:solidFill>
                <a:latin typeface="Calibri"/>
              </a:rPr>
              <a:pPr/>
              <a:t>10/09/18</a:t>
            </a:fld>
            <a:endParaRPr lang="it-IT">
              <a:solidFill>
                <a:prstClr val="black">
                  <a:tint val="75000"/>
                </a:prstClr>
              </a:solidFill>
              <a:latin typeface="Calibri"/>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0B0ED6-2B76-3042-B8D7-596C60A27DC0}"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2771434139"/>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stile</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8643D5-BF2C-294D-8A34-4C63080005A8}" type="datetimeFigureOut">
              <a:rPr lang="it-IT" smtClean="0">
                <a:solidFill>
                  <a:prstClr val="black">
                    <a:tint val="75000"/>
                  </a:prstClr>
                </a:solidFill>
                <a:latin typeface="Calibri"/>
              </a:rPr>
              <a:pPr/>
              <a:t>10/09/18</a:t>
            </a:fld>
            <a:endParaRPr lang="it-IT">
              <a:solidFill>
                <a:prstClr val="black">
                  <a:tint val="75000"/>
                </a:prstClr>
              </a:solidFill>
              <a:latin typeface="Calibri"/>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C65739-F093-274C-B467-EB7128CFBD4E}" type="slidenum">
              <a:rPr lang="it-IT" smtClean="0">
                <a:solidFill>
                  <a:prstClr val="black">
                    <a:tint val="75000"/>
                  </a:prstClr>
                </a:solidFill>
                <a:latin typeface="Calibri"/>
              </a:rPr>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1114390420"/>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jpg"/><Relationship Id="rId5"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jp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jpg"/><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jpg"/><Relationship Id="rId5" Type="http://schemas.openxmlformats.org/officeDocument/2006/relationships/image" Target="../media/image6.jpg"/><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jpg"/><Relationship Id="rId5" Type="http://schemas.openxmlformats.org/officeDocument/2006/relationships/image" Target="../media/image6.jpg"/><Relationship Id="rId6" Type="http://schemas.openxmlformats.org/officeDocument/2006/relationships/image" Target="../media/image7.jpg"/><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1" Type="http://schemas.openxmlformats.org/officeDocument/2006/relationships/image" Target="../media/image12.jpeg"/><Relationship Id="rId12" Type="http://schemas.microsoft.com/office/2007/relationships/hdphoto" Target="../media/hdphoto5.wdp"/><Relationship Id="rId13" Type="http://schemas.openxmlformats.org/officeDocument/2006/relationships/image" Target="../media/image13.jpeg"/><Relationship Id="rId14" Type="http://schemas.microsoft.com/office/2007/relationships/hdphoto" Target="../media/hdphoto6.wdp"/><Relationship Id="rId15" Type="http://schemas.openxmlformats.org/officeDocument/2006/relationships/image" Target="../media/image14.jpeg"/><Relationship Id="rId16" Type="http://schemas.microsoft.com/office/2007/relationships/hdphoto" Target="../media/hdphoto7.wdp"/><Relationship Id="rId1" Type="http://schemas.openxmlformats.org/officeDocument/2006/relationships/slideLayout" Target="../slideLayouts/slideLayout23.xml"/><Relationship Id="rId2" Type="http://schemas.openxmlformats.org/officeDocument/2006/relationships/notesSlide" Target="../notesSlides/notesSlide7.xml"/><Relationship Id="rId3" Type="http://schemas.openxmlformats.org/officeDocument/2006/relationships/image" Target="../media/image8.jpeg"/><Relationship Id="rId4" Type="http://schemas.microsoft.com/office/2007/relationships/hdphoto" Target="../media/hdphoto1.wdp"/><Relationship Id="rId5" Type="http://schemas.openxmlformats.org/officeDocument/2006/relationships/image" Target="../media/image9.jpeg"/><Relationship Id="rId6" Type="http://schemas.microsoft.com/office/2007/relationships/hdphoto" Target="../media/hdphoto2.wdp"/><Relationship Id="rId7" Type="http://schemas.openxmlformats.org/officeDocument/2006/relationships/image" Target="../media/image10.jpeg"/><Relationship Id="rId8" Type="http://schemas.microsoft.com/office/2007/relationships/hdphoto" Target="../media/hdphoto3.wdp"/><Relationship Id="rId9" Type="http://schemas.openxmlformats.org/officeDocument/2006/relationships/image" Target="../media/image11.jpeg"/><Relationship Id="rId10"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05098"/>
        </a:solidFill>
        <a:effectLst/>
      </p:bgPr>
    </p:bg>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65397" y="1452096"/>
            <a:ext cx="9021740" cy="5405903"/>
          </a:xfrm>
        </p:spPr>
        <p:txBody>
          <a:bodyPr>
            <a:normAutofit fontScale="85000" lnSpcReduction="20000"/>
          </a:bodyPr>
          <a:lstStyle/>
          <a:p>
            <a:pPr algn="l"/>
            <a:r>
              <a:rPr lang="it-IT" sz="2400" dirty="0" smtClean="0">
                <a:solidFill>
                  <a:srgbClr val="22538E"/>
                </a:solidFill>
                <a:latin typeface="+mj-lt"/>
              </a:rPr>
              <a:t> </a:t>
            </a:r>
            <a:r>
              <a:rPr lang="it-IT" sz="2600" dirty="0" smtClean="0">
                <a:solidFill>
                  <a:schemeClr val="bg1"/>
                </a:solidFill>
                <a:latin typeface="+mj-lt"/>
                <a:cs typeface="Comic Sans MS"/>
              </a:rPr>
              <a:t>Una delle </a:t>
            </a:r>
            <a:r>
              <a:rPr lang="it-IT" sz="2600" dirty="0" smtClean="0">
                <a:solidFill>
                  <a:schemeClr val="bg1"/>
                </a:solidFill>
                <a:latin typeface="+mj-lt"/>
                <a:cs typeface="Comic Sans MS"/>
              </a:rPr>
              <a:t>16 </a:t>
            </a:r>
            <a:r>
              <a:rPr lang="it-IT" sz="2600" dirty="0" smtClean="0">
                <a:solidFill>
                  <a:schemeClr val="bg1"/>
                </a:solidFill>
                <a:latin typeface="+mj-lt"/>
                <a:cs typeface="Comic Sans MS"/>
              </a:rPr>
              <a:t>strutture INAF </a:t>
            </a:r>
          </a:p>
          <a:p>
            <a:pPr algn="l"/>
            <a:endParaRPr lang="it-IT" sz="2600" dirty="0">
              <a:solidFill>
                <a:schemeClr val="bg1"/>
              </a:solidFill>
              <a:latin typeface="+mj-lt"/>
              <a:cs typeface="Comic Sans MS"/>
            </a:endParaRPr>
          </a:p>
          <a:p>
            <a:pPr algn="l"/>
            <a:endParaRPr lang="it-IT" sz="2600" dirty="0" smtClean="0">
              <a:solidFill>
                <a:schemeClr val="bg1"/>
              </a:solidFill>
              <a:latin typeface="+mj-lt"/>
              <a:cs typeface="Comic Sans MS"/>
            </a:endParaRPr>
          </a:p>
          <a:p>
            <a:pPr algn="l"/>
            <a:endParaRPr lang="it-IT" sz="2600" dirty="0">
              <a:solidFill>
                <a:schemeClr val="bg1"/>
              </a:solidFill>
              <a:latin typeface="+mj-lt"/>
              <a:cs typeface="Comic Sans MS"/>
            </a:endParaRPr>
          </a:p>
          <a:p>
            <a:pPr algn="l"/>
            <a:endParaRPr lang="it-IT" sz="2600" dirty="0" smtClean="0">
              <a:solidFill>
                <a:schemeClr val="bg1"/>
              </a:solidFill>
              <a:latin typeface="+mj-lt"/>
              <a:cs typeface="Comic Sans MS"/>
            </a:endParaRPr>
          </a:p>
          <a:p>
            <a:pPr algn="l"/>
            <a:endParaRPr lang="it-IT" sz="2600" dirty="0">
              <a:solidFill>
                <a:schemeClr val="bg1"/>
              </a:solidFill>
              <a:latin typeface="+mj-lt"/>
              <a:cs typeface="Comic Sans MS"/>
            </a:endParaRPr>
          </a:p>
          <a:p>
            <a:pPr algn="l"/>
            <a:endParaRPr lang="it-IT" sz="2600" dirty="0" smtClean="0">
              <a:solidFill>
                <a:schemeClr val="bg1"/>
              </a:solidFill>
              <a:latin typeface="+mj-lt"/>
              <a:cs typeface="Comic Sans MS"/>
            </a:endParaRPr>
          </a:p>
          <a:p>
            <a:pPr algn="l"/>
            <a:endParaRPr lang="it-IT" sz="2600" dirty="0" smtClean="0">
              <a:solidFill>
                <a:schemeClr val="bg1"/>
              </a:solidFill>
              <a:latin typeface="+mj-lt"/>
              <a:cs typeface="Comic Sans MS"/>
            </a:endParaRPr>
          </a:p>
          <a:p>
            <a:pPr algn="l"/>
            <a:endParaRPr lang="it-IT" sz="2600" dirty="0" smtClean="0">
              <a:solidFill>
                <a:schemeClr val="bg1"/>
              </a:solidFill>
              <a:latin typeface="+mj-lt"/>
              <a:cs typeface="Comic Sans MS"/>
            </a:endParaRPr>
          </a:p>
          <a:p>
            <a:pPr algn="l"/>
            <a:r>
              <a:rPr lang="it-IT" sz="2600" dirty="0" err="1" smtClean="0">
                <a:solidFill>
                  <a:schemeClr val="bg1"/>
                </a:solidFill>
                <a:latin typeface="+mj-lt"/>
                <a:cs typeface="Comic Sans MS"/>
              </a:rPr>
              <a:t>HQs</a:t>
            </a:r>
            <a:r>
              <a:rPr lang="it-IT" sz="2600" dirty="0" smtClean="0">
                <a:solidFill>
                  <a:schemeClr val="bg1"/>
                </a:solidFill>
                <a:latin typeface="+mj-lt"/>
                <a:cs typeface="Comic Sans MS"/>
              </a:rPr>
              <a:t> a  Catania, all’interno della Cittadella Universitaria</a:t>
            </a:r>
          </a:p>
          <a:p>
            <a:pPr algn="l"/>
            <a:r>
              <a:rPr lang="it-IT" sz="2600" dirty="0">
                <a:solidFill>
                  <a:schemeClr val="bg1"/>
                </a:solidFill>
                <a:latin typeface="+mj-lt"/>
                <a:cs typeface="Comic Sans MS"/>
              </a:rPr>
              <a:t>	</a:t>
            </a:r>
            <a:r>
              <a:rPr lang="it-IT" sz="2600" dirty="0" smtClean="0">
                <a:solidFill>
                  <a:schemeClr val="bg1"/>
                </a:solidFill>
                <a:latin typeface="+mj-lt"/>
                <a:cs typeface="Comic Sans MS"/>
              </a:rPr>
              <a:t>							</a:t>
            </a:r>
            <a:r>
              <a:rPr lang="it-IT" sz="2600" b="1" i="1" dirty="0" smtClean="0">
                <a:solidFill>
                  <a:schemeClr val="bg1"/>
                </a:solidFill>
                <a:latin typeface="+mj-lt"/>
                <a:cs typeface="Comic Sans MS"/>
              </a:rPr>
              <a:t>grande sinergia con UNICT</a:t>
            </a:r>
          </a:p>
          <a:p>
            <a:pPr algn="l"/>
            <a:endParaRPr lang="it-IT" sz="2600" dirty="0" smtClean="0">
              <a:solidFill>
                <a:schemeClr val="bg1"/>
              </a:solidFill>
              <a:latin typeface="+mj-lt"/>
              <a:cs typeface="Comic Sans MS"/>
            </a:endParaRPr>
          </a:p>
          <a:p>
            <a:pPr algn="l"/>
            <a:r>
              <a:rPr lang="it-IT" sz="2600" dirty="0">
                <a:solidFill>
                  <a:schemeClr val="bg1"/>
                </a:solidFill>
                <a:latin typeface="+mj-lt"/>
                <a:cs typeface="Comic Sans MS"/>
              </a:rPr>
              <a:t> </a:t>
            </a:r>
            <a:r>
              <a:rPr lang="it-IT" sz="2600" dirty="0" smtClean="0">
                <a:solidFill>
                  <a:schemeClr val="bg1"/>
                </a:solidFill>
                <a:latin typeface="+mj-lt"/>
                <a:cs typeface="Comic Sans MS"/>
              </a:rPr>
              <a:t>    </a:t>
            </a:r>
            <a:r>
              <a:rPr lang="it-IT" sz="2600" dirty="0">
                <a:solidFill>
                  <a:schemeClr val="bg1"/>
                </a:solidFill>
                <a:latin typeface="+mj-lt"/>
                <a:cs typeface="Comic Sans MS"/>
              </a:rPr>
              <a:t>S</a:t>
            </a:r>
            <a:r>
              <a:rPr lang="it-IT" sz="2600" dirty="0" smtClean="0">
                <a:solidFill>
                  <a:schemeClr val="bg1"/>
                </a:solidFill>
                <a:latin typeface="+mj-lt"/>
                <a:cs typeface="Comic Sans MS"/>
              </a:rPr>
              <a:t>taff   </a:t>
            </a:r>
          </a:p>
          <a:p>
            <a:pPr algn="l"/>
            <a:r>
              <a:rPr lang="it-IT" sz="2600" dirty="0">
                <a:solidFill>
                  <a:schemeClr val="bg1"/>
                </a:solidFill>
                <a:latin typeface="+mj-lt"/>
                <a:cs typeface="Comic Sans MS"/>
              </a:rPr>
              <a:t> </a:t>
            </a:r>
            <a:r>
              <a:rPr lang="it-IT" sz="2600" dirty="0" smtClean="0">
                <a:solidFill>
                  <a:schemeClr val="bg1"/>
                </a:solidFill>
                <a:latin typeface="+mj-lt"/>
                <a:cs typeface="Comic Sans MS"/>
              </a:rPr>
              <a:t>    33 ricercatori  (Astrofisica/Tecnologia)</a:t>
            </a:r>
          </a:p>
          <a:p>
            <a:pPr algn="l"/>
            <a:r>
              <a:rPr lang="it-IT" sz="2600" dirty="0" smtClean="0">
                <a:solidFill>
                  <a:schemeClr val="bg1"/>
                </a:solidFill>
                <a:latin typeface="+mj-lt"/>
                <a:cs typeface="Comic Sans MS"/>
              </a:rPr>
              <a:t>     28 personale tecnico/amministrativo</a:t>
            </a:r>
          </a:p>
          <a:p>
            <a:pPr algn="l"/>
            <a:r>
              <a:rPr lang="it-IT" sz="2600" dirty="0">
                <a:solidFill>
                  <a:schemeClr val="bg1"/>
                </a:solidFill>
                <a:latin typeface="+mj-lt"/>
                <a:cs typeface="Comic Sans MS"/>
              </a:rPr>
              <a:t> </a:t>
            </a:r>
            <a:r>
              <a:rPr lang="it-IT" sz="2600" dirty="0" smtClean="0">
                <a:solidFill>
                  <a:schemeClr val="bg1"/>
                </a:solidFill>
                <a:latin typeface="+mj-lt"/>
                <a:cs typeface="Comic Sans MS"/>
              </a:rPr>
              <a:t>    40  non staff (Studenti di dottorato, borsisti, post-doc…..)</a:t>
            </a:r>
          </a:p>
          <a:p>
            <a:pPr algn="l"/>
            <a:endParaRPr lang="it-IT" sz="2600" dirty="0">
              <a:solidFill>
                <a:schemeClr val="bg1"/>
              </a:solidFill>
              <a:latin typeface="+mj-lt"/>
              <a:cs typeface="Comic Sans MS"/>
            </a:endParaRPr>
          </a:p>
          <a:p>
            <a:pPr algn="l"/>
            <a:endParaRPr lang="it-IT" sz="2600" dirty="0" smtClean="0">
              <a:solidFill>
                <a:schemeClr val="bg1"/>
              </a:solidFill>
              <a:latin typeface="+mj-lt"/>
              <a:cs typeface="Comic Sans MS"/>
            </a:endParaRPr>
          </a:p>
          <a:p>
            <a:pPr algn="l"/>
            <a:endParaRPr lang="it-IT" sz="2400" dirty="0">
              <a:solidFill>
                <a:schemeClr val="bg1"/>
              </a:solidFill>
              <a:latin typeface="Comic Sans MS"/>
              <a:cs typeface="Comic Sans MS"/>
            </a:endParaRPr>
          </a:p>
        </p:txBody>
      </p:sp>
      <p:sp>
        <p:nvSpPr>
          <p:cNvPr id="4" name="Rettangolo 3"/>
          <p:cNvSpPr/>
          <p:nvPr/>
        </p:nvSpPr>
        <p:spPr>
          <a:xfrm>
            <a:off x="14598" y="-17081"/>
            <a:ext cx="9144000" cy="1232116"/>
          </a:xfrm>
          <a:prstGeom prst="rect">
            <a:avLst/>
          </a:prstGeom>
          <a:solidFill>
            <a:srgbClr val="205098"/>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2400" dirty="0" smtClean="0">
                <a:solidFill>
                  <a:prstClr val="white"/>
                </a:solidFill>
                <a:latin typeface="Calibri"/>
                <a:cs typeface="Comic Sans MS"/>
              </a:rPr>
              <a:t>INAF  Osservatorio Astrofisico di Catania </a:t>
            </a:r>
            <a:endParaRPr lang="it-IT" sz="2400" dirty="0">
              <a:solidFill>
                <a:prstClr val="white"/>
              </a:solidFill>
              <a:latin typeface="Calibri"/>
              <a:cs typeface="Comic Sans MS"/>
            </a:endParaRPr>
          </a:p>
        </p:txBody>
      </p:sp>
      <p:pic>
        <p:nvPicPr>
          <p:cNvPr id="5" name="Immagine 4" descr="ina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7703" y="-2481"/>
            <a:ext cx="1230895" cy="1217516"/>
          </a:xfrm>
          <a:prstGeom prst="rect">
            <a:avLst/>
          </a:prstGeom>
        </p:spPr>
      </p:pic>
      <p:pic>
        <p:nvPicPr>
          <p:cNvPr id="6" name="Immagine 5" descr="oact_w1.jpg"/>
          <p:cNvPicPr>
            <a:picLocks noChangeAspect="1"/>
          </p:cNvPicPr>
          <p:nvPr/>
        </p:nvPicPr>
        <p:blipFill rotWithShape="1">
          <a:blip r:embed="rId4">
            <a:extLst>
              <a:ext uri="{28A0092B-C50C-407E-A947-70E740481C1C}">
                <a14:useLocalDpi xmlns:a14="http://schemas.microsoft.com/office/drawing/2010/main" val="0"/>
              </a:ext>
            </a:extLst>
          </a:blip>
          <a:srcRect l="6416" r="4862"/>
          <a:stretch/>
        </p:blipFill>
        <p:spPr>
          <a:xfrm>
            <a:off x="547" y="1"/>
            <a:ext cx="1663658" cy="1215034"/>
          </a:xfrm>
          <a:prstGeom prst="rect">
            <a:avLst/>
          </a:prstGeom>
        </p:spPr>
      </p:pic>
      <p:pic>
        <p:nvPicPr>
          <p:cNvPr id="7" name="Immagine 6" descr="Ss_2_low.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40" y="1910977"/>
            <a:ext cx="9144000" cy="2428875"/>
          </a:xfrm>
          <a:prstGeom prst="rect">
            <a:avLst/>
          </a:prstGeom>
        </p:spPr>
      </p:pic>
    </p:spTree>
    <p:extLst>
      <p:ext uri="{BB962C8B-B14F-4D97-AF65-F5344CB8AC3E}">
        <p14:creationId xmlns:p14="http://schemas.microsoft.com/office/powerpoint/2010/main" val="134882776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05098"/>
        </a:solidFill>
        <a:effectLst/>
      </p:bgPr>
    </p:bg>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65397" y="1452097"/>
            <a:ext cx="9021740" cy="5050298"/>
          </a:xfrm>
        </p:spPr>
        <p:txBody>
          <a:bodyPr>
            <a:normAutofit lnSpcReduction="10000"/>
          </a:bodyPr>
          <a:lstStyle/>
          <a:p>
            <a:pPr algn="l"/>
            <a:r>
              <a:rPr lang="it-IT" sz="2400" dirty="0" smtClean="0">
                <a:solidFill>
                  <a:srgbClr val="22538E"/>
                </a:solidFill>
                <a:latin typeface="+mj-lt"/>
              </a:rPr>
              <a:t> </a:t>
            </a:r>
            <a:r>
              <a:rPr lang="it-IT" sz="2600" dirty="0" smtClean="0">
                <a:solidFill>
                  <a:schemeClr val="bg1"/>
                </a:solidFill>
                <a:latin typeface="+mj-lt"/>
                <a:cs typeface="Comic Sans MS"/>
              </a:rPr>
              <a:t>Una </a:t>
            </a:r>
            <a:r>
              <a:rPr lang="it-IT" sz="2600" smtClean="0">
                <a:solidFill>
                  <a:schemeClr val="bg1"/>
                </a:solidFill>
                <a:latin typeface="+mj-lt"/>
                <a:cs typeface="Comic Sans MS"/>
              </a:rPr>
              <a:t>delle </a:t>
            </a:r>
            <a:r>
              <a:rPr lang="it-IT" sz="2600" smtClean="0">
                <a:solidFill>
                  <a:schemeClr val="bg1"/>
                </a:solidFill>
                <a:latin typeface="+mj-lt"/>
                <a:cs typeface="Comic Sans MS"/>
              </a:rPr>
              <a:t>16 </a:t>
            </a:r>
            <a:r>
              <a:rPr lang="it-IT" sz="2600" dirty="0" smtClean="0">
                <a:solidFill>
                  <a:schemeClr val="bg1"/>
                </a:solidFill>
                <a:latin typeface="+mj-lt"/>
                <a:cs typeface="Comic Sans MS"/>
              </a:rPr>
              <a:t>strutture INAF </a:t>
            </a:r>
          </a:p>
          <a:p>
            <a:pPr algn="l"/>
            <a:endParaRPr lang="it-IT" sz="2600" dirty="0">
              <a:solidFill>
                <a:schemeClr val="bg1"/>
              </a:solidFill>
              <a:latin typeface="+mj-lt"/>
              <a:cs typeface="Comic Sans MS"/>
            </a:endParaRPr>
          </a:p>
          <a:p>
            <a:pPr marL="457200" indent="-457200" algn="l">
              <a:buFont typeface="Arial"/>
              <a:buChar char="•"/>
            </a:pPr>
            <a:r>
              <a:rPr lang="it-IT" sz="2600" dirty="0" err="1" smtClean="0">
                <a:solidFill>
                  <a:schemeClr val="bg1"/>
                </a:solidFill>
                <a:latin typeface="+mj-lt"/>
                <a:cs typeface="Comic Sans MS"/>
              </a:rPr>
              <a:t>HQs</a:t>
            </a:r>
            <a:r>
              <a:rPr lang="it-IT" sz="2600" dirty="0" smtClean="0">
                <a:solidFill>
                  <a:schemeClr val="bg1"/>
                </a:solidFill>
                <a:latin typeface="+mj-lt"/>
                <a:cs typeface="Comic Sans MS"/>
              </a:rPr>
              <a:t> a  Catania, all’interno della Cittadella Universitaria</a:t>
            </a:r>
          </a:p>
          <a:p>
            <a:pPr algn="l"/>
            <a:endParaRPr lang="it-IT" sz="2600" dirty="0" smtClean="0">
              <a:solidFill>
                <a:schemeClr val="bg1"/>
              </a:solidFill>
              <a:latin typeface="+mj-lt"/>
              <a:cs typeface="Comic Sans MS"/>
            </a:endParaRPr>
          </a:p>
          <a:p>
            <a:pPr algn="l"/>
            <a:r>
              <a:rPr lang="it-IT" sz="2600" dirty="0">
                <a:solidFill>
                  <a:schemeClr val="bg1"/>
                </a:solidFill>
                <a:latin typeface="+mj-lt"/>
                <a:cs typeface="Comic Sans MS"/>
              </a:rPr>
              <a:t> </a:t>
            </a:r>
            <a:r>
              <a:rPr lang="it-IT" sz="2600" dirty="0" smtClean="0">
                <a:solidFill>
                  <a:schemeClr val="bg1"/>
                </a:solidFill>
                <a:latin typeface="+mj-lt"/>
                <a:cs typeface="Comic Sans MS"/>
              </a:rPr>
              <a:t>  </a:t>
            </a:r>
          </a:p>
          <a:p>
            <a:pPr algn="l"/>
            <a:endParaRPr lang="it-IT" sz="2600" dirty="0">
              <a:solidFill>
                <a:schemeClr val="bg1"/>
              </a:solidFill>
              <a:latin typeface="+mj-lt"/>
              <a:cs typeface="Comic Sans MS"/>
            </a:endParaRPr>
          </a:p>
          <a:p>
            <a:pPr marL="457200" indent="-457200" algn="l">
              <a:buFont typeface="Arial"/>
              <a:buChar char="•"/>
            </a:pPr>
            <a:r>
              <a:rPr lang="it-IT" sz="2600" dirty="0" smtClean="0">
                <a:solidFill>
                  <a:schemeClr val="bg1"/>
                </a:solidFill>
                <a:latin typeface="+mj-lt"/>
                <a:cs typeface="Comic Sans MS"/>
              </a:rPr>
              <a:t>Sito (G. </a:t>
            </a:r>
            <a:r>
              <a:rPr lang="it-IT" sz="2600" dirty="0" err="1" smtClean="0">
                <a:solidFill>
                  <a:schemeClr val="bg1"/>
                </a:solidFill>
                <a:latin typeface="+mj-lt"/>
                <a:cs typeface="Comic Sans MS"/>
              </a:rPr>
              <a:t>Fracastoro</a:t>
            </a:r>
            <a:r>
              <a:rPr lang="it-IT" sz="2600" dirty="0" smtClean="0">
                <a:solidFill>
                  <a:schemeClr val="bg1"/>
                </a:solidFill>
                <a:latin typeface="+mj-lt"/>
                <a:cs typeface="Comic Sans MS"/>
              </a:rPr>
              <a:t>)  Mt. Etna </a:t>
            </a:r>
            <a:r>
              <a:rPr lang="it-IT" sz="2600" dirty="0">
                <a:solidFill>
                  <a:schemeClr val="bg1"/>
                </a:solidFill>
                <a:latin typeface="+mj-lt"/>
                <a:cs typeface="Comic Sans MS"/>
              </a:rPr>
              <a:t> </a:t>
            </a:r>
            <a:r>
              <a:rPr lang="it-IT" sz="2600" dirty="0" smtClean="0">
                <a:solidFill>
                  <a:schemeClr val="bg1"/>
                </a:solidFill>
                <a:latin typeface="+mj-lt"/>
                <a:cs typeface="Comic Sans MS"/>
              </a:rPr>
              <a:t>(</a:t>
            </a:r>
            <a:r>
              <a:rPr lang="it-IT" sz="2600" b="1" dirty="0">
                <a:solidFill>
                  <a:schemeClr val="bg1"/>
                </a:solidFill>
                <a:latin typeface="+mj-lt"/>
                <a:cs typeface="Comic Sans MS"/>
              </a:rPr>
              <a:t>1735 m </a:t>
            </a:r>
            <a:r>
              <a:rPr lang="it-IT" sz="2600" dirty="0" smtClean="0">
                <a:solidFill>
                  <a:schemeClr val="bg1"/>
                </a:solidFill>
                <a:latin typeface="+mj-lt"/>
                <a:cs typeface="Comic Sans MS"/>
              </a:rPr>
              <a:t>)- </a:t>
            </a:r>
          </a:p>
          <a:p>
            <a:pPr algn="l"/>
            <a:r>
              <a:rPr lang="it-IT" sz="2600" dirty="0">
                <a:solidFill>
                  <a:schemeClr val="bg1"/>
                </a:solidFill>
                <a:latin typeface="+mj-lt"/>
                <a:cs typeface="Comic Sans MS"/>
              </a:rPr>
              <a:t> </a:t>
            </a:r>
            <a:r>
              <a:rPr lang="it-IT" sz="2600" dirty="0" smtClean="0">
                <a:solidFill>
                  <a:schemeClr val="bg1"/>
                </a:solidFill>
                <a:latin typeface="+mj-lt"/>
                <a:cs typeface="Comic Sans MS"/>
              </a:rPr>
              <a:t>     Serra La Nave, operativa dal  1966.</a:t>
            </a:r>
          </a:p>
          <a:p>
            <a:pPr algn="l"/>
            <a:r>
              <a:rPr lang="it-IT" sz="2600" dirty="0">
                <a:solidFill>
                  <a:schemeClr val="bg1"/>
                </a:solidFill>
                <a:latin typeface="+mj-lt"/>
                <a:cs typeface="Comic Sans MS"/>
              </a:rPr>
              <a:t> </a:t>
            </a:r>
            <a:r>
              <a:rPr lang="it-IT" sz="2600" dirty="0" smtClean="0">
                <a:solidFill>
                  <a:schemeClr val="bg1"/>
                </a:solidFill>
                <a:latin typeface="+mj-lt"/>
                <a:cs typeface="Comic Sans MS"/>
              </a:rPr>
              <a:t>     on-site staff  3, </a:t>
            </a:r>
          </a:p>
          <a:p>
            <a:pPr algn="l"/>
            <a:r>
              <a:rPr lang="it-IT" sz="2600" dirty="0" smtClean="0">
                <a:solidFill>
                  <a:schemeClr val="bg1"/>
                </a:solidFill>
                <a:latin typeface="+mj-lt"/>
                <a:cs typeface="Comic Sans MS"/>
              </a:rPr>
              <a:t>                                                        </a:t>
            </a:r>
          </a:p>
          <a:p>
            <a:pPr algn="l"/>
            <a:r>
              <a:rPr lang="it-IT" sz="2400" dirty="0" smtClean="0">
                <a:solidFill>
                  <a:srgbClr val="FFFF00"/>
                </a:solidFill>
                <a:latin typeface="+mj-lt"/>
                <a:cs typeface="Comic Sans MS"/>
              </a:rPr>
              <a:t>      </a:t>
            </a:r>
            <a:r>
              <a:rPr lang="it-IT" sz="2400" u="sng" dirty="0">
                <a:solidFill>
                  <a:srgbClr val="FFFF00"/>
                </a:solidFill>
                <a:latin typeface="+mj-lt"/>
              </a:rPr>
              <a:t>http</a:t>
            </a:r>
            <a:r>
              <a:rPr lang="it-IT" sz="2400" u="sng" dirty="0">
                <a:solidFill>
                  <a:srgbClr val="FFFF00"/>
                </a:solidFill>
              </a:rPr>
              <a:t>://</a:t>
            </a:r>
            <a:r>
              <a:rPr lang="it-IT" sz="2400" u="sng" dirty="0" err="1" smtClean="0">
                <a:solidFill>
                  <a:srgbClr val="FFFF00"/>
                </a:solidFill>
              </a:rPr>
              <a:t>www.oact.inaf.it</a:t>
            </a:r>
            <a:endParaRPr lang="it-IT" sz="2400" dirty="0">
              <a:solidFill>
                <a:srgbClr val="FFFF00"/>
              </a:solidFill>
            </a:endParaRPr>
          </a:p>
          <a:p>
            <a:pPr algn="l"/>
            <a:endParaRPr lang="it-IT" sz="2400" dirty="0">
              <a:solidFill>
                <a:schemeClr val="bg1"/>
              </a:solidFill>
              <a:latin typeface="Comic Sans MS"/>
              <a:cs typeface="Comic Sans MS"/>
            </a:endParaRPr>
          </a:p>
        </p:txBody>
      </p:sp>
      <p:sp>
        <p:nvSpPr>
          <p:cNvPr id="4" name="Rettangolo 3"/>
          <p:cNvSpPr/>
          <p:nvPr/>
        </p:nvSpPr>
        <p:spPr>
          <a:xfrm>
            <a:off x="14598" y="-17081"/>
            <a:ext cx="9144000" cy="1232116"/>
          </a:xfrm>
          <a:prstGeom prst="rect">
            <a:avLst/>
          </a:prstGeom>
          <a:solidFill>
            <a:srgbClr val="205098"/>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2400" dirty="0" smtClean="0">
                <a:solidFill>
                  <a:prstClr val="white"/>
                </a:solidFill>
                <a:cs typeface="Comic Sans MS"/>
              </a:rPr>
              <a:t>INAF  Osservatorio Astrofisico di Catania </a:t>
            </a:r>
            <a:endParaRPr lang="it-IT" sz="2400" dirty="0">
              <a:solidFill>
                <a:prstClr val="white"/>
              </a:solidFill>
              <a:cs typeface="Comic Sans MS"/>
            </a:endParaRPr>
          </a:p>
        </p:txBody>
      </p:sp>
      <p:pic>
        <p:nvPicPr>
          <p:cNvPr id="5" name="Immagine 4" descr="ina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7703" y="-2481"/>
            <a:ext cx="1230895" cy="1217516"/>
          </a:xfrm>
          <a:prstGeom prst="rect">
            <a:avLst/>
          </a:prstGeom>
        </p:spPr>
      </p:pic>
      <p:pic>
        <p:nvPicPr>
          <p:cNvPr id="6" name="Immagine 5" descr="oact_w1.jpg"/>
          <p:cNvPicPr>
            <a:picLocks noChangeAspect="1"/>
          </p:cNvPicPr>
          <p:nvPr/>
        </p:nvPicPr>
        <p:blipFill rotWithShape="1">
          <a:blip r:embed="rId4">
            <a:extLst>
              <a:ext uri="{28A0092B-C50C-407E-A947-70E740481C1C}">
                <a14:useLocalDpi xmlns:a14="http://schemas.microsoft.com/office/drawing/2010/main" val="0"/>
              </a:ext>
            </a:extLst>
          </a:blip>
          <a:srcRect l="6416" r="4862"/>
          <a:stretch/>
        </p:blipFill>
        <p:spPr>
          <a:xfrm>
            <a:off x="547" y="1"/>
            <a:ext cx="1663658" cy="1215034"/>
          </a:xfrm>
          <a:prstGeom prst="rect">
            <a:avLst/>
          </a:prstGeom>
        </p:spPr>
      </p:pic>
    </p:spTree>
    <p:extLst>
      <p:ext uri="{BB962C8B-B14F-4D97-AF65-F5344CB8AC3E}">
        <p14:creationId xmlns:p14="http://schemas.microsoft.com/office/powerpoint/2010/main" val="72135105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546" y="6487191"/>
            <a:ext cx="9143453" cy="369332"/>
          </a:xfrm>
          <a:prstGeom prst="rect">
            <a:avLst/>
          </a:prstGeom>
          <a:noFill/>
        </p:spPr>
        <p:txBody>
          <a:bodyPr wrap="square" rtlCol="0">
            <a:spAutoFit/>
          </a:bodyPr>
          <a:lstStyle/>
          <a:p>
            <a:endParaRPr lang="it-IT" dirty="0">
              <a:solidFill>
                <a:prstClr val="black"/>
              </a:solidFill>
              <a:latin typeface="Comic Sans MS"/>
              <a:cs typeface="Comic Sans MS"/>
            </a:endParaRPr>
          </a:p>
        </p:txBody>
      </p:sp>
      <p:cxnSp>
        <p:nvCxnSpPr>
          <p:cNvPr id="8" name="Connettore 1 7"/>
          <p:cNvCxnSpPr/>
          <p:nvPr/>
        </p:nvCxnSpPr>
        <p:spPr>
          <a:xfrm>
            <a:off x="0" y="566669"/>
            <a:ext cx="9143453" cy="0"/>
          </a:xfrm>
          <a:prstGeom prst="line">
            <a:avLst/>
          </a:prstGeom>
          <a:ln/>
        </p:spPr>
        <p:style>
          <a:lnRef idx="2">
            <a:schemeClr val="accent1"/>
          </a:lnRef>
          <a:fillRef idx="0">
            <a:schemeClr val="accent1"/>
          </a:fillRef>
          <a:effectRef idx="1">
            <a:schemeClr val="accent1"/>
          </a:effectRef>
          <a:fontRef idx="minor">
            <a:schemeClr val="tx1"/>
          </a:fontRef>
        </p:style>
      </p:cxnSp>
      <p:sp>
        <p:nvSpPr>
          <p:cNvPr id="12" name="CasellaDiTesto 11"/>
          <p:cNvSpPr txBox="1"/>
          <p:nvPr/>
        </p:nvSpPr>
        <p:spPr>
          <a:xfrm>
            <a:off x="6846595" y="133010"/>
            <a:ext cx="2102153" cy="400110"/>
          </a:xfrm>
          <a:prstGeom prst="rect">
            <a:avLst/>
          </a:prstGeom>
          <a:noFill/>
        </p:spPr>
        <p:txBody>
          <a:bodyPr wrap="square" rtlCol="0">
            <a:spAutoFit/>
          </a:bodyPr>
          <a:lstStyle/>
          <a:p>
            <a:r>
              <a:rPr lang="it-IT" sz="2000" dirty="0" err="1" smtClean="0">
                <a:solidFill>
                  <a:srgbClr val="22538E"/>
                </a:solidFill>
                <a:latin typeface="Comic Sans MS"/>
                <a:cs typeface="Comic Sans MS"/>
              </a:rPr>
              <a:t>Main</a:t>
            </a:r>
            <a:r>
              <a:rPr lang="it-IT" sz="2000" dirty="0" smtClean="0">
                <a:solidFill>
                  <a:srgbClr val="22538E"/>
                </a:solidFill>
                <a:latin typeface="Comic Sans MS"/>
                <a:cs typeface="Comic Sans MS"/>
              </a:rPr>
              <a:t> </a:t>
            </a:r>
            <a:r>
              <a:rPr lang="it-IT" sz="2000" dirty="0" err="1" smtClean="0">
                <a:solidFill>
                  <a:srgbClr val="22538E"/>
                </a:solidFill>
                <a:latin typeface="Comic Sans MS"/>
                <a:cs typeface="Comic Sans MS"/>
              </a:rPr>
              <a:t>Activities</a:t>
            </a:r>
            <a:endParaRPr lang="it-IT" sz="2000" dirty="0">
              <a:solidFill>
                <a:srgbClr val="22538E"/>
              </a:solidFill>
              <a:latin typeface="Comic Sans MS"/>
              <a:cs typeface="Comic Sans MS"/>
            </a:endParaRPr>
          </a:p>
        </p:txBody>
      </p:sp>
      <p:sp>
        <p:nvSpPr>
          <p:cNvPr id="13" name="CasellaDiTesto 12"/>
          <p:cNvSpPr txBox="1"/>
          <p:nvPr/>
        </p:nvSpPr>
        <p:spPr>
          <a:xfrm>
            <a:off x="637108" y="793325"/>
            <a:ext cx="7914878" cy="5693866"/>
          </a:xfrm>
          <a:prstGeom prst="rect">
            <a:avLst/>
          </a:prstGeom>
          <a:noFill/>
        </p:spPr>
        <p:txBody>
          <a:bodyPr wrap="square" rtlCol="0">
            <a:spAutoFit/>
          </a:bodyPr>
          <a:lstStyle/>
          <a:p>
            <a:r>
              <a:rPr lang="it-IT" sz="2000" dirty="0" smtClean="0">
                <a:solidFill>
                  <a:srgbClr val="22538E"/>
                </a:solidFill>
                <a:latin typeface="Comic Sans MS"/>
                <a:cs typeface="Comic Sans MS"/>
              </a:rPr>
              <a:t>Stellar and Solar </a:t>
            </a:r>
            <a:r>
              <a:rPr lang="it-IT" sz="2000" dirty="0" err="1" smtClean="0">
                <a:solidFill>
                  <a:srgbClr val="22538E"/>
                </a:solidFill>
                <a:latin typeface="Comic Sans MS"/>
                <a:cs typeface="Comic Sans MS"/>
              </a:rPr>
              <a:t>Astrophysics</a:t>
            </a:r>
            <a:r>
              <a:rPr lang="it-IT" sz="2000" dirty="0" smtClean="0">
                <a:solidFill>
                  <a:srgbClr val="22538E"/>
                </a:solidFill>
                <a:latin typeface="Comic Sans MS"/>
                <a:cs typeface="Comic Sans MS"/>
              </a:rPr>
              <a:t>-</a:t>
            </a:r>
            <a:r>
              <a:rPr lang="it-IT" sz="2000" i="1" u="sng" dirty="0" smtClean="0">
                <a:solidFill>
                  <a:srgbClr val="22538E"/>
                </a:solidFill>
                <a:latin typeface="Comic Sans MS"/>
                <a:cs typeface="Comic Sans MS"/>
              </a:rPr>
              <a:t>Active star and stellar </a:t>
            </a:r>
            <a:r>
              <a:rPr lang="it-IT" sz="2000" i="1" u="sng" dirty="0" err="1" smtClean="0">
                <a:solidFill>
                  <a:srgbClr val="22538E"/>
                </a:solidFill>
                <a:latin typeface="Comic Sans MS"/>
                <a:cs typeface="Comic Sans MS"/>
              </a:rPr>
              <a:t>system</a:t>
            </a:r>
            <a:endParaRPr lang="it-IT" sz="2000" i="1" u="sng" dirty="0" smtClean="0">
              <a:solidFill>
                <a:srgbClr val="22538E"/>
              </a:solidFill>
              <a:latin typeface="Comic Sans MS"/>
              <a:cs typeface="Comic Sans MS"/>
            </a:endParaRPr>
          </a:p>
          <a:p>
            <a:r>
              <a:rPr lang="it-IT" sz="2000" dirty="0">
                <a:solidFill>
                  <a:srgbClr val="22538E"/>
                </a:solidFill>
                <a:latin typeface="Comic Sans MS"/>
                <a:cs typeface="Comic Sans MS"/>
              </a:rPr>
              <a:t> </a:t>
            </a:r>
            <a:r>
              <a:rPr lang="it-IT" sz="2000" dirty="0" smtClean="0">
                <a:solidFill>
                  <a:srgbClr val="22538E"/>
                </a:solidFill>
                <a:latin typeface="Comic Sans MS"/>
                <a:cs typeface="Comic Sans MS"/>
              </a:rPr>
              <a:t>                                                 Star </a:t>
            </a:r>
            <a:r>
              <a:rPr lang="it-IT" sz="2000" dirty="0" err="1" smtClean="0">
                <a:solidFill>
                  <a:srgbClr val="22538E"/>
                </a:solidFill>
                <a:latin typeface="Comic Sans MS"/>
                <a:cs typeface="Comic Sans MS"/>
              </a:rPr>
              <a:t>Formation</a:t>
            </a:r>
            <a:r>
              <a:rPr lang="it-IT" sz="2000" dirty="0" smtClean="0">
                <a:solidFill>
                  <a:srgbClr val="22538E"/>
                </a:solidFill>
                <a:latin typeface="Comic Sans MS"/>
                <a:cs typeface="Comic Sans MS"/>
              </a:rPr>
              <a:t> and YSO</a:t>
            </a:r>
          </a:p>
          <a:p>
            <a:endParaRPr lang="it-IT" sz="2000" dirty="0" smtClean="0">
              <a:solidFill>
                <a:srgbClr val="22538E"/>
              </a:solidFill>
              <a:latin typeface="Comic Sans MS"/>
              <a:cs typeface="Comic Sans MS"/>
            </a:endParaRPr>
          </a:p>
          <a:p>
            <a:r>
              <a:rPr lang="it-IT" sz="2000" dirty="0" smtClean="0">
                <a:solidFill>
                  <a:srgbClr val="22538E"/>
                </a:solidFill>
                <a:latin typeface="Comic Sans MS"/>
                <a:cs typeface="Comic Sans MS"/>
              </a:rPr>
              <a:t>Solar </a:t>
            </a:r>
            <a:r>
              <a:rPr lang="it-IT" sz="2000" dirty="0" err="1" smtClean="0">
                <a:solidFill>
                  <a:srgbClr val="22538E"/>
                </a:solidFill>
                <a:latin typeface="Comic Sans MS"/>
                <a:cs typeface="Comic Sans MS"/>
              </a:rPr>
              <a:t>Physics</a:t>
            </a:r>
            <a:endParaRPr lang="it-IT" sz="2000" dirty="0" smtClean="0">
              <a:solidFill>
                <a:srgbClr val="22538E"/>
              </a:solidFill>
              <a:latin typeface="Comic Sans MS"/>
              <a:cs typeface="Comic Sans MS"/>
            </a:endParaRPr>
          </a:p>
          <a:p>
            <a:r>
              <a:rPr lang="it-IT" sz="2000" dirty="0" err="1" smtClean="0">
                <a:solidFill>
                  <a:srgbClr val="22538E"/>
                </a:solidFill>
                <a:latin typeface="Comic Sans MS"/>
                <a:cs typeface="Comic Sans MS"/>
              </a:rPr>
              <a:t>Exoplanets</a:t>
            </a:r>
            <a:endParaRPr lang="it-IT" sz="2000" dirty="0" smtClean="0">
              <a:solidFill>
                <a:srgbClr val="22538E"/>
              </a:solidFill>
              <a:latin typeface="Comic Sans MS"/>
              <a:cs typeface="Comic Sans MS"/>
            </a:endParaRPr>
          </a:p>
          <a:p>
            <a:r>
              <a:rPr lang="it-IT" sz="2000" dirty="0" err="1" smtClean="0">
                <a:solidFill>
                  <a:srgbClr val="22538E"/>
                </a:solidFill>
                <a:latin typeface="Comic Sans MS"/>
                <a:cs typeface="Comic Sans MS"/>
              </a:rPr>
              <a:t>Cosmology</a:t>
            </a:r>
            <a:r>
              <a:rPr lang="it-IT" sz="2000" dirty="0" smtClean="0">
                <a:solidFill>
                  <a:srgbClr val="22538E"/>
                </a:solidFill>
                <a:latin typeface="Comic Sans MS"/>
                <a:cs typeface="Comic Sans MS"/>
              </a:rPr>
              <a:t> and </a:t>
            </a:r>
            <a:r>
              <a:rPr lang="it-IT" sz="2000" dirty="0" err="1" smtClean="0">
                <a:solidFill>
                  <a:srgbClr val="22538E"/>
                </a:solidFill>
                <a:latin typeface="Comic Sans MS"/>
                <a:cs typeface="Comic Sans MS"/>
              </a:rPr>
              <a:t>Computational</a:t>
            </a:r>
            <a:r>
              <a:rPr lang="it-IT" sz="2000" dirty="0" smtClean="0">
                <a:solidFill>
                  <a:srgbClr val="22538E"/>
                </a:solidFill>
                <a:latin typeface="Comic Sans MS"/>
                <a:cs typeface="Comic Sans MS"/>
              </a:rPr>
              <a:t> </a:t>
            </a:r>
            <a:r>
              <a:rPr lang="it-IT" sz="2000" dirty="0" err="1" smtClean="0">
                <a:solidFill>
                  <a:srgbClr val="22538E"/>
                </a:solidFill>
                <a:latin typeface="Comic Sans MS"/>
                <a:cs typeface="Comic Sans MS"/>
              </a:rPr>
              <a:t>Astrophysics</a:t>
            </a:r>
            <a:endParaRPr lang="it-IT" sz="2000" dirty="0" smtClean="0">
              <a:solidFill>
                <a:srgbClr val="22538E"/>
              </a:solidFill>
              <a:latin typeface="Comic Sans MS"/>
              <a:cs typeface="Comic Sans MS"/>
            </a:endParaRPr>
          </a:p>
          <a:p>
            <a:r>
              <a:rPr lang="it-IT" sz="2000" dirty="0" smtClean="0">
                <a:solidFill>
                  <a:srgbClr val="22538E"/>
                </a:solidFill>
                <a:latin typeface="Comic Sans MS"/>
                <a:cs typeface="Comic Sans MS"/>
              </a:rPr>
              <a:t>High </a:t>
            </a:r>
            <a:r>
              <a:rPr lang="it-IT" sz="2000" dirty="0" err="1" smtClean="0">
                <a:solidFill>
                  <a:srgbClr val="22538E"/>
                </a:solidFill>
                <a:latin typeface="Comic Sans MS"/>
                <a:cs typeface="Comic Sans MS"/>
              </a:rPr>
              <a:t>Performace</a:t>
            </a:r>
            <a:r>
              <a:rPr lang="it-IT" sz="2000" dirty="0" smtClean="0">
                <a:solidFill>
                  <a:srgbClr val="22538E"/>
                </a:solidFill>
                <a:latin typeface="Comic Sans MS"/>
                <a:cs typeface="Comic Sans MS"/>
              </a:rPr>
              <a:t> Computing</a:t>
            </a:r>
          </a:p>
          <a:p>
            <a:r>
              <a:rPr lang="it-IT" sz="2000" dirty="0" err="1" smtClean="0">
                <a:solidFill>
                  <a:srgbClr val="22538E"/>
                </a:solidFill>
                <a:latin typeface="Comic Sans MS"/>
                <a:cs typeface="Comic Sans MS"/>
              </a:rPr>
              <a:t>Laboratory</a:t>
            </a:r>
            <a:r>
              <a:rPr lang="it-IT" sz="2000" dirty="0" smtClean="0">
                <a:solidFill>
                  <a:srgbClr val="22538E"/>
                </a:solidFill>
                <a:latin typeface="Comic Sans MS"/>
                <a:cs typeface="Comic Sans MS"/>
              </a:rPr>
              <a:t> for </a:t>
            </a:r>
            <a:r>
              <a:rPr lang="it-IT" sz="2000" dirty="0" err="1" smtClean="0">
                <a:solidFill>
                  <a:srgbClr val="22538E"/>
                </a:solidFill>
                <a:latin typeface="Comic Sans MS"/>
                <a:cs typeface="Comic Sans MS"/>
              </a:rPr>
              <a:t>Experimental</a:t>
            </a:r>
            <a:r>
              <a:rPr lang="it-IT" sz="2000" dirty="0" smtClean="0">
                <a:solidFill>
                  <a:srgbClr val="22538E"/>
                </a:solidFill>
                <a:latin typeface="Comic Sans MS"/>
                <a:cs typeface="Comic Sans MS"/>
              </a:rPr>
              <a:t> </a:t>
            </a:r>
            <a:r>
              <a:rPr lang="it-IT" sz="2000" dirty="0" err="1" smtClean="0">
                <a:solidFill>
                  <a:srgbClr val="22538E"/>
                </a:solidFill>
                <a:latin typeface="Comic Sans MS"/>
                <a:cs typeface="Comic Sans MS"/>
              </a:rPr>
              <a:t>Astrophysics</a:t>
            </a:r>
            <a:endParaRPr lang="it-IT" sz="2000" dirty="0" smtClean="0">
              <a:solidFill>
                <a:srgbClr val="22538E"/>
              </a:solidFill>
              <a:latin typeface="Comic Sans MS"/>
              <a:cs typeface="Comic Sans MS"/>
            </a:endParaRPr>
          </a:p>
          <a:p>
            <a:r>
              <a:rPr lang="it-IT" sz="2000" dirty="0" smtClean="0">
                <a:solidFill>
                  <a:srgbClr val="22538E"/>
                </a:solidFill>
                <a:latin typeface="Comic Sans MS"/>
                <a:cs typeface="Comic Sans MS"/>
              </a:rPr>
              <a:t>Innovative Detectors for </a:t>
            </a:r>
            <a:r>
              <a:rPr lang="it-IT" sz="2000" dirty="0" err="1" smtClean="0">
                <a:solidFill>
                  <a:srgbClr val="22538E"/>
                </a:solidFill>
                <a:latin typeface="Comic Sans MS"/>
                <a:cs typeface="Comic Sans MS"/>
              </a:rPr>
              <a:t>Astrophysics</a:t>
            </a:r>
            <a:endParaRPr lang="it-IT" sz="2000" dirty="0" smtClean="0">
              <a:solidFill>
                <a:srgbClr val="22538E"/>
              </a:solidFill>
              <a:latin typeface="Comic Sans MS"/>
              <a:cs typeface="Comic Sans MS"/>
            </a:endParaRPr>
          </a:p>
          <a:p>
            <a:endParaRPr lang="it-IT" sz="2000" dirty="0" smtClean="0">
              <a:solidFill>
                <a:srgbClr val="22538E"/>
              </a:solidFill>
              <a:latin typeface="Comic Sans MS"/>
              <a:cs typeface="Comic Sans MS"/>
            </a:endParaRPr>
          </a:p>
          <a:p>
            <a:endParaRPr lang="it-IT" sz="2000" dirty="0" smtClean="0">
              <a:solidFill>
                <a:srgbClr val="22538E"/>
              </a:solidFill>
              <a:latin typeface="Comic Sans MS"/>
              <a:cs typeface="Comic Sans MS"/>
            </a:endParaRPr>
          </a:p>
          <a:p>
            <a:pPr marL="342900" indent="-342900">
              <a:buFont typeface="Arial"/>
              <a:buChar char="•"/>
            </a:pPr>
            <a:endParaRPr lang="it-IT" sz="2000" dirty="0">
              <a:solidFill>
                <a:srgbClr val="22538E"/>
              </a:solidFill>
              <a:latin typeface="Comic Sans MS"/>
              <a:cs typeface="Comic Sans MS"/>
            </a:endParaRPr>
          </a:p>
          <a:p>
            <a:r>
              <a:rPr lang="it-IT" sz="2000" dirty="0" smtClean="0">
                <a:solidFill>
                  <a:srgbClr val="22538E"/>
                </a:solidFill>
                <a:latin typeface="Comic Sans MS"/>
                <a:cs typeface="Comic Sans MS"/>
              </a:rPr>
              <a:t>And, more </a:t>
            </a:r>
            <a:r>
              <a:rPr lang="it-IT" sz="2000" dirty="0" err="1" smtClean="0">
                <a:solidFill>
                  <a:srgbClr val="22538E"/>
                </a:solidFill>
                <a:latin typeface="Comic Sans MS"/>
                <a:cs typeface="Comic Sans MS"/>
              </a:rPr>
              <a:t>recently</a:t>
            </a:r>
            <a:r>
              <a:rPr lang="it-IT" sz="2000" dirty="0" smtClean="0">
                <a:solidFill>
                  <a:srgbClr val="22538E"/>
                </a:solidFill>
                <a:latin typeface="Comic Sans MS"/>
                <a:cs typeface="Comic Sans MS"/>
              </a:rPr>
              <a:t> (2006) ….</a:t>
            </a:r>
            <a:r>
              <a:rPr lang="it-IT" sz="2400" dirty="0" err="1" smtClean="0">
                <a:solidFill>
                  <a:srgbClr val="22538E"/>
                </a:solidFill>
                <a:latin typeface="Comic Sans MS"/>
                <a:cs typeface="Comic Sans MS"/>
              </a:rPr>
              <a:t>Radioastronomy</a:t>
            </a:r>
            <a:endParaRPr lang="it-IT" sz="2400" dirty="0" smtClean="0">
              <a:solidFill>
                <a:srgbClr val="22538E"/>
              </a:solidFill>
              <a:latin typeface="Comic Sans MS"/>
              <a:cs typeface="Comic Sans MS"/>
            </a:endParaRPr>
          </a:p>
          <a:p>
            <a:r>
              <a:rPr lang="it-IT" sz="2000" dirty="0" err="1" smtClean="0">
                <a:solidFill>
                  <a:srgbClr val="22538E"/>
                </a:solidFill>
                <a:latin typeface="Comic Sans MS"/>
                <a:cs typeface="Comic Sans MS"/>
              </a:rPr>
              <a:t>group</a:t>
            </a:r>
            <a:r>
              <a:rPr lang="it-IT" sz="2000" dirty="0" smtClean="0">
                <a:solidFill>
                  <a:srgbClr val="22538E"/>
                </a:solidFill>
                <a:latin typeface="Comic Sans MS"/>
                <a:cs typeface="Comic Sans MS"/>
              </a:rPr>
              <a:t> (4 </a:t>
            </a:r>
            <a:r>
              <a:rPr lang="it-IT" sz="2000" dirty="0" err="1" smtClean="0">
                <a:solidFill>
                  <a:srgbClr val="22538E"/>
                </a:solidFill>
                <a:latin typeface="Comic Sans MS"/>
                <a:cs typeface="Comic Sans MS"/>
              </a:rPr>
              <a:t>researchers</a:t>
            </a:r>
            <a:r>
              <a:rPr lang="it-IT" sz="2000" dirty="0" smtClean="0">
                <a:solidFill>
                  <a:srgbClr val="22538E"/>
                </a:solidFill>
                <a:latin typeface="Comic Sans MS"/>
                <a:cs typeface="Comic Sans MS"/>
              </a:rPr>
              <a:t>)  </a:t>
            </a:r>
            <a:r>
              <a:rPr lang="it-IT" sz="2000" dirty="0" err="1" smtClean="0">
                <a:solidFill>
                  <a:srgbClr val="22538E"/>
                </a:solidFill>
                <a:latin typeface="Comic Sans MS"/>
                <a:cs typeface="Comic Sans MS"/>
              </a:rPr>
              <a:t>moved</a:t>
            </a:r>
            <a:r>
              <a:rPr lang="it-IT" sz="2000" dirty="0" smtClean="0">
                <a:solidFill>
                  <a:srgbClr val="22538E"/>
                </a:solidFill>
                <a:latin typeface="Comic Sans MS"/>
                <a:cs typeface="Comic Sans MS"/>
              </a:rPr>
              <a:t> from Noto – (</a:t>
            </a:r>
            <a:r>
              <a:rPr lang="it-IT" sz="2000" dirty="0" err="1" smtClean="0">
                <a:solidFill>
                  <a:srgbClr val="22538E"/>
                </a:solidFill>
                <a:latin typeface="Comic Sans MS"/>
                <a:cs typeface="Comic Sans MS"/>
              </a:rPr>
              <a:t>isolated</a:t>
            </a:r>
            <a:r>
              <a:rPr lang="it-IT" sz="2000" dirty="0" smtClean="0">
                <a:solidFill>
                  <a:srgbClr val="22538E"/>
                </a:solidFill>
                <a:latin typeface="Comic Sans MS"/>
                <a:cs typeface="Comic Sans MS"/>
              </a:rPr>
              <a:t> site)</a:t>
            </a:r>
          </a:p>
          <a:p>
            <a:r>
              <a:rPr lang="it-IT" sz="2000" dirty="0">
                <a:solidFill>
                  <a:srgbClr val="22538E"/>
                </a:solidFill>
                <a:latin typeface="Comic Sans MS"/>
                <a:cs typeface="Comic Sans MS"/>
              </a:rPr>
              <a:t> </a:t>
            </a:r>
            <a:r>
              <a:rPr lang="it-IT" sz="2000" dirty="0" smtClean="0">
                <a:solidFill>
                  <a:srgbClr val="22538E"/>
                </a:solidFill>
                <a:latin typeface="Comic Sans MS"/>
                <a:cs typeface="Comic Sans MS"/>
              </a:rPr>
              <a:t>                                       </a:t>
            </a:r>
          </a:p>
          <a:p>
            <a:r>
              <a:rPr lang="it-IT" sz="2000" dirty="0">
                <a:solidFill>
                  <a:srgbClr val="22538E"/>
                </a:solidFill>
                <a:latin typeface="Comic Sans MS"/>
                <a:cs typeface="Comic Sans MS"/>
              </a:rPr>
              <a:t> </a:t>
            </a:r>
            <a:r>
              <a:rPr lang="it-IT" sz="2000" dirty="0" smtClean="0">
                <a:solidFill>
                  <a:srgbClr val="22538E"/>
                </a:solidFill>
                <a:latin typeface="Comic Sans MS"/>
                <a:cs typeface="Comic Sans MS"/>
              </a:rPr>
              <a:t>                                       -no </a:t>
            </a:r>
            <a:r>
              <a:rPr lang="it-IT" sz="2000" dirty="0" err="1" smtClean="0">
                <a:solidFill>
                  <a:srgbClr val="22538E"/>
                </a:solidFill>
                <a:latin typeface="Comic Sans MS"/>
                <a:cs typeface="Comic Sans MS"/>
              </a:rPr>
              <a:t>interaction</a:t>
            </a:r>
            <a:r>
              <a:rPr lang="it-IT" sz="2000" dirty="0" smtClean="0">
                <a:solidFill>
                  <a:srgbClr val="22538E"/>
                </a:solidFill>
                <a:latin typeface="Comic Sans MS"/>
                <a:cs typeface="Comic Sans MS"/>
              </a:rPr>
              <a:t> with </a:t>
            </a:r>
            <a:r>
              <a:rPr lang="it-IT" sz="2000" dirty="0" err="1" smtClean="0">
                <a:solidFill>
                  <a:srgbClr val="22538E"/>
                </a:solidFill>
                <a:latin typeface="Comic Sans MS"/>
                <a:cs typeface="Comic Sans MS"/>
              </a:rPr>
              <a:t>other</a:t>
            </a:r>
            <a:r>
              <a:rPr lang="it-IT" sz="2000" dirty="0" smtClean="0">
                <a:solidFill>
                  <a:srgbClr val="22538E"/>
                </a:solidFill>
                <a:latin typeface="Comic Sans MS"/>
                <a:cs typeface="Comic Sans MS"/>
              </a:rPr>
              <a:t> INAF </a:t>
            </a:r>
            <a:r>
              <a:rPr lang="it-IT" sz="2000" dirty="0" err="1" smtClean="0">
                <a:solidFill>
                  <a:srgbClr val="22538E"/>
                </a:solidFill>
                <a:latin typeface="Comic Sans MS"/>
                <a:cs typeface="Comic Sans MS"/>
              </a:rPr>
              <a:t>Ins</a:t>
            </a:r>
            <a:r>
              <a:rPr lang="it-IT" sz="2000" dirty="0" smtClean="0">
                <a:solidFill>
                  <a:srgbClr val="22538E"/>
                </a:solidFill>
                <a:latin typeface="Comic Sans MS"/>
                <a:cs typeface="Comic Sans MS"/>
              </a:rPr>
              <a:t>-</a:t>
            </a:r>
          </a:p>
          <a:p>
            <a:r>
              <a:rPr lang="it-IT" sz="2000" dirty="0">
                <a:solidFill>
                  <a:srgbClr val="22538E"/>
                </a:solidFill>
                <a:latin typeface="Comic Sans MS"/>
                <a:cs typeface="Comic Sans MS"/>
              </a:rPr>
              <a:t> </a:t>
            </a:r>
            <a:r>
              <a:rPr lang="it-IT" sz="2000" dirty="0" smtClean="0">
                <a:solidFill>
                  <a:srgbClr val="22538E"/>
                </a:solidFill>
                <a:latin typeface="Comic Sans MS"/>
                <a:cs typeface="Comic Sans MS"/>
              </a:rPr>
              <a:t>                                       -no </a:t>
            </a:r>
            <a:r>
              <a:rPr lang="it-IT" sz="2000" dirty="0" err="1" smtClean="0">
                <a:solidFill>
                  <a:srgbClr val="22538E"/>
                </a:solidFill>
                <a:latin typeface="Comic Sans MS"/>
                <a:cs typeface="Comic Sans MS"/>
              </a:rPr>
              <a:t>interaction</a:t>
            </a:r>
            <a:r>
              <a:rPr lang="it-IT" sz="2000" dirty="0" smtClean="0">
                <a:solidFill>
                  <a:srgbClr val="22538E"/>
                </a:solidFill>
                <a:latin typeface="Comic Sans MS"/>
                <a:cs typeface="Comic Sans MS"/>
              </a:rPr>
              <a:t> with </a:t>
            </a:r>
            <a:r>
              <a:rPr lang="it-IT" sz="2000" dirty="0" err="1" smtClean="0">
                <a:solidFill>
                  <a:srgbClr val="22538E"/>
                </a:solidFill>
                <a:latin typeface="Comic Sans MS"/>
                <a:cs typeface="Comic Sans MS"/>
              </a:rPr>
              <a:t>Universities</a:t>
            </a:r>
            <a:endParaRPr lang="it-IT" sz="2000" dirty="0" smtClean="0">
              <a:solidFill>
                <a:srgbClr val="22538E"/>
              </a:solidFill>
              <a:latin typeface="Comic Sans MS"/>
              <a:cs typeface="Comic Sans MS"/>
            </a:endParaRPr>
          </a:p>
          <a:p>
            <a:pPr marL="342900" indent="-342900">
              <a:buFont typeface="Arial"/>
              <a:buChar char="•"/>
            </a:pPr>
            <a:endParaRPr lang="it-IT" sz="2000" dirty="0">
              <a:solidFill>
                <a:srgbClr val="22538E"/>
              </a:solidFill>
              <a:latin typeface="Comic Sans MS"/>
              <a:cs typeface="Comic Sans MS"/>
            </a:endParaRPr>
          </a:p>
        </p:txBody>
      </p:sp>
      <p:pic>
        <p:nvPicPr>
          <p:cNvPr id="14" name="Segnaposto contenuto 3" descr="foto 2.JPG"/>
          <p:cNvPicPr>
            <a:picLocks noChangeAspect="1"/>
          </p:cNvPicPr>
          <p:nvPr/>
        </p:nvPicPr>
        <p:blipFill rotWithShape="1">
          <a:blip r:embed="rId3">
            <a:extLst>
              <a:ext uri="{28A0092B-C50C-407E-A947-70E740481C1C}">
                <a14:useLocalDpi xmlns:a14="http://schemas.microsoft.com/office/drawing/2010/main" val="0"/>
              </a:ext>
            </a:extLst>
          </a:blip>
          <a:srcRect l="8495" t="13183" r="12437" b="12798"/>
          <a:stretch/>
        </p:blipFill>
        <p:spPr>
          <a:xfrm>
            <a:off x="-198720" y="0"/>
            <a:ext cx="9385200" cy="6894000"/>
          </a:xfrm>
          <a:prstGeom prst="rect">
            <a:avLst/>
          </a:prstGeom>
        </p:spPr>
      </p:pic>
    </p:spTree>
    <p:extLst>
      <p:ext uri="{BB962C8B-B14F-4D97-AF65-F5344CB8AC3E}">
        <p14:creationId xmlns:p14="http://schemas.microsoft.com/office/powerpoint/2010/main" val="389412620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descr="foto 2.JPG"/>
          <p:cNvPicPr>
            <a:picLocks noGrp="1" noChangeAspect="1"/>
          </p:cNvPicPr>
          <p:nvPr>
            <p:ph idx="1"/>
          </p:nvPr>
        </p:nvPicPr>
        <p:blipFill rotWithShape="1">
          <a:blip r:embed="rId3">
            <a:extLst>
              <a:ext uri="{28A0092B-C50C-407E-A947-70E740481C1C}">
                <a14:useLocalDpi xmlns:a14="http://schemas.microsoft.com/office/drawing/2010/main" val="0"/>
              </a:ext>
            </a:extLst>
          </a:blip>
          <a:srcRect l="8495" t="13183" r="12437" b="12798"/>
          <a:stretch/>
        </p:blipFill>
        <p:spPr>
          <a:xfrm>
            <a:off x="-198720" y="0"/>
            <a:ext cx="9385200" cy="6894000"/>
          </a:xfrm>
        </p:spPr>
      </p:pic>
      <p:pic>
        <p:nvPicPr>
          <p:cNvPr id="5" name="Immagine 4" descr="Cup_91_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2653" y="0"/>
            <a:ext cx="4410800" cy="3308100"/>
          </a:xfrm>
          <a:prstGeom prst="rect">
            <a:avLst/>
          </a:prstGeom>
        </p:spPr>
      </p:pic>
      <p:sp>
        <p:nvSpPr>
          <p:cNvPr id="3" name="CasellaDiTesto 2"/>
          <p:cNvSpPr txBox="1"/>
          <p:nvPr/>
        </p:nvSpPr>
        <p:spPr>
          <a:xfrm>
            <a:off x="5118100" y="2959100"/>
            <a:ext cx="700658" cy="369332"/>
          </a:xfrm>
          <a:prstGeom prst="rect">
            <a:avLst/>
          </a:prstGeom>
          <a:noFill/>
        </p:spPr>
        <p:txBody>
          <a:bodyPr wrap="none" rtlCol="0">
            <a:spAutoFit/>
          </a:bodyPr>
          <a:lstStyle/>
          <a:p>
            <a:r>
              <a:rPr lang="it-IT" dirty="0" smtClean="0">
                <a:solidFill>
                  <a:srgbClr val="FFFFFF"/>
                </a:solidFill>
                <a:latin typeface="Calibri"/>
              </a:rPr>
              <a:t>91cm</a:t>
            </a:r>
            <a:endParaRPr lang="it-IT" dirty="0">
              <a:solidFill>
                <a:srgbClr val="FFFFFF"/>
              </a:solidFill>
              <a:latin typeface="Calibri"/>
            </a:endParaRPr>
          </a:p>
        </p:txBody>
      </p:sp>
    </p:spTree>
    <p:extLst>
      <p:ext uri="{BB962C8B-B14F-4D97-AF65-F5344CB8AC3E}">
        <p14:creationId xmlns:p14="http://schemas.microsoft.com/office/powerpoint/2010/main" val="397466742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descr="foto 2.JPG"/>
          <p:cNvPicPr>
            <a:picLocks noGrp="1" noChangeAspect="1"/>
          </p:cNvPicPr>
          <p:nvPr>
            <p:ph idx="1"/>
          </p:nvPr>
        </p:nvPicPr>
        <p:blipFill rotWithShape="1">
          <a:blip r:embed="rId3">
            <a:extLst>
              <a:ext uri="{28A0092B-C50C-407E-A947-70E740481C1C}">
                <a14:useLocalDpi xmlns:a14="http://schemas.microsoft.com/office/drawing/2010/main" val="0"/>
              </a:ext>
            </a:extLst>
          </a:blip>
          <a:srcRect l="8495" t="13183" r="12437" b="12798"/>
          <a:stretch/>
        </p:blipFill>
        <p:spPr>
          <a:xfrm>
            <a:off x="-198720" y="0"/>
            <a:ext cx="9385200" cy="6894000"/>
          </a:xfrm>
        </p:spPr>
      </p:pic>
      <p:pic>
        <p:nvPicPr>
          <p:cNvPr id="5" name="Immagine 4" descr="Cup_91_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2653" y="0"/>
            <a:ext cx="4410800" cy="3308100"/>
          </a:xfrm>
          <a:prstGeom prst="rect">
            <a:avLst/>
          </a:prstGeom>
        </p:spPr>
      </p:pic>
      <p:pic>
        <p:nvPicPr>
          <p:cNvPr id="6" name="Immagine 5" descr="Meade_06.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1431" y="3427096"/>
            <a:ext cx="4572569" cy="3429427"/>
          </a:xfrm>
          <a:prstGeom prst="rect">
            <a:avLst/>
          </a:prstGeom>
        </p:spPr>
      </p:pic>
      <p:sp>
        <p:nvSpPr>
          <p:cNvPr id="8" name="CasellaDiTesto 7"/>
          <p:cNvSpPr txBox="1"/>
          <p:nvPr/>
        </p:nvSpPr>
        <p:spPr>
          <a:xfrm>
            <a:off x="4767771" y="6121400"/>
            <a:ext cx="2795732" cy="646331"/>
          </a:xfrm>
          <a:prstGeom prst="rect">
            <a:avLst/>
          </a:prstGeom>
          <a:noFill/>
        </p:spPr>
        <p:txBody>
          <a:bodyPr wrap="none" rtlCol="0">
            <a:spAutoFit/>
          </a:bodyPr>
          <a:lstStyle/>
          <a:p>
            <a:r>
              <a:rPr lang="it-IT" dirty="0" smtClean="0">
                <a:solidFill>
                  <a:srgbClr val="FFFFFF"/>
                </a:solidFill>
                <a:latin typeface="Calibri"/>
              </a:rPr>
              <a:t>60 cm-</a:t>
            </a:r>
            <a:r>
              <a:rPr lang="it-IT" dirty="0" err="1" smtClean="0">
                <a:solidFill>
                  <a:srgbClr val="FFFFFF"/>
                </a:solidFill>
                <a:latin typeface="Calibri"/>
              </a:rPr>
              <a:t>Robotic</a:t>
            </a:r>
            <a:r>
              <a:rPr lang="it-IT" dirty="0" smtClean="0">
                <a:solidFill>
                  <a:srgbClr val="FFFFFF"/>
                </a:solidFill>
                <a:latin typeface="Calibri"/>
              </a:rPr>
              <a:t> </a:t>
            </a:r>
            <a:r>
              <a:rPr lang="it-IT" dirty="0" err="1" smtClean="0">
                <a:solidFill>
                  <a:srgbClr val="FFFFFF"/>
                </a:solidFill>
                <a:latin typeface="Calibri"/>
              </a:rPr>
              <a:t>Telescope</a:t>
            </a:r>
            <a:endParaRPr lang="it-IT" dirty="0" smtClean="0">
              <a:solidFill>
                <a:srgbClr val="FFFFFF"/>
              </a:solidFill>
              <a:latin typeface="Calibri"/>
            </a:endParaRPr>
          </a:p>
          <a:p>
            <a:r>
              <a:rPr lang="it-IT" dirty="0" smtClean="0">
                <a:solidFill>
                  <a:srgbClr val="FFFFFF"/>
                </a:solidFill>
                <a:latin typeface="Calibri"/>
              </a:rPr>
              <a:t>40 cm   </a:t>
            </a:r>
            <a:r>
              <a:rPr lang="it-IT" dirty="0" err="1" smtClean="0">
                <a:solidFill>
                  <a:srgbClr val="FFFFFF"/>
                </a:solidFill>
                <a:latin typeface="Calibri"/>
              </a:rPr>
              <a:t>Outreach</a:t>
            </a:r>
            <a:r>
              <a:rPr lang="it-IT" dirty="0" smtClean="0">
                <a:solidFill>
                  <a:srgbClr val="FFFFFF"/>
                </a:solidFill>
                <a:latin typeface="Calibri"/>
              </a:rPr>
              <a:t> </a:t>
            </a:r>
            <a:r>
              <a:rPr lang="it-IT" dirty="0" err="1" smtClean="0">
                <a:solidFill>
                  <a:srgbClr val="FFFFFF"/>
                </a:solidFill>
                <a:latin typeface="Calibri"/>
              </a:rPr>
              <a:t>telescope</a:t>
            </a:r>
            <a:endParaRPr lang="it-IT" dirty="0">
              <a:solidFill>
                <a:srgbClr val="FFFFFF"/>
              </a:solidFill>
              <a:latin typeface="Calibri"/>
            </a:endParaRPr>
          </a:p>
        </p:txBody>
      </p:sp>
    </p:spTree>
    <p:extLst>
      <p:ext uri="{BB962C8B-B14F-4D97-AF65-F5344CB8AC3E}">
        <p14:creationId xmlns:p14="http://schemas.microsoft.com/office/powerpoint/2010/main" val="44683548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descr="foto 2.JPG"/>
          <p:cNvPicPr>
            <a:picLocks noGrp="1" noChangeAspect="1"/>
          </p:cNvPicPr>
          <p:nvPr>
            <p:ph idx="1"/>
          </p:nvPr>
        </p:nvPicPr>
        <p:blipFill rotWithShape="1">
          <a:blip r:embed="rId3">
            <a:extLst>
              <a:ext uri="{28A0092B-C50C-407E-A947-70E740481C1C}">
                <a14:useLocalDpi xmlns:a14="http://schemas.microsoft.com/office/drawing/2010/main" val="0"/>
              </a:ext>
            </a:extLst>
          </a:blip>
          <a:srcRect l="8495" t="13183" r="12437" b="12798"/>
          <a:stretch/>
        </p:blipFill>
        <p:spPr>
          <a:xfrm>
            <a:off x="-198720" y="0"/>
            <a:ext cx="9385200" cy="6894000"/>
          </a:xfrm>
        </p:spPr>
      </p:pic>
      <p:pic>
        <p:nvPicPr>
          <p:cNvPr id="5" name="Immagine 4" descr="Cup_91_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3200" y="0"/>
            <a:ext cx="4410800" cy="3308100"/>
          </a:xfrm>
          <a:prstGeom prst="rect">
            <a:avLst/>
          </a:prstGeom>
        </p:spPr>
      </p:pic>
      <p:pic>
        <p:nvPicPr>
          <p:cNvPr id="6" name="Immagine 5" descr="Meade_06.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3357" y="3188540"/>
            <a:ext cx="4890643" cy="3667983"/>
          </a:xfrm>
          <a:prstGeom prst="rect">
            <a:avLst/>
          </a:prstGeom>
        </p:spPr>
      </p:pic>
      <p:pic>
        <p:nvPicPr>
          <p:cNvPr id="7" name="Immagine 6" descr="10661847_10205049174818582_2352886887780192415_o.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527" y="0"/>
            <a:ext cx="4570884" cy="6858000"/>
          </a:xfrm>
          <a:prstGeom prst="rect">
            <a:avLst/>
          </a:prstGeom>
        </p:spPr>
      </p:pic>
      <p:sp>
        <p:nvSpPr>
          <p:cNvPr id="3" name="CasellaDiTesto 2"/>
          <p:cNvSpPr txBox="1"/>
          <p:nvPr/>
        </p:nvSpPr>
        <p:spPr>
          <a:xfrm>
            <a:off x="1720242" y="6197600"/>
            <a:ext cx="2591274" cy="369332"/>
          </a:xfrm>
          <a:prstGeom prst="rect">
            <a:avLst/>
          </a:prstGeom>
          <a:noFill/>
        </p:spPr>
        <p:txBody>
          <a:bodyPr wrap="none" rtlCol="0">
            <a:spAutoFit/>
          </a:bodyPr>
          <a:lstStyle/>
          <a:p>
            <a:r>
              <a:rPr lang="it-IT" dirty="0" smtClean="0">
                <a:solidFill>
                  <a:srgbClr val="FFFFFF"/>
                </a:solidFill>
                <a:latin typeface="Calibri"/>
              </a:rPr>
              <a:t>ASTRI: SST-CTA </a:t>
            </a:r>
            <a:r>
              <a:rPr lang="it-IT" dirty="0" err="1" smtClean="0">
                <a:solidFill>
                  <a:srgbClr val="FFFFFF"/>
                </a:solidFill>
                <a:latin typeface="Calibri"/>
              </a:rPr>
              <a:t>prototype</a:t>
            </a:r>
            <a:endParaRPr lang="it-IT" dirty="0">
              <a:solidFill>
                <a:srgbClr val="FFFFFF"/>
              </a:solidFill>
              <a:latin typeface="Calibri"/>
            </a:endParaRPr>
          </a:p>
        </p:txBody>
      </p:sp>
    </p:spTree>
    <p:extLst>
      <p:ext uri="{BB962C8B-B14F-4D97-AF65-F5344CB8AC3E}">
        <p14:creationId xmlns:p14="http://schemas.microsoft.com/office/powerpoint/2010/main" val="108546206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05098"/>
        </a:solidFill>
        <a:effectLst/>
      </p:bgPr>
    </p:bg>
    <p:spTree>
      <p:nvGrpSpPr>
        <p:cNvPr id="1" name=""/>
        <p:cNvGrpSpPr/>
        <p:nvPr/>
      </p:nvGrpSpPr>
      <p:grpSpPr>
        <a:xfrm>
          <a:off x="0" y="0"/>
          <a:ext cx="0" cy="0"/>
          <a:chOff x="0" y="0"/>
          <a:chExt cx="0" cy="0"/>
        </a:xfrm>
      </p:grpSpPr>
      <p:pic>
        <p:nvPicPr>
          <p:cNvPr id="6" name="Immagine 5" descr="Catania_.jpg"/>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artisticGlowEdges/>
                    </a14:imgEffect>
                  </a14:imgLayer>
                </a14:imgProps>
              </a:ext>
              <a:ext uri="{28A0092B-C50C-407E-A947-70E740481C1C}">
                <a14:useLocalDpi xmlns:a14="http://schemas.microsoft.com/office/drawing/2010/main" val="0"/>
              </a:ext>
            </a:extLst>
          </a:blip>
          <a:srcRect t="5700" b="44371"/>
          <a:stretch/>
        </p:blipFill>
        <p:spPr>
          <a:xfrm>
            <a:off x="2144254" y="31476"/>
            <a:ext cx="5620120" cy="964239"/>
          </a:xfrm>
          <a:prstGeom prst="rect">
            <a:avLst/>
          </a:prstGeom>
        </p:spPr>
      </p:pic>
      <p:pic>
        <p:nvPicPr>
          <p:cNvPr id="4" name="Immagine 3" descr="duomo_Catania.jpg"/>
          <p:cNvPicPr>
            <a:picLocks noChangeAspect="1"/>
          </p:cNvPicPr>
          <p:nvPr/>
        </p:nvPicPr>
        <p:blipFill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artisticGlowEdges/>
                    </a14:imgEffect>
                  </a14:imgLayer>
                </a14:imgProps>
              </a:ext>
              <a:ext uri="{28A0092B-C50C-407E-A947-70E740481C1C}">
                <a14:useLocalDpi xmlns:a14="http://schemas.microsoft.com/office/drawing/2010/main" val="0"/>
              </a:ext>
            </a:extLst>
          </a:blip>
          <a:srcRect l="4337" t="16587" r="39023" b="34565"/>
          <a:stretch/>
        </p:blipFill>
        <p:spPr>
          <a:xfrm>
            <a:off x="0" y="0"/>
            <a:ext cx="2144253" cy="973234"/>
          </a:xfrm>
          <a:prstGeom prst="rect">
            <a:avLst/>
          </a:prstGeom>
        </p:spPr>
      </p:pic>
      <p:pic>
        <p:nvPicPr>
          <p:cNvPr id="5" name="Immagine 4" descr="duomo_Catania.jpg"/>
          <p:cNvPicPr>
            <a:picLocks noChangeAspect="1"/>
          </p:cNvPicPr>
          <p:nvPr/>
        </p:nvPicPr>
        <p:blipFill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artisticGlowEdges/>
                    </a14:imgEffect>
                  </a14:imgLayer>
                </a14:imgProps>
              </a:ext>
              <a:ext uri="{28A0092B-C50C-407E-A947-70E740481C1C}">
                <a14:useLocalDpi xmlns:a14="http://schemas.microsoft.com/office/drawing/2010/main" val="0"/>
              </a:ext>
            </a:extLst>
          </a:blip>
          <a:srcRect l="61506" r="7056" b="44341"/>
          <a:stretch/>
        </p:blipFill>
        <p:spPr>
          <a:xfrm>
            <a:off x="7737875" y="16495"/>
            <a:ext cx="1406125" cy="979220"/>
          </a:xfrm>
          <a:prstGeom prst="rect">
            <a:avLst/>
          </a:prstGeom>
        </p:spPr>
      </p:pic>
      <p:pic>
        <p:nvPicPr>
          <p:cNvPr id="3" name="Immagine 2" descr="SKA_dish_mid_africa_closeup1.full.jpg"/>
          <p:cNvPicPr>
            <a:picLocks noChangeAspect="1"/>
          </p:cNvPicPr>
          <p:nvPr/>
        </p:nvPicPr>
        <p:blipFill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artisticGlowEdges/>
                    </a14:imgEffect>
                    <a14:imgEffect>
                      <a14:saturation sat="0"/>
                    </a14:imgEffect>
                  </a14:imgLayer>
                </a14:imgProps>
              </a:ext>
              <a:ext uri="{28A0092B-C50C-407E-A947-70E740481C1C}">
                <a14:useLocalDpi xmlns:a14="http://schemas.microsoft.com/office/drawing/2010/main" val="0"/>
              </a:ext>
            </a:extLst>
          </a:blip>
          <a:srcRect l="32711" t="27003" b="18138"/>
          <a:stretch/>
        </p:blipFill>
        <p:spPr>
          <a:xfrm>
            <a:off x="7798942" y="5750307"/>
            <a:ext cx="1343397" cy="1095244"/>
          </a:xfrm>
          <a:prstGeom prst="rect">
            <a:avLst/>
          </a:prstGeom>
        </p:spPr>
      </p:pic>
      <p:pic>
        <p:nvPicPr>
          <p:cNvPr id="7" name="Immagine 6" descr="IMG_3465.jpg"/>
          <p:cNvPicPr>
            <a:picLocks noChangeAspect="1"/>
          </p:cNvPicPr>
          <p:nvPr/>
        </p:nvPicPr>
        <p:blipFill rotWithShape="1">
          <a:blip r:embed="rId9">
            <a:duotone>
              <a:schemeClr val="accent1">
                <a:shade val="45000"/>
                <a:satMod val="135000"/>
              </a:schemeClr>
              <a:prstClr val="white"/>
            </a:duotone>
            <a:extLst>
              <a:ext uri="{BEBA8EAE-BF5A-486C-A8C5-ECC9F3942E4B}">
                <a14:imgProps xmlns:a14="http://schemas.microsoft.com/office/drawing/2010/main">
                  <a14:imgLayer r:embed="rId10">
                    <a14:imgEffect>
                      <a14:artisticGlowEdges/>
                    </a14:imgEffect>
                  </a14:imgLayer>
                </a14:imgProps>
              </a:ext>
              <a:ext uri="{28A0092B-C50C-407E-A947-70E740481C1C}">
                <a14:useLocalDpi xmlns:a14="http://schemas.microsoft.com/office/drawing/2010/main" val="0"/>
              </a:ext>
            </a:extLst>
          </a:blip>
          <a:srcRect t="7914" b="21827"/>
          <a:stretch/>
        </p:blipFill>
        <p:spPr>
          <a:xfrm>
            <a:off x="7821382" y="964539"/>
            <a:ext cx="1316430" cy="1385643"/>
          </a:xfrm>
          <a:prstGeom prst="rect">
            <a:avLst/>
          </a:prstGeom>
        </p:spPr>
      </p:pic>
      <p:pic>
        <p:nvPicPr>
          <p:cNvPr id="8" name="Immagine 7" descr="SolarOrbiter_illustration.jpg"/>
          <p:cNvPicPr>
            <a:picLocks noChangeAspect="1"/>
          </p:cNvPicPr>
          <p:nvPr/>
        </p:nvPicPr>
        <p:blipFill>
          <a:blip r:embed="rId11">
            <a:duotone>
              <a:schemeClr val="accent1">
                <a:shade val="45000"/>
                <a:satMod val="135000"/>
              </a:schemeClr>
              <a:prstClr val="white"/>
            </a:duotone>
            <a:extLst>
              <a:ext uri="{BEBA8EAE-BF5A-486C-A8C5-ECC9F3942E4B}">
                <a14:imgProps xmlns:a14="http://schemas.microsoft.com/office/drawing/2010/main">
                  <a14:imgLayer r:embed="rId12">
                    <a14:imgEffect>
                      <a14:artisticGlowEdges/>
                    </a14:imgEffect>
                  </a14:imgLayer>
                </a14:imgProps>
              </a:ext>
              <a:ext uri="{28A0092B-C50C-407E-A947-70E740481C1C}">
                <a14:useLocalDpi xmlns:a14="http://schemas.microsoft.com/office/drawing/2010/main" val="0"/>
              </a:ext>
            </a:extLst>
          </a:blip>
          <a:stretch>
            <a:fillRect/>
          </a:stretch>
        </p:blipFill>
        <p:spPr>
          <a:xfrm>
            <a:off x="7806530" y="4776506"/>
            <a:ext cx="1340187" cy="947409"/>
          </a:xfrm>
          <a:prstGeom prst="rect">
            <a:avLst/>
          </a:prstGeom>
        </p:spPr>
      </p:pic>
      <p:pic>
        <p:nvPicPr>
          <p:cNvPr id="9" name="Immagine 8" descr="Gaia.jpg"/>
          <p:cNvPicPr>
            <a:picLocks noChangeAspect="1"/>
          </p:cNvPicPr>
          <p:nvPr/>
        </p:nvPicPr>
        <p:blipFill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artisticGlowEdges/>
                    </a14:imgEffect>
                  </a14:imgLayer>
                </a14:imgProps>
              </a:ext>
              <a:ext uri="{28A0092B-C50C-407E-A947-70E740481C1C}">
                <a14:useLocalDpi xmlns:a14="http://schemas.microsoft.com/office/drawing/2010/main" val="0"/>
              </a:ext>
            </a:extLst>
          </a:blip>
          <a:srcRect l="6488" r="7582"/>
          <a:stretch/>
        </p:blipFill>
        <p:spPr>
          <a:xfrm>
            <a:off x="7813573" y="3620337"/>
            <a:ext cx="1333145" cy="1163323"/>
          </a:xfrm>
          <a:prstGeom prst="rect">
            <a:avLst/>
          </a:prstGeom>
        </p:spPr>
      </p:pic>
      <p:pic>
        <p:nvPicPr>
          <p:cNvPr id="10" name="Immagine 9" descr="PLATO_EADS_THALES_ALENIA.jpg"/>
          <p:cNvPicPr>
            <a:picLocks noChangeAspect="1"/>
          </p:cNvPicPr>
          <p:nvPr/>
        </p:nvPicPr>
        <p:blipFill>
          <a:blip r:embed="rId15">
            <a:duotone>
              <a:schemeClr val="accent1">
                <a:shade val="45000"/>
                <a:satMod val="135000"/>
              </a:schemeClr>
              <a:prstClr val="white"/>
            </a:duotone>
            <a:extLst>
              <a:ext uri="{BEBA8EAE-BF5A-486C-A8C5-ECC9F3942E4B}">
                <a14:imgProps xmlns:a14="http://schemas.microsoft.com/office/drawing/2010/main">
                  <a14:imgLayer r:embed="rId16">
                    <a14:imgEffect>
                      <a14:artisticGlowEdges/>
                    </a14:imgEffect>
                  </a14:imgLayer>
                </a14:imgProps>
              </a:ext>
              <a:ext uri="{28A0092B-C50C-407E-A947-70E740481C1C}">
                <a14:useLocalDpi xmlns:a14="http://schemas.microsoft.com/office/drawing/2010/main" val="0"/>
              </a:ext>
            </a:extLst>
          </a:blip>
          <a:stretch>
            <a:fillRect/>
          </a:stretch>
        </p:blipFill>
        <p:spPr>
          <a:xfrm>
            <a:off x="7821382" y="2317192"/>
            <a:ext cx="1319639" cy="1319639"/>
          </a:xfrm>
          <a:prstGeom prst="rect">
            <a:avLst/>
          </a:prstGeom>
        </p:spPr>
      </p:pic>
      <p:sp>
        <p:nvSpPr>
          <p:cNvPr id="12" name="CasellaDiTesto 11"/>
          <p:cNvSpPr txBox="1"/>
          <p:nvPr/>
        </p:nvSpPr>
        <p:spPr>
          <a:xfrm>
            <a:off x="14941" y="1085361"/>
            <a:ext cx="7737875" cy="5878532"/>
          </a:xfrm>
          <a:prstGeom prst="rect">
            <a:avLst/>
          </a:prstGeom>
          <a:noFill/>
        </p:spPr>
        <p:txBody>
          <a:bodyPr wrap="square" rtlCol="0">
            <a:spAutoFit/>
          </a:bodyPr>
          <a:lstStyle/>
          <a:p>
            <a:r>
              <a:rPr lang="it-IT" sz="2400" dirty="0" smtClean="0">
                <a:solidFill>
                  <a:srgbClr val="FFFFFF"/>
                </a:solidFill>
                <a:latin typeface="+mj-lt"/>
                <a:cs typeface="Comic Sans MS"/>
              </a:rPr>
              <a:t>Fisica Solare   e   Astrofisica Stellare</a:t>
            </a:r>
          </a:p>
          <a:p>
            <a:endParaRPr lang="it-IT" sz="2400" dirty="0">
              <a:solidFill>
                <a:srgbClr val="FFFFFF"/>
              </a:solidFill>
              <a:latin typeface="+mj-lt"/>
              <a:cs typeface="Comic Sans MS"/>
            </a:endParaRPr>
          </a:p>
          <a:p>
            <a:r>
              <a:rPr lang="it-IT" sz="2200" dirty="0" smtClean="0">
                <a:solidFill>
                  <a:srgbClr val="FFFFFF"/>
                </a:solidFill>
                <a:latin typeface="+mj-lt"/>
                <a:cs typeface="Comic Sans MS"/>
              </a:rPr>
              <a:t>Formazione Stellare</a:t>
            </a:r>
          </a:p>
          <a:p>
            <a:r>
              <a:rPr lang="it-IT" sz="2200" dirty="0" err="1" smtClean="0">
                <a:solidFill>
                  <a:srgbClr val="FFFFFF"/>
                </a:solidFill>
                <a:latin typeface="+mj-lt"/>
                <a:cs typeface="Comic Sans MS"/>
              </a:rPr>
              <a:t>Esopianeti</a:t>
            </a:r>
            <a:endParaRPr lang="it-IT" sz="2200" dirty="0" smtClean="0">
              <a:solidFill>
                <a:srgbClr val="FFFFFF"/>
              </a:solidFill>
              <a:latin typeface="+mj-lt"/>
              <a:cs typeface="Comic Sans MS"/>
            </a:endParaRPr>
          </a:p>
          <a:p>
            <a:r>
              <a:rPr lang="it-IT" sz="2200" dirty="0" smtClean="0">
                <a:solidFill>
                  <a:srgbClr val="FFFFFF"/>
                </a:solidFill>
                <a:latin typeface="+mj-lt"/>
                <a:cs typeface="Comic Sans MS"/>
              </a:rPr>
              <a:t>Cosmologia</a:t>
            </a:r>
          </a:p>
          <a:p>
            <a:r>
              <a:rPr lang="it-IT" sz="2200" dirty="0" smtClean="0">
                <a:solidFill>
                  <a:srgbClr val="FFFFFF"/>
                </a:solidFill>
                <a:latin typeface="+mj-lt"/>
                <a:cs typeface="Comic Sans MS"/>
              </a:rPr>
              <a:t>Tecnologie Informatiche</a:t>
            </a:r>
          </a:p>
          <a:p>
            <a:r>
              <a:rPr lang="it-IT" sz="2200" dirty="0" smtClean="0">
                <a:solidFill>
                  <a:srgbClr val="FFFFFF"/>
                </a:solidFill>
                <a:latin typeface="+mj-lt"/>
                <a:cs typeface="Comic Sans MS"/>
              </a:rPr>
              <a:t>Simulazioni numeriche</a:t>
            </a:r>
          </a:p>
          <a:p>
            <a:r>
              <a:rPr lang="it-IT" sz="2200" dirty="0" smtClean="0">
                <a:solidFill>
                  <a:srgbClr val="FFFFFF"/>
                </a:solidFill>
                <a:latin typeface="+mj-lt"/>
                <a:cs typeface="Comic Sans MS"/>
              </a:rPr>
              <a:t>Astrobiologia</a:t>
            </a:r>
          </a:p>
          <a:p>
            <a:r>
              <a:rPr lang="it-IT" sz="2200" dirty="0" smtClean="0">
                <a:solidFill>
                  <a:srgbClr val="FFFFFF"/>
                </a:solidFill>
                <a:latin typeface="+mj-lt"/>
                <a:cs typeface="Comic Sans MS"/>
              </a:rPr>
              <a:t>Radioastronomia</a:t>
            </a:r>
          </a:p>
          <a:p>
            <a:r>
              <a:rPr lang="it-IT" sz="2200" dirty="0" smtClean="0">
                <a:solidFill>
                  <a:srgbClr val="FFFFFF"/>
                </a:solidFill>
                <a:latin typeface="+mj-lt"/>
                <a:cs typeface="Comic Sans MS"/>
              </a:rPr>
              <a:t>Astrofisica delle alte energie</a:t>
            </a:r>
          </a:p>
          <a:p>
            <a:r>
              <a:rPr lang="it-IT" sz="2200" dirty="0" smtClean="0">
                <a:solidFill>
                  <a:srgbClr val="FFFFFF"/>
                </a:solidFill>
                <a:latin typeface="+mj-lt"/>
                <a:cs typeface="Comic Sans MS"/>
              </a:rPr>
              <a:t>Laboratori: Nuovi rivelatori per l’Astrofisica</a:t>
            </a:r>
          </a:p>
          <a:p>
            <a:r>
              <a:rPr lang="it-IT" sz="2200" dirty="0">
                <a:solidFill>
                  <a:srgbClr val="FFFFFF"/>
                </a:solidFill>
                <a:latin typeface="+mj-lt"/>
                <a:cs typeface="Comic Sans MS"/>
              </a:rPr>
              <a:t> </a:t>
            </a:r>
            <a:r>
              <a:rPr lang="it-IT" sz="2200" dirty="0" smtClean="0">
                <a:solidFill>
                  <a:srgbClr val="FFFFFF"/>
                </a:solidFill>
                <a:latin typeface="+mj-lt"/>
                <a:cs typeface="Comic Sans MS"/>
              </a:rPr>
              <a:t>                    Studio dei materiali presenti in ambienti cosmici</a:t>
            </a:r>
          </a:p>
          <a:p>
            <a:r>
              <a:rPr lang="it-IT" sz="2200" dirty="0">
                <a:solidFill>
                  <a:srgbClr val="FFFFFF"/>
                </a:solidFill>
                <a:latin typeface="+mj-lt"/>
                <a:cs typeface="Comic Sans MS"/>
              </a:rPr>
              <a:t> </a:t>
            </a:r>
            <a:r>
              <a:rPr lang="it-IT" sz="2200" dirty="0" smtClean="0">
                <a:solidFill>
                  <a:srgbClr val="FFFFFF"/>
                </a:solidFill>
                <a:latin typeface="+mj-lt"/>
                <a:cs typeface="Comic Sans MS"/>
              </a:rPr>
              <a:t>                    Supporto ai grossi progetti nazionali e </a:t>
            </a:r>
          </a:p>
          <a:p>
            <a:r>
              <a:rPr lang="it-IT" sz="2200" dirty="0">
                <a:solidFill>
                  <a:srgbClr val="FFFFFF"/>
                </a:solidFill>
                <a:latin typeface="+mj-lt"/>
                <a:cs typeface="Comic Sans MS"/>
              </a:rPr>
              <a:t> </a:t>
            </a:r>
            <a:r>
              <a:rPr lang="it-IT" sz="2200" dirty="0" smtClean="0">
                <a:solidFill>
                  <a:srgbClr val="FFFFFF"/>
                </a:solidFill>
                <a:latin typeface="+mj-lt"/>
                <a:cs typeface="Comic Sans MS"/>
              </a:rPr>
              <a:t>                                                               internazionali</a:t>
            </a:r>
          </a:p>
          <a:p>
            <a:endParaRPr lang="it-IT" sz="2200" b="1" dirty="0" smtClean="0">
              <a:solidFill>
                <a:srgbClr val="FFFFFF"/>
              </a:solidFill>
              <a:latin typeface="+mj-lt"/>
              <a:cs typeface="Comic Sans MS"/>
            </a:endParaRPr>
          </a:p>
          <a:p>
            <a:r>
              <a:rPr lang="it-IT" sz="2200" b="1" dirty="0" smtClean="0">
                <a:solidFill>
                  <a:srgbClr val="FFFFFF"/>
                </a:solidFill>
                <a:latin typeface="+mj-lt"/>
                <a:cs typeface="Comic Sans MS"/>
              </a:rPr>
              <a:t>Attività di didattica e divulgazione </a:t>
            </a:r>
          </a:p>
          <a:p>
            <a:endParaRPr lang="it-IT" sz="2000" dirty="0">
              <a:solidFill>
                <a:srgbClr val="FFFFFF"/>
              </a:solidFill>
              <a:latin typeface="Comic Sans MS"/>
              <a:cs typeface="Comic Sans MS"/>
            </a:endParaRPr>
          </a:p>
        </p:txBody>
      </p:sp>
    </p:spTree>
    <p:extLst>
      <p:ext uri="{BB962C8B-B14F-4D97-AF65-F5344CB8AC3E}">
        <p14:creationId xmlns:p14="http://schemas.microsoft.com/office/powerpoint/2010/main" val="164460566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8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6721</TotalTime>
  <Words>349</Words>
  <Application>Microsoft Macintosh PowerPoint</Application>
  <PresentationFormat>Presentazione su schermo (4:3)</PresentationFormat>
  <Paragraphs>77</Paragraphs>
  <Slides>7</Slides>
  <Notes>7</Notes>
  <HiddenSlides>0</HiddenSlides>
  <MMClips>0</MMClips>
  <ScaleCrop>false</ScaleCrop>
  <HeadingPairs>
    <vt:vector size="4" baseType="variant">
      <vt:variant>
        <vt:lpstr>Tema</vt:lpstr>
      </vt:variant>
      <vt:variant>
        <vt:i4>3</vt:i4>
      </vt:variant>
      <vt:variant>
        <vt:lpstr>Titoli diapositive</vt:lpstr>
      </vt:variant>
      <vt:variant>
        <vt:i4>7</vt:i4>
      </vt:variant>
    </vt:vector>
  </HeadingPairs>
  <TitlesOfParts>
    <vt:vector size="10" baseType="lpstr">
      <vt:lpstr>Tema di Office</vt:lpstr>
      <vt:lpstr>3_Tema di Office</vt:lpstr>
      <vt:lpstr>8_Tema di Office</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Company>INAF-OACT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Grazia Umana</dc:creator>
  <cp:lastModifiedBy>Grazia Umana</cp:lastModifiedBy>
  <cp:revision>314</cp:revision>
  <dcterms:created xsi:type="dcterms:W3CDTF">2014-12-29T12:04:03Z</dcterms:created>
  <dcterms:modified xsi:type="dcterms:W3CDTF">2018-09-10T10:53:06Z</dcterms:modified>
</cp:coreProperties>
</file>