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1" r:id="rId2"/>
    <p:sldId id="276" r:id="rId3"/>
    <p:sldId id="273" r:id="rId4"/>
    <p:sldId id="275" r:id="rId5"/>
    <p:sldId id="274" r:id="rId6"/>
    <p:sldId id="279" r:id="rId7"/>
    <p:sldId id="277" r:id="rId8"/>
    <p:sldId id="280" r:id="rId9"/>
    <p:sldId id="278" r:id="rId10"/>
    <p:sldId id="283" r:id="rId11"/>
    <p:sldId id="281" r:id="rId12"/>
    <p:sldId id="282" r:id="rId13"/>
    <p:sldId id="284" r:id="rId14"/>
    <p:sldId id="285" r:id="rId15"/>
    <p:sldId id="287" r:id="rId16"/>
    <p:sldId id="270" r:id="rId17"/>
    <p:sldId id="288" r:id="rId18"/>
    <p:sldId id="272" r:id="rId19"/>
    <p:sldId id="289" r:id="rId20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00"/>
    <a:srgbClr val="FFFF00"/>
    <a:srgbClr val="3EC408"/>
    <a:srgbClr val="FF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0873" autoAdjust="0"/>
  </p:normalViewPr>
  <p:slideViewPr>
    <p:cSldViewPr>
      <p:cViewPr varScale="1">
        <p:scale>
          <a:sx n="77" d="100"/>
          <a:sy n="77" d="100"/>
        </p:scale>
        <p:origin x="18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F5B370-5E66-4294-8BF7-D9F0697160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F5B370-5E66-4294-8BF7-D9F0697160DD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052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Questo è il totale del comprensorio della sede di Merate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F5B370-5E66-4294-8BF7-D9F0697160DD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915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Prima stesura della fibra da 1 </a:t>
            </a:r>
            <a:r>
              <a:rPr lang="it-IT"/>
              <a:t>Gbit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F5B370-5E66-4294-8BF7-D9F0697160DD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59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5B370-5E66-4294-8BF7-D9F0697160DD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F5B370-5E66-4294-8BF7-D9F0697160DD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691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03DA1-D63E-45CB-9E6D-9F398AD68E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A6824-A767-489E-8630-4929882925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6FFAA-203B-4F15-A905-9F32FC6649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67F06-42D4-427F-8CA3-08CD342928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99E2F-7A6F-4F1D-8873-4BC43329AD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6423E-6BDA-4C98-B412-F6385331EB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70C3D-8F62-4900-8AEC-E21768FC63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C244D-C095-4F85-94D2-CFA6F05DAD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01185-BACA-4F83-BCF3-7A0A803842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3FC66-167F-488A-8EA0-B6FCCBDE81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D26C5-E6CC-45E2-B148-3FEC629192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D75949-3355-4F6A-9F53-2C01984B92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2151F4-8368-F242-AAEE-C919F0E2688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0020"/>
            <a:ext cx="159512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age1image3848128">
            <a:extLst>
              <a:ext uri="{FF2B5EF4-FFF2-40B4-BE49-F238E27FC236}">
                <a16:creationId xmlns:a16="http://schemas.microsoft.com/office/drawing/2014/main" id="{5888CACC-26DC-E941-8A30-E4BA852F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99381"/>
            <a:ext cx="5451872" cy="25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16544C-A2A2-9148-A5F1-681CD9938E92}"/>
              </a:ext>
            </a:extLst>
          </p:cNvPr>
          <p:cNvSpPr txBox="1"/>
          <p:nvPr/>
        </p:nvSpPr>
        <p:spPr>
          <a:xfrm>
            <a:off x="496358" y="638132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ICT Workshop 2018 Catania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8D2E4D-4FE6-894E-8EE4-5F3F373C71E9}"/>
              </a:ext>
            </a:extLst>
          </p:cNvPr>
          <p:cNvSpPr txBox="1"/>
          <p:nvPr/>
        </p:nvSpPr>
        <p:spPr>
          <a:xfrm>
            <a:off x="6226084" y="6381327"/>
            <a:ext cx="217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10-14 settembre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4845C07-0F8E-214E-B8F7-A1015CC33E27}"/>
              </a:ext>
            </a:extLst>
          </p:cNvPr>
          <p:cNvSpPr txBox="1"/>
          <p:nvPr/>
        </p:nvSpPr>
        <p:spPr>
          <a:xfrm>
            <a:off x="905064" y="2193821"/>
            <a:ext cx="7267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Ristrutturazione della rete locale della sede di Merate dell’INAF-Osservatorio Astronomico di Brera</a:t>
            </a:r>
          </a:p>
        </p:txBody>
      </p:sp>
    </p:spTree>
    <p:extLst>
      <p:ext uri="{BB962C8B-B14F-4D97-AF65-F5344CB8AC3E}">
        <p14:creationId xmlns:p14="http://schemas.microsoft.com/office/powerpoint/2010/main" val="3765864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2151F4-8368-F242-AAEE-C919F0E268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0020"/>
            <a:ext cx="159512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age1image3848128">
            <a:extLst>
              <a:ext uri="{FF2B5EF4-FFF2-40B4-BE49-F238E27FC236}">
                <a16:creationId xmlns:a16="http://schemas.microsoft.com/office/drawing/2014/main" id="{5888CACC-26DC-E941-8A30-E4BA852F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99381"/>
            <a:ext cx="5451872" cy="25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16544C-A2A2-9148-A5F1-681CD9938E92}"/>
              </a:ext>
            </a:extLst>
          </p:cNvPr>
          <p:cNvSpPr txBox="1"/>
          <p:nvPr/>
        </p:nvSpPr>
        <p:spPr>
          <a:xfrm>
            <a:off x="496358" y="638132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ICT Workshop 2018 Catania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8D2E4D-4FE6-894E-8EE4-5F3F373C71E9}"/>
              </a:ext>
            </a:extLst>
          </p:cNvPr>
          <p:cNvSpPr txBox="1"/>
          <p:nvPr/>
        </p:nvSpPr>
        <p:spPr>
          <a:xfrm>
            <a:off x="6226084" y="6381327"/>
            <a:ext cx="217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10-14 settembre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639C7B-DD9A-CC4D-B2F9-149D8FD854E3}"/>
              </a:ext>
            </a:extLst>
          </p:cNvPr>
          <p:cNvSpPr txBox="1"/>
          <p:nvPr/>
        </p:nvSpPr>
        <p:spPr>
          <a:xfrm>
            <a:off x="938332" y="2193821"/>
            <a:ext cx="72673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Durante tutto questo periodo il nostro collegamento verso la rete geografica ci veniva fornito dal GARR con velocità crescenti fino ad arrivare ai 100+100 </a:t>
            </a:r>
            <a:r>
              <a:rPr lang="it-IT" sz="3600" b="1" i="1" dirty="0" err="1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Mbit</a:t>
            </a:r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/</a:t>
            </a:r>
            <a:r>
              <a:rPr lang="it-IT" sz="3600" b="1" i="1" dirty="0" err="1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s</a:t>
            </a:r>
            <a:endParaRPr lang="it-IT" sz="3600" b="1" i="1" dirty="0">
              <a:latin typeface="AppleGothic" pitchFamily="2" charset="-127"/>
              <a:ea typeface="AppleGothic" pitchFamily="2" charset="-127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73417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2151F4-8368-F242-AAEE-C919F0E268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0020"/>
            <a:ext cx="159512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age1image3848128">
            <a:extLst>
              <a:ext uri="{FF2B5EF4-FFF2-40B4-BE49-F238E27FC236}">
                <a16:creationId xmlns:a16="http://schemas.microsoft.com/office/drawing/2014/main" id="{5888CACC-26DC-E941-8A30-E4BA852F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99381"/>
            <a:ext cx="5451872" cy="25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16544C-A2A2-9148-A5F1-681CD9938E92}"/>
              </a:ext>
            </a:extLst>
          </p:cNvPr>
          <p:cNvSpPr txBox="1"/>
          <p:nvPr/>
        </p:nvSpPr>
        <p:spPr>
          <a:xfrm>
            <a:off x="496358" y="638132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ICT Workshop 2018 Catania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8D2E4D-4FE6-894E-8EE4-5F3F373C71E9}"/>
              </a:ext>
            </a:extLst>
          </p:cNvPr>
          <p:cNvSpPr txBox="1"/>
          <p:nvPr/>
        </p:nvSpPr>
        <p:spPr>
          <a:xfrm>
            <a:off x="6226084" y="6381327"/>
            <a:ext cx="217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10-14 settembre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639C7B-DD9A-CC4D-B2F9-149D8FD854E3}"/>
              </a:ext>
            </a:extLst>
          </p:cNvPr>
          <p:cNvSpPr txBox="1"/>
          <p:nvPr/>
        </p:nvSpPr>
        <p:spPr>
          <a:xfrm>
            <a:off x="938332" y="2193821"/>
            <a:ext cx="7267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Intanto le necessità dei gruppi di ricerca coinvolti in vari progetti internazionali erano notevolmente aumentati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B31F931-C11A-F44E-BC0A-943AC18B3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02" y="4571002"/>
            <a:ext cx="1689100" cy="7747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DCD9192-D034-3D46-9313-61A7617B7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886" y="4811947"/>
            <a:ext cx="2387600" cy="15875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1F706C6-5953-BB49-ADCA-0EA7FA2967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08" y="5260138"/>
            <a:ext cx="1625600" cy="6604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AF982AF-3A1A-A34F-A07F-ECF755F330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68" y="5046507"/>
            <a:ext cx="1371600" cy="13716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0E05EF2-6E0B-B349-B063-07CDE81497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7568" y="4612965"/>
            <a:ext cx="1704564" cy="32272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A0563A8-6112-E04E-9E5E-C341F4253F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071" y="4302793"/>
            <a:ext cx="1845597" cy="72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09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2151F4-8368-F242-AAEE-C919F0E268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0020"/>
            <a:ext cx="159512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age1image3848128">
            <a:extLst>
              <a:ext uri="{FF2B5EF4-FFF2-40B4-BE49-F238E27FC236}">
                <a16:creationId xmlns:a16="http://schemas.microsoft.com/office/drawing/2014/main" id="{5888CACC-26DC-E941-8A30-E4BA852F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99381"/>
            <a:ext cx="5451872" cy="25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16544C-A2A2-9148-A5F1-681CD9938E92}"/>
              </a:ext>
            </a:extLst>
          </p:cNvPr>
          <p:cNvSpPr txBox="1"/>
          <p:nvPr/>
        </p:nvSpPr>
        <p:spPr>
          <a:xfrm>
            <a:off x="496358" y="638132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ICT Workshop 2018 Catania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8D2E4D-4FE6-894E-8EE4-5F3F373C71E9}"/>
              </a:ext>
            </a:extLst>
          </p:cNvPr>
          <p:cNvSpPr txBox="1"/>
          <p:nvPr/>
        </p:nvSpPr>
        <p:spPr>
          <a:xfrm>
            <a:off x="6226084" y="6381327"/>
            <a:ext cx="217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10-14 settembre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639C7B-DD9A-CC4D-B2F9-149D8FD854E3}"/>
              </a:ext>
            </a:extLst>
          </p:cNvPr>
          <p:cNvSpPr txBox="1"/>
          <p:nvPr/>
        </p:nvSpPr>
        <p:spPr>
          <a:xfrm>
            <a:off x="938332" y="2193821"/>
            <a:ext cx="7267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.....e partivano i lavori per il collegamento ad 1 </a:t>
            </a:r>
            <a:r>
              <a:rPr lang="it-IT" sz="3600" b="1" i="1" dirty="0" err="1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Gbit</a:t>
            </a:r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/</a:t>
            </a:r>
            <a:r>
              <a:rPr lang="it-IT" sz="3600" b="1" i="1" dirty="0" err="1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s</a:t>
            </a:r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 alla rete geografica (GARR)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B1963F6-F700-4C45-8039-E629666CE892}"/>
              </a:ext>
            </a:extLst>
          </p:cNvPr>
          <p:cNvSpPr txBox="1"/>
          <p:nvPr/>
        </p:nvSpPr>
        <p:spPr>
          <a:xfrm>
            <a:off x="1403648" y="4149080"/>
            <a:ext cx="62919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Service info </a:t>
            </a:r>
          </a:p>
          <a:p>
            <a:r>
              <a:rPr lang="it-IT" sz="1600" dirty="0"/>
              <a:t>Service </a:t>
            </a:r>
            <a:r>
              <a:rPr lang="it-IT" sz="1600" dirty="0" err="1"/>
              <a:t>name</a:t>
            </a:r>
            <a:r>
              <a:rPr lang="it-IT" sz="1600" dirty="0"/>
              <a:t> Service </a:t>
            </a:r>
            <a:r>
              <a:rPr lang="it-IT" sz="1600" dirty="0" err="1"/>
              <a:t>type</a:t>
            </a:r>
            <a:r>
              <a:rPr lang="it-IT" sz="1600" dirty="0"/>
              <a:t> Network </a:t>
            </a:r>
            <a:r>
              <a:rPr lang="it-IT" sz="1600" dirty="0" err="1"/>
              <a:t>type</a:t>
            </a:r>
            <a:r>
              <a:rPr lang="it-IT" sz="1600" dirty="0"/>
              <a:t> </a:t>
            </a:r>
            <a:r>
              <a:rPr lang="it-IT" sz="1600" dirty="0" err="1"/>
              <a:t>Bandwidth</a:t>
            </a:r>
            <a:r>
              <a:rPr lang="it-IT" sz="1600" dirty="0"/>
              <a:t> Web page </a:t>
            </a:r>
          </a:p>
          <a:p>
            <a:r>
              <a:rPr lang="it-IT" sz="1600" b="1" dirty="0"/>
              <a:t>Service </a:t>
            </a:r>
            <a:endParaRPr lang="it-IT" sz="1600" dirty="0"/>
          </a:p>
          <a:p>
            <a:r>
              <a:rPr lang="it-IT" sz="1600" dirty="0"/>
              <a:t>INAF - OA Brera - Merate (LC) </a:t>
            </a:r>
            <a:r>
              <a:rPr lang="it-IT" sz="1600" dirty="0" err="1"/>
              <a:t>Connettivita'</a:t>
            </a:r>
            <a:r>
              <a:rPr lang="it-IT" sz="1600" dirty="0"/>
              <a:t> IP </a:t>
            </a:r>
          </a:p>
          <a:p>
            <a:r>
              <a:rPr lang="it-IT" sz="1600" dirty="0"/>
              <a:t>1,0 </a:t>
            </a:r>
            <a:r>
              <a:rPr lang="it-IT" sz="1600" dirty="0" err="1"/>
              <a:t>Gbps</a:t>
            </a:r>
            <a:r>
              <a:rPr lang="it-IT" sz="1600" dirty="0"/>
              <a:t> http://</a:t>
            </a:r>
            <a:r>
              <a:rPr lang="it-IT" sz="1600" dirty="0" err="1"/>
              <a:t>www.merate.mi.astro.it</a:t>
            </a:r>
            <a:r>
              <a:rPr lang="it-IT" sz="1600" dirty="0"/>
              <a:t> </a:t>
            </a:r>
            <a:endParaRPr lang="it-IT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6585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2151F4-8368-F242-AAEE-C919F0E268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0020"/>
            <a:ext cx="159512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age1image3848128">
            <a:extLst>
              <a:ext uri="{FF2B5EF4-FFF2-40B4-BE49-F238E27FC236}">
                <a16:creationId xmlns:a16="http://schemas.microsoft.com/office/drawing/2014/main" id="{5888CACC-26DC-E941-8A30-E4BA852F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99381"/>
            <a:ext cx="5451872" cy="25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16544C-A2A2-9148-A5F1-681CD9938E92}"/>
              </a:ext>
            </a:extLst>
          </p:cNvPr>
          <p:cNvSpPr txBox="1"/>
          <p:nvPr/>
        </p:nvSpPr>
        <p:spPr>
          <a:xfrm>
            <a:off x="496358" y="638132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ICT Workshop 2018 Catania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8D2E4D-4FE6-894E-8EE4-5F3F373C71E9}"/>
              </a:ext>
            </a:extLst>
          </p:cNvPr>
          <p:cNvSpPr txBox="1"/>
          <p:nvPr/>
        </p:nvSpPr>
        <p:spPr>
          <a:xfrm>
            <a:off x="6226084" y="6381327"/>
            <a:ext cx="217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10-14 settembre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639C7B-DD9A-CC4D-B2F9-149D8FD854E3}"/>
              </a:ext>
            </a:extLst>
          </p:cNvPr>
          <p:cNvSpPr txBox="1"/>
          <p:nvPr/>
        </p:nvSpPr>
        <p:spPr>
          <a:xfrm>
            <a:off x="938332" y="2193821"/>
            <a:ext cx="7267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9 agosto del  2016 </a:t>
            </a:r>
          </a:p>
          <a:p>
            <a:pPr algn="ctr"/>
            <a:r>
              <a:rPr lang="it-IT" sz="3600" b="1" i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CALL DELLA DS PER UPGRADE DELLE RETI LOCALI DELLE SEDI INAF!!!!!</a:t>
            </a:r>
          </a:p>
        </p:txBody>
      </p:sp>
    </p:spTree>
    <p:extLst>
      <p:ext uri="{BB962C8B-B14F-4D97-AF65-F5344CB8AC3E}">
        <p14:creationId xmlns:p14="http://schemas.microsoft.com/office/powerpoint/2010/main" val="3995420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2151F4-8368-F242-AAEE-C919F0E2688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0020"/>
            <a:ext cx="159512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age1image3848128">
            <a:extLst>
              <a:ext uri="{FF2B5EF4-FFF2-40B4-BE49-F238E27FC236}">
                <a16:creationId xmlns:a16="http://schemas.microsoft.com/office/drawing/2014/main" id="{5888CACC-26DC-E941-8A30-E4BA852F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99381"/>
            <a:ext cx="5451872" cy="25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16544C-A2A2-9148-A5F1-681CD9938E92}"/>
              </a:ext>
            </a:extLst>
          </p:cNvPr>
          <p:cNvSpPr txBox="1"/>
          <p:nvPr/>
        </p:nvSpPr>
        <p:spPr>
          <a:xfrm>
            <a:off x="496358" y="638132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ICT Workshop 2018 Catania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8D2E4D-4FE6-894E-8EE4-5F3F373C71E9}"/>
              </a:ext>
            </a:extLst>
          </p:cNvPr>
          <p:cNvSpPr txBox="1"/>
          <p:nvPr/>
        </p:nvSpPr>
        <p:spPr>
          <a:xfrm>
            <a:off x="6226084" y="6381327"/>
            <a:ext cx="217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10-14 settembre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89B0139-F4C8-BE4E-B83A-DF2F645D6A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99" y="1581780"/>
            <a:ext cx="3138017" cy="443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62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2151F4-8368-F242-AAEE-C919F0E268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0020"/>
            <a:ext cx="159512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age1image3848128">
            <a:extLst>
              <a:ext uri="{FF2B5EF4-FFF2-40B4-BE49-F238E27FC236}">
                <a16:creationId xmlns:a16="http://schemas.microsoft.com/office/drawing/2014/main" id="{5888CACC-26DC-E941-8A30-E4BA852F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99381"/>
            <a:ext cx="5451872" cy="25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16544C-A2A2-9148-A5F1-681CD9938E92}"/>
              </a:ext>
            </a:extLst>
          </p:cNvPr>
          <p:cNvSpPr txBox="1"/>
          <p:nvPr/>
        </p:nvSpPr>
        <p:spPr>
          <a:xfrm>
            <a:off x="496358" y="638132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ICT Workshop 2018 Catania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8D2E4D-4FE6-894E-8EE4-5F3F373C71E9}"/>
              </a:ext>
            </a:extLst>
          </p:cNvPr>
          <p:cNvSpPr txBox="1"/>
          <p:nvPr/>
        </p:nvSpPr>
        <p:spPr>
          <a:xfrm>
            <a:off x="6226084" y="6381327"/>
            <a:ext cx="217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10-14 settembre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639C7B-DD9A-CC4D-B2F9-149D8FD854E3}"/>
              </a:ext>
            </a:extLst>
          </p:cNvPr>
          <p:cNvSpPr txBox="1"/>
          <p:nvPr/>
        </p:nvSpPr>
        <p:spPr>
          <a:xfrm>
            <a:off x="938332" y="2193821"/>
            <a:ext cx="7267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Naturalmente, viste le ns. necessità, il nostro istituto ha risposto alla call e....</a:t>
            </a:r>
          </a:p>
        </p:txBody>
      </p:sp>
    </p:spTree>
    <p:extLst>
      <p:ext uri="{BB962C8B-B14F-4D97-AF65-F5344CB8AC3E}">
        <p14:creationId xmlns:p14="http://schemas.microsoft.com/office/powerpoint/2010/main" val="195083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loud 362"/>
          <p:cNvSpPr/>
          <p:nvPr/>
        </p:nvSpPr>
        <p:spPr>
          <a:xfrm>
            <a:off x="3131840" y="3356992"/>
            <a:ext cx="2736304" cy="1224136"/>
          </a:xfrm>
          <a:prstGeom prst="cloud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6" name="Cloud 275"/>
          <p:cNvSpPr/>
          <p:nvPr/>
        </p:nvSpPr>
        <p:spPr>
          <a:xfrm>
            <a:off x="6228184" y="3140968"/>
            <a:ext cx="2736304" cy="1584176"/>
          </a:xfrm>
          <a:prstGeom prst="cloud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8" name="Cloud 267"/>
          <p:cNvSpPr/>
          <p:nvPr/>
        </p:nvSpPr>
        <p:spPr>
          <a:xfrm>
            <a:off x="251520" y="116632"/>
            <a:ext cx="2736304" cy="1152128"/>
          </a:xfrm>
          <a:prstGeom prst="cloud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0" name="Cloud 259"/>
          <p:cNvSpPr/>
          <p:nvPr/>
        </p:nvSpPr>
        <p:spPr>
          <a:xfrm>
            <a:off x="179512" y="5805264"/>
            <a:ext cx="2592288" cy="936104"/>
          </a:xfrm>
          <a:prstGeom prst="cloud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5" name="Cloud 254"/>
          <p:cNvSpPr/>
          <p:nvPr/>
        </p:nvSpPr>
        <p:spPr>
          <a:xfrm>
            <a:off x="3275856" y="548680"/>
            <a:ext cx="3168352" cy="2952328"/>
          </a:xfrm>
          <a:prstGeom prst="cloud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3" name="Cloud 252"/>
          <p:cNvSpPr/>
          <p:nvPr/>
        </p:nvSpPr>
        <p:spPr>
          <a:xfrm>
            <a:off x="6228184" y="4869160"/>
            <a:ext cx="2664296" cy="1296144"/>
          </a:xfrm>
          <a:prstGeom prst="cloud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8" name="Cloud 247"/>
          <p:cNvSpPr/>
          <p:nvPr/>
        </p:nvSpPr>
        <p:spPr>
          <a:xfrm>
            <a:off x="3419872" y="4941168"/>
            <a:ext cx="2592288" cy="1728192"/>
          </a:xfrm>
          <a:prstGeom prst="cloud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7" name="Cloud 246"/>
          <p:cNvSpPr/>
          <p:nvPr/>
        </p:nvSpPr>
        <p:spPr>
          <a:xfrm>
            <a:off x="179512" y="1340768"/>
            <a:ext cx="2808312" cy="1944216"/>
          </a:xfrm>
          <a:prstGeom prst="cloud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2636912"/>
            <a:ext cx="1561075" cy="43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1124744"/>
            <a:ext cx="1561075" cy="43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1916832"/>
            <a:ext cx="1561075" cy="43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>
            <a:off x="2627784" y="2189210"/>
            <a:ext cx="1080120" cy="15654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46" name="Straight Connector 45"/>
          <p:cNvCxnSpPr/>
          <p:nvPr/>
        </p:nvCxnSpPr>
        <p:spPr>
          <a:xfrm>
            <a:off x="4067944" y="2204864"/>
            <a:ext cx="72008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067944" y="1700808"/>
            <a:ext cx="72008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27584" y="2276872"/>
            <a:ext cx="0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652120" y="5661248"/>
            <a:ext cx="0" cy="6480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endCxn id="19" idx="1"/>
          </p:cNvCxnSpPr>
          <p:nvPr/>
        </p:nvCxnSpPr>
        <p:spPr>
          <a:xfrm flipV="1">
            <a:off x="5940152" y="1342967"/>
            <a:ext cx="1368152" cy="3880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endCxn id="20" idx="1"/>
          </p:cNvCxnSpPr>
          <p:nvPr/>
        </p:nvCxnSpPr>
        <p:spPr>
          <a:xfrm flipV="1">
            <a:off x="5940152" y="2135055"/>
            <a:ext cx="1296144" cy="280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endCxn id="10" idx="1"/>
          </p:cNvCxnSpPr>
          <p:nvPr/>
        </p:nvCxnSpPr>
        <p:spPr>
          <a:xfrm>
            <a:off x="5940152" y="2595114"/>
            <a:ext cx="1152128" cy="26002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tangolo 20"/>
          <p:cNvSpPr>
            <a:spLocks noChangeArrowheads="1"/>
          </p:cNvSpPr>
          <p:nvPr/>
        </p:nvSpPr>
        <p:spPr bwMode="auto">
          <a:xfrm>
            <a:off x="7668344" y="980728"/>
            <a:ext cx="10081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000" b="1" dirty="0"/>
              <a:t>Cupola ZEISS</a:t>
            </a:r>
          </a:p>
        </p:txBody>
      </p:sp>
      <p:sp>
        <p:nvSpPr>
          <p:cNvPr id="77" name="Rettangolo 20"/>
          <p:cNvSpPr>
            <a:spLocks noChangeArrowheads="1"/>
          </p:cNvSpPr>
          <p:nvPr/>
        </p:nvSpPr>
        <p:spPr bwMode="auto">
          <a:xfrm>
            <a:off x="7596336" y="1700808"/>
            <a:ext cx="10801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000" b="1" dirty="0"/>
              <a:t>Cupola RUTHS</a:t>
            </a:r>
          </a:p>
        </p:txBody>
      </p:sp>
      <p:sp>
        <p:nvSpPr>
          <p:cNvPr id="78" name="Rettangolo 20"/>
          <p:cNvSpPr>
            <a:spLocks noChangeArrowheads="1"/>
          </p:cNvSpPr>
          <p:nvPr/>
        </p:nvSpPr>
        <p:spPr bwMode="auto">
          <a:xfrm>
            <a:off x="7380312" y="2492896"/>
            <a:ext cx="122413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000" b="1" dirty="0"/>
              <a:t>Cupola MARCON</a:t>
            </a:r>
          </a:p>
        </p:txBody>
      </p:sp>
      <p:sp>
        <p:nvSpPr>
          <p:cNvPr id="79" name="Rettangolo 20"/>
          <p:cNvSpPr>
            <a:spLocks noChangeArrowheads="1"/>
          </p:cNvSpPr>
          <p:nvPr/>
        </p:nvSpPr>
        <p:spPr bwMode="auto">
          <a:xfrm>
            <a:off x="3995936" y="764704"/>
            <a:ext cx="20162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DISTRIBUZIONE PALAZZINA </a:t>
            </a:r>
          </a:p>
        </p:txBody>
      </p:sp>
      <p:sp>
        <p:nvSpPr>
          <p:cNvPr id="80" name="Rettangolo 20"/>
          <p:cNvSpPr>
            <a:spLocks noChangeArrowheads="1"/>
          </p:cNvSpPr>
          <p:nvPr/>
        </p:nvSpPr>
        <p:spPr bwMode="auto">
          <a:xfrm>
            <a:off x="611560" y="1484784"/>
            <a:ext cx="20162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CED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1691680" y="2204864"/>
            <a:ext cx="0" cy="18722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619672" y="2636912"/>
            <a:ext cx="0" cy="15121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ttangolo 20"/>
          <p:cNvSpPr>
            <a:spLocks noChangeArrowheads="1"/>
          </p:cNvSpPr>
          <p:nvPr/>
        </p:nvSpPr>
        <p:spPr bwMode="auto">
          <a:xfrm>
            <a:off x="3923928" y="3429000"/>
            <a:ext cx="12961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OFFICINA</a:t>
            </a:r>
          </a:p>
        </p:txBody>
      </p:sp>
      <p:sp>
        <p:nvSpPr>
          <p:cNvPr id="127" name="Rettangolo 20"/>
          <p:cNvSpPr>
            <a:spLocks noChangeArrowheads="1"/>
          </p:cNvSpPr>
          <p:nvPr/>
        </p:nvSpPr>
        <p:spPr bwMode="auto">
          <a:xfrm>
            <a:off x="683568" y="5877272"/>
            <a:ext cx="20162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POE</a:t>
            </a:r>
          </a:p>
        </p:txBody>
      </p:sp>
      <p:sp>
        <p:nvSpPr>
          <p:cNvPr id="138" name="Rettangolo 20"/>
          <p:cNvSpPr>
            <a:spLocks noChangeArrowheads="1"/>
          </p:cNvSpPr>
          <p:nvPr/>
        </p:nvSpPr>
        <p:spPr bwMode="auto">
          <a:xfrm>
            <a:off x="3779912" y="5013176"/>
            <a:ext cx="20162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GOLEM</a:t>
            </a:r>
          </a:p>
        </p:txBody>
      </p:sp>
      <p:sp>
        <p:nvSpPr>
          <p:cNvPr id="141" name="Rettangolo 20"/>
          <p:cNvSpPr>
            <a:spLocks noChangeArrowheads="1"/>
          </p:cNvSpPr>
          <p:nvPr/>
        </p:nvSpPr>
        <p:spPr bwMode="auto">
          <a:xfrm>
            <a:off x="6732240" y="5013176"/>
            <a:ext cx="20162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GOLEM 2</a:t>
            </a:r>
          </a:p>
        </p:txBody>
      </p:sp>
      <p:sp>
        <p:nvSpPr>
          <p:cNvPr id="143" name="Rettangolo 20"/>
          <p:cNvSpPr>
            <a:spLocks noChangeArrowheads="1"/>
          </p:cNvSpPr>
          <p:nvPr/>
        </p:nvSpPr>
        <p:spPr bwMode="auto">
          <a:xfrm>
            <a:off x="611560" y="188640"/>
            <a:ext cx="20162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SWIFT</a:t>
            </a:r>
          </a:p>
        </p:txBody>
      </p:sp>
      <p:cxnSp>
        <p:nvCxnSpPr>
          <p:cNvPr id="152" name="Straight Connector 151"/>
          <p:cNvCxnSpPr/>
          <p:nvPr/>
        </p:nvCxnSpPr>
        <p:spPr>
          <a:xfrm flipV="1">
            <a:off x="2339752" y="908720"/>
            <a:ext cx="0" cy="125028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154" name="Straight Connector 153"/>
          <p:cNvCxnSpPr/>
          <p:nvPr/>
        </p:nvCxnSpPr>
        <p:spPr>
          <a:xfrm flipV="1">
            <a:off x="2411760" y="908720"/>
            <a:ext cx="0" cy="1584176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164" name="Straight Connector 163"/>
          <p:cNvCxnSpPr/>
          <p:nvPr/>
        </p:nvCxnSpPr>
        <p:spPr>
          <a:xfrm>
            <a:off x="1187624" y="2204864"/>
            <a:ext cx="0" cy="280831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1187624" y="5013176"/>
            <a:ext cx="2232248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3419872" y="5013176"/>
            <a:ext cx="0" cy="144016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1259632" y="2636912"/>
            <a:ext cx="0" cy="2304256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1259632" y="4941168"/>
            <a:ext cx="2304256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3563888" y="4941168"/>
            <a:ext cx="0" cy="79208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1475656" y="2276872"/>
            <a:ext cx="0" cy="25202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>
            <a:off x="1475656" y="4797152"/>
            <a:ext cx="5400600" cy="720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>
            <a:off x="6876256" y="4869160"/>
            <a:ext cx="0" cy="6480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1547664" y="2636912"/>
            <a:ext cx="0" cy="20882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1547664" y="4725144"/>
            <a:ext cx="5400600" cy="720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6948264" y="4797152"/>
            <a:ext cx="0" cy="7200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>
            <a:off x="1691680" y="4077072"/>
            <a:ext cx="22322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>
            <a:off x="1619672" y="4149080"/>
            <a:ext cx="2016224" cy="131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Oval 224"/>
          <p:cNvSpPr/>
          <p:nvPr/>
        </p:nvSpPr>
        <p:spPr>
          <a:xfrm>
            <a:off x="971600" y="3789040"/>
            <a:ext cx="432048" cy="144016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6" name="TextBox 225"/>
          <p:cNvSpPr txBox="1"/>
          <p:nvPr/>
        </p:nvSpPr>
        <p:spPr>
          <a:xfrm rot="16200000">
            <a:off x="518648" y="4097977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/>
              <a:t>LACP 20 GB</a:t>
            </a:r>
          </a:p>
        </p:txBody>
      </p:sp>
      <p:sp>
        <p:nvSpPr>
          <p:cNvPr id="227" name="Oval 226"/>
          <p:cNvSpPr/>
          <p:nvPr/>
        </p:nvSpPr>
        <p:spPr>
          <a:xfrm>
            <a:off x="1331640" y="4293096"/>
            <a:ext cx="432048" cy="144016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8" name="TextBox 227"/>
          <p:cNvSpPr txBox="1"/>
          <p:nvPr/>
        </p:nvSpPr>
        <p:spPr>
          <a:xfrm>
            <a:off x="1691680" y="4365104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/>
              <a:t>LACP 2 GB</a:t>
            </a:r>
          </a:p>
        </p:txBody>
      </p:sp>
      <p:sp>
        <p:nvSpPr>
          <p:cNvPr id="229" name="Oval 228"/>
          <p:cNvSpPr/>
          <p:nvPr/>
        </p:nvSpPr>
        <p:spPr>
          <a:xfrm>
            <a:off x="2771800" y="3933056"/>
            <a:ext cx="144016" cy="36004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0" name="TextBox 229"/>
          <p:cNvSpPr txBox="1"/>
          <p:nvPr/>
        </p:nvSpPr>
        <p:spPr>
          <a:xfrm>
            <a:off x="2339752" y="3717032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/>
              <a:t>LACP 2 GB</a:t>
            </a:r>
          </a:p>
        </p:txBody>
      </p:sp>
      <p:sp>
        <p:nvSpPr>
          <p:cNvPr id="249" name="Rettangolo 20"/>
          <p:cNvSpPr>
            <a:spLocks noChangeArrowheads="1"/>
          </p:cNvSpPr>
          <p:nvPr/>
        </p:nvSpPr>
        <p:spPr bwMode="auto">
          <a:xfrm>
            <a:off x="395536" y="1700808"/>
            <a:ext cx="201622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ICX 6610-48P </a:t>
            </a:r>
            <a:r>
              <a:rPr lang="it-IT" sz="1000" b="1" dirty="0" err="1">
                <a:solidFill>
                  <a:schemeClr val="accent2"/>
                </a:solidFill>
              </a:rPr>
              <a:t>sn</a:t>
            </a:r>
            <a:r>
              <a:rPr lang="it-IT" sz="1000" b="1" dirty="0">
                <a:solidFill>
                  <a:schemeClr val="accent2"/>
                </a:solidFill>
              </a:rPr>
              <a:t>: BXK2531H5J1</a:t>
            </a:r>
          </a:p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IP: 192.167.39.148</a:t>
            </a:r>
          </a:p>
          <a:p>
            <a:pPr algn="ctr"/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269" name="Rettangolo 20"/>
          <p:cNvSpPr>
            <a:spLocks noChangeArrowheads="1"/>
          </p:cNvSpPr>
          <p:nvPr/>
        </p:nvSpPr>
        <p:spPr bwMode="auto">
          <a:xfrm>
            <a:off x="467544" y="404664"/>
            <a:ext cx="216024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ICX6430-48P  </a:t>
            </a:r>
            <a:r>
              <a:rPr lang="it-IT" sz="1000" b="1" dirty="0" err="1">
                <a:solidFill>
                  <a:schemeClr val="accent2"/>
                </a:solidFill>
              </a:rPr>
              <a:t>sn</a:t>
            </a:r>
            <a:r>
              <a:rPr lang="it-IT" sz="1000" b="1" dirty="0">
                <a:solidFill>
                  <a:schemeClr val="accent2"/>
                </a:solidFill>
              </a:rPr>
              <a:t>: BZP3247M00M</a:t>
            </a:r>
          </a:p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IP: 192.167.39.151</a:t>
            </a:r>
          </a:p>
          <a:p>
            <a:pPr algn="ctr"/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271" name="Rettangolo 20"/>
          <p:cNvSpPr>
            <a:spLocks noChangeArrowheads="1"/>
          </p:cNvSpPr>
          <p:nvPr/>
        </p:nvSpPr>
        <p:spPr bwMode="auto">
          <a:xfrm>
            <a:off x="6444208" y="3140968"/>
            <a:ext cx="23397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GOLEM 2 – PIANO 1</a:t>
            </a:r>
          </a:p>
          <a:p>
            <a:pPr algn="ctr"/>
            <a:r>
              <a:rPr lang="it-IT" sz="1200" b="1" dirty="0"/>
              <a:t>DARK LIGHT</a:t>
            </a:r>
          </a:p>
        </p:txBody>
      </p:sp>
      <p:cxnSp>
        <p:nvCxnSpPr>
          <p:cNvPr id="273" name="Straight Connector 272"/>
          <p:cNvCxnSpPr>
            <a:endCxn id="160" idx="3"/>
          </p:cNvCxnSpPr>
          <p:nvPr/>
        </p:nvCxnSpPr>
        <p:spPr>
          <a:xfrm flipV="1">
            <a:off x="8460432" y="4032040"/>
            <a:ext cx="0" cy="1485192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275" name="Straight Connector 274"/>
          <p:cNvCxnSpPr>
            <a:endCxn id="163" idx="3"/>
          </p:cNvCxnSpPr>
          <p:nvPr/>
        </p:nvCxnSpPr>
        <p:spPr>
          <a:xfrm flipV="1">
            <a:off x="8388424" y="4467322"/>
            <a:ext cx="0" cy="104991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310" name="Straight Connector 309"/>
          <p:cNvCxnSpPr/>
          <p:nvPr/>
        </p:nvCxnSpPr>
        <p:spPr>
          <a:xfrm>
            <a:off x="2627784" y="2564904"/>
            <a:ext cx="1296144" cy="2031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312" name="Straight Connector 311"/>
          <p:cNvCxnSpPr/>
          <p:nvPr/>
        </p:nvCxnSpPr>
        <p:spPr>
          <a:xfrm flipV="1">
            <a:off x="3707904" y="1772816"/>
            <a:ext cx="0" cy="43204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314" name="Straight Connector 313"/>
          <p:cNvCxnSpPr/>
          <p:nvPr/>
        </p:nvCxnSpPr>
        <p:spPr>
          <a:xfrm flipV="1">
            <a:off x="3707904" y="1731018"/>
            <a:ext cx="216024" cy="4179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</p:cxnSp>
      <p:sp>
        <p:nvSpPr>
          <p:cNvPr id="323" name="Oval 322"/>
          <p:cNvSpPr/>
          <p:nvPr/>
        </p:nvSpPr>
        <p:spPr>
          <a:xfrm>
            <a:off x="3059832" y="1988840"/>
            <a:ext cx="144016" cy="864096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4" name="TextBox 323"/>
          <p:cNvSpPr txBox="1"/>
          <p:nvPr/>
        </p:nvSpPr>
        <p:spPr>
          <a:xfrm>
            <a:off x="2699792" y="2852936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/>
              <a:t>LACP 2 GB</a:t>
            </a:r>
          </a:p>
        </p:txBody>
      </p:sp>
      <p:sp>
        <p:nvSpPr>
          <p:cNvPr id="325" name="Oval 324"/>
          <p:cNvSpPr/>
          <p:nvPr/>
        </p:nvSpPr>
        <p:spPr>
          <a:xfrm>
            <a:off x="2195736" y="1196752"/>
            <a:ext cx="432048" cy="72008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6" name="TextBox 325"/>
          <p:cNvSpPr txBox="1"/>
          <p:nvPr/>
        </p:nvSpPr>
        <p:spPr>
          <a:xfrm>
            <a:off x="2627784" y="1124744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/>
              <a:t>LACP 2 GB</a:t>
            </a:r>
          </a:p>
        </p:txBody>
      </p:sp>
      <p:sp>
        <p:nvSpPr>
          <p:cNvPr id="327" name="Oval 326"/>
          <p:cNvSpPr/>
          <p:nvPr/>
        </p:nvSpPr>
        <p:spPr>
          <a:xfrm>
            <a:off x="8244408" y="4653136"/>
            <a:ext cx="432048" cy="144016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8" name="TextBox 327"/>
          <p:cNvSpPr txBox="1"/>
          <p:nvPr/>
        </p:nvSpPr>
        <p:spPr>
          <a:xfrm>
            <a:off x="7596336" y="4653136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/>
              <a:t>LACP 2 GB</a:t>
            </a:r>
          </a:p>
        </p:txBody>
      </p:sp>
      <p:cxnSp>
        <p:nvCxnSpPr>
          <p:cNvPr id="331" name="Straight Connector 330"/>
          <p:cNvCxnSpPr/>
          <p:nvPr/>
        </p:nvCxnSpPr>
        <p:spPr>
          <a:xfrm>
            <a:off x="5580112" y="5661248"/>
            <a:ext cx="0" cy="6480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755576" y="2276872"/>
            <a:ext cx="0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Line 101"/>
          <p:cNvSpPr>
            <a:spLocks noChangeShapeType="1"/>
          </p:cNvSpPr>
          <p:nvPr/>
        </p:nvSpPr>
        <p:spPr bwMode="auto">
          <a:xfrm flipH="1" flipV="1">
            <a:off x="6156176" y="260647"/>
            <a:ext cx="4318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49" name="Line 105"/>
          <p:cNvSpPr>
            <a:spLocks noChangeShapeType="1"/>
          </p:cNvSpPr>
          <p:nvPr/>
        </p:nvSpPr>
        <p:spPr bwMode="auto">
          <a:xfrm flipH="1" flipV="1">
            <a:off x="6156176" y="475779"/>
            <a:ext cx="431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50" name="Line 106"/>
          <p:cNvSpPr>
            <a:spLocks noChangeShapeType="1"/>
          </p:cNvSpPr>
          <p:nvPr/>
        </p:nvSpPr>
        <p:spPr bwMode="auto">
          <a:xfrm flipH="1" flipV="1">
            <a:off x="6156176" y="692696"/>
            <a:ext cx="4318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51" name="Text Box 107"/>
          <p:cNvSpPr txBox="1">
            <a:spLocks noChangeArrowheads="1"/>
          </p:cNvSpPr>
          <p:nvPr/>
        </p:nvSpPr>
        <p:spPr bwMode="auto">
          <a:xfrm>
            <a:off x="6659413" y="116185"/>
            <a:ext cx="936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 dirty="0"/>
              <a:t>= 1000 TX</a:t>
            </a:r>
          </a:p>
        </p:txBody>
      </p:sp>
      <p:sp>
        <p:nvSpPr>
          <p:cNvPr id="352" name="Text Box 111"/>
          <p:cNvSpPr txBox="1">
            <a:spLocks noChangeArrowheads="1"/>
          </p:cNvSpPr>
          <p:nvPr/>
        </p:nvSpPr>
        <p:spPr bwMode="auto">
          <a:xfrm>
            <a:off x="6659413" y="548233"/>
            <a:ext cx="936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 dirty="0"/>
              <a:t>= 10G SR</a:t>
            </a:r>
          </a:p>
        </p:txBody>
      </p:sp>
      <p:sp>
        <p:nvSpPr>
          <p:cNvPr id="353" name="Text Box 112"/>
          <p:cNvSpPr txBox="1">
            <a:spLocks noChangeArrowheads="1"/>
          </p:cNvSpPr>
          <p:nvPr/>
        </p:nvSpPr>
        <p:spPr bwMode="auto">
          <a:xfrm>
            <a:off x="6659413" y="332904"/>
            <a:ext cx="86456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 dirty="0"/>
              <a:t>= 1000 SX </a:t>
            </a:r>
          </a:p>
        </p:txBody>
      </p:sp>
      <p:sp>
        <p:nvSpPr>
          <p:cNvPr id="358" name="Oval 357"/>
          <p:cNvSpPr/>
          <p:nvPr/>
        </p:nvSpPr>
        <p:spPr>
          <a:xfrm>
            <a:off x="179512" y="4437112"/>
            <a:ext cx="360040" cy="144016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0" name="TextBox 359"/>
          <p:cNvSpPr txBox="1"/>
          <p:nvPr/>
        </p:nvSpPr>
        <p:spPr>
          <a:xfrm rot="16200000">
            <a:off x="-180818" y="3933346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/>
              <a:t>LACP 2 GB</a:t>
            </a:r>
          </a:p>
        </p:txBody>
      </p:sp>
      <p:pic>
        <p:nvPicPr>
          <p:cNvPr id="36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005064"/>
            <a:ext cx="2016224" cy="20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6" name="Cloud 365"/>
          <p:cNvSpPr/>
          <p:nvPr/>
        </p:nvSpPr>
        <p:spPr>
          <a:xfrm>
            <a:off x="683568" y="5013176"/>
            <a:ext cx="2592288" cy="936104"/>
          </a:xfrm>
          <a:prstGeom prst="cloud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8" name="Rettangolo 20"/>
          <p:cNvSpPr>
            <a:spLocks noChangeArrowheads="1"/>
          </p:cNvSpPr>
          <p:nvPr/>
        </p:nvSpPr>
        <p:spPr bwMode="auto">
          <a:xfrm>
            <a:off x="1043608" y="5013176"/>
            <a:ext cx="20162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POE – PIANO 1</a:t>
            </a:r>
          </a:p>
        </p:txBody>
      </p:sp>
      <p:cxnSp>
        <p:nvCxnSpPr>
          <p:cNvPr id="371" name="Straight Connector 370"/>
          <p:cNvCxnSpPr/>
          <p:nvPr/>
        </p:nvCxnSpPr>
        <p:spPr>
          <a:xfrm flipV="1">
            <a:off x="2051720" y="6237312"/>
            <a:ext cx="432048" cy="288032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/>
          <p:cNvCxnSpPr/>
          <p:nvPr/>
        </p:nvCxnSpPr>
        <p:spPr>
          <a:xfrm flipV="1">
            <a:off x="2051720" y="6237312"/>
            <a:ext cx="504056" cy="354246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5589240"/>
            <a:ext cx="2016224" cy="20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" name="Oval 175"/>
          <p:cNvSpPr/>
          <p:nvPr/>
        </p:nvSpPr>
        <p:spPr>
          <a:xfrm>
            <a:off x="2267744" y="5877272"/>
            <a:ext cx="432048" cy="144016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8" name="TextBox 177"/>
          <p:cNvSpPr txBox="1"/>
          <p:nvPr/>
        </p:nvSpPr>
        <p:spPr>
          <a:xfrm>
            <a:off x="2627784" y="5949280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/>
              <a:t>LACP 2 GB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2060848"/>
            <a:ext cx="2016224" cy="21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116632"/>
            <a:ext cx="12477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" name="Rettangolo 20"/>
          <p:cNvSpPr>
            <a:spLocks noChangeArrowheads="1"/>
          </p:cNvSpPr>
          <p:nvPr/>
        </p:nvSpPr>
        <p:spPr bwMode="auto">
          <a:xfrm>
            <a:off x="467544" y="2708920"/>
            <a:ext cx="21602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accent2"/>
                </a:solidFill>
              </a:rPr>
              <a:t>ICX 6610-24P </a:t>
            </a:r>
            <a:r>
              <a:rPr lang="it-IT" sz="1000" b="1" dirty="0" err="1">
                <a:solidFill>
                  <a:schemeClr val="accent2"/>
                </a:solidFill>
              </a:rPr>
              <a:t>sn</a:t>
            </a:r>
            <a:r>
              <a:rPr lang="it-IT" sz="1000" b="1" dirty="0">
                <a:solidFill>
                  <a:schemeClr val="accent2"/>
                </a:solidFill>
              </a:rPr>
              <a:t>: BXM2535K0YA</a:t>
            </a:r>
          </a:p>
        </p:txBody>
      </p:sp>
      <p:sp>
        <p:nvSpPr>
          <p:cNvPr id="133" name="Rettangolo 20"/>
          <p:cNvSpPr>
            <a:spLocks noChangeArrowheads="1"/>
          </p:cNvSpPr>
          <p:nvPr/>
        </p:nvSpPr>
        <p:spPr bwMode="auto">
          <a:xfrm>
            <a:off x="3923928" y="1268760"/>
            <a:ext cx="20162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ICX6430-48P  </a:t>
            </a:r>
            <a:r>
              <a:rPr lang="it-IT" sz="1000" b="1" dirty="0" err="1">
                <a:solidFill>
                  <a:schemeClr val="accent2"/>
                </a:solidFill>
              </a:rPr>
              <a:t>sn</a:t>
            </a:r>
            <a:r>
              <a:rPr lang="it-IT" sz="1000" b="1" dirty="0">
                <a:solidFill>
                  <a:schemeClr val="accent2"/>
                </a:solidFill>
              </a:rPr>
              <a:t>:BZP3232K02N</a:t>
            </a:r>
          </a:p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IP: 192.167.39.150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1628800"/>
            <a:ext cx="2016224" cy="19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2060848"/>
            <a:ext cx="2016224" cy="19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2492896"/>
            <a:ext cx="2016224" cy="19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764704"/>
            <a:ext cx="2016224" cy="19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560" y="2492896"/>
            <a:ext cx="2016224" cy="19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" name="Rettangolo 20"/>
          <p:cNvSpPr>
            <a:spLocks noChangeArrowheads="1"/>
          </p:cNvSpPr>
          <p:nvPr/>
        </p:nvSpPr>
        <p:spPr bwMode="auto">
          <a:xfrm>
            <a:off x="3923928" y="1844824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ICX6430-48P  </a:t>
            </a:r>
            <a:r>
              <a:rPr lang="it-IT" sz="1000" b="1" dirty="0" err="1">
                <a:solidFill>
                  <a:schemeClr val="accent2"/>
                </a:solidFill>
              </a:rPr>
              <a:t>sn</a:t>
            </a:r>
            <a:r>
              <a:rPr lang="it-IT" sz="1000" b="1" dirty="0">
                <a:solidFill>
                  <a:schemeClr val="accent2"/>
                </a:solidFill>
              </a:rPr>
              <a:t>:BZP3232K02W</a:t>
            </a:r>
          </a:p>
        </p:txBody>
      </p:sp>
      <p:sp>
        <p:nvSpPr>
          <p:cNvPr id="157" name="Rettangolo 20"/>
          <p:cNvSpPr>
            <a:spLocks noChangeArrowheads="1"/>
          </p:cNvSpPr>
          <p:nvPr/>
        </p:nvSpPr>
        <p:spPr bwMode="auto">
          <a:xfrm>
            <a:off x="3923928" y="2276872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ICX6430-48P  </a:t>
            </a:r>
            <a:r>
              <a:rPr lang="it-IT" sz="1000" b="1" dirty="0" err="1">
                <a:solidFill>
                  <a:schemeClr val="accent2"/>
                </a:solidFill>
              </a:rPr>
              <a:t>sn</a:t>
            </a:r>
            <a:r>
              <a:rPr lang="it-IT" sz="1000" b="1" dirty="0">
                <a:solidFill>
                  <a:schemeClr val="accent2"/>
                </a:solidFill>
              </a:rPr>
              <a:t>:BZP3232K02S</a:t>
            </a:r>
          </a:p>
        </p:txBody>
      </p:sp>
      <p:sp>
        <p:nvSpPr>
          <p:cNvPr id="159" name="Rettangolo 20"/>
          <p:cNvSpPr>
            <a:spLocks noChangeArrowheads="1"/>
          </p:cNvSpPr>
          <p:nvPr/>
        </p:nvSpPr>
        <p:spPr bwMode="auto">
          <a:xfrm>
            <a:off x="3419872" y="3645024"/>
            <a:ext cx="2160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ICX 6610-24P </a:t>
            </a:r>
            <a:r>
              <a:rPr lang="it-IT" sz="1000" b="1" dirty="0" err="1">
                <a:solidFill>
                  <a:schemeClr val="accent2"/>
                </a:solidFill>
              </a:rPr>
              <a:t>sn</a:t>
            </a:r>
            <a:r>
              <a:rPr lang="it-IT" sz="1000" b="1" dirty="0">
                <a:solidFill>
                  <a:schemeClr val="accent2"/>
                </a:solidFill>
              </a:rPr>
              <a:t>: BZM3233K082</a:t>
            </a:r>
          </a:p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IP: 192.167.39.152</a:t>
            </a:r>
          </a:p>
        </p:txBody>
      </p:sp>
      <p:pic>
        <p:nvPicPr>
          <p:cNvPr id="16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3933056"/>
            <a:ext cx="2016224" cy="19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365104"/>
            <a:ext cx="2016224" cy="20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" name="Rettangolo 20"/>
          <p:cNvSpPr>
            <a:spLocks noChangeArrowheads="1"/>
          </p:cNvSpPr>
          <p:nvPr/>
        </p:nvSpPr>
        <p:spPr bwMode="auto">
          <a:xfrm>
            <a:off x="6516216" y="3573016"/>
            <a:ext cx="2088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ICX6430-48P  </a:t>
            </a:r>
            <a:r>
              <a:rPr lang="it-IT" sz="1000" b="1" dirty="0" err="1">
                <a:solidFill>
                  <a:schemeClr val="accent2"/>
                </a:solidFill>
              </a:rPr>
              <a:t>sn</a:t>
            </a:r>
            <a:r>
              <a:rPr lang="it-IT" sz="1000" b="1" dirty="0">
                <a:solidFill>
                  <a:schemeClr val="accent2"/>
                </a:solidFill>
              </a:rPr>
              <a:t>: BZM3246M00K</a:t>
            </a:r>
          </a:p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IP: 192.167.39.156</a:t>
            </a:r>
          </a:p>
        </p:txBody>
      </p:sp>
      <p:sp>
        <p:nvSpPr>
          <p:cNvPr id="189" name="Rettangolo 20"/>
          <p:cNvSpPr>
            <a:spLocks noChangeArrowheads="1"/>
          </p:cNvSpPr>
          <p:nvPr/>
        </p:nvSpPr>
        <p:spPr bwMode="auto">
          <a:xfrm>
            <a:off x="6300192" y="4149080"/>
            <a:ext cx="21602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accent2"/>
                </a:solidFill>
              </a:rPr>
              <a:t>ICX 6610-24P </a:t>
            </a:r>
            <a:r>
              <a:rPr lang="it-IT" sz="1000" b="1" dirty="0" err="1">
                <a:solidFill>
                  <a:schemeClr val="accent2"/>
                </a:solidFill>
              </a:rPr>
              <a:t>sn</a:t>
            </a:r>
            <a:r>
              <a:rPr lang="it-IT" sz="1000" b="1" dirty="0">
                <a:solidFill>
                  <a:schemeClr val="accent2"/>
                </a:solidFill>
              </a:rPr>
              <a:t>: BZP3232K023</a:t>
            </a:r>
          </a:p>
        </p:txBody>
      </p:sp>
      <p:pic>
        <p:nvPicPr>
          <p:cNvPr id="19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592" y="5589240"/>
            <a:ext cx="2016224" cy="19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" name="Rettangolo 20"/>
          <p:cNvSpPr>
            <a:spLocks noChangeArrowheads="1"/>
          </p:cNvSpPr>
          <p:nvPr/>
        </p:nvSpPr>
        <p:spPr bwMode="auto">
          <a:xfrm>
            <a:off x="971600" y="5229200"/>
            <a:ext cx="216024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ICX6430-48P  </a:t>
            </a:r>
            <a:r>
              <a:rPr lang="it-IT" sz="1000" b="1" dirty="0" err="1">
                <a:solidFill>
                  <a:schemeClr val="accent2"/>
                </a:solidFill>
              </a:rPr>
              <a:t>sn</a:t>
            </a:r>
            <a:r>
              <a:rPr lang="it-IT" sz="1000" b="1" dirty="0">
                <a:solidFill>
                  <a:schemeClr val="accent2"/>
                </a:solidFill>
              </a:rPr>
              <a:t>: BZP3232K02F</a:t>
            </a:r>
          </a:p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IP: 192.167.39.154</a:t>
            </a:r>
          </a:p>
          <a:p>
            <a:pPr algn="ctr"/>
            <a:endParaRPr lang="it-IT" sz="1000" b="1" dirty="0">
              <a:solidFill>
                <a:srgbClr val="FF0000"/>
              </a:solidFill>
            </a:endParaRPr>
          </a:p>
        </p:txBody>
      </p:sp>
      <p:pic>
        <p:nvPicPr>
          <p:cNvPr id="19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525344"/>
            <a:ext cx="2016224" cy="20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" name="Rettangolo 20"/>
          <p:cNvSpPr>
            <a:spLocks noChangeArrowheads="1"/>
          </p:cNvSpPr>
          <p:nvPr/>
        </p:nvSpPr>
        <p:spPr bwMode="auto">
          <a:xfrm>
            <a:off x="323528" y="6093296"/>
            <a:ext cx="216024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ICX6430-24P  </a:t>
            </a:r>
            <a:r>
              <a:rPr lang="it-IT" sz="1000" b="1" dirty="0" err="1">
                <a:solidFill>
                  <a:schemeClr val="accent2"/>
                </a:solidFill>
              </a:rPr>
              <a:t>sn</a:t>
            </a:r>
            <a:r>
              <a:rPr lang="it-IT" sz="1000" b="1" dirty="0">
                <a:solidFill>
                  <a:schemeClr val="accent2"/>
                </a:solidFill>
              </a:rPr>
              <a:t>: BZM3237K02A</a:t>
            </a:r>
          </a:p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IP: 192.167.39.153</a:t>
            </a:r>
          </a:p>
          <a:p>
            <a:pPr algn="ctr"/>
            <a:endParaRPr lang="it-IT" sz="1000" b="1" dirty="0">
              <a:solidFill>
                <a:srgbClr val="FF0000"/>
              </a:solidFill>
            </a:endParaRPr>
          </a:p>
        </p:txBody>
      </p:sp>
      <p:pic>
        <p:nvPicPr>
          <p:cNvPr id="20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6309320"/>
            <a:ext cx="2016224" cy="20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" name="Rettangolo 20"/>
          <p:cNvSpPr>
            <a:spLocks noChangeArrowheads="1"/>
          </p:cNvSpPr>
          <p:nvPr/>
        </p:nvSpPr>
        <p:spPr bwMode="auto">
          <a:xfrm>
            <a:off x="3779912" y="5229200"/>
            <a:ext cx="216024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ICX 6610-48P </a:t>
            </a:r>
            <a:r>
              <a:rPr lang="it-IT" sz="1000" b="1" dirty="0" err="1">
                <a:solidFill>
                  <a:schemeClr val="accent2"/>
                </a:solidFill>
              </a:rPr>
              <a:t>sn</a:t>
            </a:r>
            <a:r>
              <a:rPr lang="it-IT" sz="1000" b="1" dirty="0">
                <a:solidFill>
                  <a:schemeClr val="accent2"/>
                </a:solidFill>
              </a:rPr>
              <a:t>: BXM2535K0HT</a:t>
            </a:r>
          </a:p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IP: 192.167.39.149</a:t>
            </a:r>
          </a:p>
          <a:p>
            <a:pPr algn="ctr"/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206" name="Rettangolo 20"/>
          <p:cNvSpPr>
            <a:spLocks noChangeArrowheads="1"/>
          </p:cNvSpPr>
          <p:nvPr/>
        </p:nvSpPr>
        <p:spPr bwMode="auto">
          <a:xfrm>
            <a:off x="3563888" y="6021288"/>
            <a:ext cx="21602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accent2"/>
                </a:solidFill>
              </a:rPr>
              <a:t>ICX 6610-24P </a:t>
            </a:r>
            <a:r>
              <a:rPr lang="it-IT" sz="1000" b="1" dirty="0" err="1">
                <a:solidFill>
                  <a:schemeClr val="accent2"/>
                </a:solidFill>
              </a:rPr>
              <a:t>sn</a:t>
            </a:r>
            <a:r>
              <a:rPr lang="it-IT" sz="1000" b="1" dirty="0">
                <a:solidFill>
                  <a:schemeClr val="accent2"/>
                </a:solidFill>
              </a:rPr>
              <a:t>: BXP2522K0WB</a:t>
            </a:r>
          </a:p>
        </p:txBody>
      </p:sp>
      <p:pic>
        <p:nvPicPr>
          <p:cNvPr id="207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2" y="5373216"/>
            <a:ext cx="2016224" cy="19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8" name="Rettangolo 20"/>
          <p:cNvSpPr>
            <a:spLocks noChangeArrowheads="1"/>
          </p:cNvSpPr>
          <p:nvPr/>
        </p:nvSpPr>
        <p:spPr bwMode="auto">
          <a:xfrm>
            <a:off x="6444208" y="5589240"/>
            <a:ext cx="216024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ICX6430-48P  </a:t>
            </a:r>
            <a:r>
              <a:rPr lang="it-IT" sz="1000" b="1" dirty="0" err="1">
                <a:solidFill>
                  <a:schemeClr val="accent2"/>
                </a:solidFill>
              </a:rPr>
              <a:t>sn</a:t>
            </a:r>
            <a:r>
              <a:rPr lang="it-IT" sz="1000" b="1" dirty="0">
                <a:solidFill>
                  <a:schemeClr val="accent2"/>
                </a:solidFill>
              </a:rPr>
              <a:t>: BZP3247M00C</a:t>
            </a:r>
          </a:p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IP: 192.167.39.155</a:t>
            </a:r>
          </a:p>
          <a:p>
            <a:pPr algn="ctr"/>
            <a:endParaRPr lang="it-IT" sz="1000" b="1" dirty="0">
              <a:solidFill>
                <a:srgbClr val="FF0000"/>
              </a:solidFill>
            </a:endParaRPr>
          </a:p>
        </p:txBody>
      </p:sp>
      <p:cxnSp>
        <p:nvCxnSpPr>
          <p:cNvPr id="214" name="Connettore 1 213"/>
          <p:cNvCxnSpPr/>
          <p:nvPr/>
        </p:nvCxnSpPr>
        <p:spPr>
          <a:xfrm flipV="1">
            <a:off x="395536" y="2636912"/>
            <a:ext cx="0" cy="38884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Connettore 1 216"/>
          <p:cNvCxnSpPr/>
          <p:nvPr/>
        </p:nvCxnSpPr>
        <p:spPr>
          <a:xfrm flipV="1">
            <a:off x="395536" y="2636912"/>
            <a:ext cx="360040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Connettore 1 218"/>
          <p:cNvCxnSpPr/>
          <p:nvPr/>
        </p:nvCxnSpPr>
        <p:spPr>
          <a:xfrm flipV="1">
            <a:off x="323528" y="2132856"/>
            <a:ext cx="0" cy="43924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Connettore 1 220"/>
          <p:cNvCxnSpPr/>
          <p:nvPr/>
        </p:nvCxnSpPr>
        <p:spPr>
          <a:xfrm flipV="1">
            <a:off x="323528" y="2132856"/>
            <a:ext cx="360040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onnettore 1 230"/>
          <p:cNvCxnSpPr/>
          <p:nvPr/>
        </p:nvCxnSpPr>
        <p:spPr>
          <a:xfrm flipV="1">
            <a:off x="2483768" y="5733256"/>
            <a:ext cx="0" cy="504056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Connettore 1 233"/>
          <p:cNvCxnSpPr/>
          <p:nvPr/>
        </p:nvCxnSpPr>
        <p:spPr>
          <a:xfrm flipV="1">
            <a:off x="2555776" y="5733256"/>
            <a:ext cx="0" cy="504056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nettore 1 239"/>
          <p:cNvCxnSpPr/>
          <p:nvPr/>
        </p:nvCxnSpPr>
        <p:spPr>
          <a:xfrm>
            <a:off x="3563888" y="5661248"/>
            <a:ext cx="288032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nettore 1 241"/>
          <p:cNvCxnSpPr/>
          <p:nvPr/>
        </p:nvCxnSpPr>
        <p:spPr>
          <a:xfrm>
            <a:off x="3419872" y="6453336"/>
            <a:ext cx="432048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68344" y="6237312"/>
            <a:ext cx="1296144" cy="20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" name="Rettangolo 20"/>
          <p:cNvSpPr>
            <a:spLocks noChangeArrowheads="1"/>
          </p:cNvSpPr>
          <p:nvPr/>
        </p:nvSpPr>
        <p:spPr bwMode="auto">
          <a:xfrm>
            <a:off x="6983760" y="6453336"/>
            <a:ext cx="216024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ICX 6430-C12 </a:t>
            </a:r>
            <a:r>
              <a:rPr lang="it-IT" sz="1000" b="1" dirty="0" err="1">
                <a:solidFill>
                  <a:schemeClr val="accent2"/>
                </a:solidFill>
              </a:rPr>
              <a:t>sn</a:t>
            </a:r>
            <a:r>
              <a:rPr lang="it-IT" sz="1000" b="1" dirty="0">
                <a:solidFill>
                  <a:schemeClr val="accent2"/>
                </a:solidFill>
              </a:rPr>
              <a:t>: CPW3229M09E</a:t>
            </a:r>
          </a:p>
          <a:p>
            <a:pPr algn="ctr"/>
            <a:r>
              <a:rPr lang="it-IT" sz="1000" b="1" dirty="0">
                <a:solidFill>
                  <a:schemeClr val="accent2"/>
                </a:solidFill>
              </a:rPr>
              <a:t>IP: 192.167.39.157</a:t>
            </a:r>
          </a:p>
          <a:p>
            <a:pPr algn="ctr"/>
            <a:endParaRPr lang="it-IT" sz="1000" b="1" dirty="0">
              <a:solidFill>
                <a:srgbClr val="FF0000"/>
              </a:solidFill>
            </a:endParaRPr>
          </a:p>
        </p:txBody>
      </p:sp>
      <p:cxnSp>
        <p:nvCxnSpPr>
          <p:cNvPr id="259" name="Connettore 1 258"/>
          <p:cNvCxnSpPr>
            <a:endCxn id="1028" idx="1"/>
          </p:cNvCxnSpPr>
          <p:nvPr/>
        </p:nvCxnSpPr>
        <p:spPr>
          <a:xfrm flipV="1">
            <a:off x="6876256" y="6340415"/>
            <a:ext cx="792088" cy="40913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125" name="Connettore 1 124"/>
          <p:cNvCxnSpPr/>
          <p:nvPr/>
        </p:nvCxnSpPr>
        <p:spPr>
          <a:xfrm>
            <a:off x="6876256" y="6381328"/>
            <a:ext cx="0" cy="36004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130" name="Connettore 1 129"/>
          <p:cNvCxnSpPr/>
          <p:nvPr/>
        </p:nvCxnSpPr>
        <p:spPr>
          <a:xfrm flipH="1">
            <a:off x="2339752" y="6741368"/>
            <a:ext cx="4536504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136" name="Connettore 1 135"/>
          <p:cNvCxnSpPr/>
          <p:nvPr/>
        </p:nvCxnSpPr>
        <p:spPr>
          <a:xfrm flipV="1">
            <a:off x="2339752" y="6669360"/>
            <a:ext cx="0" cy="7200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139" name="Connettore 1 138"/>
          <p:cNvCxnSpPr/>
          <p:nvPr/>
        </p:nvCxnSpPr>
        <p:spPr>
          <a:xfrm flipH="1">
            <a:off x="2195736" y="6669360"/>
            <a:ext cx="144016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2151F4-8368-F242-AAEE-C919F0E268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0020"/>
            <a:ext cx="159512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age1image3848128">
            <a:extLst>
              <a:ext uri="{FF2B5EF4-FFF2-40B4-BE49-F238E27FC236}">
                <a16:creationId xmlns:a16="http://schemas.microsoft.com/office/drawing/2014/main" id="{5888CACC-26DC-E941-8A30-E4BA852F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99381"/>
            <a:ext cx="5451872" cy="25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16544C-A2A2-9148-A5F1-681CD9938E92}"/>
              </a:ext>
            </a:extLst>
          </p:cNvPr>
          <p:cNvSpPr txBox="1"/>
          <p:nvPr/>
        </p:nvSpPr>
        <p:spPr>
          <a:xfrm>
            <a:off x="496358" y="638132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ICT Workshop 2018 Catania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8D2E4D-4FE6-894E-8EE4-5F3F373C71E9}"/>
              </a:ext>
            </a:extLst>
          </p:cNvPr>
          <p:cNvSpPr txBox="1"/>
          <p:nvPr/>
        </p:nvSpPr>
        <p:spPr>
          <a:xfrm>
            <a:off x="6226084" y="6381327"/>
            <a:ext cx="217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10-14 settembre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639C7B-DD9A-CC4D-B2F9-149D8FD854E3}"/>
              </a:ext>
            </a:extLst>
          </p:cNvPr>
          <p:cNvSpPr txBox="1"/>
          <p:nvPr/>
        </p:nvSpPr>
        <p:spPr>
          <a:xfrm>
            <a:off x="938332" y="2193821"/>
            <a:ext cx="72673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...con l’attivazione di 4 </a:t>
            </a:r>
            <a:r>
              <a:rPr lang="it-IT" sz="3600" b="1" i="1" dirty="0" err="1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Vlan</a:t>
            </a:r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:</a:t>
            </a:r>
          </a:p>
          <a:p>
            <a:pPr algn="ctr"/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1: dati</a:t>
            </a:r>
          </a:p>
          <a:p>
            <a:pPr algn="ctr"/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2: telefonia</a:t>
            </a:r>
          </a:p>
          <a:p>
            <a:pPr algn="ctr"/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3: </a:t>
            </a:r>
            <a:r>
              <a:rPr lang="it-IT" sz="3600" b="1" i="1" dirty="0" err="1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lan</a:t>
            </a:r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 Golem</a:t>
            </a:r>
          </a:p>
          <a:p>
            <a:pPr algn="ctr"/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4: </a:t>
            </a:r>
            <a:r>
              <a:rPr lang="it-IT" sz="3600" b="1" i="1" dirty="0" err="1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Eduroam</a:t>
            </a:r>
            <a:endParaRPr lang="it-IT" sz="3600" b="1" i="1" dirty="0">
              <a:latin typeface="AppleGothic" pitchFamily="2" charset="-127"/>
              <a:ea typeface="AppleGothic" pitchFamily="2" charset="-127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07562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2151F4-8368-F242-AAEE-C919F0E2688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0020"/>
            <a:ext cx="159512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age1image3848128">
            <a:extLst>
              <a:ext uri="{FF2B5EF4-FFF2-40B4-BE49-F238E27FC236}">
                <a16:creationId xmlns:a16="http://schemas.microsoft.com/office/drawing/2014/main" id="{5888CACC-26DC-E941-8A30-E4BA852F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99381"/>
            <a:ext cx="5451872" cy="25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16544C-A2A2-9148-A5F1-681CD9938E92}"/>
              </a:ext>
            </a:extLst>
          </p:cNvPr>
          <p:cNvSpPr txBox="1"/>
          <p:nvPr/>
        </p:nvSpPr>
        <p:spPr>
          <a:xfrm>
            <a:off x="496358" y="638132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ICT Workshop 2018 Catania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8D2E4D-4FE6-894E-8EE4-5F3F373C71E9}"/>
              </a:ext>
            </a:extLst>
          </p:cNvPr>
          <p:cNvSpPr txBox="1"/>
          <p:nvPr/>
        </p:nvSpPr>
        <p:spPr>
          <a:xfrm>
            <a:off x="6226084" y="6381327"/>
            <a:ext cx="217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10-14 settembre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2B30DBA-2022-6242-9F6C-9098C66A0B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628800"/>
            <a:ext cx="8072438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84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2151F4-8368-F242-AAEE-C919F0E268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0020"/>
            <a:ext cx="159512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age1image3848128">
            <a:extLst>
              <a:ext uri="{FF2B5EF4-FFF2-40B4-BE49-F238E27FC236}">
                <a16:creationId xmlns:a16="http://schemas.microsoft.com/office/drawing/2014/main" id="{5888CACC-26DC-E941-8A30-E4BA852F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99381"/>
            <a:ext cx="5451872" cy="25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16544C-A2A2-9148-A5F1-681CD9938E92}"/>
              </a:ext>
            </a:extLst>
          </p:cNvPr>
          <p:cNvSpPr txBox="1"/>
          <p:nvPr/>
        </p:nvSpPr>
        <p:spPr>
          <a:xfrm>
            <a:off x="496358" y="638132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ICT Workshop 2018 Catania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8D2E4D-4FE6-894E-8EE4-5F3F373C71E9}"/>
              </a:ext>
            </a:extLst>
          </p:cNvPr>
          <p:cNvSpPr txBox="1"/>
          <p:nvPr/>
        </p:nvSpPr>
        <p:spPr>
          <a:xfrm>
            <a:off x="6226084" y="6381327"/>
            <a:ext cx="217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10-14 settembre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639C7B-DD9A-CC4D-B2F9-149D8FD854E3}"/>
              </a:ext>
            </a:extLst>
          </p:cNvPr>
          <p:cNvSpPr txBox="1"/>
          <p:nvPr/>
        </p:nvSpPr>
        <p:spPr>
          <a:xfrm>
            <a:off x="938332" y="2193821"/>
            <a:ext cx="7267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.....e dopo?..... </a:t>
            </a:r>
          </a:p>
          <a:p>
            <a:pPr algn="ctr"/>
            <a:endParaRPr lang="it-IT" sz="3600" b="1" i="1" dirty="0">
              <a:latin typeface="AppleGothic" pitchFamily="2" charset="-127"/>
              <a:ea typeface="AppleGothic" pitchFamily="2" charset="-127"/>
              <a:cs typeface="Apple Symbols" panose="02000000000000000000" pitchFamily="2" charset="-79"/>
            </a:endParaRPr>
          </a:p>
          <a:p>
            <a:pPr algn="ctr"/>
            <a:r>
              <a:rPr lang="it-IT" sz="3600" b="1" i="1" dirty="0" err="1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Wifi</a:t>
            </a:r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 in tutto il comprensorio senza soluzione di continuità?</a:t>
            </a:r>
          </a:p>
        </p:txBody>
      </p:sp>
    </p:spTree>
    <p:extLst>
      <p:ext uri="{BB962C8B-B14F-4D97-AF65-F5344CB8AC3E}">
        <p14:creationId xmlns:p14="http://schemas.microsoft.com/office/powerpoint/2010/main" val="1564087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2151F4-8368-F242-AAEE-C919F0E268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0020"/>
            <a:ext cx="159512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age1image3848128">
            <a:extLst>
              <a:ext uri="{FF2B5EF4-FFF2-40B4-BE49-F238E27FC236}">
                <a16:creationId xmlns:a16="http://schemas.microsoft.com/office/drawing/2014/main" id="{5888CACC-26DC-E941-8A30-E4BA852F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99381"/>
            <a:ext cx="5451872" cy="25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16544C-A2A2-9148-A5F1-681CD9938E92}"/>
              </a:ext>
            </a:extLst>
          </p:cNvPr>
          <p:cNvSpPr txBox="1"/>
          <p:nvPr/>
        </p:nvSpPr>
        <p:spPr>
          <a:xfrm>
            <a:off x="496358" y="638132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ICT Workshop 2018 Catania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8D2E4D-4FE6-894E-8EE4-5F3F373C71E9}"/>
              </a:ext>
            </a:extLst>
          </p:cNvPr>
          <p:cNvSpPr txBox="1"/>
          <p:nvPr/>
        </p:nvSpPr>
        <p:spPr>
          <a:xfrm>
            <a:off x="6226084" y="6381327"/>
            <a:ext cx="217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10-14 settembre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FF446D-0B17-0346-89AB-1DF4BA6B7908}"/>
              </a:ext>
            </a:extLst>
          </p:cNvPr>
          <p:cNvSpPr txBox="1"/>
          <p:nvPr/>
        </p:nvSpPr>
        <p:spPr>
          <a:xfrm>
            <a:off x="938332" y="2193821"/>
            <a:ext cx="7267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La sede di Merate, dal 1923, è sita nella vecchia villa san Rocco su un’area molto estesa</a:t>
            </a:r>
          </a:p>
        </p:txBody>
      </p:sp>
    </p:spTree>
    <p:extLst>
      <p:ext uri="{BB962C8B-B14F-4D97-AF65-F5344CB8AC3E}">
        <p14:creationId xmlns:p14="http://schemas.microsoft.com/office/powerpoint/2010/main" val="3315582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2151F4-8368-F242-AAEE-C919F0E2688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0020"/>
            <a:ext cx="159512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age1image3848128">
            <a:extLst>
              <a:ext uri="{FF2B5EF4-FFF2-40B4-BE49-F238E27FC236}">
                <a16:creationId xmlns:a16="http://schemas.microsoft.com/office/drawing/2014/main" id="{5888CACC-26DC-E941-8A30-E4BA852F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99381"/>
            <a:ext cx="5451872" cy="25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16544C-A2A2-9148-A5F1-681CD9938E92}"/>
              </a:ext>
            </a:extLst>
          </p:cNvPr>
          <p:cNvSpPr txBox="1"/>
          <p:nvPr/>
        </p:nvSpPr>
        <p:spPr>
          <a:xfrm>
            <a:off x="496358" y="638132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ICT Workshop 2018 Catania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8D2E4D-4FE6-894E-8EE4-5F3F373C71E9}"/>
              </a:ext>
            </a:extLst>
          </p:cNvPr>
          <p:cNvSpPr txBox="1"/>
          <p:nvPr/>
        </p:nvSpPr>
        <p:spPr>
          <a:xfrm>
            <a:off x="6226084" y="6381327"/>
            <a:ext cx="217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10-14 settembre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A06104-9CBA-1643-A73B-7A3CCDF444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1" y="1628800"/>
            <a:ext cx="8108315" cy="44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61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2151F4-8368-F242-AAEE-C919F0E268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0020"/>
            <a:ext cx="159512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age1image3848128">
            <a:extLst>
              <a:ext uri="{FF2B5EF4-FFF2-40B4-BE49-F238E27FC236}">
                <a16:creationId xmlns:a16="http://schemas.microsoft.com/office/drawing/2014/main" id="{5888CACC-26DC-E941-8A30-E4BA852F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99381"/>
            <a:ext cx="5451872" cy="25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16544C-A2A2-9148-A5F1-681CD9938E92}"/>
              </a:ext>
            </a:extLst>
          </p:cNvPr>
          <p:cNvSpPr txBox="1"/>
          <p:nvPr/>
        </p:nvSpPr>
        <p:spPr>
          <a:xfrm>
            <a:off x="496358" y="638132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ICT Workshop 2018 Catania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8D2E4D-4FE6-894E-8EE4-5F3F373C71E9}"/>
              </a:ext>
            </a:extLst>
          </p:cNvPr>
          <p:cNvSpPr txBox="1"/>
          <p:nvPr/>
        </p:nvSpPr>
        <p:spPr>
          <a:xfrm>
            <a:off x="6226084" y="6381327"/>
            <a:ext cx="217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10-14 settembre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639C7B-DD9A-CC4D-B2F9-149D8FD854E3}"/>
              </a:ext>
            </a:extLst>
          </p:cNvPr>
          <p:cNvSpPr txBox="1"/>
          <p:nvPr/>
        </p:nvSpPr>
        <p:spPr>
          <a:xfrm>
            <a:off x="938332" y="2193821"/>
            <a:ext cx="7267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Circa 20 anni fa furono tirate le prime 2 fibre da </a:t>
            </a:r>
            <a:r>
              <a:rPr lang="it-IT" sz="3600" b="1" i="1" dirty="0" err="1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1Gbit</a:t>
            </a:r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 che collegavano la sala POE ed il </a:t>
            </a:r>
            <a:r>
              <a:rPr lang="it-IT" sz="3600" b="1" i="1" dirty="0" err="1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Golem</a:t>
            </a:r>
            <a:endParaRPr lang="it-IT" sz="3600" b="1" i="1" dirty="0">
              <a:latin typeface="AppleGothic" pitchFamily="2" charset="-127"/>
              <a:ea typeface="AppleGothic" pitchFamily="2" charset="-127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45133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2151F4-8368-F242-AAEE-C919F0E2688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0020"/>
            <a:ext cx="159512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age1image3848128">
            <a:extLst>
              <a:ext uri="{FF2B5EF4-FFF2-40B4-BE49-F238E27FC236}">
                <a16:creationId xmlns:a16="http://schemas.microsoft.com/office/drawing/2014/main" id="{5888CACC-26DC-E941-8A30-E4BA852F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99381"/>
            <a:ext cx="5451872" cy="25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16544C-A2A2-9148-A5F1-681CD9938E92}"/>
              </a:ext>
            </a:extLst>
          </p:cNvPr>
          <p:cNvSpPr txBox="1"/>
          <p:nvPr/>
        </p:nvSpPr>
        <p:spPr>
          <a:xfrm>
            <a:off x="496358" y="638132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ICT Workshop 2018 Catania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8D2E4D-4FE6-894E-8EE4-5F3F373C71E9}"/>
              </a:ext>
            </a:extLst>
          </p:cNvPr>
          <p:cNvSpPr txBox="1"/>
          <p:nvPr/>
        </p:nvSpPr>
        <p:spPr>
          <a:xfrm>
            <a:off x="6226084" y="6381327"/>
            <a:ext cx="217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10-14 settembre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DF5B5D8-188E-8F4F-A35C-CA04CEE46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11" y="1622842"/>
            <a:ext cx="80899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3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2151F4-8368-F242-AAEE-C919F0E268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0020"/>
            <a:ext cx="159512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age1image3848128">
            <a:extLst>
              <a:ext uri="{FF2B5EF4-FFF2-40B4-BE49-F238E27FC236}">
                <a16:creationId xmlns:a16="http://schemas.microsoft.com/office/drawing/2014/main" id="{5888CACC-26DC-E941-8A30-E4BA852F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99381"/>
            <a:ext cx="5451872" cy="25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16544C-A2A2-9148-A5F1-681CD9938E92}"/>
              </a:ext>
            </a:extLst>
          </p:cNvPr>
          <p:cNvSpPr txBox="1"/>
          <p:nvPr/>
        </p:nvSpPr>
        <p:spPr>
          <a:xfrm>
            <a:off x="496358" y="638132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ICT Workshop 2018 Catania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8D2E4D-4FE6-894E-8EE4-5F3F373C71E9}"/>
              </a:ext>
            </a:extLst>
          </p:cNvPr>
          <p:cNvSpPr txBox="1"/>
          <p:nvPr/>
        </p:nvSpPr>
        <p:spPr>
          <a:xfrm>
            <a:off x="6226084" y="6381327"/>
            <a:ext cx="217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10-14 settembre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639C7B-DD9A-CC4D-B2F9-149D8FD854E3}"/>
              </a:ext>
            </a:extLst>
          </p:cNvPr>
          <p:cNvSpPr txBox="1"/>
          <p:nvPr/>
        </p:nvSpPr>
        <p:spPr>
          <a:xfrm>
            <a:off x="938332" y="2193821"/>
            <a:ext cx="7267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Successivamente fu tirata un’altra fibra verso l’estensione del Golem, Golem2, ed un’altra verso la nuova officina</a:t>
            </a:r>
          </a:p>
        </p:txBody>
      </p:sp>
    </p:spTree>
    <p:extLst>
      <p:ext uri="{BB962C8B-B14F-4D97-AF65-F5344CB8AC3E}">
        <p14:creationId xmlns:p14="http://schemas.microsoft.com/office/powerpoint/2010/main" val="1207210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2151F4-8368-F242-AAEE-C919F0E268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0020"/>
            <a:ext cx="159512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age1image3848128">
            <a:extLst>
              <a:ext uri="{FF2B5EF4-FFF2-40B4-BE49-F238E27FC236}">
                <a16:creationId xmlns:a16="http://schemas.microsoft.com/office/drawing/2014/main" id="{5888CACC-26DC-E941-8A30-E4BA852F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99381"/>
            <a:ext cx="5451872" cy="25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16544C-A2A2-9148-A5F1-681CD9938E92}"/>
              </a:ext>
            </a:extLst>
          </p:cNvPr>
          <p:cNvSpPr txBox="1"/>
          <p:nvPr/>
        </p:nvSpPr>
        <p:spPr>
          <a:xfrm>
            <a:off x="496358" y="638132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ICT Workshop 2018 Catania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8D2E4D-4FE6-894E-8EE4-5F3F373C71E9}"/>
              </a:ext>
            </a:extLst>
          </p:cNvPr>
          <p:cNvSpPr txBox="1"/>
          <p:nvPr/>
        </p:nvSpPr>
        <p:spPr>
          <a:xfrm>
            <a:off x="6226084" y="6381327"/>
            <a:ext cx="217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10-14 settembre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2E19111-47D5-2346-9BD5-3C8337BD7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80899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92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2151F4-8368-F242-AAEE-C919F0E268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0020"/>
            <a:ext cx="159512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age1image3848128">
            <a:extLst>
              <a:ext uri="{FF2B5EF4-FFF2-40B4-BE49-F238E27FC236}">
                <a16:creationId xmlns:a16="http://schemas.microsoft.com/office/drawing/2014/main" id="{5888CACC-26DC-E941-8A30-E4BA852F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99381"/>
            <a:ext cx="5451872" cy="25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16544C-A2A2-9148-A5F1-681CD9938E92}"/>
              </a:ext>
            </a:extLst>
          </p:cNvPr>
          <p:cNvSpPr txBox="1"/>
          <p:nvPr/>
        </p:nvSpPr>
        <p:spPr>
          <a:xfrm>
            <a:off x="496358" y="638132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ICT Workshop 2018 Catania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8D2E4D-4FE6-894E-8EE4-5F3F373C71E9}"/>
              </a:ext>
            </a:extLst>
          </p:cNvPr>
          <p:cNvSpPr txBox="1"/>
          <p:nvPr/>
        </p:nvSpPr>
        <p:spPr>
          <a:xfrm>
            <a:off x="6226084" y="6381327"/>
            <a:ext cx="217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10-14 settembre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639C7B-DD9A-CC4D-B2F9-149D8FD854E3}"/>
              </a:ext>
            </a:extLst>
          </p:cNvPr>
          <p:cNvSpPr txBox="1"/>
          <p:nvPr/>
        </p:nvSpPr>
        <p:spPr>
          <a:xfrm>
            <a:off x="938332" y="2193821"/>
            <a:ext cx="72673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La cablatura fu completata con il collegamento in fibra verso le tre cupole ed il collegamento in rame verso i nuovi uffici del progetto </a:t>
            </a:r>
            <a:r>
              <a:rPr lang="it-IT" sz="3600" b="1" i="1" dirty="0" err="1">
                <a:latin typeface="AppleGothic" pitchFamily="2" charset="-127"/>
                <a:ea typeface="AppleGothic" pitchFamily="2" charset="-127"/>
                <a:cs typeface="Apple Symbols" panose="02000000000000000000" pitchFamily="2" charset="-79"/>
              </a:rPr>
              <a:t>Swift</a:t>
            </a:r>
            <a:endParaRPr lang="it-IT" sz="3600" b="1" i="1" dirty="0">
              <a:latin typeface="AppleGothic" pitchFamily="2" charset="-127"/>
              <a:ea typeface="AppleGothic" pitchFamily="2" charset="-127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77576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2151F4-8368-F242-AAEE-C919F0E268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0020"/>
            <a:ext cx="159512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age1image3848128">
            <a:extLst>
              <a:ext uri="{FF2B5EF4-FFF2-40B4-BE49-F238E27FC236}">
                <a16:creationId xmlns:a16="http://schemas.microsoft.com/office/drawing/2014/main" id="{5888CACC-26DC-E941-8A30-E4BA852F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99381"/>
            <a:ext cx="5451872" cy="25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16544C-A2A2-9148-A5F1-681CD9938E92}"/>
              </a:ext>
            </a:extLst>
          </p:cNvPr>
          <p:cNvSpPr txBox="1"/>
          <p:nvPr/>
        </p:nvSpPr>
        <p:spPr>
          <a:xfrm>
            <a:off x="496358" y="638132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ICT Workshop 2018 Catania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8D2E4D-4FE6-894E-8EE4-5F3F373C71E9}"/>
              </a:ext>
            </a:extLst>
          </p:cNvPr>
          <p:cNvSpPr txBox="1"/>
          <p:nvPr/>
        </p:nvSpPr>
        <p:spPr>
          <a:xfrm>
            <a:off x="6226084" y="6381327"/>
            <a:ext cx="217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10-14 settembre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288FC31-9348-7845-9C5F-D08A32542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80899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86949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4461</TotalTime>
  <Words>545</Words>
  <Application>Microsoft Macintosh PowerPoint</Application>
  <PresentationFormat>Presentazione su schermo (4:3)</PresentationFormat>
  <Paragraphs>116</Paragraphs>
  <Slides>19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4" baseType="lpstr">
      <vt:lpstr>AppleGothic</vt:lpstr>
      <vt:lpstr>Apple Symbols</vt:lpstr>
      <vt:lpstr>Arial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Sinergy S.r.l.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 topology</dc:title>
  <dc:subject>Osservatorio Astronomico di Brera sede di Merate</dc:subject>
  <dc:creator>Dario Cipolla</dc:creator>
  <cp:lastModifiedBy>Giuseppe Malaspina</cp:lastModifiedBy>
  <cp:revision>162</cp:revision>
  <dcterms:created xsi:type="dcterms:W3CDTF">2003-11-24T16:10:23Z</dcterms:created>
  <dcterms:modified xsi:type="dcterms:W3CDTF">2018-08-27T21:40:22Z</dcterms:modified>
</cp:coreProperties>
</file>