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88" r:id="rId4"/>
    <p:sldId id="289" r:id="rId5"/>
    <p:sldId id="284" r:id="rId6"/>
    <p:sldId id="290" r:id="rId7"/>
    <p:sldId id="291" r:id="rId8"/>
    <p:sldId id="292" r:id="rId9"/>
    <p:sldId id="286" r:id="rId10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2FF"/>
    <a:srgbClr val="1578EB"/>
    <a:srgbClr val="146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 snapToGrid="0" snapToObjects="1">
      <p:cViewPr>
        <p:scale>
          <a:sx n="134" d="100"/>
          <a:sy n="134" d="100"/>
        </p:scale>
        <p:origin x="-552" y="1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9950D-7143-8E4F-95C7-EB100383DE6A}" type="datetimeFigureOut">
              <a:rPr lang="it-IT" smtClean="0"/>
              <a:t>11/09/18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9A422-2B1E-E54F-9403-B18B94DB60F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17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9A422-2B1E-E54F-9403-B18B94DB60F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6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9A422-2B1E-E54F-9403-B18B94DB60F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66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9A422-2B1E-E54F-9403-B18B94DB60F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6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9A422-2B1E-E54F-9403-B18B94DB60F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6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9.png"/><Relationship Id="rId5" Type="http://schemas.openxmlformats.org/officeDocument/2006/relationships/package" Target="../embeddings/Documento_di_Microsoft_Word1.docx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hyperlink" Target="mailto:rpd@inaf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88423" y="5736226"/>
            <a:ext cx="6740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ndara"/>
                <a:cs typeface="Candara"/>
              </a:rPr>
              <a:t> ICT INAF Workshop</a:t>
            </a:r>
          </a:p>
          <a:p>
            <a:r>
              <a:rPr lang="it-IT" i="1" dirty="0" smtClean="0">
                <a:latin typeface="Candara"/>
                <a:cs typeface="Candara"/>
              </a:rPr>
              <a:t>Catania, 11 settembre 2018</a:t>
            </a:r>
          </a:p>
          <a:p>
            <a:r>
              <a:rPr lang="it-IT" i="1" dirty="0" smtClean="0">
                <a:latin typeface="Candara"/>
                <a:cs typeface="Candara"/>
              </a:rPr>
              <a:t>A cura di: Francesco Caprio – Responsabile della Protezione dei Dati</a:t>
            </a:r>
            <a:endParaRPr lang="it-IT" i="1" dirty="0">
              <a:latin typeface="Candara"/>
              <a:cs typeface="Candara"/>
            </a:endParaRPr>
          </a:p>
        </p:txBody>
      </p:sp>
      <p:pic>
        <p:nvPicPr>
          <p:cNvPr id="8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03" y="5526875"/>
            <a:ext cx="1339897" cy="123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199" y="331788"/>
            <a:ext cx="8228013" cy="1333980"/>
          </a:xfrm>
        </p:spPr>
        <p:txBody>
          <a:bodyPr anchor="ctr"/>
          <a:lstStyle/>
          <a:p>
            <a:r>
              <a:rPr lang="it-IT" sz="7200" b="1" dirty="0" smtClean="0">
                <a:latin typeface="Candara" panose="020E0502030303020204" pitchFamily="34" charset="0"/>
              </a:rPr>
              <a:t>GDPR@INAF</a:t>
            </a:r>
            <a:endParaRPr lang="it-IT" sz="7200" b="1" dirty="0">
              <a:latin typeface="Candara" panose="020E0502030303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199" y="2231794"/>
            <a:ext cx="8228013" cy="1066800"/>
          </a:xfrm>
        </p:spPr>
        <p:txBody>
          <a:bodyPr anchor="ctr">
            <a:normAutofit/>
          </a:bodyPr>
          <a:lstStyle/>
          <a:p>
            <a:r>
              <a:rPr lang="it-IT" sz="3600" i="1" dirty="0" smtClean="0">
                <a:latin typeface="Candara" panose="020E0502030303020204" pitchFamily="34" charset="0"/>
              </a:rPr>
              <a:t>Stato dell’arte e prospettive</a:t>
            </a:r>
            <a:endParaRPr lang="it-IT" sz="3600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0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0067"/>
            <a:ext cx="8229600" cy="805777"/>
          </a:xfrm>
        </p:spPr>
        <p:txBody>
          <a:bodyPr/>
          <a:lstStyle/>
          <a:p>
            <a:r>
              <a:rPr lang="it-IT" sz="2800" b="1" dirty="0" smtClean="0">
                <a:latin typeface="Candara"/>
                <a:cs typeface="Candara"/>
              </a:rPr>
              <a:t>Calendario di visite presso le Strutture di Ricerca</a:t>
            </a:r>
            <a:endParaRPr lang="it-IT" sz="2800" b="1" dirty="0">
              <a:latin typeface="Candara"/>
              <a:cs typeface="Candara"/>
            </a:endParaRPr>
          </a:p>
        </p:txBody>
      </p:sp>
      <p:graphicFrame>
        <p:nvGraphicFramePr>
          <p:cNvPr id="6" name="Segnaposto contenuto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33277567"/>
              </p:ext>
            </p:extLst>
          </p:nvPr>
        </p:nvGraphicFramePr>
        <p:xfrm>
          <a:off x="663148" y="1156955"/>
          <a:ext cx="7791319" cy="509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2938"/>
                <a:gridCol w="1698381"/>
              </a:tblGrid>
              <a:tr h="2348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ndara"/>
                          <a:cs typeface="Candara"/>
                        </a:rPr>
                        <a:t>Struttura di ricerca</a:t>
                      </a: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ndara"/>
                          <a:cs typeface="Candara"/>
                        </a:rPr>
                        <a:t>Giorno della visita</a:t>
                      </a:r>
                      <a:endParaRPr lang="it-IT" sz="1200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</a:tr>
              <a:tr h="249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di Astrofisica e Scienza dello Spazio di Bologna</a:t>
                      </a: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12/06/2018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 di Radioastronomia </a:t>
                      </a:r>
                      <a:r>
                        <a:rPr lang="mr-IN" sz="1200" b="1" dirty="0" smtClean="0">
                          <a:latin typeface="Candara"/>
                          <a:cs typeface="Candara"/>
                        </a:rPr>
                        <a:t>–</a:t>
                      </a: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 Sezione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di Bologna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12/06/2018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 di Radioastronomia </a:t>
                      </a:r>
                      <a:r>
                        <a:rPr lang="mr-IN" sz="1200" b="1" dirty="0" smtClean="0">
                          <a:latin typeface="Candara"/>
                          <a:cs typeface="Candara"/>
                        </a:rPr>
                        <a:t>–</a:t>
                      </a: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 Sezione di Medicina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12/06/2018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Astrofisico di Arcetri 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18/06/2018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d’Abruzzo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20/06/2018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Monte Porzio Catone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21/06/2018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di Astrofisica e Planetologia Spaziali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21/06/2018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Padova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25/06/2018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Brera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26/06/2018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Brera </a:t>
                      </a:r>
                      <a:r>
                        <a:rPr lang="mr-IN" sz="1200" b="1" dirty="0" smtClean="0">
                          <a:latin typeface="Candara"/>
                          <a:cs typeface="Candara"/>
                        </a:rPr>
                        <a:t>–</a:t>
                      </a: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 Sede di Merate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26/06/2018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</a:pP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 di Astrofisica Spaziale e Fisica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cosmica di Milano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27/06/2018</a:t>
                      </a:r>
                    </a:p>
                  </a:txBody>
                  <a:tcPr marL="59114" marR="59114" marT="29557" marB="29557"/>
                </a:tc>
              </a:tr>
              <a:tr h="197477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Capodimonte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28/06/2018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latin typeface="Candara"/>
                          <a:cs typeface="Candara"/>
                        </a:rPr>
                        <a:t>Sardinia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Radio </a:t>
                      </a:r>
                      <a:r>
                        <a:rPr lang="it-IT" sz="1200" b="1" baseline="0" dirty="0" err="1" smtClean="0">
                          <a:latin typeface="Candara"/>
                          <a:cs typeface="Candara"/>
                        </a:rPr>
                        <a:t>Telescope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12/07/2018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Cagliari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13/07/2018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Astrofisico di Torino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17/07/2018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Palermo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19/07/2018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 di Radioastronomia </a:t>
                      </a:r>
                      <a:r>
                        <a:rPr lang="mr-IN" sz="1200" b="1" dirty="0" smtClean="0">
                          <a:latin typeface="Candara"/>
                          <a:cs typeface="Candara"/>
                        </a:rPr>
                        <a:t>–</a:t>
                      </a:r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 Sezione di</a:t>
                      </a:r>
                      <a:r>
                        <a:rPr lang="it-IT" sz="1200" b="1" baseline="0" dirty="0" smtClean="0">
                          <a:latin typeface="Candara"/>
                          <a:cs typeface="Candara"/>
                        </a:rPr>
                        <a:t> Noto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20/07/2018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Astrofisico di Catania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21/07/2018</a:t>
                      </a:r>
                    </a:p>
                  </a:txBody>
                  <a:tcPr marL="59114" marR="59114" marT="29557" marB="29557"/>
                </a:tc>
              </a:tr>
              <a:tr h="247314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Istituto di Astrofisica Spaziale e Fisica cosmica di Palermo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21/07/2018</a:t>
                      </a:r>
                    </a:p>
                  </a:txBody>
                  <a:tcPr marL="59114" marR="59114" marT="29557" marB="29557"/>
                </a:tc>
              </a:tr>
              <a:tr h="234862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ndara"/>
                          <a:cs typeface="Candara"/>
                        </a:rPr>
                        <a:t>Osservatorio Astronomico di Trieste</a:t>
                      </a:r>
                      <a:endParaRPr lang="it-IT" sz="1200" b="1" dirty="0">
                        <a:latin typeface="Candara"/>
                        <a:cs typeface="Candara"/>
                      </a:endParaRPr>
                    </a:p>
                  </a:txBody>
                  <a:tcPr marL="59114" marR="59114" marT="29557" marB="295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Candara"/>
                        </a:rPr>
                        <a:t>02/08/2018</a:t>
                      </a:r>
                    </a:p>
                  </a:txBody>
                  <a:tcPr marL="59114" marR="59114" marT="29557" marB="29557"/>
                </a:tc>
              </a:tr>
            </a:tbl>
          </a:graphicData>
        </a:graphic>
      </p:graphicFrame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04769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Candara"/>
                <a:cs typeface="Candara"/>
              </a:rPr>
              <a:t>Lo stato dell’arte: situazione generale</a:t>
            </a:r>
            <a:endParaRPr lang="it-IT" sz="4000" b="1" dirty="0">
              <a:latin typeface="Candara"/>
              <a:cs typeface="Candara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39775" y="2305706"/>
            <a:ext cx="7662864" cy="37299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Sensibilità molto spiccata per le novità introdotte dal GDPR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Buone pratiche sviluppate presso molte strutture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Generale attenzione per i nuovi adempimenti previsti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Elevato grado di maturità del </a:t>
            </a:r>
            <a:r>
              <a:rPr lang="it-IT" i="1" dirty="0" err="1" smtClean="0">
                <a:solidFill>
                  <a:schemeClr val="tx1"/>
                </a:solidFill>
                <a:latin typeface="Candara"/>
                <a:cs typeface="Candara"/>
              </a:rPr>
              <a:t>system</a:t>
            </a:r>
            <a:r>
              <a:rPr lang="it-IT" i="1" dirty="0" smtClean="0">
                <a:solidFill>
                  <a:schemeClr val="tx1"/>
                </a:solidFill>
                <a:latin typeface="Candara"/>
                <a:cs typeface="Candara"/>
              </a:rPr>
              <a:t> management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Buon livello di implementazione delle Misure Minime di Sicurezza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chemeClr val="tx1"/>
                </a:solidFill>
                <a:latin typeface="Candara"/>
                <a:cs typeface="Candara"/>
              </a:rPr>
              <a:t>Alti standard tecnici in termini di dotazioni strumentali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>
                <a:solidFill>
                  <a:schemeClr val="tx1"/>
                </a:solidFill>
              </a:rPr>
              <a:t>   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endParaRPr lang="it-IT" dirty="0"/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4463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Candara"/>
                <a:cs typeface="Candara"/>
              </a:rPr>
              <a:t>Lo stato dell’arte: criticità</a:t>
            </a:r>
            <a:endParaRPr lang="it-IT" sz="4000" b="1" dirty="0">
              <a:latin typeface="Candara"/>
              <a:cs typeface="Candara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39775" y="2182501"/>
            <a:ext cx="7662864" cy="3958779"/>
          </a:xfrm>
        </p:spPr>
        <p:txBody>
          <a:bodyPr>
            <a:normAutofit fontScale="25000" lnSpcReduction="20000"/>
          </a:bodyPr>
          <a:lstStyle/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>
                <a:solidFill>
                  <a:schemeClr val="tx1"/>
                </a:solidFill>
                <a:latin typeface="Candara"/>
                <a:cs typeface="Candara"/>
              </a:rPr>
              <a:t>Mancanza di direttive e/o indicazioni da parte dei vertici </a:t>
            </a: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dell’Amministrazione e di una 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policy </a:t>
            </a: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generale in materia di trattamento dati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Quadro generale estremamente variegato: ognuno “fa da sé”, con il rischio di allargare il divario tra  le Strutture 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Eccessiva eterogeneità dei processi/procedure relativi al trattamento dei dati e mancata definizione della “catena di responsabilità” (Incaricati del trattamento: </a:t>
            </a:r>
            <a:r>
              <a:rPr lang="it-IT" sz="5600" i="1" dirty="0" err="1" smtClean="0">
                <a:solidFill>
                  <a:schemeClr val="tx1"/>
                </a:solidFill>
                <a:latin typeface="Candara"/>
                <a:cs typeface="Candara"/>
              </a:rPr>
              <a:t>who’s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 </a:t>
            </a:r>
            <a:r>
              <a:rPr lang="it-IT" sz="5600" i="1" dirty="0" err="1" smtClean="0">
                <a:solidFill>
                  <a:schemeClr val="tx1"/>
                </a:solidFill>
                <a:latin typeface="Candara"/>
                <a:cs typeface="Candara"/>
              </a:rPr>
              <a:t>doing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 </a:t>
            </a:r>
            <a:r>
              <a:rPr lang="it-IT" sz="5600" i="1" dirty="0" err="1" smtClean="0">
                <a:solidFill>
                  <a:schemeClr val="tx1"/>
                </a:solidFill>
                <a:latin typeface="Candara"/>
                <a:cs typeface="Candara"/>
              </a:rPr>
              <a:t>what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?</a:t>
            </a: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) 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Mancata predisposizione/previsione degli “strumenti minimi” relativi alle attività di trattamento già previsti dal D.lgs. n. 196/2003 (ad esempio, il Registro delle attività di trattamento)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Ingiustificato timore per il quadro sanzionatorio delineato dal GDPR, con il rischio di rallentamento o, addirittura, di paralisi delle attività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Carenza di procedure (o, almeno, di chiare e ben definite linee guida) in caso di incidenti informatici suscettibili di determinare “</a:t>
            </a:r>
            <a:r>
              <a:rPr lang="it-IT" sz="5600" i="1" dirty="0" smtClean="0">
                <a:solidFill>
                  <a:schemeClr val="tx1"/>
                </a:solidFill>
                <a:latin typeface="Candara"/>
                <a:cs typeface="Candara"/>
              </a:rPr>
              <a:t>data </a:t>
            </a:r>
            <a:r>
              <a:rPr lang="it-IT" sz="5600" i="1" dirty="0" err="1" smtClean="0">
                <a:solidFill>
                  <a:schemeClr val="tx1"/>
                </a:solidFill>
                <a:latin typeface="Candara"/>
                <a:cs typeface="Candara"/>
              </a:rPr>
              <a:t>breach</a:t>
            </a: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”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Approccio puramente </a:t>
            </a:r>
            <a:r>
              <a:rPr lang="it-IT" sz="5600" dirty="0" err="1" smtClean="0">
                <a:solidFill>
                  <a:schemeClr val="tx1"/>
                </a:solidFill>
                <a:latin typeface="Candara"/>
                <a:cs typeface="Candara"/>
              </a:rPr>
              <a:t>adempimentale</a:t>
            </a:r>
            <a:r>
              <a:rPr lang="it-IT" sz="5600" dirty="0" smtClean="0">
                <a:solidFill>
                  <a:schemeClr val="tx1"/>
                </a:solidFill>
                <a:latin typeface="Candara"/>
                <a:cs typeface="Candara"/>
              </a:rPr>
              <a:t> e scarsa predisposizione alla condivisione delle buone pratiche sviluppate ed in essere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sz="5600" dirty="0" smtClean="0">
              <a:solidFill>
                <a:schemeClr val="tx1"/>
              </a:solidFill>
              <a:latin typeface="Candara"/>
              <a:cs typeface="Candara"/>
            </a:endParaRP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sz="5600" dirty="0" smtClean="0">
              <a:solidFill>
                <a:schemeClr val="tx1"/>
              </a:solidFill>
              <a:latin typeface="Candara"/>
              <a:cs typeface="Candara"/>
            </a:endParaRP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sz="5600" dirty="0" smtClean="0">
              <a:solidFill>
                <a:schemeClr val="tx1"/>
              </a:solidFill>
              <a:latin typeface="Candara"/>
              <a:cs typeface="Candara"/>
            </a:endParaRP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>
                <a:solidFill>
                  <a:schemeClr val="tx1"/>
                </a:solidFill>
              </a:rPr>
              <a:t>   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endParaRPr lang="it-IT" dirty="0"/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7865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900" b="1" dirty="0" smtClean="0">
                <a:latin typeface="Candara"/>
                <a:cs typeface="Candara"/>
              </a:rPr>
              <a:t>Cosa abbiamo fatto: attività ed iniziative</a:t>
            </a:r>
            <a:endParaRPr lang="it-IT" sz="3900" b="1" dirty="0">
              <a:latin typeface="Candara"/>
              <a:cs typeface="Candar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9775" y="2314356"/>
            <a:ext cx="7662864" cy="3721280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Adeguamento delle informative da rendere agli interessati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Incontro con il RPD del CINECA, volto a definire gli aspetti più rilevanti della attività di trattamento svolte dal Consorzio a beneficio dell’Istituto in qualità di Responsabile esterno 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Definizione di “misure minime” da adottare immediatamente nella organizzazione e nella gestione degli eventi di divulgazione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Aggiornamento delle clausole da inserire all’interno dei contratti di lavoro e dei contratti di </a:t>
            </a:r>
            <a:r>
              <a:rPr lang="it-IT" sz="14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procurement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 e nei bandi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Adeguamento della pagina web del sito istituzionale dedicata alla </a:t>
            </a:r>
            <a:r>
              <a:rPr lang="it-IT" sz="14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privacy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 (Informativa, </a:t>
            </a:r>
            <a:r>
              <a:rPr lang="it-IT" sz="14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cookie policy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, nominativo e recapiti del RPD)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Linea telefonica ed indirizzo email dedicati (con un tasso di risposta del 100% entro 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72 0re)</a:t>
            </a:r>
            <a:endParaRPr lang="it-IT" sz="1400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>
              <a:buClrTx/>
              <a:buFont typeface="Wingdings" charset="2"/>
              <a:buChar char="v"/>
            </a:pP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Partecipazione al “</a:t>
            </a:r>
            <a:r>
              <a:rPr lang="it-IT" sz="1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Tavolo Tecnico Privacy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” istituito dalla </a:t>
            </a:r>
            <a:r>
              <a:rPr lang="it-IT" sz="14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Co.Di.G.E.R</a:t>
            </a:r>
            <a:r>
              <a:rPr lang="it-IT" sz="1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. (Conferenza dei Direttori Generali degli Enti di Ricerca) e ai vari meeting indetti dalla Consulta dei Presidenti degli Enti di Ricerca con il Garante</a:t>
            </a:r>
          </a:p>
          <a:p>
            <a:pPr marL="0" indent="0" algn="just">
              <a:buClrTx/>
              <a:buNone/>
            </a:pPr>
            <a:endParaRPr lang="it-IT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>
              <a:buClrTx/>
              <a:buFont typeface="Wingdings" charset="2"/>
              <a:buChar char="v"/>
            </a:pPr>
            <a:endParaRPr lang="it-IT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5894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latin typeface="Candara"/>
                <a:cs typeface="Candara"/>
              </a:rPr>
              <a:t>Cosa dobbiamo fare</a:t>
            </a:r>
            <a:r>
              <a:rPr lang="mr-IN" sz="4000" b="1" dirty="0" smtClean="0">
                <a:latin typeface="Candara"/>
                <a:cs typeface="Candara"/>
              </a:rPr>
              <a:t>…</a:t>
            </a:r>
            <a:r>
              <a:rPr lang="it-IT" sz="4000" b="1" dirty="0" smtClean="0">
                <a:latin typeface="Candara"/>
                <a:cs typeface="Candara"/>
              </a:rPr>
              <a:t>urgentemente!</a:t>
            </a:r>
            <a:endParaRPr lang="it-IT" sz="4000" b="1" dirty="0">
              <a:latin typeface="Candara"/>
              <a:cs typeface="Candar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9775" y="2314356"/>
            <a:ext cx="7662864" cy="3931174"/>
          </a:xfrm>
        </p:spPr>
        <p:txBody>
          <a:bodyPr>
            <a:normAutofit fontScale="40000" lnSpcReduction="20000"/>
          </a:bodyPr>
          <a:lstStyle/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Definizione della “catena di responsabilità” interna all’INAF (individuazione di eventuali Responsabili interni delle attività di trattamento e degli incaricati, mediante veri e propri provvedimenti di designazione, </a:t>
            </a:r>
            <a:r>
              <a:rPr lang="it-IT" sz="30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vd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infra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) 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Mappatura dettagliata delle risorse informatiche attualmente in uso 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>
                <a:solidFill>
                  <a:srgbClr val="000000"/>
                </a:solidFill>
                <a:latin typeface="Candara" panose="020E0502030303020204" pitchFamily="34" charset="0"/>
              </a:rPr>
              <a:t>Definizione dei tempi di </a:t>
            </a:r>
            <a:r>
              <a:rPr lang="it-IT" sz="3000" i="1" dirty="0" err="1">
                <a:solidFill>
                  <a:srgbClr val="000000"/>
                </a:solidFill>
                <a:latin typeface="Candara" panose="020E0502030303020204" pitchFamily="34" charset="0"/>
              </a:rPr>
              <a:t>retention</a:t>
            </a:r>
            <a:r>
              <a:rPr lang="it-IT" sz="3000" i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it-IT" sz="3000" dirty="0">
                <a:solidFill>
                  <a:srgbClr val="000000"/>
                </a:solidFill>
                <a:latin typeface="Candara" panose="020E0502030303020204" pitchFamily="34" charset="0"/>
              </a:rPr>
              <a:t>dei Data e dei 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log (questa questione è già all’attenzione del Tavolo Tecnico Privacy della </a:t>
            </a:r>
            <a:r>
              <a:rPr lang="it-IT" sz="30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Co.Di.G.E.R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.)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Creazione di una rete di referenti territoriali per la gestione degli eventi critici che possono determinare “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data </a:t>
            </a:r>
            <a:r>
              <a:rPr lang="it-IT" sz="30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breach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” significativi (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INAF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Emergency </a:t>
            </a:r>
            <a:r>
              <a:rPr lang="it-IT" sz="30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Response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Team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)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Adeguamento delle sale macchine presso tutte le Strutture, anche mediante installazione di sistemi di accesso controllato e procedure/manuali interni per l’individuazione dei soggetti autorizzati  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Approvazione del disciplinare in materia di “</a:t>
            </a:r>
            <a:r>
              <a:rPr lang="it-IT" sz="30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Utilizzo delle risorse informatiche dell’INAF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”, che definirà anche le 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policy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 e le procedure di sicurezza nella gestione delle risorse in questione e comporterà una vera e propria “assunzione di responsabilità” da parte degli utenti    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Avvio di un programma di formazione e sensibilizzazione del personale da parte del RPD</a:t>
            </a:r>
          </a:p>
          <a:p>
            <a:pPr algn="just">
              <a:buClrTx/>
              <a:buFont typeface="Wingdings" charset="2"/>
              <a:buChar char="v"/>
            </a:pP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Previsione e/o programmazione di misure specifiche in materia di “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Business </a:t>
            </a:r>
            <a:r>
              <a:rPr lang="it-IT" sz="30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continuity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” e “</a:t>
            </a:r>
            <a:r>
              <a:rPr lang="it-IT" sz="30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Disaster</a:t>
            </a:r>
            <a:r>
              <a:rPr lang="it-IT" sz="3000" i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it-IT" sz="3000" i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recovery</a:t>
            </a:r>
            <a:r>
              <a:rPr lang="it-IT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”</a:t>
            </a:r>
          </a:p>
          <a:p>
            <a:pPr algn="just">
              <a:buClrTx/>
              <a:buFont typeface="Wingdings" charset="2"/>
              <a:buChar char="v"/>
            </a:pPr>
            <a:endParaRPr lang="it-IT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just">
              <a:buClrTx/>
              <a:buFont typeface="Wingdings" charset="2"/>
              <a:buChar char="v"/>
            </a:pPr>
            <a:endParaRPr lang="it-IT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79797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900" b="1" dirty="0" smtClean="0">
                <a:latin typeface="Candara"/>
                <a:cs typeface="Candara"/>
              </a:rPr>
              <a:t>Un esempio: designazione dell’incaricato del trattamento</a:t>
            </a:r>
            <a:endParaRPr lang="it-IT" sz="3900" b="1" dirty="0">
              <a:latin typeface="Candara"/>
              <a:cs typeface="Candara"/>
            </a:endParaRPr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40661"/>
              </p:ext>
            </p:extLst>
          </p:nvPr>
        </p:nvGraphicFramePr>
        <p:xfrm>
          <a:off x="1421715" y="1863853"/>
          <a:ext cx="5810078" cy="44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5" imgW="6858000" imgH="9067800" progId="Word.Document.12">
                  <p:embed/>
                </p:oleObj>
              </mc:Choice>
              <mc:Fallback>
                <p:oleObj name="Documento" r:id="rId5" imgW="6858000" imgH="906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1715" y="1863853"/>
                        <a:ext cx="5810078" cy="44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47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900" b="1" dirty="0" smtClean="0">
                <a:latin typeface="Candara"/>
                <a:cs typeface="Candara"/>
              </a:rPr>
              <a:t>Altre questioni rilevanti</a:t>
            </a:r>
            <a:endParaRPr lang="it-IT" sz="3900" b="1" dirty="0">
              <a:latin typeface="Candara"/>
              <a:cs typeface="Candara"/>
            </a:endParaRPr>
          </a:p>
        </p:txBody>
      </p:sp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153" y="6035636"/>
            <a:ext cx="882697" cy="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63149" y="6459455"/>
            <a:ext cx="4041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Candara"/>
                <a:cs typeface="Candara"/>
              </a:rPr>
              <a:t>INAF ICT Workshop </a:t>
            </a:r>
            <a:r>
              <a:rPr lang="mr-IN" sz="1400" b="1" i="1" dirty="0" smtClean="0">
                <a:latin typeface="Candara"/>
                <a:cs typeface="Candara"/>
              </a:rPr>
              <a:t>–</a:t>
            </a:r>
            <a:r>
              <a:rPr lang="it-IT" sz="1400" b="1" i="1" dirty="0" smtClean="0">
                <a:latin typeface="Candara"/>
                <a:cs typeface="Candara"/>
              </a:rPr>
              <a:t> Catania, 10-14 settembre 2018</a:t>
            </a:r>
            <a:endParaRPr lang="it-IT" sz="1400" b="1" i="1" dirty="0">
              <a:latin typeface="Candara"/>
              <a:cs typeface="Candar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9775" y="2504730"/>
            <a:ext cx="7662864" cy="3267169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Ricognizione di tutti i Responsabili esterni del trattamento (Fornitori di servizi web, responsabili della videosorveglianza, gestori telefonici VoIP)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Definizione di una privacy </a:t>
            </a:r>
            <a:r>
              <a:rPr lang="it-IT" i="1" dirty="0" smtClean="0">
                <a:solidFill>
                  <a:srgbClr val="000000"/>
                </a:solidFill>
                <a:latin typeface="Candara"/>
                <a:cs typeface="Candara"/>
              </a:rPr>
              <a:t>policy</a:t>
            </a: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 uniforme dei </a:t>
            </a:r>
            <a:r>
              <a:rPr lang="it-IT" smtClean="0">
                <a:solidFill>
                  <a:srgbClr val="000000"/>
                </a:solidFill>
                <a:latin typeface="Candara"/>
                <a:cs typeface="Candara"/>
              </a:rPr>
              <a:t>siti web ed </a:t>
            </a: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in materia </a:t>
            </a:r>
            <a:r>
              <a:rPr lang="it-IT" smtClean="0">
                <a:solidFill>
                  <a:srgbClr val="000000"/>
                </a:solidFill>
                <a:latin typeface="Candara"/>
                <a:cs typeface="Candara"/>
              </a:rPr>
              <a:t>di videosorveglianza</a:t>
            </a:r>
            <a:endParaRPr lang="it-IT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Definizione di livelli </a:t>
            </a:r>
            <a:r>
              <a:rPr lang="it-IT" dirty="0">
                <a:solidFill>
                  <a:srgbClr val="000000"/>
                </a:solidFill>
                <a:latin typeface="Candara"/>
                <a:cs typeface="Candara"/>
              </a:rPr>
              <a:t>e procedure </a:t>
            </a: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di sicurezza uniformi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it-IT" dirty="0" smtClean="0">
                <a:solidFill>
                  <a:srgbClr val="000000"/>
                </a:solidFill>
                <a:latin typeface="Candara"/>
                <a:cs typeface="Candara"/>
              </a:rPr>
              <a:t>Manuale di gestione documentale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it-IT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endParaRPr lang="it-IT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5135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caprio\AppData\Local\Microsoft\Windows\Temporary Internet Files\Content.Outlook\A2AFYKTJ\inaf_logotipo_trasparent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471" y="6036079"/>
            <a:ext cx="888572" cy="8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Risultati immagini per grazi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01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97798" y="6120884"/>
            <a:ext cx="6740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Candara"/>
                <a:cs typeface="Candara"/>
              </a:rPr>
              <a:t>A cura di: Francesco Caprio – Responsabile della Protezione dei Dati</a:t>
            </a:r>
          </a:p>
          <a:p>
            <a:r>
              <a:rPr lang="it-IT" i="1" dirty="0" smtClean="0">
                <a:latin typeface="Candara"/>
                <a:cs typeface="Candara"/>
              </a:rPr>
              <a:t>Email: </a:t>
            </a:r>
            <a:r>
              <a:rPr lang="it-IT" i="1" dirty="0" smtClean="0">
                <a:latin typeface="Candara"/>
                <a:cs typeface="Candara"/>
                <a:hlinkClick r:id="rId4"/>
              </a:rPr>
              <a:t>rpd@inaf.it</a:t>
            </a:r>
            <a:r>
              <a:rPr lang="it-IT" i="1" dirty="0" smtClean="0">
                <a:latin typeface="Candara"/>
                <a:cs typeface="Candara"/>
              </a:rPr>
              <a:t> </a:t>
            </a:r>
            <a:r>
              <a:rPr lang="it-IT" i="1" dirty="0" smtClean="0">
                <a:latin typeface="Candara"/>
                <a:cs typeface="Candara"/>
              </a:rPr>
              <a:t>-  Tel.: 06/35533255</a:t>
            </a:r>
            <a:endParaRPr lang="it-IT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2049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">
  <a:themeElements>
    <a:clrScheme name="Impostazioni personalizzate 1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Genesi.thmx</Template>
  <TotalTime>2835</TotalTime>
  <Words>1013</Words>
  <Application>Microsoft Macintosh PowerPoint</Application>
  <PresentationFormat>Presentazione su schermo (4:3)</PresentationFormat>
  <Paragraphs>108</Paragraphs>
  <Slides>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Genesi</vt:lpstr>
      <vt:lpstr>Documento</vt:lpstr>
      <vt:lpstr>GDPR@INAF</vt:lpstr>
      <vt:lpstr>Calendario di visite presso le Strutture di Ricerca</vt:lpstr>
      <vt:lpstr>Lo stato dell’arte: situazione generale</vt:lpstr>
      <vt:lpstr>Lo stato dell’arte: criticità</vt:lpstr>
      <vt:lpstr>Cosa abbiamo fatto: attività ed iniziative</vt:lpstr>
      <vt:lpstr>Cosa dobbiamo fare…urgentemente!</vt:lpstr>
      <vt:lpstr>Un esempio: designazione dell’incaricato del trattamento</vt:lpstr>
      <vt:lpstr>Altre questioni rilevanti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Francesco Caprio</dc:creator>
  <cp:lastModifiedBy>Francesco Caprio</cp:lastModifiedBy>
  <cp:revision>217</cp:revision>
  <cp:lastPrinted>2018-09-05T11:03:37Z</cp:lastPrinted>
  <dcterms:created xsi:type="dcterms:W3CDTF">2018-04-22T15:01:43Z</dcterms:created>
  <dcterms:modified xsi:type="dcterms:W3CDTF">2018-09-11T12:38:42Z</dcterms:modified>
</cp:coreProperties>
</file>