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8" r:id="rId3"/>
    <p:sldMasterId id="2147483720" r:id="rId4"/>
  </p:sldMasterIdLst>
  <p:notesMasterIdLst>
    <p:notesMasterId r:id="rId33"/>
  </p:notesMasterIdLst>
  <p:handoutMasterIdLst>
    <p:handoutMasterId r:id="rId34"/>
  </p:handoutMasterIdLst>
  <p:sldIdLst>
    <p:sldId id="266" r:id="rId5"/>
    <p:sldId id="283" r:id="rId6"/>
    <p:sldId id="284" r:id="rId7"/>
    <p:sldId id="268" r:id="rId8"/>
    <p:sldId id="286" r:id="rId9"/>
    <p:sldId id="287" r:id="rId10"/>
    <p:sldId id="290" r:id="rId11"/>
    <p:sldId id="299" r:id="rId12"/>
    <p:sldId id="289" r:id="rId13"/>
    <p:sldId id="285" r:id="rId14"/>
    <p:sldId id="300" r:id="rId15"/>
    <p:sldId id="288" r:id="rId16"/>
    <p:sldId id="279" r:id="rId17"/>
    <p:sldId id="267" r:id="rId18"/>
    <p:sldId id="272" r:id="rId19"/>
    <p:sldId id="273" r:id="rId20"/>
    <p:sldId id="276" r:id="rId21"/>
    <p:sldId id="274" r:id="rId22"/>
    <p:sldId id="278" r:id="rId23"/>
    <p:sldId id="291" r:id="rId24"/>
    <p:sldId id="292" r:id="rId25"/>
    <p:sldId id="294" r:id="rId26"/>
    <p:sldId id="296" r:id="rId27"/>
    <p:sldId id="298" r:id="rId28"/>
    <p:sldId id="295" r:id="rId29"/>
    <p:sldId id="297" r:id="rId30"/>
    <p:sldId id="301" r:id="rId31"/>
    <p:sldId id="282" r:id="rId32"/>
  </p:sldIdLst>
  <p:sldSz cx="12192000" cy="6858000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94" autoAdjust="0"/>
    <p:restoredTop sz="94660"/>
  </p:normalViewPr>
  <p:slideViewPr>
    <p:cSldViewPr snapToGrid="0">
      <p:cViewPr>
        <p:scale>
          <a:sx n="74" d="100"/>
          <a:sy n="74" d="100"/>
        </p:scale>
        <p:origin x="17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1610E46-9A89-488F-94D1-2158E7C29E71}" type="datetimeFigureOut">
              <a:rPr lang="it-IT" smtClean="0"/>
              <a:t>12/09/2018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it-IT" dirty="0" smtClean="0"/>
              <a:t>Distribuzione non consentita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797246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F992B4-469C-4F09-ACFC-5E532EF15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12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1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EA7BA59-72D4-40C4-B6FC-CA1D2C74F265}" type="datetimeFigureOut">
              <a:rPr lang="it-IT" smtClean="0"/>
              <a:t>12/09/2018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87675" y="887413"/>
            <a:ext cx="4259263" cy="2395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23462" y="3416538"/>
            <a:ext cx="8187690" cy="2795350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797246" y="6743103"/>
            <a:ext cx="4434999" cy="35619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B6D51AB-CD8D-458C-86D4-E73D6C9C9A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62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B200-08BB-4C95-A809-ED44C4687FF9}" type="datetime1">
              <a:rPr lang="it-IT" smtClean="0"/>
              <a:t>12/09/2018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5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656D6-767E-4C5B-B4F9-970C28BA1880}" type="datetime1">
              <a:rPr lang="it-IT" smtClean="0"/>
              <a:t>12/09/2018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55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7E0D-5D9D-42DA-A9E2-84489E2A5E70}" type="datetime1">
              <a:rPr lang="it-IT" smtClean="0"/>
              <a:t>12/09/2018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03645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9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06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452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8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371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02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100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5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04DC-785C-43FB-B164-FA2660AEC8CD}" type="datetime1">
              <a:rPr lang="it-IT" smtClean="0"/>
              <a:t>12/09/2018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162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20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242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32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929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48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00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93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992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24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71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5105-293B-4BAB-A251-FF472D909282}" type="datetime1">
              <a:rPr lang="it-IT" smtClean="0"/>
              <a:t>12/09/2018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04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1111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07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215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12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895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5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585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5705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40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7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55C9D-27C8-4E95-8A43-BD5F3056B19A}" type="datetime1">
              <a:rPr lang="it-IT" smtClean="0"/>
              <a:t>12/09/2018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5462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248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126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40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283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00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7E36C-BC85-4E1C-B298-1CA5E1B24790}" type="datetime1">
              <a:rPr lang="it-IT" smtClean="0"/>
              <a:t>12/09/2018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23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4ECB-202F-4571-B761-BADE9455EF38}" type="datetime1">
              <a:rPr lang="it-IT" smtClean="0"/>
              <a:t>12/09/2018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9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>
            <a:spLocks noChangeAspect="1"/>
          </p:cNvSpPr>
          <p:nvPr/>
        </p:nvSpPr>
        <p:spPr>
          <a:xfrm>
            <a:off x="6888087" y="6070563"/>
            <a:ext cx="5220000" cy="76337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cxnSp>
        <p:nvCxnSpPr>
          <p:cNvPr id="6" name="Connettore 1 5"/>
          <p:cNvCxnSpPr/>
          <p:nvPr/>
        </p:nvCxnSpPr>
        <p:spPr>
          <a:xfrm>
            <a:off x="336889" y="6452250"/>
            <a:ext cx="62082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61261" y="6479177"/>
            <a:ext cx="11234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Ignazio Porceddu</a:t>
            </a:r>
            <a:endParaRPr lang="it-IT" sz="1000" b="1" dirty="0"/>
          </a:p>
        </p:txBody>
      </p:sp>
    </p:spTree>
    <p:extLst>
      <p:ext uri="{BB962C8B-B14F-4D97-AF65-F5344CB8AC3E}">
        <p14:creationId xmlns:p14="http://schemas.microsoft.com/office/powerpoint/2010/main" val="118440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58F8-B1C4-4520-A275-B94C1B746200}" type="datetime1">
              <a:rPr lang="it-IT" smtClean="0"/>
              <a:t>12/09/2018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22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813EB-0CB1-496F-9F5A-4805FEA78CC8}" type="datetime1">
              <a:rPr lang="it-IT" smtClean="0"/>
              <a:t>12/09/2018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133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7E0D-5D9D-42DA-A9E2-84489E2A5E70}" type="datetime1">
              <a:rPr lang="it-IT" smtClean="0"/>
              <a:t>12/09/2018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IPorceddu - INAF OACA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E065-2981-4105-98E6-5F1A491C1C7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82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9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0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C52B7-22A3-4176-8E25-6A18B465CA46}" type="datetimeFigureOut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12/09/2018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9DB93-4149-489D-B8E8-73D17BCC7B17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02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80" y="1209863"/>
            <a:ext cx="9413040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4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38200" y="365126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abbiamo bisogno di cambiare passo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1666755"/>
            <a:ext cx="10515600" cy="43851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PCP – </a:t>
            </a:r>
            <a:r>
              <a:rPr lang="it-IT" sz="3200" b="1" dirty="0" err="1" smtClean="0">
                <a:solidFill>
                  <a:schemeClr val="accent2">
                    <a:lumMod val="75000"/>
                  </a:schemeClr>
                </a:solidFill>
              </a:rPr>
              <a:t>Pre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 Commercial Procurement </a:t>
            </a:r>
            <a:r>
              <a:rPr lang="it-IT" sz="3200" b="1" dirty="0" smtClean="0"/>
              <a:t>(NON è normato)</a:t>
            </a:r>
            <a:r>
              <a:rPr lang="it-IT" sz="3200" dirty="0"/>
              <a:t>.</a:t>
            </a:r>
            <a:r>
              <a:rPr lang="it-IT" sz="3200" dirty="0" smtClean="0"/>
              <a:t> </a:t>
            </a:r>
            <a:r>
              <a:rPr lang="it-IT" dirty="0"/>
              <a:t>Gli appalti pubblici </a:t>
            </a:r>
            <a:r>
              <a:rPr lang="it-IT" dirty="0" err="1"/>
              <a:t>pre</a:t>
            </a:r>
            <a:r>
              <a:rPr lang="it-IT" dirty="0"/>
              <a:t>-commerciali </a:t>
            </a:r>
            <a:r>
              <a:rPr lang="it-IT" dirty="0" smtClean="0"/>
              <a:t>riguardano </a:t>
            </a:r>
            <a:r>
              <a:rPr lang="it-IT" dirty="0"/>
              <a:t>unicamente servizi </a:t>
            </a:r>
            <a:r>
              <a:rPr lang="it-IT" dirty="0" smtClean="0"/>
              <a:t>R&amp;D tecnologici connotati </a:t>
            </a:r>
            <a:r>
              <a:rPr lang="it-IT" dirty="0"/>
              <a:t>da </a:t>
            </a:r>
            <a:r>
              <a:rPr lang="it-IT" b="1" dirty="0" smtClean="0"/>
              <a:t>requisiti essenziali</a:t>
            </a:r>
            <a:r>
              <a:rPr lang="it-IT" dirty="0"/>
              <a:t>:</a:t>
            </a:r>
            <a:r>
              <a:rPr lang="it-IT" dirty="0" smtClean="0"/>
              <a:t> carattere </a:t>
            </a:r>
            <a:r>
              <a:rPr lang="it-IT" dirty="0"/>
              <a:t>“aleatorio</a:t>
            </a:r>
            <a:r>
              <a:rPr lang="it-IT" dirty="0" smtClean="0"/>
              <a:t>”, co-finanziamento </a:t>
            </a:r>
            <a:r>
              <a:rPr lang="it-IT" dirty="0"/>
              <a:t>privato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dirty="0" smtClean="0"/>
              <a:t>Quindi, affinché </a:t>
            </a:r>
            <a:r>
              <a:rPr lang="it-IT" dirty="0"/>
              <a:t>un servizio di ricerca e sviluppo scientifico/tecnologico sia escluso dall’ambito di applicazione del Codice Appalti, l’esito della ricerca scientifica deve essere obiettivamente incerto: </a:t>
            </a:r>
            <a:r>
              <a:rPr lang="it-IT" dirty="0" smtClean="0"/>
              <a:t>questi </a:t>
            </a:r>
            <a:r>
              <a:rPr lang="it-IT" dirty="0"/>
              <a:t>appalti non possono essere diretti a realizzare soluzioni già esistenti sul mercato prima che sia indetta la gara, o, comunque, facilmente ripetibili.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it-IT" dirty="0"/>
              <a:t>A</a:t>
            </a:r>
            <a:r>
              <a:rPr lang="it-IT" dirty="0" smtClean="0"/>
              <a:t>ttraverso il PCP si realizza </a:t>
            </a:r>
            <a:r>
              <a:rPr lang="it-IT" dirty="0"/>
              <a:t>un </a:t>
            </a:r>
            <a:r>
              <a:rPr lang="it-IT" b="1" dirty="0"/>
              <a:t>progetto altamente innovativo</a:t>
            </a:r>
            <a:r>
              <a:rPr lang="it-IT" dirty="0"/>
              <a:t>, idoneo a risolvere </a:t>
            </a:r>
            <a:r>
              <a:rPr lang="it-IT" dirty="0" smtClean="0"/>
              <a:t>un </a:t>
            </a:r>
            <a:r>
              <a:rPr lang="it-IT" dirty="0"/>
              <a:t>problema tecnologicamente </a:t>
            </a:r>
            <a:r>
              <a:rPr lang="it-IT" dirty="0" smtClean="0"/>
              <a:t>complesso, </a:t>
            </a:r>
            <a:r>
              <a:rPr lang="it-IT" dirty="0"/>
              <a:t>non rientrante </a:t>
            </a:r>
            <a:r>
              <a:rPr lang="it-IT" dirty="0" smtClean="0"/>
              <a:t>tra </a:t>
            </a:r>
            <a:r>
              <a:rPr lang="it-IT" dirty="0"/>
              <a:t>i servizi di ricerca svolti in modo permanente nell’ambito delle PP.AA</a:t>
            </a:r>
            <a:r>
              <a:rPr lang="it-IT" dirty="0" smtClean="0"/>
              <a:t>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3041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38200" y="365126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abbiamo bisogno di cambiare passo …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90349" y="1281800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e gestire più efficacemente il quotidiano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1" y="2315750"/>
            <a:ext cx="5355610" cy="389540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07" y="4045077"/>
            <a:ext cx="589689" cy="49533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78" y="2645808"/>
            <a:ext cx="755844" cy="75584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4142062"/>
            <a:ext cx="716590" cy="6152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92" y="2840885"/>
            <a:ext cx="860905" cy="46248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93" y="2555344"/>
            <a:ext cx="571081" cy="5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7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38200" y="365126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L’ecosistema normativo 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1666755"/>
            <a:ext cx="10515600" cy="43851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</a:pPr>
            <a:r>
              <a:rPr lang="it-IT" sz="2800" dirty="0"/>
              <a:t>Direttive </a:t>
            </a:r>
            <a:r>
              <a:rPr lang="it-IT" sz="2800" dirty="0" smtClean="0"/>
              <a:t>europee 2014 (23/UE e 24/UE)</a:t>
            </a:r>
            <a:endParaRPr lang="it-IT" sz="2800" dirty="0"/>
          </a:p>
          <a:p>
            <a:pPr lvl="1">
              <a:spcAft>
                <a:spcPts val="600"/>
              </a:spcAft>
            </a:pPr>
            <a:r>
              <a:rPr lang="it-IT" sz="2800" dirty="0"/>
              <a:t>Codice Appalti e </a:t>
            </a:r>
            <a:r>
              <a:rPr lang="it-IT" sz="2800" dirty="0" smtClean="0"/>
              <a:t>Contratti (D.lgs. 50/2016)</a:t>
            </a:r>
            <a:endParaRPr lang="it-IT" sz="2800" dirty="0"/>
          </a:p>
          <a:p>
            <a:pPr lvl="1">
              <a:spcAft>
                <a:spcPts val="600"/>
              </a:spcAft>
            </a:pPr>
            <a:r>
              <a:rPr lang="it-IT" sz="2800" dirty="0"/>
              <a:t>Decreti ministeriali e decreti della Presidenza del Consiglio dei ministri</a:t>
            </a:r>
          </a:p>
          <a:p>
            <a:pPr lvl="1">
              <a:spcAft>
                <a:spcPts val="600"/>
              </a:spcAft>
            </a:pPr>
            <a:r>
              <a:rPr lang="it-IT" sz="2800" dirty="0"/>
              <a:t>Linee Guida dell’Autorità Nazionale Anticorruzione</a:t>
            </a:r>
          </a:p>
          <a:p>
            <a:pPr lvl="1">
              <a:spcAft>
                <a:spcPts val="600"/>
              </a:spcAft>
            </a:pPr>
            <a:r>
              <a:rPr lang="it-IT" sz="2800" dirty="0"/>
              <a:t>Giurisprudenza corrente T.A.R. e Consiglio di Stato</a:t>
            </a:r>
          </a:p>
        </p:txBody>
      </p:sp>
    </p:spTree>
    <p:extLst>
      <p:ext uri="{BB962C8B-B14F-4D97-AF65-F5344CB8AC3E}">
        <p14:creationId xmlns:p14="http://schemas.microsoft.com/office/powerpoint/2010/main" val="37504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2" y="1602295"/>
            <a:ext cx="11967078" cy="37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IN INAF OGGI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3647127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it-IT" dirty="0" smtClean="0"/>
              <a:t>16 (?) Strutture di ricerca;</a:t>
            </a:r>
          </a:p>
          <a:p>
            <a:r>
              <a:rPr lang="it-IT" dirty="0" smtClean="0"/>
              <a:t>Capacità e competenze molto diversificate, in alcune realtà locali specializzate su appalti entro soglia comunitaria (entro 40 </a:t>
            </a:r>
            <a:r>
              <a:rPr lang="it-IT" dirty="0" err="1" smtClean="0"/>
              <a:t>keuro</a:t>
            </a:r>
            <a:r>
              <a:rPr lang="it-IT" dirty="0" smtClean="0"/>
              <a:t>);</a:t>
            </a:r>
          </a:p>
          <a:p>
            <a:r>
              <a:rPr lang="it-IT" dirty="0" smtClean="0"/>
              <a:t>Programmazione e pianificazione non ottimale;</a:t>
            </a:r>
          </a:p>
          <a:p>
            <a:r>
              <a:rPr lang="it-IT" dirty="0" smtClean="0"/>
              <a:t>Procedure di spesa non omogenee;</a:t>
            </a:r>
          </a:p>
          <a:p>
            <a:r>
              <a:rPr lang="it-IT" dirty="0" smtClean="0"/>
              <a:t>Nessun processo di spend management, razionalizzazione e aggregazione di spesa attivo … più lavoro per tutte le Strutture.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PROGRAMMAZIONE degli ACQUISTI, RACCOLTA e AGGREGAZIONE dei FABBISOGNI (… e delle competenze)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435133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 smtClean="0"/>
              <a:t>L’acquisto di prodotti omogenei per categorie merceologiche viene svolto in autonomia dalle 16 Strutture, senza (possibilità di) poter ricorrere a delle iniziative di </a:t>
            </a:r>
            <a:r>
              <a:rPr lang="it-IT" dirty="0"/>
              <a:t>spesa </a:t>
            </a:r>
            <a:r>
              <a:rPr lang="it-IT" dirty="0" smtClean="0"/>
              <a:t>(di </a:t>
            </a:r>
            <a:r>
              <a:rPr lang="it-IT" dirty="0"/>
              <a:t>acquisto o di </a:t>
            </a:r>
            <a:r>
              <a:rPr lang="it-IT" dirty="0" smtClean="0"/>
              <a:t>negoziazione) </a:t>
            </a:r>
            <a:r>
              <a:rPr lang="it-IT" dirty="0"/>
              <a:t>coordinate.</a:t>
            </a:r>
            <a:endParaRPr lang="it-IT" dirty="0" smtClean="0"/>
          </a:p>
          <a:p>
            <a:pPr algn="just">
              <a:lnSpc>
                <a:spcPct val="110000"/>
              </a:lnSpc>
            </a:pPr>
            <a:r>
              <a:rPr lang="it-IT" dirty="0" smtClean="0"/>
              <a:t>… il diritto vivente e gli indirizzi ANAC (FAQ su LG 4) sollecitano ma ancora non vincolano le realtà come INAF ad aggregare su base nazionale la spesa.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… c’è comunque un vincolo posto dall’Art</a:t>
            </a:r>
            <a:r>
              <a:rPr lang="it-IT" dirty="0"/>
              <a:t>. 21 </a:t>
            </a:r>
            <a:r>
              <a:rPr lang="it-IT" dirty="0" smtClean="0"/>
              <a:t>del Codice (</a:t>
            </a:r>
            <a:r>
              <a:rPr lang="it-IT" i="1" dirty="0" smtClean="0"/>
              <a:t>Programma </a:t>
            </a:r>
            <a:r>
              <a:rPr lang="it-IT" i="1" dirty="0"/>
              <a:t>degli acquisti e programmazione dei lavori pubblici</a:t>
            </a:r>
            <a:r>
              <a:rPr lang="it-IT" dirty="0"/>
              <a:t>): </a:t>
            </a:r>
            <a:r>
              <a:rPr lang="it-IT" dirty="0" smtClean="0"/>
              <a:t>«Le </a:t>
            </a:r>
            <a:r>
              <a:rPr lang="it-IT" dirty="0"/>
              <a:t>amministrazioni aggiudicatrici adottano il programma biennale degli acquisti di beni e servizi e il programma triennale dei lavori pubblici, nonché i relativi aggiornamenti </a:t>
            </a:r>
            <a:r>
              <a:rPr lang="it-IT" dirty="0" smtClean="0"/>
              <a:t>annuali</a:t>
            </a:r>
            <a:r>
              <a:rPr lang="it-IT" i="1" dirty="0" smtClean="0"/>
              <a:t>.»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… </a:t>
            </a:r>
            <a:r>
              <a:rPr lang="it-IT" dirty="0"/>
              <a:t>capacità di attivare un’adeguata raccolta fabbisogni su categorie merceologiche specifiche, alle quali tutte le Strutture </a:t>
            </a:r>
            <a:r>
              <a:rPr lang="it-IT" dirty="0" smtClean="0"/>
              <a:t>possano attingere, </a:t>
            </a:r>
            <a:r>
              <a:rPr lang="it-IT" dirty="0"/>
              <a:t>consentirebbe </a:t>
            </a:r>
            <a:r>
              <a:rPr lang="it-IT" dirty="0" smtClean="0"/>
              <a:t>una più efficace programmazione degli acquisti.</a:t>
            </a:r>
          </a:p>
        </p:txBody>
      </p:sp>
    </p:spTree>
    <p:extLst>
      <p:ext uri="{BB962C8B-B14F-4D97-AF65-F5344CB8AC3E}">
        <p14:creationId xmlns:p14="http://schemas.microsoft.com/office/powerpoint/2010/main" val="416839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OBBLIGHI NORMATIVI – QUALIFICARE il PROCUREMENT in INAF …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435133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37 comma 1 del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Codice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dirty="0" smtClean="0"/>
              <a:t>Le stazioni appaltanti, </a:t>
            </a:r>
            <a:r>
              <a:rPr lang="it-IT" i="1" dirty="0" smtClean="0"/>
              <a:t>fermi restando gli obblighi di utilizzo di strumenti di acquisto e di negoziazione, anche telematici</a:t>
            </a:r>
            <a:r>
              <a:rPr lang="it-IT" dirty="0" smtClean="0"/>
              <a:t> … possono procedere direttamente e autonomamente all’acquisizione di forniture e servizi di importo inferiore a 40.000 euro e di lavori di importo inferiore a 150.000 euro … Per effettuare procedure di importo superiore alle soglie indicate al periodo precedente, le stazioni appaltanti devono essere in possesso della necessaria qualificazione ai sensi dell’articolo 38 … </a:t>
            </a:r>
            <a:r>
              <a:rPr lang="it-IT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Qualificazione delle stazioni appaltanti</a:t>
            </a:r>
          </a:p>
          <a:p>
            <a:pPr marL="0" indent="0" algn="just">
              <a:buNone/>
            </a:pPr>
            <a:endParaRPr lang="it-IT" u="sng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OBBLIGHI NORMATIVI – QUALIFICARE il PROCUREMENT in INAF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435133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pPr marL="0" indent="0" algn="just">
              <a:lnSpc>
                <a:spcPts val="2600"/>
              </a:lnSpc>
              <a:buNone/>
            </a:pPr>
            <a:r>
              <a:rPr lang="it-IT" dirty="0"/>
              <a:t>E’ istituito presso </a:t>
            </a:r>
            <a:r>
              <a:rPr lang="it-IT" dirty="0" smtClean="0"/>
              <a:t>l’ANAC</a:t>
            </a:r>
            <a:r>
              <a:rPr lang="it-IT" dirty="0"/>
              <a:t> </a:t>
            </a:r>
            <a:r>
              <a:rPr lang="it-IT" dirty="0" smtClean="0"/>
              <a:t>… </a:t>
            </a:r>
            <a:r>
              <a:rPr lang="it-IT" dirty="0"/>
              <a:t>un apposito elenco delle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stazioni appaltanti qualificate </a:t>
            </a:r>
            <a:r>
              <a:rPr lang="it-IT" dirty="0"/>
              <a:t>… la qualificazione è conseguita in rapporto agli ambiti di attività, ai bacini territoriali, alla tipologia e complessità del contratto e per fasce d'importo.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b="1" dirty="0" smtClean="0"/>
              <a:t>Qualificazione </a:t>
            </a:r>
            <a:r>
              <a:rPr lang="it-IT" b="1" dirty="0"/>
              <a:t>perché </a:t>
            </a:r>
            <a:r>
              <a:rPr lang="it-IT" b="1" dirty="0" smtClean="0"/>
              <a:t>… </a:t>
            </a:r>
            <a:r>
              <a:rPr lang="it-IT" dirty="0" smtClean="0"/>
              <a:t>A </a:t>
            </a:r>
            <a:r>
              <a:rPr lang="it-IT" dirty="0"/>
              <a:t>decorrere dalla data di entrata in vigore del nuovo sistema di qualificazione delle stazioni appaltanti, l’ANAC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it-IT" dirty="0" smtClean="0"/>
              <a:t> </a:t>
            </a:r>
            <a:r>
              <a:rPr lang="it-IT" dirty="0"/>
              <a:t>rilascia il codice identificativo gara (CIG) alle stazioni appaltanti che procedono all’acquisizione di beni, servizi o lavori non rientranti nella qualificazione </a:t>
            </a:r>
            <a:r>
              <a:rPr lang="it-IT" dirty="0" smtClean="0"/>
              <a:t>conseguita. Le </a:t>
            </a:r>
            <a:r>
              <a:rPr lang="it-IT" dirty="0"/>
              <a:t>stazioni appaltanti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 POSSESSO </a:t>
            </a:r>
            <a:r>
              <a:rPr lang="it-IT" dirty="0"/>
              <a:t>della necessaria qualificazione di cui all’articolo 38 procedono all’acquisizione di forniture, servizi e lavori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ricorrendo a una centrale di committenza </a:t>
            </a:r>
            <a:r>
              <a:rPr lang="it-IT" dirty="0"/>
              <a:t>ovvero mediante aggregazione con una o più stazioni appaltanti aventi la necessaria </a:t>
            </a:r>
            <a:r>
              <a:rPr lang="it-IT" dirty="0" smtClean="0"/>
              <a:t>qualifica.</a:t>
            </a:r>
            <a:endParaRPr lang="it-IT" dirty="0"/>
          </a:p>
          <a:p>
            <a:pPr marL="0" indent="0" algn="just">
              <a:buNone/>
            </a:pPr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OBBLIGHI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NORMATIVI – QUALIFICARE il PROCUREMENT in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INAF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3838196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b="1" dirty="0" smtClean="0"/>
              <a:t>Qualificazione delle stazioni appaltanti</a:t>
            </a:r>
            <a:r>
              <a:rPr lang="it-IT" dirty="0"/>
              <a:t>. La qualificazione ha ad oggetto il complesso delle attività che caratterizzano il processo di acquisizione di un bene, servizio o lavoro in relazione a capacità di programmazione e </a:t>
            </a:r>
            <a:r>
              <a:rPr lang="it-IT" dirty="0" smtClean="0"/>
              <a:t>progettazione, capacità </a:t>
            </a:r>
            <a:r>
              <a:rPr lang="it-IT" dirty="0"/>
              <a:t>di </a:t>
            </a:r>
            <a:r>
              <a:rPr lang="it-IT" dirty="0" smtClean="0"/>
              <a:t>affidamento, capacità </a:t>
            </a:r>
            <a:r>
              <a:rPr lang="it-IT" dirty="0"/>
              <a:t>di verifica sull'esecuzione e controllo </a:t>
            </a:r>
            <a:r>
              <a:rPr lang="it-IT" dirty="0" smtClean="0"/>
              <a:t>della procedura. Questi requisiti sono </a:t>
            </a:r>
            <a:r>
              <a:rPr lang="it-IT" dirty="0"/>
              <a:t>individuati sulla base </a:t>
            </a:r>
            <a:r>
              <a:rPr lang="it-IT" dirty="0" smtClean="0"/>
              <a:t>della presenza di …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strutture organizzative stabili</a:t>
            </a:r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/>
              <a:t>deputate </a:t>
            </a:r>
            <a:r>
              <a:rPr lang="it-IT" dirty="0" smtClean="0"/>
              <a:t>a programmare e progettare, affidare, gestire e monitorare la procedura.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QUALIFICARE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PROCUREMENT in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INAF - AZIONI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435133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 26 del 1° marzo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r>
              <a:rPr lang="it-IT" dirty="0" smtClean="0"/>
              <a:t>. Definisce il nuovo organigramma presso l’Amministrazione Centrale dell’INAF, articolando i «Servizi di Staff» alla Direzione Generale, e fra questi l’articolazione organizzativa denominata «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Struttura Stabile di Supporto Strategico agli Organi di Governo e di Supporto Tecnico ai Direttori delle Strutture di Ricerca e ai Responsabili Unici dei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Procedimenti</a:t>
            </a:r>
            <a:r>
              <a:rPr lang="it-IT" dirty="0" smtClean="0"/>
              <a:t>» («Struttura Stabile»), che cura, fra le diverse attività:</a:t>
            </a:r>
          </a:p>
          <a:p>
            <a:pPr marL="457211" indent="-457200" algn="just">
              <a:buFont typeface="+mj-lt"/>
              <a:buAutoNum type="arabicPeriod"/>
            </a:pPr>
            <a:r>
              <a:rPr lang="it-IT" dirty="0" smtClean="0"/>
              <a:t>La predisposizione di un progetto </a:t>
            </a:r>
            <a:r>
              <a:rPr lang="it-IT" dirty="0"/>
              <a:t>triennale di revisione del sistema di approvvigionamenti di beni e servizi finalizzato alla razionalizzazione della spesa e allo sviluppo del sistema integrato degli </a:t>
            </a:r>
            <a:r>
              <a:rPr lang="it-IT" dirty="0" smtClean="0"/>
              <a:t>acquisti, attraverso il coordinamento </a:t>
            </a:r>
            <a:r>
              <a:rPr lang="it-IT" dirty="0"/>
              <a:t>attività, monitoraggio e audit degli </a:t>
            </a:r>
            <a:r>
              <a:rPr lang="it-IT" dirty="0" smtClean="0"/>
              <a:t>esiti ...</a:t>
            </a:r>
            <a:endParaRPr lang="it-IT" dirty="0"/>
          </a:p>
          <a:p>
            <a:pPr marL="457211" indent="-457200" algn="just">
              <a:buFont typeface="+mj-lt"/>
              <a:buAutoNum type="arabicPeriod"/>
            </a:pPr>
            <a:r>
              <a:rPr lang="it-IT" dirty="0" smtClean="0"/>
              <a:t>La predisposizione del «Programma </a:t>
            </a:r>
            <a:r>
              <a:rPr lang="it-IT" dirty="0"/>
              <a:t>Biennale degli Acquisti di Beni e </a:t>
            </a:r>
            <a:r>
              <a:rPr lang="it-IT" dirty="0" smtClean="0"/>
              <a:t>Servizi» </a:t>
            </a:r>
            <a:r>
              <a:rPr lang="it-IT" dirty="0"/>
              <a:t>e </a:t>
            </a:r>
            <a:r>
              <a:rPr lang="it-IT" dirty="0" smtClean="0"/>
              <a:t>del «Programma </a:t>
            </a:r>
            <a:r>
              <a:rPr lang="it-IT" dirty="0"/>
              <a:t>Triennale dei Lavori Pubblici, e </a:t>
            </a:r>
            <a:r>
              <a:rPr lang="it-IT" dirty="0" smtClean="0"/>
              <a:t>i relativi </a:t>
            </a:r>
            <a:r>
              <a:rPr lang="it-IT" dirty="0"/>
              <a:t>aggiornamenti annuali.</a:t>
            </a:r>
          </a:p>
          <a:p>
            <a:pPr marL="457211" indent="-457200" algn="just">
              <a:buFont typeface="+mj-lt"/>
              <a:buAutoNum type="arabicPeriod"/>
            </a:pPr>
            <a:r>
              <a:rPr lang="it-IT" dirty="0" smtClean="0"/>
              <a:t>Le attività di supporto </a:t>
            </a:r>
            <a:r>
              <a:rPr lang="it-IT" dirty="0"/>
              <a:t>tecnico e giuridico agli Uffici e Settori sia della Amministrazione Centrale che alle UO delle Strutture di Ricerca, finalizzato all’armonizzazione e corretto perfezionamento delle procedure di affidamento.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2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3" y="820571"/>
            <a:ext cx="5702238" cy="5400000"/>
          </a:xfrm>
        </p:spPr>
      </p:pic>
    </p:spTree>
    <p:extLst>
      <p:ext uri="{BB962C8B-B14F-4D97-AF65-F5344CB8AC3E}">
        <p14:creationId xmlns:p14="http://schemas.microsoft.com/office/powerpoint/2010/main" val="1651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QUALIFICARE 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PROCUREMENT in 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INAF - AZIONI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416574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giugno 2017</a:t>
            </a:r>
            <a:r>
              <a:rPr lang="it-IT" dirty="0" smtClean="0"/>
              <a:t>. Costituisce un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Tavolo Tecnico Permanente </a:t>
            </a:r>
            <a:r>
              <a:rPr lang="it-IT" dirty="0" smtClean="0"/>
              <a:t>in materia di 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Appalti</a:t>
            </a:r>
            <a:r>
              <a:rPr lang="it-IT" dirty="0" smtClean="0"/>
              <a:t> Pubblici («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</a:t>
            </a:r>
            <a:r>
              <a:rPr lang="it-IT" dirty="0" smtClean="0"/>
              <a:t>»), con l’incarico di fornire supporto tecnico alla «Struttura Stabile», fortemente sottodimensionata in termini di FTE per i compiti affidatigli. Il TTPA, contribuito e formato da personale appartenente a diverse Strutture dell’INAF, è composto da Renata </a:t>
            </a:r>
            <a:r>
              <a:rPr lang="it-IT" dirty="0" err="1" smtClean="0"/>
              <a:t>Abicca</a:t>
            </a:r>
            <a:r>
              <a:rPr lang="it-IT" dirty="0" smtClean="0"/>
              <a:t> (OASS BO), Liana De </a:t>
            </a:r>
            <a:r>
              <a:rPr lang="it-IT" dirty="0" err="1" smtClean="0"/>
              <a:t>Filippis</a:t>
            </a:r>
            <a:r>
              <a:rPr lang="it-IT" dirty="0" smtClean="0"/>
              <a:t> (OA NA), Elena Di Gianvito (OA Monteporzio), Giulia Manca (OA TS), Laura Marongiu (OA PD), Erina Pizzi (IAPS RM), Ignazio Porceddu (OA CA), Raffaella Riondino (Amm.ne Centrale).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8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 – Attività, limiti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4070208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b="1" dirty="0" smtClean="0"/>
              <a:t>TTPA: cosa fa</a:t>
            </a:r>
          </a:p>
          <a:p>
            <a:pPr algn="just"/>
            <a:r>
              <a:rPr lang="it-IT" dirty="0" smtClean="0"/>
              <a:t>Opera nel rispetto delle direttive impartite dal Direttore Generale;</a:t>
            </a:r>
          </a:p>
          <a:p>
            <a:pPr algn="just"/>
            <a:r>
              <a:rPr lang="it-IT" dirty="0" smtClean="0"/>
              <a:t>Fornisce supporto tecnico operativo alla Struttura Stabile, e quale conseguenza alle Strutture di ricerca dell’INAF e ai RUP che vi operano;</a:t>
            </a:r>
          </a:p>
          <a:p>
            <a:pPr marL="0" indent="0" algn="just">
              <a:buNone/>
            </a:pPr>
            <a:r>
              <a:rPr lang="it-IT" b="1" dirty="0" smtClean="0"/>
              <a:t>TTPA: cosa NON fa (istituzionalmente)</a:t>
            </a:r>
          </a:p>
          <a:p>
            <a:pPr algn="just"/>
            <a:r>
              <a:rPr lang="it-IT" dirty="0" smtClean="0"/>
              <a:t>Non redige gli atti e non svolge le procedure di gara: non è e non può essere la centrale di committenza dell’INAF;</a:t>
            </a:r>
          </a:p>
          <a:p>
            <a:pPr algn="just"/>
            <a:r>
              <a:rPr lang="it-IT" dirty="0" smtClean="0"/>
              <a:t>Non svolge, attraverso i suoi componenti, le funzioni di RUP.</a:t>
            </a:r>
          </a:p>
          <a:p>
            <a:pPr algn="just"/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 – </a:t>
            </a:r>
            <a:r>
              <a:rPr lang="it-IT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Roadmap</a:t>
            </a: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iniziale attività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405656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it-IT" dirty="0" smtClean="0"/>
              <a:t>Predisposizione della bozza di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circolare</a:t>
            </a:r>
            <a:r>
              <a:rPr lang="it-IT" dirty="0" smtClean="0"/>
              <a:t> che disciplina le procedure di acquisto entro la soglia di rilievo comunitario (in fase di revisione avanzata). La bozza approvata dal DG sarà trasmessa per consultazione agli </a:t>
            </a:r>
            <a:r>
              <a:rPr lang="it-IT" dirty="0" err="1" smtClean="0"/>
              <a:t>stakeholders</a:t>
            </a:r>
            <a:r>
              <a:rPr lang="it-IT" dirty="0" smtClean="0"/>
              <a:t> interni;</a:t>
            </a:r>
          </a:p>
          <a:p>
            <a:pPr algn="just"/>
            <a:r>
              <a:rPr lang="it-IT" dirty="0" smtClean="0"/>
              <a:t>Supporto alla Direzione Generale per la valutazione della </a:t>
            </a:r>
            <a:r>
              <a:rPr lang="it-IT" b="1" dirty="0" smtClean="0">
                <a:solidFill>
                  <a:schemeClr val="accent2">
                    <a:lumMod val="50000"/>
                  </a:schemeClr>
                </a:solidFill>
              </a:rPr>
              <a:t>piattaforma telematica </a:t>
            </a:r>
            <a:r>
              <a:rPr lang="it-IT" dirty="0" smtClean="0"/>
              <a:t>che, ai sensi dell’art. 40 comma 2 del Codice, consentirà alle stazioni appaltanti dell’Ente di predisporre e gestire in autonomia gli appalti di forniture e servizi;</a:t>
            </a:r>
          </a:p>
          <a:p>
            <a:pPr algn="just"/>
            <a:r>
              <a:rPr lang="it-IT" dirty="0" smtClean="0"/>
              <a:t>Attivazione del servizio di </a:t>
            </a:r>
            <a:r>
              <a:rPr lang="it-IT" b="1" dirty="0" err="1" smtClean="0">
                <a:solidFill>
                  <a:schemeClr val="accent2">
                    <a:lumMod val="50000"/>
                  </a:schemeClr>
                </a:solidFill>
              </a:rPr>
              <a:t>Helpdesk</a:t>
            </a:r>
            <a:r>
              <a:rPr lang="it-IT" dirty="0" smtClean="0"/>
              <a:t>, nei limiti definiti successivamente.</a:t>
            </a:r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 in progress – Circolare Appalti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3729014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it-IT" dirty="0" smtClean="0"/>
              <a:t>Organizzata con il supporto di una nota illustrativa, </a:t>
            </a:r>
            <a:r>
              <a:rPr lang="it-IT" dirty="0" err="1" smtClean="0"/>
              <a:t>templates</a:t>
            </a:r>
            <a:r>
              <a:rPr lang="it-IT" dirty="0" smtClean="0"/>
              <a:t>, </a:t>
            </a:r>
            <a:r>
              <a:rPr lang="it-IT" dirty="0" err="1" smtClean="0"/>
              <a:t>checklist</a:t>
            </a:r>
            <a:r>
              <a:rPr lang="it-IT" dirty="0" smtClean="0"/>
              <a:t>  (in itinere);</a:t>
            </a:r>
          </a:p>
          <a:p>
            <a:pPr algn="just"/>
            <a:r>
              <a:rPr lang="it-IT" dirty="0" smtClean="0"/>
              <a:t>Strutturato secondo blocchi funzionali separati sulle procedure semplificate, cioè acquisti ai sensi dell’art. 36 comma 2 </a:t>
            </a:r>
            <a:r>
              <a:rPr lang="it-IT" dirty="0" err="1" smtClean="0"/>
              <a:t>lett</a:t>
            </a:r>
            <a:r>
              <a:rPr lang="it-IT" dirty="0" smtClean="0"/>
              <a:t>. a), «affidamento diretto», e </a:t>
            </a:r>
            <a:r>
              <a:rPr lang="it-IT" dirty="0" err="1" smtClean="0"/>
              <a:t>lett</a:t>
            </a:r>
            <a:r>
              <a:rPr lang="it-IT" dirty="0" smtClean="0"/>
              <a:t>. </a:t>
            </a:r>
            <a:r>
              <a:rPr lang="it-IT" dirty="0"/>
              <a:t>b</a:t>
            </a:r>
            <a:r>
              <a:rPr lang="it-IT" dirty="0" smtClean="0"/>
              <a:t>), «procedura negoziata»;</a:t>
            </a:r>
          </a:p>
          <a:p>
            <a:pPr algn="just"/>
            <a:r>
              <a:rPr lang="it-IT" dirty="0" smtClean="0"/>
              <a:t>Vengono analizzate le modalità di affidamento, di verifica dell’insussistenza di motivi di esclusione (art. 80) sull’aggiudicatario, e sugli obblighi di pubblicità degli atti (art. 29).</a:t>
            </a:r>
            <a:endParaRPr lang="it-IT" dirty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8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 in progress – Piattaforma telematica 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3879139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dirty="0" smtClean="0"/>
              <a:t>Ai sensi dell’art. 40  comma 2 del Codice, «</a:t>
            </a:r>
            <a:r>
              <a:rPr lang="it-IT" i="1" dirty="0" smtClean="0"/>
              <a:t>a decorrere </a:t>
            </a:r>
            <a:r>
              <a:rPr lang="it-IT" i="1" dirty="0"/>
              <a:t>dal 18 ottobre 2018, le comunicazioni e gli scambi di informazioni nell’ambito delle procedure </a:t>
            </a:r>
            <a:r>
              <a:rPr lang="it-IT" i="1" dirty="0" smtClean="0"/>
              <a:t>del Codice svolte </a:t>
            </a:r>
            <a:r>
              <a:rPr lang="it-IT" i="1" dirty="0"/>
              <a:t>dalle stazioni appaltanti sono eseguiti utilizzando mezzi di comunicazione </a:t>
            </a:r>
            <a:r>
              <a:rPr lang="it-IT" i="1" dirty="0" smtClean="0"/>
              <a:t>elettronici</a:t>
            </a:r>
            <a:r>
              <a:rPr lang="it-IT" dirty="0" smtClean="0"/>
              <a:t>» </a:t>
            </a:r>
            <a:r>
              <a:rPr lang="it-IT" dirty="0"/>
              <a:t>…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potenziale blocco 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gare extra </a:t>
            </a:r>
            <a:r>
              <a:rPr lang="it-I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MEPA;</a:t>
            </a:r>
            <a:endParaRPr lang="it-I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00000"/>
              </a:lnSpc>
            </a:pPr>
            <a:r>
              <a:rPr lang="it-IT" dirty="0" smtClean="0"/>
              <a:t>L’indirizzo della Direzione Generale è l’acquisizione del modulo U-BUY, parte dell’ambiente integrato U-GOV del consorzio CINECA, di cui l’INAF è socio.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 in progress – </a:t>
            </a:r>
            <a:r>
              <a:rPr lang="it-IT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Helpdesk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5"/>
            <a:ext cx="10515600" cy="3619211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it-IT" dirty="0" smtClean="0"/>
              <a:t>Gestione via e-mail, trasmettendo a helpdesk.appalti@inaf.it;</a:t>
            </a:r>
          </a:p>
          <a:p>
            <a:pPr algn="just"/>
            <a:r>
              <a:rPr lang="it-IT" dirty="0" smtClean="0"/>
              <a:t>Feedback in best </a:t>
            </a:r>
            <a:r>
              <a:rPr lang="it-IT" dirty="0" err="1" smtClean="0"/>
              <a:t>effort</a:t>
            </a:r>
            <a:r>
              <a:rPr lang="it-IT" dirty="0"/>
              <a:t> </a:t>
            </a:r>
            <a:r>
              <a:rPr lang="it-IT" dirty="0" smtClean="0"/>
              <a:t>entro la giornata successiva a quella di ricezione del quesito. Questo ( … ) anche in funzione della complessità del problema posto;</a:t>
            </a:r>
          </a:p>
          <a:p>
            <a:pPr algn="just"/>
            <a:r>
              <a:rPr lang="it-IT" dirty="0" smtClean="0"/>
              <a:t>Supporto continuo attraverso un’area web, con normativa aggiornata e FAQ sui diversi argomenti;</a:t>
            </a:r>
          </a:p>
          <a:p>
            <a:pPr algn="just"/>
            <a:r>
              <a:rPr lang="it-IT" dirty="0" smtClean="0"/>
              <a:t>Possibile successiva integrazione con la piattaforma telematica.</a:t>
            </a:r>
          </a:p>
          <a:p>
            <a:pPr algn="just"/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TTPA in progress – </a:t>
            </a:r>
            <a:r>
              <a:rPr lang="it-IT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fabbisogni Strutture per programmare e pianificare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3742662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dirty="0" smtClean="0"/>
              <a:t>Questionario e visite nelle Strutture per una valutazione di merito sulle specifiche esigenze e problemi;</a:t>
            </a:r>
          </a:p>
          <a:p>
            <a:pPr algn="just">
              <a:lnSpc>
                <a:spcPct val="100000"/>
              </a:lnSpc>
            </a:pPr>
            <a:r>
              <a:rPr lang="it-IT" dirty="0" smtClean="0"/>
              <a:t>Analisi dei fabbisogni per specifiche categorie merceologiche, da mettere a sistema per possibili Accordi Quadro nazionali gestiti sulla piattaforma «U-BUY» e resi disponibili alle Strutture;</a:t>
            </a:r>
          </a:p>
          <a:p>
            <a:pPr algn="just">
              <a:lnSpc>
                <a:spcPct val="100000"/>
              </a:lnSpc>
            </a:pPr>
            <a:r>
              <a:rPr lang="it-IT" dirty="0" smtClean="0"/>
              <a:t>Valutazione, ai fini della programmazione e pianificazione, delle esigenze formative per le diverse Strutture.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914394" y="365125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it-IT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 &amp; e-</a:t>
            </a:r>
            <a:r>
              <a:rPr lang="it-IT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962520" y="1825626"/>
            <a:ext cx="10515600" cy="213331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it-IT" dirty="0" smtClean="0"/>
              <a:t>Tecnologia </a:t>
            </a:r>
            <a:r>
              <a:rPr lang="it-IT" dirty="0" err="1" smtClean="0"/>
              <a:t>blockchain</a:t>
            </a:r>
            <a:r>
              <a:rPr lang="it-IT" dirty="0" smtClean="0"/>
              <a:t>;</a:t>
            </a:r>
            <a:endParaRPr lang="it-IT" dirty="0" smtClean="0"/>
          </a:p>
          <a:p>
            <a:pPr algn="just">
              <a:lnSpc>
                <a:spcPct val="100000"/>
              </a:lnSpc>
            </a:pPr>
            <a:r>
              <a:rPr lang="it-IT" dirty="0" smtClean="0"/>
              <a:t>AGID;</a:t>
            </a:r>
            <a:endParaRPr lang="it-IT" dirty="0" smtClean="0"/>
          </a:p>
          <a:p>
            <a:pPr algn="just">
              <a:lnSpc>
                <a:spcPct val="100000"/>
              </a:lnSpc>
            </a:pPr>
            <a:r>
              <a:rPr lang="it-IT" dirty="0" smtClean="0"/>
              <a:t>…………..</a:t>
            </a:r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4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56" y="312920"/>
            <a:ext cx="8726773" cy="654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3" y="820571"/>
            <a:ext cx="5702238" cy="5400000"/>
          </a:xfr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44" y="832926"/>
            <a:ext cx="5964181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9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179771"/>
            <a:ext cx="10515600" cy="91598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parliamo di </a:t>
            </a:r>
            <a:endParaRPr lang="it-IT" b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38201" y="1205551"/>
            <a:ext cx="10763251" cy="458977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6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it-IT" b="1" dirty="0" smtClean="0"/>
              <a:t>Goal di questo intervento: </a:t>
            </a:r>
            <a:r>
              <a:rPr lang="it-IT" dirty="0" smtClean="0"/>
              <a:t>cos’è il «procurement», cosa può e deve essere … non solo «acquisti».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/>
              <a:t>E</a:t>
            </a:r>
            <a:r>
              <a:rPr lang="it-IT" dirty="0" smtClean="0"/>
              <a:t>cosistema normativo che governa gli acquisti e gli affidamenti.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dirty="0" err="1" smtClean="0"/>
              <a:t>Procurement</a:t>
            </a:r>
            <a:r>
              <a:rPr lang="it-IT" dirty="0" smtClean="0"/>
              <a:t> </a:t>
            </a:r>
            <a:r>
              <a:rPr lang="it-IT" dirty="0"/>
              <a:t>in INAF oggi. Programmazione, pianificazione, trasparenza, spend </a:t>
            </a:r>
            <a:r>
              <a:rPr lang="it-IT" dirty="0" smtClean="0"/>
              <a:t>management, razionalizzazione degli acquisti.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Qualificazione dell’INAF come stazione appaltante.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Presentazione del TTPA: funzioni attribuite, compiti, cosa (non) può fare.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it-IT" dirty="0" smtClean="0"/>
              <a:t>Linee programmatiche / </a:t>
            </a:r>
            <a:r>
              <a:rPr lang="it-IT" dirty="0" err="1" smtClean="0"/>
              <a:t>roadmap</a:t>
            </a:r>
            <a:r>
              <a:rPr lang="it-IT" dirty="0" smtClean="0"/>
              <a:t> / tempistica di rilascio dei primi atti d’indirizzo da parte della Direzione Generale dell’INAF.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U‐BUY: gare telematiche, elenco fornitori nazionale, gestione accordi quadro nazionali.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Programmazione biennale – scadenze imminenti – presentazione alle aziende.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err="1" smtClean="0"/>
              <a:t>Helpdesk</a:t>
            </a:r>
            <a:r>
              <a:rPr lang="it-IT" dirty="0" smtClean="0"/>
              <a:t>: cosa vuol essere, come funzionerà in best </a:t>
            </a:r>
            <a:r>
              <a:rPr lang="it-IT" dirty="0" err="1" smtClean="0"/>
              <a:t>effort</a:t>
            </a:r>
            <a:r>
              <a:rPr lang="it-IT" dirty="0" smtClean="0"/>
              <a:t> iniziale.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Formazione.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dirty="0" smtClean="0"/>
              <a:t>Questionario.</a:t>
            </a:r>
          </a:p>
        </p:txBody>
      </p:sp>
    </p:spTree>
    <p:extLst>
      <p:ext uri="{BB962C8B-B14F-4D97-AF65-F5344CB8AC3E}">
        <p14:creationId xmlns:p14="http://schemas.microsoft.com/office/powerpoint/2010/main" val="32997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838200" y="445983"/>
            <a:ext cx="10515600" cy="915988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Ruolo «alto» degli acquisti</a:t>
            </a:r>
            <a:endParaRPr lang="it-IT" b="1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838201" y="1402323"/>
            <a:ext cx="10763251" cy="458977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 smtClean="0"/>
              <a:t>Considerando 47 della Direttiva 2014/24/UE  </a:t>
            </a:r>
          </a:p>
          <a:p>
            <a:pPr marL="0" indent="0" algn="just">
              <a:buNone/>
            </a:pPr>
            <a:r>
              <a:rPr lang="it-IT" dirty="0" smtClean="0"/>
              <a:t>«</a:t>
            </a:r>
            <a:r>
              <a:rPr lang="it-IT" i="1" dirty="0" smtClean="0"/>
              <a:t>La </a:t>
            </a:r>
            <a:r>
              <a:rPr lang="it-IT" i="1" dirty="0"/>
              <a:t>ricerca e </a:t>
            </a:r>
            <a:r>
              <a:rPr lang="it-IT" i="1" dirty="0" smtClean="0"/>
              <a:t>l’innovazione </a:t>
            </a:r>
            <a:r>
              <a:rPr lang="it-IT" i="1" dirty="0"/>
              <a:t>sono uno dei principali motori della crescita futura e sono state poste al centro della strategia Europa 2020 per una crescita intelligente, sostenibile e inclusiva. Le autorità pubbliche dovrebbero utilizzare gli appalti pubblici strategicamente nel miglior modo possibile per stimolare l’innovazione. L’acquisto di prodotti, lavori e servizi innovativi svolge un ruolo fondamentale per migliorare l’efficienza e la qualità dei servizi pubblici e nello stesso tempo affrontare le principali sfide a valenza </a:t>
            </a:r>
            <a:r>
              <a:rPr lang="it-IT" i="1" dirty="0" smtClean="0"/>
              <a:t>sociale … maggiori </a:t>
            </a:r>
            <a:r>
              <a:rPr lang="it-IT" i="1" dirty="0"/>
              <a:t>benefici economici, ambientali e per la società attraverso la generazione di nuove idee e la loro traduzione in prodotti e servizi innovativi, promuovendo in tal modo una crescita economica sostenibile</a:t>
            </a:r>
            <a:r>
              <a:rPr lang="it-IT" dirty="0" smtClean="0"/>
              <a:t>.»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3000" b="1" dirty="0" smtClean="0"/>
              <a:t>L’acquisto di un bene o l’affidamento di un servizio non sono «banali»</a:t>
            </a:r>
          </a:p>
        </p:txBody>
      </p:sp>
    </p:spTree>
    <p:extLst>
      <p:ext uri="{BB962C8B-B14F-4D97-AF65-F5344CB8AC3E}">
        <p14:creationId xmlns:p14="http://schemas.microsoft.com/office/powerpoint/2010/main" val="325852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3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38200" y="365126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biettivi paralleli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1666755"/>
            <a:ext cx="10515600" cy="43851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</a:rPr>
              <a:t>		… migliorare il lavoro quotidiano nelle Strutture</a:t>
            </a:r>
          </a:p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dirty="0">
                <a:latin typeface="Calibri" panose="020F0502020204030204" pitchFamily="34" charset="0"/>
              </a:rPr>
              <a:t>	</a:t>
            </a:r>
            <a:r>
              <a:rPr lang="it-IT" dirty="0" smtClean="0">
                <a:latin typeface="Calibri" panose="020F0502020204030204" pitchFamily="34" charset="0"/>
              </a:rPr>
              <a:t>	… utilizzare strumenti di spesa più adatti a R&amp;D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it-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3" y="1362286"/>
            <a:ext cx="1281830" cy="138826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73" y="3598439"/>
            <a:ext cx="1281354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38200" y="365126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abbiamo bisogno di cambiare passo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1666755"/>
            <a:ext cx="10515600" cy="4385132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CPM – Consultazione Preliminare di Mercato </a:t>
            </a:r>
            <a:r>
              <a:rPr lang="it-IT" sz="3200" b="1" dirty="0" smtClean="0"/>
              <a:t>(normato, art. 66 del Codice, Linee Guida ANAC in arrivo).</a:t>
            </a:r>
            <a:r>
              <a:rPr lang="it-IT" sz="3200" dirty="0" smtClean="0"/>
              <a:t> </a:t>
            </a:r>
            <a:r>
              <a:rPr lang="it-IT" dirty="0" smtClean="0">
                <a:latin typeface="Calibri" panose="020F0502020204030204" pitchFamily="34" charset="0"/>
              </a:rPr>
              <a:t>Prima </a:t>
            </a:r>
            <a:r>
              <a:rPr lang="it-IT" dirty="0">
                <a:latin typeface="Calibri" panose="020F0502020204030204" pitchFamily="34" charset="0"/>
              </a:rPr>
              <a:t>dell'avvio di una procedura di appalto, </a:t>
            </a:r>
            <a:r>
              <a:rPr lang="it-IT" dirty="0" smtClean="0">
                <a:latin typeface="Calibri" panose="020F0502020204030204" pitchFamily="34" charset="0"/>
              </a:rPr>
              <a:t>possiamo «consultare» il </a:t>
            </a:r>
            <a:r>
              <a:rPr lang="it-IT" dirty="0">
                <a:latin typeface="Calibri" panose="020F0502020204030204" pitchFamily="34" charset="0"/>
              </a:rPr>
              <a:t>mercato per la preparazione </a:t>
            </a:r>
            <a:r>
              <a:rPr lang="it-IT" dirty="0" smtClean="0">
                <a:latin typeface="Calibri" panose="020F0502020204030204" pitchFamily="34" charset="0"/>
              </a:rPr>
              <a:t> lo </a:t>
            </a:r>
            <a:r>
              <a:rPr lang="it-IT" dirty="0">
                <a:latin typeface="Calibri" panose="020F0502020204030204" pitchFamily="34" charset="0"/>
              </a:rPr>
              <a:t>svolgimento della relativa </a:t>
            </a:r>
            <a:r>
              <a:rPr lang="it-IT" dirty="0" smtClean="0">
                <a:latin typeface="Calibri" panose="020F0502020204030204" pitchFamily="34" charset="0"/>
              </a:rPr>
              <a:t>procedura. Quindi informare gli operatori </a:t>
            </a:r>
            <a:r>
              <a:rPr lang="it-IT" dirty="0">
                <a:latin typeface="Calibri" panose="020F0502020204030204" pitchFamily="34" charset="0"/>
              </a:rPr>
              <a:t>economici </a:t>
            </a:r>
            <a:r>
              <a:rPr lang="it-IT" dirty="0" smtClean="0">
                <a:latin typeface="Calibri" panose="020F0502020204030204" pitchFamily="34" charset="0"/>
              </a:rPr>
              <a:t>circa l’appalto  programmato </a:t>
            </a:r>
            <a:r>
              <a:rPr lang="it-IT" dirty="0">
                <a:latin typeface="Calibri" panose="020F0502020204030204" pitchFamily="34" charset="0"/>
              </a:rPr>
              <a:t>e </a:t>
            </a:r>
            <a:r>
              <a:rPr lang="it-IT" dirty="0" smtClean="0">
                <a:latin typeface="Calibri" panose="020F0502020204030204" pitchFamily="34" charset="0"/>
              </a:rPr>
              <a:t>requisiti </a:t>
            </a:r>
            <a:r>
              <a:rPr lang="it-IT" dirty="0">
                <a:latin typeface="Calibri" panose="020F0502020204030204" pitchFamily="34" charset="0"/>
              </a:rPr>
              <a:t>relativi a questi ultimi</a:t>
            </a:r>
            <a:r>
              <a:rPr lang="it-IT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it-IT" dirty="0" smtClean="0">
                <a:latin typeface="Calibri" panose="020F0502020204030204" pitchFamily="34" charset="0"/>
              </a:rPr>
              <a:t>Possiamo </a:t>
            </a:r>
            <a:r>
              <a:rPr lang="it-IT" dirty="0">
                <a:latin typeface="Calibri" panose="020F0502020204030204" pitchFamily="34" charset="0"/>
              </a:rPr>
              <a:t>acquisire consulenze, relazioni </a:t>
            </a:r>
            <a:r>
              <a:rPr lang="it-IT" dirty="0" smtClean="0">
                <a:latin typeface="Calibri" panose="020F0502020204030204" pitchFamily="34" charset="0"/>
              </a:rPr>
              <a:t>o altra </a:t>
            </a:r>
            <a:r>
              <a:rPr lang="it-IT" dirty="0">
                <a:latin typeface="Calibri" panose="020F0502020204030204" pitchFamily="34" charset="0"/>
              </a:rPr>
              <a:t>documentazione tecnica da parte di esperti, </a:t>
            </a:r>
            <a:r>
              <a:rPr lang="it-IT" dirty="0" smtClean="0">
                <a:latin typeface="Calibri" panose="020F0502020204030204" pitchFamily="34" charset="0"/>
              </a:rPr>
              <a:t>partecipanti </a:t>
            </a:r>
            <a:r>
              <a:rPr lang="it-IT" dirty="0">
                <a:latin typeface="Calibri" panose="020F0502020204030204" pitchFamily="34" charset="0"/>
              </a:rPr>
              <a:t>al </a:t>
            </a:r>
            <a:r>
              <a:rPr lang="it-IT" dirty="0" smtClean="0">
                <a:latin typeface="Calibri" panose="020F0502020204030204" pitchFamily="34" charset="0"/>
              </a:rPr>
              <a:t>mercato, autorità indipendenti… La documentazione </a:t>
            </a:r>
            <a:r>
              <a:rPr lang="it-IT" dirty="0">
                <a:latin typeface="Calibri" panose="020F0502020204030204" pitchFamily="34" charset="0"/>
              </a:rPr>
              <a:t>può essere </a:t>
            </a:r>
            <a:r>
              <a:rPr lang="it-IT" dirty="0" smtClean="0">
                <a:latin typeface="Calibri" panose="020F0502020204030204" pitchFamily="34" charset="0"/>
              </a:rPr>
              <a:t>utilizzata nella </a:t>
            </a:r>
            <a:r>
              <a:rPr lang="it-IT" dirty="0">
                <a:latin typeface="Calibri" panose="020F0502020204030204" pitchFamily="34" charset="0"/>
              </a:rPr>
              <a:t>pianificazione e nello svolgimento della </a:t>
            </a:r>
            <a:r>
              <a:rPr lang="it-IT" dirty="0" smtClean="0">
                <a:latin typeface="Calibri" panose="020F0502020204030204" pitchFamily="34" charset="0"/>
              </a:rPr>
              <a:t>procedura, ma senza falsare </a:t>
            </a:r>
            <a:r>
              <a:rPr lang="it-IT" dirty="0">
                <a:latin typeface="Calibri" panose="020F0502020204030204" pitchFamily="34" charset="0"/>
              </a:rPr>
              <a:t>la concorrenza e </a:t>
            </a:r>
            <a:r>
              <a:rPr lang="it-IT" dirty="0" smtClean="0">
                <a:latin typeface="Calibri" panose="020F0502020204030204" pitchFamily="34" charset="0"/>
              </a:rPr>
              <a:t>violare i </a:t>
            </a:r>
            <a:r>
              <a:rPr lang="it-IT" dirty="0">
                <a:latin typeface="Calibri" panose="020F0502020204030204" pitchFamily="34" charset="0"/>
              </a:rPr>
              <a:t>principi di non discriminazione e di </a:t>
            </a:r>
            <a:r>
              <a:rPr lang="it-IT" dirty="0" smtClean="0">
                <a:latin typeface="Calibri" panose="020F0502020204030204" pitchFamily="34" charset="0"/>
              </a:rPr>
              <a:t>trasparenza.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3040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838200" y="365126"/>
            <a:ext cx="10515600" cy="801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abbiamo bisogno di cambiare passo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1666755"/>
            <a:ext cx="10515600" cy="358065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PPI – Partenariato Per l’Innovazione </a:t>
            </a:r>
            <a:r>
              <a:rPr lang="it-IT" sz="3200" b="1" dirty="0" smtClean="0"/>
              <a:t>(normato, art. 65 del Codice)</a:t>
            </a:r>
            <a:r>
              <a:rPr lang="it-IT" sz="3200" dirty="0" smtClean="0"/>
              <a:t>: </a:t>
            </a:r>
            <a:r>
              <a:rPr lang="it-IT" dirty="0"/>
              <a:t>utilizzabile quando l'esigenza di sviluppare </a:t>
            </a:r>
            <a:r>
              <a:rPr lang="it-IT" dirty="0" smtClean="0"/>
              <a:t>prodotti … innovativi </a:t>
            </a:r>
            <a:r>
              <a:rPr lang="it-IT" dirty="0"/>
              <a:t>e di </a:t>
            </a:r>
            <a:r>
              <a:rPr lang="it-IT" dirty="0" smtClean="0"/>
              <a:t>acquistarli successivamente, non </a:t>
            </a:r>
            <a:r>
              <a:rPr lang="it-IT" dirty="0"/>
              <a:t>può, in base a una motivata determinazione, essere soddisfatta ricorrendo a soluzioni già disponibili sul </a:t>
            </a:r>
            <a:r>
              <a:rPr lang="it-IT" dirty="0" smtClean="0"/>
              <a:t>mercato</a:t>
            </a:r>
            <a:r>
              <a:rPr lang="it-IT" dirty="0"/>
              <a:t> </a:t>
            </a:r>
            <a:r>
              <a:rPr lang="it-IT" dirty="0" smtClean="0"/>
              <a:t>… l'amministrazione può decidere </a:t>
            </a:r>
            <a:r>
              <a:rPr lang="it-IT" dirty="0"/>
              <a:t>di instaurare il </a:t>
            </a:r>
            <a:r>
              <a:rPr lang="it-IT" dirty="0" smtClean="0"/>
              <a:t>PPI con </a:t>
            </a:r>
            <a:r>
              <a:rPr lang="it-IT" dirty="0"/>
              <a:t>uno o più operatori economici che conducono attività di ricerca e sviluppo </a:t>
            </a:r>
            <a:r>
              <a:rPr lang="it-IT" dirty="0" smtClean="0"/>
              <a:t>separate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20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lo_TT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lo_TTPA.potx" id="{46CE490C-7B16-479A-B61F-6580ACF3CB17}" vid="{AC23B483-0D4D-4E92-9796-D6CA15C1A36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Modello_TTPA</Template>
  <TotalTime>7530</TotalTime>
  <Words>1857</Words>
  <Application>Microsoft Office PowerPoint</Application>
  <PresentationFormat>Widescreen</PresentationFormat>
  <Paragraphs>112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Modello_TTPA</vt:lpstr>
      <vt:lpstr>Tema di Office</vt:lpstr>
      <vt:lpstr>3_Tema di Office</vt:lpstr>
      <vt:lpstr>4_Tema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PROCUREMENT IN INAF OGGI</vt:lpstr>
      <vt:lpstr>PROGRAMMAZIONE degli ACQUISTI, RACCOLTA e AGGREGAZIONE dei FABBISOGNI (… e delle competenze)</vt:lpstr>
      <vt:lpstr>OBBLIGHI NORMATIVI – QUALIFICARE il PROCUREMENT in INAF … </vt:lpstr>
      <vt:lpstr>… OBBLIGHI NORMATIVI – QUALIFICARE il PROCUREMENT in INAF …</vt:lpstr>
      <vt:lpstr>… OBBLIGHI NORMATIVI – QUALIFICARE il PROCUREMENT in INAF</vt:lpstr>
      <vt:lpstr>QUALIFICARE il PROCUREMENT in INAF - AZIONI</vt:lpstr>
      <vt:lpstr>QUALIFICARE il PROCUREMENT in INAF - AZIONI</vt:lpstr>
      <vt:lpstr>TTPA – Attività, limiti </vt:lpstr>
      <vt:lpstr>TTPA – Roadmap iniziale attività </vt:lpstr>
      <vt:lpstr>TTPA in progress – Circolare Appalti</vt:lpstr>
      <vt:lpstr>TTPA in progress – Piattaforma telematica </vt:lpstr>
      <vt:lpstr>TTPA in progress – Helpdesk</vt:lpstr>
      <vt:lpstr>TTPA in progress – Assessment fabbisogni Strutture per programmare e pianificare</vt:lpstr>
      <vt:lpstr>ICT &amp; e-procurement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Ignazio Porceddu</dc:creator>
  <cp:lastModifiedBy>Ignazio Porceddu</cp:lastModifiedBy>
  <cp:revision>258</cp:revision>
  <cp:lastPrinted>2018-08-26T10:32:27Z</cp:lastPrinted>
  <dcterms:created xsi:type="dcterms:W3CDTF">2018-06-28T20:33:55Z</dcterms:created>
  <dcterms:modified xsi:type="dcterms:W3CDTF">2018-09-12T06:19:34Z</dcterms:modified>
</cp:coreProperties>
</file>