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0" r:id="rId3"/>
    <p:sldId id="262" r:id="rId4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28.06.2018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28.06.2018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 durch Klicken hinzufügen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28.06.2018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28.06.2018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28.06.2018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28.06.2018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28.06.2018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28.06.2018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28.06.2018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28.06.2018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28.06.2018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50D42-C9CD-4801-B293-61D1F53EC57E}" type="datetimeFigureOut">
              <a:rPr lang="de-DE" smtClean="0"/>
              <a:t>28.06.2018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/>
          </p:cNvSpPr>
          <p:nvPr>
            <p:ph type="body" idx="1"/>
          </p:nvPr>
        </p:nvSpPr>
        <p:spPr bwMode="auto">
          <a:xfrm>
            <a:off x="619187" y="2333625"/>
            <a:ext cx="7904161" cy="4038600"/>
          </a:xfrm>
          <a:solidFill>
            <a:srgbClr val="DAF9FF"/>
          </a:solidFill>
          <a:ln w="12700" cap="flat">
            <a:solidFill>
              <a:srgbClr val="000000"/>
            </a:solidFill>
            <a:miter lim="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 fontScale="55000" lnSpcReduction="20000"/>
          </a:bodyPr>
          <a:lstStyle/>
          <a:p>
            <a:r>
              <a:rPr lang="de-DE" altLang="de-DE" sz="2300" dirty="0">
                <a:latin typeface="Arial Bold" charset="0"/>
                <a:ea typeface="Arial Bold" charset="0"/>
                <a:cs typeface="Arial Bold" charset="0"/>
                <a:sym typeface="Arial Bold" charset="0"/>
              </a:rPr>
              <a:t> </a:t>
            </a:r>
            <a:r>
              <a:rPr lang="de-DE" altLang="de-DE" sz="2000" dirty="0">
                <a:latin typeface="Arial Bold" charset="0"/>
                <a:ea typeface="Arial Bold" charset="0"/>
                <a:cs typeface="Arial Bold" charset="0"/>
                <a:sym typeface="Arial Bold" charset="0"/>
              </a:rPr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altLang="de-DE" sz="4400" dirty="0" smtClean="0">
                <a:latin typeface="Helvetica" panose="020B0604020202020204" pitchFamily="34" charset="0"/>
                <a:ea typeface="Arial Bold" charset="0"/>
                <a:cs typeface="Helvetica" panose="020B0604020202020204" pitchFamily="34" charset="0"/>
                <a:sym typeface="Arial Bold" charset="0"/>
              </a:rPr>
              <a:t>1. </a:t>
            </a:r>
            <a:r>
              <a:rPr lang="de-DE" altLang="de-DE" sz="4400" dirty="0" err="1" smtClean="0">
                <a:latin typeface="Helvetica" panose="020B0604020202020204" pitchFamily="34" charset="0"/>
                <a:ea typeface="Arial Bold" charset="0"/>
                <a:cs typeface="Helvetica" panose="020B0604020202020204" pitchFamily="34" charset="0"/>
                <a:sym typeface="Arial Bold" charset="0"/>
              </a:rPr>
              <a:t>Role</a:t>
            </a:r>
            <a:r>
              <a:rPr lang="de-DE" altLang="de-DE" sz="4400" dirty="0" smtClean="0">
                <a:latin typeface="Helvetica" panose="020B0604020202020204" pitchFamily="34" charset="0"/>
                <a:ea typeface="Arial Bold" charset="0"/>
                <a:cs typeface="Helvetica" panose="020B0604020202020204" pitchFamily="34" charset="0"/>
                <a:sym typeface="Arial Bold" charset="0"/>
              </a:rPr>
              <a:t> </a:t>
            </a:r>
            <a:r>
              <a:rPr lang="de-DE" altLang="de-DE" sz="4400" dirty="0" err="1" smtClean="0">
                <a:latin typeface="Helvetica" panose="020B0604020202020204" pitchFamily="34" charset="0"/>
                <a:ea typeface="Arial Bold" charset="0"/>
                <a:cs typeface="Helvetica" panose="020B0604020202020204" pitchFamily="34" charset="0"/>
                <a:sym typeface="Arial Bold" charset="0"/>
              </a:rPr>
              <a:t>of</a:t>
            </a:r>
            <a:r>
              <a:rPr lang="de-DE" altLang="de-DE" sz="4400" dirty="0" smtClean="0">
                <a:latin typeface="Helvetica" panose="020B0604020202020204" pitchFamily="34" charset="0"/>
                <a:ea typeface="Arial Bold" charset="0"/>
                <a:cs typeface="Helvetica" panose="020B0604020202020204" pitchFamily="34" charset="0"/>
                <a:sym typeface="Arial Bold" charset="0"/>
              </a:rPr>
              <a:t> </a:t>
            </a:r>
            <a:r>
              <a:rPr lang="de-DE" altLang="de-DE" sz="4400" dirty="0" err="1" smtClean="0">
                <a:latin typeface="Helvetica" panose="020B0604020202020204" pitchFamily="34" charset="0"/>
                <a:ea typeface="Arial Bold" charset="0"/>
                <a:cs typeface="Helvetica" panose="020B0604020202020204" pitchFamily="34" charset="0"/>
                <a:sym typeface="Arial Bold" charset="0"/>
              </a:rPr>
              <a:t>jets</a:t>
            </a:r>
            <a:r>
              <a:rPr lang="de-DE" altLang="de-DE" sz="4400" dirty="0" smtClean="0">
                <a:latin typeface="Helvetica" panose="020B0604020202020204" pitchFamily="34" charset="0"/>
                <a:ea typeface="Arial Bold" charset="0"/>
                <a:cs typeface="Helvetica" panose="020B0604020202020204" pitchFamily="34" charset="0"/>
                <a:sym typeface="Arial Bold" charset="0"/>
              </a:rPr>
              <a:t> </a:t>
            </a:r>
            <a:r>
              <a:rPr lang="de-DE" altLang="de-DE" sz="4400" dirty="0" err="1" smtClean="0">
                <a:latin typeface="Helvetica" panose="020B0604020202020204" pitchFamily="34" charset="0"/>
                <a:ea typeface="Arial Bold" charset="0"/>
                <a:cs typeface="Helvetica" panose="020B0604020202020204" pitchFamily="34" charset="0"/>
                <a:sym typeface="Arial Bold" charset="0"/>
              </a:rPr>
              <a:t>and</a:t>
            </a:r>
            <a:r>
              <a:rPr lang="de-DE" altLang="de-DE" sz="4400" dirty="0" smtClean="0">
                <a:latin typeface="Helvetica" panose="020B0604020202020204" pitchFamily="34" charset="0"/>
                <a:ea typeface="Arial Bold" charset="0"/>
                <a:cs typeface="Helvetica" panose="020B0604020202020204" pitchFamily="34" charset="0"/>
                <a:sym typeface="Arial Bold" charset="0"/>
              </a:rPr>
              <a:t> </a:t>
            </a:r>
            <a:r>
              <a:rPr lang="de-DE" altLang="de-DE" sz="4400" dirty="0" err="1" smtClean="0">
                <a:latin typeface="Helvetica" panose="020B0604020202020204" pitchFamily="34" charset="0"/>
                <a:ea typeface="Arial Bold" charset="0"/>
                <a:cs typeface="Helvetica" panose="020B0604020202020204" pitchFamily="34" charset="0"/>
                <a:sym typeface="Arial Bold" charset="0"/>
              </a:rPr>
              <a:t>winds</a:t>
            </a:r>
            <a:r>
              <a:rPr lang="de-DE" altLang="de-DE" sz="4400" dirty="0" smtClean="0">
                <a:latin typeface="Helvetica" panose="020B0604020202020204" pitchFamily="34" charset="0"/>
                <a:ea typeface="Arial Bold" charset="0"/>
                <a:cs typeface="Helvetica" panose="020B0604020202020204" pitchFamily="34" charset="0"/>
                <a:sym typeface="Arial Bold" charset="0"/>
              </a:rPr>
              <a:t> in </a:t>
            </a:r>
            <a:r>
              <a:rPr lang="de-DE" altLang="de-DE" sz="4400" dirty="0" err="1" smtClean="0">
                <a:latin typeface="Helvetica" panose="020B0604020202020204" pitchFamily="34" charset="0"/>
                <a:ea typeface="Arial Bold" charset="0"/>
                <a:cs typeface="Helvetica" panose="020B0604020202020204" pitchFamily="34" charset="0"/>
                <a:sym typeface="Arial Bold" charset="0"/>
              </a:rPr>
              <a:t>disk</a:t>
            </a:r>
            <a:r>
              <a:rPr lang="de-DE" altLang="de-DE" sz="4400" dirty="0" smtClean="0">
                <a:latin typeface="Helvetica" panose="020B0604020202020204" pitchFamily="34" charset="0"/>
                <a:ea typeface="Arial Bold" charset="0"/>
                <a:cs typeface="Helvetica" panose="020B0604020202020204" pitchFamily="34" charset="0"/>
                <a:sym typeface="Arial Bold" charset="0"/>
              </a:rPr>
              <a:t> </a:t>
            </a:r>
            <a:r>
              <a:rPr lang="de-DE" altLang="de-DE" sz="4400" dirty="0" err="1" smtClean="0">
                <a:latin typeface="Helvetica" panose="020B0604020202020204" pitchFamily="34" charset="0"/>
                <a:ea typeface="Arial Bold" charset="0"/>
                <a:cs typeface="Helvetica" panose="020B0604020202020204" pitchFamily="34" charset="0"/>
                <a:sym typeface="Arial Bold" charset="0"/>
              </a:rPr>
              <a:t>evolution</a:t>
            </a:r>
            <a:r>
              <a:rPr lang="de-DE" altLang="de-DE" sz="4400" dirty="0" smtClean="0">
                <a:latin typeface="Helvetica" panose="020B0604020202020204" pitchFamily="34" charset="0"/>
                <a:ea typeface="Arial Bold" charset="0"/>
                <a:cs typeface="Helvetica" panose="020B0604020202020204" pitchFamily="34" charset="0"/>
                <a:sym typeface="Arial Bold" charset="0"/>
              </a:rPr>
              <a:t>?</a:t>
            </a:r>
          </a:p>
          <a:p>
            <a:pPr marL="0" indent="0">
              <a:buNone/>
            </a:pPr>
            <a:r>
              <a:rPr lang="de-DE" altLang="de-DE" sz="4400" dirty="0" smtClean="0">
                <a:latin typeface="Helvetica" panose="020B0604020202020204" pitchFamily="34" charset="0"/>
                <a:ea typeface="Arial Bold" charset="0"/>
                <a:cs typeface="Helvetica" panose="020B0604020202020204" pitchFamily="34" charset="0"/>
                <a:sym typeface="Arial Bold" charset="0"/>
              </a:rPr>
              <a:t>        </a:t>
            </a:r>
            <a:r>
              <a:rPr lang="de-DE" altLang="de-DE" sz="4400" dirty="0" err="1" smtClean="0">
                <a:latin typeface="Helvetica" panose="020B0604020202020204" pitchFamily="34" charset="0"/>
                <a:ea typeface="Arial Bold" charset="0"/>
                <a:cs typeface="Helvetica" panose="020B0604020202020204" pitchFamily="34" charset="0"/>
                <a:sym typeface="Arial Bold" charset="0"/>
              </a:rPr>
              <a:t>What</a:t>
            </a:r>
            <a:r>
              <a:rPr lang="de-DE" altLang="de-DE" sz="4400" dirty="0" smtClean="0">
                <a:latin typeface="Helvetica" panose="020B0604020202020204" pitchFamily="34" charset="0"/>
                <a:ea typeface="Arial Bold" charset="0"/>
                <a:cs typeface="Helvetica" panose="020B0604020202020204" pitchFamily="34" charset="0"/>
                <a:sym typeface="Arial Bold" charset="0"/>
              </a:rPr>
              <a:t> </a:t>
            </a:r>
            <a:r>
              <a:rPr lang="de-DE" altLang="de-DE" sz="4400" dirty="0" err="1" smtClean="0">
                <a:latin typeface="Helvetica" panose="020B0604020202020204" pitchFamily="34" charset="0"/>
                <a:ea typeface="Arial Bold" charset="0"/>
                <a:cs typeface="Helvetica" panose="020B0604020202020204" pitchFamily="34" charset="0"/>
                <a:sym typeface="Arial Bold" charset="0"/>
              </a:rPr>
              <a:t>is</a:t>
            </a:r>
            <a:r>
              <a:rPr lang="de-DE" altLang="de-DE" sz="4400" dirty="0" smtClean="0">
                <a:latin typeface="Helvetica" panose="020B0604020202020204" pitchFamily="34" charset="0"/>
                <a:ea typeface="Arial Bold" charset="0"/>
                <a:cs typeface="Helvetica" panose="020B0604020202020204" pitchFamily="34" charset="0"/>
                <a:sym typeface="Arial Bold" charset="0"/>
              </a:rPr>
              <a:t> </a:t>
            </a:r>
            <a:r>
              <a:rPr lang="de-DE" altLang="de-DE" sz="4400" dirty="0" err="1" smtClean="0">
                <a:latin typeface="Helvetica" panose="020B0604020202020204" pitchFamily="34" charset="0"/>
                <a:ea typeface="Arial Bold" charset="0"/>
                <a:cs typeface="Helvetica" panose="020B0604020202020204" pitchFamily="34" charset="0"/>
                <a:sym typeface="Arial Bold" charset="0"/>
              </a:rPr>
              <a:t>the</a:t>
            </a:r>
            <a:r>
              <a:rPr lang="de-DE" altLang="de-DE" sz="4400" dirty="0" smtClean="0">
                <a:latin typeface="Helvetica" panose="020B0604020202020204" pitchFamily="34" charset="0"/>
                <a:ea typeface="Arial Bold" charset="0"/>
                <a:cs typeface="Helvetica" panose="020B0604020202020204" pitchFamily="34" charset="0"/>
                <a:sym typeface="Arial Bold" charset="0"/>
              </a:rPr>
              <a:t> </a:t>
            </a:r>
            <a:r>
              <a:rPr lang="de-DE" altLang="de-DE" sz="4400" dirty="0" err="1" smtClean="0">
                <a:latin typeface="Helvetica" panose="020B0604020202020204" pitchFamily="34" charset="0"/>
                <a:ea typeface="Arial Bold" charset="0"/>
                <a:cs typeface="Helvetica" panose="020B0604020202020204" pitchFamily="34" charset="0"/>
                <a:sym typeface="Arial Bold" charset="0"/>
              </a:rPr>
              <a:t>influence</a:t>
            </a:r>
            <a:r>
              <a:rPr lang="de-DE" altLang="de-DE" sz="4400" dirty="0" smtClean="0">
                <a:latin typeface="Helvetica" panose="020B0604020202020204" pitchFamily="34" charset="0"/>
                <a:ea typeface="Arial Bold" charset="0"/>
                <a:cs typeface="Helvetica" panose="020B0604020202020204" pitchFamily="34" charset="0"/>
                <a:sym typeface="Arial Bold" charset="0"/>
              </a:rPr>
              <a:t> </a:t>
            </a:r>
            <a:r>
              <a:rPr lang="de-DE" altLang="de-DE" sz="4400" dirty="0" err="1" smtClean="0">
                <a:latin typeface="Helvetica" panose="020B0604020202020204" pitchFamily="34" charset="0"/>
                <a:ea typeface="Arial Bold" charset="0"/>
                <a:cs typeface="Helvetica" panose="020B0604020202020204" pitchFamily="34" charset="0"/>
                <a:sym typeface="Arial Bold" charset="0"/>
              </a:rPr>
              <a:t>of</a:t>
            </a:r>
            <a:r>
              <a:rPr lang="de-DE" altLang="de-DE" sz="4400" dirty="0" smtClean="0">
                <a:latin typeface="Helvetica" panose="020B0604020202020204" pitchFamily="34" charset="0"/>
                <a:ea typeface="Arial Bold" charset="0"/>
                <a:cs typeface="Helvetica" panose="020B0604020202020204" pitchFamily="34" charset="0"/>
                <a:sym typeface="Arial Bold" charset="0"/>
              </a:rPr>
              <a:t> </a:t>
            </a:r>
            <a:r>
              <a:rPr lang="de-DE" altLang="de-DE" sz="4400" dirty="0" err="1" smtClean="0">
                <a:latin typeface="Helvetica" panose="020B0604020202020204" pitchFamily="34" charset="0"/>
                <a:ea typeface="Arial Bold" charset="0"/>
                <a:cs typeface="Helvetica" panose="020B0604020202020204" pitchFamily="34" charset="0"/>
                <a:sym typeface="Arial Bold" charset="0"/>
              </a:rPr>
              <a:t>jets</a:t>
            </a:r>
            <a:r>
              <a:rPr lang="de-DE" altLang="de-DE" sz="4400" dirty="0" smtClean="0">
                <a:latin typeface="Helvetica" panose="020B0604020202020204" pitchFamily="34" charset="0"/>
                <a:ea typeface="Arial Bold" charset="0"/>
                <a:cs typeface="Helvetica" panose="020B0604020202020204" pitchFamily="34" charset="0"/>
                <a:sym typeface="Arial Bold" charset="0"/>
              </a:rPr>
              <a:t> </a:t>
            </a:r>
            <a:r>
              <a:rPr lang="de-DE" altLang="de-DE" sz="4400" dirty="0" err="1" smtClean="0">
                <a:latin typeface="Helvetica" panose="020B0604020202020204" pitchFamily="34" charset="0"/>
                <a:ea typeface="Arial Bold" charset="0"/>
                <a:cs typeface="Helvetica" panose="020B0604020202020204" pitchFamily="34" charset="0"/>
                <a:sym typeface="Arial Bold" charset="0"/>
              </a:rPr>
              <a:t>and</a:t>
            </a:r>
            <a:r>
              <a:rPr lang="de-DE" altLang="de-DE" sz="4400" dirty="0" smtClean="0">
                <a:latin typeface="Helvetica" panose="020B0604020202020204" pitchFamily="34" charset="0"/>
                <a:ea typeface="Arial Bold" charset="0"/>
                <a:cs typeface="Helvetica" panose="020B0604020202020204" pitchFamily="34" charset="0"/>
                <a:sym typeface="Arial Bold" charset="0"/>
              </a:rPr>
              <a:t> </a:t>
            </a:r>
            <a:r>
              <a:rPr lang="de-DE" altLang="de-DE" sz="4400" dirty="0" err="1" smtClean="0">
                <a:latin typeface="Helvetica" panose="020B0604020202020204" pitchFamily="34" charset="0"/>
                <a:ea typeface="Arial Bold" charset="0"/>
                <a:cs typeface="Helvetica" panose="020B0604020202020204" pitchFamily="34" charset="0"/>
                <a:sym typeface="Arial Bold" charset="0"/>
              </a:rPr>
              <a:t>winds</a:t>
            </a:r>
            <a:r>
              <a:rPr lang="de-DE" altLang="de-DE" sz="4400" dirty="0" smtClean="0">
                <a:latin typeface="Helvetica" panose="020B0604020202020204" pitchFamily="34" charset="0"/>
                <a:ea typeface="Arial Bold" charset="0"/>
                <a:cs typeface="Helvetica" panose="020B0604020202020204" pitchFamily="34" charset="0"/>
                <a:sym typeface="Arial Bold" charset="0"/>
              </a:rPr>
              <a:t> on </a:t>
            </a:r>
            <a:r>
              <a:rPr lang="de-DE" altLang="de-DE" sz="4400" dirty="0" err="1" smtClean="0">
                <a:latin typeface="Helvetica" panose="020B0604020202020204" pitchFamily="34" charset="0"/>
                <a:ea typeface="Arial Bold" charset="0"/>
                <a:cs typeface="Helvetica" panose="020B0604020202020204" pitchFamily="34" charset="0"/>
                <a:sym typeface="Arial Bold" charset="0"/>
              </a:rPr>
              <a:t>accretion</a:t>
            </a:r>
            <a:endParaRPr lang="de-DE" altLang="de-DE" sz="4400" dirty="0" smtClean="0">
              <a:latin typeface="Helvetica" panose="020B0604020202020204" pitchFamily="34" charset="0"/>
              <a:ea typeface="Arial Bold" charset="0"/>
              <a:cs typeface="Helvetica" panose="020B0604020202020204" pitchFamily="34" charset="0"/>
              <a:sym typeface="Arial Bold" charset="0"/>
            </a:endParaRPr>
          </a:p>
          <a:p>
            <a:pPr marL="0" indent="0">
              <a:buNone/>
            </a:pPr>
            <a:r>
              <a:rPr lang="de-DE" altLang="de-DE" sz="4400" dirty="0">
                <a:latin typeface="Helvetica" panose="020B0604020202020204" pitchFamily="34" charset="0"/>
                <a:ea typeface="Arial Bold" charset="0"/>
                <a:cs typeface="Helvetica" panose="020B0604020202020204" pitchFamily="34" charset="0"/>
                <a:sym typeface="Arial Bold" charset="0"/>
              </a:rPr>
              <a:t> </a:t>
            </a:r>
            <a:r>
              <a:rPr lang="de-DE" altLang="de-DE" sz="4400" dirty="0" smtClean="0">
                <a:latin typeface="Helvetica" panose="020B0604020202020204" pitchFamily="34" charset="0"/>
                <a:ea typeface="Arial Bold" charset="0"/>
                <a:cs typeface="Helvetica" panose="020B0604020202020204" pitchFamily="34" charset="0"/>
                <a:sym typeface="Arial Bold" charset="0"/>
              </a:rPr>
              <a:t>      </a:t>
            </a:r>
            <a:r>
              <a:rPr lang="de-DE" altLang="de-DE" sz="4400" dirty="0" smtClean="0">
                <a:latin typeface="Helvetica" panose="020B0604020202020204" pitchFamily="34" charset="0"/>
                <a:ea typeface="Arial Bold" charset="0"/>
                <a:cs typeface="Helvetica" panose="020B0604020202020204" pitchFamily="34" charset="0"/>
                <a:sym typeface="Arial Bold" charset="0"/>
              </a:rPr>
              <a:t> </a:t>
            </a:r>
            <a:r>
              <a:rPr lang="de-DE" altLang="de-DE" sz="4400" dirty="0" err="1" smtClean="0">
                <a:latin typeface="Helvetica" panose="020B0604020202020204" pitchFamily="34" charset="0"/>
                <a:ea typeface="Arial Bold" charset="0"/>
                <a:cs typeface="Helvetica" panose="020B0604020202020204" pitchFamily="34" charset="0"/>
                <a:sym typeface="Arial Bold" charset="0"/>
              </a:rPr>
              <a:t>disks</a:t>
            </a:r>
            <a:r>
              <a:rPr lang="de-DE" altLang="de-DE" sz="4400" dirty="0" smtClean="0">
                <a:latin typeface="Helvetica" panose="020B0604020202020204" pitchFamily="34" charset="0"/>
                <a:ea typeface="Arial Bold" charset="0"/>
                <a:cs typeface="Helvetica" panose="020B0604020202020204" pitchFamily="34" charset="0"/>
                <a:sym typeface="Arial Bold" charset="0"/>
              </a:rPr>
              <a:t>? </a:t>
            </a:r>
            <a:r>
              <a:rPr lang="de-DE" altLang="de-DE" sz="4400" dirty="0" err="1" smtClean="0">
                <a:latin typeface="Helvetica" panose="020B0604020202020204" pitchFamily="34" charset="0"/>
                <a:ea typeface="Arial Bold" charset="0"/>
                <a:cs typeface="Helvetica" panose="020B0604020202020204" pitchFamily="34" charset="0"/>
                <a:sym typeface="Arial Bold" charset="0"/>
              </a:rPr>
              <a:t>Effects</a:t>
            </a:r>
            <a:r>
              <a:rPr lang="de-DE" altLang="de-DE" sz="4400" dirty="0" smtClean="0">
                <a:latin typeface="Helvetica" panose="020B0604020202020204" pitchFamily="34" charset="0"/>
                <a:ea typeface="Arial Bold" charset="0"/>
                <a:cs typeface="Helvetica" panose="020B0604020202020204" pitchFamily="34" charset="0"/>
                <a:sym typeface="Arial Bold" charset="0"/>
              </a:rPr>
              <a:t> </a:t>
            </a:r>
            <a:r>
              <a:rPr lang="de-DE" altLang="de-DE" sz="4400" dirty="0" smtClean="0">
                <a:latin typeface="Helvetica" panose="020B0604020202020204" pitchFamily="34" charset="0"/>
                <a:ea typeface="Arial Bold" charset="0"/>
                <a:cs typeface="Helvetica" panose="020B0604020202020204" pitchFamily="34" charset="0"/>
                <a:sym typeface="Arial Bold" charset="0"/>
              </a:rPr>
              <a:t>on gas-</a:t>
            </a:r>
            <a:r>
              <a:rPr lang="de-DE" altLang="de-DE" sz="4400" dirty="0" err="1" smtClean="0">
                <a:latin typeface="Helvetica" panose="020B0604020202020204" pitchFamily="34" charset="0"/>
                <a:ea typeface="Arial Bold" charset="0"/>
                <a:cs typeface="Helvetica" panose="020B0604020202020204" pitchFamily="34" charset="0"/>
                <a:sym typeface="Arial Bold" charset="0"/>
              </a:rPr>
              <a:t>to</a:t>
            </a:r>
            <a:r>
              <a:rPr lang="de-DE" altLang="de-DE" sz="4400" dirty="0" smtClean="0">
                <a:latin typeface="Helvetica" panose="020B0604020202020204" pitchFamily="34" charset="0"/>
                <a:ea typeface="Arial Bold" charset="0"/>
                <a:cs typeface="Helvetica" panose="020B0604020202020204" pitchFamily="34" charset="0"/>
                <a:sym typeface="Arial Bold" charset="0"/>
              </a:rPr>
              <a:t>-</a:t>
            </a:r>
            <a:r>
              <a:rPr lang="de-DE" altLang="de-DE" sz="4400" dirty="0" err="1" smtClean="0">
                <a:latin typeface="Helvetica" panose="020B0604020202020204" pitchFamily="34" charset="0"/>
                <a:ea typeface="Arial Bold" charset="0"/>
                <a:cs typeface="Helvetica" panose="020B0604020202020204" pitchFamily="34" charset="0"/>
                <a:sym typeface="Arial Bold" charset="0"/>
              </a:rPr>
              <a:t>dust</a:t>
            </a:r>
            <a:r>
              <a:rPr lang="de-DE" altLang="de-DE" sz="4400" dirty="0" smtClean="0">
                <a:latin typeface="Helvetica" panose="020B0604020202020204" pitchFamily="34" charset="0"/>
                <a:ea typeface="Arial Bold" charset="0"/>
                <a:cs typeface="Helvetica" panose="020B0604020202020204" pitchFamily="34" charset="0"/>
                <a:sym typeface="Arial Bold" charset="0"/>
              </a:rPr>
              <a:t> </a:t>
            </a:r>
            <a:r>
              <a:rPr lang="de-DE" altLang="de-DE" sz="4400" dirty="0" err="1" smtClean="0">
                <a:latin typeface="Helvetica" panose="020B0604020202020204" pitchFamily="34" charset="0"/>
                <a:ea typeface="Arial Bold" charset="0"/>
                <a:cs typeface="Helvetica" panose="020B0604020202020204" pitchFamily="34" charset="0"/>
                <a:sym typeface="Arial Bold" charset="0"/>
              </a:rPr>
              <a:t>ratio</a:t>
            </a:r>
            <a:r>
              <a:rPr lang="de-DE" altLang="de-DE" sz="4400" dirty="0" smtClean="0">
                <a:latin typeface="Helvetica" panose="020B0604020202020204" pitchFamily="34" charset="0"/>
                <a:ea typeface="Arial Bold" charset="0"/>
                <a:cs typeface="Helvetica" panose="020B0604020202020204" pitchFamily="34" charset="0"/>
                <a:sym typeface="Arial Bold" charset="0"/>
              </a:rPr>
              <a:t>? </a:t>
            </a:r>
            <a:r>
              <a:rPr lang="de-DE" altLang="de-DE" sz="4400" dirty="0" err="1" smtClean="0">
                <a:latin typeface="Helvetica" panose="020B0604020202020204" pitchFamily="34" charset="0"/>
                <a:ea typeface="Arial Bold" charset="0"/>
                <a:cs typeface="Helvetica" panose="020B0604020202020204" pitchFamily="34" charset="0"/>
                <a:sym typeface="Arial Bold" charset="0"/>
              </a:rPr>
              <a:t>Effects</a:t>
            </a:r>
            <a:r>
              <a:rPr lang="de-DE" altLang="de-DE" sz="4400" dirty="0" smtClean="0">
                <a:latin typeface="Helvetica" panose="020B0604020202020204" pitchFamily="34" charset="0"/>
                <a:ea typeface="Arial Bold" charset="0"/>
                <a:cs typeface="Helvetica" panose="020B0604020202020204" pitchFamily="34" charset="0"/>
                <a:sym typeface="Arial Bold" charset="0"/>
              </a:rPr>
              <a:t> on </a:t>
            </a:r>
            <a:r>
              <a:rPr lang="de-DE" altLang="de-DE" sz="4400" dirty="0" err="1" smtClean="0">
                <a:latin typeface="Helvetica" panose="020B0604020202020204" pitchFamily="34" charset="0"/>
                <a:ea typeface="Arial Bold" charset="0"/>
                <a:cs typeface="Helvetica" panose="020B0604020202020204" pitchFamily="34" charset="0"/>
                <a:sym typeface="Arial Bold" charset="0"/>
              </a:rPr>
              <a:t>grain</a:t>
            </a:r>
            <a:endParaRPr lang="de-DE" altLang="de-DE" sz="4400" dirty="0" smtClean="0">
              <a:latin typeface="Helvetica" panose="020B0604020202020204" pitchFamily="34" charset="0"/>
              <a:ea typeface="Arial Bold" charset="0"/>
              <a:cs typeface="Helvetica" panose="020B0604020202020204" pitchFamily="34" charset="0"/>
              <a:sym typeface="Arial Bold" charset="0"/>
            </a:endParaRPr>
          </a:p>
          <a:p>
            <a:pPr marL="0" indent="0">
              <a:buNone/>
            </a:pPr>
            <a:r>
              <a:rPr lang="de-DE" altLang="de-DE" sz="4400" dirty="0">
                <a:latin typeface="Helvetica" panose="020B0604020202020204" pitchFamily="34" charset="0"/>
                <a:ea typeface="Arial Bold" charset="0"/>
                <a:cs typeface="Helvetica" panose="020B0604020202020204" pitchFamily="34" charset="0"/>
                <a:sym typeface="Arial Bold" charset="0"/>
              </a:rPr>
              <a:t> </a:t>
            </a:r>
            <a:r>
              <a:rPr lang="de-DE" altLang="de-DE" sz="4400" dirty="0" smtClean="0">
                <a:latin typeface="Helvetica" panose="020B0604020202020204" pitchFamily="34" charset="0"/>
                <a:ea typeface="Arial Bold" charset="0"/>
                <a:cs typeface="Helvetica" panose="020B0604020202020204" pitchFamily="34" charset="0"/>
                <a:sym typeface="Arial Bold" charset="0"/>
              </a:rPr>
              <a:t>      </a:t>
            </a:r>
            <a:r>
              <a:rPr lang="de-DE" altLang="de-DE" sz="4400" dirty="0" smtClean="0">
                <a:latin typeface="Helvetica" panose="020B0604020202020204" pitchFamily="34" charset="0"/>
                <a:ea typeface="Arial Bold" charset="0"/>
                <a:cs typeface="Helvetica" panose="020B0604020202020204" pitchFamily="34" charset="0"/>
                <a:sym typeface="Arial Bold" charset="0"/>
              </a:rPr>
              <a:t> </a:t>
            </a:r>
            <a:r>
              <a:rPr lang="de-DE" altLang="de-DE" sz="4400" dirty="0" err="1" smtClean="0">
                <a:latin typeface="Helvetica" panose="020B0604020202020204" pitchFamily="34" charset="0"/>
                <a:ea typeface="Arial Bold" charset="0"/>
                <a:cs typeface="Helvetica" panose="020B0604020202020204" pitchFamily="34" charset="0"/>
                <a:sym typeface="Arial Bold" charset="0"/>
              </a:rPr>
              <a:t>size</a:t>
            </a:r>
            <a:r>
              <a:rPr lang="de-DE" altLang="de-DE" sz="4400" dirty="0" smtClean="0">
                <a:latin typeface="Helvetica" panose="020B0604020202020204" pitchFamily="34" charset="0"/>
                <a:ea typeface="Arial Bold" charset="0"/>
                <a:cs typeface="Helvetica" panose="020B0604020202020204" pitchFamily="34" charset="0"/>
                <a:sym typeface="Arial Bold" charset="0"/>
              </a:rPr>
              <a:t> </a:t>
            </a:r>
            <a:r>
              <a:rPr lang="de-DE" altLang="de-DE" sz="4400" dirty="0" err="1" smtClean="0">
                <a:latin typeface="Helvetica" panose="020B0604020202020204" pitchFamily="34" charset="0"/>
                <a:ea typeface="Arial Bold" charset="0"/>
                <a:cs typeface="Helvetica" panose="020B0604020202020204" pitchFamily="34" charset="0"/>
                <a:sym typeface="Arial Bold" charset="0"/>
              </a:rPr>
              <a:t>distribution</a:t>
            </a:r>
            <a:r>
              <a:rPr lang="de-DE" altLang="de-DE" sz="4400" dirty="0" smtClean="0">
                <a:latin typeface="Helvetica" panose="020B0604020202020204" pitchFamily="34" charset="0"/>
                <a:ea typeface="Arial Bold" charset="0"/>
                <a:cs typeface="Helvetica" panose="020B0604020202020204" pitchFamily="34" charset="0"/>
                <a:sym typeface="Arial Bold" charset="0"/>
              </a:rPr>
              <a:t>?</a:t>
            </a:r>
          </a:p>
          <a:p>
            <a:pPr>
              <a:buFont typeface="Wingdings" panose="05000000000000000000" pitchFamily="2" charset="2"/>
              <a:buChar char="§"/>
            </a:pPr>
            <a:endParaRPr lang="de-DE" altLang="de-DE" sz="4400" dirty="0">
              <a:latin typeface="Helvetica" panose="020B0604020202020204" pitchFamily="34" charset="0"/>
              <a:ea typeface="Arial Bold" charset="0"/>
              <a:cs typeface="Helvetica" panose="020B0604020202020204" pitchFamily="34" charset="0"/>
              <a:sym typeface="Arial Bold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de-DE" altLang="de-DE" sz="4400" dirty="0" smtClean="0">
                <a:latin typeface="Helvetica" panose="020B0604020202020204" pitchFamily="34" charset="0"/>
                <a:ea typeface="Arial Bold" charset="0"/>
                <a:cs typeface="Helvetica" panose="020B0604020202020204" pitchFamily="34" charset="0"/>
                <a:sym typeface="Arial Bold" charset="0"/>
              </a:rPr>
              <a:t>2. Will </a:t>
            </a:r>
            <a:r>
              <a:rPr lang="de-DE" altLang="de-DE" sz="4400" dirty="0" err="1" smtClean="0">
                <a:latin typeface="Helvetica" panose="020B0604020202020204" pitchFamily="34" charset="0"/>
                <a:ea typeface="Arial Bold" charset="0"/>
                <a:cs typeface="Helvetica" panose="020B0604020202020204" pitchFamily="34" charset="0"/>
                <a:sym typeface="Arial Bold" charset="0"/>
              </a:rPr>
              <a:t>we</a:t>
            </a:r>
            <a:r>
              <a:rPr lang="de-DE" altLang="de-DE" sz="4400" dirty="0" smtClean="0">
                <a:latin typeface="Helvetica" panose="020B0604020202020204" pitchFamily="34" charset="0"/>
                <a:ea typeface="Arial Bold" charset="0"/>
                <a:cs typeface="Helvetica" panose="020B0604020202020204" pitchFamily="34" charset="0"/>
                <a:sym typeface="Arial Bold" charset="0"/>
              </a:rPr>
              <a:t> </a:t>
            </a:r>
            <a:r>
              <a:rPr lang="de-DE" altLang="de-DE" sz="4400" dirty="0" err="1" smtClean="0">
                <a:latin typeface="Helvetica" panose="020B0604020202020204" pitchFamily="34" charset="0"/>
                <a:ea typeface="Arial Bold" charset="0"/>
                <a:cs typeface="Helvetica" panose="020B0604020202020204" pitchFamily="34" charset="0"/>
                <a:sym typeface="Arial Bold" charset="0"/>
              </a:rPr>
              <a:t>ever</a:t>
            </a:r>
            <a:r>
              <a:rPr lang="de-DE" altLang="de-DE" sz="4400" dirty="0" smtClean="0">
                <a:latin typeface="Helvetica" panose="020B0604020202020204" pitchFamily="34" charset="0"/>
                <a:ea typeface="Arial Bold" charset="0"/>
                <a:cs typeface="Helvetica" panose="020B0604020202020204" pitchFamily="34" charset="0"/>
                <a:sym typeface="Arial Bold" charset="0"/>
              </a:rPr>
              <a:t> </a:t>
            </a:r>
            <a:r>
              <a:rPr lang="de-DE" altLang="de-DE" sz="4400" dirty="0" err="1" smtClean="0">
                <a:latin typeface="Helvetica" panose="020B0604020202020204" pitchFamily="34" charset="0"/>
                <a:ea typeface="Arial Bold" charset="0"/>
                <a:cs typeface="Helvetica" panose="020B0604020202020204" pitchFamily="34" charset="0"/>
                <a:sym typeface="Arial Bold" charset="0"/>
              </a:rPr>
              <a:t>be</a:t>
            </a:r>
            <a:r>
              <a:rPr lang="de-DE" altLang="de-DE" sz="4400" dirty="0" smtClean="0">
                <a:latin typeface="Helvetica" panose="020B0604020202020204" pitchFamily="34" charset="0"/>
                <a:ea typeface="Arial Bold" charset="0"/>
                <a:cs typeface="Helvetica" panose="020B0604020202020204" pitchFamily="34" charset="0"/>
                <a:sym typeface="Arial Bold" charset="0"/>
              </a:rPr>
              <a:t> </a:t>
            </a:r>
            <a:r>
              <a:rPr lang="de-DE" altLang="de-DE" sz="4400" dirty="0" err="1" smtClean="0">
                <a:latin typeface="Helvetica" panose="020B0604020202020204" pitchFamily="34" charset="0"/>
                <a:ea typeface="Arial Bold" charset="0"/>
                <a:cs typeface="Helvetica" panose="020B0604020202020204" pitchFamily="34" charset="0"/>
                <a:sym typeface="Arial Bold" charset="0"/>
              </a:rPr>
              <a:t>able</a:t>
            </a:r>
            <a:r>
              <a:rPr lang="de-DE" altLang="de-DE" sz="4400" dirty="0" smtClean="0">
                <a:latin typeface="Helvetica" panose="020B0604020202020204" pitchFamily="34" charset="0"/>
                <a:ea typeface="Arial Bold" charset="0"/>
                <a:cs typeface="Helvetica" panose="020B0604020202020204" pitchFamily="34" charset="0"/>
                <a:sym typeface="Arial Bold" charset="0"/>
              </a:rPr>
              <a:t> </a:t>
            </a:r>
            <a:r>
              <a:rPr lang="de-DE" altLang="de-DE" sz="4400" dirty="0" err="1" smtClean="0">
                <a:latin typeface="Helvetica" panose="020B0604020202020204" pitchFamily="34" charset="0"/>
                <a:ea typeface="Arial Bold" charset="0"/>
                <a:cs typeface="Helvetica" panose="020B0604020202020204" pitchFamily="34" charset="0"/>
                <a:sym typeface="Arial Bold" charset="0"/>
              </a:rPr>
              <a:t>to</a:t>
            </a:r>
            <a:r>
              <a:rPr lang="de-DE" altLang="de-DE" sz="4400" dirty="0" smtClean="0">
                <a:latin typeface="Helvetica" panose="020B0604020202020204" pitchFamily="34" charset="0"/>
                <a:ea typeface="Arial Bold" charset="0"/>
                <a:cs typeface="Helvetica" panose="020B0604020202020204" pitchFamily="34" charset="0"/>
                <a:sym typeface="Arial Bold" charset="0"/>
              </a:rPr>
              <a:t> </a:t>
            </a:r>
            <a:r>
              <a:rPr lang="de-DE" altLang="de-DE" sz="4400" dirty="0" err="1" smtClean="0">
                <a:latin typeface="Helvetica" panose="020B0604020202020204" pitchFamily="34" charset="0"/>
                <a:ea typeface="Arial Bold" charset="0"/>
                <a:cs typeface="Helvetica" panose="020B0604020202020204" pitchFamily="34" charset="0"/>
                <a:sym typeface="Arial Bold" charset="0"/>
              </a:rPr>
              <a:t>study</a:t>
            </a:r>
            <a:r>
              <a:rPr lang="de-DE" altLang="de-DE" sz="4400" dirty="0" smtClean="0">
                <a:latin typeface="Helvetica" panose="020B0604020202020204" pitchFamily="34" charset="0"/>
                <a:ea typeface="Arial Bold" charset="0"/>
                <a:cs typeface="Helvetica" panose="020B0604020202020204" pitchFamily="34" charset="0"/>
                <a:sym typeface="Arial Bold" charset="0"/>
              </a:rPr>
              <a:t> </a:t>
            </a:r>
            <a:r>
              <a:rPr lang="de-DE" altLang="de-DE" sz="4400" dirty="0" err="1" smtClean="0">
                <a:latin typeface="Helvetica" panose="020B0604020202020204" pitchFamily="34" charset="0"/>
                <a:ea typeface="Arial Bold" charset="0"/>
                <a:cs typeface="Helvetica" panose="020B0604020202020204" pitchFamily="34" charset="0"/>
                <a:sym typeface="Arial Bold" charset="0"/>
              </a:rPr>
              <a:t>magnetic</a:t>
            </a:r>
            <a:r>
              <a:rPr lang="de-DE" altLang="de-DE" sz="4400" dirty="0" smtClean="0">
                <a:latin typeface="Helvetica" panose="020B0604020202020204" pitchFamily="34" charset="0"/>
                <a:ea typeface="Arial Bold" charset="0"/>
                <a:cs typeface="Helvetica" panose="020B0604020202020204" pitchFamily="34" charset="0"/>
                <a:sym typeface="Arial Bold" charset="0"/>
              </a:rPr>
              <a:t> </a:t>
            </a:r>
            <a:r>
              <a:rPr lang="de-DE" altLang="de-DE" sz="4400" dirty="0" err="1" smtClean="0">
                <a:latin typeface="Helvetica" panose="020B0604020202020204" pitchFamily="34" charset="0"/>
                <a:ea typeface="Arial Bold" charset="0"/>
                <a:cs typeface="Helvetica" panose="020B0604020202020204" pitchFamily="34" charset="0"/>
                <a:sym typeface="Arial Bold" charset="0"/>
              </a:rPr>
              <a:t>fields</a:t>
            </a:r>
            <a:r>
              <a:rPr lang="de-DE" altLang="de-DE" sz="4400" dirty="0" smtClean="0">
                <a:latin typeface="Helvetica" panose="020B0604020202020204" pitchFamily="34" charset="0"/>
                <a:ea typeface="Arial Bold" charset="0"/>
                <a:cs typeface="Helvetica" panose="020B0604020202020204" pitchFamily="34" charset="0"/>
                <a:sym typeface="Arial Bold" charset="0"/>
              </a:rPr>
              <a:t>? </a:t>
            </a:r>
          </a:p>
          <a:p>
            <a:pPr marL="0" indent="0">
              <a:buNone/>
            </a:pPr>
            <a:r>
              <a:rPr lang="de-DE" altLang="de-DE" sz="4400" dirty="0" smtClean="0">
                <a:latin typeface="Helvetica" panose="020B0604020202020204" pitchFamily="34" charset="0"/>
                <a:ea typeface="Arial Bold" charset="0"/>
                <a:cs typeface="Helvetica" panose="020B0604020202020204" pitchFamily="34" charset="0"/>
                <a:sym typeface="Arial Bold" charset="0"/>
              </a:rPr>
              <a:t>         </a:t>
            </a:r>
            <a:r>
              <a:rPr lang="de-DE" altLang="de-DE" sz="4400" dirty="0" err="1" smtClean="0">
                <a:latin typeface="Helvetica" panose="020B0604020202020204" pitchFamily="34" charset="0"/>
                <a:ea typeface="Arial Bold" charset="0"/>
                <a:cs typeface="Helvetica" panose="020B0604020202020204" pitchFamily="34" charset="0"/>
                <a:sym typeface="Arial Bold" charset="0"/>
              </a:rPr>
              <a:t>How</a:t>
            </a:r>
            <a:r>
              <a:rPr lang="de-DE" altLang="de-DE" sz="4400" dirty="0" smtClean="0">
                <a:latin typeface="Helvetica" panose="020B0604020202020204" pitchFamily="34" charset="0"/>
                <a:ea typeface="Arial Bold" charset="0"/>
                <a:cs typeface="Helvetica" panose="020B0604020202020204" pitchFamily="34" charset="0"/>
                <a:sym typeface="Arial Bold" charset="0"/>
              </a:rPr>
              <a:t> </a:t>
            </a:r>
            <a:r>
              <a:rPr lang="de-DE" altLang="de-DE" sz="4400" dirty="0" err="1" smtClean="0">
                <a:latin typeface="Helvetica" panose="020B0604020202020204" pitchFamily="34" charset="0"/>
                <a:ea typeface="Arial Bold" charset="0"/>
                <a:cs typeface="Helvetica" panose="020B0604020202020204" pitchFamily="34" charset="0"/>
                <a:sym typeface="Arial Bold" charset="0"/>
              </a:rPr>
              <a:t>to</a:t>
            </a:r>
            <a:r>
              <a:rPr lang="de-DE" altLang="de-DE" sz="4400" dirty="0" smtClean="0">
                <a:latin typeface="Helvetica" panose="020B0604020202020204" pitchFamily="34" charset="0"/>
                <a:ea typeface="Arial Bold" charset="0"/>
                <a:cs typeface="Helvetica" panose="020B0604020202020204" pitchFamily="34" charset="0"/>
                <a:sym typeface="Arial Bold" charset="0"/>
              </a:rPr>
              <a:t> </a:t>
            </a:r>
            <a:r>
              <a:rPr lang="de-DE" altLang="de-DE" sz="4400" dirty="0" err="1" smtClean="0">
                <a:latin typeface="Helvetica" panose="020B0604020202020204" pitchFamily="34" charset="0"/>
                <a:ea typeface="Arial Bold" charset="0"/>
                <a:cs typeface="Helvetica" panose="020B0604020202020204" pitchFamily="34" charset="0"/>
                <a:sym typeface="Arial Bold" charset="0"/>
              </a:rPr>
              <a:t>detect</a:t>
            </a:r>
            <a:r>
              <a:rPr lang="de-DE" altLang="de-DE" sz="4400" dirty="0" smtClean="0">
                <a:latin typeface="Helvetica" panose="020B0604020202020204" pitchFamily="34" charset="0"/>
                <a:ea typeface="Arial Bold" charset="0"/>
                <a:cs typeface="Helvetica" panose="020B0604020202020204" pitchFamily="34" charset="0"/>
                <a:sym typeface="Arial Bold" charset="0"/>
              </a:rPr>
              <a:t> </a:t>
            </a:r>
            <a:r>
              <a:rPr lang="de-DE" altLang="de-DE" sz="4400" dirty="0" err="1" smtClean="0">
                <a:latin typeface="Helvetica" panose="020B0604020202020204" pitchFamily="34" charset="0"/>
                <a:ea typeface="Arial Bold" charset="0"/>
                <a:cs typeface="Helvetica" panose="020B0604020202020204" pitchFamily="34" charset="0"/>
                <a:sym typeface="Arial Bold" charset="0"/>
              </a:rPr>
              <a:t>the</a:t>
            </a:r>
            <a:r>
              <a:rPr lang="de-DE" altLang="de-DE" sz="4400" dirty="0" smtClean="0">
                <a:latin typeface="Helvetica" panose="020B0604020202020204" pitchFamily="34" charset="0"/>
                <a:ea typeface="Arial Bold" charset="0"/>
                <a:cs typeface="Helvetica" panose="020B0604020202020204" pitchFamily="34" charset="0"/>
                <a:sym typeface="Arial Bold" charset="0"/>
              </a:rPr>
              <a:t> </a:t>
            </a:r>
            <a:r>
              <a:rPr lang="de-DE" altLang="de-DE" sz="4400" dirty="0" err="1" smtClean="0">
                <a:latin typeface="Helvetica" panose="020B0604020202020204" pitchFamily="34" charset="0"/>
                <a:ea typeface="Arial Bold" charset="0"/>
                <a:cs typeface="Helvetica" panose="020B0604020202020204" pitchFamily="34" charset="0"/>
                <a:sym typeface="Arial Bold" charset="0"/>
              </a:rPr>
              <a:t>magnetic</a:t>
            </a:r>
            <a:r>
              <a:rPr lang="de-DE" altLang="de-DE" sz="4400" dirty="0" smtClean="0">
                <a:latin typeface="Helvetica" panose="020B0604020202020204" pitchFamily="34" charset="0"/>
                <a:ea typeface="Arial Bold" charset="0"/>
                <a:cs typeface="Helvetica" panose="020B0604020202020204" pitchFamily="34" charset="0"/>
                <a:sym typeface="Arial Bold" charset="0"/>
              </a:rPr>
              <a:t> </a:t>
            </a:r>
            <a:r>
              <a:rPr lang="de-DE" altLang="de-DE" sz="4400" dirty="0" err="1" smtClean="0">
                <a:latin typeface="Helvetica" panose="020B0604020202020204" pitchFamily="34" charset="0"/>
                <a:ea typeface="Arial Bold" charset="0"/>
                <a:cs typeface="Helvetica" panose="020B0604020202020204" pitchFamily="34" charset="0"/>
                <a:sym typeface="Arial Bold" charset="0"/>
              </a:rPr>
              <a:t>fields</a:t>
            </a:r>
            <a:r>
              <a:rPr lang="de-DE" altLang="de-DE" sz="4400" dirty="0" smtClean="0">
                <a:latin typeface="Helvetica" panose="020B0604020202020204" pitchFamily="34" charset="0"/>
                <a:ea typeface="Arial Bold" charset="0"/>
                <a:cs typeface="Helvetica" panose="020B0604020202020204" pitchFamily="34" charset="0"/>
                <a:sym typeface="Arial Bold" charset="0"/>
              </a:rPr>
              <a:t> </a:t>
            </a:r>
            <a:r>
              <a:rPr lang="de-DE" altLang="de-DE" sz="4400" dirty="0" err="1" smtClean="0">
                <a:latin typeface="Helvetica" panose="020B0604020202020204" pitchFamily="34" charset="0"/>
                <a:ea typeface="Arial Bold" charset="0"/>
                <a:cs typeface="Helvetica" panose="020B0604020202020204" pitchFamily="34" charset="0"/>
                <a:sym typeface="Arial Bold" charset="0"/>
              </a:rPr>
              <a:t>that</a:t>
            </a:r>
            <a:r>
              <a:rPr lang="de-DE" altLang="de-DE" sz="4400" dirty="0" smtClean="0">
                <a:latin typeface="Helvetica" panose="020B0604020202020204" pitchFamily="34" charset="0"/>
                <a:ea typeface="Arial Bold" charset="0"/>
                <a:cs typeface="Helvetica" panose="020B0604020202020204" pitchFamily="34" charset="0"/>
                <a:sym typeface="Arial Bold" charset="0"/>
              </a:rPr>
              <a:t> </a:t>
            </a:r>
            <a:r>
              <a:rPr lang="de-DE" altLang="de-DE" sz="4400" dirty="0" err="1" smtClean="0">
                <a:latin typeface="Helvetica" panose="020B0604020202020204" pitchFamily="34" charset="0"/>
                <a:ea typeface="Arial Bold" charset="0"/>
                <a:cs typeface="Helvetica" panose="020B0604020202020204" pitchFamily="34" charset="0"/>
                <a:sym typeface="Arial Bold" charset="0"/>
              </a:rPr>
              <a:t>are</a:t>
            </a:r>
            <a:r>
              <a:rPr lang="de-DE" altLang="de-DE" sz="4400" dirty="0" smtClean="0">
                <a:latin typeface="Helvetica" panose="020B0604020202020204" pitchFamily="34" charset="0"/>
                <a:ea typeface="Arial Bold" charset="0"/>
                <a:cs typeface="Helvetica" panose="020B0604020202020204" pitchFamily="34" charset="0"/>
                <a:sym typeface="Arial Bold" charset="0"/>
              </a:rPr>
              <a:t> </a:t>
            </a:r>
            <a:r>
              <a:rPr lang="de-DE" altLang="de-DE" sz="4400" dirty="0" smtClean="0">
                <a:latin typeface="Helvetica" panose="020B0604020202020204" pitchFamily="34" charset="0"/>
                <a:ea typeface="Arial Bold" charset="0"/>
                <a:cs typeface="Helvetica" panose="020B0604020202020204" pitchFamily="34" charset="0"/>
                <a:sym typeface="Arial Bold" charset="0"/>
              </a:rPr>
              <a:t>essential </a:t>
            </a:r>
          </a:p>
          <a:p>
            <a:pPr marL="0" indent="0">
              <a:buNone/>
            </a:pPr>
            <a:r>
              <a:rPr lang="de-DE" altLang="de-DE" sz="4400" dirty="0">
                <a:latin typeface="Helvetica" panose="020B0604020202020204" pitchFamily="34" charset="0"/>
                <a:ea typeface="Arial Bold" charset="0"/>
                <a:cs typeface="Helvetica" panose="020B0604020202020204" pitchFamily="34" charset="0"/>
                <a:sym typeface="Arial Bold" charset="0"/>
              </a:rPr>
              <a:t> </a:t>
            </a:r>
            <a:r>
              <a:rPr lang="de-DE" altLang="de-DE" sz="4400" dirty="0" smtClean="0">
                <a:latin typeface="Helvetica" panose="020B0604020202020204" pitchFamily="34" charset="0"/>
                <a:ea typeface="Arial Bold" charset="0"/>
                <a:cs typeface="Helvetica" panose="020B0604020202020204" pitchFamily="34" charset="0"/>
                <a:sym typeface="Arial Bold" charset="0"/>
              </a:rPr>
              <a:t>       </a:t>
            </a:r>
            <a:r>
              <a:rPr lang="de-DE" altLang="de-DE" sz="4400" dirty="0" smtClean="0">
                <a:latin typeface="Helvetica" panose="020B0604020202020204" pitchFamily="34" charset="0"/>
                <a:ea typeface="Arial Bold" charset="0"/>
                <a:cs typeface="Helvetica" panose="020B0604020202020204" pitchFamily="34" charset="0"/>
                <a:sym typeface="Arial Bold" charset="0"/>
              </a:rPr>
              <a:t> </a:t>
            </a:r>
            <a:r>
              <a:rPr lang="de-DE" altLang="de-DE" sz="4400" dirty="0" err="1">
                <a:latin typeface="Helvetica" panose="020B0604020202020204" pitchFamily="34" charset="0"/>
                <a:ea typeface="Arial Bold" charset="0"/>
                <a:cs typeface="Helvetica" panose="020B0604020202020204" pitchFamily="34" charset="0"/>
                <a:sym typeface="Arial Bold" charset="0"/>
              </a:rPr>
              <a:t>for</a:t>
            </a:r>
            <a:r>
              <a:rPr lang="de-DE" altLang="de-DE" sz="4400" dirty="0">
                <a:latin typeface="Helvetica" panose="020B0604020202020204" pitchFamily="34" charset="0"/>
                <a:ea typeface="Arial Bold" charset="0"/>
                <a:cs typeface="Helvetica" panose="020B0604020202020204" pitchFamily="34" charset="0"/>
                <a:sym typeface="Arial Bold" charset="0"/>
              </a:rPr>
              <a:t> </a:t>
            </a:r>
            <a:r>
              <a:rPr lang="de-DE" altLang="de-DE" sz="4400" dirty="0" err="1">
                <a:latin typeface="Helvetica" panose="020B0604020202020204" pitchFamily="34" charset="0"/>
                <a:ea typeface="Arial Bold" charset="0"/>
                <a:cs typeface="Helvetica" panose="020B0604020202020204" pitchFamily="34" charset="0"/>
                <a:sym typeface="Arial Bold" charset="0"/>
              </a:rPr>
              <a:t>jet</a:t>
            </a:r>
            <a:r>
              <a:rPr lang="de-DE" altLang="de-DE" sz="4400" dirty="0">
                <a:latin typeface="Helvetica" panose="020B0604020202020204" pitchFamily="34" charset="0"/>
                <a:ea typeface="Arial Bold" charset="0"/>
                <a:cs typeface="Helvetica" panose="020B0604020202020204" pitchFamily="34" charset="0"/>
                <a:sym typeface="Arial Bold" charset="0"/>
              </a:rPr>
              <a:t> </a:t>
            </a:r>
            <a:r>
              <a:rPr lang="de-DE" altLang="de-DE" sz="4400" dirty="0" err="1">
                <a:latin typeface="Helvetica" panose="020B0604020202020204" pitchFamily="34" charset="0"/>
                <a:ea typeface="Arial Bold" charset="0"/>
                <a:cs typeface="Helvetica" panose="020B0604020202020204" pitchFamily="34" charset="0"/>
                <a:sym typeface="Arial Bold" charset="0"/>
              </a:rPr>
              <a:t>creation</a:t>
            </a:r>
            <a:r>
              <a:rPr lang="de-DE" altLang="de-DE" sz="4400" dirty="0">
                <a:latin typeface="Helvetica" panose="020B0604020202020204" pitchFamily="34" charset="0"/>
                <a:ea typeface="Arial Bold" charset="0"/>
                <a:cs typeface="Helvetica" panose="020B0604020202020204" pitchFamily="34" charset="0"/>
                <a:sym typeface="Arial Bold" charset="0"/>
              </a:rPr>
              <a:t> </a:t>
            </a:r>
            <a:r>
              <a:rPr lang="de-DE" altLang="de-DE" sz="4400" dirty="0" err="1" smtClean="0">
                <a:latin typeface="Helvetica" panose="020B0604020202020204" pitchFamily="34" charset="0"/>
                <a:ea typeface="Arial Bold" charset="0"/>
                <a:cs typeface="Helvetica" panose="020B0604020202020204" pitchFamily="34" charset="0"/>
                <a:sym typeface="Arial Bold" charset="0"/>
              </a:rPr>
              <a:t>and</a:t>
            </a:r>
            <a:r>
              <a:rPr lang="de-DE" altLang="de-DE" sz="4400" dirty="0" smtClean="0">
                <a:latin typeface="Helvetica" panose="020B0604020202020204" pitchFamily="34" charset="0"/>
                <a:ea typeface="Arial Bold" charset="0"/>
                <a:cs typeface="Helvetica" panose="020B0604020202020204" pitchFamily="34" charset="0"/>
                <a:sym typeface="Arial Bold" charset="0"/>
              </a:rPr>
              <a:t> </a:t>
            </a:r>
            <a:r>
              <a:rPr lang="de-DE" altLang="de-DE" sz="4400" dirty="0" err="1" smtClean="0">
                <a:latin typeface="Helvetica" panose="020B0604020202020204" pitchFamily="34" charset="0"/>
                <a:ea typeface="Arial Bold" charset="0"/>
                <a:cs typeface="Helvetica" panose="020B0604020202020204" pitchFamily="34" charset="0"/>
                <a:sym typeface="Arial Bold" charset="0"/>
              </a:rPr>
              <a:t>collimation</a:t>
            </a:r>
            <a:r>
              <a:rPr lang="de-DE" altLang="de-DE" sz="4400" dirty="0" smtClean="0">
                <a:latin typeface="Helvetica" panose="020B0604020202020204" pitchFamily="34" charset="0"/>
                <a:ea typeface="Arial Bold" charset="0"/>
                <a:cs typeface="Helvetica" panose="020B0604020202020204" pitchFamily="34" charset="0"/>
                <a:sym typeface="Arial Bold" charset="0"/>
              </a:rPr>
              <a:t>?</a:t>
            </a:r>
          </a:p>
          <a:p>
            <a:pPr marL="0" indent="0">
              <a:buNone/>
            </a:pPr>
            <a:endParaRPr lang="de-DE" altLang="de-DE" sz="4400" dirty="0">
              <a:latin typeface="Helvetica" panose="020B0604020202020204" pitchFamily="34" charset="0"/>
              <a:ea typeface="Arial Bold" charset="0"/>
              <a:cs typeface="Helvetica" panose="020B0604020202020204" pitchFamily="34" charset="0"/>
              <a:sym typeface="Arial Bold" charset="0"/>
            </a:endParaRPr>
          </a:p>
          <a:p>
            <a:pPr defTabSz="914400"/>
            <a:endParaRPr lang="de-DE" altLang="de-DE" sz="2300" dirty="0">
              <a:latin typeface="Arial Bold" charset="0"/>
              <a:ea typeface="Arial Bold" charset="0"/>
              <a:cs typeface="Arial Bold" charset="0"/>
              <a:sym typeface="Arial Bold" charset="0"/>
            </a:endParaRPr>
          </a:p>
          <a:p>
            <a:pPr marL="0" indent="0">
              <a:buNone/>
            </a:pPr>
            <a:endParaRPr lang="de-DE" altLang="de-DE" sz="2300" dirty="0">
              <a:latin typeface="Arial Bold" charset="0"/>
              <a:ea typeface="Arial Bold" charset="0"/>
              <a:cs typeface="Arial Bold" charset="0"/>
              <a:sym typeface="Arial Bold" charset="0"/>
            </a:endParaRPr>
          </a:p>
          <a:p>
            <a:pPr marL="0" indent="0" defTabSz="914400">
              <a:buNone/>
            </a:pPr>
            <a:endParaRPr lang="de-DE" altLang="de-DE" dirty="0"/>
          </a:p>
        </p:txBody>
      </p:sp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598645" y="288925"/>
            <a:ext cx="7945244" cy="1822450"/>
            <a:chOff x="0" y="-1"/>
            <a:chExt cx="8596701" cy="1822504"/>
          </a:xfrm>
        </p:grpSpPr>
        <p:pic>
          <p:nvPicPr>
            <p:cNvPr id="4099" name="Picture 3" descr="image4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8596701" cy="1822504"/>
            </a:xfrm>
            <a:prstGeom prst="rect">
              <a:avLst/>
            </a:prstGeom>
            <a:noFill/>
            <a:ln w="12700" cap="flat" cmpd="sng">
              <a:solidFill>
                <a:srgbClr val="DF3925"/>
              </a:solidFill>
              <a:prstDash val="solid"/>
              <a:miter lim="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4100" name="Group 4"/>
            <p:cNvGrpSpPr>
              <a:grpSpLocks/>
            </p:cNvGrpSpPr>
            <p:nvPr/>
          </p:nvGrpSpPr>
          <p:grpSpPr bwMode="auto">
            <a:xfrm>
              <a:off x="3052549" y="1202333"/>
              <a:ext cx="5368367" cy="487772"/>
              <a:chOff x="-1836971" y="-1"/>
              <a:chExt cx="5368366" cy="487773"/>
            </a:xfrm>
          </p:grpSpPr>
          <p:sp>
            <p:nvSpPr>
              <p:cNvPr id="4101" name="AutoShape 5"/>
              <p:cNvSpPr>
                <a:spLocks/>
              </p:cNvSpPr>
              <p:nvPr/>
            </p:nvSpPr>
            <p:spPr bwMode="auto">
              <a:xfrm>
                <a:off x="0" y="-1"/>
                <a:ext cx="3531395" cy="48777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599" y="0"/>
                    </a:lnTo>
                    <a:lnTo>
                      <a:pt x="21599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1B2020"/>
              </a:solidFill>
              <a:ln>
                <a:noFill/>
              </a:ln>
              <a:effectLst>
                <a:outerShdw blurRad="12700" dist="29846" dir="2700000" algn="ctr" rotWithShape="0">
                  <a:srgbClr val="000000"/>
                </a:outerShdw>
              </a:effectLst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</a:extLst>
            </p:spPr>
            <p:txBody>
              <a:bodyPr lIns="0" tIns="0" rIns="0" bIns="0" anchor="b"/>
              <a:lstStyle/>
              <a:p>
                <a:pPr algn="r"/>
                <a:endParaRPr lang="de-DE" altLang="de-DE" sz="1800" b="0">
                  <a:latin typeface="Comic Sans MS" pitchFamily="66" charset="0"/>
                  <a:ea typeface="Comic Sans MS" pitchFamily="66" charset="0"/>
                  <a:cs typeface="Comic Sans MS" pitchFamily="66" charset="0"/>
                  <a:sym typeface="Comic Sans MS" pitchFamily="66" charset="0"/>
                </a:endParaRPr>
              </a:p>
            </p:txBody>
          </p:sp>
          <p:sp>
            <p:nvSpPr>
              <p:cNvPr id="4102" name="AutoShape 6"/>
              <p:cNvSpPr>
                <a:spLocks/>
              </p:cNvSpPr>
              <p:nvPr/>
            </p:nvSpPr>
            <p:spPr bwMode="auto">
              <a:xfrm>
                <a:off x="-1836971" y="91441"/>
                <a:ext cx="5368366" cy="39633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599" y="0"/>
                    </a:lnTo>
                    <a:lnTo>
                      <a:pt x="21599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pPr algn="r"/>
                <a:r>
                  <a:rPr lang="de-DE" altLang="de-DE" sz="2800" i="1" dirty="0" err="1">
                    <a:solidFill>
                      <a:srgbClr val="ECE6C4"/>
                    </a:solidFill>
                    <a:latin typeface="Arial" pitchFamily="34" charset="0"/>
                    <a:cs typeface="Arial" pitchFamily="34" charset="0"/>
                    <a:sym typeface="Arial" pitchFamily="34" charset="0"/>
                  </a:rPr>
                  <a:t>Discussion</a:t>
                </a:r>
                <a:r>
                  <a:rPr lang="de-DE" altLang="de-DE" sz="2800" i="1" dirty="0">
                    <a:solidFill>
                      <a:srgbClr val="ECE6C4"/>
                    </a:solidFill>
                    <a:latin typeface="Arial" pitchFamily="34" charset="0"/>
                    <a:cs typeface="Arial" pitchFamily="34" charset="0"/>
                    <a:sym typeface="Arial" pitchFamily="34" charset="0"/>
                  </a:rPr>
                  <a:t> on </a:t>
                </a:r>
                <a:r>
                  <a:rPr lang="de-DE" altLang="de-DE" sz="2800" i="1" dirty="0" smtClean="0">
                    <a:solidFill>
                      <a:srgbClr val="ECE6C4"/>
                    </a:solidFill>
                    <a:latin typeface="Arial" pitchFamily="34" charset="0"/>
                    <a:cs typeface="Arial" pitchFamily="34" charset="0"/>
                    <a:sym typeface="Arial" pitchFamily="34" charset="0"/>
                  </a:rPr>
                  <a:t>Jets </a:t>
                </a:r>
                <a:r>
                  <a:rPr lang="de-DE" altLang="de-DE" sz="2800" i="1" dirty="0" err="1" smtClean="0">
                    <a:solidFill>
                      <a:srgbClr val="ECE6C4"/>
                    </a:solidFill>
                    <a:latin typeface="Arial" pitchFamily="34" charset="0"/>
                    <a:cs typeface="Arial" pitchFamily="34" charset="0"/>
                    <a:sym typeface="Arial" pitchFamily="34" charset="0"/>
                  </a:rPr>
                  <a:t>and</a:t>
                </a:r>
                <a:r>
                  <a:rPr lang="de-DE" altLang="de-DE" sz="2800" i="1" dirty="0" smtClean="0">
                    <a:solidFill>
                      <a:srgbClr val="ECE6C4"/>
                    </a:solidFill>
                    <a:latin typeface="Arial" pitchFamily="34" charset="0"/>
                    <a:cs typeface="Arial" pitchFamily="34" charset="0"/>
                    <a:sym typeface="Arial" pitchFamily="34" charset="0"/>
                  </a:rPr>
                  <a:t> Winds </a:t>
                </a:r>
                <a:endParaRPr lang="de-DE" altLang="de-DE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46842179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785" y="0"/>
            <a:ext cx="5388429" cy="6858000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13" y="4221088"/>
            <a:ext cx="8236371" cy="1170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66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" y="2780928"/>
            <a:ext cx="7971929" cy="407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9756" y="2541949"/>
            <a:ext cx="5176739" cy="4199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8417" y="279698"/>
            <a:ext cx="5438953" cy="2175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5" y="31543"/>
            <a:ext cx="3831526" cy="3693503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29848" y="3413862"/>
            <a:ext cx="1774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Ray et al. 1999</a:t>
            </a:r>
            <a:endParaRPr lang="de-DE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6770624" y="6488668"/>
            <a:ext cx="2416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Coughlan</a:t>
            </a:r>
            <a:r>
              <a:rPr lang="de-DE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et al. 2017</a:t>
            </a:r>
            <a:endParaRPr lang="de-DE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33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</Words>
  <Application>Microsoft Office PowerPoint</Application>
  <PresentationFormat>Bildschirmpräsentation (4:3)</PresentationFormat>
  <Paragraphs>14</Paragraphs>
  <Slides>3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4" baseType="lpstr">
      <vt:lpstr>Larissa-Design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jochen</dc:creator>
  <cp:lastModifiedBy>jochen</cp:lastModifiedBy>
  <cp:revision>22</cp:revision>
  <dcterms:created xsi:type="dcterms:W3CDTF">2015-10-27T18:37:23Z</dcterms:created>
  <dcterms:modified xsi:type="dcterms:W3CDTF">2018-06-28T07:41:30Z</dcterms:modified>
</cp:coreProperties>
</file>