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86" r:id="rId4"/>
    <p:sldId id="327" r:id="rId5"/>
    <p:sldId id="328" r:id="rId6"/>
    <p:sldId id="314" r:id="rId7"/>
    <p:sldId id="339" r:id="rId8"/>
    <p:sldId id="340" r:id="rId9"/>
    <p:sldId id="338" r:id="rId10"/>
    <p:sldId id="330" r:id="rId11"/>
    <p:sldId id="341" r:id="rId12"/>
    <p:sldId id="342" r:id="rId13"/>
    <p:sldId id="343" r:id="rId14"/>
    <p:sldId id="344" r:id="rId15"/>
    <p:sldId id="312" r:id="rId16"/>
    <p:sldId id="337" r:id="rId17"/>
    <p:sldId id="331" r:id="rId18"/>
    <p:sldId id="334" r:id="rId19"/>
    <p:sldId id="332" r:id="rId20"/>
    <p:sldId id="333" r:id="rId21"/>
    <p:sldId id="335" r:id="rId22"/>
    <p:sldId id="336" r:id="rId23"/>
    <p:sldId id="326" r:id="rId24"/>
    <p:sldId id="320" r:id="rId25"/>
    <p:sldId id="321" r:id="rId26"/>
    <p:sldId id="322" r:id="rId27"/>
    <p:sldId id="32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517199"/>
    <a:srgbClr val="000090"/>
    <a:srgbClr val="CBCBE8"/>
    <a:srgbClr val="3ABF6B"/>
    <a:srgbClr val="11B34F"/>
    <a:srgbClr val="C6C6C6"/>
    <a:srgbClr val="0DB14B"/>
    <a:srgbClr val="FFFF00"/>
    <a:srgbClr val="DE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8" autoAdjust="0"/>
    <p:restoredTop sz="94660"/>
  </p:normalViewPr>
  <p:slideViewPr>
    <p:cSldViewPr>
      <p:cViewPr varScale="1">
        <p:scale>
          <a:sx n="79" d="100"/>
          <a:sy n="79" d="100"/>
        </p:scale>
        <p:origin x="-1086" y="-9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E0713-3C8D-5849-94C3-D39705AB5427}" type="datetimeFigureOut">
              <a:rPr lang="en-US"/>
              <a:pPr/>
              <a:t>2016-09-19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6E428-0D60-BC4E-B39B-254B83D0F32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63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88A5F-F825-694E-A24C-DCE0ADF427C4}" type="datetimeFigureOut">
              <a:rPr lang="en-US"/>
              <a:pPr/>
              <a:t>2016-09-19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0EFAA-2ADC-D046-A62F-B3BAA8ECE5A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11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765576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765576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765576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765576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765576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73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exanest_logo_small_vector_xpar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46542" y="6136932"/>
            <a:ext cx="1485900" cy="7053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u="sng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4163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96925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[FORTH Confidential] ExaNode, ExaNeSt, EcoScale Joint Appl.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610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u="sng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3365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6925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-mpi.org/" TargetMode="External"/><Relationship Id="rId2" Type="http://schemas.openxmlformats.org/officeDocument/2006/relationships/hyperlink" Target="https://www.mpich.org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mvapich.cse.ohio-state.ed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8916" y="1905000"/>
            <a:ext cx="8610600" cy="1600200"/>
          </a:xfrm>
        </p:spPr>
        <p:txBody>
          <a:bodyPr anchor="t">
            <a:noAutofit/>
          </a:bodyPr>
          <a:lstStyle/>
          <a:p>
            <a:r>
              <a:rPr lang="en-GB" sz="4800" u="none" dirty="0" err="1">
                <a:solidFill>
                  <a:srgbClr val="000090"/>
                </a:solidFill>
              </a:rPr>
              <a:t>Ε</a:t>
            </a:r>
            <a:r>
              <a:rPr lang="en-GB" sz="4800" u="none" dirty="0" err="1" smtClean="0">
                <a:solidFill>
                  <a:srgbClr val="000090"/>
                </a:solidFill>
              </a:rPr>
              <a:t>uropean</a:t>
            </a:r>
            <a:r>
              <a:rPr lang="en-GB" sz="4800" u="none" dirty="0" smtClean="0">
                <a:solidFill>
                  <a:srgbClr val="000090"/>
                </a:solidFill>
              </a:rPr>
              <a:t> Exascale</a:t>
            </a:r>
            <a:br>
              <a:rPr lang="en-GB" sz="4800" u="none" dirty="0" smtClean="0">
                <a:solidFill>
                  <a:srgbClr val="000090"/>
                </a:solidFill>
              </a:rPr>
            </a:br>
            <a:r>
              <a:rPr lang="en-GB" sz="4800" u="none" dirty="0" smtClean="0">
                <a:solidFill>
                  <a:srgbClr val="000090"/>
                </a:solidFill>
              </a:rPr>
              <a:t>System </a:t>
            </a:r>
            <a:r>
              <a:rPr lang="en-GB" sz="4800" u="none" dirty="0" err="1" smtClean="0">
                <a:solidFill>
                  <a:srgbClr val="000090"/>
                </a:solidFill>
              </a:rPr>
              <a:t>Ιnterconnect</a:t>
            </a:r>
            <a:r>
              <a:rPr lang="en-GB" sz="4800" u="none" dirty="0" smtClean="0">
                <a:solidFill>
                  <a:srgbClr val="000090"/>
                </a:solidFill>
              </a:rPr>
              <a:t>  &amp; Storage</a:t>
            </a:r>
            <a:endParaRPr lang="en-GB" sz="4800" u="none" dirty="0">
              <a:solidFill>
                <a:srgbClr val="00009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3631704"/>
            <a:ext cx="8884096" cy="2007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GB" sz="3200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Manolis</a:t>
            </a:r>
            <a:r>
              <a:rPr kumimoji="0" lang="en-GB" sz="320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200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Marazakis</a:t>
            </a:r>
            <a:r>
              <a:rPr kumimoji="0" lang="en-GB" sz="320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GB" sz="3200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Manolis</a:t>
            </a:r>
            <a:r>
              <a:rPr kumimoji="0" lang="en-GB" sz="320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200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Ploumidis</a:t>
            </a:r>
            <a:r>
              <a:rPr lang="en-GB" sz="3200" i="1" dirty="0" smtClean="0">
                <a:latin typeface="+mj-lt"/>
                <a:ea typeface="+mj-ea"/>
                <a:cs typeface="+mj-cs"/>
              </a:rPr>
              <a:t>,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i="1" dirty="0" smtClean="0"/>
              <a:t>Systems </a:t>
            </a:r>
            <a:r>
              <a:rPr lang="en-US" sz="3200" i="1"/>
              <a:t>Software </a:t>
            </a:r>
            <a:r>
              <a:rPr lang="en-US" sz="3200" i="1" smtClean="0"/>
              <a:t>Engineers</a:t>
            </a:r>
            <a:endParaRPr kumimoji="0" lang="en-GB" sz="2800" i="1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en-GB" sz="2800" i="1" dirty="0" smtClean="0">
                <a:latin typeface="+mj-lt"/>
                <a:ea typeface="+mj-ea"/>
                <a:cs typeface="+mj-cs"/>
              </a:rPr>
              <a:t>Foundation for Research &amp; Technology - Hellas (FORTH)</a:t>
            </a: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ExaNode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ExaNeSt,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EcoScale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Joint Application Workshop </a:t>
            </a:r>
          </a:p>
          <a:p>
            <a:pPr lvl="0" algn="ctr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INAF, Trieste - September 19-20, 2016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exanest_logo_vector_xpa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51501" y="278602"/>
            <a:ext cx="3586723" cy="1702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342456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50000"/>
                  </a:schemeClr>
                </a:solidFill>
              </a:rPr>
              <a:t>www.exanest.eu</a:t>
            </a:r>
            <a:endParaRPr lang="en-US" sz="36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ExaNeSt</a:t>
            </a:r>
            <a:r>
              <a:rPr lang="en-US" sz="3200" dirty="0" smtClean="0"/>
              <a:t>: Per-Job On-Demand SSD Caches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20" y="4653136"/>
            <a:ext cx="8991600" cy="13164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 smtClean="0">
                <a:sym typeface="Wingdings" panose="05000000000000000000" pitchFamily="2" charset="2"/>
              </a:rPr>
              <a:t>File Payload : cache-hit @ SSDs cache;  on miss  storage server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8885" y="6356350"/>
            <a:ext cx="5562600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08720"/>
            <a:ext cx="5791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Applications, Traces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952499"/>
            <a:ext cx="4495800" cy="3581399"/>
          </a:xfrm>
        </p:spPr>
        <p:txBody>
          <a:bodyPr/>
          <a:lstStyle/>
          <a:p>
            <a:pPr>
              <a:buNone/>
            </a:pPr>
            <a:r>
              <a:rPr lang="en-US" u="sng" dirty="0"/>
              <a:t>Traces generated:</a:t>
            </a:r>
          </a:p>
          <a:p>
            <a:pPr marL="274320" lvl="1" indent="-228600">
              <a:lnSpc>
                <a:spcPts val="2400"/>
              </a:lnSpc>
              <a:buFont typeface="Arial"/>
              <a:buChar char="•"/>
            </a:pPr>
            <a:r>
              <a:rPr lang="en-US" i="1" dirty="0" err="1"/>
              <a:t>Scalasca</a:t>
            </a:r>
            <a:r>
              <a:rPr lang="en-US" dirty="0"/>
              <a:t> profiling tool:</a:t>
            </a:r>
          </a:p>
          <a:p>
            <a:pPr marL="274320" lvl="1" indent="-228600">
              <a:lnSpc>
                <a:spcPts val="2400"/>
              </a:lnSpc>
              <a:buFont typeface="Arial"/>
              <a:buChar char="•"/>
            </a:pPr>
            <a:r>
              <a:rPr lang="en-US" dirty="0"/>
              <a:t>MPI calls instrumented,</a:t>
            </a:r>
          </a:p>
          <a:p>
            <a:pPr marL="274320" lvl="1" indent="-228600">
              <a:lnSpc>
                <a:spcPts val="2400"/>
              </a:lnSpc>
              <a:buFont typeface="Arial"/>
              <a:buChar char="•"/>
            </a:pPr>
            <a:r>
              <a:rPr lang="en-US" dirty="0"/>
              <a:t>several </a:t>
            </a:r>
            <a:r>
              <a:rPr lang="en-US" dirty="0" err="1"/>
              <a:t>GBytes</a:t>
            </a:r>
            <a:r>
              <a:rPr lang="en-US" dirty="0"/>
              <a:t> per trace,</a:t>
            </a:r>
          </a:p>
          <a:p>
            <a:pPr marL="274320" lvl="1" indent="-228600">
              <a:lnSpc>
                <a:spcPts val="2400"/>
              </a:lnSpc>
              <a:buFont typeface="Arial"/>
              <a:buChar char="•"/>
            </a:pPr>
            <a:r>
              <a:rPr lang="en-US" dirty="0"/>
              <a:t>filtered down to tens of Mbytes by keeping what our network simulators will need;</a:t>
            </a:r>
          </a:p>
          <a:p>
            <a:pPr marL="274320" lvl="1" indent="-228600">
              <a:lnSpc>
                <a:spcPts val="2400"/>
              </a:lnSpc>
              <a:buFont typeface="Arial"/>
              <a:buChar char="•"/>
            </a:pPr>
            <a:r>
              <a:rPr lang="en-US" dirty="0"/>
              <a:t>generally, to be made publicly available.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987153"/>
            <a:ext cx="40386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Applications:</a:t>
            </a:r>
          </a:p>
          <a:p>
            <a:pPr marL="274320" lvl="1" indent="-228600">
              <a:lnSpc>
                <a:spcPts val="2400"/>
              </a:lnSpc>
              <a:spcBef>
                <a:spcPts val="300"/>
              </a:spcBef>
              <a:buFont typeface="Arial"/>
              <a:buChar char="•"/>
            </a:pPr>
            <a:r>
              <a:rPr lang="en-US" sz="2400" i="1" dirty="0"/>
              <a:t>Material science</a:t>
            </a:r>
            <a:r>
              <a:rPr lang="en-US" sz="2400" dirty="0"/>
              <a:t>:  LAMMPS</a:t>
            </a:r>
          </a:p>
          <a:p>
            <a:pPr marL="274320" lvl="1" indent="-228600">
              <a:lnSpc>
                <a:spcPts val="2400"/>
              </a:lnSpc>
              <a:spcBef>
                <a:spcPts val="300"/>
              </a:spcBef>
              <a:buFont typeface="Arial"/>
              <a:buChar char="•"/>
            </a:pPr>
            <a:r>
              <a:rPr lang="en-US" sz="2400" i="1" dirty="0"/>
              <a:t>Climate change</a:t>
            </a:r>
            <a:r>
              <a:rPr lang="en-US" sz="2400" dirty="0"/>
              <a:t>:  REGCM</a:t>
            </a:r>
          </a:p>
          <a:p>
            <a:pPr marL="274320" lvl="1" indent="-228600">
              <a:lnSpc>
                <a:spcPts val="2400"/>
              </a:lnSpc>
              <a:spcBef>
                <a:spcPts val="300"/>
              </a:spcBef>
              <a:buFont typeface="Arial"/>
              <a:buChar char="•"/>
            </a:pPr>
            <a:r>
              <a:rPr lang="en-US" sz="2400" i="1" dirty="0" smtClean="0"/>
              <a:t>Engineering</a:t>
            </a:r>
            <a:r>
              <a:rPr lang="en-US" sz="2400" dirty="0" smtClean="0"/>
              <a:t>:  </a:t>
            </a:r>
            <a:r>
              <a:rPr lang="en-US" sz="2400" dirty="0" err="1"/>
              <a:t>openFoam</a:t>
            </a:r>
            <a:r>
              <a:rPr lang="en-US" sz="2400" dirty="0"/>
              <a:t>, </a:t>
            </a:r>
            <a:r>
              <a:rPr lang="en-US" sz="2400" dirty="0" err="1"/>
              <a:t>SailFish</a:t>
            </a:r>
            <a:endParaRPr lang="en-US" sz="2400" dirty="0"/>
          </a:p>
          <a:p>
            <a:pPr marL="274320" lvl="1" indent="-228600">
              <a:lnSpc>
                <a:spcPts val="2400"/>
              </a:lnSpc>
              <a:spcBef>
                <a:spcPts val="300"/>
              </a:spcBef>
              <a:buFont typeface="Arial"/>
              <a:buChar char="•"/>
            </a:pPr>
            <a:r>
              <a:rPr lang="en-US" sz="2400" i="1" dirty="0"/>
              <a:t>Astrophysics</a:t>
            </a:r>
            <a:r>
              <a:rPr lang="en-US" sz="2400" dirty="0"/>
              <a:t>: Gadget, Pinocchio, </a:t>
            </a:r>
            <a:r>
              <a:rPr lang="en-US" sz="2400" dirty="0" err="1"/>
              <a:t>Changa</a:t>
            </a:r>
            <a:r>
              <a:rPr lang="en-US" sz="2400" dirty="0"/>
              <a:t>, Swift</a:t>
            </a:r>
          </a:p>
          <a:p>
            <a:pPr marL="274320" lvl="1" indent="-228600">
              <a:lnSpc>
                <a:spcPts val="2400"/>
              </a:lnSpc>
              <a:spcBef>
                <a:spcPts val="300"/>
              </a:spcBef>
              <a:buFont typeface="Arial"/>
              <a:buChar char="•"/>
            </a:pPr>
            <a:r>
              <a:rPr lang="en-US" sz="2400" i="1" dirty="0"/>
              <a:t>Neuroscience</a:t>
            </a:r>
            <a:r>
              <a:rPr lang="en-US" sz="2400" dirty="0"/>
              <a:t>:  DPSNN</a:t>
            </a:r>
          </a:p>
          <a:p>
            <a:pPr marL="274320" lvl="1" indent="-228600">
              <a:lnSpc>
                <a:spcPts val="2400"/>
              </a:lnSpc>
              <a:spcBef>
                <a:spcPts val="300"/>
              </a:spcBef>
              <a:buFont typeface="Arial"/>
              <a:buChar char="•"/>
            </a:pPr>
            <a:r>
              <a:rPr lang="en-US" sz="2400" i="1" dirty="0"/>
              <a:t>High Energy Physics</a:t>
            </a:r>
            <a:r>
              <a:rPr lang="en-US" sz="2400" dirty="0"/>
              <a:t>:  LQCD </a:t>
            </a:r>
          </a:p>
          <a:p>
            <a:pPr marL="274320" lvl="1" indent="-228600">
              <a:lnSpc>
                <a:spcPts val="24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i="1" dirty="0"/>
              <a:t>Data Analytics</a:t>
            </a:r>
            <a:r>
              <a:rPr lang="en-US" sz="2400" dirty="0"/>
              <a:t>:  </a:t>
            </a:r>
            <a:r>
              <a:rPr lang="en-US" sz="2400" dirty="0" err="1"/>
              <a:t>MonetDB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725888"/>
            <a:ext cx="7503484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– Applications Porting &amp; Tuning:</a:t>
            </a:r>
          </a:p>
          <a:p>
            <a:pPr marL="731520" marR="0" lvl="1" indent="-27432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currently porting selected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App’s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ARM,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EuroServer+ExaNoDe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Prototype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8885" y="6356350"/>
            <a:ext cx="5562600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2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Inter-Project Areas for Collaboratio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6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MPI for UNIMEM [</a:t>
            </a:r>
            <a:r>
              <a:rPr lang="en-US" dirty="0" err="1" smtClean="0">
                <a:sym typeface="Wingdings" panose="05000000000000000000" pitchFamily="2" charset="2"/>
              </a:rPr>
              <a:t>ExaNoDe</a:t>
            </a:r>
            <a:r>
              <a:rPr lang="en-US" dirty="0" smtClean="0">
                <a:sym typeface="Wingdings" panose="05000000000000000000" pitchFamily="2" charset="2"/>
              </a:rPr>
              <a:t> + ExaNeSt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App. Profiling: time-based + network patterns</a:t>
            </a:r>
          </a:p>
          <a:p>
            <a:pPr lvl="1"/>
            <a:r>
              <a:rPr lang="en-US" dirty="0" smtClean="0"/>
              <a:t>Implementation: MPICH vs </a:t>
            </a:r>
            <a:r>
              <a:rPr lang="en-US" dirty="0" err="1" smtClean="0"/>
              <a:t>OpenMPI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Evaluation</a:t>
            </a:r>
          </a:p>
          <a:p>
            <a:r>
              <a:rPr lang="en-US" dirty="0" smtClean="0"/>
              <a:t>Accelerators [</a:t>
            </a:r>
            <a:r>
              <a:rPr lang="en-US" dirty="0">
                <a:sym typeface="Wingdings" panose="05000000000000000000" pitchFamily="2" charset="2"/>
              </a:rPr>
              <a:t>ECOSCALE 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 err="1" smtClean="0">
                <a:sym typeface="Wingdings" panose="05000000000000000000" pitchFamily="2" charset="2"/>
              </a:rPr>
              <a:t>ExaNoDe</a:t>
            </a:r>
            <a:r>
              <a:rPr lang="en-US" dirty="0" smtClean="0">
                <a:sym typeface="Wingdings" panose="05000000000000000000" pitchFamily="2" charset="2"/>
              </a:rPr>
              <a:t> + ExaNeSt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ative + VMs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Toolchain and development workflow (OpenCL ?)</a:t>
            </a:r>
          </a:p>
          <a:p>
            <a:pPr lvl="1"/>
            <a:r>
              <a:rPr lang="en-US" dirty="0" smtClean="0"/>
              <a:t>Evaluation</a:t>
            </a:r>
          </a:p>
          <a:p>
            <a:r>
              <a:rPr lang="en-US" dirty="0" smtClean="0"/>
              <a:t>Resilience (cross-cutting concern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HARD)</a:t>
            </a:r>
          </a:p>
          <a:p>
            <a:pPr lvl="1"/>
            <a:r>
              <a:rPr lang="en-US" dirty="0" smtClean="0"/>
              <a:t>Checkpoints </a:t>
            </a:r>
          </a:p>
          <a:p>
            <a:pPr lvl="1"/>
            <a:r>
              <a:rPr lang="en-US" dirty="0" smtClean="0"/>
              <a:t>Replicated execution</a:t>
            </a:r>
          </a:p>
          <a:p>
            <a:pPr lvl="1"/>
            <a:r>
              <a:rPr lang="en-US" dirty="0" smtClean="0"/>
              <a:t>RAS properties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57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8916" y="1600200"/>
            <a:ext cx="8610600" cy="1600200"/>
          </a:xfrm>
        </p:spPr>
        <p:txBody>
          <a:bodyPr anchor="t">
            <a:noAutofit/>
          </a:bodyPr>
          <a:lstStyle/>
          <a:p>
            <a:r>
              <a:rPr lang="en-GB" sz="4800" u="none" dirty="0" err="1">
                <a:solidFill>
                  <a:srgbClr val="000090"/>
                </a:solidFill>
              </a:rPr>
              <a:t>Ε</a:t>
            </a:r>
            <a:r>
              <a:rPr lang="en-GB" sz="4800" u="none" dirty="0" err="1" smtClean="0">
                <a:solidFill>
                  <a:srgbClr val="000090"/>
                </a:solidFill>
              </a:rPr>
              <a:t>uropean</a:t>
            </a:r>
            <a:r>
              <a:rPr lang="en-GB" sz="4800" u="none" dirty="0" smtClean="0">
                <a:solidFill>
                  <a:srgbClr val="000090"/>
                </a:solidFill>
              </a:rPr>
              <a:t> Exascale</a:t>
            </a:r>
            <a:br>
              <a:rPr lang="en-GB" sz="4800" u="none" dirty="0" smtClean="0">
                <a:solidFill>
                  <a:srgbClr val="000090"/>
                </a:solidFill>
              </a:rPr>
            </a:br>
            <a:r>
              <a:rPr lang="en-GB" sz="4800" u="none" dirty="0" smtClean="0">
                <a:solidFill>
                  <a:srgbClr val="000090"/>
                </a:solidFill>
              </a:rPr>
              <a:t>System </a:t>
            </a:r>
            <a:r>
              <a:rPr lang="en-GB" sz="4800" u="none" dirty="0" err="1" smtClean="0">
                <a:solidFill>
                  <a:srgbClr val="000090"/>
                </a:solidFill>
              </a:rPr>
              <a:t>Ιnterconnect</a:t>
            </a:r>
            <a:r>
              <a:rPr lang="en-GB" sz="4800" u="none" dirty="0" smtClean="0">
                <a:solidFill>
                  <a:srgbClr val="000090"/>
                </a:solidFill>
              </a:rPr>
              <a:t>  &amp; Storage</a:t>
            </a:r>
            <a:endParaRPr lang="en-GB" sz="4800" u="none" dirty="0">
              <a:solidFill>
                <a:srgbClr val="00009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10590" y="3429000"/>
            <a:ext cx="4648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marR="0" lvl="0" indent="-233363" algn="l" defTabSz="914400" rtl="0" eaLnBrk="1" fontAlgn="auto" latinLnBrk="0" hangingPunct="1">
              <a:lnSpc>
                <a:spcPts val="20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Interconnection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twork</a:t>
            </a:r>
            <a:endParaRPr kumimoji="0" lang="en-GB" sz="3200" i="0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3363" marR="0" lvl="0" indent="-233363" algn="l" defTabSz="914400" rtl="0" eaLnBrk="1" fontAlgn="auto" latinLnBrk="0" hangingPunct="1">
              <a:lnSpc>
                <a:spcPts val="20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In-node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orage</a:t>
            </a:r>
            <a:endParaRPr kumimoji="0" lang="en-US" sz="3200" i="0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3363" marR="0" lvl="0" indent="-233363" algn="l" defTabSz="914400" rtl="0" eaLnBrk="1" fontAlgn="auto" latinLnBrk="0" hangingPunct="1">
              <a:lnSpc>
                <a:spcPts val="20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Cooling</a:t>
            </a:r>
          </a:p>
          <a:p>
            <a:pPr marL="233363" marR="0" lvl="0" indent="-233363" algn="l" defTabSz="914400" rtl="0" eaLnBrk="1" fontAlgn="auto" latinLnBrk="0" hangingPunct="1">
              <a:lnSpc>
                <a:spcPts val="20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Applications</a:t>
            </a:r>
          </a:p>
          <a:p>
            <a:pPr marL="230188" marR="0" lvl="0" indent="-230188" algn="l" defTabSz="914400" rtl="0" eaLnBrk="1" fontAlgn="auto" latinLnBrk="0" hangingPunct="1">
              <a:lnSpc>
                <a:spcPts val="208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ts val="208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8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exanest_logo_vector_xpa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51501" y="142705"/>
            <a:ext cx="3586723" cy="17025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5410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www.exanest.eu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5144"/>
            <a:ext cx="6632010" cy="10096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Notes on 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MPI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848872" cy="48999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7" y="1219200"/>
            <a:ext cx="9089303" cy="431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1080000" lon="384000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504" y="6309320"/>
            <a:ext cx="8651304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MPI: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MPICH</a:t>
            </a:r>
          </a:p>
          <a:p>
            <a:pPr lvl="1"/>
            <a:r>
              <a:rPr lang="en-US" dirty="0"/>
              <a:t>High performance and widely portable implementation of the Message Passing Interface (MPI) standard</a:t>
            </a:r>
          </a:p>
          <a:p>
            <a:pPr lvl="1"/>
            <a:r>
              <a:rPr lang="en-US" dirty="0">
                <a:hlinkClick r:id="rId2"/>
              </a:rPr>
              <a:t>https://www.mpich.org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30188" lvl="1" indent="0">
              <a:buNone/>
            </a:pPr>
            <a:endParaRPr lang="en-US" dirty="0"/>
          </a:p>
          <a:p>
            <a:r>
              <a:rPr lang="en-US" dirty="0" err="1"/>
              <a:t>OpenMPI</a:t>
            </a:r>
            <a:endParaRPr lang="en-US" dirty="0"/>
          </a:p>
          <a:p>
            <a:pPr lvl="1"/>
            <a:r>
              <a:rPr lang="en-US" dirty="0"/>
              <a:t>An open source high performance message passing library</a:t>
            </a:r>
          </a:p>
          <a:p>
            <a:pPr lvl="1"/>
            <a:r>
              <a:rPr lang="en-US" dirty="0">
                <a:hlinkClick r:id="rId3"/>
              </a:rPr>
              <a:t>https://www.open-mpi.org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MVAPICH</a:t>
            </a:r>
          </a:p>
          <a:p>
            <a:pPr lvl="1"/>
            <a:r>
              <a:rPr lang="en-US" dirty="0"/>
              <a:t>MPI over InfiniBand, Omni-Path, Ethernet/</a:t>
            </a:r>
            <a:r>
              <a:rPr lang="en-US" dirty="0" err="1"/>
              <a:t>iWARP</a:t>
            </a:r>
            <a:r>
              <a:rPr lang="en-US" dirty="0"/>
              <a:t>, and </a:t>
            </a:r>
            <a:r>
              <a:rPr lang="en-US" dirty="0" err="1"/>
              <a:t>RoCE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http://mvapich.cse.ohio-state.edu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5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MPI: Messaging passing </a:t>
            </a:r>
            <a:r>
              <a:rPr lang="en-US" dirty="0"/>
              <a:t>p</a:t>
            </a:r>
            <a:r>
              <a:rPr lang="en-US" dirty="0" smtClean="0"/>
              <a:t>rotocols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Point-to-point</a:t>
            </a:r>
          </a:p>
          <a:p>
            <a:r>
              <a:rPr lang="en-US" dirty="0"/>
              <a:t>Collective communications</a:t>
            </a:r>
          </a:p>
          <a:p>
            <a:r>
              <a:rPr lang="en-US" dirty="0"/>
              <a:t>One-sided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92162"/>
          </a:xfrm>
        </p:spPr>
        <p:txBody>
          <a:bodyPr/>
          <a:lstStyle/>
          <a:p>
            <a:r>
              <a:rPr lang="en-US" dirty="0" smtClean="0"/>
              <a:t>MPI: Message </a:t>
            </a:r>
            <a:r>
              <a:rPr lang="en-US" dirty="0"/>
              <a:t>passing </a:t>
            </a:r>
            <a:r>
              <a:rPr lang="en-US" dirty="0" smtClean="0"/>
              <a:t>protocols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7" y="2273146"/>
            <a:ext cx="7363327" cy="3604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7981" y="1470902"/>
            <a:ext cx="6584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short (eager-to-send) </a:t>
            </a:r>
            <a:r>
              <a:rPr lang="en-US" sz="2400" dirty="0" smtClean="0"/>
              <a:t>vs long </a:t>
            </a:r>
            <a:r>
              <a:rPr lang="en-US" sz="2400" dirty="0"/>
              <a:t>protocol (rendezvous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dirty="0"/>
              <a:t>f</a:t>
            </a:r>
            <a:r>
              <a:rPr lang="en-US" sz="2400" dirty="0" smtClean="0"/>
              <a:t>or point-to-point communication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92162"/>
          </a:xfrm>
        </p:spPr>
        <p:txBody>
          <a:bodyPr/>
          <a:lstStyle/>
          <a:p>
            <a:r>
              <a:rPr lang="en-US" dirty="0" smtClean="0"/>
              <a:t>MPI: Message </a:t>
            </a:r>
            <a:r>
              <a:rPr lang="en-US" dirty="0"/>
              <a:t>passing </a:t>
            </a:r>
            <a:r>
              <a:rPr lang="en-US" dirty="0" smtClean="0"/>
              <a:t>protocols (3)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94719" y="1124744"/>
            <a:ext cx="723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Collective </a:t>
            </a:r>
            <a:r>
              <a:rPr lang="en-US" sz="2400" dirty="0" smtClean="0"/>
              <a:t>operations in MPICH </a:t>
            </a:r>
          </a:p>
          <a:p>
            <a:pPr algn="ctr"/>
            <a:r>
              <a:rPr lang="en-US" sz="2400" dirty="0" smtClean="0"/>
              <a:t>(implemented </a:t>
            </a:r>
            <a:r>
              <a:rPr lang="en-US" sz="2400" dirty="0"/>
              <a:t>through </a:t>
            </a:r>
            <a:r>
              <a:rPr lang="en-US" sz="2400" dirty="0" smtClean="0"/>
              <a:t>point-to-point2 communications)</a:t>
            </a:r>
            <a:endParaRPr lang="en-US" sz="2400" dirty="0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" y="2204864"/>
            <a:ext cx="4282440" cy="3154680"/>
          </a:xfrm>
          <a:prstGeom prst="rect">
            <a:avLst/>
          </a:prstGeom>
        </p:spPr>
      </p:pic>
      <p:pic>
        <p:nvPicPr>
          <p:cNvPr id="8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65196"/>
            <a:ext cx="4130040" cy="3208020"/>
          </a:xfrm>
          <a:prstGeom prst="rect">
            <a:avLst/>
          </a:prstGeom>
        </p:spPr>
      </p:pic>
      <p:sp>
        <p:nvSpPr>
          <p:cNvPr id="9" name="Footer Placeholder 10"/>
          <p:cNvSpPr txBox="1">
            <a:spLocks/>
          </p:cNvSpPr>
          <p:nvPr/>
        </p:nvSpPr>
        <p:spPr>
          <a:xfrm>
            <a:off x="899592" y="5621312"/>
            <a:ext cx="7184791" cy="6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W. </a:t>
            </a:r>
            <a:r>
              <a:rPr lang="en-US" dirty="0" err="1" smtClean="0"/>
              <a:t>Gropp</a:t>
            </a:r>
            <a:r>
              <a:rPr lang="en-US" dirty="0" smtClean="0"/>
              <a:t>, E. Lusk, N. Doss, and A. </a:t>
            </a:r>
            <a:r>
              <a:rPr lang="en-US" dirty="0" err="1" smtClean="0"/>
              <a:t>Skjellum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A high-performance, portable implementation of the MPI message passing interface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MPI: Message passing protocols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157787" cy="2538910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179512" y="4077072"/>
            <a:ext cx="3888432" cy="14401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3365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6925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Byte-Transfer Layers (BTL)</a:t>
            </a:r>
          </a:p>
          <a:p>
            <a:r>
              <a:rPr lang="en-US" dirty="0" smtClean="0"/>
              <a:t>Communications framework (PML)</a:t>
            </a:r>
            <a:endParaRPr lang="en-US" dirty="0"/>
          </a:p>
        </p:txBody>
      </p:sp>
      <p:pic>
        <p:nvPicPr>
          <p:cNvPr id="8" name="Content Placeholder 11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32" y="3861048"/>
            <a:ext cx="5074668" cy="2534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980728"/>
            <a:ext cx="550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point-to-point communication in </a:t>
            </a:r>
            <a:r>
              <a:rPr lang="en-US" sz="2400" dirty="0" err="1" smtClean="0"/>
              <a:t>OpenMPI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1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err="1"/>
              <a:t>ExaNeSt</a:t>
            </a:r>
            <a:r>
              <a:rPr lang="en-US" sz="3200" dirty="0"/>
              <a:t> Consortium</a:t>
            </a:r>
          </a:p>
        </p:txBody>
      </p:sp>
      <p:sp>
        <p:nvSpPr>
          <p:cNvPr id="7" name="Rounded Rectangle 6"/>
          <p:cNvSpPr/>
          <p:nvPr/>
        </p:nvSpPr>
        <p:spPr>
          <a:xfrm rot="16200000">
            <a:off x="274377" y="1803181"/>
            <a:ext cx="2630367" cy="700405"/>
          </a:xfrm>
          <a:prstGeom prst="roundRect">
            <a:avLst/>
          </a:prstGeom>
          <a:solidFill>
            <a:srgbClr val="FCF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i="1" dirty="0" smtClean="0">
                <a:solidFill>
                  <a:srgbClr val="77933C"/>
                </a:solidFill>
              </a:rPr>
              <a:t>Storage &amp; data</a:t>
            </a:r>
            <a:endParaRPr lang="en-US" sz="2400" b="1" i="1" dirty="0">
              <a:solidFill>
                <a:srgbClr val="77933C"/>
              </a:solidFill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50516" y="2608652"/>
            <a:ext cx="1263579" cy="686290"/>
            <a:chOff x="6488283" y="-586125"/>
            <a:chExt cx="1175117" cy="627235"/>
          </a:xfrm>
        </p:grpSpPr>
        <p:sp>
          <p:nvSpPr>
            <p:cNvPr id="9" name="Rectangle 8"/>
            <p:cNvSpPr/>
            <p:nvPr/>
          </p:nvSpPr>
          <p:spPr>
            <a:xfrm>
              <a:off x="6488283" y="-183142"/>
              <a:ext cx="452368" cy="224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UK</a:t>
              </a:r>
              <a:endParaRPr lang="en-GB" i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684" y="-586125"/>
              <a:ext cx="1063716" cy="24820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152056" y="1118869"/>
            <a:ext cx="1483619" cy="1108298"/>
            <a:chOff x="4430055" y="1286553"/>
            <a:chExt cx="1379752" cy="10129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42" y="1286553"/>
              <a:ext cx="1287265" cy="64363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430055" y="2075230"/>
              <a:ext cx="590290" cy="224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Italy</a:t>
              </a:r>
              <a:endParaRPr lang="en-GB" i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621784" y="3764824"/>
            <a:ext cx="6034149" cy="1557191"/>
          </a:xfrm>
          <a:prstGeom prst="rect">
            <a:avLst/>
          </a:prstGeom>
          <a:solidFill>
            <a:schemeClr val="tx2">
              <a:lumMod val="20000"/>
              <a:lumOff val="80000"/>
              <a:alpha val="14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752365" y="3935757"/>
            <a:ext cx="2260291" cy="989550"/>
            <a:chOff x="6156176" y="1365237"/>
            <a:chExt cx="2102050" cy="9043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365237"/>
              <a:ext cx="1842059" cy="57206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156176" y="2045384"/>
              <a:ext cx="2102050" cy="224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Greece - coordinator</a:t>
              </a:r>
              <a:endParaRPr lang="en-GB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8564" y="5432723"/>
            <a:ext cx="1796905" cy="711932"/>
            <a:chOff x="2882017" y="1569600"/>
            <a:chExt cx="1671105" cy="65067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711" y="1569600"/>
              <a:ext cx="1584411" cy="39610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882017" y="1996018"/>
              <a:ext cx="452368" cy="224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UK</a:t>
              </a:r>
              <a:endParaRPr lang="en-GB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41545" y="4126832"/>
            <a:ext cx="1382394" cy="852054"/>
            <a:chOff x="-4849606" y="953408"/>
            <a:chExt cx="1352281" cy="82739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79443" y="953408"/>
              <a:ext cx="1282118" cy="53870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-4849606" y="1542537"/>
              <a:ext cx="452368" cy="238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UK</a:t>
              </a:r>
              <a:endParaRPr lang="en-GB" i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68788" y="3966145"/>
            <a:ext cx="1467438" cy="934997"/>
            <a:chOff x="-3191534" y="2570482"/>
            <a:chExt cx="1364704" cy="8545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1534" y="2570482"/>
              <a:ext cx="1364704" cy="50039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-3191534" y="3200770"/>
              <a:ext cx="971548" cy="224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UPV - ES</a:t>
              </a:r>
              <a:endParaRPr lang="en-GB" i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86792" y="3638193"/>
            <a:ext cx="4104732" cy="24933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62350" y="5826661"/>
            <a:ext cx="1806689" cy="26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buClr>
                <a:schemeClr val="tx1"/>
              </a:buClr>
            </a:pPr>
            <a:r>
              <a:rPr lang="en-US" sz="2400" b="1" i="1" dirty="0" smtClean="0"/>
              <a:t>Technology</a:t>
            </a:r>
            <a:endParaRPr lang="en-GB" sz="2400" b="1" i="1" dirty="0"/>
          </a:p>
        </p:txBody>
      </p:sp>
      <p:sp>
        <p:nvSpPr>
          <p:cNvPr id="29" name="Rectangle 28"/>
          <p:cNvSpPr/>
          <p:nvPr/>
        </p:nvSpPr>
        <p:spPr>
          <a:xfrm>
            <a:off x="5646822" y="4842632"/>
            <a:ext cx="2119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558ED5"/>
                </a:solidFill>
              </a:rPr>
              <a:t>Interconnects</a:t>
            </a:r>
            <a:endParaRPr lang="en-US" sz="2400" b="1" dirty="0">
              <a:solidFill>
                <a:srgbClr val="558ED5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46453" y="1229144"/>
            <a:ext cx="1427888" cy="997218"/>
            <a:chOff x="-2827892" y="4403943"/>
            <a:chExt cx="1634387" cy="116794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00810" y="4403943"/>
              <a:ext cx="1507305" cy="77249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-2827892" y="5284517"/>
              <a:ext cx="1632500" cy="287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Netherlands</a:t>
              </a:r>
              <a:endParaRPr lang="en-GB" i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 rot="16200000">
            <a:off x="1314629" y="2234335"/>
            <a:ext cx="1488086" cy="636398"/>
            <a:chOff x="-2500021" y="4567266"/>
            <a:chExt cx="1360036" cy="5918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0260" y="4567266"/>
              <a:ext cx="1260275" cy="346576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-2500021" y="4930922"/>
              <a:ext cx="1038105" cy="228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Germany</a:t>
              </a:r>
              <a:endParaRPr lang="en-GB" i="1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384306" y="899103"/>
            <a:ext cx="5380335" cy="261951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04387" y="2620450"/>
            <a:ext cx="1964371" cy="26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buClr>
                <a:schemeClr val="tx1"/>
              </a:buClr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Applications</a:t>
            </a:r>
            <a:endParaRPr lang="en-GB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194794" y="3188750"/>
            <a:ext cx="1328008" cy="777395"/>
            <a:chOff x="-3982624" y="5188334"/>
            <a:chExt cx="1235035" cy="7105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82624" y="5188334"/>
              <a:ext cx="985533" cy="7105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-3337879" y="5250762"/>
              <a:ext cx="590290" cy="224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Italy</a:t>
              </a:r>
              <a:endParaRPr lang="en-GB" i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85919" y="1105220"/>
            <a:ext cx="857321" cy="1121947"/>
            <a:chOff x="5786712" y="1274079"/>
            <a:chExt cx="797301" cy="102540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145" y="1274079"/>
              <a:ext cx="690868" cy="668582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5786712" y="2075230"/>
              <a:ext cx="590290" cy="224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Italy</a:t>
              </a:r>
              <a:endParaRPr lang="en-GB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36329" y="1453427"/>
            <a:ext cx="1145770" cy="773739"/>
            <a:chOff x="6710819" y="1592323"/>
            <a:chExt cx="1065556" cy="70715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561" y="1592323"/>
              <a:ext cx="1052814" cy="324617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710819" y="2075230"/>
              <a:ext cx="590290" cy="224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  <a:buClr>
                  <a:schemeClr val="tx1"/>
                </a:buClr>
              </a:pPr>
              <a:r>
                <a:rPr lang="en-US" i="1" dirty="0" smtClean="0"/>
                <a:t>Italy</a:t>
              </a:r>
              <a:endParaRPr lang="en-GB" i="1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326776" y="1025459"/>
            <a:ext cx="2675259" cy="4163854"/>
          </a:xfrm>
          <a:prstGeom prst="rect">
            <a:avLst/>
          </a:prstGeom>
          <a:solidFill>
            <a:schemeClr val="accent3">
              <a:lumMod val="20000"/>
              <a:lumOff val="80000"/>
              <a:alpha val="1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91200" y="5562600"/>
            <a:ext cx="3200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www.exanest.eu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8885" y="6356350"/>
            <a:ext cx="5562600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0" y="2279386"/>
            <a:ext cx="164577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 protocol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610600" cy="2069976"/>
          </a:xfrm>
        </p:spPr>
        <p:txBody>
          <a:bodyPr/>
          <a:lstStyle/>
          <a:p>
            <a:r>
              <a:rPr lang="en-US" dirty="0"/>
              <a:t>Employing remote memory operations</a:t>
            </a:r>
          </a:p>
          <a:p>
            <a:r>
              <a:rPr lang="en-US" dirty="0"/>
              <a:t>Assuming underlying hardware support</a:t>
            </a:r>
          </a:p>
          <a:p>
            <a:r>
              <a:rPr lang="en-US" dirty="0"/>
              <a:t>Receiver advertises a buffer and tag for expected data</a:t>
            </a:r>
          </a:p>
          <a:p>
            <a:r>
              <a:rPr lang="en-US" dirty="0"/>
              <a:t>Sender directly writes to receiver’s advertise </a:t>
            </a:r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61" y="3075144"/>
            <a:ext cx="5160879" cy="2658112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685664" y="5589240"/>
            <a:ext cx="7848872" cy="792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Osamu </a:t>
            </a:r>
            <a:r>
              <a:rPr lang="en-US" dirty="0" err="1" smtClean="0"/>
              <a:t>Tatebe</a:t>
            </a:r>
            <a:r>
              <a:rPr lang="en-US" dirty="0" smtClean="0"/>
              <a:t> and </a:t>
            </a:r>
            <a:r>
              <a:rPr lang="en-US" dirty="0" err="1" smtClean="0"/>
              <a:t>Yuetsu</a:t>
            </a:r>
            <a:r>
              <a:rPr lang="en-US" dirty="0" smtClean="0"/>
              <a:t> Kodama and Yoshinori Yamaguchi and Satoshi </a:t>
            </a:r>
            <a:r>
              <a:rPr lang="en-US" dirty="0" err="1" smtClean="0"/>
              <a:t>Sekiguchi</a:t>
            </a:r>
            <a:endParaRPr lang="en-US" dirty="0" smtClean="0"/>
          </a:p>
          <a:p>
            <a:r>
              <a:rPr lang="en-US" dirty="0" smtClean="0"/>
              <a:t>Highly Efficient Implementation of M PI Point-to-point Communication Using Remote Memory Operations</a:t>
            </a:r>
          </a:p>
          <a:p>
            <a:r>
              <a:rPr lang="en-US" dirty="0"/>
              <a:t>ICS '98 Proceedings of the 12th </a:t>
            </a:r>
            <a:r>
              <a:rPr lang="en-US" dirty="0" smtClean="0"/>
              <a:t>International Conference </a:t>
            </a:r>
            <a:r>
              <a:rPr lang="en-US" dirty="0"/>
              <a:t>on Supercomputing </a:t>
            </a:r>
          </a:p>
        </p:txBody>
      </p:sp>
    </p:spTree>
    <p:extLst>
      <p:ext uri="{BB962C8B-B14F-4D97-AF65-F5344CB8AC3E}">
        <p14:creationId xmlns:p14="http://schemas.microsoft.com/office/powerpoint/2010/main" val="8189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5144"/>
            <a:ext cx="6632010" cy="1104056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tx1"/>
                </a:solidFill>
              </a:rPr>
              <a:t>Notes on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UNIMEM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848872" cy="48999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7" y="1219200"/>
            <a:ext cx="9089303" cy="431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1080000" lon="384000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504" y="6309320"/>
            <a:ext cx="8651304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8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01" y="115144"/>
            <a:ext cx="8303840" cy="79357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The UNIMEM Architecture, used in </a:t>
            </a:r>
            <a:r>
              <a:rPr lang="en-GB" b="1" dirty="0" err="1" smtClean="0"/>
              <a:t>ExaNeSt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504" y="6309320"/>
            <a:ext cx="8651304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09223" y="1506449"/>
            <a:ext cx="7920880" cy="3080956"/>
          </a:xfrm>
          <a:prstGeom prst="roundRect">
            <a:avLst>
              <a:gd name="adj" fmla="val 752"/>
            </a:avLst>
          </a:prstGeom>
          <a:solidFill>
            <a:srgbClr val="3ABF6B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0"/>
          <a:lstStyle/>
          <a:p>
            <a:pPr algn="ctr"/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3766414" y="4587405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4231" y="4097617"/>
            <a:ext cx="348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System-level interconnect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909451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17199"/>
                </a:solidFill>
              </a:rPr>
              <a:t>island</a:t>
            </a:r>
            <a:endParaRPr lang="en-US" sz="2400" dirty="0">
              <a:solidFill>
                <a:srgbClr val="517199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42168" y="90872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17199"/>
                </a:solidFill>
              </a:rPr>
              <a:t>island</a:t>
            </a:r>
            <a:endParaRPr lang="en-US" sz="2400" dirty="0">
              <a:solidFill>
                <a:srgbClr val="51719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36139" y="1701326"/>
            <a:ext cx="1942298" cy="2201414"/>
          </a:xfrm>
          <a:prstGeom prst="roundRect">
            <a:avLst>
              <a:gd name="adj" fmla="val 4696"/>
            </a:avLst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algn="ctr"/>
            <a:endParaRPr lang="en-US" sz="2400" b="1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825497" y="2137627"/>
            <a:ext cx="169845" cy="27739"/>
            <a:chOff x="-1217283" y="3567898"/>
            <a:chExt cx="353284" cy="5880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-1217283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-1066948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-924044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1220536" y="2583123"/>
            <a:ext cx="1400785" cy="40205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200"/>
              </a:lnSpc>
            </a:pPr>
            <a:r>
              <a:rPr lang="en-US" dirty="0" smtClean="0"/>
              <a:t>   </a:t>
            </a:r>
          </a:p>
          <a:p>
            <a:pPr>
              <a:lnSpc>
                <a:spcPts val="1200"/>
              </a:lnSpc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 smtClean="0"/>
              <a:t>cache</a:t>
            </a:r>
            <a:endParaRPr lang="en-US" sz="24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1223163" y="1838545"/>
            <a:ext cx="504056" cy="5705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73" name="Rounded Rectangle 72"/>
          <p:cNvSpPr/>
          <p:nvPr/>
        </p:nvSpPr>
        <p:spPr>
          <a:xfrm>
            <a:off x="2087259" y="1838545"/>
            <a:ext cx="504056" cy="5705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75" name="Rectangle 74"/>
          <p:cNvSpPr/>
          <p:nvPr/>
        </p:nvSpPr>
        <p:spPr>
          <a:xfrm>
            <a:off x="1326043" y="3446241"/>
            <a:ext cx="1280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Memory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549715" y="1701326"/>
            <a:ext cx="1942298" cy="2206580"/>
            <a:chOff x="828592" y="2145146"/>
            <a:chExt cx="1942298" cy="2206580"/>
          </a:xfrm>
        </p:grpSpPr>
        <p:sp>
          <p:nvSpPr>
            <p:cNvPr id="98" name="Rounded Rectangle 97"/>
            <p:cNvSpPr/>
            <p:nvPr/>
          </p:nvSpPr>
          <p:spPr>
            <a:xfrm>
              <a:off x="828592" y="2145146"/>
              <a:ext cx="1942298" cy="2201414"/>
            </a:xfrm>
            <a:prstGeom prst="roundRect">
              <a:avLst>
                <a:gd name="adj" fmla="val 4696"/>
              </a:avLst>
            </a:prstGeom>
            <a:solidFill>
              <a:schemeClr val="tx2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t" anchorCtr="0"/>
            <a:lstStyle/>
            <a:p>
              <a:endParaRPr lang="en-US" b="1" dirty="0" smtClean="0"/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  <a:p>
              <a:pPr algn="ctr"/>
              <a:endParaRPr lang="en-US" sz="2400" b="1" dirty="0"/>
            </a:p>
          </p:txBody>
        </p:sp>
        <p:grpSp>
          <p:nvGrpSpPr>
            <p:cNvPr id="99" name="Group 98"/>
            <p:cNvGrpSpPr>
              <a:grpSpLocks noChangeAspect="1"/>
            </p:cNvGrpSpPr>
            <p:nvPr/>
          </p:nvGrpSpPr>
          <p:grpSpPr>
            <a:xfrm>
              <a:off x="1717950" y="2581447"/>
              <a:ext cx="169845" cy="27739"/>
              <a:chOff x="-1217283" y="3567898"/>
              <a:chExt cx="353284" cy="58800"/>
            </a:xfrm>
          </p:grpSpPr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-1217283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-1066948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-924044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Rounded Rectangle 99"/>
            <p:cNvSpPr/>
            <p:nvPr/>
          </p:nvSpPr>
          <p:spPr>
            <a:xfrm>
              <a:off x="1112989" y="3026943"/>
              <a:ext cx="1400785" cy="402057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1200"/>
                </a:lnSpc>
              </a:pPr>
              <a:r>
                <a:rPr lang="en-US" dirty="0" smtClean="0"/>
                <a:t>   </a:t>
              </a:r>
            </a:p>
            <a:p>
              <a:pPr>
                <a:lnSpc>
                  <a:spcPts val="1200"/>
                </a:lnSpc>
              </a:pPr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sz="2400" b="1" dirty="0" smtClean="0"/>
                <a:t>cache</a:t>
              </a:r>
              <a:endParaRPr lang="en-US" sz="2400" b="1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1115616" y="2282365"/>
              <a:ext cx="504056" cy="57057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979712" y="2282365"/>
              <a:ext cx="504056" cy="57057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218496" y="3890061"/>
              <a:ext cx="12808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Memory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42169" y="1701326"/>
            <a:ext cx="1942298" cy="2206580"/>
            <a:chOff x="828592" y="2145146"/>
            <a:chExt cx="1942298" cy="2206580"/>
          </a:xfrm>
        </p:grpSpPr>
        <p:sp>
          <p:nvSpPr>
            <p:cNvPr id="54" name="Rounded Rectangle 53"/>
            <p:cNvSpPr/>
            <p:nvPr/>
          </p:nvSpPr>
          <p:spPr>
            <a:xfrm>
              <a:off x="828592" y="2145146"/>
              <a:ext cx="1942298" cy="2201414"/>
            </a:xfrm>
            <a:prstGeom prst="roundRect">
              <a:avLst>
                <a:gd name="adj" fmla="val 4696"/>
              </a:avLst>
            </a:prstGeom>
            <a:solidFill>
              <a:schemeClr val="tx2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t" anchorCtr="0"/>
            <a:lstStyle/>
            <a:p>
              <a:endParaRPr lang="en-US" b="1" dirty="0" smtClean="0"/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  <a:p>
              <a:pPr algn="ctr"/>
              <a:endParaRPr lang="en-US" sz="2400" b="1" dirty="0"/>
            </a:p>
          </p:txBody>
        </p: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1717950" y="2581447"/>
              <a:ext cx="169845" cy="27739"/>
              <a:chOff x="-1217283" y="3567898"/>
              <a:chExt cx="353284" cy="58800"/>
            </a:xfrm>
          </p:grpSpPr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-1217283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-1066948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-924044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1112989" y="3026943"/>
              <a:ext cx="1400785" cy="402057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1200"/>
                </a:lnSpc>
              </a:pPr>
              <a:r>
                <a:rPr lang="en-US" dirty="0" smtClean="0"/>
                <a:t>   </a:t>
              </a:r>
            </a:p>
            <a:p>
              <a:pPr>
                <a:lnSpc>
                  <a:spcPts val="1200"/>
                </a:lnSpc>
              </a:pPr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sz="2400" b="1" dirty="0" smtClean="0"/>
                <a:t>cache</a:t>
              </a:r>
              <a:endParaRPr lang="en-US" sz="2400" b="1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115616" y="2282365"/>
              <a:ext cx="504056" cy="57057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979712" y="2282365"/>
              <a:ext cx="504056" cy="57057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18496" y="3890061"/>
              <a:ext cx="12808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Memory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4137616" y="1291248"/>
            <a:ext cx="246383" cy="47826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902358" y="1291248"/>
            <a:ext cx="246383" cy="47826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Line Callout 2 (Accent Bar) 62"/>
          <p:cNvSpPr/>
          <p:nvPr/>
        </p:nvSpPr>
        <p:spPr>
          <a:xfrm>
            <a:off x="6127038" y="4738323"/>
            <a:ext cx="2431665" cy="730879"/>
          </a:xfrm>
          <a:prstGeom prst="accentCallout2">
            <a:avLst>
              <a:gd name="adj1" fmla="val 17486"/>
              <a:gd name="adj2" fmla="val -5614"/>
              <a:gd name="adj3" fmla="val -73246"/>
              <a:gd name="adj4" fmla="val 18900"/>
              <a:gd name="adj5" fmla="val -79821"/>
              <a:gd name="adj6" fmla="val 22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system-wide</a:t>
            </a:r>
          </a:p>
          <a:p>
            <a:pPr algn="ctr"/>
            <a:r>
              <a:rPr lang="en-US" sz="2400" dirty="0"/>
              <a:t>H/W c</a:t>
            </a:r>
            <a:r>
              <a:rPr lang="en-US" sz="2400" dirty="0" smtClean="0"/>
              <a:t>oherence</a:t>
            </a:r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2954128" y="2674670"/>
            <a:ext cx="519895" cy="84909"/>
            <a:chOff x="-1217283" y="3567898"/>
            <a:chExt cx="353284" cy="58800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-1217283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-1066948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-924044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5607143" y="2674670"/>
            <a:ext cx="519895" cy="84909"/>
            <a:chOff x="-1217283" y="3567898"/>
            <a:chExt cx="353284" cy="58800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-1217283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-1066948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-924044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ight Brace 5"/>
          <p:cNvSpPr/>
          <p:nvPr/>
        </p:nvSpPr>
        <p:spPr>
          <a:xfrm rot="5400000">
            <a:off x="4349889" y="1870726"/>
            <a:ext cx="416267" cy="7748910"/>
          </a:xfrm>
          <a:prstGeom prst="rightBrace">
            <a:avLst>
              <a:gd name="adj1" fmla="val 8333"/>
              <a:gd name="adj2" fmla="val 49671"/>
            </a:avLst>
          </a:prstGeom>
          <a:ln w="28575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164908" y="5847655"/>
            <a:ext cx="2991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6228"/>
                </a:solidFill>
              </a:rPr>
              <a:t>Global Address Space</a:t>
            </a:r>
            <a:endParaRPr lang="en-US" sz="2400" b="1" dirty="0">
              <a:solidFill>
                <a:srgbClr val="4F6228"/>
              </a:solidFill>
            </a:endParaRPr>
          </a:p>
        </p:txBody>
      </p:sp>
      <p:sp>
        <p:nvSpPr>
          <p:cNvPr id="64" name="Line Callout 2 (Accent Bar) 63"/>
          <p:cNvSpPr/>
          <p:nvPr/>
        </p:nvSpPr>
        <p:spPr>
          <a:xfrm>
            <a:off x="1023564" y="4688343"/>
            <a:ext cx="2442089" cy="785599"/>
          </a:xfrm>
          <a:prstGeom prst="accentCallout2">
            <a:avLst>
              <a:gd name="adj1" fmla="val 17486"/>
              <a:gd name="adj2" fmla="val -5614"/>
              <a:gd name="adj3" fmla="val -117137"/>
              <a:gd name="adj4" fmla="val 7766"/>
              <a:gd name="adj5" fmla="val -161124"/>
              <a:gd name="adj6" fmla="val 15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H/W cache-coherence island</a:t>
            </a:r>
          </a:p>
        </p:txBody>
      </p:sp>
    </p:spTree>
    <p:extLst>
      <p:ext uri="{BB962C8B-B14F-4D97-AF65-F5344CB8AC3E}">
        <p14:creationId xmlns:p14="http://schemas.microsoft.com/office/powerpoint/2010/main" val="39422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5144"/>
            <a:ext cx="8763000" cy="793576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UNIMEM Remote Accesses: coherent at destination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504" y="6309320"/>
            <a:ext cx="8651304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09223" y="1506449"/>
            <a:ext cx="7920880" cy="3080956"/>
          </a:xfrm>
          <a:prstGeom prst="roundRect">
            <a:avLst>
              <a:gd name="adj" fmla="val 752"/>
            </a:avLst>
          </a:prstGeom>
          <a:solidFill>
            <a:srgbClr val="3ABF6B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0"/>
          <a:lstStyle/>
          <a:p>
            <a:pPr algn="ctr"/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3766414" y="4587405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4231" y="4097617"/>
            <a:ext cx="348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System-level interconnect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42168" y="90872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17199"/>
                </a:solidFill>
              </a:rPr>
              <a:t>island</a:t>
            </a:r>
            <a:endParaRPr lang="en-US" sz="2400" dirty="0">
              <a:solidFill>
                <a:srgbClr val="51719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36139" y="1701326"/>
            <a:ext cx="1942298" cy="2201414"/>
          </a:xfrm>
          <a:prstGeom prst="roundRect">
            <a:avLst>
              <a:gd name="adj" fmla="val 4696"/>
            </a:avLst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algn="ctr"/>
            <a:endParaRPr lang="en-US" sz="2400" b="1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825497" y="2137627"/>
            <a:ext cx="169845" cy="27739"/>
            <a:chOff x="-1217283" y="3567898"/>
            <a:chExt cx="353284" cy="5880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-1217283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-1066948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-924044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1220536" y="2583123"/>
            <a:ext cx="1400785" cy="40205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200"/>
              </a:lnSpc>
            </a:pPr>
            <a:r>
              <a:rPr lang="en-US" dirty="0" smtClean="0"/>
              <a:t>   </a:t>
            </a:r>
          </a:p>
          <a:p>
            <a:pPr>
              <a:lnSpc>
                <a:spcPts val="1200"/>
              </a:lnSpc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 smtClean="0"/>
              <a:t>cache</a:t>
            </a:r>
            <a:endParaRPr lang="en-US" sz="24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1223163" y="1838545"/>
            <a:ext cx="504056" cy="5705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73" name="Rounded Rectangle 72"/>
          <p:cNvSpPr/>
          <p:nvPr/>
        </p:nvSpPr>
        <p:spPr>
          <a:xfrm>
            <a:off x="2087259" y="1838545"/>
            <a:ext cx="504056" cy="5705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75" name="Rectangle 74"/>
          <p:cNvSpPr/>
          <p:nvPr/>
        </p:nvSpPr>
        <p:spPr>
          <a:xfrm>
            <a:off x="1326043" y="3446241"/>
            <a:ext cx="1280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Memory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242169" y="1701326"/>
            <a:ext cx="1942298" cy="2206580"/>
            <a:chOff x="828592" y="2145146"/>
            <a:chExt cx="1942298" cy="2206580"/>
          </a:xfrm>
        </p:grpSpPr>
        <p:sp>
          <p:nvSpPr>
            <p:cNvPr id="54" name="Rounded Rectangle 53"/>
            <p:cNvSpPr/>
            <p:nvPr/>
          </p:nvSpPr>
          <p:spPr>
            <a:xfrm>
              <a:off x="828592" y="2145146"/>
              <a:ext cx="1942298" cy="2201414"/>
            </a:xfrm>
            <a:prstGeom prst="roundRect">
              <a:avLst>
                <a:gd name="adj" fmla="val 4696"/>
              </a:avLst>
            </a:prstGeom>
            <a:solidFill>
              <a:schemeClr val="tx2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t" anchorCtr="0"/>
            <a:lstStyle/>
            <a:p>
              <a:endParaRPr lang="en-US" b="1" dirty="0" smtClean="0"/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  <a:p>
              <a:pPr algn="ctr"/>
              <a:endParaRPr lang="en-US" sz="2400" b="1" dirty="0"/>
            </a:p>
          </p:txBody>
        </p: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1717950" y="2581447"/>
              <a:ext cx="169845" cy="27739"/>
              <a:chOff x="-1217283" y="3567898"/>
              <a:chExt cx="353284" cy="58800"/>
            </a:xfrm>
          </p:grpSpPr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-1217283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-1066948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-924044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1112989" y="3026943"/>
              <a:ext cx="1400785" cy="402057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1200"/>
                </a:lnSpc>
              </a:pPr>
              <a:r>
                <a:rPr lang="en-US" dirty="0" smtClean="0"/>
                <a:t>   </a:t>
              </a:r>
            </a:p>
            <a:p>
              <a:pPr>
                <a:lnSpc>
                  <a:spcPts val="1200"/>
                </a:lnSpc>
              </a:pPr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sz="2400" b="1" dirty="0" smtClean="0"/>
                <a:t>cache</a:t>
              </a:r>
              <a:endParaRPr lang="en-US" sz="2400" b="1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115616" y="2282365"/>
              <a:ext cx="504056" cy="57057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979712" y="2282365"/>
              <a:ext cx="504056" cy="57057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18496" y="3890061"/>
              <a:ext cx="12808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Memory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6902358" y="1291248"/>
            <a:ext cx="246383" cy="47826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Freeform 75"/>
          <p:cNvSpPr/>
          <p:nvPr/>
        </p:nvSpPr>
        <p:spPr>
          <a:xfrm>
            <a:off x="2483768" y="2198302"/>
            <a:ext cx="4112708" cy="622168"/>
          </a:xfrm>
          <a:custGeom>
            <a:avLst/>
            <a:gdLst>
              <a:gd name="connsiteX0" fmla="*/ 1432027 w 1432027"/>
              <a:gd name="connsiteY0" fmla="*/ 743210 h 1123623"/>
              <a:gd name="connsiteX1" fmla="*/ 1165327 w 1432027"/>
              <a:gd name="connsiteY1" fmla="*/ 1098810 h 1123623"/>
              <a:gd name="connsiteX2" fmla="*/ 168377 w 1432027"/>
              <a:gd name="connsiteY2" fmla="*/ 133610 h 1123623"/>
              <a:gd name="connsiteX3" fmla="*/ 9627 w 1432027"/>
              <a:gd name="connsiteY3" fmla="*/ 32010 h 1123623"/>
              <a:gd name="connsiteX0" fmla="*/ 1771220 w 1771220"/>
              <a:gd name="connsiteY0" fmla="*/ 310288 h 1099874"/>
              <a:gd name="connsiteX1" fmla="*/ 1165327 w 1771220"/>
              <a:gd name="connsiteY1" fmla="*/ 1098810 h 1099874"/>
              <a:gd name="connsiteX2" fmla="*/ 168377 w 1771220"/>
              <a:gd name="connsiteY2" fmla="*/ 133610 h 1099874"/>
              <a:gd name="connsiteX3" fmla="*/ 9627 w 1771220"/>
              <a:gd name="connsiteY3" fmla="*/ 32010 h 1099874"/>
              <a:gd name="connsiteX0" fmla="*/ 1803006 w 1803006"/>
              <a:gd name="connsiteY0" fmla="*/ 497085 h 1286671"/>
              <a:gd name="connsiteX1" fmla="*/ 1197113 w 1803006"/>
              <a:gd name="connsiteY1" fmla="*/ 1285607 h 1286671"/>
              <a:gd name="connsiteX2" fmla="*/ 200163 w 1803006"/>
              <a:gd name="connsiteY2" fmla="*/ 320407 h 1286671"/>
              <a:gd name="connsiteX3" fmla="*/ 5329 w 1803006"/>
              <a:gd name="connsiteY3" fmla="*/ 6281 h 1286671"/>
              <a:gd name="connsiteX0" fmla="*/ 1662826 w 1662826"/>
              <a:gd name="connsiteY0" fmla="*/ 628480 h 1418066"/>
              <a:gd name="connsiteX1" fmla="*/ 1056933 w 1662826"/>
              <a:gd name="connsiteY1" fmla="*/ 1417002 h 1418066"/>
              <a:gd name="connsiteX2" fmla="*/ 59983 w 1662826"/>
              <a:gd name="connsiteY2" fmla="*/ 451802 h 1418066"/>
              <a:gd name="connsiteX3" fmla="*/ 117740 w 1662826"/>
              <a:gd name="connsiteY3" fmla="*/ 3864 h 1418066"/>
              <a:gd name="connsiteX0" fmla="*/ 1546004 w 1546004"/>
              <a:gd name="connsiteY0" fmla="*/ 633862 h 1426242"/>
              <a:gd name="connsiteX1" fmla="*/ 940111 w 1546004"/>
              <a:gd name="connsiteY1" fmla="*/ 1422384 h 1426242"/>
              <a:gd name="connsiteX2" fmla="*/ 361739 w 1546004"/>
              <a:gd name="connsiteY2" fmla="*/ 284015 h 1426242"/>
              <a:gd name="connsiteX3" fmla="*/ 918 w 1546004"/>
              <a:gd name="connsiteY3" fmla="*/ 9246 h 1426242"/>
              <a:gd name="connsiteX0" fmla="*/ 1365863 w 4208635"/>
              <a:gd name="connsiteY0" fmla="*/ 459414 h 1251794"/>
              <a:gd name="connsiteX1" fmla="*/ 759970 w 4208635"/>
              <a:gd name="connsiteY1" fmla="*/ 1247936 h 1251794"/>
              <a:gd name="connsiteX2" fmla="*/ 181598 w 4208635"/>
              <a:gd name="connsiteY2" fmla="*/ 109567 h 1251794"/>
              <a:gd name="connsiteX3" fmla="*/ 4208635 w 4208635"/>
              <a:gd name="connsiteY3" fmla="*/ 70937 h 1251794"/>
              <a:gd name="connsiteX0" fmla="*/ 1598568 w 4441340"/>
              <a:gd name="connsiteY0" fmla="*/ 1072726 h 1100827"/>
              <a:gd name="connsiteX1" fmla="*/ 263771 w 4441340"/>
              <a:gd name="connsiteY1" fmla="*/ 3619 h 1100827"/>
              <a:gd name="connsiteX2" fmla="*/ 414303 w 4441340"/>
              <a:gd name="connsiteY2" fmla="*/ 722879 h 1100827"/>
              <a:gd name="connsiteX3" fmla="*/ 4441340 w 4441340"/>
              <a:gd name="connsiteY3" fmla="*/ 684249 h 1100827"/>
              <a:gd name="connsiteX0" fmla="*/ 263771 w 4441340"/>
              <a:gd name="connsiteY0" fmla="*/ 3619 h 759455"/>
              <a:gd name="connsiteX1" fmla="*/ 414303 w 4441340"/>
              <a:gd name="connsiteY1" fmla="*/ 722879 h 759455"/>
              <a:gd name="connsiteX2" fmla="*/ 4441340 w 4441340"/>
              <a:gd name="connsiteY2" fmla="*/ 684249 h 759455"/>
              <a:gd name="connsiteX0" fmla="*/ 24252 w 4201821"/>
              <a:gd name="connsiteY0" fmla="*/ 4462 h 685092"/>
              <a:gd name="connsiteX1" fmla="*/ 1574857 w 4201821"/>
              <a:gd name="connsiteY1" fmla="*/ 589910 h 685092"/>
              <a:gd name="connsiteX2" fmla="*/ 4201821 w 4201821"/>
              <a:gd name="connsiteY2" fmla="*/ 685092 h 685092"/>
              <a:gd name="connsiteX0" fmla="*/ 19921 w 4515032"/>
              <a:gd name="connsiteY0" fmla="*/ 4004 h 763347"/>
              <a:gd name="connsiteX1" fmla="*/ 1888068 w 4515032"/>
              <a:gd name="connsiteY1" fmla="*/ 668165 h 763347"/>
              <a:gd name="connsiteX2" fmla="*/ 4515032 w 4515032"/>
              <a:gd name="connsiteY2" fmla="*/ 763347 h 763347"/>
              <a:gd name="connsiteX0" fmla="*/ 20273 w 4674156"/>
              <a:gd name="connsiteY0" fmla="*/ 4011 h 771226"/>
              <a:gd name="connsiteX1" fmla="*/ 1888420 w 4674156"/>
              <a:gd name="connsiteY1" fmla="*/ 668172 h 771226"/>
              <a:gd name="connsiteX2" fmla="*/ 4674155 w 4674156"/>
              <a:gd name="connsiteY2" fmla="*/ 771225 h 7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4156" h="771226">
                <a:moveTo>
                  <a:pt x="20273" y="4011"/>
                </a:moveTo>
                <a:cubicBezTo>
                  <a:pt x="-177104" y="-54297"/>
                  <a:pt x="1112773" y="540303"/>
                  <a:pt x="1888420" y="668172"/>
                </a:cubicBezTo>
                <a:cubicBezTo>
                  <a:pt x="2664067" y="796041"/>
                  <a:pt x="4657221" y="733125"/>
                  <a:pt x="4674155" y="771225"/>
                </a:cubicBezTo>
              </a:path>
            </a:pathLst>
          </a:custGeom>
          <a:ln w="44450" cmpd="sng">
            <a:solidFill>
              <a:schemeClr val="bg1">
                <a:lumMod val="95000"/>
                <a:alpha val="9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003979" y="2815829"/>
            <a:ext cx="1880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Remote store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(and load)</a:t>
            </a:r>
            <a:endParaRPr lang="en-US" sz="2400" dirty="0"/>
          </a:p>
        </p:txBody>
      </p:sp>
      <p:sp>
        <p:nvSpPr>
          <p:cNvPr id="84" name="Line Callout 2 (Accent Bar) 83"/>
          <p:cNvSpPr/>
          <p:nvPr/>
        </p:nvSpPr>
        <p:spPr>
          <a:xfrm>
            <a:off x="6127038" y="4738323"/>
            <a:ext cx="2431665" cy="730879"/>
          </a:xfrm>
          <a:prstGeom prst="accentCallout2">
            <a:avLst>
              <a:gd name="adj1" fmla="val 17486"/>
              <a:gd name="adj2" fmla="val -5614"/>
              <a:gd name="adj3" fmla="val -73246"/>
              <a:gd name="adj4" fmla="val 18900"/>
              <a:gd name="adj5" fmla="val -79821"/>
              <a:gd name="adj6" fmla="val 22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system-wide</a:t>
            </a:r>
          </a:p>
          <a:p>
            <a:pPr algn="ctr"/>
            <a:r>
              <a:rPr lang="en-US" sz="2400" dirty="0"/>
              <a:t>H/W c</a:t>
            </a:r>
            <a:r>
              <a:rPr lang="en-US" sz="2400" dirty="0" smtClean="0"/>
              <a:t>oherence</a:t>
            </a:r>
          </a:p>
        </p:txBody>
      </p:sp>
      <p:sp>
        <p:nvSpPr>
          <p:cNvPr id="85" name="Right Brace 84"/>
          <p:cNvSpPr/>
          <p:nvPr/>
        </p:nvSpPr>
        <p:spPr>
          <a:xfrm rot="5400000">
            <a:off x="4349889" y="1870726"/>
            <a:ext cx="416267" cy="7748910"/>
          </a:xfrm>
          <a:prstGeom prst="rightBrace">
            <a:avLst>
              <a:gd name="adj1" fmla="val 8333"/>
              <a:gd name="adj2" fmla="val 49671"/>
            </a:avLst>
          </a:prstGeom>
          <a:ln w="28575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ine Callout 2 (Accent Bar) 85"/>
          <p:cNvSpPr/>
          <p:nvPr/>
        </p:nvSpPr>
        <p:spPr>
          <a:xfrm>
            <a:off x="1023564" y="4688343"/>
            <a:ext cx="2442089" cy="785599"/>
          </a:xfrm>
          <a:prstGeom prst="accentCallout2">
            <a:avLst>
              <a:gd name="adj1" fmla="val 17486"/>
              <a:gd name="adj2" fmla="val -5614"/>
              <a:gd name="adj3" fmla="val -117137"/>
              <a:gd name="adj4" fmla="val 7766"/>
              <a:gd name="adj5" fmla="val -161124"/>
              <a:gd name="adj6" fmla="val 15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H/W cache-coherence island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164908" y="5847655"/>
            <a:ext cx="2991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6228"/>
                </a:solidFill>
              </a:rPr>
              <a:t>Global Address Space</a:t>
            </a:r>
            <a:endParaRPr lang="en-US" sz="2400" b="1" dirty="0">
              <a:solidFill>
                <a:srgbClr val="4F622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654697" y="2409116"/>
            <a:ext cx="0" cy="326805"/>
          </a:xfrm>
          <a:prstGeom prst="line">
            <a:avLst/>
          </a:prstGeom>
          <a:ln w="2286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6607027" y="2768916"/>
            <a:ext cx="102344" cy="1085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607027" y="3320476"/>
            <a:ext cx="102344" cy="1085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6654594" y="2928044"/>
            <a:ext cx="0" cy="326805"/>
          </a:xfrm>
          <a:prstGeom prst="line">
            <a:avLst/>
          </a:prstGeom>
          <a:ln w="2286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 95"/>
          <p:cNvSpPr/>
          <p:nvPr/>
        </p:nvSpPr>
        <p:spPr>
          <a:xfrm>
            <a:off x="6219123" y="2798633"/>
            <a:ext cx="410951" cy="496588"/>
          </a:xfrm>
          <a:custGeom>
            <a:avLst/>
            <a:gdLst>
              <a:gd name="connsiteX0" fmla="*/ 1432027 w 1432027"/>
              <a:gd name="connsiteY0" fmla="*/ 743210 h 1123623"/>
              <a:gd name="connsiteX1" fmla="*/ 1165327 w 1432027"/>
              <a:gd name="connsiteY1" fmla="*/ 1098810 h 1123623"/>
              <a:gd name="connsiteX2" fmla="*/ 168377 w 1432027"/>
              <a:gd name="connsiteY2" fmla="*/ 133610 h 1123623"/>
              <a:gd name="connsiteX3" fmla="*/ 9627 w 1432027"/>
              <a:gd name="connsiteY3" fmla="*/ 32010 h 1123623"/>
              <a:gd name="connsiteX0" fmla="*/ 1771220 w 1771220"/>
              <a:gd name="connsiteY0" fmla="*/ 310288 h 1099874"/>
              <a:gd name="connsiteX1" fmla="*/ 1165327 w 1771220"/>
              <a:gd name="connsiteY1" fmla="*/ 1098810 h 1099874"/>
              <a:gd name="connsiteX2" fmla="*/ 168377 w 1771220"/>
              <a:gd name="connsiteY2" fmla="*/ 133610 h 1099874"/>
              <a:gd name="connsiteX3" fmla="*/ 9627 w 1771220"/>
              <a:gd name="connsiteY3" fmla="*/ 32010 h 1099874"/>
              <a:gd name="connsiteX0" fmla="*/ 1803006 w 1803006"/>
              <a:gd name="connsiteY0" fmla="*/ 497085 h 1286671"/>
              <a:gd name="connsiteX1" fmla="*/ 1197113 w 1803006"/>
              <a:gd name="connsiteY1" fmla="*/ 1285607 h 1286671"/>
              <a:gd name="connsiteX2" fmla="*/ 200163 w 1803006"/>
              <a:gd name="connsiteY2" fmla="*/ 320407 h 1286671"/>
              <a:gd name="connsiteX3" fmla="*/ 5329 w 1803006"/>
              <a:gd name="connsiteY3" fmla="*/ 6281 h 1286671"/>
              <a:gd name="connsiteX0" fmla="*/ 1662826 w 1662826"/>
              <a:gd name="connsiteY0" fmla="*/ 628480 h 1418066"/>
              <a:gd name="connsiteX1" fmla="*/ 1056933 w 1662826"/>
              <a:gd name="connsiteY1" fmla="*/ 1417002 h 1418066"/>
              <a:gd name="connsiteX2" fmla="*/ 59983 w 1662826"/>
              <a:gd name="connsiteY2" fmla="*/ 451802 h 1418066"/>
              <a:gd name="connsiteX3" fmla="*/ 117740 w 1662826"/>
              <a:gd name="connsiteY3" fmla="*/ 3864 h 1418066"/>
              <a:gd name="connsiteX0" fmla="*/ 1546004 w 1546004"/>
              <a:gd name="connsiteY0" fmla="*/ 633862 h 1426242"/>
              <a:gd name="connsiteX1" fmla="*/ 940111 w 1546004"/>
              <a:gd name="connsiteY1" fmla="*/ 1422384 h 1426242"/>
              <a:gd name="connsiteX2" fmla="*/ 361739 w 1546004"/>
              <a:gd name="connsiteY2" fmla="*/ 284015 h 1426242"/>
              <a:gd name="connsiteX3" fmla="*/ 918 w 1546004"/>
              <a:gd name="connsiteY3" fmla="*/ 9246 h 1426242"/>
              <a:gd name="connsiteX0" fmla="*/ 1365863 w 4208635"/>
              <a:gd name="connsiteY0" fmla="*/ 459414 h 1251794"/>
              <a:gd name="connsiteX1" fmla="*/ 759970 w 4208635"/>
              <a:gd name="connsiteY1" fmla="*/ 1247936 h 1251794"/>
              <a:gd name="connsiteX2" fmla="*/ 181598 w 4208635"/>
              <a:gd name="connsiteY2" fmla="*/ 109567 h 1251794"/>
              <a:gd name="connsiteX3" fmla="*/ 4208635 w 4208635"/>
              <a:gd name="connsiteY3" fmla="*/ 70937 h 1251794"/>
              <a:gd name="connsiteX0" fmla="*/ 1598568 w 4441340"/>
              <a:gd name="connsiteY0" fmla="*/ 1072726 h 1100827"/>
              <a:gd name="connsiteX1" fmla="*/ 263771 w 4441340"/>
              <a:gd name="connsiteY1" fmla="*/ 3619 h 1100827"/>
              <a:gd name="connsiteX2" fmla="*/ 414303 w 4441340"/>
              <a:gd name="connsiteY2" fmla="*/ 722879 h 1100827"/>
              <a:gd name="connsiteX3" fmla="*/ 4441340 w 4441340"/>
              <a:gd name="connsiteY3" fmla="*/ 684249 h 1100827"/>
              <a:gd name="connsiteX0" fmla="*/ 263771 w 4441340"/>
              <a:gd name="connsiteY0" fmla="*/ 3619 h 759455"/>
              <a:gd name="connsiteX1" fmla="*/ 414303 w 4441340"/>
              <a:gd name="connsiteY1" fmla="*/ 722879 h 759455"/>
              <a:gd name="connsiteX2" fmla="*/ 4441340 w 4441340"/>
              <a:gd name="connsiteY2" fmla="*/ 684249 h 759455"/>
              <a:gd name="connsiteX0" fmla="*/ 24252 w 4201821"/>
              <a:gd name="connsiteY0" fmla="*/ 4462 h 685092"/>
              <a:gd name="connsiteX1" fmla="*/ 1574857 w 4201821"/>
              <a:gd name="connsiteY1" fmla="*/ 589910 h 685092"/>
              <a:gd name="connsiteX2" fmla="*/ 4201821 w 4201821"/>
              <a:gd name="connsiteY2" fmla="*/ 685092 h 685092"/>
              <a:gd name="connsiteX0" fmla="*/ 19921 w 4515032"/>
              <a:gd name="connsiteY0" fmla="*/ 4004 h 763347"/>
              <a:gd name="connsiteX1" fmla="*/ 1888068 w 4515032"/>
              <a:gd name="connsiteY1" fmla="*/ 668165 h 763347"/>
              <a:gd name="connsiteX2" fmla="*/ 4515032 w 4515032"/>
              <a:gd name="connsiteY2" fmla="*/ 763347 h 763347"/>
              <a:gd name="connsiteX0" fmla="*/ 0 w 2626964"/>
              <a:gd name="connsiteY0" fmla="*/ 0 h 95182"/>
              <a:gd name="connsiteX1" fmla="*/ 2626964 w 2626964"/>
              <a:gd name="connsiteY1" fmla="*/ 95182 h 95182"/>
              <a:gd name="connsiteX0" fmla="*/ 0 w 7649907"/>
              <a:gd name="connsiteY0" fmla="*/ 0 h 3322415"/>
              <a:gd name="connsiteX1" fmla="*/ 7649907 w 7649907"/>
              <a:gd name="connsiteY1" fmla="*/ 3322415 h 3322415"/>
              <a:gd name="connsiteX0" fmla="*/ 0 w 526588"/>
              <a:gd name="connsiteY0" fmla="*/ 0 h 551717"/>
              <a:gd name="connsiteX1" fmla="*/ 490770 w 526588"/>
              <a:gd name="connsiteY1" fmla="*/ 551717 h 551717"/>
              <a:gd name="connsiteX0" fmla="*/ 0 w 490770"/>
              <a:gd name="connsiteY0" fmla="*/ 0 h 551717"/>
              <a:gd name="connsiteX1" fmla="*/ 490770 w 490770"/>
              <a:gd name="connsiteY1" fmla="*/ 551717 h 551717"/>
              <a:gd name="connsiteX0" fmla="*/ 0 w 562939"/>
              <a:gd name="connsiteY0" fmla="*/ 0 h 543846"/>
              <a:gd name="connsiteX1" fmla="*/ 562939 w 562939"/>
              <a:gd name="connsiteY1" fmla="*/ 543846 h 543846"/>
              <a:gd name="connsiteX0" fmla="*/ 0 w 440252"/>
              <a:gd name="connsiteY0" fmla="*/ 0 h 583202"/>
              <a:gd name="connsiteX1" fmla="*/ 440252 w 440252"/>
              <a:gd name="connsiteY1" fmla="*/ 583202 h 583202"/>
              <a:gd name="connsiteX0" fmla="*/ 0 w 473629"/>
              <a:gd name="connsiteY0" fmla="*/ 0 h 548699"/>
              <a:gd name="connsiteX1" fmla="*/ 473629 w 473629"/>
              <a:gd name="connsiteY1" fmla="*/ 548699 h 548699"/>
              <a:gd name="connsiteX0" fmla="*/ 0 w 473629"/>
              <a:gd name="connsiteY0" fmla="*/ 0 h 548699"/>
              <a:gd name="connsiteX1" fmla="*/ 269752 w 473629"/>
              <a:gd name="connsiteY1" fmla="*/ 346428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269752 w 473629"/>
              <a:gd name="connsiteY1" fmla="*/ 346428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254918 w 473629"/>
              <a:gd name="connsiteY1" fmla="*/ 341827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473629 w 473629"/>
              <a:gd name="connsiteY1" fmla="*/ 548699 h 548699"/>
              <a:gd name="connsiteX0" fmla="*/ 0 w 429127"/>
              <a:gd name="connsiteY0" fmla="*/ 0 h 350882"/>
              <a:gd name="connsiteX1" fmla="*/ 429127 w 429127"/>
              <a:gd name="connsiteY1" fmla="*/ 350882 h 350882"/>
              <a:gd name="connsiteX0" fmla="*/ 0 w 295621"/>
              <a:gd name="connsiteY0" fmla="*/ 0 h 286476"/>
              <a:gd name="connsiteX1" fmla="*/ 295621 w 295621"/>
              <a:gd name="connsiteY1" fmla="*/ 286476 h 286476"/>
              <a:gd name="connsiteX0" fmla="*/ 0 w 408198"/>
              <a:gd name="connsiteY0" fmla="*/ 0 h 851529"/>
              <a:gd name="connsiteX1" fmla="*/ 408198 w 408198"/>
              <a:gd name="connsiteY1" fmla="*/ 851529 h 851529"/>
              <a:gd name="connsiteX0" fmla="*/ 0 w 354161"/>
              <a:gd name="connsiteY0" fmla="*/ 0 h 697424"/>
              <a:gd name="connsiteX1" fmla="*/ 354161 w 354161"/>
              <a:gd name="connsiteY1" fmla="*/ 697424 h 69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4161" h="697424">
                <a:moveTo>
                  <a:pt x="0" y="0"/>
                </a:moveTo>
                <a:lnTo>
                  <a:pt x="354161" y="697424"/>
                </a:lnTo>
              </a:path>
            </a:pathLst>
          </a:custGeom>
          <a:ln w="44450" cmpd="sng">
            <a:solidFill>
              <a:schemeClr val="bg1">
                <a:lumMod val="95000"/>
                <a:alpha val="9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5144"/>
            <a:ext cx="8763000" cy="793576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UNIMEM Coherent Remote Direct Memory Access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504" y="6309320"/>
            <a:ext cx="8651304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09223" y="1506449"/>
            <a:ext cx="7920880" cy="3080956"/>
          </a:xfrm>
          <a:prstGeom prst="roundRect">
            <a:avLst>
              <a:gd name="adj" fmla="val 752"/>
            </a:avLst>
          </a:prstGeom>
          <a:solidFill>
            <a:srgbClr val="3ABF6B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0"/>
          <a:lstStyle/>
          <a:p>
            <a:pPr algn="ctr"/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3766414" y="4587405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4231" y="4097617"/>
            <a:ext cx="348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System-level interconnect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42168" y="90872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17199"/>
                </a:solidFill>
              </a:rPr>
              <a:t>island</a:t>
            </a:r>
            <a:endParaRPr lang="en-US" sz="2400" dirty="0">
              <a:solidFill>
                <a:srgbClr val="51719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36139" y="1701326"/>
            <a:ext cx="1942298" cy="2201414"/>
          </a:xfrm>
          <a:prstGeom prst="roundRect">
            <a:avLst>
              <a:gd name="adj" fmla="val 4696"/>
            </a:avLst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algn="ctr"/>
            <a:endParaRPr lang="en-US" sz="2400" b="1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825497" y="2137627"/>
            <a:ext cx="169845" cy="27739"/>
            <a:chOff x="-1217283" y="3567898"/>
            <a:chExt cx="353284" cy="5880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-1217283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-1066948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-924044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1220536" y="2583123"/>
            <a:ext cx="1400785" cy="40205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200"/>
              </a:lnSpc>
            </a:pPr>
            <a:r>
              <a:rPr lang="en-US" dirty="0" smtClean="0"/>
              <a:t>   </a:t>
            </a:r>
          </a:p>
          <a:p>
            <a:pPr>
              <a:lnSpc>
                <a:spcPts val="1200"/>
              </a:lnSpc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 smtClean="0"/>
              <a:t>cache</a:t>
            </a:r>
            <a:endParaRPr lang="en-US" sz="24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1223163" y="1838545"/>
            <a:ext cx="504056" cy="5705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73" name="Rounded Rectangle 72"/>
          <p:cNvSpPr/>
          <p:nvPr/>
        </p:nvSpPr>
        <p:spPr>
          <a:xfrm>
            <a:off x="2087259" y="1838545"/>
            <a:ext cx="504056" cy="5705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75" name="Rectangle 74"/>
          <p:cNvSpPr/>
          <p:nvPr/>
        </p:nvSpPr>
        <p:spPr>
          <a:xfrm>
            <a:off x="1326043" y="3446241"/>
            <a:ext cx="1280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Memory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242169" y="1701326"/>
            <a:ext cx="1942298" cy="2206580"/>
            <a:chOff x="828592" y="2145146"/>
            <a:chExt cx="1942298" cy="2206580"/>
          </a:xfrm>
        </p:grpSpPr>
        <p:sp>
          <p:nvSpPr>
            <p:cNvPr id="54" name="Rounded Rectangle 53"/>
            <p:cNvSpPr/>
            <p:nvPr/>
          </p:nvSpPr>
          <p:spPr>
            <a:xfrm>
              <a:off x="828592" y="2145146"/>
              <a:ext cx="1942298" cy="2201414"/>
            </a:xfrm>
            <a:prstGeom prst="roundRect">
              <a:avLst>
                <a:gd name="adj" fmla="val 4696"/>
              </a:avLst>
            </a:prstGeom>
            <a:solidFill>
              <a:schemeClr val="tx2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t" anchorCtr="0"/>
            <a:lstStyle/>
            <a:p>
              <a:endParaRPr lang="en-US" b="1" dirty="0" smtClean="0"/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  <a:p>
              <a:pPr algn="ctr"/>
              <a:endParaRPr lang="en-US" sz="2400" b="1" dirty="0"/>
            </a:p>
          </p:txBody>
        </p: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1717950" y="2581447"/>
              <a:ext cx="169845" cy="27739"/>
              <a:chOff x="-1217283" y="3567898"/>
              <a:chExt cx="353284" cy="58800"/>
            </a:xfrm>
          </p:grpSpPr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-1217283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-1066948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-924044" y="3567898"/>
                <a:ext cx="60045" cy="58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1112989" y="3026943"/>
              <a:ext cx="1400785" cy="402057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1200"/>
                </a:lnSpc>
              </a:pPr>
              <a:r>
                <a:rPr lang="en-US" dirty="0" smtClean="0"/>
                <a:t>   </a:t>
              </a:r>
            </a:p>
            <a:p>
              <a:pPr>
                <a:lnSpc>
                  <a:spcPts val="1200"/>
                </a:lnSpc>
              </a:pPr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sz="2400" b="1" dirty="0" smtClean="0"/>
                <a:t>cache</a:t>
              </a:r>
              <a:endParaRPr lang="en-US" sz="2400" b="1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115616" y="2282365"/>
              <a:ext cx="504056" cy="57057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979712" y="2282365"/>
              <a:ext cx="504056" cy="57057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18496" y="3890061"/>
              <a:ext cx="12808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Memory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6902358" y="1291248"/>
            <a:ext cx="246383" cy="47826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Freeform 75"/>
          <p:cNvSpPr/>
          <p:nvPr/>
        </p:nvSpPr>
        <p:spPr>
          <a:xfrm flipV="1">
            <a:off x="2854289" y="3102388"/>
            <a:ext cx="3428544" cy="51505"/>
          </a:xfrm>
          <a:custGeom>
            <a:avLst/>
            <a:gdLst>
              <a:gd name="connsiteX0" fmla="*/ 1432027 w 1432027"/>
              <a:gd name="connsiteY0" fmla="*/ 743210 h 1123623"/>
              <a:gd name="connsiteX1" fmla="*/ 1165327 w 1432027"/>
              <a:gd name="connsiteY1" fmla="*/ 1098810 h 1123623"/>
              <a:gd name="connsiteX2" fmla="*/ 168377 w 1432027"/>
              <a:gd name="connsiteY2" fmla="*/ 133610 h 1123623"/>
              <a:gd name="connsiteX3" fmla="*/ 9627 w 1432027"/>
              <a:gd name="connsiteY3" fmla="*/ 32010 h 1123623"/>
              <a:gd name="connsiteX0" fmla="*/ 1771220 w 1771220"/>
              <a:gd name="connsiteY0" fmla="*/ 310288 h 1099874"/>
              <a:gd name="connsiteX1" fmla="*/ 1165327 w 1771220"/>
              <a:gd name="connsiteY1" fmla="*/ 1098810 h 1099874"/>
              <a:gd name="connsiteX2" fmla="*/ 168377 w 1771220"/>
              <a:gd name="connsiteY2" fmla="*/ 133610 h 1099874"/>
              <a:gd name="connsiteX3" fmla="*/ 9627 w 1771220"/>
              <a:gd name="connsiteY3" fmla="*/ 32010 h 1099874"/>
              <a:gd name="connsiteX0" fmla="*/ 1803006 w 1803006"/>
              <a:gd name="connsiteY0" fmla="*/ 497085 h 1286671"/>
              <a:gd name="connsiteX1" fmla="*/ 1197113 w 1803006"/>
              <a:gd name="connsiteY1" fmla="*/ 1285607 h 1286671"/>
              <a:gd name="connsiteX2" fmla="*/ 200163 w 1803006"/>
              <a:gd name="connsiteY2" fmla="*/ 320407 h 1286671"/>
              <a:gd name="connsiteX3" fmla="*/ 5329 w 1803006"/>
              <a:gd name="connsiteY3" fmla="*/ 6281 h 1286671"/>
              <a:gd name="connsiteX0" fmla="*/ 1662826 w 1662826"/>
              <a:gd name="connsiteY0" fmla="*/ 628480 h 1418066"/>
              <a:gd name="connsiteX1" fmla="*/ 1056933 w 1662826"/>
              <a:gd name="connsiteY1" fmla="*/ 1417002 h 1418066"/>
              <a:gd name="connsiteX2" fmla="*/ 59983 w 1662826"/>
              <a:gd name="connsiteY2" fmla="*/ 451802 h 1418066"/>
              <a:gd name="connsiteX3" fmla="*/ 117740 w 1662826"/>
              <a:gd name="connsiteY3" fmla="*/ 3864 h 1418066"/>
              <a:gd name="connsiteX0" fmla="*/ 1546004 w 1546004"/>
              <a:gd name="connsiteY0" fmla="*/ 633862 h 1426242"/>
              <a:gd name="connsiteX1" fmla="*/ 940111 w 1546004"/>
              <a:gd name="connsiteY1" fmla="*/ 1422384 h 1426242"/>
              <a:gd name="connsiteX2" fmla="*/ 361739 w 1546004"/>
              <a:gd name="connsiteY2" fmla="*/ 284015 h 1426242"/>
              <a:gd name="connsiteX3" fmla="*/ 918 w 1546004"/>
              <a:gd name="connsiteY3" fmla="*/ 9246 h 1426242"/>
              <a:gd name="connsiteX0" fmla="*/ 1365863 w 4208635"/>
              <a:gd name="connsiteY0" fmla="*/ 459414 h 1251794"/>
              <a:gd name="connsiteX1" fmla="*/ 759970 w 4208635"/>
              <a:gd name="connsiteY1" fmla="*/ 1247936 h 1251794"/>
              <a:gd name="connsiteX2" fmla="*/ 181598 w 4208635"/>
              <a:gd name="connsiteY2" fmla="*/ 109567 h 1251794"/>
              <a:gd name="connsiteX3" fmla="*/ 4208635 w 4208635"/>
              <a:gd name="connsiteY3" fmla="*/ 70937 h 1251794"/>
              <a:gd name="connsiteX0" fmla="*/ 1598568 w 4441340"/>
              <a:gd name="connsiteY0" fmla="*/ 1072726 h 1100827"/>
              <a:gd name="connsiteX1" fmla="*/ 263771 w 4441340"/>
              <a:gd name="connsiteY1" fmla="*/ 3619 h 1100827"/>
              <a:gd name="connsiteX2" fmla="*/ 414303 w 4441340"/>
              <a:gd name="connsiteY2" fmla="*/ 722879 h 1100827"/>
              <a:gd name="connsiteX3" fmla="*/ 4441340 w 4441340"/>
              <a:gd name="connsiteY3" fmla="*/ 684249 h 1100827"/>
              <a:gd name="connsiteX0" fmla="*/ 263771 w 4441340"/>
              <a:gd name="connsiteY0" fmla="*/ 3619 h 759455"/>
              <a:gd name="connsiteX1" fmla="*/ 414303 w 4441340"/>
              <a:gd name="connsiteY1" fmla="*/ 722879 h 759455"/>
              <a:gd name="connsiteX2" fmla="*/ 4441340 w 4441340"/>
              <a:gd name="connsiteY2" fmla="*/ 684249 h 759455"/>
              <a:gd name="connsiteX0" fmla="*/ 24252 w 4201821"/>
              <a:gd name="connsiteY0" fmla="*/ 4462 h 685092"/>
              <a:gd name="connsiteX1" fmla="*/ 1574857 w 4201821"/>
              <a:gd name="connsiteY1" fmla="*/ 589910 h 685092"/>
              <a:gd name="connsiteX2" fmla="*/ 4201821 w 4201821"/>
              <a:gd name="connsiteY2" fmla="*/ 685092 h 685092"/>
              <a:gd name="connsiteX0" fmla="*/ 19921 w 4515032"/>
              <a:gd name="connsiteY0" fmla="*/ 4004 h 763347"/>
              <a:gd name="connsiteX1" fmla="*/ 1888068 w 4515032"/>
              <a:gd name="connsiteY1" fmla="*/ 668165 h 763347"/>
              <a:gd name="connsiteX2" fmla="*/ 4515032 w 4515032"/>
              <a:gd name="connsiteY2" fmla="*/ 763347 h 763347"/>
              <a:gd name="connsiteX0" fmla="*/ 20273 w 4674156"/>
              <a:gd name="connsiteY0" fmla="*/ 4011 h 771226"/>
              <a:gd name="connsiteX1" fmla="*/ 1888420 w 4674156"/>
              <a:gd name="connsiteY1" fmla="*/ 668172 h 771226"/>
              <a:gd name="connsiteX2" fmla="*/ 4674155 w 4674156"/>
              <a:gd name="connsiteY2" fmla="*/ 771225 h 771226"/>
              <a:gd name="connsiteX0" fmla="*/ 20195 w 4638730"/>
              <a:gd name="connsiteY0" fmla="*/ 203548 h 868810"/>
              <a:gd name="connsiteX1" fmla="*/ 1888342 w 4638730"/>
              <a:gd name="connsiteY1" fmla="*/ 867709 h 868810"/>
              <a:gd name="connsiteX2" fmla="*/ 4638730 w 4638730"/>
              <a:gd name="connsiteY2" fmla="*/ 1215 h 86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8730" h="868810">
                <a:moveTo>
                  <a:pt x="20195" y="203548"/>
                </a:moveTo>
                <a:cubicBezTo>
                  <a:pt x="-177182" y="145240"/>
                  <a:pt x="1118586" y="901431"/>
                  <a:pt x="1888342" y="867709"/>
                </a:cubicBezTo>
                <a:cubicBezTo>
                  <a:pt x="2658098" y="833987"/>
                  <a:pt x="4621796" y="-36885"/>
                  <a:pt x="4638730" y="1215"/>
                </a:cubicBezTo>
              </a:path>
            </a:pathLst>
          </a:custGeom>
          <a:ln w="44450" cmpd="sng">
            <a:solidFill>
              <a:schemeClr val="bg1">
                <a:lumMod val="95000"/>
                <a:alpha val="9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486319" y="2850962"/>
            <a:ext cx="337458" cy="263618"/>
          </a:xfrm>
          <a:custGeom>
            <a:avLst/>
            <a:gdLst>
              <a:gd name="connsiteX0" fmla="*/ 1432027 w 1432027"/>
              <a:gd name="connsiteY0" fmla="*/ 743210 h 1123623"/>
              <a:gd name="connsiteX1" fmla="*/ 1165327 w 1432027"/>
              <a:gd name="connsiteY1" fmla="*/ 1098810 h 1123623"/>
              <a:gd name="connsiteX2" fmla="*/ 168377 w 1432027"/>
              <a:gd name="connsiteY2" fmla="*/ 133610 h 1123623"/>
              <a:gd name="connsiteX3" fmla="*/ 9627 w 1432027"/>
              <a:gd name="connsiteY3" fmla="*/ 32010 h 1123623"/>
              <a:gd name="connsiteX0" fmla="*/ 1771220 w 1771220"/>
              <a:gd name="connsiteY0" fmla="*/ 310288 h 1099874"/>
              <a:gd name="connsiteX1" fmla="*/ 1165327 w 1771220"/>
              <a:gd name="connsiteY1" fmla="*/ 1098810 h 1099874"/>
              <a:gd name="connsiteX2" fmla="*/ 168377 w 1771220"/>
              <a:gd name="connsiteY2" fmla="*/ 133610 h 1099874"/>
              <a:gd name="connsiteX3" fmla="*/ 9627 w 1771220"/>
              <a:gd name="connsiteY3" fmla="*/ 32010 h 1099874"/>
              <a:gd name="connsiteX0" fmla="*/ 1803006 w 1803006"/>
              <a:gd name="connsiteY0" fmla="*/ 497085 h 1286671"/>
              <a:gd name="connsiteX1" fmla="*/ 1197113 w 1803006"/>
              <a:gd name="connsiteY1" fmla="*/ 1285607 h 1286671"/>
              <a:gd name="connsiteX2" fmla="*/ 200163 w 1803006"/>
              <a:gd name="connsiteY2" fmla="*/ 320407 h 1286671"/>
              <a:gd name="connsiteX3" fmla="*/ 5329 w 1803006"/>
              <a:gd name="connsiteY3" fmla="*/ 6281 h 1286671"/>
              <a:gd name="connsiteX0" fmla="*/ 1662826 w 1662826"/>
              <a:gd name="connsiteY0" fmla="*/ 628480 h 1418066"/>
              <a:gd name="connsiteX1" fmla="*/ 1056933 w 1662826"/>
              <a:gd name="connsiteY1" fmla="*/ 1417002 h 1418066"/>
              <a:gd name="connsiteX2" fmla="*/ 59983 w 1662826"/>
              <a:gd name="connsiteY2" fmla="*/ 451802 h 1418066"/>
              <a:gd name="connsiteX3" fmla="*/ 117740 w 1662826"/>
              <a:gd name="connsiteY3" fmla="*/ 3864 h 1418066"/>
              <a:gd name="connsiteX0" fmla="*/ 1546004 w 1546004"/>
              <a:gd name="connsiteY0" fmla="*/ 633862 h 1426242"/>
              <a:gd name="connsiteX1" fmla="*/ 940111 w 1546004"/>
              <a:gd name="connsiteY1" fmla="*/ 1422384 h 1426242"/>
              <a:gd name="connsiteX2" fmla="*/ 361739 w 1546004"/>
              <a:gd name="connsiteY2" fmla="*/ 284015 h 1426242"/>
              <a:gd name="connsiteX3" fmla="*/ 918 w 1546004"/>
              <a:gd name="connsiteY3" fmla="*/ 9246 h 1426242"/>
              <a:gd name="connsiteX0" fmla="*/ 1365863 w 4208635"/>
              <a:gd name="connsiteY0" fmla="*/ 459414 h 1251794"/>
              <a:gd name="connsiteX1" fmla="*/ 759970 w 4208635"/>
              <a:gd name="connsiteY1" fmla="*/ 1247936 h 1251794"/>
              <a:gd name="connsiteX2" fmla="*/ 181598 w 4208635"/>
              <a:gd name="connsiteY2" fmla="*/ 109567 h 1251794"/>
              <a:gd name="connsiteX3" fmla="*/ 4208635 w 4208635"/>
              <a:gd name="connsiteY3" fmla="*/ 70937 h 1251794"/>
              <a:gd name="connsiteX0" fmla="*/ 1598568 w 4441340"/>
              <a:gd name="connsiteY0" fmla="*/ 1072726 h 1100827"/>
              <a:gd name="connsiteX1" fmla="*/ 263771 w 4441340"/>
              <a:gd name="connsiteY1" fmla="*/ 3619 h 1100827"/>
              <a:gd name="connsiteX2" fmla="*/ 414303 w 4441340"/>
              <a:gd name="connsiteY2" fmla="*/ 722879 h 1100827"/>
              <a:gd name="connsiteX3" fmla="*/ 4441340 w 4441340"/>
              <a:gd name="connsiteY3" fmla="*/ 684249 h 1100827"/>
              <a:gd name="connsiteX0" fmla="*/ 263771 w 4441340"/>
              <a:gd name="connsiteY0" fmla="*/ 3619 h 759455"/>
              <a:gd name="connsiteX1" fmla="*/ 414303 w 4441340"/>
              <a:gd name="connsiteY1" fmla="*/ 722879 h 759455"/>
              <a:gd name="connsiteX2" fmla="*/ 4441340 w 4441340"/>
              <a:gd name="connsiteY2" fmla="*/ 684249 h 759455"/>
              <a:gd name="connsiteX0" fmla="*/ 24252 w 4201821"/>
              <a:gd name="connsiteY0" fmla="*/ 4462 h 685092"/>
              <a:gd name="connsiteX1" fmla="*/ 1574857 w 4201821"/>
              <a:gd name="connsiteY1" fmla="*/ 589910 h 685092"/>
              <a:gd name="connsiteX2" fmla="*/ 4201821 w 4201821"/>
              <a:gd name="connsiteY2" fmla="*/ 685092 h 685092"/>
              <a:gd name="connsiteX0" fmla="*/ 19921 w 4515032"/>
              <a:gd name="connsiteY0" fmla="*/ 4004 h 763347"/>
              <a:gd name="connsiteX1" fmla="*/ 1888068 w 4515032"/>
              <a:gd name="connsiteY1" fmla="*/ 668165 h 763347"/>
              <a:gd name="connsiteX2" fmla="*/ 4515032 w 4515032"/>
              <a:gd name="connsiteY2" fmla="*/ 763347 h 763347"/>
              <a:gd name="connsiteX0" fmla="*/ 0 w 2626964"/>
              <a:gd name="connsiteY0" fmla="*/ 0 h 95182"/>
              <a:gd name="connsiteX1" fmla="*/ 2626964 w 2626964"/>
              <a:gd name="connsiteY1" fmla="*/ 95182 h 95182"/>
              <a:gd name="connsiteX0" fmla="*/ 0 w 7649907"/>
              <a:gd name="connsiteY0" fmla="*/ 0 h 3322415"/>
              <a:gd name="connsiteX1" fmla="*/ 7649907 w 7649907"/>
              <a:gd name="connsiteY1" fmla="*/ 3322415 h 3322415"/>
              <a:gd name="connsiteX0" fmla="*/ 0 w 526588"/>
              <a:gd name="connsiteY0" fmla="*/ 0 h 551717"/>
              <a:gd name="connsiteX1" fmla="*/ 490770 w 526588"/>
              <a:gd name="connsiteY1" fmla="*/ 551717 h 551717"/>
              <a:gd name="connsiteX0" fmla="*/ 0 w 490770"/>
              <a:gd name="connsiteY0" fmla="*/ 0 h 551717"/>
              <a:gd name="connsiteX1" fmla="*/ 490770 w 490770"/>
              <a:gd name="connsiteY1" fmla="*/ 551717 h 551717"/>
              <a:gd name="connsiteX0" fmla="*/ 0 w 562939"/>
              <a:gd name="connsiteY0" fmla="*/ 0 h 543846"/>
              <a:gd name="connsiteX1" fmla="*/ 562939 w 562939"/>
              <a:gd name="connsiteY1" fmla="*/ 543846 h 543846"/>
              <a:gd name="connsiteX0" fmla="*/ 0 w 440252"/>
              <a:gd name="connsiteY0" fmla="*/ 0 h 583202"/>
              <a:gd name="connsiteX1" fmla="*/ 440252 w 440252"/>
              <a:gd name="connsiteY1" fmla="*/ 583202 h 583202"/>
              <a:gd name="connsiteX0" fmla="*/ 0 w 473629"/>
              <a:gd name="connsiteY0" fmla="*/ 0 h 548699"/>
              <a:gd name="connsiteX1" fmla="*/ 473629 w 473629"/>
              <a:gd name="connsiteY1" fmla="*/ 548699 h 548699"/>
              <a:gd name="connsiteX0" fmla="*/ 0 w 473629"/>
              <a:gd name="connsiteY0" fmla="*/ 0 h 548699"/>
              <a:gd name="connsiteX1" fmla="*/ 269752 w 473629"/>
              <a:gd name="connsiteY1" fmla="*/ 346428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269752 w 473629"/>
              <a:gd name="connsiteY1" fmla="*/ 346428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254918 w 473629"/>
              <a:gd name="connsiteY1" fmla="*/ 341827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473629 w 473629"/>
              <a:gd name="connsiteY1" fmla="*/ 548699 h 548699"/>
              <a:gd name="connsiteX0" fmla="*/ 0 w 429127"/>
              <a:gd name="connsiteY0" fmla="*/ 0 h 350882"/>
              <a:gd name="connsiteX1" fmla="*/ 429127 w 429127"/>
              <a:gd name="connsiteY1" fmla="*/ 350882 h 350882"/>
              <a:gd name="connsiteX0" fmla="*/ 0 w 295621"/>
              <a:gd name="connsiteY0" fmla="*/ 0 h 286476"/>
              <a:gd name="connsiteX1" fmla="*/ 295621 w 295621"/>
              <a:gd name="connsiteY1" fmla="*/ 286476 h 28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621" h="286476">
                <a:moveTo>
                  <a:pt x="0" y="0"/>
                </a:moveTo>
                <a:lnTo>
                  <a:pt x="295621" y="286476"/>
                </a:lnTo>
              </a:path>
            </a:pathLst>
          </a:custGeom>
          <a:ln w="44450" cmpd="sng">
            <a:solidFill>
              <a:schemeClr val="bg1">
                <a:lumMod val="95000"/>
                <a:alpha val="9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08793" y="2722556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RDMA</a:t>
            </a:r>
          </a:p>
        </p:txBody>
      </p:sp>
      <p:sp>
        <p:nvSpPr>
          <p:cNvPr id="84" name="Line Callout 2 (Accent Bar) 83"/>
          <p:cNvSpPr/>
          <p:nvPr/>
        </p:nvSpPr>
        <p:spPr>
          <a:xfrm>
            <a:off x="6127038" y="4738323"/>
            <a:ext cx="2431665" cy="730879"/>
          </a:xfrm>
          <a:prstGeom prst="accentCallout2">
            <a:avLst>
              <a:gd name="adj1" fmla="val 17486"/>
              <a:gd name="adj2" fmla="val -5614"/>
              <a:gd name="adj3" fmla="val -73246"/>
              <a:gd name="adj4" fmla="val 18900"/>
              <a:gd name="adj5" fmla="val -79821"/>
              <a:gd name="adj6" fmla="val 22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system-wide</a:t>
            </a:r>
          </a:p>
          <a:p>
            <a:pPr algn="ctr"/>
            <a:r>
              <a:rPr lang="en-US" sz="2400" dirty="0"/>
              <a:t>H/W c</a:t>
            </a:r>
            <a:r>
              <a:rPr lang="en-US" sz="2400" dirty="0" smtClean="0"/>
              <a:t>oherence</a:t>
            </a:r>
          </a:p>
        </p:txBody>
      </p:sp>
      <p:sp>
        <p:nvSpPr>
          <p:cNvPr id="85" name="Right Brace 84"/>
          <p:cNvSpPr/>
          <p:nvPr/>
        </p:nvSpPr>
        <p:spPr>
          <a:xfrm rot="5400000">
            <a:off x="4349889" y="1870726"/>
            <a:ext cx="416267" cy="7748910"/>
          </a:xfrm>
          <a:prstGeom prst="rightBrace">
            <a:avLst>
              <a:gd name="adj1" fmla="val 8333"/>
              <a:gd name="adj2" fmla="val 49671"/>
            </a:avLst>
          </a:prstGeom>
          <a:ln w="28575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ine Callout 2 (Accent Bar) 85"/>
          <p:cNvSpPr/>
          <p:nvPr/>
        </p:nvSpPr>
        <p:spPr>
          <a:xfrm>
            <a:off x="1023564" y="4688343"/>
            <a:ext cx="2442089" cy="785599"/>
          </a:xfrm>
          <a:prstGeom prst="accentCallout2">
            <a:avLst>
              <a:gd name="adj1" fmla="val 17486"/>
              <a:gd name="adj2" fmla="val -5614"/>
              <a:gd name="adj3" fmla="val -117137"/>
              <a:gd name="adj4" fmla="val 7766"/>
              <a:gd name="adj5" fmla="val -161124"/>
              <a:gd name="adj6" fmla="val 15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H/W cache-coherence island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164908" y="5847655"/>
            <a:ext cx="2991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6228"/>
                </a:solidFill>
              </a:rPr>
              <a:t>Global Address Space</a:t>
            </a:r>
            <a:endParaRPr lang="en-US" sz="2400" b="1" dirty="0">
              <a:solidFill>
                <a:srgbClr val="4F6228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07027" y="2409116"/>
            <a:ext cx="102344" cy="1019884"/>
            <a:chOff x="6607027" y="2409116"/>
            <a:chExt cx="102344" cy="101988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654697" y="2409116"/>
              <a:ext cx="0" cy="326805"/>
            </a:xfrm>
            <a:prstGeom prst="line">
              <a:avLst/>
            </a:prstGeom>
            <a:ln w="2286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6607027" y="2768916"/>
              <a:ext cx="102344" cy="1085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607027" y="3320476"/>
              <a:ext cx="102344" cy="1085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6654594" y="2928044"/>
              <a:ext cx="0" cy="326805"/>
            </a:xfrm>
            <a:prstGeom prst="line">
              <a:avLst/>
            </a:prstGeom>
            <a:ln w="2286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344190" y="2409116"/>
            <a:ext cx="102344" cy="1019884"/>
            <a:chOff x="6607027" y="2409116"/>
            <a:chExt cx="102344" cy="101988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654697" y="2409116"/>
              <a:ext cx="0" cy="326805"/>
            </a:xfrm>
            <a:prstGeom prst="line">
              <a:avLst/>
            </a:prstGeom>
            <a:ln w="2286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607027" y="2768916"/>
              <a:ext cx="102344" cy="1085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607027" y="3320476"/>
              <a:ext cx="102344" cy="1085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654594" y="2928044"/>
              <a:ext cx="0" cy="326805"/>
            </a:xfrm>
            <a:prstGeom prst="line">
              <a:avLst/>
            </a:prstGeom>
            <a:ln w="2286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50"/>
          <p:cNvSpPr/>
          <p:nvPr/>
        </p:nvSpPr>
        <p:spPr>
          <a:xfrm rot="17260414">
            <a:off x="2471339" y="3145881"/>
            <a:ext cx="337458" cy="263618"/>
          </a:xfrm>
          <a:custGeom>
            <a:avLst/>
            <a:gdLst>
              <a:gd name="connsiteX0" fmla="*/ 1432027 w 1432027"/>
              <a:gd name="connsiteY0" fmla="*/ 743210 h 1123623"/>
              <a:gd name="connsiteX1" fmla="*/ 1165327 w 1432027"/>
              <a:gd name="connsiteY1" fmla="*/ 1098810 h 1123623"/>
              <a:gd name="connsiteX2" fmla="*/ 168377 w 1432027"/>
              <a:gd name="connsiteY2" fmla="*/ 133610 h 1123623"/>
              <a:gd name="connsiteX3" fmla="*/ 9627 w 1432027"/>
              <a:gd name="connsiteY3" fmla="*/ 32010 h 1123623"/>
              <a:gd name="connsiteX0" fmla="*/ 1771220 w 1771220"/>
              <a:gd name="connsiteY0" fmla="*/ 310288 h 1099874"/>
              <a:gd name="connsiteX1" fmla="*/ 1165327 w 1771220"/>
              <a:gd name="connsiteY1" fmla="*/ 1098810 h 1099874"/>
              <a:gd name="connsiteX2" fmla="*/ 168377 w 1771220"/>
              <a:gd name="connsiteY2" fmla="*/ 133610 h 1099874"/>
              <a:gd name="connsiteX3" fmla="*/ 9627 w 1771220"/>
              <a:gd name="connsiteY3" fmla="*/ 32010 h 1099874"/>
              <a:gd name="connsiteX0" fmla="*/ 1803006 w 1803006"/>
              <a:gd name="connsiteY0" fmla="*/ 497085 h 1286671"/>
              <a:gd name="connsiteX1" fmla="*/ 1197113 w 1803006"/>
              <a:gd name="connsiteY1" fmla="*/ 1285607 h 1286671"/>
              <a:gd name="connsiteX2" fmla="*/ 200163 w 1803006"/>
              <a:gd name="connsiteY2" fmla="*/ 320407 h 1286671"/>
              <a:gd name="connsiteX3" fmla="*/ 5329 w 1803006"/>
              <a:gd name="connsiteY3" fmla="*/ 6281 h 1286671"/>
              <a:gd name="connsiteX0" fmla="*/ 1662826 w 1662826"/>
              <a:gd name="connsiteY0" fmla="*/ 628480 h 1418066"/>
              <a:gd name="connsiteX1" fmla="*/ 1056933 w 1662826"/>
              <a:gd name="connsiteY1" fmla="*/ 1417002 h 1418066"/>
              <a:gd name="connsiteX2" fmla="*/ 59983 w 1662826"/>
              <a:gd name="connsiteY2" fmla="*/ 451802 h 1418066"/>
              <a:gd name="connsiteX3" fmla="*/ 117740 w 1662826"/>
              <a:gd name="connsiteY3" fmla="*/ 3864 h 1418066"/>
              <a:gd name="connsiteX0" fmla="*/ 1546004 w 1546004"/>
              <a:gd name="connsiteY0" fmla="*/ 633862 h 1426242"/>
              <a:gd name="connsiteX1" fmla="*/ 940111 w 1546004"/>
              <a:gd name="connsiteY1" fmla="*/ 1422384 h 1426242"/>
              <a:gd name="connsiteX2" fmla="*/ 361739 w 1546004"/>
              <a:gd name="connsiteY2" fmla="*/ 284015 h 1426242"/>
              <a:gd name="connsiteX3" fmla="*/ 918 w 1546004"/>
              <a:gd name="connsiteY3" fmla="*/ 9246 h 1426242"/>
              <a:gd name="connsiteX0" fmla="*/ 1365863 w 4208635"/>
              <a:gd name="connsiteY0" fmla="*/ 459414 h 1251794"/>
              <a:gd name="connsiteX1" fmla="*/ 759970 w 4208635"/>
              <a:gd name="connsiteY1" fmla="*/ 1247936 h 1251794"/>
              <a:gd name="connsiteX2" fmla="*/ 181598 w 4208635"/>
              <a:gd name="connsiteY2" fmla="*/ 109567 h 1251794"/>
              <a:gd name="connsiteX3" fmla="*/ 4208635 w 4208635"/>
              <a:gd name="connsiteY3" fmla="*/ 70937 h 1251794"/>
              <a:gd name="connsiteX0" fmla="*/ 1598568 w 4441340"/>
              <a:gd name="connsiteY0" fmla="*/ 1072726 h 1100827"/>
              <a:gd name="connsiteX1" fmla="*/ 263771 w 4441340"/>
              <a:gd name="connsiteY1" fmla="*/ 3619 h 1100827"/>
              <a:gd name="connsiteX2" fmla="*/ 414303 w 4441340"/>
              <a:gd name="connsiteY2" fmla="*/ 722879 h 1100827"/>
              <a:gd name="connsiteX3" fmla="*/ 4441340 w 4441340"/>
              <a:gd name="connsiteY3" fmla="*/ 684249 h 1100827"/>
              <a:gd name="connsiteX0" fmla="*/ 263771 w 4441340"/>
              <a:gd name="connsiteY0" fmla="*/ 3619 h 759455"/>
              <a:gd name="connsiteX1" fmla="*/ 414303 w 4441340"/>
              <a:gd name="connsiteY1" fmla="*/ 722879 h 759455"/>
              <a:gd name="connsiteX2" fmla="*/ 4441340 w 4441340"/>
              <a:gd name="connsiteY2" fmla="*/ 684249 h 759455"/>
              <a:gd name="connsiteX0" fmla="*/ 24252 w 4201821"/>
              <a:gd name="connsiteY0" fmla="*/ 4462 h 685092"/>
              <a:gd name="connsiteX1" fmla="*/ 1574857 w 4201821"/>
              <a:gd name="connsiteY1" fmla="*/ 589910 h 685092"/>
              <a:gd name="connsiteX2" fmla="*/ 4201821 w 4201821"/>
              <a:gd name="connsiteY2" fmla="*/ 685092 h 685092"/>
              <a:gd name="connsiteX0" fmla="*/ 19921 w 4515032"/>
              <a:gd name="connsiteY0" fmla="*/ 4004 h 763347"/>
              <a:gd name="connsiteX1" fmla="*/ 1888068 w 4515032"/>
              <a:gd name="connsiteY1" fmla="*/ 668165 h 763347"/>
              <a:gd name="connsiteX2" fmla="*/ 4515032 w 4515032"/>
              <a:gd name="connsiteY2" fmla="*/ 763347 h 763347"/>
              <a:gd name="connsiteX0" fmla="*/ 0 w 2626964"/>
              <a:gd name="connsiteY0" fmla="*/ 0 h 95182"/>
              <a:gd name="connsiteX1" fmla="*/ 2626964 w 2626964"/>
              <a:gd name="connsiteY1" fmla="*/ 95182 h 95182"/>
              <a:gd name="connsiteX0" fmla="*/ 0 w 7649907"/>
              <a:gd name="connsiteY0" fmla="*/ 0 h 3322415"/>
              <a:gd name="connsiteX1" fmla="*/ 7649907 w 7649907"/>
              <a:gd name="connsiteY1" fmla="*/ 3322415 h 3322415"/>
              <a:gd name="connsiteX0" fmla="*/ 0 w 526588"/>
              <a:gd name="connsiteY0" fmla="*/ 0 h 551717"/>
              <a:gd name="connsiteX1" fmla="*/ 490770 w 526588"/>
              <a:gd name="connsiteY1" fmla="*/ 551717 h 551717"/>
              <a:gd name="connsiteX0" fmla="*/ 0 w 490770"/>
              <a:gd name="connsiteY0" fmla="*/ 0 h 551717"/>
              <a:gd name="connsiteX1" fmla="*/ 490770 w 490770"/>
              <a:gd name="connsiteY1" fmla="*/ 551717 h 551717"/>
              <a:gd name="connsiteX0" fmla="*/ 0 w 562939"/>
              <a:gd name="connsiteY0" fmla="*/ 0 h 543846"/>
              <a:gd name="connsiteX1" fmla="*/ 562939 w 562939"/>
              <a:gd name="connsiteY1" fmla="*/ 543846 h 543846"/>
              <a:gd name="connsiteX0" fmla="*/ 0 w 440252"/>
              <a:gd name="connsiteY0" fmla="*/ 0 h 583202"/>
              <a:gd name="connsiteX1" fmla="*/ 440252 w 440252"/>
              <a:gd name="connsiteY1" fmla="*/ 583202 h 583202"/>
              <a:gd name="connsiteX0" fmla="*/ 0 w 473629"/>
              <a:gd name="connsiteY0" fmla="*/ 0 h 548699"/>
              <a:gd name="connsiteX1" fmla="*/ 473629 w 473629"/>
              <a:gd name="connsiteY1" fmla="*/ 548699 h 548699"/>
              <a:gd name="connsiteX0" fmla="*/ 0 w 473629"/>
              <a:gd name="connsiteY0" fmla="*/ 0 h 548699"/>
              <a:gd name="connsiteX1" fmla="*/ 269752 w 473629"/>
              <a:gd name="connsiteY1" fmla="*/ 346428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269752 w 473629"/>
              <a:gd name="connsiteY1" fmla="*/ 346428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254918 w 473629"/>
              <a:gd name="connsiteY1" fmla="*/ 341827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473629 w 473629"/>
              <a:gd name="connsiteY1" fmla="*/ 548699 h 548699"/>
              <a:gd name="connsiteX0" fmla="*/ 0 w 429127"/>
              <a:gd name="connsiteY0" fmla="*/ 0 h 350882"/>
              <a:gd name="connsiteX1" fmla="*/ 429127 w 429127"/>
              <a:gd name="connsiteY1" fmla="*/ 350882 h 350882"/>
              <a:gd name="connsiteX0" fmla="*/ 0 w 295621"/>
              <a:gd name="connsiteY0" fmla="*/ 0 h 286476"/>
              <a:gd name="connsiteX1" fmla="*/ 295621 w 295621"/>
              <a:gd name="connsiteY1" fmla="*/ 286476 h 28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621" h="286476">
                <a:moveTo>
                  <a:pt x="0" y="0"/>
                </a:moveTo>
                <a:lnTo>
                  <a:pt x="295621" y="286476"/>
                </a:lnTo>
              </a:path>
            </a:pathLst>
          </a:custGeom>
          <a:ln w="44450" cmpd="sng">
            <a:solidFill>
              <a:schemeClr val="bg1">
                <a:lumMod val="95000"/>
                <a:alpha val="9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260402" y="3188667"/>
            <a:ext cx="343024" cy="203980"/>
          </a:xfrm>
          <a:custGeom>
            <a:avLst/>
            <a:gdLst>
              <a:gd name="connsiteX0" fmla="*/ 1432027 w 1432027"/>
              <a:gd name="connsiteY0" fmla="*/ 743210 h 1123623"/>
              <a:gd name="connsiteX1" fmla="*/ 1165327 w 1432027"/>
              <a:gd name="connsiteY1" fmla="*/ 1098810 h 1123623"/>
              <a:gd name="connsiteX2" fmla="*/ 168377 w 1432027"/>
              <a:gd name="connsiteY2" fmla="*/ 133610 h 1123623"/>
              <a:gd name="connsiteX3" fmla="*/ 9627 w 1432027"/>
              <a:gd name="connsiteY3" fmla="*/ 32010 h 1123623"/>
              <a:gd name="connsiteX0" fmla="*/ 1771220 w 1771220"/>
              <a:gd name="connsiteY0" fmla="*/ 310288 h 1099874"/>
              <a:gd name="connsiteX1" fmla="*/ 1165327 w 1771220"/>
              <a:gd name="connsiteY1" fmla="*/ 1098810 h 1099874"/>
              <a:gd name="connsiteX2" fmla="*/ 168377 w 1771220"/>
              <a:gd name="connsiteY2" fmla="*/ 133610 h 1099874"/>
              <a:gd name="connsiteX3" fmla="*/ 9627 w 1771220"/>
              <a:gd name="connsiteY3" fmla="*/ 32010 h 1099874"/>
              <a:gd name="connsiteX0" fmla="*/ 1803006 w 1803006"/>
              <a:gd name="connsiteY0" fmla="*/ 497085 h 1286671"/>
              <a:gd name="connsiteX1" fmla="*/ 1197113 w 1803006"/>
              <a:gd name="connsiteY1" fmla="*/ 1285607 h 1286671"/>
              <a:gd name="connsiteX2" fmla="*/ 200163 w 1803006"/>
              <a:gd name="connsiteY2" fmla="*/ 320407 h 1286671"/>
              <a:gd name="connsiteX3" fmla="*/ 5329 w 1803006"/>
              <a:gd name="connsiteY3" fmla="*/ 6281 h 1286671"/>
              <a:gd name="connsiteX0" fmla="*/ 1662826 w 1662826"/>
              <a:gd name="connsiteY0" fmla="*/ 628480 h 1418066"/>
              <a:gd name="connsiteX1" fmla="*/ 1056933 w 1662826"/>
              <a:gd name="connsiteY1" fmla="*/ 1417002 h 1418066"/>
              <a:gd name="connsiteX2" fmla="*/ 59983 w 1662826"/>
              <a:gd name="connsiteY2" fmla="*/ 451802 h 1418066"/>
              <a:gd name="connsiteX3" fmla="*/ 117740 w 1662826"/>
              <a:gd name="connsiteY3" fmla="*/ 3864 h 1418066"/>
              <a:gd name="connsiteX0" fmla="*/ 1546004 w 1546004"/>
              <a:gd name="connsiteY0" fmla="*/ 633862 h 1426242"/>
              <a:gd name="connsiteX1" fmla="*/ 940111 w 1546004"/>
              <a:gd name="connsiteY1" fmla="*/ 1422384 h 1426242"/>
              <a:gd name="connsiteX2" fmla="*/ 361739 w 1546004"/>
              <a:gd name="connsiteY2" fmla="*/ 284015 h 1426242"/>
              <a:gd name="connsiteX3" fmla="*/ 918 w 1546004"/>
              <a:gd name="connsiteY3" fmla="*/ 9246 h 1426242"/>
              <a:gd name="connsiteX0" fmla="*/ 1365863 w 4208635"/>
              <a:gd name="connsiteY0" fmla="*/ 459414 h 1251794"/>
              <a:gd name="connsiteX1" fmla="*/ 759970 w 4208635"/>
              <a:gd name="connsiteY1" fmla="*/ 1247936 h 1251794"/>
              <a:gd name="connsiteX2" fmla="*/ 181598 w 4208635"/>
              <a:gd name="connsiteY2" fmla="*/ 109567 h 1251794"/>
              <a:gd name="connsiteX3" fmla="*/ 4208635 w 4208635"/>
              <a:gd name="connsiteY3" fmla="*/ 70937 h 1251794"/>
              <a:gd name="connsiteX0" fmla="*/ 1598568 w 4441340"/>
              <a:gd name="connsiteY0" fmla="*/ 1072726 h 1100827"/>
              <a:gd name="connsiteX1" fmla="*/ 263771 w 4441340"/>
              <a:gd name="connsiteY1" fmla="*/ 3619 h 1100827"/>
              <a:gd name="connsiteX2" fmla="*/ 414303 w 4441340"/>
              <a:gd name="connsiteY2" fmla="*/ 722879 h 1100827"/>
              <a:gd name="connsiteX3" fmla="*/ 4441340 w 4441340"/>
              <a:gd name="connsiteY3" fmla="*/ 684249 h 1100827"/>
              <a:gd name="connsiteX0" fmla="*/ 263771 w 4441340"/>
              <a:gd name="connsiteY0" fmla="*/ 3619 h 759455"/>
              <a:gd name="connsiteX1" fmla="*/ 414303 w 4441340"/>
              <a:gd name="connsiteY1" fmla="*/ 722879 h 759455"/>
              <a:gd name="connsiteX2" fmla="*/ 4441340 w 4441340"/>
              <a:gd name="connsiteY2" fmla="*/ 684249 h 759455"/>
              <a:gd name="connsiteX0" fmla="*/ 24252 w 4201821"/>
              <a:gd name="connsiteY0" fmla="*/ 4462 h 685092"/>
              <a:gd name="connsiteX1" fmla="*/ 1574857 w 4201821"/>
              <a:gd name="connsiteY1" fmla="*/ 589910 h 685092"/>
              <a:gd name="connsiteX2" fmla="*/ 4201821 w 4201821"/>
              <a:gd name="connsiteY2" fmla="*/ 685092 h 685092"/>
              <a:gd name="connsiteX0" fmla="*/ 19921 w 4515032"/>
              <a:gd name="connsiteY0" fmla="*/ 4004 h 763347"/>
              <a:gd name="connsiteX1" fmla="*/ 1888068 w 4515032"/>
              <a:gd name="connsiteY1" fmla="*/ 668165 h 763347"/>
              <a:gd name="connsiteX2" fmla="*/ 4515032 w 4515032"/>
              <a:gd name="connsiteY2" fmla="*/ 763347 h 763347"/>
              <a:gd name="connsiteX0" fmla="*/ 0 w 2626964"/>
              <a:gd name="connsiteY0" fmla="*/ 0 h 95182"/>
              <a:gd name="connsiteX1" fmla="*/ 2626964 w 2626964"/>
              <a:gd name="connsiteY1" fmla="*/ 95182 h 95182"/>
              <a:gd name="connsiteX0" fmla="*/ 0 w 7649907"/>
              <a:gd name="connsiteY0" fmla="*/ 0 h 3322415"/>
              <a:gd name="connsiteX1" fmla="*/ 7649907 w 7649907"/>
              <a:gd name="connsiteY1" fmla="*/ 3322415 h 3322415"/>
              <a:gd name="connsiteX0" fmla="*/ 0 w 526588"/>
              <a:gd name="connsiteY0" fmla="*/ 0 h 551717"/>
              <a:gd name="connsiteX1" fmla="*/ 490770 w 526588"/>
              <a:gd name="connsiteY1" fmla="*/ 551717 h 551717"/>
              <a:gd name="connsiteX0" fmla="*/ 0 w 490770"/>
              <a:gd name="connsiteY0" fmla="*/ 0 h 551717"/>
              <a:gd name="connsiteX1" fmla="*/ 490770 w 490770"/>
              <a:gd name="connsiteY1" fmla="*/ 551717 h 551717"/>
              <a:gd name="connsiteX0" fmla="*/ 0 w 562939"/>
              <a:gd name="connsiteY0" fmla="*/ 0 h 543846"/>
              <a:gd name="connsiteX1" fmla="*/ 562939 w 562939"/>
              <a:gd name="connsiteY1" fmla="*/ 543846 h 543846"/>
              <a:gd name="connsiteX0" fmla="*/ 0 w 440252"/>
              <a:gd name="connsiteY0" fmla="*/ 0 h 583202"/>
              <a:gd name="connsiteX1" fmla="*/ 440252 w 440252"/>
              <a:gd name="connsiteY1" fmla="*/ 583202 h 583202"/>
              <a:gd name="connsiteX0" fmla="*/ 0 w 473629"/>
              <a:gd name="connsiteY0" fmla="*/ 0 h 548699"/>
              <a:gd name="connsiteX1" fmla="*/ 473629 w 473629"/>
              <a:gd name="connsiteY1" fmla="*/ 548699 h 548699"/>
              <a:gd name="connsiteX0" fmla="*/ 0 w 473629"/>
              <a:gd name="connsiteY0" fmla="*/ 0 h 548699"/>
              <a:gd name="connsiteX1" fmla="*/ 269752 w 473629"/>
              <a:gd name="connsiteY1" fmla="*/ 346428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269752 w 473629"/>
              <a:gd name="connsiteY1" fmla="*/ 346428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254918 w 473629"/>
              <a:gd name="connsiteY1" fmla="*/ 341827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473629 w 473629"/>
              <a:gd name="connsiteY1" fmla="*/ 548699 h 548699"/>
              <a:gd name="connsiteX0" fmla="*/ 0 w 429127"/>
              <a:gd name="connsiteY0" fmla="*/ 0 h 350882"/>
              <a:gd name="connsiteX1" fmla="*/ 429127 w 429127"/>
              <a:gd name="connsiteY1" fmla="*/ 350882 h 350882"/>
              <a:gd name="connsiteX0" fmla="*/ 0 w 295621"/>
              <a:gd name="connsiteY0" fmla="*/ 0 h 286476"/>
              <a:gd name="connsiteX1" fmla="*/ 295621 w 295621"/>
              <a:gd name="connsiteY1" fmla="*/ 286476 h 28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621" h="286476">
                <a:moveTo>
                  <a:pt x="0" y="0"/>
                </a:moveTo>
                <a:lnTo>
                  <a:pt x="295621" y="286476"/>
                </a:lnTo>
              </a:path>
            </a:pathLst>
          </a:custGeom>
          <a:ln w="44450" cmpd="sng">
            <a:solidFill>
              <a:schemeClr val="bg1">
                <a:lumMod val="95000"/>
                <a:alpha val="9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7260414">
            <a:off x="6267859" y="2869313"/>
            <a:ext cx="337158" cy="243090"/>
          </a:xfrm>
          <a:custGeom>
            <a:avLst/>
            <a:gdLst>
              <a:gd name="connsiteX0" fmla="*/ 1432027 w 1432027"/>
              <a:gd name="connsiteY0" fmla="*/ 743210 h 1123623"/>
              <a:gd name="connsiteX1" fmla="*/ 1165327 w 1432027"/>
              <a:gd name="connsiteY1" fmla="*/ 1098810 h 1123623"/>
              <a:gd name="connsiteX2" fmla="*/ 168377 w 1432027"/>
              <a:gd name="connsiteY2" fmla="*/ 133610 h 1123623"/>
              <a:gd name="connsiteX3" fmla="*/ 9627 w 1432027"/>
              <a:gd name="connsiteY3" fmla="*/ 32010 h 1123623"/>
              <a:gd name="connsiteX0" fmla="*/ 1771220 w 1771220"/>
              <a:gd name="connsiteY0" fmla="*/ 310288 h 1099874"/>
              <a:gd name="connsiteX1" fmla="*/ 1165327 w 1771220"/>
              <a:gd name="connsiteY1" fmla="*/ 1098810 h 1099874"/>
              <a:gd name="connsiteX2" fmla="*/ 168377 w 1771220"/>
              <a:gd name="connsiteY2" fmla="*/ 133610 h 1099874"/>
              <a:gd name="connsiteX3" fmla="*/ 9627 w 1771220"/>
              <a:gd name="connsiteY3" fmla="*/ 32010 h 1099874"/>
              <a:gd name="connsiteX0" fmla="*/ 1803006 w 1803006"/>
              <a:gd name="connsiteY0" fmla="*/ 497085 h 1286671"/>
              <a:gd name="connsiteX1" fmla="*/ 1197113 w 1803006"/>
              <a:gd name="connsiteY1" fmla="*/ 1285607 h 1286671"/>
              <a:gd name="connsiteX2" fmla="*/ 200163 w 1803006"/>
              <a:gd name="connsiteY2" fmla="*/ 320407 h 1286671"/>
              <a:gd name="connsiteX3" fmla="*/ 5329 w 1803006"/>
              <a:gd name="connsiteY3" fmla="*/ 6281 h 1286671"/>
              <a:gd name="connsiteX0" fmla="*/ 1662826 w 1662826"/>
              <a:gd name="connsiteY0" fmla="*/ 628480 h 1418066"/>
              <a:gd name="connsiteX1" fmla="*/ 1056933 w 1662826"/>
              <a:gd name="connsiteY1" fmla="*/ 1417002 h 1418066"/>
              <a:gd name="connsiteX2" fmla="*/ 59983 w 1662826"/>
              <a:gd name="connsiteY2" fmla="*/ 451802 h 1418066"/>
              <a:gd name="connsiteX3" fmla="*/ 117740 w 1662826"/>
              <a:gd name="connsiteY3" fmla="*/ 3864 h 1418066"/>
              <a:gd name="connsiteX0" fmla="*/ 1546004 w 1546004"/>
              <a:gd name="connsiteY0" fmla="*/ 633862 h 1426242"/>
              <a:gd name="connsiteX1" fmla="*/ 940111 w 1546004"/>
              <a:gd name="connsiteY1" fmla="*/ 1422384 h 1426242"/>
              <a:gd name="connsiteX2" fmla="*/ 361739 w 1546004"/>
              <a:gd name="connsiteY2" fmla="*/ 284015 h 1426242"/>
              <a:gd name="connsiteX3" fmla="*/ 918 w 1546004"/>
              <a:gd name="connsiteY3" fmla="*/ 9246 h 1426242"/>
              <a:gd name="connsiteX0" fmla="*/ 1365863 w 4208635"/>
              <a:gd name="connsiteY0" fmla="*/ 459414 h 1251794"/>
              <a:gd name="connsiteX1" fmla="*/ 759970 w 4208635"/>
              <a:gd name="connsiteY1" fmla="*/ 1247936 h 1251794"/>
              <a:gd name="connsiteX2" fmla="*/ 181598 w 4208635"/>
              <a:gd name="connsiteY2" fmla="*/ 109567 h 1251794"/>
              <a:gd name="connsiteX3" fmla="*/ 4208635 w 4208635"/>
              <a:gd name="connsiteY3" fmla="*/ 70937 h 1251794"/>
              <a:gd name="connsiteX0" fmla="*/ 1598568 w 4441340"/>
              <a:gd name="connsiteY0" fmla="*/ 1072726 h 1100827"/>
              <a:gd name="connsiteX1" fmla="*/ 263771 w 4441340"/>
              <a:gd name="connsiteY1" fmla="*/ 3619 h 1100827"/>
              <a:gd name="connsiteX2" fmla="*/ 414303 w 4441340"/>
              <a:gd name="connsiteY2" fmla="*/ 722879 h 1100827"/>
              <a:gd name="connsiteX3" fmla="*/ 4441340 w 4441340"/>
              <a:gd name="connsiteY3" fmla="*/ 684249 h 1100827"/>
              <a:gd name="connsiteX0" fmla="*/ 263771 w 4441340"/>
              <a:gd name="connsiteY0" fmla="*/ 3619 h 759455"/>
              <a:gd name="connsiteX1" fmla="*/ 414303 w 4441340"/>
              <a:gd name="connsiteY1" fmla="*/ 722879 h 759455"/>
              <a:gd name="connsiteX2" fmla="*/ 4441340 w 4441340"/>
              <a:gd name="connsiteY2" fmla="*/ 684249 h 759455"/>
              <a:gd name="connsiteX0" fmla="*/ 24252 w 4201821"/>
              <a:gd name="connsiteY0" fmla="*/ 4462 h 685092"/>
              <a:gd name="connsiteX1" fmla="*/ 1574857 w 4201821"/>
              <a:gd name="connsiteY1" fmla="*/ 589910 h 685092"/>
              <a:gd name="connsiteX2" fmla="*/ 4201821 w 4201821"/>
              <a:gd name="connsiteY2" fmla="*/ 685092 h 685092"/>
              <a:gd name="connsiteX0" fmla="*/ 19921 w 4515032"/>
              <a:gd name="connsiteY0" fmla="*/ 4004 h 763347"/>
              <a:gd name="connsiteX1" fmla="*/ 1888068 w 4515032"/>
              <a:gd name="connsiteY1" fmla="*/ 668165 h 763347"/>
              <a:gd name="connsiteX2" fmla="*/ 4515032 w 4515032"/>
              <a:gd name="connsiteY2" fmla="*/ 763347 h 763347"/>
              <a:gd name="connsiteX0" fmla="*/ 0 w 2626964"/>
              <a:gd name="connsiteY0" fmla="*/ 0 h 95182"/>
              <a:gd name="connsiteX1" fmla="*/ 2626964 w 2626964"/>
              <a:gd name="connsiteY1" fmla="*/ 95182 h 95182"/>
              <a:gd name="connsiteX0" fmla="*/ 0 w 7649907"/>
              <a:gd name="connsiteY0" fmla="*/ 0 h 3322415"/>
              <a:gd name="connsiteX1" fmla="*/ 7649907 w 7649907"/>
              <a:gd name="connsiteY1" fmla="*/ 3322415 h 3322415"/>
              <a:gd name="connsiteX0" fmla="*/ 0 w 526588"/>
              <a:gd name="connsiteY0" fmla="*/ 0 h 551717"/>
              <a:gd name="connsiteX1" fmla="*/ 490770 w 526588"/>
              <a:gd name="connsiteY1" fmla="*/ 551717 h 551717"/>
              <a:gd name="connsiteX0" fmla="*/ 0 w 490770"/>
              <a:gd name="connsiteY0" fmla="*/ 0 h 551717"/>
              <a:gd name="connsiteX1" fmla="*/ 490770 w 490770"/>
              <a:gd name="connsiteY1" fmla="*/ 551717 h 551717"/>
              <a:gd name="connsiteX0" fmla="*/ 0 w 562939"/>
              <a:gd name="connsiteY0" fmla="*/ 0 h 543846"/>
              <a:gd name="connsiteX1" fmla="*/ 562939 w 562939"/>
              <a:gd name="connsiteY1" fmla="*/ 543846 h 543846"/>
              <a:gd name="connsiteX0" fmla="*/ 0 w 440252"/>
              <a:gd name="connsiteY0" fmla="*/ 0 h 583202"/>
              <a:gd name="connsiteX1" fmla="*/ 440252 w 440252"/>
              <a:gd name="connsiteY1" fmla="*/ 583202 h 583202"/>
              <a:gd name="connsiteX0" fmla="*/ 0 w 473629"/>
              <a:gd name="connsiteY0" fmla="*/ 0 h 548699"/>
              <a:gd name="connsiteX1" fmla="*/ 473629 w 473629"/>
              <a:gd name="connsiteY1" fmla="*/ 548699 h 548699"/>
              <a:gd name="connsiteX0" fmla="*/ 0 w 473629"/>
              <a:gd name="connsiteY0" fmla="*/ 0 h 548699"/>
              <a:gd name="connsiteX1" fmla="*/ 269752 w 473629"/>
              <a:gd name="connsiteY1" fmla="*/ 346428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269752 w 473629"/>
              <a:gd name="connsiteY1" fmla="*/ 346428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254918 w 473629"/>
              <a:gd name="connsiteY1" fmla="*/ 341827 h 548699"/>
              <a:gd name="connsiteX2" fmla="*/ 473629 w 473629"/>
              <a:gd name="connsiteY2" fmla="*/ 548699 h 548699"/>
              <a:gd name="connsiteX0" fmla="*/ 0 w 473629"/>
              <a:gd name="connsiteY0" fmla="*/ 0 h 548699"/>
              <a:gd name="connsiteX1" fmla="*/ 473629 w 473629"/>
              <a:gd name="connsiteY1" fmla="*/ 548699 h 548699"/>
              <a:gd name="connsiteX0" fmla="*/ 0 w 429127"/>
              <a:gd name="connsiteY0" fmla="*/ 0 h 350882"/>
              <a:gd name="connsiteX1" fmla="*/ 429127 w 429127"/>
              <a:gd name="connsiteY1" fmla="*/ 350882 h 350882"/>
              <a:gd name="connsiteX0" fmla="*/ 0 w 295621"/>
              <a:gd name="connsiteY0" fmla="*/ 0 h 286476"/>
              <a:gd name="connsiteX1" fmla="*/ 295621 w 295621"/>
              <a:gd name="connsiteY1" fmla="*/ 286476 h 28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621" h="286476">
                <a:moveTo>
                  <a:pt x="0" y="0"/>
                </a:moveTo>
                <a:lnTo>
                  <a:pt x="295621" y="286476"/>
                </a:lnTo>
              </a:path>
            </a:pathLst>
          </a:custGeom>
          <a:ln w="44450" cmpd="sng">
            <a:solidFill>
              <a:schemeClr val="bg1">
                <a:lumMod val="95000"/>
                <a:alpha val="9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5144"/>
            <a:ext cx="8763000" cy="793576"/>
          </a:xfrm>
        </p:spPr>
        <p:txBody>
          <a:bodyPr>
            <a:noAutofit/>
          </a:bodyPr>
          <a:lstStyle/>
          <a:p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>Page Borrowing: pages used &amp; cacheable only remotely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504" y="6309320"/>
            <a:ext cx="8651304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09223" y="1506449"/>
            <a:ext cx="7920880" cy="3080956"/>
          </a:xfrm>
          <a:prstGeom prst="roundRect">
            <a:avLst>
              <a:gd name="adj" fmla="val 752"/>
            </a:avLst>
          </a:prstGeom>
          <a:solidFill>
            <a:srgbClr val="3ABF6B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0"/>
          <a:lstStyle/>
          <a:p>
            <a:pPr algn="ctr"/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3766414" y="4587405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4231" y="4097617"/>
            <a:ext cx="348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System-level interconnect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42168" y="90872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17199"/>
                </a:solidFill>
              </a:rPr>
              <a:t>island</a:t>
            </a:r>
            <a:endParaRPr lang="en-US" sz="2400" dirty="0">
              <a:solidFill>
                <a:srgbClr val="51719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36139" y="1701326"/>
            <a:ext cx="1942298" cy="2201414"/>
          </a:xfrm>
          <a:prstGeom prst="roundRect">
            <a:avLst>
              <a:gd name="adj" fmla="val 4696"/>
            </a:avLst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algn="ctr"/>
            <a:endParaRPr lang="en-US" sz="2400" b="1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825497" y="2137627"/>
            <a:ext cx="169845" cy="27739"/>
            <a:chOff x="-1217283" y="3567898"/>
            <a:chExt cx="353284" cy="5880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-1217283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-1066948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-924044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1220536" y="2583123"/>
            <a:ext cx="1400785" cy="40205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200"/>
              </a:lnSpc>
            </a:pPr>
            <a:r>
              <a:rPr lang="en-US" dirty="0" smtClean="0"/>
              <a:t>   </a:t>
            </a:r>
          </a:p>
          <a:p>
            <a:pPr>
              <a:lnSpc>
                <a:spcPts val="1200"/>
              </a:lnSpc>
            </a:pPr>
            <a:r>
              <a:rPr lang="en-US" sz="2400" b="1" dirty="0" smtClean="0"/>
              <a:t>cache</a:t>
            </a:r>
            <a:endParaRPr lang="en-US" sz="24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1223163" y="1838545"/>
            <a:ext cx="504056" cy="5705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73" name="Rounded Rectangle 72"/>
          <p:cNvSpPr/>
          <p:nvPr/>
        </p:nvSpPr>
        <p:spPr>
          <a:xfrm>
            <a:off x="2087259" y="1838545"/>
            <a:ext cx="504056" cy="5705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75" name="Rectangle 74"/>
          <p:cNvSpPr/>
          <p:nvPr/>
        </p:nvSpPr>
        <p:spPr>
          <a:xfrm>
            <a:off x="1326043" y="3446241"/>
            <a:ext cx="1280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Memory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42169" y="1701326"/>
            <a:ext cx="1942298" cy="2201414"/>
          </a:xfrm>
          <a:prstGeom prst="roundRect">
            <a:avLst>
              <a:gd name="adj" fmla="val 4696"/>
            </a:avLst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algn="ctr"/>
            <a:endParaRPr lang="en-US" sz="2400" b="1" dirty="0"/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7131527" y="2137627"/>
            <a:ext cx="169845" cy="27739"/>
            <a:chOff x="-1217283" y="3567898"/>
            <a:chExt cx="353284" cy="58800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-1217283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-1066948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-924044" y="3567898"/>
              <a:ext cx="60045" cy="58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6526566" y="2583123"/>
            <a:ext cx="1400785" cy="40205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200"/>
              </a:lnSpc>
            </a:pPr>
            <a:r>
              <a:rPr lang="en-US" dirty="0" smtClean="0"/>
              <a:t>   </a:t>
            </a:r>
          </a:p>
          <a:p>
            <a:pPr>
              <a:lnSpc>
                <a:spcPts val="1200"/>
              </a:lnSpc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2400" b="1" dirty="0" smtClean="0"/>
              <a:t>cache</a:t>
            </a:r>
            <a:endParaRPr lang="en-US" sz="2400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6529193" y="1838545"/>
            <a:ext cx="504056" cy="5705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58" name="Rounded Rectangle 57"/>
          <p:cNvSpPr/>
          <p:nvPr/>
        </p:nvSpPr>
        <p:spPr>
          <a:xfrm>
            <a:off x="7393289" y="1838545"/>
            <a:ext cx="504056" cy="5705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59" name="Rectangle 58"/>
          <p:cNvSpPr/>
          <p:nvPr/>
        </p:nvSpPr>
        <p:spPr>
          <a:xfrm>
            <a:off x="6790179" y="3446241"/>
            <a:ext cx="1487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Memory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902358" y="1291248"/>
            <a:ext cx="246383" cy="47826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3" name="Rectangle 82"/>
          <p:cNvSpPr/>
          <p:nvPr/>
        </p:nvSpPr>
        <p:spPr>
          <a:xfrm rot="436599">
            <a:off x="3603151" y="2722556"/>
            <a:ext cx="2218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Page borrowing</a:t>
            </a:r>
          </a:p>
        </p:txBody>
      </p:sp>
      <p:sp>
        <p:nvSpPr>
          <p:cNvPr id="84" name="Line Callout 2 (Accent Bar) 83"/>
          <p:cNvSpPr/>
          <p:nvPr/>
        </p:nvSpPr>
        <p:spPr>
          <a:xfrm>
            <a:off x="6127038" y="4738323"/>
            <a:ext cx="2431665" cy="730879"/>
          </a:xfrm>
          <a:prstGeom prst="accentCallout2">
            <a:avLst>
              <a:gd name="adj1" fmla="val 17486"/>
              <a:gd name="adj2" fmla="val -5614"/>
              <a:gd name="adj3" fmla="val -73246"/>
              <a:gd name="adj4" fmla="val 18900"/>
              <a:gd name="adj5" fmla="val -79821"/>
              <a:gd name="adj6" fmla="val 22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system-wide</a:t>
            </a:r>
          </a:p>
          <a:p>
            <a:pPr algn="ctr"/>
            <a:r>
              <a:rPr lang="en-US" sz="2400" dirty="0"/>
              <a:t>H/W c</a:t>
            </a:r>
            <a:r>
              <a:rPr lang="en-US" sz="2400" dirty="0" smtClean="0"/>
              <a:t>oherence</a:t>
            </a:r>
          </a:p>
        </p:txBody>
      </p:sp>
      <p:sp>
        <p:nvSpPr>
          <p:cNvPr id="85" name="Right Brace 84"/>
          <p:cNvSpPr/>
          <p:nvPr/>
        </p:nvSpPr>
        <p:spPr>
          <a:xfrm rot="5400000">
            <a:off x="4349889" y="1870726"/>
            <a:ext cx="416267" cy="7748910"/>
          </a:xfrm>
          <a:prstGeom prst="rightBrace">
            <a:avLst>
              <a:gd name="adj1" fmla="val 8333"/>
              <a:gd name="adj2" fmla="val 49671"/>
            </a:avLst>
          </a:prstGeom>
          <a:ln w="28575">
            <a:solidFill>
              <a:srgbClr val="4F6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ine Callout 2 (Accent Bar) 85"/>
          <p:cNvSpPr/>
          <p:nvPr/>
        </p:nvSpPr>
        <p:spPr>
          <a:xfrm>
            <a:off x="1023564" y="4688343"/>
            <a:ext cx="2442089" cy="785599"/>
          </a:xfrm>
          <a:prstGeom prst="accentCallout2">
            <a:avLst>
              <a:gd name="adj1" fmla="val 17486"/>
              <a:gd name="adj2" fmla="val -5614"/>
              <a:gd name="adj3" fmla="val -117137"/>
              <a:gd name="adj4" fmla="val 7766"/>
              <a:gd name="adj5" fmla="val -161124"/>
              <a:gd name="adj6" fmla="val 15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H/W cache-coherence island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164908" y="5847655"/>
            <a:ext cx="2991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F6228"/>
                </a:solidFill>
              </a:rPr>
              <a:t>Global Address Space</a:t>
            </a:r>
            <a:endParaRPr lang="en-US" sz="2400" b="1" dirty="0">
              <a:solidFill>
                <a:srgbClr val="4F622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935493" y="2292091"/>
            <a:ext cx="0" cy="326805"/>
          </a:xfrm>
          <a:prstGeom prst="line">
            <a:avLst/>
          </a:prstGeom>
          <a:ln w="2286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6887823" y="2651891"/>
            <a:ext cx="102344" cy="1085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212856" y="3162143"/>
            <a:ext cx="102344" cy="1085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endCxn id="93" idx="1"/>
          </p:cNvCxnSpPr>
          <p:nvPr/>
        </p:nvCxnSpPr>
        <p:spPr>
          <a:xfrm rot="16200000" flipH="1">
            <a:off x="6896819" y="2847011"/>
            <a:ext cx="382470" cy="279580"/>
          </a:xfrm>
          <a:prstGeom prst="line">
            <a:avLst/>
          </a:prstGeom>
          <a:ln w="2286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344190" y="2409116"/>
            <a:ext cx="102344" cy="468324"/>
            <a:chOff x="6607027" y="2409116"/>
            <a:chExt cx="102344" cy="46832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654697" y="2409116"/>
              <a:ext cx="0" cy="326805"/>
            </a:xfrm>
            <a:prstGeom prst="line">
              <a:avLst/>
            </a:prstGeom>
            <a:ln w="2286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607027" y="2768916"/>
              <a:ext cx="102344" cy="1085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122465" y="2328919"/>
            <a:ext cx="102344" cy="1019884"/>
            <a:chOff x="6607027" y="2409116"/>
            <a:chExt cx="102344" cy="1019884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654697" y="2409116"/>
              <a:ext cx="0" cy="326805"/>
            </a:xfrm>
            <a:prstGeom prst="line">
              <a:avLst/>
            </a:prstGeom>
            <a:ln w="2286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607027" y="2768916"/>
              <a:ext cx="102344" cy="1085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607027" y="3320476"/>
              <a:ext cx="102344" cy="1085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6654594" y="2928044"/>
              <a:ext cx="0" cy="326805"/>
            </a:xfrm>
            <a:prstGeom prst="line">
              <a:avLst/>
            </a:prstGeom>
            <a:ln w="2286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6436416" y="3270667"/>
            <a:ext cx="553087" cy="4977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678877" y="3511228"/>
            <a:ext cx="102344" cy="1085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flipV="1">
            <a:off x="2476130" y="2901476"/>
            <a:ext cx="4202144" cy="638750"/>
          </a:xfrm>
          <a:custGeom>
            <a:avLst/>
            <a:gdLst>
              <a:gd name="connsiteX0" fmla="*/ 1432027 w 1432027"/>
              <a:gd name="connsiteY0" fmla="*/ 743210 h 1123623"/>
              <a:gd name="connsiteX1" fmla="*/ 1165327 w 1432027"/>
              <a:gd name="connsiteY1" fmla="*/ 1098810 h 1123623"/>
              <a:gd name="connsiteX2" fmla="*/ 168377 w 1432027"/>
              <a:gd name="connsiteY2" fmla="*/ 133610 h 1123623"/>
              <a:gd name="connsiteX3" fmla="*/ 9627 w 1432027"/>
              <a:gd name="connsiteY3" fmla="*/ 32010 h 1123623"/>
              <a:gd name="connsiteX0" fmla="*/ 1771220 w 1771220"/>
              <a:gd name="connsiteY0" fmla="*/ 310288 h 1099874"/>
              <a:gd name="connsiteX1" fmla="*/ 1165327 w 1771220"/>
              <a:gd name="connsiteY1" fmla="*/ 1098810 h 1099874"/>
              <a:gd name="connsiteX2" fmla="*/ 168377 w 1771220"/>
              <a:gd name="connsiteY2" fmla="*/ 133610 h 1099874"/>
              <a:gd name="connsiteX3" fmla="*/ 9627 w 1771220"/>
              <a:gd name="connsiteY3" fmla="*/ 32010 h 1099874"/>
              <a:gd name="connsiteX0" fmla="*/ 1803006 w 1803006"/>
              <a:gd name="connsiteY0" fmla="*/ 497085 h 1286671"/>
              <a:gd name="connsiteX1" fmla="*/ 1197113 w 1803006"/>
              <a:gd name="connsiteY1" fmla="*/ 1285607 h 1286671"/>
              <a:gd name="connsiteX2" fmla="*/ 200163 w 1803006"/>
              <a:gd name="connsiteY2" fmla="*/ 320407 h 1286671"/>
              <a:gd name="connsiteX3" fmla="*/ 5329 w 1803006"/>
              <a:gd name="connsiteY3" fmla="*/ 6281 h 1286671"/>
              <a:gd name="connsiteX0" fmla="*/ 1662826 w 1662826"/>
              <a:gd name="connsiteY0" fmla="*/ 628480 h 1418066"/>
              <a:gd name="connsiteX1" fmla="*/ 1056933 w 1662826"/>
              <a:gd name="connsiteY1" fmla="*/ 1417002 h 1418066"/>
              <a:gd name="connsiteX2" fmla="*/ 59983 w 1662826"/>
              <a:gd name="connsiteY2" fmla="*/ 451802 h 1418066"/>
              <a:gd name="connsiteX3" fmla="*/ 117740 w 1662826"/>
              <a:gd name="connsiteY3" fmla="*/ 3864 h 1418066"/>
              <a:gd name="connsiteX0" fmla="*/ 1546004 w 1546004"/>
              <a:gd name="connsiteY0" fmla="*/ 633862 h 1426242"/>
              <a:gd name="connsiteX1" fmla="*/ 940111 w 1546004"/>
              <a:gd name="connsiteY1" fmla="*/ 1422384 h 1426242"/>
              <a:gd name="connsiteX2" fmla="*/ 361739 w 1546004"/>
              <a:gd name="connsiteY2" fmla="*/ 284015 h 1426242"/>
              <a:gd name="connsiteX3" fmla="*/ 918 w 1546004"/>
              <a:gd name="connsiteY3" fmla="*/ 9246 h 1426242"/>
              <a:gd name="connsiteX0" fmla="*/ 1365863 w 4208635"/>
              <a:gd name="connsiteY0" fmla="*/ 459414 h 1251794"/>
              <a:gd name="connsiteX1" fmla="*/ 759970 w 4208635"/>
              <a:gd name="connsiteY1" fmla="*/ 1247936 h 1251794"/>
              <a:gd name="connsiteX2" fmla="*/ 181598 w 4208635"/>
              <a:gd name="connsiteY2" fmla="*/ 109567 h 1251794"/>
              <a:gd name="connsiteX3" fmla="*/ 4208635 w 4208635"/>
              <a:gd name="connsiteY3" fmla="*/ 70937 h 1251794"/>
              <a:gd name="connsiteX0" fmla="*/ 1598568 w 4441340"/>
              <a:gd name="connsiteY0" fmla="*/ 1072726 h 1100827"/>
              <a:gd name="connsiteX1" fmla="*/ 263771 w 4441340"/>
              <a:gd name="connsiteY1" fmla="*/ 3619 h 1100827"/>
              <a:gd name="connsiteX2" fmla="*/ 414303 w 4441340"/>
              <a:gd name="connsiteY2" fmla="*/ 722879 h 1100827"/>
              <a:gd name="connsiteX3" fmla="*/ 4441340 w 4441340"/>
              <a:gd name="connsiteY3" fmla="*/ 684249 h 1100827"/>
              <a:gd name="connsiteX0" fmla="*/ 263771 w 4441340"/>
              <a:gd name="connsiteY0" fmla="*/ 3619 h 759455"/>
              <a:gd name="connsiteX1" fmla="*/ 414303 w 4441340"/>
              <a:gd name="connsiteY1" fmla="*/ 722879 h 759455"/>
              <a:gd name="connsiteX2" fmla="*/ 4441340 w 4441340"/>
              <a:gd name="connsiteY2" fmla="*/ 684249 h 759455"/>
              <a:gd name="connsiteX0" fmla="*/ 24252 w 4201821"/>
              <a:gd name="connsiteY0" fmla="*/ 4462 h 685092"/>
              <a:gd name="connsiteX1" fmla="*/ 1574857 w 4201821"/>
              <a:gd name="connsiteY1" fmla="*/ 589910 h 685092"/>
              <a:gd name="connsiteX2" fmla="*/ 4201821 w 4201821"/>
              <a:gd name="connsiteY2" fmla="*/ 685092 h 685092"/>
              <a:gd name="connsiteX0" fmla="*/ 19921 w 4515032"/>
              <a:gd name="connsiteY0" fmla="*/ 4004 h 763347"/>
              <a:gd name="connsiteX1" fmla="*/ 1888068 w 4515032"/>
              <a:gd name="connsiteY1" fmla="*/ 668165 h 763347"/>
              <a:gd name="connsiteX2" fmla="*/ 4515032 w 4515032"/>
              <a:gd name="connsiteY2" fmla="*/ 763347 h 763347"/>
              <a:gd name="connsiteX0" fmla="*/ 20273 w 4674156"/>
              <a:gd name="connsiteY0" fmla="*/ 4011 h 771226"/>
              <a:gd name="connsiteX1" fmla="*/ 1888420 w 4674156"/>
              <a:gd name="connsiteY1" fmla="*/ 668172 h 771226"/>
              <a:gd name="connsiteX2" fmla="*/ 4674155 w 4674156"/>
              <a:gd name="connsiteY2" fmla="*/ 771225 h 771226"/>
              <a:gd name="connsiteX0" fmla="*/ 20195 w 4638730"/>
              <a:gd name="connsiteY0" fmla="*/ 203548 h 868810"/>
              <a:gd name="connsiteX1" fmla="*/ 1888342 w 4638730"/>
              <a:gd name="connsiteY1" fmla="*/ 867709 h 868810"/>
              <a:gd name="connsiteX2" fmla="*/ 4638730 w 4638730"/>
              <a:gd name="connsiteY2" fmla="*/ 1215 h 868810"/>
              <a:gd name="connsiteX0" fmla="*/ 16521 w 5023878"/>
              <a:gd name="connsiteY0" fmla="*/ 4261310 h 4261310"/>
              <a:gd name="connsiteX1" fmla="*/ 2273490 w 5023878"/>
              <a:gd name="connsiteY1" fmla="*/ 871015 h 4261310"/>
              <a:gd name="connsiteX2" fmla="*/ 5023878 w 5023878"/>
              <a:gd name="connsiteY2" fmla="*/ 4521 h 4261310"/>
              <a:gd name="connsiteX0" fmla="*/ 15352 w 5185307"/>
              <a:gd name="connsiteY0" fmla="*/ 4526617 h 4526617"/>
              <a:gd name="connsiteX1" fmla="*/ 2434919 w 5185307"/>
              <a:gd name="connsiteY1" fmla="*/ 871892 h 4526617"/>
              <a:gd name="connsiteX2" fmla="*/ 5185307 w 5185307"/>
              <a:gd name="connsiteY2" fmla="*/ 5398 h 4526617"/>
              <a:gd name="connsiteX0" fmla="*/ 15770 w 5496783"/>
              <a:gd name="connsiteY0" fmla="*/ 9721714 h 9721714"/>
              <a:gd name="connsiteX1" fmla="*/ 2435337 w 5496783"/>
              <a:gd name="connsiteY1" fmla="*/ 6066989 h 9721714"/>
              <a:gd name="connsiteX2" fmla="*/ 5496783 w 5496783"/>
              <a:gd name="connsiteY2" fmla="*/ 236 h 9721714"/>
              <a:gd name="connsiteX0" fmla="*/ 15761 w 5489704"/>
              <a:gd name="connsiteY0" fmla="*/ 10867504 h 10867504"/>
              <a:gd name="connsiteX1" fmla="*/ 2435328 w 5489704"/>
              <a:gd name="connsiteY1" fmla="*/ 7212779 h 10867504"/>
              <a:gd name="connsiteX2" fmla="*/ 5489705 w 5489704"/>
              <a:gd name="connsiteY2" fmla="*/ 202 h 1086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704" h="10867504">
                <a:moveTo>
                  <a:pt x="15761" y="10867504"/>
                </a:moveTo>
                <a:cubicBezTo>
                  <a:pt x="-181616" y="10809196"/>
                  <a:pt x="1523004" y="9023996"/>
                  <a:pt x="2435328" y="7212779"/>
                </a:cubicBezTo>
                <a:cubicBezTo>
                  <a:pt x="3347652" y="5401562"/>
                  <a:pt x="5472771" y="-37898"/>
                  <a:pt x="5489705" y="202"/>
                </a:cubicBezTo>
              </a:path>
            </a:pathLst>
          </a:custGeom>
          <a:ln w="44450" cmpd="sng">
            <a:solidFill>
              <a:schemeClr val="bg1">
                <a:lumMod val="95000"/>
                <a:alpha val="90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What </a:t>
            </a:r>
            <a:r>
              <a:rPr lang="en-US" sz="3200" dirty="0" err="1"/>
              <a:t>ExaNeSt</a:t>
            </a:r>
            <a:r>
              <a:rPr lang="en-US" sz="3200" dirty="0"/>
              <a:t> is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983163"/>
          </a:xfrm>
        </p:spPr>
        <p:txBody>
          <a:bodyPr/>
          <a:lstStyle/>
          <a:p>
            <a:r>
              <a:rPr lang="en-US" u="sng" dirty="0"/>
              <a:t>ARMv8</a:t>
            </a:r>
            <a:r>
              <a:rPr lang="en-US" dirty="0"/>
              <a:t>, </a:t>
            </a:r>
            <a:r>
              <a:rPr lang="en-US" i="1" u="sng" dirty="0"/>
              <a:t>UNIMEM</a:t>
            </a:r>
            <a:r>
              <a:rPr lang="en-US" dirty="0"/>
              <a:t> Partitioned Global Address Space (PGAS)</a:t>
            </a:r>
          </a:p>
          <a:p>
            <a:pPr marL="731520" lvl="1" indent="-365760">
              <a:spcBef>
                <a:spcPts val="300"/>
              </a:spcBef>
            </a:pPr>
            <a:r>
              <a:rPr lang="en-US" dirty="0" smtClean="0"/>
              <a:t>Low-energy compute nodes</a:t>
            </a:r>
            <a:endParaRPr lang="en-US" dirty="0"/>
          </a:p>
          <a:p>
            <a:pPr marL="731520" lvl="1" indent="-365760">
              <a:spcBef>
                <a:spcPts val="300"/>
              </a:spcBef>
            </a:pPr>
            <a:r>
              <a:rPr lang="en-US" dirty="0" smtClean="0"/>
              <a:t>Low-overhead communication</a:t>
            </a:r>
            <a:endParaRPr lang="en-US" dirty="0"/>
          </a:p>
          <a:p>
            <a:pPr marL="731520" lvl="1" indent="-365760">
              <a:spcBef>
                <a:spcPts val="300"/>
              </a:spcBef>
            </a:pPr>
            <a:r>
              <a:rPr lang="en-US" dirty="0" smtClean="0"/>
              <a:t>Heterogeneous</a:t>
            </a:r>
            <a:r>
              <a:rPr lang="en-US" dirty="0"/>
              <a:t>: FPGA accelerators</a:t>
            </a:r>
          </a:p>
          <a:p>
            <a:pPr marL="731520" lvl="1" indent="-365760">
              <a:spcBef>
                <a:spcPts val="300"/>
              </a:spcBef>
            </a:pPr>
            <a:r>
              <a:rPr lang="en-US" dirty="0"/>
              <a:t>W</a:t>
            </a:r>
            <a:r>
              <a:rPr lang="en-US" dirty="0" smtClean="0"/>
              <a:t>orking </a:t>
            </a:r>
            <a:r>
              <a:rPr lang="en-US" dirty="0"/>
              <a:t>closely with </a:t>
            </a:r>
            <a:r>
              <a:rPr lang="en-US" i="1" dirty="0" err="1"/>
              <a:t>ExaNoDe</a:t>
            </a:r>
            <a:r>
              <a:rPr lang="en-US" dirty="0"/>
              <a:t>, </a:t>
            </a:r>
            <a:r>
              <a:rPr lang="en-US" i="1" dirty="0" err="1" smtClean="0"/>
              <a:t>EcoScale</a:t>
            </a:r>
            <a:r>
              <a:rPr lang="en-US" dirty="0" smtClean="0"/>
              <a:t> </a:t>
            </a:r>
            <a:r>
              <a:rPr lang="en-US" dirty="0"/>
              <a:t>(&amp; </a:t>
            </a:r>
            <a:r>
              <a:rPr lang="en-US" dirty="0" err="1"/>
              <a:t>EuroServer</a:t>
            </a:r>
            <a:r>
              <a:rPr lang="en-US" dirty="0"/>
              <a:t>)</a:t>
            </a:r>
          </a:p>
          <a:p>
            <a:r>
              <a:rPr lang="en-US" i="1" u="sng" dirty="0"/>
              <a:t>Ne</a:t>
            </a:r>
            <a:r>
              <a:rPr lang="en-US" i="1" dirty="0"/>
              <a:t>twork</a:t>
            </a:r>
            <a:r>
              <a:rPr lang="en-US" dirty="0"/>
              <a:t>: </a:t>
            </a:r>
            <a:r>
              <a:rPr lang="en-US" i="1" dirty="0"/>
              <a:t>unified</a:t>
            </a:r>
            <a:r>
              <a:rPr lang="en-US" dirty="0"/>
              <a:t> compute &amp; storage, low latency</a:t>
            </a:r>
          </a:p>
          <a:p>
            <a:r>
              <a:rPr lang="en-US" i="1" u="sng" dirty="0"/>
              <a:t>St</a:t>
            </a:r>
            <a:r>
              <a:rPr lang="en-US" i="1" dirty="0"/>
              <a:t>orage</a:t>
            </a:r>
            <a:r>
              <a:rPr lang="en-US" dirty="0"/>
              <a:t>: distributed, </a:t>
            </a:r>
            <a:r>
              <a:rPr lang="en-US" i="1" dirty="0"/>
              <a:t>in-node</a:t>
            </a:r>
            <a:r>
              <a:rPr lang="en-US" dirty="0"/>
              <a:t> non-volatile memories</a:t>
            </a:r>
          </a:p>
          <a:p>
            <a:r>
              <a:rPr lang="en-US" dirty="0"/>
              <a:t>Extreme Compute </a:t>
            </a:r>
            <a:r>
              <a:rPr lang="en-US" i="1" dirty="0"/>
              <a:t>Density</a:t>
            </a:r>
            <a:r>
              <a:rPr lang="en-US" dirty="0"/>
              <a:t>: totally-liquid cooling</a:t>
            </a:r>
          </a:p>
          <a:p>
            <a:r>
              <a:rPr lang="en-US" i="1" dirty="0"/>
              <a:t>Prototype: 1K </a:t>
            </a:r>
            <a:r>
              <a:rPr lang="en-US" sz="2400" i="1" dirty="0"/>
              <a:t>cores</a:t>
            </a:r>
            <a:r>
              <a:rPr lang="en-US" i="1" dirty="0"/>
              <a:t>, 4 </a:t>
            </a:r>
            <a:r>
              <a:rPr lang="en-US" i="1" dirty="0" err="1"/>
              <a:t>Tby</a:t>
            </a:r>
            <a:r>
              <a:rPr lang="en-US" i="1" dirty="0"/>
              <a:t> </a:t>
            </a:r>
            <a:r>
              <a:rPr lang="en-US" sz="2400" i="1" dirty="0"/>
              <a:t>DRAM</a:t>
            </a:r>
            <a:r>
              <a:rPr lang="en-US" i="1" dirty="0"/>
              <a:t>, 40 </a:t>
            </a:r>
            <a:r>
              <a:rPr lang="en-US" i="1" dirty="0" err="1"/>
              <a:t>Tby</a:t>
            </a:r>
            <a:r>
              <a:rPr lang="en-US" i="1" dirty="0"/>
              <a:t> </a:t>
            </a:r>
            <a:r>
              <a:rPr lang="en-US" sz="2400" i="1" dirty="0"/>
              <a:t>SSD</a:t>
            </a:r>
            <a:r>
              <a:rPr lang="en-US" i="1" dirty="0"/>
              <a:t>, 0.5 M </a:t>
            </a:r>
            <a:r>
              <a:rPr lang="en-US" sz="2400" i="1" dirty="0"/>
              <a:t>DSP </a:t>
            </a:r>
            <a:r>
              <a:rPr lang="en-US" sz="2400" i="1" dirty="0" err="1"/>
              <a:t>sl’s</a:t>
            </a:r>
            <a:endParaRPr lang="en-US" sz="2400" i="1" dirty="0"/>
          </a:p>
          <a:p>
            <a:r>
              <a:rPr lang="en-US" dirty="0"/>
              <a:t>Real </a:t>
            </a:r>
            <a:r>
              <a:rPr lang="en-US" i="1" dirty="0"/>
              <a:t>Applications</a:t>
            </a:r>
            <a:r>
              <a:rPr lang="en-US" dirty="0"/>
              <a:t>: Scientific, Engineering, Data Analytics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8885" y="6356350"/>
            <a:ext cx="5562600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9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26" y="115144"/>
            <a:ext cx="8151440" cy="79357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The UNIMEM Architecture, used in </a:t>
            </a:r>
            <a:r>
              <a:rPr lang="en-GB" b="1" dirty="0" err="1" smtClean="0"/>
              <a:t>ExaNeSt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687760" y="1052736"/>
            <a:ext cx="7922840" cy="4899992"/>
          </a:xfrm>
        </p:spPr>
        <p:txBody>
          <a:bodyPr>
            <a:noAutofit/>
          </a:bodyPr>
          <a:lstStyle/>
          <a:p>
            <a:pPr marL="0" indent="0">
              <a:lnSpc>
                <a:spcPts val="2080"/>
              </a:lnSpc>
              <a:buNone/>
            </a:pPr>
            <a:r>
              <a:rPr lang="en-US" sz="2200" b="1" u="sng" dirty="0" smtClean="0">
                <a:solidFill>
                  <a:schemeClr val="accent3">
                    <a:lumMod val="50000"/>
                  </a:schemeClr>
                </a:solidFill>
              </a:rPr>
              <a:t>Realistic rack-level shared-memory based on </a:t>
            </a:r>
            <a:r>
              <a:rPr lang="en-US" sz="2200" b="1" u="sng" dirty="0" err="1" smtClean="0">
                <a:solidFill>
                  <a:schemeClr val="accent3">
                    <a:lumMod val="50000"/>
                  </a:schemeClr>
                </a:solidFill>
              </a:rPr>
              <a:t>Unimem</a:t>
            </a:r>
            <a:endParaRPr lang="en-GB" sz="22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ts val="2080"/>
              </a:lnSpc>
            </a:pPr>
            <a:r>
              <a:rPr lang="en-GB" sz="2000" dirty="0" smtClean="0"/>
              <a:t>Single owner per page: every memory page in at most one node’s cache</a:t>
            </a:r>
          </a:p>
          <a:p>
            <a:pPr lvl="1">
              <a:lnSpc>
                <a:spcPts val="2080"/>
              </a:lnSpc>
            </a:pPr>
            <a:r>
              <a:rPr lang="en-GB" sz="2000" i="1" u="sng" dirty="0" smtClean="0"/>
              <a:t>no system-level hardware coherence traffic</a:t>
            </a:r>
          </a:p>
          <a:p>
            <a:pPr lvl="1">
              <a:lnSpc>
                <a:spcPts val="2080"/>
              </a:lnSpc>
            </a:pPr>
            <a:r>
              <a:rPr lang="en-GB" sz="2000" dirty="0"/>
              <a:t>o</a:t>
            </a:r>
            <a:r>
              <a:rPr lang="en-GB" sz="2000" dirty="0" smtClean="0"/>
              <a:t>wner can be any node - not just the (local) one adjacent to DRAM</a:t>
            </a:r>
            <a:endParaRPr lang="en-US" sz="22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ts val="2080"/>
              </a:lnSpc>
              <a:spcBef>
                <a:spcPts val="1200"/>
              </a:spcBef>
              <a:buNone/>
            </a:pPr>
            <a:r>
              <a:rPr lang="en-US" sz="2200" b="1" u="sng" dirty="0" smtClean="0">
                <a:solidFill>
                  <a:schemeClr val="accent3">
                    <a:lumMod val="50000"/>
                  </a:schemeClr>
                </a:solidFill>
              </a:rPr>
              <a:t>Example usage models</a:t>
            </a:r>
            <a:endParaRPr lang="en-US" sz="2200" dirty="0" smtClean="0"/>
          </a:p>
          <a:p>
            <a:pPr>
              <a:lnSpc>
                <a:spcPts val="2080"/>
              </a:lnSpc>
            </a:pPr>
            <a:r>
              <a:rPr lang="en-US" sz="2000" dirty="0" smtClean="0"/>
              <a:t>Remote memory accesses, remote mailbox, remote interrupts:</a:t>
            </a:r>
          </a:p>
          <a:p>
            <a:pPr lvl="1">
              <a:lnSpc>
                <a:spcPts val="2080"/>
              </a:lnSpc>
            </a:pPr>
            <a:r>
              <a:rPr lang="en-US" sz="2000" dirty="0" smtClean="0"/>
              <a:t>for fast synchronization &amp; processing of distributed (read-only) data </a:t>
            </a:r>
          </a:p>
          <a:p>
            <a:pPr>
              <a:lnSpc>
                <a:spcPts val="2080"/>
              </a:lnSpc>
            </a:pPr>
            <a:r>
              <a:rPr lang="en-US" sz="2000" dirty="0" smtClean="0"/>
              <a:t>Zero-copy remote direct memory transfer (RDMA) </a:t>
            </a:r>
          </a:p>
          <a:p>
            <a:pPr lvl="1">
              <a:lnSpc>
                <a:spcPts val="2080"/>
              </a:lnSpc>
            </a:pPr>
            <a:r>
              <a:rPr lang="en-US" sz="2000" dirty="0" smtClean="0"/>
              <a:t>sockets over zero-copy </a:t>
            </a:r>
            <a:r>
              <a:rPr lang="en-US" sz="2000" dirty="0"/>
              <a:t>RDMA </a:t>
            </a:r>
            <a:endParaRPr lang="en-US" sz="2000" dirty="0" smtClean="0"/>
          </a:p>
          <a:p>
            <a:pPr lvl="1">
              <a:lnSpc>
                <a:spcPts val="2080"/>
              </a:lnSpc>
            </a:pPr>
            <a:r>
              <a:rPr lang="en-US" sz="2000" dirty="0" smtClean="0"/>
              <a:t>MPI over sockets</a:t>
            </a:r>
            <a:endParaRPr lang="en-US" sz="20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ts val="2080"/>
              </a:lnSpc>
            </a:pPr>
            <a:r>
              <a:rPr lang="en-US" sz="2000" dirty="0" smtClean="0"/>
              <a:t>Remote-page borrowing for memory disaggregation</a:t>
            </a:r>
          </a:p>
          <a:p>
            <a:pPr marL="0" indent="0">
              <a:lnSpc>
                <a:spcPts val="2080"/>
              </a:lnSpc>
              <a:spcBef>
                <a:spcPts val="1200"/>
              </a:spcBef>
              <a:buNone/>
            </a:pPr>
            <a:r>
              <a:rPr lang="en-US" sz="2000" b="1" u="sng" dirty="0" smtClean="0">
                <a:solidFill>
                  <a:schemeClr val="accent3">
                    <a:lumMod val="50000"/>
                  </a:schemeClr>
                </a:solidFill>
              </a:rPr>
              <a:t>Extension to in-node fast NVM</a:t>
            </a:r>
            <a:endParaRPr lang="en-US" sz="2000" dirty="0"/>
          </a:p>
          <a:p>
            <a:pPr>
              <a:lnSpc>
                <a:spcPts val="2080"/>
              </a:lnSpc>
            </a:pPr>
            <a:r>
              <a:rPr lang="en-US" sz="2000" dirty="0" smtClean="0"/>
              <a:t>Every file in one node’s NVM cache</a:t>
            </a:r>
          </a:p>
          <a:p>
            <a:pPr marL="0" indent="0">
              <a:lnSpc>
                <a:spcPts val="2080"/>
              </a:lnSpc>
              <a:buNone/>
            </a:pPr>
            <a:endParaRPr lang="en-US" sz="2200" dirty="0" smtClean="0"/>
          </a:p>
          <a:p>
            <a:pPr marL="230187" lvl="1" indent="0">
              <a:lnSpc>
                <a:spcPts val="2080"/>
              </a:lnSpc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504" y="6309320"/>
            <a:ext cx="8651304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ExaNeSt</a:t>
            </a:r>
            <a:r>
              <a:rPr lang="en-US" sz="3200" dirty="0" smtClean="0"/>
              <a:t>: </a:t>
            </a:r>
            <a:r>
              <a:rPr lang="en-US" sz="3200" dirty="0" err="1" smtClean="0"/>
              <a:t>Unimem</a:t>
            </a:r>
            <a:r>
              <a:rPr lang="en-US" sz="3200" dirty="0" smtClean="0"/>
              <a:t> PGAS Memory Model</a:t>
            </a:r>
            <a:endParaRPr lang="en-US" sz="3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8885" y="6356350"/>
            <a:ext cx="5562600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304800" y="1196752"/>
            <a:ext cx="4316648" cy="4824536"/>
          </a:xfrm>
        </p:spPr>
        <p:txBody>
          <a:bodyPr>
            <a:noAutofit/>
          </a:bodyPr>
          <a:lstStyle/>
          <a:p>
            <a:r>
              <a:rPr lang="en-US" sz="2200" dirty="0" smtClean="0"/>
              <a:t>Enables remote loads/stores to global address space</a:t>
            </a:r>
          </a:p>
          <a:p>
            <a:r>
              <a:rPr lang="en-US" sz="2200" dirty="0" smtClean="0"/>
              <a:t>System-wide coherent memories w/o expensive hardware</a:t>
            </a:r>
          </a:p>
          <a:p>
            <a:pPr lvl="1"/>
            <a:r>
              <a:rPr lang="en-US" sz="2000" dirty="0" smtClean="0"/>
              <a:t>only one node may cache data</a:t>
            </a:r>
            <a:endParaRPr lang="en-US" sz="2200" dirty="0" smtClean="0"/>
          </a:p>
          <a:p>
            <a:r>
              <a:rPr lang="en-US" sz="2200" dirty="0" smtClean="0"/>
              <a:t>Global Virtual Address </a:t>
            </a:r>
            <a:r>
              <a:rPr lang="en-US" sz="2200" dirty="0"/>
              <a:t>S</a:t>
            </a:r>
            <a:r>
              <a:rPr lang="en-US" sz="2200" dirty="0" smtClean="0"/>
              <a:t>pace</a:t>
            </a:r>
            <a:endParaRPr lang="en-US" sz="2200" dirty="0"/>
          </a:p>
          <a:p>
            <a:pPr lvl="1"/>
            <a:r>
              <a:rPr lang="en-US" sz="2000" dirty="0" smtClean="0"/>
              <a:t>Resiliency : page can move seamlessly upon node failures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Difficult to maintain a global page </a:t>
            </a:r>
            <a:r>
              <a:rPr lang="en-US" sz="2000" dirty="0">
                <a:solidFill>
                  <a:srgbClr val="FF0000"/>
                </a:solidFill>
              </a:rPr>
              <a:t>table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0" y="1728000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ExaNeSt</a:t>
            </a:r>
            <a:r>
              <a:rPr lang="en-US" sz="3200" dirty="0" smtClean="0"/>
              <a:t> </a:t>
            </a:r>
            <a:r>
              <a:rPr lang="en-US" sz="3200" dirty="0" err="1" smtClean="0"/>
              <a:t>Unimem</a:t>
            </a:r>
            <a:r>
              <a:rPr lang="en-US" sz="3200" dirty="0" smtClean="0"/>
              <a:t> Implementation</a:t>
            </a:r>
            <a:endParaRPr lang="en-US" sz="3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8885" y="6356350"/>
            <a:ext cx="5562600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304800" y="1196752"/>
            <a:ext cx="4316648" cy="4824536"/>
          </a:xfrm>
        </p:spPr>
        <p:txBody>
          <a:bodyPr>
            <a:noAutofit/>
          </a:bodyPr>
          <a:lstStyle/>
          <a:p>
            <a:r>
              <a:rPr lang="en-US" sz="2200" dirty="0" smtClean="0"/>
              <a:t>Enables remote loads/stores to global address space</a:t>
            </a:r>
          </a:p>
          <a:p>
            <a:r>
              <a:rPr lang="en-US" sz="2200" dirty="0" smtClean="0"/>
              <a:t>System-wide coherent memories w/o expensive hardware</a:t>
            </a:r>
          </a:p>
          <a:p>
            <a:pPr lvl="1"/>
            <a:r>
              <a:rPr lang="en-US" sz="2000" dirty="0" smtClean="0"/>
              <a:t>only one node may cache data</a:t>
            </a:r>
            <a:endParaRPr lang="en-US" sz="2200" dirty="0" smtClean="0"/>
          </a:p>
          <a:p>
            <a:r>
              <a:rPr lang="en-US" sz="2200" dirty="0"/>
              <a:t>Global Virtual Address Space</a:t>
            </a:r>
          </a:p>
          <a:p>
            <a:pPr lvl="1"/>
            <a:r>
              <a:rPr lang="en-US" sz="2000" dirty="0"/>
              <a:t>Resiliency : page can move seamlessly upon node failures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Difficult to maintain a global </a:t>
            </a:r>
            <a:r>
              <a:rPr lang="en-US" sz="2000" dirty="0">
                <a:solidFill>
                  <a:srgbClr val="FF0000"/>
                </a:solidFill>
              </a:rPr>
              <a:t>page </a:t>
            </a:r>
            <a:r>
              <a:rPr lang="en-US" sz="2000" dirty="0" smtClean="0">
                <a:solidFill>
                  <a:srgbClr val="FF0000"/>
                </a:solidFill>
              </a:rPr>
              <a:t>table</a:t>
            </a:r>
            <a:endParaRPr lang="en-US" sz="2200" dirty="0" smtClean="0"/>
          </a:p>
          <a:p>
            <a:endParaRPr lang="en-US" sz="2200" dirty="0" smtClean="0"/>
          </a:p>
          <a:p>
            <a:pPr marL="0" indent="0" algn="ctr">
              <a:buNone/>
            </a:pPr>
            <a:r>
              <a:rPr lang="en-US" sz="2200" b="1" dirty="0" err="1" smtClean="0">
                <a:solidFill>
                  <a:srgbClr val="4F6228"/>
                </a:solidFill>
              </a:rPr>
              <a:t>ExaNeSt</a:t>
            </a:r>
            <a:r>
              <a:rPr lang="en-US" sz="2200" b="1" dirty="0" smtClean="0">
                <a:solidFill>
                  <a:srgbClr val="4F6228"/>
                </a:solidFill>
              </a:rPr>
              <a:t> pages stay within a coherence island (node)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0" y="1728000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ExaNeSt</a:t>
            </a:r>
            <a:r>
              <a:rPr lang="en-US" sz="3200" dirty="0" smtClean="0"/>
              <a:t> Node: Quad-FPGA-</a:t>
            </a:r>
            <a:r>
              <a:rPr lang="en-US" sz="3200" dirty="0" err="1" smtClean="0"/>
              <a:t>DaughterBoard</a:t>
            </a:r>
            <a:r>
              <a:rPr lang="en-US" sz="3200" dirty="0" smtClean="0"/>
              <a:t> (QFDB)</a:t>
            </a:r>
            <a:endParaRPr lang="en-US" sz="32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0"/>
          <a:stretch/>
        </p:blipFill>
        <p:spPr bwMode="auto">
          <a:xfrm>
            <a:off x="3203848" y="1124743"/>
            <a:ext cx="5740792" cy="4034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8885" y="6356350"/>
            <a:ext cx="5562600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24744"/>
            <a:ext cx="3547120" cy="50014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 </a:t>
            </a:r>
            <a:r>
              <a:rPr lang="en-US" sz="2400" dirty="0" err="1" smtClean="0"/>
              <a:t>Ultrascale</a:t>
            </a:r>
            <a:r>
              <a:rPr lang="en-US" sz="2400" dirty="0" smtClean="0"/>
              <a:t>+ FPGAs </a:t>
            </a:r>
          </a:p>
          <a:p>
            <a:pPr lvl="1"/>
            <a:r>
              <a:rPr lang="en-US" sz="2000" dirty="0" smtClean="0"/>
              <a:t>all-to-all connectivity </a:t>
            </a:r>
          </a:p>
          <a:p>
            <a:pPr lvl="2"/>
            <a:r>
              <a:rPr lang="en-US" sz="1800" dirty="0" smtClean="0"/>
              <a:t>2 x HSS (GTH) + 16 x LVDS</a:t>
            </a:r>
          </a:p>
          <a:p>
            <a:r>
              <a:rPr lang="en-US" sz="2400" dirty="0" smtClean="0"/>
              <a:t>64 </a:t>
            </a:r>
            <a:r>
              <a:rPr lang="en-US" sz="2400" dirty="0" err="1"/>
              <a:t>G</a:t>
            </a:r>
            <a:r>
              <a:rPr lang="en-US" sz="2400" dirty="0" err="1" smtClean="0"/>
              <a:t>Bytes</a:t>
            </a:r>
            <a:r>
              <a:rPr lang="en-US" sz="2400" dirty="0" smtClean="0"/>
              <a:t> DDR4</a:t>
            </a:r>
          </a:p>
          <a:p>
            <a:pPr lvl="1"/>
            <a:r>
              <a:rPr lang="en-US" sz="2000" dirty="0" smtClean="0"/>
              <a:t>16 GB/FPGA @ 160 Gb/s</a:t>
            </a:r>
          </a:p>
          <a:p>
            <a:r>
              <a:rPr lang="en-US" sz="2400" dirty="0" smtClean="0"/>
              <a:t>512 </a:t>
            </a:r>
            <a:r>
              <a:rPr lang="en-US" sz="2400" dirty="0" err="1" smtClean="0"/>
              <a:t>GBytes</a:t>
            </a:r>
            <a:r>
              <a:rPr lang="en-US" sz="2400" dirty="0" smtClean="0"/>
              <a:t> SSD/</a:t>
            </a:r>
            <a:r>
              <a:rPr lang="en-US" sz="2400" dirty="0" err="1" smtClean="0"/>
              <a:t>NVMe</a:t>
            </a:r>
            <a:endParaRPr lang="en-US" sz="2400" dirty="0" smtClean="0"/>
          </a:p>
          <a:p>
            <a:pPr lvl="1"/>
            <a:r>
              <a:rPr lang="en-US" sz="2000" dirty="0" smtClean="0"/>
              <a:t>4x </a:t>
            </a:r>
            <a:r>
              <a:rPr lang="en-US" sz="2000" dirty="0" err="1" smtClean="0"/>
              <a:t>PCIe</a:t>
            </a:r>
            <a:r>
              <a:rPr lang="en-US" sz="2000" dirty="0" smtClean="0"/>
              <a:t> v2 (</a:t>
            </a:r>
            <a:r>
              <a:rPr lang="en-US" sz="2000" dirty="0"/>
              <a:t>8 </a:t>
            </a:r>
            <a:r>
              <a:rPr lang="en-US" sz="2000" dirty="0" err="1" smtClean="0"/>
              <a:t>GBytes</a:t>
            </a:r>
            <a:r>
              <a:rPr lang="en-US" sz="2000" dirty="0" smtClean="0"/>
              <a:t>/s)</a:t>
            </a:r>
          </a:p>
          <a:p>
            <a:r>
              <a:rPr lang="en-US" sz="2400" dirty="0" smtClean="0"/>
              <a:t>10 HSS links to remote</a:t>
            </a:r>
          </a:p>
          <a:p>
            <a:pPr lvl="1"/>
            <a:r>
              <a:rPr lang="en-US" sz="2000" dirty="0" smtClean="0"/>
              <a:t>10 Gb/s per link</a:t>
            </a:r>
          </a:p>
          <a:p>
            <a:pPr lvl="2"/>
            <a:r>
              <a:rPr lang="en-US" sz="1800" dirty="0" smtClean="0"/>
              <a:t>16 Gb/s best case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8360" y="5179839"/>
            <a:ext cx="4429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rgbClr val="4F6228"/>
                </a:solidFill>
              </a:rPr>
              <a:t>120x130mm2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4F6228"/>
                </a:solidFill>
              </a:rPr>
              <a:t>Currently in layout + </a:t>
            </a:r>
            <a:r>
              <a:rPr lang="en-US" sz="2200" b="1" dirty="0" smtClean="0">
                <a:solidFill>
                  <a:srgbClr val="4F6228"/>
                </a:solidFill>
              </a:rPr>
              <a:t>fabrication</a:t>
            </a:r>
          </a:p>
        </p:txBody>
      </p:sp>
    </p:spTree>
    <p:extLst>
      <p:ext uri="{BB962C8B-B14F-4D97-AF65-F5344CB8AC3E}">
        <p14:creationId xmlns:p14="http://schemas.microsoft.com/office/powerpoint/2010/main" val="9389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err="1"/>
              <a:t>ExaNeSt</a:t>
            </a:r>
            <a:r>
              <a:rPr lang="en-US" sz="3200" dirty="0"/>
              <a:t> Prototype (2016 – 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96" y="1718520"/>
            <a:ext cx="2990951" cy="3791446"/>
          </a:xfrm>
          <a:prstGeom prst="rect">
            <a:avLst/>
          </a:prstGeom>
        </p:spPr>
      </p:pic>
      <p:sp>
        <p:nvSpPr>
          <p:cNvPr id="7" name="Line Callout 2 (Border and Accent Bar) 6"/>
          <p:cNvSpPr/>
          <p:nvPr/>
        </p:nvSpPr>
        <p:spPr>
          <a:xfrm>
            <a:off x="7050716" y="980520"/>
            <a:ext cx="1905000" cy="853034"/>
          </a:xfrm>
          <a:prstGeom prst="accentBorderCallout2">
            <a:avLst>
              <a:gd name="adj1" fmla="val 103421"/>
              <a:gd name="adj2" fmla="val 102837"/>
              <a:gd name="adj3" fmla="val 262625"/>
              <a:gd name="adj4" fmla="val 43265"/>
              <a:gd name="adj5" fmla="val 219597"/>
              <a:gd name="adj6" fmla="val 32578"/>
            </a:avLst>
          </a:prstGeom>
          <a:solidFill>
            <a:srgbClr val="FFF0C8"/>
          </a:solidFill>
          <a:ln>
            <a:solidFill>
              <a:srgbClr val="DC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2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Electronics immersed in</a:t>
            </a:r>
          </a:p>
          <a:p>
            <a:pPr algn="ctr">
              <a:lnSpc>
                <a:spcPts val="22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3M </a:t>
            </a:r>
            <a:r>
              <a:rPr lang="en-US" sz="2000" dirty="0" err="1" smtClean="0">
                <a:solidFill>
                  <a:schemeClr val="tx1"/>
                </a:solidFill>
              </a:rPr>
              <a:t>Novec</a:t>
            </a:r>
            <a:r>
              <a:rPr lang="en-US" sz="2000" dirty="0" smtClean="0">
                <a:solidFill>
                  <a:schemeClr val="tx1"/>
                </a:solidFill>
              </a:rPr>
              <a:t> liquid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7303474" y="5344080"/>
            <a:ext cx="1478619" cy="936104"/>
          </a:xfrm>
          <a:prstGeom prst="accentBorderCallout2">
            <a:avLst>
              <a:gd name="adj1" fmla="val -3480"/>
              <a:gd name="adj2" fmla="val 104122"/>
              <a:gd name="adj3" fmla="val -174510"/>
              <a:gd name="adj4" fmla="val 23674"/>
              <a:gd name="adj5" fmla="val -80078"/>
              <a:gd name="adj6" fmla="val -5087"/>
            </a:avLst>
          </a:prstGeom>
          <a:solidFill>
            <a:srgbClr val="FFF0C8"/>
          </a:solidFill>
          <a:ln>
            <a:solidFill>
              <a:srgbClr val="DC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Rack-level water  circulation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8885" y="6356350"/>
            <a:ext cx="5562600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1407003"/>
            <a:ext cx="54864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36576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Using Xilinx Zynq UltrScale+ FPGAs</a:t>
            </a:r>
          </a:p>
          <a:p>
            <a:pPr lvl="1"/>
            <a:r>
              <a:rPr lang="en-US" smtClean="0"/>
              <a:t>Four 64-bit ARM cores per FPGA</a:t>
            </a:r>
          </a:p>
          <a:p>
            <a:pPr>
              <a:spcBef>
                <a:spcPts val="300"/>
              </a:spcBef>
            </a:pPr>
            <a:endParaRPr lang="en-US" sz="2400" smtClean="0"/>
          </a:p>
          <a:p>
            <a:pPr>
              <a:spcBef>
                <a:spcPts val="300"/>
              </a:spcBef>
            </a:pPr>
            <a:r>
              <a:rPr lang="en-US" sz="2400" smtClean="0"/>
              <a:t>Quad FPGA Daugther Boards (QFDB)</a:t>
            </a:r>
          </a:p>
          <a:p>
            <a:pPr marL="548640" lvl="1" indent="-274320">
              <a:spcBef>
                <a:spcPts val="0"/>
              </a:spcBef>
            </a:pPr>
            <a:r>
              <a:rPr lang="en-US" smtClean="0"/>
              <a:t>Four FPGAs per QFDB</a:t>
            </a:r>
          </a:p>
          <a:p>
            <a:pPr marL="274320" lvl="1" indent="0">
              <a:spcBef>
                <a:spcPts val="0"/>
              </a:spcBef>
              <a:buFont typeface="Arial" pitchFamily="34" charset="0"/>
              <a:buNone/>
            </a:pPr>
            <a:endParaRPr lang="en-US" smtClean="0"/>
          </a:p>
          <a:p>
            <a:pPr>
              <a:spcBef>
                <a:spcPts val="300"/>
              </a:spcBef>
            </a:pPr>
            <a:r>
              <a:rPr lang="en-US" sz="2400" smtClean="0"/>
              <a:t>8 QFDB’s per Blade</a:t>
            </a:r>
          </a:p>
          <a:p>
            <a:pPr>
              <a:spcBef>
                <a:spcPts val="300"/>
              </a:spcBef>
            </a:pPr>
            <a:endParaRPr lang="en-US" sz="2400" smtClean="0"/>
          </a:p>
          <a:p>
            <a:pPr>
              <a:spcBef>
                <a:spcPts val="300"/>
              </a:spcBef>
            </a:pPr>
            <a:r>
              <a:rPr lang="en-US" sz="2400" smtClean="0"/>
              <a:t>System: Dozen Blades</a:t>
            </a:r>
          </a:p>
          <a:p>
            <a:pPr>
              <a:spcBef>
                <a:spcPts val="300"/>
              </a:spcBef>
            </a:pPr>
            <a:endParaRPr lang="en-US" smtClean="0"/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ExaNeSt</a:t>
            </a:r>
            <a:r>
              <a:rPr lang="en-US" sz="3200" dirty="0" smtClean="0"/>
              <a:t> Storage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20" y="4653136"/>
            <a:ext cx="8991600" cy="13164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 smtClean="0">
                <a:sym typeface="Wingdings" panose="05000000000000000000" pitchFamily="2" charset="2"/>
              </a:rPr>
              <a:t>Bring data closer to compute  inside QFDB-level SSDs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8885" y="6356350"/>
            <a:ext cx="5562600" cy="365125"/>
          </a:xfrm>
        </p:spPr>
        <p:txBody>
          <a:bodyPr/>
          <a:lstStyle/>
          <a:p>
            <a:r>
              <a:rPr lang="en-US" smtClean="0"/>
              <a:t>[FORTH Confidential] ExaNode, ExaNeSt, EcoScale Joint Appl. Workshop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1219944"/>
            <a:ext cx="3228975" cy="35052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47664" y="2612504"/>
            <a:ext cx="1337840" cy="648072"/>
          </a:xfrm>
          <a:prstGeom prst="wedgeRoundRectCallout">
            <a:avLst>
              <a:gd name="adj1" fmla="val 81589"/>
              <a:gd name="adj2" fmla="val -26257"/>
              <a:gd name="adj3" fmla="val 16667"/>
            </a:avLst>
          </a:prstGeom>
          <a:solidFill>
            <a:srgbClr val="FFF0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QFDBs w. SSD storage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12005</TotalTime>
  <Words>1276</Words>
  <Application>Microsoft Office PowerPoint</Application>
  <PresentationFormat>On-screen Show (4:3)</PresentationFormat>
  <Paragraphs>313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Office Theme</vt:lpstr>
      <vt:lpstr>1_Office Theme</vt:lpstr>
      <vt:lpstr>Εuropean Exascale System Ιnterconnect  &amp; Storage</vt:lpstr>
      <vt:lpstr>The ExaNeSt Consortium</vt:lpstr>
      <vt:lpstr>What ExaNeSt is about</vt:lpstr>
      <vt:lpstr> The UNIMEM Architecture, used in ExaNeSt</vt:lpstr>
      <vt:lpstr>ExaNeSt: Unimem PGAS Memory Model</vt:lpstr>
      <vt:lpstr>ExaNeSt Unimem Implementation</vt:lpstr>
      <vt:lpstr>ExaNeSt Node: Quad-FPGA-DaughterBoard (QFDB)</vt:lpstr>
      <vt:lpstr>The ExaNeSt Prototype (2016 – 17)</vt:lpstr>
      <vt:lpstr>ExaNeSt Storage Architecture</vt:lpstr>
      <vt:lpstr>ExaNeSt: Per-Job On-Demand SSD Caches</vt:lpstr>
      <vt:lpstr>Applications, Traces</vt:lpstr>
      <vt:lpstr>Inter-Project Areas for Collaboration</vt:lpstr>
      <vt:lpstr>Εuropean Exascale System Ιnterconnect  &amp; Storage</vt:lpstr>
      <vt:lpstr>Notes on  MPI</vt:lpstr>
      <vt:lpstr>MPI: Implementations</vt:lpstr>
      <vt:lpstr>MPI: Messaging passing protocols (1)</vt:lpstr>
      <vt:lpstr>MPI: Message passing protocols (2)</vt:lpstr>
      <vt:lpstr>MPI: Message passing protocols (3)</vt:lpstr>
      <vt:lpstr>MPI: Message passing protocols (4)</vt:lpstr>
      <vt:lpstr>Message passing protocol optimization</vt:lpstr>
      <vt:lpstr>Notes on UNIMEM</vt:lpstr>
      <vt:lpstr> The UNIMEM Architecture, used in ExaNeSt</vt:lpstr>
      <vt:lpstr> UNIMEM Remote Accesses: coherent at destination</vt:lpstr>
      <vt:lpstr> UNIMEM Coherent Remote Direct Memory Access</vt:lpstr>
      <vt:lpstr> Page Borrowing: pages used &amp; cacheable only remotely</vt:lpstr>
    </vt:vector>
  </TitlesOfParts>
  <Company>ARM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Chip2Chip Router</dc:title>
  <dc:creator>John Goodacre</dc:creator>
  <cp:lastModifiedBy>maraz</cp:lastModifiedBy>
  <cp:revision>290</cp:revision>
  <dcterms:created xsi:type="dcterms:W3CDTF">2016-02-04T08:31:52Z</dcterms:created>
  <dcterms:modified xsi:type="dcterms:W3CDTF">2016-09-19T08:53:46Z</dcterms:modified>
</cp:coreProperties>
</file>