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Lora"/>
      <p:regular r:id="rId18"/>
      <p:bold r:id="rId19"/>
      <p:italic r:id="rId20"/>
      <p:boldItalic r:id="rId21"/>
    </p:embeddedFont>
    <p:embeddedFont>
      <p:font typeface="Lustria"/>
      <p:regular r:id="rId22"/>
    </p:embeddedFont>
    <p:embeddedFont>
      <p:font typeface="Merriweather ExtraBold"/>
      <p:bold r:id="rId23"/>
      <p:boldItalic r:id="rId24"/>
    </p:embeddedFont>
    <p:embeddedFont>
      <p:font typeface="Merriweather"/>
      <p:regular r:id="rId25"/>
      <p:bold r:id="rId26"/>
      <p:italic r:id="rId27"/>
      <p:boldItalic r:id="rId28"/>
    </p:embeddedFon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ora-italic.fntdata"/><Relationship Id="rId22" Type="http://schemas.openxmlformats.org/officeDocument/2006/relationships/font" Target="fonts/Lustria-regular.fntdata"/><Relationship Id="rId21" Type="http://schemas.openxmlformats.org/officeDocument/2006/relationships/font" Target="fonts/Lora-boldItalic.fntdata"/><Relationship Id="rId24" Type="http://schemas.openxmlformats.org/officeDocument/2006/relationships/font" Target="fonts/MerriweatherExtraBold-boldItalic.fntdata"/><Relationship Id="rId23" Type="http://schemas.openxmlformats.org/officeDocument/2006/relationships/font" Target="fonts/MerriweatherExtraBold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Merriweather-bold.fntdata"/><Relationship Id="rId25" Type="http://schemas.openxmlformats.org/officeDocument/2006/relationships/font" Target="fonts/Merriweather-regular.fntdata"/><Relationship Id="rId28" Type="http://schemas.openxmlformats.org/officeDocument/2006/relationships/font" Target="fonts/Merriweather-boldItalic.fntdata"/><Relationship Id="rId27" Type="http://schemas.openxmlformats.org/officeDocument/2006/relationships/font" Target="fonts/Merriweather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penSans-italic.fntdata"/><Relationship Id="rId30" Type="http://schemas.openxmlformats.org/officeDocument/2006/relationships/font" Target="fonts/OpenSans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Lora-bold.fntdata"/><Relationship Id="rId18" Type="http://schemas.openxmlformats.org/officeDocument/2006/relationships/font" Target="fonts/Lor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40965668634_2_7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40965668634_2_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h9fdd8bb19804b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h9fdd8bb19804b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h9fdd8bb19804bc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h9fdd8bb19804bc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h9fdd8bb19804bc0_0_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h9fdd8bb19804bc0_0_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h9fdd8bb19804bc0_0_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h9fdd8bb19804bc0_0_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h653c516da1c8391a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h653c516da1c8391a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h9fdd8bb19804bc0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h9fdd8bb19804bc0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40965668634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40965668634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h6f9ce2d53bc7a794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h6f9ce2d53bc7a794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40966ec79f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40966ec79f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6c2ce4866e485565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6c2ce4866e485565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508820" y="667365"/>
            <a:ext cx="7492180" cy="269895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Open Sans"/>
              <a:buNone/>
              <a:defRPr sz="4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508820" y="3366319"/>
            <a:ext cx="5243832" cy="977081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lvl="1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61" name="Google Shape;61;p14"/>
          <p:cNvSpPr txBox="1"/>
          <p:nvPr>
            <p:ph idx="10" type="dt"/>
          </p:nvPr>
        </p:nvSpPr>
        <p:spPr>
          <a:xfrm>
            <a:off x="6277086" y="4767263"/>
            <a:ext cx="1944446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11" type="ftr"/>
          </p:nvPr>
        </p:nvSpPr>
        <p:spPr>
          <a:xfrm>
            <a:off x="536537" y="4767263"/>
            <a:ext cx="34047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189259" y="4767263"/>
            <a:ext cx="50426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525476" y="691572"/>
            <a:ext cx="8018449" cy="10282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525476" y="1719845"/>
            <a:ext cx="8018449" cy="27270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77086" y="4767263"/>
            <a:ext cx="1944446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536537" y="4767263"/>
            <a:ext cx="34047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8189259" y="4767263"/>
            <a:ext cx="50426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525476" y="691572"/>
            <a:ext cx="8018449" cy="8459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536537" y="1596513"/>
            <a:ext cx="3978313" cy="288331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2" type="body"/>
          </p:nvPr>
        </p:nvSpPr>
        <p:spPr>
          <a:xfrm>
            <a:off x="4629150" y="1596513"/>
            <a:ext cx="3914775" cy="288331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0" type="dt"/>
          </p:nvPr>
        </p:nvSpPr>
        <p:spPr>
          <a:xfrm>
            <a:off x="6277086" y="4767263"/>
            <a:ext cx="1944446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1" type="ftr"/>
          </p:nvPr>
        </p:nvSpPr>
        <p:spPr>
          <a:xfrm>
            <a:off x="536537" y="4767263"/>
            <a:ext cx="34047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2" type="sldNum"/>
          </p:nvPr>
        </p:nvSpPr>
        <p:spPr>
          <a:xfrm>
            <a:off x="8189259" y="4767263"/>
            <a:ext cx="50426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536537" y="1282304"/>
            <a:ext cx="797405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536537" y="3442097"/>
            <a:ext cx="797405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77086" y="4767263"/>
            <a:ext cx="1944446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536537" y="4767263"/>
            <a:ext cx="34047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8189259" y="4767263"/>
            <a:ext cx="50426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514415" y="696861"/>
            <a:ext cx="7980004" cy="57115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536538" y="1260872"/>
            <a:ext cx="3961644" cy="492919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536538" y="1878806"/>
            <a:ext cx="3961644" cy="256783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492919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56783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77086" y="4767263"/>
            <a:ext cx="1944446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536537" y="4767263"/>
            <a:ext cx="34047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8189259" y="4767263"/>
            <a:ext cx="50426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525476" y="691572"/>
            <a:ext cx="8018449" cy="10282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77086" y="4767263"/>
            <a:ext cx="1944446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536537" y="4767263"/>
            <a:ext cx="34047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8189259" y="4767263"/>
            <a:ext cx="50426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77086" y="4767263"/>
            <a:ext cx="1944446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536537" y="4767263"/>
            <a:ext cx="34047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8189259" y="4767263"/>
            <a:ext cx="50426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508820" y="586249"/>
            <a:ext cx="3070199" cy="917589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516194" y="1736623"/>
            <a:ext cx="3070199" cy="266511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77086" y="4767263"/>
            <a:ext cx="1944446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536537" y="4767263"/>
            <a:ext cx="34047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8189259" y="4767263"/>
            <a:ext cx="50426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512506" y="800100"/>
            <a:ext cx="3077573" cy="98814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800100"/>
            <a:ext cx="4629150" cy="3595688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512506" y="1914525"/>
            <a:ext cx="3077573" cy="248721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77086" y="4767263"/>
            <a:ext cx="1944446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536537" y="4767263"/>
            <a:ext cx="34047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8189259" y="4767263"/>
            <a:ext cx="50426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525476" y="691572"/>
            <a:ext cx="8018449" cy="10282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3171168" y="-925847"/>
            <a:ext cx="2727066" cy="801844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77086" y="4767263"/>
            <a:ext cx="1944446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536537" y="4767263"/>
            <a:ext cx="34047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8189259" y="4767263"/>
            <a:ext cx="50426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943274" y="1736948"/>
            <a:ext cx="3738717" cy="176178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910837" y="-533708"/>
            <a:ext cx="3738717" cy="630309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77086" y="4767263"/>
            <a:ext cx="1944446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536537" y="4767263"/>
            <a:ext cx="34047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8189259" y="4767263"/>
            <a:ext cx="50426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Vuota">
  <p:cSld name="3_Vuota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525476" y="691572"/>
            <a:ext cx="8018449" cy="10282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None/>
              <a:defRPr b="0" i="0" sz="3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525476" y="1719845"/>
            <a:ext cx="8018449" cy="27270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-317500" lvl="1" marL="91440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-304800" lvl="2" marL="137160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-298450" lvl="3" marL="182880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-298450" lvl="4" marL="2286000" marR="0" rtl="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77086" y="4767263"/>
            <a:ext cx="1944446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536537" y="4767263"/>
            <a:ext cx="34047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8189259" y="4767263"/>
            <a:ext cx="50426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  <p:cxnSp>
        <p:nvCxnSpPr>
          <p:cNvPr id="56" name="Google Shape;56;p13"/>
          <p:cNvCxnSpPr/>
          <p:nvPr/>
        </p:nvCxnSpPr>
        <p:spPr>
          <a:xfrm>
            <a:off x="600075" y="542925"/>
            <a:ext cx="7943850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7" name="Google Shape;57;p13"/>
          <p:cNvCxnSpPr/>
          <p:nvPr/>
        </p:nvCxnSpPr>
        <p:spPr>
          <a:xfrm>
            <a:off x="600075" y="4607086"/>
            <a:ext cx="794385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504">
          <p15:clr>
            <a:srgbClr val="F26B43"/>
          </p15:clr>
        </p15:guide>
        <p15:guide id="4" orient="horz" pos="684">
          <p15:clr>
            <a:srgbClr val="F26B43"/>
          </p15:clr>
        </p15:guide>
        <p15:guide id="5" pos="5382">
          <p15:clr>
            <a:srgbClr val="F26B43"/>
          </p15:clr>
        </p15:guide>
        <p15:guide id="6" pos="378">
          <p15:clr>
            <a:srgbClr val="F26B43"/>
          </p15:clr>
        </p15:guide>
        <p15:guide id="7" orient="horz" pos="2898">
          <p15:clr>
            <a:srgbClr val="F26B43"/>
          </p15:clr>
        </p15:guide>
        <p15:guide id="8" orient="horz" pos="34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jpg"/><Relationship Id="rId10" Type="http://schemas.openxmlformats.org/officeDocument/2006/relationships/hyperlink" Target="http://drive.google.com/file/d/1uJtVO6-3iM845VHSc9d0YiWi-0SfKTvn/view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0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L8urVZ0ZLo1xl6WHa23tM_zbYng-Teoz/view" TargetMode="External"/><Relationship Id="rId4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19.png"/><Relationship Id="rId5" Type="http://schemas.openxmlformats.org/officeDocument/2006/relationships/image" Target="../media/image18.png"/><Relationship Id="rId6" Type="http://schemas.openxmlformats.org/officeDocument/2006/relationships/image" Target="../media/image17.png"/><Relationship Id="rId7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C1BA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type="ctrTitle"/>
          </p:nvPr>
        </p:nvSpPr>
        <p:spPr>
          <a:xfrm>
            <a:off x="508825" y="667378"/>
            <a:ext cx="8021400" cy="218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it" sz="3700">
                <a:latin typeface="Merriweather ExtraBold"/>
                <a:ea typeface="Merriweather ExtraBold"/>
                <a:cs typeface="Merriweather ExtraBold"/>
                <a:sym typeface="Merriweather ExtraBold"/>
              </a:rPr>
              <a:t>Producing Observables:</a:t>
            </a:r>
            <a:endParaRPr sz="3700">
              <a:latin typeface="Merriweather ExtraBold"/>
              <a:ea typeface="Merriweather ExtraBold"/>
              <a:cs typeface="Merriweather ExtraBold"/>
              <a:sym typeface="Merriweather Extra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None/>
            </a:pPr>
            <a:r>
              <a:rPr lang="it" sz="3700">
                <a:latin typeface="Merriweather ExtraBold"/>
                <a:ea typeface="Merriweather ExtraBold"/>
                <a:cs typeface="Merriweather ExtraBold"/>
                <a:sym typeface="Merriweather ExtraBold"/>
              </a:rPr>
              <a:t>The Particles Modules of gPLUTO</a:t>
            </a:r>
            <a:endParaRPr sz="3700">
              <a:latin typeface="Merriweather ExtraBold"/>
              <a:ea typeface="Merriweather ExtraBold"/>
              <a:cs typeface="Merriweather ExtraBold"/>
              <a:sym typeface="Merriweather ExtraBold"/>
            </a:endParaRPr>
          </a:p>
        </p:txBody>
      </p:sp>
      <p:sp>
        <p:nvSpPr>
          <p:cNvPr id="133" name="Google Shape;133;p26"/>
          <p:cNvSpPr txBox="1"/>
          <p:nvPr>
            <p:ph idx="1" type="subTitle"/>
          </p:nvPr>
        </p:nvSpPr>
        <p:spPr>
          <a:xfrm>
            <a:off x="609150" y="2670800"/>
            <a:ext cx="7925700" cy="1835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b="1" lang="it" sz="1800"/>
              <a:t>Speaker</a:t>
            </a:r>
            <a:r>
              <a:rPr lang="it" sz="1800"/>
              <a:t>: </a:t>
            </a:r>
            <a:r>
              <a:rPr lang="it" sz="1800"/>
              <a:t>Agnese Costa</a:t>
            </a:r>
            <a:r>
              <a:rPr baseline="30000" lang="it"/>
              <a:t>1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b="1" lang="it" sz="1600"/>
              <a:t>Main c</a:t>
            </a:r>
            <a:r>
              <a:rPr b="1" lang="it" sz="1600"/>
              <a:t>ontributors</a:t>
            </a:r>
            <a:r>
              <a:rPr lang="it" sz="1600"/>
              <a:t>: L. Ricci, A. Suriano, E. Lopresti, S. Truzzi, M. Rossazza,                      A. Mignone, G. Bodo,  C. Zanni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it" sz="1100"/>
              <a:t>1: </a:t>
            </a:r>
            <a:r>
              <a:rPr lang="it" sz="1100"/>
              <a:t>INAF – OA Torino,</a:t>
            </a:r>
            <a:r>
              <a:rPr lang="it" sz="1100">
                <a:solidFill>
                  <a:srgbClr val="1C4587"/>
                </a:solidFill>
              </a:rPr>
              <a:t>  </a:t>
            </a:r>
            <a:r>
              <a:rPr lang="it" sz="1100" u="sng">
                <a:solidFill>
                  <a:srgbClr val="1C4587"/>
                </a:solidFill>
              </a:rPr>
              <a:t>agnese.costa@inaf.it</a:t>
            </a:r>
            <a:endParaRPr u="sng">
              <a:solidFill>
                <a:srgbClr val="1C4587"/>
              </a:solidFill>
            </a:endParaRPr>
          </a:p>
        </p:txBody>
      </p:sp>
      <p:pic>
        <p:nvPicPr>
          <p:cNvPr id="134" name="Google Shape;13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14800" y="542923"/>
            <a:ext cx="1629125" cy="85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6"/>
          <p:cNvSpPr txBox="1"/>
          <p:nvPr/>
        </p:nvSpPr>
        <p:spPr>
          <a:xfrm>
            <a:off x="1549800" y="4600575"/>
            <a:ext cx="604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i="1"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DT-Lab KickOff Mee</a:t>
            </a:r>
            <a:r>
              <a:rPr i="1"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ting – Bologna, Sep </a:t>
            </a:r>
            <a:r>
              <a:rPr i="1"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2026</a:t>
            </a:r>
            <a:endParaRPr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36" name="Google Shape;136;p26"/>
          <p:cNvPicPr preferRelativeResize="0"/>
          <p:nvPr/>
        </p:nvPicPr>
        <p:blipFill rotWithShape="1">
          <a:blip r:embed="rId4">
            <a:alphaModFix/>
          </a:blip>
          <a:srcRect b="1407" l="2030" r="2687" t="5423"/>
          <a:stretch/>
        </p:blipFill>
        <p:spPr>
          <a:xfrm>
            <a:off x="7632300" y="4100675"/>
            <a:ext cx="911625" cy="915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525476" y="691572"/>
            <a:ext cx="8018400" cy="846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590">
                <a:latin typeface="Merriweather"/>
                <a:ea typeface="Merriweather"/>
                <a:cs typeface="Merriweather"/>
                <a:sym typeface="Merriweather"/>
              </a:rPr>
              <a:t>High-Energy Universe</a:t>
            </a:r>
            <a:endParaRPr sz="2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600075" y="1693775"/>
            <a:ext cx="7861500" cy="1927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0200" lvl="0" marL="457200" rtl="0" algn="l">
              <a:spcBef>
                <a:spcPts val="800"/>
              </a:spcBef>
              <a:spcAft>
                <a:spcPts val="0"/>
              </a:spcAft>
              <a:buSzPts val="1600"/>
              <a:buChar char="•"/>
            </a:pPr>
            <a:r>
              <a:rPr lang="it" sz="1600"/>
              <a:t>Non-thermal multiwavelength / multimessenger emission: a </a:t>
            </a:r>
            <a:r>
              <a:rPr lang="it" sz="1600">
                <a:solidFill>
                  <a:srgbClr val="C55E4D"/>
                </a:solidFill>
              </a:rPr>
              <a:t>multi-scale problem</a:t>
            </a:r>
            <a:r>
              <a:rPr lang="it" sz="1600"/>
              <a:t>!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it" sz="1600"/>
              <a:t>There are multiple unanswered questions (e.g. </a:t>
            </a:r>
            <a:r>
              <a:rPr b="1" lang="it"/>
              <a:t>emission</a:t>
            </a:r>
            <a:r>
              <a:rPr lang="it"/>
              <a:t> process, baryon loading, </a:t>
            </a:r>
            <a:r>
              <a:rPr b="1" lang="it"/>
              <a:t>acceleration</a:t>
            </a:r>
            <a:r>
              <a:rPr lang="it"/>
              <a:t> mechanism, absorption and </a:t>
            </a:r>
            <a:r>
              <a:rPr b="1" lang="it"/>
              <a:t>propagation, </a:t>
            </a:r>
            <a:r>
              <a:rPr lang="it"/>
              <a:t>variability…</a:t>
            </a:r>
            <a:r>
              <a:rPr lang="it"/>
              <a:t>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rPr lang="it" sz="1600"/>
              <a:t>⇒ </a:t>
            </a:r>
            <a:r>
              <a:rPr lang="it" sz="1600">
                <a:solidFill>
                  <a:srgbClr val="C55E4D"/>
                </a:solidFill>
              </a:rPr>
              <a:t>simulations are laboratories</a:t>
            </a:r>
            <a:r>
              <a:rPr lang="it" sz="1600">
                <a:solidFill>
                  <a:srgbClr val="4D3245"/>
                </a:solidFill>
              </a:rPr>
              <a:t> to test theory with observations.</a:t>
            </a:r>
            <a:endParaRPr sz="1600">
              <a:solidFill>
                <a:srgbClr val="4D3245"/>
              </a:solidFill>
            </a:endParaRPr>
          </a:p>
        </p:txBody>
      </p:sp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0251" y="123575"/>
            <a:ext cx="1907051" cy="1353050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4" name="Google Shape;144;p27"/>
          <p:cNvSpPr txBox="1"/>
          <p:nvPr/>
        </p:nvSpPr>
        <p:spPr>
          <a:xfrm>
            <a:off x="600075" y="4600575"/>
            <a:ext cx="8018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Figures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Crab 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(NASA, ESA, J. Hester and A. Loll, Arizona State University); 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Hercules A 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(NASA/CXC/SAO/STScI/NSF/NRAO/VLA).</a:t>
            </a:r>
            <a:endParaRPr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Bibliography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e.g., Tavecchio et al., 1998, 2000; Weidinger and Spanier, 2010; Krawczynski et al., 2002; Sikora et al., 2001; Ghisellini and Tavecchio, 2009; Davidson, 2001;  Birdsall &amp; Langdon, 1991; Ji et al., 2022.</a:t>
            </a:r>
            <a:endParaRPr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45" name="Google Shape;145;p27" title="960px-Crab_Nebula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7300" y="123575"/>
            <a:ext cx="1353074" cy="1353050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46" name="Google Shape;146;p27"/>
          <p:cNvCxnSpPr/>
          <p:nvPr/>
        </p:nvCxnSpPr>
        <p:spPr>
          <a:xfrm>
            <a:off x="641250" y="3362063"/>
            <a:ext cx="7861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>
            <p:ph type="title"/>
          </p:nvPr>
        </p:nvSpPr>
        <p:spPr>
          <a:xfrm>
            <a:off x="525476" y="691572"/>
            <a:ext cx="8018400" cy="846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590">
                <a:latin typeface="Merriweather"/>
                <a:ea typeface="Merriweather"/>
                <a:cs typeface="Merriweather"/>
                <a:sym typeface="Merriweather"/>
              </a:rPr>
              <a:t>High-Energy Universe</a:t>
            </a:r>
            <a:endParaRPr sz="2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2" name="Google Shape;152;p28"/>
          <p:cNvSpPr txBox="1"/>
          <p:nvPr>
            <p:ph idx="1" type="body"/>
          </p:nvPr>
        </p:nvSpPr>
        <p:spPr>
          <a:xfrm>
            <a:off x="600075" y="1693775"/>
            <a:ext cx="7861500" cy="1927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0200" lvl="0" marL="457200" rtl="0" algn="l">
              <a:spcBef>
                <a:spcPts val="800"/>
              </a:spcBef>
              <a:spcAft>
                <a:spcPts val="0"/>
              </a:spcAft>
              <a:buSzPts val="1600"/>
              <a:buChar char="•"/>
            </a:pPr>
            <a:r>
              <a:rPr lang="it" sz="1600"/>
              <a:t>Non-thermal multiwavelength / multimessenger emission: a </a:t>
            </a:r>
            <a:r>
              <a:rPr lang="it" sz="1600">
                <a:solidFill>
                  <a:srgbClr val="C55E4D"/>
                </a:solidFill>
              </a:rPr>
              <a:t>multi-scale problem</a:t>
            </a:r>
            <a:r>
              <a:rPr lang="it" sz="1600"/>
              <a:t>!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it" sz="1600"/>
              <a:t>There are multiple unanswered questions (e.g. </a:t>
            </a:r>
            <a:r>
              <a:rPr b="1" lang="it"/>
              <a:t>emission</a:t>
            </a:r>
            <a:r>
              <a:rPr lang="it"/>
              <a:t> process, baryon loading, </a:t>
            </a:r>
            <a:r>
              <a:rPr b="1" lang="it"/>
              <a:t>acceleration</a:t>
            </a:r>
            <a:r>
              <a:rPr lang="it"/>
              <a:t> mechanism, absorption and </a:t>
            </a:r>
            <a:r>
              <a:rPr b="1" lang="it"/>
              <a:t>propagation, </a:t>
            </a:r>
            <a:r>
              <a:rPr lang="it"/>
              <a:t>variability…</a:t>
            </a:r>
            <a:r>
              <a:rPr lang="it"/>
              <a:t>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rPr lang="it" sz="1600"/>
              <a:t>⇒ </a:t>
            </a:r>
            <a:r>
              <a:rPr lang="it" sz="1600">
                <a:solidFill>
                  <a:srgbClr val="C55E4D"/>
                </a:solidFill>
              </a:rPr>
              <a:t>simulations are laboratories</a:t>
            </a:r>
            <a:r>
              <a:rPr lang="it" sz="1600">
                <a:solidFill>
                  <a:srgbClr val="4D3245"/>
                </a:solidFill>
              </a:rPr>
              <a:t> to test theory with observations.</a:t>
            </a:r>
            <a:endParaRPr sz="1600">
              <a:solidFill>
                <a:srgbClr val="4D3245"/>
              </a:solidFill>
            </a:endParaRPr>
          </a:p>
        </p:txBody>
      </p:sp>
      <p:pic>
        <p:nvPicPr>
          <p:cNvPr id="153" name="Google Shape;15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0251" y="123575"/>
            <a:ext cx="1907051" cy="1353050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4" name="Google Shape;154;p28"/>
          <p:cNvSpPr txBox="1"/>
          <p:nvPr/>
        </p:nvSpPr>
        <p:spPr>
          <a:xfrm>
            <a:off x="600075" y="4600575"/>
            <a:ext cx="8018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Figures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Crab 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(NASA, ESA, J. Hester and A. Loll, Arizona State University); 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Hercules A 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(NASA/CXC/SAO/STScI/NSF/NRAO/VLA).</a:t>
            </a:r>
            <a:endParaRPr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Bibliography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e.g., Tavecchio et al., 1998, 2000; Weidinger and Spanier, 2010; Krawczynski et al., 2002; Sikora et al., 2001; Ghisellini and Tavecchio, 2009; Davidson, 2001;  Birdsall &amp; Langdon, 1991; Ji et al., 2022.</a:t>
            </a:r>
            <a:endParaRPr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55" name="Google Shape;155;p28" title="960px-Crab_Nebula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7300" y="123575"/>
            <a:ext cx="1353074" cy="1353050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617175" y="3451852"/>
            <a:ext cx="3961500" cy="955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it" sz="1600">
                <a:solidFill>
                  <a:srgbClr val="C55E4D"/>
                </a:solidFill>
              </a:rPr>
              <a:t>Magnetohydrodynamics</a:t>
            </a:r>
            <a:endParaRPr b="1" sz="1600">
              <a:solidFill>
                <a:srgbClr val="C55E4D"/>
              </a:solidFill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300"/>
              <a:buFont typeface="Lustria"/>
              <a:buChar char="❖"/>
            </a:pPr>
            <a:r>
              <a:rPr b="0" lang="it" sz="1300">
                <a:latin typeface="Lustria"/>
                <a:ea typeface="Lustria"/>
                <a:cs typeface="Lustria"/>
                <a:sym typeface="Lustria"/>
              </a:rPr>
              <a:t>macroscopic description</a:t>
            </a:r>
            <a:endParaRPr sz="1300"/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Lustria"/>
              <a:buChar char="❖"/>
            </a:pPr>
            <a:r>
              <a:rPr b="0" lang="it" sz="1300">
                <a:latin typeface="Lustria"/>
                <a:ea typeface="Lustria"/>
                <a:cs typeface="Lustria"/>
                <a:sym typeface="Lustria"/>
              </a:rPr>
              <a:t>scalable, well established methods, versatile</a:t>
            </a:r>
            <a:endParaRPr b="0" sz="1300"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57" name="Google Shape;157;p28"/>
          <p:cNvSpPr txBox="1"/>
          <p:nvPr>
            <p:ph idx="4294967295" type="body"/>
          </p:nvPr>
        </p:nvSpPr>
        <p:spPr>
          <a:xfrm>
            <a:off x="4657450" y="3451825"/>
            <a:ext cx="3869400" cy="955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 sz="1600">
                <a:solidFill>
                  <a:srgbClr val="C55E4D"/>
                </a:solidFill>
              </a:rPr>
              <a:t>Particle-In-Cell</a:t>
            </a:r>
            <a:endParaRPr b="1" sz="1600">
              <a:solidFill>
                <a:srgbClr val="C55E4D"/>
              </a:solidFill>
            </a:endParaRPr>
          </a:p>
          <a:p>
            <a:pPr indent="-311150" lvl="0" marL="457200" rtl="0" algn="l">
              <a:spcBef>
                <a:spcPts val="800"/>
              </a:spcBef>
              <a:spcAft>
                <a:spcPts val="0"/>
              </a:spcAft>
              <a:buSzPts val="1300"/>
              <a:buFont typeface="Lustria"/>
              <a:buChar char="❖"/>
            </a:pPr>
            <a:r>
              <a:rPr b="0" lang="it" sz="1300">
                <a:latin typeface="Lustria"/>
                <a:ea typeface="Lustria"/>
                <a:cs typeface="Lustria"/>
                <a:sym typeface="Lustria"/>
              </a:rPr>
              <a:t>kinetic approach (skin depth / gyroradius)</a:t>
            </a:r>
            <a:endParaRPr b="0" sz="1300">
              <a:latin typeface="Lustria"/>
              <a:ea typeface="Lustria"/>
              <a:cs typeface="Lustria"/>
              <a:sym typeface="Lustria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Lustria"/>
              <a:buChar char="❖"/>
            </a:pPr>
            <a:r>
              <a:rPr b="0" lang="it" sz="1300">
                <a:latin typeface="Lustria"/>
                <a:ea typeface="Lustria"/>
                <a:cs typeface="Lustria"/>
                <a:sym typeface="Lustria"/>
              </a:rPr>
              <a:t>first-principle description</a:t>
            </a:r>
            <a:endParaRPr b="0" sz="1300">
              <a:latin typeface="Lustria"/>
              <a:ea typeface="Lustria"/>
              <a:cs typeface="Lustria"/>
              <a:sym typeface="Lustria"/>
            </a:endParaRPr>
          </a:p>
        </p:txBody>
      </p:sp>
      <p:cxnSp>
        <p:nvCxnSpPr>
          <p:cNvPr id="158" name="Google Shape;158;p28"/>
          <p:cNvCxnSpPr/>
          <p:nvPr/>
        </p:nvCxnSpPr>
        <p:spPr>
          <a:xfrm>
            <a:off x="641250" y="3362063"/>
            <a:ext cx="7861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 txBox="1"/>
          <p:nvPr>
            <p:ph type="title"/>
          </p:nvPr>
        </p:nvSpPr>
        <p:spPr>
          <a:xfrm>
            <a:off x="600082" y="617679"/>
            <a:ext cx="6013800" cy="7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None/>
            </a:pPr>
            <a:r>
              <a:rPr lang="it" sz="3300">
                <a:latin typeface="Merriweather"/>
                <a:ea typeface="Merriweather"/>
                <a:cs typeface="Merriweather"/>
                <a:sym typeface="Merriweather"/>
              </a:rPr>
              <a:t>gPLUTO</a:t>
            </a:r>
            <a:endParaRPr sz="33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4" name="Google Shape;164;p29"/>
          <p:cNvSpPr txBox="1"/>
          <p:nvPr/>
        </p:nvSpPr>
        <p:spPr>
          <a:xfrm>
            <a:off x="546075" y="2584613"/>
            <a:ext cx="4555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-2540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ustria"/>
              <a:buChar char="•"/>
            </a:pPr>
            <a:r>
              <a:rPr lang="it" sz="1500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Multi-algorithm</a:t>
            </a: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and </a:t>
            </a:r>
            <a:r>
              <a:rPr lang="it" sz="1500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multi-physics</a:t>
            </a: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framework</a:t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-2540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ustria"/>
              <a:buChar char="•"/>
            </a:pP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C++ parallel code (</a:t>
            </a:r>
            <a:r>
              <a:rPr lang="it" sz="1500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MPI</a:t>
            </a: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)</a:t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-26035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ustria"/>
              <a:buChar char="•"/>
            </a:pP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Open source</a:t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65" name="Google Shape;16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8174" y="185124"/>
            <a:ext cx="838198" cy="247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9649" y="26915"/>
            <a:ext cx="1802476" cy="484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38581" y="185113"/>
            <a:ext cx="598869" cy="2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41812" y="-11"/>
            <a:ext cx="1234174" cy="61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64313" y="0"/>
            <a:ext cx="537900" cy="5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64425" y="26925"/>
            <a:ext cx="484050" cy="48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95550" y="27263"/>
            <a:ext cx="484050" cy="483377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9"/>
          <p:cNvSpPr/>
          <p:nvPr/>
        </p:nvSpPr>
        <p:spPr>
          <a:xfrm>
            <a:off x="-875667" y="4319931"/>
            <a:ext cx="5400600" cy="2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593925" y="1531538"/>
            <a:ext cx="4459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chemeClr val="dk1"/>
                </a:solidFill>
                <a:highlight>
                  <a:srgbClr val="FFFF00"/>
                </a:highlight>
                <a:latin typeface="Lustria"/>
                <a:ea typeface="Lustria"/>
                <a:cs typeface="Lustria"/>
                <a:sym typeface="Lustria"/>
              </a:rPr>
              <a:t>Finite volume </a:t>
            </a:r>
            <a:r>
              <a:rPr lang="it" sz="1500">
                <a:solidFill>
                  <a:srgbClr val="FF0000"/>
                </a:solidFill>
                <a:highlight>
                  <a:srgbClr val="FFFF00"/>
                </a:highlight>
                <a:latin typeface="Lustria"/>
                <a:ea typeface="Lustria"/>
                <a:cs typeface="Lustria"/>
                <a:sym typeface="Lustria"/>
              </a:rPr>
              <a:t>shock-capturing</a:t>
            </a:r>
            <a:r>
              <a:rPr lang="it" sz="1500">
                <a:solidFill>
                  <a:schemeClr val="dk1"/>
                </a:solidFill>
                <a:highlight>
                  <a:srgbClr val="FFFF00"/>
                </a:highlight>
                <a:latin typeface="Lustria"/>
                <a:ea typeface="Lustria"/>
                <a:cs typeface="Lustria"/>
                <a:sym typeface="Lustria"/>
              </a:rPr>
              <a:t> code solving the hyperbolic/parabolic equations of gas and plasma dynamics in astrophysics 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600075" y="4600575"/>
            <a:ext cx="7944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Figures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Jet simulation; gPLUTO scaling 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(Rossazza et al. 2026).</a:t>
            </a:r>
            <a:endParaRPr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Bibliography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Mignone et al., 2007; 2012; Rossazza et al., 2026; Suriano et al., 2026b.</a:t>
            </a:r>
            <a:endParaRPr b="1"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75" name="Google Shape;175;p29" title="media1.mp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155575" y="904149"/>
            <a:ext cx="3335224" cy="333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/>
          <p:nvPr>
            <p:ph type="title"/>
          </p:nvPr>
        </p:nvSpPr>
        <p:spPr>
          <a:xfrm>
            <a:off x="600082" y="617679"/>
            <a:ext cx="6013800" cy="7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None/>
            </a:pPr>
            <a:r>
              <a:rPr lang="it" sz="3300">
                <a:latin typeface="Merriweather"/>
                <a:ea typeface="Merriweather"/>
                <a:cs typeface="Merriweather"/>
                <a:sym typeface="Merriweather"/>
              </a:rPr>
              <a:t>gPLUTO</a:t>
            </a:r>
            <a:endParaRPr sz="33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1" name="Google Shape;181;p30"/>
          <p:cNvSpPr txBox="1"/>
          <p:nvPr/>
        </p:nvSpPr>
        <p:spPr>
          <a:xfrm>
            <a:off x="546075" y="2584613"/>
            <a:ext cx="4555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-2540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ustria"/>
              <a:buChar char="•"/>
            </a:pPr>
            <a:r>
              <a:rPr lang="it" sz="1500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Multi-algorithm</a:t>
            </a: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and </a:t>
            </a:r>
            <a:r>
              <a:rPr lang="it" sz="1500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multi-physics</a:t>
            </a: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framework</a:t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-2540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ustria"/>
              <a:buChar char="•"/>
            </a:pP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C++ parallel code (</a:t>
            </a:r>
            <a:r>
              <a:rPr lang="it" sz="1500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MPI</a:t>
            </a: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)</a:t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-26035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ustria"/>
              <a:buChar char="•"/>
            </a:pP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Open source</a:t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-2540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ustria"/>
              <a:buChar char="•"/>
            </a:pP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GPU accelerated through </a:t>
            </a:r>
            <a:r>
              <a:rPr lang="it" sz="1500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OpenACC/OpenMP</a:t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82" name="Google Shape;18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55575" y="1303187"/>
            <a:ext cx="3388351" cy="3066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8174" y="185124"/>
            <a:ext cx="838198" cy="247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9649" y="26915"/>
            <a:ext cx="1802476" cy="484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38581" y="185113"/>
            <a:ext cx="598869" cy="2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41812" y="-11"/>
            <a:ext cx="1234174" cy="61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64313" y="0"/>
            <a:ext cx="537900" cy="5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64425" y="26925"/>
            <a:ext cx="484050" cy="48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95550" y="27263"/>
            <a:ext cx="484050" cy="483377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0"/>
          <p:cNvSpPr/>
          <p:nvPr/>
        </p:nvSpPr>
        <p:spPr>
          <a:xfrm>
            <a:off x="-875667" y="4319931"/>
            <a:ext cx="5400600" cy="2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593925" y="1531538"/>
            <a:ext cx="4459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chemeClr val="dk1"/>
                </a:solidFill>
                <a:highlight>
                  <a:srgbClr val="FFFF00"/>
                </a:highlight>
                <a:latin typeface="Lustria"/>
                <a:ea typeface="Lustria"/>
                <a:cs typeface="Lustria"/>
                <a:sym typeface="Lustria"/>
              </a:rPr>
              <a:t>Finite volume </a:t>
            </a:r>
            <a:r>
              <a:rPr lang="it" sz="1500">
                <a:solidFill>
                  <a:srgbClr val="FF0000"/>
                </a:solidFill>
                <a:highlight>
                  <a:srgbClr val="FFFF00"/>
                </a:highlight>
                <a:latin typeface="Lustria"/>
                <a:ea typeface="Lustria"/>
                <a:cs typeface="Lustria"/>
                <a:sym typeface="Lustria"/>
              </a:rPr>
              <a:t>shock-capturing</a:t>
            </a:r>
            <a:r>
              <a:rPr lang="it" sz="1500">
                <a:solidFill>
                  <a:schemeClr val="dk1"/>
                </a:solidFill>
                <a:highlight>
                  <a:srgbClr val="FFFF00"/>
                </a:highlight>
                <a:latin typeface="Lustria"/>
                <a:ea typeface="Lustria"/>
                <a:cs typeface="Lustria"/>
                <a:sym typeface="Lustria"/>
              </a:rPr>
              <a:t> code solving the hyperbolic/parabolic equations of gas and plasma dynamics in astrophysics 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600075" y="4600575"/>
            <a:ext cx="7944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Figures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Jet simulation; gPLUTO scaling 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(Rossazza et al. 2026).</a:t>
            </a:r>
            <a:endParaRPr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Bibliography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Mignone et al., 2007; 2012; Rossazza et al., 2026; Suriano et al., 2026b.</a:t>
            </a:r>
            <a:endParaRPr b="1"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/>
          <p:nvPr>
            <p:ph type="title"/>
          </p:nvPr>
        </p:nvSpPr>
        <p:spPr>
          <a:xfrm>
            <a:off x="599875" y="691575"/>
            <a:ext cx="4543500" cy="846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100">
                <a:latin typeface="Merriweather"/>
                <a:ea typeface="Merriweather"/>
                <a:cs typeface="Merriweather"/>
                <a:sym typeface="Merriweather"/>
              </a:rPr>
              <a:t>Particles in gPLUTO</a:t>
            </a:r>
            <a:endParaRPr sz="31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600075" y="4600575"/>
            <a:ext cx="7944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Figures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RMHD+LP simulation;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scaling 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(Suriano et al., 2026b)</a:t>
            </a:r>
            <a:endParaRPr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Bibliography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Suriano et al., 2026b.</a:t>
            </a:r>
            <a:endParaRPr sz="13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8174" y="185124"/>
            <a:ext cx="838198" cy="247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9649" y="26915"/>
            <a:ext cx="1802476" cy="484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38581" y="185113"/>
            <a:ext cx="598869" cy="2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41812" y="-11"/>
            <a:ext cx="1234174" cy="61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64313" y="0"/>
            <a:ext cx="537900" cy="5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64425" y="26925"/>
            <a:ext cx="484050" cy="48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95550" y="27263"/>
            <a:ext cx="484050" cy="483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899650" y="657825"/>
            <a:ext cx="3603400" cy="392255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1"/>
          <p:cNvSpPr/>
          <p:nvPr/>
        </p:nvSpPr>
        <p:spPr>
          <a:xfrm>
            <a:off x="640950" y="1240325"/>
            <a:ext cx="4176300" cy="1076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19050">
            <a:solidFill>
              <a:srgbClr val="4D32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Hybrid frameworks are </a:t>
            </a:r>
            <a:r>
              <a:rPr b="1"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scalable</a:t>
            </a:r>
            <a:r>
              <a:rPr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 models that can capture </a:t>
            </a:r>
            <a:r>
              <a:rPr b="1"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kinetic</a:t>
            </a:r>
            <a:r>
              <a:rPr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 processes. They </a:t>
            </a:r>
            <a:r>
              <a:rPr b="1"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bridge the gap</a:t>
            </a:r>
            <a:r>
              <a:rPr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 between MHD and PIC.</a:t>
            </a:r>
            <a:endParaRPr sz="1500">
              <a:solidFill>
                <a:srgbClr val="4D3245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/>
          <p:nvPr>
            <p:ph type="title"/>
          </p:nvPr>
        </p:nvSpPr>
        <p:spPr>
          <a:xfrm>
            <a:off x="599875" y="691575"/>
            <a:ext cx="4543500" cy="846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100">
                <a:latin typeface="Merriweather"/>
                <a:ea typeface="Merriweather"/>
                <a:cs typeface="Merriweather"/>
                <a:sym typeface="Merriweather"/>
              </a:rPr>
              <a:t>Particles in gPLUTO</a:t>
            </a:r>
            <a:endParaRPr sz="31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600075" y="4600575"/>
            <a:ext cx="7944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Figures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RMHD+LP simulation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; 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scaling 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(Suriano et al., 2026b)</a:t>
            </a:r>
            <a:endParaRPr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Bibliography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Suriano et al., 2026b.</a:t>
            </a:r>
            <a:endParaRPr sz="13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640950" y="1240325"/>
            <a:ext cx="4176300" cy="1076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19050">
            <a:solidFill>
              <a:srgbClr val="4D32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Hybrid frameworks </a:t>
            </a:r>
            <a:r>
              <a:rPr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are </a:t>
            </a:r>
            <a:r>
              <a:rPr b="1"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scalable</a:t>
            </a:r>
            <a:r>
              <a:rPr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 models that can capture </a:t>
            </a:r>
            <a:r>
              <a:rPr b="1"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kinetic</a:t>
            </a:r>
            <a:r>
              <a:rPr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 processes. They </a:t>
            </a:r>
            <a:r>
              <a:rPr b="1"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bridge the gap</a:t>
            </a:r>
            <a:r>
              <a:rPr lang="it" sz="1500">
                <a:solidFill>
                  <a:srgbClr val="4D3245"/>
                </a:solidFill>
                <a:latin typeface="Lustria"/>
                <a:ea typeface="Lustria"/>
                <a:cs typeface="Lustria"/>
                <a:sym typeface="Lustria"/>
              </a:rPr>
              <a:t> between MHD and PIC.</a:t>
            </a:r>
            <a:endParaRPr sz="1500">
              <a:solidFill>
                <a:srgbClr val="4D3245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215" name="Google Shape;21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8174" y="185124"/>
            <a:ext cx="838198" cy="247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9649" y="26915"/>
            <a:ext cx="1802476" cy="484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38581" y="185113"/>
            <a:ext cx="598869" cy="2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41812" y="-11"/>
            <a:ext cx="1234174" cy="61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64313" y="0"/>
            <a:ext cx="537900" cy="5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64425" y="26925"/>
            <a:ext cx="484050" cy="48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95550" y="27263"/>
            <a:ext cx="484050" cy="483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899650" y="657825"/>
            <a:ext cx="3603400" cy="3922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2" title="Screenshot from 2026-05-28 15-53-52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76025" y="2381162"/>
            <a:ext cx="3106151" cy="215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"/>
          <p:cNvSpPr txBox="1"/>
          <p:nvPr>
            <p:ph type="title"/>
          </p:nvPr>
        </p:nvSpPr>
        <p:spPr>
          <a:xfrm>
            <a:off x="599875" y="691575"/>
            <a:ext cx="7944000" cy="846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300">
                <a:latin typeface="Merriweather"/>
                <a:ea typeface="Merriweather"/>
                <a:cs typeface="Merriweather"/>
                <a:sym typeface="Merriweather"/>
              </a:rPr>
              <a:t>Lagrangian Particles</a:t>
            </a:r>
            <a:endParaRPr sz="33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29" name="Google Shape;229;p33"/>
          <p:cNvSpPr txBox="1"/>
          <p:nvPr/>
        </p:nvSpPr>
        <p:spPr>
          <a:xfrm>
            <a:off x="600075" y="4600575"/>
            <a:ext cx="7944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Video: 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Reconnection for 1 CR 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(credit to M. Fumero). </a:t>
            </a:r>
            <a:endParaRPr b="1"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Bibliography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Vaidya et al. 2018; Mukherjee et al., 2021; Suriano et al, 2026b.</a:t>
            </a:r>
            <a:endParaRPr sz="13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600075" y="1359550"/>
            <a:ext cx="3782400" cy="3114900"/>
          </a:xfrm>
          <a:prstGeom prst="roundRect">
            <a:avLst>
              <a:gd fmla="val 14027" name="adj"/>
            </a:avLst>
          </a:prstGeom>
          <a:solidFill>
            <a:srgbClr val="B6BCCE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b="1" lang="it" sz="1500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Regime</a:t>
            </a: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: particle gyroradius &lt;&lt; cell size.</a:t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it" sz="1500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Approach</a:t>
            </a: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: Sub-grid Lagrangian. The LP is a </a:t>
            </a:r>
            <a:r>
              <a:rPr b="1"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distribution</a:t>
            </a: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of NTPs.</a:t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b="1" lang="it" sz="1500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Fokker-Planck evolution</a:t>
            </a: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informed by the in situ fluid state.</a:t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b="1" lang="it" sz="1500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Physics</a:t>
            </a: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: adiabatic &amp; radiative cooling, diffusive shock acceleration, magnetic reconnection, beaming. </a:t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b="1" lang="it" sz="1500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Development status</a:t>
            </a:r>
            <a:r>
              <a:rPr lang="it" sz="150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: ready and updated.</a:t>
            </a:r>
            <a:endParaRPr sz="150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231" name="Google Shape;231;p33" title="Particle Spectra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4875" y="1989950"/>
            <a:ext cx="4078998" cy="1854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 txBox="1"/>
          <p:nvPr>
            <p:ph type="title"/>
          </p:nvPr>
        </p:nvSpPr>
        <p:spPr>
          <a:xfrm>
            <a:off x="525476" y="691572"/>
            <a:ext cx="8018400" cy="846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3300">
                <a:latin typeface="Merriweather"/>
                <a:ea typeface="Merriweather"/>
                <a:cs typeface="Merriweather"/>
                <a:sym typeface="Merriweather"/>
              </a:rPr>
              <a:t>Cosmic Rays</a:t>
            </a:r>
            <a:endParaRPr sz="33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600075" y="4600575"/>
            <a:ext cx="7944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Figure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CRs around plasmoids 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(credit to E. Lopresti)</a:t>
            </a:r>
            <a:endParaRPr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Bibliography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Mignone et al. 2018; Zhung et al., 2025.</a:t>
            </a:r>
            <a:endParaRPr b="1" sz="1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4822075" y="752725"/>
            <a:ext cx="3721800" cy="3730200"/>
          </a:xfrm>
          <a:prstGeom prst="roundRect">
            <a:avLst>
              <a:gd fmla="val 14027" name="adj"/>
            </a:avLst>
          </a:prstGeom>
          <a:solidFill>
            <a:srgbClr val="D1BFDF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Regime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: particle gyroradius &gt; cell size.</a:t>
            </a:r>
            <a:endParaRPr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Approach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: single fluid thermal plasma (MHD) + collisionless NTPs (PIC). The CR is a cloud of </a:t>
            </a:r>
            <a:r>
              <a:rPr b="1"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physical particles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.</a:t>
            </a:r>
            <a:endParaRPr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EoM 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of charged particles, informed by fluid conditions.</a:t>
            </a:r>
            <a:endParaRPr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Physics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: feedback (future development).</a:t>
            </a:r>
            <a:endParaRPr b="1">
              <a:solidFill>
                <a:srgbClr val="C55E4D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Status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: verified on test problems. Parallel scaling and GPU acceleration are being tested on HPC clusters.</a:t>
            </a:r>
            <a:endParaRPr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239" name="Google Shape;23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475" y="1693400"/>
            <a:ext cx="4172874" cy="184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5"/>
          <p:cNvSpPr txBox="1"/>
          <p:nvPr>
            <p:ph type="title"/>
          </p:nvPr>
        </p:nvSpPr>
        <p:spPr>
          <a:xfrm>
            <a:off x="525476" y="691572"/>
            <a:ext cx="8018400" cy="846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4100">
                <a:latin typeface="Merriweather"/>
                <a:ea typeface="Merriweather"/>
                <a:cs typeface="Merriweather"/>
                <a:sym typeface="Merriweather"/>
              </a:rPr>
              <a:t>Ray-tracing / VLBI-PLUTO </a:t>
            </a:r>
            <a:endParaRPr sz="41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45" name="Google Shape;24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7925" y="274750"/>
            <a:ext cx="1145951" cy="1050701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6" name="Google Shape;246;p35"/>
          <p:cNvSpPr txBox="1"/>
          <p:nvPr/>
        </p:nvSpPr>
        <p:spPr>
          <a:xfrm>
            <a:off x="600075" y="4600575"/>
            <a:ext cx="7944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Figure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</a:t>
            </a:r>
            <a:r>
              <a:rPr i="1"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RMHD jet as if observed </a:t>
            </a:r>
            <a:r>
              <a:rPr lang="it" sz="1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(credit to L. Ricci).</a:t>
            </a:r>
            <a:endParaRPr sz="13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247" name="Google Shape;24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4" y="1382837"/>
            <a:ext cx="2187082" cy="166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60086" y="1605387"/>
            <a:ext cx="1658294" cy="139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59400" y="2995625"/>
            <a:ext cx="1899475" cy="15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11462" y="3118262"/>
            <a:ext cx="1606924" cy="1351266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5"/>
          <p:cNvSpPr txBox="1"/>
          <p:nvPr/>
        </p:nvSpPr>
        <p:spPr>
          <a:xfrm>
            <a:off x="7080350" y="1646188"/>
            <a:ext cx="4125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rgbClr val="4A86E8"/>
                </a:solidFill>
                <a:latin typeface="Lustria"/>
                <a:ea typeface="Lustria"/>
                <a:cs typeface="Lustria"/>
                <a:sym typeface="Lustria"/>
              </a:rPr>
              <a:t>A</a:t>
            </a:r>
            <a:endParaRPr sz="1500">
              <a:solidFill>
                <a:srgbClr val="4A86E8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52" name="Google Shape;252;p35"/>
          <p:cNvSpPr txBox="1"/>
          <p:nvPr/>
        </p:nvSpPr>
        <p:spPr>
          <a:xfrm>
            <a:off x="4982500" y="3211075"/>
            <a:ext cx="2077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rgbClr val="E69138"/>
                </a:solidFill>
                <a:latin typeface="Lustria"/>
                <a:ea typeface="Lustria"/>
                <a:cs typeface="Lustria"/>
                <a:sym typeface="Lustria"/>
              </a:rPr>
              <a:t>B</a:t>
            </a:r>
            <a:endParaRPr sz="1500">
              <a:solidFill>
                <a:srgbClr val="E69138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53" name="Google Shape;253;p35"/>
          <p:cNvSpPr txBox="1"/>
          <p:nvPr/>
        </p:nvSpPr>
        <p:spPr>
          <a:xfrm>
            <a:off x="7059700" y="3063425"/>
            <a:ext cx="5052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rgbClr val="FF0000"/>
                </a:solidFill>
                <a:latin typeface="Lustria"/>
                <a:ea typeface="Lustria"/>
                <a:cs typeface="Lustria"/>
                <a:sym typeface="Lustria"/>
              </a:rPr>
              <a:t>C</a:t>
            </a:r>
            <a:endParaRPr sz="1500">
              <a:solidFill>
                <a:srgbClr val="FF0000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600175" y="1497050"/>
            <a:ext cx="3906600" cy="3069300"/>
          </a:xfrm>
          <a:prstGeom prst="roundRect">
            <a:avLst>
              <a:gd fmla="val 7944" name="adj"/>
            </a:avLst>
          </a:prstGeom>
          <a:solidFill>
            <a:srgbClr val="E9C1BA"/>
          </a:solidFill>
          <a:ln cap="flat" cmpd="sng" w="19050">
            <a:solidFill>
              <a:srgbClr val="C55E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Goal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: 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direct comparison between simulations and observations.</a:t>
            </a:r>
            <a:endParaRPr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Current development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: </a:t>
            </a:r>
            <a:r>
              <a:rPr b="1"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ray-tracing code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to project a 3D simulation onto the 2D plane of the sky </a:t>
            </a:r>
            <a:endParaRPr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Physics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: beaming, optically thin and thick emission.</a:t>
            </a:r>
            <a:endParaRPr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  <a:p>
            <a:pPr indent="0" lvl="0" marL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>
                <a:solidFill>
                  <a:srgbClr val="C55E4D"/>
                </a:solidFill>
                <a:latin typeface="Lustria"/>
                <a:ea typeface="Lustria"/>
                <a:cs typeface="Lustria"/>
                <a:sym typeface="Lustria"/>
              </a:rPr>
              <a:t>Future prospects: </a:t>
            </a:r>
            <a:r>
              <a:rPr b="1"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VLBI-PLUTO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= tool to r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econstruct 2D emission maps </a:t>
            </a:r>
            <a:r>
              <a:rPr b="1" i="1"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as if they were observed</a:t>
            </a:r>
            <a:r>
              <a:rPr lang="it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by the desired VLBI array.</a:t>
            </a:r>
            <a:endParaRPr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C1BA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>
            <p:ph type="title"/>
          </p:nvPr>
        </p:nvSpPr>
        <p:spPr>
          <a:xfrm>
            <a:off x="1199225" y="1500000"/>
            <a:ext cx="7382100" cy="2143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4100">
                <a:latin typeface="Merriweather"/>
                <a:ea typeface="Merriweather"/>
                <a:cs typeface="Merriweather"/>
                <a:sym typeface="Merriweather"/>
              </a:rPr>
              <a:t>Thank you! </a:t>
            </a:r>
            <a:endParaRPr sz="41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ronicleVTI">
  <a:themeElements>
    <a:clrScheme name="ChronicleVTI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