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0"/>
  </p:notesMasterIdLst>
  <p:sldIdLst>
    <p:sldId id="257" r:id="rId4"/>
    <p:sldId id="308" r:id="rId5"/>
    <p:sldId id="310" r:id="rId6"/>
    <p:sldId id="314" r:id="rId7"/>
    <p:sldId id="317" r:id="rId8"/>
    <p:sldId id="320" r:id="rId9"/>
    <p:sldId id="321" r:id="rId10"/>
    <p:sldId id="315" r:id="rId11"/>
    <p:sldId id="261" r:id="rId12"/>
    <p:sldId id="262" r:id="rId13"/>
    <p:sldId id="263" r:id="rId14"/>
    <p:sldId id="264" r:id="rId15"/>
    <p:sldId id="265" r:id="rId16"/>
    <p:sldId id="322" r:id="rId17"/>
    <p:sldId id="304" r:id="rId18"/>
    <p:sldId id="311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5CED8-063B-493F-BB56-889285CC11D6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D7B94D-8F8B-46AF-BC70-9266EFFC681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2607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BC42F9-4AF0-4ACF-953F-EC6B984F5D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34F5EA2-3653-49F2-9D78-F54445C25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D81533-486F-400D-9F0F-5C79AF8E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327CB0-30C2-4EA6-A9ED-C0026E992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682287-7557-4754-A236-795978FFE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9158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0CAE21-B6C7-49BC-986D-BAC36BB3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300CBE-1CFE-410E-A4F0-EDBE28D12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A4A789-A476-4083-B929-CCE1C6FAB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415C9E-CD81-4116-9FDA-F31608C6E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C05BFC-ECE6-412D-AB04-0A873EE60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728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E26DDB-1E19-4BED-8187-636F64B73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5FB9C65-1F25-4A22-A611-F0A009FFAB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92B489D-F699-40C6-A0B9-C4C280401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12066AF-E923-4F61-92AB-350A2A510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015563-99C3-4C05-A0C0-D8936175C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5655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D535A2-6E6E-473D-8CE4-29DF5FF10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FD650F9-3346-41B2-B0C3-ED4CC0ADC7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9ED3695-11F6-4B70-BE73-E556E2832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AF18D34-CAFA-4CF8-855A-3B734ED7B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6912F2-03C4-4C23-AF15-E67BC9647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45C0BA-F09F-448D-BBB5-79F3AFCC7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549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D0ECA8-9BEE-4890-B088-1C2E0D83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5F805AC-5038-497F-977C-125A8007CE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1532DE2-84BD-4548-B975-9B87BFE7D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53772A2-EE8B-4E0D-BFE5-1F000BC8CE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E7B15B0-E12C-478D-A233-D11F690A8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E0FDEA6-3CB4-4F19-8625-862963904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F252768-13CD-4431-B645-F47902120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036A47-4A3B-41C4-B385-180706B4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5161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F5D768-C6A1-4808-AB76-AAB8156D3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336E2E8-83F1-41F3-BD44-DAAACB874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0760E7A-4EF1-4A79-994F-ECA507C2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E915DFD-91DA-47C9-AE7C-8B95C82AA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5147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A4BACCD-72A9-4EB8-BA7E-2A5C29798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81ACE8F-376A-40E6-9A14-37FC13BD1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C0E7B6F-166B-40B4-AFF7-BAB4D6B6C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716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C5E1B5-69D4-480B-A601-01A62EF15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2AEBD3-6EF4-4144-80A6-D2EB782C6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C39DFC-2D9B-448F-B576-FFAFAA659F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49CBB96-8C04-49B6-BCE0-F4A96EFA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2D87279-ED18-4FE2-B171-631CE7FF4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4730DE-0B9D-42F5-B335-57AD39305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5334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93B826-09CA-45C1-935E-10AFCFC1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1F5015A-22A3-4B0E-A2E6-107F93302F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FD0A51-1D0E-45BA-BB70-55A98C9A8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1EE714A-D421-453D-842F-18DB0444D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985A87-F0C6-448A-93EF-432703214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2A1515B-3DDB-4AE6-ABC1-1FA4E138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8640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028318-E7FB-4546-B39F-98413A941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18A5D11-9E21-417D-9093-BDE7C9C95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FF0AE1-1FDE-495F-BDD1-29C55E758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5F7857-0911-4FC8-91C0-78CD5E3A6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F18BBB-FD53-42EF-B510-06238DDA6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633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9197829-508E-4438-B9FF-BEC890C35D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EC97BBB-B0A9-447C-B680-E6A223C9F3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AD8072-9FEE-4F9C-989B-C91AD259C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2303EC-4382-4DCC-B747-100CE8F0A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F2F1A0-84B8-4C17-A980-080E07E0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530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92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779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761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076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371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103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718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827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945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3582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6220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" type="title">
  <p:cSld name="Title &amp; Subtitle">
    <p:bg>
      <p:bgPr>
        <a:solidFill>
          <a:srgbClr val="222222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Google Shape;11;p29"/>
          <p:cNvCxnSpPr/>
          <p:nvPr/>
        </p:nvCxnSpPr>
        <p:spPr>
          <a:xfrm rot="10800000" flipH="1">
            <a:off x="381000" y="4317816"/>
            <a:ext cx="11430000" cy="185"/>
          </a:xfrm>
          <a:prstGeom prst="straightConnector1">
            <a:avLst/>
          </a:prstGeom>
          <a:noFill/>
          <a:ln w="381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12" name="Google Shape;12;p29"/>
          <p:cNvSpPr txBox="1">
            <a:spLocks noGrp="1"/>
          </p:cNvSpPr>
          <p:nvPr>
            <p:ph type="title"/>
          </p:nvPr>
        </p:nvSpPr>
        <p:spPr>
          <a:xfrm>
            <a:off x="381000" y="4518422"/>
            <a:ext cx="11430000" cy="1902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0"/>
              <a:buFont typeface="Arial"/>
              <a:buNone/>
              <a:defRPr sz="11953"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9"/>
          <p:cNvSpPr txBox="1">
            <a:spLocks noGrp="1"/>
          </p:cNvSpPr>
          <p:nvPr>
            <p:ph type="body" idx="1"/>
          </p:nvPr>
        </p:nvSpPr>
        <p:spPr>
          <a:xfrm>
            <a:off x="381000" y="3000375"/>
            <a:ext cx="11430000" cy="126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321457" lvl="0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4" name="Google Shape;14;p29"/>
          <p:cNvSpPr txBox="1">
            <a:spLocks noGrp="1"/>
          </p:cNvSpPr>
          <p:nvPr>
            <p:ph type="sldNum" idx="12"/>
          </p:nvPr>
        </p:nvSpPr>
        <p:spPr>
          <a:xfrm>
            <a:off x="11432287" y="303609"/>
            <a:ext cx="381467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482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 type="tx">
  <p:cSld name="Title &amp; Bullets">
    <p:bg>
      <p:bgPr>
        <a:solidFill>
          <a:srgbClr val="222222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0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7" name="Google Shape;17;p30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0"/>
          <p:cNvSpPr txBox="1">
            <a:spLocks noGrp="1"/>
          </p:cNvSpPr>
          <p:nvPr>
            <p:ph type="body" idx="2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9" name="Google Shape;19;p30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86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 Alt">
  <p:cSld name="Title &amp; Bullets Al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1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22" name="Google Shape;22;p31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1"/>
          <p:cNvSpPr txBox="1">
            <a:spLocks noGrp="1"/>
          </p:cNvSpPr>
          <p:nvPr>
            <p:ph type="body" idx="2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24" name="Google Shape;24;p31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645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1_Title &amp; Bullets">
    <p:bg>
      <p:bgPr>
        <a:solidFill>
          <a:srgbClr val="22222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2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27" name="Google Shape;27;p32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body" idx="2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29" name="Google Shape;29;p32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428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3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3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755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bg>
      <p:bgPr>
        <a:solidFill>
          <a:srgbClr val="22222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>
            <a:spLocks noGrp="1"/>
          </p:cNvSpPr>
          <p:nvPr>
            <p:ph type="pic" idx="2"/>
          </p:nvPr>
        </p:nvSpPr>
        <p:spPr>
          <a:xfrm>
            <a:off x="6248791" y="857250"/>
            <a:ext cx="6980116" cy="5777508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34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59055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body" idx="3"/>
          </p:nvPr>
        </p:nvSpPr>
        <p:spPr>
          <a:xfrm>
            <a:off x="381000" y="1928812"/>
            <a:ext cx="59055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1pPr>
            <a:lvl2pPr marL="642915" lvl="1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2pPr>
            <a:lvl3pPr marL="964372" lvl="2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3pPr>
            <a:lvl4pPr marL="1285829" lvl="3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4pPr>
            <a:lvl5pPr marL="1607287" lvl="4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28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- Centre">
  <p:cSld name="Title - Centre">
    <p:bg>
      <p:bgPr>
        <a:solidFill>
          <a:srgbClr val="22222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381000" y="2839641"/>
            <a:ext cx="11430000" cy="3178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0"/>
              <a:buFont typeface="Arial"/>
              <a:buNone/>
              <a:defRPr sz="11953"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sldNum" idx="12"/>
          </p:nvPr>
        </p:nvSpPr>
        <p:spPr>
          <a:xfrm>
            <a:off x="11432287" y="303609"/>
            <a:ext cx="381467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977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Horizontal">
  <p:cSld name="Photo - Horizontal">
    <p:bg>
      <p:bgPr>
        <a:solidFill>
          <a:srgbClr val="22222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6"/>
          <p:cNvSpPr>
            <a:spLocks noGrp="1"/>
          </p:cNvSpPr>
          <p:nvPr>
            <p:ph type="pic" idx="2"/>
          </p:nvPr>
        </p:nvSpPr>
        <p:spPr>
          <a:xfrm>
            <a:off x="-857250" y="-8930"/>
            <a:ext cx="13888730" cy="6875859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45" name="Google Shape;45;p36"/>
          <p:cNvCxnSpPr/>
          <p:nvPr/>
        </p:nvCxnSpPr>
        <p:spPr>
          <a:xfrm rot="10800000" flipH="1">
            <a:off x="381000" y="4317816"/>
            <a:ext cx="11430000" cy="185"/>
          </a:xfrm>
          <a:prstGeom prst="straightConnector1">
            <a:avLst/>
          </a:prstGeom>
          <a:noFill/>
          <a:ln w="381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46" name="Google Shape;46;p36"/>
          <p:cNvSpPr txBox="1">
            <a:spLocks noGrp="1"/>
          </p:cNvSpPr>
          <p:nvPr>
            <p:ph type="title"/>
          </p:nvPr>
        </p:nvSpPr>
        <p:spPr>
          <a:xfrm>
            <a:off x="381000" y="4518422"/>
            <a:ext cx="11430000" cy="1902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0"/>
              <a:buFont typeface="Arial"/>
              <a:buNone/>
              <a:defRPr sz="11953"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1"/>
          </p:nvPr>
        </p:nvSpPr>
        <p:spPr>
          <a:xfrm>
            <a:off x="381000" y="3000375"/>
            <a:ext cx="11430000" cy="126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321457" lvl="0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sldNum" idx="12"/>
          </p:nvPr>
        </p:nvSpPr>
        <p:spPr>
          <a:xfrm>
            <a:off x="11432287" y="303609"/>
            <a:ext cx="381467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461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Subtitle Alt">
  <p:cSld name="Title &amp; Subtitle Al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0" name="Google Shape;50;p37"/>
          <p:cNvCxnSpPr/>
          <p:nvPr/>
        </p:nvCxnSpPr>
        <p:spPr>
          <a:xfrm rot="10800000" flipH="1">
            <a:off x="381000" y="4317816"/>
            <a:ext cx="11430000" cy="185"/>
          </a:xfrm>
          <a:prstGeom prst="straightConnector1">
            <a:avLst/>
          </a:prstGeom>
          <a:noFill/>
          <a:ln w="381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51" name="Google Shape;51;p37"/>
          <p:cNvSpPr txBox="1">
            <a:spLocks noGrp="1"/>
          </p:cNvSpPr>
          <p:nvPr>
            <p:ph type="title"/>
          </p:nvPr>
        </p:nvSpPr>
        <p:spPr>
          <a:xfrm>
            <a:off x="381000" y="4518422"/>
            <a:ext cx="11430000" cy="1902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0"/>
              <a:buFont typeface="Arial"/>
              <a:buNone/>
              <a:defRPr sz="11953"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body" idx="1"/>
          </p:nvPr>
        </p:nvSpPr>
        <p:spPr>
          <a:xfrm>
            <a:off x="381000" y="3000375"/>
            <a:ext cx="11430000" cy="126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321457" lvl="0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11401743" y="294680"/>
            <a:ext cx="381467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896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Vertical">
  <p:cSld name="Photo - Vertical">
    <p:bg>
      <p:bgPr>
        <a:solidFill>
          <a:srgbClr val="22222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38"/>
          <p:cNvCxnSpPr/>
          <p:nvPr/>
        </p:nvCxnSpPr>
        <p:spPr>
          <a:xfrm rot="10800000" flipH="1">
            <a:off x="5524500" y="4317899"/>
            <a:ext cx="6286500" cy="102"/>
          </a:xfrm>
          <a:prstGeom prst="straightConnector1">
            <a:avLst/>
          </a:prstGeom>
          <a:noFill/>
          <a:ln w="381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56" name="Google Shape;56;p38"/>
          <p:cNvSpPr>
            <a:spLocks noGrp="1"/>
          </p:cNvSpPr>
          <p:nvPr>
            <p:ph type="pic" idx="2"/>
          </p:nvPr>
        </p:nvSpPr>
        <p:spPr>
          <a:xfrm>
            <a:off x="-952500" y="-8930"/>
            <a:ext cx="8307092" cy="6875859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38"/>
          <p:cNvSpPr txBox="1">
            <a:spLocks noGrp="1"/>
          </p:cNvSpPr>
          <p:nvPr>
            <p:ph type="title"/>
          </p:nvPr>
        </p:nvSpPr>
        <p:spPr>
          <a:xfrm>
            <a:off x="5524500" y="4518422"/>
            <a:ext cx="6286500" cy="1902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0"/>
              <a:buFont typeface="Arial"/>
              <a:buNone/>
              <a:defRPr sz="11953"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8"/>
          <p:cNvSpPr txBox="1">
            <a:spLocks noGrp="1"/>
          </p:cNvSpPr>
          <p:nvPr>
            <p:ph type="body" idx="1"/>
          </p:nvPr>
        </p:nvSpPr>
        <p:spPr>
          <a:xfrm>
            <a:off x="5524500" y="3000375"/>
            <a:ext cx="6286500" cy="1268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321457" lvl="0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64372" lvl="2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285829" lvl="3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607287" lvl="4" indent="-160729" algn="l">
              <a:lnSpc>
                <a:spcPct val="80000"/>
              </a:lnSpc>
              <a:spcBef>
                <a:spcPts val="1617"/>
              </a:spcBef>
              <a:spcAft>
                <a:spcPts val="0"/>
              </a:spcAft>
              <a:buClr>
                <a:srgbClr val="A6AAA9"/>
              </a:buClr>
              <a:buSzPts val="5400"/>
              <a:buFont typeface="Arial"/>
              <a:buNone/>
              <a:defRPr sz="3797" cap="none">
                <a:solidFill>
                  <a:srgbClr val="A6AAA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59" name="Google Shape;59;p38"/>
          <p:cNvSpPr txBox="1">
            <a:spLocks noGrp="1"/>
          </p:cNvSpPr>
          <p:nvPr>
            <p:ph type="sldNum" idx="12"/>
          </p:nvPr>
        </p:nvSpPr>
        <p:spPr>
          <a:xfrm>
            <a:off x="11432287" y="303609"/>
            <a:ext cx="381467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568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1_Title, Bullets &amp; Photo">
    <p:bg>
      <p:bgPr>
        <a:solidFill>
          <a:srgbClr val="22222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62" name="Google Shape;62;p39"/>
          <p:cNvSpPr>
            <a:spLocks noGrp="1"/>
          </p:cNvSpPr>
          <p:nvPr>
            <p:ph type="pic" idx="2"/>
          </p:nvPr>
        </p:nvSpPr>
        <p:spPr>
          <a:xfrm>
            <a:off x="6248791" y="857250"/>
            <a:ext cx="6980116" cy="5777508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39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59055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9"/>
          <p:cNvSpPr txBox="1">
            <a:spLocks noGrp="1"/>
          </p:cNvSpPr>
          <p:nvPr>
            <p:ph type="body" idx="3"/>
          </p:nvPr>
        </p:nvSpPr>
        <p:spPr>
          <a:xfrm>
            <a:off x="381000" y="1928812"/>
            <a:ext cx="59055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1pPr>
            <a:lvl2pPr marL="642915" lvl="1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2pPr>
            <a:lvl3pPr marL="964372" lvl="2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3pPr>
            <a:lvl4pPr marL="1285829" lvl="3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4pPr>
            <a:lvl5pPr marL="1607287" lvl="4" indent="-291989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2940"/>
              <a:buChar char="▸"/>
              <a:defRPr sz="1969"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20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bg>
      <p:bgPr>
        <a:solidFill>
          <a:srgbClr val="222222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68" name="Google Shape;68;p40"/>
          <p:cNvSpPr txBox="1">
            <a:spLocks noGrp="1"/>
          </p:cNvSpPr>
          <p:nvPr>
            <p:ph type="body" idx="2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90"/>
              <a:buChar char="▸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69" name="Google Shape;69;p40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31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3 Up">
  <p:cSld name="Photo - 3 Up">
    <p:bg>
      <p:bgPr>
        <a:solidFill>
          <a:srgbClr val="22222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1"/>
          <p:cNvSpPr>
            <a:spLocks noGrp="1"/>
          </p:cNvSpPr>
          <p:nvPr>
            <p:ph type="pic" idx="2"/>
          </p:nvPr>
        </p:nvSpPr>
        <p:spPr>
          <a:xfrm>
            <a:off x="5121714" y="-63847"/>
            <a:ext cx="8048626" cy="35464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1"/>
          <p:cNvSpPr>
            <a:spLocks noGrp="1"/>
          </p:cNvSpPr>
          <p:nvPr>
            <p:ph type="pic" idx="3"/>
          </p:nvPr>
        </p:nvSpPr>
        <p:spPr>
          <a:xfrm>
            <a:off x="5548797" y="3277195"/>
            <a:ext cx="7190406" cy="3670102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41"/>
          <p:cNvSpPr>
            <a:spLocks noGrp="1"/>
          </p:cNvSpPr>
          <p:nvPr>
            <p:ph type="pic" idx="4"/>
          </p:nvPr>
        </p:nvSpPr>
        <p:spPr>
          <a:xfrm>
            <a:off x="-952500" y="-8930"/>
            <a:ext cx="8307092" cy="6875859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41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799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rgbClr val="222222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2"/>
          <p:cNvSpPr/>
          <p:nvPr/>
        </p:nvSpPr>
        <p:spPr>
          <a:xfrm>
            <a:off x="440531" y="1660922"/>
            <a:ext cx="11310938" cy="367679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endParaRPr sz="1969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2"/>
          <p:cNvSpPr txBox="1">
            <a:spLocks noGrp="1"/>
          </p:cNvSpPr>
          <p:nvPr>
            <p:ph type="body" idx="1"/>
          </p:nvPr>
        </p:nvSpPr>
        <p:spPr>
          <a:xfrm>
            <a:off x="833438" y="2044898"/>
            <a:ext cx="10525125" cy="912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00"/>
              <a:buFont typeface="Arial"/>
              <a:buNone/>
              <a:defRPr sz="6609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78" name="Google Shape;78;p42"/>
          <p:cNvSpPr txBox="1">
            <a:spLocks noGrp="1"/>
          </p:cNvSpPr>
          <p:nvPr>
            <p:ph type="body" idx="2"/>
          </p:nvPr>
        </p:nvSpPr>
        <p:spPr>
          <a:xfrm>
            <a:off x="381000" y="5476875"/>
            <a:ext cx="11430000" cy="62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321457" lvl="0" indent="-160729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6000"/>
              <a:buFont typeface="Arial"/>
              <a:buNone/>
              <a:defRPr sz="4219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79" name="Google Shape;79;p42"/>
          <p:cNvSpPr txBox="1">
            <a:spLocks noGrp="1"/>
          </p:cNvSpPr>
          <p:nvPr>
            <p:ph type="body" idx="3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49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Alt">
  <p:cSld name="Quote Alt">
    <p:bg>
      <p:bgPr>
        <a:solidFill>
          <a:schemeClr val="accen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3"/>
          <p:cNvSpPr txBox="1">
            <a:spLocks noGrp="1"/>
          </p:cNvSpPr>
          <p:nvPr>
            <p:ph type="body" idx="1"/>
          </p:nvPr>
        </p:nvSpPr>
        <p:spPr>
          <a:xfrm>
            <a:off x="5524500" y="1857375"/>
            <a:ext cx="6286500" cy="91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00"/>
              <a:buFont typeface="Arial"/>
              <a:buNone/>
              <a:defRPr sz="6609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83" name="Google Shape;83;p43"/>
          <p:cNvSpPr>
            <a:spLocks noGrp="1"/>
          </p:cNvSpPr>
          <p:nvPr>
            <p:ph type="pic" idx="2"/>
          </p:nvPr>
        </p:nvSpPr>
        <p:spPr>
          <a:xfrm>
            <a:off x="-952500" y="-8930"/>
            <a:ext cx="8307092" cy="6875859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43"/>
          <p:cNvSpPr txBox="1">
            <a:spLocks noGrp="1"/>
          </p:cNvSpPr>
          <p:nvPr>
            <p:ph type="body" idx="3"/>
          </p:nvPr>
        </p:nvSpPr>
        <p:spPr>
          <a:xfrm>
            <a:off x="5524500" y="5404550"/>
            <a:ext cx="6286500" cy="75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>
            <a:lvl1pPr marL="321457" lvl="0" indent="-16072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6000"/>
              <a:buFont typeface="Arial"/>
              <a:buNone/>
              <a:defRPr sz="4219">
                <a:solidFill>
                  <a:srgbClr val="23232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85" name="Google Shape;85;p43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151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">
  <p:cSld name="Photo">
    <p:bg>
      <p:bgPr>
        <a:solidFill>
          <a:srgbClr val="222222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4"/>
          <p:cNvSpPr>
            <a:spLocks noGrp="1"/>
          </p:cNvSpPr>
          <p:nvPr>
            <p:ph type="pic" idx="2"/>
          </p:nvPr>
        </p:nvSpPr>
        <p:spPr>
          <a:xfrm>
            <a:off x="-857250" y="-8930"/>
            <a:ext cx="13888730" cy="6875859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44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193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rgbClr val="22222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5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77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Alt">
  <p:cSld name="Blank Al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6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44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1_Title - Top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7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sp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95" name="Google Shape;95;p47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47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706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Bullets">
  <p:cSld name="1_Title &amp; Bullet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8"/>
          <p:cNvSpPr txBox="1">
            <a:spLocks noGrp="1"/>
          </p:cNvSpPr>
          <p:nvPr>
            <p:ph type="title"/>
          </p:nvPr>
        </p:nvSpPr>
        <p:spPr>
          <a:xfrm>
            <a:off x="892969" y="178594"/>
            <a:ext cx="10406063" cy="1518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"/>
              <a:buNone/>
              <a:defRPr sz="5625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8"/>
          <p:cNvSpPr txBox="1">
            <a:spLocks noGrp="1"/>
          </p:cNvSpPr>
          <p:nvPr>
            <p:ph type="body" idx="1"/>
          </p:nvPr>
        </p:nvSpPr>
        <p:spPr>
          <a:xfrm>
            <a:off x="892969" y="1821656"/>
            <a:ext cx="10406063" cy="4420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321457" lvl="0" indent="-367890" algn="l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>
                <a:srgbClr val="000000"/>
              </a:buClr>
              <a:buSzPts val="4640"/>
              <a:buFont typeface="Helvetica Neue"/>
              <a:buChar char="•"/>
              <a:defRPr sz="2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42915" lvl="1" indent="-367890" algn="l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>
                <a:srgbClr val="000000"/>
              </a:buClr>
              <a:buSzPts val="4640"/>
              <a:buFont typeface="Helvetica Neue"/>
              <a:buChar char="•"/>
              <a:defRPr sz="2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64372" lvl="2" indent="-367890" algn="l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>
                <a:srgbClr val="000000"/>
              </a:buClr>
              <a:buSzPts val="4640"/>
              <a:buFont typeface="Helvetica Neue"/>
              <a:buChar char="•"/>
              <a:defRPr sz="2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85829" lvl="3" indent="-367890" algn="l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>
                <a:srgbClr val="000000"/>
              </a:buClr>
              <a:buSzPts val="4640"/>
              <a:buFont typeface="Helvetica Neue"/>
              <a:buChar char="•"/>
              <a:defRPr sz="2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607287" lvl="4" indent="-367890" algn="l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>
                <a:srgbClr val="000000"/>
              </a:buClr>
              <a:buSzPts val="4640"/>
              <a:buFont typeface="Helvetica Neue"/>
              <a:buChar char="•"/>
              <a:defRPr sz="22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00" name="Google Shape;100;p48"/>
          <p:cNvSpPr txBox="1">
            <a:spLocks noGrp="1"/>
          </p:cNvSpPr>
          <p:nvPr>
            <p:ph type="sldNum" idx="12"/>
          </p:nvPr>
        </p:nvSpPr>
        <p:spPr>
          <a:xfrm>
            <a:off x="5933329" y="6536531"/>
            <a:ext cx="318993" cy="27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  <a:defRPr sz="1125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 sz="1687">
              <a:solidFill>
                <a:srgbClr val="8387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23958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Bullets">
  <p:cSld name="1_Title &amp; Bullet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9"/>
          <p:cNvSpPr txBox="1">
            <a:spLocks noGrp="1"/>
          </p:cNvSpPr>
          <p:nvPr>
            <p:ph type="title"/>
          </p:nvPr>
        </p:nvSpPr>
        <p:spPr>
          <a:xfrm>
            <a:off x="889000" y="990600"/>
            <a:ext cx="10414001" cy="1309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0"/>
              <a:buFont typeface="Short Stack"/>
              <a:buNone/>
              <a:defRPr sz="4922" cap="none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1"/>
          </p:nvPr>
        </p:nvSpPr>
        <p:spPr>
          <a:xfrm>
            <a:off x="889000" y="2319338"/>
            <a:ext cx="10414001" cy="301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ctr" anchorCtr="0">
            <a:normAutofit/>
          </a:bodyPr>
          <a:lstStyle>
            <a:lvl1pPr marL="321457" lvl="0" indent="-226002" algn="l">
              <a:lnSpc>
                <a:spcPct val="100000"/>
              </a:lnSpc>
              <a:spcBef>
                <a:spcPts val="2531"/>
              </a:spcBef>
              <a:spcAft>
                <a:spcPts val="0"/>
              </a:spcAft>
              <a:buClr>
                <a:srgbClr val="FFFFFF"/>
              </a:buClr>
              <a:buSzPts val="1462"/>
              <a:buFont typeface="Short Stack"/>
              <a:buChar char="•"/>
              <a:defRPr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marL="642915" lvl="1" indent="-226002" algn="l">
              <a:lnSpc>
                <a:spcPct val="100000"/>
              </a:lnSpc>
              <a:spcBef>
                <a:spcPts val="2531"/>
              </a:spcBef>
              <a:spcAft>
                <a:spcPts val="0"/>
              </a:spcAft>
              <a:buClr>
                <a:srgbClr val="FFFFFF"/>
              </a:buClr>
              <a:buSzPts val="1462"/>
              <a:buFont typeface="Short Stack"/>
              <a:buChar char="•"/>
              <a:defRPr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marL="964372" lvl="2" indent="-226002" algn="l">
              <a:lnSpc>
                <a:spcPct val="100000"/>
              </a:lnSpc>
              <a:spcBef>
                <a:spcPts val="2531"/>
              </a:spcBef>
              <a:spcAft>
                <a:spcPts val="0"/>
              </a:spcAft>
              <a:buClr>
                <a:srgbClr val="FFFFFF"/>
              </a:buClr>
              <a:buSzPts val="1462"/>
              <a:buFont typeface="Short Stack"/>
              <a:buChar char="•"/>
              <a:defRPr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marL="1285829" lvl="3" indent="-226002" algn="l">
              <a:lnSpc>
                <a:spcPct val="100000"/>
              </a:lnSpc>
              <a:spcBef>
                <a:spcPts val="2531"/>
              </a:spcBef>
              <a:spcAft>
                <a:spcPts val="0"/>
              </a:spcAft>
              <a:buClr>
                <a:srgbClr val="FFFFFF"/>
              </a:buClr>
              <a:buSzPts val="1462"/>
              <a:buFont typeface="Short Stack"/>
              <a:buChar char="•"/>
              <a:defRPr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marL="1607287" lvl="4" indent="-226002" algn="l">
              <a:lnSpc>
                <a:spcPct val="100000"/>
              </a:lnSpc>
              <a:spcBef>
                <a:spcPts val="2531"/>
              </a:spcBef>
              <a:spcAft>
                <a:spcPts val="0"/>
              </a:spcAft>
              <a:buClr>
                <a:srgbClr val="FFFFFF"/>
              </a:buClr>
              <a:buSzPts val="1462"/>
              <a:buFont typeface="Short Stack"/>
              <a:buChar char="•"/>
              <a:defRPr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04" name="Google Shape;104;p49"/>
          <p:cNvSpPr txBox="1">
            <a:spLocks noGrp="1"/>
          </p:cNvSpPr>
          <p:nvPr>
            <p:ph type="sldNum" idx="12"/>
          </p:nvPr>
        </p:nvSpPr>
        <p:spPr>
          <a:xfrm>
            <a:off x="5941065" y="5720560"/>
            <a:ext cx="308989" cy="227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75" tIns="27075" rIns="27075" bIns="27075" anchor="b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Short Stack"/>
              <a:buNone/>
              <a:defRPr sz="1125">
                <a:solidFill>
                  <a:srgbClr val="FFFFFF"/>
                </a:solidFill>
                <a:latin typeface="Short Stack"/>
                <a:ea typeface="Short Stack"/>
                <a:cs typeface="Short Stack"/>
                <a:sym typeface="Short Stack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 sz="1687">
              <a:solidFill>
                <a:srgbClr val="8387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39635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Bullets">
  <p:cSld name="1_Title &amp; Bullets">
    <p:bg>
      <p:bgPr>
        <a:solidFill>
          <a:srgbClr val="22222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6" name="Google Shape;106;p50"/>
          <p:cNvCxnSpPr/>
          <p:nvPr/>
        </p:nvCxnSpPr>
        <p:spPr>
          <a:xfrm rot="10800000" flipH="1">
            <a:off x="381000" y="698315"/>
            <a:ext cx="11430000" cy="186"/>
          </a:xfrm>
          <a:prstGeom prst="straightConnector1">
            <a:avLst/>
          </a:prstGeom>
          <a:noFill/>
          <a:ln w="254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107" name="Google Shape;107;p50"/>
          <p:cNvSpPr txBox="1">
            <a:spLocks noGrp="1"/>
          </p:cNvSpPr>
          <p:nvPr>
            <p:ph type="body" idx="1"/>
          </p:nvPr>
        </p:nvSpPr>
        <p:spPr>
          <a:xfrm>
            <a:off x="381000" y="321469"/>
            <a:ext cx="10477500" cy="321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marL="321457" lvl="0" indent="-160729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cap="none">
                <a:latin typeface="Arial"/>
                <a:ea typeface="Arial"/>
                <a:cs typeface="Arial"/>
                <a:sym typeface="Arial"/>
              </a:defRPr>
            </a:lvl1pPr>
            <a:lvl2pPr marL="642915" lvl="1" indent="-27323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520"/>
              <a:buFont typeface="Arial"/>
              <a:buChar char="‣"/>
              <a:defRPr sz="1687" cap="none">
                <a:latin typeface="Arial"/>
                <a:ea typeface="Arial"/>
                <a:cs typeface="Arial"/>
                <a:sym typeface="Arial"/>
              </a:defRPr>
            </a:lvl2pPr>
            <a:lvl3pPr marL="964372" lvl="2" indent="-27323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520"/>
              <a:buFont typeface="Arial"/>
              <a:buChar char="‣"/>
              <a:defRPr sz="1687" cap="none">
                <a:latin typeface="Arial"/>
                <a:ea typeface="Arial"/>
                <a:cs typeface="Arial"/>
                <a:sym typeface="Arial"/>
              </a:defRPr>
            </a:lvl3pPr>
            <a:lvl4pPr marL="1285829" lvl="3" indent="-27323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520"/>
              <a:buFont typeface="Arial"/>
              <a:buChar char="‣"/>
              <a:defRPr sz="1687" cap="none">
                <a:latin typeface="Arial"/>
                <a:ea typeface="Arial"/>
                <a:cs typeface="Arial"/>
                <a:sym typeface="Arial"/>
              </a:defRPr>
            </a:lvl4pPr>
            <a:lvl5pPr marL="1607287" lvl="4" indent="-27323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520"/>
              <a:buFont typeface="Arial"/>
              <a:buChar char="‣"/>
              <a:defRPr sz="1687" cap="none">
                <a:latin typeface="Arial"/>
                <a:ea typeface="Arial"/>
                <a:cs typeface="Arial"/>
                <a:sym typeface="Arial"/>
              </a:defRPr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08" name="Google Shape;108;p50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2"/>
              </a:buClr>
              <a:buSzPts val="6000"/>
              <a:buFont typeface="Arial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1969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0"/>
          <p:cNvSpPr txBox="1">
            <a:spLocks noGrp="1"/>
          </p:cNvSpPr>
          <p:nvPr>
            <p:ph type="body" idx="2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321457" lvl="0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1pPr>
            <a:lvl2pPr marL="642915" lvl="1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2pPr>
            <a:lvl3pPr marL="964372" lvl="2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3pPr>
            <a:lvl4pPr marL="1285829" lvl="3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4pPr>
            <a:lvl5pPr marL="1607287" lvl="4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5pPr>
            <a:lvl6pPr marL="1928744" lvl="5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6pPr>
            <a:lvl7pPr marL="2250201" lvl="6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7pPr>
            <a:lvl8pPr marL="2571659" lvl="7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8pPr>
            <a:lvl9pPr marL="2893116" lvl="8" indent="-245111" algn="l">
              <a:lnSpc>
                <a:spcPct val="100000"/>
              </a:lnSpc>
              <a:spcBef>
                <a:spcPts val="1969"/>
              </a:spcBef>
              <a:spcAft>
                <a:spcPts val="0"/>
              </a:spcAft>
              <a:buSzPts val="1890"/>
              <a:buChar char="‣"/>
              <a:defRPr/>
            </a:lvl9pPr>
          </a:lstStyle>
          <a:p>
            <a:endParaRPr/>
          </a:p>
        </p:txBody>
      </p:sp>
      <p:sp>
        <p:nvSpPr>
          <p:cNvPr id="110" name="Google Shape;110;p50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9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5AA83DB-E111-4CE4-AD6A-2C3C5E06A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3B083D6-10FA-48AD-8A05-4B89597DC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CC5B9C-4B32-41B6-9F1E-2117E9EE8C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1E10C-790D-472F-A1F0-B09CDFF52ABD}" type="datetimeFigureOut">
              <a:rPr lang="it-IT" smtClean="0"/>
              <a:t>21/09/2026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1D4D80-DC27-44F4-AF26-FBC6718B6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953D81-6E6D-419A-8D53-ABA0EFC28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DBE52-6D9E-40A6-8622-F3D3832B2C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5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4468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28"/>
          <p:cNvCxnSpPr/>
          <p:nvPr/>
        </p:nvCxnSpPr>
        <p:spPr>
          <a:xfrm rot="10800000" flipH="1">
            <a:off x="381000" y="698316"/>
            <a:ext cx="11430000" cy="185"/>
          </a:xfrm>
          <a:prstGeom prst="straightConnector1">
            <a:avLst/>
          </a:prstGeom>
          <a:noFill/>
          <a:ln w="25400" cap="flat" cmpd="sng">
            <a:solidFill>
              <a:srgbClr val="A6AAA9"/>
            </a:solidFill>
            <a:prstDash val="solid"/>
            <a:miter lim="4000"/>
            <a:headEnd type="none" w="sm" len="sm"/>
            <a:tailEnd type="none" w="sm" len="sm"/>
          </a:ln>
        </p:spPr>
      </p:cxnSp>
      <p:sp>
        <p:nvSpPr>
          <p:cNvPr id="7" name="Google Shape;7;p28"/>
          <p:cNvSpPr txBox="1">
            <a:spLocks noGrp="1"/>
          </p:cNvSpPr>
          <p:nvPr>
            <p:ph type="title"/>
          </p:nvPr>
        </p:nvSpPr>
        <p:spPr>
          <a:xfrm>
            <a:off x="381000" y="1080492"/>
            <a:ext cx="11430000" cy="50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2800"/>
              </a:spcBef>
              <a:spcAft>
                <a:spcPts val="0"/>
              </a:spcAft>
              <a:buClr>
                <a:schemeClr val="accent1"/>
              </a:buClr>
              <a:buSzPts val="6000"/>
              <a:buFont typeface="Arial"/>
              <a:buNone/>
              <a:defRPr sz="6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8"/>
          <p:cNvSpPr txBox="1">
            <a:spLocks noGrp="1"/>
          </p:cNvSpPr>
          <p:nvPr>
            <p:ph type="body" idx="1"/>
          </p:nvPr>
        </p:nvSpPr>
        <p:spPr>
          <a:xfrm>
            <a:off x="381000" y="1928812"/>
            <a:ext cx="11430000" cy="4295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L="457200" marR="0" lvl="0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455293" algn="l" rtl="0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Clr>
                <a:srgbClr val="38A3D5"/>
              </a:buClr>
              <a:buSzPts val="3570"/>
              <a:buFont typeface="Avenir"/>
              <a:buChar char="‣"/>
              <a:defRPr sz="3400" b="0" i="0" u="none" strike="noStrike" cap="none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9" name="Google Shape;9;p28"/>
          <p:cNvSpPr txBox="1">
            <a:spLocks noGrp="1"/>
          </p:cNvSpPr>
          <p:nvPr>
            <p:ph type="sldNum" idx="12"/>
          </p:nvPr>
        </p:nvSpPr>
        <p:spPr>
          <a:xfrm>
            <a:off x="11424959" y="303609"/>
            <a:ext cx="381466" cy="51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38787"/>
              </a:buClr>
              <a:buSzPts val="2400"/>
              <a:buFont typeface="Arial"/>
              <a:buNone/>
              <a:defRPr sz="1687" b="0" i="0" u="none" strike="noStrike" cap="none">
                <a:solidFill>
                  <a:srgbClr val="83878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 sz="984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7476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84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E63C846-751B-C3A4-0DBC-95C520E478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814" y="640081"/>
            <a:ext cx="3659246" cy="3011188"/>
          </a:xfrm>
        </p:spPr>
        <p:txBody>
          <a:bodyPr>
            <a:normAutofit/>
          </a:bodyPr>
          <a:lstStyle/>
          <a:p>
            <a:r>
              <a:rPr lang="en-US" sz="3600" b="1" dirty="0"/>
              <a:t>Cosmological Applications of Quantum Computing</a:t>
            </a:r>
            <a:endParaRPr lang="it-IT" sz="3600" b="1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CE63F1E-780B-7527-CBC0-8F3131078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814" y="4514852"/>
            <a:ext cx="3659246" cy="1647105"/>
          </a:xfrm>
        </p:spPr>
        <p:txBody>
          <a:bodyPr>
            <a:normAutofit/>
          </a:bodyPr>
          <a:lstStyle/>
          <a:p>
            <a:r>
              <a:rPr lang="en-US" sz="1800" dirty="0"/>
              <a:t>Quantum Markov Chain Monte Carlo for Cosmological Functions</a:t>
            </a:r>
            <a:br>
              <a:rPr lang="it-IT" sz="1800" dirty="0"/>
            </a:br>
            <a:endParaRPr lang="it-IT" sz="1800" dirty="0">
              <a:solidFill>
                <a:srgbClr val="FFFFFF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fondo esagonale con luci al neon blu">
            <a:extLst>
              <a:ext uri="{FF2B5EF4-FFF2-40B4-BE49-F238E27FC236}">
                <a16:creationId xmlns:a16="http://schemas.microsoft.com/office/drawing/2014/main" id="{BB71F4D0-EDC1-6AD4-138D-9E5A6913BD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856" r="20161"/>
          <a:stretch/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8D68E0C-CD31-6FAB-7A59-19EE48B66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2159" y="79173"/>
            <a:ext cx="2409825" cy="112181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711B10D-4F7F-B59C-AAA0-1F87DDCDC34C}"/>
              </a:ext>
            </a:extLst>
          </p:cNvPr>
          <p:cNvSpPr txBox="1"/>
          <p:nvPr/>
        </p:nvSpPr>
        <p:spPr>
          <a:xfrm>
            <a:off x="484814" y="5797685"/>
            <a:ext cx="3659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Giuseppe Sarracino et al.,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>
                <a:solidFill>
                  <a:prstClr val="white"/>
                </a:solidFill>
                <a:latin typeface="Calibri" panose="020F0502020204030204"/>
              </a:rPr>
              <a:t>30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/09/2026,DT-LAB kick-off meeting.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5C80CBF-DEAE-43B1-A72E-D5DB06794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6998" y="5736185"/>
            <a:ext cx="2274986" cy="112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A9752A-44F7-64DC-4215-42675324F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3" y="427038"/>
            <a:ext cx="6288087" cy="1528762"/>
          </a:xfrm>
        </p:spPr>
        <p:txBody>
          <a:bodyPr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4000" dirty="0" err="1">
                <a:latin typeface="Arial" panose="020B0604020202020204" pitchFamily="34" charset="0"/>
                <a:cs typeface="Arial" panose="020B0604020202020204" pitchFamily="34" charset="0"/>
              </a:rPr>
              <a:t>Investigating</a:t>
            </a:r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dirty="0" err="1">
                <a:latin typeface="Arial" panose="020B0604020202020204" pitchFamily="34" charset="0"/>
                <a:cs typeface="Arial" panose="020B0604020202020204" pitchFamily="34" charset="0"/>
              </a:rPr>
              <a:t>cosmological</a:t>
            </a:r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4000" dirty="0" err="1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r>
              <a:rPr lang="it-IT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267" name="Segnaposto contenuto 4">
            <a:extLst>
              <a:ext uri="{FF2B5EF4-FFF2-40B4-BE49-F238E27FC236}">
                <a16:creationId xmlns:a16="http://schemas.microsoft.com/office/drawing/2014/main" id="{21A815D6-0E97-79F4-266A-EBA4AD6FD9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600" y="2211388"/>
            <a:ext cx="6218238" cy="3925887"/>
          </a:xfrm>
        </p:spPr>
      </p:pic>
      <p:pic>
        <p:nvPicPr>
          <p:cNvPr id="11268" name="Immagine 6">
            <a:extLst>
              <a:ext uri="{FF2B5EF4-FFF2-40B4-BE49-F238E27FC236}">
                <a16:creationId xmlns:a16="http://schemas.microsoft.com/office/drawing/2014/main" id="{9EB59936-A834-193F-F282-A1F1A0370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427038"/>
            <a:ext cx="5022850" cy="634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CasellaDiTesto 2">
            <a:extLst>
              <a:ext uri="{FF2B5EF4-FFF2-40B4-BE49-F238E27FC236}">
                <a16:creationId xmlns:a16="http://schemas.microsoft.com/office/drawing/2014/main" id="{D2425FFD-FC19-7414-ACD8-063C7D613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4063" y="119063"/>
            <a:ext cx="38179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it-IT" altLang="it-IT" sz="1400">
                <a:solidFill>
                  <a:schemeClr val="bg1"/>
                </a:solidFill>
                <a:latin typeface="Trebuchet MS" panose="020B0603020202020204" pitchFamily="34" charset="0"/>
              </a:rPr>
              <a:t>Di Valentino et al. 2021, Abdalla et al. 2022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B91850-FD39-9EB2-9027-D28FB5844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/>
              <a:t>The Quantum MCMC (Quantum Step, </a:t>
            </a:r>
            <a:r>
              <a:rPr lang="it-IT" dirty="0" err="1"/>
              <a:t>Classical</a:t>
            </a:r>
            <a:r>
              <a:rPr lang="it-IT" dirty="0"/>
              <a:t> Evaluation)</a:t>
            </a:r>
          </a:p>
        </p:txBody>
      </p:sp>
      <p:pic>
        <p:nvPicPr>
          <p:cNvPr id="15363" name="Segnaposto contenuto 4" descr="Immagine che contiene linea, diagramma&#10;&#10;Il contenuto generato dall'IA potrebbe non essere corretto.">
            <a:extLst>
              <a:ext uri="{FF2B5EF4-FFF2-40B4-BE49-F238E27FC236}">
                <a16:creationId xmlns:a16="http://schemas.microsoft.com/office/drawing/2014/main" id="{45D45708-0147-EA7F-91FB-1BD5DF50D5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1816100"/>
            <a:ext cx="5294313" cy="1695450"/>
          </a:xfrm>
        </p:spPr>
      </p:pic>
      <p:pic>
        <p:nvPicPr>
          <p:cNvPr id="15364" name="Immagine 6">
            <a:extLst>
              <a:ext uri="{FF2B5EF4-FFF2-40B4-BE49-F238E27FC236}">
                <a16:creationId xmlns:a16="http://schemas.microsoft.com/office/drawing/2014/main" id="{EEFF847A-19BD-46D0-4522-6C45DC94B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4167188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Immagine 8" descr="Immagine che contiene testo, schermata, Carattere, numero&#10;&#10;Il contenuto generato dall'IA potrebbe non essere corretto.">
            <a:extLst>
              <a:ext uri="{FF2B5EF4-FFF2-40B4-BE49-F238E27FC236}">
                <a16:creationId xmlns:a16="http://schemas.microsoft.com/office/drawing/2014/main" id="{A9378020-D181-410C-1D1A-B7A10C172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75" y="1816100"/>
            <a:ext cx="4954588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D0E760D9-2341-45AC-A4B5-3B20A0462663}"/>
              </a:ext>
            </a:extLst>
          </p:cNvPr>
          <p:cNvSpPr/>
          <p:nvPr/>
        </p:nvSpPr>
        <p:spPr>
          <a:xfrm>
            <a:off x="1066800" y="4854059"/>
            <a:ext cx="3312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/>
              <a:t>https://arxiv.org/abs/2509.09395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sellaDiTesto 1">
            <a:extLst>
              <a:ext uri="{FF2B5EF4-FFF2-40B4-BE49-F238E27FC236}">
                <a16:creationId xmlns:a16="http://schemas.microsoft.com/office/drawing/2014/main" id="{2541F0EE-10E9-C96F-FAB3-D6EB7754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379413"/>
            <a:ext cx="769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it-IT" altLang="it-IT" b="1">
                <a:solidFill>
                  <a:schemeClr val="bg1"/>
                </a:solidFill>
              </a:rPr>
              <a:t>Results (4) Proper </a:t>
            </a:r>
            <a:r>
              <a:rPr lang="el-GR" altLang="it-IT" b="1">
                <a:solidFill>
                  <a:schemeClr val="bg1"/>
                </a:solidFill>
              </a:rPr>
              <a:t>Λ</a:t>
            </a:r>
            <a:r>
              <a:rPr lang="it-IT" altLang="it-IT" b="1">
                <a:solidFill>
                  <a:schemeClr val="bg1"/>
                </a:solidFill>
              </a:rPr>
              <a:t>CDM run with Planck Likelihood, SNe Ia, and BAO</a:t>
            </a:r>
          </a:p>
        </p:txBody>
      </p:sp>
      <p:pic>
        <p:nvPicPr>
          <p:cNvPr id="19459" name="Immagine 3" descr="Immagine che contiene diagramma, linea, Diagramma, design&#10;&#10;Il contenuto generato dall'IA potrebbe non essere corretto.">
            <a:extLst>
              <a:ext uri="{FF2B5EF4-FFF2-40B4-BE49-F238E27FC236}">
                <a16:creationId xmlns:a16="http://schemas.microsoft.com/office/drawing/2014/main" id="{E691EE29-C13A-205A-DF9E-AB02AA01C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992188"/>
            <a:ext cx="6877050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C6C14065-9DA1-C437-94F1-05319138E6DD}"/>
              </a:ext>
            </a:extLst>
          </p:cNvPr>
          <p:cNvSpPr txBox="1"/>
          <p:nvPr/>
        </p:nvSpPr>
        <p:spPr>
          <a:xfrm>
            <a:off x="2976003" y="379413"/>
            <a:ext cx="7159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Results (1): </a:t>
            </a:r>
            <a:r>
              <a:rPr lang="it-IT" dirty="0" err="1"/>
              <a:t>CMB+SNe</a:t>
            </a:r>
            <a:r>
              <a:rPr lang="it-IT" dirty="0"/>
              <a:t> </a:t>
            </a:r>
            <a:r>
              <a:rPr lang="it-IT" dirty="0" err="1"/>
              <a:t>Ia+BAO</a:t>
            </a:r>
            <a:r>
              <a:rPr lang="it-IT" dirty="0"/>
              <a:t>, </a:t>
            </a:r>
            <a:r>
              <a:rPr lang="it-IT" dirty="0" err="1"/>
              <a:t>using</a:t>
            </a:r>
            <a:r>
              <a:rPr lang="it-IT" dirty="0"/>
              <a:t> the </a:t>
            </a:r>
            <a:r>
              <a:rPr lang="it-IT" dirty="0" err="1"/>
              <a:t>proper</a:t>
            </a:r>
            <a:r>
              <a:rPr lang="it-IT" dirty="0"/>
              <a:t> CMB </a:t>
            </a:r>
            <a:r>
              <a:rPr lang="it-IT" dirty="0" err="1"/>
              <a:t>likelihood</a:t>
            </a:r>
            <a:r>
              <a:rPr lang="it-IT" dirty="0"/>
              <a:t>, </a:t>
            </a:r>
            <a:r>
              <a:rPr lang="it-IT" dirty="0" err="1"/>
              <a:t>cosmopower</a:t>
            </a:r>
            <a:r>
              <a:rPr lang="it-IT" dirty="0"/>
              <a:t> emulator</a:t>
            </a:r>
          </a:p>
        </p:txBody>
      </p:sp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0144-DACE-2E3C-C989-5475F5D7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sellaDiTesto 1">
            <a:extLst>
              <a:ext uri="{FF2B5EF4-FFF2-40B4-BE49-F238E27FC236}">
                <a16:creationId xmlns:a16="http://schemas.microsoft.com/office/drawing/2014/main" id="{EA6F5B47-1A99-2CBA-9429-93C38653C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379413"/>
            <a:ext cx="769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it-IT" altLang="it-IT" b="1">
                <a:solidFill>
                  <a:schemeClr val="bg1"/>
                </a:solidFill>
              </a:rPr>
              <a:t>Results (4) Proper </a:t>
            </a:r>
            <a:r>
              <a:rPr lang="el-GR" altLang="it-IT" b="1">
                <a:solidFill>
                  <a:schemeClr val="bg1"/>
                </a:solidFill>
              </a:rPr>
              <a:t>Λ</a:t>
            </a:r>
            <a:r>
              <a:rPr lang="it-IT" altLang="it-IT" b="1">
                <a:solidFill>
                  <a:schemeClr val="bg1"/>
                </a:solidFill>
              </a:rPr>
              <a:t>CDM run with Planck Likelihood, SNe Ia, and BAO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912C92-8A99-63E6-CF54-0B74EAB3A7D7}"/>
              </a:ext>
            </a:extLst>
          </p:cNvPr>
          <p:cNvSpPr txBox="1"/>
          <p:nvPr/>
        </p:nvSpPr>
        <p:spPr>
          <a:xfrm>
            <a:off x="10184859" y="379413"/>
            <a:ext cx="17217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Results (2): </a:t>
            </a:r>
            <a:r>
              <a:rPr lang="it-IT" dirty="0" err="1"/>
              <a:t>CMB+SNe</a:t>
            </a:r>
            <a:r>
              <a:rPr lang="it-IT" dirty="0"/>
              <a:t> </a:t>
            </a:r>
            <a:r>
              <a:rPr lang="it-IT" dirty="0" err="1"/>
              <a:t>Ia+BAO</a:t>
            </a:r>
            <a:r>
              <a:rPr lang="it-IT" dirty="0"/>
              <a:t>, </a:t>
            </a:r>
            <a:r>
              <a:rPr lang="it-IT" dirty="0" err="1"/>
              <a:t>using</a:t>
            </a:r>
            <a:r>
              <a:rPr lang="it-IT" dirty="0"/>
              <a:t> the </a:t>
            </a:r>
            <a:r>
              <a:rPr lang="it-IT" dirty="0" err="1"/>
              <a:t>proper</a:t>
            </a:r>
            <a:r>
              <a:rPr lang="it-IT" dirty="0"/>
              <a:t> CMB </a:t>
            </a:r>
            <a:r>
              <a:rPr lang="it-IT" dirty="0" err="1"/>
              <a:t>likelihood</a:t>
            </a:r>
            <a:r>
              <a:rPr lang="it-IT" dirty="0"/>
              <a:t>, 27 </a:t>
            </a:r>
            <a:r>
              <a:rPr lang="it-IT" dirty="0" err="1"/>
              <a:t>Parameters</a:t>
            </a:r>
            <a:endParaRPr lang="it-IT" dirty="0"/>
          </a:p>
        </p:txBody>
      </p:sp>
      <p:pic>
        <p:nvPicPr>
          <p:cNvPr id="5" name="Immagine 4" descr="Immagine che contiene diagramma, linea, design&#10;&#10;Il contenuto generato dall'IA potrebbe non essere corretto.">
            <a:extLst>
              <a:ext uri="{FF2B5EF4-FFF2-40B4-BE49-F238E27FC236}">
                <a16:creationId xmlns:a16="http://schemas.microsoft.com/office/drawing/2014/main" id="{1BCD2BBF-17AF-DE00-574D-775050EA6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43" y="188905"/>
            <a:ext cx="9243448" cy="628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37835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0144-DACE-2E3C-C989-5475F5D7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sellaDiTesto 1">
            <a:extLst>
              <a:ext uri="{FF2B5EF4-FFF2-40B4-BE49-F238E27FC236}">
                <a16:creationId xmlns:a16="http://schemas.microsoft.com/office/drawing/2014/main" id="{EA6F5B47-1A99-2CBA-9429-93C38653C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379413"/>
            <a:ext cx="769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it-IT" altLang="it-IT" b="1">
                <a:solidFill>
                  <a:schemeClr val="bg1"/>
                </a:solidFill>
              </a:rPr>
              <a:t>Results (4) Proper </a:t>
            </a:r>
            <a:r>
              <a:rPr lang="el-GR" altLang="it-IT" b="1">
                <a:solidFill>
                  <a:schemeClr val="bg1"/>
                </a:solidFill>
              </a:rPr>
              <a:t>Λ</a:t>
            </a:r>
            <a:r>
              <a:rPr lang="it-IT" altLang="it-IT" b="1">
                <a:solidFill>
                  <a:schemeClr val="bg1"/>
                </a:solidFill>
              </a:rPr>
              <a:t>CDM run with Planck Likelihood, SNe Ia, and BAO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EC912C92-8A99-63E6-CF54-0B74EAB3A7D7}"/>
                  </a:ext>
                </a:extLst>
              </p:cNvPr>
              <p:cNvSpPr txBox="1"/>
              <p:nvPr/>
            </p:nvSpPr>
            <p:spPr>
              <a:xfrm>
                <a:off x="10184859" y="379413"/>
                <a:ext cx="1721797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Results (3): </a:t>
                </a:r>
                <a:r>
                  <a:rPr lang="it-IT" dirty="0" err="1"/>
                  <a:t>Mock</a:t>
                </a:r>
                <a:r>
                  <a:rPr lang="it-IT" dirty="0"/>
                  <a:t> </a:t>
                </a:r>
                <a:r>
                  <a:rPr lang="it-IT" dirty="0" err="1"/>
                  <a:t>Weak</a:t>
                </a:r>
                <a:r>
                  <a:rPr lang="it-IT" dirty="0"/>
                  <a:t> </a:t>
                </a:r>
                <a:r>
                  <a:rPr lang="it-IT" dirty="0" err="1"/>
                  <a:t>Lensing</a:t>
                </a:r>
                <a:r>
                  <a:rPr lang="it-IT" dirty="0"/>
                  <a:t> dataset </a:t>
                </a:r>
                <a:r>
                  <a:rPr lang="it-IT" dirty="0" err="1"/>
                  <a:t>buit</a:t>
                </a:r>
                <a:r>
                  <a:rPr lang="it-IT" dirty="0"/>
                  <a:t> by </a:t>
                </a:r>
                <a:r>
                  <a:rPr lang="it-IT" dirty="0" err="1"/>
                  <a:t>us</a:t>
                </a:r>
                <a:r>
                  <a:rPr lang="it-IT" dirty="0"/>
                  <a:t>, 4 </a:t>
                </a:r>
                <a:r>
                  <a:rPr lang="it-IT" dirty="0" err="1"/>
                  <a:t>parameters</a:t>
                </a:r>
                <a:r>
                  <a:rPr lang="it-IT" dirty="0"/>
                  <a:t> are </a:t>
                </a:r>
                <a:r>
                  <a:rPr lang="it-IT" dirty="0" err="1"/>
                  <a:t>sampled</a:t>
                </a:r>
                <a:r>
                  <a:rPr lang="it-IT" dirty="0"/>
                  <a:t> </a:t>
                </a:r>
                <a:r>
                  <a:rPr lang="it-IT" dirty="0" err="1"/>
                  <a:t>directly</a:t>
                </a:r>
                <a:r>
                  <a:rPr lang="it-IT" dirty="0"/>
                  <a:t> by the MCMC, one </a:t>
                </a:r>
                <a:r>
                  <a:rPr lang="it-IT" dirty="0" err="1"/>
                  <a:t>is</a:t>
                </a:r>
                <a:r>
                  <a:rPr lang="it-IT" dirty="0"/>
                  <a:t> </a:t>
                </a:r>
                <a:r>
                  <a:rPr lang="it-IT" dirty="0" err="1"/>
                  <a:t>derived</a:t>
                </a:r>
                <a:r>
                  <a:rPr lang="it-IT" dirty="0"/>
                  <a:t> by the others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r>
                  <a:rPr lang="it-IT" dirty="0"/>
                  <a:t>)</a:t>
                </a:r>
              </a:p>
            </p:txBody>
          </p:sp>
        </mc:Choice>
        <mc:Fallback>
          <p:sp>
            <p:nvSpPr>
              <p:cNvPr id="2" name="CasellaDiTesto 1">
                <a:extLst>
                  <a:ext uri="{FF2B5EF4-FFF2-40B4-BE49-F238E27FC236}">
                    <a16:creationId xmlns:a16="http://schemas.microsoft.com/office/drawing/2014/main" id="{EC912C92-8A99-63E6-CF54-0B74EAB3A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4859" y="379413"/>
                <a:ext cx="1721797" cy="2862322"/>
              </a:xfrm>
              <a:prstGeom prst="rect">
                <a:avLst/>
              </a:prstGeom>
              <a:blipFill>
                <a:blip r:embed="rId2"/>
                <a:stretch>
                  <a:fillRect l="-3191" t="-1064" r="-2837" b="-23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Segnaposto contenuto 5">
            <a:extLst>
              <a:ext uri="{FF2B5EF4-FFF2-40B4-BE49-F238E27FC236}">
                <a16:creationId xmlns:a16="http://schemas.microsoft.com/office/drawing/2014/main" id="{DD22AD64-BCB7-491C-907E-D081AA85B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0" y="182190"/>
            <a:ext cx="8283222" cy="616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9130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60144-DACE-2E3C-C989-5475F5D77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sellaDiTesto 1">
            <a:extLst>
              <a:ext uri="{FF2B5EF4-FFF2-40B4-BE49-F238E27FC236}">
                <a16:creationId xmlns:a16="http://schemas.microsoft.com/office/drawing/2014/main" id="{EA6F5B47-1A99-2CBA-9429-93C38653C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379413"/>
            <a:ext cx="76946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r>
              <a:rPr lang="it-IT" altLang="it-IT" b="1">
                <a:solidFill>
                  <a:schemeClr val="bg1"/>
                </a:solidFill>
              </a:rPr>
              <a:t>Results (4) Proper </a:t>
            </a:r>
            <a:r>
              <a:rPr lang="el-GR" altLang="it-IT" b="1">
                <a:solidFill>
                  <a:schemeClr val="bg1"/>
                </a:solidFill>
              </a:rPr>
              <a:t>Λ</a:t>
            </a:r>
            <a:r>
              <a:rPr lang="it-IT" altLang="it-IT" b="1">
                <a:solidFill>
                  <a:schemeClr val="bg1"/>
                </a:solidFill>
              </a:rPr>
              <a:t>CDM run with Planck Likelihood, SNe Ia, and BAO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E5A7FCB-3A16-4D25-AEFD-DE5DFD6C7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421" y="379413"/>
            <a:ext cx="5949450" cy="595990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499621-6637-4D50-ADC1-43E7BAB66B64}"/>
              </a:ext>
            </a:extLst>
          </p:cNvPr>
          <p:cNvSpPr txBox="1"/>
          <p:nvPr/>
        </p:nvSpPr>
        <p:spPr>
          <a:xfrm>
            <a:off x="7413812" y="493059"/>
            <a:ext cx="39444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Results (4): building a </a:t>
            </a:r>
            <a:r>
              <a:rPr lang="it-IT" sz="2400" b="1" dirty="0" err="1"/>
              <a:t>classical</a:t>
            </a:r>
            <a:r>
              <a:rPr lang="it-IT" sz="2400" b="1" dirty="0"/>
              <a:t> MCMC in the </a:t>
            </a:r>
            <a:r>
              <a:rPr lang="it-IT" sz="2400" b="1" dirty="0" err="1"/>
              <a:t>same</a:t>
            </a:r>
            <a:r>
              <a:rPr lang="it-IT" sz="2400" b="1" dirty="0"/>
              <a:t> way </a:t>
            </a:r>
            <a:r>
              <a:rPr lang="it-IT" sz="2400" b="1" dirty="0" err="1"/>
              <a:t>as</a:t>
            </a:r>
            <a:r>
              <a:rPr lang="it-IT" sz="2400" b="1" dirty="0"/>
              <a:t> HQMCMC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2571765-C8C3-48A8-924A-BA874DD76BCE}"/>
              </a:ext>
            </a:extLst>
          </p:cNvPr>
          <p:cNvSpPr txBox="1"/>
          <p:nvPr/>
        </p:nvSpPr>
        <p:spPr>
          <a:xfrm>
            <a:off x="7485529" y="1882589"/>
            <a:ext cx="394447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To </a:t>
            </a:r>
            <a:r>
              <a:rPr lang="it-IT" dirty="0" err="1"/>
              <a:t>find</a:t>
            </a:r>
            <a:r>
              <a:rPr lang="it-IT" dirty="0"/>
              <a:t> a </a:t>
            </a:r>
            <a:r>
              <a:rPr lang="it-IT" dirty="0" err="1"/>
              <a:t>proper</a:t>
            </a:r>
            <a:r>
              <a:rPr lang="it-IT" dirty="0"/>
              <a:t> speed up for the HQMCMC with respect to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counterpart</a:t>
            </a:r>
            <a:r>
              <a:rPr lang="it-IT" dirty="0"/>
              <a:t>,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built</a:t>
            </a:r>
            <a:r>
              <a:rPr lang="it-IT" dirty="0"/>
              <a:t> a MCMC </a:t>
            </a:r>
            <a:r>
              <a:rPr lang="it-IT" dirty="0" err="1"/>
              <a:t>classical</a:t>
            </a:r>
            <a:r>
              <a:rPr lang="it-IT" dirty="0"/>
              <a:t> sampler with the </a:t>
            </a:r>
            <a:r>
              <a:rPr lang="it-IT" dirty="0" err="1"/>
              <a:t>same</a:t>
            </a:r>
            <a:r>
              <a:rPr lang="it-IT" dirty="0"/>
              <a:t> </a:t>
            </a:r>
            <a:r>
              <a:rPr lang="it-IT" dirty="0" err="1"/>
              <a:t>overall</a:t>
            </a:r>
            <a:r>
              <a:rPr lang="it-IT" dirty="0"/>
              <a:t> </a:t>
            </a:r>
            <a:r>
              <a:rPr lang="it-IT" dirty="0" err="1"/>
              <a:t>structure</a:t>
            </a:r>
            <a:r>
              <a:rPr lang="it-IT" dirty="0"/>
              <a:t> of HQMCMC, with the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</a:t>
            </a:r>
            <a:r>
              <a:rPr lang="it-IT" dirty="0" err="1"/>
              <a:t>being</a:t>
            </a:r>
            <a:r>
              <a:rPr lang="it-IT" dirty="0"/>
              <a:t> the </a:t>
            </a:r>
            <a:r>
              <a:rPr lang="it-IT" dirty="0" err="1"/>
              <a:t>proposal</a:t>
            </a:r>
            <a:r>
              <a:rPr lang="it-IT" dirty="0"/>
              <a:t> step,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given</a:t>
            </a:r>
            <a:r>
              <a:rPr lang="it-IT" dirty="0"/>
              <a:t> by a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gaussian</a:t>
            </a:r>
            <a:r>
              <a:rPr lang="it-IT" dirty="0"/>
              <a:t>. Testing the </a:t>
            </a:r>
            <a:r>
              <a:rPr lang="it-IT" dirty="0" err="1"/>
              <a:t>two</a:t>
            </a:r>
            <a:r>
              <a:rPr lang="it-IT" dirty="0"/>
              <a:t> sampler on the WL </a:t>
            </a:r>
            <a:r>
              <a:rPr lang="it-IT" dirty="0" err="1"/>
              <a:t>mock</a:t>
            </a:r>
            <a:r>
              <a:rPr lang="it-IT" dirty="0"/>
              <a:t> dataset and </a:t>
            </a:r>
            <a:r>
              <a:rPr lang="it-IT" dirty="0" err="1"/>
              <a:t>comparing</a:t>
            </a:r>
            <a:r>
              <a:rPr lang="it-IT" dirty="0"/>
              <a:t> the results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find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HQMCMC </a:t>
            </a:r>
            <a:r>
              <a:rPr lang="it-IT" dirty="0" err="1"/>
              <a:t>reached</a:t>
            </a:r>
            <a:r>
              <a:rPr lang="it-IT" dirty="0"/>
              <a:t> </a:t>
            </a:r>
            <a:r>
              <a:rPr lang="it-IT" dirty="0" err="1"/>
              <a:t>convergence</a:t>
            </a:r>
            <a:r>
              <a:rPr lang="it-IT" dirty="0"/>
              <a:t> </a:t>
            </a:r>
            <a:r>
              <a:rPr lang="it-IT" dirty="0" err="1"/>
              <a:t>after</a:t>
            </a:r>
            <a:r>
              <a:rPr lang="it-IT" dirty="0"/>
              <a:t> 48k steps, </a:t>
            </a:r>
            <a:r>
              <a:rPr lang="it-IT" dirty="0" err="1"/>
              <a:t>while</a:t>
            </a:r>
            <a:r>
              <a:rPr lang="it-IT" dirty="0"/>
              <a:t> the </a:t>
            </a:r>
            <a:r>
              <a:rPr lang="it-IT" dirty="0" err="1"/>
              <a:t>Classical</a:t>
            </a:r>
            <a:r>
              <a:rPr lang="it-IT" dirty="0"/>
              <a:t> </a:t>
            </a:r>
            <a:r>
              <a:rPr lang="it-IT" dirty="0" err="1"/>
              <a:t>version</a:t>
            </a:r>
            <a:r>
              <a:rPr lang="it-IT" dirty="0"/>
              <a:t> </a:t>
            </a:r>
            <a:r>
              <a:rPr lang="it-IT" dirty="0" err="1"/>
              <a:t>needed</a:t>
            </a:r>
            <a:r>
              <a:rPr lang="it-IT" dirty="0"/>
              <a:t> 68k steps, </a:t>
            </a:r>
            <a:r>
              <a:rPr lang="it-IT" dirty="0" err="1"/>
              <a:t>thus</a:t>
            </a:r>
            <a:r>
              <a:rPr lang="it-IT" dirty="0"/>
              <a:t> finding an </a:t>
            </a:r>
            <a:r>
              <a:rPr lang="it-IT" dirty="0" err="1"/>
              <a:t>andvantage</a:t>
            </a:r>
            <a:r>
              <a:rPr lang="it-IT" dirty="0"/>
              <a:t> </a:t>
            </a:r>
            <a:r>
              <a:rPr lang="it-IT" dirty="0" err="1"/>
              <a:t>given</a:t>
            </a:r>
            <a:r>
              <a:rPr lang="it-IT" dirty="0"/>
              <a:t> by </a:t>
            </a:r>
            <a:r>
              <a:rPr lang="it-IT" dirty="0" err="1"/>
              <a:t>how</a:t>
            </a:r>
            <a:r>
              <a:rPr lang="it-IT" dirty="0"/>
              <a:t> the Quantum </a:t>
            </a:r>
            <a:r>
              <a:rPr lang="it-IT" dirty="0" err="1"/>
              <a:t>circuit</a:t>
            </a:r>
            <a:r>
              <a:rPr lang="it-IT" dirty="0"/>
              <a:t> </a:t>
            </a:r>
            <a:r>
              <a:rPr lang="it-IT" dirty="0" err="1"/>
              <a:t>explores</a:t>
            </a:r>
            <a:r>
              <a:rPr lang="it-IT" dirty="0"/>
              <a:t> the </a:t>
            </a:r>
            <a:r>
              <a:rPr lang="it-IT" dirty="0" err="1"/>
              <a:t>parameter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3754943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2DDE0D-7F24-6917-FDE8-95981FFC8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hangingPunct="1">
              <a:defRPr/>
            </a:pPr>
            <a:r>
              <a:rPr lang="it-IT" b="1" dirty="0" err="1"/>
              <a:t>Conclusions</a:t>
            </a:r>
            <a:endParaRPr lang="it-IT" b="1" dirty="0"/>
          </a:p>
        </p:txBody>
      </p:sp>
      <p:sp>
        <p:nvSpPr>
          <p:cNvPr id="20483" name="Segnaposto contenuto 2">
            <a:extLst>
              <a:ext uri="{FF2B5EF4-FFF2-40B4-BE49-F238E27FC236}">
                <a16:creationId xmlns:a16="http://schemas.microsoft.com/office/drawing/2014/main" id="{7721F4A1-23F8-BA43-F8C6-CB62F8AE3675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hangingPunct="1"/>
            <a:r>
              <a:rPr lang="it-IT" altLang="it-IT" dirty="0">
                <a:latin typeface="Calibri" panose="020F0502020204030204" pitchFamily="34" charset="0"/>
              </a:rPr>
              <a:t>1) A hybrid QMCMC </a:t>
            </a:r>
            <a:r>
              <a:rPr lang="it-IT" altLang="it-IT" dirty="0" err="1">
                <a:latin typeface="Calibri" panose="020F0502020204030204" pitchFamily="34" charset="0"/>
              </a:rPr>
              <a:t>has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been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built</a:t>
            </a:r>
            <a:r>
              <a:rPr lang="it-IT" altLang="it-IT" dirty="0">
                <a:latin typeface="Calibri" panose="020F0502020204030204" pitchFamily="34" charset="0"/>
              </a:rPr>
              <a:t> to </a:t>
            </a:r>
            <a:r>
              <a:rPr lang="it-IT" altLang="it-IT" dirty="0" err="1">
                <a:latin typeface="Calibri" panose="020F0502020204030204" pitchFamily="34" charset="0"/>
              </a:rPr>
              <a:t>find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Bayesian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contours</a:t>
            </a:r>
            <a:r>
              <a:rPr lang="it-IT" altLang="it-IT" dirty="0">
                <a:latin typeface="Calibri" panose="020F0502020204030204" pitchFamily="34" charset="0"/>
              </a:rPr>
              <a:t> for </a:t>
            </a:r>
            <a:r>
              <a:rPr lang="it-IT" altLang="it-IT" dirty="0" err="1">
                <a:latin typeface="Calibri" panose="020F0502020204030204" pitchFamily="34" charset="0"/>
              </a:rPr>
              <a:t>cosmological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functions</a:t>
            </a:r>
            <a:r>
              <a:rPr lang="it-IT" altLang="it-IT" dirty="0">
                <a:latin typeface="Calibri" panose="020F0502020204030204" pitchFamily="34" charset="0"/>
              </a:rPr>
              <a:t>, </a:t>
            </a:r>
          </a:p>
          <a:p>
            <a:pPr algn="just" hangingPunct="1"/>
            <a:r>
              <a:rPr lang="it-IT" altLang="it-IT" dirty="0">
                <a:latin typeface="Calibri" panose="020F0502020204030204" pitchFamily="34" charset="0"/>
              </a:rPr>
              <a:t>2) </a:t>
            </a:r>
            <a:r>
              <a:rPr lang="it-IT" altLang="it-IT" dirty="0" err="1">
                <a:latin typeface="Calibri" panose="020F0502020204030204" pitchFamily="34" charset="0"/>
              </a:rPr>
              <a:t>These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algorithms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has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been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tested</a:t>
            </a:r>
            <a:r>
              <a:rPr lang="it-IT" altLang="it-IT" dirty="0">
                <a:latin typeface="Calibri" panose="020F0502020204030204" pitchFamily="34" charset="0"/>
              </a:rPr>
              <a:t> with </a:t>
            </a:r>
            <a:r>
              <a:rPr lang="it-IT" altLang="it-IT" dirty="0" err="1">
                <a:latin typeface="Calibri" panose="020F0502020204030204" pitchFamily="34" charset="0"/>
              </a:rPr>
              <a:t>different</a:t>
            </a:r>
            <a:r>
              <a:rPr lang="it-IT" altLang="it-IT" dirty="0">
                <a:latin typeface="Calibri" panose="020F0502020204030204" pitchFamily="34" charset="0"/>
              </a:rPr>
              <a:t> probes and </a:t>
            </a:r>
            <a:r>
              <a:rPr lang="it-IT" altLang="it-IT" dirty="0" err="1">
                <a:latin typeface="Calibri" panose="020F0502020204030204" pitchFamily="34" charset="0"/>
              </a:rPr>
              <a:t>functions</a:t>
            </a:r>
            <a:r>
              <a:rPr lang="it-IT" altLang="it-IT" dirty="0">
                <a:latin typeface="Calibri" panose="020F0502020204030204" pitchFamily="34" charset="0"/>
              </a:rPr>
              <a:t>, </a:t>
            </a:r>
            <a:r>
              <a:rPr lang="it-IT" altLang="it-IT" dirty="0" err="1">
                <a:latin typeface="Calibri" panose="020F0502020204030204" pitchFamily="34" charset="0"/>
              </a:rPr>
              <a:t>finding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results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which</a:t>
            </a:r>
            <a:r>
              <a:rPr lang="it-IT" altLang="it-IT" dirty="0">
                <a:latin typeface="Calibri" panose="020F0502020204030204" pitchFamily="34" charset="0"/>
              </a:rPr>
              <a:t> are </a:t>
            </a:r>
            <a:r>
              <a:rPr lang="it-IT" altLang="it-IT" dirty="0" err="1">
                <a:latin typeface="Calibri" panose="020F0502020204030204" pitchFamily="34" charset="0"/>
              </a:rPr>
              <a:t>consistent</a:t>
            </a:r>
            <a:r>
              <a:rPr lang="it-IT" altLang="it-IT" dirty="0">
                <a:latin typeface="Calibri" panose="020F0502020204030204" pitchFamily="34" charset="0"/>
              </a:rPr>
              <a:t> with </a:t>
            </a:r>
            <a:r>
              <a:rPr lang="it-IT" altLang="it-IT" dirty="0" err="1">
                <a:latin typeface="Calibri" panose="020F0502020204030204" pitchFamily="34" charset="0"/>
              </a:rPr>
              <a:t>classical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computations</a:t>
            </a:r>
            <a:r>
              <a:rPr lang="it-IT" altLang="it-IT" dirty="0">
                <a:latin typeface="Calibri" panose="020F0502020204030204" pitchFamily="34" charset="0"/>
              </a:rPr>
              <a:t>.</a:t>
            </a:r>
          </a:p>
          <a:p>
            <a:pPr algn="just" hangingPunct="1"/>
            <a:r>
              <a:rPr lang="it-IT" altLang="it-IT" dirty="0">
                <a:latin typeface="Calibri" panose="020F0502020204030204" pitchFamily="34" charset="0"/>
              </a:rPr>
              <a:t>3) Given </a:t>
            </a:r>
            <a:r>
              <a:rPr lang="it-IT" altLang="it-IT" dirty="0" err="1">
                <a:latin typeface="Calibri" panose="020F0502020204030204" pitchFamily="34" charset="0"/>
              </a:rPr>
              <a:t>that</a:t>
            </a:r>
            <a:r>
              <a:rPr lang="it-IT" altLang="it-IT" dirty="0">
                <a:latin typeface="Calibri" panose="020F0502020204030204" pitchFamily="34" charset="0"/>
              </a:rPr>
              <a:t> the </a:t>
            </a:r>
            <a:r>
              <a:rPr lang="it-IT" altLang="it-IT" dirty="0" err="1">
                <a:latin typeface="Calibri" panose="020F0502020204030204" pitchFamily="34" charset="0"/>
              </a:rPr>
              <a:t>likelihood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evaluations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remain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classical</a:t>
            </a:r>
            <a:r>
              <a:rPr lang="it-IT" altLang="it-IT" dirty="0">
                <a:latin typeface="Calibri" panose="020F0502020204030204" pitchFamily="34" charset="0"/>
              </a:rPr>
              <a:t>, a speed up </a:t>
            </a:r>
            <a:r>
              <a:rPr lang="it-IT" altLang="it-IT" dirty="0" err="1">
                <a:latin typeface="Calibri" panose="020F0502020204030204" pitchFamily="34" charset="0"/>
              </a:rPr>
              <a:t>has</a:t>
            </a:r>
            <a:r>
              <a:rPr lang="it-IT" altLang="it-IT" dirty="0">
                <a:latin typeface="Calibri" panose="020F0502020204030204" pitchFamily="34" charset="0"/>
              </a:rPr>
              <a:t> to be </a:t>
            </a:r>
            <a:r>
              <a:rPr lang="it-IT" altLang="it-IT" dirty="0" err="1">
                <a:latin typeface="Calibri" panose="020F0502020204030204" pitchFamily="34" charset="0"/>
              </a:rPr>
              <a:t>found</a:t>
            </a:r>
            <a:r>
              <a:rPr lang="it-IT" altLang="it-IT" dirty="0">
                <a:latin typeface="Calibri" panose="020F0502020204030204" pitchFamily="34" charset="0"/>
              </a:rPr>
              <a:t> in the </a:t>
            </a:r>
            <a:r>
              <a:rPr lang="it-IT" altLang="it-IT" dirty="0" err="1">
                <a:latin typeface="Calibri" panose="020F0502020204030204" pitchFamily="34" charset="0"/>
              </a:rPr>
              <a:t>number</a:t>
            </a:r>
            <a:r>
              <a:rPr lang="it-IT" altLang="it-IT" dirty="0">
                <a:latin typeface="Calibri" panose="020F0502020204030204" pitchFamily="34" charset="0"/>
              </a:rPr>
              <a:t> of </a:t>
            </a:r>
            <a:r>
              <a:rPr lang="it-IT" altLang="it-IT" dirty="0" err="1">
                <a:latin typeface="Calibri" panose="020F0502020204030204" pitchFamily="34" charset="0"/>
              </a:rPr>
              <a:t>evaluations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necessary</a:t>
            </a:r>
            <a:r>
              <a:rPr lang="it-IT" altLang="it-IT" dirty="0">
                <a:latin typeface="Calibri" panose="020F0502020204030204" pitchFamily="34" charset="0"/>
              </a:rPr>
              <a:t> to </a:t>
            </a:r>
            <a:r>
              <a:rPr lang="it-IT" altLang="it-IT" dirty="0" err="1">
                <a:latin typeface="Calibri" panose="020F0502020204030204" pitchFamily="34" charset="0"/>
              </a:rPr>
              <a:t>reach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convergence</a:t>
            </a:r>
            <a:r>
              <a:rPr lang="it-IT" altLang="it-IT" dirty="0">
                <a:latin typeface="Calibri" panose="020F0502020204030204" pitchFamily="34" charset="0"/>
              </a:rPr>
              <a:t>.</a:t>
            </a:r>
          </a:p>
          <a:p>
            <a:pPr hangingPunct="1"/>
            <a:r>
              <a:rPr lang="it-IT" altLang="it-IT" dirty="0">
                <a:latin typeface="Calibri" panose="020F0502020204030204" pitchFamily="34" charset="0"/>
              </a:rPr>
              <a:t>4) A </a:t>
            </a:r>
            <a:r>
              <a:rPr lang="it-IT" altLang="it-IT" dirty="0" err="1">
                <a:latin typeface="Calibri" panose="020F0502020204030204" pitchFamily="34" charset="0"/>
              </a:rPr>
              <a:t>possible</a:t>
            </a:r>
            <a:r>
              <a:rPr lang="it-IT" altLang="it-IT" dirty="0">
                <a:latin typeface="Calibri" panose="020F0502020204030204" pitchFamily="34" charset="0"/>
              </a:rPr>
              <a:t> outlook </a:t>
            </a:r>
            <a:r>
              <a:rPr lang="it-IT" altLang="it-IT" dirty="0" err="1">
                <a:latin typeface="Calibri" panose="020F0502020204030204" pitchFamily="34" charset="0"/>
              </a:rPr>
              <a:t>is</a:t>
            </a:r>
            <a:r>
              <a:rPr lang="it-IT" altLang="it-IT" dirty="0">
                <a:latin typeface="Calibri" panose="020F0502020204030204" pitchFamily="34" charset="0"/>
              </a:rPr>
              <a:t> to test </a:t>
            </a:r>
            <a:r>
              <a:rPr lang="it-IT" altLang="it-IT" dirty="0" err="1">
                <a:latin typeface="Calibri" panose="020F0502020204030204" pitchFamily="34" charset="0"/>
              </a:rPr>
              <a:t>these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algorithms</a:t>
            </a:r>
            <a:r>
              <a:rPr lang="it-IT" altLang="it-IT" dirty="0">
                <a:latin typeface="Calibri" panose="020F0502020204030204" pitchFamily="34" charset="0"/>
              </a:rPr>
              <a:t> with </a:t>
            </a:r>
            <a:r>
              <a:rPr lang="it-IT" altLang="it-IT" dirty="0" err="1">
                <a:latin typeface="Calibri" panose="020F0502020204030204" pitchFamily="34" charset="0"/>
              </a:rPr>
              <a:t>combinations</a:t>
            </a:r>
            <a:r>
              <a:rPr lang="it-IT" altLang="it-IT" dirty="0">
                <a:latin typeface="Calibri" panose="020F0502020204030204" pitchFamily="34" charset="0"/>
              </a:rPr>
              <a:t> of </a:t>
            </a:r>
            <a:r>
              <a:rPr lang="it-IT" altLang="it-IT" dirty="0" err="1">
                <a:latin typeface="Calibri" panose="020F0502020204030204" pitchFamily="34" charset="0"/>
              </a:rPr>
              <a:t>different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cosmological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functions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into</a:t>
            </a:r>
            <a:r>
              <a:rPr lang="it-IT" altLang="it-IT" dirty="0">
                <a:latin typeface="Calibri" panose="020F0502020204030204" pitchFamily="34" charset="0"/>
              </a:rPr>
              <a:t> a complex </a:t>
            </a:r>
            <a:r>
              <a:rPr lang="it-IT" altLang="it-IT" dirty="0" err="1">
                <a:latin typeface="Calibri" panose="020F0502020204030204" pitchFamily="34" charset="0"/>
              </a:rPr>
              <a:t>parameter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space</a:t>
            </a:r>
            <a:r>
              <a:rPr lang="it-IT" altLang="it-IT" dirty="0">
                <a:latin typeface="Calibri" panose="020F0502020204030204" pitchFamily="34" charset="0"/>
              </a:rPr>
              <a:t>.</a:t>
            </a:r>
          </a:p>
          <a:p>
            <a:pPr hangingPunct="1"/>
            <a:r>
              <a:rPr lang="it-IT" altLang="it-IT" dirty="0">
                <a:latin typeface="Calibri" panose="020F0502020204030204" pitchFamily="34" charset="0"/>
              </a:rPr>
              <a:t>5) </a:t>
            </a:r>
            <a:r>
              <a:rPr lang="it-IT" altLang="it-IT" dirty="0" err="1">
                <a:latin typeface="Calibri" panose="020F0502020204030204" pitchFamily="34" charset="0"/>
              </a:rPr>
              <a:t>Finally</a:t>
            </a:r>
            <a:r>
              <a:rPr lang="it-IT" altLang="it-IT" dirty="0">
                <a:latin typeface="Calibri" panose="020F0502020204030204" pitchFamily="34" charset="0"/>
              </a:rPr>
              <a:t>, testing the </a:t>
            </a:r>
            <a:r>
              <a:rPr lang="it-IT" altLang="it-IT" dirty="0" err="1">
                <a:latin typeface="Calibri" panose="020F0502020204030204" pitchFamily="34" charset="0"/>
              </a:rPr>
              <a:t>algorithm</a:t>
            </a:r>
            <a:r>
              <a:rPr lang="it-IT" altLang="it-IT" dirty="0">
                <a:latin typeface="Calibri" panose="020F0502020204030204" pitchFamily="34" charset="0"/>
              </a:rPr>
              <a:t> on </a:t>
            </a:r>
            <a:r>
              <a:rPr lang="it-IT" altLang="it-IT" dirty="0" err="1">
                <a:latin typeface="Calibri" panose="020F0502020204030204" pitchFamily="34" charset="0"/>
              </a:rPr>
              <a:t>proper</a:t>
            </a:r>
            <a:r>
              <a:rPr lang="it-IT" altLang="it-IT" dirty="0">
                <a:latin typeface="Calibri" panose="020F0502020204030204" pitchFamily="34" charset="0"/>
              </a:rPr>
              <a:t> quantum hardware </a:t>
            </a:r>
            <a:r>
              <a:rPr lang="it-IT" altLang="it-IT" dirty="0" err="1">
                <a:latin typeface="Calibri" panose="020F0502020204030204" pitchFamily="34" charset="0"/>
              </a:rPr>
              <a:t>will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allow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us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how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does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it</a:t>
            </a:r>
            <a:r>
              <a:rPr lang="it-IT" altLang="it-IT" dirty="0">
                <a:latin typeface="Calibri" panose="020F0502020204030204" pitchFamily="34" charset="0"/>
              </a:rPr>
              <a:t> </a:t>
            </a:r>
            <a:r>
              <a:rPr lang="it-IT" altLang="it-IT" dirty="0" err="1">
                <a:latin typeface="Calibri" panose="020F0502020204030204" pitchFamily="34" charset="0"/>
              </a:rPr>
              <a:t>behave</a:t>
            </a:r>
            <a:r>
              <a:rPr lang="it-IT" altLang="it-IT" dirty="0">
                <a:latin typeface="Calibri" panose="020F0502020204030204" pitchFamily="34" charset="0"/>
              </a:rPr>
              <a:t> with </a:t>
            </a:r>
            <a:r>
              <a:rPr lang="it-IT" altLang="it-IT" dirty="0" err="1">
                <a:latin typeface="Calibri" panose="020F0502020204030204" pitchFamily="34" charset="0"/>
              </a:rPr>
              <a:t>current</a:t>
            </a:r>
            <a:r>
              <a:rPr lang="it-IT" altLang="it-IT" dirty="0">
                <a:latin typeface="Calibri" panose="020F0502020204030204" pitchFamily="34" charset="0"/>
              </a:rPr>
              <a:t> quantum technologies.</a:t>
            </a:r>
          </a:p>
          <a:p>
            <a:pPr hangingPunct="1"/>
            <a:endParaRPr lang="it-IT" altLang="it-IT" dirty="0">
              <a:latin typeface="Calibri" panose="020F0502020204030204" pitchFamily="34" charset="0"/>
            </a:endParaRPr>
          </a:p>
          <a:p>
            <a:pPr hangingPunct="1"/>
            <a:endParaRPr lang="it-IT" altLang="it-IT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768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>
            <a:spLocks noGrp="1"/>
          </p:cNvSpPr>
          <p:nvPr>
            <p:ph type="subTitle" idx="4294967295"/>
          </p:nvPr>
        </p:nvSpPr>
        <p:spPr>
          <a:xfrm>
            <a:off x="1753511" y="2456095"/>
            <a:ext cx="8684978" cy="1812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b" anchorCtr="0">
            <a:normAutofit/>
          </a:bodyPr>
          <a:lstStyle/>
          <a:p>
            <a:pPr marL="0" indent="0" algn="ctr">
              <a:spcBef>
                <a:spcPts val="0"/>
              </a:spcBef>
              <a:buClr>
                <a:srgbClr val="222222"/>
              </a:buClr>
              <a:buSzPts val="6580"/>
              <a:buNone/>
            </a:pPr>
            <a:r>
              <a:rPr lang="en-US" sz="4626">
                <a:solidFill>
                  <a:srgbClr val="222222"/>
                </a:solidFill>
              </a:rPr>
              <a:t>Application of Quantum Fourier Transform in CMB Data Analysis</a:t>
            </a:r>
            <a:endParaRPr/>
          </a:p>
        </p:txBody>
      </p:sp>
      <p:pic>
        <p:nvPicPr>
          <p:cNvPr id="163" name="Google Shape;163;p13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6416" y="74361"/>
            <a:ext cx="1292688" cy="1291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>
            <a:spLocks noGrp="1"/>
          </p:cNvSpPr>
          <p:nvPr>
            <p:ph type="title"/>
          </p:nvPr>
        </p:nvSpPr>
        <p:spPr>
          <a:xfrm>
            <a:off x="1880840" y="307384"/>
            <a:ext cx="8572501" cy="50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accent2"/>
              </a:buClr>
              <a:buSzPts val="4800"/>
            </a:pPr>
            <a:r>
              <a:rPr lang="en-US" sz="2531">
                <a:solidFill>
                  <a:schemeClr val="accent2"/>
                </a:solidFill>
              </a:rPr>
              <a:t>FOURIER TRANSFORM IN CMB DATA ANALYSIS</a:t>
            </a:r>
            <a:endParaRPr sz="2531"/>
          </a:p>
        </p:txBody>
      </p:sp>
      <p:sp>
        <p:nvSpPr>
          <p:cNvPr id="169" name="Google Shape;169;p14"/>
          <p:cNvSpPr txBox="1">
            <a:spLocks noGrp="1"/>
          </p:cNvSpPr>
          <p:nvPr>
            <p:ph type="body" idx="2"/>
          </p:nvPr>
        </p:nvSpPr>
        <p:spPr>
          <a:xfrm>
            <a:off x="1813332" y="944237"/>
            <a:ext cx="4289940" cy="3136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 marL="237521" indent="-245335">
              <a:spcBef>
                <a:spcPts val="0"/>
              </a:spcBef>
              <a:buSzPts val="2800"/>
            </a:pPr>
            <a:r>
              <a:rPr lang="en-US" sz="1969" b="1"/>
              <a:t>Decomposing Temperature Fluctuations:</a:t>
            </a:r>
            <a:r>
              <a:rPr lang="en-US" sz="1969"/>
              <a:t> The Fourier transform breaks down CMB temperature anisotropies into different spatial scales.</a:t>
            </a:r>
            <a:endParaRPr sz="1969"/>
          </a:p>
          <a:p>
            <a:pPr marL="237521" indent="-245335">
              <a:spcBef>
                <a:spcPts val="1477"/>
              </a:spcBef>
              <a:buSzPts val="2800"/>
            </a:pPr>
            <a:r>
              <a:rPr lang="en-US" sz="1969" b="1"/>
              <a:t>Extracting the Power Spectrum:</a:t>
            </a:r>
            <a:r>
              <a:rPr lang="en-US" sz="1969"/>
              <a:t> The Fourier coefficients allow computation of the CMB power spectrum.</a:t>
            </a:r>
            <a:endParaRPr sz="1969"/>
          </a:p>
        </p:txBody>
      </p:sp>
      <p:pic>
        <p:nvPicPr>
          <p:cNvPr id="170" name="Google Shape;170;p14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00018" y="817549"/>
            <a:ext cx="4222519" cy="339000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4"/>
          <p:cNvSpPr txBox="1"/>
          <p:nvPr/>
        </p:nvSpPr>
        <p:spPr>
          <a:xfrm>
            <a:off x="1809412" y="4317671"/>
            <a:ext cx="8013156" cy="2320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 marL="240646" indent="-242928">
              <a:buClr>
                <a:srgbClr val="838787"/>
              </a:buClr>
              <a:buSzPts val="2800"/>
              <a:buFont typeface="Avenir"/>
              <a:buChar char="▸"/>
            </a:pPr>
            <a:r>
              <a:rPr lang="en-US" sz="1969" b="1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Enhancing Statistical Analysis:</a:t>
            </a:r>
            <a:r>
              <a:rPr lang="en-US" sz="1969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 Transforming CMB maps into harmonic space simplifies statistical studies, as the anisotropies become nearly uncorrelated.</a:t>
            </a:r>
            <a:endParaRPr sz="1969"/>
          </a:p>
          <a:p>
            <a:pPr marL="240646" indent="-242928">
              <a:spcBef>
                <a:spcPts val="1477"/>
              </a:spcBef>
              <a:buClr>
                <a:srgbClr val="838787"/>
              </a:buClr>
              <a:buSzPts val="2800"/>
              <a:buFont typeface="Avenir"/>
              <a:buChar char="▸"/>
            </a:pPr>
            <a:r>
              <a:rPr lang="en-US" sz="1969" b="1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Efficient Data Processing:</a:t>
            </a:r>
            <a:r>
              <a:rPr lang="en-US" sz="1969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 Fast algorithms like the Fast Spherical Harmonic Transform (FSHT) enable computationally efficient analysis of high-resolution CMB datasets.</a:t>
            </a:r>
            <a:endParaRPr sz="1969">
              <a:solidFill>
                <a:srgbClr val="83878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15" descr="Trend_nside_2048_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80563" y="3631945"/>
            <a:ext cx="937384" cy="576618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5"/>
          <p:cNvSpPr/>
          <p:nvPr/>
        </p:nvSpPr>
        <p:spPr>
          <a:xfrm>
            <a:off x="8022341" y="4138858"/>
            <a:ext cx="2053829" cy="2053829"/>
          </a:xfrm>
          <a:prstGeom prst="roundRect">
            <a:avLst>
              <a:gd name="adj" fmla="val 11966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100"/>
            </a:pPr>
            <a:r>
              <a:rPr lang="en-US" sz="1477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Performance Benchmarking: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Compared QFT execution time with classical FFT.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78" name="Google Shape;178;p15" descr="Image"/>
          <p:cNvPicPr preferRelativeResize="0"/>
          <p:nvPr/>
        </p:nvPicPr>
        <p:blipFill rotWithShape="1">
          <a:blip r:embed="rId4">
            <a:alphaModFix/>
          </a:blip>
          <a:srcRect l="7215"/>
          <a:stretch/>
        </p:blipFill>
        <p:spPr>
          <a:xfrm>
            <a:off x="7991087" y="762885"/>
            <a:ext cx="2116460" cy="877138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5"/>
          <p:cNvSpPr/>
          <p:nvPr/>
        </p:nvSpPr>
        <p:spPr>
          <a:xfrm>
            <a:off x="8022341" y="1519923"/>
            <a:ext cx="2053829" cy="2053829"/>
          </a:xfrm>
          <a:prstGeom prst="roundRect">
            <a:avLst>
              <a:gd name="adj" fmla="val 15305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000"/>
            </a:pPr>
            <a:r>
              <a:rPr lang="en-US" sz="1406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QFT Implementation:</a:t>
            </a:r>
            <a:r>
              <a:rPr lang="en-US" sz="1406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Used </a:t>
            </a:r>
            <a:r>
              <a:rPr lang="en-US" sz="1406" i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Qiskit</a:t>
            </a:r>
            <a:r>
              <a:rPr lang="en-US" sz="1406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for state preparation, QFT execution, and measurement.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0" name="Google Shape;180;p15"/>
          <p:cNvSpPr txBox="1">
            <a:spLocks noGrp="1"/>
          </p:cNvSpPr>
          <p:nvPr>
            <p:ph type="title"/>
          </p:nvPr>
        </p:nvSpPr>
        <p:spPr>
          <a:xfrm>
            <a:off x="1809750" y="297737"/>
            <a:ext cx="8572500" cy="50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accent2"/>
              </a:buClr>
              <a:buSzPts val="4800"/>
            </a:pPr>
            <a:r>
              <a:rPr lang="en-US" sz="2531">
                <a:solidFill>
                  <a:schemeClr val="accent2"/>
                </a:solidFill>
              </a:rPr>
              <a:t>STEPS DOWN TO CHECK THE QFT PERFORMANCE</a:t>
            </a:r>
            <a:endParaRPr sz="2531"/>
          </a:p>
        </p:txBody>
      </p:sp>
      <p:sp>
        <p:nvSpPr>
          <p:cNvPr id="181" name="Google Shape;181;p15"/>
          <p:cNvSpPr/>
          <p:nvPr/>
        </p:nvSpPr>
        <p:spPr>
          <a:xfrm>
            <a:off x="5069086" y="1519923"/>
            <a:ext cx="2053828" cy="2053829"/>
          </a:xfrm>
          <a:prstGeom prst="roundRect">
            <a:avLst>
              <a:gd name="adj" fmla="val 14048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000"/>
            </a:pPr>
            <a:r>
              <a:rPr lang="en-US" sz="1406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Classical vs. Quantum Decomposition</a:t>
            </a:r>
            <a:r>
              <a:rPr lang="en-US" sz="1406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: Applied FFT and QFT in </a:t>
            </a:r>
            <a:r>
              <a:rPr lang="en-US" sz="1406" i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map2alm</a:t>
            </a:r>
            <a:r>
              <a:rPr lang="en-US" sz="1406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for spherical harmonic analysis.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2" name="Google Shape;182;p15"/>
          <p:cNvSpPr/>
          <p:nvPr/>
        </p:nvSpPr>
        <p:spPr>
          <a:xfrm>
            <a:off x="2115831" y="1519923"/>
            <a:ext cx="2053829" cy="2053829"/>
          </a:xfrm>
          <a:prstGeom prst="roundRect">
            <a:avLst>
              <a:gd name="adj" fmla="val 13999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100"/>
            </a:pPr>
            <a:r>
              <a:rPr lang="en-US" sz="1477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CMB Map Generation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: Used </a:t>
            </a:r>
            <a:r>
              <a:rPr lang="en-US" sz="1477" i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CAMB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to compute power spectra and </a:t>
            </a:r>
            <a:r>
              <a:rPr lang="en-US" sz="1477" i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healpy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to generate maps.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" name="Google Shape;183;p15"/>
          <p:cNvSpPr/>
          <p:nvPr/>
        </p:nvSpPr>
        <p:spPr>
          <a:xfrm>
            <a:off x="2115831" y="4138858"/>
            <a:ext cx="2053829" cy="2053829"/>
          </a:xfrm>
          <a:prstGeom prst="roundRect">
            <a:avLst>
              <a:gd name="adj" fmla="val 13971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100"/>
            </a:pPr>
            <a:r>
              <a:rPr lang="en-US" sz="1477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Data Encoding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: Adopted amplitude encoding for efficient quantum data representation.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4" name="Google Shape;184;p15"/>
          <p:cNvSpPr/>
          <p:nvPr/>
        </p:nvSpPr>
        <p:spPr>
          <a:xfrm>
            <a:off x="5069086" y="4138858"/>
            <a:ext cx="2053828" cy="2053829"/>
          </a:xfrm>
          <a:prstGeom prst="roundRect">
            <a:avLst>
              <a:gd name="adj" fmla="val 11966"/>
            </a:avLst>
          </a:prstGeom>
          <a:solidFill>
            <a:srgbClr val="83D1D6"/>
          </a:solidFill>
          <a:ln>
            <a:noFill/>
          </a:ln>
        </p:spPr>
        <p:txBody>
          <a:bodyPr spcFirstLastPara="1" wrap="square" lIns="35719" tIns="35719" rIns="35719" bIns="35719" anchor="ctr" anchorCtr="0">
            <a:noAutofit/>
          </a:bodyPr>
          <a:lstStyle/>
          <a:p>
            <a:pPr algn="ctr" defTabSz="642915">
              <a:buClr>
                <a:srgbClr val="222222"/>
              </a:buClr>
              <a:buSzPts val="2100"/>
            </a:pPr>
            <a:r>
              <a:rPr lang="en-US" sz="1477" b="1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Padding Strategy:</a:t>
            </a:r>
            <a:r>
              <a:rPr lang="en-US" sz="1477" kern="0">
                <a:solidFill>
                  <a:srgbClr val="222222"/>
                </a:solidFill>
                <a:latin typeface="Avenir"/>
                <a:ea typeface="Avenir"/>
                <a:cs typeface="Avenir"/>
                <a:sym typeface="Avenir"/>
              </a:rPr>
              <a:t> Used periodic padding to match quantum circuit constraints.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5" name="Google Shape;185;p15"/>
          <p:cNvSpPr txBox="1"/>
          <p:nvPr/>
        </p:nvSpPr>
        <p:spPr>
          <a:xfrm>
            <a:off x="2214684" y="1569168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1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6" name="Google Shape;186;p15"/>
          <p:cNvSpPr txBox="1"/>
          <p:nvPr/>
        </p:nvSpPr>
        <p:spPr>
          <a:xfrm>
            <a:off x="5118513" y="1569168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2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7" name="Google Shape;187;p15"/>
          <p:cNvSpPr txBox="1"/>
          <p:nvPr/>
        </p:nvSpPr>
        <p:spPr>
          <a:xfrm>
            <a:off x="2214684" y="4175733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4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8" name="Google Shape;188;p15"/>
          <p:cNvSpPr txBox="1"/>
          <p:nvPr/>
        </p:nvSpPr>
        <p:spPr>
          <a:xfrm>
            <a:off x="5118513" y="4175733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5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9" name="Google Shape;189;p15"/>
          <p:cNvSpPr txBox="1"/>
          <p:nvPr/>
        </p:nvSpPr>
        <p:spPr>
          <a:xfrm>
            <a:off x="8094588" y="4175733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6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90" name="Google Shape;190;p15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09716" y="762884"/>
            <a:ext cx="1466059" cy="733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5" descr="Screenshot 2023-10-20 at 13.14.37.png"/>
          <p:cNvPicPr preferRelativeResize="0"/>
          <p:nvPr/>
        </p:nvPicPr>
        <p:blipFill rotWithShape="1">
          <a:blip r:embed="rId6">
            <a:alphaModFix/>
          </a:blip>
          <a:srcRect l="1858" t="1438" r="1251" b="1148"/>
          <a:stretch/>
        </p:blipFill>
        <p:spPr>
          <a:xfrm>
            <a:off x="2888850" y="3602848"/>
            <a:ext cx="507791" cy="509109"/>
          </a:xfrm>
          <a:custGeom>
            <a:avLst/>
            <a:gdLst/>
            <a:ahLst/>
            <a:cxnLst/>
            <a:rect l="l" t="t" r="r" b="b"/>
            <a:pathLst>
              <a:path w="21589" h="21591" extrusionOk="0">
                <a:moveTo>
                  <a:pt x="10828" y="0"/>
                </a:moveTo>
                <a:cubicBezTo>
                  <a:pt x="5468" y="0"/>
                  <a:pt x="3057" y="32"/>
                  <a:pt x="2761" y="95"/>
                </a:cubicBezTo>
                <a:cubicBezTo>
                  <a:pt x="1716" y="316"/>
                  <a:pt x="773" y="1055"/>
                  <a:pt x="293" y="2036"/>
                </a:cubicBezTo>
                <a:lnTo>
                  <a:pt x="20" y="2592"/>
                </a:lnTo>
                <a:lnTo>
                  <a:pt x="8" y="10675"/>
                </a:lnTo>
                <a:cubicBezTo>
                  <a:pt x="-11" y="18013"/>
                  <a:pt x="-5" y="18807"/>
                  <a:pt x="115" y="19172"/>
                </a:cubicBezTo>
                <a:cubicBezTo>
                  <a:pt x="466" y="20244"/>
                  <a:pt x="1272" y="21077"/>
                  <a:pt x="2334" y="21456"/>
                </a:cubicBezTo>
                <a:cubicBezTo>
                  <a:pt x="2717" y="21593"/>
                  <a:pt x="3196" y="21600"/>
                  <a:pt x="10888" y="21586"/>
                </a:cubicBezTo>
                <a:lnTo>
                  <a:pt x="19038" y="21562"/>
                </a:lnTo>
                <a:lnTo>
                  <a:pt x="19596" y="21290"/>
                </a:lnTo>
                <a:cubicBezTo>
                  <a:pt x="20327" y="20933"/>
                  <a:pt x="20959" y="20305"/>
                  <a:pt x="21316" y="19574"/>
                </a:cubicBezTo>
                <a:lnTo>
                  <a:pt x="21589" y="19018"/>
                </a:lnTo>
                <a:lnTo>
                  <a:pt x="21589" y="10840"/>
                </a:lnTo>
                <a:lnTo>
                  <a:pt x="21589" y="2663"/>
                </a:lnTo>
                <a:lnTo>
                  <a:pt x="21292" y="2071"/>
                </a:lnTo>
                <a:cubicBezTo>
                  <a:pt x="20800" y="1077"/>
                  <a:pt x="20034" y="428"/>
                  <a:pt x="19003" y="142"/>
                </a:cubicBezTo>
                <a:cubicBezTo>
                  <a:pt x="18509" y="5"/>
                  <a:pt x="17992" y="0"/>
                  <a:pt x="1082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92" name="Google Shape;192;p15"/>
          <p:cNvSpPr txBox="1"/>
          <p:nvPr/>
        </p:nvSpPr>
        <p:spPr>
          <a:xfrm>
            <a:off x="8094588" y="1569168"/>
            <a:ext cx="241888" cy="375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2800"/>
            </a:pPr>
            <a:r>
              <a:rPr lang="en-US" sz="1969" b="1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3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 txBox="1">
            <a:spLocks noGrp="1"/>
          </p:cNvSpPr>
          <p:nvPr>
            <p:ph type="title"/>
          </p:nvPr>
        </p:nvSpPr>
        <p:spPr>
          <a:xfrm>
            <a:off x="1880840" y="307384"/>
            <a:ext cx="8572501" cy="50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accent2"/>
              </a:buClr>
              <a:buSzPts val="4800"/>
            </a:pPr>
            <a:r>
              <a:rPr lang="en-US" sz="3375">
                <a:solidFill>
                  <a:schemeClr val="accent2"/>
                </a:solidFill>
              </a:rPr>
              <a:t>TESTS</a:t>
            </a:r>
            <a:endParaRPr/>
          </a:p>
        </p:txBody>
      </p:sp>
      <p:sp>
        <p:nvSpPr>
          <p:cNvPr id="198" name="Google Shape;198;p16"/>
          <p:cNvSpPr txBox="1">
            <a:spLocks noGrp="1"/>
          </p:cNvSpPr>
          <p:nvPr>
            <p:ph type="body" idx="2"/>
          </p:nvPr>
        </p:nvSpPr>
        <p:spPr>
          <a:xfrm>
            <a:off x="1859162" y="990193"/>
            <a:ext cx="3584039" cy="5156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Autofit/>
          </a:bodyPr>
          <a:lstStyle/>
          <a:p>
            <a:pPr marL="228145" indent="-236803">
              <a:spcBef>
                <a:spcPts val="0"/>
              </a:spcBef>
              <a:buSzPts val="2800"/>
            </a:pPr>
            <a:r>
              <a:rPr lang="en-US" sz="1969"/>
              <a:t>The FFT consistently outperforms the QFT across all tested </a:t>
            </a:r>
            <a:r>
              <a:rPr lang="en-US" sz="1969">
                <a:latin typeface="Arial"/>
                <a:ea typeface="Arial"/>
                <a:cs typeface="Arial"/>
                <a:sym typeface="Arial"/>
              </a:rPr>
              <a:t>nside </a:t>
            </a:r>
            <a:r>
              <a:rPr lang="en-US" sz="1969"/>
              <a:t>values, with significantly lower computational times.</a:t>
            </a:r>
            <a:endParaRPr sz="1969"/>
          </a:p>
          <a:p>
            <a:pPr marL="228145" indent="-236803">
              <a:spcBef>
                <a:spcPts val="1406"/>
              </a:spcBef>
              <a:buSzPts val="2800"/>
            </a:pPr>
            <a:r>
              <a:rPr lang="en-US" sz="1969"/>
              <a:t>The primary slowdown in the quantum approach comes from data encoding, which dominates execution time as </a:t>
            </a:r>
            <a:r>
              <a:rPr lang="en-US" sz="1969">
                <a:latin typeface="Arial"/>
                <a:ea typeface="Arial"/>
                <a:cs typeface="Arial"/>
                <a:sym typeface="Arial"/>
              </a:rPr>
              <a:t>nside </a:t>
            </a:r>
            <a:r>
              <a:rPr lang="en-US" sz="1969"/>
              <a:t>increases.</a:t>
            </a:r>
            <a:endParaRPr sz="1969"/>
          </a:p>
          <a:p>
            <a:pPr marL="228145" indent="-236803">
              <a:spcBef>
                <a:spcPts val="1406"/>
              </a:spcBef>
              <a:buSzPts val="2800"/>
            </a:pPr>
            <a:r>
              <a:rPr lang="en-US" sz="1969"/>
              <a:t>The QFT itself is not the limiting factor; rather, the inefficiencies of amplitude encoding introduce significant computational overhead.</a:t>
            </a:r>
            <a:endParaRPr sz="1969"/>
          </a:p>
        </p:txBody>
      </p:sp>
      <p:pic>
        <p:nvPicPr>
          <p:cNvPr id="199" name="Google Shape;199;p16" descr="Trend_nside_2048_1.png"/>
          <p:cNvPicPr preferRelativeResize="0"/>
          <p:nvPr/>
        </p:nvPicPr>
        <p:blipFill rotWithShape="1">
          <a:blip r:embed="rId3">
            <a:alphaModFix/>
          </a:blip>
          <a:srcRect l="1254" t="2160"/>
          <a:stretch/>
        </p:blipFill>
        <p:spPr>
          <a:xfrm>
            <a:off x="5443088" y="818923"/>
            <a:ext cx="5049801" cy="301183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6"/>
          <p:cNvSpPr txBox="1"/>
          <p:nvPr/>
        </p:nvSpPr>
        <p:spPr>
          <a:xfrm>
            <a:off x="1547992" y="6543793"/>
            <a:ext cx="1534532" cy="26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ctr" anchorCtr="0">
            <a:spAutoFit/>
          </a:bodyPr>
          <a:lstStyle/>
          <a:p>
            <a:pPr defTabSz="642915">
              <a:buClr>
                <a:srgbClr val="838787"/>
              </a:buClr>
              <a:buSzPts val="1800"/>
            </a:pPr>
            <a:r>
              <a:rPr lang="en-US" sz="1266" kern="0">
                <a:solidFill>
                  <a:srgbClr val="838787"/>
                </a:solidFill>
                <a:latin typeface="Avenir"/>
                <a:ea typeface="Avenir"/>
                <a:cs typeface="Avenir"/>
                <a:sym typeface="Avenir"/>
              </a:rPr>
              <a:t>F.Farsian et al, 2025</a:t>
            </a:r>
            <a:endParaRPr sz="984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01" name="Google Shape;201;p16" descr="Trend_nside_2048_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78946" y="3689127"/>
            <a:ext cx="5113943" cy="314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"/>
          <p:cNvSpPr txBox="1">
            <a:spLocks noGrp="1"/>
          </p:cNvSpPr>
          <p:nvPr>
            <p:ph type="body" idx="2"/>
          </p:nvPr>
        </p:nvSpPr>
        <p:spPr>
          <a:xfrm>
            <a:off x="1786463" y="890318"/>
            <a:ext cx="8619075" cy="5077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A6AAA9"/>
              </a:buClr>
              <a:buSzPts val="2448"/>
              <a:buNone/>
            </a:pPr>
            <a:r>
              <a:rPr lang="en-US" sz="1969">
                <a:solidFill>
                  <a:srgbClr val="A6AAA9"/>
                </a:solidFill>
              </a:rPr>
              <a:t>Conclusion</a:t>
            </a:r>
            <a:endParaRPr sz="1969"/>
          </a:p>
          <a:p>
            <a:pPr marL="225020" indent="-235272">
              <a:spcBef>
                <a:spcPts val="1406"/>
              </a:spcBef>
              <a:buSzPts val="2800"/>
            </a:pPr>
            <a:r>
              <a:rPr lang="en-US" sz="1969">
                <a:solidFill>
                  <a:srgbClr val="A6AAA9"/>
                </a:solidFill>
              </a:rPr>
              <a:t>We have explored </a:t>
            </a:r>
            <a:r>
              <a:rPr lang="en-US" sz="1969" b="1"/>
              <a:t>QFT as an alternative to FFT</a:t>
            </a:r>
            <a:r>
              <a:rPr lang="en-US" sz="1969">
                <a:solidFill>
                  <a:srgbClr val="A6AAA9"/>
                </a:solidFill>
              </a:rPr>
              <a:t> in CMB map analysis, with comparable accuracy but limited by current data encoding overhead.</a:t>
            </a:r>
            <a:endParaRPr sz="1969"/>
          </a:p>
          <a:p>
            <a:pPr marL="225020" indent="-237523">
              <a:spcBef>
                <a:spcPts val="1406"/>
              </a:spcBef>
              <a:buSzPts val="2800"/>
            </a:pPr>
            <a:r>
              <a:rPr lang="en-US" sz="1969" b="1"/>
              <a:t>Quantum computation time is negligible</a:t>
            </a:r>
            <a:r>
              <a:rPr lang="en-US" sz="1969">
                <a:solidFill>
                  <a:srgbClr val="A6AAA9"/>
                </a:solidFill>
              </a:rPr>
              <a:t> compared to the classical-to-quantum encoding step, which is the main performance bottleneck.</a:t>
            </a:r>
            <a:endParaRPr sz="1969"/>
          </a:p>
          <a:p>
            <a:pPr marL="225020" indent="-237523">
              <a:spcBef>
                <a:spcPts val="1406"/>
              </a:spcBef>
              <a:buSzPts val="2800"/>
            </a:pPr>
            <a:r>
              <a:rPr lang="en-US" sz="1969" b="1"/>
              <a:t>Efficient encoding methods and hardware improvements</a:t>
            </a:r>
            <a:r>
              <a:rPr lang="en-US" sz="1969">
                <a:solidFill>
                  <a:srgbClr val="A6AAA9"/>
                </a:solidFill>
              </a:rPr>
              <a:t> are key to unlocking the full potential of QFT in astrophysical applications.</a:t>
            </a:r>
            <a:endParaRPr sz="1969"/>
          </a:p>
          <a:p>
            <a:pPr marL="0" indent="0">
              <a:spcBef>
                <a:spcPts val="1406"/>
              </a:spcBef>
              <a:buClr>
                <a:srgbClr val="A6AAA9"/>
              </a:buClr>
              <a:buSzPts val="2448"/>
              <a:buNone/>
            </a:pPr>
            <a:br>
              <a:rPr lang="en-US" sz="1969">
                <a:solidFill>
                  <a:srgbClr val="A6AAA9"/>
                </a:solidFill>
              </a:rPr>
            </a:br>
            <a:r>
              <a:rPr lang="en-US" sz="1969">
                <a:solidFill>
                  <a:srgbClr val="A6AAA9"/>
                </a:solidFill>
              </a:rPr>
              <a:t>Future Prospects</a:t>
            </a:r>
            <a:endParaRPr sz="1969"/>
          </a:p>
          <a:p>
            <a:pPr marL="225020" indent="-237523">
              <a:spcBef>
                <a:spcPts val="1406"/>
              </a:spcBef>
              <a:buSzPts val="2800"/>
            </a:pPr>
            <a:r>
              <a:rPr lang="en-US" sz="1969" b="1"/>
              <a:t>Extend to ultra-high resolution maps (nside ≥ 2048)</a:t>
            </a:r>
            <a:r>
              <a:rPr lang="en-US" sz="1969">
                <a:solidFill>
                  <a:srgbClr val="A6AAA9"/>
                </a:solidFill>
              </a:rPr>
              <a:t> and test on real quantum hardware to assess scalability and feasibility.</a:t>
            </a:r>
            <a:endParaRPr sz="1969"/>
          </a:p>
          <a:p>
            <a:pPr marL="225020" indent="-237523">
              <a:spcBef>
                <a:spcPts val="1406"/>
              </a:spcBef>
              <a:buSzPts val="2800"/>
            </a:pPr>
            <a:r>
              <a:rPr lang="en-US" sz="1969" b="1"/>
              <a:t>Develop a fully quantum pipeline (QFT + inverse QFT)</a:t>
            </a:r>
            <a:r>
              <a:rPr lang="en-US" sz="1969">
                <a:solidFill>
                  <a:srgbClr val="A6AAA9"/>
                </a:solidFill>
              </a:rPr>
              <a:t> for CMB map synthesis from power spectra, reducing data input size and enhancing quantum advantage.</a:t>
            </a:r>
            <a:endParaRPr sz="1969"/>
          </a:p>
        </p:txBody>
      </p:sp>
      <p:sp>
        <p:nvSpPr>
          <p:cNvPr id="207" name="Google Shape;207;p17"/>
          <p:cNvSpPr txBox="1">
            <a:spLocks noGrp="1"/>
          </p:cNvSpPr>
          <p:nvPr>
            <p:ph type="title"/>
          </p:nvPr>
        </p:nvSpPr>
        <p:spPr>
          <a:xfrm>
            <a:off x="1809750" y="290703"/>
            <a:ext cx="8572500" cy="508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5719" tIns="35719" rIns="35719" bIns="35719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accent2"/>
              </a:buClr>
              <a:buSzPts val="4800"/>
            </a:pPr>
            <a:r>
              <a:rPr lang="en-US" sz="3375">
                <a:solidFill>
                  <a:schemeClr val="accent2"/>
                </a:solidFill>
              </a:rPr>
              <a:t>TAKE HOME MESSAGES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606476-890C-4C86-B0B5-255EDA28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9989" y="4500493"/>
            <a:ext cx="1994648" cy="190202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591DF9-B093-4F36-9C3C-A56416044F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Back Up Slides</a:t>
            </a:r>
          </a:p>
        </p:txBody>
      </p:sp>
    </p:spTree>
    <p:extLst>
      <p:ext uri="{BB962C8B-B14F-4D97-AF65-F5344CB8AC3E}">
        <p14:creationId xmlns:p14="http://schemas.microsoft.com/office/powerpoint/2010/main" val="4267737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B80F0C-2595-9A26-67BB-C6A3B75AF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/>
              <a:t>INAF and Quantum Computing (INAF, USC-C, QC)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EEF1B6C-CB6B-3A99-25A4-7DA399CC5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 INAF OAR Roma: Giuseppe Sarracino, Vincenzo Fabrizio Cardone, Vincenzo Testa, Roberto Scaramella.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 INAF OAS Bologna: Andrea Bulgarelli, Massimo Meneghetti, Niccolò </a:t>
            </a:r>
            <a:r>
              <a:rPr lang="it-IT" dirty="0" err="1"/>
              <a:t>Parmiggiani</a:t>
            </a:r>
            <a:r>
              <a:rPr lang="it-IT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 INAF IRA Bologna: Carlo </a:t>
            </a:r>
            <a:r>
              <a:rPr lang="it-IT" dirty="0" err="1"/>
              <a:t>Burigana</a:t>
            </a:r>
            <a:r>
              <a:rPr lang="it-IT" dirty="0"/>
              <a:t>, Tiziana Trombetti.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 INAF OACT Catania: Farida </a:t>
            </a:r>
            <a:r>
              <a:rPr lang="it-IT" dirty="0" err="1"/>
              <a:t>Farsian</a:t>
            </a:r>
            <a:r>
              <a:rPr lang="it-IT" dirty="0"/>
              <a:t>, Francesco </a:t>
            </a:r>
            <a:r>
              <a:rPr lang="it-IT" dirty="0" err="1"/>
              <a:t>Schillirò</a:t>
            </a:r>
            <a:r>
              <a:rPr lang="it-IT" dirty="0"/>
              <a:t>, Alessandro Rizzo, Fabio Roberto Vitello.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it-IT" dirty="0"/>
              <a:t> INAF </a:t>
            </a:r>
            <a:r>
              <a:rPr lang="it-IT" dirty="0" err="1"/>
              <a:t>OATs</a:t>
            </a:r>
            <a:r>
              <a:rPr lang="it-IT" dirty="0"/>
              <a:t> Trieste: Giuseppe Murante</a:t>
            </a:r>
          </a:p>
        </p:txBody>
      </p:sp>
    </p:spTree>
    <p:extLst>
      <p:ext uri="{BB962C8B-B14F-4D97-AF65-F5344CB8AC3E}">
        <p14:creationId xmlns:p14="http://schemas.microsoft.com/office/powerpoint/2010/main" val="3035588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FD72A5CD-EC17-4539-9D1C-517CCAA609DF}"/>
              </a:ext>
            </a:extLst>
          </p:cNvPr>
          <p:cNvSpPr txBox="1"/>
          <p:nvPr/>
        </p:nvSpPr>
        <p:spPr>
          <a:xfrm>
            <a:off x="815788" y="313766"/>
            <a:ext cx="10183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The INAF Quantum Team: published papers and conference papers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0A6512D-01E8-49E3-9F71-B01BDFBD3479}"/>
              </a:ext>
            </a:extLst>
          </p:cNvPr>
          <p:cNvSpPr txBox="1"/>
          <p:nvPr/>
        </p:nvSpPr>
        <p:spPr>
          <a:xfrm>
            <a:off x="627529" y="836986"/>
            <a:ext cx="1076661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"Exploring the potential of Quantum Graph Neural Networks in </a:t>
            </a:r>
            <a:r>
              <a:rPr lang="en-US" dirty="0" err="1"/>
              <a:t>analysing</a:t>
            </a:r>
            <a:r>
              <a:rPr lang="en-US" dirty="0"/>
              <a:t> large scale structure of Universe", F. </a:t>
            </a:r>
            <a:r>
              <a:rPr lang="en-US" dirty="0" err="1"/>
              <a:t>Farsian</a:t>
            </a:r>
            <a:r>
              <a:rPr lang="en-US" dirty="0"/>
              <a:t> et al. Astronomy &amp; Computing, Volume 56, id.101095 (2026).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“Quantum computing for astrophysics and cosmology: Results from the INAF activities”, A. </a:t>
            </a:r>
            <a:r>
              <a:rPr lang="en-US" dirty="0" err="1"/>
              <a:t>Bulgarelli</a:t>
            </a:r>
            <a:r>
              <a:rPr lang="en-US" dirty="0"/>
              <a:t> et al., Astronomy &amp; Computing, Volume 56, id.101108 (2026).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“Comparing Classical and Quantum Deep Learning Techniques for Anomaly Detection of Short-Duration Gamma-Ray Signals”, A. Rizzo et al., Astronomy &amp; Computing, Volume 56, id.101090 (2026).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“A quantum genetic algorithm with application to cosmological parameters estimation” G. Sarracino et al., Astronomy &amp; Computing, Volume 55, id.101078 (2026).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“Quantum Markov Chain Monte Carlo For Cosmological Functions” G. Sarracino et al.,  IEEE International Conference on Quantum Artificial Intelligence, 234-240 (2025).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“The Application of Quantum Fourier Transform in Cosmic Microwave Background Data Analysis” F. </a:t>
            </a:r>
            <a:r>
              <a:rPr lang="en-US" dirty="0" err="1"/>
              <a:t>Farsian</a:t>
            </a:r>
            <a:r>
              <a:rPr lang="en-US" dirty="0"/>
              <a:t> et al., QSW 2025, 250-256 (2025).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“Numerical limits in the integration of </a:t>
            </a:r>
            <a:r>
              <a:rPr lang="en-US" dirty="0" err="1"/>
              <a:t>Vlasov</a:t>
            </a:r>
            <a:r>
              <a:rPr lang="en-US" dirty="0"/>
              <a:t>-Poisson equation for Cold Dark Matter” L. Cappelli et al., IEEE PDP (2025).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“Benchmarking Quantum Convolutional Neural Networks for Signal Classification in Simulated Gamma-Ray Burst Detection” F. </a:t>
            </a:r>
            <a:r>
              <a:rPr lang="en-US" dirty="0" err="1"/>
              <a:t>Farsian</a:t>
            </a:r>
            <a:r>
              <a:rPr lang="en-US" dirty="0"/>
              <a:t>, et al. </a:t>
            </a:r>
            <a:r>
              <a:rPr lang="it-IT" dirty="0"/>
              <a:t>IEEE PDP (2025).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 Photometric Redshift Estimation with Hybrid Quantum Neural Networks” G. Sarracino, et al. accepted for </a:t>
            </a:r>
            <a:r>
              <a:rPr lang="en-US" dirty="0" err="1"/>
              <a:t>AIQxQIA</a:t>
            </a:r>
            <a:r>
              <a:rPr lang="en-US" dirty="0"/>
              <a:t> (2026)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“Quantum Annealing for Gamma-Ray Source Detection and Localization with AGILE data” A. Rizzo, et al. accepted for </a:t>
            </a:r>
            <a:r>
              <a:rPr lang="en-US" dirty="0" err="1"/>
              <a:t>AIQxQIA</a:t>
            </a:r>
            <a:r>
              <a:rPr lang="en-US" dirty="0"/>
              <a:t> (2026)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3359999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3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1172</Words>
  <Application>Microsoft Office PowerPoint</Application>
  <PresentationFormat>Widescreen</PresentationFormat>
  <Paragraphs>74</Paragraphs>
  <Slides>16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16</vt:i4>
      </vt:variant>
    </vt:vector>
  </HeadingPairs>
  <TitlesOfParts>
    <vt:vector size="30" baseType="lpstr">
      <vt:lpstr>Aptos</vt:lpstr>
      <vt:lpstr>Arial</vt:lpstr>
      <vt:lpstr>Avenir</vt:lpstr>
      <vt:lpstr>Calibri</vt:lpstr>
      <vt:lpstr>Calibri Light</vt:lpstr>
      <vt:lpstr>Cambria Math</vt:lpstr>
      <vt:lpstr>Helvetica Neue</vt:lpstr>
      <vt:lpstr>Helvetica Neue Light</vt:lpstr>
      <vt:lpstr>Short Stack</vt:lpstr>
      <vt:lpstr>Trebuchet MS</vt:lpstr>
      <vt:lpstr>Wingdings</vt:lpstr>
      <vt:lpstr>Tema di Office</vt:lpstr>
      <vt:lpstr>RetrospectVTI</vt:lpstr>
      <vt:lpstr>New_Template7</vt:lpstr>
      <vt:lpstr>Cosmological Applications of Quantum Computing</vt:lpstr>
      <vt:lpstr>Investigating cosmological parameters.</vt:lpstr>
      <vt:lpstr>The Quantum MCMC (Quantum Step, Classical Evaluation)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Conclusions</vt:lpstr>
      <vt:lpstr>Presentazione standard di PowerPoint</vt:lpstr>
      <vt:lpstr>FOURIER TRANSFORM IN CMB DATA ANALYSIS</vt:lpstr>
      <vt:lpstr>STEPS DOWN TO CHECK THE QFT PERFORMANCE</vt:lpstr>
      <vt:lpstr>TESTS</vt:lpstr>
      <vt:lpstr>TAKE HOME MESSAGES</vt:lpstr>
      <vt:lpstr>Presentazione standard di PowerPoint</vt:lpstr>
      <vt:lpstr>INAF and Quantum Computing (INAF, USC-C, QC)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Quantum Markov Chain Monte Carlo (QMCMC) for Cosmological Functions</dc:title>
  <dc:creator>Giuseppe Sarracino</dc:creator>
  <cp:lastModifiedBy>Giuseppe Sarracino</cp:lastModifiedBy>
  <cp:revision>10</cp:revision>
  <dcterms:created xsi:type="dcterms:W3CDTF">2026-09-21T08:13:32Z</dcterms:created>
  <dcterms:modified xsi:type="dcterms:W3CDTF">2026-09-30T07:15:52Z</dcterms:modified>
</cp:coreProperties>
</file>