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theme/theme2.xml" ContentType="application/vnd.openxmlformats-officedocument.theme+xml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3.jpeg" ContentType="image/jpeg"/>
  <Override PartName="/ppt/media/image24.jpeg" ContentType="image/jpeg"/>
  <Override PartName="/ppt/media/image25.jpeg" ContentType="image/jpeg"/>
  <Override PartName="/ppt/notesSlides/notesSlide3.xml" ContentType="application/vnd.openxmlformats-officedocument.presentationml.notesSlide+xml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FFFFFF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8" name="Shape 32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Shape 68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83" name="Shape 68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New HWO simulation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Shape 71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15" name="Shape 71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Line of sight pointing jitter ~ 4 mas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Shape 7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49" name="Shape 7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914400">
              <a:lnSpc>
                <a:spcPct val="100000"/>
              </a:lnSpc>
              <a:defRPr sz="1200"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r>
              <a:t>LUVOIR-B simulation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png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image" Target="../media/image5.png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>
                <a:solidFill>
                  <a:srgbClr val="000000"/>
                </a:solidFill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>
                <a:solidFill>
                  <a:srgbClr val="000000"/>
                </a:solidFill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>
                <a:solidFill>
                  <a:srgbClr val="000000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>
                <a:solidFill>
                  <a:srgbClr val="000000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>
                <a:solidFill>
                  <a:srgbClr val="000000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>
                <a:solidFill>
                  <a:srgbClr val="000000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>
                <a:solidFill>
                  <a:srgbClr val="000000"/>
                </a:solidFill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rgbClr val="000000"/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rgbClr val="000000"/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rgbClr val="000000"/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rgbClr val="000000"/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>
                <a:solidFill>
                  <a:srgbClr val="000000"/>
                </a:solidFill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>
                <a:solidFill>
                  <a:srgbClr val="000000"/>
                </a:solidFill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>
                <a:solidFill>
                  <a:srgbClr val="000000"/>
                </a:solidFill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itle Text"/>
          <p:cNvSpPr txBox="1"/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</p:spPr>
        <p:txBody>
          <a:bodyPr lIns="91439" tIns="91439" rIns="91439" bIns="91439" anchor="b"/>
          <a:lstStyle>
            <a:lvl1pPr algn="ctr" defTabSz="1828800">
              <a:lnSpc>
                <a:spcPct val="90000"/>
              </a:lnSpc>
              <a:defRPr b="0" spc="0"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0" name="Body Level One…"/>
          <p:cNvSpPr txBox="1"/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1828800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828800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828800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828800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828800"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1" name="Slide Number"/>
          <p:cNvSpPr txBox="1"/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Number"/>
          <p:cNvSpPr txBox="1"/>
          <p:nvPr>
            <p:ph type="sldNum" sz="quarter" idx="2"/>
          </p:nvPr>
        </p:nvSpPr>
        <p:spPr>
          <a:xfrm>
            <a:off x="22600012" y="12805866"/>
            <a:ext cx="564789" cy="544151"/>
          </a:xfrm>
          <a:prstGeom prst="rect">
            <a:avLst/>
          </a:prstGeom>
        </p:spPr>
        <p:txBody>
          <a:bodyPr lIns="121559" tIns="121559" rIns="121559" bIns="121559" anchor="ctr"/>
          <a:lstStyle>
            <a:lvl1pPr algn="r" defTabSz="24384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itle Text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defRPr b="0" spc="0"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6" name="Body Level One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/>
          <a:lstStyle>
            <a:lvl1pPr marL="457200" indent="-457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54479" indent="-640079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7" name="Slide Number"/>
          <p:cNvSpPr txBox="1"/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Title Text"/>
          <p:cNvSpPr txBox="1"/>
          <p:nvPr>
            <p:ph type="title"/>
          </p:nvPr>
        </p:nvSpPr>
        <p:spPr>
          <a:xfrm>
            <a:off x="2387600" y="2298700"/>
            <a:ext cx="19621500" cy="4648200"/>
          </a:xfrm>
          <a:prstGeom prst="rect">
            <a:avLst/>
          </a:prstGeom>
        </p:spPr>
        <p:txBody>
          <a:bodyPr anchor="b"/>
          <a:lstStyle>
            <a:lvl1pPr algn="ctr" defTabSz="825500">
              <a:lnSpc>
                <a:spcPct val="100000"/>
              </a:lnSpc>
              <a:defRPr b="0" spc="0" sz="11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95" name="Body Level One…"/>
          <p:cNvSpPr txBox="1"/>
          <p:nvPr>
            <p:ph type="body" sz="quarter" idx="1"/>
          </p:nvPr>
        </p:nvSpPr>
        <p:spPr>
          <a:xfrm>
            <a:off x="2387600" y="7073900"/>
            <a:ext cx="19621500" cy="15875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4400"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11955253" y="13004800"/>
            <a:ext cx="453238" cy="469900"/>
          </a:xfrm>
          <a:prstGeom prst="rect">
            <a:avLst/>
          </a:prstGeom>
        </p:spPr>
        <p:txBody>
          <a:bodyPr anchor="t"/>
          <a:lstStyle>
            <a:lvl1pPr defTabSz="825500">
              <a:defRPr sz="24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itle Text"/>
          <p:cNvSpPr txBox="1"/>
          <p:nvPr>
            <p:ph type="title"/>
          </p:nvPr>
        </p:nvSpPr>
        <p:spPr>
          <a:xfrm>
            <a:off x="4305299" y="2262187"/>
            <a:ext cx="15773403" cy="1988345"/>
          </a:xfrm>
          <a:prstGeom prst="rect">
            <a:avLst/>
          </a:prstGeom>
        </p:spPr>
        <p:txBody>
          <a:bodyPr lIns="68580" tIns="68580" rIns="68580" bIns="68580" anchor="ctr"/>
          <a:lstStyle>
            <a:lvl1pPr defTabSz="1828800">
              <a:lnSpc>
                <a:spcPct val="90000"/>
              </a:lnSpc>
              <a:defRPr b="0" spc="0" sz="86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04" name="Body Level One…"/>
          <p:cNvSpPr txBox="1"/>
          <p:nvPr>
            <p:ph type="body" sz="half" idx="1"/>
          </p:nvPr>
        </p:nvSpPr>
        <p:spPr>
          <a:xfrm>
            <a:off x="4305299" y="4452937"/>
            <a:ext cx="15773403" cy="6527008"/>
          </a:xfrm>
          <a:prstGeom prst="rect">
            <a:avLst/>
          </a:prstGeom>
        </p:spPr>
        <p:txBody>
          <a:bodyPr lIns="68580" tIns="68580" rIns="68580" bIns="68580"/>
          <a:lstStyle>
            <a:lvl1pPr marL="424542" indent="-424542" defTabSz="1828800">
              <a:spcBef>
                <a:spcPts val="2000"/>
              </a:spcBef>
              <a:buSzPct val="100000"/>
              <a:buFont typeface="Arial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52500" indent="-495300" defTabSz="1828800">
              <a:spcBef>
                <a:spcPts val="2000"/>
              </a:spcBef>
              <a:buSzPct val="100000"/>
              <a:buFont typeface="Arial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08760" indent="-594360" defTabSz="1828800">
              <a:spcBef>
                <a:spcPts val="2000"/>
              </a:spcBef>
              <a:buSzPct val="100000"/>
              <a:buFont typeface="Arial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032000" indent="-660400" defTabSz="1828800">
              <a:spcBef>
                <a:spcPts val="2000"/>
              </a:spcBef>
              <a:buSzPct val="100000"/>
              <a:buFont typeface="Arial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89200" indent="-660400" defTabSz="1828800">
              <a:spcBef>
                <a:spcPts val="2000"/>
              </a:spcBef>
              <a:buSzPct val="100000"/>
              <a:buFont typeface="Arial"/>
              <a:defRPr sz="5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5" name="Slide Number"/>
          <p:cNvSpPr txBox="1"/>
          <p:nvPr>
            <p:ph type="sldNum" sz="quarter" idx="2"/>
          </p:nvPr>
        </p:nvSpPr>
        <p:spPr>
          <a:xfrm>
            <a:off x="19645620" y="11307320"/>
            <a:ext cx="433080" cy="431097"/>
          </a:xfrm>
          <a:prstGeom prst="rect">
            <a:avLst/>
          </a:prstGeom>
        </p:spPr>
        <p:txBody>
          <a:bodyPr lIns="68580" tIns="68580" rIns="68580" bIns="68580" anchor="ctr"/>
          <a:lstStyle>
            <a:lvl1pPr algn="r" defTabSz="1828800">
              <a:defRPr sz="2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Picture 7" descr="Picture 7"/>
          <p:cNvPicPr>
            <a:picLocks noChangeAspect="1"/>
          </p:cNvPicPr>
          <p:nvPr/>
        </p:nvPicPr>
        <p:blipFill>
          <a:blip r:embed="rId2">
            <a:alphaModFix amt="90000"/>
            <a:extLst/>
          </a:blip>
          <a:srcRect l="12" t="0" r="12" b="0"/>
          <a:stretch>
            <a:fillRect/>
          </a:stretch>
        </p:blipFill>
        <p:spPr>
          <a:xfrm>
            <a:off x="3047" y="2"/>
            <a:ext cx="24377906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itle Text"/>
          <p:cNvSpPr txBox="1"/>
          <p:nvPr>
            <p:ph type="title"/>
          </p:nvPr>
        </p:nvSpPr>
        <p:spPr>
          <a:xfrm>
            <a:off x="1219200" y="1828800"/>
            <a:ext cx="21945600" cy="2280624"/>
          </a:xfrm>
          <a:prstGeom prst="rect">
            <a:avLst/>
          </a:prstGeom>
        </p:spPr>
        <p:txBody>
          <a:bodyPr lIns="182879" tIns="182879" rIns="182879" bIns="182879" anchor="ctr"/>
          <a:lstStyle>
            <a:lvl1pPr defTabSz="746425">
              <a:lnSpc>
                <a:spcPct val="120000"/>
              </a:lnSpc>
              <a:defRPr b="0" cap="small" spc="0" sz="10800">
                <a:solidFill>
                  <a:srgbClr val="BAD8FF"/>
                </a:solidFill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14" name="Body Level One…"/>
          <p:cNvSpPr txBox="1"/>
          <p:nvPr>
            <p:ph type="body" sz="quarter" idx="1"/>
          </p:nvPr>
        </p:nvSpPr>
        <p:spPr>
          <a:xfrm>
            <a:off x="1219200" y="6766559"/>
            <a:ext cx="21945600" cy="1643527"/>
          </a:xfrm>
          <a:prstGeom prst="rect">
            <a:avLst/>
          </a:prstGeom>
        </p:spPr>
        <p:txBody>
          <a:bodyPr lIns="182879" tIns="182879" rIns="182879" bIns="182879"/>
          <a:lstStyle>
            <a:lvl1pPr marL="0" indent="0" defTabSz="746425">
              <a:lnSpc>
                <a:spcPct val="120000"/>
              </a:lnSpc>
              <a:spcBef>
                <a:spcPts val="0"/>
              </a:spcBef>
              <a:buSzTx/>
              <a:buNone/>
              <a:defRPr sz="7200"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  <a:lvl2pPr marL="0" indent="373212" defTabSz="746425">
              <a:lnSpc>
                <a:spcPct val="120000"/>
              </a:lnSpc>
              <a:spcBef>
                <a:spcPts val="0"/>
              </a:spcBef>
              <a:buSzTx/>
              <a:buNone/>
              <a:defRPr sz="7200"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2pPr>
            <a:lvl3pPr marL="0" indent="746425" defTabSz="746425">
              <a:lnSpc>
                <a:spcPct val="120000"/>
              </a:lnSpc>
              <a:spcBef>
                <a:spcPts val="0"/>
              </a:spcBef>
              <a:buSzTx/>
              <a:buNone/>
              <a:defRPr sz="7200"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3pPr>
            <a:lvl4pPr marL="0" indent="1119639" defTabSz="746425">
              <a:lnSpc>
                <a:spcPct val="120000"/>
              </a:lnSpc>
              <a:spcBef>
                <a:spcPts val="0"/>
              </a:spcBef>
              <a:buSzTx/>
              <a:buNone/>
              <a:defRPr sz="7200"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4pPr>
            <a:lvl5pPr marL="0" indent="1492852" defTabSz="746425">
              <a:lnSpc>
                <a:spcPct val="120000"/>
              </a:lnSpc>
              <a:spcBef>
                <a:spcPts val="0"/>
              </a:spcBef>
              <a:buSzTx/>
              <a:buNone/>
              <a:defRPr sz="7200"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15" name="Picture 8" descr="Picture 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288000" y="10972800"/>
            <a:ext cx="5486400" cy="2291278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Slide Number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156746" tIns="156746" rIns="156746" bIns="156746" anchor="ctr"/>
          <a:lstStyle>
            <a:lvl1pPr algn="r" defTabSz="1828800">
              <a:defRPr sz="2400">
                <a:solidFill>
                  <a:srgbClr val="A6B0BB"/>
                </a:solidFill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itle Text"/>
          <p:cNvSpPr txBox="1"/>
          <p:nvPr>
            <p:ph type="title"/>
          </p:nvPr>
        </p:nvSpPr>
        <p:spPr>
          <a:xfrm>
            <a:off x="304800" y="365759"/>
            <a:ext cx="23774400" cy="1828801"/>
          </a:xfrm>
          <a:prstGeom prst="rect">
            <a:avLst/>
          </a:prstGeom>
        </p:spPr>
        <p:txBody>
          <a:bodyPr lIns="156746" tIns="156746" rIns="156746" bIns="156746" anchor="ctr"/>
          <a:lstStyle>
            <a:lvl1pPr defTabSz="746425">
              <a:lnSpc>
                <a:spcPct val="100000"/>
              </a:lnSpc>
              <a:defRPr b="0" cap="small" spc="0" sz="7200">
                <a:solidFill>
                  <a:srgbClr val="BAD8FF"/>
                </a:solidFill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4" name="Slide Number"/>
          <p:cNvSpPr txBox="1"/>
          <p:nvPr>
            <p:ph type="sldNum" sz="quarter" idx="2"/>
          </p:nvPr>
        </p:nvSpPr>
        <p:spPr>
          <a:xfrm>
            <a:off x="23459180" y="12892503"/>
            <a:ext cx="620021" cy="732594"/>
          </a:xfrm>
          <a:prstGeom prst="rect">
            <a:avLst/>
          </a:prstGeom>
        </p:spPr>
        <p:txBody>
          <a:bodyPr lIns="156746" tIns="156746" rIns="156746" bIns="156746" anchor="ctr"/>
          <a:lstStyle>
            <a:lvl1pPr algn="r" defTabSz="1828800">
              <a:defRPr sz="2400">
                <a:solidFill>
                  <a:srgbClr val="A6B0BB"/>
                </a:solidFill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lide Number"/>
          <p:cNvSpPr txBox="1"/>
          <p:nvPr>
            <p:ph type="sldNum" sz="quarter" idx="2"/>
          </p:nvPr>
        </p:nvSpPr>
        <p:spPr>
          <a:xfrm>
            <a:off x="23459180" y="12892503"/>
            <a:ext cx="620021" cy="732594"/>
          </a:xfrm>
          <a:prstGeom prst="rect">
            <a:avLst/>
          </a:prstGeom>
        </p:spPr>
        <p:txBody>
          <a:bodyPr lIns="156746" tIns="156746" rIns="156746" bIns="156746" anchor="ctr"/>
          <a:lstStyle>
            <a:lvl1pPr algn="r" defTabSz="1828800">
              <a:defRPr sz="2400">
                <a:solidFill>
                  <a:srgbClr val="A6B0BB"/>
                </a:solidFill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Title Text"/>
          <p:cNvSpPr txBox="1"/>
          <p:nvPr>
            <p:ph type="title"/>
          </p:nvPr>
        </p:nvSpPr>
        <p:spPr>
          <a:xfrm>
            <a:off x="1679575" y="914400"/>
            <a:ext cx="7864476" cy="3200400"/>
          </a:xfrm>
          <a:prstGeom prst="rect">
            <a:avLst/>
          </a:prstGeom>
        </p:spPr>
        <p:txBody>
          <a:bodyPr lIns="91439" tIns="91439" rIns="91439" bIns="91439" anchor="b"/>
          <a:lstStyle>
            <a:lvl1pPr defTabSz="1828800">
              <a:lnSpc>
                <a:spcPct val="90000"/>
              </a:lnSpc>
              <a:defRPr b="0" spc="0" sz="64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39" name="Segnaposto immagine 2"/>
          <p:cNvSpPr/>
          <p:nvPr>
            <p:ph type="pic" sz="half" idx="21"/>
          </p:nvPr>
        </p:nvSpPr>
        <p:spPr>
          <a:xfrm>
            <a:off x="10366375" y="1974850"/>
            <a:ext cx="12344401" cy="974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40" name="Body Level One…"/>
          <p:cNvSpPr txBox="1"/>
          <p:nvPr>
            <p:ph type="body" sz="quarter" idx="1"/>
          </p:nvPr>
        </p:nvSpPr>
        <p:spPr>
          <a:xfrm>
            <a:off x="1679575" y="4114800"/>
            <a:ext cx="7864476" cy="7623176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defTabSz="1828800">
              <a:spcBef>
                <a:spcPts val="2000"/>
              </a:spcBef>
              <a:buSzTx/>
              <a:buNone/>
              <a:defRPr sz="3200">
                <a:latin typeface="Aptos"/>
                <a:ea typeface="Aptos"/>
                <a:cs typeface="Aptos"/>
                <a:sym typeface="Aptos"/>
              </a:defRPr>
            </a:lvl1pPr>
            <a:lvl2pPr marL="0" indent="457200" defTabSz="1828800">
              <a:spcBef>
                <a:spcPts val="2000"/>
              </a:spcBef>
              <a:buSzTx/>
              <a:buNone/>
              <a:defRPr sz="3200">
                <a:latin typeface="Aptos"/>
                <a:ea typeface="Aptos"/>
                <a:cs typeface="Aptos"/>
                <a:sym typeface="Aptos"/>
              </a:defRPr>
            </a:lvl2pPr>
            <a:lvl3pPr marL="0" indent="914400" defTabSz="1828800">
              <a:spcBef>
                <a:spcPts val="2000"/>
              </a:spcBef>
              <a:buSzTx/>
              <a:buNone/>
              <a:defRPr sz="3200">
                <a:latin typeface="Aptos"/>
                <a:ea typeface="Aptos"/>
                <a:cs typeface="Aptos"/>
                <a:sym typeface="Aptos"/>
              </a:defRPr>
            </a:lvl3pPr>
            <a:lvl4pPr marL="0" indent="1371600" defTabSz="1828800">
              <a:spcBef>
                <a:spcPts val="2000"/>
              </a:spcBef>
              <a:buSzTx/>
              <a:buNone/>
              <a:defRPr sz="3200">
                <a:latin typeface="Aptos"/>
                <a:ea typeface="Aptos"/>
                <a:cs typeface="Aptos"/>
                <a:sym typeface="Aptos"/>
              </a:defRPr>
            </a:lvl4pPr>
            <a:lvl5pPr marL="0" indent="1828800" defTabSz="1828800">
              <a:spcBef>
                <a:spcPts val="2000"/>
              </a:spcBef>
              <a:buSzTx/>
              <a:buNone/>
              <a:defRPr sz="3200">
                <a:latin typeface="Aptos"/>
                <a:ea typeface="Aptos"/>
                <a:cs typeface="Aptos"/>
                <a:sym typeface="Apto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1" name="Slide Number"/>
          <p:cNvSpPr txBox="1"/>
          <p:nvPr>
            <p:ph type="sldNum" sz="quarter" idx="2"/>
          </p:nvPr>
        </p:nvSpPr>
        <p:spPr>
          <a:xfrm>
            <a:off x="22172989" y="12802235"/>
            <a:ext cx="534611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itle Text"/>
          <p:cNvSpPr txBox="1"/>
          <p:nvPr>
            <p:ph type="title"/>
          </p:nvPr>
        </p:nvSpPr>
        <p:spPr>
          <a:xfrm>
            <a:off x="1679575" y="914400"/>
            <a:ext cx="7864476" cy="3200400"/>
          </a:xfrm>
          <a:prstGeom prst="rect">
            <a:avLst/>
          </a:prstGeom>
        </p:spPr>
        <p:txBody>
          <a:bodyPr lIns="91439" tIns="91439" rIns="91439" bIns="91439" anchor="b"/>
          <a:lstStyle>
            <a:lvl1pPr defTabSz="1828800">
              <a:lnSpc>
                <a:spcPct val="90000"/>
              </a:lnSpc>
              <a:defRPr b="0" spc="0" sz="64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49" name="Body Level One…"/>
          <p:cNvSpPr txBox="1"/>
          <p:nvPr>
            <p:ph type="body" sz="half" idx="1"/>
          </p:nvPr>
        </p:nvSpPr>
        <p:spPr>
          <a:xfrm>
            <a:off x="10366375" y="1974850"/>
            <a:ext cx="12344401" cy="9747250"/>
          </a:xfrm>
          <a:prstGeom prst="rect">
            <a:avLst/>
          </a:prstGeom>
        </p:spPr>
        <p:txBody>
          <a:bodyPr lIns="91439" tIns="91439" rIns="91439" bIns="91439"/>
          <a:lstStyle>
            <a:lvl1pPr marL="457200" indent="-45720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979714" indent="-522514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152400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2103120" indent="-73152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2560320" indent="-73152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0" name="Segnaposto testo 3"/>
          <p:cNvSpPr/>
          <p:nvPr>
            <p:ph type="body" sz="quarter" idx="21"/>
          </p:nvPr>
        </p:nvSpPr>
        <p:spPr>
          <a:xfrm>
            <a:off x="1679575" y="4114800"/>
            <a:ext cx="7864475" cy="7623176"/>
          </a:xfrm>
          <a:prstGeom prst="rect">
            <a:avLst/>
          </a:prstGeom>
        </p:spPr>
        <p:txBody>
          <a:bodyPr lIns="91439" tIns="91439" rIns="91439" bIns="91439"/>
          <a:lstStyle/>
          <a:p>
            <a:pPr marL="0" indent="0" defTabSz="1828800">
              <a:spcBef>
                <a:spcPts val="2000"/>
              </a:spcBef>
              <a:buSzTx/>
              <a:buNone/>
              <a:defRPr sz="32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pPr>
          </a:p>
        </p:txBody>
      </p:sp>
      <p:sp>
        <p:nvSpPr>
          <p:cNvPr id="251" name="Slide Number"/>
          <p:cNvSpPr txBox="1"/>
          <p:nvPr>
            <p:ph type="sldNum" sz="quarter" idx="2"/>
          </p:nvPr>
        </p:nvSpPr>
        <p:spPr>
          <a:xfrm>
            <a:off x="22172989" y="12802235"/>
            <a:ext cx="534611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le Text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defRPr b="0" spc="0" sz="8800">
                <a:latin typeface="Aptos Display"/>
                <a:ea typeface="Aptos Display"/>
                <a:cs typeface="Aptos Display"/>
                <a:sym typeface="Aptos Display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59" name="Body Level One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/>
          <a:lstStyle>
            <a:lvl1pPr marL="457200" indent="-457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1pPr>
            <a:lvl2pPr marL="990600" indent="-5334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2pPr>
            <a:lvl3pPr marL="1554479" indent="-640079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3pPr>
            <a:lvl4pPr marL="2082800" indent="-711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4pPr>
            <a:lvl5pPr marL="2540000" indent="-711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60" name="Slide Number"/>
          <p:cNvSpPr txBox="1"/>
          <p:nvPr>
            <p:ph type="sldNum" sz="quarter" idx="2"/>
          </p:nvPr>
        </p:nvSpPr>
        <p:spPr>
          <a:xfrm>
            <a:off x="22172989" y="12802235"/>
            <a:ext cx="534611" cy="55118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757575"/>
                </a:solidFill>
                <a:latin typeface="Aptos"/>
                <a:ea typeface="Aptos"/>
                <a:cs typeface="Aptos"/>
                <a:sym typeface="Apto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10;p54" descr="Google Shape;10;p5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704699"/>
            <a:ext cx="24384000" cy="104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Google Shape;11;p54" descr="Google Shape;11;p5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1683"/>
            <a:ext cx="24384000" cy="2438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Google Shape;17;p54" descr="Google Shape;17;p54"/>
          <p:cNvPicPr>
            <a:picLocks noChangeAspect="1"/>
          </p:cNvPicPr>
          <p:nvPr/>
        </p:nvPicPr>
        <p:blipFill>
          <a:blip r:embed="rId4">
            <a:extLst/>
          </a:blip>
          <a:srcRect l="0" t="11940" r="0" b="15206"/>
          <a:stretch>
            <a:fillRect/>
          </a:stretch>
        </p:blipFill>
        <p:spPr>
          <a:xfrm>
            <a:off x="19581090" y="439249"/>
            <a:ext cx="3860280" cy="1560229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Google Shape;18;p54"/>
          <p:cNvSpPr txBox="1"/>
          <p:nvPr/>
        </p:nvSpPr>
        <p:spPr>
          <a:xfrm>
            <a:off x="14655348" y="12592615"/>
            <a:ext cx="4209460" cy="116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>
            <a:spAutoFit/>
          </a:bodyPr>
          <a:lstStyle/>
          <a:p>
            <a:pPr algn="r" defTabSz="1828800">
              <a:lnSpc>
                <a:spcPct val="100000"/>
              </a:lnSpc>
              <a:spcBef>
                <a:spcPts val="0"/>
              </a:spcBef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PNRR </a:t>
            </a:r>
            <a:br/>
            <a:r>
              <a:t>Missione 4 </a:t>
            </a:r>
            <a:r>
              <a:rPr b="1"/>
              <a:t>• </a:t>
            </a:r>
            <a:r>
              <a:t>Componente 2</a:t>
            </a:r>
            <a:br/>
            <a:r>
              <a:t>Investimento 3.1</a:t>
            </a:r>
          </a:p>
        </p:txBody>
      </p:sp>
      <p:sp>
        <p:nvSpPr>
          <p:cNvPr id="271" name="Google Shape;19;p54"/>
          <p:cNvSpPr txBox="1"/>
          <p:nvPr/>
        </p:nvSpPr>
        <p:spPr>
          <a:xfrm>
            <a:off x="19151283" y="12803688"/>
            <a:ext cx="3784417" cy="834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>
            <a:spAutoFit/>
          </a:bodyPr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STILES – IR000034</a:t>
            </a:r>
            <a:br/>
            <a:r>
              <a:t>CUP C33C22000640006</a:t>
            </a:r>
          </a:p>
        </p:txBody>
      </p:sp>
      <p:sp>
        <p:nvSpPr>
          <p:cNvPr id="272" name="Title Text"/>
          <p:cNvSpPr txBox="1"/>
          <p:nvPr>
            <p:ph type="title"/>
          </p:nvPr>
        </p:nvSpPr>
        <p:spPr>
          <a:xfrm>
            <a:off x="1676400" y="2671272"/>
            <a:ext cx="21031200" cy="1560229"/>
          </a:xfrm>
          <a:prstGeom prst="rect">
            <a:avLst/>
          </a:prstGeom>
        </p:spPr>
        <p:txBody>
          <a:bodyPr lIns="91399" tIns="91399" rIns="91399" bIns="91399"/>
          <a:lstStyle>
            <a:lvl1pPr defTabSz="1828800">
              <a:lnSpc>
                <a:spcPct val="90000"/>
              </a:lnSpc>
              <a:defRPr spc="0" sz="5600">
                <a:solidFill>
                  <a:srgbClr val="B27F4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73" name="Body Level One…"/>
          <p:cNvSpPr txBox="1"/>
          <p:nvPr>
            <p:ph type="body" idx="1"/>
          </p:nvPr>
        </p:nvSpPr>
        <p:spPr>
          <a:xfrm>
            <a:off x="1676400" y="4582274"/>
            <a:ext cx="21031200" cy="7771653"/>
          </a:xfrm>
          <a:prstGeom prst="rect">
            <a:avLst/>
          </a:prstGeom>
        </p:spPr>
        <p:txBody>
          <a:bodyPr lIns="91399" tIns="91399" rIns="91399" bIns="91399"/>
          <a:lstStyle>
            <a:lvl1pPr marL="800100" indent="-68580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indent="-80010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988820" indent="-96012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52700" indent="-106680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143250" indent="-120015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74" name="Google Shape;33;p56" descr="Google Shape;33;p56"/>
          <p:cNvPicPr>
            <a:picLocks noChangeAspect="1"/>
          </p:cNvPicPr>
          <p:nvPr/>
        </p:nvPicPr>
        <p:blipFill>
          <a:blip r:embed="rId4">
            <a:extLst/>
          </a:blip>
          <a:srcRect l="0" t="11940" r="0" b="15206"/>
          <a:stretch>
            <a:fillRect/>
          </a:stretch>
        </p:blipFill>
        <p:spPr>
          <a:xfrm>
            <a:off x="19581090" y="439249"/>
            <a:ext cx="3860280" cy="1560229"/>
          </a:xfrm>
          <a:prstGeom prst="rect">
            <a:avLst/>
          </a:prstGeom>
          <a:ln w="12700">
            <a:miter lim="400000"/>
          </a:ln>
        </p:spPr>
      </p:pic>
      <p:sp>
        <p:nvSpPr>
          <p:cNvPr id="275" name="Slide Number"/>
          <p:cNvSpPr txBox="1"/>
          <p:nvPr>
            <p:ph type="sldNum" sz="quarter" idx="2"/>
          </p:nvPr>
        </p:nvSpPr>
        <p:spPr>
          <a:xfrm>
            <a:off x="23324206" y="12936617"/>
            <a:ext cx="591036" cy="577567"/>
          </a:xfrm>
          <a:prstGeom prst="rect">
            <a:avLst/>
          </a:prstGeom>
        </p:spPr>
        <p:txBody>
          <a:bodyPr lIns="91399" tIns="91399" rIns="91399" bIns="91399" anchor="ctr"/>
          <a:lstStyle>
            <a:lvl1pPr defTabSz="1828800">
              <a:def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10;p54" descr="Google Shape;10;p5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704699"/>
            <a:ext cx="24384000" cy="104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Google Shape;11;p54" descr="Google Shape;11;p5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51683"/>
            <a:ext cx="24384000" cy="2438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4" name="Google Shape;17;p54" descr="Google Shape;17;p54"/>
          <p:cNvPicPr>
            <a:picLocks noChangeAspect="1"/>
          </p:cNvPicPr>
          <p:nvPr/>
        </p:nvPicPr>
        <p:blipFill>
          <a:blip r:embed="rId4">
            <a:extLst/>
          </a:blip>
          <a:srcRect l="0" t="11940" r="0" b="15206"/>
          <a:stretch>
            <a:fillRect/>
          </a:stretch>
        </p:blipFill>
        <p:spPr>
          <a:xfrm>
            <a:off x="19581090" y="439249"/>
            <a:ext cx="3860280" cy="1560229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Google Shape;18;p54"/>
          <p:cNvSpPr txBox="1"/>
          <p:nvPr/>
        </p:nvSpPr>
        <p:spPr>
          <a:xfrm>
            <a:off x="14655348" y="12592615"/>
            <a:ext cx="4209460" cy="1164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>
            <a:spAutoFit/>
          </a:bodyPr>
          <a:lstStyle/>
          <a:p>
            <a:pPr algn="r" defTabSz="1828800">
              <a:lnSpc>
                <a:spcPct val="100000"/>
              </a:lnSpc>
              <a:spcBef>
                <a:spcPts val="0"/>
              </a:spcBef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PNRR </a:t>
            </a:r>
            <a:br/>
            <a:r>
              <a:t>Missione 4 </a:t>
            </a:r>
            <a:r>
              <a:rPr b="1"/>
              <a:t>• </a:t>
            </a:r>
            <a:r>
              <a:t>Componente 2</a:t>
            </a:r>
            <a:br/>
            <a:r>
              <a:t>Investimento 3.1</a:t>
            </a:r>
          </a:p>
        </p:txBody>
      </p:sp>
      <p:sp>
        <p:nvSpPr>
          <p:cNvPr id="286" name="Google Shape;19;p54"/>
          <p:cNvSpPr txBox="1"/>
          <p:nvPr/>
        </p:nvSpPr>
        <p:spPr>
          <a:xfrm>
            <a:off x="19151283" y="12803688"/>
            <a:ext cx="3784417" cy="834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399" tIns="91399" rIns="91399" bIns="91399">
            <a:spAutoFit/>
          </a:bodyPr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2200">
                <a:latin typeface="Arial"/>
                <a:ea typeface="Arial"/>
                <a:cs typeface="Arial"/>
                <a:sym typeface="Arial"/>
              </a:defRPr>
            </a:pPr>
            <a:r>
              <a:t>STILES – IR000034</a:t>
            </a:r>
            <a:br/>
            <a:r>
              <a:t>CUP C33C22000640006</a:t>
            </a:r>
          </a:p>
        </p:txBody>
      </p:sp>
      <p:sp>
        <p:nvSpPr>
          <p:cNvPr id="287" name="Title Text"/>
          <p:cNvSpPr txBox="1"/>
          <p:nvPr>
            <p:ph type="title"/>
          </p:nvPr>
        </p:nvSpPr>
        <p:spPr>
          <a:xfrm>
            <a:off x="1676400" y="2671272"/>
            <a:ext cx="21031200" cy="1560229"/>
          </a:xfrm>
          <a:prstGeom prst="rect">
            <a:avLst/>
          </a:prstGeom>
        </p:spPr>
        <p:txBody>
          <a:bodyPr lIns="91399" tIns="91399" rIns="91399" bIns="91399"/>
          <a:lstStyle>
            <a:lvl1pPr defTabSz="1828800">
              <a:lnSpc>
                <a:spcPct val="90000"/>
              </a:lnSpc>
              <a:defRPr spc="0" sz="5600">
                <a:solidFill>
                  <a:srgbClr val="B27F4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88" name="Body Level One…"/>
          <p:cNvSpPr txBox="1"/>
          <p:nvPr>
            <p:ph type="body" idx="1"/>
          </p:nvPr>
        </p:nvSpPr>
        <p:spPr>
          <a:xfrm>
            <a:off x="1676400" y="4582274"/>
            <a:ext cx="21031200" cy="7771653"/>
          </a:xfrm>
          <a:prstGeom prst="rect">
            <a:avLst/>
          </a:prstGeom>
        </p:spPr>
        <p:txBody>
          <a:bodyPr lIns="91399" tIns="91399" rIns="91399" bIns="91399"/>
          <a:lstStyle>
            <a:lvl1pPr marL="800100" indent="-68580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1371600" indent="-80010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988820" indent="-96012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2552700" indent="-106680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3143250" indent="-1200150" defTabSz="1828800">
              <a:spcBef>
                <a:spcPts val="2000"/>
              </a:spcBef>
              <a:buClr>
                <a:srgbClr val="000000"/>
              </a:buClr>
              <a:buSzPts val="5600"/>
              <a:buFont typeface="Arial"/>
              <a:defRPr sz="5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89" name="Google Shape;33;p56" descr="Google Shape;33;p56"/>
          <p:cNvPicPr>
            <a:picLocks noChangeAspect="1"/>
          </p:cNvPicPr>
          <p:nvPr/>
        </p:nvPicPr>
        <p:blipFill>
          <a:blip r:embed="rId4">
            <a:extLst/>
          </a:blip>
          <a:srcRect l="0" t="11940" r="0" b="15206"/>
          <a:stretch>
            <a:fillRect/>
          </a:stretch>
        </p:blipFill>
        <p:spPr>
          <a:xfrm>
            <a:off x="19581090" y="439249"/>
            <a:ext cx="3860280" cy="1560229"/>
          </a:xfrm>
          <a:prstGeom prst="rect">
            <a:avLst/>
          </a:prstGeom>
          <a:ln w="12700">
            <a:miter lim="400000"/>
          </a:ln>
        </p:spPr>
      </p:pic>
      <p:sp>
        <p:nvSpPr>
          <p:cNvPr id="290" name="Slide Number"/>
          <p:cNvSpPr txBox="1"/>
          <p:nvPr>
            <p:ph type="sldNum" sz="quarter" idx="2"/>
          </p:nvPr>
        </p:nvSpPr>
        <p:spPr>
          <a:xfrm>
            <a:off x="23324206" y="12936617"/>
            <a:ext cx="591036" cy="577567"/>
          </a:xfrm>
          <a:prstGeom prst="rect">
            <a:avLst/>
          </a:prstGeom>
        </p:spPr>
        <p:txBody>
          <a:bodyPr lIns="91399" tIns="91399" rIns="91399" bIns="91399" anchor="ctr"/>
          <a:lstStyle>
            <a:lvl1pPr defTabSz="1828800">
              <a:defRPr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Immagine 7" descr="Immagin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2688798"/>
            <a:ext cx="24384000" cy="104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8" name="Immagine 21" descr="Immagine 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-153282"/>
            <a:ext cx="24384000" cy="2105950"/>
          </a:xfrm>
          <a:prstGeom prst="rect">
            <a:avLst/>
          </a:prstGeom>
          <a:ln w="12700">
            <a:miter lim="400000"/>
          </a:ln>
        </p:spPr>
      </p:pic>
      <p:sp>
        <p:nvSpPr>
          <p:cNvPr id="299" name="Body Level One…"/>
          <p:cNvSpPr txBox="1"/>
          <p:nvPr>
            <p:ph type="body" sz="half" idx="1"/>
          </p:nvPr>
        </p:nvSpPr>
        <p:spPr>
          <a:xfrm>
            <a:off x="10366375" y="2671272"/>
            <a:ext cx="12344401" cy="9682654"/>
          </a:xfrm>
          <a:prstGeom prst="rect">
            <a:avLst/>
          </a:prstGeom>
        </p:spPr>
        <p:txBody>
          <a:bodyPr lIns="91439" tIns="91439" rIns="91439" bIns="91439"/>
          <a:lstStyle>
            <a:lvl1pPr marL="457200" indent="-45720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Titillium"/>
                <a:ea typeface="Titillium"/>
                <a:cs typeface="Titillium"/>
                <a:sym typeface="Titillium"/>
              </a:defRPr>
            </a:lvl1pPr>
            <a:lvl2pPr marL="979714" indent="-522514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Titillium"/>
                <a:ea typeface="Titillium"/>
                <a:cs typeface="Titillium"/>
                <a:sym typeface="Titillium"/>
              </a:defRPr>
            </a:lvl2pPr>
            <a:lvl3pPr marL="152400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Titillium"/>
                <a:ea typeface="Titillium"/>
                <a:cs typeface="Titillium"/>
                <a:sym typeface="Titillium"/>
              </a:defRPr>
            </a:lvl3pPr>
            <a:lvl4pPr marL="2103120" indent="-73152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Titillium"/>
                <a:ea typeface="Titillium"/>
                <a:cs typeface="Titillium"/>
                <a:sym typeface="Titillium"/>
              </a:defRPr>
            </a:lvl4pPr>
            <a:lvl5pPr marL="2560320" indent="-731520" defTabSz="1828800">
              <a:spcBef>
                <a:spcPts val="2000"/>
              </a:spcBef>
              <a:buSzPct val="100000"/>
              <a:buFont typeface="Arial"/>
              <a:defRPr sz="6400">
                <a:solidFill>
                  <a:srgbClr val="000000"/>
                </a:solidFill>
                <a:latin typeface="Titillium"/>
                <a:ea typeface="Titillium"/>
                <a:cs typeface="Titillium"/>
                <a:sym typeface="Titillium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0" name="Text Placeholder 3"/>
          <p:cNvSpPr/>
          <p:nvPr>
            <p:ph type="body" sz="quarter" idx="21"/>
          </p:nvPr>
        </p:nvSpPr>
        <p:spPr>
          <a:xfrm>
            <a:off x="1679575" y="4993237"/>
            <a:ext cx="7864475" cy="7360689"/>
          </a:xfrm>
          <a:prstGeom prst="rect">
            <a:avLst/>
          </a:prstGeom>
        </p:spPr>
        <p:txBody>
          <a:bodyPr lIns="91439" tIns="91439" rIns="91439" bIns="91439"/>
          <a:lstStyle/>
          <a:p>
            <a:pPr marL="0" indent="0" defTabSz="1828800">
              <a:spcBef>
                <a:spcPts val="2000"/>
              </a:spcBef>
              <a:buSzTx/>
              <a:buNone/>
              <a:defRPr sz="3200">
                <a:solidFill>
                  <a:srgbClr val="000000"/>
                </a:solidFill>
                <a:latin typeface="Titillium"/>
                <a:ea typeface="Titillium"/>
                <a:cs typeface="Titillium"/>
                <a:sym typeface="Titillium"/>
              </a:defRPr>
            </a:pPr>
          </a:p>
        </p:txBody>
      </p:sp>
      <p:sp>
        <p:nvSpPr>
          <p:cNvPr id="301" name="Title Text"/>
          <p:cNvSpPr txBox="1"/>
          <p:nvPr>
            <p:ph type="title"/>
          </p:nvPr>
        </p:nvSpPr>
        <p:spPr>
          <a:xfrm>
            <a:off x="1676400" y="2671272"/>
            <a:ext cx="7864475" cy="1560229"/>
          </a:xfrm>
          <a:prstGeom prst="rect">
            <a:avLst/>
          </a:prstGeom>
        </p:spPr>
        <p:txBody>
          <a:bodyPr lIns="91439" tIns="91439" rIns="91439" bIns="91439"/>
          <a:lstStyle>
            <a:lvl1pPr defTabSz="1828800">
              <a:lnSpc>
                <a:spcPct val="90000"/>
              </a:lnSpc>
              <a:defRPr spc="0" sz="5600">
                <a:solidFill>
                  <a:srgbClr val="B27F47"/>
                </a:solidFill>
                <a:latin typeface="Titillium Bd"/>
                <a:ea typeface="Titillium Bd"/>
                <a:cs typeface="Titillium Bd"/>
                <a:sym typeface="Titillium Bd"/>
              </a:defRPr>
            </a:lvl1pPr>
          </a:lstStyle>
          <a:p>
            <a:pPr/>
            <a:r>
              <a:t>Title Text</a:t>
            </a:r>
          </a:p>
        </p:txBody>
      </p:sp>
      <p:pic>
        <p:nvPicPr>
          <p:cNvPr id="302" name="Immagine 6" descr="Immagine 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7231" y="-450498"/>
            <a:ext cx="4967913" cy="2806264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Slide Number"/>
          <p:cNvSpPr txBox="1"/>
          <p:nvPr>
            <p:ph type="sldNum" sz="quarter" idx="2"/>
          </p:nvPr>
        </p:nvSpPr>
        <p:spPr>
          <a:xfrm>
            <a:off x="9448800" y="12860276"/>
            <a:ext cx="659031" cy="640775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l" defTabSz="1828800">
              <a:defRPr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itle Text"/>
          <p:cNvSpPr txBox="1"/>
          <p:nvPr>
            <p:ph type="title"/>
          </p:nvPr>
        </p:nvSpPr>
        <p:spPr>
          <a:xfrm>
            <a:off x="3048000" y="2244725"/>
            <a:ext cx="18288000" cy="4775201"/>
          </a:xfrm>
          <a:prstGeom prst="rect">
            <a:avLst/>
          </a:prstGeom>
        </p:spPr>
        <p:txBody>
          <a:bodyPr lIns="91439" tIns="91439" rIns="91439" bIns="91439" anchor="b"/>
          <a:lstStyle>
            <a:lvl1pPr algn="ctr" defTabSz="1828800">
              <a:lnSpc>
                <a:spcPct val="90000"/>
              </a:lnSpc>
              <a:defRPr b="0" spc="0"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11" name="Body Level One…"/>
          <p:cNvSpPr txBox="1"/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9" tIns="91439" rIns="91439" bIns="91439"/>
          <a:lstStyle>
            <a:lvl1pPr marL="0" indent="0" algn="ctr" defTabSz="1828800">
              <a:spcBef>
                <a:spcPts val="2000"/>
              </a:spcBef>
              <a:buSzTx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indent="457200" algn="ctr" defTabSz="1828800">
              <a:spcBef>
                <a:spcPts val="2000"/>
              </a:spcBef>
              <a:buSzTx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indent="914400" algn="ctr" defTabSz="1828800">
              <a:spcBef>
                <a:spcPts val="2000"/>
              </a:spcBef>
              <a:buSzTx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indent="1371600" algn="ctr" defTabSz="1828800">
              <a:spcBef>
                <a:spcPts val="2000"/>
              </a:spcBef>
              <a:buSzTx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indent="1828800" algn="ctr" defTabSz="1828800">
              <a:spcBef>
                <a:spcPts val="2000"/>
              </a:spcBef>
              <a:buSzTx/>
              <a:buNone/>
              <a:defRPr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2" name="Slide Number"/>
          <p:cNvSpPr txBox="1"/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Title Text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 anchor="ctr"/>
          <a:lstStyle>
            <a:lvl1pPr defTabSz="1828800">
              <a:lnSpc>
                <a:spcPct val="90000"/>
              </a:lnSpc>
              <a:defRPr b="0" spc="0"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20" name="Body Level One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/>
          <a:lstStyle>
            <a:lvl1pPr marL="457200" indent="-457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54479" indent="-640079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spcBef>
                <a:spcPts val="2000"/>
              </a:spcBef>
              <a:buSzPct val="100000"/>
              <a:buFont typeface="Arial"/>
              <a:defRPr sz="5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21" name="Slide Number"/>
          <p:cNvSpPr txBox="1"/>
          <p:nvPr>
            <p:ph type="sldNum" sz="quarter" idx="2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FFFFFF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9.jpeg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0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1.jpeg"/><Relationship Id="rId7" Type="http://schemas.openxmlformats.org/officeDocument/2006/relationships/image" Target="../media/image14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0.jpe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2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24.png"/><Relationship Id="rId3" Type="http://schemas.openxmlformats.org/officeDocument/2006/relationships/image" Target="../media/image1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8.png"/><Relationship Id="rId3" Type="http://schemas.openxmlformats.org/officeDocument/2006/relationships/image" Target="../media/image27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3.jpeg"/><Relationship Id="rId3" Type="http://schemas.openxmlformats.org/officeDocument/2006/relationships/image" Target="../media/image29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0.png"/><Relationship Id="rId3" Type="http://schemas.openxmlformats.org/officeDocument/2006/relationships/image" Target="../media/image14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15.jpeg"/><Relationship Id="rId5" Type="http://schemas.openxmlformats.org/officeDocument/2006/relationships/image" Target="../media/image3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4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9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Relationship Id="rId4" Type="http://schemas.openxmlformats.org/officeDocument/2006/relationships/image" Target="../media/image18.jpeg"/><Relationship Id="rId5" Type="http://schemas.openxmlformats.org/officeDocument/2006/relationships/image" Target="../media/image40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48.png"/><Relationship Id="rId3" Type="http://schemas.openxmlformats.org/officeDocument/2006/relationships/image" Target="../media/image1.gif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49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19.jpeg"/><Relationship Id="rId3" Type="http://schemas.openxmlformats.org/officeDocument/2006/relationships/image" Target="../media/image21.jpeg"/><Relationship Id="rId4" Type="http://schemas.openxmlformats.org/officeDocument/2006/relationships/image" Target="../media/image22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3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0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23.jpe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image" Target="../media/image2.tif"/><Relationship Id="rId3" Type="http://schemas.openxmlformats.org/officeDocument/2006/relationships/image" Target="../media/image24.jpeg"/><Relationship Id="rId4" Type="http://schemas.openxmlformats.org/officeDocument/2006/relationships/image" Target="../media/image25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6.jpeg"/><Relationship Id="rId4" Type="http://schemas.openxmlformats.org/officeDocument/2006/relationships/image" Target="../media/image56.png"/><Relationship Id="rId5" Type="http://schemas.openxmlformats.org/officeDocument/2006/relationships/image" Target="../media/image57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58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9.jpeg"/><Relationship Id="rId3" Type="http://schemas.openxmlformats.org/officeDocument/2006/relationships/image" Target="../media/image59.png"/><Relationship Id="rId4" Type="http://schemas.openxmlformats.org/officeDocument/2006/relationships/image" Target="../media/image30.jpe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27.jpe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28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Relationship Id="rId4" Type="http://schemas.openxmlformats.org/officeDocument/2006/relationships/image" Target="../media/image64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2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extBox 2"/>
          <p:cNvSpPr txBox="1"/>
          <p:nvPr/>
        </p:nvSpPr>
        <p:spPr>
          <a:xfrm>
            <a:off x="9842385" y="3126382"/>
            <a:ext cx="4699230" cy="1219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80" tIns="68580" rIns="68580" bIns="68580" anchor="ctr">
            <a:spAutoFit/>
          </a:bodyPr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4200">
                <a:latin typeface="Copperplate"/>
                <a:ea typeface="Copperplate"/>
                <a:cs typeface="Copperplate"/>
                <a:sym typeface="Copperplate"/>
              </a:defRPr>
            </a:pPr>
            <a:r>
              <a:t>Adriano Fontana</a:t>
            </a:r>
          </a:p>
          <a:p>
            <a:pPr algn="ctr" defTabSz="1828800">
              <a:lnSpc>
                <a:spcPct val="100000"/>
              </a:lnSpc>
              <a:spcBef>
                <a:spcPts val="0"/>
              </a:spcBef>
              <a:defRPr sz="4200">
                <a:latin typeface="Copperplate"/>
                <a:ea typeface="Copperplate"/>
                <a:cs typeface="Copperplate"/>
                <a:sym typeface="Copperplate"/>
              </a:defRPr>
            </a:pPr>
            <a:r>
              <a:t>INAF</a:t>
            </a:r>
          </a:p>
        </p:txBody>
      </p:sp>
      <p:sp>
        <p:nvSpPr>
          <p:cNvPr id="331" name="TextBox 1"/>
          <p:cNvSpPr txBox="1"/>
          <p:nvPr/>
        </p:nvSpPr>
        <p:spPr>
          <a:xfrm>
            <a:off x="4132614" y="526273"/>
            <a:ext cx="16698653" cy="215034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7800">
                <a:latin typeface="Copperplate"/>
                <a:ea typeface="Copperplate"/>
                <a:cs typeface="Copperplate"/>
                <a:sym typeface="Copperplate"/>
              </a:defRPr>
            </a:lvl1pPr>
          </a:lstStyle>
          <a:p>
            <a:pPr/>
            <a:r>
              <a:t>Instrumentation from Space and Ground beyond 2030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TextBox 2"/>
          <p:cNvSpPr txBox="1"/>
          <p:nvPr/>
        </p:nvSpPr>
        <p:spPr>
          <a:xfrm>
            <a:off x="9842385" y="3126382"/>
            <a:ext cx="4699230" cy="1219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68580" tIns="68580" rIns="68580" bIns="68580" anchor="ctr">
            <a:spAutoFit/>
          </a:bodyPr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4200">
                <a:latin typeface="Copperplate"/>
                <a:ea typeface="Copperplate"/>
                <a:cs typeface="Copperplate"/>
                <a:sym typeface="Copperplate"/>
              </a:defRPr>
            </a:pPr>
            <a:r>
              <a:t>Adriano Fontana</a:t>
            </a:r>
          </a:p>
          <a:p>
            <a:pPr algn="ctr" defTabSz="1828800">
              <a:lnSpc>
                <a:spcPct val="100000"/>
              </a:lnSpc>
              <a:spcBef>
                <a:spcPts val="0"/>
              </a:spcBef>
              <a:defRPr sz="4200">
                <a:latin typeface="Copperplate"/>
                <a:ea typeface="Copperplate"/>
                <a:cs typeface="Copperplate"/>
                <a:sym typeface="Copperplate"/>
              </a:defRPr>
            </a:pPr>
            <a:r>
              <a:t>INAF</a:t>
            </a:r>
          </a:p>
        </p:txBody>
      </p:sp>
      <p:sp>
        <p:nvSpPr>
          <p:cNvPr id="334" name="TextBox 1"/>
          <p:cNvSpPr txBox="1"/>
          <p:nvPr/>
        </p:nvSpPr>
        <p:spPr>
          <a:xfrm>
            <a:off x="4132614" y="526273"/>
            <a:ext cx="16698653" cy="215034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68580" tIns="68580" rIns="68580" bIns="68580" anchor="ctr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7800">
                <a:latin typeface="Copperplate"/>
                <a:ea typeface="Copperplate"/>
                <a:cs typeface="Copperplate"/>
                <a:sym typeface="Copperplate"/>
              </a:defRPr>
            </a:lvl1pPr>
          </a:lstStyle>
          <a:p>
            <a:pPr/>
            <a:r>
              <a:t>Instrumentation from Space and Ground beyond 2030</a:t>
            </a:r>
          </a:p>
        </p:txBody>
      </p:sp>
      <p:sp>
        <p:nvSpPr>
          <p:cNvPr id="335" name="Provide a science-driven view on main facilities active in the 30s…"/>
          <p:cNvSpPr txBox="1"/>
          <p:nvPr/>
        </p:nvSpPr>
        <p:spPr>
          <a:xfrm>
            <a:off x="2257869" y="5734343"/>
            <a:ext cx="20448142" cy="3911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889000" indent="-889000">
              <a:buSzPct val="100000"/>
              <a:buAutoNum type="arabicParenR" startAt="1"/>
            </a:pPr>
            <a:r>
              <a:t>Provide a science-driven view on main facilities active in the 30s</a:t>
            </a:r>
          </a:p>
          <a:p>
            <a:pPr marL="889000" indent="-889000">
              <a:buSzPct val="100000"/>
              <a:buAutoNum type="arabicParenR" startAt="1"/>
            </a:pPr>
            <a:r>
              <a:t>Provide a sort of general-view landscape </a:t>
            </a:r>
          </a:p>
          <a:p>
            <a:pPr marL="889000" indent="-889000">
              <a:buSzPct val="100000"/>
              <a:buAutoNum type="arabicParenR" startAt="1"/>
            </a:pPr>
            <a:r>
              <a:t>Both aimed at introducing the discussion: what is the hottest sciene? how can we maximise our return?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Rectangle 1"/>
          <p:cNvSpPr txBox="1"/>
          <p:nvPr/>
        </p:nvSpPr>
        <p:spPr>
          <a:xfrm>
            <a:off x="62715" y="357849"/>
            <a:ext cx="24305598" cy="723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1746250">
              <a:lnSpc>
                <a:spcPct val="100000"/>
              </a:lnSpc>
              <a:spcBef>
                <a:spcPts val="0"/>
              </a:spcBef>
              <a:defRPr sz="5600">
                <a:solidFill>
                  <a:srgbClr val="000000"/>
                </a:solidFill>
                <a:latin typeface="Copperplate Light"/>
                <a:ea typeface="Copperplate Light"/>
                <a:cs typeface="Copperplate Light"/>
                <a:sym typeface="Copperplate Light"/>
              </a:defRPr>
            </a:lvl1pPr>
          </a:lstStyle>
          <a:p>
            <a:pPr/>
            <a:r>
              <a:t>Is Λ-CDM Cosmology challenged?</a:t>
            </a:r>
          </a:p>
        </p:txBody>
      </p:sp>
      <p:sp>
        <p:nvSpPr>
          <p:cNvPr id="338" name="Connettore 1 3"/>
          <p:cNvSpPr/>
          <p:nvPr/>
        </p:nvSpPr>
        <p:spPr>
          <a:xfrm>
            <a:off x="3486911" y="1334372"/>
            <a:ext cx="17410178" cy="1"/>
          </a:xfrm>
          <a:prstGeom prst="line">
            <a:avLst/>
          </a:prstGeom>
          <a:ln w="38100">
            <a:solidFill>
              <a:srgbClr val="000000"/>
            </a:solidFill>
            <a:miter/>
          </a:ln>
          <a:effectLst>
            <a:outerShdw sx="100000" sy="100000" kx="0" ky="0" algn="b" rotWithShape="0" blurRad="101600" dist="101600" dir="5400000">
              <a:srgbClr val="000000">
                <a:alpha val="14727"/>
              </a:srgbClr>
            </a:outerShdw>
          </a:effectLst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39" name="However, Λ-CDM is challenged by other measurements."/>
          <p:cNvSpPr txBox="1"/>
          <p:nvPr/>
        </p:nvSpPr>
        <p:spPr>
          <a:xfrm>
            <a:off x="4675547" y="1587805"/>
            <a:ext cx="15079934" cy="8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However, Λ-CDM </a:t>
            </a:r>
            <a:r>
              <a:rPr>
                <a:latin typeface="Avenir Heavy"/>
                <a:ea typeface="Avenir Heavy"/>
                <a:cs typeface="Avenir Heavy"/>
                <a:sym typeface="Avenir Heavy"/>
              </a:rPr>
              <a:t>is</a:t>
            </a:r>
            <a:r>
              <a:t> challenged by other measurements.</a:t>
            </a:r>
          </a:p>
        </p:txBody>
      </p:sp>
      <p:pic>
        <p:nvPicPr>
          <p:cNvPr id="34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3482" y="3232887"/>
            <a:ext cx="9276447" cy="7810996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Desi Collaboration, 2024"/>
          <p:cNvSpPr txBox="1"/>
          <p:nvPr/>
        </p:nvSpPr>
        <p:spPr>
          <a:xfrm>
            <a:off x="2774807" y="11292360"/>
            <a:ext cx="5733797" cy="8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i="1" sz="4000">
                <a:solidFill>
                  <a:srgbClr val="C00000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/>
            <a:r>
              <a:t>Desi Collaboration, 2024</a:t>
            </a:r>
          </a:p>
        </p:txBody>
      </p:sp>
      <p:sp>
        <p:nvSpPr>
          <p:cNvPr id="342" name="Circle"/>
          <p:cNvSpPr/>
          <p:nvPr/>
        </p:nvSpPr>
        <p:spPr>
          <a:xfrm>
            <a:off x="2575656" y="3982121"/>
            <a:ext cx="430841" cy="430841"/>
          </a:xfrm>
          <a:prstGeom prst="ellipse">
            <a:avLst/>
          </a:prstGeom>
          <a:ln w="50800">
            <a:solidFill>
              <a:srgbClr val="FF2600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34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530030" y="3232887"/>
            <a:ext cx="6807825" cy="9072260"/>
          </a:xfrm>
          <a:prstGeom prst="rect">
            <a:avLst/>
          </a:prstGeom>
          <a:ln w="12700">
            <a:miter lim="400000"/>
          </a:ln>
        </p:spPr>
      </p:pic>
      <p:sp>
        <p:nvSpPr>
          <p:cNvPr id="344" name="Oval"/>
          <p:cNvSpPr/>
          <p:nvPr/>
        </p:nvSpPr>
        <p:spPr>
          <a:xfrm>
            <a:off x="16497410" y="3454839"/>
            <a:ext cx="977206" cy="1485405"/>
          </a:xfrm>
          <a:prstGeom prst="ellipse">
            <a:avLst/>
          </a:prstGeom>
          <a:ln w="127000">
            <a:solidFill>
              <a:srgbClr val="365B9D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433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45" name="Oval"/>
          <p:cNvSpPr/>
          <p:nvPr/>
        </p:nvSpPr>
        <p:spPr>
          <a:xfrm>
            <a:off x="16856997" y="5022283"/>
            <a:ext cx="1401069" cy="3171330"/>
          </a:xfrm>
          <a:prstGeom prst="ellipse">
            <a:avLst/>
          </a:prstGeom>
          <a:ln w="127000">
            <a:solidFill>
              <a:srgbClr val="00F900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46" name="CMB+ DESI-BAO + SN"/>
          <p:cNvSpPr txBox="1"/>
          <p:nvPr/>
        </p:nvSpPr>
        <p:spPr>
          <a:xfrm>
            <a:off x="3567250" y="2852692"/>
            <a:ext cx="5458969" cy="8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CMB+ DESI-BAO + SN</a:t>
            </a:r>
          </a:p>
        </p:txBody>
      </p:sp>
      <p:sp>
        <p:nvSpPr>
          <p:cNvPr id="347" name="Hubble constant tension"/>
          <p:cNvSpPr txBox="1"/>
          <p:nvPr/>
        </p:nvSpPr>
        <p:spPr>
          <a:xfrm>
            <a:off x="15261796" y="2585521"/>
            <a:ext cx="5736337" cy="8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Hubble constant tension</a:t>
            </a:r>
          </a:p>
        </p:txBody>
      </p:sp>
      <p:sp>
        <p:nvSpPr>
          <p:cNvPr id="348" name="Λ-CDM"/>
          <p:cNvSpPr txBox="1"/>
          <p:nvPr/>
        </p:nvSpPr>
        <p:spPr>
          <a:xfrm>
            <a:off x="661000" y="2852692"/>
            <a:ext cx="1889757" cy="8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FF26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Λ-CDM</a:t>
            </a:r>
          </a:p>
        </p:txBody>
      </p:sp>
      <p:sp>
        <p:nvSpPr>
          <p:cNvPr id="349" name="Line"/>
          <p:cNvSpPr/>
          <p:nvPr/>
        </p:nvSpPr>
        <p:spPr>
          <a:xfrm>
            <a:off x="1865078" y="3483778"/>
            <a:ext cx="652252" cy="486623"/>
          </a:xfrm>
          <a:prstGeom prst="line">
            <a:avLst/>
          </a:prstGeom>
          <a:ln w="25400">
            <a:solidFill>
              <a:srgbClr val="FF2600"/>
            </a:solidFill>
            <a:miter/>
            <a:tailEnd type="triangle"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Euclid_spacecraft_pillars.jpeg" descr="Euclid_spacecraft_pillar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8241" y="415916"/>
            <a:ext cx="10136419" cy="5701737"/>
          </a:xfrm>
          <a:prstGeom prst="rect">
            <a:avLst/>
          </a:prstGeom>
          <a:ln w="12700">
            <a:miter lim="400000"/>
          </a:ln>
        </p:spPr>
      </p:pic>
      <p:sp>
        <p:nvSpPr>
          <p:cNvPr id="352" name="Slide Number"/>
          <p:cNvSpPr txBox="1"/>
          <p:nvPr>
            <p:ph type="sldNum" sz="quarter" idx="2"/>
          </p:nvPr>
        </p:nvSpPr>
        <p:spPr>
          <a:xfrm>
            <a:off x="22754496" y="12805866"/>
            <a:ext cx="410305" cy="5441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53" name="EUCLID"/>
          <p:cNvSpPr txBox="1"/>
          <p:nvPr/>
        </p:nvSpPr>
        <p:spPr>
          <a:xfrm>
            <a:off x="4511948" y="224589"/>
            <a:ext cx="2549005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EUCLID</a:t>
            </a:r>
          </a:p>
        </p:txBody>
      </p:sp>
      <p:sp>
        <p:nvSpPr>
          <p:cNvPr id="354" name="1.2m telescope…"/>
          <p:cNvSpPr txBox="1"/>
          <p:nvPr/>
        </p:nvSpPr>
        <p:spPr>
          <a:xfrm>
            <a:off x="1301866" y="6129892"/>
            <a:ext cx="8969169" cy="670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1.2m telescope</a:t>
            </a:r>
          </a:p>
          <a:p>
            <a:pPr algn="ctr">
              <a:defRPr b="1" sz="5100"/>
            </a:pPr>
            <a:r>
              <a:t>Wide field: 0.5sqdeg/pointing</a:t>
            </a:r>
          </a:p>
          <a:p>
            <a:pPr algn="ctr">
              <a:defRPr b="1" sz="5100"/>
            </a:pPr>
            <a:r>
              <a:t>0.6-1.8 μm</a:t>
            </a:r>
          </a:p>
          <a:p>
            <a:pPr algn="ctr">
              <a:defRPr b="1" sz="5100"/>
            </a:pPr>
            <a:r>
              <a:t>Exquisite PSF in the visible</a:t>
            </a:r>
          </a:p>
        </p:txBody>
      </p:sp>
      <p:pic>
        <p:nvPicPr>
          <p:cNvPr id="355" name="Trailer_still_1-1.jpg" descr="Trailer_still_1-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537899" y="1350767"/>
            <a:ext cx="9747409" cy="5482917"/>
          </a:xfrm>
          <a:prstGeom prst="rect">
            <a:avLst/>
          </a:prstGeom>
          <a:ln w="12700">
            <a:miter lim="400000"/>
          </a:ln>
        </p:spPr>
      </p:pic>
      <p:sp>
        <p:nvSpPr>
          <p:cNvPr id="356" name="Gracy Roman"/>
          <p:cNvSpPr txBox="1"/>
          <p:nvPr/>
        </p:nvSpPr>
        <p:spPr>
          <a:xfrm>
            <a:off x="16102097" y="224589"/>
            <a:ext cx="4503764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Gracy Roman </a:t>
            </a:r>
          </a:p>
        </p:txBody>
      </p:sp>
      <p:sp>
        <p:nvSpPr>
          <p:cNvPr id="357" name="2.4m telescope…"/>
          <p:cNvSpPr txBox="1"/>
          <p:nvPr/>
        </p:nvSpPr>
        <p:spPr>
          <a:xfrm>
            <a:off x="13259906" y="6728654"/>
            <a:ext cx="8969170" cy="670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2.4m telescope</a:t>
            </a:r>
          </a:p>
          <a:p>
            <a:pPr algn="ctr">
              <a:defRPr b="1" sz="5100"/>
            </a:pPr>
            <a:r>
              <a:t>Wide field: 0.28sqdeg/pointing</a:t>
            </a:r>
          </a:p>
          <a:p>
            <a:pPr algn="ctr">
              <a:defRPr b="1" sz="5100"/>
            </a:pPr>
            <a:r>
              <a:t>0.5-2.3 μm</a:t>
            </a:r>
          </a:p>
          <a:p>
            <a:pPr algn="ctr">
              <a:defRPr b="1" sz="5100"/>
            </a:pPr>
            <a:r>
              <a:t>Better PSF in the near IR</a:t>
            </a:r>
          </a:p>
        </p:txBody>
      </p:sp>
      <p:sp>
        <p:nvSpPr>
          <p:cNvPr id="358" name="Wider/Shallower/survey telescope"/>
          <p:cNvSpPr txBox="1"/>
          <p:nvPr/>
        </p:nvSpPr>
        <p:spPr>
          <a:xfrm>
            <a:off x="446335" y="12268408"/>
            <a:ext cx="10680231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b="1" sz="5100">
                <a:solidFill>
                  <a:srgbClr val="FFFB00"/>
                </a:solidFill>
              </a:defRPr>
            </a:lvl1pPr>
          </a:lstStyle>
          <a:p>
            <a:pPr/>
            <a:r>
              <a:t>Wider/Shallower/survey telescope</a:t>
            </a:r>
          </a:p>
        </p:txBody>
      </p:sp>
      <p:sp>
        <p:nvSpPr>
          <p:cNvPr id="359" name="Smaller/Deeper/Observatory-kind"/>
          <p:cNvSpPr txBox="1"/>
          <p:nvPr/>
        </p:nvSpPr>
        <p:spPr>
          <a:xfrm>
            <a:off x="12470118" y="12268408"/>
            <a:ext cx="10548748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b="1" sz="5100">
                <a:solidFill>
                  <a:srgbClr val="FFFB00"/>
                </a:solidFill>
              </a:defRPr>
            </a:lvl1pPr>
          </a:lstStyle>
          <a:p>
            <a:pPr/>
            <a:r>
              <a:t>Smaller/Deeper/Observatory-kind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Euclid_spacecraft_pillars.jpeg" descr="Euclid_spacecraft_pillar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18241" y="415916"/>
            <a:ext cx="10136419" cy="5701737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Slide Number"/>
          <p:cNvSpPr txBox="1"/>
          <p:nvPr>
            <p:ph type="sldNum" sz="quarter" idx="2"/>
          </p:nvPr>
        </p:nvSpPr>
        <p:spPr>
          <a:xfrm>
            <a:off x="22754496" y="12805866"/>
            <a:ext cx="410305" cy="5441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3" name="EUCLID"/>
          <p:cNvSpPr txBox="1"/>
          <p:nvPr/>
        </p:nvSpPr>
        <p:spPr>
          <a:xfrm>
            <a:off x="4511948" y="224589"/>
            <a:ext cx="2549005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EUCLID</a:t>
            </a:r>
          </a:p>
        </p:txBody>
      </p:sp>
      <p:pic>
        <p:nvPicPr>
          <p:cNvPr id="364" name="Trailer_still_1-1.jpg" descr="Trailer_still_1-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537899" y="1350767"/>
            <a:ext cx="9747409" cy="5482917"/>
          </a:xfrm>
          <a:prstGeom prst="rect">
            <a:avLst/>
          </a:prstGeom>
          <a:ln w="12700">
            <a:miter lim="400000"/>
          </a:ln>
        </p:spPr>
      </p:pic>
      <p:sp>
        <p:nvSpPr>
          <p:cNvPr id="365" name="Gracy Roman"/>
          <p:cNvSpPr txBox="1"/>
          <p:nvPr/>
        </p:nvSpPr>
        <p:spPr>
          <a:xfrm>
            <a:off x="16102097" y="224589"/>
            <a:ext cx="4503764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Gracy Roman </a:t>
            </a:r>
          </a:p>
        </p:txBody>
      </p:sp>
      <p:pic>
        <p:nvPicPr>
          <p:cNvPr id="366" name="1280px-Rubin_Observatory_and_Its_Target_20250623_193159.jpg" descr="1280px-Rubin_Observatory_and_Its_Target_20250623_193159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71053" y="7089649"/>
            <a:ext cx="11841894" cy="6411276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Vera Rubin…"/>
          <p:cNvSpPr txBox="1"/>
          <p:nvPr/>
        </p:nvSpPr>
        <p:spPr>
          <a:xfrm>
            <a:off x="18815195" y="8496342"/>
            <a:ext cx="3905937" cy="2152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 sz="5100"/>
            </a:pPr>
            <a:r>
              <a:t>Vera Rubin</a:t>
            </a:r>
          </a:p>
          <a:p>
            <a:pPr>
              <a:defRPr b="1" sz="5100"/>
            </a:pPr>
            <a:r>
              <a:t>Observatory</a:t>
            </a:r>
          </a:p>
        </p:txBody>
      </p:sp>
      <p:sp>
        <p:nvSpPr>
          <p:cNvPr id="368" name="8m telescope…"/>
          <p:cNvSpPr txBox="1"/>
          <p:nvPr/>
        </p:nvSpPr>
        <p:spPr>
          <a:xfrm>
            <a:off x="466345" y="7296103"/>
            <a:ext cx="8969170" cy="5998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8m telescope</a:t>
            </a:r>
          </a:p>
          <a:p>
            <a:pPr algn="ctr">
              <a:defRPr b="1" sz="5100"/>
            </a:pPr>
            <a:r>
              <a:t>Wide field: 9sqdeg/pointing</a:t>
            </a:r>
          </a:p>
          <a:p>
            <a:pPr algn="ctr">
              <a:defRPr b="1" sz="5100"/>
            </a:pPr>
            <a:r>
              <a:t>0.4-1. μm</a:t>
            </a:r>
          </a:p>
          <a:p>
            <a:pPr algn="ctr">
              <a:defRPr b="1" sz="5100"/>
            </a:pPr>
            <a:r>
              <a:t>Ground-based PSF…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lide Number"/>
          <p:cNvSpPr txBox="1"/>
          <p:nvPr>
            <p:ph type="sldNum" sz="quarter" idx="2"/>
          </p:nvPr>
        </p:nvSpPr>
        <p:spPr>
          <a:xfrm>
            <a:off x="22754496" y="12805866"/>
            <a:ext cx="410305" cy="5441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1" name="Euclid is a physics experiment.…"/>
          <p:cNvSpPr txBox="1"/>
          <p:nvPr/>
        </p:nvSpPr>
        <p:spPr>
          <a:xfrm>
            <a:off x="5237857" y="524045"/>
            <a:ext cx="11659189" cy="5426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Euclid is a physics experiment.  </a:t>
            </a:r>
          </a:p>
          <a:p>
            <a:pPr algn="ctr">
              <a:defRPr b="1" sz="5100"/>
            </a:pPr>
            <a:r>
              <a:t>Main goal: dark matter / dark energy</a:t>
            </a:r>
          </a:p>
          <a:p>
            <a:pPr algn="ctr">
              <a:defRPr b="1" sz="5100"/>
            </a:pPr>
            <a:r>
              <a:t>Wide field (~15000sq deg) survey of the extragalactic sky</a:t>
            </a:r>
          </a:p>
        </p:txBody>
      </p:sp>
      <p:pic>
        <p:nvPicPr>
          <p:cNvPr id="372" name="LatestContours.jpg" descr="LatestContours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45486" y="4893751"/>
            <a:ext cx="6043933" cy="7529181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Oval"/>
          <p:cNvSpPr/>
          <p:nvPr/>
        </p:nvSpPr>
        <p:spPr>
          <a:xfrm rot="2100000">
            <a:off x="11083814" y="9898346"/>
            <a:ext cx="2628008" cy="892474"/>
          </a:xfrm>
          <a:prstGeom prst="ellipse">
            <a:avLst/>
          </a:prstGeom>
          <a:ln w="25400">
            <a:solidFill>
              <a:srgbClr val="FB0007"/>
            </a:solidFill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74" name="Euclid Collaboration: Canas - Herrera, G., et al. 2025, arXiv:2510.09153,"/>
          <p:cNvSpPr txBox="1"/>
          <p:nvPr/>
        </p:nvSpPr>
        <p:spPr>
          <a:xfrm>
            <a:off x="5289015" y="12643822"/>
            <a:ext cx="1227505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000"/>
            </a:lvl1pPr>
          </a:lstStyle>
          <a:p>
            <a:pPr/>
            <a:r>
              <a:t>Euclid Collaboration: Canas - Herrera, G., et al. 2025, arXiv:2510.09153,</a:t>
            </a:r>
          </a:p>
        </p:txBody>
      </p:sp>
      <p:pic>
        <p:nvPicPr>
          <p:cNvPr id="37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74593" y="4813364"/>
            <a:ext cx="4856475" cy="4089272"/>
          </a:xfrm>
          <a:prstGeom prst="rect">
            <a:avLst/>
          </a:prstGeom>
          <a:ln w="12700">
            <a:miter lim="400000"/>
          </a:ln>
        </p:spPr>
      </p:pic>
      <p:sp>
        <p:nvSpPr>
          <p:cNvPr id="376" name="Oval"/>
          <p:cNvSpPr/>
          <p:nvPr/>
        </p:nvSpPr>
        <p:spPr>
          <a:xfrm rot="2100000">
            <a:off x="19125575" y="6134812"/>
            <a:ext cx="3553322" cy="892474"/>
          </a:xfrm>
          <a:prstGeom prst="ellipse">
            <a:avLst/>
          </a:prstGeom>
          <a:ln w="25400">
            <a:solidFill>
              <a:srgbClr val="FB0007"/>
            </a:solidFill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377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9949590">
            <a:off x="10811209" y="7451787"/>
            <a:ext cx="8881105" cy="76201"/>
          </a:xfrm>
          <a:prstGeom prst="rect">
            <a:avLst/>
          </a:prstGeom>
        </p:spPr>
      </p:pic>
      <p:pic>
        <p:nvPicPr>
          <p:cNvPr id="379" name="Line Line" descr="Line Line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0402175">
            <a:off x="13145991" y="9462527"/>
            <a:ext cx="9563958" cy="7620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James_Webb_Space_Telescope_2009_top.jpeg" descr="James_Webb_Space_Telescope_2009_top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34695" y="1470531"/>
            <a:ext cx="7174222" cy="5739378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Slide Number"/>
          <p:cNvSpPr txBox="1"/>
          <p:nvPr>
            <p:ph type="sldNum" sz="quarter" idx="2"/>
          </p:nvPr>
        </p:nvSpPr>
        <p:spPr>
          <a:xfrm>
            <a:off x="22754496" y="12805866"/>
            <a:ext cx="410305" cy="5441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4" name="JWST"/>
          <p:cNvSpPr txBox="1"/>
          <p:nvPr/>
        </p:nvSpPr>
        <p:spPr>
          <a:xfrm>
            <a:off x="18485797" y="281921"/>
            <a:ext cx="1901953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JWST</a:t>
            </a:r>
          </a:p>
        </p:txBody>
      </p:sp>
      <p:sp>
        <p:nvSpPr>
          <p:cNvPr id="385" name="6.5m cooled telescope…"/>
          <p:cNvSpPr txBox="1"/>
          <p:nvPr/>
        </p:nvSpPr>
        <p:spPr>
          <a:xfrm>
            <a:off x="14952188" y="7528305"/>
            <a:ext cx="8969169" cy="5426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6.5m cooled telescope</a:t>
            </a:r>
          </a:p>
          <a:p>
            <a:pPr algn="ctr">
              <a:defRPr b="1" sz="5100"/>
            </a:pPr>
            <a:r>
              <a:t>Small field of view (&lt;2arcmin)</a:t>
            </a:r>
          </a:p>
          <a:p>
            <a:pPr algn="ctr">
              <a:defRPr b="1" sz="5100"/>
            </a:pPr>
            <a:r>
              <a:t>1-25 μm</a:t>
            </a:r>
          </a:p>
        </p:txBody>
      </p:sp>
      <p:sp>
        <p:nvSpPr>
          <p:cNvPr id="386" name="We need independent avenues to constraint cosmological parameters"/>
          <p:cNvSpPr txBox="1"/>
          <p:nvPr/>
        </p:nvSpPr>
        <p:spPr>
          <a:xfrm>
            <a:off x="291865" y="860639"/>
            <a:ext cx="14799759" cy="2862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5100"/>
            </a:lvl1pPr>
          </a:lstStyle>
          <a:p>
            <a:pPr/>
            <a:r>
              <a:t>We need independent avenues to constraint cosmological parameters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lide Number"/>
          <p:cNvSpPr txBox="1"/>
          <p:nvPr>
            <p:ph type="sldNum" sz="quarter" idx="2"/>
          </p:nvPr>
        </p:nvSpPr>
        <p:spPr>
          <a:xfrm>
            <a:off x="22754496" y="12805866"/>
            <a:ext cx="410305" cy="5441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9" name="JWST can do cosmology…."/>
          <p:cNvSpPr txBox="1"/>
          <p:nvPr/>
        </p:nvSpPr>
        <p:spPr>
          <a:xfrm>
            <a:off x="7901158" y="249179"/>
            <a:ext cx="8581683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JWST can do cosmology….</a:t>
            </a:r>
          </a:p>
        </p:txBody>
      </p:sp>
      <p:pic>
        <p:nvPicPr>
          <p:cNvPr id="39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0" r="50974" b="0"/>
          <a:stretch>
            <a:fillRect/>
          </a:stretch>
        </p:blipFill>
        <p:spPr>
          <a:xfrm>
            <a:off x="1530350" y="2082800"/>
            <a:ext cx="3477933" cy="3025709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49615" t="12249" r="0" b="0"/>
          <a:stretch>
            <a:fillRect/>
          </a:stretch>
        </p:blipFill>
        <p:spPr>
          <a:xfrm>
            <a:off x="6309552" y="1889125"/>
            <a:ext cx="3386898" cy="341294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46300" y="5422900"/>
            <a:ext cx="6351506" cy="42188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09842" y="9084366"/>
            <a:ext cx="7224422" cy="4218884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Shajib, Treu+25,…"/>
          <p:cNvSpPr txBox="1"/>
          <p:nvPr/>
        </p:nvSpPr>
        <p:spPr>
          <a:xfrm>
            <a:off x="8708601" y="6667929"/>
            <a:ext cx="2891410" cy="17288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1400"/>
              </a:spcBef>
              <a:defRPr i="1" sz="3000"/>
            </a:pPr>
            <a:r>
              <a:t>Shajib, Treu+25,</a:t>
            </a:r>
          </a:p>
          <a:p>
            <a:pPr>
              <a:spcBef>
                <a:spcPts val="1400"/>
              </a:spcBef>
              <a:defRPr i="1" sz="3000"/>
            </a:pPr>
            <a:r>
              <a:t>Sheu, Treu +, 26</a:t>
            </a:r>
          </a:p>
          <a:p>
            <a:pPr>
              <a:spcBef>
                <a:spcPts val="1400"/>
              </a:spcBef>
              <a:defRPr i="1" sz="3000"/>
            </a:pPr>
            <a:r>
              <a:t>TDCOSMO</a:t>
            </a:r>
          </a:p>
        </p:txBody>
      </p:sp>
      <p:sp>
        <p:nvSpPr>
          <p:cNvPr id="395" name="Time Delay in multiply lensed QSO —&gt; H0"/>
          <p:cNvSpPr txBox="1"/>
          <p:nvPr/>
        </p:nvSpPr>
        <p:spPr>
          <a:xfrm>
            <a:off x="505076" y="1215500"/>
            <a:ext cx="11187482" cy="77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b="1" sz="4400">
                <a:solidFill>
                  <a:srgbClr val="FFFB00"/>
                </a:solidFill>
              </a:defRPr>
            </a:lvl1pPr>
          </a:lstStyle>
          <a:p>
            <a:pPr/>
            <a:r>
              <a:t>Time Delay in multiply lensed QSO —&gt; H0</a:t>
            </a:r>
          </a:p>
        </p:txBody>
      </p:sp>
      <p:sp>
        <p:nvSpPr>
          <p:cNvPr id="396" name="Confirms distance ladder based on Cepheids"/>
          <p:cNvSpPr txBox="1"/>
          <p:nvPr/>
        </p:nvSpPr>
        <p:spPr>
          <a:xfrm>
            <a:off x="14086913" y="1337879"/>
            <a:ext cx="9234597" cy="1390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4400">
                <a:solidFill>
                  <a:srgbClr val="FFFB00"/>
                </a:solidFill>
              </a:defRPr>
            </a:lvl1pPr>
          </a:lstStyle>
          <a:p>
            <a:pPr/>
            <a:r>
              <a:t>Confirms distance ladder based on Cepheids</a:t>
            </a:r>
          </a:p>
        </p:txBody>
      </p:sp>
      <p:pic>
        <p:nvPicPr>
          <p:cNvPr id="397" name="weic2408b.jpg" descr="weic2408b.jp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228159" y="2858783"/>
            <a:ext cx="8952104" cy="5007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98" name="pasted-movie.png" descr="pasted-movi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4691011" y="7987016"/>
            <a:ext cx="7441611" cy="5007584"/>
          </a:xfrm>
          <a:prstGeom prst="rect">
            <a:avLst/>
          </a:prstGeom>
          <a:ln w="12700">
            <a:miter lim="400000"/>
          </a:ln>
        </p:spPr>
      </p:pic>
      <p:sp>
        <p:nvSpPr>
          <p:cNvPr id="399" name="Weisz+24…"/>
          <p:cNvSpPr txBox="1"/>
          <p:nvPr/>
        </p:nvSpPr>
        <p:spPr>
          <a:xfrm>
            <a:off x="22340704" y="7775902"/>
            <a:ext cx="1739266" cy="11384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spcBef>
                <a:spcPts val="1400"/>
              </a:spcBef>
              <a:defRPr i="1" sz="3000"/>
            </a:pPr>
            <a:r>
              <a:t>Weisz+24</a:t>
            </a:r>
          </a:p>
          <a:p>
            <a:pPr>
              <a:spcBef>
                <a:spcPts val="1400"/>
              </a:spcBef>
              <a:defRPr i="1" sz="3000"/>
            </a:pPr>
            <a:r>
              <a:t>Riess+24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James_Webb_Space_Telescope_2009_top.jpeg" descr="James_Webb_Space_Telescope_2009_top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49600" y="807243"/>
            <a:ext cx="7174222" cy="5739378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Slide Number"/>
          <p:cNvSpPr txBox="1"/>
          <p:nvPr>
            <p:ph type="sldNum" sz="quarter" idx="2"/>
          </p:nvPr>
        </p:nvSpPr>
        <p:spPr>
          <a:xfrm>
            <a:off x="22754496" y="12805866"/>
            <a:ext cx="410305" cy="54415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3" name="JWST"/>
          <p:cNvSpPr txBox="1"/>
          <p:nvPr/>
        </p:nvSpPr>
        <p:spPr>
          <a:xfrm>
            <a:off x="17482120" y="281921"/>
            <a:ext cx="1901953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JWST</a:t>
            </a:r>
          </a:p>
        </p:txBody>
      </p:sp>
      <p:sp>
        <p:nvSpPr>
          <p:cNvPr id="404" name="Will (hopefully!!!) remain operative until ~2040.…"/>
          <p:cNvSpPr txBox="1"/>
          <p:nvPr/>
        </p:nvSpPr>
        <p:spPr>
          <a:xfrm>
            <a:off x="15149858" y="6938978"/>
            <a:ext cx="8969170" cy="4855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Will (hopefully!!!) remain operative until ~2040.</a:t>
            </a:r>
          </a:p>
          <a:p>
            <a:pPr algn="ctr">
              <a:defRPr b="1" sz="5100"/>
            </a:pPr>
          </a:p>
          <a:p>
            <a:pPr algn="ctr">
              <a:defRPr b="1" sz="5100"/>
            </a:pPr>
            <a:r>
              <a:t>Combination of JWST and ELT can be ground-breaking </a:t>
            </a:r>
          </a:p>
        </p:txBody>
      </p:sp>
      <p:sp>
        <p:nvSpPr>
          <p:cNvPr id="405" name="Observatory…"/>
          <p:cNvSpPr txBox="1"/>
          <p:nvPr/>
        </p:nvSpPr>
        <p:spPr>
          <a:xfrm>
            <a:off x="46843" y="60807"/>
            <a:ext cx="14799760" cy="2152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Observatory </a:t>
            </a:r>
          </a:p>
          <a:p>
            <a:pPr algn="ctr">
              <a:defRPr b="1" sz="5100"/>
            </a:pPr>
            <a:r>
              <a:t>Highly over-subscribed (8% chances!)</a:t>
            </a:r>
          </a:p>
        </p:txBody>
      </p:sp>
      <p:pic>
        <p:nvPicPr>
          <p:cNvPr id="40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4619" y="7818460"/>
            <a:ext cx="9551740" cy="4994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7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54619" y="2220370"/>
            <a:ext cx="9551740" cy="5325208"/>
          </a:xfrm>
          <a:prstGeom prst="rect">
            <a:avLst/>
          </a:prstGeom>
          <a:ln w="12700">
            <a:miter lim="400000"/>
          </a:ln>
        </p:spPr>
      </p:pic>
      <p:pic>
        <p:nvPicPr>
          <p:cNvPr id="40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6815" t="23903" r="69368" b="3835"/>
          <a:stretch>
            <a:fillRect/>
          </a:stretch>
        </p:blipFill>
        <p:spPr>
          <a:xfrm>
            <a:off x="10389919" y="5393989"/>
            <a:ext cx="4676195" cy="7419171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Rounded Rectangle"/>
          <p:cNvSpPr/>
          <p:nvPr/>
        </p:nvSpPr>
        <p:spPr>
          <a:xfrm>
            <a:off x="1460500" y="8864600"/>
            <a:ext cx="2263379" cy="3815706"/>
          </a:xfrm>
          <a:prstGeom prst="roundRect">
            <a:avLst>
              <a:gd name="adj" fmla="val 15000"/>
            </a:avLst>
          </a:prstGeom>
          <a:ln w="254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410" name="Line"/>
          <p:cNvSpPr/>
          <p:nvPr/>
        </p:nvSpPr>
        <p:spPr>
          <a:xfrm flipV="1">
            <a:off x="3506093" y="5435996"/>
            <a:ext cx="6907213" cy="3559672"/>
          </a:xfrm>
          <a:prstGeom prst="line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11" name="Line"/>
          <p:cNvSpPr/>
          <p:nvPr/>
        </p:nvSpPr>
        <p:spPr>
          <a:xfrm>
            <a:off x="3635970" y="12669441"/>
            <a:ext cx="6727528" cy="56951"/>
          </a:xfrm>
          <a:prstGeom prst="line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412" name="Rounded Rectangle"/>
          <p:cNvSpPr/>
          <p:nvPr/>
        </p:nvSpPr>
        <p:spPr>
          <a:xfrm>
            <a:off x="10402619" y="5352378"/>
            <a:ext cx="4650979" cy="7368382"/>
          </a:xfrm>
          <a:prstGeom prst="roundRect">
            <a:avLst>
              <a:gd name="adj" fmla="val 13840"/>
            </a:avLst>
          </a:prstGeom>
          <a:ln w="508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5" name="Wide field (15000sq deg) survey of the extragalactic sky…"/>
          <p:cNvSpPr txBox="1"/>
          <p:nvPr/>
        </p:nvSpPr>
        <p:spPr>
          <a:xfrm>
            <a:off x="26183443" y="12221717"/>
            <a:ext cx="11659189" cy="4144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Wide field (15000sq deg) survey of the extragalactic sky</a:t>
            </a:r>
          </a:p>
          <a:p>
            <a:pPr algn="ctr">
              <a:defRPr b="1" sz="5100"/>
            </a:pPr>
            <a:r>
              <a:t>Main goal: dark matter / dark energy</a:t>
            </a:r>
          </a:p>
          <a:p>
            <a:pPr algn="ctr">
              <a:defRPr b="1" sz="5100"/>
            </a:pPr>
            <a:r>
              <a:t>Secondary goal: legacy science </a:t>
            </a:r>
          </a:p>
        </p:txBody>
      </p:sp>
      <p:pic>
        <p:nvPicPr>
          <p:cNvPr id="41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362303" y="3126453"/>
            <a:ext cx="11659339" cy="6636202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EUCLID Wide field (15000sq deg) survey of the extragalactic sky…"/>
          <p:cNvSpPr txBox="1"/>
          <p:nvPr/>
        </p:nvSpPr>
        <p:spPr>
          <a:xfrm>
            <a:off x="6362406" y="76350"/>
            <a:ext cx="11659188" cy="2862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b="1" sz="5100"/>
            </a:pPr>
            <a:r>
              <a:t>EUCLID Wide field (15000sq deg) survey of the extragalactic sky</a:t>
            </a:r>
          </a:p>
          <a:p>
            <a:pPr algn="ctr">
              <a:defRPr b="1" sz="5100"/>
            </a:pPr>
            <a:r>
              <a:t>Secondary goal: legacy science </a:t>
            </a:r>
          </a:p>
        </p:txBody>
      </p:sp>
      <p:sp>
        <p:nvSpPr>
          <p:cNvPr id="418" name="Highest redshift QSO (z=7.77): Euclid + LBT"/>
          <p:cNvSpPr txBox="1"/>
          <p:nvPr/>
        </p:nvSpPr>
        <p:spPr>
          <a:xfrm>
            <a:off x="91788" y="3281816"/>
            <a:ext cx="4996861" cy="20088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4400">
                <a:solidFill>
                  <a:srgbClr val="FFFB00"/>
                </a:solidFill>
              </a:defRPr>
            </a:lvl1pPr>
          </a:lstStyle>
          <a:p>
            <a:pPr/>
            <a:r>
              <a:t>Highest redshift QSO (z=7.77): Euclid + LBT</a:t>
            </a:r>
          </a:p>
        </p:txBody>
      </p:sp>
      <p:sp>
        <p:nvSpPr>
          <p:cNvPr id="419" name="“Euclid Preliminary”"/>
          <p:cNvSpPr txBox="1"/>
          <p:nvPr/>
        </p:nvSpPr>
        <p:spPr>
          <a:xfrm rot="20260616">
            <a:off x="7097894" y="5127265"/>
            <a:ext cx="11310621" cy="157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0000">
                <a:solidFill>
                  <a:srgbClr val="000000">
                    <a:alpha val="60915"/>
                  </a:srgbClr>
                </a:solidFill>
              </a:defRPr>
            </a:lvl1pPr>
          </a:lstStyle>
          <a:p>
            <a:pPr/>
            <a:r>
              <a:t>“Euclid Preliminary”</a:t>
            </a:r>
          </a:p>
        </p:txBody>
      </p:sp>
      <p:sp>
        <p:nvSpPr>
          <p:cNvPr id="420" name="Yang et al, subm."/>
          <p:cNvSpPr txBox="1"/>
          <p:nvPr/>
        </p:nvSpPr>
        <p:spPr>
          <a:xfrm>
            <a:off x="18416444" y="3351776"/>
            <a:ext cx="3022474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000"/>
            </a:lvl1pPr>
          </a:lstStyle>
          <a:p>
            <a:pPr/>
            <a:r>
              <a:t>Yang et al, subm.</a:t>
            </a:r>
          </a:p>
        </p:txBody>
      </p:sp>
      <p:pic>
        <p:nvPicPr>
          <p:cNvPr id="421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69089" y="9949913"/>
            <a:ext cx="20845822" cy="31275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" name="Google Shape;264;p42" descr="Google Shape;264;p4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47396" y="10934865"/>
            <a:ext cx="2728197" cy="2610167"/>
          </a:xfrm>
          <a:prstGeom prst="rect">
            <a:avLst/>
          </a:prstGeom>
          <a:ln w="12700">
            <a:miter lim="400000"/>
          </a:ln>
        </p:spPr>
      </p:pic>
      <p:sp>
        <p:nvSpPr>
          <p:cNvPr id="4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2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144119" y="2014453"/>
            <a:ext cx="7482532" cy="5354835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Highest redshift galaxy (z=14.44)"/>
          <p:cNvSpPr txBox="1"/>
          <p:nvPr/>
        </p:nvSpPr>
        <p:spPr>
          <a:xfrm>
            <a:off x="14872051" y="3775744"/>
            <a:ext cx="3910439" cy="1832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4000">
                <a:solidFill>
                  <a:srgbClr val="FFFB00"/>
                </a:solidFill>
              </a:defRPr>
            </a:lvl1pPr>
          </a:lstStyle>
          <a:p>
            <a:pPr/>
            <a:r>
              <a:t>Highest redshift galaxy (z=14.44)</a:t>
            </a:r>
          </a:p>
        </p:txBody>
      </p:sp>
      <p:pic>
        <p:nvPicPr>
          <p:cNvPr id="427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96108" y="8933982"/>
            <a:ext cx="13004801" cy="88902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8" name="Immagine 1" descr="Immagine 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33955" y="10100712"/>
            <a:ext cx="8488231" cy="3375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Google Shape;263;p42" descr="Google Shape;263;p42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540793" y="10981575"/>
            <a:ext cx="2728196" cy="2511845"/>
          </a:xfrm>
          <a:prstGeom prst="rect">
            <a:avLst/>
          </a:prstGeom>
          <a:ln w="25400">
            <a:solidFill>
              <a:srgbClr val="FB0007"/>
            </a:solidFill>
          </a:ln>
        </p:spPr>
      </p:pic>
      <p:sp>
        <p:nvSpPr>
          <p:cNvPr id="430" name="Google Shape;265;p42"/>
          <p:cNvSpPr/>
          <p:nvPr/>
        </p:nvSpPr>
        <p:spPr>
          <a:xfrm>
            <a:off x="9304861" y="10981575"/>
            <a:ext cx="1524906" cy="1114024"/>
          </a:xfrm>
          <a:prstGeom prst="line">
            <a:avLst/>
          </a:prstGeom>
          <a:ln w="25400">
            <a:solidFill>
              <a:srgbClr val="FB0007"/>
            </a:solidFill>
          </a:ln>
        </p:spPr>
        <p:txBody>
          <a:bodyPr lIns="48767" tIns="48767" rIns="48767" bIns="48767"/>
          <a:lstStyle/>
          <a:p>
            <a:pPr defTabSz="1300480">
              <a:lnSpc>
                <a:spcPct val="100000"/>
              </a:lnSpc>
              <a:spcBef>
                <a:spcPts val="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1" name="Google Shape;266;p42"/>
          <p:cNvSpPr/>
          <p:nvPr/>
        </p:nvSpPr>
        <p:spPr>
          <a:xfrm flipV="1">
            <a:off x="9304861" y="12286657"/>
            <a:ext cx="1524907" cy="1206763"/>
          </a:xfrm>
          <a:prstGeom prst="line">
            <a:avLst/>
          </a:prstGeom>
          <a:ln w="25400">
            <a:solidFill>
              <a:srgbClr val="FB0007"/>
            </a:solidFill>
          </a:ln>
        </p:spPr>
        <p:txBody>
          <a:bodyPr lIns="48767" tIns="48767" rIns="48767" bIns="48767"/>
          <a:lstStyle/>
          <a:p>
            <a:pPr defTabSz="1300480">
              <a:lnSpc>
                <a:spcPct val="100000"/>
              </a:lnSpc>
              <a:spcBef>
                <a:spcPts val="0"/>
              </a:spcBef>
              <a:def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32" name="2) An unexpected number of AGNs at z&gt;7"/>
          <p:cNvSpPr txBox="1"/>
          <p:nvPr/>
        </p:nvSpPr>
        <p:spPr>
          <a:xfrm>
            <a:off x="6342036" y="7885083"/>
            <a:ext cx="11067898" cy="77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b="1" sz="4400">
                <a:solidFill>
                  <a:srgbClr val="FFFB00"/>
                </a:solidFill>
              </a:defRPr>
            </a:lvl1pPr>
          </a:lstStyle>
          <a:p>
            <a:pPr/>
            <a:r>
              <a:t>2) An unexpected number of AGNs at z&gt;7</a:t>
            </a:r>
          </a:p>
        </p:txBody>
      </p:sp>
      <p:sp>
        <p:nvSpPr>
          <p:cNvPr id="433" name="1) An unexpected number of galaxies at z&gt;10"/>
          <p:cNvSpPr txBox="1"/>
          <p:nvPr/>
        </p:nvSpPr>
        <p:spPr>
          <a:xfrm>
            <a:off x="5495529" y="1142221"/>
            <a:ext cx="12049711" cy="77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b="1" sz="4400">
                <a:solidFill>
                  <a:srgbClr val="FFFB00"/>
                </a:solidFill>
              </a:defRPr>
            </a:lvl1pPr>
          </a:lstStyle>
          <a:p>
            <a:pPr/>
            <a:r>
              <a:t>1) An unexpected number of galaxies at z&gt;10</a:t>
            </a:r>
          </a:p>
        </p:txBody>
      </p:sp>
      <p:sp>
        <p:nvSpPr>
          <p:cNvPr id="434" name="JWST is a unique machine to study the birth of galaxies…"/>
          <p:cNvSpPr txBox="1"/>
          <p:nvPr/>
        </p:nvSpPr>
        <p:spPr>
          <a:xfrm>
            <a:off x="3778555" y="170968"/>
            <a:ext cx="17839907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JWST is a unique machine to study the birth of galaxies…</a:t>
            </a:r>
          </a:p>
        </p:txBody>
      </p:sp>
      <p:sp>
        <p:nvSpPr>
          <p:cNvPr id="435" name="Napolitano+25"/>
          <p:cNvSpPr txBox="1"/>
          <p:nvPr/>
        </p:nvSpPr>
        <p:spPr>
          <a:xfrm>
            <a:off x="6675993" y="10121873"/>
            <a:ext cx="2601469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000"/>
            </a:lvl1pPr>
          </a:lstStyle>
          <a:p>
            <a:pPr/>
            <a:r>
              <a:t>Napolitano+25</a:t>
            </a:r>
          </a:p>
        </p:txBody>
      </p:sp>
      <p:sp>
        <p:nvSpPr>
          <p:cNvPr id="436" name="Naidu+25"/>
          <p:cNvSpPr txBox="1"/>
          <p:nvPr/>
        </p:nvSpPr>
        <p:spPr>
          <a:xfrm>
            <a:off x="5136974" y="4189065"/>
            <a:ext cx="1761745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000"/>
            </a:lvl1pPr>
          </a:lstStyle>
          <a:p>
            <a:pPr/>
            <a:r>
              <a:t>Naidu+25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439" name="CompD_16x9_v005_with_credit.png.jpeg" descr="CompD_16x9_v005_with_credit.pn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555369" y="2366490"/>
            <a:ext cx="11938001" cy="6718301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PRIMA will be launched in 2033(?)"/>
          <p:cNvSpPr txBox="1"/>
          <p:nvPr/>
        </p:nvSpPr>
        <p:spPr>
          <a:xfrm>
            <a:off x="7494270" y="544508"/>
            <a:ext cx="939546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PRIMA will be launched in 2033(?)</a:t>
            </a:r>
          </a:p>
        </p:txBody>
      </p:sp>
      <p:sp>
        <p:nvSpPr>
          <p:cNvPr id="441" name="1.8m telescope…"/>
          <p:cNvSpPr txBox="1"/>
          <p:nvPr/>
        </p:nvSpPr>
        <p:spPr>
          <a:xfrm>
            <a:off x="1229427" y="3391992"/>
            <a:ext cx="12603176" cy="6932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1.8m telescope</a:t>
            </a:r>
          </a:p>
          <a:p>
            <a:pPr/>
            <a:r>
              <a:t>IR window 24-260μm</a:t>
            </a:r>
          </a:p>
          <a:p>
            <a:pPr/>
            <a:r>
              <a:t>Hyperspectral capabilities</a:t>
            </a:r>
          </a:p>
          <a:p>
            <a:pPr/>
            <a:r>
              <a:t>Polarimetry</a:t>
            </a:r>
          </a:p>
          <a:p>
            <a:pPr/>
            <a:r>
              <a:t>Spectroscopy</a:t>
            </a:r>
          </a:p>
          <a:p>
            <a:pPr/>
            <a:r>
              <a:t>Supports both single-object and survey mode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Box 3"/>
          <p:cNvSpPr txBox="1"/>
          <p:nvPr/>
        </p:nvSpPr>
        <p:spPr>
          <a:xfrm>
            <a:off x="207876" y="6253772"/>
            <a:ext cx="5673944" cy="2545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8000">
                <a:solidFill>
                  <a:srgbClr val="DF8344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pPr/>
            <a:r>
              <a:t>James Webb</a:t>
            </a:r>
          </a:p>
        </p:txBody>
      </p:sp>
      <p:grpSp>
        <p:nvGrpSpPr>
          <p:cNvPr id="446" name="Group"/>
          <p:cNvGrpSpPr/>
          <p:nvPr/>
        </p:nvGrpSpPr>
        <p:grpSpPr>
          <a:xfrm>
            <a:off x="5943547" y="922444"/>
            <a:ext cx="17848695" cy="12700000"/>
            <a:chOff x="0" y="0"/>
            <a:chExt cx="17848694" cy="12699999"/>
          </a:xfrm>
        </p:grpSpPr>
        <p:sp>
          <p:nvSpPr>
            <p:cNvPr id="444" name="Oval 4"/>
            <p:cNvSpPr/>
            <p:nvPr/>
          </p:nvSpPr>
          <p:spPr>
            <a:xfrm>
              <a:off x="0" y="0"/>
              <a:ext cx="12700000" cy="12700000"/>
            </a:xfrm>
            <a:prstGeom prst="ellipse">
              <a:avLst/>
            </a:prstGeom>
            <a:solidFill>
              <a:srgbClr val="4472C4"/>
            </a:solidFill>
            <a:ln w="25400" cap="flat">
              <a:solidFill>
                <a:srgbClr val="32538F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45" name="TextBox 9"/>
            <p:cNvSpPr txBox="1"/>
            <p:nvPr/>
          </p:nvSpPr>
          <p:spPr>
            <a:xfrm>
              <a:off x="12761728" y="4486909"/>
              <a:ext cx="5086967" cy="3726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8000">
                  <a:solidFill>
                    <a:srgbClr val="4E71B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lvl1pPr>
            </a:lstStyle>
            <a:p>
              <a:pPr/>
              <a:r>
                <a:t>Extremely Large Telescope</a:t>
              </a:r>
            </a:p>
          </p:txBody>
        </p:sp>
      </p:grpSp>
      <p:sp>
        <p:nvSpPr>
          <p:cNvPr id="447" name="Oval 5"/>
          <p:cNvSpPr/>
          <p:nvPr/>
        </p:nvSpPr>
        <p:spPr>
          <a:xfrm>
            <a:off x="6578600" y="6010513"/>
            <a:ext cx="2108200" cy="2109271"/>
          </a:xfrm>
          <a:prstGeom prst="ellipse">
            <a:avLst/>
          </a:prstGeom>
          <a:solidFill>
            <a:srgbClr val="ED7D31"/>
          </a:solidFill>
          <a:ln w="25400">
            <a:solidFill>
              <a:srgbClr val="AD5B2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448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rcRect l="32537" t="78" r="32679" b="28997"/>
          <a:stretch>
            <a:fillRect/>
          </a:stretch>
        </p:blipFill>
        <p:spPr>
          <a:xfrm>
            <a:off x="1296472" y="836087"/>
            <a:ext cx="3963948" cy="4034734"/>
          </a:xfrm>
          <a:prstGeom prst="rect">
            <a:avLst/>
          </a:prstGeom>
          <a:ln w="12700">
            <a:miter lim="400000"/>
          </a:ln>
        </p:spPr>
      </p:pic>
      <p:pic>
        <p:nvPicPr>
          <p:cNvPr id="449" name="ELT1.tiff" descr="ELT1.tiff"/>
          <p:cNvPicPr>
            <a:picLocks noChangeAspect="1"/>
          </p:cNvPicPr>
          <p:nvPr/>
        </p:nvPicPr>
        <p:blipFill>
          <a:blip r:embed="rId3">
            <a:extLst/>
          </a:blip>
          <a:srcRect l="26581" t="12542" r="31449" b="16347"/>
          <a:stretch>
            <a:fillRect/>
          </a:stretch>
        </p:blipFill>
        <p:spPr>
          <a:xfrm>
            <a:off x="18957909" y="890658"/>
            <a:ext cx="4118921" cy="392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4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Connettore 1 3"/>
          <p:cNvSpPr/>
          <p:nvPr/>
        </p:nvSpPr>
        <p:spPr>
          <a:xfrm>
            <a:off x="3486911" y="1334372"/>
            <a:ext cx="17410178" cy="1"/>
          </a:xfrm>
          <a:prstGeom prst="line">
            <a:avLst/>
          </a:prstGeom>
          <a:ln w="38100">
            <a:solidFill>
              <a:srgbClr val="000000"/>
            </a:solidFill>
            <a:miter/>
          </a:ln>
          <a:effectLst>
            <a:outerShdw sx="100000" sy="100000" kx="0" ky="0" algn="b" rotWithShape="0" blurRad="101600" dist="101600" dir="5400000">
              <a:srgbClr val="000000">
                <a:alpha val="14727"/>
              </a:srgbClr>
            </a:outerShdw>
          </a:effectLst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52" name="Rectangle 1"/>
          <p:cNvSpPr txBox="1"/>
          <p:nvPr/>
        </p:nvSpPr>
        <p:spPr>
          <a:xfrm>
            <a:off x="39201" y="574196"/>
            <a:ext cx="24305598" cy="723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1746250">
              <a:lnSpc>
                <a:spcPct val="100000"/>
              </a:lnSpc>
              <a:spcBef>
                <a:spcPts val="0"/>
              </a:spcBef>
              <a:defRPr sz="5600">
                <a:solidFill>
                  <a:srgbClr val="000000"/>
                </a:solidFill>
                <a:latin typeface="Copperplate Light"/>
                <a:ea typeface="Copperplate Light"/>
                <a:cs typeface="Copperplate Light"/>
                <a:sym typeface="Copperplate Light"/>
              </a:defRPr>
            </a:lvl1pPr>
          </a:lstStyle>
          <a:p>
            <a:pPr/>
            <a:r>
              <a:t>GHZ12 @ ELT</a:t>
            </a:r>
          </a:p>
        </p:txBody>
      </p:sp>
      <p:sp>
        <p:nvSpPr>
          <p:cNvPr id="453" name="Slide Number"/>
          <p:cNvSpPr txBox="1"/>
          <p:nvPr>
            <p:ph type="sldNum" sz="quarter" idx="4294967295"/>
          </p:nvPr>
        </p:nvSpPr>
        <p:spPr>
          <a:xfrm>
            <a:off x="22203052" y="12835870"/>
            <a:ext cx="504548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462" name="Group"/>
          <p:cNvGrpSpPr/>
          <p:nvPr/>
        </p:nvGrpSpPr>
        <p:grpSpPr>
          <a:xfrm>
            <a:off x="261004" y="5550474"/>
            <a:ext cx="12408191" cy="6893058"/>
            <a:chOff x="0" y="0"/>
            <a:chExt cx="12408189" cy="6893056"/>
          </a:xfrm>
        </p:grpSpPr>
        <p:sp>
          <p:nvSpPr>
            <p:cNvPr id="454" name="SHARP/ELT simulator"/>
            <p:cNvSpPr txBox="1"/>
            <p:nvPr/>
          </p:nvSpPr>
          <p:spPr>
            <a:xfrm>
              <a:off x="3439740" y="6082658"/>
              <a:ext cx="4724420" cy="810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noAutofit/>
            </a:bodyPr>
            <a:lstStyle>
              <a:lvl1pPr defTabSz="1828800">
                <a:lnSpc>
                  <a:spcPct val="100000"/>
                </a:lnSpc>
                <a:spcBef>
                  <a:spcPts val="0"/>
                </a:spcBef>
                <a:defRPr>
                  <a:solidFill>
                    <a:srgbClr val="000000"/>
                  </a:solidFill>
                  <a:latin typeface="Avenir Book"/>
                  <a:ea typeface="Avenir Book"/>
                  <a:cs typeface="Avenir Book"/>
                  <a:sym typeface="Avenir Book"/>
                </a:defRPr>
              </a:lvl1pPr>
            </a:lstStyle>
            <a:p>
              <a:pPr/>
              <a:r>
                <a:t>SHARP/ELT simulator</a:t>
              </a:r>
            </a:p>
          </p:txBody>
        </p:sp>
        <p:grpSp>
          <p:nvGrpSpPr>
            <p:cNvPr id="461" name="Group"/>
            <p:cNvGrpSpPr/>
            <p:nvPr/>
          </p:nvGrpSpPr>
          <p:grpSpPr>
            <a:xfrm>
              <a:off x="0" y="0"/>
              <a:ext cx="12408190" cy="5797293"/>
              <a:chOff x="0" y="0"/>
              <a:chExt cx="12408189" cy="5797292"/>
            </a:xfrm>
          </p:grpSpPr>
          <p:pic>
            <p:nvPicPr>
              <p:cNvPr id="455" name="Screenshot 2024-09-23 at 12.14.48.png" descr="Screenshot 2024-09-23 at 12.14.48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595879"/>
                <a:ext cx="12408190" cy="520141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56" name="CIV"/>
              <p:cNvSpPr txBox="1"/>
              <p:nvPr/>
            </p:nvSpPr>
            <p:spPr>
              <a:xfrm>
                <a:off x="3186124" y="0"/>
                <a:ext cx="1013552" cy="87271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defTabSz="1828800">
                  <a:lnSpc>
                    <a:spcPct val="100000"/>
                  </a:lnSpc>
                  <a:spcBef>
                    <a:spcPts val="0"/>
                  </a:spcBef>
                  <a:defRPr sz="4000">
                    <a:solidFill>
                      <a:schemeClr val="accent4">
                        <a:hueOff val="-858837"/>
                        <a:lumOff val="-9791"/>
                      </a:schemeClr>
                    </a:solid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CIV</a:t>
                </a:r>
              </a:p>
            </p:txBody>
          </p:sp>
          <p:sp>
            <p:nvSpPr>
              <p:cNvPr id="457" name="NIV"/>
              <p:cNvSpPr txBox="1"/>
              <p:nvPr/>
            </p:nvSpPr>
            <p:spPr>
              <a:xfrm>
                <a:off x="796858" y="2288665"/>
                <a:ext cx="1069386" cy="872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defTabSz="1828800">
                  <a:lnSpc>
                    <a:spcPct val="100000"/>
                  </a:lnSpc>
                  <a:spcBef>
                    <a:spcPts val="0"/>
                  </a:spcBef>
                  <a:defRPr sz="4000">
                    <a:solidFill>
                      <a:schemeClr val="accent4">
                        <a:hueOff val="-858837"/>
                        <a:lumOff val="-9791"/>
                      </a:schemeClr>
                    </a:solid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NIV</a:t>
                </a:r>
              </a:p>
            </p:txBody>
          </p:sp>
          <p:sp>
            <p:nvSpPr>
              <p:cNvPr id="458" name="NIII]"/>
              <p:cNvSpPr txBox="1"/>
              <p:nvPr/>
            </p:nvSpPr>
            <p:spPr>
              <a:xfrm>
                <a:off x="10529972" y="1823063"/>
                <a:ext cx="1153388" cy="872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defTabSz="1828800">
                  <a:lnSpc>
                    <a:spcPct val="100000"/>
                  </a:lnSpc>
                  <a:spcBef>
                    <a:spcPts val="0"/>
                  </a:spcBef>
                  <a:defRPr sz="4000">
                    <a:solidFill>
                      <a:schemeClr val="accent4">
                        <a:hueOff val="-858837"/>
                        <a:lumOff val="-9791"/>
                      </a:schemeClr>
                    </a:solid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NIII]</a:t>
                </a:r>
              </a:p>
            </p:txBody>
          </p:sp>
          <p:sp>
            <p:nvSpPr>
              <p:cNvPr id="459" name="OIII]"/>
              <p:cNvSpPr txBox="1"/>
              <p:nvPr/>
            </p:nvSpPr>
            <p:spPr>
              <a:xfrm>
                <a:off x="7386201" y="1823063"/>
                <a:ext cx="1171999" cy="872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defTabSz="1828800">
                  <a:lnSpc>
                    <a:spcPct val="100000"/>
                  </a:lnSpc>
                  <a:spcBef>
                    <a:spcPts val="0"/>
                  </a:spcBef>
                  <a:defRPr sz="4000">
                    <a:solidFill>
                      <a:schemeClr val="accent4">
                        <a:hueOff val="-858837"/>
                        <a:lumOff val="-9791"/>
                      </a:schemeClr>
                    </a:solid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OIII]</a:t>
                </a:r>
              </a:p>
            </p:txBody>
          </p:sp>
          <p:sp>
            <p:nvSpPr>
              <p:cNvPr id="460" name="HeII"/>
              <p:cNvSpPr txBox="1"/>
              <p:nvPr/>
            </p:nvSpPr>
            <p:spPr>
              <a:xfrm>
                <a:off x="6531096" y="2517916"/>
                <a:ext cx="1134777" cy="87271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91439" tIns="91439" rIns="91439" bIns="91439" numCol="1" anchor="t">
                <a:noAutofit/>
              </a:bodyPr>
              <a:lstStyle>
                <a:lvl1pPr defTabSz="1828800">
                  <a:lnSpc>
                    <a:spcPct val="100000"/>
                  </a:lnSpc>
                  <a:spcBef>
                    <a:spcPts val="0"/>
                  </a:spcBef>
                  <a:defRPr sz="4000">
                    <a:solidFill>
                      <a:schemeClr val="accent4">
                        <a:hueOff val="-858837"/>
                        <a:lumOff val="-9791"/>
                      </a:schemeClr>
                    </a:solidFill>
                    <a:latin typeface="Avenir Heavy"/>
                    <a:ea typeface="Avenir Heavy"/>
                    <a:cs typeface="Avenir Heavy"/>
                    <a:sym typeface="Avenir Heavy"/>
                  </a:defRPr>
                </a:lvl1pPr>
              </a:lstStyle>
              <a:p>
                <a:pPr/>
                <a:r>
                  <a:t>HeII</a:t>
                </a:r>
              </a:p>
            </p:txBody>
          </p:sp>
        </p:grpSp>
      </p:grpSp>
      <p:sp>
        <p:nvSpPr>
          <p:cNvPr id="463" name="NIRSPEC"/>
          <p:cNvSpPr txBox="1"/>
          <p:nvPr/>
        </p:nvSpPr>
        <p:spPr>
          <a:xfrm>
            <a:off x="655582" y="187352"/>
            <a:ext cx="2052727" cy="8051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NIRSPEC</a:t>
            </a:r>
          </a:p>
        </p:txBody>
      </p:sp>
      <p:sp>
        <p:nvSpPr>
          <p:cNvPr id="464" name="Castellano+2024"/>
          <p:cNvSpPr txBox="1"/>
          <p:nvPr/>
        </p:nvSpPr>
        <p:spPr>
          <a:xfrm>
            <a:off x="2598539" y="137385"/>
            <a:ext cx="4766972" cy="15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/>
          <a:lstStyle>
            <a:lvl1pPr algn="ctr" defTabSz="1828800">
              <a:lnSpc>
                <a:spcPct val="100000"/>
              </a:lnSpc>
              <a:spcBef>
                <a:spcPts val="0"/>
              </a:spcBef>
              <a:defRPr i="1" sz="4000">
                <a:solidFill>
                  <a:srgbClr val="C00000"/>
                </a:solidFill>
                <a:latin typeface="Avenir Light"/>
                <a:ea typeface="Avenir Light"/>
                <a:cs typeface="Avenir Light"/>
                <a:sym typeface="Avenir Light"/>
              </a:defRPr>
            </a:lvl1pPr>
          </a:lstStyle>
          <a:p>
            <a:pPr/>
            <a:r>
              <a:t>Castellano+2024</a:t>
            </a:r>
          </a:p>
        </p:txBody>
      </p:sp>
      <p:pic>
        <p:nvPicPr>
          <p:cNvPr id="46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7250" y="950967"/>
            <a:ext cx="9157165" cy="3467377"/>
          </a:xfrm>
          <a:prstGeom prst="rect">
            <a:avLst/>
          </a:prstGeom>
          <a:ln w="12700">
            <a:miter lim="400000"/>
          </a:ln>
        </p:spPr>
      </p:pic>
      <p:sp>
        <p:nvSpPr>
          <p:cNvPr id="466" name="How many galaxies host a BH? What is the BH mass?"/>
          <p:cNvSpPr txBox="1"/>
          <p:nvPr/>
        </p:nvSpPr>
        <p:spPr>
          <a:xfrm>
            <a:off x="9430344" y="1922248"/>
            <a:ext cx="14749781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chemeClr val="accent4">
                    <a:hueOff val="-858837"/>
                    <a:lumOff val="-9791"/>
                  </a:schemeClr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How many galaxies host a BH? What is the BH mass? </a:t>
            </a:r>
          </a:p>
        </p:txBody>
      </p:sp>
      <p:sp>
        <p:nvSpPr>
          <p:cNvPr id="467" name="Composite AGN???"/>
          <p:cNvSpPr txBox="1"/>
          <p:nvPr/>
        </p:nvSpPr>
        <p:spPr>
          <a:xfrm>
            <a:off x="16251874" y="10963541"/>
            <a:ext cx="5604562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 Oblique"/>
                <a:ea typeface="Avenir Book Oblique"/>
                <a:cs typeface="Avenir Book Oblique"/>
                <a:sym typeface="Avenir Book Oblique"/>
              </a:defRPr>
            </a:lvl1pPr>
          </a:lstStyle>
          <a:p>
            <a:pPr/>
            <a:r>
              <a:t>Composite AGN???</a:t>
            </a:r>
          </a:p>
        </p:txBody>
      </p:sp>
      <p:pic>
        <p:nvPicPr>
          <p:cNvPr id="468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47221" t="12741" r="0" b="0"/>
          <a:stretch>
            <a:fillRect/>
          </a:stretch>
        </p:blipFill>
        <p:spPr>
          <a:xfrm>
            <a:off x="13309862" y="3568291"/>
            <a:ext cx="10914553" cy="73976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6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Connettore 1 3"/>
          <p:cNvSpPr/>
          <p:nvPr/>
        </p:nvSpPr>
        <p:spPr>
          <a:xfrm>
            <a:off x="3486911" y="1334372"/>
            <a:ext cx="17410178" cy="1"/>
          </a:xfrm>
          <a:prstGeom prst="line">
            <a:avLst/>
          </a:prstGeom>
          <a:ln w="38100">
            <a:solidFill>
              <a:srgbClr val="000000"/>
            </a:solidFill>
            <a:miter/>
          </a:ln>
          <a:effectLst>
            <a:outerShdw sx="100000" sy="100000" kx="0" ky="0" algn="b" rotWithShape="0" blurRad="101600" dist="101600" dir="5400000">
              <a:srgbClr val="000000">
                <a:alpha val="14727"/>
              </a:srgbClr>
            </a:outerShdw>
          </a:effectLst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1" name="Slide Number"/>
          <p:cNvSpPr txBox="1"/>
          <p:nvPr>
            <p:ph type="sldNum" sz="quarter" idx="4294967295"/>
          </p:nvPr>
        </p:nvSpPr>
        <p:spPr>
          <a:xfrm>
            <a:off x="22353815" y="12835870"/>
            <a:ext cx="353786" cy="48391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9" tIns="91439" rIns="91439" bIns="91439" anchor="ctr"/>
          <a:lstStyle>
            <a:lvl1pPr algn="r" defTabSz="1828800">
              <a:defRPr sz="2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47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22200" t="5635" r="18070" b="5635"/>
          <a:stretch>
            <a:fillRect/>
          </a:stretch>
        </p:blipFill>
        <p:spPr>
          <a:xfrm>
            <a:off x="2859145" y="4674996"/>
            <a:ext cx="7033054" cy="6961469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Square"/>
          <p:cNvSpPr/>
          <p:nvPr/>
        </p:nvSpPr>
        <p:spPr>
          <a:xfrm>
            <a:off x="5534418" y="6240948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4" name="Square"/>
          <p:cNvSpPr/>
          <p:nvPr/>
        </p:nvSpPr>
        <p:spPr>
          <a:xfrm>
            <a:off x="5534418" y="7444903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5" name="Square"/>
          <p:cNvSpPr/>
          <p:nvPr/>
        </p:nvSpPr>
        <p:spPr>
          <a:xfrm>
            <a:off x="5534418" y="8646888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6" name="Square"/>
          <p:cNvSpPr/>
          <p:nvPr/>
        </p:nvSpPr>
        <p:spPr>
          <a:xfrm>
            <a:off x="6738373" y="6241933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7" name="Square"/>
          <p:cNvSpPr/>
          <p:nvPr/>
        </p:nvSpPr>
        <p:spPr>
          <a:xfrm>
            <a:off x="6738373" y="7445888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8" name="Square"/>
          <p:cNvSpPr/>
          <p:nvPr/>
        </p:nvSpPr>
        <p:spPr>
          <a:xfrm>
            <a:off x="6738373" y="8647873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79" name="Square"/>
          <p:cNvSpPr/>
          <p:nvPr/>
        </p:nvSpPr>
        <p:spPr>
          <a:xfrm>
            <a:off x="4321480" y="6241933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80" name="Square"/>
          <p:cNvSpPr/>
          <p:nvPr/>
        </p:nvSpPr>
        <p:spPr>
          <a:xfrm>
            <a:off x="4321480" y="7445888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81" name="Square"/>
          <p:cNvSpPr/>
          <p:nvPr/>
        </p:nvSpPr>
        <p:spPr>
          <a:xfrm>
            <a:off x="4321480" y="8647873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82" name="GHZ1 z~10"/>
          <p:cNvSpPr txBox="1"/>
          <p:nvPr/>
        </p:nvSpPr>
        <p:spPr>
          <a:xfrm>
            <a:off x="4719063" y="2503669"/>
            <a:ext cx="3300883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GHZ1 z~10</a:t>
            </a:r>
          </a:p>
        </p:txBody>
      </p:sp>
      <p:sp>
        <p:nvSpPr>
          <p:cNvPr id="483" name="GHZ2 z~12"/>
          <p:cNvSpPr txBox="1"/>
          <p:nvPr/>
        </p:nvSpPr>
        <p:spPr>
          <a:xfrm>
            <a:off x="15426453" y="2503669"/>
            <a:ext cx="3300884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GHZ2 z~12</a:t>
            </a:r>
          </a:p>
        </p:txBody>
      </p:sp>
      <p:sp>
        <p:nvSpPr>
          <p:cNvPr id="484" name="Two of the brightest galaxies ever detected z&gt;10"/>
          <p:cNvSpPr txBox="1"/>
          <p:nvPr/>
        </p:nvSpPr>
        <p:spPr>
          <a:xfrm>
            <a:off x="5445912" y="3046500"/>
            <a:ext cx="13492176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Two of the brightest galaxies ever detected z&gt;10</a:t>
            </a:r>
          </a:p>
        </p:txBody>
      </p:sp>
      <p:sp>
        <p:nvSpPr>
          <p:cNvPr id="485" name="Rectangle 1"/>
          <p:cNvSpPr txBox="1"/>
          <p:nvPr/>
        </p:nvSpPr>
        <p:spPr>
          <a:xfrm>
            <a:off x="39201" y="611282"/>
            <a:ext cx="24305598" cy="723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 defTabSz="1746250">
              <a:lnSpc>
                <a:spcPct val="100000"/>
              </a:lnSpc>
              <a:spcBef>
                <a:spcPts val="0"/>
              </a:spcBef>
              <a:defRPr sz="5600">
                <a:solidFill>
                  <a:srgbClr val="000000"/>
                </a:solidFill>
                <a:latin typeface="Copperplate Light"/>
                <a:ea typeface="Copperplate Light"/>
                <a:cs typeface="Copperplate Light"/>
                <a:sym typeface="Copperplate Light"/>
              </a:defRPr>
            </a:lvl1pPr>
          </a:lstStyle>
          <a:p>
            <a:pPr/>
            <a:r>
              <a:t>The questions on the ground</a:t>
            </a:r>
          </a:p>
        </p:txBody>
      </p:sp>
      <p:grpSp>
        <p:nvGrpSpPr>
          <p:cNvPr id="502" name="Group"/>
          <p:cNvGrpSpPr/>
          <p:nvPr/>
        </p:nvGrpSpPr>
        <p:grpSpPr>
          <a:xfrm>
            <a:off x="5495005" y="7277832"/>
            <a:ext cx="1275041" cy="1527943"/>
            <a:chOff x="0" y="0"/>
            <a:chExt cx="1275040" cy="1527941"/>
          </a:xfrm>
        </p:grpSpPr>
        <p:sp>
          <p:nvSpPr>
            <p:cNvPr id="486" name="Square"/>
            <p:cNvSpPr/>
            <p:nvPr/>
          </p:nvSpPr>
          <p:spPr>
            <a:xfrm>
              <a:off x="259040" y="0"/>
              <a:ext cx="254001" cy="254000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7" name="Square"/>
            <p:cNvSpPr/>
            <p:nvPr/>
          </p:nvSpPr>
          <p:spPr>
            <a:xfrm>
              <a:off x="513040" y="254000"/>
              <a:ext cx="254001" cy="254000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8" name="Square"/>
            <p:cNvSpPr/>
            <p:nvPr/>
          </p:nvSpPr>
          <p:spPr>
            <a:xfrm>
              <a:off x="767040" y="508000"/>
              <a:ext cx="254001" cy="254000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89" name="Square"/>
            <p:cNvSpPr/>
            <p:nvPr/>
          </p:nvSpPr>
          <p:spPr>
            <a:xfrm>
              <a:off x="1021040" y="761999"/>
              <a:ext cx="254001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0" name="Square"/>
            <p:cNvSpPr/>
            <p:nvPr/>
          </p:nvSpPr>
          <p:spPr>
            <a:xfrm>
              <a:off x="254000" y="246988"/>
              <a:ext cx="254000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1" name="Square"/>
            <p:cNvSpPr/>
            <p:nvPr/>
          </p:nvSpPr>
          <p:spPr>
            <a:xfrm>
              <a:off x="508000" y="500988"/>
              <a:ext cx="254000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2" name="Square"/>
            <p:cNvSpPr/>
            <p:nvPr/>
          </p:nvSpPr>
          <p:spPr>
            <a:xfrm>
              <a:off x="762000" y="754988"/>
              <a:ext cx="254000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3" name="Square"/>
            <p:cNvSpPr/>
            <p:nvPr/>
          </p:nvSpPr>
          <p:spPr>
            <a:xfrm>
              <a:off x="1016000" y="1008988"/>
              <a:ext cx="254001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4" name="Square"/>
            <p:cNvSpPr/>
            <p:nvPr/>
          </p:nvSpPr>
          <p:spPr>
            <a:xfrm>
              <a:off x="5040" y="264953"/>
              <a:ext cx="254001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5" name="Square"/>
            <p:cNvSpPr/>
            <p:nvPr/>
          </p:nvSpPr>
          <p:spPr>
            <a:xfrm>
              <a:off x="259040" y="518953"/>
              <a:ext cx="254001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6" name="Square"/>
            <p:cNvSpPr/>
            <p:nvPr/>
          </p:nvSpPr>
          <p:spPr>
            <a:xfrm>
              <a:off x="513040" y="772953"/>
              <a:ext cx="254001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7" name="Square"/>
            <p:cNvSpPr/>
            <p:nvPr/>
          </p:nvSpPr>
          <p:spPr>
            <a:xfrm>
              <a:off x="767040" y="1026953"/>
              <a:ext cx="254001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8" name="Square"/>
            <p:cNvSpPr/>
            <p:nvPr/>
          </p:nvSpPr>
          <p:spPr>
            <a:xfrm>
              <a:off x="0" y="511941"/>
              <a:ext cx="254000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499" name="Square"/>
            <p:cNvSpPr/>
            <p:nvPr/>
          </p:nvSpPr>
          <p:spPr>
            <a:xfrm>
              <a:off x="254000" y="765941"/>
              <a:ext cx="254000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00" name="Square"/>
            <p:cNvSpPr/>
            <p:nvPr/>
          </p:nvSpPr>
          <p:spPr>
            <a:xfrm>
              <a:off x="508000" y="1019941"/>
              <a:ext cx="254000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01" name="Square"/>
            <p:cNvSpPr/>
            <p:nvPr/>
          </p:nvSpPr>
          <p:spPr>
            <a:xfrm>
              <a:off x="762000" y="1273941"/>
              <a:ext cx="254000" cy="254001"/>
            </a:xfrm>
            <a:prstGeom prst="rect">
              <a:avLst/>
            </a:prstGeom>
            <a:noFill/>
            <a:ln w="76200" cap="flat">
              <a:solidFill>
                <a:srgbClr val="00F900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  <p:sp>
        <p:nvSpPr>
          <p:cNvPr id="503" name="Square"/>
          <p:cNvSpPr/>
          <p:nvPr/>
        </p:nvSpPr>
        <p:spPr>
          <a:xfrm>
            <a:off x="620143" y="5909152"/>
            <a:ext cx="1196215" cy="1193801"/>
          </a:xfrm>
          <a:prstGeom prst="rect">
            <a:avLst/>
          </a:prstGeom>
          <a:ln w="25400">
            <a:solidFill>
              <a:srgbClr val="4472C4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04" name="JWST…"/>
          <p:cNvSpPr txBox="1"/>
          <p:nvPr/>
        </p:nvSpPr>
        <p:spPr>
          <a:xfrm>
            <a:off x="341391" y="7112163"/>
            <a:ext cx="1753719" cy="1859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JWST</a:t>
            </a:r>
          </a:p>
          <a:p>
            <a:pPr algn="ctr"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IFU</a:t>
            </a:r>
          </a:p>
        </p:txBody>
      </p:sp>
      <p:sp>
        <p:nvSpPr>
          <p:cNvPr id="505" name="Square"/>
          <p:cNvSpPr/>
          <p:nvPr/>
        </p:nvSpPr>
        <p:spPr>
          <a:xfrm>
            <a:off x="603389" y="8831311"/>
            <a:ext cx="254001" cy="254001"/>
          </a:xfrm>
          <a:prstGeom prst="rect">
            <a:avLst/>
          </a:prstGeom>
          <a:ln w="76200">
            <a:solidFill>
              <a:srgbClr val="00F900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06" name="ELT…"/>
          <p:cNvSpPr txBox="1"/>
          <p:nvPr/>
        </p:nvSpPr>
        <p:spPr>
          <a:xfrm>
            <a:off x="-332521" y="9504912"/>
            <a:ext cx="3101544" cy="2697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ELT</a:t>
            </a:r>
          </a:p>
          <a:p>
            <a:pPr algn="ctr"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t>HARMONI</a:t>
            </a:r>
          </a:p>
        </p:txBody>
      </p:sp>
      <p:sp>
        <p:nvSpPr>
          <p:cNvPr id="507" name="Is it a rotating disk at z=10???"/>
          <p:cNvSpPr txBox="1"/>
          <p:nvPr/>
        </p:nvSpPr>
        <p:spPr>
          <a:xfrm>
            <a:off x="2246525" y="12070245"/>
            <a:ext cx="8245959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 Oblique"/>
                <a:ea typeface="Avenir Book Oblique"/>
                <a:cs typeface="Avenir Book Oblique"/>
                <a:sym typeface="Avenir Book Oblique"/>
              </a:defRPr>
            </a:lvl1pPr>
          </a:lstStyle>
          <a:p>
            <a:pPr/>
            <a:r>
              <a:t>Is it a rotating disk at z=10???</a:t>
            </a:r>
          </a:p>
        </p:txBody>
      </p:sp>
      <p:sp>
        <p:nvSpPr>
          <p:cNvPr id="508" name="Composite AGN???"/>
          <p:cNvSpPr txBox="1"/>
          <p:nvPr/>
        </p:nvSpPr>
        <p:spPr>
          <a:xfrm>
            <a:off x="14845949" y="12070245"/>
            <a:ext cx="5604562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Avenir Book Oblique"/>
                <a:ea typeface="Avenir Book Oblique"/>
                <a:cs typeface="Avenir Book Oblique"/>
                <a:sym typeface="Avenir Book Oblique"/>
              </a:defRPr>
            </a:lvl1pPr>
          </a:lstStyle>
          <a:p>
            <a:pPr/>
            <a:r>
              <a:t>Composite AGN???</a:t>
            </a:r>
          </a:p>
        </p:txBody>
      </p:sp>
      <p:sp>
        <p:nvSpPr>
          <p:cNvPr id="509" name="Internal Dynamics will be hardly measured with JWST —&gt; no 3D shape, Mass."/>
          <p:cNvSpPr txBox="1"/>
          <p:nvPr/>
        </p:nvSpPr>
        <p:spPr>
          <a:xfrm>
            <a:off x="1967417" y="1418005"/>
            <a:ext cx="21367598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FF2600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pPr/>
            <a:r>
              <a:t>Internal Dynamics will be hardly measured with JWST —&gt; no 3D shape, Mass.</a:t>
            </a:r>
          </a:p>
        </p:txBody>
      </p:sp>
      <p:pic>
        <p:nvPicPr>
          <p:cNvPr id="51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47221" t="12741" r="0" b="0"/>
          <a:stretch>
            <a:fillRect/>
          </a:stretch>
        </p:blipFill>
        <p:spPr>
          <a:xfrm>
            <a:off x="11903938" y="4674996"/>
            <a:ext cx="10914552" cy="73976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13" name="PHOTO-2026-05-14-15-34-40.jpg" descr="PHOTO-2026-05-14-15-34-4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98585" y="1995694"/>
            <a:ext cx="7771964" cy="10038788"/>
          </a:xfrm>
          <a:prstGeom prst="rect">
            <a:avLst/>
          </a:prstGeom>
          <a:ln w="12700">
            <a:miter lim="400000"/>
          </a:ln>
        </p:spPr>
      </p:pic>
      <p:sp>
        <p:nvSpPr>
          <p:cNvPr id="514" name="High AGN are one example of science case where we clearly lack an efficient X-ray satellite"/>
          <p:cNvSpPr txBox="1"/>
          <p:nvPr/>
        </p:nvSpPr>
        <p:spPr>
          <a:xfrm>
            <a:off x="802337" y="519376"/>
            <a:ext cx="22852381" cy="1461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High AGN are one example of science case where we clearly lack an efficient X-ray satellite </a:t>
            </a:r>
          </a:p>
        </p:txBody>
      </p:sp>
      <p:pic>
        <p:nvPicPr>
          <p:cNvPr id="51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0" t="0" r="43122" b="0"/>
          <a:stretch>
            <a:fillRect/>
          </a:stretch>
        </p:blipFill>
        <p:spPr>
          <a:xfrm>
            <a:off x="788442" y="2303801"/>
            <a:ext cx="12205484" cy="5193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51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rcRect l="56994" t="17771" r="0" b="0"/>
          <a:stretch>
            <a:fillRect/>
          </a:stretch>
        </p:blipFill>
        <p:spPr>
          <a:xfrm>
            <a:off x="816012" y="8125102"/>
            <a:ext cx="9228600" cy="42707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0" name="Picture 7"/>
          <p:cNvGrpSpPr/>
          <p:nvPr/>
        </p:nvGrpSpPr>
        <p:grpSpPr>
          <a:xfrm>
            <a:off x="7440245" y="1396169"/>
            <a:ext cx="16454637" cy="11375368"/>
            <a:chOff x="0" y="0"/>
            <a:chExt cx="16454636" cy="11375366"/>
          </a:xfrm>
        </p:grpSpPr>
        <p:sp>
          <p:nvSpPr>
            <p:cNvPr id="518" name="Shape"/>
            <p:cNvSpPr/>
            <p:nvPr/>
          </p:nvSpPr>
          <p:spPr>
            <a:xfrm>
              <a:off x="-1" y="-1"/>
              <a:ext cx="16454637" cy="11375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856"/>
                  </a:moveTo>
                  <a:lnTo>
                    <a:pt x="0" y="1856"/>
                  </a:lnTo>
                  <a:cubicBezTo>
                    <a:pt x="0" y="831"/>
                    <a:pt x="575" y="0"/>
                    <a:pt x="1283" y="0"/>
                  </a:cubicBezTo>
                  <a:lnTo>
                    <a:pt x="20317" y="0"/>
                  </a:lnTo>
                  <a:lnTo>
                    <a:pt x="20317" y="0"/>
                  </a:lnTo>
                  <a:cubicBezTo>
                    <a:pt x="21025" y="0"/>
                    <a:pt x="21600" y="831"/>
                    <a:pt x="21600" y="1856"/>
                  </a:cubicBezTo>
                  <a:lnTo>
                    <a:pt x="21600" y="19744"/>
                  </a:lnTo>
                  <a:lnTo>
                    <a:pt x="21600" y="19744"/>
                  </a:lnTo>
                  <a:cubicBezTo>
                    <a:pt x="21600" y="20769"/>
                    <a:pt x="21025" y="21600"/>
                    <a:pt x="20317" y="21600"/>
                  </a:cubicBezTo>
                  <a:lnTo>
                    <a:pt x="1283" y="21600"/>
                  </a:lnTo>
                  <a:lnTo>
                    <a:pt x="1283" y="21600"/>
                  </a:lnTo>
                  <a:cubicBezTo>
                    <a:pt x="575" y="21600"/>
                    <a:pt x="0" y="20769"/>
                    <a:pt x="0" y="19744"/>
                  </a:cubicBezTo>
                  <a:close/>
                </a:path>
              </a:pathLst>
            </a:custGeom>
            <a:solidFill>
              <a:srgbClr val="EDEDED"/>
            </a:solidFill>
            <a:ln w="12700" cap="flat">
              <a:noFill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pic>
          <p:nvPicPr>
            <p:cNvPr id="519" name="image21.png" descr="image21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0" r="0" b="0"/>
            <a:stretch>
              <a:fillRect/>
            </a:stretch>
          </p:blipFill>
          <p:spPr>
            <a:xfrm>
              <a:off x="0" y="0"/>
              <a:ext cx="16454636" cy="11375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856"/>
                  </a:moveTo>
                  <a:lnTo>
                    <a:pt x="21600" y="19744"/>
                  </a:lnTo>
                  <a:cubicBezTo>
                    <a:pt x="21600" y="20769"/>
                    <a:pt x="21025" y="21600"/>
                    <a:pt x="20317" y="21600"/>
                  </a:cubicBezTo>
                  <a:lnTo>
                    <a:pt x="1283" y="21600"/>
                  </a:lnTo>
                  <a:cubicBezTo>
                    <a:pt x="575" y="21600"/>
                    <a:pt x="0" y="20769"/>
                    <a:pt x="0" y="19744"/>
                  </a:cubicBezTo>
                  <a:lnTo>
                    <a:pt x="0" y="1856"/>
                  </a:lnTo>
                  <a:lnTo>
                    <a:pt x="7" y="1667"/>
                  </a:lnTo>
                  <a:cubicBezTo>
                    <a:pt x="72" y="730"/>
                    <a:pt x="619" y="0"/>
                    <a:pt x="1283" y="0"/>
                  </a:cubicBezTo>
                  <a:lnTo>
                    <a:pt x="20317" y="0"/>
                  </a:lnTo>
                  <a:cubicBezTo>
                    <a:pt x="21025" y="0"/>
                    <a:pt x="21600" y="831"/>
                    <a:pt x="21600" y="1856"/>
                  </a:cubicBezTo>
                  <a:close/>
                </a:path>
              </a:pathLst>
            </a:custGeom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</p:pic>
      </p:grpSp>
      <p:sp>
        <p:nvSpPr>
          <p:cNvPr id="521" name="Text Box 4"/>
          <p:cNvSpPr txBox="1"/>
          <p:nvPr/>
        </p:nvSpPr>
        <p:spPr>
          <a:xfrm>
            <a:off x="379439" y="288000"/>
            <a:ext cx="10910711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F03C00"/>
                </a:solidFill>
                <a:effectLst>
                  <a:outerShdw sx="100000" sy="100000" kx="0" ky="0" algn="b" rotWithShape="0" blurRad="38100" dist="38100" dir="2700000">
                    <a:srgbClr val="C0C0C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GRAVITY and GRAVITY+</a:t>
            </a:r>
          </a:p>
        </p:txBody>
      </p:sp>
      <p:sp>
        <p:nvSpPr>
          <p:cNvPr id="522" name="TextBox 8"/>
          <p:cNvSpPr txBox="1"/>
          <p:nvPr/>
        </p:nvSpPr>
        <p:spPr>
          <a:xfrm>
            <a:off x="702425" y="2067093"/>
            <a:ext cx="6701957" cy="10027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Combines all four 8-m UTs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 operation since 2016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Provides: spectroscopy, polarimetry, astrometry,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quasi-imaging.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Science cases include: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Galactic Centre,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Exoplanets,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Micro-Lensing object masses,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  SMBH masses.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Upgrade to GRAVITY+ is        now complete…</a:t>
            </a:r>
          </a:p>
        </p:txBody>
      </p:sp>
      <p:grpSp>
        <p:nvGrpSpPr>
          <p:cNvPr id="527" name="Group 18"/>
          <p:cNvGrpSpPr/>
          <p:nvPr/>
        </p:nvGrpSpPr>
        <p:grpSpPr>
          <a:xfrm>
            <a:off x="7440245" y="1396170"/>
            <a:ext cx="16454637" cy="11375367"/>
            <a:chOff x="0" y="0"/>
            <a:chExt cx="16454635" cy="11375366"/>
          </a:xfrm>
        </p:grpSpPr>
        <p:grpSp>
          <p:nvGrpSpPr>
            <p:cNvPr id="525" name="Picture 9"/>
            <p:cNvGrpSpPr/>
            <p:nvPr/>
          </p:nvGrpSpPr>
          <p:grpSpPr>
            <a:xfrm>
              <a:off x="-1" y="0"/>
              <a:ext cx="16454637" cy="11375367"/>
              <a:chOff x="0" y="0"/>
              <a:chExt cx="16454636" cy="11375366"/>
            </a:xfrm>
          </p:grpSpPr>
          <p:sp>
            <p:nvSpPr>
              <p:cNvPr id="523" name="Shape"/>
              <p:cNvSpPr/>
              <p:nvPr/>
            </p:nvSpPr>
            <p:spPr>
              <a:xfrm>
                <a:off x="-1" y="-1"/>
                <a:ext cx="16454637" cy="113753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856"/>
                    </a:moveTo>
                    <a:lnTo>
                      <a:pt x="0" y="1856"/>
                    </a:lnTo>
                    <a:cubicBezTo>
                      <a:pt x="0" y="831"/>
                      <a:pt x="575" y="0"/>
                      <a:pt x="1283" y="0"/>
                    </a:cubicBezTo>
                    <a:lnTo>
                      <a:pt x="20317" y="0"/>
                    </a:lnTo>
                    <a:lnTo>
                      <a:pt x="20317" y="0"/>
                    </a:lnTo>
                    <a:cubicBezTo>
                      <a:pt x="21025" y="0"/>
                      <a:pt x="21600" y="831"/>
                      <a:pt x="21600" y="1856"/>
                    </a:cubicBezTo>
                    <a:lnTo>
                      <a:pt x="21600" y="19744"/>
                    </a:lnTo>
                    <a:lnTo>
                      <a:pt x="21600" y="19744"/>
                    </a:lnTo>
                    <a:cubicBezTo>
                      <a:pt x="21600" y="20769"/>
                      <a:pt x="21025" y="21600"/>
                      <a:pt x="20317" y="21600"/>
                    </a:cubicBezTo>
                    <a:lnTo>
                      <a:pt x="1283" y="21600"/>
                    </a:lnTo>
                    <a:lnTo>
                      <a:pt x="1283" y="21600"/>
                    </a:lnTo>
                    <a:cubicBezTo>
                      <a:pt x="575" y="21600"/>
                      <a:pt x="0" y="20769"/>
                      <a:pt x="0" y="19744"/>
                    </a:cubicBezTo>
                    <a:close/>
                  </a:path>
                </a:pathLst>
              </a:custGeom>
              <a:solidFill>
                <a:srgbClr val="EDEDE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39" tIns="91439" rIns="91439" bIns="91439" numCol="1" anchor="ctr">
                <a:noAutofit/>
              </a:bodyPr>
              <a:lstStyle/>
              <a:p>
                <a:pPr defTabSz="1828800">
                  <a:lnSpc>
                    <a:spcPct val="100000"/>
                  </a:lnSpc>
                  <a:spcBef>
                    <a:spcPts val="0"/>
                  </a:spcBef>
                  <a:defRPr sz="36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pic>
            <p:nvPicPr>
              <p:cNvPr id="524" name="image22.jpeg" descr="image22.jpe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rcRect l="0" t="23" r="0" b="23"/>
              <a:stretch>
                <a:fillRect/>
              </a:stretch>
            </p:blipFill>
            <p:spPr>
              <a:xfrm>
                <a:off x="0" y="0"/>
                <a:ext cx="16454636" cy="113753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856"/>
                    </a:moveTo>
                    <a:lnTo>
                      <a:pt x="21600" y="19744"/>
                    </a:lnTo>
                    <a:cubicBezTo>
                      <a:pt x="21600" y="20769"/>
                      <a:pt x="21025" y="21600"/>
                      <a:pt x="20317" y="21600"/>
                    </a:cubicBezTo>
                    <a:lnTo>
                      <a:pt x="1283" y="21600"/>
                    </a:lnTo>
                    <a:cubicBezTo>
                      <a:pt x="575" y="21600"/>
                      <a:pt x="0" y="20769"/>
                      <a:pt x="0" y="19744"/>
                    </a:cubicBezTo>
                    <a:lnTo>
                      <a:pt x="0" y="1856"/>
                    </a:lnTo>
                    <a:lnTo>
                      <a:pt x="7" y="1667"/>
                    </a:lnTo>
                    <a:cubicBezTo>
                      <a:pt x="72" y="730"/>
                      <a:pt x="619" y="0"/>
                      <a:pt x="1283" y="0"/>
                    </a:cubicBezTo>
                    <a:lnTo>
                      <a:pt x="20317" y="0"/>
                    </a:lnTo>
                    <a:cubicBezTo>
                      <a:pt x="21025" y="0"/>
                      <a:pt x="21600" y="831"/>
                      <a:pt x="21600" y="1856"/>
                    </a:cubicBezTo>
                    <a:close/>
                  </a:path>
                </a:pathLst>
              </a:custGeom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</p:pic>
        </p:grpSp>
        <p:sp>
          <p:nvSpPr>
            <p:cNvPr id="526" name="TextBox 10"/>
            <p:cNvSpPr txBox="1"/>
            <p:nvPr/>
          </p:nvSpPr>
          <p:spPr>
            <a:xfrm>
              <a:off x="12742593" y="10698257"/>
              <a:ext cx="3620605" cy="5884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defTabSz="1828800">
                <a:lnSpc>
                  <a:spcPct val="100000"/>
                </a:lnSpc>
                <a:spcBef>
                  <a:spcPts val="0"/>
                </a:spcBef>
                <a:defRPr sz="3200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A. Berdeu/ESO</a:t>
              </a:r>
            </a:p>
          </p:txBody>
        </p:sp>
      </p:grpSp>
      <p:sp>
        <p:nvSpPr>
          <p:cNvPr id="528" name="TextBox 6"/>
          <p:cNvSpPr txBox="1"/>
          <p:nvPr/>
        </p:nvSpPr>
        <p:spPr>
          <a:xfrm>
            <a:off x="10966601" y="2462970"/>
            <a:ext cx="9292949" cy="69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1200"/>
              </a:spcBef>
              <a:defRPr sz="4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Phase 1: Wide Angle Off-axis Fringe Tracking</a:t>
            </a:r>
          </a:p>
        </p:txBody>
      </p:sp>
      <p:sp>
        <p:nvSpPr>
          <p:cNvPr id="529" name="TextBox 13"/>
          <p:cNvSpPr txBox="1"/>
          <p:nvPr/>
        </p:nvSpPr>
        <p:spPr>
          <a:xfrm>
            <a:off x="10966601" y="3594963"/>
            <a:ext cx="9401925" cy="69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1200"/>
              </a:spcBef>
              <a:defRPr sz="4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Phase 2: State of the Art Adaptive Optics</a:t>
            </a:r>
          </a:p>
        </p:txBody>
      </p:sp>
      <p:sp>
        <p:nvSpPr>
          <p:cNvPr id="530" name="TextBox 17"/>
          <p:cNvSpPr txBox="1"/>
          <p:nvPr/>
        </p:nvSpPr>
        <p:spPr>
          <a:xfrm>
            <a:off x="10966601" y="4726957"/>
            <a:ext cx="9033359" cy="69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1200"/>
              </a:spcBef>
              <a:defRPr sz="4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Phase 3: Laser Guide Stars for all UTs</a:t>
            </a:r>
          </a:p>
        </p:txBody>
      </p:sp>
      <p:sp>
        <p:nvSpPr>
          <p:cNvPr id="531" name="Courtesy of R. Davies"/>
          <p:cNvSpPr txBox="1"/>
          <p:nvPr/>
        </p:nvSpPr>
        <p:spPr>
          <a:xfrm>
            <a:off x="17573297" y="12979670"/>
            <a:ext cx="602985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Courtesy of R. Davies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Class="entr" nodeType="afterEffect" presetID="10" grpId="4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28" grpId="2"/>
      <p:bldP build="whole" bldLvl="1" animBg="1" rev="0" advAuto="0" spid="529" grpId="3"/>
      <p:bldP build="whole" bldLvl="1" animBg="1" rev="0" advAuto="0" spid="527" grpId="1"/>
      <p:bldP build="whole" bldLvl="1" animBg="1" rev="0" advAuto="0" spid="530" grpId="4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Oval 6"/>
          <p:cNvSpPr/>
          <p:nvPr/>
        </p:nvSpPr>
        <p:spPr>
          <a:xfrm>
            <a:off x="1723595" y="6600081"/>
            <a:ext cx="5544001" cy="5544001"/>
          </a:xfrm>
          <a:prstGeom prst="ellipse">
            <a:avLst/>
          </a:prstGeom>
          <a:solidFill>
            <a:srgbClr val="C00000">
              <a:alpha val="10000"/>
            </a:srgbClr>
          </a:solidFill>
          <a:ln w="25400">
            <a:solidFill>
              <a:srgbClr val="C00000"/>
            </a:solidFill>
            <a:prstDash val="dash"/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4" name="Text Box 4"/>
          <p:cNvSpPr txBox="1"/>
          <p:nvPr/>
        </p:nvSpPr>
        <p:spPr>
          <a:xfrm>
            <a:off x="379440" y="288000"/>
            <a:ext cx="20087632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F03C00"/>
                </a:solidFill>
                <a:effectLst>
                  <a:outerShdw sx="100000" sy="100000" kx="0" ky="0" algn="b" rotWithShape="0" blurRad="38100" dist="38100" dir="2700000">
                    <a:srgbClr val="C0C0C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GRAVITY+: Interferometric vs Classical Spectroscopy</a:t>
            </a:r>
          </a:p>
        </p:txBody>
      </p:sp>
      <p:sp>
        <p:nvSpPr>
          <p:cNvPr id="535" name="Oval 7"/>
          <p:cNvSpPr/>
          <p:nvPr/>
        </p:nvSpPr>
        <p:spPr>
          <a:xfrm>
            <a:off x="6240841" y="7836368"/>
            <a:ext cx="720001" cy="720001"/>
          </a:xfrm>
          <a:prstGeom prst="ellipse">
            <a:avLst/>
          </a:prstGeom>
          <a:solidFill>
            <a:srgbClr val="0064DC">
              <a:alpha val="10000"/>
            </a:srgbClr>
          </a:solidFill>
          <a:ln w="63500">
            <a:solidFill>
              <a:srgbClr val="0064DC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6" name="Oval 8"/>
          <p:cNvSpPr/>
          <p:nvPr/>
        </p:nvSpPr>
        <p:spPr>
          <a:xfrm>
            <a:off x="2026473" y="10236612"/>
            <a:ext cx="720001" cy="720001"/>
          </a:xfrm>
          <a:prstGeom prst="ellipse">
            <a:avLst/>
          </a:prstGeom>
          <a:solidFill>
            <a:srgbClr val="0064DC">
              <a:alpha val="10000"/>
            </a:srgbClr>
          </a:solidFill>
          <a:ln w="63500">
            <a:solidFill>
              <a:srgbClr val="0064DC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7" name="Oval 9"/>
          <p:cNvSpPr/>
          <p:nvPr/>
        </p:nvSpPr>
        <p:spPr>
          <a:xfrm>
            <a:off x="2943917" y="8358927"/>
            <a:ext cx="720001" cy="720001"/>
          </a:xfrm>
          <a:prstGeom prst="ellipse">
            <a:avLst/>
          </a:prstGeom>
          <a:solidFill>
            <a:srgbClr val="0064DC">
              <a:alpha val="10000"/>
            </a:srgbClr>
          </a:solidFill>
          <a:ln w="63500">
            <a:solidFill>
              <a:srgbClr val="0064DC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8" name="Oval 10"/>
          <p:cNvSpPr/>
          <p:nvPr/>
        </p:nvSpPr>
        <p:spPr>
          <a:xfrm>
            <a:off x="4064198" y="7017136"/>
            <a:ext cx="720001" cy="720001"/>
          </a:xfrm>
          <a:prstGeom prst="ellipse">
            <a:avLst/>
          </a:prstGeom>
          <a:solidFill>
            <a:srgbClr val="0064DC">
              <a:alpha val="10000"/>
            </a:srgbClr>
          </a:solidFill>
          <a:ln w="63500">
            <a:solidFill>
              <a:srgbClr val="0064DC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539" name="Picture 11" descr="Picture 1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5532" y="1211330"/>
            <a:ext cx="7784377" cy="4981998"/>
          </a:xfrm>
          <a:prstGeom prst="rect">
            <a:avLst/>
          </a:prstGeom>
          <a:ln w="12700">
            <a:miter lim="400000"/>
          </a:ln>
        </p:spPr>
      </p:pic>
      <p:sp>
        <p:nvSpPr>
          <p:cNvPr id="540" name="Straight Connector 17"/>
          <p:cNvSpPr/>
          <p:nvPr/>
        </p:nvSpPr>
        <p:spPr>
          <a:xfrm flipH="1">
            <a:off x="2386473" y="8196367"/>
            <a:ext cx="4214369" cy="2400246"/>
          </a:xfrm>
          <a:prstGeom prst="line">
            <a:avLst/>
          </a:prstGeom>
          <a:ln w="50800">
            <a:solidFill>
              <a:srgbClr val="C0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1" name="Straight Connector 19"/>
          <p:cNvSpPr/>
          <p:nvPr/>
        </p:nvSpPr>
        <p:spPr>
          <a:xfrm flipH="1" flipV="1">
            <a:off x="4424198" y="7377135"/>
            <a:ext cx="2176645" cy="819233"/>
          </a:xfrm>
          <a:prstGeom prst="line">
            <a:avLst/>
          </a:prstGeom>
          <a:ln w="50800">
            <a:solidFill>
              <a:srgbClr val="C0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2" name="Straight Connector 22"/>
          <p:cNvSpPr/>
          <p:nvPr/>
        </p:nvSpPr>
        <p:spPr>
          <a:xfrm flipV="1">
            <a:off x="2381074" y="7377135"/>
            <a:ext cx="2062361" cy="3219477"/>
          </a:xfrm>
          <a:prstGeom prst="line">
            <a:avLst/>
          </a:prstGeom>
          <a:ln w="50800">
            <a:solidFill>
              <a:srgbClr val="C0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3" name="Straight Connector 25"/>
          <p:cNvSpPr/>
          <p:nvPr/>
        </p:nvSpPr>
        <p:spPr>
          <a:xfrm flipV="1">
            <a:off x="3274159" y="7369215"/>
            <a:ext cx="1150039" cy="1347209"/>
          </a:xfrm>
          <a:prstGeom prst="line">
            <a:avLst/>
          </a:prstGeom>
          <a:ln w="50800">
            <a:solidFill>
              <a:srgbClr val="C0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4" name="Straight Connector 28"/>
          <p:cNvSpPr/>
          <p:nvPr/>
        </p:nvSpPr>
        <p:spPr>
          <a:xfrm flipH="1">
            <a:off x="2360169" y="8718928"/>
            <a:ext cx="943750" cy="1877685"/>
          </a:xfrm>
          <a:prstGeom prst="line">
            <a:avLst/>
          </a:prstGeom>
          <a:ln w="50800">
            <a:solidFill>
              <a:srgbClr val="C0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5" name="Straight Connector 31"/>
          <p:cNvSpPr/>
          <p:nvPr/>
        </p:nvSpPr>
        <p:spPr>
          <a:xfrm flipV="1">
            <a:off x="3303918" y="8196367"/>
            <a:ext cx="3296925" cy="520055"/>
          </a:xfrm>
          <a:prstGeom prst="line">
            <a:avLst/>
          </a:prstGeom>
          <a:ln w="50800">
            <a:solidFill>
              <a:srgbClr val="C0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6" name="Straight Connector 39"/>
          <p:cNvSpPr/>
          <p:nvPr/>
        </p:nvSpPr>
        <p:spPr>
          <a:xfrm>
            <a:off x="1864486" y="12671793"/>
            <a:ext cx="5299201" cy="1"/>
          </a:xfrm>
          <a:prstGeom prst="line">
            <a:avLst/>
          </a:prstGeom>
          <a:ln w="50800">
            <a:solidFill>
              <a:srgbClr val="C55A11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7" name="TextBox 41"/>
          <p:cNvSpPr txBox="1"/>
          <p:nvPr/>
        </p:nvSpPr>
        <p:spPr>
          <a:xfrm>
            <a:off x="3885456" y="12741794"/>
            <a:ext cx="1488649" cy="69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130 m</a:t>
            </a:r>
          </a:p>
        </p:txBody>
      </p:sp>
      <p:sp>
        <p:nvSpPr>
          <p:cNvPr id="548" name="TextBox 42"/>
          <p:cNvSpPr txBox="1"/>
          <p:nvPr/>
        </p:nvSpPr>
        <p:spPr>
          <a:xfrm>
            <a:off x="2736936" y="10413654"/>
            <a:ext cx="1026538" cy="69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UT1</a:t>
            </a:r>
          </a:p>
        </p:txBody>
      </p:sp>
      <p:sp>
        <p:nvSpPr>
          <p:cNvPr id="549" name="TextBox 43"/>
          <p:cNvSpPr txBox="1"/>
          <p:nvPr/>
        </p:nvSpPr>
        <p:spPr>
          <a:xfrm>
            <a:off x="1870561" y="8227217"/>
            <a:ext cx="1026539" cy="69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UT2</a:t>
            </a:r>
          </a:p>
        </p:txBody>
      </p:sp>
      <p:sp>
        <p:nvSpPr>
          <p:cNvPr id="550" name="TextBox 44"/>
          <p:cNvSpPr txBox="1"/>
          <p:nvPr/>
        </p:nvSpPr>
        <p:spPr>
          <a:xfrm>
            <a:off x="3071740" y="6789694"/>
            <a:ext cx="1026538" cy="69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UT3</a:t>
            </a:r>
          </a:p>
        </p:txBody>
      </p:sp>
      <p:sp>
        <p:nvSpPr>
          <p:cNvPr id="551" name="TextBox 45"/>
          <p:cNvSpPr txBox="1"/>
          <p:nvPr/>
        </p:nvSpPr>
        <p:spPr>
          <a:xfrm>
            <a:off x="6008488" y="8514419"/>
            <a:ext cx="1026538" cy="69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UT4</a:t>
            </a:r>
          </a:p>
        </p:txBody>
      </p:sp>
      <p:sp>
        <p:nvSpPr>
          <p:cNvPr id="552" name="Courtesy of R. Davies"/>
          <p:cNvSpPr txBox="1"/>
          <p:nvPr/>
        </p:nvSpPr>
        <p:spPr>
          <a:xfrm>
            <a:off x="17573297" y="12992369"/>
            <a:ext cx="6029860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Courtesy of R. Davies</a:t>
            </a:r>
          </a:p>
        </p:txBody>
      </p:sp>
      <p:sp>
        <p:nvSpPr>
          <p:cNvPr id="553" name="Courtesy of R. Davies"/>
          <p:cNvSpPr txBox="1"/>
          <p:nvPr/>
        </p:nvSpPr>
        <p:spPr>
          <a:xfrm>
            <a:off x="17573297" y="12979669"/>
            <a:ext cx="6029860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Courtesy of R. Davies</a:t>
            </a:r>
          </a:p>
        </p:txBody>
      </p:sp>
      <p:sp>
        <p:nvSpPr>
          <p:cNvPr id="554" name="TextBox 2"/>
          <p:cNvSpPr txBox="1"/>
          <p:nvPr/>
        </p:nvSpPr>
        <p:spPr>
          <a:xfrm>
            <a:off x="9088672" y="1647647"/>
            <a:ext cx="12305373" cy="41093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defTabSz="1828800">
              <a:lnSpc>
                <a:spcPct val="100000"/>
              </a:lnSpc>
              <a:spcBef>
                <a:spcPts val="1200"/>
              </a:spcBef>
              <a:defRPr sz="4000">
                <a:solidFill>
                  <a:srgbClr val="0064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Spatially resolving BLR kinematics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i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Classical rotation curve</a:t>
            </a:r>
          </a:p>
          <a:p>
            <a:pPr lvl="1" defTabSz="1828800">
              <a:lnSpc>
                <a:spcPct val="100000"/>
              </a:lnSpc>
              <a:spcBef>
                <a:spcPts val="120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Measure velocity as a function of position</a:t>
            </a:r>
          </a:p>
          <a:p>
            <a:pPr defTabSz="1828800">
              <a:lnSpc>
                <a:spcPct val="100000"/>
              </a:lnSpc>
              <a:spcBef>
                <a:spcPts val="0"/>
              </a:spcBef>
              <a:defRPr i="1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Spectro-astrometry</a:t>
            </a:r>
          </a:p>
          <a:p>
            <a:pPr lvl="1"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Measure position as a function of wavelength</a:t>
            </a:r>
          </a:p>
          <a:p>
            <a:pPr lvl="1"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via shift of fringes (differential phase) -&gt; very precise</a:t>
            </a:r>
          </a:p>
        </p:txBody>
      </p:sp>
      <p:grpSp>
        <p:nvGrpSpPr>
          <p:cNvPr id="565" name="Group 19"/>
          <p:cNvGrpSpPr/>
          <p:nvPr/>
        </p:nvGrpSpPr>
        <p:grpSpPr>
          <a:xfrm>
            <a:off x="10891274" y="5975044"/>
            <a:ext cx="23896555" cy="7365453"/>
            <a:chOff x="0" y="0"/>
            <a:chExt cx="23896553" cy="7365451"/>
          </a:xfrm>
        </p:grpSpPr>
        <p:pic>
          <p:nvPicPr>
            <p:cNvPr id="555" name="Picture 12" descr="Picture 1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5608289" y="1521210"/>
              <a:ext cx="6561367" cy="55013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56" name="Picture 13" descr="Picture 1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6968037" y="772650"/>
              <a:ext cx="6364583" cy="47540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57" name="Right Arrow 14"/>
            <p:cNvSpPr/>
            <p:nvPr/>
          </p:nvSpPr>
          <p:spPr>
            <a:xfrm>
              <a:off x="13510634" y="4446208"/>
              <a:ext cx="1873957" cy="59559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B450"/>
            </a:solidFill>
            <a:ln w="254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58" name="Right Arrow 15"/>
            <p:cNvSpPr/>
            <p:nvPr/>
          </p:nvSpPr>
          <p:spPr>
            <a:xfrm>
              <a:off x="4996903" y="1794510"/>
              <a:ext cx="1873957" cy="59559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B450"/>
            </a:solidFill>
            <a:ln w="254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59" name="Rectangle 23"/>
            <p:cNvSpPr txBox="1"/>
            <p:nvPr/>
          </p:nvSpPr>
          <p:spPr>
            <a:xfrm>
              <a:off x="22261095" y="2419825"/>
              <a:ext cx="1573047" cy="30171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/>
            <a:p>
              <a:pPr defTabSz="1828800">
                <a:lnSpc>
                  <a:spcPct val="100000"/>
                </a:lnSpc>
                <a:spcBef>
                  <a:spcPts val="120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Pa</a:t>
              </a:r>
              <a:r>
                <a:t>α</a:t>
              </a:r>
              <a:r>
                <a:t> </a:t>
              </a:r>
            </a:p>
            <a:p>
              <a:pPr defTabSz="1828800">
                <a:lnSpc>
                  <a:spcPct val="100000"/>
                </a:lnSpc>
                <a:spcBef>
                  <a:spcPts val="120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flux </a:t>
              </a:r>
            </a:p>
            <a:p>
              <a:pPr defTabSz="1828800">
                <a:lnSpc>
                  <a:spcPct val="100000"/>
                </a:lnSpc>
                <a:spcBef>
                  <a:spcPts val="120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&amp;</a:t>
              </a:r>
            </a:p>
            <a:p>
              <a:pPr defTabSz="1828800">
                <a:lnSpc>
                  <a:spcPct val="100000"/>
                </a:lnSpc>
                <a:spcBef>
                  <a:spcPts val="120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phase</a:t>
              </a:r>
            </a:p>
          </p:txBody>
        </p:sp>
        <p:sp>
          <p:nvSpPr>
            <p:cNvPr id="560" name="TextBox 33"/>
            <p:cNvSpPr txBox="1"/>
            <p:nvPr/>
          </p:nvSpPr>
          <p:spPr>
            <a:xfrm>
              <a:off x="158617" y="3328234"/>
              <a:ext cx="4555745" cy="1937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9" tIns="91439" rIns="91439" bIns="9143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Line emitting clouds in the BLR, velocity colour-coded</a:t>
              </a:r>
            </a:p>
          </p:txBody>
        </p:sp>
        <p:sp>
          <p:nvSpPr>
            <p:cNvPr id="561" name="TextBox 34"/>
            <p:cNvSpPr txBox="1"/>
            <p:nvPr/>
          </p:nvSpPr>
          <p:spPr>
            <a:xfrm>
              <a:off x="8374670" y="5526682"/>
              <a:ext cx="3247798" cy="6930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defTabSz="1828800">
                <a:lnSpc>
                  <a:spcPct val="100000"/>
                </a:lnSpc>
                <a:spcBef>
                  <a:spcPts val="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pPr/>
              <a:r>
                <a:t>Interferometry</a:t>
              </a:r>
            </a:p>
          </p:txBody>
        </p:sp>
        <p:sp>
          <p:nvSpPr>
            <p:cNvPr id="562" name="TextBox 35"/>
            <p:cNvSpPr txBox="1"/>
            <p:nvPr/>
          </p:nvSpPr>
          <p:spPr>
            <a:xfrm>
              <a:off x="15555541" y="29025"/>
              <a:ext cx="6460749" cy="13636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GRAVITY Collab 2018</a:t>
              </a:r>
            </a:p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40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defRPr>
              </a:pPr>
              <a:r>
                <a:t>first result: 3C273 R</a:t>
              </a:r>
              <a:r>
                <a:rPr baseline="-15500"/>
                <a:t>BLR</a:t>
              </a:r>
              <a:r>
                <a:t> = 46µas</a:t>
              </a:r>
            </a:p>
          </p:txBody>
        </p:sp>
        <p:sp>
          <p:nvSpPr>
            <p:cNvPr id="563" name="Rounded Rectangle 18"/>
            <p:cNvSpPr/>
            <p:nvPr/>
          </p:nvSpPr>
          <p:spPr>
            <a:xfrm>
              <a:off x="0" y="0"/>
              <a:ext cx="23896554" cy="7365452"/>
            </a:xfrm>
            <a:prstGeom prst="roundRect">
              <a:avLst>
                <a:gd name="adj" fmla="val 16667"/>
              </a:avLst>
            </a:prstGeom>
            <a:noFill/>
            <a:ln w="38100" cap="flat">
              <a:solidFill>
                <a:srgbClr val="249C24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  <p:sp>
          <p:nvSpPr>
            <p:cNvPr id="564" name="Oval 10"/>
            <p:cNvSpPr/>
            <p:nvPr/>
          </p:nvSpPr>
          <p:spPr>
            <a:xfrm>
              <a:off x="331896" y="327708"/>
              <a:ext cx="4356862" cy="3112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79" h="19250" fill="norm" stroke="1" extrusionOk="0">
                  <a:moveTo>
                    <a:pt x="337" y="3475"/>
                  </a:moveTo>
                  <a:cubicBezTo>
                    <a:pt x="1735" y="-614"/>
                    <a:pt x="7077" y="-1175"/>
                    <a:pt x="12270" y="2222"/>
                  </a:cubicBezTo>
                  <a:cubicBezTo>
                    <a:pt x="17463" y="5618"/>
                    <a:pt x="20539" y="11686"/>
                    <a:pt x="19141" y="15775"/>
                  </a:cubicBezTo>
                  <a:cubicBezTo>
                    <a:pt x="17743" y="19864"/>
                    <a:pt x="12401" y="20425"/>
                    <a:pt x="7208" y="17028"/>
                  </a:cubicBezTo>
                  <a:cubicBezTo>
                    <a:pt x="2015" y="13632"/>
                    <a:pt x="-1061" y="7564"/>
                    <a:pt x="337" y="3475"/>
                  </a:cubicBezTo>
                  <a:close/>
                </a:path>
              </a:pathLst>
            </a:custGeom>
            <a:blipFill rotWithShape="1">
              <a:blip r:embed="rId5"/>
              <a:srcRect l="0" t="0" r="0" b="0"/>
              <a:stretch>
                <a:fillRect/>
              </a:stretch>
            </a:blipFill>
            <a:ln w="25400" cap="flat">
              <a:solidFill>
                <a:srgbClr val="42719B"/>
              </a:solidFill>
              <a:prstDash val="solid"/>
              <a:miter lim="8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Calibri"/>
                  <a:ea typeface="Calibri"/>
                  <a:cs typeface="Calibri"/>
                  <a:sym typeface="Calibri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6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Text Box 4"/>
          <p:cNvSpPr txBox="1"/>
          <p:nvPr/>
        </p:nvSpPr>
        <p:spPr>
          <a:xfrm>
            <a:off x="379440" y="288000"/>
            <a:ext cx="20087632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F03C00"/>
                </a:solidFill>
                <a:effectLst>
                  <a:outerShdw sx="100000" sy="100000" kx="0" ky="0" algn="b" rotWithShape="0" blurRad="38100" dist="38100" dir="2700000">
                    <a:srgbClr val="C0C0C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Black Hole Mass in a z~2 QSO</a:t>
            </a:r>
          </a:p>
        </p:txBody>
      </p:sp>
      <p:pic>
        <p:nvPicPr>
          <p:cNvPr id="568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43784" y="2385390"/>
            <a:ext cx="12176330" cy="10336698"/>
          </a:xfrm>
          <a:prstGeom prst="rect">
            <a:avLst/>
          </a:prstGeom>
          <a:ln w="12700">
            <a:miter lim="400000"/>
          </a:ln>
        </p:spPr>
      </p:pic>
      <p:sp>
        <p:nvSpPr>
          <p:cNvPr id="569" name="TextBox 2"/>
          <p:cNvSpPr txBox="1"/>
          <p:nvPr/>
        </p:nvSpPr>
        <p:spPr>
          <a:xfrm>
            <a:off x="648031" y="1713594"/>
            <a:ext cx="10989788" cy="3065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lnSpc>
                <a:spcPct val="100000"/>
              </a:lnSpc>
              <a:spcBef>
                <a:spcPts val="1200"/>
              </a:spcBef>
              <a:defRPr sz="4000">
                <a:solidFill>
                  <a:srgbClr val="0064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Abuter+ (Shimizu) 2024, Nature</a:t>
            </a:r>
          </a:p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J0920 at z=2.3 from Million Quasar Catalog</a:t>
            </a:r>
          </a:p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Star 12.7” away (adaptive optics &amp; fringe tracker)</a:t>
            </a:r>
          </a:p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Log L</a:t>
            </a:r>
            <a:r>
              <a:rPr baseline="-15500"/>
              <a:t>bol</a:t>
            </a:r>
            <a:r>
              <a:t> (erg/s) ~ 47.5</a:t>
            </a:r>
          </a:p>
        </p:txBody>
      </p:sp>
      <p:sp>
        <p:nvSpPr>
          <p:cNvPr id="570" name="TextBox 5"/>
          <p:cNvSpPr txBox="1"/>
          <p:nvPr/>
        </p:nvSpPr>
        <p:spPr>
          <a:xfrm>
            <a:off x="11843784" y="2024044"/>
            <a:ext cx="2745502" cy="69306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</a:t>
            </a:r>
            <a:r>
              <a:t>α</a:t>
            </a:r>
            <a:r>
              <a:t> total flux</a:t>
            </a:r>
          </a:p>
        </p:txBody>
      </p:sp>
      <p:sp>
        <p:nvSpPr>
          <p:cNvPr id="571" name="TextBox 6"/>
          <p:cNvSpPr txBox="1"/>
          <p:nvPr/>
        </p:nvSpPr>
        <p:spPr>
          <a:xfrm>
            <a:off x="17911991" y="1934814"/>
            <a:ext cx="3840878" cy="69306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Differential Phase</a:t>
            </a:r>
          </a:p>
        </p:txBody>
      </p:sp>
      <p:sp>
        <p:nvSpPr>
          <p:cNvPr id="572" name="TextBox 7"/>
          <p:cNvSpPr txBox="1"/>
          <p:nvPr/>
        </p:nvSpPr>
        <p:spPr>
          <a:xfrm>
            <a:off x="11843784" y="7553738"/>
            <a:ext cx="2947661" cy="69306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Photocentres</a:t>
            </a:r>
          </a:p>
        </p:txBody>
      </p:sp>
      <p:sp>
        <p:nvSpPr>
          <p:cNvPr id="573" name="TextBox 8"/>
          <p:cNvSpPr txBox="1"/>
          <p:nvPr/>
        </p:nvSpPr>
        <p:spPr>
          <a:xfrm>
            <a:off x="17911991" y="7553738"/>
            <a:ext cx="3634007" cy="69306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BLR cloud model</a:t>
            </a:r>
          </a:p>
        </p:txBody>
      </p:sp>
      <p:sp>
        <p:nvSpPr>
          <p:cNvPr id="574" name="TextBox 13"/>
          <p:cNvSpPr txBox="1"/>
          <p:nvPr/>
        </p:nvSpPr>
        <p:spPr>
          <a:xfrm>
            <a:off x="648029" y="5829329"/>
            <a:ext cx="10451043" cy="2090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3.6 hrs integration over 2 months.</a:t>
            </a:r>
          </a:p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Due to (1+z) time dilation, RM would require ~6 years of monitoring to measure a time lag.</a:t>
            </a:r>
          </a:p>
        </p:txBody>
      </p:sp>
      <p:sp>
        <p:nvSpPr>
          <p:cNvPr id="575" name="Rounded Rectangle 14"/>
          <p:cNvSpPr/>
          <p:nvPr/>
        </p:nvSpPr>
        <p:spPr>
          <a:xfrm>
            <a:off x="430170" y="5597707"/>
            <a:ext cx="10760344" cy="2672087"/>
          </a:xfrm>
          <a:prstGeom prst="roundRect">
            <a:avLst>
              <a:gd name="adj" fmla="val 16667"/>
            </a:avLst>
          </a:prstGeom>
          <a:ln w="38100">
            <a:solidFill>
              <a:srgbClr val="249C24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76" name="Rectangle 15"/>
          <p:cNvSpPr txBox="1"/>
          <p:nvPr/>
        </p:nvSpPr>
        <p:spPr>
          <a:xfrm>
            <a:off x="648032" y="9195330"/>
            <a:ext cx="9307640" cy="3161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R</a:t>
            </a:r>
            <a:r>
              <a:rPr baseline="-15500"/>
              <a:t>BLR</a:t>
            </a:r>
            <a:r>
              <a:t> ~ 40 µas (0.34pc)</a:t>
            </a:r>
          </a:p>
          <a:p>
            <a:pPr lvl="1" defTabSz="1828800">
              <a:lnSpc>
                <a:spcPct val="100000"/>
              </a:lnSpc>
              <a:spcBef>
                <a:spcPts val="1200"/>
              </a:spcBef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factor ~2.5 smaller than R-L relation </a:t>
            </a:r>
          </a:p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Log M</a:t>
            </a:r>
            <a:r>
              <a:rPr baseline="-15500"/>
              <a:t>BH</a:t>
            </a:r>
            <a:r>
              <a:t> = 8.5 +/- 0.2 M</a:t>
            </a:r>
            <a:r>
              <a:rPr baseline="-15500"/>
              <a:t>sun</a:t>
            </a:r>
            <a:r>
              <a:t> </a:t>
            </a:r>
          </a:p>
          <a:p>
            <a:pPr marL="685800" indent="-685800" defTabSz="1828800">
              <a:lnSpc>
                <a:spcPct val="100000"/>
              </a:lnSpc>
              <a:spcBef>
                <a:spcPts val="1200"/>
              </a:spcBef>
              <a:buSzPct val="100000"/>
              <a:buFont typeface="Arial"/>
              <a:buChar char="•"/>
              <a:defRPr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L</a:t>
            </a:r>
            <a:r>
              <a:rPr baseline="-15500"/>
              <a:t>bol</a:t>
            </a:r>
            <a:r>
              <a:t>/L</a:t>
            </a:r>
            <a:r>
              <a:rPr baseline="-15500"/>
              <a:t>Edd</a:t>
            </a:r>
            <a:r>
              <a:t> = 7 - 20</a:t>
            </a:r>
          </a:p>
        </p:txBody>
      </p:sp>
      <p:sp>
        <p:nvSpPr>
          <p:cNvPr id="577" name="Rounded Rectangle 16"/>
          <p:cNvSpPr/>
          <p:nvPr/>
        </p:nvSpPr>
        <p:spPr>
          <a:xfrm>
            <a:off x="430170" y="9013021"/>
            <a:ext cx="8975088" cy="3499401"/>
          </a:xfrm>
          <a:prstGeom prst="roundRect">
            <a:avLst>
              <a:gd name="adj" fmla="val 16667"/>
            </a:avLst>
          </a:prstGeom>
          <a:ln w="38100">
            <a:solidFill>
              <a:srgbClr val="249C24"/>
            </a:solidFill>
            <a:miter/>
          </a:ln>
        </p:spPr>
        <p:txBody>
          <a:bodyPr tIns="91439" bIns="91439" anchor="ctr"/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 sz="36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78" name="Courtesy of R. Davies"/>
          <p:cNvSpPr txBox="1"/>
          <p:nvPr/>
        </p:nvSpPr>
        <p:spPr>
          <a:xfrm>
            <a:off x="17573297" y="12979669"/>
            <a:ext cx="6029860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Courtesy of R. Davies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Text Box 4"/>
          <p:cNvSpPr txBox="1"/>
          <p:nvPr/>
        </p:nvSpPr>
        <p:spPr>
          <a:xfrm>
            <a:off x="379440" y="288000"/>
            <a:ext cx="20087632" cy="894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F03C00"/>
                </a:solidFill>
                <a:effectLst>
                  <a:outerShdw sx="100000" sy="100000" kx="0" ky="0" algn="b" rotWithShape="0" blurRad="38100" dist="38100" dir="2700000">
                    <a:srgbClr val="C0C0C0"/>
                  </a:outerShdw>
                </a:effectLst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Host Galaxy Properties of z~2 QSOs observed with GRAVITY</a:t>
            </a:r>
          </a:p>
        </p:txBody>
      </p:sp>
      <p:pic>
        <p:nvPicPr>
          <p:cNvPr id="581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7404" y="2825144"/>
            <a:ext cx="5609395" cy="10602855"/>
          </a:xfrm>
          <a:prstGeom prst="rect">
            <a:avLst/>
          </a:prstGeom>
          <a:ln w="12700">
            <a:miter lim="400000"/>
          </a:ln>
        </p:spPr>
      </p:pic>
      <p:sp>
        <p:nvSpPr>
          <p:cNvPr id="582" name="J0023-3350"/>
          <p:cNvSpPr txBox="1"/>
          <p:nvPr/>
        </p:nvSpPr>
        <p:spPr>
          <a:xfrm>
            <a:off x="2231571" y="3005821"/>
            <a:ext cx="2593183" cy="713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FFF2C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J0023-3350</a:t>
            </a:r>
          </a:p>
        </p:txBody>
      </p:sp>
      <p:sp>
        <p:nvSpPr>
          <p:cNvPr id="583" name="TextBox 7"/>
          <p:cNvSpPr txBox="1"/>
          <p:nvPr/>
        </p:nvSpPr>
        <p:spPr>
          <a:xfrm>
            <a:off x="1753985" y="1545520"/>
            <a:ext cx="10300019" cy="69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64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CO3-2 &amp; CO4-3 detections with ALMA or NOEMA</a:t>
            </a:r>
          </a:p>
        </p:txBody>
      </p:sp>
      <p:pic>
        <p:nvPicPr>
          <p:cNvPr id="584" name="mbh_mstar_relation_wG+qsos_forFrank.pdf" descr="mbh_mstar_relation_wG+qsos_forFrank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32811" y="2825144"/>
            <a:ext cx="13719616" cy="10602855"/>
          </a:xfrm>
          <a:prstGeom prst="rect">
            <a:avLst/>
          </a:prstGeom>
          <a:ln w="12700">
            <a:miter lim="400000"/>
          </a:ln>
        </p:spPr>
      </p:pic>
      <p:sp>
        <p:nvSpPr>
          <p:cNvPr id="585" name="Courtesy of R. Davies"/>
          <p:cNvSpPr txBox="1"/>
          <p:nvPr/>
        </p:nvSpPr>
        <p:spPr>
          <a:xfrm>
            <a:off x="17573297" y="12979669"/>
            <a:ext cx="6029860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Courtesy of R. Davies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8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88" name="New multi-messenger astrophysics:  i) search for GRB/e.m. counterparts of GW  events (NS-NS merging)"/>
          <p:cNvSpPr txBox="1"/>
          <p:nvPr>
            <p:ph type="title" idx="4294967295"/>
          </p:nvPr>
        </p:nvSpPr>
        <p:spPr>
          <a:xfrm>
            <a:off x="1563436" y="1694472"/>
            <a:ext cx="9608558" cy="1564815"/>
          </a:xfrm>
          <a:prstGeom prst="rect">
            <a:avLst/>
          </a:prstGeom>
        </p:spPr>
        <p:txBody>
          <a:bodyPr lIns="91439" tIns="91439" rIns="91439" bIns="91439"/>
          <a:lstStyle/>
          <a:p>
            <a:pPr defTabSz="1810511">
              <a:lnSpc>
                <a:spcPct val="90000"/>
              </a:lnSpc>
              <a:defRPr spc="0" sz="3762">
                <a:solidFill>
                  <a:srgbClr val="FFFFFF"/>
                </a:solidFill>
                <a:latin typeface="Titillium Bd"/>
                <a:ea typeface="Titillium Bd"/>
                <a:cs typeface="Titillium Bd"/>
                <a:sym typeface="Titillium Bd"/>
              </a:defRPr>
            </a:pPr>
            <a:r>
              <a:t>New multi-messenger astrophysics: </a:t>
            </a:r>
            <a:br/>
            <a:r>
              <a:rPr sz="3168"/>
              <a:t>i) search for GRB/e.m. counterparts of GW </a:t>
            </a:r>
            <a:br>
              <a:rPr sz="3168"/>
            </a:br>
            <a:r>
              <a:rPr sz="3168"/>
              <a:t>events (NS-NS merging)</a:t>
            </a:r>
          </a:p>
        </p:txBody>
      </p:sp>
      <p:pic>
        <p:nvPicPr>
          <p:cNvPr id="589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1744" y="3558933"/>
            <a:ext cx="7986318" cy="8653530"/>
          </a:xfrm>
          <a:prstGeom prst="rect">
            <a:avLst/>
          </a:prstGeom>
          <a:ln w="12700">
            <a:miter lim="400000"/>
          </a:ln>
        </p:spPr>
      </p:pic>
      <p:sp>
        <p:nvSpPr>
          <p:cNvPr id="590" name="TextBox 2"/>
          <p:cNvSpPr txBox="1"/>
          <p:nvPr/>
        </p:nvSpPr>
        <p:spPr>
          <a:xfrm>
            <a:off x="1745087" y="12753181"/>
            <a:ext cx="5216030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101600" tIns="101600" rIns="101600" bIns="101600" anchor="ctr">
            <a:spAutoFit/>
          </a:bodyPr>
          <a:lstStyle>
            <a:lvl1pPr algn="ctr" defTabSz="11684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0070C0"/>
                </a:solidFill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pPr/>
            <a:r>
              <a:t>Abbott et al., ‘17, ApJL  </a:t>
            </a:r>
          </a:p>
        </p:txBody>
      </p:sp>
      <p:sp>
        <p:nvSpPr>
          <p:cNvPr id="591" name="Slide Number Placeholder 3"/>
          <p:cNvSpPr txBox="1"/>
          <p:nvPr/>
        </p:nvSpPr>
        <p:spPr>
          <a:xfrm>
            <a:off x="11831148" y="13900689"/>
            <a:ext cx="536957" cy="490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normAutofit fontScale="100000" lnSpcReduction="0"/>
          </a:bodyPr>
          <a:lstStyle>
            <a:lvl1pPr defTabSz="1828800">
              <a:lnSpc>
                <a:spcPct val="72000"/>
              </a:lnSpc>
              <a:spcBef>
                <a:spcPts val="2000"/>
              </a:spcBef>
              <a:defRPr sz="2400">
                <a:solidFill>
                  <a:srgbClr val="174F86"/>
                </a:solidFill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fld id="{86CB4B4D-7CA3-9044-876B-883B54F8677D}" type="slidenum"/>
          </a:p>
        </p:txBody>
      </p:sp>
      <p:pic>
        <p:nvPicPr>
          <p:cNvPr id="59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923319" y="4078587"/>
            <a:ext cx="7174222" cy="4951359"/>
          </a:xfrm>
          <a:prstGeom prst="rect">
            <a:avLst/>
          </a:prstGeom>
          <a:ln w="12700">
            <a:miter lim="400000"/>
          </a:ln>
        </p:spPr>
      </p:pic>
      <p:sp>
        <p:nvSpPr>
          <p:cNvPr id="593" name="Kilonova: tellurium detection in GRB 230307A"/>
          <p:cNvSpPr txBox="1"/>
          <p:nvPr/>
        </p:nvSpPr>
        <p:spPr>
          <a:xfrm>
            <a:off x="13409449" y="2349380"/>
            <a:ext cx="8759746" cy="1390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4400">
                <a:solidFill>
                  <a:srgbClr val="FFFB00"/>
                </a:solidFill>
              </a:defRPr>
            </a:lvl1pPr>
          </a:lstStyle>
          <a:p>
            <a:pPr/>
            <a:r>
              <a:t>Kilonova: tellurium detection in GRB 230307A</a:t>
            </a:r>
          </a:p>
        </p:txBody>
      </p:sp>
      <p:sp>
        <p:nvSpPr>
          <p:cNvPr id="594" name="Gillanders and Smart 24"/>
          <p:cNvSpPr txBox="1"/>
          <p:nvPr/>
        </p:nvSpPr>
        <p:spPr>
          <a:xfrm>
            <a:off x="14669744" y="9369120"/>
            <a:ext cx="4200526" cy="548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000"/>
            </a:lvl1pPr>
          </a:lstStyle>
          <a:p>
            <a:pPr/>
            <a:r>
              <a:t>Gillanders and Smart 24</a:t>
            </a:r>
          </a:p>
        </p:txBody>
      </p:sp>
      <p:sp>
        <p:nvSpPr>
          <p:cNvPr id="595" name="Multimessenger astronomy"/>
          <p:cNvSpPr txBox="1"/>
          <p:nvPr/>
        </p:nvSpPr>
        <p:spPr>
          <a:xfrm>
            <a:off x="8054488" y="275671"/>
            <a:ext cx="8969170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5100"/>
            </a:lvl1pPr>
          </a:lstStyle>
          <a:p>
            <a:pPr/>
            <a:r>
              <a:t>Multimessenger astronomy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98" name="LISA_measuring_gravitational_waves_pillars.png" descr="LISA_measuring_gravitational_waves_pillars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3422" y="1410966"/>
            <a:ext cx="13095588" cy="7366269"/>
          </a:xfrm>
          <a:prstGeom prst="rect">
            <a:avLst/>
          </a:prstGeom>
          <a:ln w="12700">
            <a:miter lim="400000"/>
          </a:ln>
        </p:spPr>
      </p:pic>
      <p:sp>
        <p:nvSpPr>
          <p:cNvPr id="599" name="LISA will detect:…"/>
          <p:cNvSpPr txBox="1"/>
          <p:nvPr/>
        </p:nvSpPr>
        <p:spPr>
          <a:xfrm>
            <a:off x="14560145" y="686393"/>
            <a:ext cx="9115125" cy="7067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LISA will detect:</a:t>
            </a:r>
          </a:p>
          <a:p>
            <a:pPr marL="609600" indent="-609600">
              <a:buSzPct val="123000"/>
              <a:buChar char="-"/>
            </a:pPr>
            <a:r>
              <a:t>WD merging in the MW</a:t>
            </a:r>
          </a:p>
          <a:p>
            <a:pPr marL="609600" indent="-609600">
              <a:buSzPct val="123000"/>
              <a:buChar char="-"/>
            </a:pPr>
            <a:r>
              <a:t>IMBH (</a:t>
            </a:r>
            <a14:m>
              <m:oMath>
                <m:sSup>
                  <m:e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10</m:t>
                    </m:r>
                  </m:e>
                  <m:sup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5</m:t>
                    </m:r>
                  </m:sup>
                </m:sSup>
                <m:r>
                  <a:rPr xmlns:a="http://schemas.openxmlformats.org/drawingml/2006/main" sz="5750" i="1">
                    <a:solidFill>
                      <a:srgbClr val="FEFFFF"/>
                    </a:solidFill>
                    <a:latin typeface="Cambria Math" panose="02040503050406030204" pitchFamily="18" charset="0"/>
                  </a:rPr>
                  <m:t>-</m:t>
                </m:r>
                <m:sSup>
                  <m:e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10</m:t>
                    </m:r>
                  </m:e>
                  <m:sup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7</m:t>
                    </m:r>
                  </m:sup>
                </m:sSup>
                <m:sSub>
                  <m:e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M</m:t>
                    </m:r>
                  </m:e>
                  <m:sub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⊙</m:t>
                    </m:r>
                  </m:sub>
                </m:sSub>
              </m:oMath>
            </a14:m>
            <a:r>
              <a:t>) merging </a:t>
            </a:r>
          </a:p>
          <a:p>
            <a:pPr marL="609600" indent="-609600">
              <a:buSzPct val="123000"/>
              <a:buChar char="-"/>
            </a:pPr>
            <a:r>
              <a:t>spiralling BH pairs (alerts)</a:t>
            </a:r>
          </a:p>
          <a:p>
            <a:pPr marL="609600" indent="-609600">
              <a:buSzPct val="123000"/>
              <a:buChar char="-"/>
            </a:pPr>
            <a:r>
              <a:t>primordial GW?</a:t>
            </a:r>
          </a:p>
          <a:p>
            <a:pPr/>
            <a:r>
              <a:t>Thousands of detections/yr</a:t>
            </a:r>
          </a:p>
        </p:txBody>
      </p:sp>
      <p:sp>
        <p:nvSpPr>
          <p:cNvPr id="600" name="Launch date: 2035"/>
          <p:cNvSpPr txBox="1"/>
          <p:nvPr/>
        </p:nvSpPr>
        <p:spPr>
          <a:xfrm>
            <a:off x="14746644" y="9570991"/>
            <a:ext cx="5197145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Launch date: 2035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0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1072" y="8848800"/>
            <a:ext cx="9899419" cy="3244281"/>
          </a:xfrm>
          <a:prstGeom prst="rect">
            <a:avLst/>
          </a:prstGeom>
          <a:ln w="50800">
            <a:solidFill>
              <a:srgbClr val="FF0000"/>
            </a:solidFill>
          </a:ln>
          <a:effectLst>
            <a:outerShdw sx="100000" sy="100000" kx="0" ky="0" algn="b" rotWithShape="0" blurRad="101600" dist="76200" dir="8100000">
              <a:srgbClr val="000000">
                <a:alpha val="40000"/>
              </a:srgbClr>
            </a:outerShdw>
          </a:effectLst>
        </p:spPr>
      </p:pic>
      <p:pic>
        <p:nvPicPr>
          <p:cNvPr id="60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173886" y="8833042"/>
            <a:ext cx="7959575" cy="3356033"/>
          </a:xfrm>
          <a:prstGeom prst="rect">
            <a:avLst/>
          </a:prstGeom>
          <a:ln w="50800">
            <a:solidFill>
              <a:srgbClr val="FF0000"/>
            </a:solidFill>
          </a:ln>
          <a:effectLst>
            <a:outerShdw sx="100000" sy="100000" kx="0" ky="0" algn="b" rotWithShape="0" blurRad="101600" dist="76200" dir="2700000">
              <a:srgbClr val="000000">
                <a:alpha val="40000"/>
              </a:srgbClr>
            </a:outerShdw>
          </a:effectLst>
        </p:spPr>
      </p:pic>
      <p:sp>
        <p:nvSpPr>
          <p:cNvPr id="605" name="TextBox 5"/>
          <p:cNvSpPr txBox="1"/>
          <p:nvPr/>
        </p:nvSpPr>
        <p:spPr>
          <a:xfrm>
            <a:off x="3820553" y="1883900"/>
            <a:ext cx="19811999" cy="347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/>
          <a:p>
            <a:pPr lvl="1" marL="1545324" indent="-1143000" defTabSz="1168400">
              <a:lnSpc>
                <a:spcPct val="100000"/>
              </a:lnSpc>
              <a:spcBef>
                <a:spcPts val="0"/>
              </a:spcBef>
              <a:buSzPct val="100000"/>
              <a:buChar char="➢"/>
              <a:defRPr sz="4000">
                <a:solidFill>
                  <a:srgbClr val="2F5597"/>
                </a:solidFill>
                <a:latin typeface="Tw Cen MT"/>
                <a:ea typeface="Tw Cen MT"/>
                <a:cs typeface="Tw Cen MT"/>
                <a:sym typeface="Tw Cen MT"/>
              </a:defRPr>
            </a:pPr>
            <a:r>
              <a:t>ERIC Infrastructure (one of the biggest in EU) started in January ’25</a:t>
            </a:r>
          </a:p>
          <a:p>
            <a:pPr lvl="1" marL="1545324" indent="-1143000" defTabSz="1168400">
              <a:lnSpc>
                <a:spcPct val="100000"/>
              </a:lnSpc>
              <a:spcBef>
                <a:spcPts val="0"/>
              </a:spcBef>
              <a:buSzPct val="100000"/>
              <a:buChar char="➢"/>
              <a:defRPr sz="4000">
                <a:solidFill>
                  <a:srgbClr val="2F5597"/>
                </a:solidFill>
                <a:latin typeface="Tw Cen MT"/>
                <a:ea typeface="Tw Cen MT"/>
                <a:cs typeface="Tw Cen MT"/>
                <a:sym typeface="Tw Cen MT"/>
              </a:defRPr>
            </a:pPr>
            <a:r>
              <a:t>Italy’s contribution second only to DE, first ERIC with HQ in Italy </a:t>
            </a:r>
          </a:p>
          <a:p>
            <a:pPr lvl="1" marL="1545324" indent="-1143000" defTabSz="1168400">
              <a:lnSpc>
                <a:spcPct val="100000"/>
              </a:lnSpc>
              <a:spcBef>
                <a:spcPts val="0"/>
              </a:spcBef>
              <a:buSzPct val="100000"/>
              <a:buChar char="➢"/>
              <a:defRPr sz="4000">
                <a:solidFill>
                  <a:srgbClr val="2F5597"/>
                </a:solidFill>
                <a:latin typeface="Tw Cen MT"/>
                <a:ea typeface="Tw Cen MT"/>
                <a:cs typeface="Tw Cen MT"/>
                <a:sym typeface="Tw Cen MT"/>
              </a:defRPr>
            </a:pPr>
            <a:r>
              <a:t>2 observing sites (North and South hemispheres):</a:t>
            </a:r>
          </a:p>
          <a:p>
            <a:pPr lvl="3" defTabSz="11684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F5597"/>
                </a:solidFill>
                <a:latin typeface="Tw Cen MT"/>
                <a:ea typeface="Tw Cen MT"/>
                <a:cs typeface="Tw Cen MT"/>
                <a:sym typeface="Tw Cen MT"/>
              </a:defRPr>
            </a:pPr>
            <a:r>
              <a:t>a) CTAO-N (La Palma, Canary Islands): </a:t>
            </a:r>
            <a:r>
              <a:rPr>
                <a:solidFill>
                  <a:srgbClr val="FF0000"/>
                </a:solidFill>
              </a:rPr>
              <a:t>4 LSTs + 9 MSTs </a:t>
            </a:r>
            <a:r>
              <a:t>(NB: ASTRI MA in nearby Tenerife with </a:t>
            </a:r>
            <a:r>
              <a:rPr>
                <a:solidFill>
                  <a:srgbClr val="FF0000"/>
                </a:solidFill>
              </a:rPr>
              <a:t>9 ASTRI-tel (~SSTs)</a:t>
            </a:r>
            <a:r>
              <a:t>)</a:t>
            </a:r>
          </a:p>
          <a:p>
            <a:pPr lvl="3" defTabSz="11684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2F5597"/>
                </a:solidFill>
                <a:latin typeface="Tw Cen MT"/>
                <a:ea typeface="Tw Cen MT"/>
                <a:cs typeface="Tw Cen MT"/>
                <a:sym typeface="Tw Cen MT"/>
              </a:defRPr>
            </a:pPr>
            <a:r>
              <a:t>b) CTAO-S (Chile, Paranal): </a:t>
            </a:r>
            <a:r>
              <a:rPr>
                <a:solidFill>
                  <a:srgbClr val="FF0000"/>
                </a:solidFill>
              </a:rPr>
              <a:t>14 MSTs + 37 SSTs </a:t>
            </a:r>
          </a:p>
        </p:txBody>
      </p:sp>
      <p:sp>
        <p:nvSpPr>
          <p:cNvPr id="606" name="TextBox 6"/>
          <p:cNvSpPr txBox="1"/>
          <p:nvPr/>
        </p:nvSpPr>
        <p:spPr>
          <a:xfrm>
            <a:off x="9884514" y="7145591"/>
            <a:ext cx="9844921" cy="693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+ 2LST-S and 5 SST with CTA+!! (PNRR project)</a:t>
            </a:r>
          </a:p>
        </p:txBody>
      </p:sp>
      <p:sp>
        <p:nvSpPr>
          <p:cNvPr id="607" name="Title 1"/>
          <p:cNvSpPr txBox="1"/>
          <p:nvPr/>
        </p:nvSpPr>
        <p:spPr>
          <a:xfrm>
            <a:off x="-737990" y="603901"/>
            <a:ext cx="13604529" cy="1218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normAutofit fontScale="100000" lnSpcReduction="0"/>
          </a:bodyPr>
          <a:lstStyle/>
          <a:p>
            <a:pPr algn="ctr" defTabSz="616126">
              <a:lnSpc>
                <a:spcPct val="100000"/>
              </a:lnSpc>
              <a:spcBef>
                <a:spcPts val="0"/>
              </a:spcBef>
              <a:defRPr sz="4600">
                <a:solidFill>
                  <a:srgbClr val="000000"/>
                </a:solidFill>
                <a:latin typeface="Tw Cen MT"/>
                <a:ea typeface="Tw Cen MT"/>
                <a:cs typeface="Tw Cen MT"/>
                <a:sym typeface="Tw Cen MT"/>
              </a:defRPr>
            </a:pPr>
            <a:r>
              <a:t>The CTAO Observatory (</a:t>
            </a:r>
            <a:r>
              <a:rPr sz="3400"/>
              <a:t>+</a:t>
            </a:r>
            <a:r>
              <a:t> CTA</a:t>
            </a:r>
            <a:r>
              <a:rPr sz="3400"/>
              <a:t>+</a:t>
            </a:r>
            <a:r>
              <a:t>) in a nutshell:</a:t>
            </a:r>
          </a:p>
        </p:txBody>
      </p:sp>
      <p:pic>
        <p:nvPicPr>
          <p:cNvPr id="608" name="Picture 3" descr="Picture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0646454" y="11350705"/>
            <a:ext cx="3457545" cy="1944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609" name="Picture 14" descr="Picture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205" y="5865669"/>
            <a:ext cx="4274767" cy="2228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610" name="Picture 15" descr="Picture 1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983028" y="7381946"/>
            <a:ext cx="4274767" cy="2228725"/>
          </a:xfrm>
          <a:prstGeom prst="rect">
            <a:avLst/>
          </a:prstGeom>
          <a:ln w="12700">
            <a:miter lim="400000"/>
          </a:ln>
        </p:spPr>
      </p:pic>
      <p:sp>
        <p:nvSpPr>
          <p:cNvPr id="611" name="Straight Connector 17"/>
          <p:cNvSpPr/>
          <p:nvPr/>
        </p:nvSpPr>
        <p:spPr>
          <a:xfrm>
            <a:off x="19133460" y="8824144"/>
            <a:ext cx="1777819" cy="304867"/>
          </a:xfrm>
          <a:prstGeom prst="line">
            <a:avLst/>
          </a:prstGeom>
          <a:ln w="38100">
            <a:solidFill>
              <a:srgbClr val="FF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12" name="Straight Connector 20"/>
          <p:cNvSpPr/>
          <p:nvPr/>
        </p:nvSpPr>
        <p:spPr>
          <a:xfrm flipV="1">
            <a:off x="19133460" y="9141901"/>
            <a:ext cx="1777819" cy="3047173"/>
          </a:xfrm>
          <a:prstGeom prst="line">
            <a:avLst/>
          </a:prstGeom>
          <a:ln w="38100">
            <a:solidFill>
              <a:srgbClr val="FF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13" name="Straight Connector 25"/>
          <p:cNvSpPr/>
          <p:nvPr/>
        </p:nvSpPr>
        <p:spPr>
          <a:xfrm flipV="1">
            <a:off x="441030" y="6764108"/>
            <a:ext cx="1327142" cy="2060035"/>
          </a:xfrm>
          <a:prstGeom prst="line">
            <a:avLst/>
          </a:prstGeom>
          <a:ln w="38100">
            <a:solidFill>
              <a:srgbClr val="FF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14" name="Straight Connector 29"/>
          <p:cNvSpPr/>
          <p:nvPr/>
        </p:nvSpPr>
        <p:spPr>
          <a:xfrm flipH="1" flipV="1">
            <a:off x="1768171" y="6730459"/>
            <a:ext cx="8592207" cy="2090255"/>
          </a:xfrm>
          <a:prstGeom prst="line">
            <a:avLst/>
          </a:prstGeom>
          <a:ln w="38100">
            <a:solidFill>
              <a:srgbClr val="FF0000"/>
            </a:solidFill>
            <a:miter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15" name="TextBox 31"/>
          <p:cNvSpPr txBox="1"/>
          <p:nvPr/>
        </p:nvSpPr>
        <p:spPr>
          <a:xfrm>
            <a:off x="276940" y="5173245"/>
            <a:ext cx="3655611" cy="640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CTAO-N (La Palma)</a:t>
            </a:r>
          </a:p>
        </p:txBody>
      </p:sp>
      <p:sp>
        <p:nvSpPr>
          <p:cNvPr id="616" name="TextBox 32"/>
          <p:cNvSpPr txBox="1"/>
          <p:nvPr/>
        </p:nvSpPr>
        <p:spPr>
          <a:xfrm>
            <a:off x="21209314" y="6701114"/>
            <a:ext cx="2602578" cy="640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CTAO-S (Cile)</a:t>
            </a:r>
          </a:p>
        </p:txBody>
      </p:sp>
      <p:sp>
        <p:nvSpPr>
          <p:cNvPr id="617" name="Courtesy of M. Cappi"/>
          <p:cNvSpPr txBox="1"/>
          <p:nvPr/>
        </p:nvSpPr>
        <p:spPr>
          <a:xfrm>
            <a:off x="284821" y="12847486"/>
            <a:ext cx="4457701" cy="63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>
                <a:solidFill>
                  <a:srgbClr val="000000"/>
                </a:solidFill>
              </a:defRPr>
            </a:lvl1pPr>
          </a:lstStyle>
          <a:p>
            <a:pPr/>
            <a:r>
              <a:t>Courtesy of M. Cappi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0" name="TextBox 5"/>
          <p:cNvSpPr txBox="1"/>
          <p:nvPr/>
        </p:nvSpPr>
        <p:spPr>
          <a:xfrm>
            <a:off x="177800" y="2080697"/>
            <a:ext cx="24206200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>
            <a:lvl1pPr defTabSz="1168400">
              <a:lnSpc>
                <a:spcPct val="100000"/>
              </a:lnSpc>
              <a:spcBef>
                <a:spcPts val="0"/>
              </a:spcBef>
              <a:defRPr>
                <a:solidFill>
                  <a:srgbClr val="000000"/>
                </a:solidFill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pPr/>
            <a:r>
              <a:t>The ASTRI-MA/CTAO Projects: The New Italian/Open Observatories in the TeV energy range</a:t>
            </a:r>
          </a:p>
        </p:txBody>
      </p:sp>
      <p:pic>
        <p:nvPicPr>
          <p:cNvPr id="621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91258" y="2984417"/>
            <a:ext cx="10335337" cy="7783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62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1263" y="2984419"/>
            <a:ext cx="12185376" cy="7783799"/>
          </a:xfrm>
          <a:prstGeom prst="rect">
            <a:avLst/>
          </a:prstGeom>
          <a:ln w="12700">
            <a:miter lim="400000"/>
          </a:ln>
        </p:spPr>
      </p:pic>
      <p:sp>
        <p:nvSpPr>
          <p:cNvPr id="623" name="TextBox 9"/>
          <p:cNvSpPr txBox="1"/>
          <p:nvPr/>
        </p:nvSpPr>
        <p:spPr>
          <a:xfrm>
            <a:off x="1841352" y="11157765"/>
            <a:ext cx="21227196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/>
          <a:p>
            <a:pPr algn="ctr" defTabSz="1168400">
              <a:lnSpc>
                <a:spcPct val="100000"/>
              </a:lnSpc>
              <a:spcBef>
                <a:spcPts val="0"/>
              </a:spcBef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t>ASTRI-MA and CTAO w</a:t>
            </a:r>
            <a:r>
              <a:t>ill revolutionise the TeV science and community, </a:t>
            </a:r>
          </a:p>
          <a:p>
            <a:pPr algn="ctr" defTabSz="1168400">
              <a:lnSpc>
                <a:spcPct val="100000"/>
              </a:lnSpc>
              <a:spcBef>
                <a:spcPts val="0"/>
              </a:spcBef>
              <a:defRPr>
                <a:latin typeface="Tw Cen MT"/>
                <a:ea typeface="Tw Cen MT"/>
                <a:cs typeface="Tw Cen MT"/>
                <a:sym typeface="Tw Cen MT"/>
              </a:defRPr>
            </a:pPr>
            <a:r>
              <a:t>and expect the unexpected!</a:t>
            </a:r>
          </a:p>
        </p:txBody>
      </p:sp>
      <p:sp>
        <p:nvSpPr>
          <p:cNvPr id="624" name="TextBox 5"/>
          <p:cNvSpPr txBox="1"/>
          <p:nvPr/>
        </p:nvSpPr>
        <p:spPr>
          <a:xfrm>
            <a:off x="617547" y="831167"/>
            <a:ext cx="2420620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>
            <a:lvl1pPr defTabSz="1168400">
              <a:lnSpc>
                <a:spcPct val="100000"/>
              </a:lnSpc>
              <a:spcBef>
                <a:spcPts val="0"/>
              </a:spcBef>
              <a:defRPr>
                <a:latin typeface="Tw Cen MT"/>
                <a:ea typeface="Tw Cen MT"/>
                <a:cs typeface="Tw Cen MT"/>
                <a:sym typeface="Tw Cen MT"/>
              </a:defRPr>
            </a:lvl1pPr>
          </a:lstStyle>
          <a:p>
            <a:pPr/>
            <a:r>
              <a:t>The ASTRI-MA/CTAO Projects: The New Italian/Open Observatories in the TeV energy range</a:t>
            </a:r>
          </a:p>
        </p:txBody>
      </p:sp>
      <p:sp>
        <p:nvSpPr>
          <p:cNvPr id="625" name="Courtesy of M. Cappi"/>
          <p:cNvSpPr txBox="1"/>
          <p:nvPr/>
        </p:nvSpPr>
        <p:spPr>
          <a:xfrm>
            <a:off x="18715611" y="12606719"/>
            <a:ext cx="4457701" cy="634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/>
            </a:lvl1pPr>
          </a:lstStyle>
          <a:p>
            <a:pPr/>
            <a:r>
              <a:t>Courtesy of M. Cappi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28" name="Resolution   scales like   …"/>
          <p:cNvSpPr txBox="1"/>
          <p:nvPr/>
        </p:nvSpPr>
        <p:spPr>
          <a:xfrm>
            <a:off x="5847950" y="709643"/>
            <a:ext cx="11120759" cy="1692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Resolution </a:t>
            </a:r>
            <a14:m>
              <m:oMath>
                <m:r>
                  <m:rPr>
                    <m:sty m:val="p"/>
                  </m:rPr>
                  <a:rPr xmlns:a="http://schemas.openxmlformats.org/drawingml/2006/main" sz="5750" i="1">
                    <a:solidFill>
                      <a:srgbClr val="FEFFFF"/>
                    </a:solidFill>
                    <a:latin typeface="Cambria Math" panose="02040503050406030204" pitchFamily="18" charset="0"/>
                  </a:rPr>
                  <m:t>Θ</m:t>
                </m:r>
              </m:oMath>
            </a14:m>
            <a:r>
              <a:t> scales like  </a:t>
            </a:r>
            <a14:m>
              <m:oMath>
                <m:r>
                  <m:rPr>
                    <m:sty m:val="p"/>
                  </m:rPr>
                  <a:rPr xmlns:a="http://schemas.openxmlformats.org/drawingml/2006/main" sz="5750" i="1">
                    <a:solidFill>
                      <a:srgbClr val="FEFFFF"/>
                    </a:solidFill>
                    <a:latin typeface="Cambria Math" panose="02040503050406030204" pitchFamily="18" charset="0"/>
                  </a:rPr>
                  <m:t>Θ</m:t>
                </m:r>
                <m:r>
                  <a:rPr xmlns:a="http://schemas.openxmlformats.org/drawingml/2006/main" sz="5750" i="1">
                    <a:solidFill>
                      <a:srgbClr val="FEFFFF"/>
                    </a:solidFill>
                    <a:latin typeface="Cambria Math" panose="02040503050406030204" pitchFamily="18" charset="0"/>
                  </a:rPr>
                  <m:t>=</m:t>
                </m:r>
                <m:r>
                  <a:rPr xmlns:a="http://schemas.openxmlformats.org/drawingml/2006/main" sz="5750" i="1">
                    <a:solidFill>
                      <a:srgbClr val="FEFFFF"/>
                    </a:solidFill>
                    <a:latin typeface="Cambria Math" panose="02040503050406030204" pitchFamily="18" charset="0"/>
                  </a:rPr>
                  <m:t>1.22</m:t>
                </m:r>
                <m:f>
                  <m:fPr>
                    <m:ctrlP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</m:ctrlPr>
                    <m:type m:val="bar"/>
                  </m:fPr>
                  <m:num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λ</m:t>
                    </m:r>
                  </m:num>
                  <m:den>
                    <m:r>
                      <a:rPr xmlns:a="http://schemas.openxmlformats.org/drawingml/2006/main" sz="5750" i="1">
                        <a:solidFill>
                          <a:srgbClr val="FEFFFF"/>
                        </a:solidFill>
                        <a:latin typeface="Cambria Math" panose="02040503050406030204" pitchFamily="18" charset="0"/>
                      </a:rPr>
                      <m:t>D</m:t>
                    </m:r>
                  </m:den>
                </m:f>
              </m:oMath>
            </a14:m>
            <a:r>
              <a:t>…</a:t>
            </a:r>
          </a:p>
        </p:txBody>
      </p:sp>
      <p:sp>
        <p:nvSpPr>
          <p:cNvPr id="629" name="….making a 8m in the V band equivalent to a 40m in K…"/>
          <p:cNvSpPr txBox="1"/>
          <p:nvPr/>
        </p:nvSpPr>
        <p:spPr>
          <a:xfrm>
            <a:off x="3467832" y="3123434"/>
            <a:ext cx="15542057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….making a 8m in the V band equivalent to a 40m in K…</a:t>
            </a:r>
          </a:p>
        </p:txBody>
      </p:sp>
      <p:grpSp>
        <p:nvGrpSpPr>
          <p:cNvPr id="633" name="Group"/>
          <p:cNvGrpSpPr/>
          <p:nvPr/>
        </p:nvGrpSpPr>
        <p:grpSpPr>
          <a:xfrm>
            <a:off x="1025603" y="5015073"/>
            <a:ext cx="21378131" cy="8014946"/>
            <a:chOff x="0" y="0"/>
            <a:chExt cx="21378128" cy="8014944"/>
          </a:xfrm>
        </p:grpSpPr>
        <p:pic>
          <p:nvPicPr>
            <p:cNvPr id="630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42797" t="0" r="0" b="0"/>
            <a:stretch>
              <a:fillRect/>
            </a:stretch>
          </p:blipFill>
          <p:spPr>
            <a:xfrm>
              <a:off x="62857" y="1554709"/>
              <a:ext cx="10492549" cy="486285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31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2387050" y="814381"/>
              <a:ext cx="8991079" cy="72005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32" name="MAVIS @ VLT (2030s)"/>
            <p:cNvSpPr txBox="1"/>
            <p:nvPr/>
          </p:nvSpPr>
          <p:spPr>
            <a:xfrm>
              <a:off x="0" y="0"/>
              <a:ext cx="5915254" cy="808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/>
              <a:r>
                <a:t>MAVIS @ VLT (2030s)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29" grpId="1"/>
      <p:bldP build="whole" bldLvl="1" animBg="1" rev="0" advAuto="0" spid="633" grpId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36" name="Google Shape;92;p20" descr="Google Shape;92;p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6277" y="3400594"/>
            <a:ext cx="6899132" cy="6914812"/>
          </a:xfrm>
          <a:prstGeom prst="rect">
            <a:avLst/>
          </a:prstGeom>
          <a:ln w="12700">
            <a:miter lim="400000"/>
          </a:ln>
        </p:spPr>
      </p:pic>
      <p:sp>
        <p:nvSpPr>
          <p:cNvPr id="637" name="Google Shape;100;p20"/>
          <p:cNvSpPr txBox="1"/>
          <p:nvPr/>
        </p:nvSpPr>
        <p:spPr>
          <a:xfrm>
            <a:off x="4726406" y="3750600"/>
            <a:ext cx="2651602" cy="1031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0199" tIns="90199" rIns="90199" bIns="90199">
            <a:spAutoFit/>
          </a:bodyPr>
          <a:lstStyle/>
          <a:p>
            <a:pPr algn="r" defTabSz="914400">
              <a:lnSpc>
                <a:spcPct val="100000"/>
              </a:lnSpc>
              <a:spcBef>
                <a:spcPts val="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MWC 758</a:t>
            </a:r>
          </a:p>
          <a:p>
            <a:pPr algn="r" defTabSz="914400">
              <a:lnSpc>
                <a:spcPct val="100000"/>
              </a:lnSpc>
              <a:spcBef>
                <a:spcPts val="0"/>
              </a:spcBef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Hα</a:t>
            </a:r>
          </a:p>
        </p:txBody>
      </p:sp>
      <p:pic>
        <p:nvPicPr>
          <p:cNvPr id="63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48889" y="3455156"/>
            <a:ext cx="6686222" cy="6914811"/>
          </a:xfrm>
          <a:prstGeom prst="rect">
            <a:avLst/>
          </a:prstGeom>
          <a:ln w="12700">
            <a:miter lim="400000"/>
          </a:ln>
        </p:spPr>
      </p:pic>
      <p:pic>
        <p:nvPicPr>
          <p:cNvPr id="639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819004" y="3395065"/>
            <a:ext cx="6165964" cy="7034993"/>
          </a:xfrm>
          <a:prstGeom prst="rect">
            <a:avLst/>
          </a:prstGeom>
          <a:ln w="12700">
            <a:miter lim="400000"/>
          </a:ln>
        </p:spPr>
      </p:pic>
      <p:sp>
        <p:nvSpPr>
          <p:cNvPr id="640" name="SHARK-VIS@LBT"/>
          <p:cNvSpPr txBox="1"/>
          <p:nvPr/>
        </p:nvSpPr>
        <p:spPr>
          <a:xfrm>
            <a:off x="1913211" y="2113402"/>
            <a:ext cx="492526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SHARK-VIS@LBT</a:t>
            </a:r>
          </a:p>
        </p:txBody>
      </p:sp>
      <p:sp>
        <p:nvSpPr>
          <p:cNvPr id="641" name="Y-band Sphere"/>
          <p:cNvSpPr txBox="1"/>
          <p:nvPr/>
        </p:nvSpPr>
        <p:spPr>
          <a:xfrm>
            <a:off x="9729368" y="2113402"/>
            <a:ext cx="4179723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Y-band Sphere</a:t>
            </a:r>
          </a:p>
        </p:txBody>
      </p:sp>
      <p:sp>
        <p:nvSpPr>
          <p:cNvPr id="642" name="0.85mm ALMA"/>
          <p:cNvSpPr txBox="1"/>
          <p:nvPr/>
        </p:nvSpPr>
        <p:spPr>
          <a:xfrm>
            <a:off x="18069410" y="2113402"/>
            <a:ext cx="416997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0.85mm ALMA</a:t>
            </a:r>
          </a:p>
        </p:txBody>
      </p:sp>
      <p:sp>
        <p:nvSpPr>
          <p:cNvPr id="643" name="Deng+18"/>
          <p:cNvSpPr txBox="1"/>
          <p:nvPr/>
        </p:nvSpPr>
        <p:spPr>
          <a:xfrm>
            <a:off x="15076459" y="10903289"/>
            <a:ext cx="2603298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Deng+18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46" name="SHARK-VIS@LBT"/>
          <p:cNvSpPr txBox="1"/>
          <p:nvPr/>
        </p:nvSpPr>
        <p:spPr>
          <a:xfrm>
            <a:off x="1715503" y="2010688"/>
            <a:ext cx="4925264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SHARK-VIS@LBT</a:t>
            </a:r>
          </a:p>
        </p:txBody>
      </p:sp>
      <p:pic>
        <p:nvPicPr>
          <p:cNvPr id="647" name="Nysa_PR_Image.png.png" descr="Nysa_PR_Image.pn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369271" y="2508586"/>
            <a:ext cx="9181285" cy="9181286"/>
          </a:xfrm>
          <a:prstGeom prst="rect">
            <a:avLst/>
          </a:prstGeom>
          <a:ln w="12700">
            <a:miter lim="400000"/>
          </a:ln>
        </p:spPr>
      </p:pic>
      <p:sp>
        <p:nvSpPr>
          <p:cNvPr id="648" name="(44) Nysa is one of the largest known E-type asteroids."/>
          <p:cNvSpPr txBox="1"/>
          <p:nvPr/>
        </p:nvSpPr>
        <p:spPr>
          <a:xfrm>
            <a:off x="5515892" y="373159"/>
            <a:ext cx="1494404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(44) Nysa is one of the largest known E-type asteroids.</a:t>
            </a:r>
          </a:p>
        </p:txBody>
      </p:sp>
      <p:sp>
        <p:nvSpPr>
          <p:cNvPr id="649" name="Trilobate structure"/>
          <p:cNvSpPr txBox="1"/>
          <p:nvPr/>
        </p:nvSpPr>
        <p:spPr>
          <a:xfrm>
            <a:off x="19065076" y="6695013"/>
            <a:ext cx="5025848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Trilobate structure</a:t>
            </a:r>
          </a:p>
        </p:txBody>
      </p:sp>
      <p:sp>
        <p:nvSpPr>
          <p:cNvPr id="650" name="Satellite(!)"/>
          <p:cNvSpPr txBox="1"/>
          <p:nvPr/>
        </p:nvSpPr>
        <p:spPr>
          <a:xfrm>
            <a:off x="10339145" y="3548845"/>
            <a:ext cx="2755089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Satellite(!)</a:t>
            </a:r>
          </a:p>
        </p:txBody>
      </p:sp>
      <p:pic>
        <p:nvPicPr>
          <p:cNvPr id="651" name="aa61603-26-mov4-olm.gif" descr="aa61603-26-mov4-olm.gi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37140" y="3648218"/>
            <a:ext cx="6902022" cy="6902022"/>
          </a:xfrm>
          <a:prstGeom prst="rect">
            <a:avLst/>
          </a:prstGeom>
          <a:ln w="12700">
            <a:miter lim="400000"/>
          </a:ln>
        </p:spPr>
      </p:pic>
      <p:sp>
        <p:nvSpPr>
          <p:cNvPr id="652" name="Minker+26"/>
          <p:cNvSpPr txBox="1"/>
          <p:nvPr/>
        </p:nvSpPr>
        <p:spPr>
          <a:xfrm>
            <a:off x="17830087" y="12226034"/>
            <a:ext cx="300990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Minker+26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55" name="STScI-01H9R8AEK6Y7QR03MGN9V9P6ZJ.jpeg" descr="STScI-01H9R8AEK6Y7QR03MGN9V9P6ZJ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97152" y="-33867"/>
            <a:ext cx="13833648" cy="7781428"/>
          </a:xfrm>
          <a:prstGeom prst="rect">
            <a:avLst/>
          </a:prstGeom>
          <a:ln w="12700">
            <a:miter lim="400000"/>
          </a:ln>
        </p:spPr>
      </p:pic>
      <p:pic>
        <p:nvPicPr>
          <p:cNvPr id="656" name="STScI-01H9RF45S5FAMYBVZXV0571Y9S.jpeg" descr="STScI-01H9RF45S5FAMYBVZXV0571Y9S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61444" y="2202712"/>
            <a:ext cx="10809482" cy="6080334"/>
          </a:xfrm>
          <a:prstGeom prst="rect">
            <a:avLst/>
          </a:prstGeom>
          <a:ln w="12700">
            <a:miter lim="400000"/>
          </a:ln>
        </p:spPr>
      </p:pic>
      <p:sp>
        <p:nvSpPr>
          <p:cNvPr id="657" name="Oval"/>
          <p:cNvSpPr/>
          <p:nvPr/>
        </p:nvSpPr>
        <p:spPr>
          <a:xfrm>
            <a:off x="2302933" y="3729932"/>
            <a:ext cx="2870465" cy="3737095"/>
          </a:xfrm>
          <a:prstGeom prst="ellipse">
            <a:avLst/>
          </a:prstGeom>
          <a:ln w="76200">
            <a:solidFill>
              <a:srgbClr val="FF2600"/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58" name="Oval"/>
          <p:cNvSpPr/>
          <p:nvPr/>
        </p:nvSpPr>
        <p:spPr>
          <a:xfrm>
            <a:off x="9496028" y="3947116"/>
            <a:ext cx="1081551" cy="3737095"/>
          </a:xfrm>
          <a:prstGeom prst="ellipse">
            <a:avLst/>
          </a:prstGeom>
          <a:ln w="76200">
            <a:solidFill>
              <a:schemeClr val="accent4">
                <a:hueOff val="-858837"/>
                <a:lumOff val="-9791"/>
              </a:schemeClr>
            </a:solidFill>
            <a:miter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59" name="Madhusudhan+25"/>
          <p:cNvSpPr txBox="1"/>
          <p:nvPr/>
        </p:nvSpPr>
        <p:spPr>
          <a:xfrm>
            <a:off x="4413351" y="8648750"/>
            <a:ext cx="3802533" cy="63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/>
            </a:lvl1pPr>
          </a:lstStyle>
          <a:p>
            <a:pPr/>
            <a:r>
              <a:t>Madhusudhan+25</a:t>
            </a:r>
          </a:p>
        </p:txBody>
      </p:sp>
      <p:sp>
        <p:nvSpPr>
          <p:cNvPr id="660" name="Exoplanet: atmosphere characterisation"/>
          <p:cNvSpPr txBox="1"/>
          <p:nvPr/>
        </p:nvSpPr>
        <p:spPr>
          <a:xfrm>
            <a:off x="3308651" y="368347"/>
            <a:ext cx="17766698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5100"/>
            </a:lvl1pPr>
          </a:lstStyle>
          <a:p>
            <a:pPr/>
            <a:r>
              <a:t>Exoplanet: atmosphere characterisation</a:t>
            </a:r>
          </a:p>
        </p:txBody>
      </p:sp>
      <p:pic>
        <p:nvPicPr>
          <p:cNvPr id="661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738100" y="3482730"/>
            <a:ext cx="10498903" cy="4231498"/>
          </a:xfrm>
          <a:prstGeom prst="rect">
            <a:avLst/>
          </a:prstGeom>
          <a:ln w="12700">
            <a:miter lim="400000"/>
          </a:ln>
        </p:spPr>
      </p:pic>
      <p:sp>
        <p:nvSpPr>
          <p:cNvPr id="662" name="Glidden+25"/>
          <p:cNvSpPr txBox="1"/>
          <p:nvPr/>
        </p:nvSpPr>
        <p:spPr>
          <a:xfrm>
            <a:off x="16427552" y="8394750"/>
            <a:ext cx="2488998" cy="634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3600"/>
            </a:lvl1pPr>
          </a:lstStyle>
          <a:p>
            <a:pPr/>
            <a:r>
              <a:t>Glidden+25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657" grpId="1"/>
      <p:bldP build="whole" bldLvl="1" animBg="1" rev="0" advAuto="0" spid="658" grpId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" name="STScI-01H9R8AEK6Y7QR03MGN9V9P6ZJ.jpeg" descr="STScI-01H9R8AEK6Y7QR03MGN9V9P6ZJ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97152" y="-33867"/>
            <a:ext cx="13833648" cy="7781428"/>
          </a:xfrm>
          <a:prstGeom prst="rect">
            <a:avLst/>
          </a:prstGeom>
          <a:ln w="12700">
            <a:miter lim="400000"/>
          </a:ln>
        </p:spPr>
      </p:pic>
      <p:sp>
        <p:nvSpPr>
          <p:cNvPr id="6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66" name="Plato_key_visual_pillars.jpg" descr="Plato_key_visual_pillars.jpg"/>
          <p:cNvPicPr>
            <a:picLocks noChangeAspect="1"/>
          </p:cNvPicPr>
          <p:nvPr/>
        </p:nvPicPr>
        <p:blipFill>
          <a:blip r:embed="rId3">
            <a:extLst/>
          </a:blip>
          <a:srcRect l="58240" t="25653" r="5836" b="13854"/>
          <a:stretch>
            <a:fillRect/>
          </a:stretch>
        </p:blipFill>
        <p:spPr>
          <a:xfrm flipH="1">
            <a:off x="2147959" y="493728"/>
            <a:ext cx="7094332" cy="672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67" name="transits2_on_starfield_12x7-med.jpg__1240x510_q85_crop_subject_location-620254_subsampling-2.jpg" descr="transits2_on_starfield_12x7-med.jpg__1240x510_q85_crop_subject_location-620254_subsampling-2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513062" y="212260"/>
            <a:ext cx="15748001" cy="6477001"/>
          </a:xfrm>
          <a:prstGeom prst="rect">
            <a:avLst/>
          </a:prstGeom>
          <a:ln w="12700">
            <a:miter lim="400000"/>
          </a:ln>
        </p:spPr>
      </p:pic>
      <p:sp>
        <p:nvSpPr>
          <p:cNvPr id="668" name="PLATO"/>
          <p:cNvSpPr txBox="1"/>
          <p:nvPr/>
        </p:nvSpPr>
        <p:spPr>
          <a:xfrm>
            <a:off x="4588148" y="281921"/>
            <a:ext cx="2214145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PLATO</a:t>
            </a:r>
          </a:p>
        </p:txBody>
      </p:sp>
      <p:sp>
        <p:nvSpPr>
          <p:cNvPr id="669" name="ARIEL"/>
          <p:cNvSpPr txBox="1"/>
          <p:nvPr/>
        </p:nvSpPr>
        <p:spPr>
          <a:xfrm>
            <a:off x="19361720" y="281921"/>
            <a:ext cx="2020482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/>
            </a:lvl1pPr>
          </a:lstStyle>
          <a:p>
            <a:pPr/>
            <a:r>
              <a:t>ARIEL</a:t>
            </a:r>
          </a:p>
        </p:txBody>
      </p:sp>
      <p:sp>
        <p:nvSpPr>
          <p:cNvPr id="670" name="Imaging for transit detection of long period earth like exoplanets"/>
          <p:cNvSpPr txBox="1"/>
          <p:nvPr/>
        </p:nvSpPr>
        <p:spPr>
          <a:xfrm>
            <a:off x="1390662" y="7862008"/>
            <a:ext cx="8969170" cy="229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5100"/>
            </a:lvl1pPr>
          </a:lstStyle>
          <a:p>
            <a:pPr/>
            <a:r>
              <a:t>Imaging for transit detection of long period earth like exoplanets</a:t>
            </a:r>
          </a:p>
        </p:txBody>
      </p:sp>
      <p:sp>
        <p:nvSpPr>
          <p:cNvPr id="671" name="IR Spectroscopy for atmosphere characterisation"/>
          <p:cNvSpPr txBox="1"/>
          <p:nvPr/>
        </p:nvSpPr>
        <p:spPr>
          <a:xfrm>
            <a:off x="15142074" y="7862008"/>
            <a:ext cx="8969170" cy="229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defRPr b="1" sz="5100"/>
            </a:lvl1pPr>
          </a:lstStyle>
          <a:p>
            <a:pPr/>
            <a:r>
              <a:t>IR Spectroscopy for atmosphere characterisation</a:t>
            </a:r>
          </a:p>
        </p:txBody>
      </p:sp>
      <p:sp>
        <p:nvSpPr>
          <p:cNvPr id="672" name="Italy is a major (2nd) contributor to both missions"/>
          <p:cNvSpPr txBox="1"/>
          <p:nvPr/>
        </p:nvSpPr>
        <p:spPr>
          <a:xfrm>
            <a:off x="5411266" y="11104865"/>
            <a:ext cx="13561468" cy="82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Italy is a </a:t>
            </a:r>
            <a:r>
              <a:rPr b="1"/>
              <a:t>major </a:t>
            </a:r>
            <a:r>
              <a:t>(2nd) contributor to both missions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Title 1"/>
          <p:cNvSpPr txBox="1"/>
          <p:nvPr>
            <p:ph type="title"/>
          </p:nvPr>
        </p:nvSpPr>
        <p:spPr>
          <a:xfrm>
            <a:off x="2946400" y="76200"/>
            <a:ext cx="21945600" cy="3921072"/>
          </a:xfrm>
          <a:prstGeom prst="rect">
            <a:avLst/>
          </a:prstGeom>
        </p:spPr>
        <p:txBody>
          <a:bodyPr/>
          <a:lstStyle/>
          <a:p>
            <a:pPr defTabSz="701640">
              <a:defRPr sz="10152">
                <a:effectLst>
                  <a:outerShdw sx="100000" sy="100000" kx="0" ky="0" algn="b" rotWithShape="0" blurRad="47752" dist="35814" dir="2700000">
                    <a:srgbClr val="000000">
                      <a:alpha val="40000"/>
                    </a:srgbClr>
                  </a:outerShdw>
                </a:effectLst>
              </a:defRPr>
            </a:pPr>
            <a:r>
              <a:t>Habitable Worlds Observatory</a:t>
            </a:r>
            <a:br/>
            <a:r>
              <a:rPr i="1" sz="8272"/>
              <a:t>Telling the Story of Life in the Universe</a:t>
            </a:r>
          </a:p>
        </p:txBody>
      </p:sp>
      <p:sp>
        <p:nvSpPr>
          <p:cNvPr id="675" name="TextBox 5"/>
          <p:cNvSpPr txBox="1"/>
          <p:nvPr/>
        </p:nvSpPr>
        <p:spPr>
          <a:xfrm>
            <a:off x="929373" y="4244206"/>
            <a:ext cx="6338173" cy="470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defTabSz="914400">
              <a:lnSpc>
                <a:spcPct val="150000"/>
              </a:lnSpc>
              <a:spcBef>
                <a:spcPts val="0"/>
              </a:spcBef>
              <a:defRPr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lvl1pPr>
          </a:lstStyle>
          <a:p>
            <a:pPr/>
            <a:r>
              <a:t>A super-Hubble to search for life in the universe and perform transformative astrophysics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rcRect l="0" t="26132" r="0" b="23554"/>
          <a:stretch>
            <a:fillRect/>
          </a:stretch>
        </p:blipFill>
        <p:spPr>
          <a:xfrm>
            <a:off x="3047" y="1451057"/>
            <a:ext cx="24377906" cy="12264943"/>
          </a:xfrm>
          <a:prstGeom prst="rect">
            <a:avLst/>
          </a:prstGeom>
          <a:ln w="12700">
            <a:miter lim="400000"/>
          </a:ln>
        </p:spPr>
      </p:pic>
      <p:sp>
        <p:nvSpPr>
          <p:cNvPr id="67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effectLst>
                  <a:outerShdw sx="100000" sy="100000" kx="0" ky="0" algn="b" rotWithShape="0" blurRad="50800" dist="38100" dir="1890000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pPr/>
            <a:r>
              <a:t>Another Earth</a:t>
            </a:r>
          </a:p>
        </p:txBody>
      </p:sp>
      <p:sp>
        <p:nvSpPr>
          <p:cNvPr id="679" name="Slide Number Placeholder 2"/>
          <p:cNvSpPr txBox="1"/>
          <p:nvPr>
            <p:ph type="sldNum" sz="quarter" idx="4294967295"/>
          </p:nvPr>
        </p:nvSpPr>
        <p:spPr>
          <a:xfrm>
            <a:off x="23459180" y="12892504"/>
            <a:ext cx="620020" cy="73259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56746" tIns="156746" rIns="156746" bIns="156746" anchor="ctr"/>
          <a:lstStyle>
            <a:lvl1pPr algn="r" defTabSz="1828800">
              <a:defRPr sz="2400">
                <a:solidFill>
                  <a:srgbClr val="A6B0BB"/>
                </a:solidFill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80" name="TextBox 21"/>
          <p:cNvSpPr txBox="1"/>
          <p:nvPr/>
        </p:nvSpPr>
        <p:spPr>
          <a:xfrm>
            <a:off x="12283440" y="10607040"/>
            <a:ext cx="11704320" cy="2110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/>
          <a:p>
            <a:pPr algn="ctr" defTabSz="1828800">
              <a:lnSpc>
                <a:spcPct val="130000"/>
              </a:lnSpc>
              <a:spcBef>
                <a:spcPts val="0"/>
              </a:spcBef>
              <a:defRPr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Preliminary simulated high-contrast image of the </a:t>
            </a:r>
          </a:p>
          <a:p>
            <a:pPr algn="ctr" defTabSz="1828800">
              <a:lnSpc>
                <a:spcPct val="130000"/>
              </a:lnSpc>
              <a:spcBef>
                <a:spcPts val="0"/>
              </a:spcBef>
              <a:defRPr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Regular"/>
                <a:ea typeface="Avenir Next Condensed Regular"/>
                <a:cs typeface="Avenir Next Condensed Regular"/>
                <a:sym typeface="Avenir Next Condensed Regular"/>
              </a:defRPr>
            </a:pPr>
            <a:r>
              <a:t>Solar System with a coronagraph on HWO</a:t>
            </a:r>
          </a:p>
        </p:txBody>
      </p:sp>
      <p:sp>
        <p:nvSpPr>
          <p:cNvPr id="681" name="TextBox 3"/>
          <p:cNvSpPr txBox="1"/>
          <p:nvPr/>
        </p:nvSpPr>
        <p:spPr>
          <a:xfrm>
            <a:off x="454798" y="12710159"/>
            <a:ext cx="9655760" cy="741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algn="r" defTabSz="1828800">
              <a:lnSpc>
                <a:spcPct val="120000"/>
              </a:lnSpc>
              <a:spcBef>
                <a:spcPts val="0"/>
              </a:spcBef>
              <a:defRPr sz="3200"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r>
              <a:t>Credit: Kammerer, Pueyo (STScI), Juanola Parramon, Stark (GSFC)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748475" y="3138616"/>
            <a:ext cx="8331201" cy="822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8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69983" y="3068766"/>
            <a:ext cx="11379201" cy="8369301"/>
          </a:xfrm>
          <a:prstGeom prst="rect">
            <a:avLst/>
          </a:prstGeom>
          <a:ln w="12700">
            <a:miter lim="400000"/>
          </a:ln>
        </p:spPr>
      </p:pic>
      <p:sp>
        <p:nvSpPr>
          <p:cNvPr id="687" name="ANDES@ELT"/>
          <p:cNvSpPr txBox="1"/>
          <p:nvPr/>
        </p:nvSpPr>
        <p:spPr>
          <a:xfrm>
            <a:off x="9931907" y="758938"/>
            <a:ext cx="4520185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/>
            </a:lvl1pPr>
          </a:lstStyle>
          <a:p>
            <a:pPr/>
            <a:r>
              <a:t>ANDES@ELT</a:t>
            </a:r>
          </a:p>
        </p:txBody>
      </p:sp>
      <p:sp>
        <p:nvSpPr>
          <p:cNvPr id="688" name="Will do - for instance - absorption spectroscopy of rocky planets…"/>
          <p:cNvSpPr txBox="1"/>
          <p:nvPr/>
        </p:nvSpPr>
        <p:spPr>
          <a:xfrm>
            <a:off x="3006090" y="12143384"/>
            <a:ext cx="1823588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Will do - for instance - absorption spectroscopy of rocky planets…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TextBox 13"/>
          <p:cNvGrpSpPr/>
          <p:nvPr/>
        </p:nvGrpSpPr>
        <p:grpSpPr>
          <a:xfrm>
            <a:off x="18592800" y="2377439"/>
            <a:ext cx="5486400" cy="10058401"/>
            <a:chOff x="0" y="0"/>
            <a:chExt cx="5486400" cy="10058400"/>
          </a:xfrm>
        </p:grpSpPr>
        <p:sp>
          <p:nvSpPr>
            <p:cNvPr id="690" name="Rectangle"/>
            <p:cNvSpPr/>
            <p:nvPr/>
          </p:nvSpPr>
          <p:spPr>
            <a:xfrm>
              <a:off x="0" y="0"/>
              <a:ext cx="5486400" cy="10058400"/>
            </a:xfrm>
            <a:prstGeom prst="rect">
              <a:avLst/>
            </a:prstGeom>
            <a:noFill/>
            <a:ln w="38100" cap="flat">
              <a:solidFill>
                <a:srgbClr val="A6B0B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1" name="UV Multi-Object Spectrograph"/>
            <p:cNvSpPr txBox="1"/>
            <p:nvPr/>
          </p:nvSpPr>
          <p:spPr>
            <a:xfrm>
              <a:off x="19050" y="19050"/>
              <a:ext cx="5448300" cy="20421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82879" tIns="182879" rIns="182879" bIns="18287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>
                  <a:solidFill>
                    <a:srgbClr val="13D5BE"/>
                  </a:solidFill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lvl1pPr>
            </a:lstStyle>
            <a:p>
              <a:pPr/>
              <a:r>
                <a:t>UV Multi-Object Spectrograph</a:t>
              </a:r>
            </a:p>
          </p:txBody>
        </p:sp>
      </p:grpSp>
      <p:grpSp>
        <p:nvGrpSpPr>
          <p:cNvPr id="695" name="TextBox 10"/>
          <p:cNvGrpSpPr/>
          <p:nvPr/>
        </p:nvGrpSpPr>
        <p:grpSpPr>
          <a:xfrm>
            <a:off x="12374880" y="2377438"/>
            <a:ext cx="5669281" cy="10058394"/>
            <a:chOff x="0" y="0"/>
            <a:chExt cx="5669279" cy="10058393"/>
          </a:xfrm>
        </p:grpSpPr>
        <p:sp>
          <p:nvSpPr>
            <p:cNvPr id="693" name="Rectangle"/>
            <p:cNvSpPr/>
            <p:nvPr/>
          </p:nvSpPr>
          <p:spPr>
            <a:xfrm>
              <a:off x="0" y="0"/>
              <a:ext cx="5669280" cy="10058394"/>
            </a:xfrm>
            <a:prstGeom prst="rect">
              <a:avLst/>
            </a:prstGeom>
            <a:noFill/>
            <a:ln w="38100" cap="flat">
              <a:solidFill>
                <a:srgbClr val="A6B0B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4" name="High-Resolution Imager"/>
            <p:cNvSpPr txBox="1"/>
            <p:nvPr/>
          </p:nvSpPr>
          <p:spPr>
            <a:xfrm>
              <a:off x="19050" y="19050"/>
              <a:ext cx="5631180" cy="20421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82879" tIns="182879" rIns="182879" bIns="18287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>
                  <a:solidFill>
                    <a:srgbClr val="13D5BE"/>
                  </a:solidFill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lvl1pPr>
            </a:lstStyle>
            <a:p>
              <a:pPr/>
              <a:r>
                <a:t>High-Resolution Imager</a:t>
              </a:r>
            </a:p>
          </p:txBody>
        </p:sp>
      </p:grpSp>
      <p:grpSp>
        <p:nvGrpSpPr>
          <p:cNvPr id="698" name="TextBox 3"/>
          <p:cNvGrpSpPr/>
          <p:nvPr/>
        </p:nvGrpSpPr>
        <p:grpSpPr>
          <a:xfrm>
            <a:off x="6339840" y="2377433"/>
            <a:ext cx="5486401" cy="10058401"/>
            <a:chOff x="0" y="0"/>
            <a:chExt cx="5486400" cy="10058400"/>
          </a:xfrm>
        </p:grpSpPr>
        <p:sp>
          <p:nvSpPr>
            <p:cNvPr id="696" name="Rectangle"/>
            <p:cNvSpPr/>
            <p:nvPr/>
          </p:nvSpPr>
          <p:spPr>
            <a:xfrm>
              <a:off x="0" y="0"/>
              <a:ext cx="5486400" cy="10058400"/>
            </a:xfrm>
            <a:prstGeom prst="rect">
              <a:avLst/>
            </a:prstGeom>
            <a:noFill/>
            <a:ln w="38100" cap="flat">
              <a:solidFill>
                <a:srgbClr val="A6B0B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97" name="Coronagraph"/>
            <p:cNvSpPr txBox="1"/>
            <p:nvPr/>
          </p:nvSpPr>
          <p:spPr>
            <a:xfrm>
              <a:off x="19050" y="19050"/>
              <a:ext cx="5448300" cy="12039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82879" tIns="182879" rIns="182879" bIns="18287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>
                  <a:solidFill>
                    <a:srgbClr val="13D5BE"/>
                  </a:solidFill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lvl1pPr>
            </a:lstStyle>
            <a:p>
              <a:pPr/>
              <a:r>
                <a:t>Coronagraph</a:t>
              </a:r>
            </a:p>
          </p:txBody>
        </p:sp>
      </p:grpSp>
      <p:grpSp>
        <p:nvGrpSpPr>
          <p:cNvPr id="701" name="TextBox 2"/>
          <p:cNvGrpSpPr/>
          <p:nvPr/>
        </p:nvGrpSpPr>
        <p:grpSpPr>
          <a:xfrm>
            <a:off x="304800" y="2377439"/>
            <a:ext cx="5486400" cy="6949442"/>
            <a:chOff x="0" y="0"/>
            <a:chExt cx="5486400" cy="6949440"/>
          </a:xfrm>
        </p:grpSpPr>
        <p:sp>
          <p:nvSpPr>
            <p:cNvPr id="699" name="Rectangle"/>
            <p:cNvSpPr/>
            <p:nvPr/>
          </p:nvSpPr>
          <p:spPr>
            <a:xfrm>
              <a:off x="0" y="-1"/>
              <a:ext cx="5486400" cy="6949442"/>
            </a:xfrm>
            <a:prstGeom prst="rect">
              <a:avLst/>
            </a:prstGeom>
            <a:noFill/>
            <a:ln w="38100" cap="flat">
              <a:solidFill>
                <a:srgbClr val="A6B0BB"/>
              </a:solidFill>
              <a:prstDash val="solid"/>
              <a:round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>
              <a:pPr algn="ctr"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00" name="Telescope"/>
            <p:cNvSpPr txBox="1"/>
            <p:nvPr/>
          </p:nvSpPr>
          <p:spPr>
            <a:xfrm>
              <a:off x="19050" y="19049"/>
              <a:ext cx="5448300" cy="12039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82879" tIns="182879" rIns="182879" bIns="18287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>
                  <a:solidFill>
                    <a:srgbClr val="13D5BE"/>
                  </a:solidFill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lvl1pPr>
            </a:lstStyle>
            <a:p>
              <a:pPr/>
              <a:r>
                <a:t>Telescope</a:t>
              </a:r>
            </a:p>
          </p:txBody>
        </p:sp>
      </p:grpSp>
      <p:graphicFrame>
        <p:nvGraphicFramePr>
          <p:cNvPr id="702" name="Table 31"/>
          <p:cNvGraphicFramePr/>
          <p:nvPr/>
        </p:nvGraphicFramePr>
        <p:xfrm>
          <a:off x="18592800" y="4297679"/>
          <a:ext cx="5486398" cy="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2380434"/>
                <a:gridCol w="3080563"/>
              </a:tblGrid>
              <a:tr h="1374140">
                <a:tc gridSpan="2">
                  <a:txBody>
                    <a:bodyPr/>
                    <a:lstStyle/>
                    <a:p>
                      <a:pPr defTabSz="746425">
                        <a:defRPr b="0"/>
                      </a:pPr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UV/Vis multi-object spectroscopy and FUV imaging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50800">
                      <a:solidFill>
                        <a:srgbClr val="66A0FF"/>
                      </a:solidFill>
                    </a:lnB>
                  </a:tcPr>
                </a:tc>
                <a:tc hMerge="1">
                  <a:tcPr/>
                </a:tc>
              </a:tr>
              <a:tr h="751840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Bandpass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34510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~100–1000 nm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</a:tr>
              <a:tr h="739140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Field-of-View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 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</a:tr>
              <a:tr h="739140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Apertures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34510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</a:tr>
              <a:tr h="739140">
                <a:tc>
                  <a:txBody>
                    <a:bodyPr/>
                    <a:lstStyle/>
                    <a:p>
                      <a:pPr algn="l" defTabSz="746425">
                        <a:defRPr sz="36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  <a:sym typeface="Cambria Math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~500–50,000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703" name="Table 28"/>
          <p:cNvGraphicFramePr/>
          <p:nvPr/>
        </p:nvGraphicFramePr>
        <p:xfrm>
          <a:off x="12380976" y="3474720"/>
          <a:ext cx="83989305" cy="81280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36599624"/>
                <a:gridCol w="47364276"/>
              </a:tblGrid>
              <a:tr h="1378544">
                <a:tc gridSpan="2">
                  <a:txBody>
                    <a:bodyPr/>
                    <a:lstStyle/>
                    <a:p>
                      <a:pPr defTabSz="746425">
                        <a:defRPr b="0"/>
                      </a:pPr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UV/Vis and NIR imaging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50800">
                      <a:solidFill>
                        <a:srgbClr val="66A0FF"/>
                      </a:solidFill>
                    </a:lnB>
                  </a:tcPr>
                </a:tc>
                <a:tc hMerge="1">
                  <a:tcPr/>
                </a:tc>
              </a:tr>
              <a:tr h="2002838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Bandpass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34510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~200–2500 nm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</a:tr>
              <a:tr h="1990098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Field-of-View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</a:tr>
              <a:tr h="1365803">
                <a:tc gridSpan="2"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60+ science filters &amp; grism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  <a:tc hMerge="1">
                  <a:tcPr/>
                </a:tc>
              </a:tr>
              <a:tr h="1365803">
                <a:tc gridSpan="2">
                  <a:txBody>
                    <a:bodyPr/>
                    <a:lstStyle/>
                    <a:p>
                      <a:pPr algn="l" defTabSz="634510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High-precision astrometry?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704" name="Table 22"/>
          <p:cNvGraphicFramePr/>
          <p:nvPr/>
        </p:nvGraphicFramePr>
        <p:xfrm>
          <a:off x="6345935" y="3478926"/>
          <a:ext cx="5486401" cy="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2380436"/>
                <a:gridCol w="3080563"/>
              </a:tblGrid>
              <a:tr h="1374140">
                <a:tc gridSpan="2">
                  <a:txBody>
                    <a:bodyPr/>
                    <a:lstStyle/>
                    <a:p>
                      <a:pPr defTabSz="746425">
                        <a:defRPr b="0"/>
                      </a:pPr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High-contrast imaging and imaging spectroscopy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50800">
                      <a:solidFill>
                        <a:srgbClr val="66A0FF"/>
                      </a:solidFill>
                    </a:lnB>
                  </a:tcPr>
                </a:tc>
                <a:tc hMerge="1">
                  <a:tcPr/>
                </a:tc>
              </a:tr>
              <a:tr h="751840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Bandpass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34510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~350–1700 nm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</a:tr>
              <a:tr h="739140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Contrast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746425">
                        <a:defRPr sz="36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  <a:sym typeface="Cambria Math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</a:tr>
              <a:tr h="1361440">
                <a:tc>
                  <a:txBody>
                    <a:bodyPr/>
                    <a:lstStyle/>
                    <a:p>
                      <a:pPr algn="l" defTabSz="746425">
                        <a:defRPr sz="3600">
                          <a:solidFill>
                            <a:srgbClr val="FFFFFF"/>
                          </a:solidFill>
                          <a:latin typeface="Cambria Math"/>
                          <a:ea typeface="Cambria Math"/>
                          <a:cs typeface="Cambria Math"/>
                          <a:sym typeface="Cambria Math"/>
                        </a:defRPr>
                      </a:pP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Vis: ~140
NIR: ~70, 200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705" name="Picture 12" descr="Picture 1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88480" y="7774499"/>
            <a:ext cx="4389121" cy="4389121"/>
          </a:xfrm>
          <a:prstGeom prst="rect">
            <a:avLst/>
          </a:prstGeom>
          <a:ln w="12700">
            <a:miter lim="400000"/>
          </a:ln>
        </p:spPr>
      </p:pic>
      <p:sp>
        <p:nvSpPr>
          <p:cNvPr id="706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Preliminary specs &amp; candidate instruments</a:t>
            </a:r>
          </a:p>
        </p:txBody>
      </p:sp>
      <p:sp>
        <p:nvSpPr>
          <p:cNvPr id="707" name="Slide Number Placeholder 25"/>
          <p:cNvSpPr txBox="1"/>
          <p:nvPr>
            <p:ph type="sldNum" sz="quarter" idx="4294967295"/>
          </p:nvPr>
        </p:nvSpPr>
        <p:spPr>
          <a:xfrm>
            <a:off x="23459180" y="12892504"/>
            <a:ext cx="620020" cy="73259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56746" tIns="156746" rIns="156746" bIns="156746" anchor="ctr"/>
          <a:lstStyle>
            <a:lvl1pPr algn="r" defTabSz="1828800">
              <a:defRPr sz="2400">
                <a:solidFill>
                  <a:srgbClr val="A6B0BB"/>
                </a:solidFill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fld id="{86CB4B4D-7CA3-9044-876B-883B54F8677D}" type="slidenum"/>
          </a:p>
        </p:txBody>
      </p:sp>
      <p:graphicFrame>
        <p:nvGraphicFramePr>
          <p:cNvPr id="708" name="Table 5"/>
          <p:cNvGraphicFramePr/>
          <p:nvPr/>
        </p:nvGraphicFramePr>
        <p:xfrm>
          <a:off x="304797" y="3478926"/>
          <a:ext cx="5486401" cy="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0" rtl="0">
                <a:tableStyleId>{4C3C2611-4C71-4FC5-86AE-919BDF0F9419}</a:tableStyleId>
              </a:tblPr>
              <a:tblGrid>
                <a:gridCol w="2380436"/>
                <a:gridCol w="3080563"/>
              </a:tblGrid>
              <a:tr h="751840">
                <a:tc>
                  <a:txBody>
                    <a:bodyPr/>
                    <a:lstStyle/>
                    <a:p>
                      <a:pPr algn="l" defTabSz="746425">
                        <a:defRPr b="0"/>
                      </a:pPr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Diameter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50800">
                      <a:solidFill>
                        <a:srgbClr val="66A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746425">
                        <a:defRPr b="0"/>
                      </a:pPr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≳6.0 m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50800">
                      <a:solidFill>
                        <a:srgbClr val="66A0FF"/>
                      </a:solidFill>
                    </a:lnB>
                  </a:tcPr>
                </a:tc>
              </a:tr>
              <a:tr h="751840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Bandpass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634510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~100–2500 nm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508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  <a:solidFill>
                      <a:srgbClr val="66A0FF">
                        <a:alpha val="20000"/>
                      </a:srgbClr>
                    </a:solidFill>
                  </a:tcPr>
                </a:tc>
              </a:tr>
              <a:tr h="739140">
                <a:tc>
                  <a:txBody>
                    <a:bodyPr/>
                    <a:lstStyle/>
                    <a:p>
                      <a:pPr algn="l" defTabSz="746425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Diff. Limit @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 defTabSz="634510"/>
                      <a:r>
                        <a:rPr sz="3600">
                          <a:solidFill>
                            <a:srgbClr val="FFFFFF"/>
                          </a:solidFill>
                          <a:latin typeface="Avenir Next Condensed Regular"/>
                          <a:ea typeface="Avenir Next Condensed Regular"/>
                          <a:cs typeface="Avenir Next Condensed Regular"/>
                          <a:sym typeface="Avenir Next Condensed Regular"/>
                        </a:rPr>
                        <a:t>~500 nm</a:t>
                      </a:r>
                    </a:p>
                  </a:txBody>
                  <a:tcPr marL="45720" marR="45720" marT="45720" marB="45720" anchor="t" anchorCtr="0" horzOverflow="overflow">
                    <a:lnL w="25400">
                      <a:solidFill>
                        <a:srgbClr val="66A0FF"/>
                      </a:solidFill>
                    </a:lnL>
                    <a:lnR w="25400">
                      <a:solidFill>
                        <a:srgbClr val="66A0FF"/>
                      </a:solidFill>
                    </a:lnR>
                    <a:lnT w="25400">
                      <a:solidFill>
                        <a:srgbClr val="66A0FF"/>
                      </a:solidFill>
                    </a:lnT>
                    <a:lnB w="25400">
                      <a:solidFill>
                        <a:srgbClr val="66A0FF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09" name="TextBox 14"/>
          <p:cNvSpPr txBox="1"/>
          <p:nvPr/>
        </p:nvSpPr>
        <p:spPr>
          <a:xfrm>
            <a:off x="304800" y="9698225"/>
            <a:ext cx="5486400" cy="3947161"/>
          </a:xfrm>
          <a:prstGeom prst="rect">
            <a:avLst/>
          </a:prstGeom>
          <a:ln w="38100">
            <a:solidFill>
              <a:srgbClr val="A6B0BB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82879" tIns="182879" rIns="182879" bIns="182879">
            <a:spAutoFit/>
          </a:bodyPr>
          <a:lstStyle/>
          <a:p>
            <a:pPr algn="ctr" defTabSz="1828800">
              <a:lnSpc>
                <a:spcPct val="100000"/>
              </a:lnSpc>
              <a:spcBef>
                <a:spcPts val="0"/>
              </a:spcBef>
              <a:defRPr>
                <a:solidFill>
                  <a:srgbClr val="13D5BE"/>
                </a:solidFill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pPr>
            <a:r>
              <a:t>Fourth Instrument</a:t>
            </a:r>
            <a:endParaRPr>
              <a:solidFill>
                <a:srgbClr val="FFFFFF"/>
              </a:solidFill>
            </a:endParaRPr>
          </a:p>
          <a:p>
            <a:pPr algn="ctr" defTabSz="1828800">
              <a:lnSpc>
                <a:spcPct val="100000"/>
              </a:lnSpc>
              <a:spcBef>
                <a:spcPts val="0"/>
              </a:spcBef>
              <a:defRPr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pPr>
            <a:r>
              <a:t>To be defined</a:t>
            </a:r>
          </a:p>
          <a:p>
            <a:pPr algn="ctr" defTabSz="1828800">
              <a:lnSpc>
                <a:spcPct val="100000"/>
              </a:lnSpc>
              <a:spcBef>
                <a:spcPts val="0"/>
              </a:spcBef>
              <a:defRPr i="1" sz="3600"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pPr>
            <a:r>
              <a:t>Candidates include NUV Coronagraph, FUV IFS, UV Spectropolarimeter </a:t>
            </a:r>
          </a:p>
        </p:txBody>
      </p:sp>
      <p:pic>
        <p:nvPicPr>
          <p:cNvPr id="710" name="Picture 6" descr="Picture 6"/>
          <p:cNvPicPr>
            <a:picLocks noChangeAspect="1"/>
          </p:cNvPicPr>
          <p:nvPr/>
        </p:nvPicPr>
        <p:blipFill>
          <a:blip r:embed="rId4">
            <a:extLst/>
          </a:blip>
          <a:srcRect l="33160" t="21266" r="19834" b="15207"/>
          <a:stretch>
            <a:fillRect/>
          </a:stretch>
        </p:blipFill>
        <p:spPr>
          <a:xfrm>
            <a:off x="944877" y="5919516"/>
            <a:ext cx="4206242" cy="319750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1" name="Picture 7" descr="Picture 7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3092851" y="7498933"/>
            <a:ext cx="4233335" cy="4572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12" name="Picture 8" descr="Picture 8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16200000">
            <a:off x="19749515" y="8198449"/>
            <a:ext cx="3172965" cy="4572001"/>
          </a:xfrm>
          <a:prstGeom prst="rect">
            <a:avLst/>
          </a:prstGeom>
          <a:ln w="12700">
            <a:miter lim="400000"/>
          </a:ln>
        </p:spPr>
      </p:pic>
      <p:sp>
        <p:nvSpPr>
          <p:cNvPr id="713" name="TextBox 4"/>
          <p:cNvSpPr txBox="1"/>
          <p:nvPr/>
        </p:nvSpPr>
        <p:spPr>
          <a:xfrm>
            <a:off x="16502174" y="11363400"/>
            <a:ext cx="1203453" cy="881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4000"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r>
              <a:t>Ceres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7" dur="5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1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0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09" grpId="11"/>
      <p:bldP build="whole" bldLvl="1" animBg="1" rev="0" advAuto="0" spid="712" grpId="10"/>
      <p:bldP build="whole" bldLvl="1" animBg="1" rev="0" advAuto="0" spid="705" grpId="3"/>
      <p:bldP build="whole" bldLvl="1" animBg="1" rev="0" advAuto="0" spid="713" grpId="7"/>
      <p:bldP build="whole" bldLvl="1" animBg="1" rev="0" advAuto="0" spid="711" grpId="6"/>
      <p:bldP build="whole" bldLvl="1" animBg="1" rev="0" advAuto="0" spid="704" grpId="2"/>
      <p:bldP build="whole" bldLvl="1" animBg="1" rev="0" advAuto="0" spid="698" grpId="1"/>
      <p:bldP build="whole" bldLvl="1" animBg="1" rev="0" advAuto="0" spid="692" grpId="8"/>
      <p:bldP build="whole" bldLvl="1" animBg="1" rev="0" advAuto="0" spid="703" grpId="5"/>
      <p:bldP build="whole" bldLvl="1" animBg="1" rev="0" advAuto="0" spid="702" grpId="9"/>
      <p:bldP build="whole" bldLvl="1" animBg="1" rev="0" advAuto="0" spid="695" grpId="4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21640" t="12650" r="22721" b="0"/>
          <a:stretch>
            <a:fillRect/>
          </a:stretch>
        </p:blipFill>
        <p:spPr>
          <a:xfrm>
            <a:off x="15049698" y="225491"/>
            <a:ext cx="9044320" cy="7987177"/>
          </a:xfrm>
          <a:prstGeom prst="rect">
            <a:avLst/>
          </a:prstGeom>
          <a:ln w="12700">
            <a:solidFill>
              <a:srgbClr val="A9A9A9"/>
            </a:solidFill>
            <a:miter lim="400000"/>
          </a:ln>
        </p:spPr>
      </p:pic>
      <p:pic>
        <p:nvPicPr>
          <p:cNvPr id="718" name="AD_4nXfADHMda8ou4V5hDkDBs_NHr5s5vUJ2tHdpkf4oOs06HFSOsN1i7Ny4wly0cnTrvvCTwFY6GQPAj4NwQyk6Jsy1qAtP93w27SZYLBrfq9FeSZAuM3ryAr69wQ4N7jh3bYvU2Vb_2OFVMRze6lukVv4oG9Yc.png" descr="AD_4nXfADHMda8ou4V5hDkDBs_NHr5s5vUJ2tHdpkf4oOs06HFSOsN1i7Ny4wly0cnTrvvCTwFY6GQPAj4NwQyk6Jsy1qAtP93w27SZYLBrfq9FeSZAuM3ryAr69wQ4N7jh3bYvU2Vb_2OFVMRze6lukVv4oG9Yc.png"/>
          <p:cNvPicPr>
            <a:picLocks noChangeAspect="1"/>
          </p:cNvPicPr>
          <p:nvPr/>
        </p:nvPicPr>
        <p:blipFill>
          <a:blip r:embed="rId3">
            <a:extLst/>
          </a:blip>
          <a:srcRect l="2206" t="74558" r="75636" b="2978"/>
          <a:stretch>
            <a:fillRect/>
          </a:stretch>
        </p:blipFill>
        <p:spPr>
          <a:xfrm>
            <a:off x="15305022" y="9006652"/>
            <a:ext cx="4154423" cy="4211571"/>
          </a:xfrm>
          <a:prstGeom prst="rect">
            <a:avLst/>
          </a:prstGeom>
          <a:ln w="12700">
            <a:miter lim="400000"/>
          </a:ln>
        </p:spPr>
      </p:pic>
      <p:sp>
        <p:nvSpPr>
          <p:cNvPr id="719" name="The Most Chemically Primitive Stars"/>
          <p:cNvSpPr txBox="1"/>
          <p:nvPr/>
        </p:nvSpPr>
        <p:spPr>
          <a:xfrm>
            <a:off x="805771" y="181923"/>
            <a:ext cx="14179200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1828800">
              <a:lnSpc>
                <a:spcPct val="100000"/>
              </a:lnSpc>
              <a:spcBef>
                <a:spcPts val="3000"/>
              </a:spcBef>
              <a:defRPr sz="5800" u="sng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lvl1pPr>
          </a:lstStyle>
          <a:p>
            <a:pPr/>
            <a:r>
              <a:t>The Most Chemically Primitive Stars</a:t>
            </a:r>
          </a:p>
        </p:txBody>
      </p:sp>
      <p:sp>
        <p:nvSpPr>
          <p:cNvPr id="720" name="Massive stars produce most of the common heavy element (C, N, O).…"/>
          <p:cNvSpPr txBox="1"/>
          <p:nvPr/>
        </p:nvSpPr>
        <p:spPr>
          <a:xfrm>
            <a:off x="348204" y="1320703"/>
            <a:ext cx="13900040" cy="454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228600" indent="-228600" defTabSz="1828800">
              <a:lnSpc>
                <a:spcPct val="100000"/>
              </a:lnSpc>
              <a:spcBef>
                <a:spcPts val="1400"/>
              </a:spcBef>
              <a:buSzPct val="100000"/>
              <a:buChar char="•"/>
              <a:defRPr sz="3800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pPr>
            <a:r>
              <a:t>Massive stars produce most of the common heavy element (C, N, O). </a:t>
            </a:r>
            <a:endParaRPr sz="7800"/>
          </a:p>
          <a:p>
            <a:pPr marL="228600" indent="-228600" defTabSz="1828800">
              <a:lnSpc>
                <a:spcPct val="100000"/>
              </a:lnSpc>
              <a:spcBef>
                <a:spcPts val="1400"/>
              </a:spcBef>
              <a:buSzPct val="100000"/>
              <a:buChar char="•"/>
              <a:defRPr sz="3800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pPr>
            <a:r>
              <a:t>Early in cosmic history, these massive stars may have lived and died in a manner very different from today. </a:t>
            </a:r>
            <a:endParaRPr sz="7800"/>
          </a:p>
          <a:p>
            <a:pPr marL="228600" indent="-228600" defTabSz="1828800">
              <a:lnSpc>
                <a:spcPct val="100000"/>
              </a:lnSpc>
              <a:spcBef>
                <a:spcPts val="1400"/>
              </a:spcBef>
              <a:buSzPct val="100000"/>
              <a:buChar char="•"/>
              <a:defRPr sz="3800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pPr>
            <a:r>
              <a:t>The metal-poor galaxy I Zwicky 18 is one of the few places in the local Universe where we can observe individual massive stars that are chemically primitive.</a:t>
            </a:r>
          </a:p>
        </p:txBody>
      </p:sp>
      <p:pic>
        <p:nvPicPr>
          <p:cNvPr id="721" name="AD_4nXfADHMda8ou4V5hDkDBs_NHr5s5vUJ2tHdpkf4oOs06HFSOsN1i7Ny4wly0cnTrvvCTwFY6GQPAj4NwQyk6Jsy1qAtP93w27SZYLBrfq9FeSZAuM3ryAr69wQ4N7jh3bYvU2Vb_2OFVMRze6lukVv4oG9Yc.png" descr="AD_4nXfADHMda8ou4V5hDkDBs_NHr5s5vUJ2tHdpkf4oOs06HFSOsN1i7Ny4wly0cnTrvvCTwFY6GQPAj4NwQyk6Jsy1qAtP93w27SZYLBrfq9FeSZAuM3ryAr69wQ4N7jh3bYvU2Vb_2OFVMRze6lukVv4oG9Yc.png"/>
          <p:cNvPicPr>
            <a:picLocks noChangeAspect="1"/>
          </p:cNvPicPr>
          <p:nvPr/>
        </p:nvPicPr>
        <p:blipFill>
          <a:blip r:embed="rId4">
            <a:extLst/>
          </a:blip>
          <a:srcRect l="75371" t="74483" r="2139" b="3053"/>
          <a:stretch>
            <a:fillRect/>
          </a:stretch>
        </p:blipFill>
        <p:spPr>
          <a:xfrm>
            <a:off x="19652324" y="9006650"/>
            <a:ext cx="4216513" cy="4211749"/>
          </a:xfrm>
          <a:prstGeom prst="rect">
            <a:avLst/>
          </a:prstGeom>
          <a:ln w="12700">
            <a:miter lim="400000"/>
          </a:ln>
        </p:spPr>
      </p:pic>
      <p:sp>
        <p:nvSpPr>
          <p:cNvPr id="722" name="Image of I Zw 18 from HST"/>
          <p:cNvSpPr txBox="1"/>
          <p:nvPr/>
        </p:nvSpPr>
        <p:spPr>
          <a:xfrm>
            <a:off x="15179152" y="391412"/>
            <a:ext cx="3468056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Image of I Zw 18 from HST</a:t>
            </a:r>
          </a:p>
        </p:txBody>
      </p:sp>
      <p:sp>
        <p:nvSpPr>
          <p:cNvPr id="723" name="Square"/>
          <p:cNvSpPr/>
          <p:nvPr/>
        </p:nvSpPr>
        <p:spPr>
          <a:xfrm>
            <a:off x="15383933" y="11798300"/>
            <a:ext cx="1270003" cy="1270000"/>
          </a:xfrm>
          <a:prstGeom prst="rect">
            <a:avLst/>
          </a:prstGeom>
          <a:solidFill>
            <a:srgbClr val="35213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4" name="Rectangle"/>
          <p:cNvSpPr/>
          <p:nvPr/>
        </p:nvSpPr>
        <p:spPr>
          <a:xfrm>
            <a:off x="16662400" y="11849100"/>
            <a:ext cx="1416317" cy="1270000"/>
          </a:xfrm>
          <a:prstGeom prst="rect">
            <a:avLst/>
          </a:prstGeom>
          <a:solidFill>
            <a:srgbClr val="464661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5" name="Rectangle"/>
          <p:cNvSpPr/>
          <p:nvPr/>
        </p:nvSpPr>
        <p:spPr>
          <a:xfrm>
            <a:off x="18063633" y="11849100"/>
            <a:ext cx="1416317" cy="1270000"/>
          </a:xfrm>
          <a:prstGeom prst="rect">
            <a:avLst/>
          </a:prstGeom>
          <a:solidFill>
            <a:srgbClr val="35213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6" name="Square"/>
          <p:cNvSpPr/>
          <p:nvPr/>
        </p:nvSpPr>
        <p:spPr>
          <a:xfrm>
            <a:off x="17991666" y="4683431"/>
            <a:ext cx="174793" cy="174793"/>
          </a:xfrm>
          <a:prstGeom prst="rect">
            <a:avLst/>
          </a:prstGeom>
          <a:solidFill>
            <a:srgbClr val="CDD3D9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7" name="Rectangle"/>
          <p:cNvSpPr/>
          <p:nvPr/>
        </p:nvSpPr>
        <p:spPr>
          <a:xfrm>
            <a:off x="15310775" y="9046633"/>
            <a:ext cx="1358705" cy="1270003"/>
          </a:xfrm>
          <a:prstGeom prst="rect">
            <a:avLst/>
          </a:prstGeom>
          <a:solidFill>
            <a:srgbClr val="464661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8" name="Rectangle"/>
          <p:cNvSpPr/>
          <p:nvPr/>
        </p:nvSpPr>
        <p:spPr>
          <a:xfrm>
            <a:off x="16667987" y="9046633"/>
            <a:ext cx="1416317" cy="1449257"/>
          </a:xfrm>
          <a:prstGeom prst="rect">
            <a:avLst/>
          </a:prstGeom>
          <a:solidFill>
            <a:srgbClr val="EDE5BF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29" name="Rectangle"/>
          <p:cNvSpPr/>
          <p:nvPr/>
        </p:nvSpPr>
        <p:spPr>
          <a:xfrm>
            <a:off x="18082683" y="9006651"/>
            <a:ext cx="1378217" cy="1449257"/>
          </a:xfrm>
          <a:prstGeom prst="rect">
            <a:avLst/>
          </a:prstGeom>
          <a:solidFill>
            <a:srgbClr val="677F81"/>
          </a:solidFill>
          <a:ln w="12700">
            <a:miter lim="400000"/>
          </a:ln>
        </p:spPr>
        <p:txBody>
          <a:bodyPr tIns="91439" bIns="91439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2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0" name="Only HWO:…"/>
          <p:cNvSpPr txBox="1"/>
          <p:nvPr/>
        </p:nvSpPr>
        <p:spPr>
          <a:xfrm>
            <a:off x="499716" y="6964561"/>
            <a:ext cx="13597016" cy="502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1828800">
              <a:lnSpc>
                <a:spcPct val="100000"/>
              </a:lnSpc>
              <a:spcBef>
                <a:spcPts val="1400"/>
              </a:spcBef>
              <a:defRPr sz="5800" u="sng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pPr>
            <a:r>
              <a:t>Only HWO: </a:t>
            </a:r>
            <a:endParaRPr sz="11800"/>
          </a:p>
          <a:p>
            <a:pPr marL="228600" indent="-228600" defTabSz="1828800">
              <a:lnSpc>
                <a:spcPct val="100000"/>
              </a:lnSpc>
              <a:spcBef>
                <a:spcPts val="1400"/>
              </a:spcBef>
              <a:buSzPct val="100000"/>
              <a:buChar char="•"/>
              <a:defRPr sz="3800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pPr>
            <a:r>
              <a:t>can resolve massive, clustered  stars at UV wavelengths where they emit most of their radiation. </a:t>
            </a:r>
            <a:endParaRPr sz="7800"/>
          </a:p>
          <a:p>
            <a:pPr lvl="2" marL="228600" indent="-228600" defTabSz="1828800">
              <a:lnSpc>
                <a:spcPct val="100000"/>
              </a:lnSpc>
              <a:spcBef>
                <a:spcPts val="1400"/>
              </a:spcBef>
              <a:buSzPct val="100000"/>
              <a:buChar char="•"/>
              <a:defRPr sz="3800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pPr>
            <a:r>
              <a:t>measure temperature, mass, metal content, and age for these unique stellar populations. </a:t>
            </a:r>
            <a:endParaRPr sz="7800"/>
          </a:p>
          <a:p>
            <a:pPr lvl="2" marL="228600" indent="-228600" defTabSz="1828800">
              <a:lnSpc>
                <a:spcPct val="100000"/>
              </a:lnSpc>
              <a:spcBef>
                <a:spcPts val="1400"/>
              </a:spcBef>
              <a:buSzPct val="100000"/>
              <a:buChar char="•"/>
              <a:defRPr sz="3800">
                <a:effectLst>
                  <a:outerShdw sx="100000" sy="100000" kx="0" ky="0" algn="b" rotWithShape="0" blurRad="12700" dist="38100" dir="1800000">
                    <a:srgbClr val="000000"/>
                  </a:outerShdw>
                </a:effectLst>
                <a:latin typeface="Futura PT Book"/>
                <a:ea typeface="Futura PT Book"/>
                <a:cs typeface="Futura PT Book"/>
                <a:sym typeface="Futura PT Book"/>
              </a:defRPr>
            </a:pPr>
            <a:r>
              <a:t>Hubble lacks the resolution and JWST &amp; Roman lack the UV sensitivity to perform these observations. </a:t>
            </a:r>
          </a:p>
        </p:txBody>
      </p:sp>
      <p:sp>
        <p:nvSpPr>
          <p:cNvPr id="731" name="The center of I Zw 18 as seen by"/>
          <p:cNvSpPr txBox="1"/>
          <p:nvPr/>
        </p:nvSpPr>
        <p:spPr>
          <a:xfrm>
            <a:off x="16582945" y="8473405"/>
            <a:ext cx="3443401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center of I Zw 18 as seen by</a:t>
            </a:r>
          </a:p>
        </p:txBody>
      </p:sp>
      <p:sp>
        <p:nvSpPr>
          <p:cNvPr id="732" name="Line"/>
          <p:cNvSpPr/>
          <p:nvPr/>
        </p:nvSpPr>
        <p:spPr>
          <a:xfrm flipV="1">
            <a:off x="15348148" y="4790058"/>
            <a:ext cx="2649739" cy="4198019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3" name="Line"/>
          <p:cNvSpPr/>
          <p:nvPr/>
        </p:nvSpPr>
        <p:spPr>
          <a:xfrm flipH="1" flipV="1">
            <a:off x="18172045" y="4860574"/>
            <a:ext cx="5629873" cy="4143728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tIns="91439" bIns="91439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734" name="Hubble"/>
          <p:cNvSpPr txBox="1"/>
          <p:nvPr/>
        </p:nvSpPr>
        <p:spPr>
          <a:xfrm>
            <a:off x="16679701" y="12549223"/>
            <a:ext cx="838722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Hubble</a:t>
            </a:r>
          </a:p>
        </p:txBody>
      </p:sp>
      <p:sp>
        <p:nvSpPr>
          <p:cNvPr id="735" name="HWO @ 8 m"/>
          <p:cNvSpPr txBox="1"/>
          <p:nvPr/>
        </p:nvSpPr>
        <p:spPr>
          <a:xfrm>
            <a:off x="20644383" y="12549223"/>
            <a:ext cx="1413124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1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HWO @ 8 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" name="Picture 3" descr="Picture 3"/>
          <p:cNvPicPr>
            <a:picLocks noChangeAspect="1"/>
          </p:cNvPicPr>
          <p:nvPr/>
        </p:nvPicPr>
        <p:blipFill>
          <a:blip r:embed="rId3">
            <a:alphaModFix amt="60000"/>
            <a:extLst/>
          </a:blip>
          <a:srcRect l="30557" t="59241" r="0" b="0"/>
          <a:stretch>
            <a:fillRect/>
          </a:stretch>
        </p:blipFill>
        <p:spPr>
          <a:xfrm flipH="1" rot="10800000">
            <a:off x="0" y="0"/>
            <a:ext cx="24383999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738" name="Title 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building blocks of galaxies</a:t>
            </a:r>
          </a:p>
        </p:txBody>
      </p:sp>
      <p:sp>
        <p:nvSpPr>
          <p:cNvPr id="739" name="Slide Number Placeholder 2"/>
          <p:cNvSpPr txBox="1"/>
          <p:nvPr>
            <p:ph type="sldNum" sz="quarter" idx="4294967295"/>
          </p:nvPr>
        </p:nvSpPr>
        <p:spPr>
          <a:xfrm>
            <a:off x="23459180" y="12892504"/>
            <a:ext cx="620020" cy="73259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56746" tIns="156746" rIns="156746" bIns="156746" anchor="ctr"/>
          <a:lstStyle>
            <a:lvl1pPr algn="r" defTabSz="1828800">
              <a:defRPr sz="2400">
                <a:solidFill>
                  <a:srgbClr val="A6B0BB"/>
                </a:solidFill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fld id="{86CB4B4D-7CA3-9044-876B-883B54F8677D}" type="slidenum"/>
          </a:p>
        </p:txBody>
      </p:sp>
      <p:grpSp>
        <p:nvGrpSpPr>
          <p:cNvPr id="742" name="Group 12"/>
          <p:cNvGrpSpPr/>
          <p:nvPr/>
        </p:nvGrpSpPr>
        <p:grpSpPr>
          <a:xfrm>
            <a:off x="1591055" y="2926079"/>
            <a:ext cx="9144001" cy="9144001"/>
            <a:chOff x="0" y="0"/>
            <a:chExt cx="9144000" cy="9144000"/>
          </a:xfrm>
        </p:grpSpPr>
        <p:pic>
          <p:nvPicPr>
            <p:cNvPr id="740" name="Picture 13" descr="Picture 13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9144000" cy="9144000"/>
            </a:xfrm>
            <a:prstGeom prst="rect">
              <a:avLst/>
            </a:prstGeom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</p:pic>
        <p:sp>
          <p:nvSpPr>
            <p:cNvPr id="741" name="Rectangle 14"/>
            <p:cNvSpPr txBox="1"/>
            <p:nvPr/>
          </p:nvSpPr>
          <p:spPr>
            <a:xfrm>
              <a:off x="3515157" y="365759"/>
              <a:ext cx="2113688" cy="1148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5600"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lvl1pPr>
            </a:lstStyle>
            <a:p>
              <a:pPr/>
              <a:r>
                <a:t>Hubble</a:t>
              </a:r>
            </a:p>
          </p:txBody>
        </p:sp>
      </p:grpSp>
      <p:sp>
        <p:nvSpPr>
          <p:cNvPr id="743" name="TextBox 15"/>
          <p:cNvSpPr txBox="1"/>
          <p:nvPr/>
        </p:nvSpPr>
        <p:spPr>
          <a:xfrm>
            <a:off x="5617376" y="12433737"/>
            <a:ext cx="13149246" cy="1021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>
            <a:spAutoFit/>
          </a:bodyPr>
          <a:lstStyle>
            <a:lvl1pPr algn="ctr" defTabSz="1828800">
              <a:lnSpc>
                <a:spcPct val="120000"/>
              </a:lnSpc>
              <a:spcBef>
                <a:spcPts val="0"/>
              </a:spcBef>
              <a:defRPr>
                <a:effectLst>
                  <a:outerShdw sx="100000" sy="100000" kx="0" ky="0" algn="b" rotWithShape="0" blurRad="50800" dist="38100" dir="2700000">
                    <a:srgbClr val="000000">
                      <a:alpha val="40000"/>
                    </a:srgbClr>
                  </a:outerShdw>
                </a:effectLst>
                <a:latin typeface="Avenir Next Condensed Medium"/>
                <a:ea typeface="Avenir Next Condensed Medium"/>
                <a:cs typeface="Avenir Next Condensed Medium"/>
                <a:sym typeface="Avenir Next Condensed Medium"/>
              </a:defRPr>
            </a:lvl1pPr>
          </a:lstStyle>
          <a:p>
            <a:pPr/>
            <a:r>
              <a:t>Low-mass dwarf galaxy at redshift = 2</a:t>
            </a:r>
          </a:p>
        </p:txBody>
      </p:sp>
      <p:grpSp>
        <p:nvGrpSpPr>
          <p:cNvPr id="747" name="Group 16"/>
          <p:cNvGrpSpPr/>
          <p:nvPr/>
        </p:nvGrpSpPr>
        <p:grpSpPr>
          <a:xfrm>
            <a:off x="13642847" y="2926079"/>
            <a:ext cx="9144001" cy="9144001"/>
            <a:chOff x="0" y="0"/>
            <a:chExt cx="9144000" cy="9144000"/>
          </a:xfrm>
        </p:grpSpPr>
        <p:pic>
          <p:nvPicPr>
            <p:cNvPr id="744" name="Picture 17" descr="Picture 17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9144000" cy="9144000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</p:pic>
        <p:sp>
          <p:nvSpPr>
            <p:cNvPr id="745" name="Rectangle 18"/>
            <p:cNvSpPr txBox="1"/>
            <p:nvPr/>
          </p:nvSpPr>
          <p:spPr>
            <a:xfrm>
              <a:off x="3796438" y="363657"/>
              <a:ext cx="1551128" cy="11480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>
              <a:lvl1pPr algn="ctr" defTabSz="1828800">
                <a:lnSpc>
                  <a:spcPct val="100000"/>
                </a:lnSpc>
                <a:spcBef>
                  <a:spcPts val="0"/>
                </a:spcBef>
                <a:defRPr sz="5600"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lvl1pPr>
            </a:lstStyle>
            <a:p>
              <a:pPr/>
              <a:r>
                <a:t>HWO</a:t>
              </a:r>
            </a:p>
          </p:txBody>
        </p:sp>
        <p:sp>
          <p:nvSpPr>
            <p:cNvPr id="746" name="TextBox 19"/>
            <p:cNvSpPr txBox="1"/>
            <p:nvPr/>
          </p:nvSpPr>
          <p:spPr>
            <a:xfrm>
              <a:off x="3814927" y="7500181"/>
              <a:ext cx="4752137" cy="15798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91439" tIns="91439" rIns="91439" bIns="91439" numCol="1" anchor="t">
              <a:spAutoFit/>
            </a:bodyPr>
            <a:lstStyle/>
            <a:p>
              <a:pPr algn="r" defTabSz="1828800">
                <a:lnSpc>
                  <a:spcPct val="120000"/>
                </a:lnSpc>
                <a:spcBef>
                  <a:spcPts val="0"/>
                </a:spcBef>
                <a:defRPr sz="4000"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pPr>
              <a:r>
                <a:t>Preliminary simulation</a:t>
              </a:r>
            </a:p>
            <a:p>
              <a:pPr algn="r" defTabSz="1828800">
                <a:lnSpc>
                  <a:spcPct val="120000"/>
                </a:lnSpc>
                <a:spcBef>
                  <a:spcPts val="0"/>
                </a:spcBef>
                <a:defRPr sz="3200">
                  <a:effectLst>
                    <a:outerShdw sx="100000" sy="100000" kx="0" ky="0" algn="b" rotWithShape="0" blurRad="50800" dist="38100" dir="2700000">
                      <a:srgbClr val="000000">
                        <a:alpha val="40000"/>
                      </a:srgbClr>
                    </a:outerShdw>
                  </a:effectLst>
                  <a:latin typeface="Avenir Next Condensed Medium"/>
                  <a:ea typeface="Avenir Next Condensed Medium"/>
                  <a:cs typeface="Avenir Next Condensed Medium"/>
                  <a:sym typeface="Avenir Next Condensed Medium"/>
                </a:defRPr>
              </a:pPr>
              <a:r>
                <a:t>Credit: Postman, Snyder (STScI)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52" name="ZOA_2023_7950_tio_tmt_0018.jpg" descr="ZOA_2023_7950_tio_tmt_0018.jpg"/>
          <p:cNvPicPr>
            <a:picLocks noChangeAspect="1"/>
          </p:cNvPicPr>
          <p:nvPr/>
        </p:nvPicPr>
        <p:blipFill>
          <a:blip r:embed="rId2">
            <a:extLst/>
          </a:blip>
          <a:srcRect l="0" t="14899" r="0" b="0"/>
          <a:stretch>
            <a:fillRect/>
          </a:stretch>
        </p:blipFill>
        <p:spPr>
          <a:xfrm>
            <a:off x="13673935" y="1221388"/>
            <a:ext cx="8329154" cy="8461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53" name="gmttwilightlarge.jpeg" descr="gmttwilightlarge.jpeg"/>
          <p:cNvPicPr>
            <a:picLocks noChangeAspect="1"/>
          </p:cNvPicPr>
          <p:nvPr/>
        </p:nvPicPr>
        <p:blipFill>
          <a:blip r:embed="rId3">
            <a:extLst/>
          </a:blip>
          <a:srcRect l="0" t="0" r="25918" b="11046"/>
          <a:stretch>
            <a:fillRect/>
          </a:stretch>
        </p:blipFill>
        <p:spPr>
          <a:xfrm>
            <a:off x="1653574" y="1516266"/>
            <a:ext cx="9833239" cy="7871520"/>
          </a:xfrm>
          <a:prstGeom prst="rect">
            <a:avLst/>
          </a:prstGeom>
          <a:ln w="12700">
            <a:miter lim="400000"/>
          </a:ln>
        </p:spPr>
      </p:pic>
      <p:sp>
        <p:nvSpPr>
          <p:cNvPr id="754" name="ELT Competitors (are there any?)"/>
          <p:cNvSpPr txBox="1"/>
          <p:nvPr/>
        </p:nvSpPr>
        <p:spPr>
          <a:xfrm>
            <a:off x="7446248" y="124391"/>
            <a:ext cx="902360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ELT Competitors (are there any?)</a:t>
            </a:r>
          </a:p>
        </p:txBody>
      </p:sp>
      <p:sp>
        <p:nvSpPr>
          <p:cNvPr id="755" name="24m-equivalent tel to be located in Chile"/>
          <p:cNvSpPr txBox="1"/>
          <p:nvPr/>
        </p:nvSpPr>
        <p:spPr>
          <a:xfrm>
            <a:off x="834011" y="9976986"/>
            <a:ext cx="1111270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24m-equivalent tel to be located in Chile</a:t>
            </a:r>
          </a:p>
        </p:txBody>
      </p:sp>
      <p:sp>
        <p:nvSpPr>
          <p:cNvPr id="756" name="GMT"/>
          <p:cNvSpPr txBox="1"/>
          <p:nvPr/>
        </p:nvSpPr>
        <p:spPr>
          <a:xfrm>
            <a:off x="6230959" y="1862562"/>
            <a:ext cx="1627328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GMT </a:t>
            </a:r>
          </a:p>
        </p:txBody>
      </p:sp>
      <p:sp>
        <p:nvSpPr>
          <p:cNvPr id="757" name="TMT"/>
          <p:cNvSpPr txBox="1"/>
          <p:nvPr/>
        </p:nvSpPr>
        <p:spPr>
          <a:xfrm>
            <a:off x="17166001" y="1862562"/>
            <a:ext cx="134508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TMT</a:t>
            </a:r>
          </a:p>
        </p:txBody>
      </p:sp>
      <p:sp>
        <p:nvSpPr>
          <p:cNvPr id="758" name="30m tel to be located in …? Canary?"/>
          <p:cNvSpPr txBox="1"/>
          <p:nvPr/>
        </p:nvSpPr>
        <p:spPr>
          <a:xfrm>
            <a:off x="12784501" y="9971328"/>
            <a:ext cx="10108084" cy="20331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30m tel to be located in …? Canary?</a:t>
            </a:r>
          </a:p>
        </p:txBody>
      </p:sp>
      <p:grpSp>
        <p:nvGrpSpPr>
          <p:cNvPr id="761" name="Group"/>
          <p:cNvGrpSpPr/>
          <p:nvPr/>
        </p:nvGrpSpPr>
        <p:grpSpPr>
          <a:xfrm>
            <a:off x="44035" y="11004380"/>
            <a:ext cx="21114066" cy="2085861"/>
            <a:chOff x="0" y="0"/>
            <a:chExt cx="21114064" cy="2085860"/>
          </a:xfrm>
        </p:grpSpPr>
        <p:sp>
          <p:nvSpPr>
            <p:cNvPr id="759" name="Allowed to proceed to phase B with NSF funds.…"/>
            <p:cNvSpPr txBox="1"/>
            <p:nvPr/>
          </p:nvSpPr>
          <p:spPr>
            <a:xfrm>
              <a:off x="0" y="40625"/>
              <a:ext cx="13052451" cy="20452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 algn="ctr"/>
              <a:r>
                <a:t>Allowed to proceed to phase B with NSF funds.</a:t>
              </a:r>
            </a:p>
            <a:p>
              <a:pPr algn="ctr"/>
              <a:r>
                <a:t>Construction </a:t>
              </a:r>
              <a:r>
                <a:rPr b="1"/>
                <a:t>not</a:t>
              </a:r>
              <a:r>
                <a:t> granted so far.</a:t>
              </a:r>
            </a:p>
          </p:txBody>
        </p:sp>
        <p:sp>
          <p:nvSpPr>
            <p:cNvPr id="760" name="NOT funded by NSF"/>
            <p:cNvSpPr txBox="1"/>
            <p:nvPr/>
          </p:nvSpPr>
          <p:spPr>
            <a:xfrm>
              <a:off x="15478008" y="0"/>
              <a:ext cx="5636058" cy="808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ctr"/>
            </a:lstStyle>
            <a:p>
              <a:pPr/>
              <a:r>
                <a:t>NOT funded by NSF</a:t>
              </a:r>
            </a:p>
          </p:txBody>
        </p:sp>
      </p:grpSp>
      <p:pic>
        <p:nvPicPr>
          <p:cNvPr id="762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8900000">
            <a:off x="20488087" y="10305002"/>
            <a:ext cx="1948453" cy="152401"/>
          </a:xfrm>
          <a:prstGeom prst="rect">
            <a:avLst/>
          </a:prstGeom>
        </p:spPr>
      </p:pic>
      <p:pic>
        <p:nvPicPr>
          <p:cNvPr id="764" name="Line Line" descr="Line Lin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13500000">
            <a:off x="20615087" y="10432002"/>
            <a:ext cx="1948452" cy="1524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61" grpId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68" name="IMG_6148.jpeg" descr="IMG_6148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800" y="1710926"/>
            <a:ext cx="14588189" cy="10941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769" name="IMG_6158.jpeg" descr="IMG_6158.jpeg"/>
          <p:cNvPicPr>
            <a:picLocks noChangeAspect="1"/>
          </p:cNvPicPr>
          <p:nvPr/>
        </p:nvPicPr>
        <p:blipFill>
          <a:blip r:embed="rId3">
            <a:extLst/>
          </a:blip>
          <a:srcRect l="0" t="0" r="34128" b="13152"/>
          <a:stretch>
            <a:fillRect/>
          </a:stretch>
        </p:blipFill>
        <p:spPr>
          <a:xfrm>
            <a:off x="18694500" y="6615947"/>
            <a:ext cx="3866049" cy="6796152"/>
          </a:xfrm>
          <a:prstGeom prst="rect">
            <a:avLst/>
          </a:prstGeom>
          <a:ln w="12700">
            <a:miter lim="400000"/>
          </a:ln>
        </p:spPr>
      </p:pic>
      <p:pic>
        <p:nvPicPr>
          <p:cNvPr id="770" name="images.jpeg" descr="images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576811" y="987118"/>
            <a:ext cx="5418287" cy="5418287"/>
          </a:xfrm>
          <a:prstGeom prst="rect">
            <a:avLst/>
          </a:prstGeom>
          <a:ln w="12700">
            <a:miter lim="400000"/>
          </a:ln>
        </p:spPr>
      </p:pic>
      <p:sp>
        <p:nvSpPr>
          <p:cNvPr id="771" name="GMT mirrors are being cast in Tucson (4/7 done, 5th in progress)"/>
          <p:cNvSpPr txBox="1"/>
          <p:nvPr/>
        </p:nvSpPr>
        <p:spPr>
          <a:xfrm>
            <a:off x="3372155" y="179984"/>
            <a:ext cx="1763969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GMT mirrors are being cast in Tucson (4/7 done, 5th in progress)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" name="ZOA_2023_7950_tio_tmt_0018.jpg" descr="ZOA_2023_7950_tio_tmt_0018.jpg"/>
          <p:cNvPicPr>
            <a:picLocks noChangeAspect="1"/>
          </p:cNvPicPr>
          <p:nvPr/>
        </p:nvPicPr>
        <p:blipFill>
          <a:blip r:embed="rId2">
            <a:extLst/>
          </a:blip>
          <a:srcRect l="31239" t="56237" r="0" b="0"/>
          <a:stretch>
            <a:fillRect/>
          </a:stretch>
        </p:blipFill>
        <p:spPr>
          <a:xfrm>
            <a:off x="21027329" y="137454"/>
            <a:ext cx="3282355" cy="2493797"/>
          </a:xfrm>
          <a:prstGeom prst="rect">
            <a:avLst/>
          </a:prstGeom>
          <a:ln w="12700">
            <a:miter lim="400000"/>
          </a:ln>
        </p:spPr>
      </p:pic>
      <p:sp>
        <p:nvSpPr>
          <p:cNvPr id="7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75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2771" y="3102918"/>
            <a:ext cx="11468101" cy="6807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76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0" t="0" r="49105" b="0"/>
          <a:stretch>
            <a:fillRect/>
          </a:stretch>
        </p:blipFill>
        <p:spPr>
          <a:xfrm>
            <a:off x="12985406" y="1168056"/>
            <a:ext cx="8874556" cy="6019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77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rcRect l="50694" t="0" r="0" b="0"/>
          <a:stretch>
            <a:fillRect/>
          </a:stretch>
        </p:blipFill>
        <p:spPr>
          <a:xfrm>
            <a:off x="12970143" y="7226300"/>
            <a:ext cx="8874537" cy="6213858"/>
          </a:xfrm>
          <a:prstGeom prst="rect">
            <a:avLst/>
          </a:prstGeom>
          <a:ln w="12700">
            <a:miter lim="400000"/>
          </a:ln>
        </p:spPr>
      </p:pic>
      <p:pic>
        <p:nvPicPr>
          <p:cNvPr id="778" name="gmttwilightlarge.jpeg" descr="gmttwilightlarge.jpeg"/>
          <p:cNvPicPr>
            <a:picLocks noChangeAspect="1"/>
          </p:cNvPicPr>
          <p:nvPr/>
        </p:nvPicPr>
        <p:blipFill>
          <a:blip r:embed="rId5">
            <a:extLst/>
          </a:blip>
          <a:srcRect l="0" t="0" r="25918" b="11046"/>
          <a:stretch>
            <a:fillRect/>
          </a:stretch>
        </p:blipFill>
        <p:spPr>
          <a:xfrm>
            <a:off x="6006" y="154277"/>
            <a:ext cx="3697891" cy="2960166"/>
          </a:xfrm>
          <a:prstGeom prst="rect">
            <a:avLst/>
          </a:prstGeom>
          <a:ln w="12700">
            <a:miter lim="400000"/>
          </a:ln>
        </p:spPr>
      </p:pic>
      <p:sp>
        <p:nvSpPr>
          <p:cNvPr id="779" name="GMT/TMT(?) have 10-15 years of lag wrt ELT."/>
          <p:cNvSpPr txBox="1"/>
          <p:nvPr/>
        </p:nvSpPr>
        <p:spPr>
          <a:xfrm>
            <a:off x="17646" y="11045005"/>
            <a:ext cx="1239835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GMT/TMT(?) have 10-15 years of lag wrt ELT.</a:t>
            </a:r>
          </a:p>
        </p:txBody>
      </p:sp>
      <p:sp>
        <p:nvSpPr>
          <p:cNvPr id="780" name="GMT/TMT(?) Instruments are somewhat simpler by design…"/>
          <p:cNvSpPr txBox="1"/>
          <p:nvPr/>
        </p:nvSpPr>
        <p:spPr>
          <a:xfrm>
            <a:off x="4329310" y="321182"/>
            <a:ext cx="1653204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GMT/TMT(?) Instruments are somewhat simpler by design…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83" name="NASA Astrophysics Budget — Inflation Adjusted (2024 USD).pdf" descr="NASA Astrophysics Budget — Inflation Adjusted (2024 US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06684" y="-879582"/>
            <a:ext cx="17370632" cy="122747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84" name="NSF Budget — Inflation Adjusted (2024 USD).pdf" descr="NSF Budget — Inflation Adjusted (2024 USD)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06684" y="6260836"/>
            <a:ext cx="17370632" cy="122747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85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810203" y="228600"/>
            <a:ext cx="644639" cy="842988"/>
          </a:xfrm>
          <a:prstGeom prst="rect">
            <a:avLst/>
          </a:prstGeom>
          <a:ln w="12700">
            <a:miter lim="400000"/>
          </a:ln>
        </p:spPr>
      </p:pic>
      <p:sp>
        <p:nvSpPr>
          <p:cNvPr id="786" name="2005"/>
          <p:cNvSpPr txBox="1"/>
          <p:nvPr/>
        </p:nvSpPr>
        <p:spPr>
          <a:xfrm>
            <a:off x="4414724" y="6036400"/>
            <a:ext cx="1470052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2005</a:t>
            </a:r>
          </a:p>
        </p:txBody>
      </p:sp>
      <p:sp>
        <p:nvSpPr>
          <p:cNvPr id="787" name="2026"/>
          <p:cNvSpPr txBox="1"/>
          <p:nvPr/>
        </p:nvSpPr>
        <p:spPr>
          <a:xfrm>
            <a:off x="19062287" y="5877822"/>
            <a:ext cx="1470052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2026</a:t>
            </a:r>
          </a:p>
        </p:txBody>
      </p:sp>
      <p:sp>
        <p:nvSpPr>
          <p:cNvPr id="788" name="NASA budget"/>
          <p:cNvSpPr txBox="1"/>
          <p:nvPr/>
        </p:nvSpPr>
        <p:spPr>
          <a:xfrm>
            <a:off x="11791022" y="245865"/>
            <a:ext cx="3840176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NASA budget</a:t>
            </a:r>
          </a:p>
        </p:txBody>
      </p:sp>
      <p:sp>
        <p:nvSpPr>
          <p:cNvPr id="789" name="NSF budget"/>
          <p:cNvSpPr txBox="1"/>
          <p:nvPr/>
        </p:nvSpPr>
        <p:spPr>
          <a:xfrm>
            <a:off x="12137697" y="7160844"/>
            <a:ext cx="3400045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NSF budget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92" name="NASA Astrophysics Budget — Inflation Adjusted (2024 USD).pdf" descr="NASA Astrophysics Budget — Inflation Adjusted (2024 USD)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06684" y="-879582"/>
            <a:ext cx="17370632" cy="122747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93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810203" y="228600"/>
            <a:ext cx="644639" cy="842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794" name="China Space Science Budget Estimates — Constant 2024 USD.pdf" descr="China Space Science Budget Estimates — Constant 2024 USD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506684" y="5445018"/>
            <a:ext cx="17370632" cy="12274764"/>
          </a:xfrm>
          <a:prstGeom prst="rect">
            <a:avLst/>
          </a:prstGeom>
          <a:ln w="12700">
            <a:miter lim="400000"/>
          </a:ln>
        </p:spPr>
      </p:pic>
      <p:sp>
        <p:nvSpPr>
          <p:cNvPr id="795" name="2005"/>
          <p:cNvSpPr txBox="1"/>
          <p:nvPr/>
        </p:nvSpPr>
        <p:spPr>
          <a:xfrm>
            <a:off x="4304886" y="5684919"/>
            <a:ext cx="1470052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2005</a:t>
            </a:r>
          </a:p>
        </p:txBody>
      </p:sp>
      <p:sp>
        <p:nvSpPr>
          <p:cNvPr id="796" name="2026"/>
          <p:cNvSpPr txBox="1"/>
          <p:nvPr/>
        </p:nvSpPr>
        <p:spPr>
          <a:xfrm>
            <a:off x="19062287" y="5877822"/>
            <a:ext cx="1470052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2026</a:t>
            </a:r>
          </a:p>
        </p:txBody>
      </p:sp>
      <p:sp>
        <p:nvSpPr>
          <p:cNvPr id="797" name="NASA budget"/>
          <p:cNvSpPr txBox="1"/>
          <p:nvPr/>
        </p:nvSpPr>
        <p:spPr>
          <a:xfrm>
            <a:off x="11791022" y="245865"/>
            <a:ext cx="3840176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NASA budget</a:t>
            </a:r>
          </a:p>
        </p:txBody>
      </p:sp>
      <p:sp>
        <p:nvSpPr>
          <p:cNvPr id="798" name="China space science budget"/>
          <p:cNvSpPr txBox="1"/>
          <p:nvPr/>
        </p:nvSpPr>
        <p:spPr>
          <a:xfrm>
            <a:off x="12137697" y="7160844"/>
            <a:ext cx="7871461" cy="8084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/>
            <a:r>
              <a:t>China space science budget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80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550" y="1905000"/>
            <a:ext cx="11030078" cy="10616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02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55400" y="2584450"/>
            <a:ext cx="11764998" cy="6132154"/>
          </a:xfrm>
          <a:prstGeom prst="rect">
            <a:avLst/>
          </a:prstGeom>
          <a:ln w="12700">
            <a:miter lim="400000"/>
          </a:ln>
        </p:spPr>
      </p:pic>
      <p:sp>
        <p:nvSpPr>
          <p:cNvPr id="803" name="Chinese investments in ground based astronomy are ramping up"/>
          <p:cNvSpPr txBox="1"/>
          <p:nvPr/>
        </p:nvSpPr>
        <p:spPr>
          <a:xfrm>
            <a:off x="2673451" y="484784"/>
            <a:ext cx="1772015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Chinese investments in ground based astronomy are ramping up</a:t>
            </a:r>
          </a:p>
        </p:txBody>
      </p:sp>
      <p:sp>
        <p:nvSpPr>
          <p:cNvPr id="804" name="+ SKA… but out of TMT"/>
          <p:cNvSpPr txBox="1"/>
          <p:nvPr/>
        </p:nvSpPr>
        <p:spPr>
          <a:xfrm>
            <a:off x="12909245" y="1534617"/>
            <a:ext cx="666811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+ SKA… but out of TMT</a:t>
            </a:r>
          </a:p>
        </p:txBody>
      </p:sp>
      <p:sp>
        <p:nvSpPr>
          <p:cNvPr id="805" name="Lenghu site is comparable to Mauna Kea:…"/>
          <p:cNvSpPr txBox="1"/>
          <p:nvPr/>
        </p:nvSpPr>
        <p:spPr>
          <a:xfrm>
            <a:off x="11741251" y="9569551"/>
            <a:ext cx="11440669" cy="325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Lenghu site is comparable to Mauna Kea:</a:t>
            </a:r>
          </a:p>
          <a:p>
            <a:pPr/>
            <a:r>
              <a:t>4200m, 75% time seeing &lt;0.75”</a:t>
            </a:r>
          </a:p>
          <a:p>
            <a:pPr/>
            <a:r>
              <a:t>(Deng+, Nature 2021)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08" name="Conclusions"/>
          <p:cNvSpPr txBox="1"/>
          <p:nvPr/>
        </p:nvSpPr>
        <p:spPr>
          <a:xfrm>
            <a:off x="10452658" y="362725"/>
            <a:ext cx="3714599" cy="820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/>
            </a:lvl1pPr>
          </a:lstStyle>
          <a:p>
            <a:pPr/>
            <a:r>
              <a:t>Conclusions</a:t>
            </a:r>
          </a:p>
        </p:txBody>
      </p:sp>
      <p:sp>
        <p:nvSpPr>
          <p:cNvPr id="809" name="1) We have an unique opportunity:…"/>
          <p:cNvSpPr txBox="1"/>
          <p:nvPr/>
        </p:nvSpPr>
        <p:spPr>
          <a:xfrm>
            <a:off x="1223853" y="1285622"/>
            <a:ext cx="16794176" cy="3269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1) We have an unique opportunity: </a:t>
            </a:r>
          </a:p>
          <a:p>
            <a:pPr/>
            <a:r>
              <a:t>ELT (+SKA) will be the major </a:t>
            </a:r>
            <a:r>
              <a:rPr i="1"/>
              <a:t>discovery machine(s) </a:t>
            </a:r>
            <a:r>
              <a:t> in the 30s.</a:t>
            </a:r>
          </a:p>
          <a:p>
            <a:pPr/>
            <a:r>
              <a:t>Europe - </a:t>
            </a:r>
            <a:r>
              <a:rPr b="1" i="1"/>
              <a:t>we</a:t>
            </a:r>
            <a:r>
              <a:t> - can lead the field.</a:t>
            </a:r>
          </a:p>
        </p:txBody>
      </p:sp>
      <p:sp>
        <p:nvSpPr>
          <p:cNvPr id="810" name="2) “Go big or go home”: Be bold, be ambitious.…"/>
          <p:cNvSpPr txBox="1"/>
          <p:nvPr/>
        </p:nvSpPr>
        <p:spPr>
          <a:xfrm>
            <a:off x="1228149" y="5143331"/>
            <a:ext cx="21928837" cy="3257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2) “Go big or go home”: Be bold, be ambitious. </a:t>
            </a:r>
          </a:p>
          <a:p>
            <a:pPr/>
            <a:r>
              <a:t>We need to aim at </a:t>
            </a:r>
            <a:r>
              <a:rPr i="1"/>
              <a:t>transformational discoveries</a:t>
            </a:r>
            <a:r>
              <a:t>.</a:t>
            </a:r>
          </a:p>
          <a:p>
            <a:pPr/>
            <a:r>
              <a:t>VLT still has the latitude and power to be at the front line - if we keep innovating.</a:t>
            </a:r>
          </a:p>
        </p:txBody>
      </p:sp>
      <p:sp>
        <p:nvSpPr>
          <p:cNvPr id="811" name="3) Italy is uniquely placed to exploit synergies: Euclid, SKA, CTA, LSST, etc"/>
          <p:cNvSpPr txBox="1"/>
          <p:nvPr/>
        </p:nvSpPr>
        <p:spPr>
          <a:xfrm>
            <a:off x="1317428" y="9535027"/>
            <a:ext cx="2030669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3) Italy is uniquely placed to</a:t>
            </a:r>
            <a:r>
              <a:rPr i="1"/>
              <a:t> exploit synergies</a:t>
            </a:r>
            <a:r>
              <a:t>: Euclid, SKA, CTA, LSST, etc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10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10" grpId="2"/>
      <p:bldP build="whole" bldLvl="1" animBg="1" rev="0" advAuto="0" spid="811" grpId="3"/>
      <p:bldP build="whole" bldLvl="1" animBg="1" rev="0" advAuto="0" spid="809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FFFFFF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