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Alegreya Sans SC"/>
      <p:regular r:id="rId36"/>
      <p:bold r:id="rId37"/>
      <p:italic r:id="rId38"/>
      <p:boldItalic r:id="rId39"/>
    </p:embeddedFont>
    <p:embeddedFont>
      <p:font typeface="Helvetica Neue"/>
      <p:regular r:id="rId40"/>
      <p:bold r:id="rId41"/>
      <p:italic r:id="rId42"/>
      <p:boldItalic r:id="rId43"/>
    </p:embeddedFont>
    <p:embeddedFont>
      <p:font typeface="Alegreya Sans SC ExtraBold"/>
      <p:bold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6" roundtripDataSignature="AMtx7mj4ssDcYJHNgJiEOVy0ob7pO6+p5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HelveticaNeue-regular.fntdata"/><Relationship Id="rId20" Type="http://schemas.openxmlformats.org/officeDocument/2006/relationships/slide" Target="slides/slide15.xml"/><Relationship Id="rId42" Type="http://schemas.openxmlformats.org/officeDocument/2006/relationships/font" Target="fonts/HelveticaNeue-italic.fntdata"/><Relationship Id="rId41" Type="http://schemas.openxmlformats.org/officeDocument/2006/relationships/font" Target="fonts/HelveticaNeue-bold.fntdata"/><Relationship Id="rId22" Type="http://schemas.openxmlformats.org/officeDocument/2006/relationships/slide" Target="slides/slide17.xml"/><Relationship Id="rId44" Type="http://schemas.openxmlformats.org/officeDocument/2006/relationships/font" Target="fonts/AlegreyaSansSCExtraBold-bold.fntdata"/><Relationship Id="rId21" Type="http://schemas.openxmlformats.org/officeDocument/2006/relationships/slide" Target="slides/slide16.xml"/><Relationship Id="rId43" Type="http://schemas.openxmlformats.org/officeDocument/2006/relationships/font" Target="fonts/HelveticaNeue-boldItalic.fntdata"/><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font" Target="fonts/AlegreyaSansSCExtraBold-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AlegreyaSansSC-bold.fntdata"/><Relationship Id="rId14" Type="http://schemas.openxmlformats.org/officeDocument/2006/relationships/slide" Target="slides/slide9.xml"/><Relationship Id="rId36" Type="http://schemas.openxmlformats.org/officeDocument/2006/relationships/font" Target="fonts/AlegreyaSansSC-regular.fntdata"/><Relationship Id="rId17" Type="http://schemas.openxmlformats.org/officeDocument/2006/relationships/slide" Target="slides/slide12.xml"/><Relationship Id="rId39" Type="http://schemas.openxmlformats.org/officeDocument/2006/relationships/font" Target="fonts/AlegreyaSansSC-boldItalic.fntdata"/><Relationship Id="rId16" Type="http://schemas.openxmlformats.org/officeDocument/2006/relationships/slide" Target="slides/slide11.xml"/><Relationship Id="rId38" Type="http://schemas.openxmlformats.org/officeDocument/2006/relationships/font" Target="fonts/AlegreyaSansSC-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9" name="Google Shape;22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 name="Google Shape;25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it-IT" sz="1800">
                <a:latin typeface="Times New Roman"/>
                <a:ea typeface="Times New Roman"/>
                <a:cs typeface="Times New Roman"/>
                <a:sym typeface="Times New Roman"/>
              </a:rPr>
              <a:t>LeftandCentre:V</a:t>
            </a:r>
            <a:r>
              <a:rPr lang="it-IT" sz="1800">
                <a:latin typeface="Arial"/>
                <a:ea typeface="Arial"/>
                <a:cs typeface="Arial"/>
                <a:sym typeface="Arial"/>
              </a:rPr>
              <a:t>​ </a:t>
            </a:r>
            <a:r>
              <a:rPr lang="it-IT" sz="1800">
                <a:latin typeface="Times New Roman"/>
                <a:ea typeface="Times New Roman"/>
                <a:cs typeface="Times New Roman"/>
                <a:sym typeface="Times New Roman"/>
              </a:rPr>
              <a:t>-andI- band thumbnails of the more crowded 2Re pointing shown in Fig.3.3. Right: derived CMD from the full MAVIS field, showing that the 14 Gyr (red) and 10 Gyr (green) isochrones can be clearly distinguished. Such age fidelity from integrated light spectroscopy is prohibitively expensive in the lower-surface brightness outer regions, even with MUSE.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2" name="Google Shape;29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4" name="Google Shape;30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6" name="Google Shape;32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9" name="Google Shape;349;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it-IT"/>
              <a:t>3046</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it-IT"/>
              <a:t>3046</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6" name="Google Shape;376;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6" name="Google Shape;396;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it-IT" sz="1100" u="none" cap="none" strike="noStrike">
                <a:solidFill>
                  <a:srgbClr val="000000"/>
                </a:solidFill>
                <a:latin typeface="Arial"/>
                <a:ea typeface="Arial"/>
                <a:cs typeface="Arial"/>
                <a:sym typeface="Arial"/>
              </a:rPr>
              <a:t>The pixel size is chosen to sample properly the diffraction limit at 550 nm. The FWHM of a diffraction limited Airy pattern at 550 nm is 14.18 mas for an 8 m telescope, but in fact the effective PSF will be larger than this due to the effects of charge diffusion within the CCD (whereby some fraction of photoelectrons are collected in adjacent pixels due to scattering as the electrons move towards the pixel), and also residual tip-tilt errors. </a:t>
            </a:r>
            <a:endParaRPr/>
          </a:p>
          <a:p>
            <a:pPr indent="-228600" lvl="0" marL="457200" marR="0" rtl="0" algn="l">
              <a:lnSpc>
                <a:spcPct val="100000"/>
              </a:lnSpc>
              <a:spcBef>
                <a:spcPts val="0"/>
              </a:spcBef>
              <a:spcAft>
                <a:spcPts val="0"/>
              </a:spcAft>
              <a:buClr>
                <a:srgbClr val="000000"/>
              </a:buClr>
              <a:buSzPts val="1100"/>
              <a:buFont typeface="Arial"/>
              <a:buNone/>
            </a:pPr>
            <a:r>
              <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4" name="Google Shape;414;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it-IT" sz="1100" u="none" cap="none" strike="noStrike">
                <a:solidFill>
                  <a:srgbClr val="000000"/>
                </a:solidFill>
                <a:latin typeface="Arial"/>
                <a:ea typeface="Arial"/>
                <a:cs typeface="Arial"/>
                <a:sym typeface="Arial"/>
              </a:rPr>
              <a:t>Volume phase holographic gratings are now being used extensively in astronomy because of their high diffraction efficiencies. VPH gratings are generally used in transmission. The diffraction is caused by a near-sinusoidal variation in refractive index perpendicular to the fringes (300-6000 lines/mm). For astronomy gratings, the active layer is typically 3-10 microns thick, which is sandwiched between glass substrates of a few millimetres in thickness. Prisms can be attached to reduce beam deviation (VPH grisms).</a:t>
            </a:r>
            <a:br>
              <a:rPr lang="it-IT"/>
            </a:b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2" name="Google Shape;43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7" name="Google Shape;467;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9.png"/><Relationship Id="rId7"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9.png"/><Relationship Id="rId7" Type="http://schemas.openxmlformats.org/officeDocument/2006/relationships/image" Target="../media/image12.png"/><Relationship Id="rId8"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32"/>
          <p:cNvSpPr txBox="1"/>
          <p:nvPr>
            <p:ph type="ctrTitle"/>
          </p:nvPr>
        </p:nvSpPr>
        <p:spPr>
          <a:xfrm>
            <a:off x="311708" y="1601825"/>
            <a:ext cx="8520600" cy="2052675"/>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rgbClr val="3B9EEC"/>
              </a:buClr>
              <a:buSzPts val="5400"/>
              <a:buFont typeface="Alegreya Sans SC ExtraBold"/>
              <a:buNone/>
              <a:defRPr sz="4050">
                <a:solidFill>
                  <a:srgbClr val="3B9EEC"/>
                </a:solidFill>
                <a:latin typeface="Alegreya Sans SC ExtraBold"/>
                <a:ea typeface="Alegreya Sans SC ExtraBold"/>
                <a:cs typeface="Alegreya Sans SC ExtraBold"/>
                <a:sym typeface="Alegreya Sans SC ExtraBold"/>
              </a:defRPr>
            </a:lvl1pPr>
            <a:lvl2pPr lvl="1" algn="ctr">
              <a:lnSpc>
                <a:spcPct val="100000"/>
              </a:lnSpc>
              <a:spcBef>
                <a:spcPts val="0"/>
              </a:spcBef>
              <a:spcAft>
                <a:spcPts val="0"/>
              </a:spcAft>
              <a:buSzPts val="5200"/>
              <a:buNone/>
              <a:defRPr sz="3900"/>
            </a:lvl2pPr>
            <a:lvl3pPr lvl="2" algn="ctr">
              <a:lnSpc>
                <a:spcPct val="100000"/>
              </a:lnSpc>
              <a:spcBef>
                <a:spcPts val="0"/>
              </a:spcBef>
              <a:spcAft>
                <a:spcPts val="0"/>
              </a:spcAft>
              <a:buSzPts val="5200"/>
              <a:buNone/>
              <a:defRPr sz="3900"/>
            </a:lvl3pPr>
            <a:lvl4pPr lvl="3" algn="ctr">
              <a:lnSpc>
                <a:spcPct val="100000"/>
              </a:lnSpc>
              <a:spcBef>
                <a:spcPts val="0"/>
              </a:spcBef>
              <a:spcAft>
                <a:spcPts val="0"/>
              </a:spcAft>
              <a:buSzPts val="5200"/>
              <a:buNone/>
              <a:defRPr sz="3900"/>
            </a:lvl4pPr>
            <a:lvl5pPr lvl="4" algn="ctr">
              <a:lnSpc>
                <a:spcPct val="100000"/>
              </a:lnSpc>
              <a:spcBef>
                <a:spcPts val="0"/>
              </a:spcBef>
              <a:spcAft>
                <a:spcPts val="0"/>
              </a:spcAft>
              <a:buSzPts val="5200"/>
              <a:buNone/>
              <a:defRPr sz="3900"/>
            </a:lvl5pPr>
            <a:lvl6pPr lvl="5" algn="ctr">
              <a:lnSpc>
                <a:spcPct val="100000"/>
              </a:lnSpc>
              <a:spcBef>
                <a:spcPts val="0"/>
              </a:spcBef>
              <a:spcAft>
                <a:spcPts val="0"/>
              </a:spcAft>
              <a:buSzPts val="5200"/>
              <a:buNone/>
              <a:defRPr sz="3900"/>
            </a:lvl6pPr>
            <a:lvl7pPr lvl="6" algn="ctr">
              <a:lnSpc>
                <a:spcPct val="100000"/>
              </a:lnSpc>
              <a:spcBef>
                <a:spcPts val="0"/>
              </a:spcBef>
              <a:spcAft>
                <a:spcPts val="0"/>
              </a:spcAft>
              <a:buSzPts val="5200"/>
              <a:buNone/>
              <a:defRPr sz="3900"/>
            </a:lvl7pPr>
            <a:lvl8pPr lvl="7" algn="ctr">
              <a:lnSpc>
                <a:spcPct val="100000"/>
              </a:lnSpc>
              <a:spcBef>
                <a:spcPts val="0"/>
              </a:spcBef>
              <a:spcAft>
                <a:spcPts val="0"/>
              </a:spcAft>
              <a:buSzPts val="5200"/>
              <a:buNone/>
              <a:defRPr sz="3900"/>
            </a:lvl8pPr>
            <a:lvl9pPr lvl="8" algn="ctr">
              <a:lnSpc>
                <a:spcPct val="100000"/>
              </a:lnSpc>
              <a:spcBef>
                <a:spcPts val="0"/>
              </a:spcBef>
              <a:spcAft>
                <a:spcPts val="0"/>
              </a:spcAft>
              <a:buSzPts val="5200"/>
              <a:buNone/>
              <a:defRPr sz="3900"/>
            </a:lvl9pPr>
          </a:lstStyle>
          <a:p/>
        </p:txBody>
      </p:sp>
      <p:sp>
        <p:nvSpPr>
          <p:cNvPr id="10" name="Google Shape;10;p32"/>
          <p:cNvSpPr txBox="1"/>
          <p:nvPr>
            <p:ph idx="1" type="subTitle"/>
          </p:nvPr>
        </p:nvSpPr>
        <p:spPr>
          <a:xfrm>
            <a:off x="311700" y="3748525"/>
            <a:ext cx="8520600" cy="792675"/>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999999"/>
              </a:buClr>
              <a:buSzPts val="2800"/>
              <a:buFont typeface="Helvetica Neue"/>
              <a:buNone/>
              <a:defRPr sz="2100">
                <a:solidFill>
                  <a:srgbClr val="999999"/>
                </a:solidFill>
                <a:latin typeface="Helvetica Neue"/>
                <a:ea typeface="Helvetica Neue"/>
                <a:cs typeface="Helvetica Neue"/>
                <a:sym typeface="Helvetica Neue"/>
              </a:defRPr>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p:txBody>
      </p:sp>
      <p:sp>
        <p:nvSpPr>
          <p:cNvPr id="11" name="Google Shape;11;p32"/>
          <p:cNvSpPr txBox="1"/>
          <p:nvPr>
            <p:ph idx="12" type="sldNum"/>
          </p:nvPr>
        </p:nvSpPr>
        <p:spPr>
          <a:xfrm>
            <a:off x="8472458" y="4663217"/>
            <a:ext cx="548700" cy="3935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FAFAFA"/>
        </a:solidFill>
      </p:bgPr>
    </p:bg>
    <p:spTree>
      <p:nvGrpSpPr>
        <p:cNvPr id="12" name="Shape 12"/>
        <p:cNvGrpSpPr/>
        <p:nvPr/>
      </p:nvGrpSpPr>
      <p:grpSpPr>
        <a:xfrm>
          <a:off x="0" y="0"/>
          <a:ext cx="0" cy="0"/>
          <a:chOff x="0" y="0"/>
          <a:chExt cx="0" cy="0"/>
        </a:xfrm>
      </p:grpSpPr>
      <p:sp>
        <p:nvSpPr>
          <p:cNvPr id="13" name="Google Shape;13;p33"/>
          <p:cNvSpPr txBox="1"/>
          <p:nvPr>
            <p:ph type="title"/>
          </p:nvPr>
        </p:nvSpPr>
        <p:spPr>
          <a:xfrm>
            <a:off x="311700" y="445031"/>
            <a:ext cx="8520600" cy="478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3B9EEC"/>
              </a:buClr>
              <a:buSzPts val="3000"/>
              <a:buFont typeface="Alegreya Sans SC"/>
              <a:buNone/>
              <a:defRPr b="1" sz="2250">
                <a:solidFill>
                  <a:srgbClr val="3B9EEC"/>
                </a:solidFill>
                <a:latin typeface="Alegreya Sans SC"/>
                <a:ea typeface="Alegreya Sans SC"/>
                <a:cs typeface="Alegreya Sans SC"/>
                <a:sym typeface="Alegreya Sans SC"/>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 name="Google Shape;14;p33"/>
          <p:cNvSpPr txBox="1"/>
          <p:nvPr>
            <p:ph idx="1" type="body"/>
          </p:nvPr>
        </p:nvSpPr>
        <p:spPr>
          <a:xfrm>
            <a:off x="292600" y="970163"/>
            <a:ext cx="8520600" cy="3692925"/>
          </a:xfrm>
          <a:prstGeom prst="rect">
            <a:avLst/>
          </a:prstGeom>
          <a:noFill/>
          <a:ln>
            <a:noFill/>
          </a:ln>
        </p:spPr>
        <p:txBody>
          <a:bodyPr anchorCtr="0" anchor="t" bIns="91425" lIns="57150" spcFirstLastPara="1" rIns="91425" wrap="square" tIns="91425">
            <a:noAutofit/>
          </a:bodyPr>
          <a:lstStyle>
            <a:lvl1pPr indent="-342900" lvl="0" marL="457200" algn="l">
              <a:lnSpc>
                <a:spcPct val="114000"/>
              </a:lnSpc>
              <a:spcBef>
                <a:spcPts val="0"/>
              </a:spcBef>
              <a:spcAft>
                <a:spcPts val="0"/>
              </a:spcAft>
              <a:buSzPts val="1800"/>
              <a:buFont typeface="Calibri"/>
              <a:buChar char="●"/>
              <a:defRPr>
                <a:latin typeface="Calibri"/>
                <a:ea typeface="Calibri"/>
                <a:cs typeface="Calibri"/>
                <a:sym typeface="Calibri"/>
              </a:defRPr>
            </a:lvl1pPr>
            <a:lvl2pPr indent="-330200" lvl="1" marL="914400" algn="l">
              <a:lnSpc>
                <a:spcPct val="114000"/>
              </a:lnSpc>
              <a:spcBef>
                <a:spcPts val="300"/>
              </a:spcBef>
              <a:spcAft>
                <a:spcPts val="0"/>
              </a:spcAft>
              <a:buSzPts val="1600"/>
              <a:buFont typeface="Calibri"/>
              <a:buChar char="○"/>
              <a:defRPr sz="1200">
                <a:latin typeface="Calibri"/>
                <a:ea typeface="Calibri"/>
                <a:cs typeface="Calibri"/>
                <a:sym typeface="Calibri"/>
              </a:defRPr>
            </a:lvl2pPr>
            <a:lvl3pPr indent="-317500" lvl="2" marL="1371600" algn="l">
              <a:lnSpc>
                <a:spcPct val="114000"/>
              </a:lnSpc>
              <a:spcBef>
                <a:spcPts val="300"/>
              </a:spcBef>
              <a:spcAft>
                <a:spcPts val="0"/>
              </a:spcAft>
              <a:buSzPts val="1400"/>
              <a:buFont typeface="Calibri"/>
              <a:buChar char="■"/>
              <a:defRPr>
                <a:latin typeface="Calibri"/>
                <a:ea typeface="Calibri"/>
                <a:cs typeface="Calibri"/>
                <a:sym typeface="Calibri"/>
              </a:defRPr>
            </a:lvl3pPr>
            <a:lvl4pPr indent="-317500" lvl="3" marL="1828800" algn="l">
              <a:lnSpc>
                <a:spcPct val="114000"/>
              </a:lnSpc>
              <a:spcBef>
                <a:spcPts val="300"/>
              </a:spcBef>
              <a:spcAft>
                <a:spcPts val="0"/>
              </a:spcAft>
              <a:buSzPts val="1400"/>
              <a:buFont typeface="Calibri"/>
              <a:buChar char="●"/>
              <a:defRPr>
                <a:latin typeface="Calibri"/>
                <a:ea typeface="Calibri"/>
                <a:cs typeface="Calibri"/>
                <a:sym typeface="Calibri"/>
              </a:defRPr>
            </a:lvl4pPr>
            <a:lvl5pPr indent="-317500" lvl="4" marL="2286000" algn="l">
              <a:lnSpc>
                <a:spcPct val="114000"/>
              </a:lnSpc>
              <a:spcBef>
                <a:spcPts val="300"/>
              </a:spcBef>
              <a:spcAft>
                <a:spcPts val="0"/>
              </a:spcAft>
              <a:buSzPts val="1400"/>
              <a:buFont typeface="Calibri"/>
              <a:buChar char="○"/>
              <a:defRPr>
                <a:latin typeface="Calibri"/>
                <a:ea typeface="Calibri"/>
                <a:cs typeface="Calibri"/>
                <a:sym typeface="Calibri"/>
              </a:defRPr>
            </a:lvl5pPr>
            <a:lvl6pPr indent="-317500" lvl="5" marL="2743200" algn="l">
              <a:lnSpc>
                <a:spcPct val="114000"/>
              </a:lnSpc>
              <a:spcBef>
                <a:spcPts val="300"/>
              </a:spcBef>
              <a:spcAft>
                <a:spcPts val="0"/>
              </a:spcAft>
              <a:buSzPts val="1400"/>
              <a:buFont typeface="Calibri"/>
              <a:buChar char="■"/>
              <a:defRPr>
                <a:latin typeface="Calibri"/>
                <a:ea typeface="Calibri"/>
                <a:cs typeface="Calibri"/>
                <a:sym typeface="Calibri"/>
              </a:defRPr>
            </a:lvl6pPr>
            <a:lvl7pPr indent="-317500" lvl="6" marL="3200400" algn="l">
              <a:lnSpc>
                <a:spcPct val="114000"/>
              </a:lnSpc>
              <a:spcBef>
                <a:spcPts val="300"/>
              </a:spcBef>
              <a:spcAft>
                <a:spcPts val="0"/>
              </a:spcAft>
              <a:buSzPts val="1400"/>
              <a:buFont typeface="Calibri"/>
              <a:buChar char="●"/>
              <a:defRPr>
                <a:latin typeface="Calibri"/>
                <a:ea typeface="Calibri"/>
                <a:cs typeface="Calibri"/>
                <a:sym typeface="Calibri"/>
              </a:defRPr>
            </a:lvl7pPr>
            <a:lvl8pPr indent="-317500" lvl="7" marL="3657600" algn="l">
              <a:lnSpc>
                <a:spcPct val="114000"/>
              </a:lnSpc>
              <a:spcBef>
                <a:spcPts val="300"/>
              </a:spcBef>
              <a:spcAft>
                <a:spcPts val="0"/>
              </a:spcAft>
              <a:buSzPts val="1400"/>
              <a:buFont typeface="Calibri"/>
              <a:buChar char="○"/>
              <a:defRPr>
                <a:latin typeface="Calibri"/>
                <a:ea typeface="Calibri"/>
                <a:cs typeface="Calibri"/>
                <a:sym typeface="Calibri"/>
              </a:defRPr>
            </a:lvl8pPr>
            <a:lvl9pPr indent="-317500" lvl="8" marL="4114800" algn="l">
              <a:lnSpc>
                <a:spcPct val="114000"/>
              </a:lnSpc>
              <a:spcBef>
                <a:spcPts val="300"/>
              </a:spcBef>
              <a:spcAft>
                <a:spcPts val="300"/>
              </a:spcAft>
              <a:buSzPts val="1400"/>
              <a:buFont typeface="Calibri"/>
              <a:buChar char="■"/>
              <a:defRPr>
                <a:latin typeface="Calibri"/>
                <a:ea typeface="Calibri"/>
                <a:cs typeface="Calibri"/>
                <a:sym typeface="Calibri"/>
              </a:defRPr>
            </a:lvl9pPr>
          </a:lstStyle>
          <a:p/>
        </p:txBody>
      </p:sp>
      <p:sp>
        <p:nvSpPr>
          <p:cNvPr id="15" name="Google Shape;15;p33"/>
          <p:cNvSpPr txBox="1"/>
          <p:nvPr>
            <p:ph idx="2" type="subTitle"/>
          </p:nvPr>
        </p:nvSpPr>
        <p:spPr>
          <a:xfrm>
            <a:off x="311700" y="87147"/>
            <a:ext cx="4506000" cy="359100"/>
          </a:xfrm>
          <a:prstGeom prst="rect">
            <a:avLst/>
          </a:prstGeom>
          <a:noFill/>
          <a:ln>
            <a:noFill/>
          </a:ln>
        </p:spPr>
        <p:txBody>
          <a:bodyPr anchorCtr="0" anchor="t" bIns="91425" lIns="18000" spcFirstLastPara="1" rIns="90000" wrap="square" tIns="91425">
            <a:noAutofit/>
          </a:bodyPr>
          <a:lstStyle>
            <a:lvl1pPr lvl="0" algn="l">
              <a:lnSpc>
                <a:spcPct val="115000"/>
              </a:lnSpc>
              <a:spcBef>
                <a:spcPts val="0"/>
              </a:spcBef>
              <a:spcAft>
                <a:spcPts val="0"/>
              </a:spcAft>
              <a:buSzPts val="1800"/>
              <a:buNone/>
              <a:defRPr b="1">
                <a:solidFill>
                  <a:srgbClr val="B7B7B7"/>
                </a:solidFill>
                <a:latin typeface="Alegreya Sans SC"/>
                <a:ea typeface="Alegreya Sans SC"/>
                <a:cs typeface="Alegreya Sans SC"/>
                <a:sym typeface="Alegreya Sans SC"/>
              </a:defRPr>
            </a:lvl1pPr>
            <a:lvl2pPr lvl="1" algn="l">
              <a:lnSpc>
                <a:spcPct val="115000"/>
              </a:lnSpc>
              <a:spcBef>
                <a:spcPts val="1200"/>
              </a:spcBef>
              <a:spcAft>
                <a:spcPts val="0"/>
              </a:spcAft>
              <a:buSzPts val="1400"/>
              <a:buNone/>
              <a:defRPr/>
            </a:lvl2pPr>
            <a:lvl3pPr lvl="2" algn="l">
              <a:lnSpc>
                <a:spcPct val="115000"/>
              </a:lnSpc>
              <a:spcBef>
                <a:spcPts val="1200"/>
              </a:spcBef>
              <a:spcAft>
                <a:spcPts val="0"/>
              </a:spcAft>
              <a:buSzPts val="1400"/>
              <a:buNone/>
              <a:defRPr/>
            </a:lvl3pPr>
            <a:lvl4pPr lvl="3" algn="l">
              <a:lnSpc>
                <a:spcPct val="115000"/>
              </a:lnSpc>
              <a:spcBef>
                <a:spcPts val="1200"/>
              </a:spcBef>
              <a:spcAft>
                <a:spcPts val="0"/>
              </a:spcAft>
              <a:buSzPts val="1400"/>
              <a:buNone/>
              <a:defRPr/>
            </a:lvl4pPr>
            <a:lvl5pPr lvl="4" algn="l">
              <a:lnSpc>
                <a:spcPct val="115000"/>
              </a:lnSpc>
              <a:spcBef>
                <a:spcPts val="1200"/>
              </a:spcBef>
              <a:spcAft>
                <a:spcPts val="0"/>
              </a:spcAft>
              <a:buSzPts val="1400"/>
              <a:buNone/>
              <a:defRPr/>
            </a:lvl5pPr>
            <a:lvl6pPr lvl="5" algn="l">
              <a:lnSpc>
                <a:spcPct val="115000"/>
              </a:lnSpc>
              <a:spcBef>
                <a:spcPts val="1200"/>
              </a:spcBef>
              <a:spcAft>
                <a:spcPts val="0"/>
              </a:spcAft>
              <a:buSzPts val="1400"/>
              <a:buNone/>
              <a:defRPr/>
            </a:lvl6pPr>
            <a:lvl7pPr lvl="6" algn="l">
              <a:lnSpc>
                <a:spcPct val="115000"/>
              </a:lnSpc>
              <a:spcBef>
                <a:spcPts val="1200"/>
              </a:spcBef>
              <a:spcAft>
                <a:spcPts val="0"/>
              </a:spcAft>
              <a:buSzPts val="1400"/>
              <a:buNone/>
              <a:defRPr/>
            </a:lvl7pPr>
            <a:lvl8pPr lvl="7" algn="l">
              <a:lnSpc>
                <a:spcPct val="115000"/>
              </a:lnSpc>
              <a:spcBef>
                <a:spcPts val="1200"/>
              </a:spcBef>
              <a:spcAft>
                <a:spcPts val="0"/>
              </a:spcAft>
              <a:buSzPts val="1400"/>
              <a:buNone/>
              <a:defRPr/>
            </a:lvl8pPr>
            <a:lvl9pPr lvl="8" algn="l">
              <a:lnSpc>
                <a:spcPct val="115000"/>
              </a:lnSpc>
              <a:spcBef>
                <a:spcPts val="1200"/>
              </a:spcBef>
              <a:spcAft>
                <a:spcPts val="1200"/>
              </a:spcAft>
              <a:buSzPts val="1400"/>
              <a:buNone/>
              <a:defRPr/>
            </a:lvl9pPr>
          </a:lstStyle>
          <a:p/>
        </p:txBody>
      </p:sp>
      <p:cxnSp>
        <p:nvCxnSpPr>
          <p:cNvPr id="16" name="Google Shape;16;p33"/>
          <p:cNvCxnSpPr/>
          <p:nvPr/>
        </p:nvCxnSpPr>
        <p:spPr>
          <a:xfrm>
            <a:off x="398400" y="369203"/>
            <a:ext cx="3972000" cy="0"/>
          </a:xfrm>
          <a:prstGeom prst="straightConnector1">
            <a:avLst/>
          </a:prstGeom>
          <a:noFill/>
          <a:ln cap="flat" cmpd="sng" w="28575">
            <a:solidFill>
              <a:srgbClr val="CCCCCC"/>
            </a:solidFill>
            <a:prstDash val="solid"/>
            <a:round/>
            <a:headEnd len="sm" w="sm" type="none"/>
            <a:tailEnd len="sm" w="sm" type="none"/>
          </a:ln>
        </p:spPr>
      </p:cxnSp>
      <p:pic>
        <p:nvPicPr>
          <p:cNvPr id="17" name="Google Shape;17;p33"/>
          <p:cNvPicPr preferRelativeResize="0"/>
          <p:nvPr/>
        </p:nvPicPr>
        <p:blipFill rotWithShape="1">
          <a:blip r:embed="rId2">
            <a:alphaModFix amt="52000"/>
          </a:blip>
          <a:srcRect b="0" l="0" r="0" t="0"/>
          <a:stretch/>
        </p:blipFill>
        <p:spPr>
          <a:xfrm>
            <a:off x="95575" y="4834192"/>
            <a:ext cx="1210524" cy="256725"/>
          </a:xfrm>
          <a:prstGeom prst="rect">
            <a:avLst/>
          </a:prstGeom>
          <a:noFill/>
          <a:ln>
            <a:noFill/>
          </a:ln>
        </p:spPr>
      </p:pic>
      <p:pic>
        <p:nvPicPr>
          <p:cNvPr id="18" name="Google Shape;18;p33"/>
          <p:cNvPicPr preferRelativeResize="0"/>
          <p:nvPr/>
        </p:nvPicPr>
        <p:blipFill rotWithShape="1">
          <a:blip r:embed="rId3">
            <a:alphaModFix/>
          </a:blip>
          <a:srcRect b="0" l="0" r="0" t="0"/>
          <a:stretch/>
        </p:blipFill>
        <p:spPr>
          <a:xfrm>
            <a:off x="5838568" y="87567"/>
            <a:ext cx="3209578" cy="279851"/>
          </a:xfrm>
          <a:prstGeom prst="rect">
            <a:avLst/>
          </a:prstGeom>
          <a:noFill/>
          <a:ln>
            <a:noFill/>
          </a:ln>
        </p:spPr>
      </p:pic>
      <p:pic>
        <p:nvPicPr>
          <p:cNvPr descr="A black background with a black square&#10;&#10;Description automatically generated with medium confidence" id="19" name="Google Shape;19;p33"/>
          <p:cNvPicPr preferRelativeResize="0"/>
          <p:nvPr/>
        </p:nvPicPr>
        <p:blipFill rotWithShape="1">
          <a:blip r:embed="rId4">
            <a:alphaModFix/>
          </a:blip>
          <a:srcRect b="0" l="0" r="0" t="0"/>
          <a:stretch/>
        </p:blipFill>
        <p:spPr>
          <a:xfrm>
            <a:off x="5179219" y="99480"/>
            <a:ext cx="624478" cy="26793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FAFAFA"/>
        </a:solidFill>
      </p:bgPr>
    </p:bg>
    <p:spTree>
      <p:nvGrpSpPr>
        <p:cNvPr id="20" name="Shape 20"/>
        <p:cNvGrpSpPr/>
        <p:nvPr/>
      </p:nvGrpSpPr>
      <p:grpSpPr>
        <a:xfrm>
          <a:off x="0" y="0"/>
          <a:ext cx="0" cy="0"/>
          <a:chOff x="0" y="0"/>
          <a:chExt cx="0" cy="0"/>
        </a:xfrm>
      </p:grpSpPr>
      <p:sp>
        <p:nvSpPr>
          <p:cNvPr id="21" name="Google Shape;21;p34"/>
          <p:cNvSpPr txBox="1"/>
          <p:nvPr>
            <p:ph type="title"/>
          </p:nvPr>
        </p:nvSpPr>
        <p:spPr>
          <a:xfrm>
            <a:off x="311700" y="445031"/>
            <a:ext cx="8520600" cy="478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3B9EEC"/>
              </a:buClr>
              <a:buSzPts val="3000"/>
              <a:buFont typeface="Alegreya Sans SC"/>
              <a:buNone/>
              <a:defRPr b="1" sz="2250">
                <a:solidFill>
                  <a:srgbClr val="3B9EEC"/>
                </a:solidFill>
                <a:latin typeface="Alegreya Sans SC"/>
                <a:ea typeface="Alegreya Sans SC"/>
                <a:cs typeface="Alegreya Sans SC"/>
                <a:sym typeface="Alegreya Sans SC"/>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34"/>
          <p:cNvSpPr txBox="1"/>
          <p:nvPr>
            <p:ph idx="1" type="subTitle"/>
          </p:nvPr>
        </p:nvSpPr>
        <p:spPr>
          <a:xfrm>
            <a:off x="311700" y="116644"/>
            <a:ext cx="4506000" cy="3591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800"/>
              <a:buNone/>
              <a:defRPr b="1">
                <a:solidFill>
                  <a:srgbClr val="B7B7B7"/>
                </a:solidFill>
                <a:latin typeface="Alegreya Sans SC"/>
                <a:ea typeface="Alegreya Sans SC"/>
                <a:cs typeface="Alegreya Sans SC"/>
                <a:sym typeface="Alegreya Sans SC"/>
              </a:defRPr>
            </a:lvl1pPr>
            <a:lvl2pPr lvl="1" algn="l">
              <a:lnSpc>
                <a:spcPct val="115000"/>
              </a:lnSpc>
              <a:spcBef>
                <a:spcPts val="1200"/>
              </a:spcBef>
              <a:spcAft>
                <a:spcPts val="0"/>
              </a:spcAft>
              <a:buSzPts val="1400"/>
              <a:buNone/>
              <a:defRPr/>
            </a:lvl2pPr>
            <a:lvl3pPr lvl="2" algn="l">
              <a:lnSpc>
                <a:spcPct val="115000"/>
              </a:lnSpc>
              <a:spcBef>
                <a:spcPts val="1200"/>
              </a:spcBef>
              <a:spcAft>
                <a:spcPts val="0"/>
              </a:spcAft>
              <a:buSzPts val="1400"/>
              <a:buNone/>
              <a:defRPr/>
            </a:lvl3pPr>
            <a:lvl4pPr lvl="3" algn="l">
              <a:lnSpc>
                <a:spcPct val="115000"/>
              </a:lnSpc>
              <a:spcBef>
                <a:spcPts val="1200"/>
              </a:spcBef>
              <a:spcAft>
                <a:spcPts val="0"/>
              </a:spcAft>
              <a:buSzPts val="1400"/>
              <a:buNone/>
              <a:defRPr/>
            </a:lvl4pPr>
            <a:lvl5pPr lvl="4" algn="l">
              <a:lnSpc>
                <a:spcPct val="115000"/>
              </a:lnSpc>
              <a:spcBef>
                <a:spcPts val="1200"/>
              </a:spcBef>
              <a:spcAft>
                <a:spcPts val="0"/>
              </a:spcAft>
              <a:buSzPts val="1400"/>
              <a:buNone/>
              <a:defRPr/>
            </a:lvl5pPr>
            <a:lvl6pPr lvl="5" algn="l">
              <a:lnSpc>
                <a:spcPct val="115000"/>
              </a:lnSpc>
              <a:spcBef>
                <a:spcPts val="1200"/>
              </a:spcBef>
              <a:spcAft>
                <a:spcPts val="0"/>
              </a:spcAft>
              <a:buSzPts val="1400"/>
              <a:buNone/>
              <a:defRPr/>
            </a:lvl6pPr>
            <a:lvl7pPr lvl="6" algn="l">
              <a:lnSpc>
                <a:spcPct val="115000"/>
              </a:lnSpc>
              <a:spcBef>
                <a:spcPts val="1200"/>
              </a:spcBef>
              <a:spcAft>
                <a:spcPts val="0"/>
              </a:spcAft>
              <a:buSzPts val="1400"/>
              <a:buNone/>
              <a:defRPr/>
            </a:lvl7pPr>
            <a:lvl8pPr lvl="7" algn="l">
              <a:lnSpc>
                <a:spcPct val="115000"/>
              </a:lnSpc>
              <a:spcBef>
                <a:spcPts val="1200"/>
              </a:spcBef>
              <a:spcAft>
                <a:spcPts val="0"/>
              </a:spcAft>
              <a:buSzPts val="1400"/>
              <a:buNone/>
              <a:defRPr/>
            </a:lvl8pPr>
            <a:lvl9pPr lvl="8" algn="l">
              <a:lnSpc>
                <a:spcPct val="115000"/>
              </a:lnSpc>
              <a:spcBef>
                <a:spcPts val="1200"/>
              </a:spcBef>
              <a:spcAft>
                <a:spcPts val="1200"/>
              </a:spcAft>
              <a:buSzPts val="1400"/>
              <a:buNone/>
              <a:defRPr/>
            </a:lvl9pPr>
          </a:lstStyle>
          <a:p/>
        </p:txBody>
      </p:sp>
      <p:cxnSp>
        <p:nvCxnSpPr>
          <p:cNvPr id="23" name="Google Shape;23;p34"/>
          <p:cNvCxnSpPr/>
          <p:nvPr/>
        </p:nvCxnSpPr>
        <p:spPr>
          <a:xfrm>
            <a:off x="398400" y="398700"/>
            <a:ext cx="3972000" cy="0"/>
          </a:xfrm>
          <a:prstGeom prst="straightConnector1">
            <a:avLst/>
          </a:prstGeom>
          <a:noFill/>
          <a:ln cap="flat" cmpd="sng" w="28575">
            <a:solidFill>
              <a:srgbClr val="CCCCCC"/>
            </a:solidFill>
            <a:prstDash val="solid"/>
            <a:round/>
            <a:headEnd len="sm" w="sm" type="none"/>
            <a:tailEnd len="sm" w="sm" type="none"/>
          </a:ln>
        </p:spPr>
      </p:cxnSp>
      <p:pic>
        <p:nvPicPr>
          <p:cNvPr id="24" name="Google Shape;24;p34"/>
          <p:cNvPicPr preferRelativeResize="0"/>
          <p:nvPr/>
        </p:nvPicPr>
        <p:blipFill rotWithShape="1">
          <a:blip r:embed="rId2">
            <a:alphaModFix/>
          </a:blip>
          <a:srcRect b="0" l="0" r="0" t="0"/>
          <a:stretch/>
        </p:blipFill>
        <p:spPr>
          <a:xfrm>
            <a:off x="5838568" y="87567"/>
            <a:ext cx="3209578" cy="279851"/>
          </a:xfrm>
          <a:prstGeom prst="rect">
            <a:avLst/>
          </a:prstGeom>
          <a:noFill/>
          <a:ln>
            <a:noFill/>
          </a:ln>
        </p:spPr>
      </p:pic>
      <p:pic>
        <p:nvPicPr>
          <p:cNvPr descr="A black background with a black square&#10;&#10;Description automatically generated with medium confidence" id="25" name="Google Shape;25;p34"/>
          <p:cNvPicPr preferRelativeResize="0"/>
          <p:nvPr/>
        </p:nvPicPr>
        <p:blipFill rotWithShape="1">
          <a:blip r:embed="rId3">
            <a:alphaModFix/>
          </a:blip>
          <a:srcRect b="0" l="0" r="0" t="0"/>
          <a:stretch/>
        </p:blipFill>
        <p:spPr>
          <a:xfrm>
            <a:off x="5179219" y="99480"/>
            <a:ext cx="624478" cy="26793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FAFAFA"/>
        </a:solidFill>
      </p:bgPr>
    </p:bg>
    <p:spTree>
      <p:nvGrpSpPr>
        <p:cNvPr id="26" name="Shape 26"/>
        <p:cNvGrpSpPr/>
        <p:nvPr/>
      </p:nvGrpSpPr>
      <p:grpSpPr>
        <a:xfrm>
          <a:off x="0" y="0"/>
          <a:ext cx="0" cy="0"/>
          <a:chOff x="0" y="0"/>
          <a:chExt cx="0" cy="0"/>
        </a:xfrm>
      </p:grpSpPr>
      <p:sp>
        <p:nvSpPr>
          <p:cNvPr id="27" name="Google Shape;27;p35"/>
          <p:cNvSpPr txBox="1"/>
          <p:nvPr>
            <p:ph type="title"/>
          </p:nvPr>
        </p:nvSpPr>
        <p:spPr>
          <a:xfrm>
            <a:off x="311700" y="2150850"/>
            <a:ext cx="8520600" cy="841725"/>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3B9EEC"/>
              </a:buClr>
              <a:buSzPts val="4800"/>
              <a:buFont typeface="Alegreya Sans SC ExtraBold"/>
              <a:buNone/>
              <a:defRPr sz="3600">
                <a:solidFill>
                  <a:srgbClr val="3B9EEC"/>
                </a:solidFill>
                <a:latin typeface="Alegreya Sans SC ExtraBold"/>
                <a:ea typeface="Alegreya Sans SC ExtraBold"/>
                <a:cs typeface="Alegreya Sans SC ExtraBold"/>
                <a:sym typeface="Alegreya Sans SC ExtraBold"/>
              </a:defRPr>
            </a:lvl1pPr>
            <a:lvl2pPr lvl="1" algn="ctr">
              <a:lnSpc>
                <a:spcPct val="100000"/>
              </a:lnSpc>
              <a:spcBef>
                <a:spcPts val="0"/>
              </a:spcBef>
              <a:spcAft>
                <a:spcPts val="0"/>
              </a:spcAft>
              <a:buSzPts val="3600"/>
              <a:buNone/>
              <a:defRPr sz="2700"/>
            </a:lvl2pPr>
            <a:lvl3pPr lvl="2" algn="ctr">
              <a:lnSpc>
                <a:spcPct val="100000"/>
              </a:lnSpc>
              <a:spcBef>
                <a:spcPts val="0"/>
              </a:spcBef>
              <a:spcAft>
                <a:spcPts val="0"/>
              </a:spcAft>
              <a:buSzPts val="3600"/>
              <a:buNone/>
              <a:defRPr sz="2700"/>
            </a:lvl3pPr>
            <a:lvl4pPr lvl="3" algn="ctr">
              <a:lnSpc>
                <a:spcPct val="100000"/>
              </a:lnSpc>
              <a:spcBef>
                <a:spcPts val="0"/>
              </a:spcBef>
              <a:spcAft>
                <a:spcPts val="0"/>
              </a:spcAft>
              <a:buSzPts val="3600"/>
              <a:buNone/>
              <a:defRPr sz="2700"/>
            </a:lvl4pPr>
            <a:lvl5pPr lvl="4" algn="ctr">
              <a:lnSpc>
                <a:spcPct val="100000"/>
              </a:lnSpc>
              <a:spcBef>
                <a:spcPts val="0"/>
              </a:spcBef>
              <a:spcAft>
                <a:spcPts val="0"/>
              </a:spcAft>
              <a:buSzPts val="3600"/>
              <a:buNone/>
              <a:defRPr sz="2700"/>
            </a:lvl5pPr>
            <a:lvl6pPr lvl="5" algn="ctr">
              <a:lnSpc>
                <a:spcPct val="100000"/>
              </a:lnSpc>
              <a:spcBef>
                <a:spcPts val="0"/>
              </a:spcBef>
              <a:spcAft>
                <a:spcPts val="0"/>
              </a:spcAft>
              <a:buSzPts val="3600"/>
              <a:buNone/>
              <a:defRPr sz="2700"/>
            </a:lvl6pPr>
            <a:lvl7pPr lvl="6" algn="ctr">
              <a:lnSpc>
                <a:spcPct val="100000"/>
              </a:lnSpc>
              <a:spcBef>
                <a:spcPts val="0"/>
              </a:spcBef>
              <a:spcAft>
                <a:spcPts val="0"/>
              </a:spcAft>
              <a:buSzPts val="3600"/>
              <a:buNone/>
              <a:defRPr sz="2700"/>
            </a:lvl7pPr>
            <a:lvl8pPr lvl="7" algn="ctr">
              <a:lnSpc>
                <a:spcPct val="100000"/>
              </a:lnSpc>
              <a:spcBef>
                <a:spcPts val="0"/>
              </a:spcBef>
              <a:spcAft>
                <a:spcPts val="0"/>
              </a:spcAft>
              <a:buSzPts val="3600"/>
              <a:buNone/>
              <a:defRPr sz="2700"/>
            </a:lvl8pPr>
            <a:lvl9pPr lvl="8" algn="ctr">
              <a:lnSpc>
                <a:spcPct val="100000"/>
              </a:lnSpc>
              <a:spcBef>
                <a:spcPts val="0"/>
              </a:spcBef>
              <a:spcAft>
                <a:spcPts val="0"/>
              </a:spcAft>
              <a:buSzPts val="3600"/>
              <a:buNone/>
              <a:defRPr sz="27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Alt" showMasterSp="0">
  <p:cSld name="Title &amp; Bullets Alt">
    <p:spTree>
      <p:nvGrpSpPr>
        <p:cNvPr id="29" name="Shape 29"/>
        <p:cNvGrpSpPr/>
        <p:nvPr/>
      </p:nvGrpSpPr>
      <p:grpSpPr>
        <a:xfrm>
          <a:off x="0" y="0"/>
          <a:ext cx="0" cy="0"/>
          <a:chOff x="0" y="0"/>
          <a:chExt cx="0" cy="0"/>
        </a:xfrm>
      </p:grpSpPr>
      <p:sp>
        <p:nvSpPr>
          <p:cNvPr id="30" name="Google Shape;30;p37"/>
          <p:cNvSpPr txBox="1"/>
          <p:nvPr>
            <p:ph idx="1" type="body"/>
          </p:nvPr>
        </p:nvSpPr>
        <p:spPr>
          <a:xfrm>
            <a:off x="285750" y="984499"/>
            <a:ext cx="8572500" cy="3757925"/>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422"/>
              </a:spcBef>
              <a:spcAft>
                <a:spcPts val="0"/>
              </a:spcAft>
              <a:buClr>
                <a:schemeClr val="accent1"/>
              </a:buClr>
              <a:buSzPts val="1800"/>
              <a:buChar char="▸"/>
              <a:defRPr>
                <a:solidFill>
                  <a:srgbClr val="717171"/>
                </a:solidFill>
                <a:latin typeface="Calibri"/>
                <a:ea typeface="Calibri"/>
                <a:cs typeface="Calibri"/>
                <a:sym typeface="Calibri"/>
              </a:defRPr>
            </a:lvl1pPr>
            <a:lvl2pPr indent="-317500" lvl="1" marL="914400" algn="l">
              <a:lnSpc>
                <a:spcPct val="115000"/>
              </a:lnSpc>
              <a:spcBef>
                <a:spcPts val="422"/>
              </a:spcBef>
              <a:spcAft>
                <a:spcPts val="0"/>
              </a:spcAft>
              <a:buClr>
                <a:schemeClr val="accent1"/>
              </a:buClr>
              <a:buSzPts val="1400"/>
              <a:buChar char="▸"/>
              <a:defRPr>
                <a:solidFill>
                  <a:srgbClr val="717171"/>
                </a:solidFill>
                <a:latin typeface="Calibri"/>
                <a:ea typeface="Calibri"/>
                <a:cs typeface="Calibri"/>
                <a:sym typeface="Calibri"/>
              </a:defRPr>
            </a:lvl2pPr>
            <a:lvl3pPr indent="-317500" lvl="2" marL="1371600" algn="l">
              <a:lnSpc>
                <a:spcPct val="115000"/>
              </a:lnSpc>
              <a:spcBef>
                <a:spcPts val="422"/>
              </a:spcBef>
              <a:spcAft>
                <a:spcPts val="0"/>
              </a:spcAft>
              <a:buClr>
                <a:schemeClr val="accent1"/>
              </a:buClr>
              <a:buSzPts val="1400"/>
              <a:buChar char="▸"/>
              <a:defRPr>
                <a:solidFill>
                  <a:srgbClr val="717171"/>
                </a:solidFill>
                <a:latin typeface="Calibri"/>
                <a:ea typeface="Calibri"/>
                <a:cs typeface="Calibri"/>
                <a:sym typeface="Calibri"/>
              </a:defRPr>
            </a:lvl3pPr>
            <a:lvl4pPr indent="-317500" lvl="3" marL="1828800" algn="l">
              <a:lnSpc>
                <a:spcPct val="115000"/>
              </a:lnSpc>
              <a:spcBef>
                <a:spcPts val="422"/>
              </a:spcBef>
              <a:spcAft>
                <a:spcPts val="0"/>
              </a:spcAft>
              <a:buClr>
                <a:schemeClr val="accent1"/>
              </a:buClr>
              <a:buSzPts val="1400"/>
              <a:buChar char="▸"/>
              <a:defRPr>
                <a:solidFill>
                  <a:srgbClr val="717171"/>
                </a:solidFill>
                <a:latin typeface="Calibri"/>
                <a:ea typeface="Calibri"/>
                <a:cs typeface="Calibri"/>
                <a:sym typeface="Calibri"/>
              </a:defRPr>
            </a:lvl4pPr>
            <a:lvl5pPr indent="-317500" lvl="4" marL="2286000" algn="l">
              <a:lnSpc>
                <a:spcPct val="115000"/>
              </a:lnSpc>
              <a:spcBef>
                <a:spcPts val="422"/>
              </a:spcBef>
              <a:spcAft>
                <a:spcPts val="0"/>
              </a:spcAft>
              <a:buClr>
                <a:schemeClr val="accent1"/>
              </a:buClr>
              <a:buSzPts val="1400"/>
              <a:buChar char="▸"/>
              <a:defRPr>
                <a:solidFill>
                  <a:srgbClr val="717171"/>
                </a:solidFill>
                <a:latin typeface="Calibri"/>
                <a:ea typeface="Calibri"/>
                <a:cs typeface="Calibri"/>
                <a:sym typeface="Calibri"/>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31" name="Google Shape;31;p37"/>
          <p:cNvSpPr txBox="1"/>
          <p:nvPr/>
        </p:nvSpPr>
        <p:spPr>
          <a:xfrm>
            <a:off x="4544977" y="4918284"/>
            <a:ext cx="54099" cy="227159"/>
          </a:xfrm>
          <a:prstGeom prst="rect">
            <a:avLst/>
          </a:prstGeom>
          <a:noFill/>
          <a:ln>
            <a:noFill/>
          </a:ln>
        </p:spPr>
        <p:txBody>
          <a:bodyPr anchorCtr="0" anchor="ctr" bIns="26750" lIns="26750" spcFirstLastPara="1" rIns="26750" wrap="square" tIns="26750">
            <a:spAutoFit/>
          </a:bodyPr>
          <a:lstStyle/>
          <a:p>
            <a:pPr indent="0" lvl="0" marL="0" marR="0" rtl="0" algn="ctr">
              <a:lnSpc>
                <a:spcPct val="100000"/>
              </a:lnSpc>
              <a:spcBef>
                <a:spcPts val="0"/>
              </a:spcBef>
              <a:spcAft>
                <a:spcPts val="0"/>
              </a:spcAft>
              <a:buNone/>
            </a:pPr>
            <a:r>
              <a:t/>
            </a:r>
            <a:endParaRPr b="0" i="0" sz="1125" u="none" cap="none" strike="noStrike">
              <a:solidFill>
                <a:srgbClr val="838787"/>
              </a:solidFill>
              <a:latin typeface="Calibri"/>
              <a:ea typeface="Calibri"/>
              <a:cs typeface="Calibri"/>
              <a:sym typeface="Calibri"/>
            </a:endParaRPr>
          </a:p>
        </p:txBody>
      </p:sp>
      <p:sp>
        <p:nvSpPr>
          <p:cNvPr id="32" name="Google Shape;32;p37"/>
          <p:cNvSpPr txBox="1"/>
          <p:nvPr/>
        </p:nvSpPr>
        <p:spPr>
          <a:xfrm>
            <a:off x="282945" y="4832360"/>
            <a:ext cx="1071942" cy="215617"/>
          </a:xfrm>
          <a:prstGeom prst="rect">
            <a:avLst/>
          </a:prstGeom>
          <a:noFill/>
          <a:ln>
            <a:noFill/>
          </a:ln>
        </p:spPr>
        <p:txBody>
          <a:bodyPr anchorCtr="0" anchor="ctr" bIns="26750" lIns="26750" spcFirstLastPara="1" rIns="26750" wrap="square" tIns="26750">
            <a:spAutoFit/>
          </a:bodyPr>
          <a:lstStyle/>
          <a:p>
            <a:pPr indent="0" lvl="0" marL="0" marR="0" rtl="0" algn="ctr">
              <a:lnSpc>
                <a:spcPct val="100000"/>
              </a:lnSpc>
              <a:spcBef>
                <a:spcPts val="0"/>
              </a:spcBef>
              <a:spcAft>
                <a:spcPts val="0"/>
              </a:spcAft>
              <a:buNone/>
            </a:pPr>
            <a:r>
              <a:rPr b="0" i="0" lang="it-IT" sz="1050" u="none" cap="none" strike="noStrike">
                <a:solidFill>
                  <a:srgbClr val="838787"/>
                </a:solidFill>
                <a:latin typeface="Calibri"/>
                <a:ea typeface="Calibri"/>
                <a:cs typeface="Calibri"/>
                <a:sym typeface="Calibri"/>
              </a:rPr>
              <a:t>www.mavis-ao.org</a:t>
            </a:r>
            <a:endParaRPr b="0" i="0" sz="1050" u="none" cap="none" strike="noStrike">
              <a:solidFill>
                <a:srgbClr val="838787"/>
              </a:solidFill>
              <a:latin typeface="Calibri"/>
              <a:ea typeface="Calibri"/>
              <a:cs typeface="Calibri"/>
              <a:sym typeface="Calibri"/>
            </a:endParaRPr>
          </a:p>
        </p:txBody>
      </p:sp>
      <p:cxnSp>
        <p:nvCxnSpPr>
          <p:cNvPr id="33" name="Google Shape;33;p37"/>
          <p:cNvCxnSpPr/>
          <p:nvPr/>
        </p:nvCxnSpPr>
        <p:spPr>
          <a:xfrm>
            <a:off x="214312" y="356443"/>
            <a:ext cx="5082902" cy="9902"/>
          </a:xfrm>
          <a:prstGeom prst="straightConnector1">
            <a:avLst/>
          </a:prstGeom>
          <a:noFill/>
          <a:ln cap="flat" cmpd="sng" w="25400">
            <a:solidFill>
              <a:srgbClr val="A6AAA9"/>
            </a:solidFill>
            <a:prstDash val="solid"/>
            <a:miter lim="4000"/>
            <a:headEnd len="sm" w="sm" type="none"/>
            <a:tailEnd len="sm" w="sm" type="none"/>
          </a:ln>
        </p:spPr>
      </p:cxnSp>
      <p:sp>
        <p:nvSpPr>
          <p:cNvPr id="34" name="Google Shape;34;p37"/>
          <p:cNvSpPr txBox="1"/>
          <p:nvPr/>
        </p:nvSpPr>
        <p:spPr>
          <a:xfrm>
            <a:off x="2579535" y="4832360"/>
            <a:ext cx="4039101" cy="227159"/>
          </a:xfrm>
          <a:prstGeom prst="rect">
            <a:avLst/>
          </a:prstGeom>
          <a:noFill/>
          <a:ln>
            <a:noFill/>
          </a:ln>
        </p:spPr>
        <p:txBody>
          <a:bodyPr anchorCtr="0" anchor="ctr" bIns="26750" lIns="26750" spcFirstLastPara="1" rIns="26750" wrap="square" tIns="26750">
            <a:spAutoFit/>
          </a:bodyPr>
          <a:lstStyle/>
          <a:p>
            <a:pPr indent="0" lvl="0" marL="0" marR="0" rtl="0" algn="ctr">
              <a:lnSpc>
                <a:spcPct val="100000"/>
              </a:lnSpc>
              <a:spcBef>
                <a:spcPts val="0"/>
              </a:spcBef>
              <a:spcAft>
                <a:spcPts val="0"/>
              </a:spcAft>
              <a:buNone/>
            </a:pPr>
            <a:r>
              <a:rPr b="0" i="0" lang="it-IT" sz="1125" u="none" cap="none" strike="noStrike">
                <a:solidFill>
                  <a:srgbClr val="838787"/>
                </a:solidFill>
                <a:latin typeface="Calibri"/>
                <a:ea typeface="Calibri"/>
                <a:cs typeface="Calibri"/>
                <a:sym typeface="Calibri"/>
              </a:rPr>
              <a:t>Richard McDermid – 3</a:t>
            </a:r>
            <a:r>
              <a:rPr b="0" baseline="30000" i="0" lang="it-IT" sz="1125" u="none" cap="none" strike="noStrike">
                <a:solidFill>
                  <a:srgbClr val="838787"/>
                </a:solidFill>
                <a:latin typeface="Calibri"/>
                <a:ea typeface="Calibri"/>
                <a:cs typeface="Calibri"/>
                <a:sym typeface="Calibri"/>
              </a:rPr>
              <a:t>rd</a:t>
            </a:r>
            <a:r>
              <a:rPr b="0" i="0" lang="it-IT" sz="1125" u="none" cap="none" strike="noStrike">
                <a:solidFill>
                  <a:srgbClr val="838787"/>
                </a:solidFill>
                <a:latin typeface="Calibri"/>
                <a:ea typeface="Calibri"/>
                <a:cs typeface="Calibri"/>
                <a:sym typeface="Calibri"/>
              </a:rPr>
              <a:t> Pietro Baracchi Conference, November 2021</a:t>
            </a:r>
            <a:endParaRPr b="0" i="0" sz="1125" u="none" cap="none" strike="noStrike">
              <a:solidFill>
                <a:srgbClr val="838787"/>
              </a:solidFill>
              <a:latin typeface="Calibri"/>
              <a:ea typeface="Calibri"/>
              <a:cs typeface="Calibri"/>
              <a:sym typeface="Calibri"/>
            </a:endParaRPr>
          </a:p>
        </p:txBody>
      </p:sp>
      <p:sp>
        <p:nvSpPr>
          <p:cNvPr id="35" name="Google Shape;35;p37"/>
          <p:cNvSpPr txBox="1"/>
          <p:nvPr>
            <p:ph type="title"/>
          </p:nvPr>
        </p:nvSpPr>
        <p:spPr>
          <a:xfrm>
            <a:off x="221491" y="525547"/>
            <a:ext cx="7886700" cy="374567"/>
          </a:xfrm>
          <a:prstGeom prst="rect">
            <a:avLst/>
          </a:prstGeom>
          <a:noFill/>
          <a:ln>
            <a:noFill/>
          </a:ln>
        </p:spPr>
        <p:txBody>
          <a:bodyPr anchorCtr="0" anchor="t" bIns="91425" lIns="91425" spcFirstLastPara="1" rIns="91425" wrap="square" tIns="91425">
            <a:noAutofit/>
          </a:bodyPr>
          <a:lstStyle>
            <a:lvl1pPr lvl="0" marR="0" algn="l">
              <a:lnSpc>
                <a:spcPct val="90000"/>
              </a:lnSpc>
              <a:spcBef>
                <a:spcPts val="0"/>
              </a:spcBef>
              <a:spcAft>
                <a:spcPts val="0"/>
              </a:spcAft>
              <a:buClr>
                <a:schemeClr val="dk1"/>
              </a:buClr>
              <a:buSzPts val="2700"/>
              <a:buFont typeface="Arial"/>
              <a:buNone/>
              <a:defRPr sz="2700" cap="none">
                <a:solidFill>
                  <a:schemeClr val="dk1"/>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6" name="Google Shape;36;p37"/>
          <p:cNvSpPr txBox="1"/>
          <p:nvPr>
            <p:ph idx="2" type="body"/>
          </p:nvPr>
        </p:nvSpPr>
        <p:spPr>
          <a:xfrm>
            <a:off x="243060" y="86331"/>
            <a:ext cx="5218510" cy="225029"/>
          </a:xfrm>
          <a:prstGeom prst="rect">
            <a:avLst/>
          </a:prstGeom>
          <a:noFill/>
          <a:ln>
            <a:noFill/>
          </a:ln>
        </p:spPr>
        <p:txBody>
          <a:bodyPr anchorCtr="0" anchor="t" bIns="91425" lIns="91425" spcFirstLastPara="1" rIns="91425" wrap="square" tIns="91425">
            <a:noAutofit/>
          </a:bodyPr>
          <a:lstStyle>
            <a:lvl1pPr indent="-228600" lvl="0" marL="457200" algn="l">
              <a:lnSpc>
                <a:spcPct val="115000"/>
              </a:lnSpc>
              <a:spcBef>
                <a:spcPts val="0"/>
              </a:spcBef>
              <a:spcAft>
                <a:spcPts val="0"/>
              </a:spcAft>
              <a:buSzPts val="1800"/>
              <a:buNone/>
              <a:defRPr sz="1500" cap="none">
                <a:solidFill>
                  <a:schemeClr val="dk2"/>
                </a:solidFill>
                <a:latin typeface="Arial"/>
                <a:ea typeface="Arial"/>
                <a:cs typeface="Arial"/>
                <a:sym typeface="Arial"/>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grpSp>
        <p:nvGrpSpPr>
          <p:cNvPr id="37" name="Google Shape;37;p37"/>
          <p:cNvGrpSpPr/>
          <p:nvPr/>
        </p:nvGrpSpPr>
        <p:grpSpPr>
          <a:xfrm>
            <a:off x="5639603" y="74470"/>
            <a:ext cx="3395987" cy="400085"/>
            <a:chOff x="7519471" y="99294"/>
            <a:chExt cx="4527982" cy="533446"/>
          </a:xfrm>
        </p:grpSpPr>
        <p:grpSp>
          <p:nvGrpSpPr>
            <p:cNvPr id="38" name="Google Shape;38;p37"/>
            <p:cNvGrpSpPr/>
            <p:nvPr/>
          </p:nvGrpSpPr>
          <p:grpSpPr>
            <a:xfrm>
              <a:off x="7519471" y="99294"/>
              <a:ext cx="4163275" cy="533446"/>
              <a:chOff x="5336826" y="97000"/>
              <a:chExt cx="3626310" cy="464644"/>
            </a:xfrm>
          </p:grpSpPr>
          <p:grpSp>
            <p:nvGrpSpPr>
              <p:cNvPr id="39" name="Google Shape;39;p37"/>
              <p:cNvGrpSpPr/>
              <p:nvPr/>
            </p:nvGrpSpPr>
            <p:grpSpPr>
              <a:xfrm>
                <a:off x="5336826" y="97000"/>
                <a:ext cx="1674318" cy="464644"/>
                <a:chOff x="0" y="-1"/>
                <a:chExt cx="2381250" cy="660826"/>
              </a:xfrm>
            </p:grpSpPr>
            <p:pic>
              <p:nvPicPr>
                <p:cNvPr descr="Picture 7" id="40" name="Google Shape;40;p37"/>
                <p:cNvPicPr preferRelativeResize="0"/>
                <p:nvPr/>
              </p:nvPicPr>
              <p:blipFill rotWithShape="1">
                <a:blip r:embed="rId2">
                  <a:alphaModFix/>
                </a:blip>
                <a:srcRect b="0" l="0" r="0" t="0"/>
                <a:stretch/>
              </p:blipFill>
              <p:spPr>
                <a:xfrm>
                  <a:off x="509548" y="63744"/>
                  <a:ext cx="1202565" cy="471812"/>
                </a:xfrm>
                <a:prstGeom prst="rect">
                  <a:avLst/>
                </a:prstGeom>
                <a:noFill/>
                <a:ln>
                  <a:noFill/>
                </a:ln>
              </p:spPr>
            </p:pic>
            <p:pic>
              <p:nvPicPr>
                <p:cNvPr descr="Picture 9" id="41" name="Google Shape;41;p37"/>
                <p:cNvPicPr preferRelativeResize="0"/>
                <p:nvPr/>
              </p:nvPicPr>
              <p:blipFill rotWithShape="1">
                <a:blip r:embed="rId3">
                  <a:alphaModFix/>
                </a:blip>
                <a:srcRect b="0" l="0" r="0" t="0"/>
                <a:stretch/>
              </p:blipFill>
              <p:spPr>
                <a:xfrm>
                  <a:off x="0" y="-1"/>
                  <a:ext cx="509548" cy="660826"/>
                </a:xfrm>
                <a:prstGeom prst="rect">
                  <a:avLst/>
                </a:prstGeom>
                <a:noFill/>
                <a:ln>
                  <a:noFill/>
                </a:ln>
              </p:spPr>
            </p:pic>
            <p:pic>
              <p:nvPicPr>
                <p:cNvPr descr="Picture 11" id="42" name="Google Shape;42;p37"/>
                <p:cNvPicPr preferRelativeResize="0"/>
                <p:nvPr/>
              </p:nvPicPr>
              <p:blipFill rotWithShape="1">
                <a:blip r:embed="rId4">
                  <a:alphaModFix/>
                </a:blip>
                <a:srcRect b="0" l="0" r="0" t="0"/>
                <a:stretch/>
              </p:blipFill>
              <p:spPr>
                <a:xfrm>
                  <a:off x="1767274" y="57395"/>
                  <a:ext cx="613976" cy="507788"/>
                </a:xfrm>
                <a:prstGeom prst="rect">
                  <a:avLst/>
                </a:prstGeom>
                <a:noFill/>
                <a:ln>
                  <a:noFill/>
                </a:ln>
              </p:spPr>
            </p:pic>
          </p:grpSp>
          <p:pic>
            <p:nvPicPr>
              <p:cNvPr id="43" name="Google Shape;43;p37"/>
              <p:cNvPicPr preferRelativeResize="0"/>
              <p:nvPr/>
            </p:nvPicPr>
            <p:blipFill rotWithShape="1">
              <a:blip r:embed="rId5">
                <a:alphaModFix/>
              </a:blip>
              <a:srcRect b="73966" l="10016" r="60534" t="5815"/>
              <a:stretch/>
            </p:blipFill>
            <p:spPr>
              <a:xfrm>
                <a:off x="7052185" y="132033"/>
                <a:ext cx="896694" cy="351317"/>
              </a:xfrm>
              <a:prstGeom prst="rect">
                <a:avLst/>
              </a:prstGeom>
              <a:noFill/>
              <a:ln>
                <a:noFill/>
              </a:ln>
            </p:spPr>
          </p:pic>
          <p:pic>
            <p:nvPicPr>
              <p:cNvPr id="44" name="Google Shape;44;p37"/>
              <p:cNvPicPr preferRelativeResize="0"/>
              <p:nvPr/>
            </p:nvPicPr>
            <p:blipFill rotWithShape="1">
              <a:blip r:embed="rId6">
                <a:alphaModFix/>
              </a:blip>
              <a:srcRect b="14997" l="7905" r="59424" t="66498"/>
              <a:stretch/>
            </p:blipFill>
            <p:spPr>
              <a:xfrm>
                <a:off x="7968349" y="141821"/>
                <a:ext cx="994787" cy="321548"/>
              </a:xfrm>
              <a:prstGeom prst="rect">
                <a:avLst/>
              </a:prstGeom>
              <a:noFill/>
              <a:ln>
                <a:noFill/>
              </a:ln>
            </p:spPr>
          </p:pic>
        </p:grpSp>
        <p:pic>
          <p:nvPicPr>
            <p:cNvPr id="45" name="Google Shape;45;p37"/>
            <p:cNvPicPr preferRelativeResize="0"/>
            <p:nvPr/>
          </p:nvPicPr>
          <p:blipFill rotWithShape="1">
            <a:blip r:embed="rId7">
              <a:alphaModFix/>
            </a:blip>
            <a:srcRect b="0" l="0" r="0" t="0"/>
            <a:stretch/>
          </p:blipFill>
          <p:spPr>
            <a:xfrm>
              <a:off x="11730728" y="112087"/>
              <a:ext cx="316725" cy="412732"/>
            </a:xfrm>
            <a:prstGeom prst="rect">
              <a:avLst/>
            </a:prstGeom>
            <a:noFill/>
            <a:ln>
              <a:noFill/>
            </a:ln>
          </p:spPr>
        </p:pic>
      </p:gr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Alt" showMasterSp="0">
  <p:cSld name="Title &amp; Bullets Alt">
    <p:spTree>
      <p:nvGrpSpPr>
        <p:cNvPr id="62" name="Shape 62"/>
        <p:cNvGrpSpPr/>
        <p:nvPr/>
      </p:nvGrpSpPr>
      <p:grpSpPr>
        <a:xfrm>
          <a:off x="0" y="0"/>
          <a:ext cx="0" cy="0"/>
          <a:chOff x="0" y="0"/>
          <a:chExt cx="0" cy="0"/>
        </a:xfrm>
      </p:grpSpPr>
      <p:sp>
        <p:nvSpPr>
          <p:cNvPr id="63" name="Google Shape;63;p39"/>
          <p:cNvSpPr txBox="1"/>
          <p:nvPr>
            <p:ph idx="1" type="body"/>
          </p:nvPr>
        </p:nvSpPr>
        <p:spPr>
          <a:xfrm>
            <a:off x="285750" y="984499"/>
            <a:ext cx="8572500" cy="3757925"/>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422"/>
              </a:spcBef>
              <a:spcAft>
                <a:spcPts val="0"/>
              </a:spcAft>
              <a:buClr>
                <a:schemeClr val="accent1"/>
              </a:buClr>
              <a:buSzPts val="2100"/>
              <a:buFont typeface="Arial"/>
              <a:buChar char="▸"/>
              <a:defRPr b="0" i="0" sz="2100" u="none" cap="none" strike="noStrike">
                <a:solidFill>
                  <a:srgbClr val="717171"/>
                </a:solidFill>
                <a:latin typeface="Calibri"/>
                <a:ea typeface="Calibri"/>
                <a:cs typeface="Calibri"/>
                <a:sym typeface="Calibri"/>
              </a:defRPr>
            </a:lvl1pPr>
            <a:lvl2pPr indent="-342900" lvl="1" marL="914400" marR="0" rtl="0" algn="l">
              <a:lnSpc>
                <a:spcPct val="90000"/>
              </a:lnSpc>
              <a:spcBef>
                <a:spcPts val="422"/>
              </a:spcBef>
              <a:spcAft>
                <a:spcPts val="0"/>
              </a:spcAft>
              <a:buClr>
                <a:schemeClr val="accent1"/>
              </a:buClr>
              <a:buSzPts val="1800"/>
              <a:buFont typeface="Arial"/>
              <a:buChar char="▸"/>
              <a:defRPr b="0" i="0" sz="1800" u="none" cap="none" strike="noStrike">
                <a:solidFill>
                  <a:srgbClr val="717171"/>
                </a:solidFill>
                <a:latin typeface="Calibri"/>
                <a:ea typeface="Calibri"/>
                <a:cs typeface="Calibri"/>
                <a:sym typeface="Calibri"/>
              </a:defRPr>
            </a:lvl2pPr>
            <a:lvl3pPr indent="-323850" lvl="2" marL="1371600" marR="0" rtl="0" algn="l">
              <a:lnSpc>
                <a:spcPct val="90000"/>
              </a:lnSpc>
              <a:spcBef>
                <a:spcPts val="422"/>
              </a:spcBef>
              <a:spcAft>
                <a:spcPts val="0"/>
              </a:spcAft>
              <a:buClr>
                <a:schemeClr val="accent1"/>
              </a:buClr>
              <a:buSzPts val="1500"/>
              <a:buFont typeface="Arial"/>
              <a:buChar char="▸"/>
              <a:defRPr b="0" i="0" sz="1500" u="none" cap="none" strike="noStrike">
                <a:solidFill>
                  <a:srgbClr val="717171"/>
                </a:solidFill>
                <a:latin typeface="Calibri"/>
                <a:ea typeface="Calibri"/>
                <a:cs typeface="Calibri"/>
                <a:sym typeface="Calibri"/>
              </a:defRPr>
            </a:lvl3pPr>
            <a:lvl4pPr indent="-314325" lvl="3" marL="1828800" marR="0" rtl="0" algn="l">
              <a:lnSpc>
                <a:spcPct val="90000"/>
              </a:lnSpc>
              <a:spcBef>
                <a:spcPts val="422"/>
              </a:spcBef>
              <a:spcAft>
                <a:spcPts val="0"/>
              </a:spcAft>
              <a:buClr>
                <a:schemeClr val="accent1"/>
              </a:buClr>
              <a:buSzPts val="1350"/>
              <a:buFont typeface="Arial"/>
              <a:buChar char="▸"/>
              <a:defRPr b="0" i="0" sz="1350" u="none" cap="none" strike="noStrike">
                <a:solidFill>
                  <a:srgbClr val="717171"/>
                </a:solidFill>
                <a:latin typeface="Calibri"/>
                <a:ea typeface="Calibri"/>
                <a:cs typeface="Calibri"/>
                <a:sym typeface="Calibri"/>
              </a:defRPr>
            </a:lvl4pPr>
            <a:lvl5pPr indent="-314325" lvl="4" marL="2286000" marR="0" rtl="0" algn="l">
              <a:lnSpc>
                <a:spcPct val="90000"/>
              </a:lnSpc>
              <a:spcBef>
                <a:spcPts val="422"/>
              </a:spcBef>
              <a:spcAft>
                <a:spcPts val="0"/>
              </a:spcAft>
              <a:buClr>
                <a:schemeClr val="accent1"/>
              </a:buClr>
              <a:buSzPts val="1350"/>
              <a:buFont typeface="Arial"/>
              <a:buChar char="▸"/>
              <a:defRPr b="0" i="0" sz="1350" u="none" cap="none" strike="noStrike">
                <a:solidFill>
                  <a:srgbClr val="71717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64" name="Google Shape;64;p39"/>
          <p:cNvSpPr txBox="1"/>
          <p:nvPr/>
        </p:nvSpPr>
        <p:spPr>
          <a:xfrm>
            <a:off x="4544977" y="4918284"/>
            <a:ext cx="54099" cy="227159"/>
          </a:xfrm>
          <a:prstGeom prst="rect">
            <a:avLst/>
          </a:prstGeom>
          <a:noFill/>
          <a:ln>
            <a:noFill/>
          </a:ln>
        </p:spPr>
        <p:txBody>
          <a:bodyPr anchorCtr="0" anchor="ctr" bIns="26750" lIns="26750" spcFirstLastPara="1" rIns="26750" wrap="square" tIns="26750">
            <a:spAutoFit/>
          </a:bodyPr>
          <a:lstStyle/>
          <a:p>
            <a:pPr indent="0" lvl="0" marL="0" marR="0" rtl="0" algn="ctr">
              <a:lnSpc>
                <a:spcPct val="100000"/>
              </a:lnSpc>
              <a:spcBef>
                <a:spcPts val="0"/>
              </a:spcBef>
              <a:spcAft>
                <a:spcPts val="0"/>
              </a:spcAft>
              <a:buNone/>
            </a:pPr>
            <a:r>
              <a:t/>
            </a:r>
            <a:endParaRPr b="0" i="0" sz="1125" u="none" cap="none" strike="noStrike">
              <a:solidFill>
                <a:srgbClr val="838787"/>
              </a:solidFill>
              <a:latin typeface="Calibri"/>
              <a:ea typeface="Calibri"/>
              <a:cs typeface="Calibri"/>
              <a:sym typeface="Calibri"/>
            </a:endParaRPr>
          </a:p>
        </p:txBody>
      </p:sp>
      <p:sp>
        <p:nvSpPr>
          <p:cNvPr id="65" name="Google Shape;65;p39"/>
          <p:cNvSpPr txBox="1"/>
          <p:nvPr/>
        </p:nvSpPr>
        <p:spPr>
          <a:xfrm>
            <a:off x="282945" y="4832360"/>
            <a:ext cx="1071942" cy="215617"/>
          </a:xfrm>
          <a:prstGeom prst="rect">
            <a:avLst/>
          </a:prstGeom>
          <a:noFill/>
          <a:ln>
            <a:noFill/>
          </a:ln>
        </p:spPr>
        <p:txBody>
          <a:bodyPr anchorCtr="0" anchor="ctr" bIns="26750" lIns="26750" spcFirstLastPara="1" rIns="26750" wrap="square" tIns="26750">
            <a:spAutoFit/>
          </a:bodyPr>
          <a:lstStyle/>
          <a:p>
            <a:pPr indent="0" lvl="0" marL="0" marR="0" rtl="0" algn="ctr">
              <a:lnSpc>
                <a:spcPct val="100000"/>
              </a:lnSpc>
              <a:spcBef>
                <a:spcPts val="0"/>
              </a:spcBef>
              <a:spcAft>
                <a:spcPts val="0"/>
              </a:spcAft>
              <a:buNone/>
            </a:pPr>
            <a:r>
              <a:rPr b="0" i="0" lang="it-IT" sz="1050" u="none" cap="none" strike="noStrike">
                <a:solidFill>
                  <a:srgbClr val="838787"/>
                </a:solidFill>
                <a:latin typeface="Calibri"/>
                <a:ea typeface="Calibri"/>
                <a:cs typeface="Calibri"/>
                <a:sym typeface="Calibri"/>
              </a:rPr>
              <a:t>www.mavis-ao.org</a:t>
            </a:r>
            <a:endParaRPr b="0" i="0" sz="1050" u="none" cap="none" strike="noStrike">
              <a:solidFill>
                <a:srgbClr val="838787"/>
              </a:solidFill>
              <a:latin typeface="Calibri"/>
              <a:ea typeface="Calibri"/>
              <a:cs typeface="Calibri"/>
              <a:sym typeface="Calibri"/>
            </a:endParaRPr>
          </a:p>
        </p:txBody>
      </p:sp>
      <p:cxnSp>
        <p:nvCxnSpPr>
          <p:cNvPr id="66" name="Google Shape;66;p39"/>
          <p:cNvCxnSpPr/>
          <p:nvPr/>
        </p:nvCxnSpPr>
        <p:spPr>
          <a:xfrm>
            <a:off x="214312" y="356444"/>
            <a:ext cx="4655287" cy="5908"/>
          </a:xfrm>
          <a:prstGeom prst="straightConnector1">
            <a:avLst/>
          </a:prstGeom>
          <a:noFill/>
          <a:ln cap="flat" cmpd="sng" w="25400">
            <a:solidFill>
              <a:srgbClr val="A6AAA9"/>
            </a:solidFill>
            <a:prstDash val="solid"/>
            <a:miter lim="4000"/>
            <a:headEnd len="sm" w="sm" type="none"/>
            <a:tailEnd len="sm" w="sm" type="none"/>
          </a:ln>
        </p:spPr>
      </p:cxnSp>
      <p:sp>
        <p:nvSpPr>
          <p:cNvPr id="67" name="Google Shape;67;p39"/>
          <p:cNvSpPr txBox="1"/>
          <p:nvPr/>
        </p:nvSpPr>
        <p:spPr>
          <a:xfrm>
            <a:off x="2249317" y="4832360"/>
            <a:ext cx="4699538" cy="227159"/>
          </a:xfrm>
          <a:prstGeom prst="rect">
            <a:avLst/>
          </a:prstGeom>
          <a:noFill/>
          <a:ln>
            <a:noFill/>
          </a:ln>
        </p:spPr>
        <p:txBody>
          <a:bodyPr anchorCtr="0" anchor="ctr" bIns="26750" lIns="26750" spcFirstLastPara="1" rIns="26750" wrap="square" tIns="26750">
            <a:spAutoFit/>
          </a:bodyPr>
          <a:lstStyle/>
          <a:p>
            <a:pPr indent="0" lvl="0" marL="0" marR="0" rtl="0" algn="ctr">
              <a:lnSpc>
                <a:spcPct val="100000"/>
              </a:lnSpc>
              <a:spcBef>
                <a:spcPts val="0"/>
              </a:spcBef>
              <a:spcAft>
                <a:spcPts val="0"/>
              </a:spcAft>
              <a:buNone/>
            </a:pPr>
            <a:r>
              <a:rPr b="0" i="0" lang="it-IT" sz="1125" u="none" cap="none" strike="noStrike">
                <a:solidFill>
                  <a:srgbClr val="838787"/>
                </a:solidFill>
                <a:latin typeface="Calibri"/>
                <a:ea typeface="Calibri"/>
                <a:cs typeface="Calibri"/>
                <a:sym typeface="Calibri"/>
              </a:rPr>
              <a:t>Richard McDermid – Keck Diffraction-Limited Visible-Light Workshop, April 2022</a:t>
            </a:r>
            <a:endParaRPr b="0" i="0" sz="1125" u="none" cap="none" strike="noStrike">
              <a:solidFill>
                <a:srgbClr val="838787"/>
              </a:solidFill>
              <a:latin typeface="Calibri"/>
              <a:ea typeface="Calibri"/>
              <a:cs typeface="Calibri"/>
              <a:sym typeface="Calibri"/>
            </a:endParaRPr>
          </a:p>
        </p:txBody>
      </p:sp>
      <p:sp>
        <p:nvSpPr>
          <p:cNvPr id="68" name="Google Shape;68;p39"/>
          <p:cNvSpPr txBox="1"/>
          <p:nvPr>
            <p:ph type="title"/>
          </p:nvPr>
        </p:nvSpPr>
        <p:spPr>
          <a:xfrm>
            <a:off x="221491" y="525547"/>
            <a:ext cx="7886700" cy="374567"/>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2700"/>
              <a:buFont typeface="Arial"/>
              <a:buNone/>
              <a:defRPr sz="270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39"/>
          <p:cNvSpPr txBox="1"/>
          <p:nvPr>
            <p:ph idx="2" type="body"/>
          </p:nvPr>
        </p:nvSpPr>
        <p:spPr>
          <a:xfrm>
            <a:off x="243060" y="86331"/>
            <a:ext cx="4626539" cy="24430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750"/>
              </a:spcBef>
              <a:spcAft>
                <a:spcPts val="0"/>
              </a:spcAft>
              <a:buClr>
                <a:schemeClr val="lt2"/>
              </a:buClr>
              <a:buSzPts val="1500"/>
              <a:buFont typeface="Arial"/>
              <a:buNone/>
              <a:defRPr b="0" i="0" sz="1500" u="none" cap="none" strike="noStrike">
                <a:solidFill>
                  <a:schemeClr val="lt2"/>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grpSp>
        <p:nvGrpSpPr>
          <p:cNvPr id="70" name="Google Shape;70;p39"/>
          <p:cNvGrpSpPr/>
          <p:nvPr/>
        </p:nvGrpSpPr>
        <p:grpSpPr>
          <a:xfrm>
            <a:off x="5639603" y="74470"/>
            <a:ext cx="3395987" cy="400085"/>
            <a:chOff x="7519471" y="99294"/>
            <a:chExt cx="4527982" cy="533446"/>
          </a:xfrm>
        </p:grpSpPr>
        <p:grpSp>
          <p:nvGrpSpPr>
            <p:cNvPr id="71" name="Google Shape;71;p39"/>
            <p:cNvGrpSpPr/>
            <p:nvPr/>
          </p:nvGrpSpPr>
          <p:grpSpPr>
            <a:xfrm>
              <a:off x="7519471" y="99294"/>
              <a:ext cx="4163275" cy="533446"/>
              <a:chOff x="5336826" y="97000"/>
              <a:chExt cx="3626310" cy="464644"/>
            </a:xfrm>
          </p:grpSpPr>
          <p:grpSp>
            <p:nvGrpSpPr>
              <p:cNvPr id="72" name="Google Shape;72;p39"/>
              <p:cNvGrpSpPr/>
              <p:nvPr/>
            </p:nvGrpSpPr>
            <p:grpSpPr>
              <a:xfrm>
                <a:off x="5336826" y="97000"/>
                <a:ext cx="1674318" cy="464644"/>
                <a:chOff x="0" y="-1"/>
                <a:chExt cx="2381250" cy="660826"/>
              </a:xfrm>
            </p:grpSpPr>
            <p:pic>
              <p:nvPicPr>
                <p:cNvPr descr="Picture 7" id="73" name="Google Shape;73;p39"/>
                <p:cNvPicPr preferRelativeResize="0"/>
                <p:nvPr/>
              </p:nvPicPr>
              <p:blipFill rotWithShape="1">
                <a:blip r:embed="rId2">
                  <a:alphaModFix/>
                </a:blip>
                <a:srcRect b="0" l="0" r="0" t="0"/>
                <a:stretch/>
              </p:blipFill>
              <p:spPr>
                <a:xfrm>
                  <a:off x="509548" y="63744"/>
                  <a:ext cx="1202565" cy="471812"/>
                </a:xfrm>
                <a:prstGeom prst="rect">
                  <a:avLst/>
                </a:prstGeom>
                <a:noFill/>
                <a:ln>
                  <a:noFill/>
                </a:ln>
              </p:spPr>
            </p:pic>
            <p:pic>
              <p:nvPicPr>
                <p:cNvPr descr="Picture 9" id="74" name="Google Shape;74;p39"/>
                <p:cNvPicPr preferRelativeResize="0"/>
                <p:nvPr/>
              </p:nvPicPr>
              <p:blipFill rotWithShape="1">
                <a:blip r:embed="rId3">
                  <a:alphaModFix/>
                </a:blip>
                <a:srcRect b="0" l="0" r="0" t="0"/>
                <a:stretch/>
              </p:blipFill>
              <p:spPr>
                <a:xfrm>
                  <a:off x="0" y="-1"/>
                  <a:ext cx="509548" cy="660826"/>
                </a:xfrm>
                <a:prstGeom prst="rect">
                  <a:avLst/>
                </a:prstGeom>
                <a:noFill/>
                <a:ln>
                  <a:noFill/>
                </a:ln>
              </p:spPr>
            </p:pic>
            <p:pic>
              <p:nvPicPr>
                <p:cNvPr descr="Picture 11" id="75" name="Google Shape;75;p39"/>
                <p:cNvPicPr preferRelativeResize="0"/>
                <p:nvPr/>
              </p:nvPicPr>
              <p:blipFill rotWithShape="1">
                <a:blip r:embed="rId4">
                  <a:alphaModFix/>
                </a:blip>
                <a:srcRect b="0" l="0" r="0" t="0"/>
                <a:stretch/>
              </p:blipFill>
              <p:spPr>
                <a:xfrm>
                  <a:off x="1767274" y="57395"/>
                  <a:ext cx="613976" cy="507788"/>
                </a:xfrm>
                <a:prstGeom prst="rect">
                  <a:avLst/>
                </a:prstGeom>
                <a:noFill/>
                <a:ln>
                  <a:noFill/>
                </a:ln>
              </p:spPr>
            </p:pic>
          </p:grpSp>
          <p:pic>
            <p:nvPicPr>
              <p:cNvPr id="76" name="Google Shape;76;p39"/>
              <p:cNvPicPr preferRelativeResize="0"/>
              <p:nvPr/>
            </p:nvPicPr>
            <p:blipFill rotWithShape="1">
              <a:blip r:embed="rId5">
                <a:alphaModFix/>
              </a:blip>
              <a:srcRect b="73966" l="10016" r="60534" t="5815"/>
              <a:stretch/>
            </p:blipFill>
            <p:spPr>
              <a:xfrm>
                <a:off x="7052185" y="132033"/>
                <a:ext cx="896694" cy="351317"/>
              </a:xfrm>
              <a:prstGeom prst="rect">
                <a:avLst/>
              </a:prstGeom>
              <a:noFill/>
              <a:ln>
                <a:noFill/>
              </a:ln>
            </p:spPr>
          </p:pic>
          <p:pic>
            <p:nvPicPr>
              <p:cNvPr id="77" name="Google Shape;77;p39"/>
              <p:cNvPicPr preferRelativeResize="0"/>
              <p:nvPr/>
            </p:nvPicPr>
            <p:blipFill rotWithShape="1">
              <a:blip r:embed="rId6">
                <a:alphaModFix/>
              </a:blip>
              <a:srcRect b="14997" l="7905" r="59424" t="66498"/>
              <a:stretch/>
            </p:blipFill>
            <p:spPr>
              <a:xfrm>
                <a:off x="7968349" y="141821"/>
                <a:ext cx="994787" cy="321548"/>
              </a:xfrm>
              <a:prstGeom prst="rect">
                <a:avLst/>
              </a:prstGeom>
              <a:noFill/>
              <a:ln>
                <a:noFill/>
              </a:ln>
            </p:spPr>
          </p:pic>
        </p:grpSp>
        <p:pic>
          <p:nvPicPr>
            <p:cNvPr id="78" name="Google Shape;78;p39"/>
            <p:cNvPicPr preferRelativeResize="0"/>
            <p:nvPr/>
          </p:nvPicPr>
          <p:blipFill rotWithShape="1">
            <a:blip r:embed="rId7">
              <a:alphaModFix/>
            </a:blip>
            <a:srcRect b="0" l="0" r="0" t="0"/>
            <a:stretch/>
          </p:blipFill>
          <p:spPr>
            <a:xfrm>
              <a:off x="11730728" y="112087"/>
              <a:ext cx="316725" cy="412732"/>
            </a:xfrm>
            <a:prstGeom prst="rect">
              <a:avLst/>
            </a:prstGeom>
            <a:noFill/>
            <a:ln>
              <a:noFill/>
            </a:ln>
          </p:spPr>
        </p:pic>
      </p:grpSp>
      <p:pic>
        <p:nvPicPr>
          <p:cNvPr descr="A black background with a black square&#10;&#10;Description automatically generated with medium confidence" id="79" name="Google Shape;79;p39"/>
          <p:cNvPicPr preferRelativeResize="0"/>
          <p:nvPr/>
        </p:nvPicPr>
        <p:blipFill rotWithShape="1">
          <a:blip r:embed="rId8">
            <a:alphaModFix/>
          </a:blip>
          <a:srcRect b="0" l="0" r="0" t="0"/>
          <a:stretch/>
        </p:blipFill>
        <p:spPr>
          <a:xfrm>
            <a:off x="5002178" y="119577"/>
            <a:ext cx="624478" cy="26793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0" name="Shape 80"/>
        <p:cNvGrpSpPr/>
        <p:nvPr/>
      </p:nvGrpSpPr>
      <p:grpSpPr>
        <a:xfrm>
          <a:off x="0" y="0"/>
          <a:ext cx="0" cy="0"/>
          <a:chOff x="0" y="0"/>
          <a:chExt cx="0" cy="0"/>
        </a:xfrm>
      </p:grpSpPr>
      <p:sp>
        <p:nvSpPr>
          <p:cNvPr id="81" name="Google Shape;81;p40"/>
          <p:cNvSpPr txBox="1"/>
          <p:nvPr>
            <p:ph type="title"/>
          </p:nvPr>
        </p:nvSpPr>
        <p:spPr>
          <a:xfrm>
            <a:off x="177767" y="231847"/>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A2D9F3"/>
              </a:buClr>
              <a:buSzPts val="3300"/>
              <a:buFont typeface="Arial"/>
              <a:buNone/>
              <a:defRPr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mp; Bullets Alt" showMasterSp="0">
  <p:cSld name="1_Title &amp; Bullets Alt">
    <p:spTree>
      <p:nvGrpSpPr>
        <p:cNvPr id="82" name="Shape 82"/>
        <p:cNvGrpSpPr/>
        <p:nvPr/>
      </p:nvGrpSpPr>
      <p:grpSpPr>
        <a:xfrm>
          <a:off x="0" y="0"/>
          <a:ext cx="0" cy="0"/>
          <a:chOff x="0" y="0"/>
          <a:chExt cx="0" cy="0"/>
        </a:xfrm>
      </p:grpSpPr>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7.png"/><Relationship Id="rId11" Type="http://schemas.openxmlformats.org/officeDocument/2006/relationships/slideLayout" Target="../slideLayouts/slideLayout9.xml"/><Relationship Id="rId10" Type="http://schemas.openxmlformats.org/officeDocument/2006/relationships/slideLayout" Target="../slideLayouts/slideLayout8.xml"/><Relationship Id="rId12" Type="http://schemas.openxmlformats.org/officeDocument/2006/relationships/theme" Target="../theme/theme3.xml"/><Relationship Id="rId9" Type="http://schemas.openxmlformats.org/officeDocument/2006/relationships/slideLayout" Target="../slideLayouts/slideLayout7.xml"/><Relationship Id="rId5" Type="http://schemas.openxmlformats.org/officeDocument/2006/relationships/image" Target="../media/image11.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1"/>
          <p:cNvSpPr txBox="1"/>
          <p:nvPr>
            <p:ph type="title"/>
          </p:nvPr>
        </p:nvSpPr>
        <p:spPr>
          <a:xfrm>
            <a:off x="311700" y="445025"/>
            <a:ext cx="8520600" cy="572625"/>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05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05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05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05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05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05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05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050" u="none" cap="none" strike="noStrike">
                <a:solidFill>
                  <a:schemeClr val="dk2"/>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 name="Shape 46"/>
        <p:cNvGrpSpPr/>
        <p:nvPr/>
      </p:nvGrpSpPr>
      <p:grpSpPr>
        <a:xfrm>
          <a:off x="0" y="0"/>
          <a:ext cx="0" cy="0"/>
          <a:chOff x="0" y="0"/>
          <a:chExt cx="0" cy="0"/>
        </a:xfrm>
      </p:grpSpPr>
      <p:sp>
        <p:nvSpPr>
          <p:cNvPr id="47" name="Google Shape;47;p3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900" u="none" cap="none" strike="noStrike">
                <a:solidFill>
                  <a:srgbClr val="97C0E0"/>
                </a:solidFill>
                <a:latin typeface="Arial"/>
                <a:ea typeface="Arial"/>
                <a:cs typeface="Arial"/>
                <a:sym typeface="Arial"/>
              </a:defRPr>
            </a:lvl1pPr>
            <a:lvl2pPr indent="0" lvl="1" marL="0" marR="0" rtl="0" algn="r">
              <a:lnSpc>
                <a:spcPct val="100000"/>
              </a:lnSpc>
              <a:spcBef>
                <a:spcPts val="0"/>
              </a:spcBef>
              <a:spcAft>
                <a:spcPts val="0"/>
              </a:spcAft>
              <a:buNone/>
              <a:defRPr b="0" i="0" sz="900" u="none" cap="none" strike="noStrike">
                <a:solidFill>
                  <a:srgbClr val="97C0E0"/>
                </a:solidFill>
                <a:latin typeface="Arial"/>
                <a:ea typeface="Arial"/>
                <a:cs typeface="Arial"/>
                <a:sym typeface="Arial"/>
              </a:defRPr>
            </a:lvl2pPr>
            <a:lvl3pPr indent="0" lvl="2" marL="0" marR="0" rtl="0" algn="r">
              <a:lnSpc>
                <a:spcPct val="100000"/>
              </a:lnSpc>
              <a:spcBef>
                <a:spcPts val="0"/>
              </a:spcBef>
              <a:spcAft>
                <a:spcPts val="0"/>
              </a:spcAft>
              <a:buNone/>
              <a:defRPr b="0" i="0" sz="900" u="none" cap="none" strike="noStrike">
                <a:solidFill>
                  <a:srgbClr val="97C0E0"/>
                </a:solidFill>
                <a:latin typeface="Arial"/>
                <a:ea typeface="Arial"/>
                <a:cs typeface="Arial"/>
                <a:sym typeface="Arial"/>
              </a:defRPr>
            </a:lvl3pPr>
            <a:lvl4pPr indent="0" lvl="3" marL="0" marR="0" rtl="0" algn="r">
              <a:lnSpc>
                <a:spcPct val="100000"/>
              </a:lnSpc>
              <a:spcBef>
                <a:spcPts val="0"/>
              </a:spcBef>
              <a:spcAft>
                <a:spcPts val="0"/>
              </a:spcAft>
              <a:buNone/>
              <a:defRPr b="0" i="0" sz="900" u="none" cap="none" strike="noStrike">
                <a:solidFill>
                  <a:srgbClr val="97C0E0"/>
                </a:solidFill>
                <a:latin typeface="Arial"/>
                <a:ea typeface="Arial"/>
                <a:cs typeface="Arial"/>
                <a:sym typeface="Arial"/>
              </a:defRPr>
            </a:lvl4pPr>
            <a:lvl5pPr indent="0" lvl="4" marL="0" marR="0" rtl="0" algn="r">
              <a:lnSpc>
                <a:spcPct val="100000"/>
              </a:lnSpc>
              <a:spcBef>
                <a:spcPts val="0"/>
              </a:spcBef>
              <a:spcAft>
                <a:spcPts val="0"/>
              </a:spcAft>
              <a:buNone/>
              <a:defRPr b="0" i="0" sz="900" u="none" cap="none" strike="noStrike">
                <a:solidFill>
                  <a:srgbClr val="97C0E0"/>
                </a:solidFill>
                <a:latin typeface="Arial"/>
                <a:ea typeface="Arial"/>
                <a:cs typeface="Arial"/>
                <a:sym typeface="Arial"/>
              </a:defRPr>
            </a:lvl5pPr>
            <a:lvl6pPr indent="0" lvl="5" marL="0" marR="0" rtl="0" algn="r">
              <a:lnSpc>
                <a:spcPct val="100000"/>
              </a:lnSpc>
              <a:spcBef>
                <a:spcPts val="0"/>
              </a:spcBef>
              <a:spcAft>
                <a:spcPts val="0"/>
              </a:spcAft>
              <a:buNone/>
              <a:defRPr b="0" i="0" sz="900" u="none" cap="none" strike="noStrike">
                <a:solidFill>
                  <a:srgbClr val="97C0E0"/>
                </a:solidFill>
                <a:latin typeface="Arial"/>
                <a:ea typeface="Arial"/>
                <a:cs typeface="Arial"/>
                <a:sym typeface="Arial"/>
              </a:defRPr>
            </a:lvl6pPr>
            <a:lvl7pPr indent="0" lvl="6" marL="0" marR="0" rtl="0" algn="r">
              <a:lnSpc>
                <a:spcPct val="100000"/>
              </a:lnSpc>
              <a:spcBef>
                <a:spcPts val="0"/>
              </a:spcBef>
              <a:spcAft>
                <a:spcPts val="0"/>
              </a:spcAft>
              <a:buNone/>
              <a:defRPr b="0" i="0" sz="900" u="none" cap="none" strike="noStrike">
                <a:solidFill>
                  <a:srgbClr val="97C0E0"/>
                </a:solidFill>
                <a:latin typeface="Arial"/>
                <a:ea typeface="Arial"/>
                <a:cs typeface="Arial"/>
                <a:sym typeface="Arial"/>
              </a:defRPr>
            </a:lvl7pPr>
            <a:lvl8pPr indent="0" lvl="7" marL="0" marR="0" rtl="0" algn="r">
              <a:lnSpc>
                <a:spcPct val="100000"/>
              </a:lnSpc>
              <a:spcBef>
                <a:spcPts val="0"/>
              </a:spcBef>
              <a:spcAft>
                <a:spcPts val="0"/>
              </a:spcAft>
              <a:buNone/>
              <a:defRPr b="0" i="0" sz="900" u="none" cap="none" strike="noStrike">
                <a:solidFill>
                  <a:srgbClr val="97C0E0"/>
                </a:solidFill>
                <a:latin typeface="Arial"/>
                <a:ea typeface="Arial"/>
                <a:cs typeface="Arial"/>
                <a:sym typeface="Arial"/>
              </a:defRPr>
            </a:lvl8pPr>
            <a:lvl9pPr indent="0" lvl="8" marL="0" marR="0" rtl="0" algn="r">
              <a:lnSpc>
                <a:spcPct val="100000"/>
              </a:lnSpc>
              <a:spcBef>
                <a:spcPts val="0"/>
              </a:spcBef>
              <a:spcAft>
                <a:spcPts val="0"/>
              </a:spcAft>
              <a:buNone/>
              <a:defRPr b="0" i="0" sz="900" u="none" cap="none" strike="noStrike">
                <a:solidFill>
                  <a:srgbClr val="97C0E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t-IT"/>
              <a:t>‹#›</a:t>
            </a:fld>
            <a:endParaRPr/>
          </a:p>
        </p:txBody>
      </p:sp>
      <p:pic>
        <p:nvPicPr>
          <p:cNvPr descr="eso1613a.jpg" id="48" name="Google Shape;48;p38"/>
          <p:cNvPicPr preferRelativeResize="0"/>
          <p:nvPr/>
        </p:nvPicPr>
        <p:blipFill rotWithShape="1">
          <a:blip r:embed="rId1">
            <a:alphaModFix/>
          </a:blip>
          <a:srcRect b="10057" l="-439" r="401" t="5398"/>
          <a:stretch/>
        </p:blipFill>
        <p:spPr>
          <a:xfrm>
            <a:off x="-77429" y="0"/>
            <a:ext cx="9221429" cy="5143500"/>
          </a:xfrm>
          <a:prstGeom prst="rect">
            <a:avLst/>
          </a:prstGeom>
          <a:noFill/>
          <a:ln>
            <a:noFill/>
          </a:ln>
        </p:spPr>
      </p:pic>
      <p:sp>
        <p:nvSpPr>
          <p:cNvPr id="49" name="Google Shape;49;p38"/>
          <p:cNvSpPr/>
          <p:nvPr/>
        </p:nvSpPr>
        <p:spPr>
          <a:xfrm>
            <a:off x="1" y="231847"/>
            <a:ext cx="9143999" cy="1283293"/>
          </a:xfrm>
          <a:prstGeom prst="roundRect">
            <a:avLst>
              <a:gd fmla="val 1390" name="adj"/>
            </a:avLst>
          </a:prstGeom>
          <a:solidFill>
            <a:srgbClr val="000000">
              <a:alpha val="50196"/>
            </a:srgbClr>
          </a:solidFill>
          <a:ln>
            <a:noFill/>
          </a:ln>
        </p:spPr>
        <p:txBody>
          <a:bodyPr anchorCtr="0" anchor="ctr" bIns="38100" lIns="38100" spcFirstLastPara="1" rIns="38100" wrap="square" tIns="38100">
            <a:noAutofit/>
          </a:bodyPr>
          <a:lstStyle/>
          <a:p>
            <a:pPr indent="0" lvl="0" marL="0" marR="0" rtl="0" algn="ctr">
              <a:lnSpc>
                <a:spcPct val="80000"/>
              </a:lnSpc>
              <a:spcBef>
                <a:spcPts val="0"/>
              </a:spcBef>
              <a:spcAft>
                <a:spcPts val="0"/>
              </a:spcAft>
              <a:buNone/>
            </a:pPr>
            <a:r>
              <a:t/>
            </a:r>
            <a:endParaRPr b="0" i="0" sz="3000" u="none" cap="none" strike="noStrike">
              <a:solidFill>
                <a:srgbClr val="141414"/>
              </a:solidFill>
              <a:latin typeface="Arial"/>
              <a:ea typeface="Arial"/>
              <a:cs typeface="Arial"/>
              <a:sym typeface="Arial"/>
            </a:endParaRPr>
          </a:p>
        </p:txBody>
      </p:sp>
      <p:sp>
        <p:nvSpPr>
          <p:cNvPr id="50" name="Google Shape;50;p38"/>
          <p:cNvSpPr txBox="1"/>
          <p:nvPr/>
        </p:nvSpPr>
        <p:spPr>
          <a:xfrm>
            <a:off x="177768" y="1210866"/>
            <a:ext cx="2814866" cy="304274"/>
          </a:xfrm>
          <a:prstGeom prst="rect">
            <a:avLst/>
          </a:prstGeom>
          <a:noFill/>
          <a:ln>
            <a:noFill/>
          </a:ln>
        </p:spPr>
        <p:txBody>
          <a:bodyPr anchorCtr="0" anchor="t" bIns="26750" lIns="26750" spcFirstLastPara="1" rIns="26750" wrap="square" tIns="26750">
            <a:normAutofit/>
          </a:bodyPr>
          <a:lstStyle/>
          <a:p>
            <a:pPr indent="0" lvl="0" marL="0" marR="0" rtl="0" algn="l">
              <a:lnSpc>
                <a:spcPct val="80000"/>
              </a:lnSpc>
              <a:spcBef>
                <a:spcPts val="0"/>
              </a:spcBef>
              <a:spcAft>
                <a:spcPts val="0"/>
              </a:spcAft>
              <a:buClr>
                <a:srgbClr val="93D8F5"/>
              </a:buClr>
              <a:buSzPts val="1500"/>
              <a:buFont typeface="Arial"/>
              <a:buNone/>
            </a:pPr>
            <a:r>
              <a:rPr b="0" i="1" lang="it-IT" spc="0" sz="1500" u="none" cap="none" strike="noStrike">
                <a:solidFill>
                  <a:srgbClr val="93D8F5"/>
                </a:solidFill>
                <a:latin typeface="Arial"/>
                <a:ea typeface="Arial"/>
                <a:cs typeface="Arial"/>
                <a:sym typeface="Arial"/>
              </a:rPr>
              <a:t>SHARPER THAN JWST, DEEPER THAN HST</a:t>
            </a:r>
            <a:endParaRPr b="0" i="1" spc="0" sz="3300" u="none" cap="none" strike="noStrike">
              <a:solidFill>
                <a:srgbClr val="93D8F5"/>
              </a:solidFill>
              <a:latin typeface="Arial"/>
              <a:ea typeface="Arial"/>
              <a:cs typeface="Arial"/>
              <a:sym typeface="Arial"/>
            </a:endParaRPr>
          </a:p>
        </p:txBody>
      </p:sp>
      <p:sp>
        <p:nvSpPr>
          <p:cNvPr id="51" name="Google Shape;51;p38"/>
          <p:cNvSpPr txBox="1"/>
          <p:nvPr>
            <p:ph type="title"/>
          </p:nvPr>
        </p:nvSpPr>
        <p:spPr>
          <a:xfrm>
            <a:off x="177767" y="231847"/>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A2D9F3"/>
              </a:buClr>
              <a:buSzPts val="3300"/>
              <a:buFont typeface="Arial"/>
              <a:buNone/>
              <a:defRPr b="0" i="0" sz="3300" u="none" cap="none" strike="noStrike">
                <a:solidFill>
                  <a:srgbClr val="A2D9F3"/>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grpSp>
        <p:nvGrpSpPr>
          <p:cNvPr id="52" name="Google Shape;52;p38"/>
          <p:cNvGrpSpPr/>
          <p:nvPr/>
        </p:nvGrpSpPr>
        <p:grpSpPr>
          <a:xfrm>
            <a:off x="-77428" y="3694409"/>
            <a:ext cx="5245819" cy="1462382"/>
            <a:chOff x="-103238" y="4925879"/>
            <a:chExt cx="6994425" cy="1949842"/>
          </a:xfrm>
        </p:grpSpPr>
        <p:sp>
          <p:nvSpPr>
            <p:cNvPr id="53" name="Google Shape;53;p38"/>
            <p:cNvSpPr/>
            <p:nvPr/>
          </p:nvSpPr>
          <p:spPr>
            <a:xfrm>
              <a:off x="0" y="4925879"/>
              <a:ext cx="6891187" cy="1711057"/>
            </a:xfrm>
            <a:prstGeom prst="roundRect">
              <a:avLst>
                <a:gd fmla="val 1390" name="adj"/>
              </a:avLst>
            </a:prstGeom>
            <a:solidFill>
              <a:srgbClr val="000000">
                <a:alpha val="50196"/>
              </a:srgbClr>
            </a:solidFill>
            <a:ln>
              <a:noFill/>
            </a:ln>
          </p:spPr>
          <p:txBody>
            <a:bodyPr anchorCtr="0" anchor="ctr" bIns="50800" lIns="50800" spcFirstLastPara="1" rIns="50800" wrap="square" tIns="50800">
              <a:noAutofit/>
            </a:bodyPr>
            <a:lstStyle/>
            <a:p>
              <a:pPr indent="0" lvl="0" marL="0" marR="0" rtl="0" algn="ctr">
                <a:lnSpc>
                  <a:spcPct val="80000"/>
                </a:lnSpc>
                <a:spcBef>
                  <a:spcPts val="0"/>
                </a:spcBef>
                <a:spcAft>
                  <a:spcPts val="0"/>
                </a:spcAft>
                <a:buNone/>
              </a:pPr>
              <a:r>
                <a:t/>
              </a:r>
              <a:endParaRPr b="0" i="0" sz="3000" u="none" cap="none" strike="noStrike">
                <a:solidFill>
                  <a:srgbClr val="141414"/>
                </a:solidFill>
                <a:latin typeface="Arial"/>
                <a:ea typeface="Arial"/>
                <a:cs typeface="Arial"/>
                <a:sym typeface="Arial"/>
              </a:endParaRPr>
            </a:p>
          </p:txBody>
        </p:sp>
        <p:sp>
          <p:nvSpPr>
            <p:cNvPr id="54" name="Google Shape;54;p38"/>
            <p:cNvSpPr txBox="1"/>
            <p:nvPr/>
          </p:nvSpPr>
          <p:spPr>
            <a:xfrm>
              <a:off x="-103238" y="5076599"/>
              <a:ext cx="6654164" cy="1799122"/>
            </a:xfrm>
            <a:prstGeom prst="rect">
              <a:avLst/>
            </a:prstGeom>
            <a:noFill/>
            <a:ln>
              <a:noFill/>
            </a:ln>
          </p:spPr>
          <p:txBody>
            <a:bodyPr anchorCtr="0" anchor="t" bIns="35650" lIns="35650" spcFirstLastPara="1" rIns="35650" wrap="square" tIns="35650">
              <a:normAutofit/>
            </a:bodyPr>
            <a:lstStyle/>
            <a:p>
              <a:pPr indent="0" lvl="0" marL="0" marR="0" rtl="0" algn="ctr">
                <a:lnSpc>
                  <a:spcPct val="100000"/>
                </a:lnSpc>
                <a:spcBef>
                  <a:spcPts val="0"/>
                </a:spcBef>
                <a:spcAft>
                  <a:spcPts val="0"/>
                </a:spcAft>
                <a:buClr>
                  <a:srgbClr val="A6AAA9"/>
                </a:buClr>
                <a:buSzPts val="1350"/>
                <a:buFont typeface="Arial"/>
                <a:buNone/>
              </a:pPr>
              <a:r>
                <a:rPr b="0" i="0" lang="it-IT" spc="0" sz="1350" u="none" cap="none" strike="noStrike">
                  <a:solidFill>
                    <a:srgbClr val="A6AAA9"/>
                  </a:solidFill>
                  <a:latin typeface="Arial"/>
                  <a:ea typeface="Arial"/>
                  <a:cs typeface="Arial"/>
                  <a:sym typeface="Arial"/>
                </a:rPr>
                <a:t>RICHARD MCDERMID (PROJECT SCIENTIST)</a:t>
              </a:r>
              <a:endParaRPr/>
            </a:p>
            <a:p>
              <a:pPr indent="0" lvl="0" marL="0" marR="0" rtl="0" algn="ctr">
                <a:lnSpc>
                  <a:spcPct val="100000"/>
                </a:lnSpc>
                <a:spcBef>
                  <a:spcPts val="0"/>
                </a:spcBef>
                <a:spcAft>
                  <a:spcPts val="0"/>
                </a:spcAft>
                <a:buClr>
                  <a:srgbClr val="A6AAA9"/>
                </a:buClr>
                <a:buSzPts val="1350"/>
                <a:buFont typeface="Arial"/>
                <a:buNone/>
              </a:pPr>
              <a:r>
                <a:rPr b="0" i="0" lang="it-IT" spc="0" sz="1350" u="none" cap="none" strike="noStrike">
                  <a:solidFill>
                    <a:srgbClr val="A6AAA9"/>
                  </a:solidFill>
                  <a:latin typeface="Arial"/>
                  <a:ea typeface="Arial"/>
                  <a:cs typeface="Arial"/>
                  <a:sym typeface="Arial"/>
                </a:rPr>
                <a:t>AAO, MACQUARIE UNIVERSITY</a:t>
              </a:r>
              <a:endParaRPr/>
            </a:p>
            <a:p>
              <a:pPr indent="0" lvl="0" marL="0" marR="0" rtl="0" algn="ctr">
                <a:lnSpc>
                  <a:spcPct val="100000"/>
                </a:lnSpc>
                <a:spcBef>
                  <a:spcPts val="0"/>
                </a:spcBef>
                <a:spcAft>
                  <a:spcPts val="0"/>
                </a:spcAft>
                <a:buClr>
                  <a:srgbClr val="A6AAA9"/>
                </a:buClr>
                <a:buSzPts val="1350"/>
                <a:buFont typeface="Arial"/>
                <a:buNone/>
              </a:pPr>
              <a:r>
                <a:rPr b="0" i="0" lang="it-IT" spc="0" sz="1350" u="none" cap="none" strike="noStrike">
                  <a:solidFill>
                    <a:srgbClr val="A6AAA9"/>
                  </a:solidFill>
                  <a:latin typeface="Arial"/>
                  <a:ea typeface="Arial"/>
                  <a:cs typeface="Arial"/>
                  <a:sym typeface="Arial"/>
                </a:rPr>
                <a:t>ON BEHALF OF THE MAVIS CONSORTIUM</a:t>
              </a:r>
              <a:endParaRPr/>
            </a:p>
          </p:txBody>
        </p:sp>
        <p:pic>
          <p:nvPicPr>
            <p:cNvPr descr="Picture 7" id="55" name="Google Shape;55;p38"/>
            <p:cNvPicPr preferRelativeResize="0"/>
            <p:nvPr/>
          </p:nvPicPr>
          <p:blipFill rotWithShape="1">
            <a:blip r:embed="rId2">
              <a:alphaModFix/>
            </a:blip>
            <a:srcRect b="0" l="0" r="0" t="0"/>
            <a:stretch/>
          </p:blipFill>
          <p:spPr>
            <a:xfrm>
              <a:off x="1868689" y="6062863"/>
              <a:ext cx="1188906" cy="466454"/>
            </a:xfrm>
            <a:prstGeom prst="rect">
              <a:avLst/>
            </a:prstGeom>
            <a:noFill/>
            <a:ln>
              <a:noFill/>
            </a:ln>
          </p:spPr>
        </p:pic>
        <p:pic>
          <p:nvPicPr>
            <p:cNvPr descr="Picture 9" id="56" name="Google Shape;56;p38"/>
            <p:cNvPicPr preferRelativeResize="0"/>
            <p:nvPr/>
          </p:nvPicPr>
          <p:blipFill rotWithShape="1">
            <a:blip r:embed="rId3">
              <a:alphaModFix/>
            </a:blip>
            <a:srcRect b="11630" l="0" r="0" t="7540"/>
            <a:stretch/>
          </p:blipFill>
          <p:spPr>
            <a:xfrm>
              <a:off x="1326617" y="6028479"/>
              <a:ext cx="503761" cy="528082"/>
            </a:xfrm>
            <a:prstGeom prst="rect">
              <a:avLst/>
            </a:prstGeom>
            <a:noFill/>
            <a:ln>
              <a:noFill/>
            </a:ln>
          </p:spPr>
        </p:pic>
        <p:pic>
          <p:nvPicPr>
            <p:cNvPr descr="Picture 11" id="57" name="Google Shape;57;p38"/>
            <p:cNvPicPr preferRelativeResize="0"/>
            <p:nvPr/>
          </p:nvPicPr>
          <p:blipFill rotWithShape="1">
            <a:blip r:embed="rId4">
              <a:alphaModFix/>
            </a:blip>
            <a:srcRect b="0" l="0" r="0" t="0"/>
            <a:stretch/>
          </p:blipFill>
          <p:spPr>
            <a:xfrm>
              <a:off x="3095906" y="6045080"/>
              <a:ext cx="607003" cy="502021"/>
            </a:xfrm>
            <a:prstGeom prst="rect">
              <a:avLst/>
            </a:prstGeom>
            <a:noFill/>
            <a:ln>
              <a:noFill/>
            </a:ln>
          </p:spPr>
        </p:pic>
        <p:pic>
          <p:nvPicPr>
            <p:cNvPr id="58" name="Google Shape;58;p38"/>
            <p:cNvPicPr preferRelativeResize="0"/>
            <p:nvPr/>
          </p:nvPicPr>
          <p:blipFill rotWithShape="1">
            <a:blip r:embed="rId5">
              <a:alphaModFix/>
            </a:blip>
            <a:srcRect b="73966" l="10016" r="60534" t="5815"/>
            <a:stretch/>
          </p:blipFill>
          <p:spPr>
            <a:xfrm>
              <a:off x="3741220" y="6049103"/>
              <a:ext cx="1260812" cy="493975"/>
            </a:xfrm>
            <a:prstGeom prst="rect">
              <a:avLst/>
            </a:prstGeom>
            <a:noFill/>
            <a:ln>
              <a:noFill/>
            </a:ln>
          </p:spPr>
        </p:pic>
        <p:pic>
          <p:nvPicPr>
            <p:cNvPr id="59" name="Google Shape;59;p38"/>
            <p:cNvPicPr preferRelativeResize="0"/>
            <p:nvPr/>
          </p:nvPicPr>
          <p:blipFill rotWithShape="1">
            <a:blip r:embed="rId6">
              <a:alphaModFix/>
            </a:blip>
            <a:srcRect b="16014" l="8614" r="60221" t="66498"/>
            <a:stretch/>
          </p:blipFill>
          <p:spPr>
            <a:xfrm>
              <a:off x="5040343" y="6078885"/>
              <a:ext cx="1334295" cy="427271"/>
            </a:xfrm>
            <a:prstGeom prst="rect">
              <a:avLst/>
            </a:prstGeom>
            <a:noFill/>
            <a:ln>
              <a:noFill/>
            </a:ln>
          </p:spPr>
        </p:pic>
        <p:pic>
          <p:nvPicPr>
            <p:cNvPr id="60" name="Google Shape;60;p38"/>
            <p:cNvPicPr preferRelativeResize="0"/>
            <p:nvPr/>
          </p:nvPicPr>
          <p:blipFill rotWithShape="1">
            <a:blip r:embed="rId7">
              <a:alphaModFix/>
            </a:blip>
            <a:srcRect b="0" l="0" r="0" t="0"/>
            <a:stretch/>
          </p:blipFill>
          <p:spPr>
            <a:xfrm>
              <a:off x="6412949" y="6020035"/>
              <a:ext cx="398179" cy="518877"/>
            </a:xfrm>
            <a:prstGeom prst="rect">
              <a:avLst/>
            </a:prstGeom>
            <a:noFill/>
            <a:ln>
              <a:noFill/>
            </a:ln>
          </p:spPr>
        </p:pic>
        <p:pic>
          <p:nvPicPr>
            <p:cNvPr descr="A black background with white text&#10;&#10;Description automatically generated" id="61" name="Google Shape;61;p38"/>
            <p:cNvPicPr preferRelativeResize="0"/>
            <p:nvPr/>
          </p:nvPicPr>
          <p:blipFill rotWithShape="1">
            <a:blip r:embed="rId8">
              <a:alphaModFix/>
            </a:blip>
            <a:srcRect b="0" l="0" r="0" t="0"/>
            <a:stretch/>
          </p:blipFill>
          <p:spPr>
            <a:xfrm>
              <a:off x="57511" y="6021179"/>
              <a:ext cx="1230795" cy="528082"/>
            </a:xfrm>
            <a:prstGeom prst="rect">
              <a:avLst/>
            </a:prstGeom>
            <a:noFill/>
            <a:ln>
              <a:noFill/>
            </a:ln>
          </p:spPr>
        </p:pic>
      </p:grpSp>
    </p:spTree>
  </p:cSld>
  <p:clrMap accent1="accent1" accent2="accent2" accent3="accent3" accent4="accent4" accent5="accent5" accent6="accent6" bg1="lt1" bg2="dk2" tx1="dk1" tx2="lt2" folHlink="folHlink" hlink="hlink"/>
  <p:sldLayoutIdLst>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image" Target="../media/image17.png"/><Relationship Id="rId5" Type="http://schemas.openxmlformats.org/officeDocument/2006/relationships/image" Target="../media/image15.png"/><Relationship Id="rId6"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8.png"/><Relationship Id="rId4" Type="http://schemas.openxmlformats.org/officeDocument/2006/relationships/image" Target="../media/image1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3.png"/><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5.png"/><Relationship Id="rId4" Type="http://schemas.openxmlformats.org/officeDocument/2006/relationships/image" Target="../media/image24.png"/><Relationship Id="rId10" Type="http://schemas.openxmlformats.org/officeDocument/2006/relationships/image" Target="../media/image15.png"/><Relationship Id="rId9" Type="http://schemas.openxmlformats.org/officeDocument/2006/relationships/image" Target="../media/image29.jpg"/><Relationship Id="rId5" Type="http://schemas.openxmlformats.org/officeDocument/2006/relationships/image" Target="../media/image22.png"/><Relationship Id="rId6" Type="http://schemas.openxmlformats.org/officeDocument/2006/relationships/image" Target="../media/image27.png"/><Relationship Id="rId7" Type="http://schemas.openxmlformats.org/officeDocument/2006/relationships/image" Target="../media/image46.png"/><Relationship Id="rId8"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3.jpg"/><Relationship Id="rId4" Type="http://schemas.openxmlformats.org/officeDocument/2006/relationships/image" Target="../media/image25.png"/><Relationship Id="rId5"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2.gif"/><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9.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7.png"/><Relationship Id="rId4" Type="http://schemas.openxmlformats.org/officeDocument/2006/relationships/image" Target="../media/image53.png"/><Relationship Id="rId5" Type="http://schemas.openxmlformats.org/officeDocument/2006/relationships/image" Target="../media/image34.png"/><Relationship Id="rId6" Type="http://schemas.openxmlformats.org/officeDocument/2006/relationships/image" Target="../media/image36.png"/><Relationship Id="rId7" Type="http://schemas.openxmlformats.org/officeDocument/2006/relationships/image" Target="../media/image4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8.png"/><Relationship Id="rId4" Type="http://schemas.openxmlformats.org/officeDocument/2006/relationships/image" Target="../media/image6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0.jpg"/><Relationship Id="rId4" Type="http://schemas.openxmlformats.org/officeDocument/2006/relationships/image" Target="../media/image42.jpg"/><Relationship Id="rId5"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1.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4.png"/><Relationship Id="rId4" Type="http://schemas.openxmlformats.org/officeDocument/2006/relationships/image" Target="../media/image6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7.pn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2.jpg"/><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4.png"/><Relationship Id="rId4" Type="http://schemas.openxmlformats.org/officeDocument/2006/relationships/image" Target="../media/image6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7.png"/><Relationship Id="rId4" Type="http://schemas.openxmlformats.org/officeDocument/2006/relationships/image" Target="../media/image5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8.jpg"/><Relationship Id="rId4" Type="http://schemas.openxmlformats.org/officeDocument/2006/relationships/image" Target="../media/image61.jpg"/><Relationship Id="rId5" Type="http://schemas.openxmlformats.org/officeDocument/2006/relationships/image" Target="../media/image6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80.gif"/><Relationship Id="rId4" Type="http://schemas.openxmlformats.org/officeDocument/2006/relationships/image" Target="../media/image6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63.jpg"/><Relationship Id="rId4" Type="http://schemas.openxmlformats.org/officeDocument/2006/relationships/image" Target="../media/image69.png"/><Relationship Id="rId5" Type="http://schemas.openxmlformats.org/officeDocument/2006/relationships/image" Target="../media/image67.jpg"/><Relationship Id="rId6" Type="http://schemas.openxmlformats.org/officeDocument/2006/relationships/image" Target="../media/image7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0.jpg"/><Relationship Id="rId4" Type="http://schemas.openxmlformats.org/officeDocument/2006/relationships/image" Target="../media/image7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5.png"/><Relationship Id="rId4" Type="http://schemas.openxmlformats.org/officeDocument/2006/relationships/image" Target="../media/image76.jpg"/><Relationship Id="rId5" Type="http://schemas.openxmlformats.org/officeDocument/2006/relationships/image" Target="../media/image7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7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78.png"/><Relationship Id="rId4" Type="http://schemas.openxmlformats.org/officeDocument/2006/relationships/image" Target="../media/image8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7.png"/><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6" name="Shape 86"/>
        <p:cNvGrpSpPr/>
        <p:nvPr/>
      </p:nvGrpSpPr>
      <p:grpSpPr>
        <a:xfrm>
          <a:off x="0" y="0"/>
          <a:ext cx="0" cy="0"/>
          <a:chOff x="0" y="0"/>
          <a:chExt cx="0" cy="0"/>
        </a:xfrm>
      </p:grpSpPr>
      <p:sp>
        <p:nvSpPr>
          <p:cNvPr id="87" name="Google Shape;87;p1"/>
          <p:cNvSpPr txBox="1"/>
          <p:nvPr>
            <p:ph type="ctrTitle"/>
          </p:nvPr>
        </p:nvSpPr>
        <p:spPr>
          <a:xfrm>
            <a:off x="191447" y="2582635"/>
            <a:ext cx="8346161" cy="1013010"/>
          </a:xfrm>
          <a:prstGeom prst="rect">
            <a:avLst/>
          </a:prstGeom>
          <a:noFill/>
          <a:ln>
            <a:noFill/>
          </a:ln>
        </p:spPr>
        <p:txBody>
          <a:bodyPr anchorCtr="0" anchor="b" bIns="68550" lIns="68550" spcFirstLastPara="1" rIns="68550" wrap="square" tIns="68550">
            <a:noAutofit/>
          </a:bodyPr>
          <a:lstStyle/>
          <a:p>
            <a:pPr indent="0" lvl="0" marL="0" rtl="0" algn="l">
              <a:lnSpc>
                <a:spcPct val="100000"/>
              </a:lnSpc>
              <a:spcBef>
                <a:spcPts val="0"/>
              </a:spcBef>
              <a:spcAft>
                <a:spcPts val="0"/>
              </a:spcAft>
              <a:buSzPts val="5400"/>
              <a:buNone/>
            </a:pPr>
            <a:r>
              <a:rPr lang="it-IT"/>
              <a:t>MAVIS</a:t>
            </a:r>
            <a:br>
              <a:rPr lang="it-IT"/>
            </a:br>
            <a:r>
              <a:rPr lang="it-IT" sz="2400"/>
              <a:t>The MCAO Next-Generation Facility Instrument for the VLT</a:t>
            </a:r>
            <a:endParaRPr sz="2100"/>
          </a:p>
        </p:txBody>
      </p:sp>
      <p:sp>
        <p:nvSpPr>
          <p:cNvPr id="88" name="Google Shape;88;p1"/>
          <p:cNvSpPr txBox="1"/>
          <p:nvPr>
            <p:ph idx="1" type="subTitle"/>
          </p:nvPr>
        </p:nvSpPr>
        <p:spPr>
          <a:xfrm>
            <a:off x="2629846" y="3651257"/>
            <a:ext cx="6390450" cy="792675"/>
          </a:xfrm>
          <a:prstGeom prst="rect">
            <a:avLst/>
          </a:prstGeom>
          <a:noFill/>
          <a:ln>
            <a:noFill/>
          </a:ln>
        </p:spPr>
        <p:txBody>
          <a:bodyPr anchorCtr="0" anchor="t" bIns="68550" lIns="68550" spcFirstLastPara="1" rIns="68550" wrap="square" tIns="68550">
            <a:noAutofit/>
          </a:bodyPr>
          <a:lstStyle/>
          <a:p>
            <a:pPr indent="0" lvl="0" marL="0" rtl="0" algn="r">
              <a:lnSpc>
                <a:spcPct val="100000"/>
              </a:lnSpc>
              <a:spcBef>
                <a:spcPts val="0"/>
              </a:spcBef>
              <a:spcAft>
                <a:spcPts val="0"/>
              </a:spcAft>
              <a:buSzPts val="2800"/>
              <a:buNone/>
            </a:pPr>
            <a:r>
              <a:rPr lang="it-IT">
                <a:solidFill>
                  <a:srgbClr val="FFC000"/>
                </a:solidFill>
                <a:latin typeface="Alegreya Sans SC ExtraBold"/>
                <a:ea typeface="Alegreya Sans SC ExtraBold"/>
                <a:cs typeface="Alegreya Sans SC ExtraBold"/>
                <a:sym typeface="Alegreya Sans SC ExtraBold"/>
              </a:rPr>
              <a:t>Giovanni Cresci   (INAF – Arcetri, Italy)</a:t>
            </a:r>
            <a:endParaRPr/>
          </a:p>
          <a:p>
            <a:pPr indent="0" lvl="0" marL="0" rtl="0" algn="r">
              <a:lnSpc>
                <a:spcPct val="100000"/>
              </a:lnSpc>
              <a:spcBef>
                <a:spcPts val="0"/>
              </a:spcBef>
              <a:spcAft>
                <a:spcPts val="0"/>
              </a:spcAft>
              <a:buSzPts val="2800"/>
              <a:buNone/>
            </a:pPr>
            <a:r>
              <a:rPr lang="it-IT" sz="1800">
                <a:solidFill>
                  <a:srgbClr val="FFC000"/>
                </a:solidFill>
                <a:latin typeface="Alegreya Sans SC ExtraBold"/>
                <a:ea typeface="Alegreya Sans SC ExtraBold"/>
                <a:cs typeface="Alegreya Sans SC ExtraBold"/>
                <a:sym typeface="Alegreya Sans SC ExtraBold"/>
              </a:rPr>
              <a:t>on behalf of the MAVIS team</a:t>
            </a:r>
            <a:endParaRPr/>
          </a:p>
          <a:p>
            <a:pPr indent="0" lvl="0" marL="0" rtl="0" algn="r">
              <a:lnSpc>
                <a:spcPct val="100000"/>
              </a:lnSpc>
              <a:spcBef>
                <a:spcPts val="0"/>
              </a:spcBef>
              <a:spcAft>
                <a:spcPts val="0"/>
              </a:spcAft>
              <a:buSzPts val="2800"/>
              <a:buNone/>
            </a:pPr>
            <a:r>
              <a:t/>
            </a:r>
            <a:endParaRPr sz="1800">
              <a:solidFill>
                <a:srgbClr val="FFC000"/>
              </a:solidFill>
            </a:endParaRPr>
          </a:p>
        </p:txBody>
      </p:sp>
      <p:sp>
        <p:nvSpPr>
          <p:cNvPr id="89" name="Google Shape;89;p1"/>
          <p:cNvSpPr txBox="1"/>
          <p:nvPr>
            <p:ph idx="12" type="sldNum"/>
          </p:nvPr>
        </p:nvSpPr>
        <p:spPr>
          <a:xfrm>
            <a:off x="7497344" y="4663217"/>
            <a:ext cx="411525" cy="393525"/>
          </a:xfrm>
          <a:prstGeom prst="rect">
            <a:avLst/>
          </a:prstGeom>
          <a:noFill/>
          <a:ln>
            <a:noFill/>
          </a:ln>
        </p:spPr>
        <p:txBody>
          <a:bodyPr anchorCtr="0" anchor="ctr" bIns="68550" lIns="68550" spcFirstLastPara="1" rIns="68550" wrap="square" tIns="68550">
            <a:noAutofit/>
          </a:bodyPr>
          <a:lstStyle/>
          <a:p>
            <a:pPr indent="0" lvl="0" marL="0" rtl="0" algn="l">
              <a:lnSpc>
                <a:spcPct val="100000"/>
              </a:lnSpc>
              <a:spcBef>
                <a:spcPts val="0"/>
              </a:spcBef>
              <a:spcAft>
                <a:spcPts val="0"/>
              </a:spcAft>
              <a:buSzPts val="1400"/>
              <a:buNone/>
            </a:pPr>
            <a:fld id="{00000000-1234-1234-1234-123412341234}" type="slidenum">
              <a:rPr lang="it-IT"/>
              <a:t>‹#›</a:t>
            </a:fld>
            <a:endParaRPr/>
          </a:p>
        </p:txBody>
      </p:sp>
      <p:sp>
        <p:nvSpPr>
          <p:cNvPr id="90" name="Google Shape;90;p1"/>
          <p:cNvSpPr/>
          <p:nvPr/>
        </p:nvSpPr>
        <p:spPr>
          <a:xfrm>
            <a:off x="5939004" y="194588"/>
            <a:ext cx="3081292"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it-IT" sz="1800" u="none" cap="none" strike="noStrike">
                <a:solidFill>
                  <a:srgbClr val="FF0000"/>
                </a:solidFill>
                <a:latin typeface="Alegreya Sans SC ExtraBold"/>
                <a:ea typeface="Alegreya Sans SC ExtraBold"/>
                <a:cs typeface="Alegreya Sans SC ExtraBold"/>
                <a:sym typeface="Alegreya Sans SC ExtraBold"/>
              </a:rPr>
              <a:t>Meeting strumentazione ELT</a:t>
            </a:r>
            <a:endParaRPr/>
          </a:p>
          <a:p>
            <a:pPr indent="0" lvl="0" marL="0" marR="0" rtl="0" algn="ctr">
              <a:lnSpc>
                <a:spcPct val="100000"/>
              </a:lnSpc>
              <a:spcBef>
                <a:spcPts val="0"/>
              </a:spcBef>
              <a:spcAft>
                <a:spcPts val="0"/>
              </a:spcAft>
              <a:buNone/>
            </a:pPr>
            <a:r>
              <a:rPr b="0" i="0" lang="it-IT" sz="1800" u="none" cap="none" strike="noStrike">
                <a:solidFill>
                  <a:srgbClr val="FF0000"/>
                </a:solidFill>
                <a:latin typeface="Alegreya Sans SC ExtraBold"/>
                <a:ea typeface="Alegreya Sans SC ExtraBold"/>
                <a:cs typeface="Alegreya Sans SC ExtraBold"/>
                <a:sym typeface="Alegreya Sans SC ExtraBold"/>
              </a:rPr>
              <a:t>a guida Italiana</a:t>
            </a:r>
            <a:endParaRPr/>
          </a:p>
          <a:p>
            <a:pPr indent="0" lvl="0" marL="0" marR="0" rtl="0" algn="ctr">
              <a:lnSpc>
                <a:spcPct val="100000"/>
              </a:lnSpc>
              <a:spcBef>
                <a:spcPts val="0"/>
              </a:spcBef>
              <a:spcAft>
                <a:spcPts val="0"/>
              </a:spcAft>
              <a:buNone/>
            </a:pPr>
            <a:r>
              <a:t/>
            </a:r>
            <a:endParaRPr b="0" i="0" sz="1800" u="none" cap="none" strike="noStrike">
              <a:solidFill>
                <a:srgbClr val="FF0000"/>
              </a:solidFill>
              <a:latin typeface="Alegreya Sans SC ExtraBold"/>
              <a:ea typeface="Alegreya Sans SC ExtraBold"/>
              <a:cs typeface="Alegreya Sans SC ExtraBold"/>
              <a:sym typeface="Alegreya Sans SC ExtraBold"/>
            </a:endParaRPr>
          </a:p>
          <a:p>
            <a:pPr indent="0" lvl="0" marL="0" marR="0" rtl="0" algn="ctr">
              <a:lnSpc>
                <a:spcPct val="100000"/>
              </a:lnSpc>
              <a:spcBef>
                <a:spcPts val="0"/>
              </a:spcBef>
              <a:spcAft>
                <a:spcPts val="0"/>
              </a:spcAft>
              <a:buNone/>
            </a:pPr>
            <a:r>
              <a:rPr b="0" i="0" lang="it-IT" sz="1800" u="none" cap="none" strike="noStrike">
                <a:solidFill>
                  <a:srgbClr val="FF0000"/>
                </a:solidFill>
                <a:latin typeface="Alegreya Sans SC ExtraBold"/>
                <a:ea typeface="Alegreya Sans SC ExtraBold"/>
                <a:cs typeface="Alegreya Sans SC ExtraBold"/>
                <a:sym typeface="Alegreya Sans SC ExtraBold"/>
              </a:rPr>
              <a:t>Napoli 15/5/26 </a:t>
            </a:r>
            <a:endParaRPr/>
          </a:p>
        </p:txBody>
      </p:sp>
      <p:pic>
        <p:nvPicPr>
          <p:cNvPr id="91" name="Google Shape;91;p1"/>
          <p:cNvPicPr preferRelativeResize="0"/>
          <p:nvPr/>
        </p:nvPicPr>
        <p:blipFill rotWithShape="1">
          <a:blip r:embed="rId4">
            <a:alphaModFix/>
          </a:blip>
          <a:srcRect b="0" l="0" r="0" t="0"/>
          <a:stretch/>
        </p:blipFill>
        <p:spPr>
          <a:xfrm>
            <a:off x="191446" y="135498"/>
            <a:ext cx="3039205" cy="862742"/>
          </a:xfrm>
          <a:prstGeom prst="rect">
            <a:avLst/>
          </a:prstGeom>
          <a:noFill/>
          <a:ln>
            <a:noFill/>
          </a:ln>
        </p:spPr>
      </p:pic>
      <p:grpSp>
        <p:nvGrpSpPr>
          <p:cNvPr id="92" name="Google Shape;92;p1"/>
          <p:cNvGrpSpPr/>
          <p:nvPr/>
        </p:nvGrpSpPr>
        <p:grpSpPr>
          <a:xfrm>
            <a:off x="737661" y="4456269"/>
            <a:ext cx="7668678" cy="600473"/>
            <a:chOff x="191447" y="5218436"/>
            <a:chExt cx="7668678" cy="600473"/>
          </a:xfrm>
        </p:grpSpPr>
        <p:sp>
          <p:nvSpPr>
            <p:cNvPr id="93" name="Google Shape;93;p1"/>
            <p:cNvSpPr/>
            <p:nvPr/>
          </p:nvSpPr>
          <p:spPr>
            <a:xfrm>
              <a:off x="191447" y="5218436"/>
              <a:ext cx="7668678" cy="600473"/>
            </a:xfrm>
            <a:prstGeom prst="rect">
              <a:avLst/>
            </a:prstGeom>
            <a:solidFill>
              <a:schemeClr val="lt1"/>
            </a:solidFill>
            <a:ln cap="rnd" cmpd="sng" w="34925">
              <a:solidFill>
                <a:srgbClr val="D8D8D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94" name="Google Shape;94;p1"/>
            <p:cNvPicPr preferRelativeResize="0"/>
            <p:nvPr/>
          </p:nvPicPr>
          <p:blipFill rotWithShape="1">
            <a:blip r:embed="rId5">
              <a:alphaModFix/>
            </a:blip>
            <a:srcRect b="0" l="0" r="0" t="0"/>
            <a:stretch/>
          </p:blipFill>
          <p:spPr>
            <a:xfrm>
              <a:off x="255175" y="5288325"/>
              <a:ext cx="1028700" cy="442019"/>
            </a:xfrm>
            <a:prstGeom prst="rect">
              <a:avLst/>
            </a:prstGeom>
            <a:solidFill>
              <a:srgbClr val="FFFFFF"/>
            </a:solidFill>
            <a:ln>
              <a:noFill/>
            </a:ln>
          </p:spPr>
        </p:pic>
        <p:pic>
          <p:nvPicPr>
            <p:cNvPr id="95" name="Google Shape;95;p1"/>
            <p:cNvPicPr preferRelativeResize="0"/>
            <p:nvPr/>
          </p:nvPicPr>
          <p:blipFill rotWithShape="1">
            <a:blip r:embed="rId6">
              <a:alphaModFix/>
            </a:blip>
            <a:srcRect b="5750" l="1318" r="81008" t="7811"/>
            <a:stretch/>
          </p:blipFill>
          <p:spPr>
            <a:xfrm>
              <a:off x="4966558" y="5270391"/>
              <a:ext cx="1189460" cy="519546"/>
            </a:xfrm>
            <a:prstGeom prst="rect">
              <a:avLst/>
            </a:prstGeom>
            <a:noFill/>
            <a:ln>
              <a:noFill/>
            </a:ln>
          </p:spPr>
        </p:pic>
        <p:pic>
          <p:nvPicPr>
            <p:cNvPr id="96" name="Google Shape;96;p1"/>
            <p:cNvPicPr preferRelativeResize="0"/>
            <p:nvPr/>
          </p:nvPicPr>
          <p:blipFill rotWithShape="1">
            <a:blip r:embed="rId6">
              <a:alphaModFix/>
            </a:blip>
            <a:srcRect b="13766" l="19069" r="62422" t="10167"/>
            <a:stretch/>
          </p:blipFill>
          <p:spPr>
            <a:xfrm>
              <a:off x="1283875" y="5273144"/>
              <a:ext cx="1236518" cy="457200"/>
            </a:xfrm>
            <a:prstGeom prst="rect">
              <a:avLst/>
            </a:prstGeom>
            <a:noFill/>
            <a:ln>
              <a:noFill/>
            </a:ln>
          </p:spPr>
        </p:pic>
        <p:pic>
          <p:nvPicPr>
            <p:cNvPr id="97" name="Google Shape;97;p1"/>
            <p:cNvPicPr preferRelativeResize="0"/>
            <p:nvPr/>
          </p:nvPicPr>
          <p:blipFill rotWithShape="1">
            <a:blip r:embed="rId6">
              <a:alphaModFix/>
            </a:blip>
            <a:srcRect b="13766" l="37164" r="47438" t="13012"/>
            <a:stretch/>
          </p:blipFill>
          <p:spPr>
            <a:xfrm>
              <a:off x="2520393" y="5288325"/>
              <a:ext cx="1028700" cy="440100"/>
            </a:xfrm>
            <a:prstGeom prst="rect">
              <a:avLst/>
            </a:prstGeom>
            <a:noFill/>
            <a:ln>
              <a:noFill/>
            </a:ln>
          </p:spPr>
        </p:pic>
        <p:pic>
          <p:nvPicPr>
            <p:cNvPr id="98" name="Google Shape;98;p1"/>
            <p:cNvPicPr preferRelativeResize="0"/>
            <p:nvPr/>
          </p:nvPicPr>
          <p:blipFill rotWithShape="1">
            <a:blip r:embed="rId6">
              <a:alphaModFix/>
            </a:blip>
            <a:srcRect b="13766" l="52273" r="27878" t="10167"/>
            <a:stretch/>
          </p:blipFill>
          <p:spPr>
            <a:xfrm>
              <a:off x="6171446" y="5271225"/>
              <a:ext cx="1325898" cy="457200"/>
            </a:xfrm>
            <a:prstGeom prst="rect">
              <a:avLst/>
            </a:prstGeom>
            <a:noFill/>
            <a:ln>
              <a:noFill/>
            </a:ln>
          </p:spPr>
        </p:pic>
        <p:pic>
          <p:nvPicPr>
            <p:cNvPr id="99" name="Google Shape;99;p1"/>
            <p:cNvPicPr preferRelativeResize="0"/>
            <p:nvPr/>
          </p:nvPicPr>
          <p:blipFill rotWithShape="1">
            <a:blip r:embed="rId6">
              <a:alphaModFix/>
            </a:blip>
            <a:srcRect b="13766" l="93778" r="1139" t="10167"/>
            <a:stretch/>
          </p:blipFill>
          <p:spPr>
            <a:xfrm>
              <a:off x="7498331" y="5271225"/>
              <a:ext cx="339547" cy="457200"/>
            </a:xfrm>
            <a:prstGeom prst="rect">
              <a:avLst/>
            </a:prstGeom>
            <a:noFill/>
            <a:ln>
              <a:noFill/>
            </a:ln>
          </p:spPr>
        </p:pic>
        <p:pic>
          <p:nvPicPr>
            <p:cNvPr id="100" name="Google Shape;100;p1"/>
            <p:cNvPicPr preferRelativeResize="0"/>
            <p:nvPr/>
          </p:nvPicPr>
          <p:blipFill rotWithShape="1">
            <a:blip r:embed="rId6">
              <a:alphaModFix/>
            </a:blip>
            <a:srcRect b="13766" l="71668" r="6608" t="12651"/>
            <a:stretch/>
          </p:blipFill>
          <p:spPr>
            <a:xfrm>
              <a:off x="3515308" y="5295712"/>
              <a:ext cx="1451250" cy="442270"/>
            </a:xfrm>
            <a:prstGeom prst="rect">
              <a:avLst/>
            </a:prstGeom>
            <a:noFill/>
            <a:ln>
              <a:noFill/>
            </a:ln>
          </p:spPr>
        </p:pic>
      </p:grpSp>
      <p:sp>
        <p:nvSpPr>
          <p:cNvPr id="101" name="Google Shape;101;p1"/>
          <p:cNvSpPr txBox="1"/>
          <p:nvPr/>
        </p:nvSpPr>
        <p:spPr>
          <a:xfrm>
            <a:off x="191446" y="1050195"/>
            <a:ext cx="710882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it-IT" sz="1600" u="none" cap="none" strike="noStrike">
                <a:solidFill>
                  <a:srgbClr val="3B9EEC"/>
                </a:solidFill>
                <a:latin typeface="Alegreya Sans SC ExtraBold"/>
                <a:ea typeface="Alegreya Sans SC ExtraBold"/>
                <a:cs typeface="Alegreya Sans SC ExtraBold"/>
                <a:sym typeface="Alegreya Sans SC ExtraBold"/>
              </a:rPr>
              <a:t>Sharper than JWST, deeper than HST</a:t>
            </a:r>
            <a:endParaRPr b="0" i="1" sz="1600" u="none" cap="none" strike="noStrike">
              <a:solidFill>
                <a:srgbClr val="3B9EEC"/>
              </a:solidFill>
              <a:latin typeface="Alegreya Sans SC ExtraBold"/>
              <a:ea typeface="Alegreya Sans SC ExtraBold"/>
              <a:cs typeface="Alegreya Sans SC ExtraBold"/>
              <a:sym typeface="Alegreya Sans SC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
          <p:cNvSpPr txBox="1"/>
          <p:nvPr>
            <p:ph type="title"/>
          </p:nvPr>
        </p:nvSpPr>
        <p:spPr>
          <a:xfrm>
            <a:off x="311700" y="445031"/>
            <a:ext cx="8520600" cy="47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3B9EEC"/>
              </a:buClr>
              <a:buSzPts val="3000"/>
              <a:buFont typeface="Alegreya Sans SC"/>
              <a:buNone/>
            </a:pPr>
            <a:r>
              <a:rPr lang="it-IT"/>
              <a:t>VLT Adaptive Optics Facility</a:t>
            </a:r>
            <a:endParaRPr/>
          </a:p>
        </p:txBody>
      </p:sp>
      <p:sp>
        <p:nvSpPr>
          <p:cNvPr id="107" name="Google Shape;107;p2"/>
          <p:cNvSpPr txBox="1"/>
          <p:nvPr>
            <p:ph idx="2" type="subTitle"/>
          </p:nvPr>
        </p:nvSpPr>
        <p:spPr>
          <a:xfrm>
            <a:off x="287752" y="-50800"/>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Some background</a:t>
            </a:r>
            <a:endParaRPr/>
          </a:p>
        </p:txBody>
      </p:sp>
      <p:pic>
        <p:nvPicPr>
          <p:cNvPr id="108" name="Google Shape;108;p2"/>
          <p:cNvPicPr preferRelativeResize="0"/>
          <p:nvPr/>
        </p:nvPicPr>
        <p:blipFill rotWithShape="1">
          <a:blip r:embed="rId3">
            <a:alphaModFix/>
          </a:blip>
          <a:srcRect b="26071" l="0" r="0" t="0"/>
          <a:stretch/>
        </p:blipFill>
        <p:spPr>
          <a:xfrm>
            <a:off x="6772080" y="1089806"/>
            <a:ext cx="2232716" cy="3421291"/>
          </a:xfrm>
          <a:prstGeom prst="rect">
            <a:avLst/>
          </a:prstGeom>
          <a:noFill/>
          <a:ln>
            <a:noFill/>
          </a:ln>
        </p:spPr>
      </p:pic>
      <p:sp>
        <p:nvSpPr>
          <p:cNvPr id="109" name="Google Shape;109;p2"/>
          <p:cNvSpPr txBox="1"/>
          <p:nvPr/>
        </p:nvSpPr>
        <p:spPr>
          <a:xfrm>
            <a:off x="0" y="933262"/>
            <a:ext cx="6772080" cy="4228351"/>
          </a:xfrm>
          <a:prstGeom prst="rect">
            <a:avLst/>
          </a:prstGeom>
          <a:noFill/>
          <a:ln>
            <a:noFill/>
          </a:ln>
        </p:spPr>
        <p:txBody>
          <a:bodyPr anchorCtr="0" anchor="t" bIns="68550" lIns="68550" spcFirstLastPara="1" rIns="68550" wrap="square" tIns="68550">
            <a:noAutofit/>
          </a:bodyPr>
          <a:lstStyle/>
          <a:p>
            <a:pPr indent="-342900" lvl="0" marL="457200" marR="0" rtl="0" algn="l">
              <a:lnSpc>
                <a:spcPct val="120000"/>
              </a:lnSpc>
              <a:spcBef>
                <a:spcPts val="0"/>
              </a:spcBef>
              <a:spcAft>
                <a:spcPts val="0"/>
              </a:spcAft>
              <a:buClr>
                <a:schemeClr val="dk2"/>
              </a:buClr>
              <a:buSzPts val="1800"/>
              <a:buFont typeface="Arial"/>
              <a:buChar char="●"/>
            </a:pPr>
            <a:r>
              <a:rPr b="0" i="0" lang="it-IT" sz="1350" u="none" cap="none" strike="noStrike">
                <a:solidFill>
                  <a:schemeClr val="dk2"/>
                </a:solidFill>
                <a:latin typeface="Arial"/>
                <a:ea typeface="Arial"/>
                <a:cs typeface="Arial"/>
                <a:sym typeface="Arial"/>
              </a:rPr>
              <a:t>Upgrade of </a:t>
            </a:r>
            <a:r>
              <a:rPr b="0" i="0" lang="it-IT" sz="1350" u="none" cap="none" strike="noStrike">
                <a:solidFill>
                  <a:srgbClr val="FF0000"/>
                </a:solidFill>
                <a:latin typeface="Arial"/>
                <a:ea typeface="Arial"/>
                <a:cs typeface="Arial"/>
                <a:sym typeface="Arial"/>
              </a:rPr>
              <a:t>VLT UT4</a:t>
            </a:r>
            <a:r>
              <a:rPr b="0" i="0" lang="it-IT" sz="1350" u="none" cap="none" strike="noStrike">
                <a:solidFill>
                  <a:schemeClr val="dk2"/>
                </a:solidFill>
                <a:latin typeface="Arial"/>
                <a:ea typeface="Arial"/>
                <a:cs typeface="Arial"/>
                <a:sym typeface="Arial"/>
              </a:rPr>
              <a:t> since 2016 with </a:t>
            </a:r>
            <a:r>
              <a:rPr b="0" i="0" lang="it-IT" sz="1350" u="none" cap="none" strike="noStrike">
                <a:solidFill>
                  <a:srgbClr val="FF0000"/>
                </a:solidFill>
                <a:latin typeface="Arial"/>
                <a:ea typeface="Arial"/>
                <a:cs typeface="Arial"/>
                <a:sym typeface="Arial"/>
              </a:rPr>
              <a:t>AO fully integrated </a:t>
            </a:r>
            <a:r>
              <a:rPr b="0" i="0" lang="it-IT" sz="1350" u="none" cap="none" strike="noStrike">
                <a:solidFill>
                  <a:schemeClr val="dk2"/>
                </a:solidFill>
                <a:latin typeface="Arial"/>
                <a:ea typeface="Arial"/>
                <a:cs typeface="Arial"/>
                <a:sym typeface="Arial"/>
              </a:rPr>
              <a:t>into the telescope</a:t>
            </a:r>
            <a:endParaRPr/>
          </a:p>
          <a:p>
            <a:pPr indent="0" lvl="0" marL="0" marR="0" rtl="0" algn="l">
              <a:lnSpc>
                <a:spcPct val="120000"/>
              </a:lnSpc>
              <a:spcBef>
                <a:spcPts val="0"/>
              </a:spcBef>
              <a:spcAft>
                <a:spcPts val="0"/>
              </a:spcAft>
              <a:buClr>
                <a:schemeClr val="dk2"/>
              </a:buClr>
              <a:buSzPts val="1800"/>
              <a:buFont typeface="Arial"/>
              <a:buNone/>
            </a:pPr>
            <a:r>
              <a:t/>
            </a:r>
            <a:endParaRPr b="0" i="0" sz="750" u="none" cap="none" strike="noStrike">
              <a:solidFill>
                <a:schemeClr val="dk2"/>
              </a:solidFill>
              <a:latin typeface="Arial"/>
              <a:ea typeface="Arial"/>
              <a:cs typeface="Arial"/>
              <a:sym typeface="Arial"/>
            </a:endParaRPr>
          </a:p>
          <a:p>
            <a:pPr indent="-342900" lvl="0" marL="457200" marR="0" rtl="0" algn="l">
              <a:lnSpc>
                <a:spcPct val="120000"/>
              </a:lnSpc>
              <a:spcBef>
                <a:spcPts val="0"/>
              </a:spcBef>
              <a:spcAft>
                <a:spcPts val="0"/>
              </a:spcAft>
              <a:buClr>
                <a:schemeClr val="dk2"/>
              </a:buClr>
              <a:buSzPts val="1800"/>
              <a:buFont typeface="Arial"/>
              <a:buChar char="●"/>
            </a:pPr>
            <a:r>
              <a:rPr b="0" i="0" lang="it-IT" sz="1350" u="none" cap="none" strike="noStrike">
                <a:solidFill>
                  <a:schemeClr val="dk2"/>
                </a:solidFill>
                <a:latin typeface="Arial"/>
                <a:ea typeface="Arial"/>
                <a:cs typeface="Arial"/>
                <a:sym typeface="Arial"/>
              </a:rPr>
              <a:t>Key technical components:</a:t>
            </a:r>
            <a:endParaRPr/>
          </a:p>
          <a:p>
            <a:pPr indent="-317500" lvl="1" marL="914400" marR="0" rtl="0" algn="l">
              <a:lnSpc>
                <a:spcPct val="100000"/>
              </a:lnSpc>
              <a:spcBef>
                <a:spcPts val="0"/>
              </a:spcBef>
              <a:spcAft>
                <a:spcPts val="0"/>
              </a:spcAft>
              <a:buClr>
                <a:schemeClr val="dk2"/>
              </a:buClr>
              <a:buSzPts val="1400"/>
              <a:buFont typeface="Arial"/>
              <a:buChar char="○"/>
            </a:pPr>
            <a:r>
              <a:rPr b="1" i="0" lang="it-IT" sz="1350" u="none" cap="none" strike="noStrike">
                <a:solidFill>
                  <a:srgbClr val="E42832"/>
                </a:solidFill>
                <a:latin typeface="Arial"/>
                <a:ea typeface="Arial"/>
                <a:cs typeface="Arial"/>
                <a:sym typeface="Arial"/>
              </a:rPr>
              <a:t>Deformable secondary mirror </a:t>
            </a:r>
            <a:r>
              <a:rPr b="0" i="0" lang="it-IT" sz="1350" u="none" cap="none" strike="noStrike">
                <a:solidFill>
                  <a:schemeClr val="dk2"/>
                </a:solidFill>
                <a:latin typeface="Arial"/>
                <a:ea typeface="Arial"/>
                <a:cs typeface="Arial"/>
                <a:sym typeface="Arial"/>
              </a:rPr>
              <a:t>with high actuator density (1170 actuators)</a:t>
            </a:r>
            <a:endParaRPr/>
          </a:p>
          <a:p>
            <a:pPr indent="-317500" lvl="1" marL="914400" marR="0" rtl="0" algn="l">
              <a:lnSpc>
                <a:spcPct val="100000"/>
              </a:lnSpc>
              <a:spcBef>
                <a:spcPts val="0"/>
              </a:spcBef>
              <a:spcAft>
                <a:spcPts val="0"/>
              </a:spcAft>
              <a:buClr>
                <a:schemeClr val="dk2"/>
              </a:buClr>
              <a:buSzPts val="1400"/>
              <a:buFont typeface="Arial"/>
              <a:buChar char="○"/>
            </a:pPr>
            <a:r>
              <a:rPr b="1" i="0" lang="it-IT" sz="1350" u="none" cap="none" strike="noStrike">
                <a:solidFill>
                  <a:srgbClr val="E42832"/>
                </a:solidFill>
                <a:latin typeface="Arial"/>
                <a:ea typeface="Arial"/>
                <a:cs typeface="Arial"/>
                <a:sym typeface="Arial"/>
              </a:rPr>
              <a:t>Four laser guide stars</a:t>
            </a:r>
            <a:r>
              <a:rPr b="0" i="0" lang="it-IT" sz="1350" u="none" cap="none" strike="noStrike">
                <a:solidFill>
                  <a:schemeClr val="dk2"/>
                </a:solidFill>
                <a:latin typeface="Arial"/>
                <a:ea typeface="Arial"/>
                <a:cs typeface="Arial"/>
                <a:sym typeface="Arial"/>
              </a:rPr>
              <a:t>, 20W each, operating above specifications with high photon return</a:t>
            </a:r>
            <a:endParaRPr b="0" i="0" sz="750" u="none" cap="none" strike="noStrike">
              <a:solidFill>
                <a:schemeClr val="dk2"/>
              </a:solidFill>
              <a:latin typeface="Arial"/>
              <a:ea typeface="Arial"/>
              <a:cs typeface="Arial"/>
              <a:sym typeface="Arial"/>
            </a:endParaRPr>
          </a:p>
          <a:p>
            <a:pPr indent="-317500" lvl="1" marL="914400" marR="0" rtl="0" algn="l">
              <a:lnSpc>
                <a:spcPct val="100000"/>
              </a:lnSpc>
              <a:spcBef>
                <a:spcPts val="0"/>
              </a:spcBef>
              <a:spcAft>
                <a:spcPts val="0"/>
              </a:spcAft>
              <a:buClr>
                <a:schemeClr val="dk2"/>
              </a:buClr>
              <a:buSzPts val="1400"/>
              <a:buFont typeface="Arial"/>
              <a:buChar char="○"/>
            </a:pPr>
            <a:r>
              <a:rPr b="0" i="0" lang="it-IT" sz="1350" u="none" cap="none" strike="noStrike">
                <a:solidFill>
                  <a:schemeClr val="dk2"/>
                </a:solidFill>
                <a:latin typeface="Arial"/>
                <a:ea typeface="Arial"/>
                <a:cs typeface="Arial"/>
                <a:sym typeface="Arial"/>
              </a:rPr>
              <a:t>Both key for high performance in the </a:t>
            </a:r>
            <a:r>
              <a:rPr b="1" i="0" lang="it-IT" sz="1350" u="none" cap="none" strike="noStrike">
                <a:solidFill>
                  <a:srgbClr val="0070C0"/>
                </a:solidFill>
                <a:latin typeface="Arial"/>
                <a:ea typeface="Arial"/>
                <a:cs typeface="Arial"/>
                <a:sym typeface="Arial"/>
              </a:rPr>
              <a:t>optical</a:t>
            </a:r>
            <a:endParaRPr b="1" i="0" sz="750" u="none" cap="none" strike="noStrike">
              <a:solidFill>
                <a:srgbClr val="0070C0"/>
              </a:solidFill>
              <a:latin typeface="Arial"/>
              <a:ea typeface="Arial"/>
              <a:cs typeface="Arial"/>
              <a:sym typeface="Arial"/>
            </a:endParaRPr>
          </a:p>
          <a:p>
            <a:pPr indent="-317500" lvl="1" marL="914400" marR="0" rtl="0" algn="l">
              <a:lnSpc>
                <a:spcPct val="100000"/>
              </a:lnSpc>
              <a:spcBef>
                <a:spcPts val="0"/>
              </a:spcBef>
              <a:spcAft>
                <a:spcPts val="0"/>
              </a:spcAft>
              <a:buClr>
                <a:schemeClr val="dk2"/>
              </a:buClr>
              <a:buSzPts val="1400"/>
              <a:buFont typeface="Arial"/>
              <a:buChar char="○"/>
            </a:pPr>
            <a:r>
              <a:rPr b="0" i="0" lang="it-IT" sz="1350" u="none" cap="none" strike="noStrike">
                <a:solidFill>
                  <a:schemeClr val="dk2"/>
                </a:solidFill>
                <a:latin typeface="Arial"/>
                <a:ea typeface="Arial"/>
                <a:cs typeface="Arial"/>
                <a:sym typeface="Arial"/>
              </a:rPr>
              <a:t>Current instrumentation includes NIR and/or Single Conjugate AO systems</a:t>
            </a:r>
            <a:endParaRPr/>
          </a:p>
          <a:p>
            <a:pPr indent="0" lvl="0" marL="0" marR="0" rtl="0" algn="l">
              <a:lnSpc>
                <a:spcPct val="120000"/>
              </a:lnSpc>
              <a:spcBef>
                <a:spcPts val="0"/>
              </a:spcBef>
              <a:spcAft>
                <a:spcPts val="0"/>
              </a:spcAft>
              <a:buClr>
                <a:schemeClr val="dk2"/>
              </a:buClr>
              <a:buSzPts val="1800"/>
              <a:buFont typeface="Arial"/>
              <a:buNone/>
            </a:pPr>
            <a:r>
              <a:t/>
            </a:r>
            <a:endParaRPr b="0" i="0" sz="1350" u="none" cap="none" strike="noStrike">
              <a:solidFill>
                <a:schemeClr val="dk2"/>
              </a:solidFill>
              <a:latin typeface="Arial"/>
              <a:ea typeface="Arial"/>
              <a:cs typeface="Arial"/>
              <a:sym typeface="Arial"/>
            </a:endParaRPr>
          </a:p>
        </p:txBody>
      </p:sp>
      <p:sp>
        <p:nvSpPr>
          <p:cNvPr id="110" name="Google Shape;110;p2"/>
          <p:cNvSpPr/>
          <p:nvPr/>
        </p:nvSpPr>
        <p:spPr>
          <a:xfrm>
            <a:off x="0" y="2955036"/>
            <a:ext cx="2815424" cy="147732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it-IT" sz="1800" u="none" cap="none" strike="noStrike">
                <a:solidFill>
                  <a:srgbClr val="FF0000"/>
                </a:solidFill>
                <a:latin typeface="Alegreya Sans SC"/>
                <a:ea typeface="Alegreya Sans SC"/>
                <a:cs typeface="Alegreya Sans SC"/>
                <a:sym typeface="Alegreya Sans SC"/>
              </a:rPr>
              <a:t>Full AOF science potential not being realized yet:</a:t>
            </a:r>
            <a:endParaRPr/>
          </a:p>
          <a:p>
            <a:pPr indent="0" lvl="0" marL="0" marR="0" rtl="0" algn="ctr">
              <a:lnSpc>
                <a:spcPct val="100000"/>
              </a:lnSpc>
              <a:spcBef>
                <a:spcPts val="0"/>
              </a:spcBef>
              <a:spcAft>
                <a:spcPts val="0"/>
              </a:spcAft>
              <a:buNone/>
            </a:pPr>
            <a:r>
              <a:rPr b="1" i="0" lang="it-IT" sz="1800" u="none" cap="none" strike="noStrike">
                <a:solidFill>
                  <a:srgbClr val="FF0000"/>
                </a:solidFill>
                <a:latin typeface="Alegreya Sans SC"/>
                <a:ea typeface="Alegreya Sans SC"/>
                <a:cs typeface="Alegreya Sans SC"/>
                <a:sym typeface="Alegreya Sans SC"/>
              </a:rPr>
              <a:t>the next step is a </a:t>
            </a:r>
            <a:endParaRPr/>
          </a:p>
          <a:p>
            <a:pPr indent="0" lvl="0" marL="0" marR="0" rtl="0" algn="ctr">
              <a:lnSpc>
                <a:spcPct val="100000"/>
              </a:lnSpc>
              <a:spcBef>
                <a:spcPts val="0"/>
              </a:spcBef>
              <a:spcAft>
                <a:spcPts val="0"/>
              </a:spcAft>
              <a:buNone/>
            </a:pPr>
            <a:r>
              <a:rPr b="1" i="0" lang="it-IT" sz="1800" u="none" cap="none" strike="noStrike">
                <a:solidFill>
                  <a:srgbClr val="FF0000"/>
                </a:solidFill>
                <a:latin typeface="Alegreya Sans SC"/>
                <a:ea typeface="Alegreya Sans SC"/>
                <a:cs typeface="Alegreya Sans SC"/>
                <a:sym typeface="Alegreya Sans SC"/>
              </a:rPr>
              <a:t>Multi-Conjugate optical instrument</a:t>
            </a:r>
            <a:endParaRPr/>
          </a:p>
        </p:txBody>
      </p:sp>
      <p:pic>
        <p:nvPicPr>
          <p:cNvPr id="111" name="Google Shape;111;p2"/>
          <p:cNvPicPr preferRelativeResize="0"/>
          <p:nvPr/>
        </p:nvPicPr>
        <p:blipFill rotWithShape="1">
          <a:blip r:embed="rId4">
            <a:alphaModFix/>
          </a:blip>
          <a:srcRect b="0" l="0" r="0" t="0"/>
          <a:stretch/>
        </p:blipFill>
        <p:spPr>
          <a:xfrm>
            <a:off x="2942497" y="2876303"/>
            <a:ext cx="3702510" cy="1634794"/>
          </a:xfrm>
          <a:prstGeom prst="rect">
            <a:avLst/>
          </a:prstGeom>
          <a:noFill/>
          <a:ln>
            <a:noFill/>
          </a:ln>
        </p:spPr>
      </p:pic>
      <p:sp>
        <p:nvSpPr>
          <p:cNvPr id="112" name="Google Shape;112;p2"/>
          <p:cNvSpPr txBox="1"/>
          <p:nvPr/>
        </p:nvSpPr>
        <p:spPr>
          <a:xfrm>
            <a:off x="4793752" y="4520528"/>
            <a:ext cx="193514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it-IT" sz="1000" u="none" cap="none" strike="noStrike">
                <a:solidFill>
                  <a:srgbClr val="000000"/>
                </a:solidFill>
                <a:latin typeface="Arial"/>
                <a:ea typeface="Arial"/>
                <a:cs typeface="Arial"/>
                <a:sym typeface="Arial"/>
              </a:rPr>
              <a:t>ESO Press Release, July 2018</a:t>
            </a:r>
            <a:endParaRPr/>
          </a:p>
          <a:p>
            <a:pPr indent="0" lvl="0" marL="0" marR="0" rtl="0" algn="l">
              <a:lnSpc>
                <a:spcPct val="100000"/>
              </a:lnSpc>
              <a:spcBef>
                <a:spcPts val="0"/>
              </a:spcBef>
              <a:spcAft>
                <a:spcPts val="0"/>
              </a:spcAft>
              <a:buNone/>
            </a:pPr>
            <a:r>
              <a:rPr b="0" i="1" lang="it-IT" sz="1000" u="none" cap="none" strike="noStrike">
                <a:solidFill>
                  <a:srgbClr val="000000"/>
                </a:solidFill>
                <a:latin typeface="Arial"/>
                <a:ea typeface="Arial"/>
                <a:cs typeface="Arial"/>
                <a:sym typeface="Arial"/>
              </a:rPr>
              <a:t>Credit: S. Kammann (LJMU)</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500"/>
                                        <p:tgtEl>
                                          <p:spTgt spid="1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3"/>
          <p:cNvSpPr txBox="1"/>
          <p:nvPr>
            <p:ph type="title"/>
          </p:nvPr>
        </p:nvSpPr>
        <p:spPr>
          <a:xfrm>
            <a:off x="311700" y="327135"/>
            <a:ext cx="8520600" cy="47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3B9EEC"/>
              </a:buClr>
              <a:buSzPts val="3000"/>
              <a:buFont typeface="Alegreya Sans SC"/>
              <a:buNone/>
            </a:pPr>
            <a:r>
              <a:rPr lang="it-IT"/>
              <a:t>Adaptive Optics in the visible</a:t>
            </a:r>
            <a:endParaRPr/>
          </a:p>
        </p:txBody>
      </p:sp>
      <p:sp>
        <p:nvSpPr>
          <p:cNvPr id="118" name="Google Shape;118;p3"/>
          <p:cNvSpPr txBox="1"/>
          <p:nvPr>
            <p:ph idx="2" type="subTitle"/>
          </p:nvPr>
        </p:nvSpPr>
        <p:spPr>
          <a:xfrm>
            <a:off x="311700" y="-30161"/>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Some background</a:t>
            </a:r>
            <a:endParaRPr/>
          </a:p>
        </p:txBody>
      </p:sp>
      <p:sp>
        <p:nvSpPr>
          <p:cNvPr id="119" name="Google Shape;119;p3"/>
          <p:cNvSpPr txBox="1"/>
          <p:nvPr/>
        </p:nvSpPr>
        <p:spPr>
          <a:xfrm>
            <a:off x="1670741" y="805935"/>
            <a:ext cx="6643688" cy="1438275"/>
          </a:xfrm>
          <a:prstGeom prst="rect">
            <a:avLst/>
          </a:prstGeom>
          <a:noFill/>
          <a:ln>
            <a:noFill/>
          </a:ln>
        </p:spPr>
        <p:txBody>
          <a:bodyPr anchorCtr="0" anchor="t" bIns="68550" lIns="68550" spcFirstLastPara="1" rIns="68550" wrap="square" tIns="68550">
            <a:noAutofit/>
          </a:bodyPr>
          <a:lstStyle/>
          <a:p>
            <a:pPr indent="-342900" lvl="0" marL="457200" marR="0" rtl="0" algn="l">
              <a:lnSpc>
                <a:spcPct val="115000"/>
              </a:lnSpc>
              <a:spcBef>
                <a:spcPts val="0"/>
              </a:spcBef>
              <a:spcAft>
                <a:spcPts val="0"/>
              </a:spcAft>
              <a:buClr>
                <a:schemeClr val="dk2"/>
              </a:buClr>
              <a:buSzPts val="1800"/>
              <a:buFont typeface="Arial"/>
              <a:buChar char="●"/>
            </a:pPr>
            <a:r>
              <a:rPr b="0" i="0" lang="it-IT" sz="1300" u="none" cap="none" strike="noStrike">
                <a:solidFill>
                  <a:schemeClr val="dk2"/>
                </a:solidFill>
                <a:latin typeface="Avenir"/>
                <a:ea typeface="Avenir"/>
                <a:cs typeface="Avenir"/>
                <a:sym typeface="Avenir"/>
              </a:rPr>
              <a:t>Optical wavelengths are </a:t>
            </a:r>
            <a:r>
              <a:rPr b="0" i="0" lang="it-IT" sz="1300" u="none" cap="none" strike="noStrike">
                <a:solidFill>
                  <a:schemeClr val="accent5"/>
                </a:solidFill>
                <a:latin typeface="Avenir"/>
                <a:ea typeface="Avenir"/>
                <a:cs typeface="Avenir"/>
                <a:sym typeface="Avenir"/>
              </a:rPr>
              <a:t>information-rich</a:t>
            </a:r>
            <a:r>
              <a:rPr b="0" i="0" lang="it-IT" sz="1300" u="none" cap="none" strike="noStrike">
                <a:solidFill>
                  <a:schemeClr val="dk2"/>
                </a:solidFill>
                <a:latin typeface="Avenir"/>
                <a:ea typeface="Avenir"/>
                <a:cs typeface="Avenir"/>
                <a:sym typeface="Avenir"/>
              </a:rPr>
              <a:t>, with many well-understood astrophysical diagnostics</a:t>
            </a:r>
            <a:endParaRPr/>
          </a:p>
          <a:p>
            <a:pPr indent="-342900" lvl="0" marL="457200" marR="0" rtl="0" algn="l">
              <a:lnSpc>
                <a:spcPct val="115000"/>
              </a:lnSpc>
              <a:spcBef>
                <a:spcPts val="0"/>
              </a:spcBef>
              <a:spcAft>
                <a:spcPts val="0"/>
              </a:spcAft>
              <a:buClr>
                <a:schemeClr val="dk2"/>
              </a:buClr>
              <a:buSzPts val="1800"/>
              <a:buFont typeface="Arial"/>
              <a:buChar char="●"/>
            </a:pPr>
            <a:r>
              <a:rPr b="0" i="0" lang="it-IT" sz="1300" u="none" cap="none" strike="noStrike">
                <a:solidFill>
                  <a:srgbClr val="E42832"/>
                </a:solidFill>
                <a:latin typeface="Avenir"/>
                <a:ea typeface="Avenir"/>
                <a:cs typeface="Avenir"/>
                <a:sym typeface="Avenir"/>
              </a:rPr>
              <a:t>Sky background </a:t>
            </a:r>
            <a:r>
              <a:rPr b="0" i="0" lang="it-IT" sz="1300" u="none" cap="none" strike="noStrike">
                <a:solidFill>
                  <a:schemeClr val="dk2"/>
                </a:solidFill>
                <a:latin typeface="Avenir"/>
                <a:ea typeface="Avenir"/>
                <a:cs typeface="Avenir"/>
                <a:sym typeface="Avenir"/>
              </a:rPr>
              <a:t>is x1,000-10,000 times lower than infrared, possible to </a:t>
            </a:r>
            <a:r>
              <a:rPr b="0" i="0" lang="it-IT" sz="1300" u="none" cap="none" strike="noStrike">
                <a:solidFill>
                  <a:srgbClr val="FF0000"/>
                </a:solidFill>
                <a:latin typeface="Avenir"/>
                <a:ea typeface="Avenir"/>
                <a:cs typeface="Avenir"/>
                <a:sym typeface="Avenir"/>
              </a:rPr>
              <a:t>compete with space facilities</a:t>
            </a:r>
            <a:endParaRPr/>
          </a:p>
          <a:p>
            <a:pPr indent="-342900" lvl="0" marL="457200" marR="0" rtl="0" algn="l">
              <a:lnSpc>
                <a:spcPct val="115000"/>
              </a:lnSpc>
              <a:spcBef>
                <a:spcPts val="0"/>
              </a:spcBef>
              <a:spcAft>
                <a:spcPts val="0"/>
              </a:spcAft>
              <a:buClr>
                <a:schemeClr val="dk2"/>
              </a:buClr>
              <a:buSzPts val="1800"/>
              <a:buFont typeface="Arial"/>
              <a:buChar char="●"/>
            </a:pPr>
            <a:r>
              <a:rPr b="0" i="0" lang="it-IT" sz="1300" u="none" cap="none" strike="noStrike">
                <a:solidFill>
                  <a:srgbClr val="E42832"/>
                </a:solidFill>
                <a:latin typeface="Avenir"/>
                <a:ea typeface="Avenir"/>
                <a:cs typeface="Avenir"/>
                <a:sym typeface="Avenir"/>
              </a:rPr>
              <a:t>Detectors </a:t>
            </a:r>
            <a:r>
              <a:rPr b="0" i="0" lang="it-IT" sz="1300" u="none" cap="none" strike="noStrike">
                <a:solidFill>
                  <a:schemeClr val="dk2"/>
                </a:solidFill>
                <a:latin typeface="Avenir"/>
                <a:ea typeface="Avenir"/>
                <a:cs typeface="Avenir"/>
                <a:sym typeface="Avenir"/>
              </a:rPr>
              <a:t>are larger, lower noise, faster frame rates, and cheaper</a:t>
            </a:r>
            <a:endParaRPr/>
          </a:p>
          <a:p>
            <a:pPr indent="-342900" lvl="0" marL="457200" marR="0" rtl="0" algn="l">
              <a:lnSpc>
                <a:spcPct val="115000"/>
              </a:lnSpc>
              <a:spcBef>
                <a:spcPts val="0"/>
              </a:spcBef>
              <a:spcAft>
                <a:spcPts val="0"/>
              </a:spcAft>
              <a:buClr>
                <a:schemeClr val="dk2"/>
              </a:buClr>
              <a:buSzPts val="1800"/>
              <a:buFont typeface="Arial"/>
              <a:buChar char="●"/>
            </a:pPr>
            <a:r>
              <a:rPr b="1" i="0" lang="it-IT" sz="1300" u="none" cap="none" strike="noStrike">
                <a:solidFill>
                  <a:srgbClr val="E42832"/>
                </a:solidFill>
                <a:latin typeface="Avenir"/>
                <a:ea typeface="Avenir"/>
                <a:cs typeface="Avenir"/>
                <a:sym typeface="Avenir"/>
              </a:rPr>
              <a:t>500nm on an 8m gives same angular resolution as 2𝛍m on an ELT</a:t>
            </a:r>
            <a:endParaRPr/>
          </a:p>
        </p:txBody>
      </p:sp>
      <p:pic>
        <p:nvPicPr>
          <p:cNvPr id="120" name="Google Shape;120;p3"/>
          <p:cNvPicPr preferRelativeResize="0"/>
          <p:nvPr/>
        </p:nvPicPr>
        <p:blipFill rotWithShape="1">
          <a:blip r:embed="rId3">
            <a:alphaModFix/>
          </a:blip>
          <a:srcRect b="16013" l="0" r="0" t="7452"/>
          <a:stretch/>
        </p:blipFill>
        <p:spPr>
          <a:xfrm>
            <a:off x="1143000" y="2358498"/>
            <a:ext cx="6858000" cy="2775345"/>
          </a:xfrm>
          <a:prstGeom prst="rect">
            <a:avLst/>
          </a:prstGeom>
          <a:noFill/>
          <a:ln>
            <a:noFill/>
          </a:ln>
        </p:spPr>
      </p:pic>
      <p:sp>
        <p:nvSpPr>
          <p:cNvPr id="121" name="Google Shape;121;p3"/>
          <p:cNvSpPr txBox="1"/>
          <p:nvPr/>
        </p:nvSpPr>
        <p:spPr>
          <a:xfrm>
            <a:off x="2776539" y="4589599"/>
            <a:ext cx="1806528" cy="538552"/>
          </a:xfrm>
          <a:prstGeom prst="rect">
            <a:avLst/>
          </a:prstGeom>
          <a:noFill/>
          <a:ln>
            <a:noFill/>
          </a:ln>
        </p:spPr>
        <p:txBody>
          <a:bodyPr anchorCtr="0" anchor="ctr" bIns="38050" lIns="38050" spcFirstLastPara="1" rIns="38050" wrap="square" tIns="38050">
            <a:spAutoFit/>
          </a:bodyPr>
          <a:lstStyle/>
          <a:p>
            <a:pPr indent="0" lvl="0" marL="0" marR="0" rtl="0" algn="l">
              <a:lnSpc>
                <a:spcPct val="100000"/>
              </a:lnSpc>
              <a:spcBef>
                <a:spcPts val="1800"/>
              </a:spcBef>
              <a:spcAft>
                <a:spcPts val="0"/>
              </a:spcAft>
              <a:buNone/>
            </a:pPr>
            <a:r>
              <a:rPr b="0" i="0" lang="it-IT" sz="1500" u="none" cap="none" strike="noStrike">
                <a:solidFill>
                  <a:srgbClr val="FFFFFF"/>
                </a:solidFill>
                <a:latin typeface="Avenir"/>
                <a:ea typeface="Avenir"/>
                <a:cs typeface="Avenir"/>
                <a:sym typeface="Avenir"/>
              </a:rPr>
              <a:t>HST WFPC2, visible</a:t>
            </a:r>
            <a:endParaRPr/>
          </a:p>
        </p:txBody>
      </p:sp>
      <p:sp>
        <p:nvSpPr>
          <p:cNvPr id="122" name="Google Shape;122;p3"/>
          <p:cNvSpPr txBox="1"/>
          <p:nvPr/>
        </p:nvSpPr>
        <p:spPr>
          <a:xfrm>
            <a:off x="6288899" y="4551277"/>
            <a:ext cx="1577298" cy="538552"/>
          </a:xfrm>
          <a:prstGeom prst="rect">
            <a:avLst/>
          </a:prstGeom>
          <a:noFill/>
          <a:ln>
            <a:noFill/>
          </a:ln>
        </p:spPr>
        <p:txBody>
          <a:bodyPr anchorCtr="0" anchor="ctr" bIns="38050" lIns="38050" spcFirstLastPara="1" rIns="38050" wrap="square" tIns="38050">
            <a:spAutoFit/>
          </a:bodyPr>
          <a:lstStyle/>
          <a:p>
            <a:pPr indent="0" lvl="0" marL="0" marR="0" rtl="0" algn="l">
              <a:lnSpc>
                <a:spcPct val="100000"/>
              </a:lnSpc>
              <a:spcBef>
                <a:spcPts val="1800"/>
              </a:spcBef>
              <a:spcAft>
                <a:spcPts val="0"/>
              </a:spcAft>
              <a:buNone/>
            </a:pPr>
            <a:r>
              <a:rPr b="0" i="0" lang="it-IT" sz="1500" u="none" cap="none" strike="noStrike">
                <a:solidFill>
                  <a:srgbClr val="FFFFFF"/>
                </a:solidFill>
                <a:latin typeface="Avenir"/>
                <a:ea typeface="Avenir"/>
                <a:cs typeface="Avenir"/>
                <a:sym typeface="Avenir"/>
              </a:rPr>
              <a:t>Gemini GeMS, IR</a:t>
            </a:r>
            <a:endParaRPr/>
          </a:p>
        </p:txBody>
      </p:sp>
      <p:sp>
        <p:nvSpPr>
          <p:cNvPr id="123" name="Google Shape;123;p3"/>
          <p:cNvSpPr txBox="1"/>
          <p:nvPr/>
        </p:nvSpPr>
        <p:spPr>
          <a:xfrm>
            <a:off x="2826116" y="4782110"/>
            <a:ext cx="1710348" cy="307720"/>
          </a:xfrm>
          <a:prstGeom prst="rect">
            <a:avLst/>
          </a:prstGeom>
          <a:solidFill>
            <a:srgbClr val="FFFFFF"/>
          </a:solidFill>
          <a:ln>
            <a:noFill/>
          </a:ln>
        </p:spPr>
        <p:txBody>
          <a:bodyPr anchorCtr="0" anchor="ctr" bIns="38050" lIns="38050" spcFirstLastPara="1" rIns="38050" wrap="square" tIns="38050">
            <a:spAutoFit/>
          </a:bodyPr>
          <a:lstStyle/>
          <a:p>
            <a:pPr indent="0" lvl="0" marL="0" marR="0" rtl="0" algn="l">
              <a:lnSpc>
                <a:spcPct val="100000"/>
              </a:lnSpc>
              <a:spcBef>
                <a:spcPts val="0"/>
              </a:spcBef>
              <a:spcAft>
                <a:spcPts val="0"/>
              </a:spcAft>
              <a:buNone/>
            </a:pPr>
            <a:r>
              <a:rPr b="0" i="0" lang="it-IT" sz="1500" u="none" cap="none" strike="noStrike">
                <a:solidFill>
                  <a:srgbClr val="FF0000"/>
                </a:solidFill>
                <a:latin typeface="Avenir"/>
                <a:ea typeface="Avenir"/>
                <a:cs typeface="Avenir"/>
                <a:sym typeface="Avenir"/>
              </a:rPr>
              <a:t>VLT MAVIS, visible</a:t>
            </a:r>
            <a:endParaRPr/>
          </a:p>
        </p:txBody>
      </p:sp>
      <p:sp>
        <p:nvSpPr>
          <p:cNvPr id="124" name="Google Shape;124;p3"/>
          <p:cNvSpPr txBox="1"/>
          <p:nvPr/>
        </p:nvSpPr>
        <p:spPr>
          <a:xfrm>
            <a:off x="6330425" y="4771429"/>
            <a:ext cx="1524400" cy="307720"/>
          </a:xfrm>
          <a:prstGeom prst="rect">
            <a:avLst/>
          </a:prstGeom>
          <a:solidFill>
            <a:srgbClr val="FFFFFF"/>
          </a:solidFill>
          <a:ln>
            <a:noFill/>
          </a:ln>
        </p:spPr>
        <p:txBody>
          <a:bodyPr anchorCtr="0" anchor="ctr" bIns="38050" lIns="38050" spcFirstLastPara="1" rIns="38050" wrap="square" tIns="38050">
            <a:spAutoFit/>
          </a:bodyPr>
          <a:lstStyle/>
          <a:p>
            <a:pPr indent="0" lvl="0" marL="0" marR="0" rtl="0" algn="l">
              <a:lnSpc>
                <a:spcPct val="100000"/>
              </a:lnSpc>
              <a:spcBef>
                <a:spcPts val="0"/>
              </a:spcBef>
              <a:spcAft>
                <a:spcPts val="0"/>
              </a:spcAft>
              <a:buNone/>
            </a:pPr>
            <a:r>
              <a:rPr b="0" i="0" lang="it-IT" sz="1500" u="none" cap="none" strike="noStrike">
                <a:solidFill>
                  <a:srgbClr val="FF0000"/>
                </a:solidFill>
                <a:latin typeface="Avenir"/>
                <a:ea typeface="Avenir"/>
                <a:cs typeface="Avenir"/>
                <a:sym typeface="Avenir"/>
              </a:rPr>
              <a:t>ELT MICADO, IR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500"/>
                                        <p:tgtEl>
                                          <p:spTgt spid="123"/>
                                        </p:tgtEl>
                                      </p:cBhvr>
                                    </p:animEffect>
                                  </p:childTnLst>
                                </p:cTn>
                              </p:par>
                              <p:par>
                                <p:cTn fill="hold" nodeType="with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5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4"/>
          <p:cNvSpPr txBox="1"/>
          <p:nvPr>
            <p:ph type="title"/>
          </p:nvPr>
        </p:nvSpPr>
        <p:spPr>
          <a:xfrm>
            <a:off x="311700" y="445031"/>
            <a:ext cx="8520600" cy="47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3B9EEC"/>
              </a:buClr>
              <a:buSzPts val="3000"/>
              <a:buFont typeface="Alegreya Sans SC"/>
              <a:buNone/>
            </a:pPr>
            <a:r>
              <a:rPr lang="it-IT"/>
              <a:t>MCAO in the NIR</a:t>
            </a:r>
            <a:endParaRPr/>
          </a:p>
        </p:txBody>
      </p:sp>
      <p:sp>
        <p:nvSpPr>
          <p:cNvPr id="130" name="Google Shape;130;p4"/>
          <p:cNvSpPr txBox="1"/>
          <p:nvPr>
            <p:ph idx="2" type="subTitle"/>
          </p:nvPr>
        </p:nvSpPr>
        <p:spPr>
          <a:xfrm>
            <a:off x="227035" y="-48317"/>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Some background</a:t>
            </a:r>
            <a:endParaRPr/>
          </a:p>
        </p:txBody>
      </p:sp>
      <p:grpSp>
        <p:nvGrpSpPr>
          <p:cNvPr id="131" name="Google Shape;131;p4"/>
          <p:cNvGrpSpPr/>
          <p:nvPr/>
        </p:nvGrpSpPr>
        <p:grpSpPr>
          <a:xfrm>
            <a:off x="4192219" y="1038747"/>
            <a:ext cx="4728035" cy="3429193"/>
            <a:chOff x="702065" y="522437"/>
            <a:chExt cx="8364949" cy="6317703"/>
          </a:xfrm>
        </p:grpSpPr>
        <p:pic>
          <p:nvPicPr>
            <p:cNvPr descr="ngc288H_fr_yarg_comparo.png" id="132" name="Google Shape;132;p4"/>
            <p:cNvPicPr preferRelativeResize="0"/>
            <p:nvPr/>
          </p:nvPicPr>
          <p:blipFill rotWithShape="1">
            <a:blip r:embed="rId3">
              <a:alphaModFix/>
            </a:blip>
            <a:srcRect b="0" l="0" r="0" t="0"/>
            <a:stretch/>
          </p:blipFill>
          <p:spPr>
            <a:xfrm>
              <a:off x="702065" y="522437"/>
              <a:ext cx="8364949" cy="6317703"/>
            </a:xfrm>
            <a:prstGeom prst="rect">
              <a:avLst/>
            </a:prstGeom>
            <a:noFill/>
            <a:ln>
              <a:noFill/>
            </a:ln>
          </p:spPr>
        </p:pic>
        <p:sp>
          <p:nvSpPr>
            <p:cNvPr id="133" name="Google Shape;133;p4"/>
            <p:cNvSpPr txBox="1"/>
            <p:nvPr/>
          </p:nvSpPr>
          <p:spPr>
            <a:xfrm>
              <a:off x="5278497" y="4881269"/>
              <a:ext cx="1344523" cy="1842834"/>
            </a:xfrm>
            <a:prstGeom prst="rect">
              <a:avLst/>
            </a:prstGeom>
            <a:noFill/>
            <a:ln>
              <a:noFill/>
            </a:ln>
          </p:spPr>
          <p:txBody>
            <a:bodyPr anchorCtr="0" anchor="ctr" bIns="38100" lIns="38100" spcFirstLastPara="1" rIns="38100" wrap="square" tIns="38100">
              <a:spAutoFit/>
            </a:bodyPr>
            <a:lstStyle/>
            <a:p>
              <a:pPr indent="0" lvl="0" marL="0" marR="0" rtl="0" algn="ctr">
                <a:lnSpc>
                  <a:spcPct val="100000"/>
                </a:lnSpc>
                <a:spcBef>
                  <a:spcPts val="1800"/>
                </a:spcBef>
                <a:spcAft>
                  <a:spcPts val="0"/>
                </a:spcAft>
                <a:buNone/>
              </a:pPr>
              <a:r>
                <a:rPr b="0" i="0" lang="it-IT" sz="1500" u="none" cap="none" strike="noStrike">
                  <a:solidFill>
                    <a:srgbClr val="000090"/>
                  </a:solidFill>
                  <a:latin typeface="Avenir"/>
                  <a:ea typeface="Avenir"/>
                  <a:cs typeface="Avenir"/>
                  <a:sym typeface="Avenir"/>
                </a:rPr>
                <a:t>Typical SCAO FoV</a:t>
              </a:r>
              <a:endParaRPr b="0" i="0" sz="1500" u="none" cap="none" strike="noStrike">
                <a:solidFill>
                  <a:srgbClr val="000090"/>
                </a:solidFill>
                <a:latin typeface="Avenir"/>
                <a:ea typeface="Avenir"/>
                <a:cs typeface="Avenir"/>
                <a:sym typeface="Avenir"/>
              </a:endParaRPr>
            </a:p>
          </p:txBody>
        </p:sp>
      </p:grpSp>
      <p:sp>
        <p:nvSpPr>
          <p:cNvPr id="134" name="Google Shape;134;p4"/>
          <p:cNvSpPr txBox="1"/>
          <p:nvPr/>
        </p:nvSpPr>
        <p:spPr>
          <a:xfrm>
            <a:off x="6369481" y="280828"/>
            <a:ext cx="2651367" cy="538609"/>
          </a:xfrm>
          <a:prstGeom prst="rect">
            <a:avLst/>
          </a:prstGeom>
          <a:noFill/>
          <a:ln>
            <a:noFill/>
          </a:ln>
        </p:spPr>
        <p:txBody>
          <a:bodyPr anchorCtr="0" anchor="ctr" bIns="38100" lIns="38100" spcFirstLastPara="1" rIns="38100" wrap="square" tIns="38100">
            <a:spAutoFit/>
          </a:bodyPr>
          <a:lstStyle/>
          <a:p>
            <a:pPr indent="0" lvl="0" marL="0" marR="0" rtl="0" algn="l">
              <a:lnSpc>
                <a:spcPct val="100000"/>
              </a:lnSpc>
              <a:spcBef>
                <a:spcPts val="1800"/>
              </a:spcBef>
              <a:spcAft>
                <a:spcPts val="0"/>
              </a:spcAft>
              <a:buNone/>
            </a:pPr>
            <a:r>
              <a:rPr b="0" i="0" lang="it-IT" sz="1500" u="none" cap="none" strike="noStrike">
                <a:solidFill>
                  <a:schemeClr val="dk2"/>
                </a:solidFill>
                <a:latin typeface="Avenir"/>
                <a:ea typeface="Avenir"/>
                <a:cs typeface="Avenir"/>
                <a:sym typeface="Avenir"/>
              </a:rPr>
              <a:t>see also MAD@VLT with NGS</a:t>
            </a:r>
            <a:endParaRPr/>
          </a:p>
        </p:txBody>
      </p:sp>
      <p:sp>
        <p:nvSpPr>
          <p:cNvPr id="135" name="Google Shape;135;p4"/>
          <p:cNvSpPr/>
          <p:nvPr/>
        </p:nvSpPr>
        <p:spPr>
          <a:xfrm>
            <a:off x="4093061" y="4594614"/>
            <a:ext cx="4926349" cy="3231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500" u="none" cap="none" strike="noStrike">
                <a:solidFill>
                  <a:schemeClr val="dk2"/>
                </a:solidFill>
                <a:latin typeface="Arial"/>
                <a:ea typeface="Arial"/>
                <a:cs typeface="Arial"/>
                <a:sym typeface="Arial"/>
              </a:rPr>
              <a:t>… but MCAO in the optical has </a:t>
            </a:r>
            <a:r>
              <a:rPr b="0" i="0" lang="it-IT" sz="1500" u="none" cap="none" strike="noStrike">
                <a:solidFill>
                  <a:srgbClr val="FF0000"/>
                </a:solidFill>
                <a:latin typeface="Arial"/>
                <a:ea typeface="Arial"/>
                <a:cs typeface="Arial"/>
                <a:sym typeface="Arial"/>
              </a:rPr>
              <a:t>never been done before</a:t>
            </a:r>
            <a:endParaRPr b="1" i="0" sz="1500" u="none" cap="none" strike="noStrike">
              <a:solidFill>
                <a:schemeClr val="dk2"/>
              </a:solidFill>
              <a:latin typeface="Arial"/>
              <a:ea typeface="Arial"/>
              <a:cs typeface="Arial"/>
              <a:sym typeface="Arial"/>
            </a:endParaRPr>
          </a:p>
        </p:txBody>
      </p:sp>
      <p:pic>
        <p:nvPicPr>
          <p:cNvPr id="136" name="Google Shape;136;p4"/>
          <p:cNvPicPr preferRelativeResize="0"/>
          <p:nvPr/>
        </p:nvPicPr>
        <p:blipFill rotWithShape="1">
          <a:blip r:embed="rId4">
            <a:alphaModFix/>
          </a:blip>
          <a:srcRect b="0" l="0" r="0" t="0"/>
          <a:stretch/>
        </p:blipFill>
        <p:spPr>
          <a:xfrm>
            <a:off x="2223681" y="1038747"/>
            <a:ext cx="1869380" cy="2248921"/>
          </a:xfrm>
          <a:prstGeom prst="rect">
            <a:avLst/>
          </a:prstGeom>
          <a:noFill/>
          <a:ln>
            <a:noFill/>
          </a:ln>
        </p:spPr>
      </p:pic>
      <p:sp>
        <p:nvSpPr>
          <p:cNvPr id="137" name="Google Shape;137;p4"/>
          <p:cNvSpPr txBox="1"/>
          <p:nvPr/>
        </p:nvSpPr>
        <p:spPr>
          <a:xfrm>
            <a:off x="-4544" y="1038747"/>
            <a:ext cx="2228225" cy="3108543"/>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2"/>
              </a:buClr>
              <a:buSzPts val="1400"/>
              <a:buFont typeface="Arial"/>
              <a:buChar char="•"/>
            </a:pPr>
            <a:r>
              <a:rPr b="0" i="0" lang="it-IT" spc="0" sz="1400" u="none" cap="none" strike="noStrike">
                <a:solidFill>
                  <a:schemeClr val="dk2"/>
                </a:solidFill>
                <a:latin typeface="Avenir"/>
                <a:ea typeface="Avenir"/>
                <a:cs typeface="Avenir"/>
                <a:sym typeface="Avenir"/>
              </a:rPr>
              <a:t>Classical SCAO has a limited corrected field of view and heavy PSF variations</a:t>
            </a:r>
            <a:endParaRPr/>
          </a:p>
          <a:p>
            <a:pPr indent="0" lvl="0" marL="0" marR="0" rtl="0" algn="l">
              <a:lnSpc>
                <a:spcPct val="100000"/>
              </a:lnSpc>
              <a:spcBef>
                <a:spcPts val="0"/>
              </a:spcBef>
              <a:spcAft>
                <a:spcPts val="0"/>
              </a:spcAft>
              <a:buNone/>
            </a:pPr>
            <a:r>
              <a:t/>
            </a:r>
            <a:endParaRPr b="0" i="0" spc="0" sz="1000" u="none" cap="none" strike="noStrike">
              <a:solidFill>
                <a:schemeClr val="dk2"/>
              </a:solidFill>
              <a:latin typeface="Avenir"/>
              <a:ea typeface="Avenir"/>
              <a:cs typeface="Avenir"/>
              <a:sym typeface="Avenir"/>
            </a:endParaRPr>
          </a:p>
          <a:p>
            <a:pPr indent="-342900" lvl="0" marL="342900" marR="0" rtl="0" algn="l">
              <a:lnSpc>
                <a:spcPct val="100000"/>
              </a:lnSpc>
              <a:spcBef>
                <a:spcPts val="0"/>
              </a:spcBef>
              <a:spcAft>
                <a:spcPts val="0"/>
              </a:spcAft>
              <a:buClr>
                <a:schemeClr val="dk2"/>
              </a:buClr>
              <a:buSzPts val="1400"/>
              <a:buFont typeface="Arial"/>
              <a:buChar char="•"/>
            </a:pPr>
            <a:r>
              <a:rPr b="0" i="0" lang="it-IT" sz="1400" u="none" cap="none" strike="noStrike">
                <a:solidFill>
                  <a:schemeClr val="dk2"/>
                </a:solidFill>
                <a:latin typeface="Avenir"/>
                <a:ea typeface="Avenir"/>
                <a:cs typeface="Avenir"/>
                <a:sym typeface="Avenir"/>
              </a:rPr>
              <a:t>MCAO uses multi-deformable mirrors, optically conjugated to different altitudes, to correct aberrations produced by different layers</a:t>
            </a:r>
            <a:endParaRPr/>
          </a:p>
          <a:p>
            <a:pPr indent="0" lvl="0" marL="0" marR="0" rtl="0" algn="l">
              <a:lnSpc>
                <a:spcPct val="100000"/>
              </a:lnSpc>
              <a:spcBef>
                <a:spcPts val="0"/>
              </a:spcBef>
              <a:spcAft>
                <a:spcPts val="0"/>
              </a:spcAft>
              <a:buNone/>
            </a:pPr>
            <a:r>
              <a:t/>
            </a:r>
            <a:endParaRPr b="0" i="0" spc="0" sz="1400" u="none" cap="none" strike="noStrike">
              <a:solidFill>
                <a:schemeClr val="dk2"/>
              </a:solidFill>
              <a:latin typeface="Avenir"/>
              <a:ea typeface="Avenir"/>
              <a:cs typeface="Avenir"/>
              <a:sym typeface="Avenir"/>
            </a:endParaRPr>
          </a:p>
        </p:txBody>
      </p:sp>
      <p:sp>
        <p:nvSpPr>
          <p:cNvPr id="138" name="Google Shape;138;p4"/>
          <p:cNvSpPr txBox="1"/>
          <p:nvPr/>
        </p:nvSpPr>
        <p:spPr>
          <a:xfrm>
            <a:off x="-4544" y="3843694"/>
            <a:ext cx="4061538" cy="954107"/>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2"/>
              </a:buClr>
              <a:buSzPts val="1400"/>
              <a:buFont typeface="Arial"/>
              <a:buChar char="•"/>
            </a:pPr>
            <a:r>
              <a:rPr b="0" i="0" lang="it-IT" sz="1400" u="none" cap="none" strike="noStrike">
                <a:solidFill>
                  <a:schemeClr val="dk2"/>
                </a:solidFill>
                <a:latin typeface="Avenir"/>
                <a:ea typeface="Avenir"/>
                <a:cs typeface="Avenir"/>
                <a:sym typeface="Avenir"/>
              </a:rPr>
              <a:t>Each mirror is driven by different wavefront sensors using different stars or LGS in the field, to reconstruct the 3D structure of the atmosphere</a:t>
            </a:r>
            <a:endParaRPr b="0" i="0" spc="0" sz="1400" u="none" cap="none" strike="noStrike">
              <a:solidFill>
                <a:schemeClr val="dk2"/>
              </a:solidFill>
              <a:latin typeface="Avenir"/>
              <a:ea typeface="Avenir"/>
              <a:cs typeface="Avenir"/>
              <a:sym typeface="Aveni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500"/>
                                        <p:tgtEl>
                                          <p:spTgt spid="131"/>
                                        </p:tgtEl>
                                      </p:cBhvr>
                                    </p:animEffect>
                                  </p:childTnLst>
                                </p:cTn>
                              </p:par>
                              <p:par>
                                <p:cTn fill="hold" nodeType="with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
                                        <p:tgtEl>
                                          <p:spTgt spid="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5"/>
          <p:cNvSpPr txBox="1"/>
          <p:nvPr>
            <p:ph type="title"/>
          </p:nvPr>
        </p:nvSpPr>
        <p:spPr>
          <a:xfrm>
            <a:off x="311700" y="510026"/>
            <a:ext cx="5523615" cy="4788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rgbClr val="3B9EEC"/>
              </a:buClr>
              <a:buSzPts val="3000"/>
              <a:buFont typeface="Alegreya Sans SC"/>
              <a:buNone/>
            </a:pPr>
            <a:r>
              <a:rPr lang="it-IT"/>
              <a:t>The need for MAVIS</a:t>
            </a:r>
            <a:endParaRPr/>
          </a:p>
        </p:txBody>
      </p:sp>
      <p:sp>
        <p:nvSpPr>
          <p:cNvPr id="144" name="Google Shape;144;p5"/>
          <p:cNvSpPr txBox="1"/>
          <p:nvPr>
            <p:ph idx="1" type="body"/>
          </p:nvPr>
        </p:nvSpPr>
        <p:spPr>
          <a:xfrm>
            <a:off x="43818" y="1015787"/>
            <a:ext cx="4261840" cy="1447875"/>
          </a:xfrm>
          <a:prstGeom prst="rect">
            <a:avLst/>
          </a:prstGeom>
          <a:noFill/>
          <a:ln>
            <a:noFill/>
          </a:ln>
        </p:spPr>
        <p:txBody>
          <a:bodyPr anchorCtr="0" anchor="t" bIns="68550" lIns="68550" spcFirstLastPara="1" rIns="68550" wrap="square" tIns="68550">
            <a:noAutofit/>
          </a:bodyPr>
          <a:lstStyle/>
          <a:p>
            <a:pPr indent="-247650" lvl="0" marL="342900" rtl="0" algn="l">
              <a:lnSpc>
                <a:spcPct val="113000"/>
              </a:lnSpc>
              <a:spcBef>
                <a:spcPts val="150"/>
              </a:spcBef>
              <a:spcAft>
                <a:spcPts val="0"/>
              </a:spcAft>
              <a:buSzPts val="1600"/>
              <a:buChar char="●"/>
            </a:pPr>
            <a:r>
              <a:rPr lang="it-IT" sz="1600"/>
              <a:t>2030s as a new era of high resolution and high sensitivity instruments</a:t>
            </a:r>
            <a:endParaRPr/>
          </a:p>
          <a:p>
            <a:pPr indent="-247650" lvl="0" marL="342900" rtl="0" algn="l">
              <a:lnSpc>
                <a:spcPct val="113000"/>
              </a:lnSpc>
              <a:spcBef>
                <a:spcPts val="150"/>
              </a:spcBef>
              <a:spcAft>
                <a:spcPts val="0"/>
              </a:spcAft>
              <a:buSzPts val="1600"/>
              <a:buChar char="●"/>
            </a:pPr>
            <a:r>
              <a:rPr lang="it-IT" sz="1600"/>
              <a:t>MAVIS will fill the gap for high resolution and sensitivity optical wavelengths in the post-HST era </a:t>
            </a:r>
            <a:r>
              <a:rPr b="1" lang="it-IT" sz="1600"/>
              <a:t>over most of the sky</a:t>
            </a:r>
            <a:endParaRPr/>
          </a:p>
          <a:p>
            <a:pPr indent="-247650" lvl="0" marL="342900" rtl="0" algn="l">
              <a:lnSpc>
                <a:spcPct val="113000"/>
              </a:lnSpc>
              <a:spcBef>
                <a:spcPts val="150"/>
              </a:spcBef>
              <a:spcAft>
                <a:spcPts val="0"/>
              </a:spcAft>
              <a:buSzPts val="1600"/>
              <a:buChar char="●"/>
            </a:pPr>
            <a:r>
              <a:rPr b="1" lang="it-IT" sz="1600"/>
              <a:t>Highly complementary to ELT instruments</a:t>
            </a:r>
            <a:endParaRPr/>
          </a:p>
        </p:txBody>
      </p:sp>
      <p:pic>
        <p:nvPicPr>
          <p:cNvPr id="145" name="Google Shape;145;p5"/>
          <p:cNvPicPr preferRelativeResize="0"/>
          <p:nvPr/>
        </p:nvPicPr>
        <p:blipFill rotWithShape="1">
          <a:blip r:embed="rId3">
            <a:alphaModFix/>
          </a:blip>
          <a:srcRect b="0" l="49413" r="0" t="0"/>
          <a:stretch/>
        </p:blipFill>
        <p:spPr>
          <a:xfrm>
            <a:off x="2298358" y="2928551"/>
            <a:ext cx="2007300" cy="1769919"/>
          </a:xfrm>
          <a:prstGeom prst="rect">
            <a:avLst/>
          </a:prstGeom>
          <a:noFill/>
          <a:ln>
            <a:noFill/>
          </a:ln>
        </p:spPr>
      </p:pic>
      <p:pic>
        <p:nvPicPr>
          <p:cNvPr id="146" name="Google Shape;146;p5"/>
          <p:cNvPicPr preferRelativeResize="0"/>
          <p:nvPr/>
        </p:nvPicPr>
        <p:blipFill rotWithShape="1">
          <a:blip r:embed="rId4">
            <a:alphaModFix/>
          </a:blip>
          <a:srcRect b="0" l="0" r="50079" t="0"/>
          <a:stretch/>
        </p:blipFill>
        <p:spPr>
          <a:xfrm>
            <a:off x="119032" y="2928551"/>
            <a:ext cx="2179326" cy="1769918"/>
          </a:xfrm>
          <a:prstGeom prst="rect">
            <a:avLst/>
          </a:prstGeom>
          <a:noFill/>
          <a:ln>
            <a:noFill/>
          </a:ln>
        </p:spPr>
      </p:pic>
      <p:sp>
        <p:nvSpPr>
          <p:cNvPr id="147" name="Google Shape;147;p5"/>
          <p:cNvSpPr txBox="1"/>
          <p:nvPr/>
        </p:nvSpPr>
        <p:spPr>
          <a:xfrm>
            <a:off x="311700" y="-65250"/>
            <a:ext cx="4506000" cy="3591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15000"/>
              </a:lnSpc>
              <a:spcBef>
                <a:spcPts val="0"/>
              </a:spcBef>
              <a:spcAft>
                <a:spcPts val="0"/>
              </a:spcAft>
              <a:buClr>
                <a:schemeClr val="dk2"/>
              </a:buClr>
              <a:buSzPts val="1800"/>
              <a:buFont typeface="Arial"/>
              <a:buNone/>
            </a:pPr>
            <a:r>
              <a:rPr b="1" i="0" lang="it-IT" sz="1800" u="none" cap="none" strike="noStrike">
                <a:solidFill>
                  <a:srgbClr val="B7B7B7"/>
                </a:solidFill>
                <a:latin typeface="Alegreya Sans SC"/>
                <a:ea typeface="Alegreya Sans SC"/>
                <a:cs typeface="Alegreya Sans SC"/>
                <a:sym typeface="Alegreya Sans SC"/>
              </a:rPr>
              <a:t>MAVIS in context</a:t>
            </a:r>
            <a:endParaRPr b="1" i="0" sz="1800" u="none" cap="none" strike="noStrike">
              <a:solidFill>
                <a:srgbClr val="B7B7B7"/>
              </a:solidFill>
              <a:latin typeface="Alegreya Sans SC"/>
              <a:ea typeface="Alegreya Sans SC"/>
              <a:cs typeface="Alegreya Sans SC"/>
              <a:sym typeface="Alegreya Sans SC"/>
            </a:endParaRPr>
          </a:p>
        </p:txBody>
      </p:sp>
      <p:pic>
        <p:nvPicPr>
          <p:cNvPr id="148" name="Google Shape;148;p5"/>
          <p:cNvPicPr preferRelativeResize="0"/>
          <p:nvPr/>
        </p:nvPicPr>
        <p:blipFill rotWithShape="1">
          <a:blip r:embed="rId5">
            <a:alphaModFix/>
          </a:blip>
          <a:srcRect b="0" l="0" r="0" t="0"/>
          <a:stretch/>
        </p:blipFill>
        <p:spPr>
          <a:xfrm>
            <a:off x="4477684" y="1041909"/>
            <a:ext cx="3820610" cy="3656560"/>
          </a:xfrm>
          <a:prstGeom prst="rect">
            <a:avLst/>
          </a:prstGeom>
          <a:noFill/>
          <a:ln>
            <a:noFill/>
          </a:ln>
        </p:spPr>
      </p:pic>
      <p:sp>
        <p:nvSpPr>
          <p:cNvPr id="149" name="Google Shape;149;p5"/>
          <p:cNvSpPr/>
          <p:nvPr/>
        </p:nvSpPr>
        <p:spPr>
          <a:xfrm>
            <a:off x="6796216" y="2633197"/>
            <a:ext cx="1502078" cy="233756"/>
          </a:xfrm>
          <a:prstGeom prst="rect">
            <a:avLst/>
          </a:prstGeom>
          <a:solidFill>
            <a:srgbClr val="FAFA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50" name="Google Shape;150;p5"/>
          <p:cNvGrpSpPr/>
          <p:nvPr/>
        </p:nvGrpSpPr>
        <p:grpSpPr>
          <a:xfrm>
            <a:off x="7639052" y="2527157"/>
            <a:ext cx="1400776" cy="445834"/>
            <a:chOff x="7639052" y="2527157"/>
            <a:chExt cx="1400776" cy="445834"/>
          </a:xfrm>
        </p:grpSpPr>
        <p:grpSp>
          <p:nvGrpSpPr>
            <p:cNvPr id="151" name="Google Shape;151;p5"/>
            <p:cNvGrpSpPr/>
            <p:nvPr/>
          </p:nvGrpSpPr>
          <p:grpSpPr>
            <a:xfrm>
              <a:off x="7908324" y="2632874"/>
              <a:ext cx="1131504" cy="250381"/>
              <a:chOff x="7908324" y="2632874"/>
              <a:chExt cx="1131504" cy="250381"/>
            </a:xfrm>
          </p:grpSpPr>
          <p:sp>
            <p:nvSpPr>
              <p:cNvPr id="152" name="Google Shape;152;p5"/>
              <p:cNvSpPr/>
              <p:nvPr/>
            </p:nvSpPr>
            <p:spPr>
              <a:xfrm>
                <a:off x="7908324" y="2632874"/>
                <a:ext cx="1131504" cy="250381"/>
              </a:xfrm>
              <a:prstGeom prst="rightArrow">
                <a:avLst>
                  <a:gd fmla="val 50000" name="adj1"/>
                  <a:gd fmla="val 50000" name="adj2"/>
                </a:avLst>
              </a:prstGeom>
              <a:solidFill>
                <a:schemeClr val="accent1"/>
              </a:solidFill>
              <a:ln cap="flat" cmpd="sng" w="9525">
                <a:solidFill>
                  <a:srgbClr val="6B48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3" name="Google Shape;153;p5"/>
              <p:cNvSpPr txBox="1"/>
              <p:nvPr/>
            </p:nvSpPr>
            <p:spPr>
              <a:xfrm>
                <a:off x="8319374" y="2632874"/>
                <a:ext cx="498855"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000" u="none" cap="none" strike="noStrike">
                    <a:solidFill>
                      <a:srgbClr val="000000"/>
                    </a:solidFill>
                    <a:latin typeface="Arial"/>
                    <a:ea typeface="Arial"/>
                    <a:cs typeface="Arial"/>
                    <a:sym typeface="Arial"/>
                  </a:rPr>
                  <a:t>HWO</a:t>
                </a:r>
                <a:endParaRPr/>
              </a:p>
            </p:txBody>
          </p:sp>
        </p:grpSp>
        <p:pic>
          <p:nvPicPr>
            <p:cNvPr id="154" name="Google Shape;154;p5"/>
            <p:cNvPicPr preferRelativeResize="0"/>
            <p:nvPr/>
          </p:nvPicPr>
          <p:blipFill rotWithShape="1">
            <a:blip r:embed="rId6">
              <a:alphaModFix/>
            </a:blip>
            <a:srcRect b="0" l="0" r="0" t="0"/>
            <a:stretch/>
          </p:blipFill>
          <p:spPr>
            <a:xfrm>
              <a:off x="7639052" y="2527157"/>
              <a:ext cx="792592" cy="445834"/>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6"/>
          <p:cNvSpPr txBox="1"/>
          <p:nvPr>
            <p:ph type="title"/>
          </p:nvPr>
        </p:nvSpPr>
        <p:spPr>
          <a:xfrm>
            <a:off x="311700" y="445031"/>
            <a:ext cx="8520600" cy="478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rgbClr val="3B9EEC"/>
              </a:buClr>
              <a:buSzPct val="148148"/>
              <a:buFont typeface="Alegreya Sans SC"/>
              <a:buNone/>
            </a:pPr>
            <a:r>
              <a:rPr lang="it-IT"/>
              <a:t>MAVIS CONSORTIUM</a:t>
            </a:r>
            <a:endParaRPr/>
          </a:p>
        </p:txBody>
      </p:sp>
      <p:sp>
        <p:nvSpPr>
          <p:cNvPr id="160" name="Google Shape;160;p6"/>
          <p:cNvSpPr txBox="1"/>
          <p:nvPr>
            <p:ph idx="1" type="body"/>
          </p:nvPr>
        </p:nvSpPr>
        <p:spPr>
          <a:xfrm>
            <a:off x="292600" y="970163"/>
            <a:ext cx="8520600" cy="3692925"/>
          </a:xfrm>
          <a:prstGeom prst="rect">
            <a:avLst/>
          </a:prstGeom>
          <a:noFill/>
          <a:ln>
            <a:noFill/>
          </a:ln>
        </p:spPr>
        <p:txBody>
          <a:bodyPr anchorCtr="0" anchor="t" bIns="91425" lIns="57150" spcFirstLastPara="1" rIns="91425" wrap="square" tIns="91425">
            <a:noAutofit/>
          </a:bodyPr>
          <a:lstStyle/>
          <a:p>
            <a:pPr indent="-257175" lvl="0" marL="342900" rtl="0" algn="l">
              <a:lnSpc>
                <a:spcPct val="114000"/>
              </a:lnSpc>
              <a:spcBef>
                <a:spcPts val="0"/>
              </a:spcBef>
              <a:spcAft>
                <a:spcPts val="0"/>
              </a:spcAft>
              <a:buSzPts val="1800"/>
              <a:buFont typeface="Calibri"/>
              <a:buChar char="●"/>
            </a:pPr>
            <a:r>
              <a:rPr lang="it-IT"/>
              <a:t>Mavis overview</a:t>
            </a:r>
            <a:endParaRPr/>
          </a:p>
        </p:txBody>
      </p:sp>
      <p:sp>
        <p:nvSpPr>
          <p:cNvPr id="161" name="Google Shape;161;p6"/>
          <p:cNvSpPr txBox="1"/>
          <p:nvPr>
            <p:ph idx="2" type="subTitle"/>
          </p:nvPr>
        </p:nvSpPr>
        <p:spPr>
          <a:xfrm>
            <a:off x="292600" y="-58854"/>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Project Structure</a:t>
            </a:r>
            <a:endParaRPr/>
          </a:p>
        </p:txBody>
      </p:sp>
      <p:pic>
        <p:nvPicPr>
          <p:cNvPr id="162" name="Google Shape;162;p6"/>
          <p:cNvPicPr preferRelativeResize="0"/>
          <p:nvPr/>
        </p:nvPicPr>
        <p:blipFill rotWithShape="1">
          <a:blip r:embed="rId3">
            <a:alphaModFix/>
          </a:blip>
          <a:srcRect b="8187" l="0" r="40162" t="0"/>
          <a:stretch/>
        </p:blipFill>
        <p:spPr>
          <a:xfrm>
            <a:off x="221492" y="828096"/>
            <a:ext cx="4550046" cy="3962114"/>
          </a:xfrm>
          <a:prstGeom prst="rect">
            <a:avLst/>
          </a:prstGeom>
          <a:noFill/>
          <a:ln>
            <a:noFill/>
          </a:ln>
        </p:spPr>
      </p:pic>
      <p:pic>
        <p:nvPicPr>
          <p:cNvPr id="163" name="Google Shape;163;p6"/>
          <p:cNvPicPr preferRelativeResize="0"/>
          <p:nvPr/>
        </p:nvPicPr>
        <p:blipFill rotWithShape="1">
          <a:blip r:embed="rId3">
            <a:alphaModFix/>
          </a:blip>
          <a:srcRect b="0" l="54260" r="0" t="0"/>
          <a:stretch/>
        </p:blipFill>
        <p:spPr>
          <a:xfrm>
            <a:off x="4345868" y="828096"/>
            <a:ext cx="3478052" cy="4315405"/>
          </a:xfrm>
          <a:prstGeom prst="rect">
            <a:avLst/>
          </a:prstGeom>
          <a:noFill/>
          <a:ln>
            <a:noFill/>
          </a:ln>
        </p:spPr>
      </p:pic>
      <p:sp>
        <p:nvSpPr>
          <p:cNvPr id="164" name="Google Shape;164;p6"/>
          <p:cNvSpPr/>
          <p:nvPr/>
        </p:nvSpPr>
        <p:spPr>
          <a:xfrm>
            <a:off x="4771538" y="1325106"/>
            <a:ext cx="2493293" cy="66255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pic>
        <p:nvPicPr>
          <p:cNvPr id="165" name="Google Shape;165;p6"/>
          <p:cNvPicPr preferRelativeResize="0"/>
          <p:nvPr/>
        </p:nvPicPr>
        <p:blipFill rotWithShape="1">
          <a:blip r:embed="rId4">
            <a:alphaModFix/>
          </a:blip>
          <a:srcRect b="0" l="0" r="0" t="0"/>
          <a:stretch/>
        </p:blipFill>
        <p:spPr>
          <a:xfrm>
            <a:off x="6923493" y="2365974"/>
            <a:ext cx="682675" cy="205776"/>
          </a:xfrm>
          <a:prstGeom prst="rect">
            <a:avLst/>
          </a:prstGeom>
          <a:noFill/>
          <a:ln>
            <a:noFill/>
          </a:ln>
        </p:spPr>
      </p:pic>
      <p:pic>
        <p:nvPicPr>
          <p:cNvPr id="166" name="Google Shape;166;p6"/>
          <p:cNvPicPr preferRelativeResize="0"/>
          <p:nvPr/>
        </p:nvPicPr>
        <p:blipFill rotWithShape="1">
          <a:blip r:embed="rId5">
            <a:alphaModFix/>
          </a:blip>
          <a:srcRect b="0" l="0" r="0" t="0"/>
          <a:stretch/>
        </p:blipFill>
        <p:spPr>
          <a:xfrm>
            <a:off x="5791200" y="3447298"/>
            <a:ext cx="755049" cy="327533"/>
          </a:xfrm>
          <a:prstGeom prst="rect">
            <a:avLst/>
          </a:prstGeom>
          <a:noFill/>
          <a:ln>
            <a:noFill/>
          </a:ln>
        </p:spPr>
      </p:pic>
      <p:pic>
        <p:nvPicPr>
          <p:cNvPr id="167" name="Google Shape;167;p6"/>
          <p:cNvPicPr preferRelativeResize="0"/>
          <p:nvPr/>
        </p:nvPicPr>
        <p:blipFill rotWithShape="1">
          <a:blip r:embed="rId6">
            <a:alphaModFix/>
          </a:blip>
          <a:srcRect b="0" l="0" r="0" t="0"/>
          <a:stretch/>
        </p:blipFill>
        <p:spPr>
          <a:xfrm>
            <a:off x="525315" y="2709122"/>
            <a:ext cx="623953" cy="200061"/>
          </a:xfrm>
          <a:prstGeom prst="rect">
            <a:avLst/>
          </a:prstGeom>
          <a:noFill/>
          <a:ln>
            <a:noFill/>
          </a:ln>
        </p:spPr>
      </p:pic>
      <p:pic>
        <p:nvPicPr>
          <p:cNvPr id="168" name="Google Shape;168;p6"/>
          <p:cNvPicPr preferRelativeResize="0"/>
          <p:nvPr/>
        </p:nvPicPr>
        <p:blipFill rotWithShape="1">
          <a:blip r:embed="rId7">
            <a:alphaModFix/>
          </a:blip>
          <a:srcRect b="0" l="0" r="0" t="0"/>
          <a:stretch/>
        </p:blipFill>
        <p:spPr>
          <a:xfrm>
            <a:off x="2346969" y="1040823"/>
            <a:ext cx="217731" cy="284283"/>
          </a:xfrm>
          <a:prstGeom prst="rect">
            <a:avLst/>
          </a:prstGeom>
          <a:noFill/>
          <a:ln>
            <a:noFill/>
          </a:ln>
        </p:spPr>
      </p:pic>
      <p:pic>
        <p:nvPicPr>
          <p:cNvPr descr="logo_circolare_oa_arcetri.fw.png" id="169" name="Google Shape;169;p6"/>
          <p:cNvPicPr preferRelativeResize="0"/>
          <p:nvPr/>
        </p:nvPicPr>
        <p:blipFill rotWithShape="1">
          <a:blip r:embed="rId8">
            <a:alphaModFix/>
          </a:blip>
          <a:srcRect b="0" l="0" r="0" t="0"/>
          <a:stretch/>
        </p:blipFill>
        <p:spPr>
          <a:xfrm>
            <a:off x="1759475" y="2365974"/>
            <a:ext cx="843066" cy="843066"/>
          </a:xfrm>
          <a:prstGeom prst="rect">
            <a:avLst/>
          </a:prstGeom>
          <a:noFill/>
          <a:ln>
            <a:noFill/>
          </a:ln>
        </p:spPr>
      </p:pic>
      <p:sp>
        <p:nvSpPr>
          <p:cNvPr id="170" name="Google Shape;170;p6"/>
          <p:cNvSpPr txBox="1"/>
          <p:nvPr/>
        </p:nvSpPr>
        <p:spPr>
          <a:xfrm>
            <a:off x="5304347" y="684431"/>
            <a:ext cx="1619146" cy="630942"/>
          </a:xfrm>
          <a:prstGeom prst="rect">
            <a:avLst/>
          </a:prstGeom>
          <a:noFill/>
          <a:ln>
            <a:noFill/>
          </a:ln>
        </p:spPr>
        <p:txBody>
          <a:bodyPr anchorCtr="0" anchor="ctr" bIns="38100" lIns="38100" spcFirstLastPara="1" rIns="38100" wrap="square" tIns="38100">
            <a:spAutoFit/>
          </a:bodyPr>
          <a:lstStyle/>
          <a:p>
            <a:pPr indent="0" lvl="0" marL="0" marR="0" rtl="0" algn="l">
              <a:lnSpc>
                <a:spcPct val="100000"/>
              </a:lnSpc>
              <a:spcBef>
                <a:spcPts val="0"/>
              </a:spcBef>
              <a:spcAft>
                <a:spcPts val="0"/>
              </a:spcAft>
              <a:buNone/>
            </a:pPr>
            <a:r>
              <a:rPr b="0" i="0" lang="it-IT" sz="1800" u="none" cap="none" strike="noStrike">
                <a:solidFill>
                  <a:srgbClr val="C00000"/>
                </a:solidFill>
                <a:latin typeface="Avenir"/>
                <a:ea typeface="Avenir"/>
                <a:cs typeface="Avenir"/>
                <a:sym typeface="Avenir"/>
              </a:rPr>
              <a:t>PI: F. Rigaut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it-IT" sz="1800" u="none" cap="none" strike="noStrike">
                <a:solidFill>
                  <a:srgbClr val="C00000"/>
                </a:solidFill>
                <a:latin typeface="Avenir"/>
                <a:ea typeface="Avenir"/>
                <a:cs typeface="Avenir"/>
                <a:sym typeface="Avenir"/>
              </a:rPr>
              <a:t>(Astralis)</a:t>
            </a:r>
            <a:endParaRPr b="0" i="0" sz="1800" u="none" cap="none" strike="noStrike">
              <a:solidFill>
                <a:srgbClr val="000000"/>
              </a:solidFill>
              <a:latin typeface="Arial"/>
              <a:ea typeface="Arial"/>
              <a:cs typeface="Arial"/>
              <a:sym typeface="Arial"/>
            </a:endParaRPr>
          </a:p>
        </p:txBody>
      </p:sp>
      <p:pic>
        <p:nvPicPr>
          <p:cNvPr id="171" name="Google Shape;171;p6"/>
          <p:cNvPicPr preferRelativeResize="0"/>
          <p:nvPr/>
        </p:nvPicPr>
        <p:blipFill rotWithShape="1">
          <a:blip r:embed="rId9">
            <a:alphaModFix/>
          </a:blip>
          <a:srcRect b="0" l="0" r="0" t="0"/>
          <a:stretch/>
        </p:blipFill>
        <p:spPr>
          <a:xfrm>
            <a:off x="7264832" y="489764"/>
            <a:ext cx="840584" cy="901877"/>
          </a:xfrm>
          <a:prstGeom prst="rect">
            <a:avLst/>
          </a:prstGeom>
          <a:noFill/>
          <a:ln>
            <a:noFill/>
          </a:ln>
        </p:spPr>
      </p:pic>
      <p:sp>
        <p:nvSpPr>
          <p:cNvPr id="172" name="Google Shape;172;p6"/>
          <p:cNvSpPr txBox="1"/>
          <p:nvPr/>
        </p:nvSpPr>
        <p:spPr>
          <a:xfrm>
            <a:off x="4476750" y="1437973"/>
            <a:ext cx="4407558" cy="58734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it-IT" sz="1400" u="none" cap="none" strike="noStrike">
                <a:solidFill>
                  <a:srgbClr val="000000"/>
                </a:solidFill>
                <a:latin typeface="Helvetica Neue"/>
                <a:ea typeface="Helvetica Neue"/>
                <a:cs typeface="Helvetica Neue"/>
                <a:sym typeface="Helvetica Neue"/>
              </a:rPr>
              <a:t>First Australia-led ESO-VLT facility instrument</a:t>
            </a:r>
            <a:endParaRPr/>
          </a:p>
          <a:p>
            <a:pPr indent="0" lvl="0" marL="0" marR="0" rtl="0" algn="ctr">
              <a:lnSpc>
                <a:spcPct val="100000"/>
              </a:lnSpc>
              <a:spcBef>
                <a:spcPts val="450"/>
              </a:spcBef>
              <a:spcAft>
                <a:spcPts val="0"/>
              </a:spcAft>
              <a:buNone/>
            </a:pPr>
            <a:r>
              <a:rPr b="0" i="0" lang="it-IT" sz="1400" u="none" cap="none" strike="noStrike">
                <a:solidFill>
                  <a:srgbClr val="000000"/>
                </a:solidFill>
                <a:latin typeface="Helvetica Neue"/>
                <a:ea typeface="Helvetica Neue"/>
                <a:cs typeface="Helvetica Neue"/>
                <a:sym typeface="Helvetica Neue"/>
              </a:rPr>
              <a:t>Workload split currently ~50-50 Astralis/INAF</a:t>
            </a:r>
            <a:endParaRPr b="0" i="0" sz="1400" u="none" cap="none" strike="noStrike">
              <a:solidFill>
                <a:srgbClr val="000000"/>
              </a:solidFill>
              <a:latin typeface="Arial"/>
              <a:ea typeface="Arial"/>
              <a:cs typeface="Arial"/>
              <a:sym typeface="Arial"/>
            </a:endParaRPr>
          </a:p>
        </p:txBody>
      </p:sp>
      <p:pic>
        <p:nvPicPr>
          <p:cNvPr id="173" name="Google Shape;173;p6"/>
          <p:cNvPicPr preferRelativeResize="0"/>
          <p:nvPr/>
        </p:nvPicPr>
        <p:blipFill rotWithShape="1">
          <a:blip r:embed="rId10">
            <a:alphaModFix/>
          </a:blip>
          <a:srcRect b="0" l="0" r="0" t="0"/>
          <a:stretch/>
        </p:blipFill>
        <p:spPr>
          <a:xfrm>
            <a:off x="5827345" y="2522648"/>
            <a:ext cx="899572" cy="38653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7"/>
          <p:cNvSpPr txBox="1"/>
          <p:nvPr>
            <p:ph type="title"/>
          </p:nvPr>
        </p:nvSpPr>
        <p:spPr>
          <a:xfrm>
            <a:off x="311700" y="445031"/>
            <a:ext cx="8520600" cy="478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rgbClr val="3B9EEC"/>
              </a:buClr>
              <a:buSzPct val="148148"/>
              <a:buFont typeface="Alegreya Sans SC"/>
              <a:buNone/>
            </a:pPr>
            <a:r>
              <a:rPr lang="it-IT"/>
              <a:t>MAVIS CONSORTIUM</a:t>
            </a:r>
            <a:endParaRPr/>
          </a:p>
        </p:txBody>
      </p:sp>
      <p:sp>
        <p:nvSpPr>
          <p:cNvPr id="179" name="Google Shape;179;p7"/>
          <p:cNvSpPr txBox="1"/>
          <p:nvPr>
            <p:ph idx="2" type="subTitle"/>
          </p:nvPr>
        </p:nvSpPr>
        <p:spPr>
          <a:xfrm>
            <a:off x="292600" y="-60006"/>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Project Structure</a:t>
            </a:r>
            <a:endParaRPr/>
          </a:p>
          <a:p>
            <a:pPr indent="-342900" lvl="0" marL="457200" rtl="0" algn="l">
              <a:lnSpc>
                <a:spcPct val="115000"/>
              </a:lnSpc>
              <a:spcBef>
                <a:spcPts val="0"/>
              </a:spcBef>
              <a:spcAft>
                <a:spcPts val="0"/>
              </a:spcAft>
              <a:buSzPts val="1800"/>
              <a:buNone/>
            </a:pPr>
            <a:r>
              <a:t/>
            </a:r>
            <a:endParaRPr/>
          </a:p>
        </p:txBody>
      </p:sp>
      <p:pic>
        <p:nvPicPr>
          <p:cNvPr descr="Google Maps desktop now shows the world as a spinnable globe" id="180" name="Google Shape;180;p7"/>
          <p:cNvPicPr preferRelativeResize="0"/>
          <p:nvPr/>
        </p:nvPicPr>
        <p:blipFill rotWithShape="1">
          <a:blip r:embed="rId3">
            <a:alphaModFix/>
          </a:blip>
          <a:srcRect b="0" l="0" r="0" t="0"/>
          <a:stretch/>
        </p:blipFill>
        <p:spPr>
          <a:xfrm>
            <a:off x="488191" y="932423"/>
            <a:ext cx="7620000" cy="3810000"/>
          </a:xfrm>
          <a:prstGeom prst="rect">
            <a:avLst/>
          </a:prstGeom>
          <a:noFill/>
          <a:ln>
            <a:noFill/>
          </a:ln>
        </p:spPr>
      </p:pic>
      <p:sp>
        <p:nvSpPr>
          <p:cNvPr id="181" name="Google Shape;181;p7"/>
          <p:cNvSpPr/>
          <p:nvPr/>
        </p:nvSpPr>
        <p:spPr>
          <a:xfrm>
            <a:off x="4334256" y="1956816"/>
            <a:ext cx="3429000" cy="2109476"/>
          </a:xfrm>
          <a:custGeom>
            <a:rect b="b" l="l" r="r" t="t"/>
            <a:pathLst>
              <a:path extrusionOk="0" h="2743200" w="4572000">
                <a:moveTo>
                  <a:pt x="0" y="0"/>
                </a:moveTo>
                <a:cubicBezTo>
                  <a:pt x="923544" y="185928"/>
                  <a:pt x="1847088" y="371856"/>
                  <a:pt x="2609088" y="829056"/>
                </a:cubicBezTo>
                <a:cubicBezTo>
                  <a:pt x="3371088" y="1286256"/>
                  <a:pt x="3971544" y="2014728"/>
                  <a:pt x="4572000" y="2743200"/>
                </a:cubicBezTo>
              </a:path>
            </a:pathLst>
          </a:custGeom>
          <a:noFill/>
          <a:ln cap="flat" cmpd="sng" w="25400">
            <a:solidFill>
              <a:srgbClr val="BA7C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82" name="Google Shape;182;p7"/>
          <p:cNvSpPr/>
          <p:nvPr/>
        </p:nvSpPr>
        <p:spPr>
          <a:xfrm>
            <a:off x="4334256" y="2008892"/>
            <a:ext cx="3429000" cy="2057400"/>
          </a:xfrm>
          <a:custGeom>
            <a:rect b="b" l="l" r="r" t="t"/>
            <a:pathLst>
              <a:path extrusionOk="0" h="2743200" w="4572000">
                <a:moveTo>
                  <a:pt x="0" y="0"/>
                </a:moveTo>
                <a:cubicBezTo>
                  <a:pt x="923544" y="185928"/>
                  <a:pt x="1847088" y="371856"/>
                  <a:pt x="2609088" y="829056"/>
                </a:cubicBezTo>
                <a:cubicBezTo>
                  <a:pt x="3371088" y="1286256"/>
                  <a:pt x="3971544" y="2014728"/>
                  <a:pt x="4572000" y="2743200"/>
                </a:cubicBezTo>
              </a:path>
            </a:pathLst>
          </a:custGeom>
          <a:noFill/>
          <a:ln cap="flat" cmpd="sng" w="25400">
            <a:solidFill>
              <a:srgbClr val="BA7C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83" name="Google Shape;183;p7"/>
          <p:cNvSpPr/>
          <p:nvPr/>
        </p:nvSpPr>
        <p:spPr>
          <a:xfrm>
            <a:off x="4144252" y="2008892"/>
            <a:ext cx="3619007" cy="2080890"/>
          </a:xfrm>
          <a:custGeom>
            <a:rect b="b" l="l" r="r" t="t"/>
            <a:pathLst>
              <a:path extrusionOk="0" h="2743200" w="4572000">
                <a:moveTo>
                  <a:pt x="0" y="0"/>
                </a:moveTo>
                <a:cubicBezTo>
                  <a:pt x="923544" y="185928"/>
                  <a:pt x="1847088" y="371856"/>
                  <a:pt x="2609088" y="829056"/>
                </a:cubicBezTo>
                <a:cubicBezTo>
                  <a:pt x="3371088" y="1286256"/>
                  <a:pt x="3971544" y="2014728"/>
                  <a:pt x="4572000" y="2743200"/>
                </a:cubicBezTo>
              </a:path>
            </a:pathLst>
          </a:custGeom>
          <a:noFill/>
          <a:ln cap="flat" cmpd="sng" w="25400">
            <a:solidFill>
              <a:srgbClr val="BA7C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sp>
        <p:nvSpPr>
          <p:cNvPr id="184" name="Google Shape;184;p7"/>
          <p:cNvSpPr/>
          <p:nvPr/>
        </p:nvSpPr>
        <p:spPr>
          <a:xfrm>
            <a:off x="4279561" y="1899666"/>
            <a:ext cx="3429000" cy="2109476"/>
          </a:xfrm>
          <a:custGeom>
            <a:rect b="b" l="l" r="r" t="t"/>
            <a:pathLst>
              <a:path extrusionOk="0" h="2743200" w="4572000">
                <a:moveTo>
                  <a:pt x="0" y="0"/>
                </a:moveTo>
                <a:cubicBezTo>
                  <a:pt x="923544" y="185928"/>
                  <a:pt x="1847088" y="371856"/>
                  <a:pt x="2609088" y="829056"/>
                </a:cubicBezTo>
                <a:cubicBezTo>
                  <a:pt x="3371088" y="1286256"/>
                  <a:pt x="3971544" y="2014728"/>
                  <a:pt x="4572000" y="2743200"/>
                </a:cubicBezTo>
              </a:path>
            </a:pathLst>
          </a:custGeom>
          <a:noFill/>
          <a:ln cap="flat" cmpd="sng" w="25400">
            <a:solidFill>
              <a:srgbClr val="BA7C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pic>
        <p:nvPicPr>
          <p:cNvPr id="185" name="Google Shape;185;p7"/>
          <p:cNvPicPr preferRelativeResize="0"/>
          <p:nvPr/>
        </p:nvPicPr>
        <p:blipFill rotWithShape="1">
          <a:blip r:embed="rId4">
            <a:alphaModFix/>
          </a:blip>
          <a:srcRect b="0" l="0" r="40162" t="0"/>
          <a:stretch/>
        </p:blipFill>
        <p:spPr>
          <a:xfrm>
            <a:off x="4094135" y="1872431"/>
            <a:ext cx="300406" cy="284914"/>
          </a:xfrm>
          <a:prstGeom prst="rect">
            <a:avLst/>
          </a:prstGeom>
          <a:noFill/>
          <a:ln>
            <a:noFill/>
          </a:ln>
        </p:spPr>
      </p:pic>
      <p:pic>
        <p:nvPicPr>
          <p:cNvPr id="186" name="Google Shape;186;p7"/>
          <p:cNvPicPr preferRelativeResize="0"/>
          <p:nvPr/>
        </p:nvPicPr>
        <p:blipFill rotWithShape="1">
          <a:blip r:embed="rId4">
            <a:alphaModFix/>
          </a:blip>
          <a:srcRect b="0" l="54260" r="0" t="0"/>
          <a:stretch/>
        </p:blipFill>
        <p:spPr>
          <a:xfrm>
            <a:off x="7740444" y="4009141"/>
            <a:ext cx="157091" cy="194912"/>
          </a:xfrm>
          <a:prstGeom prst="rect">
            <a:avLst/>
          </a:prstGeom>
          <a:noFill/>
          <a:ln>
            <a:noFill/>
          </a:ln>
        </p:spPr>
      </p:pic>
      <p:pic>
        <p:nvPicPr>
          <p:cNvPr id="187" name="Google Shape;187;p7"/>
          <p:cNvPicPr preferRelativeResize="0"/>
          <p:nvPr/>
        </p:nvPicPr>
        <p:blipFill rotWithShape="1">
          <a:blip r:embed="rId5">
            <a:alphaModFix/>
          </a:blip>
          <a:srcRect b="0" l="41110" r="0" t="0"/>
          <a:stretch/>
        </p:blipFill>
        <p:spPr>
          <a:xfrm>
            <a:off x="5984110" y="950321"/>
            <a:ext cx="1118145" cy="949345"/>
          </a:xfrm>
          <a:prstGeom prst="rect">
            <a:avLst/>
          </a:prstGeom>
          <a:noFill/>
          <a:ln>
            <a:noFill/>
          </a:ln>
        </p:spPr>
      </p:pic>
      <p:sp>
        <p:nvSpPr>
          <p:cNvPr id="188" name="Google Shape;188;p7"/>
          <p:cNvSpPr txBox="1"/>
          <p:nvPr/>
        </p:nvSpPr>
        <p:spPr>
          <a:xfrm>
            <a:off x="5884049" y="1893349"/>
            <a:ext cx="1244495" cy="438551"/>
          </a:xfrm>
          <a:prstGeom prst="rect">
            <a:avLst/>
          </a:prstGeom>
          <a:noFill/>
          <a:ln>
            <a:noFill/>
          </a:ln>
        </p:spPr>
        <p:txBody>
          <a:bodyPr anchorCtr="0" anchor="t" bIns="34275" lIns="68550" spcFirstLastPara="1" rIns="68550" wrap="square" tIns="34275">
            <a:spAutoFit/>
          </a:bodyPr>
          <a:lstStyle/>
          <a:p>
            <a:pPr indent="0" lvl="0" marL="0" marR="0" rtl="0" algn="ctr">
              <a:lnSpc>
                <a:spcPct val="100000"/>
              </a:lnSpc>
              <a:spcBef>
                <a:spcPts val="0"/>
              </a:spcBef>
              <a:spcAft>
                <a:spcPts val="0"/>
              </a:spcAft>
              <a:buNone/>
            </a:pPr>
            <a:r>
              <a:rPr b="1" i="0" lang="it-IT" sz="1200" u="none" cap="none" strike="noStrike">
                <a:solidFill>
                  <a:srgbClr val="C00000"/>
                </a:solidFill>
                <a:latin typeface="Arial"/>
                <a:ea typeface="Arial"/>
                <a:cs typeface="Arial"/>
                <a:sym typeface="Arial"/>
              </a:rPr>
              <a:t>~10h time difference!</a:t>
            </a:r>
            <a:endParaRPr b="0" i="0" sz="105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500"/>
                                        <p:tgtEl>
                                          <p:spTgt spid="188"/>
                                        </p:tgtEl>
                                      </p:cBhvr>
                                    </p:animEffect>
                                  </p:childTnLst>
                                </p:cTn>
                              </p:par>
                              <p:par>
                                <p:cTn fill="hold" nodeType="withEffect" presetClass="entr" presetID="10" presetSubtype="0">
                                  <p:stCondLst>
                                    <p:cond delay="0"/>
                                  </p:stCondLst>
                                  <p:childTnLst>
                                    <p:set>
                                      <p:cBhvr>
                                        <p:cTn dur="1" fill="hold">
                                          <p:stCondLst>
                                            <p:cond delay="0"/>
                                          </p:stCondLst>
                                        </p:cTn>
                                        <p:tgtEl>
                                          <p:spTgt spid="187"/>
                                        </p:tgtEl>
                                        <p:attrNameLst>
                                          <p:attrName>style.visibility</p:attrName>
                                        </p:attrNameLst>
                                      </p:cBhvr>
                                      <p:to>
                                        <p:strVal val="visible"/>
                                      </p:to>
                                    </p:set>
                                    <p:animEffect filter="fade" transition="in">
                                      <p:cBhvr>
                                        <p:cTn dur="500"/>
                                        <p:tgtEl>
                                          <p:spTgt spid="1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pic>
        <p:nvPicPr>
          <p:cNvPr id="193" name="Google Shape;193;p8"/>
          <p:cNvPicPr preferRelativeResize="0"/>
          <p:nvPr/>
        </p:nvPicPr>
        <p:blipFill rotWithShape="1">
          <a:blip r:embed="rId3">
            <a:alphaModFix/>
          </a:blip>
          <a:srcRect b="0" l="0" r="0" t="0"/>
          <a:stretch/>
        </p:blipFill>
        <p:spPr>
          <a:xfrm>
            <a:off x="5326129" y="675359"/>
            <a:ext cx="4736063" cy="2411611"/>
          </a:xfrm>
          <a:prstGeom prst="rect">
            <a:avLst/>
          </a:prstGeom>
          <a:noFill/>
          <a:ln>
            <a:noFill/>
          </a:ln>
        </p:spPr>
      </p:pic>
      <p:sp>
        <p:nvSpPr>
          <p:cNvPr id="194" name="Google Shape;194;p8"/>
          <p:cNvSpPr txBox="1"/>
          <p:nvPr>
            <p:ph type="title"/>
          </p:nvPr>
        </p:nvSpPr>
        <p:spPr>
          <a:xfrm>
            <a:off x="360349" y="429943"/>
            <a:ext cx="8520600" cy="47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3B9EEC"/>
              </a:buClr>
              <a:buSzPts val="3000"/>
              <a:buFont typeface="Alegreya Sans SC"/>
              <a:buNone/>
            </a:pPr>
            <a:r>
              <a:rPr lang="it-IT"/>
              <a:t>What is MAVIS</a:t>
            </a:r>
            <a:endParaRPr/>
          </a:p>
        </p:txBody>
      </p:sp>
      <p:sp>
        <p:nvSpPr>
          <p:cNvPr id="195" name="Google Shape;195;p8"/>
          <p:cNvSpPr txBox="1"/>
          <p:nvPr>
            <p:ph idx="2" type="subTitle"/>
          </p:nvPr>
        </p:nvSpPr>
        <p:spPr>
          <a:xfrm>
            <a:off x="242267" y="-40311"/>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MAVIS in one slide</a:t>
            </a:r>
            <a:endParaRPr/>
          </a:p>
        </p:txBody>
      </p:sp>
      <p:sp>
        <p:nvSpPr>
          <p:cNvPr id="196" name="Google Shape;196;p8"/>
          <p:cNvSpPr/>
          <p:nvPr/>
        </p:nvSpPr>
        <p:spPr>
          <a:xfrm>
            <a:off x="2886936" y="3630597"/>
            <a:ext cx="2930546" cy="1194114"/>
          </a:xfrm>
          <a:prstGeom prst="roundRect">
            <a:avLst>
              <a:gd fmla="val 3742" name="adj"/>
            </a:avLst>
          </a:prstGeom>
          <a:noFill/>
          <a:ln cap="flat" cmpd="sng" w="38100">
            <a:solidFill>
              <a:srgbClr val="C2C3C7"/>
            </a:solidFill>
            <a:prstDash val="solid"/>
            <a:miter lim="4000"/>
            <a:headEnd len="sm" w="sm" type="none"/>
            <a:tailEnd len="sm" w="sm" type="none"/>
          </a:ln>
        </p:spPr>
        <p:txBody>
          <a:bodyPr anchorCtr="0" anchor="ctr" bIns="38100" lIns="38100" spcFirstLastPara="1" rIns="38100" wrap="square" tIns="38100">
            <a:noAutofit/>
          </a:bodyPr>
          <a:lstStyle/>
          <a:p>
            <a:pPr indent="0" lvl="0" marL="0" marR="0" rtl="0" algn="l">
              <a:lnSpc>
                <a:spcPct val="80000"/>
              </a:lnSpc>
              <a:spcBef>
                <a:spcPts val="0"/>
              </a:spcBef>
              <a:spcAft>
                <a:spcPts val="0"/>
              </a:spcAft>
              <a:buNone/>
            </a:pPr>
            <a:r>
              <a:t/>
            </a:r>
            <a:endParaRPr b="0" i="0" sz="2100" u="none" cap="none" strike="noStrike">
              <a:solidFill>
                <a:schemeClr val="dk1"/>
              </a:solidFill>
              <a:latin typeface="Calibri"/>
              <a:ea typeface="Calibri"/>
              <a:cs typeface="Calibri"/>
              <a:sym typeface="Calibri"/>
            </a:endParaRPr>
          </a:p>
        </p:txBody>
      </p:sp>
      <p:sp>
        <p:nvSpPr>
          <p:cNvPr id="197" name="Google Shape;197;p8"/>
          <p:cNvSpPr/>
          <p:nvPr/>
        </p:nvSpPr>
        <p:spPr>
          <a:xfrm>
            <a:off x="6069090" y="3142361"/>
            <a:ext cx="2919357" cy="1682350"/>
          </a:xfrm>
          <a:prstGeom prst="roundRect">
            <a:avLst>
              <a:gd fmla="val 3742" name="adj"/>
            </a:avLst>
          </a:prstGeom>
          <a:noFill/>
          <a:ln cap="flat" cmpd="sng" w="38100">
            <a:solidFill>
              <a:srgbClr val="C2C3C7"/>
            </a:solidFill>
            <a:prstDash val="solid"/>
            <a:miter lim="4000"/>
            <a:headEnd len="sm" w="sm" type="none"/>
            <a:tailEnd len="sm" w="sm" type="none"/>
          </a:ln>
        </p:spPr>
        <p:txBody>
          <a:bodyPr anchorCtr="0" anchor="ctr" bIns="38100" lIns="38100" spcFirstLastPara="1" rIns="38100" wrap="square" tIns="38100">
            <a:noAutofit/>
          </a:bodyPr>
          <a:lstStyle/>
          <a:p>
            <a:pPr indent="0" lvl="0" marL="0" marR="0" rtl="0" algn="l">
              <a:lnSpc>
                <a:spcPct val="80000"/>
              </a:lnSpc>
              <a:spcBef>
                <a:spcPts val="0"/>
              </a:spcBef>
              <a:spcAft>
                <a:spcPts val="0"/>
              </a:spcAft>
              <a:buNone/>
            </a:pPr>
            <a:r>
              <a:t/>
            </a:r>
            <a:endParaRPr b="0" i="0" sz="2100" u="none" cap="none" strike="noStrike">
              <a:solidFill>
                <a:schemeClr val="dk1"/>
              </a:solidFill>
              <a:latin typeface="Calibri"/>
              <a:ea typeface="Calibri"/>
              <a:cs typeface="Calibri"/>
              <a:sym typeface="Calibri"/>
            </a:endParaRPr>
          </a:p>
        </p:txBody>
      </p:sp>
      <p:sp>
        <p:nvSpPr>
          <p:cNvPr id="198" name="Google Shape;198;p8"/>
          <p:cNvSpPr txBox="1"/>
          <p:nvPr/>
        </p:nvSpPr>
        <p:spPr>
          <a:xfrm>
            <a:off x="6097036" y="3272009"/>
            <a:ext cx="2973023" cy="1449295"/>
          </a:xfrm>
          <a:prstGeom prst="rect">
            <a:avLst/>
          </a:prstGeom>
          <a:noFill/>
          <a:ln>
            <a:noFill/>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Clr>
                <a:srgbClr val="FBAA43"/>
              </a:buClr>
              <a:buSzPts val="1260"/>
              <a:buFont typeface="Avenir"/>
              <a:buNone/>
            </a:pPr>
            <a:r>
              <a:rPr b="1" i="0" lang="it-IT" spc="0" sz="1200" u="none" cap="none" strike="noStrike">
                <a:solidFill>
                  <a:srgbClr val="CC4125"/>
                </a:solidFill>
                <a:latin typeface="Avenir"/>
                <a:ea typeface="Avenir"/>
                <a:cs typeface="Avenir"/>
                <a:sym typeface="Avenir"/>
              </a:rPr>
              <a:t>IFU Spectrograph</a:t>
            </a:r>
            <a:endParaRPr b="1" i="0" spc="0" sz="1200" u="none" cap="none" strike="noStrike">
              <a:solidFill>
                <a:srgbClr val="A6AAA9"/>
              </a:solidFill>
              <a:latin typeface="Avenir"/>
              <a:ea typeface="Avenir"/>
              <a:cs typeface="Avenir"/>
              <a:sym typeface="Avenir"/>
            </a:endParaRPr>
          </a:p>
          <a:p>
            <a:pPr indent="-171450" lvl="0" marL="171450" marR="0" rtl="0" algn="l">
              <a:lnSpc>
                <a:spcPct val="100000"/>
              </a:lnSpc>
              <a:spcBef>
                <a:spcPts val="30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image slicer IFU</a:t>
            </a:r>
            <a:endParaRPr/>
          </a:p>
          <a:p>
            <a:pPr indent="-171450" lvl="0" marL="171450" marR="0" rtl="0" algn="l">
              <a:lnSpc>
                <a:spcPct val="100000"/>
              </a:lnSpc>
              <a:spcBef>
                <a:spcPts val="30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25 mas and 50 mas spaxels</a:t>
            </a:r>
            <a:endParaRPr b="0" i="0" spc="0" sz="1200" u="none" cap="none" strike="noStrike">
              <a:solidFill>
                <a:schemeClr val="dk2"/>
              </a:solidFill>
              <a:latin typeface="Avenir"/>
              <a:ea typeface="Avenir"/>
              <a:cs typeface="Avenir"/>
              <a:sym typeface="Avenir"/>
            </a:endParaRPr>
          </a:p>
          <a:p>
            <a:pPr indent="-176213" lvl="1" marL="471488"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2.5’’x3.6’’ and 5’’x7.2” FoV</a:t>
            </a:r>
            <a:endParaRPr b="0" i="0" spc="0" sz="1200" u="none" cap="none" strike="noStrike">
              <a:solidFill>
                <a:schemeClr val="dk2"/>
              </a:solidFill>
              <a:latin typeface="Avenir"/>
              <a:ea typeface="Avenir"/>
              <a:cs typeface="Avenir"/>
              <a:sym typeface="Avenir"/>
            </a:endParaRPr>
          </a:p>
          <a:p>
            <a:pPr indent="-171450" lvl="0" marL="171450"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R~5000 and ~12000</a:t>
            </a:r>
            <a:endParaRPr/>
          </a:p>
          <a:p>
            <a:pPr indent="-171450" lvl="0" marL="171450"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𝜆 = 370-950 nm</a:t>
            </a:r>
            <a:endParaRPr/>
          </a:p>
          <a:p>
            <a:pPr indent="-171450" lvl="0" marL="171450"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4 interchangeable VPH gratings</a:t>
            </a:r>
            <a:endParaRPr/>
          </a:p>
        </p:txBody>
      </p:sp>
      <p:sp>
        <p:nvSpPr>
          <p:cNvPr id="199" name="Google Shape;199;p8"/>
          <p:cNvSpPr/>
          <p:nvPr/>
        </p:nvSpPr>
        <p:spPr>
          <a:xfrm>
            <a:off x="2909509" y="635013"/>
            <a:ext cx="2907972" cy="1170851"/>
          </a:xfrm>
          <a:prstGeom prst="roundRect">
            <a:avLst>
              <a:gd fmla="val 3742" name="adj"/>
            </a:avLst>
          </a:prstGeom>
          <a:noFill/>
          <a:ln cap="flat" cmpd="sng" w="38100">
            <a:solidFill>
              <a:srgbClr val="C2C3C7"/>
            </a:solidFill>
            <a:prstDash val="solid"/>
            <a:miter lim="4000"/>
            <a:headEnd len="sm" w="sm" type="none"/>
            <a:tailEnd len="sm" w="sm" type="none"/>
          </a:ln>
        </p:spPr>
        <p:txBody>
          <a:bodyPr anchorCtr="0" anchor="ctr" bIns="38100" lIns="38100" spcFirstLastPara="1" rIns="38100" wrap="square" tIns="38100">
            <a:noAutofit/>
          </a:bodyPr>
          <a:lstStyle/>
          <a:p>
            <a:pPr indent="0" lvl="0" marL="0" marR="0" rtl="0" algn="l">
              <a:lnSpc>
                <a:spcPct val="80000"/>
              </a:lnSpc>
              <a:spcBef>
                <a:spcPts val="0"/>
              </a:spcBef>
              <a:spcAft>
                <a:spcPts val="0"/>
              </a:spcAft>
              <a:buNone/>
            </a:pPr>
            <a:r>
              <a:t/>
            </a:r>
            <a:endParaRPr b="0" i="0" sz="2100" u="none" cap="none" strike="noStrike">
              <a:solidFill>
                <a:schemeClr val="dk1"/>
              </a:solidFill>
              <a:latin typeface="Calibri"/>
              <a:ea typeface="Calibri"/>
              <a:cs typeface="Calibri"/>
              <a:sym typeface="Calibri"/>
            </a:endParaRPr>
          </a:p>
        </p:txBody>
      </p:sp>
      <p:sp>
        <p:nvSpPr>
          <p:cNvPr id="200" name="Google Shape;200;p8"/>
          <p:cNvSpPr txBox="1"/>
          <p:nvPr/>
        </p:nvSpPr>
        <p:spPr>
          <a:xfrm>
            <a:off x="2934466" y="3619253"/>
            <a:ext cx="2690100" cy="1102050"/>
          </a:xfrm>
          <a:prstGeom prst="rect">
            <a:avLst/>
          </a:prstGeom>
          <a:noFill/>
          <a:ln>
            <a:noFill/>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Clr>
                <a:srgbClr val="FBAA43"/>
              </a:buClr>
              <a:buSzPts val="1260"/>
              <a:buFont typeface="Avenir"/>
              <a:buNone/>
            </a:pPr>
            <a:r>
              <a:rPr b="1" i="0" lang="it-IT" spc="0" sz="1200" u="none" cap="none" strike="noStrike">
                <a:solidFill>
                  <a:srgbClr val="CC4125"/>
                </a:solidFill>
                <a:latin typeface="Avenir"/>
                <a:ea typeface="Avenir"/>
                <a:cs typeface="Avenir"/>
                <a:sym typeface="Avenir"/>
              </a:rPr>
              <a:t>Imager</a:t>
            </a:r>
            <a:endParaRPr b="1" i="0" spc="0" sz="1200" u="none" cap="none" strike="noStrike">
              <a:solidFill>
                <a:srgbClr val="CC4125"/>
              </a:solidFill>
              <a:latin typeface="Avenir"/>
              <a:ea typeface="Avenir"/>
              <a:cs typeface="Avenir"/>
              <a:sym typeface="Avenir"/>
            </a:endParaRPr>
          </a:p>
          <a:p>
            <a:pPr indent="-171450" lvl="0" marL="171450"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30”x30” FoV, 7.3 mas pixel</a:t>
            </a:r>
            <a:endParaRPr/>
          </a:p>
          <a:p>
            <a:pPr indent="-171450" lvl="0" marL="171450"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U-z bands (Diffraction limited V-z)</a:t>
            </a:r>
            <a:endParaRPr/>
          </a:p>
          <a:p>
            <a:pPr indent="-171450" lvl="0" marL="171450"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4Kx4K pixels</a:t>
            </a:r>
            <a:endParaRPr b="0" i="0" spc="0" sz="1200" u="none" cap="none" strike="noStrike">
              <a:solidFill>
                <a:schemeClr val="dk2"/>
              </a:solidFill>
              <a:latin typeface="Avenir"/>
              <a:ea typeface="Avenir"/>
              <a:cs typeface="Avenir"/>
              <a:sym typeface="Avenir"/>
            </a:endParaRPr>
          </a:p>
          <a:p>
            <a:pPr indent="-171450" lvl="0" marL="171450"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Wide + narrow band filters</a:t>
            </a:r>
            <a:endParaRPr b="0" i="0" spc="0" sz="1200" u="none" cap="none" strike="noStrike">
              <a:solidFill>
                <a:schemeClr val="dk2"/>
              </a:solidFill>
              <a:latin typeface="Avenir"/>
              <a:ea typeface="Avenir"/>
              <a:cs typeface="Avenir"/>
              <a:sym typeface="Avenir"/>
            </a:endParaRPr>
          </a:p>
          <a:p>
            <a:pPr indent="-171450" lvl="0" marL="171450"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V=29.5 in 1 hr (5 𝜎)</a:t>
            </a:r>
            <a:endParaRPr/>
          </a:p>
        </p:txBody>
      </p:sp>
      <p:sp>
        <p:nvSpPr>
          <p:cNvPr id="201" name="Google Shape;201;p8"/>
          <p:cNvSpPr/>
          <p:nvPr/>
        </p:nvSpPr>
        <p:spPr>
          <a:xfrm>
            <a:off x="2909500" y="2083076"/>
            <a:ext cx="2907981" cy="1190066"/>
          </a:xfrm>
          <a:prstGeom prst="roundRect">
            <a:avLst>
              <a:gd fmla="val 3742" name="adj"/>
            </a:avLst>
          </a:prstGeom>
          <a:noFill/>
          <a:ln cap="flat" cmpd="sng" w="38100">
            <a:solidFill>
              <a:srgbClr val="C2C3C7"/>
            </a:solidFill>
            <a:prstDash val="solid"/>
            <a:miter lim="4000"/>
            <a:headEnd len="sm" w="sm" type="none"/>
            <a:tailEnd len="sm" w="sm" type="none"/>
          </a:ln>
        </p:spPr>
        <p:txBody>
          <a:bodyPr anchorCtr="0" anchor="ctr" bIns="38100" lIns="38100" spcFirstLastPara="1" rIns="38100" wrap="square" tIns="38100">
            <a:noAutofit/>
          </a:bodyPr>
          <a:lstStyle/>
          <a:p>
            <a:pPr indent="0" lvl="0" marL="0" marR="0" rtl="0" algn="l">
              <a:lnSpc>
                <a:spcPct val="80000"/>
              </a:lnSpc>
              <a:spcBef>
                <a:spcPts val="0"/>
              </a:spcBef>
              <a:spcAft>
                <a:spcPts val="0"/>
              </a:spcAft>
              <a:buNone/>
            </a:pPr>
            <a:r>
              <a:t/>
            </a:r>
            <a:endParaRPr b="0" i="0" sz="2100" u="none" cap="none" strike="noStrike">
              <a:solidFill>
                <a:schemeClr val="dk1"/>
              </a:solidFill>
              <a:latin typeface="Calibri"/>
              <a:ea typeface="Calibri"/>
              <a:cs typeface="Calibri"/>
              <a:sym typeface="Calibri"/>
            </a:endParaRPr>
          </a:p>
        </p:txBody>
      </p:sp>
      <p:sp>
        <p:nvSpPr>
          <p:cNvPr id="202" name="Google Shape;202;p8"/>
          <p:cNvSpPr txBox="1"/>
          <p:nvPr/>
        </p:nvSpPr>
        <p:spPr>
          <a:xfrm>
            <a:off x="2941291" y="2041484"/>
            <a:ext cx="2690100" cy="1230525"/>
          </a:xfrm>
          <a:prstGeom prst="rect">
            <a:avLst/>
          </a:prstGeom>
          <a:noFill/>
          <a:ln>
            <a:noFill/>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Clr>
                <a:srgbClr val="FBAA43"/>
              </a:buClr>
              <a:buSzPts val="1260"/>
              <a:buFont typeface="Avenir"/>
              <a:buNone/>
            </a:pPr>
            <a:r>
              <a:rPr b="1" i="0" lang="it-IT" spc="0" sz="1200" u="none" cap="none" strike="noStrike">
                <a:solidFill>
                  <a:srgbClr val="CC4125"/>
                </a:solidFill>
                <a:latin typeface="Avenir"/>
                <a:ea typeface="Avenir"/>
                <a:cs typeface="Avenir"/>
                <a:sym typeface="Avenir"/>
              </a:rPr>
              <a:t>AO Module</a:t>
            </a:r>
            <a:endParaRPr b="1" i="0" spc="0" sz="1200" u="none" cap="none" strike="noStrike">
              <a:solidFill>
                <a:srgbClr val="CC4125"/>
              </a:solidFill>
              <a:latin typeface="Avenir"/>
              <a:ea typeface="Avenir"/>
              <a:cs typeface="Avenir"/>
              <a:sym typeface="Avenir"/>
            </a:endParaRPr>
          </a:p>
          <a:p>
            <a:pPr indent="-171450" lvl="0" marL="171450" marR="0" rtl="0" algn="l">
              <a:lnSpc>
                <a:spcPct val="100000"/>
              </a:lnSpc>
              <a:spcBef>
                <a:spcPts val="300"/>
              </a:spcBef>
              <a:spcAft>
                <a:spcPts val="0"/>
              </a:spcAft>
              <a:buClr>
                <a:srgbClr val="FBAA43"/>
              </a:buClr>
              <a:buSzPts val="1600"/>
              <a:buFont typeface="Avenir"/>
              <a:buChar char="●"/>
            </a:pPr>
            <a:r>
              <a:rPr b="1" i="0" lang="it-IT" spc="0" sz="1200" u="none" cap="none" strike="noStrike">
                <a:solidFill>
                  <a:schemeClr val="dk2"/>
                </a:solidFill>
                <a:latin typeface="Avenir"/>
                <a:ea typeface="Avenir"/>
                <a:cs typeface="Avenir"/>
                <a:sym typeface="Avenir"/>
              </a:rPr>
              <a:t>Visible</a:t>
            </a:r>
            <a:r>
              <a:rPr b="0" i="0" lang="it-IT" spc="0" sz="1200" u="none" cap="none" strike="noStrike">
                <a:solidFill>
                  <a:schemeClr val="dk2"/>
                </a:solidFill>
                <a:latin typeface="Avenir"/>
                <a:ea typeface="Avenir"/>
                <a:cs typeface="Avenir"/>
                <a:sym typeface="Avenir"/>
              </a:rPr>
              <a:t> (VRI, UB goal) </a:t>
            </a:r>
            <a:endParaRPr/>
          </a:p>
          <a:p>
            <a:pPr indent="-171450" lvl="0" marL="171450" marR="0" rtl="0" algn="l">
              <a:lnSpc>
                <a:spcPct val="100000"/>
              </a:lnSpc>
              <a:spcBef>
                <a:spcPts val="0"/>
              </a:spcBef>
              <a:spcAft>
                <a:spcPts val="0"/>
              </a:spcAft>
              <a:buClr>
                <a:srgbClr val="FBAA43"/>
              </a:buClr>
              <a:buSzPts val="1600"/>
              <a:buFont typeface="Avenir"/>
              <a:buChar char="●"/>
            </a:pPr>
            <a:r>
              <a:rPr b="1" i="0" lang="it-IT" spc="0" sz="1200" u="none" cap="none" strike="noStrike">
                <a:solidFill>
                  <a:schemeClr val="dk2"/>
                </a:solidFill>
                <a:latin typeface="Avenir"/>
                <a:ea typeface="Avenir"/>
                <a:cs typeface="Avenir"/>
                <a:sym typeface="Avenir"/>
              </a:rPr>
              <a:t>30”x30”</a:t>
            </a:r>
            <a:r>
              <a:rPr b="0" i="0" lang="it-IT" spc="0" sz="1200" u="none" cap="none" strike="noStrike">
                <a:solidFill>
                  <a:schemeClr val="dk2"/>
                </a:solidFill>
                <a:latin typeface="Avenir"/>
                <a:ea typeface="Avenir"/>
                <a:cs typeface="Avenir"/>
                <a:sym typeface="Avenir"/>
              </a:rPr>
              <a:t> field of view corrected</a:t>
            </a:r>
            <a:endParaRPr b="0" i="0" spc="0" sz="1200" u="none" cap="none" strike="noStrike">
              <a:solidFill>
                <a:schemeClr val="dk2"/>
              </a:solidFill>
              <a:latin typeface="Avenir"/>
              <a:ea typeface="Avenir"/>
              <a:cs typeface="Avenir"/>
              <a:sym typeface="Avenir"/>
            </a:endParaRPr>
          </a:p>
          <a:p>
            <a:pPr indent="-171450" lvl="0" marL="171450"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FWHM ≈ </a:t>
            </a:r>
            <a:r>
              <a:rPr b="1" i="0" lang="it-IT" spc="0" sz="1200" u="none" cap="none" strike="noStrike">
                <a:solidFill>
                  <a:schemeClr val="dk2"/>
                </a:solidFill>
                <a:latin typeface="Avenir"/>
                <a:ea typeface="Avenir"/>
                <a:cs typeface="Avenir"/>
                <a:sym typeface="Avenir"/>
              </a:rPr>
              <a:t>18mas</a:t>
            </a:r>
            <a:r>
              <a:rPr b="0" i="0" lang="it-IT" spc="0" sz="1200" u="none" cap="none" strike="noStrike">
                <a:solidFill>
                  <a:schemeClr val="dk2"/>
                </a:solidFill>
                <a:latin typeface="Avenir"/>
                <a:ea typeface="Avenir"/>
                <a:cs typeface="Avenir"/>
                <a:sym typeface="Avenir"/>
              </a:rPr>
              <a:t> (V band)</a:t>
            </a:r>
            <a:endParaRPr/>
          </a:p>
          <a:p>
            <a:pPr indent="-171450" lvl="0" marL="171450"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Strehl ratio ≈ </a:t>
            </a:r>
            <a:r>
              <a:rPr b="1" i="0" lang="it-IT" spc="0" sz="1200" u="none" cap="none" strike="noStrike">
                <a:solidFill>
                  <a:schemeClr val="dk2"/>
                </a:solidFill>
                <a:latin typeface="Avenir"/>
                <a:ea typeface="Avenir"/>
                <a:cs typeface="Avenir"/>
                <a:sym typeface="Avenir"/>
              </a:rPr>
              <a:t>15%</a:t>
            </a:r>
            <a:r>
              <a:rPr b="0" i="0" lang="it-IT" spc="0" sz="1200" u="none" cap="none" strike="noStrike">
                <a:solidFill>
                  <a:schemeClr val="dk2"/>
                </a:solidFill>
                <a:latin typeface="Avenir"/>
                <a:ea typeface="Avenir"/>
                <a:cs typeface="Avenir"/>
                <a:sym typeface="Avenir"/>
              </a:rPr>
              <a:t> (V band)</a:t>
            </a:r>
            <a:endParaRPr/>
          </a:p>
          <a:p>
            <a:pPr indent="-171450" lvl="0" marL="171450"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Sky coverage ≈ </a:t>
            </a:r>
            <a:r>
              <a:rPr b="1" i="0" lang="it-IT" spc="0" sz="1200" u="none" cap="none" strike="noStrike">
                <a:solidFill>
                  <a:schemeClr val="dk2"/>
                </a:solidFill>
                <a:latin typeface="Avenir"/>
                <a:ea typeface="Avenir"/>
                <a:cs typeface="Avenir"/>
                <a:sym typeface="Avenir"/>
              </a:rPr>
              <a:t>50%</a:t>
            </a:r>
            <a:r>
              <a:rPr b="0" i="0" lang="it-IT" spc="0" sz="1200" u="none" cap="none" strike="noStrike">
                <a:solidFill>
                  <a:schemeClr val="dk2"/>
                </a:solidFill>
                <a:latin typeface="Avenir"/>
                <a:ea typeface="Avenir"/>
                <a:cs typeface="Avenir"/>
                <a:sym typeface="Avenir"/>
              </a:rPr>
              <a:t> @ Gal. pole</a:t>
            </a:r>
            <a:endParaRPr/>
          </a:p>
        </p:txBody>
      </p:sp>
      <p:sp>
        <p:nvSpPr>
          <p:cNvPr id="203" name="Google Shape;203;p8"/>
          <p:cNvSpPr txBox="1"/>
          <p:nvPr/>
        </p:nvSpPr>
        <p:spPr>
          <a:xfrm>
            <a:off x="2941292" y="649219"/>
            <a:ext cx="2876190" cy="814050"/>
          </a:xfrm>
          <a:prstGeom prst="rect">
            <a:avLst/>
          </a:prstGeom>
          <a:noFill/>
          <a:ln>
            <a:noFill/>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Clr>
                <a:srgbClr val="FBAA43"/>
              </a:buClr>
              <a:buSzPts val="1260"/>
              <a:buFont typeface="Avenir"/>
              <a:buNone/>
            </a:pPr>
            <a:r>
              <a:rPr b="1" i="0" lang="it-IT" spc="0" sz="1200" u="none" cap="none" strike="noStrike">
                <a:solidFill>
                  <a:srgbClr val="CC4125"/>
                </a:solidFill>
                <a:latin typeface="Avenir"/>
                <a:ea typeface="Avenir"/>
                <a:cs typeface="Avenir"/>
                <a:sym typeface="Avenir"/>
              </a:rPr>
              <a:t>Uses VTL UT4 AO Facility</a:t>
            </a:r>
            <a:endParaRPr b="1" i="0" spc="0" sz="1200" u="none" cap="none" strike="noStrike">
              <a:solidFill>
                <a:srgbClr val="CC4125"/>
              </a:solidFill>
              <a:latin typeface="Avenir"/>
              <a:ea typeface="Avenir"/>
              <a:cs typeface="Avenir"/>
              <a:sym typeface="Avenir"/>
            </a:endParaRPr>
          </a:p>
          <a:p>
            <a:pPr indent="-171450" lvl="0" marL="171450" marR="0" rtl="0" algn="l">
              <a:lnSpc>
                <a:spcPct val="100000"/>
              </a:lnSpc>
              <a:spcBef>
                <a:spcPts val="30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Existing deformable secondary (+2 post-focal DMs)</a:t>
            </a:r>
            <a:endParaRPr/>
          </a:p>
          <a:p>
            <a:pPr indent="-171450" lvl="0" marL="171450"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4x2 existing laser guide star facility</a:t>
            </a:r>
            <a:endParaRPr/>
          </a:p>
          <a:p>
            <a:pPr indent="-171450" lvl="0" marL="171450" marR="0" rtl="0" algn="l">
              <a:lnSpc>
                <a:spcPct val="100000"/>
              </a:lnSpc>
              <a:spcBef>
                <a:spcPts val="0"/>
              </a:spcBef>
              <a:spcAft>
                <a:spcPts val="0"/>
              </a:spcAft>
              <a:buClr>
                <a:srgbClr val="FBAA43"/>
              </a:buClr>
              <a:buSzPts val="1600"/>
              <a:buFont typeface="Avenir"/>
              <a:buChar char="●"/>
            </a:pPr>
            <a:r>
              <a:rPr b="0" i="0" lang="it-IT" spc="0" sz="1200" u="none" cap="none" strike="noStrike">
                <a:solidFill>
                  <a:schemeClr val="dk2"/>
                </a:solidFill>
                <a:latin typeface="Avenir"/>
                <a:ea typeface="Avenir"/>
                <a:cs typeface="Avenir"/>
                <a:sym typeface="Avenir"/>
              </a:rPr>
              <a:t>3 Near-IR NGS Wavefront Sensors</a:t>
            </a:r>
            <a:endParaRPr b="0" i="0" spc="0" sz="1200" u="none" cap="none" strike="noStrike">
              <a:solidFill>
                <a:schemeClr val="dk2"/>
              </a:solidFill>
              <a:latin typeface="Avenir"/>
              <a:ea typeface="Avenir"/>
              <a:cs typeface="Avenir"/>
              <a:sym typeface="Avenir"/>
            </a:endParaRPr>
          </a:p>
          <a:p>
            <a:pPr indent="0" lvl="0" marL="0" marR="0" rtl="0" algn="l">
              <a:lnSpc>
                <a:spcPct val="100000"/>
              </a:lnSpc>
              <a:spcBef>
                <a:spcPts val="0"/>
              </a:spcBef>
              <a:spcAft>
                <a:spcPts val="0"/>
              </a:spcAft>
              <a:buClr>
                <a:srgbClr val="FBAA43"/>
              </a:buClr>
              <a:buSzPts val="1600"/>
              <a:buFont typeface="Avenir"/>
              <a:buNone/>
            </a:pPr>
            <a:r>
              <a:t/>
            </a:r>
            <a:endParaRPr b="0" i="0" spc="0" sz="1200" u="none" cap="none" strike="noStrike">
              <a:solidFill>
                <a:schemeClr val="dk2"/>
              </a:solidFill>
              <a:latin typeface="Avenir"/>
              <a:ea typeface="Avenir"/>
              <a:cs typeface="Avenir"/>
              <a:sym typeface="Avenir"/>
            </a:endParaRPr>
          </a:p>
        </p:txBody>
      </p:sp>
      <p:cxnSp>
        <p:nvCxnSpPr>
          <p:cNvPr id="204" name="Google Shape;204;p8"/>
          <p:cNvCxnSpPr/>
          <p:nvPr/>
        </p:nvCxnSpPr>
        <p:spPr>
          <a:xfrm>
            <a:off x="4279516" y="1809380"/>
            <a:ext cx="0" cy="295020"/>
          </a:xfrm>
          <a:prstGeom prst="straightConnector1">
            <a:avLst/>
          </a:prstGeom>
          <a:noFill/>
          <a:ln cap="flat" cmpd="sng" w="28575">
            <a:solidFill>
              <a:schemeClr val="dk2"/>
            </a:solidFill>
            <a:prstDash val="solid"/>
            <a:round/>
            <a:headEnd len="sm" w="sm" type="none"/>
            <a:tailEnd len="med" w="med" type="triangle"/>
          </a:ln>
        </p:spPr>
      </p:cxnSp>
      <p:cxnSp>
        <p:nvCxnSpPr>
          <p:cNvPr id="205" name="Google Shape;205;p8"/>
          <p:cNvCxnSpPr/>
          <p:nvPr/>
        </p:nvCxnSpPr>
        <p:spPr>
          <a:xfrm>
            <a:off x="4279516" y="3272009"/>
            <a:ext cx="0" cy="363770"/>
          </a:xfrm>
          <a:prstGeom prst="straightConnector1">
            <a:avLst/>
          </a:prstGeom>
          <a:noFill/>
          <a:ln cap="flat" cmpd="sng" w="28575">
            <a:solidFill>
              <a:schemeClr val="dk2"/>
            </a:solidFill>
            <a:prstDash val="solid"/>
            <a:round/>
            <a:headEnd len="sm" w="sm" type="none"/>
            <a:tailEnd len="med" w="med" type="triangle"/>
          </a:ln>
        </p:spPr>
      </p:cxnSp>
      <p:cxnSp>
        <p:nvCxnSpPr>
          <p:cNvPr id="206" name="Google Shape;206;p8"/>
          <p:cNvCxnSpPr/>
          <p:nvPr/>
        </p:nvCxnSpPr>
        <p:spPr>
          <a:xfrm>
            <a:off x="4286341" y="3458585"/>
            <a:ext cx="1782750" cy="0"/>
          </a:xfrm>
          <a:prstGeom prst="straightConnector1">
            <a:avLst/>
          </a:prstGeom>
          <a:noFill/>
          <a:ln cap="flat" cmpd="sng" w="28575">
            <a:solidFill>
              <a:schemeClr val="dk2"/>
            </a:solidFill>
            <a:prstDash val="solid"/>
            <a:round/>
            <a:headEnd len="sm" w="sm" type="none"/>
            <a:tailEnd len="med" w="med" type="triangle"/>
          </a:ln>
        </p:spPr>
      </p:cxnSp>
      <p:sp>
        <p:nvSpPr>
          <p:cNvPr id="207" name="Google Shape;207;p8"/>
          <p:cNvSpPr txBox="1"/>
          <p:nvPr/>
        </p:nvSpPr>
        <p:spPr>
          <a:xfrm>
            <a:off x="792245" y="1376188"/>
            <a:ext cx="1424501" cy="649395"/>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rPr b="0" i="0" lang="it-IT" sz="3300" u="none" cap="none" strike="noStrike">
                <a:solidFill>
                  <a:srgbClr val="595959"/>
                </a:solidFill>
                <a:latin typeface="Calibri"/>
                <a:ea typeface="Calibri"/>
                <a:cs typeface="Calibri"/>
                <a:sym typeface="Calibri"/>
              </a:rPr>
              <a:t>CAO </a:t>
            </a:r>
            <a:endParaRPr b="0" i="0" sz="3300" u="none" cap="none" strike="noStrike">
              <a:solidFill>
                <a:srgbClr val="595959"/>
              </a:solidFill>
              <a:latin typeface="Calibri"/>
              <a:ea typeface="Calibri"/>
              <a:cs typeface="Calibri"/>
              <a:sym typeface="Calibri"/>
            </a:endParaRPr>
          </a:p>
        </p:txBody>
      </p:sp>
      <p:sp>
        <p:nvSpPr>
          <p:cNvPr id="208" name="Google Shape;208;p8"/>
          <p:cNvSpPr txBox="1"/>
          <p:nvPr/>
        </p:nvSpPr>
        <p:spPr>
          <a:xfrm>
            <a:off x="762289" y="2087848"/>
            <a:ext cx="1551977" cy="649395"/>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rPr b="0" i="0" lang="it-IT" sz="3000" u="none" cap="none" strike="noStrike">
                <a:solidFill>
                  <a:srgbClr val="595959"/>
                </a:solidFill>
                <a:latin typeface="Calibri"/>
                <a:ea typeface="Calibri"/>
                <a:cs typeface="Calibri"/>
                <a:sym typeface="Calibri"/>
              </a:rPr>
              <a:t>SSISTED </a:t>
            </a:r>
            <a:endParaRPr b="0" i="0" sz="3000" u="none" cap="none" strike="noStrike">
              <a:solidFill>
                <a:srgbClr val="595959"/>
              </a:solidFill>
              <a:latin typeface="Calibri"/>
              <a:ea typeface="Calibri"/>
              <a:cs typeface="Calibri"/>
              <a:sym typeface="Calibri"/>
            </a:endParaRPr>
          </a:p>
        </p:txBody>
      </p:sp>
      <p:sp>
        <p:nvSpPr>
          <p:cNvPr id="209" name="Google Shape;209;p8"/>
          <p:cNvSpPr txBox="1"/>
          <p:nvPr/>
        </p:nvSpPr>
        <p:spPr>
          <a:xfrm>
            <a:off x="776111" y="2766091"/>
            <a:ext cx="1424501" cy="649395"/>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rPr b="0" i="0" lang="it-IT" sz="3000" u="none" cap="none" strike="noStrike">
                <a:solidFill>
                  <a:srgbClr val="595959"/>
                </a:solidFill>
                <a:latin typeface="Calibri"/>
                <a:ea typeface="Calibri"/>
                <a:cs typeface="Calibri"/>
                <a:sym typeface="Calibri"/>
              </a:rPr>
              <a:t>ISIBLE </a:t>
            </a:r>
            <a:endParaRPr b="0" i="0" sz="3000" u="none" cap="none" strike="noStrike">
              <a:solidFill>
                <a:srgbClr val="595959"/>
              </a:solidFill>
              <a:latin typeface="Calibri"/>
              <a:ea typeface="Calibri"/>
              <a:cs typeface="Calibri"/>
              <a:sym typeface="Calibri"/>
            </a:endParaRPr>
          </a:p>
        </p:txBody>
      </p:sp>
      <p:sp>
        <p:nvSpPr>
          <p:cNvPr id="210" name="Google Shape;210;p8"/>
          <p:cNvSpPr txBox="1"/>
          <p:nvPr/>
        </p:nvSpPr>
        <p:spPr>
          <a:xfrm>
            <a:off x="622673" y="3445608"/>
            <a:ext cx="1885790" cy="649395"/>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rPr b="0" i="0" lang="it-IT" sz="3000" u="none" cap="none" strike="noStrike">
                <a:solidFill>
                  <a:srgbClr val="595959"/>
                </a:solidFill>
                <a:latin typeface="Calibri"/>
                <a:ea typeface="Calibri"/>
                <a:cs typeface="Calibri"/>
                <a:sym typeface="Calibri"/>
              </a:rPr>
              <a:t>MAGER &amp;</a:t>
            </a:r>
            <a:endParaRPr b="0" i="0" sz="1200" u="none" cap="none" strike="noStrike">
              <a:solidFill>
                <a:srgbClr val="000000"/>
              </a:solidFill>
              <a:latin typeface="Calibri"/>
              <a:ea typeface="Calibri"/>
              <a:cs typeface="Calibri"/>
              <a:sym typeface="Calibri"/>
            </a:endParaRPr>
          </a:p>
        </p:txBody>
      </p:sp>
      <p:sp>
        <p:nvSpPr>
          <p:cNvPr id="211" name="Google Shape;211;p8"/>
          <p:cNvSpPr txBox="1"/>
          <p:nvPr/>
        </p:nvSpPr>
        <p:spPr>
          <a:xfrm>
            <a:off x="758159" y="4184560"/>
            <a:ext cx="2132312" cy="649395"/>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rPr b="0" i="0" lang="it-IT" sz="2400" u="none" cap="none" strike="noStrike">
                <a:solidFill>
                  <a:srgbClr val="595959"/>
                </a:solidFill>
                <a:latin typeface="Calibri"/>
                <a:ea typeface="Calibri"/>
                <a:cs typeface="Calibri"/>
                <a:sym typeface="Calibri"/>
              </a:rPr>
              <a:t>PECTROGRAPH </a:t>
            </a:r>
            <a:endParaRPr b="0" i="0" sz="2400" u="none" cap="none" strike="noStrike">
              <a:solidFill>
                <a:srgbClr val="595959"/>
              </a:solidFill>
              <a:latin typeface="Calibri"/>
              <a:ea typeface="Calibri"/>
              <a:cs typeface="Calibri"/>
              <a:sym typeface="Calibri"/>
            </a:endParaRPr>
          </a:p>
        </p:txBody>
      </p:sp>
      <p:pic>
        <p:nvPicPr>
          <p:cNvPr id="212" name="Google Shape;212;p8"/>
          <p:cNvPicPr preferRelativeResize="0"/>
          <p:nvPr/>
        </p:nvPicPr>
        <p:blipFill rotWithShape="1">
          <a:blip r:embed="rId4">
            <a:alphaModFix/>
          </a:blip>
          <a:srcRect b="0" l="0" r="76281" t="35091"/>
          <a:stretch/>
        </p:blipFill>
        <p:spPr>
          <a:xfrm>
            <a:off x="153536" y="1322757"/>
            <a:ext cx="679871" cy="527395"/>
          </a:xfrm>
          <a:prstGeom prst="rect">
            <a:avLst/>
          </a:prstGeom>
          <a:noFill/>
          <a:ln>
            <a:noFill/>
          </a:ln>
        </p:spPr>
      </p:pic>
      <p:pic>
        <p:nvPicPr>
          <p:cNvPr id="213" name="Google Shape;213;p8"/>
          <p:cNvPicPr preferRelativeResize="0"/>
          <p:nvPr/>
        </p:nvPicPr>
        <p:blipFill rotWithShape="1">
          <a:blip r:embed="rId4">
            <a:alphaModFix/>
          </a:blip>
          <a:srcRect b="0" l="23718" r="52892" t="34340"/>
          <a:stretch/>
        </p:blipFill>
        <p:spPr>
          <a:xfrm>
            <a:off x="160700" y="1998693"/>
            <a:ext cx="670382" cy="533489"/>
          </a:xfrm>
          <a:custGeom>
            <a:rect b="b" l="l" r="r" t="t"/>
            <a:pathLst>
              <a:path extrusionOk="0" h="860695" w="1081549">
                <a:moveTo>
                  <a:pt x="0" y="0"/>
                </a:moveTo>
                <a:lnTo>
                  <a:pt x="850786" y="0"/>
                </a:lnTo>
                <a:lnTo>
                  <a:pt x="1081549" y="719439"/>
                </a:lnTo>
                <a:lnTo>
                  <a:pt x="1081549" y="860695"/>
                </a:lnTo>
                <a:lnTo>
                  <a:pt x="0" y="860695"/>
                </a:lnTo>
                <a:lnTo>
                  <a:pt x="0" y="0"/>
                </a:lnTo>
                <a:close/>
              </a:path>
            </a:pathLst>
          </a:custGeom>
          <a:noFill/>
          <a:ln>
            <a:noFill/>
          </a:ln>
        </p:spPr>
      </p:pic>
      <p:pic>
        <p:nvPicPr>
          <p:cNvPr id="214" name="Google Shape;214;p8"/>
          <p:cNvPicPr preferRelativeResize="0"/>
          <p:nvPr/>
        </p:nvPicPr>
        <p:blipFill rotWithShape="1">
          <a:blip r:embed="rId4">
            <a:alphaModFix/>
          </a:blip>
          <a:srcRect b="0" l="43493" r="32692" t="36591"/>
          <a:stretch/>
        </p:blipFill>
        <p:spPr>
          <a:xfrm>
            <a:off x="155552" y="2713307"/>
            <a:ext cx="682571" cy="515206"/>
          </a:xfrm>
          <a:custGeom>
            <a:rect b="b" l="l" r="r" t="t"/>
            <a:pathLst>
              <a:path extrusionOk="0" h="831198" w="1101214">
                <a:moveTo>
                  <a:pt x="0" y="0"/>
                </a:moveTo>
                <a:lnTo>
                  <a:pt x="1101214" y="0"/>
                </a:lnTo>
                <a:lnTo>
                  <a:pt x="1101214" y="831198"/>
                </a:lnTo>
                <a:lnTo>
                  <a:pt x="158227" y="831198"/>
                </a:lnTo>
                <a:lnTo>
                  <a:pt x="0" y="255829"/>
                </a:lnTo>
                <a:lnTo>
                  <a:pt x="0" y="0"/>
                </a:lnTo>
                <a:close/>
              </a:path>
            </a:pathLst>
          </a:custGeom>
          <a:noFill/>
          <a:ln>
            <a:noFill/>
          </a:ln>
        </p:spPr>
      </p:pic>
      <p:pic>
        <p:nvPicPr>
          <p:cNvPr id="215" name="Google Shape;215;p8"/>
          <p:cNvPicPr preferRelativeResize="0"/>
          <p:nvPr/>
        </p:nvPicPr>
        <p:blipFill rotWithShape="1">
          <a:blip r:embed="rId4">
            <a:alphaModFix/>
          </a:blip>
          <a:srcRect b="0" l="67093" r="21425" t="36591"/>
          <a:stretch/>
        </p:blipFill>
        <p:spPr>
          <a:xfrm>
            <a:off x="331453" y="3377089"/>
            <a:ext cx="329096" cy="515206"/>
          </a:xfrm>
          <a:prstGeom prst="rect">
            <a:avLst/>
          </a:prstGeom>
          <a:noFill/>
          <a:ln>
            <a:noFill/>
          </a:ln>
        </p:spPr>
      </p:pic>
      <p:pic>
        <p:nvPicPr>
          <p:cNvPr id="216" name="Google Shape;216;p8"/>
          <p:cNvPicPr preferRelativeResize="0"/>
          <p:nvPr/>
        </p:nvPicPr>
        <p:blipFill rotWithShape="1">
          <a:blip r:embed="rId4">
            <a:alphaModFix/>
          </a:blip>
          <a:srcRect b="0" l="78575" r="0" t="34341"/>
          <a:stretch/>
        </p:blipFill>
        <p:spPr>
          <a:xfrm>
            <a:off x="186335" y="4042194"/>
            <a:ext cx="614101" cy="533489"/>
          </a:xfrm>
          <a:prstGeom prst="rect">
            <a:avLst/>
          </a:prstGeom>
          <a:noFill/>
          <a:ln>
            <a:noFill/>
          </a:ln>
        </p:spPr>
      </p:pic>
      <p:sp>
        <p:nvSpPr>
          <p:cNvPr id="217" name="Google Shape;217;p8"/>
          <p:cNvSpPr txBox="1"/>
          <p:nvPr/>
        </p:nvSpPr>
        <p:spPr>
          <a:xfrm>
            <a:off x="8365261" y="2817440"/>
            <a:ext cx="840150" cy="297225"/>
          </a:xfrm>
          <a:prstGeom prst="rect">
            <a:avLst/>
          </a:prstGeom>
          <a:noFill/>
          <a:ln>
            <a:noFill/>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None/>
            </a:pPr>
            <a:r>
              <a:rPr b="1" i="0" lang="it-IT" sz="675" u="none" cap="none" strike="noStrike">
                <a:solidFill>
                  <a:srgbClr val="EFEFEF"/>
                </a:solidFill>
                <a:latin typeface="Arial"/>
                <a:ea typeface="Arial"/>
                <a:cs typeface="Arial"/>
                <a:sym typeface="Arial"/>
              </a:rPr>
              <a:t>Credit ESO</a:t>
            </a:r>
            <a:endParaRPr b="1" i="0" sz="675" u="none" cap="none" strike="noStrike">
              <a:solidFill>
                <a:srgbClr val="EFEFEF"/>
              </a:solidFill>
              <a:latin typeface="Arial"/>
              <a:ea typeface="Arial"/>
              <a:cs typeface="Arial"/>
              <a:sym typeface="Arial"/>
            </a:endParaRPr>
          </a:p>
        </p:txBody>
      </p:sp>
      <p:sp>
        <p:nvSpPr>
          <p:cNvPr id="218" name="Google Shape;218;p8"/>
          <p:cNvSpPr txBox="1"/>
          <p:nvPr/>
        </p:nvSpPr>
        <p:spPr>
          <a:xfrm>
            <a:off x="8467649" y="487665"/>
            <a:ext cx="473928"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b="1" i="0" lang="it-IT" sz="1050" u="none" cap="none" strike="noStrike">
                <a:solidFill>
                  <a:schemeClr val="lt1"/>
                </a:solidFill>
                <a:latin typeface="Calibri"/>
                <a:ea typeface="Calibri"/>
                <a:cs typeface="Calibri"/>
                <a:sym typeface="Calibri"/>
              </a:rPr>
              <a:t>4LGSF</a:t>
            </a:r>
            <a:endParaRPr b="0" i="0" sz="1050" u="none" cap="none" strike="noStrike">
              <a:solidFill>
                <a:srgbClr val="000000"/>
              </a:solidFill>
              <a:latin typeface="Arial"/>
              <a:ea typeface="Arial"/>
              <a:cs typeface="Arial"/>
              <a:sym typeface="Arial"/>
            </a:endParaRPr>
          </a:p>
        </p:txBody>
      </p:sp>
      <p:sp>
        <p:nvSpPr>
          <p:cNvPr id="219" name="Google Shape;219;p8"/>
          <p:cNvSpPr txBox="1"/>
          <p:nvPr/>
        </p:nvSpPr>
        <p:spPr>
          <a:xfrm>
            <a:off x="7200620" y="487665"/>
            <a:ext cx="405400" cy="23080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b="1" i="0" lang="it-IT" sz="1050" u="none" cap="none" strike="noStrike">
                <a:solidFill>
                  <a:schemeClr val="lt1"/>
                </a:solidFill>
                <a:latin typeface="Calibri"/>
                <a:ea typeface="Calibri"/>
                <a:cs typeface="Calibri"/>
                <a:sym typeface="Calibri"/>
              </a:rPr>
              <a:t>DSM</a:t>
            </a:r>
            <a:endParaRPr b="0" i="0" sz="105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500"/>
                                        <p:tgtEl>
                                          <p:spTgt spid="20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500"/>
                                        <p:tgtEl>
                                          <p:spTgt spid="202"/>
                                        </p:tgtEl>
                                      </p:cBhvr>
                                    </p:animEffect>
                                  </p:childTnLst>
                                </p:cTn>
                              </p:par>
                              <p:par>
                                <p:cTn fill="hold" nodeType="with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500"/>
                                        <p:tgtEl>
                                          <p:spTgt spid="20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500"/>
                                        <p:tgtEl>
                                          <p:spTgt spid="205"/>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00"/>
                                        </p:tgtEl>
                                        <p:attrNameLst>
                                          <p:attrName>style.visibility</p:attrName>
                                        </p:attrNameLst>
                                      </p:cBhvr>
                                      <p:to>
                                        <p:strVal val="visible"/>
                                      </p:to>
                                    </p:set>
                                    <p:animEffect filter="fade" transition="in">
                                      <p:cBhvr>
                                        <p:cTn dur="500"/>
                                        <p:tgtEl>
                                          <p:spTgt spid="200"/>
                                        </p:tgtEl>
                                      </p:cBhvr>
                                    </p:animEffect>
                                  </p:childTnLst>
                                </p:cTn>
                              </p:par>
                              <p:par>
                                <p:cTn fill="hold" nodeType="with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500"/>
                                        <p:tgtEl>
                                          <p:spTgt spid="196"/>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500"/>
                                        <p:tgtEl>
                                          <p:spTgt spid="206"/>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500"/>
                                        <p:tgtEl>
                                          <p:spTgt spid="198"/>
                                        </p:tgtEl>
                                      </p:cBhvr>
                                    </p:animEffect>
                                  </p:childTnLst>
                                </p:cTn>
                              </p:par>
                              <p:par>
                                <p:cTn fill="hold" nodeType="with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500"/>
                                        <p:tgtEl>
                                          <p:spTgt spid="1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9"/>
          <p:cNvSpPr txBox="1"/>
          <p:nvPr>
            <p:ph idx="2" type="subTitle"/>
          </p:nvPr>
        </p:nvSpPr>
        <p:spPr>
          <a:xfrm>
            <a:off x="234494" y="-76185"/>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The MAVIS focal plane</a:t>
            </a:r>
            <a:endParaRPr/>
          </a:p>
        </p:txBody>
      </p:sp>
      <p:pic>
        <p:nvPicPr>
          <p:cNvPr id="225" name="Google Shape;225;p9"/>
          <p:cNvPicPr preferRelativeResize="0"/>
          <p:nvPr/>
        </p:nvPicPr>
        <p:blipFill rotWithShape="1">
          <a:blip r:embed="rId3">
            <a:alphaModFix/>
          </a:blip>
          <a:srcRect b="0" l="0" r="0" t="0"/>
          <a:stretch/>
        </p:blipFill>
        <p:spPr>
          <a:xfrm>
            <a:off x="151669" y="924545"/>
            <a:ext cx="4506000" cy="3487362"/>
          </a:xfrm>
          <a:prstGeom prst="rect">
            <a:avLst/>
          </a:prstGeom>
          <a:noFill/>
          <a:ln>
            <a:noFill/>
          </a:ln>
        </p:spPr>
      </p:pic>
      <p:pic>
        <p:nvPicPr>
          <p:cNvPr id="226" name="Google Shape;226;p9"/>
          <p:cNvPicPr preferRelativeResize="0"/>
          <p:nvPr/>
        </p:nvPicPr>
        <p:blipFill rotWithShape="1">
          <a:blip r:embed="rId4">
            <a:alphaModFix/>
          </a:blip>
          <a:srcRect b="0" l="0" r="0" t="0"/>
          <a:stretch/>
        </p:blipFill>
        <p:spPr>
          <a:xfrm>
            <a:off x="5347838" y="948253"/>
            <a:ext cx="3463653" cy="346365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0"/>
          <p:cNvSpPr txBox="1"/>
          <p:nvPr>
            <p:ph type="title"/>
          </p:nvPr>
        </p:nvSpPr>
        <p:spPr>
          <a:xfrm>
            <a:off x="311700" y="445031"/>
            <a:ext cx="8520600" cy="4788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rgbClr val="3B9EEC"/>
              </a:buClr>
              <a:buSzPts val="3000"/>
              <a:buFont typeface="Alegreya Sans SC"/>
              <a:buNone/>
            </a:pPr>
            <a:r>
              <a:rPr lang="it-IT"/>
              <a:t>IFU Spectrograph</a:t>
            </a:r>
            <a:endParaRPr/>
          </a:p>
        </p:txBody>
      </p:sp>
      <p:sp>
        <p:nvSpPr>
          <p:cNvPr id="232" name="Google Shape;232;p10"/>
          <p:cNvSpPr txBox="1"/>
          <p:nvPr>
            <p:ph idx="2" type="subTitle"/>
          </p:nvPr>
        </p:nvSpPr>
        <p:spPr>
          <a:xfrm>
            <a:off x="294767" y="-18820"/>
            <a:ext cx="4506000" cy="359100"/>
          </a:xfrm>
          <a:prstGeom prst="rect">
            <a:avLst/>
          </a:prstGeom>
          <a:noFill/>
          <a:ln>
            <a:noFill/>
          </a:ln>
        </p:spPr>
        <p:txBody>
          <a:bodyPr anchorCtr="0" anchor="t" bIns="68550" lIns="68550" spcFirstLastPara="1" rIns="68550" wrap="square" tIns="68550">
            <a:noAutofit/>
          </a:bodyPr>
          <a:lstStyle/>
          <a:p>
            <a:pPr indent="-257175" lvl="0" marL="342900" rtl="0" algn="l">
              <a:lnSpc>
                <a:spcPct val="115000"/>
              </a:lnSpc>
              <a:spcBef>
                <a:spcPts val="0"/>
              </a:spcBef>
              <a:spcAft>
                <a:spcPts val="0"/>
              </a:spcAft>
              <a:buSzPts val="1800"/>
              <a:buNone/>
            </a:pPr>
            <a:r>
              <a:rPr lang="it-IT"/>
              <a:t>MAVIS components</a:t>
            </a:r>
            <a:endParaRPr/>
          </a:p>
        </p:txBody>
      </p:sp>
      <p:pic>
        <p:nvPicPr>
          <p:cNvPr id="233" name="Google Shape;233;p10"/>
          <p:cNvPicPr preferRelativeResize="0"/>
          <p:nvPr/>
        </p:nvPicPr>
        <p:blipFill rotWithShape="1">
          <a:blip r:embed="rId3">
            <a:alphaModFix/>
          </a:blip>
          <a:srcRect b="0" l="0" r="0" t="0"/>
          <a:stretch/>
        </p:blipFill>
        <p:spPr>
          <a:xfrm>
            <a:off x="2242804" y="940227"/>
            <a:ext cx="4442945" cy="2654750"/>
          </a:xfrm>
          <a:prstGeom prst="rect">
            <a:avLst/>
          </a:prstGeom>
          <a:noFill/>
          <a:ln>
            <a:noFill/>
          </a:ln>
        </p:spPr>
      </p:pic>
      <p:sp>
        <p:nvSpPr>
          <p:cNvPr id="234" name="Google Shape;234;p10"/>
          <p:cNvSpPr txBox="1"/>
          <p:nvPr/>
        </p:nvSpPr>
        <p:spPr>
          <a:xfrm rot="-483">
            <a:off x="544166" y="928513"/>
            <a:ext cx="1601775" cy="785065"/>
          </a:xfrm>
          <a:prstGeom prst="rect">
            <a:avLst/>
          </a:prstGeom>
          <a:solidFill>
            <a:srgbClr val="FFFFFF"/>
          </a:solidFill>
          <a:ln cap="flat" cmpd="sng" w="28575">
            <a:solidFill>
              <a:srgbClr val="0000FF"/>
            </a:solidFill>
            <a:prstDash val="solid"/>
            <a:round/>
            <a:headEnd len="sm" w="sm" type="none"/>
            <a:tailEnd len="sm" w="sm" type="none"/>
          </a:ln>
        </p:spPr>
        <p:txBody>
          <a:bodyPr anchorCtr="0" anchor="t" bIns="68550" lIns="68550" spcFirstLastPara="1" rIns="68550" wrap="square" tIns="68550">
            <a:noAutofit/>
          </a:bodyPr>
          <a:lstStyle/>
          <a:p>
            <a:pPr indent="-88900" lvl="0" marL="68580" marR="0" rtl="0" algn="l">
              <a:lnSpc>
                <a:spcPct val="100000"/>
              </a:lnSpc>
              <a:spcBef>
                <a:spcPts val="0"/>
              </a:spcBef>
              <a:spcAft>
                <a:spcPts val="0"/>
              </a:spcAft>
              <a:buClr>
                <a:srgbClr val="0000FF"/>
              </a:buClr>
              <a:buSzPts val="1400"/>
              <a:buFont typeface="Arial"/>
              <a:buChar char="●"/>
            </a:pPr>
            <a:r>
              <a:rPr b="0" i="0" lang="it-IT" sz="1050" u="none" cap="none" strike="noStrike">
                <a:solidFill>
                  <a:srgbClr val="0000FF"/>
                </a:solidFill>
                <a:latin typeface="Calibri"/>
                <a:ea typeface="Calibri"/>
                <a:cs typeface="Calibri"/>
                <a:sym typeface="Calibri"/>
              </a:rPr>
              <a:t>Stellar abundances in crowded fields</a:t>
            </a:r>
            <a:endParaRPr b="0" i="0" sz="1050" u="none" cap="none" strike="noStrike">
              <a:solidFill>
                <a:srgbClr val="0000FF"/>
              </a:solidFill>
              <a:latin typeface="Calibri"/>
              <a:ea typeface="Calibri"/>
              <a:cs typeface="Calibri"/>
              <a:sym typeface="Calibri"/>
            </a:endParaRPr>
          </a:p>
          <a:p>
            <a:pPr indent="-88900" lvl="0" marL="68580" marR="0" rtl="0" algn="l">
              <a:lnSpc>
                <a:spcPct val="100000"/>
              </a:lnSpc>
              <a:spcBef>
                <a:spcPts val="0"/>
              </a:spcBef>
              <a:spcAft>
                <a:spcPts val="0"/>
              </a:spcAft>
              <a:buClr>
                <a:srgbClr val="0000FF"/>
              </a:buClr>
              <a:buSzPts val="1400"/>
              <a:buFont typeface="Arial"/>
              <a:buChar char="●"/>
            </a:pPr>
            <a:r>
              <a:rPr b="0" i="0" lang="it-IT" sz="1050" u="none" cap="none" strike="noStrike">
                <a:solidFill>
                  <a:srgbClr val="0000FF"/>
                </a:solidFill>
                <a:latin typeface="Calibri"/>
                <a:ea typeface="Calibri"/>
                <a:cs typeface="Calibri"/>
                <a:sym typeface="Calibri"/>
              </a:rPr>
              <a:t>Radial velocities of stars and gas &lt; 1km/s</a:t>
            </a:r>
            <a:endParaRPr b="0" i="0" sz="1050" u="none" cap="none" strike="noStrike">
              <a:solidFill>
                <a:srgbClr val="0000FF"/>
              </a:solidFill>
              <a:latin typeface="Calibri"/>
              <a:ea typeface="Calibri"/>
              <a:cs typeface="Calibri"/>
              <a:sym typeface="Calibri"/>
            </a:endParaRPr>
          </a:p>
        </p:txBody>
      </p:sp>
      <p:sp>
        <p:nvSpPr>
          <p:cNvPr id="235" name="Google Shape;235;p10"/>
          <p:cNvSpPr txBox="1"/>
          <p:nvPr/>
        </p:nvSpPr>
        <p:spPr>
          <a:xfrm rot="-392">
            <a:off x="517260" y="2910952"/>
            <a:ext cx="1973250" cy="759600"/>
          </a:xfrm>
          <a:prstGeom prst="rect">
            <a:avLst/>
          </a:prstGeom>
          <a:solidFill>
            <a:srgbClr val="FFFFFF"/>
          </a:solidFill>
          <a:ln cap="flat" cmpd="sng" w="28575">
            <a:solidFill>
              <a:srgbClr val="0000FF"/>
            </a:solidFill>
            <a:prstDash val="solid"/>
            <a:round/>
            <a:headEnd len="sm" w="sm" type="none"/>
            <a:tailEnd len="sm" w="sm" type="none"/>
          </a:ln>
        </p:spPr>
        <p:txBody>
          <a:bodyPr anchorCtr="0" anchor="t" bIns="68550" lIns="68550" spcFirstLastPara="1" rIns="68550" wrap="square" tIns="68550">
            <a:noAutofit/>
          </a:bodyPr>
          <a:lstStyle/>
          <a:p>
            <a:pPr indent="-88900" lvl="0" marL="68580" marR="0" rtl="0" algn="l">
              <a:lnSpc>
                <a:spcPct val="100000"/>
              </a:lnSpc>
              <a:spcBef>
                <a:spcPts val="0"/>
              </a:spcBef>
              <a:spcAft>
                <a:spcPts val="0"/>
              </a:spcAft>
              <a:buClr>
                <a:srgbClr val="0000FF"/>
              </a:buClr>
              <a:buSzPts val="1400"/>
              <a:buFont typeface="Arial"/>
              <a:buChar char="●"/>
            </a:pPr>
            <a:r>
              <a:rPr b="0" i="0" lang="it-IT" sz="1050" u="none" cap="none" strike="noStrike">
                <a:solidFill>
                  <a:srgbClr val="0000FF"/>
                </a:solidFill>
                <a:latin typeface="Calibri"/>
                <a:ea typeface="Calibri"/>
                <a:cs typeface="Calibri"/>
                <a:sym typeface="Calibri"/>
              </a:rPr>
              <a:t>Ionised gas properties</a:t>
            </a:r>
            <a:endParaRPr b="0" i="0" sz="1050" u="none" cap="none" strike="noStrike">
              <a:solidFill>
                <a:srgbClr val="0000FF"/>
              </a:solidFill>
              <a:latin typeface="Calibri"/>
              <a:ea typeface="Calibri"/>
              <a:cs typeface="Calibri"/>
              <a:sym typeface="Calibri"/>
            </a:endParaRPr>
          </a:p>
          <a:p>
            <a:pPr indent="-88900" lvl="0" marL="68580" marR="0" rtl="0" algn="l">
              <a:lnSpc>
                <a:spcPct val="100000"/>
              </a:lnSpc>
              <a:spcBef>
                <a:spcPts val="0"/>
              </a:spcBef>
              <a:spcAft>
                <a:spcPts val="0"/>
              </a:spcAft>
              <a:buClr>
                <a:srgbClr val="0000FF"/>
              </a:buClr>
              <a:buSzPts val="1400"/>
              <a:buFont typeface="Arial"/>
              <a:buChar char="●"/>
            </a:pPr>
            <a:r>
              <a:rPr b="0" i="0" lang="it-IT" sz="1050" u="none" cap="none" strike="noStrike">
                <a:solidFill>
                  <a:srgbClr val="0000FF"/>
                </a:solidFill>
                <a:latin typeface="Calibri"/>
                <a:ea typeface="Calibri"/>
                <a:cs typeface="Calibri"/>
                <a:sym typeface="Calibri"/>
              </a:rPr>
              <a:t>Hot/Massive stars, young stellar populations</a:t>
            </a:r>
            <a:endParaRPr b="0" i="0" sz="1050" u="none" cap="none" strike="noStrike">
              <a:solidFill>
                <a:srgbClr val="0000FF"/>
              </a:solidFill>
              <a:latin typeface="Calibri"/>
              <a:ea typeface="Calibri"/>
              <a:cs typeface="Calibri"/>
              <a:sym typeface="Calibri"/>
            </a:endParaRPr>
          </a:p>
          <a:p>
            <a:pPr indent="-88900" lvl="0" marL="68580" marR="0" rtl="0" algn="l">
              <a:lnSpc>
                <a:spcPct val="100000"/>
              </a:lnSpc>
              <a:spcBef>
                <a:spcPts val="0"/>
              </a:spcBef>
              <a:spcAft>
                <a:spcPts val="0"/>
              </a:spcAft>
              <a:buClr>
                <a:srgbClr val="0000FF"/>
              </a:buClr>
              <a:buSzPts val="1400"/>
              <a:buFont typeface="Arial"/>
              <a:buChar char="●"/>
            </a:pPr>
            <a:r>
              <a:rPr b="0" i="0" lang="it-IT" sz="1050" u="none" cap="none" strike="noStrike">
                <a:solidFill>
                  <a:srgbClr val="0000FF"/>
                </a:solidFill>
                <a:latin typeface="Calibri"/>
                <a:ea typeface="Calibri"/>
                <a:cs typeface="Calibri"/>
                <a:sym typeface="Calibri"/>
              </a:rPr>
              <a:t>Extreme Metal Poor stars</a:t>
            </a:r>
            <a:endParaRPr b="0" i="0" sz="1050" u="none" cap="none" strike="noStrike">
              <a:solidFill>
                <a:srgbClr val="0000FF"/>
              </a:solidFill>
              <a:latin typeface="Calibri"/>
              <a:ea typeface="Calibri"/>
              <a:cs typeface="Calibri"/>
              <a:sym typeface="Calibri"/>
            </a:endParaRPr>
          </a:p>
        </p:txBody>
      </p:sp>
      <p:sp>
        <p:nvSpPr>
          <p:cNvPr id="236" name="Google Shape;236;p10"/>
          <p:cNvSpPr txBox="1"/>
          <p:nvPr/>
        </p:nvSpPr>
        <p:spPr>
          <a:xfrm rot="-392">
            <a:off x="6821746" y="979313"/>
            <a:ext cx="1973250" cy="645750"/>
          </a:xfrm>
          <a:prstGeom prst="rect">
            <a:avLst/>
          </a:prstGeom>
          <a:solidFill>
            <a:srgbClr val="FFFFFF"/>
          </a:solidFill>
          <a:ln cap="flat" cmpd="sng" w="28575">
            <a:solidFill>
              <a:srgbClr val="FF0000"/>
            </a:solidFill>
            <a:prstDash val="solid"/>
            <a:round/>
            <a:headEnd len="sm" w="sm" type="none"/>
            <a:tailEnd len="sm" w="sm" type="none"/>
          </a:ln>
        </p:spPr>
        <p:txBody>
          <a:bodyPr anchorCtr="0" anchor="t" bIns="68550" lIns="68550" spcFirstLastPara="1" rIns="68550" wrap="square" tIns="68550">
            <a:noAutofit/>
          </a:bodyPr>
          <a:lstStyle/>
          <a:p>
            <a:pPr indent="-88900" lvl="0" marL="68580" marR="0" rtl="0" algn="l">
              <a:lnSpc>
                <a:spcPct val="100000"/>
              </a:lnSpc>
              <a:spcBef>
                <a:spcPts val="0"/>
              </a:spcBef>
              <a:spcAft>
                <a:spcPts val="0"/>
              </a:spcAft>
              <a:buClr>
                <a:srgbClr val="FF0000"/>
              </a:buClr>
              <a:buSzPts val="1400"/>
              <a:buFont typeface="Arial"/>
              <a:buChar char="●"/>
            </a:pPr>
            <a:r>
              <a:rPr b="0" i="0" lang="it-IT" sz="1050" u="none" cap="none" strike="noStrike">
                <a:solidFill>
                  <a:srgbClr val="FF0000"/>
                </a:solidFill>
                <a:latin typeface="Calibri"/>
                <a:ea typeface="Calibri"/>
                <a:cs typeface="Calibri"/>
                <a:sym typeface="Calibri"/>
              </a:rPr>
              <a:t>Evolution of ISM turbulence in galaxy disks</a:t>
            </a:r>
            <a:endParaRPr b="0" i="0" sz="1050" u="none" cap="none" strike="noStrike">
              <a:solidFill>
                <a:srgbClr val="FF0000"/>
              </a:solidFill>
              <a:latin typeface="Calibri"/>
              <a:ea typeface="Calibri"/>
              <a:cs typeface="Calibri"/>
              <a:sym typeface="Calibri"/>
            </a:endParaRPr>
          </a:p>
          <a:p>
            <a:pPr indent="-88900" lvl="0" marL="68580" marR="0" rtl="0" algn="l">
              <a:lnSpc>
                <a:spcPct val="100000"/>
              </a:lnSpc>
              <a:spcBef>
                <a:spcPts val="0"/>
              </a:spcBef>
              <a:spcAft>
                <a:spcPts val="0"/>
              </a:spcAft>
              <a:buClr>
                <a:srgbClr val="FF0000"/>
              </a:buClr>
              <a:buSzPts val="1400"/>
              <a:buFont typeface="Arial"/>
              <a:buChar char="●"/>
            </a:pPr>
            <a:r>
              <a:rPr b="0" i="0" lang="it-IT" sz="1050" u="none" cap="none" strike="noStrike">
                <a:solidFill>
                  <a:srgbClr val="FF0000"/>
                </a:solidFill>
                <a:latin typeface="Calibri"/>
                <a:ea typeface="Calibri"/>
                <a:cs typeface="Calibri"/>
                <a:sym typeface="Calibri"/>
              </a:rPr>
              <a:t>IMBHs</a:t>
            </a:r>
            <a:endParaRPr b="0" i="0" sz="1050" u="none" cap="none" strike="noStrike">
              <a:solidFill>
                <a:srgbClr val="FF0000"/>
              </a:solidFill>
              <a:latin typeface="Calibri"/>
              <a:ea typeface="Calibri"/>
              <a:cs typeface="Calibri"/>
              <a:sym typeface="Calibri"/>
            </a:endParaRPr>
          </a:p>
        </p:txBody>
      </p:sp>
      <p:sp>
        <p:nvSpPr>
          <p:cNvPr id="237" name="Google Shape;237;p10"/>
          <p:cNvSpPr txBox="1"/>
          <p:nvPr/>
        </p:nvSpPr>
        <p:spPr>
          <a:xfrm rot="-392">
            <a:off x="6880757" y="2989364"/>
            <a:ext cx="1921165" cy="602775"/>
          </a:xfrm>
          <a:prstGeom prst="rect">
            <a:avLst/>
          </a:prstGeom>
          <a:solidFill>
            <a:srgbClr val="FFFFFF"/>
          </a:solidFill>
          <a:ln cap="flat" cmpd="sng" w="28575">
            <a:solidFill>
              <a:srgbClr val="FF0000"/>
            </a:solidFill>
            <a:prstDash val="solid"/>
            <a:round/>
            <a:headEnd len="sm" w="sm" type="none"/>
            <a:tailEnd len="sm" w="sm" type="none"/>
          </a:ln>
        </p:spPr>
        <p:txBody>
          <a:bodyPr anchorCtr="0" anchor="t" bIns="68550" lIns="68550" spcFirstLastPara="1" rIns="68550" wrap="square" tIns="68550">
            <a:noAutofit/>
          </a:bodyPr>
          <a:lstStyle/>
          <a:p>
            <a:pPr indent="-88900" lvl="0" marL="68580" marR="0" rtl="0" algn="l">
              <a:lnSpc>
                <a:spcPct val="100000"/>
              </a:lnSpc>
              <a:spcBef>
                <a:spcPts val="0"/>
              </a:spcBef>
              <a:spcAft>
                <a:spcPts val="0"/>
              </a:spcAft>
              <a:buClr>
                <a:srgbClr val="FF0000"/>
              </a:buClr>
              <a:buSzPts val="1400"/>
              <a:buFont typeface="Arial"/>
              <a:buChar char="●"/>
            </a:pPr>
            <a:r>
              <a:rPr b="0" i="0" lang="it-IT" sz="1050" u="none" cap="none" strike="noStrike">
                <a:solidFill>
                  <a:srgbClr val="FF0000"/>
                </a:solidFill>
                <a:latin typeface="Calibri"/>
                <a:ea typeface="Calibri"/>
                <a:cs typeface="Calibri"/>
                <a:sym typeface="Calibri"/>
              </a:rPr>
              <a:t>Evolution of ISM chemistry</a:t>
            </a:r>
            <a:endParaRPr b="0" i="0" sz="1050" u="none" cap="none" strike="noStrike">
              <a:solidFill>
                <a:srgbClr val="FF0000"/>
              </a:solidFill>
              <a:latin typeface="Calibri"/>
              <a:ea typeface="Calibri"/>
              <a:cs typeface="Calibri"/>
              <a:sym typeface="Calibri"/>
            </a:endParaRPr>
          </a:p>
          <a:p>
            <a:pPr indent="-88900" lvl="0" marL="68580" marR="0" rtl="0" algn="l">
              <a:lnSpc>
                <a:spcPct val="100000"/>
              </a:lnSpc>
              <a:spcBef>
                <a:spcPts val="0"/>
              </a:spcBef>
              <a:spcAft>
                <a:spcPts val="0"/>
              </a:spcAft>
              <a:buClr>
                <a:srgbClr val="FF0000"/>
              </a:buClr>
              <a:buSzPts val="1400"/>
              <a:buFont typeface="Arial"/>
              <a:buChar char="●"/>
            </a:pPr>
            <a:r>
              <a:rPr b="0" i="0" lang="it-IT" sz="1050" u="none" cap="none" strike="noStrike">
                <a:solidFill>
                  <a:srgbClr val="FF0000"/>
                </a:solidFill>
                <a:latin typeface="Calibri"/>
                <a:ea typeface="Calibri"/>
                <a:cs typeface="Calibri"/>
                <a:sym typeface="Calibri"/>
              </a:rPr>
              <a:t>Stellar dynamics z&lt;1</a:t>
            </a:r>
            <a:endParaRPr b="0" i="0" sz="1050" u="none" cap="none" strike="noStrike">
              <a:solidFill>
                <a:srgbClr val="FF0000"/>
              </a:solidFill>
              <a:latin typeface="Calibri"/>
              <a:ea typeface="Calibri"/>
              <a:cs typeface="Calibri"/>
              <a:sym typeface="Calibri"/>
            </a:endParaRPr>
          </a:p>
          <a:p>
            <a:pPr indent="-88900" lvl="0" marL="68580" marR="0" rtl="0" algn="l">
              <a:lnSpc>
                <a:spcPct val="100000"/>
              </a:lnSpc>
              <a:spcBef>
                <a:spcPts val="0"/>
              </a:spcBef>
              <a:spcAft>
                <a:spcPts val="0"/>
              </a:spcAft>
              <a:buClr>
                <a:srgbClr val="FF0000"/>
              </a:buClr>
              <a:buSzPts val="1400"/>
              <a:buFont typeface="Arial"/>
              <a:buChar char="●"/>
            </a:pPr>
            <a:r>
              <a:rPr b="0" i="0" lang="it-IT" sz="1050" u="none" cap="none" strike="noStrike">
                <a:solidFill>
                  <a:srgbClr val="FF0000"/>
                </a:solidFill>
                <a:latin typeface="Calibri"/>
                <a:ea typeface="Calibri"/>
                <a:cs typeface="Calibri"/>
                <a:sym typeface="Calibri"/>
              </a:rPr>
              <a:t>Ly⍺ sources at z&gt;6.6</a:t>
            </a:r>
            <a:endParaRPr b="0" i="0" sz="1050" u="none" cap="none" strike="noStrike">
              <a:solidFill>
                <a:srgbClr val="FF0000"/>
              </a:solidFill>
              <a:latin typeface="Calibri"/>
              <a:ea typeface="Calibri"/>
              <a:cs typeface="Calibri"/>
              <a:sym typeface="Calibri"/>
            </a:endParaRPr>
          </a:p>
        </p:txBody>
      </p:sp>
      <p:sp>
        <p:nvSpPr>
          <p:cNvPr id="238" name="Google Shape;238;p10"/>
          <p:cNvSpPr/>
          <p:nvPr/>
        </p:nvSpPr>
        <p:spPr>
          <a:xfrm rot="-2163793">
            <a:off x="2975900" y="1247177"/>
            <a:ext cx="1057965" cy="393608"/>
          </a:xfrm>
          <a:prstGeom prst="ellipse">
            <a:avLst/>
          </a:prstGeom>
          <a:noFill/>
          <a:ln cap="flat" cmpd="sng" w="19050">
            <a:solidFill>
              <a:srgbClr val="0000FF"/>
            </a:solidFill>
            <a:prstDash val="solid"/>
            <a:round/>
            <a:headEnd len="sm" w="sm" type="none"/>
            <a:tailEnd len="sm" w="sm" type="none"/>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Calibri"/>
              <a:ea typeface="Calibri"/>
              <a:cs typeface="Calibri"/>
              <a:sym typeface="Calibri"/>
            </a:endParaRPr>
          </a:p>
        </p:txBody>
      </p:sp>
      <p:sp>
        <p:nvSpPr>
          <p:cNvPr id="239" name="Google Shape;239;p10"/>
          <p:cNvSpPr/>
          <p:nvPr/>
        </p:nvSpPr>
        <p:spPr>
          <a:xfrm rot="-875868">
            <a:off x="3013015" y="2313943"/>
            <a:ext cx="1057901" cy="393636"/>
          </a:xfrm>
          <a:prstGeom prst="ellipse">
            <a:avLst/>
          </a:prstGeom>
          <a:noFill/>
          <a:ln cap="flat" cmpd="sng" w="19050">
            <a:solidFill>
              <a:srgbClr val="0000FF"/>
            </a:solidFill>
            <a:prstDash val="solid"/>
            <a:round/>
            <a:headEnd len="sm" w="sm" type="none"/>
            <a:tailEnd len="sm" w="sm" type="none"/>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Calibri"/>
              <a:ea typeface="Calibri"/>
              <a:cs typeface="Calibri"/>
              <a:sym typeface="Calibri"/>
            </a:endParaRPr>
          </a:p>
        </p:txBody>
      </p:sp>
      <p:cxnSp>
        <p:nvCxnSpPr>
          <p:cNvPr id="240" name="Google Shape;240;p10"/>
          <p:cNvCxnSpPr>
            <a:stCxn id="234" idx="3"/>
            <a:endCxn id="238" idx="0"/>
          </p:cNvCxnSpPr>
          <p:nvPr/>
        </p:nvCxnSpPr>
        <p:spPr>
          <a:xfrm flipH="1" rot="10800000">
            <a:off x="2145941" y="1284933"/>
            <a:ext cx="1243200" cy="36000"/>
          </a:xfrm>
          <a:prstGeom prst="straightConnector1">
            <a:avLst/>
          </a:prstGeom>
          <a:noFill/>
          <a:ln cap="flat" cmpd="sng" w="9525">
            <a:solidFill>
              <a:srgbClr val="0000FF"/>
            </a:solidFill>
            <a:prstDash val="solid"/>
            <a:round/>
            <a:headEnd len="sm" w="sm" type="none"/>
            <a:tailEnd len="sm" w="sm" type="none"/>
          </a:ln>
        </p:spPr>
      </p:cxnSp>
      <p:cxnSp>
        <p:nvCxnSpPr>
          <p:cNvPr id="241" name="Google Shape;241;p10"/>
          <p:cNvCxnSpPr>
            <a:stCxn id="235" idx="0"/>
            <a:endCxn id="239" idx="2"/>
          </p:cNvCxnSpPr>
          <p:nvPr/>
        </p:nvCxnSpPr>
        <p:spPr>
          <a:xfrm flipH="1" rot="10800000">
            <a:off x="1503842" y="2643952"/>
            <a:ext cx="1526100" cy="267000"/>
          </a:xfrm>
          <a:prstGeom prst="straightConnector1">
            <a:avLst/>
          </a:prstGeom>
          <a:noFill/>
          <a:ln cap="flat" cmpd="sng" w="9525">
            <a:solidFill>
              <a:srgbClr val="0000FF"/>
            </a:solidFill>
            <a:prstDash val="solid"/>
            <a:round/>
            <a:headEnd len="sm" w="sm" type="none"/>
            <a:tailEnd len="sm" w="sm" type="none"/>
          </a:ln>
        </p:spPr>
      </p:cxnSp>
      <p:cxnSp>
        <p:nvCxnSpPr>
          <p:cNvPr id="242" name="Google Shape;242;p10"/>
          <p:cNvCxnSpPr>
            <a:stCxn id="236" idx="1"/>
            <a:endCxn id="243" idx="6"/>
          </p:cNvCxnSpPr>
          <p:nvPr/>
        </p:nvCxnSpPr>
        <p:spPr>
          <a:xfrm flipH="1">
            <a:off x="5371846" y="1302301"/>
            <a:ext cx="1449900" cy="275400"/>
          </a:xfrm>
          <a:prstGeom prst="straightConnector1">
            <a:avLst/>
          </a:prstGeom>
          <a:noFill/>
          <a:ln cap="flat" cmpd="sng" w="9525">
            <a:solidFill>
              <a:srgbClr val="FF0000"/>
            </a:solidFill>
            <a:prstDash val="solid"/>
            <a:round/>
            <a:headEnd len="sm" w="sm" type="none"/>
            <a:tailEnd len="sm" w="sm" type="none"/>
          </a:ln>
        </p:spPr>
      </p:cxnSp>
      <p:sp>
        <p:nvSpPr>
          <p:cNvPr id="243" name="Google Shape;243;p10"/>
          <p:cNvSpPr/>
          <p:nvPr/>
        </p:nvSpPr>
        <p:spPr>
          <a:xfrm rot="-1313379">
            <a:off x="4352172" y="1578036"/>
            <a:ext cx="1057949" cy="393833"/>
          </a:xfrm>
          <a:prstGeom prst="ellipse">
            <a:avLst/>
          </a:prstGeom>
          <a:noFill/>
          <a:ln cap="flat" cmpd="sng" w="19050">
            <a:solidFill>
              <a:srgbClr val="FF0000"/>
            </a:solidFill>
            <a:prstDash val="solid"/>
            <a:round/>
            <a:headEnd len="sm" w="sm" type="none"/>
            <a:tailEnd len="sm" w="sm" type="none"/>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Calibri"/>
              <a:ea typeface="Calibri"/>
              <a:cs typeface="Calibri"/>
              <a:sym typeface="Calibri"/>
            </a:endParaRPr>
          </a:p>
        </p:txBody>
      </p:sp>
      <p:sp>
        <p:nvSpPr>
          <p:cNvPr id="244" name="Google Shape;244;p10"/>
          <p:cNvSpPr/>
          <p:nvPr/>
        </p:nvSpPr>
        <p:spPr>
          <a:xfrm rot="-869656">
            <a:off x="4473534" y="2209473"/>
            <a:ext cx="1058102" cy="393685"/>
          </a:xfrm>
          <a:prstGeom prst="ellipse">
            <a:avLst/>
          </a:prstGeom>
          <a:noFill/>
          <a:ln cap="flat" cmpd="sng" w="19050">
            <a:solidFill>
              <a:srgbClr val="FF0000"/>
            </a:solidFill>
            <a:prstDash val="solid"/>
            <a:round/>
            <a:headEnd len="sm" w="sm" type="none"/>
            <a:tailEnd len="sm" w="sm" type="none"/>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Calibri"/>
              <a:ea typeface="Calibri"/>
              <a:cs typeface="Calibri"/>
              <a:sym typeface="Calibri"/>
            </a:endParaRPr>
          </a:p>
        </p:txBody>
      </p:sp>
      <p:cxnSp>
        <p:nvCxnSpPr>
          <p:cNvPr id="245" name="Google Shape;245;p10"/>
          <p:cNvCxnSpPr>
            <a:stCxn id="237" idx="1"/>
            <a:endCxn id="244" idx="5"/>
          </p:cNvCxnSpPr>
          <p:nvPr/>
        </p:nvCxnSpPr>
        <p:spPr>
          <a:xfrm rot="10800000">
            <a:off x="5399657" y="2447561"/>
            <a:ext cx="1481100" cy="843300"/>
          </a:xfrm>
          <a:prstGeom prst="straightConnector1">
            <a:avLst/>
          </a:prstGeom>
          <a:noFill/>
          <a:ln cap="flat" cmpd="sng" w="9525">
            <a:solidFill>
              <a:srgbClr val="FF0000"/>
            </a:solidFill>
            <a:prstDash val="solid"/>
            <a:round/>
            <a:headEnd len="sm" w="sm" type="none"/>
            <a:tailEnd len="sm" w="sm" type="none"/>
          </a:ln>
        </p:spPr>
      </p:cxnSp>
      <p:pic>
        <p:nvPicPr>
          <p:cNvPr id="246" name="Google Shape;246;p10"/>
          <p:cNvPicPr preferRelativeResize="0"/>
          <p:nvPr/>
        </p:nvPicPr>
        <p:blipFill rotWithShape="1">
          <a:blip r:embed="rId4">
            <a:alphaModFix/>
          </a:blip>
          <a:srcRect b="0" l="0" r="0" t="0"/>
          <a:stretch/>
        </p:blipFill>
        <p:spPr>
          <a:xfrm>
            <a:off x="530150" y="1725445"/>
            <a:ext cx="959777" cy="940950"/>
          </a:xfrm>
          <a:prstGeom prst="rect">
            <a:avLst/>
          </a:prstGeom>
          <a:noFill/>
          <a:ln>
            <a:noFill/>
          </a:ln>
        </p:spPr>
      </p:pic>
      <p:pic>
        <p:nvPicPr>
          <p:cNvPr id="247" name="Google Shape;247;p10"/>
          <p:cNvPicPr preferRelativeResize="0"/>
          <p:nvPr/>
        </p:nvPicPr>
        <p:blipFill rotWithShape="1">
          <a:blip r:embed="rId5">
            <a:alphaModFix/>
          </a:blip>
          <a:srcRect b="0" l="0" r="0" t="0"/>
          <a:stretch/>
        </p:blipFill>
        <p:spPr>
          <a:xfrm>
            <a:off x="517217" y="3682419"/>
            <a:ext cx="959775" cy="932813"/>
          </a:xfrm>
          <a:prstGeom prst="rect">
            <a:avLst/>
          </a:prstGeom>
          <a:noFill/>
          <a:ln>
            <a:noFill/>
          </a:ln>
        </p:spPr>
      </p:pic>
      <p:pic>
        <p:nvPicPr>
          <p:cNvPr id="248" name="Google Shape;248;p10"/>
          <p:cNvPicPr preferRelativeResize="0"/>
          <p:nvPr/>
        </p:nvPicPr>
        <p:blipFill rotWithShape="1">
          <a:blip r:embed="rId6">
            <a:alphaModFix/>
          </a:blip>
          <a:srcRect b="0" l="0" r="0" t="0"/>
          <a:stretch/>
        </p:blipFill>
        <p:spPr>
          <a:xfrm>
            <a:off x="7673357" y="1645740"/>
            <a:ext cx="1128600" cy="1185287"/>
          </a:xfrm>
          <a:prstGeom prst="rect">
            <a:avLst/>
          </a:prstGeom>
          <a:noFill/>
          <a:ln>
            <a:noFill/>
          </a:ln>
        </p:spPr>
      </p:pic>
      <p:pic>
        <p:nvPicPr>
          <p:cNvPr id="249" name="Google Shape;249;p10"/>
          <p:cNvPicPr preferRelativeResize="0"/>
          <p:nvPr/>
        </p:nvPicPr>
        <p:blipFill rotWithShape="1">
          <a:blip r:embed="rId7">
            <a:alphaModFix/>
          </a:blip>
          <a:srcRect b="0" l="0" r="0" t="0"/>
          <a:stretch/>
        </p:blipFill>
        <p:spPr>
          <a:xfrm rot="-5400000">
            <a:off x="7777934" y="3535112"/>
            <a:ext cx="961575" cy="1086469"/>
          </a:xfrm>
          <a:prstGeom prst="rect">
            <a:avLst/>
          </a:prstGeom>
          <a:noFill/>
          <a:ln>
            <a:noFill/>
          </a:ln>
        </p:spPr>
      </p:pic>
      <p:sp>
        <p:nvSpPr>
          <p:cNvPr id="250" name="Google Shape;250;p10"/>
          <p:cNvSpPr/>
          <p:nvPr/>
        </p:nvSpPr>
        <p:spPr>
          <a:xfrm>
            <a:off x="2723389" y="3939640"/>
            <a:ext cx="3697223" cy="761717"/>
          </a:xfrm>
          <a:prstGeom prst="rect">
            <a:avLst/>
          </a:prstGeom>
          <a:noFill/>
          <a:ln>
            <a:noFill/>
          </a:ln>
        </p:spPr>
        <p:txBody>
          <a:bodyPr anchorCtr="0" anchor="t" bIns="34275" lIns="68550" spcFirstLastPara="1" rIns="68550" wrap="square" tIns="34275">
            <a:spAutoFit/>
          </a:bodyPr>
          <a:lstStyle/>
          <a:p>
            <a:pPr indent="0" lvl="0" marL="0" marR="0" rtl="0" algn="ctr">
              <a:lnSpc>
                <a:spcPct val="100000"/>
              </a:lnSpc>
              <a:spcBef>
                <a:spcPts val="0"/>
              </a:spcBef>
              <a:spcAft>
                <a:spcPts val="0"/>
              </a:spcAft>
              <a:buNone/>
            </a:pPr>
            <a:r>
              <a:rPr b="0" i="0" lang="it-IT" sz="1500" u="none" cap="none" strike="noStrike">
                <a:solidFill>
                  <a:srgbClr val="000000"/>
                </a:solidFill>
                <a:latin typeface="Calibri"/>
                <a:ea typeface="Calibri"/>
                <a:cs typeface="Calibri"/>
                <a:sym typeface="Calibri"/>
              </a:rPr>
              <a:t>4 different gratings to cover the whole </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it-IT" sz="1500" u="none" cap="none" strike="noStrike">
                <a:solidFill>
                  <a:srgbClr val="000000"/>
                </a:solidFill>
                <a:latin typeface="Calibri"/>
                <a:ea typeface="Calibri"/>
                <a:cs typeface="Calibri"/>
                <a:sym typeface="Calibri"/>
              </a:rPr>
              <a:t>3700-9500 Å band</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it-IT" sz="1500" u="none" cap="none" strike="noStrike">
                <a:solidFill>
                  <a:srgbClr val="000000"/>
                </a:solidFill>
                <a:latin typeface="Calibri"/>
                <a:ea typeface="Calibri"/>
                <a:cs typeface="Calibri"/>
                <a:sym typeface="Calibri"/>
              </a:rPr>
              <a:t>optimized for different science requirements</a:t>
            </a:r>
            <a:endParaRPr b="0" i="0" sz="1500" u="none" cap="none" strike="noStrike">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500"/>
                                        <p:tgtEl>
                                          <p:spTgt spid="234"/>
                                        </p:tgtEl>
                                      </p:cBhvr>
                                    </p:animEffect>
                                  </p:childTnLst>
                                </p:cTn>
                              </p:par>
                              <p:par>
                                <p:cTn fill="hold" nodeType="with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500"/>
                                        <p:tgtEl>
                                          <p:spTgt spid="246"/>
                                        </p:tgtEl>
                                      </p:cBhvr>
                                    </p:animEffect>
                                  </p:childTnLst>
                                </p:cTn>
                              </p:par>
                              <p:par>
                                <p:cTn fill="hold" nodeType="with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500"/>
                                        <p:tgtEl>
                                          <p:spTgt spid="240"/>
                                        </p:tgtEl>
                                      </p:cBhvr>
                                    </p:animEffect>
                                  </p:childTnLst>
                                </p:cTn>
                              </p:par>
                              <p:par>
                                <p:cTn fill="hold" nodeType="with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500"/>
                                        <p:tgtEl>
                                          <p:spTgt spid="23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500"/>
                                        <p:tgtEl>
                                          <p:spTgt spid="243"/>
                                        </p:tgtEl>
                                      </p:cBhvr>
                                    </p:animEffect>
                                  </p:childTnLst>
                                </p:cTn>
                              </p:par>
                              <p:par>
                                <p:cTn fill="hold" nodeType="with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500"/>
                                        <p:tgtEl>
                                          <p:spTgt spid="242"/>
                                        </p:tgtEl>
                                      </p:cBhvr>
                                    </p:animEffect>
                                  </p:childTnLst>
                                </p:cTn>
                              </p:par>
                              <p:par>
                                <p:cTn fill="hold" nodeType="with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500"/>
                                        <p:tgtEl>
                                          <p:spTgt spid="236"/>
                                        </p:tgtEl>
                                      </p:cBhvr>
                                    </p:animEffect>
                                  </p:childTnLst>
                                </p:cTn>
                              </p:par>
                              <p:par>
                                <p:cTn fill="hold" nodeType="with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500"/>
                                        <p:tgtEl>
                                          <p:spTgt spid="24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500"/>
                                        <p:tgtEl>
                                          <p:spTgt spid="235"/>
                                        </p:tgtEl>
                                      </p:cBhvr>
                                    </p:animEffect>
                                  </p:childTnLst>
                                </p:cTn>
                              </p:par>
                              <p:par>
                                <p:cTn fill="hold" nodeType="with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500"/>
                                        <p:tgtEl>
                                          <p:spTgt spid="241"/>
                                        </p:tgtEl>
                                      </p:cBhvr>
                                    </p:animEffect>
                                  </p:childTnLst>
                                </p:cTn>
                              </p:par>
                              <p:par>
                                <p:cTn fill="hold" nodeType="with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500"/>
                                        <p:tgtEl>
                                          <p:spTgt spid="239"/>
                                        </p:tgtEl>
                                      </p:cBhvr>
                                    </p:animEffect>
                                  </p:childTnLst>
                                </p:cTn>
                              </p:par>
                              <p:par>
                                <p:cTn fill="hold" nodeType="with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500"/>
                                        <p:tgtEl>
                                          <p:spTgt spid="247"/>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500"/>
                                        <p:tgtEl>
                                          <p:spTgt spid="249"/>
                                        </p:tgtEl>
                                      </p:cBhvr>
                                    </p:animEffect>
                                  </p:childTnLst>
                                </p:cTn>
                              </p:par>
                              <p:par>
                                <p:cTn fill="hold" nodeType="with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500"/>
                                        <p:tgtEl>
                                          <p:spTgt spid="237"/>
                                        </p:tgtEl>
                                      </p:cBhvr>
                                    </p:animEffect>
                                  </p:childTnLst>
                                </p:cTn>
                              </p:par>
                              <p:par>
                                <p:cTn fill="hold" nodeType="withEffect" presetClass="entr" presetID="10" presetSubtype="0">
                                  <p:stCondLst>
                                    <p:cond delay="0"/>
                                  </p:stCondLst>
                                  <p:childTnLst>
                                    <p:set>
                                      <p:cBhvr>
                                        <p:cTn dur="1" fill="hold">
                                          <p:stCondLst>
                                            <p:cond delay="0"/>
                                          </p:stCondLst>
                                        </p:cTn>
                                        <p:tgtEl>
                                          <p:spTgt spid="245"/>
                                        </p:tgtEl>
                                        <p:attrNameLst>
                                          <p:attrName>style.visibility</p:attrName>
                                        </p:attrNameLst>
                                      </p:cBhvr>
                                      <p:to>
                                        <p:strVal val="visible"/>
                                      </p:to>
                                    </p:set>
                                    <p:animEffect filter="fade" transition="in">
                                      <p:cBhvr>
                                        <p:cTn dur="500"/>
                                        <p:tgtEl>
                                          <p:spTgt spid="245"/>
                                        </p:tgtEl>
                                      </p:cBhvr>
                                    </p:animEffect>
                                  </p:childTnLst>
                                </p:cTn>
                              </p:par>
                              <p:par>
                                <p:cTn fill="hold" nodeType="with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500"/>
                                        <p:tgtEl>
                                          <p:spTgt spid="2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11"/>
          <p:cNvSpPr txBox="1"/>
          <p:nvPr>
            <p:ph idx="2" type="subTitle"/>
          </p:nvPr>
        </p:nvSpPr>
        <p:spPr>
          <a:xfrm>
            <a:off x="210102" y="-14451"/>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MAVIS Science</a:t>
            </a:r>
            <a:endParaRPr/>
          </a:p>
        </p:txBody>
      </p:sp>
      <p:pic>
        <p:nvPicPr>
          <p:cNvPr id="256" name="Google Shape;256;p11"/>
          <p:cNvPicPr preferRelativeResize="0"/>
          <p:nvPr/>
        </p:nvPicPr>
        <p:blipFill rotWithShape="1">
          <a:blip r:embed="rId3">
            <a:alphaModFix/>
          </a:blip>
          <a:srcRect b="0" l="0" r="0" t="0"/>
          <a:stretch/>
        </p:blipFill>
        <p:spPr>
          <a:xfrm>
            <a:off x="1572322" y="457200"/>
            <a:ext cx="6653039" cy="4686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2"/>
          <p:cNvSpPr txBox="1"/>
          <p:nvPr>
            <p:ph type="title"/>
          </p:nvPr>
        </p:nvSpPr>
        <p:spPr>
          <a:xfrm>
            <a:off x="311700" y="445031"/>
            <a:ext cx="8520600" cy="4788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rgbClr val="3B9EEC"/>
              </a:buClr>
              <a:buSzPts val="3000"/>
              <a:buFont typeface="Alegreya Sans SC"/>
              <a:buNone/>
            </a:pPr>
            <a:r>
              <a:rPr lang="it-IT" sz="1725">
                <a:solidFill>
                  <a:srgbClr val="54A4D5"/>
                </a:solidFill>
              </a:rPr>
              <a:t>DETECTING INTERMEDIATE MASS BLACK HOLES</a:t>
            </a:r>
            <a:endParaRPr sz="1050"/>
          </a:p>
        </p:txBody>
      </p:sp>
      <p:sp>
        <p:nvSpPr>
          <p:cNvPr id="262" name="Google Shape;262;p12"/>
          <p:cNvSpPr txBox="1"/>
          <p:nvPr>
            <p:ph idx="2" type="subTitle"/>
          </p:nvPr>
        </p:nvSpPr>
        <p:spPr>
          <a:xfrm>
            <a:off x="311700" y="41427"/>
            <a:ext cx="4506000" cy="3591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chemeClr val="dk1"/>
              </a:buClr>
              <a:buSzPts val="1100"/>
              <a:buNone/>
            </a:pPr>
            <a:r>
              <a:rPr lang="it-IT"/>
              <a:t>MAVIS Science</a:t>
            </a:r>
            <a:endParaRPr/>
          </a:p>
          <a:p>
            <a:pPr indent="0" lvl="0" marL="0" rtl="0" algn="l">
              <a:lnSpc>
                <a:spcPct val="100000"/>
              </a:lnSpc>
              <a:spcBef>
                <a:spcPts val="0"/>
              </a:spcBef>
              <a:spcAft>
                <a:spcPts val="0"/>
              </a:spcAft>
              <a:buClr>
                <a:schemeClr val="dk1"/>
              </a:buClr>
              <a:buSzPts val="1100"/>
              <a:buNone/>
            </a:pPr>
            <a:r>
              <a:t/>
            </a:r>
            <a:endParaRPr/>
          </a:p>
        </p:txBody>
      </p:sp>
      <p:sp>
        <p:nvSpPr>
          <p:cNvPr id="263" name="Google Shape;263;p12"/>
          <p:cNvSpPr txBox="1"/>
          <p:nvPr/>
        </p:nvSpPr>
        <p:spPr>
          <a:xfrm>
            <a:off x="1616381" y="2894925"/>
            <a:ext cx="109350" cy="300060"/>
          </a:xfrm>
          <a:prstGeom prst="rect">
            <a:avLst/>
          </a:prstGeom>
          <a:noFill/>
          <a:ln>
            <a:noFill/>
          </a:ln>
        </p:spPr>
        <p:txBody>
          <a:bodyPr anchorCtr="0" anchor="t" bIns="68550" lIns="68550" spcFirstLastPara="1" rIns="68550" wrap="square" tIns="68550">
            <a:sp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sp>
        <p:nvSpPr>
          <p:cNvPr id="264" name="Google Shape;264;p12"/>
          <p:cNvSpPr txBox="1"/>
          <p:nvPr/>
        </p:nvSpPr>
        <p:spPr>
          <a:xfrm>
            <a:off x="481781" y="3951420"/>
            <a:ext cx="8520599" cy="958950"/>
          </a:xfrm>
          <a:prstGeom prst="rect">
            <a:avLst/>
          </a:prstGeom>
          <a:noFill/>
          <a:ln>
            <a:noFill/>
          </a:ln>
        </p:spPr>
        <p:txBody>
          <a:bodyPr anchorCtr="0" anchor="t" bIns="25700" lIns="51425" spcFirstLastPara="1" rIns="51425" wrap="square" tIns="25700">
            <a:noAutofit/>
          </a:bodyPr>
          <a:lstStyle/>
          <a:p>
            <a:pPr indent="-171450" lvl="0" marL="171450" marR="0" rtl="0" algn="l">
              <a:lnSpc>
                <a:spcPct val="114000"/>
              </a:lnSpc>
              <a:spcBef>
                <a:spcPts val="450"/>
              </a:spcBef>
              <a:spcAft>
                <a:spcPts val="0"/>
              </a:spcAft>
              <a:buClr>
                <a:srgbClr val="595959"/>
              </a:buClr>
              <a:buSzPts val="1800"/>
              <a:buFont typeface="Helvetica Neue"/>
              <a:buChar char="●"/>
            </a:pPr>
            <a:r>
              <a:rPr b="0" i="0" lang="it-IT" sz="1350" u="none" cap="none" strike="noStrike">
                <a:solidFill>
                  <a:srgbClr val="595959"/>
                </a:solidFill>
                <a:latin typeface="Helvetica Neue"/>
                <a:ea typeface="Helvetica Neue"/>
                <a:cs typeface="Helvetica Neue"/>
                <a:sym typeface="Helvetica Neue"/>
              </a:rPr>
              <a:t>Dense star clusters are prime hunting ground for intermediate-mass black holes</a:t>
            </a:r>
            <a:endParaRPr b="0" i="0" sz="1350" u="none" cap="none" strike="noStrike">
              <a:solidFill>
                <a:srgbClr val="595959"/>
              </a:solidFill>
              <a:latin typeface="Helvetica Neue"/>
              <a:ea typeface="Helvetica Neue"/>
              <a:cs typeface="Helvetica Neue"/>
              <a:sym typeface="Helvetica Neue"/>
            </a:endParaRPr>
          </a:p>
          <a:p>
            <a:pPr indent="-171450" lvl="0" marL="171450" marR="0" rtl="0" algn="l">
              <a:lnSpc>
                <a:spcPct val="114000"/>
              </a:lnSpc>
              <a:spcBef>
                <a:spcPts val="450"/>
              </a:spcBef>
              <a:spcAft>
                <a:spcPts val="0"/>
              </a:spcAft>
              <a:buClr>
                <a:srgbClr val="595959"/>
              </a:buClr>
              <a:buSzPts val="1800"/>
              <a:buFont typeface="Helvetica Neue"/>
              <a:buChar char="●"/>
            </a:pPr>
            <a:r>
              <a:rPr b="0" i="0" lang="it-IT" sz="1350" u="none" cap="none" strike="noStrike">
                <a:solidFill>
                  <a:srgbClr val="595959"/>
                </a:solidFill>
                <a:latin typeface="Helvetica Neue"/>
                <a:ea typeface="Helvetica Neue"/>
                <a:cs typeface="Helvetica Neue"/>
                <a:sym typeface="Helvetica Neue"/>
              </a:rPr>
              <a:t>HST crowding limit is typically larger than IMBH sphere of influence: MAVIS astrometry can break this limit</a:t>
            </a:r>
            <a:endParaRPr/>
          </a:p>
          <a:p>
            <a:pPr indent="-171450" lvl="0" marL="171450" marR="0" rtl="0" algn="l">
              <a:lnSpc>
                <a:spcPct val="114000"/>
              </a:lnSpc>
              <a:spcBef>
                <a:spcPts val="450"/>
              </a:spcBef>
              <a:spcAft>
                <a:spcPts val="0"/>
              </a:spcAft>
              <a:buClr>
                <a:srgbClr val="595959"/>
              </a:buClr>
              <a:buSzPts val="1800"/>
              <a:buFont typeface="Helvetica Neue"/>
              <a:buChar char="●"/>
            </a:pPr>
            <a:r>
              <a:rPr b="0" i="0" lang="it-IT" sz="1350" u="none" cap="none" strike="noStrike">
                <a:solidFill>
                  <a:srgbClr val="595959"/>
                </a:solidFill>
                <a:latin typeface="Helvetica Neue"/>
                <a:ea typeface="Helvetica Neue"/>
                <a:cs typeface="Helvetica Neue"/>
                <a:sym typeface="Helvetica Neue"/>
              </a:rPr>
              <a:t>Constrains: instrument+PSF stability, astrometric calibration, PSF reconstruction</a:t>
            </a:r>
            <a:endParaRPr/>
          </a:p>
          <a:p>
            <a:pPr indent="-57150" lvl="0" marL="171450" marR="0" rtl="0" algn="l">
              <a:lnSpc>
                <a:spcPct val="114000"/>
              </a:lnSpc>
              <a:spcBef>
                <a:spcPts val="450"/>
              </a:spcBef>
              <a:spcAft>
                <a:spcPts val="0"/>
              </a:spcAft>
              <a:buClr>
                <a:srgbClr val="595959"/>
              </a:buClr>
              <a:buSzPts val="1800"/>
              <a:buFont typeface="Helvetica Neue"/>
              <a:buNone/>
            </a:pPr>
            <a:r>
              <a:t/>
            </a:r>
            <a:endParaRPr b="0" i="0" sz="1350" u="none" cap="none" strike="noStrike">
              <a:solidFill>
                <a:srgbClr val="595959"/>
              </a:solidFill>
              <a:latin typeface="Helvetica Neue"/>
              <a:ea typeface="Helvetica Neue"/>
              <a:cs typeface="Helvetica Neue"/>
              <a:sym typeface="Helvetica Neue"/>
            </a:endParaRPr>
          </a:p>
        </p:txBody>
      </p:sp>
      <p:pic>
        <p:nvPicPr>
          <p:cNvPr id="265" name="Google Shape;265;p12"/>
          <p:cNvPicPr preferRelativeResize="0"/>
          <p:nvPr/>
        </p:nvPicPr>
        <p:blipFill rotWithShape="1">
          <a:blip r:embed="rId3">
            <a:alphaModFix/>
          </a:blip>
          <a:srcRect b="0" l="0" r="50416" t="0"/>
          <a:stretch/>
        </p:blipFill>
        <p:spPr>
          <a:xfrm>
            <a:off x="252631" y="844339"/>
            <a:ext cx="4019718" cy="3107081"/>
          </a:xfrm>
          <a:prstGeom prst="rect">
            <a:avLst/>
          </a:prstGeom>
          <a:noFill/>
          <a:ln>
            <a:noFill/>
          </a:ln>
        </p:spPr>
      </p:pic>
      <p:sp>
        <p:nvSpPr>
          <p:cNvPr id="266" name="Google Shape;266;p12"/>
          <p:cNvSpPr txBox="1"/>
          <p:nvPr/>
        </p:nvSpPr>
        <p:spPr>
          <a:xfrm>
            <a:off x="4817700" y="3422533"/>
            <a:ext cx="3513844" cy="563209"/>
          </a:xfrm>
          <a:prstGeom prst="rect">
            <a:avLst/>
          </a:prstGeom>
          <a:noFill/>
          <a:ln>
            <a:noFill/>
          </a:ln>
        </p:spPr>
        <p:txBody>
          <a:bodyPr anchorCtr="0" anchor="t" bIns="68550" lIns="68550" spcFirstLastPara="1" rIns="68550" wrap="square" tIns="68550">
            <a:spAutoFit/>
          </a:bodyPr>
          <a:lstStyle/>
          <a:p>
            <a:pPr indent="0" lvl="0" marL="0" marR="0" rtl="0" algn="l">
              <a:lnSpc>
                <a:spcPct val="115000"/>
              </a:lnSpc>
              <a:spcBef>
                <a:spcPts val="0"/>
              </a:spcBef>
              <a:spcAft>
                <a:spcPts val="0"/>
              </a:spcAft>
              <a:buNone/>
            </a:pPr>
            <a:r>
              <a:rPr b="0" i="0" lang="it-IT" sz="1200" u="none" cap="none" strike="noStrike">
                <a:solidFill>
                  <a:schemeClr val="dk1"/>
                </a:solidFill>
                <a:latin typeface="Calibri"/>
                <a:ea typeface="Calibri"/>
                <a:cs typeface="Calibri"/>
                <a:sym typeface="Calibri"/>
              </a:rPr>
              <a:t>Cluster N-body Simulation: Baumgardt (2017)</a:t>
            </a:r>
            <a:endParaRPr b="0" i="0" sz="12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None/>
            </a:pPr>
            <a:r>
              <a:rPr b="0" i="0" lang="it-IT" sz="1200" u="none" cap="none" strike="noStrike">
                <a:solidFill>
                  <a:schemeClr val="dk1"/>
                </a:solidFill>
                <a:latin typeface="Calibri"/>
                <a:ea typeface="Calibri"/>
                <a:cs typeface="Calibri"/>
                <a:sym typeface="Calibri"/>
              </a:rPr>
              <a:t>Image Simulation and Analysis: Monty et al. (2021)</a:t>
            </a:r>
            <a:endParaRPr b="0" i="0" sz="900" u="none" cap="none" strike="noStrike">
              <a:solidFill>
                <a:srgbClr val="000000"/>
              </a:solidFill>
              <a:latin typeface="Arial"/>
              <a:ea typeface="Arial"/>
              <a:cs typeface="Arial"/>
              <a:sym typeface="Arial"/>
            </a:endParaRPr>
          </a:p>
        </p:txBody>
      </p:sp>
      <p:pic>
        <p:nvPicPr>
          <p:cNvPr id="267" name="Google Shape;267;p12"/>
          <p:cNvPicPr preferRelativeResize="0"/>
          <p:nvPr/>
        </p:nvPicPr>
        <p:blipFill rotWithShape="1">
          <a:blip r:embed="rId4">
            <a:alphaModFix/>
          </a:blip>
          <a:srcRect b="0" l="0" r="0" t="0"/>
          <a:stretch/>
        </p:blipFill>
        <p:spPr>
          <a:xfrm>
            <a:off x="4457701" y="844338"/>
            <a:ext cx="3688491" cy="262949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3"/>
          <p:cNvSpPr txBox="1"/>
          <p:nvPr>
            <p:ph type="title"/>
          </p:nvPr>
        </p:nvSpPr>
        <p:spPr>
          <a:xfrm>
            <a:off x="311700" y="445031"/>
            <a:ext cx="8520600" cy="47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3B9EEC"/>
              </a:buClr>
              <a:buSzPts val="3000"/>
              <a:buFont typeface="Alegreya Sans SC"/>
              <a:buNone/>
            </a:pPr>
            <a:r>
              <a:rPr lang="it-IT"/>
              <a:t>Globular clusters as tracers of galaxy evolution</a:t>
            </a:r>
            <a:endParaRPr/>
          </a:p>
        </p:txBody>
      </p:sp>
      <p:sp>
        <p:nvSpPr>
          <p:cNvPr id="273" name="Google Shape;273;p13"/>
          <p:cNvSpPr txBox="1"/>
          <p:nvPr>
            <p:ph idx="2" type="subTitle"/>
          </p:nvPr>
        </p:nvSpPr>
        <p:spPr>
          <a:xfrm>
            <a:off x="311700" y="-48068"/>
            <a:ext cx="3723967"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MAVIS Science</a:t>
            </a:r>
            <a:endParaRPr/>
          </a:p>
        </p:txBody>
      </p:sp>
      <p:pic>
        <p:nvPicPr>
          <p:cNvPr id="274" name="Google Shape;274;p13"/>
          <p:cNvPicPr preferRelativeResize="0"/>
          <p:nvPr/>
        </p:nvPicPr>
        <p:blipFill rotWithShape="1">
          <a:blip r:embed="rId3">
            <a:alphaModFix/>
          </a:blip>
          <a:srcRect b="0" l="0" r="0" t="0"/>
          <a:stretch/>
        </p:blipFill>
        <p:spPr>
          <a:xfrm>
            <a:off x="1253022" y="950313"/>
            <a:ext cx="4599285" cy="2054175"/>
          </a:xfrm>
          <a:prstGeom prst="rect">
            <a:avLst/>
          </a:prstGeom>
          <a:noFill/>
          <a:ln>
            <a:noFill/>
          </a:ln>
        </p:spPr>
      </p:pic>
      <p:pic>
        <p:nvPicPr>
          <p:cNvPr id="275" name="Google Shape;275;p13"/>
          <p:cNvPicPr preferRelativeResize="0"/>
          <p:nvPr/>
        </p:nvPicPr>
        <p:blipFill rotWithShape="1">
          <a:blip r:embed="rId4">
            <a:alphaModFix/>
          </a:blip>
          <a:srcRect b="0" l="0" r="0" t="0"/>
          <a:stretch/>
        </p:blipFill>
        <p:spPr>
          <a:xfrm>
            <a:off x="5632898" y="2732049"/>
            <a:ext cx="3436080" cy="2263141"/>
          </a:xfrm>
          <a:prstGeom prst="rect">
            <a:avLst/>
          </a:prstGeom>
          <a:noFill/>
          <a:ln>
            <a:noFill/>
          </a:ln>
        </p:spPr>
      </p:pic>
      <p:cxnSp>
        <p:nvCxnSpPr>
          <p:cNvPr id="276" name="Google Shape;276;p13"/>
          <p:cNvCxnSpPr/>
          <p:nvPr/>
        </p:nvCxnSpPr>
        <p:spPr>
          <a:xfrm>
            <a:off x="5367053" y="2269375"/>
            <a:ext cx="609450" cy="478800"/>
          </a:xfrm>
          <a:prstGeom prst="straightConnector1">
            <a:avLst/>
          </a:prstGeom>
          <a:noFill/>
          <a:ln cap="flat" cmpd="sng" w="25400">
            <a:solidFill>
              <a:srgbClr val="0E00FF"/>
            </a:solidFill>
            <a:prstDash val="solid"/>
            <a:miter lim="4000"/>
            <a:headEnd len="sm" w="sm" type="none"/>
            <a:tailEnd len="med" w="med" type="triangle"/>
          </a:ln>
        </p:spPr>
      </p:cxnSp>
      <p:sp>
        <p:nvSpPr>
          <p:cNvPr id="277" name="Google Shape;277;p13"/>
          <p:cNvSpPr txBox="1"/>
          <p:nvPr/>
        </p:nvSpPr>
        <p:spPr>
          <a:xfrm>
            <a:off x="311700" y="3004488"/>
            <a:ext cx="5197002" cy="1863900"/>
          </a:xfrm>
          <a:prstGeom prst="rect">
            <a:avLst/>
          </a:prstGeom>
          <a:noFill/>
          <a:ln>
            <a:noFill/>
          </a:ln>
        </p:spPr>
        <p:txBody>
          <a:bodyPr anchorCtr="0" anchor="t" bIns="68550" lIns="68550" spcFirstLastPara="1" rIns="68550" wrap="square" tIns="68550">
            <a:noAutofit/>
          </a:bodyPr>
          <a:lstStyle/>
          <a:p>
            <a:pPr indent="-342900" lvl="0" marL="457200" marR="0" rtl="0" algn="l">
              <a:lnSpc>
                <a:spcPct val="113000"/>
              </a:lnSpc>
              <a:spcBef>
                <a:spcPts val="450"/>
              </a:spcBef>
              <a:spcAft>
                <a:spcPts val="0"/>
              </a:spcAft>
              <a:buClr>
                <a:schemeClr val="dk2"/>
              </a:buClr>
              <a:buSzPts val="1800"/>
              <a:buFont typeface="Calibri"/>
              <a:buChar char="●"/>
            </a:pPr>
            <a:r>
              <a:rPr b="0" i="0" lang="it-IT" sz="1600" u="none" cap="none" strike="noStrike">
                <a:solidFill>
                  <a:schemeClr val="dk2"/>
                </a:solidFill>
                <a:latin typeface="Calibri"/>
                <a:ea typeface="Calibri"/>
                <a:cs typeface="Calibri"/>
                <a:sym typeface="Calibri"/>
              </a:rPr>
              <a:t>MAVIS provides detailed chemical abundances of star cluster cores, oldest and most complex environment</a:t>
            </a:r>
            <a:endParaRPr b="0" i="0" sz="1600" u="none" cap="none" strike="noStrike">
              <a:solidFill>
                <a:schemeClr val="dk2"/>
              </a:solidFill>
              <a:latin typeface="Calibri"/>
              <a:ea typeface="Calibri"/>
              <a:cs typeface="Calibri"/>
              <a:sym typeface="Calibri"/>
            </a:endParaRPr>
          </a:p>
          <a:p>
            <a:pPr indent="-342900" lvl="0" marL="457200" marR="0" rtl="0" algn="l">
              <a:lnSpc>
                <a:spcPct val="113000"/>
              </a:lnSpc>
              <a:spcBef>
                <a:spcPts val="450"/>
              </a:spcBef>
              <a:spcAft>
                <a:spcPts val="0"/>
              </a:spcAft>
              <a:buClr>
                <a:schemeClr val="dk2"/>
              </a:buClr>
              <a:buSzPts val="1800"/>
              <a:buFont typeface="Calibri"/>
              <a:buChar char="●"/>
            </a:pPr>
            <a:r>
              <a:rPr b="0" i="0" lang="it-IT" sz="1600" u="none" cap="none" strike="noStrike">
                <a:solidFill>
                  <a:schemeClr val="dk2"/>
                </a:solidFill>
                <a:latin typeface="Calibri"/>
                <a:ea typeface="Calibri"/>
                <a:cs typeface="Calibri"/>
                <a:sym typeface="Calibri"/>
              </a:rPr>
              <a:t>HR Blue mode optimized for rich range of diagnostic abundances</a:t>
            </a:r>
            <a:endParaRPr b="0" i="0" sz="1600" u="none" cap="none" strike="noStrike">
              <a:solidFill>
                <a:schemeClr val="dk2"/>
              </a:solidFill>
              <a:latin typeface="Calibri"/>
              <a:ea typeface="Calibri"/>
              <a:cs typeface="Calibri"/>
              <a:sym typeface="Calibri"/>
            </a:endParaRPr>
          </a:p>
          <a:p>
            <a:pPr indent="-342900" lvl="0" marL="457200" marR="0" rtl="0" algn="l">
              <a:lnSpc>
                <a:spcPct val="113000"/>
              </a:lnSpc>
              <a:spcBef>
                <a:spcPts val="450"/>
              </a:spcBef>
              <a:spcAft>
                <a:spcPts val="0"/>
              </a:spcAft>
              <a:buClr>
                <a:schemeClr val="dk2"/>
              </a:buClr>
              <a:buSzPts val="1800"/>
              <a:buFont typeface="Calibri"/>
              <a:buChar char="●"/>
            </a:pPr>
            <a:r>
              <a:rPr b="0" i="0" lang="it-IT" sz="1600" u="none" cap="none" strike="noStrike">
                <a:solidFill>
                  <a:schemeClr val="dk2"/>
                </a:solidFill>
                <a:latin typeface="Calibri"/>
                <a:ea typeface="Calibri"/>
                <a:cs typeface="Calibri"/>
                <a:sym typeface="Calibri"/>
              </a:rPr>
              <a:t>Cannot be done at lower resolution (spatial or spectral)</a:t>
            </a:r>
            <a:endParaRPr/>
          </a:p>
          <a:p>
            <a:pPr indent="0" lvl="0" marL="0" marR="0" rtl="0" algn="l">
              <a:lnSpc>
                <a:spcPct val="113000"/>
              </a:lnSpc>
              <a:spcBef>
                <a:spcPts val="450"/>
              </a:spcBef>
              <a:spcAft>
                <a:spcPts val="0"/>
              </a:spcAft>
              <a:buClr>
                <a:schemeClr val="dk2"/>
              </a:buClr>
              <a:buSzPts val="1800"/>
              <a:buFont typeface="Calibri"/>
              <a:buNone/>
            </a:pPr>
            <a:r>
              <a:t/>
            </a:r>
            <a:endParaRPr b="0" i="0" sz="1600" u="none" cap="none" strike="noStrike">
              <a:solidFill>
                <a:schemeClr val="dk2"/>
              </a:solidFill>
              <a:latin typeface="Calibri"/>
              <a:ea typeface="Calibri"/>
              <a:cs typeface="Calibri"/>
              <a:sym typeface="Calibri"/>
            </a:endParaRPr>
          </a:p>
        </p:txBody>
      </p:sp>
      <p:pic>
        <p:nvPicPr>
          <p:cNvPr id="278" name="Google Shape;278;p13"/>
          <p:cNvPicPr preferRelativeResize="0"/>
          <p:nvPr/>
        </p:nvPicPr>
        <p:blipFill rotWithShape="1">
          <a:blip r:embed="rId5">
            <a:alphaModFix/>
          </a:blip>
          <a:srcRect b="0" l="0" r="0" t="0"/>
          <a:stretch/>
        </p:blipFill>
        <p:spPr>
          <a:xfrm>
            <a:off x="6137694" y="587627"/>
            <a:ext cx="2694606" cy="1919288"/>
          </a:xfrm>
          <a:prstGeom prst="rect">
            <a:avLst/>
          </a:prstGeom>
          <a:noFill/>
          <a:ln>
            <a:noFill/>
          </a:ln>
        </p:spPr>
      </p:pic>
      <p:sp>
        <p:nvSpPr>
          <p:cNvPr id="279" name="Google Shape;279;p13"/>
          <p:cNvSpPr txBox="1"/>
          <p:nvPr/>
        </p:nvSpPr>
        <p:spPr>
          <a:xfrm>
            <a:off x="8247654" y="4236804"/>
            <a:ext cx="663964"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200" u="none" cap="none" strike="noStrike">
                <a:solidFill>
                  <a:srgbClr val="0070C0"/>
                </a:solidFill>
                <a:latin typeface="Arial"/>
                <a:ea typeface="Arial"/>
                <a:cs typeface="Arial"/>
                <a:sym typeface="Arial"/>
              </a:rPr>
              <a:t>MAVIS</a:t>
            </a:r>
            <a:endParaRPr/>
          </a:p>
          <a:p>
            <a:pPr indent="0" lvl="0" marL="0" marR="0" rtl="0" algn="l">
              <a:lnSpc>
                <a:spcPct val="100000"/>
              </a:lnSpc>
              <a:spcBef>
                <a:spcPts val="0"/>
              </a:spcBef>
              <a:spcAft>
                <a:spcPts val="0"/>
              </a:spcAft>
              <a:buNone/>
            </a:pPr>
            <a:r>
              <a:rPr b="0" i="0" lang="it-IT" sz="1200" u="none" cap="none" strike="noStrike">
                <a:solidFill>
                  <a:srgbClr val="00B050"/>
                </a:solidFill>
                <a:latin typeface="Arial"/>
                <a:ea typeface="Arial"/>
                <a:cs typeface="Arial"/>
                <a:sym typeface="Arial"/>
              </a:rPr>
              <a:t>MUSE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4"/>
          <p:cNvSpPr txBox="1"/>
          <p:nvPr>
            <p:ph type="title"/>
          </p:nvPr>
        </p:nvSpPr>
        <p:spPr>
          <a:xfrm>
            <a:off x="311700" y="445031"/>
            <a:ext cx="8520600" cy="4788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rgbClr val="3B9EEC"/>
              </a:buClr>
              <a:buSzPts val="3000"/>
              <a:buFont typeface="Alegreya Sans SC"/>
              <a:buNone/>
            </a:pPr>
            <a:r>
              <a:rPr lang="it-IT" sz="1725">
                <a:solidFill>
                  <a:srgbClr val="54A4D5"/>
                </a:solidFill>
              </a:rPr>
              <a:t>RESOLVED STELLAR POPULATIONS IN DISTANT GALAXIES</a:t>
            </a:r>
            <a:endParaRPr sz="1050"/>
          </a:p>
        </p:txBody>
      </p:sp>
      <p:sp>
        <p:nvSpPr>
          <p:cNvPr id="285" name="Google Shape;285;p14"/>
          <p:cNvSpPr txBox="1"/>
          <p:nvPr>
            <p:ph idx="1" type="body"/>
          </p:nvPr>
        </p:nvSpPr>
        <p:spPr>
          <a:xfrm>
            <a:off x="2353344" y="2803895"/>
            <a:ext cx="2808073" cy="1873549"/>
          </a:xfrm>
          <a:prstGeom prst="rect">
            <a:avLst/>
          </a:prstGeom>
          <a:noFill/>
          <a:ln>
            <a:noFill/>
          </a:ln>
        </p:spPr>
        <p:txBody>
          <a:bodyPr anchorCtr="0" anchor="t" bIns="68550" lIns="42850" spcFirstLastPara="1" rIns="68550" wrap="square" tIns="68550">
            <a:noAutofit/>
          </a:bodyPr>
          <a:lstStyle/>
          <a:p>
            <a:pPr indent="-266700" lvl="0" marL="342900" rtl="0" algn="l">
              <a:lnSpc>
                <a:spcPct val="98181"/>
              </a:lnSpc>
              <a:spcBef>
                <a:spcPts val="450"/>
              </a:spcBef>
              <a:spcAft>
                <a:spcPts val="0"/>
              </a:spcAft>
              <a:buClr>
                <a:srgbClr val="717171"/>
              </a:buClr>
              <a:buSzPts val="2000"/>
              <a:buChar char="●"/>
            </a:pPr>
            <a:r>
              <a:rPr lang="it-IT" sz="1500">
                <a:solidFill>
                  <a:srgbClr val="717171"/>
                </a:solidFill>
              </a:rPr>
              <a:t>Resolved stellar populations can probe accurate star formation histories, even for ancient stars</a:t>
            </a:r>
            <a:endParaRPr sz="1500">
              <a:solidFill>
                <a:srgbClr val="717171"/>
              </a:solidFill>
            </a:endParaRPr>
          </a:p>
          <a:p>
            <a:pPr indent="-266700" lvl="0" marL="342900" rtl="0" algn="l">
              <a:lnSpc>
                <a:spcPct val="98181"/>
              </a:lnSpc>
              <a:spcBef>
                <a:spcPts val="0"/>
              </a:spcBef>
              <a:spcAft>
                <a:spcPts val="0"/>
              </a:spcAft>
              <a:buClr>
                <a:srgbClr val="717171"/>
              </a:buClr>
              <a:buSzPts val="2000"/>
              <a:buChar char="●"/>
            </a:pPr>
            <a:r>
              <a:rPr lang="it-IT" sz="1500">
                <a:solidFill>
                  <a:srgbClr val="717171"/>
                </a:solidFill>
              </a:rPr>
              <a:t>MAVIS will detect T-RGB stars as far as the Virgo Cluster</a:t>
            </a:r>
            <a:endParaRPr sz="1500">
              <a:solidFill>
                <a:srgbClr val="717171"/>
              </a:solidFill>
            </a:endParaRPr>
          </a:p>
        </p:txBody>
      </p:sp>
      <p:sp>
        <p:nvSpPr>
          <p:cNvPr id="286" name="Google Shape;286;p14"/>
          <p:cNvSpPr txBox="1"/>
          <p:nvPr>
            <p:ph idx="2" type="subTitle"/>
          </p:nvPr>
        </p:nvSpPr>
        <p:spPr>
          <a:xfrm>
            <a:off x="311700" y="17352"/>
            <a:ext cx="4506000" cy="3591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chemeClr val="dk1"/>
              </a:buClr>
              <a:buSzPts val="1100"/>
              <a:buNone/>
            </a:pPr>
            <a:r>
              <a:rPr lang="it-IT"/>
              <a:t>MAVIS Science</a:t>
            </a:r>
            <a:endParaRPr/>
          </a:p>
        </p:txBody>
      </p:sp>
      <p:sp>
        <p:nvSpPr>
          <p:cNvPr id="287" name="Google Shape;287;p14"/>
          <p:cNvSpPr txBox="1"/>
          <p:nvPr/>
        </p:nvSpPr>
        <p:spPr>
          <a:xfrm>
            <a:off x="1616381" y="2894925"/>
            <a:ext cx="109350" cy="300060"/>
          </a:xfrm>
          <a:prstGeom prst="rect">
            <a:avLst/>
          </a:prstGeom>
          <a:noFill/>
          <a:ln>
            <a:noFill/>
          </a:ln>
        </p:spPr>
        <p:txBody>
          <a:bodyPr anchorCtr="0" anchor="t" bIns="68550" lIns="68550" spcFirstLastPara="1" rIns="68550" wrap="square" tIns="68550">
            <a:sp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pic>
        <p:nvPicPr>
          <p:cNvPr id="288" name="Google Shape;288;p14"/>
          <p:cNvPicPr preferRelativeResize="0"/>
          <p:nvPr/>
        </p:nvPicPr>
        <p:blipFill rotWithShape="1">
          <a:blip r:embed="rId3">
            <a:alphaModFix/>
          </a:blip>
          <a:srcRect b="0" l="0" r="0" t="0"/>
          <a:stretch/>
        </p:blipFill>
        <p:spPr>
          <a:xfrm>
            <a:off x="5161417" y="818967"/>
            <a:ext cx="3814705" cy="3570505"/>
          </a:xfrm>
          <a:prstGeom prst="rect">
            <a:avLst/>
          </a:prstGeom>
          <a:noFill/>
          <a:ln>
            <a:noFill/>
          </a:ln>
        </p:spPr>
      </p:pic>
      <p:pic>
        <p:nvPicPr>
          <p:cNvPr id="289" name="Google Shape;289;p14"/>
          <p:cNvPicPr preferRelativeResize="0"/>
          <p:nvPr/>
        </p:nvPicPr>
        <p:blipFill rotWithShape="1">
          <a:blip r:embed="rId4">
            <a:alphaModFix/>
          </a:blip>
          <a:srcRect b="0" l="0" r="0" t="0"/>
          <a:stretch/>
        </p:blipFill>
        <p:spPr>
          <a:xfrm>
            <a:off x="140584" y="804130"/>
            <a:ext cx="4181996" cy="407298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5"/>
          <p:cNvSpPr txBox="1"/>
          <p:nvPr>
            <p:ph type="title"/>
          </p:nvPr>
        </p:nvSpPr>
        <p:spPr>
          <a:xfrm>
            <a:off x="311700" y="445031"/>
            <a:ext cx="8520600" cy="4788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rgbClr val="3B9EEC"/>
              </a:buClr>
              <a:buSzPts val="3000"/>
              <a:buFont typeface="Alegreya Sans SC"/>
              <a:buNone/>
            </a:pPr>
            <a:r>
              <a:rPr lang="it-IT" sz="1725">
                <a:solidFill>
                  <a:srgbClr val="54A4D5"/>
                </a:solidFill>
              </a:rPr>
              <a:t>RESOLVED STELLAR POPULATIONS IN DISTANT GALAXIES</a:t>
            </a:r>
            <a:endParaRPr sz="1050"/>
          </a:p>
        </p:txBody>
      </p:sp>
      <p:sp>
        <p:nvSpPr>
          <p:cNvPr id="295" name="Google Shape;295;p15"/>
          <p:cNvSpPr txBox="1"/>
          <p:nvPr>
            <p:ph idx="2" type="subTitle"/>
          </p:nvPr>
        </p:nvSpPr>
        <p:spPr>
          <a:xfrm>
            <a:off x="414570" y="29391"/>
            <a:ext cx="4506000" cy="3591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chemeClr val="dk1"/>
              </a:buClr>
              <a:buSzPts val="1100"/>
              <a:buNone/>
            </a:pPr>
            <a:r>
              <a:rPr lang="it-IT"/>
              <a:t>MAVIS Science</a:t>
            </a:r>
            <a:endParaRPr/>
          </a:p>
        </p:txBody>
      </p:sp>
      <p:sp>
        <p:nvSpPr>
          <p:cNvPr id="296" name="Google Shape;296;p15"/>
          <p:cNvSpPr txBox="1"/>
          <p:nvPr/>
        </p:nvSpPr>
        <p:spPr>
          <a:xfrm>
            <a:off x="1616381" y="2894925"/>
            <a:ext cx="109350" cy="300060"/>
          </a:xfrm>
          <a:prstGeom prst="rect">
            <a:avLst/>
          </a:prstGeom>
          <a:noFill/>
          <a:ln>
            <a:noFill/>
          </a:ln>
        </p:spPr>
        <p:txBody>
          <a:bodyPr anchorCtr="0" anchor="t" bIns="68550" lIns="68550" spcFirstLastPara="1" rIns="68550" wrap="square" tIns="68550">
            <a:sp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pic>
        <p:nvPicPr>
          <p:cNvPr id="297" name="Google Shape;297;p15"/>
          <p:cNvPicPr preferRelativeResize="0"/>
          <p:nvPr/>
        </p:nvPicPr>
        <p:blipFill rotWithShape="1">
          <a:blip r:embed="rId3">
            <a:alphaModFix/>
          </a:blip>
          <a:srcRect b="11284" l="11689" r="9008" t="0"/>
          <a:stretch/>
        </p:blipFill>
        <p:spPr>
          <a:xfrm>
            <a:off x="552491" y="753822"/>
            <a:ext cx="7965507" cy="1934272"/>
          </a:xfrm>
          <a:prstGeom prst="rect">
            <a:avLst/>
          </a:prstGeom>
          <a:noFill/>
          <a:ln>
            <a:noFill/>
          </a:ln>
        </p:spPr>
      </p:pic>
      <p:sp>
        <p:nvSpPr>
          <p:cNvPr id="298" name="Google Shape;298;p15"/>
          <p:cNvSpPr txBox="1"/>
          <p:nvPr/>
        </p:nvSpPr>
        <p:spPr>
          <a:xfrm>
            <a:off x="190449" y="2894926"/>
            <a:ext cx="3031442" cy="1758545"/>
          </a:xfrm>
          <a:prstGeom prst="rect">
            <a:avLst/>
          </a:prstGeom>
          <a:noFill/>
          <a:ln>
            <a:noFill/>
          </a:ln>
        </p:spPr>
        <p:txBody>
          <a:bodyPr anchorCtr="0" anchor="t" bIns="25700" lIns="51425" spcFirstLastPara="1" rIns="51425" wrap="square" tIns="25700">
            <a:noAutofit/>
          </a:bodyPr>
          <a:lstStyle/>
          <a:p>
            <a:pPr indent="-171450" lvl="0" marL="171450" marR="0" rtl="0" algn="l">
              <a:lnSpc>
                <a:spcPct val="114000"/>
              </a:lnSpc>
              <a:spcBef>
                <a:spcPts val="450"/>
              </a:spcBef>
              <a:spcAft>
                <a:spcPts val="0"/>
              </a:spcAft>
              <a:buClr>
                <a:srgbClr val="595959"/>
              </a:buClr>
              <a:buSzPts val="1800"/>
              <a:buFont typeface="Helvetica Neue"/>
              <a:buChar char="●"/>
            </a:pPr>
            <a:r>
              <a:rPr b="0" i="0" lang="it-IT" sz="1500" u="none" cap="none" strike="noStrike">
                <a:solidFill>
                  <a:srgbClr val="595959"/>
                </a:solidFill>
                <a:latin typeface="Helvetica Neue"/>
                <a:ea typeface="Helvetica Neue"/>
                <a:cs typeface="Helvetica Neue"/>
                <a:sym typeface="Helvetica Neue"/>
              </a:rPr>
              <a:t>JWST and ELTs are not well-optimized for λ &lt;1μm</a:t>
            </a:r>
            <a:endParaRPr b="0" i="0" sz="1500" u="none" cap="none" strike="noStrike">
              <a:solidFill>
                <a:srgbClr val="595959"/>
              </a:solidFill>
              <a:latin typeface="Helvetica Neue"/>
              <a:ea typeface="Helvetica Neue"/>
              <a:cs typeface="Helvetica Neue"/>
              <a:sym typeface="Helvetica Neue"/>
            </a:endParaRPr>
          </a:p>
          <a:p>
            <a:pPr indent="-171450" lvl="0" marL="171450" marR="0" rtl="0" algn="l">
              <a:lnSpc>
                <a:spcPct val="114000"/>
              </a:lnSpc>
              <a:spcBef>
                <a:spcPts val="450"/>
              </a:spcBef>
              <a:spcAft>
                <a:spcPts val="0"/>
              </a:spcAft>
              <a:buClr>
                <a:srgbClr val="595959"/>
              </a:buClr>
              <a:buSzPts val="1800"/>
              <a:buFont typeface="Helvetica Neue"/>
              <a:buChar char="●"/>
            </a:pPr>
            <a:r>
              <a:rPr b="0" i="0" lang="it-IT" sz="1500" u="none" cap="none" strike="noStrike">
                <a:solidFill>
                  <a:srgbClr val="595959"/>
                </a:solidFill>
                <a:latin typeface="Helvetica Neue"/>
                <a:ea typeface="Helvetica Neue"/>
                <a:cs typeface="Helvetica Neue"/>
                <a:sym typeface="Helvetica Neue"/>
              </a:rPr>
              <a:t>MAVIS is </a:t>
            </a:r>
            <a:r>
              <a:rPr b="1" i="0" lang="it-IT" sz="1500" u="none" cap="none" strike="noStrike">
                <a:solidFill>
                  <a:srgbClr val="595959"/>
                </a:solidFill>
                <a:latin typeface="Helvetica Neue"/>
                <a:ea typeface="Helvetica Neue"/>
                <a:cs typeface="Helvetica Neue"/>
                <a:sym typeface="Helvetica Neue"/>
              </a:rPr>
              <a:t>crucial</a:t>
            </a:r>
            <a:r>
              <a:rPr b="0" i="0" lang="it-IT" sz="1500" u="none" cap="none" strike="noStrike">
                <a:solidFill>
                  <a:srgbClr val="595959"/>
                </a:solidFill>
                <a:latin typeface="Helvetica Neue"/>
                <a:ea typeface="Helvetica Neue"/>
                <a:cs typeface="Helvetica Neue"/>
                <a:sym typeface="Helvetica Neue"/>
              </a:rPr>
              <a:t> to provide optical coverage at </a:t>
            </a:r>
            <a:r>
              <a:rPr b="1" i="0" lang="it-IT" sz="1500" u="none" cap="none" strike="noStrike">
                <a:solidFill>
                  <a:srgbClr val="595959"/>
                </a:solidFill>
                <a:latin typeface="Helvetica Neue"/>
                <a:ea typeface="Helvetica Neue"/>
                <a:cs typeface="Helvetica Neue"/>
                <a:sym typeface="Helvetica Neue"/>
              </a:rPr>
              <a:t>matched angular resolution to ELT in the near-infrared</a:t>
            </a:r>
            <a:endParaRPr b="1" i="0" sz="1500" u="none" cap="none" strike="noStrike">
              <a:solidFill>
                <a:srgbClr val="595959"/>
              </a:solidFill>
              <a:latin typeface="Helvetica Neue"/>
              <a:ea typeface="Helvetica Neue"/>
              <a:cs typeface="Helvetica Neue"/>
              <a:sym typeface="Helvetica Neue"/>
            </a:endParaRPr>
          </a:p>
        </p:txBody>
      </p:sp>
      <p:pic>
        <p:nvPicPr>
          <p:cNvPr id="299" name="Google Shape;299;p15"/>
          <p:cNvPicPr preferRelativeResize="0"/>
          <p:nvPr/>
        </p:nvPicPr>
        <p:blipFill rotWithShape="1">
          <a:blip r:embed="rId4">
            <a:alphaModFix/>
          </a:blip>
          <a:srcRect b="0" l="0" r="2903" t="0"/>
          <a:stretch/>
        </p:blipFill>
        <p:spPr>
          <a:xfrm>
            <a:off x="3264982" y="2765157"/>
            <a:ext cx="5098973" cy="2111961"/>
          </a:xfrm>
          <a:prstGeom prst="rect">
            <a:avLst/>
          </a:prstGeom>
          <a:noFill/>
          <a:ln>
            <a:noFill/>
          </a:ln>
        </p:spPr>
      </p:pic>
      <p:sp>
        <p:nvSpPr>
          <p:cNvPr id="300" name="Google Shape;300;p15"/>
          <p:cNvSpPr txBox="1"/>
          <p:nvPr/>
        </p:nvSpPr>
        <p:spPr>
          <a:xfrm rot="-5400000">
            <a:off x="7785233" y="3691068"/>
            <a:ext cx="1566769" cy="323143"/>
          </a:xfrm>
          <a:prstGeom prst="rect">
            <a:avLst/>
          </a:prstGeom>
          <a:solidFill>
            <a:schemeClr val="lt1"/>
          </a:solidFill>
          <a:ln>
            <a:noFill/>
          </a:ln>
        </p:spPr>
        <p:txBody>
          <a:bodyPr anchorCtr="0" anchor="t" bIns="68550" lIns="68550" spcFirstLastPara="1" rIns="68550" wrap="square" tIns="68550">
            <a:spAutoFit/>
          </a:bodyPr>
          <a:lstStyle/>
          <a:p>
            <a:pPr indent="0" lvl="0" marL="0" marR="0" rtl="0" algn="l">
              <a:lnSpc>
                <a:spcPct val="100000"/>
              </a:lnSpc>
              <a:spcBef>
                <a:spcPts val="0"/>
              </a:spcBef>
              <a:spcAft>
                <a:spcPts val="0"/>
              </a:spcAft>
              <a:buNone/>
            </a:pPr>
            <a:r>
              <a:rPr b="0" i="0" lang="it-IT" sz="1200" u="none" cap="none" strike="noStrike">
                <a:solidFill>
                  <a:srgbClr val="000000"/>
                </a:solidFill>
                <a:latin typeface="Arial"/>
                <a:ea typeface="Arial"/>
                <a:cs typeface="Arial"/>
                <a:sym typeface="Arial"/>
              </a:rPr>
              <a:t>Sensitivity to Age</a:t>
            </a:r>
            <a:endParaRPr b="0" i="0" sz="1200" u="none" cap="none" strike="noStrike">
              <a:solidFill>
                <a:srgbClr val="000000"/>
              </a:solidFill>
              <a:latin typeface="Arial"/>
              <a:ea typeface="Arial"/>
              <a:cs typeface="Arial"/>
              <a:sym typeface="Arial"/>
            </a:endParaRPr>
          </a:p>
        </p:txBody>
      </p:sp>
      <p:cxnSp>
        <p:nvCxnSpPr>
          <p:cNvPr id="301" name="Google Shape;301;p15"/>
          <p:cNvCxnSpPr/>
          <p:nvPr/>
        </p:nvCxnSpPr>
        <p:spPr>
          <a:xfrm rot="10800000">
            <a:off x="8568618" y="2800415"/>
            <a:ext cx="0" cy="511427"/>
          </a:xfrm>
          <a:prstGeom prst="straightConnector1">
            <a:avLst/>
          </a:prstGeom>
          <a:noFill/>
          <a:ln cap="flat" cmpd="sng" w="28575">
            <a:solidFill>
              <a:schemeClr val="dk2"/>
            </a:solidFill>
            <a:prstDash val="solid"/>
            <a:round/>
            <a:headEnd len="sm" w="sm" type="none"/>
            <a:tailEnd len="med" w="med" type="triangl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16"/>
          <p:cNvSpPr txBox="1"/>
          <p:nvPr>
            <p:ph type="title"/>
          </p:nvPr>
        </p:nvSpPr>
        <p:spPr>
          <a:xfrm>
            <a:off x="311700" y="445031"/>
            <a:ext cx="8520600" cy="4788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rgbClr val="3B9EEC"/>
              </a:buClr>
              <a:buSzPts val="3000"/>
              <a:buFont typeface="Alegreya Sans SC"/>
              <a:buNone/>
            </a:pPr>
            <a:r>
              <a:rPr lang="it-IT" sz="1875">
                <a:solidFill>
                  <a:srgbClr val="54A4D5"/>
                </a:solidFill>
              </a:rPr>
              <a:t>CHARACTERIZING ISM DYNAMICS OF GALAXIES  AND AGN</a:t>
            </a:r>
            <a:endParaRPr sz="1725"/>
          </a:p>
        </p:txBody>
      </p:sp>
      <p:sp>
        <p:nvSpPr>
          <p:cNvPr id="307" name="Google Shape;307;p16"/>
          <p:cNvSpPr txBox="1"/>
          <p:nvPr>
            <p:ph idx="1" type="body"/>
          </p:nvPr>
        </p:nvSpPr>
        <p:spPr>
          <a:xfrm>
            <a:off x="279275" y="4157288"/>
            <a:ext cx="8520600" cy="678034"/>
          </a:xfrm>
          <a:prstGeom prst="rect">
            <a:avLst/>
          </a:prstGeom>
          <a:noFill/>
          <a:ln>
            <a:noFill/>
          </a:ln>
        </p:spPr>
        <p:txBody>
          <a:bodyPr anchorCtr="0" anchor="t" bIns="68550" lIns="42850" spcFirstLastPara="1" rIns="68550" wrap="square" tIns="68550">
            <a:noAutofit/>
          </a:bodyPr>
          <a:lstStyle/>
          <a:p>
            <a:pPr indent="-285750" lvl="0" marL="342900" rtl="0" algn="l">
              <a:lnSpc>
                <a:spcPct val="98181"/>
              </a:lnSpc>
              <a:spcBef>
                <a:spcPts val="450"/>
              </a:spcBef>
              <a:spcAft>
                <a:spcPts val="0"/>
              </a:spcAft>
              <a:buClr>
                <a:srgbClr val="717171"/>
              </a:buClr>
              <a:buSzPts val="2400"/>
              <a:buChar char="●"/>
            </a:pPr>
            <a:r>
              <a:rPr lang="it-IT">
                <a:solidFill>
                  <a:srgbClr val="717171"/>
                </a:solidFill>
              </a:rPr>
              <a:t>Disks are much more ‘turbulent’ at early times</a:t>
            </a:r>
            <a:endParaRPr>
              <a:solidFill>
                <a:srgbClr val="717171"/>
              </a:solidFill>
            </a:endParaRPr>
          </a:p>
          <a:p>
            <a:pPr indent="-285750" lvl="0" marL="342900" rtl="0" algn="l">
              <a:lnSpc>
                <a:spcPct val="98181"/>
              </a:lnSpc>
              <a:spcBef>
                <a:spcPts val="0"/>
              </a:spcBef>
              <a:spcAft>
                <a:spcPts val="0"/>
              </a:spcAft>
              <a:buClr>
                <a:srgbClr val="717171"/>
              </a:buClr>
              <a:buSzPts val="2400"/>
              <a:buChar char="●"/>
            </a:pPr>
            <a:r>
              <a:rPr lang="it-IT">
                <a:solidFill>
                  <a:srgbClr val="717171"/>
                </a:solidFill>
              </a:rPr>
              <a:t>Dynamical turbulence? Outflows/winds? Beam smearing?</a:t>
            </a:r>
            <a:endParaRPr>
              <a:solidFill>
                <a:srgbClr val="717171"/>
              </a:solidFill>
            </a:endParaRPr>
          </a:p>
          <a:p>
            <a:pPr indent="0" lvl="0" marL="0" rtl="0" algn="l">
              <a:lnSpc>
                <a:spcPct val="114000"/>
              </a:lnSpc>
              <a:spcBef>
                <a:spcPts val="0"/>
              </a:spcBef>
              <a:spcAft>
                <a:spcPts val="300"/>
              </a:spcAft>
              <a:buSzPts val="1800"/>
              <a:buNone/>
            </a:pPr>
            <a:r>
              <a:t/>
            </a:r>
            <a:endParaRPr/>
          </a:p>
        </p:txBody>
      </p:sp>
      <p:sp>
        <p:nvSpPr>
          <p:cNvPr id="308" name="Google Shape;308;p16"/>
          <p:cNvSpPr txBox="1"/>
          <p:nvPr>
            <p:ph idx="2" type="subTitle"/>
          </p:nvPr>
        </p:nvSpPr>
        <p:spPr>
          <a:xfrm>
            <a:off x="333074" y="29236"/>
            <a:ext cx="4506000" cy="3591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chemeClr val="dk1"/>
              </a:buClr>
              <a:buSzPts val="1100"/>
              <a:buNone/>
            </a:pPr>
            <a:r>
              <a:rPr lang="it-IT"/>
              <a:t>MAVIS Science</a:t>
            </a:r>
            <a:endParaRPr/>
          </a:p>
        </p:txBody>
      </p:sp>
      <p:sp>
        <p:nvSpPr>
          <p:cNvPr id="309" name="Google Shape;309;p16"/>
          <p:cNvSpPr txBox="1"/>
          <p:nvPr/>
        </p:nvSpPr>
        <p:spPr>
          <a:xfrm>
            <a:off x="1616381" y="2894925"/>
            <a:ext cx="109350" cy="300060"/>
          </a:xfrm>
          <a:prstGeom prst="rect">
            <a:avLst/>
          </a:prstGeom>
          <a:noFill/>
          <a:ln>
            <a:noFill/>
          </a:ln>
        </p:spPr>
        <p:txBody>
          <a:bodyPr anchorCtr="0" anchor="t" bIns="68550" lIns="68550" spcFirstLastPara="1" rIns="68550" wrap="square" tIns="68550">
            <a:sp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pic>
        <p:nvPicPr>
          <p:cNvPr id="310" name="Google Shape;310;p16"/>
          <p:cNvPicPr preferRelativeResize="0"/>
          <p:nvPr/>
        </p:nvPicPr>
        <p:blipFill rotWithShape="1">
          <a:blip r:embed="rId3">
            <a:alphaModFix/>
          </a:blip>
          <a:srcRect b="0" l="0" r="0" t="0"/>
          <a:stretch/>
        </p:blipFill>
        <p:spPr>
          <a:xfrm>
            <a:off x="1029365" y="827459"/>
            <a:ext cx="3070671" cy="3488582"/>
          </a:xfrm>
          <a:prstGeom prst="rect">
            <a:avLst/>
          </a:prstGeom>
          <a:noFill/>
          <a:ln>
            <a:noFill/>
          </a:ln>
        </p:spPr>
      </p:pic>
      <p:pic>
        <p:nvPicPr>
          <p:cNvPr id="311" name="Google Shape;311;p16"/>
          <p:cNvPicPr preferRelativeResize="0"/>
          <p:nvPr/>
        </p:nvPicPr>
        <p:blipFill rotWithShape="1">
          <a:blip r:embed="rId4">
            <a:alphaModFix/>
          </a:blip>
          <a:srcRect b="0" l="0" r="0" t="0"/>
          <a:stretch/>
        </p:blipFill>
        <p:spPr>
          <a:xfrm>
            <a:off x="4572000" y="908025"/>
            <a:ext cx="4324124" cy="3197969"/>
          </a:xfrm>
          <a:prstGeom prst="rect">
            <a:avLst/>
          </a:prstGeom>
          <a:noFill/>
          <a:ln>
            <a:noFill/>
          </a:ln>
        </p:spPr>
      </p:pic>
      <p:sp>
        <p:nvSpPr>
          <p:cNvPr id="312" name="Google Shape;312;p16"/>
          <p:cNvSpPr txBox="1"/>
          <p:nvPr/>
        </p:nvSpPr>
        <p:spPr>
          <a:xfrm>
            <a:off x="131948" y="1911540"/>
            <a:ext cx="1055286" cy="12234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050" u="none" cap="none" strike="noStrike">
                <a:solidFill>
                  <a:srgbClr val="000000"/>
                </a:solidFill>
                <a:latin typeface="Arial"/>
                <a:ea typeface="Arial"/>
                <a:cs typeface="Arial"/>
                <a:sym typeface="Arial"/>
              </a:rPr>
              <a:t>Simulated z=0.3 spiral galaxy with MAVIS IFU</a:t>
            </a:r>
            <a:endParaRPr/>
          </a:p>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it-IT" sz="1050" u="none" cap="none" strike="noStrike">
                <a:solidFill>
                  <a:srgbClr val="000000"/>
                </a:solidFill>
                <a:latin typeface="Arial"/>
                <a:ea typeface="Arial"/>
                <a:cs typeface="Arial"/>
                <a:sym typeface="Arial"/>
              </a:rPr>
              <a:t>Credit: Trevor Mendel</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7"/>
          <p:cNvSpPr txBox="1"/>
          <p:nvPr>
            <p:ph type="title"/>
          </p:nvPr>
        </p:nvSpPr>
        <p:spPr>
          <a:xfrm>
            <a:off x="311700" y="445031"/>
            <a:ext cx="8520600" cy="4788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rgbClr val="3B9EEC"/>
              </a:buClr>
              <a:buSzPts val="3000"/>
              <a:buFont typeface="Alegreya Sans SC"/>
              <a:buNone/>
            </a:pPr>
            <a:r>
              <a:rPr lang="it-IT" sz="1875"/>
              <a:t>GALAXY REST-FRAME UV MORPHOLOGIES</a:t>
            </a:r>
            <a:endParaRPr sz="1875"/>
          </a:p>
        </p:txBody>
      </p:sp>
      <p:sp>
        <p:nvSpPr>
          <p:cNvPr id="318" name="Google Shape;318;p17"/>
          <p:cNvSpPr txBox="1"/>
          <p:nvPr>
            <p:ph idx="2" type="subTitle"/>
          </p:nvPr>
        </p:nvSpPr>
        <p:spPr>
          <a:xfrm>
            <a:off x="311700" y="39598"/>
            <a:ext cx="4506000" cy="3591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chemeClr val="dk1"/>
              </a:buClr>
              <a:buSzPts val="1100"/>
              <a:buNone/>
            </a:pPr>
            <a:r>
              <a:rPr lang="it-IT"/>
              <a:t>MAVIS Science</a:t>
            </a:r>
            <a:endParaRPr/>
          </a:p>
        </p:txBody>
      </p:sp>
      <p:pic>
        <p:nvPicPr>
          <p:cNvPr id="319" name="Google Shape;319;p17"/>
          <p:cNvPicPr preferRelativeResize="0"/>
          <p:nvPr/>
        </p:nvPicPr>
        <p:blipFill rotWithShape="1">
          <a:blip r:embed="rId3">
            <a:alphaModFix/>
          </a:blip>
          <a:srcRect b="0" l="0" r="0" t="0"/>
          <a:stretch/>
        </p:blipFill>
        <p:spPr>
          <a:xfrm>
            <a:off x="163909" y="850065"/>
            <a:ext cx="8223725" cy="1942915"/>
          </a:xfrm>
          <a:prstGeom prst="rect">
            <a:avLst/>
          </a:prstGeom>
          <a:noFill/>
          <a:ln>
            <a:noFill/>
          </a:ln>
        </p:spPr>
      </p:pic>
      <p:pic>
        <p:nvPicPr>
          <p:cNvPr id="320" name="Google Shape;320;p17"/>
          <p:cNvPicPr preferRelativeResize="0"/>
          <p:nvPr/>
        </p:nvPicPr>
        <p:blipFill rotWithShape="1">
          <a:blip r:embed="rId4">
            <a:alphaModFix/>
          </a:blip>
          <a:srcRect b="0" l="0" r="0" t="0"/>
          <a:stretch/>
        </p:blipFill>
        <p:spPr>
          <a:xfrm>
            <a:off x="4077730" y="2820513"/>
            <a:ext cx="4398563" cy="2209601"/>
          </a:xfrm>
          <a:prstGeom prst="rect">
            <a:avLst/>
          </a:prstGeom>
          <a:noFill/>
          <a:ln>
            <a:noFill/>
          </a:ln>
        </p:spPr>
      </p:pic>
      <p:sp>
        <p:nvSpPr>
          <p:cNvPr id="321" name="Google Shape;321;p17"/>
          <p:cNvSpPr txBox="1"/>
          <p:nvPr/>
        </p:nvSpPr>
        <p:spPr>
          <a:xfrm>
            <a:off x="1616381" y="2894925"/>
            <a:ext cx="109350" cy="300060"/>
          </a:xfrm>
          <a:prstGeom prst="rect">
            <a:avLst/>
          </a:prstGeom>
          <a:noFill/>
          <a:ln>
            <a:noFill/>
          </a:ln>
        </p:spPr>
        <p:txBody>
          <a:bodyPr anchorCtr="0" anchor="t" bIns="68550" lIns="68550" spcFirstLastPara="1" rIns="68550" wrap="square" tIns="68550">
            <a:sp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sp>
        <p:nvSpPr>
          <p:cNvPr id="322" name="Google Shape;322;p17"/>
          <p:cNvSpPr txBox="1"/>
          <p:nvPr/>
        </p:nvSpPr>
        <p:spPr>
          <a:xfrm>
            <a:off x="261917" y="2978200"/>
            <a:ext cx="3751468" cy="1731221"/>
          </a:xfrm>
          <a:prstGeom prst="rect">
            <a:avLst/>
          </a:prstGeom>
          <a:noFill/>
          <a:ln>
            <a:noFill/>
          </a:ln>
        </p:spPr>
        <p:txBody>
          <a:bodyPr anchorCtr="0" anchor="t" bIns="68550" lIns="68550" spcFirstLastPara="1" rIns="68550" wrap="square" tIns="68550">
            <a:spAutoFit/>
          </a:bodyPr>
          <a:lstStyle/>
          <a:p>
            <a:pPr indent="-257175" lvl="0" marL="342900" marR="0" rtl="0" algn="l">
              <a:lnSpc>
                <a:spcPct val="115000"/>
              </a:lnSpc>
              <a:spcBef>
                <a:spcPts val="0"/>
              </a:spcBef>
              <a:spcAft>
                <a:spcPts val="0"/>
              </a:spcAft>
              <a:buClr>
                <a:srgbClr val="000000"/>
              </a:buClr>
              <a:buSzPts val="1800"/>
              <a:buFont typeface="Arial"/>
              <a:buChar char="●"/>
            </a:pPr>
            <a:r>
              <a:rPr b="0" i="0" lang="it-IT" sz="1800" u="none" cap="none" strike="noStrike">
                <a:solidFill>
                  <a:srgbClr val="000000"/>
                </a:solidFill>
                <a:latin typeface="Avenir"/>
                <a:ea typeface="Avenir"/>
                <a:cs typeface="Avenir"/>
                <a:sym typeface="Avenir"/>
              </a:rPr>
              <a:t>MAVIS will allow the deepest optical images ever taken</a:t>
            </a:r>
            <a:endParaRPr b="0" i="0" sz="1800" u="none" cap="none" strike="noStrike">
              <a:solidFill>
                <a:srgbClr val="000000"/>
              </a:solidFill>
              <a:latin typeface="Avenir"/>
              <a:ea typeface="Avenir"/>
              <a:cs typeface="Avenir"/>
              <a:sym typeface="Avenir"/>
            </a:endParaRPr>
          </a:p>
          <a:p>
            <a:pPr indent="-257175" lvl="0" marL="342900" marR="0" rtl="0" algn="l">
              <a:lnSpc>
                <a:spcPct val="115000"/>
              </a:lnSpc>
              <a:spcBef>
                <a:spcPts val="0"/>
              </a:spcBef>
              <a:spcAft>
                <a:spcPts val="0"/>
              </a:spcAft>
              <a:buClr>
                <a:srgbClr val="000000"/>
              </a:buClr>
              <a:buSzPts val="1800"/>
              <a:buFont typeface="Arial"/>
              <a:buChar char="●"/>
            </a:pPr>
            <a:r>
              <a:rPr b="0" i="0" lang="it-IT" sz="1800" u="none" cap="none" strike="noStrike">
                <a:solidFill>
                  <a:srgbClr val="000000"/>
                </a:solidFill>
                <a:latin typeface="Avenir"/>
                <a:ea typeface="Avenir"/>
                <a:cs typeface="Avenir"/>
                <a:sym typeface="Avenir"/>
              </a:rPr>
              <a:t>Crucial for understanding the UV morphology of the faintest galaxies at high redshift</a:t>
            </a:r>
            <a:endParaRPr b="0" i="0" sz="1800" u="none" cap="none" strike="noStrike">
              <a:solidFill>
                <a:srgbClr val="000000"/>
              </a:solidFill>
              <a:latin typeface="Avenir"/>
              <a:ea typeface="Avenir"/>
              <a:cs typeface="Avenir"/>
              <a:sym typeface="Avenir"/>
            </a:endParaRPr>
          </a:p>
        </p:txBody>
      </p:sp>
      <p:sp>
        <p:nvSpPr>
          <p:cNvPr id="323" name="Google Shape;323;p17"/>
          <p:cNvSpPr txBox="1"/>
          <p:nvPr/>
        </p:nvSpPr>
        <p:spPr>
          <a:xfrm>
            <a:off x="4667558" y="634621"/>
            <a:ext cx="3808735" cy="215444"/>
          </a:xfrm>
          <a:prstGeom prst="rect">
            <a:avLst/>
          </a:prstGeom>
          <a:noFill/>
          <a:ln>
            <a:noFill/>
          </a:ln>
        </p:spPr>
        <p:txBody>
          <a:bodyPr anchorCtr="0" anchor="ctr" bIns="38100" lIns="38100" spcFirstLastPara="1" rIns="38100" wrap="square" tIns="38100">
            <a:spAutoFit/>
          </a:bodyPr>
          <a:lstStyle/>
          <a:p>
            <a:pPr indent="0" lvl="0" marL="0" marR="0" rtl="0" algn="l">
              <a:lnSpc>
                <a:spcPct val="100000"/>
              </a:lnSpc>
              <a:spcBef>
                <a:spcPts val="0"/>
              </a:spcBef>
              <a:spcAft>
                <a:spcPts val="0"/>
              </a:spcAft>
              <a:buNone/>
            </a:pPr>
            <a:r>
              <a:rPr b="1" i="1" lang="it-IT" sz="900" u="none" cap="none" strike="noStrike">
                <a:solidFill>
                  <a:srgbClr val="FF0000"/>
                </a:solidFill>
                <a:latin typeface="Avenir"/>
                <a:ea typeface="Avenir"/>
                <a:cs typeface="Avenir"/>
                <a:sym typeface="Avenir"/>
              </a:rPr>
              <a:t>I band imaging </a:t>
            </a:r>
            <a:r>
              <a:rPr b="0" i="1" lang="it-IT" sz="900" u="none" cap="none" strike="noStrike">
                <a:solidFill>
                  <a:srgbClr val="000000"/>
                </a:solidFill>
                <a:latin typeface="Avenir"/>
                <a:ea typeface="Avenir"/>
                <a:cs typeface="Avenir"/>
                <a:sym typeface="Avenir"/>
              </a:rPr>
              <a:t>of a simulated galaxy at </a:t>
            </a:r>
            <a:r>
              <a:rPr b="1" i="1" lang="it-IT" sz="900" u="none" cap="none" strike="noStrike">
                <a:solidFill>
                  <a:srgbClr val="FF0000"/>
                </a:solidFill>
                <a:latin typeface="Avenir"/>
                <a:ea typeface="Avenir"/>
                <a:cs typeface="Avenir"/>
                <a:sym typeface="Avenir"/>
              </a:rPr>
              <a:t>z~5 </a:t>
            </a:r>
            <a:r>
              <a:rPr b="0" i="1" lang="it-IT" sz="900" u="none" cap="none" strike="noStrike">
                <a:solidFill>
                  <a:srgbClr val="000000"/>
                </a:solidFill>
                <a:latin typeface="Avenir"/>
                <a:ea typeface="Avenir"/>
                <a:cs typeface="Avenir"/>
                <a:sym typeface="Avenir"/>
              </a:rPr>
              <a:t>from Pallottini et al. (2017)</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18"/>
          <p:cNvSpPr txBox="1"/>
          <p:nvPr>
            <p:ph type="title"/>
          </p:nvPr>
        </p:nvSpPr>
        <p:spPr>
          <a:xfrm>
            <a:off x="311700" y="445031"/>
            <a:ext cx="8520600" cy="4788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rgbClr val="3B9EEC"/>
              </a:buClr>
              <a:buSzPts val="3000"/>
              <a:buFont typeface="Alegreya Sans SC"/>
              <a:buNone/>
            </a:pPr>
            <a:r>
              <a:rPr lang="it-IT" sz="1875"/>
              <a:t>PROBING EPOCH OF REIONISATION WITH LENSING</a:t>
            </a:r>
            <a:endParaRPr sz="1875"/>
          </a:p>
        </p:txBody>
      </p:sp>
      <p:sp>
        <p:nvSpPr>
          <p:cNvPr id="329" name="Google Shape;329;p18"/>
          <p:cNvSpPr txBox="1"/>
          <p:nvPr>
            <p:ph idx="2" type="subTitle"/>
          </p:nvPr>
        </p:nvSpPr>
        <p:spPr>
          <a:xfrm>
            <a:off x="334560" y="41427"/>
            <a:ext cx="4506000" cy="3591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chemeClr val="dk1"/>
              </a:buClr>
              <a:buSzPts val="1100"/>
              <a:buNone/>
            </a:pPr>
            <a:r>
              <a:rPr lang="it-IT"/>
              <a:t>MAVIS Science</a:t>
            </a:r>
            <a:endParaRPr/>
          </a:p>
        </p:txBody>
      </p:sp>
      <p:sp>
        <p:nvSpPr>
          <p:cNvPr id="330" name="Google Shape;330;p18"/>
          <p:cNvSpPr txBox="1"/>
          <p:nvPr/>
        </p:nvSpPr>
        <p:spPr>
          <a:xfrm>
            <a:off x="1616381" y="2894925"/>
            <a:ext cx="109350" cy="300060"/>
          </a:xfrm>
          <a:prstGeom prst="rect">
            <a:avLst/>
          </a:prstGeom>
          <a:noFill/>
          <a:ln>
            <a:noFill/>
          </a:ln>
        </p:spPr>
        <p:txBody>
          <a:bodyPr anchorCtr="0" anchor="t" bIns="68550" lIns="68550" spcFirstLastPara="1" rIns="68550" wrap="square" tIns="68550">
            <a:sp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sp>
        <p:nvSpPr>
          <p:cNvPr id="331" name="Google Shape;331;p18"/>
          <p:cNvSpPr txBox="1"/>
          <p:nvPr/>
        </p:nvSpPr>
        <p:spPr>
          <a:xfrm>
            <a:off x="223904" y="3756639"/>
            <a:ext cx="8709089" cy="1094123"/>
          </a:xfrm>
          <a:prstGeom prst="rect">
            <a:avLst/>
          </a:prstGeom>
          <a:noFill/>
          <a:ln>
            <a:noFill/>
          </a:ln>
        </p:spPr>
        <p:txBody>
          <a:bodyPr anchorCtr="0" anchor="t" bIns="68550" lIns="68550" spcFirstLastPara="1" rIns="68550" wrap="square" tIns="68550">
            <a:spAutoFit/>
          </a:bodyPr>
          <a:lstStyle/>
          <a:p>
            <a:pPr indent="-257175" lvl="0" marL="342900" marR="0" rtl="0" algn="l">
              <a:lnSpc>
                <a:spcPct val="115000"/>
              </a:lnSpc>
              <a:spcBef>
                <a:spcPts val="0"/>
              </a:spcBef>
              <a:spcAft>
                <a:spcPts val="0"/>
              </a:spcAft>
              <a:buClr>
                <a:srgbClr val="000000"/>
              </a:buClr>
              <a:buSzPts val="1800"/>
              <a:buFont typeface="Arial"/>
              <a:buChar char="●"/>
            </a:pPr>
            <a:r>
              <a:rPr b="0" i="0" lang="it-IT" sz="1800" u="none" cap="none" strike="noStrike">
                <a:solidFill>
                  <a:srgbClr val="000000"/>
                </a:solidFill>
                <a:latin typeface="Avenir"/>
                <a:ea typeface="Avenir"/>
                <a:cs typeface="Avenir"/>
                <a:sym typeface="Avenir"/>
              </a:rPr>
              <a:t>MAVIS can resolve UV flux from first star clusters at z~6 via lensing</a:t>
            </a:r>
            <a:endParaRPr/>
          </a:p>
          <a:p>
            <a:pPr indent="-257175" lvl="0" marL="342900" marR="0" rtl="0" algn="l">
              <a:lnSpc>
                <a:spcPct val="115000"/>
              </a:lnSpc>
              <a:spcBef>
                <a:spcPts val="0"/>
              </a:spcBef>
              <a:spcAft>
                <a:spcPts val="0"/>
              </a:spcAft>
              <a:buClr>
                <a:srgbClr val="000000"/>
              </a:buClr>
              <a:buSzPts val="1800"/>
              <a:buFont typeface="Arial"/>
              <a:buChar char="●"/>
            </a:pPr>
            <a:r>
              <a:rPr b="0" i="0" lang="it-IT" sz="1800" u="none" cap="none" strike="noStrike">
                <a:solidFill>
                  <a:srgbClr val="000000"/>
                </a:solidFill>
                <a:latin typeface="Avenir"/>
                <a:ea typeface="Avenir"/>
                <a:cs typeface="Avenir"/>
                <a:sym typeface="Avenir"/>
              </a:rPr>
              <a:t>MAVIS resolution reveals spatial and spectral structure of Lya sources to z~7</a:t>
            </a:r>
            <a:endParaRPr/>
          </a:p>
          <a:p>
            <a:pPr indent="-257175" lvl="0" marL="342900" marR="0" rtl="0" algn="l">
              <a:lnSpc>
                <a:spcPct val="115000"/>
              </a:lnSpc>
              <a:spcBef>
                <a:spcPts val="0"/>
              </a:spcBef>
              <a:spcAft>
                <a:spcPts val="0"/>
              </a:spcAft>
              <a:buClr>
                <a:srgbClr val="000000"/>
              </a:buClr>
              <a:buSzPts val="1800"/>
              <a:buFont typeface="Arial"/>
              <a:buChar char="●"/>
            </a:pPr>
            <a:r>
              <a:rPr b="0" i="0" lang="it-IT" sz="1800" u="none" cap="none" strike="noStrike">
                <a:solidFill>
                  <a:srgbClr val="000000"/>
                </a:solidFill>
                <a:latin typeface="Avenir"/>
                <a:ea typeface="Avenir"/>
                <a:cs typeface="Avenir"/>
                <a:sym typeface="Avenir"/>
              </a:rPr>
              <a:t>Important to understand sources powering reionization at higher redshifts</a:t>
            </a:r>
            <a:endParaRPr b="0" i="0" sz="1800" u="none" cap="none" strike="noStrike">
              <a:solidFill>
                <a:srgbClr val="000000"/>
              </a:solidFill>
              <a:latin typeface="Avenir"/>
              <a:ea typeface="Avenir"/>
              <a:cs typeface="Avenir"/>
              <a:sym typeface="Avenir"/>
            </a:endParaRPr>
          </a:p>
        </p:txBody>
      </p:sp>
      <p:pic>
        <p:nvPicPr>
          <p:cNvPr id="332" name="Google Shape;332;p18"/>
          <p:cNvPicPr preferRelativeResize="0"/>
          <p:nvPr/>
        </p:nvPicPr>
        <p:blipFill rotWithShape="1">
          <a:blip r:embed="rId3">
            <a:alphaModFix/>
          </a:blip>
          <a:srcRect b="0" l="0" r="0" t="0"/>
          <a:stretch/>
        </p:blipFill>
        <p:spPr>
          <a:xfrm>
            <a:off x="4817699" y="1028733"/>
            <a:ext cx="4115294" cy="2462609"/>
          </a:xfrm>
          <a:prstGeom prst="rect">
            <a:avLst/>
          </a:prstGeom>
          <a:noFill/>
          <a:ln>
            <a:noFill/>
          </a:ln>
        </p:spPr>
      </p:pic>
      <p:sp>
        <p:nvSpPr>
          <p:cNvPr id="333" name="Google Shape;333;p18"/>
          <p:cNvSpPr txBox="1"/>
          <p:nvPr/>
        </p:nvSpPr>
        <p:spPr>
          <a:xfrm>
            <a:off x="1252923" y="811996"/>
            <a:ext cx="302839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200" u="none" cap="none" strike="noStrike">
                <a:solidFill>
                  <a:srgbClr val="000000"/>
                </a:solidFill>
                <a:latin typeface="Arial"/>
                <a:ea typeface="Arial"/>
                <a:cs typeface="Arial"/>
                <a:sym typeface="Arial"/>
              </a:rPr>
              <a:t>Properties of first star clusters, via lensing</a:t>
            </a:r>
            <a:endParaRPr/>
          </a:p>
        </p:txBody>
      </p:sp>
      <p:sp>
        <p:nvSpPr>
          <p:cNvPr id="334" name="Google Shape;334;p18"/>
          <p:cNvSpPr txBox="1"/>
          <p:nvPr/>
        </p:nvSpPr>
        <p:spPr>
          <a:xfrm>
            <a:off x="5575445" y="774817"/>
            <a:ext cx="2795958"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200" u="none" cap="none" strike="noStrike">
                <a:solidFill>
                  <a:srgbClr val="000000"/>
                </a:solidFill>
                <a:latin typeface="Arial"/>
                <a:ea typeface="Arial"/>
                <a:cs typeface="Arial"/>
                <a:sym typeface="Arial"/>
              </a:rPr>
              <a:t>‘Leaky’ IGM in a LyC emitter at z = 3.2</a:t>
            </a:r>
            <a:endParaRPr/>
          </a:p>
        </p:txBody>
      </p:sp>
      <p:sp>
        <p:nvSpPr>
          <p:cNvPr id="335" name="Google Shape;335;p18"/>
          <p:cNvSpPr txBox="1"/>
          <p:nvPr/>
        </p:nvSpPr>
        <p:spPr>
          <a:xfrm>
            <a:off x="4553487" y="3360892"/>
            <a:ext cx="2935419" cy="3000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350" u="none" cap="none" strike="noStrike">
                <a:solidFill>
                  <a:srgbClr val="000000"/>
                </a:solidFill>
                <a:latin typeface="Avenir"/>
                <a:ea typeface="Avenir"/>
                <a:cs typeface="Avenir"/>
                <a:sym typeface="Avenir"/>
              </a:rPr>
              <a:t>Adapted from Vanzella et al. 2020. </a:t>
            </a:r>
            <a:endParaRPr b="0" i="0" sz="1050" u="none" cap="none" strike="noStrike">
              <a:solidFill>
                <a:srgbClr val="000000"/>
              </a:solidFill>
              <a:latin typeface="Arial"/>
              <a:ea typeface="Arial"/>
              <a:cs typeface="Arial"/>
              <a:sym typeface="Arial"/>
            </a:endParaRPr>
          </a:p>
        </p:txBody>
      </p:sp>
      <p:pic>
        <p:nvPicPr>
          <p:cNvPr id="336" name="Google Shape;336;p18"/>
          <p:cNvPicPr preferRelativeResize="0"/>
          <p:nvPr/>
        </p:nvPicPr>
        <p:blipFill rotWithShape="1">
          <a:blip r:embed="rId4">
            <a:alphaModFix/>
          </a:blip>
          <a:srcRect b="0" l="0" r="0" t="0"/>
          <a:stretch/>
        </p:blipFill>
        <p:spPr>
          <a:xfrm>
            <a:off x="434214" y="1047509"/>
            <a:ext cx="4115294" cy="251945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19"/>
          <p:cNvSpPr txBox="1"/>
          <p:nvPr>
            <p:ph type="title"/>
          </p:nvPr>
        </p:nvSpPr>
        <p:spPr>
          <a:xfrm>
            <a:off x="311700" y="445031"/>
            <a:ext cx="8520600" cy="47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3B9EEC"/>
              </a:buClr>
              <a:buSzPts val="3000"/>
              <a:buFont typeface="Alegreya Sans SC"/>
              <a:buNone/>
            </a:pPr>
            <a:r>
              <a:rPr lang="it-IT" sz="2400"/>
              <a:t>Sky Coverage</a:t>
            </a:r>
            <a:br>
              <a:rPr lang="it-IT" sz="2400"/>
            </a:br>
            <a:endParaRPr/>
          </a:p>
        </p:txBody>
      </p:sp>
      <p:sp>
        <p:nvSpPr>
          <p:cNvPr id="342" name="Google Shape;342;p19"/>
          <p:cNvSpPr txBox="1"/>
          <p:nvPr>
            <p:ph idx="2" type="subTitle"/>
          </p:nvPr>
        </p:nvSpPr>
        <p:spPr>
          <a:xfrm>
            <a:off x="243968" y="-31384"/>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MAVIS Science</a:t>
            </a:r>
            <a:endParaRPr/>
          </a:p>
        </p:txBody>
      </p:sp>
      <p:pic>
        <p:nvPicPr>
          <p:cNvPr id="343" name="Google Shape;343;p19"/>
          <p:cNvPicPr preferRelativeResize="0"/>
          <p:nvPr/>
        </p:nvPicPr>
        <p:blipFill rotWithShape="1">
          <a:blip r:embed="rId3">
            <a:alphaModFix/>
          </a:blip>
          <a:srcRect b="0" l="0" r="0" t="0"/>
          <a:stretch/>
        </p:blipFill>
        <p:spPr>
          <a:xfrm>
            <a:off x="3992237" y="952405"/>
            <a:ext cx="4962599" cy="2906326"/>
          </a:xfrm>
          <a:prstGeom prst="rect">
            <a:avLst/>
          </a:prstGeom>
          <a:noFill/>
          <a:ln>
            <a:noFill/>
          </a:ln>
        </p:spPr>
      </p:pic>
      <p:sp>
        <p:nvSpPr>
          <p:cNvPr id="344" name="Google Shape;344;p19"/>
          <p:cNvSpPr txBox="1"/>
          <p:nvPr/>
        </p:nvSpPr>
        <p:spPr>
          <a:xfrm>
            <a:off x="1476750" y="3887306"/>
            <a:ext cx="6390450" cy="1226475"/>
          </a:xfrm>
          <a:prstGeom prst="rect">
            <a:avLst/>
          </a:prstGeom>
          <a:noFill/>
          <a:ln>
            <a:noFill/>
          </a:ln>
        </p:spPr>
        <p:txBody>
          <a:bodyPr anchorCtr="0" anchor="t" bIns="68550" lIns="68550" spcFirstLastPara="1" rIns="68550" wrap="square" tIns="68550">
            <a:noAutofit/>
          </a:bodyPr>
          <a:lstStyle/>
          <a:p>
            <a:pPr indent="-242888" lvl="0" marL="342900" marR="0" rtl="0" algn="l">
              <a:lnSpc>
                <a:spcPct val="113000"/>
              </a:lnSpc>
              <a:spcBef>
                <a:spcPts val="450"/>
              </a:spcBef>
              <a:spcAft>
                <a:spcPts val="0"/>
              </a:spcAft>
              <a:buClr>
                <a:srgbClr val="FBAA43"/>
              </a:buClr>
              <a:buSzPts val="1500"/>
              <a:buFont typeface="Avenir"/>
              <a:buChar char="●"/>
            </a:pPr>
            <a:r>
              <a:rPr b="1" i="0" lang="it-IT" spc="0" sz="1275" u="none" cap="none" strike="noStrike">
                <a:solidFill>
                  <a:schemeClr val="dk2"/>
                </a:solidFill>
                <a:latin typeface="Avenir"/>
                <a:ea typeface="Avenir"/>
                <a:cs typeface="Avenir"/>
                <a:sym typeface="Avenir"/>
              </a:rPr>
              <a:t>Use Case: </a:t>
            </a:r>
            <a:r>
              <a:rPr b="0" i="0" lang="it-IT" spc="0" sz="1275" u="none" cap="none" strike="noStrike">
                <a:solidFill>
                  <a:schemeClr val="dk2"/>
                </a:solidFill>
                <a:latin typeface="Avenir"/>
                <a:ea typeface="Avenir"/>
                <a:cs typeface="Avenir"/>
                <a:sym typeface="Avenir"/>
              </a:rPr>
              <a:t>No. of observable intermediate-z galaxies in GOODS-S, COSMOS and UDS with MAVIS and MUSE-NFM as a function of (faintest) NGS magnitude</a:t>
            </a:r>
            <a:endParaRPr/>
          </a:p>
          <a:p>
            <a:pPr indent="-242888" lvl="0" marL="342900" marR="0" rtl="0" algn="l">
              <a:lnSpc>
                <a:spcPct val="113000"/>
              </a:lnSpc>
              <a:spcBef>
                <a:spcPts val="450"/>
              </a:spcBef>
              <a:spcAft>
                <a:spcPts val="0"/>
              </a:spcAft>
              <a:buClr>
                <a:srgbClr val="FBAA43"/>
              </a:buClr>
              <a:buSzPts val="1500"/>
              <a:buFont typeface="Avenir"/>
              <a:buChar char="●"/>
            </a:pPr>
            <a:r>
              <a:rPr b="0" i="0" lang="it-IT" spc="0" sz="1275" u="none" cap="none" strike="noStrike">
                <a:solidFill>
                  <a:schemeClr val="dk2"/>
                </a:solidFill>
                <a:latin typeface="Avenir"/>
                <a:ea typeface="Avenir"/>
                <a:cs typeface="Avenir"/>
                <a:sym typeface="Avenir"/>
              </a:rPr>
              <a:t>MAVIS sky coverage gives &gt; 1 order of magnitude more targets</a:t>
            </a:r>
            <a:endParaRPr/>
          </a:p>
          <a:p>
            <a:pPr indent="342900" lvl="0" marL="342900" marR="0" rtl="0" algn="l">
              <a:lnSpc>
                <a:spcPct val="113000"/>
              </a:lnSpc>
              <a:spcBef>
                <a:spcPts val="450"/>
              </a:spcBef>
              <a:spcAft>
                <a:spcPts val="0"/>
              </a:spcAft>
              <a:buClr>
                <a:srgbClr val="FBAA43"/>
              </a:buClr>
              <a:buSzPts val="1575"/>
              <a:buFont typeface="Avenir"/>
              <a:buNone/>
            </a:pPr>
            <a:r>
              <a:rPr b="1" i="0" lang="it-IT" spc="0" sz="1500" u="none" cap="none" strike="noStrike">
                <a:solidFill>
                  <a:schemeClr val="dk2"/>
                </a:solidFill>
                <a:latin typeface="Avenir"/>
                <a:ea typeface="Avenir"/>
                <a:cs typeface="Avenir"/>
                <a:sym typeface="Avenir"/>
              </a:rPr>
              <a:t>             ⇒ MAVIS makes statistical samples possible</a:t>
            </a:r>
            <a:endParaRPr/>
          </a:p>
        </p:txBody>
      </p:sp>
      <p:pic>
        <p:nvPicPr>
          <p:cNvPr descr="The CANDELS Ultra Deep Survey (UDS)" id="345" name="Google Shape;345;p19"/>
          <p:cNvPicPr preferRelativeResize="0"/>
          <p:nvPr/>
        </p:nvPicPr>
        <p:blipFill rotWithShape="1">
          <a:blip r:embed="rId4">
            <a:alphaModFix/>
          </a:blip>
          <a:srcRect b="46666" l="71921" r="0" t="20625"/>
          <a:stretch/>
        </p:blipFill>
        <p:spPr>
          <a:xfrm>
            <a:off x="457200" y="1001573"/>
            <a:ext cx="3065883" cy="2857158"/>
          </a:xfrm>
          <a:prstGeom prst="rect">
            <a:avLst/>
          </a:prstGeom>
          <a:noFill/>
          <a:ln>
            <a:noFill/>
          </a:ln>
        </p:spPr>
      </p:pic>
      <p:sp>
        <p:nvSpPr>
          <p:cNvPr id="346" name="Google Shape;346;p19"/>
          <p:cNvSpPr txBox="1"/>
          <p:nvPr/>
        </p:nvSpPr>
        <p:spPr>
          <a:xfrm>
            <a:off x="457200" y="1041146"/>
            <a:ext cx="243688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400" u="none" cap="none" strike="noStrike">
                <a:solidFill>
                  <a:schemeClr val="lt1"/>
                </a:solidFill>
                <a:latin typeface="Arial"/>
                <a:ea typeface="Arial"/>
                <a:cs typeface="Arial"/>
                <a:sym typeface="Arial"/>
              </a:rPr>
              <a:t>1’ portion of CANDELS UDF</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20"/>
          <p:cNvSpPr txBox="1"/>
          <p:nvPr>
            <p:ph type="title"/>
          </p:nvPr>
        </p:nvSpPr>
        <p:spPr>
          <a:xfrm>
            <a:off x="311700" y="445031"/>
            <a:ext cx="8520600" cy="47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3B9EEC"/>
              </a:buClr>
              <a:buSzPts val="3000"/>
              <a:buFont typeface="Alegreya Sans SC"/>
              <a:buNone/>
            </a:pPr>
            <a:r>
              <a:rPr lang="it-IT"/>
              <a:t>Timeline and Risks</a:t>
            </a:r>
            <a:endParaRPr/>
          </a:p>
        </p:txBody>
      </p:sp>
      <p:sp>
        <p:nvSpPr>
          <p:cNvPr id="352" name="Google Shape;352;p20"/>
          <p:cNvSpPr txBox="1"/>
          <p:nvPr>
            <p:ph idx="1" type="body"/>
          </p:nvPr>
        </p:nvSpPr>
        <p:spPr>
          <a:xfrm>
            <a:off x="292600" y="923831"/>
            <a:ext cx="8539700" cy="3692925"/>
          </a:xfrm>
          <a:prstGeom prst="rect">
            <a:avLst/>
          </a:prstGeom>
          <a:noFill/>
          <a:ln>
            <a:noFill/>
          </a:ln>
        </p:spPr>
        <p:txBody>
          <a:bodyPr anchorCtr="0" anchor="t" bIns="91425" lIns="57150" spcFirstLastPara="1" rIns="91425" wrap="square" tIns="91425">
            <a:noAutofit/>
          </a:bodyPr>
          <a:lstStyle/>
          <a:p>
            <a:pPr indent="-257175" lvl="0" marL="342900" rtl="0" algn="l">
              <a:lnSpc>
                <a:spcPct val="114000"/>
              </a:lnSpc>
              <a:spcBef>
                <a:spcPts val="0"/>
              </a:spcBef>
              <a:spcAft>
                <a:spcPts val="0"/>
              </a:spcAft>
              <a:buSzPts val="1800"/>
              <a:buFont typeface="Calibri"/>
              <a:buChar char="●"/>
            </a:pPr>
            <a:r>
              <a:rPr lang="it-IT"/>
              <a:t>FDR in October 2025: Currently closing all FDR actions from ESO</a:t>
            </a:r>
            <a:endParaRPr/>
          </a:p>
          <a:p>
            <a:pPr indent="-257175" lvl="0" marL="342900" rtl="0" algn="l">
              <a:lnSpc>
                <a:spcPct val="114000"/>
              </a:lnSpc>
              <a:spcBef>
                <a:spcPts val="0"/>
              </a:spcBef>
              <a:spcAft>
                <a:spcPts val="0"/>
              </a:spcAft>
              <a:buSzPts val="1800"/>
              <a:buFont typeface="Calibri"/>
              <a:buChar char="●"/>
            </a:pPr>
            <a:r>
              <a:rPr lang="it-IT"/>
              <a:t>Additional hardware costs for the spectrograph secured with an Australian grant, but project contingency already used due to inflation</a:t>
            </a:r>
            <a:endParaRPr/>
          </a:p>
          <a:p>
            <a:pPr indent="-257175" lvl="0" marL="342900" rtl="0" algn="l">
              <a:lnSpc>
                <a:spcPct val="114000"/>
              </a:lnSpc>
              <a:spcBef>
                <a:spcPts val="0"/>
              </a:spcBef>
              <a:spcAft>
                <a:spcPts val="0"/>
              </a:spcAft>
              <a:buSzPts val="1800"/>
              <a:buFont typeface="Calibri"/>
              <a:buChar char="●"/>
            </a:pPr>
            <a:r>
              <a:rPr lang="it-IT">
                <a:solidFill>
                  <a:srgbClr val="FF0000"/>
                </a:solidFill>
              </a:rPr>
              <a:t>Estimated first light ~2032</a:t>
            </a:r>
            <a:endParaRPr/>
          </a:p>
        </p:txBody>
      </p:sp>
      <p:sp>
        <p:nvSpPr>
          <p:cNvPr id="353" name="Google Shape;353;p20"/>
          <p:cNvSpPr txBox="1"/>
          <p:nvPr>
            <p:ph idx="2" type="subTitle"/>
          </p:nvPr>
        </p:nvSpPr>
        <p:spPr>
          <a:xfrm>
            <a:off x="292600" y="-16845"/>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Project Status</a:t>
            </a:r>
            <a:endParaRPr/>
          </a:p>
        </p:txBody>
      </p:sp>
      <p:pic>
        <p:nvPicPr>
          <p:cNvPr id="354" name="Google Shape;354;p20"/>
          <p:cNvPicPr preferRelativeResize="0"/>
          <p:nvPr/>
        </p:nvPicPr>
        <p:blipFill rotWithShape="1">
          <a:blip r:embed="rId3">
            <a:alphaModFix/>
          </a:blip>
          <a:srcRect b="0" l="0" r="0" t="0"/>
          <a:stretch/>
        </p:blipFill>
        <p:spPr>
          <a:xfrm>
            <a:off x="531628" y="2571750"/>
            <a:ext cx="7772400" cy="23347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21"/>
          <p:cNvSpPr txBox="1"/>
          <p:nvPr>
            <p:ph idx="2" type="subTitle"/>
          </p:nvPr>
        </p:nvSpPr>
        <p:spPr>
          <a:xfrm>
            <a:off x="311700" y="10947"/>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Project Status</a:t>
            </a:r>
            <a:endParaRPr/>
          </a:p>
        </p:txBody>
      </p:sp>
      <p:sp>
        <p:nvSpPr>
          <p:cNvPr id="360" name="Google Shape;360;p21"/>
          <p:cNvSpPr txBox="1"/>
          <p:nvPr/>
        </p:nvSpPr>
        <p:spPr>
          <a:xfrm>
            <a:off x="341056" y="923956"/>
            <a:ext cx="866085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800" u="none" cap="none" strike="noStrike">
                <a:solidFill>
                  <a:srgbClr val="000000"/>
                </a:solidFill>
                <a:latin typeface="Arial"/>
                <a:ea typeface="Arial"/>
                <a:cs typeface="Arial"/>
                <a:sym typeface="Arial"/>
              </a:rPr>
              <a:t>Australia’s Governament decided to not to pursue full membership with the ESO once the current Strategic Partnership ends in 2027 </a:t>
            </a:r>
            <a:endParaRPr/>
          </a:p>
        </p:txBody>
      </p:sp>
      <p:pic>
        <p:nvPicPr>
          <p:cNvPr id="361" name="Google Shape;361;p21"/>
          <p:cNvPicPr preferRelativeResize="0"/>
          <p:nvPr/>
        </p:nvPicPr>
        <p:blipFill rotWithShape="1">
          <a:blip r:embed="rId3">
            <a:alphaModFix/>
          </a:blip>
          <a:srcRect b="0" l="0" r="0" t="0"/>
          <a:stretch/>
        </p:blipFill>
        <p:spPr>
          <a:xfrm>
            <a:off x="563528" y="2378967"/>
            <a:ext cx="4002344" cy="2432797"/>
          </a:xfrm>
          <a:prstGeom prst="rect">
            <a:avLst/>
          </a:prstGeom>
          <a:noFill/>
          <a:ln>
            <a:noFill/>
          </a:ln>
        </p:spPr>
      </p:pic>
      <p:pic>
        <p:nvPicPr>
          <p:cNvPr id="362" name="Google Shape;362;p21"/>
          <p:cNvPicPr preferRelativeResize="0"/>
          <p:nvPr/>
        </p:nvPicPr>
        <p:blipFill rotWithShape="1">
          <a:blip r:embed="rId4">
            <a:alphaModFix/>
          </a:blip>
          <a:srcRect b="0" l="0" r="0" t="0"/>
          <a:stretch/>
        </p:blipFill>
        <p:spPr>
          <a:xfrm>
            <a:off x="5240062" y="2006941"/>
            <a:ext cx="3592238" cy="2109395"/>
          </a:xfrm>
          <a:prstGeom prst="rect">
            <a:avLst/>
          </a:prstGeom>
          <a:noFill/>
          <a:ln>
            <a:noFill/>
          </a:ln>
        </p:spPr>
      </p:pic>
      <p:pic>
        <p:nvPicPr>
          <p:cNvPr id="363" name="Google Shape;363;p21"/>
          <p:cNvPicPr preferRelativeResize="0"/>
          <p:nvPr/>
        </p:nvPicPr>
        <p:blipFill rotWithShape="1">
          <a:blip r:embed="rId5">
            <a:alphaModFix/>
          </a:blip>
          <a:srcRect b="0" l="0" r="0" t="0"/>
          <a:stretch/>
        </p:blipFill>
        <p:spPr>
          <a:xfrm>
            <a:off x="2706463" y="4077427"/>
            <a:ext cx="6266087" cy="907341"/>
          </a:xfrm>
          <a:prstGeom prst="rect">
            <a:avLst/>
          </a:prstGeom>
          <a:noFill/>
          <a:ln>
            <a:noFill/>
          </a:ln>
        </p:spPr>
      </p:pic>
      <p:sp>
        <p:nvSpPr>
          <p:cNvPr id="364" name="Google Shape;364;p21"/>
          <p:cNvSpPr txBox="1"/>
          <p:nvPr/>
        </p:nvSpPr>
        <p:spPr>
          <a:xfrm>
            <a:off x="300292" y="1570287"/>
            <a:ext cx="8843708"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800" u="none" cap="none" strike="noStrike">
                <a:solidFill>
                  <a:srgbClr val="000000"/>
                </a:solidFill>
                <a:latin typeface="Arial"/>
                <a:ea typeface="Arial"/>
                <a:cs typeface="Arial"/>
                <a:sym typeface="Arial"/>
              </a:rPr>
              <a:t>-&gt; unsecure funding of Australian FTE beyond 2028, currently working on mitigation schemes</a:t>
            </a:r>
            <a:endParaRPr/>
          </a:p>
        </p:txBody>
      </p:sp>
      <p:sp>
        <p:nvSpPr>
          <p:cNvPr id="365" name="Google Shape;365;p21"/>
          <p:cNvSpPr txBox="1"/>
          <p:nvPr>
            <p:ph type="title"/>
          </p:nvPr>
        </p:nvSpPr>
        <p:spPr>
          <a:xfrm>
            <a:off x="311700" y="445031"/>
            <a:ext cx="8520600" cy="47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3B9EEC"/>
              </a:buClr>
              <a:buSzPts val="3000"/>
              <a:buFont typeface="Alegreya Sans SC"/>
              <a:buNone/>
            </a:pPr>
            <a:r>
              <a:rPr lang="it-IT"/>
              <a:t>Timeline and Risks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500"/>
                                        <p:tgtEl>
                                          <p:spTgt spid="36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500"/>
                                        <p:tgtEl>
                                          <p:spTgt spid="36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500"/>
                                        <p:tgtEl>
                                          <p:spTgt spid="3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500"/>
                                        <p:tgtEl>
                                          <p:spTgt spid="3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22"/>
          <p:cNvSpPr txBox="1"/>
          <p:nvPr>
            <p:ph type="title"/>
          </p:nvPr>
        </p:nvSpPr>
        <p:spPr>
          <a:xfrm>
            <a:off x="311700" y="445031"/>
            <a:ext cx="8520600" cy="47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3B9EEC"/>
              </a:buClr>
              <a:buSzPts val="3000"/>
              <a:buFont typeface="Alegreya Sans SC"/>
              <a:buNone/>
            </a:pPr>
            <a:r>
              <a:rPr lang="it-IT"/>
              <a:t>MAVIS GTO</a:t>
            </a:r>
            <a:endParaRPr/>
          </a:p>
        </p:txBody>
      </p:sp>
      <p:sp>
        <p:nvSpPr>
          <p:cNvPr id="371" name="Google Shape;371;p22"/>
          <p:cNvSpPr txBox="1"/>
          <p:nvPr>
            <p:ph idx="1" type="body"/>
          </p:nvPr>
        </p:nvSpPr>
        <p:spPr>
          <a:xfrm>
            <a:off x="292600" y="923831"/>
            <a:ext cx="5512786" cy="3692925"/>
          </a:xfrm>
          <a:prstGeom prst="rect">
            <a:avLst/>
          </a:prstGeom>
          <a:noFill/>
          <a:ln>
            <a:noFill/>
          </a:ln>
        </p:spPr>
        <p:txBody>
          <a:bodyPr anchorCtr="0" anchor="t" bIns="91425" lIns="57150" spcFirstLastPara="1" rIns="91425" wrap="square" tIns="91425">
            <a:noAutofit/>
          </a:bodyPr>
          <a:lstStyle/>
          <a:p>
            <a:pPr indent="0" lvl="0" marL="85725" rtl="0" algn="l">
              <a:lnSpc>
                <a:spcPct val="114000"/>
              </a:lnSpc>
              <a:spcBef>
                <a:spcPts val="0"/>
              </a:spcBef>
              <a:spcAft>
                <a:spcPts val="0"/>
              </a:spcAft>
              <a:buSzPts val="1800"/>
              <a:buNone/>
            </a:pPr>
            <a:r>
              <a:t/>
            </a:r>
            <a:endParaRPr/>
          </a:p>
          <a:p>
            <a:pPr indent="-257175" lvl="0" marL="342900" rtl="0" algn="l">
              <a:lnSpc>
                <a:spcPct val="114000"/>
              </a:lnSpc>
              <a:spcBef>
                <a:spcPts val="0"/>
              </a:spcBef>
              <a:spcAft>
                <a:spcPts val="0"/>
              </a:spcAft>
              <a:buSzPts val="1800"/>
              <a:buFont typeface="Calibri"/>
              <a:buChar char="●"/>
            </a:pPr>
            <a:r>
              <a:rPr lang="it-IT" sz="2000">
                <a:solidFill>
                  <a:srgbClr val="FF0000"/>
                </a:solidFill>
              </a:rPr>
              <a:t>150 GTO nights </a:t>
            </a:r>
            <a:r>
              <a:rPr lang="it-IT" sz="2000"/>
              <a:t>awarded to the consortium (currently ~50/50 FTE Italy and Australia) </a:t>
            </a:r>
            <a:endParaRPr/>
          </a:p>
          <a:p>
            <a:pPr indent="-282575" lvl="0" marL="368300" rtl="0" algn="l">
              <a:lnSpc>
                <a:spcPct val="114000"/>
              </a:lnSpc>
              <a:spcBef>
                <a:spcPts val="0"/>
              </a:spcBef>
              <a:spcAft>
                <a:spcPts val="0"/>
              </a:spcAft>
              <a:buSzPts val="1800"/>
              <a:buNone/>
            </a:pPr>
            <a:r>
              <a:rPr lang="it-IT" sz="2000"/>
              <a:t>     + 44 extra night for spectrograph hardware to    Astralis</a:t>
            </a:r>
            <a:endParaRPr/>
          </a:p>
          <a:p>
            <a:pPr indent="-257175" lvl="0" marL="342900" rtl="0" algn="l">
              <a:lnSpc>
                <a:spcPct val="114000"/>
              </a:lnSpc>
              <a:spcBef>
                <a:spcPts val="0"/>
              </a:spcBef>
              <a:spcAft>
                <a:spcPts val="0"/>
              </a:spcAft>
              <a:buSzPts val="1800"/>
              <a:buFont typeface="Calibri"/>
              <a:buChar char="●"/>
            </a:pPr>
            <a:r>
              <a:rPr lang="it-IT" sz="2000"/>
              <a:t>GTO, Collaboration and Publication Policy under discussion:</a:t>
            </a:r>
            <a:endParaRPr/>
          </a:p>
          <a:p>
            <a:pPr indent="-247650" lvl="1" marL="685800" rtl="0" algn="l">
              <a:lnSpc>
                <a:spcPct val="114000"/>
              </a:lnSpc>
              <a:spcBef>
                <a:spcPts val="300"/>
              </a:spcBef>
              <a:spcAft>
                <a:spcPts val="0"/>
              </a:spcAft>
              <a:buSzPts val="1600"/>
              <a:buChar char="○"/>
            </a:pPr>
            <a:r>
              <a:rPr lang="it-IT" sz="1800" u="sng"/>
              <a:t>Shared programs among the consortium</a:t>
            </a:r>
            <a:r>
              <a:rPr lang="it-IT" sz="1800"/>
              <a:t> to maximise GTO scientific return</a:t>
            </a:r>
            <a:endParaRPr/>
          </a:p>
          <a:p>
            <a:pPr indent="-247650" lvl="1" marL="685800" rtl="0" algn="l">
              <a:lnSpc>
                <a:spcPct val="114000"/>
              </a:lnSpc>
              <a:spcBef>
                <a:spcPts val="300"/>
              </a:spcBef>
              <a:spcAft>
                <a:spcPts val="0"/>
              </a:spcAft>
              <a:buSzPts val="1600"/>
              <a:buChar char="○"/>
            </a:pPr>
            <a:r>
              <a:rPr lang="it-IT" sz="1800"/>
              <a:t>PIships weighted based on GTO share of each partner</a:t>
            </a:r>
            <a:endParaRPr/>
          </a:p>
          <a:p>
            <a:pPr indent="-146050" lvl="1" marL="685800" rtl="0" algn="l">
              <a:lnSpc>
                <a:spcPct val="114000"/>
              </a:lnSpc>
              <a:spcBef>
                <a:spcPts val="300"/>
              </a:spcBef>
              <a:spcAft>
                <a:spcPts val="0"/>
              </a:spcAft>
              <a:buSzPts val="1600"/>
              <a:buNone/>
            </a:pPr>
            <a:r>
              <a:t/>
            </a:r>
            <a:endParaRPr/>
          </a:p>
        </p:txBody>
      </p:sp>
      <p:sp>
        <p:nvSpPr>
          <p:cNvPr id="372" name="Google Shape;372;p22"/>
          <p:cNvSpPr txBox="1"/>
          <p:nvPr>
            <p:ph idx="2" type="subTitle"/>
          </p:nvPr>
        </p:nvSpPr>
        <p:spPr>
          <a:xfrm>
            <a:off x="292600" y="-16845"/>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Project Status</a:t>
            </a:r>
            <a:endParaRPr/>
          </a:p>
        </p:txBody>
      </p:sp>
      <p:pic>
        <p:nvPicPr>
          <p:cNvPr id="373" name="Google Shape;373;p22"/>
          <p:cNvPicPr preferRelativeResize="0"/>
          <p:nvPr/>
        </p:nvPicPr>
        <p:blipFill rotWithShape="1">
          <a:blip r:embed="rId3">
            <a:alphaModFix/>
          </a:blip>
          <a:srcRect b="0" l="23328" r="23266" t="0"/>
          <a:stretch/>
        </p:blipFill>
        <p:spPr>
          <a:xfrm>
            <a:off x="6015487" y="932309"/>
            <a:ext cx="3026914" cy="376616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23"/>
          <p:cNvSpPr txBox="1"/>
          <p:nvPr>
            <p:ph idx="2" type="subTitle"/>
          </p:nvPr>
        </p:nvSpPr>
        <p:spPr>
          <a:xfrm>
            <a:off x="250275" y="-63642"/>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MAVIS team survived after FDR meeting</a:t>
            </a:r>
            <a:endParaRPr/>
          </a:p>
        </p:txBody>
      </p:sp>
      <p:pic>
        <p:nvPicPr>
          <p:cNvPr id="379" name="Google Shape;379;p23"/>
          <p:cNvPicPr preferRelativeResize="0"/>
          <p:nvPr/>
        </p:nvPicPr>
        <p:blipFill rotWithShape="1">
          <a:blip r:embed="rId3">
            <a:alphaModFix/>
          </a:blip>
          <a:srcRect b="0" l="0" r="0" t="0"/>
          <a:stretch/>
        </p:blipFill>
        <p:spPr>
          <a:xfrm>
            <a:off x="3074410" y="4134572"/>
            <a:ext cx="2995180" cy="853626"/>
          </a:xfrm>
          <a:prstGeom prst="rect">
            <a:avLst/>
          </a:prstGeom>
          <a:noFill/>
          <a:ln>
            <a:noFill/>
          </a:ln>
        </p:spPr>
      </p:pic>
      <p:pic>
        <p:nvPicPr>
          <p:cNvPr id="380" name="Google Shape;380;p23"/>
          <p:cNvPicPr preferRelativeResize="0"/>
          <p:nvPr/>
        </p:nvPicPr>
        <p:blipFill rotWithShape="1">
          <a:blip r:embed="rId4">
            <a:alphaModFix/>
          </a:blip>
          <a:srcRect b="0" l="0" r="0" t="0"/>
          <a:stretch/>
        </p:blipFill>
        <p:spPr>
          <a:xfrm>
            <a:off x="1166274" y="591588"/>
            <a:ext cx="6811451" cy="354298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4" name="Shape 384"/>
        <p:cNvGrpSpPr/>
        <p:nvPr/>
      </p:nvGrpSpPr>
      <p:grpSpPr>
        <a:xfrm>
          <a:off x="0" y="0"/>
          <a:ext cx="0" cy="0"/>
          <a:chOff x="0" y="0"/>
          <a:chExt cx="0" cy="0"/>
        </a:xfrm>
      </p:grpSpPr>
      <p:pic>
        <p:nvPicPr>
          <p:cNvPr id="385" name="Google Shape;385;p24"/>
          <p:cNvPicPr preferRelativeResize="0"/>
          <p:nvPr/>
        </p:nvPicPr>
        <p:blipFill rotWithShape="1">
          <a:blip r:embed="rId3">
            <a:alphaModFix/>
          </a:blip>
          <a:srcRect b="0" l="4910" r="0" t="0"/>
          <a:stretch/>
        </p:blipFill>
        <p:spPr>
          <a:xfrm flipH="1">
            <a:off x="40944" y="1678675"/>
            <a:ext cx="1156648" cy="1827094"/>
          </a:xfrm>
          <a:prstGeom prst="rect">
            <a:avLst/>
          </a:prstGeom>
          <a:noFill/>
          <a:ln>
            <a:noFill/>
          </a:ln>
        </p:spPr>
      </p:pic>
      <p:sp>
        <p:nvSpPr>
          <p:cNvPr id="386" name="Google Shape;386;p24"/>
          <p:cNvSpPr txBox="1"/>
          <p:nvPr>
            <p:ph idx="2" type="subTitle"/>
          </p:nvPr>
        </p:nvSpPr>
        <p:spPr>
          <a:xfrm>
            <a:off x="223736" y="-30853"/>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MAVIS – where the light goes</a:t>
            </a:r>
            <a:endParaRPr/>
          </a:p>
        </p:txBody>
      </p:sp>
      <p:pic>
        <p:nvPicPr>
          <p:cNvPr descr="Henry Zovaro" id="387" name="Google Shape;387;p24"/>
          <p:cNvPicPr preferRelativeResize="0"/>
          <p:nvPr/>
        </p:nvPicPr>
        <p:blipFill rotWithShape="1">
          <a:blip r:embed="rId4">
            <a:alphaModFix/>
          </a:blip>
          <a:srcRect b="0" l="0" r="0" t="0"/>
          <a:stretch/>
        </p:blipFill>
        <p:spPr>
          <a:xfrm>
            <a:off x="6151729" y="3856691"/>
            <a:ext cx="1636817" cy="1636817"/>
          </a:xfrm>
          <a:prstGeom prst="rect">
            <a:avLst/>
          </a:prstGeom>
          <a:noFill/>
          <a:ln>
            <a:noFill/>
          </a:ln>
        </p:spPr>
      </p:pic>
      <p:pic>
        <p:nvPicPr>
          <p:cNvPr descr="Spiral galaxy - Wikipedia" id="388" name="Google Shape;388;p24"/>
          <p:cNvPicPr preferRelativeResize="0"/>
          <p:nvPr/>
        </p:nvPicPr>
        <p:blipFill rotWithShape="1">
          <a:blip r:embed="rId5">
            <a:alphaModFix/>
          </a:blip>
          <a:srcRect b="0" l="0" r="0" t="0"/>
          <a:stretch/>
        </p:blipFill>
        <p:spPr>
          <a:xfrm>
            <a:off x="7788545" y="2600011"/>
            <a:ext cx="1643952" cy="1284941"/>
          </a:xfrm>
          <a:prstGeom prst="rect">
            <a:avLst/>
          </a:prstGeom>
          <a:noFill/>
          <a:ln>
            <a:noFill/>
          </a:ln>
        </p:spPr>
      </p:pic>
      <p:sp>
        <p:nvSpPr>
          <p:cNvPr id="389" name="Google Shape;389;p24"/>
          <p:cNvSpPr txBox="1"/>
          <p:nvPr/>
        </p:nvSpPr>
        <p:spPr>
          <a:xfrm>
            <a:off x="8216779" y="2128868"/>
            <a:ext cx="90281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800" u="none" cap="none" strike="noStrike">
                <a:solidFill>
                  <a:srgbClr val="000000"/>
                </a:solidFill>
                <a:latin typeface="Avenir"/>
                <a:ea typeface="Avenir"/>
                <a:cs typeface="Avenir"/>
                <a:sym typeface="Avenir"/>
              </a:rPr>
              <a:t>Imager</a:t>
            </a:r>
            <a:endParaRPr/>
          </a:p>
        </p:txBody>
      </p:sp>
      <p:sp>
        <p:nvSpPr>
          <p:cNvPr id="390" name="Google Shape;390;p24"/>
          <p:cNvSpPr txBox="1"/>
          <p:nvPr/>
        </p:nvSpPr>
        <p:spPr>
          <a:xfrm>
            <a:off x="7564205" y="4525058"/>
            <a:ext cx="588623" cy="4154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2100" u="none" cap="none" strike="noStrike">
                <a:solidFill>
                  <a:srgbClr val="000000"/>
                </a:solidFill>
                <a:latin typeface="Avenir"/>
                <a:ea typeface="Avenir"/>
                <a:cs typeface="Avenir"/>
                <a:sym typeface="Avenir"/>
              </a:rPr>
              <a:t>IFU</a:t>
            </a:r>
            <a:endParaRPr/>
          </a:p>
        </p:txBody>
      </p:sp>
      <p:sp>
        <p:nvSpPr>
          <p:cNvPr id="391" name="Google Shape;391;p24"/>
          <p:cNvSpPr txBox="1"/>
          <p:nvPr/>
        </p:nvSpPr>
        <p:spPr>
          <a:xfrm>
            <a:off x="0" y="1124677"/>
            <a:ext cx="1643952"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500" u="none" cap="none" strike="noStrike">
                <a:solidFill>
                  <a:srgbClr val="000000"/>
                </a:solidFill>
                <a:latin typeface="Avenir"/>
                <a:ea typeface="Avenir"/>
                <a:cs typeface="Avenir"/>
                <a:sym typeface="Avenir"/>
              </a:rPr>
              <a:t>VLT Adaptive Optics Facility</a:t>
            </a:r>
            <a:endParaRPr/>
          </a:p>
        </p:txBody>
      </p:sp>
      <p:sp>
        <p:nvSpPr>
          <p:cNvPr id="392" name="Google Shape;392;p24"/>
          <p:cNvSpPr/>
          <p:nvPr/>
        </p:nvSpPr>
        <p:spPr>
          <a:xfrm>
            <a:off x="1005599" y="3123055"/>
            <a:ext cx="523551" cy="319052"/>
          </a:xfrm>
          <a:prstGeom prst="rect">
            <a:avLst/>
          </a:prstGeom>
          <a:solidFill>
            <a:srgbClr val="FAFA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050" u="none" cap="none" strike="noStrike">
              <a:solidFill>
                <a:schemeClr val="lt1"/>
              </a:solidFill>
              <a:latin typeface="Arial"/>
              <a:ea typeface="Arial"/>
              <a:cs typeface="Arial"/>
              <a:sym typeface="Arial"/>
            </a:endParaRPr>
          </a:p>
        </p:txBody>
      </p:sp>
      <p:pic>
        <p:nvPicPr>
          <p:cNvPr id="393" name="Google Shape;393;p24"/>
          <p:cNvPicPr preferRelativeResize="0"/>
          <p:nvPr/>
        </p:nvPicPr>
        <p:blipFill rotWithShape="1">
          <a:blip r:embed="rId6">
            <a:alphaModFix/>
          </a:blip>
          <a:srcRect b="0" l="0" r="0" t="0"/>
          <a:stretch/>
        </p:blipFill>
        <p:spPr>
          <a:xfrm>
            <a:off x="1005598" y="696034"/>
            <a:ext cx="7448276" cy="380795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7" name="Shape 397"/>
        <p:cNvGrpSpPr/>
        <p:nvPr/>
      </p:nvGrpSpPr>
      <p:grpSpPr>
        <a:xfrm>
          <a:off x="0" y="0"/>
          <a:ext cx="0" cy="0"/>
          <a:chOff x="0" y="0"/>
          <a:chExt cx="0" cy="0"/>
        </a:xfrm>
      </p:grpSpPr>
      <p:pic>
        <p:nvPicPr>
          <p:cNvPr id="398" name="Google Shape;398;p25"/>
          <p:cNvPicPr preferRelativeResize="0"/>
          <p:nvPr/>
        </p:nvPicPr>
        <p:blipFill rotWithShape="1">
          <a:blip r:embed="rId3">
            <a:alphaModFix/>
          </a:blip>
          <a:srcRect b="0" l="0" r="2510" t="0"/>
          <a:stretch/>
        </p:blipFill>
        <p:spPr>
          <a:xfrm>
            <a:off x="2257297" y="960554"/>
            <a:ext cx="6874898" cy="4081772"/>
          </a:xfrm>
          <a:prstGeom prst="rect">
            <a:avLst/>
          </a:prstGeom>
          <a:noFill/>
          <a:ln>
            <a:noFill/>
          </a:ln>
        </p:spPr>
      </p:pic>
      <p:sp>
        <p:nvSpPr>
          <p:cNvPr id="399" name="Google Shape;399;p25"/>
          <p:cNvSpPr txBox="1"/>
          <p:nvPr>
            <p:ph idx="2" type="subTitle"/>
          </p:nvPr>
        </p:nvSpPr>
        <p:spPr>
          <a:xfrm>
            <a:off x="328633" y="-35753"/>
            <a:ext cx="4506075" cy="359100"/>
          </a:xfrm>
          <a:prstGeom prst="rect">
            <a:avLst/>
          </a:prstGeom>
          <a:noFill/>
          <a:ln>
            <a:noFill/>
          </a:ln>
        </p:spPr>
        <p:txBody>
          <a:bodyPr anchorCtr="0" anchor="t" bIns="68550" lIns="68550" spcFirstLastPara="1" rIns="68550" wrap="square" tIns="68550">
            <a:noAutofit/>
          </a:bodyPr>
          <a:lstStyle/>
          <a:p>
            <a:pPr indent="0" lvl="0" marL="0" rtl="0" algn="l">
              <a:lnSpc>
                <a:spcPct val="115000"/>
              </a:lnSpc>
              <a:spcBef>
                <a:spcPts val="0"/>
              </a:spcBef>
              <a:spcAft>
                <a:spcPts val="1200"/>
              </a:spcAft>
              <a:buSzPts val="1800"/>
              <a:buNone/>
            </a:pPr>
            <a:r>
              <a:rPr lang="it-IT"/>
              <a:t>MAVIS Overview</a:t>
            </a:r>
            <a:endParaRPr/>
          </a:p>
        </p:txBody>
      </p:sp>
      <p:sp>
        <p:nvSpPr>
          <p:cNvPr id="400" name="Google Shape;400;p25"/>
          <p:cNvSpPr txBox="1"/>
          <p:nvPr/>
        </p:nvSpPr>
        <p:spPr>
          <a:xfrm>
            <a:off x="188774" y="546312"/>
            <a:ext cx="2257297" cy="2462213"/>
          </a:xfrm>
          <a:prstGeom prst="rect">
            <a:avLst/>
          </a:prstGeom>
          <a:noFill/>
          <a:ln>
            <a:noFill/>
          </a:ln>
        </p:spPr>
        <p:txBody>
          <a:bodyPr anchorCtr="0" anchor="t" bIns="45700" lIns="91425" spcFirstLastPara="1" rIns="91425" wrap="square" tIns="45700">
            <a:spAutoFit/>
          </a:bodyPr>
          <a:lstStyle/>
          <a:p>
            <a:pPr indent="-214313" lvl="0" marL="214313" marR="0" rtl="0" algn="l">
              <a:lnSpc>
                <a:spcPct val="100000"/>
              </a:lnSpc>
              <a:spcBef>
                <a:spcPts val="0"/>
              </a:spcBef>
              <a:spcAft>
                <a:spcPts val="0"/>
              </a:spcAft>
              <a:buClr>
                <a:srgbClr val="000000"/>
              </a:buClr>
              <a:buSzPts val="1400"/>
              <a:buFont typeface="Arial"/>
              <a:buChar char="•"/>
            </a:pPr>
            <a:r>
              <a:rPr b="0" i="0" lang="it-IT" sz="1400" u="none" cap="none" strike="noStrike">
                <a:solidFill>
                  <a:srgbClr val="595959"/>
                </a:solidFill>
                <a:latin typeface="Avenir"/>
                <a:ea typeface="Avenir"/>
                <a:cs typeface="Avenir"/>
                <a:sym typeface="Avenir"/>
              </a:rPr>
              <a:t>8 LGSs WFS</a:t>
            </a:r>
            <a:br>
              <a:rPr b="0" i="0" lang="it-IT" sz="1400" u="none" cap="none" strike="noStrike">
                <a:solidFill>
                  <a:srgbClr val="595959"/>
                </a:solidFill>
                <a:latin typeface="Avenir"/>
                <a:ea typeface="Avenir"/>
                <a:cs typeface="Avenir"/>
                <a:sym typeface="Avenir"/>
              </a:rPr>
            </a:br>
            <a:r>
              <a:rPr b="0" i="0" lang="it-IT" sz="1400" u="none" cap="none" strike="noStrike">
                <a:solidFill>
                  <a:srgbClr val="595959"/>
                </a:solidFill>
                <a:latin typeface="Avenir"/>
                <a:ea typeface="Avenir"/>
                <a:cs typeface="Avenir"/>
                <a:sym typeface="Avenir"/>
              </a:rPr>
              <a:t>40×40 sub-aps</a:t>
            </a:r>
            <a:br>
              <a:rPr b="0" i="0" lang="it-IT" sz="1400" u="none" cap="none" strike="noStrike">
                <a:solidFill>
                  <a:srgbClr val="595959"/>
                </a:solidFill>
                <a:latin typeface="Avenir"/>
                <a:ea typeface="Avenir"/>
                <a:cs typeface="Avenir"/>
                <a:sym typeface="Avenir"/>
              </a:rPr>
            </a:br>
            <a:r>
              <a:rPr b="0" i="0" lang="it-IT" sz="1400" u="none" cap="none" strike="noStrike">
                <a:solidFill>
                  <a:srgbClr val="595959"/>
                </a:solidFill>
                <a:latin typeface="Avenir"/>
                <a:ea typeface="Avenir"/>
                <a:cs typeface="Avenir"/>
                <a:sym typeface="Avenir"/>
              </a:rPr>
              <a:t>r=17.5”</a:t>
            </a:r>
            <a:endParaRPr/>
          </a:p>
          <a:p>
            <a:pPr indent="-214313" lvl="0" marL="214313" marR="0" rtl="0" algn="l">
              <a:lnSpc>
                <a:spcPct val="100000"/>
              </a:lnSpc>
              <a:spcBef>
                <a:spcPts val="0"/>
              </a:spcBef>
              <a:spcAft>
                <a:spcPts val="0"/>
              </a:spcAft>
              <a:buClr>
                <a:srgbClr val="000000"/>
              </a:buClr>
              <a:buSzPts val="1400"/>
              <a:buFont typeface="Arial"/>
              <a:buChar char="•"/>
            </a:pPr>
            <a:r>
              <a:rPr b="0" i="0" lang="it-IT" sz="1400" u="none" cap="none" strike="noStrike">
                <a:solidFill>
                  <a:srgbClr val="595959"/>
                </a:solidFill>
                <a:latin typeface="Avenir"/>
                <a:ea typeface="Avenir"/>
                <a:cs typeface="Avenir"/>
                <a:sym typeface="Avenir"/>
              </a:rPr>
              <a:t>3 NIR NGSs WFS</a:t>
            </a:r>
            <a:br>
              <a:rPr b="0" i="0" lang="it-IT" sz="1400" u="none" cap="none" strike="noStrike">
                <a:solidFill>
                  <a:srgbClr val="595959"/>
                </a:solidFill>
                <a:latin typeface="Avenir"/>
                <a:ea typeface="Avenir"/>
                <a:cs typeface="Avenir"/>
                <a:sym typeface="Avenir"/>
              </a:rPr>
            </a:br>
            <a:r>
              <a:rPr b="0" i="0" lang="it-IT" sz="1400" u="none" cap="none" strike="noStrike">
                <a:solidFill>
                  <a:srgbClr val="595959"/>
                </a:solidFill>
                <a:latin typeface="Avenir"/>
                <a:ea typeface="Avenir"/>
                <a:cs typeface="Avenir"/>
                <a:sym typeface="Avenir"/>
              </a:rPr>
              <a:t>1×1/2×2 sub-aps</a:t>
            </a:r>
            <a:br>
              <a:rPr b="0" i="0" lang="it-IT" sz="1400" u="none" cap="none" strike="noStrike">
                <a:solidFill>
                  <a:srgbClr val="595959"/>
                </a:solidFill>
                <a:latin typeface="Avenir"/>
                <a:ea typeface="Avenir"/>
                <a:cs typeface="Avenir"/>
                <a:sym typeface="Avenir"/>
              </a:rPr>
            </a:br>
            <a:r>
              <a:rPr b="0" i="0" lang="it-IT" sz="1400" u="none" cap="none" strike="noStrike">
                <a:solidFill>
                  <a:srgbClr val="595959"/>
                </a:solidFill>
                <a:latin typeface="Avenir"/>
                <a:ea typeface="Avenir"/>
                <a:cs typeface="Avenir"/>
                <a:sym typeface="Avenir"/>
              </a:rPr>
              <a:t>patrol FoV r=60”</a:t>
            </a:r>
            <a:endParaRPr/>
          </a:p>
          <a:p>
            <a:pPr indent="-214313" lvl="0" marL="214313" marR="0" rtl="0" algn="l">
              <a:lnSpc>
                <a:spcPct val="100000"/>
              </a:lnSpc>
              <a:spcBef>
                <a:spcPts val="0"/>
              </a:spcBef>
              <a:spcAft>
                <a:spcPts val="0"/>
              </a:spcAft>
              <a:buClr>
                <a:srgbClr val="000000"/>
              </a:buClr>
              <a:buSzPts val="1400"/>
              <a:buFont typeface="Arial"/>
              <a:buChar char="•"/>
            </a:pPr>
            <a:r>
              <a:rPr b="0" i="0" lang="it-IT" sz="1400" u="none" cap="none" strike="noStrike">
                <a:solidFill>
                  <a:srgbClr val="595959"/>
                </a:solidFill>
                <a:latin typeface="Avenir"/>
                <a:ea typeface="Avenir"/>
                <a:cs typeface="Avenir"/>
                <a:sym typeface="Avenir"/>
              </a:rPr>
              <a:t>3 Deformable mirrors (DSM + 2 post focal DMs);</a:t>
            </a:r>
            <a:endParaRPr/>
          </a:p>
          <a:p>
            <a:pPr indent="-214313" lvl="0" marL="214313" marR="0" rtl="0" algn="l">
              <a:lnSpc>
                <a:spcPct val="100000"/>
              </a:lnSpc>
              <a:spcBef>
                <a:spcPts val="0"/>
              </a:spcBef>
              <a:spcAft>
                <a:spcPts val="0"/>
              </a:spcAft>
              <a:buClr>
                <a:srgbClr val="000000"/>
              </a:buClr>
              <a:buSzPts val="1400"/>
              <a:buFont typeface="Arial"/>
              <a:buChar char="•"/>
            </a:pPr>
            <a:r>
              <a:rPr b="0" i="0" lang="it-IT" sz="1400" u="none" cap="none" strike="noStrike">
                <a:solidFill>
                  <a:srgbClr val="595959"/>
                </a:solidFill>
                <a:latin typeface="Avenir"/>
                <a:ea typeface="Avenir"/>
                <a:cs typeface="Avenir"/>
                <a:sym typeface="Avenir"/>
              </a:rPr>
              <a:t>Each lasers splitted in 2 to get 8 laser sources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4" name="Shape 404"/>
        <p:cNvGrpSpPr/>
        <p:nvPr/>
      </p:nvGrpSpPr>
      <p:grpSpPr>
        <a:xfrm>
          <a:off x="0" y="0"/>
          <a:ext cx="0" cy="0"/>
          <a:chOff x="0" y="0"/>
          <a:chExt cx="0" cy="0"/>
        </a:xfrm>
      </p:grpSpPr>
      <p:sp>
        <p:nvSpPr>
          <p:cNvPr id="405" name="Google Shape;405;p26"/>
          <p:cNvSpPr txBox="1"/>
          <p:nvPr>
            <p:ph type="title"/>
          </p:nvPr>
        </p:nvSpPr>
        <p:spPr>
          <a:xfrm>
            <a:off x="311700" y="373831"/>
            <a:ext cx="8520600" cy="47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3B9EEC"/>
              </a:buClr>
              <a:buSzPts val="3000"/>
              <a:buFont typeface="Alegreya Sans SC"/>
              <a:buNone/>
            </a:pPr>
            <a:r>
              <a:rPr lang="it-IT"/>
              <a:t>Imager</a:t>
            </a:r>
            <a:endParaRPr/>
          </a:p>
        </p:txBody>
      </p:sp>
      <p:sp>
        <p:nvSpPr>
          <p:cNvPr id="406" name="Google Shape;406;p26"/>
          <p:cNvSpPr txBox="1"/>
          <p:nvPr>
            <p:ph idx="2" type="subTitle"/>
          </p:nvPr>
        </p:nvSpPr>
        <p:spPr>
          <a:xfrm>
            <a:off x="273399" y="-49200"/>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MAVIS components</a:t>
            </a:r>
            <a:endParaRPr/>
          </a:p>
        </p:txBody>
      </p:sp>
      <p:sp>
        <p:nvSpPr>
          <p:cNvPr id="407" name="Google Shape;407;p26"/>
          <p:cNvSpPr/>
          <p:nvPr/>
        </p:nvSpPr>
        <p:spPr>
          <a:xfrm>
            <a:off x="273399" y="882127"/>
            <a:ext cx="6647898" cy="1700466"/>
          </a:xfrm>
          <a:prstGeom prst="rect">
            <a:avLst/>
          </a:prstGeom>
          <a:noFill/>
          <a:ln>
            <a:noFill/>
          </a:ln>
        </p:spPr>
        <p:txBody>
          <a:bodyPr anchorCtr="0" anchor="t" bIns="45700" lIns="91425" spcFirstLastPara="1" rIns="91425" wrap="square" tIns="45700">
            <a:spAutoFit/>
          </a:bodyPr>
          <a:lstStyle/>
          <a:p>
            <a:pPr indent="-257175" lvl="0" marL="342900" marR="0" rtl="0" algn="l">
              <a:lnSpc>
                <a:spcPct val="100000"/>
              </a:lnSpc>
              <a:spcBef>
                <a:spcPts val="0"/>
              </a:spcBef>
              <a:spcAft>
                <a:spcPts val="0"/>
              </a:spcAft>
              <a:buClr>
                <a:srgbClr val="FBAA43"/>
              </a:buClr>
              <a:buSzPts val="1800"/>
              <a:buFont typeface="Avenir"/>
              <a:buChar char="●"/>
            </a:pPr>
            <a:r>
              <a:rPr b="0" i="0" lang="it-IT" sz="1350" u="none" cap="none" strike="noStrike">
                <a:solidFill>
                  <a:schemeClr val="dk2"/>
                </a:solidFill>
                <a:latin typeface="Avenir"/>
                <a:ea typeface="Avenir"/>
                <a:cs typeface="Avenir"/>
                <a:sym typeface="Avenir"/>
              </a:rPr>
              <a:t>30”x30” FoV  with 7mas pixel (to sample diffraction limit at 550nm)</a:t>
            </a:r>
            <a:endParaRPr/>
          </a:p>
          <a:p>
            <a:pPr indent="-257175" lvl="0" marL="342900" marR="0" rtl="0" algn="l">
              <a:lnSpc>
                <a:spcPct val="100000"/>
              </a:lnSpc>
              <a:spcBef>
                <a:spcPts val="300"/>
              </a:spcBef>
              <a:spcAft>
                <a:spcPts val="0"/>
              </a:spcAft>
              <a:buClr>
                <a:srgbClr val="FBAA43"/>
              </a:buClr>
              <a:buSzPts val="1800"/>
              <a:buFont typeface="Avenir"/>
              <a:buChar char="●"/>
            </a:pPr>
            <a:r>
              <a:rPr b="0" i="0" lang="it-IT" sz="1350" u="none" cap="none" strike="noStrike">
                <a:solidFill>
                  <a:schemeClr val="dk2"/>
                </a:solidFill>
                <a:latin typeface="Avenir"/>
                <a:ea typeface="Avenir"/>
                <a:cs typeface="Avenir"/>
                <a:sym typeface="Avenir"/>
              </a:rPr>
              <a:t>U-z coverage (Diffraction limited imaging V-z)</a:t>
            </a:r>
            <a:endParaRPr/>
          </a:p>
          <a:p>
            <a:pPr indent="-257175" lvl="0" marL="342900" marR="0" rtl="0" algn="l">
              <a:lnSpc>
                <a:spcPct val="100000"/>
              </a:lnSpc>
              <a:spcBef>
                <a:spcPts val="300"/>
              </a:spcBef>
              <a:spcAft>
                <a:spcPts val="0"/>
              </a:spcAft>
              <a:buClr>
                <a:srgbClr val="FBAA43"/>
              </a:buClr>
              <a:buSzPts val="1800"/>
              <a:buFont typeface="Avenir"/>
              <a:buChar char="●"/>
            </a:pPr>
            <a:r>
              <a:rPr b="0" i="0" lang="it-IT" sz="1350" u="none" cap="none" strike="noStrike">
                <a:solidFill>
                  <a:schemeClr val="dk2"/>
                </a:solidFill>
                <a:latin typeface="Avenir"/>
                <a:ea typeface="Avenir"/>
                <a:cs typeface="Avenir"/>
                <a:sym typeface="Avenir"/>
              </a:rPr>
              <a:t>&gt; </a:t>
            </a:r>
            <a:r>
              <a:rPr b="1" i="0" lang="it-IT" sz="1350" u="none" cap="none" strike="noStrike">
                <a:solidFill>
                  <a:schemeClr val="dk2"/>
                </a:solidFill>
                <a:latin typeface="Avenir"/>
                <a:ea typeface="Avenir"/>
                <a:cs typeface="Avenir"/>
                <a:sym typeface="Avenir"/>
              </a:rPr>
              <a:t>10% Strehl </a:t>
            </a:r>
            <a:r>
              <a:rPr b="0" i="0" lang="it-IT" sz="1350" u="none" cap="none" strike="noStrike">
                <a:solidFill>
                  <a:schemeClr val="dk2"/>
                </a:solidFill>
                <a:latin typeface="Avenir"/>
                <a:ea typeface="Avenir"/>
                <a:cs typeface="Avenir"/>
                <a:sym typeface="Avenir"/>
              </a:rPr>
              <a:t>(goal 15%) </a:t>
            </a:r>
            <a:r>
              <a:rPr b="1" i="0" lang="it-IT" sz="1350" u="none" cap="none" strike="noStrike">
                <a:solidFill>
                  <a:schemeClr val="dk2"/>
                </a:solidFill>
                <a:latin typeface="Avenir"/>
                <a:ea typeface="Avenir"/>
                <a:cs typeface="Avenir"/>
                <a:sym typeface="Avenir"/>
              </a:rPr>
              <a:t>at V band</a:t>
            </a:r>
            <a:endParaRPr/>
          </a:p>
          <a:p>
            <a:pPr indent="-257175" lvl="0" marL="342900" marR="0" rtl="0" algn="l">
              <a:lnSpc>
                <a:spcPct val="100000"/>
              </a:lnSpc>
              <a:spcBef>
                <a:spcPts val="300"/>
              </a:spcBef>
              <a:spcAft>
                <a:spcPts val="0"/>
              </a:spcAft>
              <a:buClr>
                <a:srgbClr val="FBAA43"/>
              </a:buClr>
              <a:buSzPts val="1800"/>
              <a:buFont typeface="Avenir"/>
              <a:buChar char="●"/>
            </a:pPr>
            <a:r>
              <a:rPr b="1" i="0" lang="it-IT" sz="1350" u="none" cap="none" strike="noStrike">
                <a:solidFill>
                  <a:schemeClr val="dk2"/>
                </a:solidFill>
                <a:latin typeface="Avenir"/>
                <a:ea typeface="Avenir"/>
                <a:cs typeface="Avenir"/>
                <a:sym typeface="Avenir"/>
              </a:rPr>
              <a:t>50% sky coverage </a:t>
            </a:r>
            <a:r>
              <a:rPr b="0" i="0" lang="it-IT" sz="1350" u="none" cap="none" strike="noStrike">
                <a:solidFill>
                  <a:schemeClr val="dk2"/>
                </a:solidFill>
                <a:latin typeface="Avenir"/>
                <a:ea typeface="Avenir"/>
                <a:cs typeface="Avenir"/>
                <a:sym typeface="Avenir"/>
              </a:rPr>
              <a:t>@ South GP for 15% encircled energy in 50 mas spaxel</a:t>
            </a:r>
            <a:endParaRPr b="0" i="0" sz="1350" u="none" cap="none" strike="noStrike">
              <a:solidFill>
                <a:schemeClr val="dk2"/>
              </a:solidFill>
              <a:latin typeface="Avenir"/>
              <a:ea typeface="Avenir"/>
              <a:cs typeface="Avenir"/>
              <a:sym typeface="Avenir"/>
            </a:endParaRPr>
          </a:p>
          <a:p>
            <a:pPr indent="-257175" lvl="0" marL="342900" marR="0" rtl="0" algn="l">
              <a:lnSpc>
                <a:spcPct val="100000"/>
              </a:lnSpc>
              <a:spcBef>
                <a:spcPts val="300"/>
              </a:spcBef>
              <a:spcAft>
                <a:spcPts val="0"/>
              </a:spcAft>
              <a:buClr>
                <a:srgbClr val="FBAA43"/>
              </a:buClr>
              <a:buSzPts val="1800"/>
              <a:buFont typeface="Avenir"/>
              <a:buChar char="●"/>
            </a:pPr>
            <a:r>
              <a:rPr b="1" i="0" lang="it-IT" sz="1350" u="none" cap="none" strike="noStrike">
                <a:solidFill>
                  <a:schemeClr val="dk2"/>
                </a:solidFill>
                <a:latin typeface="Avenir"/>
                <a:ea typeface="Avenir"/>
                <a:cs typeface="Avenir"/>
                <a:sym typeface="Avenir"/>
              </a:rPr>
              <a:t>5-sigma limiting mag in 1 hour V = 29 </a:t>
            </a:r>
            <a:endParaRPr b="1" i="0" sz="1350" u="none" cap="none" strike="noStrike">
              <a:solidFill>
                <a:schemeClr val="dk2"/>
              </a:solidFill>
              <a:latin typeface="Avenir"/>
              <a:ea typeface="Avenir"/>
              <a:cs typeface="Avenir"/>
              <a:sym typeface="Avenir"/>
            </a:endParaRPr>
          </a:p>
          <a:p>
            <a:pPr indent="-257175" lvl="0" marL="342900" marR="0" rtl="0" algn="l">
              <a:lnSpc>
                <a:spcPct val="100000"/>
              </a:lnSpc>
              <a:spcBef>
                <a:spcPts val="0"/>
              </a:spcBef>
              <a:spcAft>
                <a:spcPts val="0"/>
              </a:spcAft>
              <a:buClr>
                <a:srgbClr val="FBAA43"/>
              </a:buClr>
              <a:buSzPts val="1800"/>
              <a:buFont typeface="Avenir"/>
              <a:buChar char="●"/>
            </a:pPr>
            <a:r>
              <a:rPr b="0" i="0" lang="it-IT" sz="1350" u="none" cap="none" strike="noStrike">
                <a:solidFill>
                  <a:schemeClr val="dk2"/>
                </a:solidFill>
                <a:latin typeface="Avenir"/>
                <a:ea typeface="Avenir"/>
                <a:cs typeface="Avenir"/>
                <a:sym typeface="Avenir"/>
              </a:rPr>
              <a:t>Wide + narrow band filters</a:t>
            </a:r>
            <a:endParaRPr/>
          </a:p>
          <a:p>
            <a:pPr indent="0" lvl="0" marL="85725" marR="0" rtl="0" algn="l">
              <a:lnSpc>
                <a:spcPct val="100000"/>
              </a:lnSpc>
              <a:spcBef>
                <a:spcPts val="0"/>
              </a:spcBef>
              <a:spcAft>
                <a:spcPts val="0"/>
              </a:spcAft>
              <a:buNone/>
            </a:pPr>
            <a:r>
              <a:t/>
            </a:r>
            <a:endParaRPr b="0" i="0" sz="1350" u="none" cap="none" strike="noStrike">
              <a:solidFill>
                <a:schemeClr val="dk2"/>
              </a:solidFill>
              <a:latin typeface="Avenir"/>
              <a:ea typeface="Avenir"/>
              <a:cs typeface="Avenir"/>
              <a:sym typeface="Avenir"/>
            </a:endParaRPr>
          </a:p>
        </p:txBody>
      </p:sp>
      <p:pic>
        <p:nvPicPr>
          <p:cNvPr id="408" name="Google Shape;408;p26"/>
          <p:cNvPicPr preferRelativeResize="0"/>
          <p:nvPr/>
        </p:nvPicPr>
        <p:blipFill rotWithShape="1">
          <a:blip r:embed="rId3">
            <a:alphaModFix/>
          </a:blip>
          <a:srcRect b="0" l="0" r="0" t="0"/>
          <a:stretch/>
        </p:blipFill>
        <p:spPr>
          <a:xfrm>
            <a:off x="1259677" y="2514933"/>
            <a:ext cx="4706609" cy="2362185"/>
          </a:xfrm>
          <a:prstGeom prst="rect">
            <a:avLst/>
          </a:prstGeom>
          <a:noFill/>
          <a:ln>
            <a:noFill/>
          </a:ln>
        </p:spPr>
      </p:pic>
      <p:sp>
        <p:nvSpPr>
          <p:cNvPr id="409" name="Google Shape;409;p26"/>
          <p:cNvSpPr txBox="1"/>
          <p:nvPr/>
        </p:nvSpPr>
        <p:spPr>
          <a:xfrm>
            <a:off x="6388149" y="3023954"/>
            <a:ext cx="2411726" cy="1800493"/>
          </a:xfrm>
          <a:prstGeom prst="rect">
            <a:avLst/>
          </a:prstGeom>
          <a:noFill/>
          <a:ln>
            <a:noFill/>
          </a:ln>
        </p:spPr>
        <p:txBody>
          <a:bodyPr anchorCtr="0" anchor="ctr" bIns="38100" lIns="38100" spcFirstLastPara="1" rIns="38100" wrap="square" tIns="38100">
            <a:spAutoFit/>
          </a:bodyPr>
          <a:lstStyle/>
          <a:p>
            <a:pPr indent="0" lvl="0" marL="85725" marR="0" rtl="0" algn="l">
              <a:lnSpc>
                <a:spcPct val="100000"/>
              </a:lnSpc>
              <a:spcBef>
                <a:spcPts val="0"/>
              </a:spcBef>
              <a:spcAft>
                <a:spcPts val="0"/>
              </a:spcAft>
              <a:buNone/>
            </a:pPr>
            <a:r>
              <a:rPr b="0" i="0" lang="it-IT" sz="1400" u="none" cap="none" strike="noStrike">
                <a:solidFill>
                  <a:schemeClr val="dk2"/>
                </a:solidFill>
                <a:latin typeface="Avenir"/>
                <a:ea typeface="Avenir"/>
                <a:cs typeface="Avenir"/>
                <a:sym typeface="Avenir"/>
              </a:rPr>
              <a:t>In 10 hours, MAVIS can reach a 5σ limiting mag of ~30.4 AB in the I band.</a:t>
            </a:r>
            <a:endParaRPr/>
          </a:p>
          <a:p>
            <a:pPr indent="0" lvl="0" marL="85725" marR="0" rtl="0" algn="l">
              <a:lnSpc>
                <a:spcPct val="100000"/>
              </a:lnSpc>
              <a:spcBef>
                <a:spcPts val="0"/>
              </a:spcBef>
              <a:spcAft>
                <a:spcPts val="0"/>
              </a:spcAft>
              <a:buNone/>
            </a:pPr>
            <a:r>
              <a:t/>
            </a:r>
            <a:endParaRPr b="0" i="0" sz="1400" u="none" cap="none" strike="noStrike">
              <a:solidFill>
                <a:schemeClr val="dk2"/>
              </a:solidFill>
              <a:latin typeface="Avenir"/>
              <a:ea typeface="Avenir"/>
              <a:cs typeface="Avenir"/>
              <a:sym typeface="Avenir"/>
            </a:endParaRPr>
          </a:p>
          <a:p>
            <a:pPr indent="0" lvl="0" marL="85725" marR="0" rtl="0" algn="l">
              <a:lnSpc>
                <a:spcPct val="100000"/>
              </a:lnSpc>
              <a:spcBef>
                <a:spcPts val="0"/>
              </a:spcBef>
              <a:spcAft>
                <a:spcPts val="0"/>
              </a:spcAft>
              <a:buNone/>
            </a:pPr>
            <a:r>
              <a:rPr b="0" i="0" lang="it-IT" sz="1400" u="none" cap="none" strike="noStrike">
                <a:solidFill>
                  <a:schemeClr val="dk2"/>
                </a:solidFill>
                <a:latin typeface="Avenir"/>
                <a:ea typeface="Avenir"/>
                <a:cs typeface="Avenir"/>
                <a:sym typeface="Avenir"/>
              </a:rPr>
              <a:t>​This is about 1 mag deeper than the HST UDF in i775 ​(96h) </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venir"/>
              <a:ea typeface="Avenir"/>
              <a:cs typeface="Avenir"/>
              <a:sym typeface="Avenir"/>
            </a:endParaRPr>
          </a:p>
        </p:txBody>
      </p:sp>
      <p:sp>
        <p:nvSpPr>
          <p:cNvPr id="410" name="Google Shape;410;p26"/>
          <p:cNvSpPr txBox="1"/>
          <p:nvPr/>
        </p:nvSpPr>
        <p:spPr>
          <a:xfrm>
            <a:off x="2548019" y="4866108"/>
            <a:ext cx="2231380" cy="261610"/>
          </a:xfrm>
          <a:prstGeom prst="rect">
            <a:avLst/>
          </a:prstGeom>
          <a:noFill/>
          <a:ln>
            <a:noFill/>
          </a:ln>
        </p:spPr>
        <p:txBody>
          <a:bodyPr anchorCtr="0" anchor="ctr" bIns="38100" lIns="38100" spcFirstLastPara="1" rIns="38100" wrap="square" tIns="38100">
            <a:spAutoFit/>
          </a:bodyPr>
          <a:lstStyle/>
          <a:p>
            <a:pPr indent="0" lvl="0" marL="0" marR="0" rtl="0" algn="l">
              <a:lnSpc>
                <a:spcPct val="100000"/>
              </a:lnSpc>
              <a:spcBef>
                <a:spcPts val="0"/>
              </a:spcBef>
              <a:spcAft>
                <a:spcPts val="0"/>
              </a:spcAft>
              <a:buNone/>
            </a:pPr>
            <a:r>
              <a:rPr b="0" i="1" lang="it-IT" sz="1200" u="none" cap="none" strike="noStrike">
                <a:solidFill>
                  <a:srgbClr val="000000"/>
                </a:solidFill>
                <a:latin typeface="Avenir"/>
                <a:ea typeface="Avenir"/>
                <a:cs typeface="Avenir"/>
                <a:sym typeface="Avenir"/>
              </a:rPr>
              <a:t>A simulated MAVIS Deep Field</a:t>
            </a:r>
            <a:endParaRPr/>
          </a:p>
        </p:txBody>
      </p:sp>
      <p:pic>
        <p:nvPicPr>
          <p:cNvPr id="411" name="Google Shape;411;p26"/>
          <p:cNvPicPr preferRelativeResize="0"/>
          <p:nvPr/>
        </p:nvPicPr>
        <p:blipFill rotWithShape="1">
          <a:blip r:embed="rId4">
            <a:alphaModFix/>
          </a:blip>
          <a:srcRect b="0" l="0" r="0" t="0"/>
          <a:stretch/>
        </p:blipFill>
        <p:spPr>
          <a:xfrm>
            <a:off x="6984549" y="523099"/>
            <a:ext cx="1882039" cy="188687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5" name="Shape 415"/>
        <p:cNvGrpSpPr/>
        <p:nvPr/>
      </p:nvGrpSpPr>
      <p:grpSpPr>
        <a:xfrm>
          <a:off x="0" y="0"/>
          <a:ext cx="0" cy="0"/>
          <a:chOff x="0" y="0"/>
          <a:chExt cx="0" cy="0"/>
        </a:xfrm>
      </p:grpSpPr>
      <p:sp>
        <p:nvSpPr>
          <p:cNvPr id="416" name="Google Shape;416;p27"/>
          <p:cNvSpPr txBox="1"/>
          <p:nvPr>
            <p:ph type="title"/>
          </p:nvPr>
        </p:nvSpPr>
        <p:spPr>
          <a:xfrm>
            <a:off x="311700" y="445031"/>
            <a:ext cx="8520600" cy="4788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rgbClr val="3B9EEC"/>
              </a:buClr>
              <a:buSzPts val="3000"/>
              <a:buFont typeface="Alegreya Sans SC"/>
              <a:buNone/>
            </a:pPr>
            <a:r>
              <a:rPr lang="it-IT"/>
              <a:t>IFU Spectrograph</a:t>
            </a:r>
            <a:endParaRPr/>
          </a:p>
        </p:txBody>
      </p:sp>
      <p:sp>
        <p:nvSpPr>
          <p:cNvPr id="417" name="Google Shape;417;p27"/>
          <p:cNvSpPr txBox="1"/>
          <p:nvPr>
            <p:ph idx="2" type="subTitle"/>
          </p:nvPr>
        </p:nvSpPr>
        <p:spPr>
          <a:xfrm>
            <a:off x="301868" y="-37388"/>
            <a:ext cx="4506000" cy="359100"/>
          </a:xfrm>
          <a:prstGeom prst="rect">
            <a:avLst/>
          </a:prstGeom>
          <a:noFill/>
          <a:ln>
            <a:noFill/>
          </a:ln>
        </p:spPr>
        <p:txBody>
          <a:bodyPr anchorCtr="0" anchor="t" bIns="68550" lIns="68550" spcFirstLastPara="1" rIns="68550" wrap="square" tIns="68550">
            <a:noAutofit/>
          </a:bodyPr>
          <a:lstStyle/>
          <a:p>
            <a:pPr indent="-257175" lvl="0" marL="342900" rtl="0" algn="l">
              <a:lnSpc>
                <a:spcPct val="115000"/>
              </a:lnSpc>
              <a:spcBef>
                <a:spcPts val="0"/>
              </a:spcBef>
              <a:spcAft>
                <a:spcPts val="0"/>
              </a:spcAft>
              <a:buSzPts val="1800"/>
              <a:buNone/>
            </a:pPr>
            <a:r>
              <a:rPr lang="it-IT"/>
              <a:t>MAVIS components</a:t>
            </a:r>
            <a:endParaRPr/>
          </a:p>
        </p:txBody>
      </p:sp>
      <p:sp>
        <p:nvSpPr>
          <p:cNvPr id="418" name="Google Shape;418;p27"/>
          <p:cNvSpPr txBox="1"/>
          <p:nvPr/>
        </p:nvSpPr>
        <p:spPr>
          <a:xfrm>
            <a:off x="278852" y="647734"/>
            <a:ext cx="4377825" cy="2569950"/>
          </a:xfrm>
          <a:prstGeom prst="rect">
            <a:avLst/>
          </a:prstGeom>
          <a:blipFill rotWithShape="1">
            <a:blip r:embed="rId3">
              <a:alphaModFix/>
            </a:blip>
            <a:stretch>
              <a:fillRect b="0" l="0" r="0" t="0"/>
            </a:stretch>
          </a:blip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None/>
            </a:pPr>
            <a:r>
              <a:rPr b="0" i="0" lang="it-IT" sz="1050" u="none" cap="none" strike="noStrike">
                <a:solidFill>
                  <a:srgbClr val="000000"/>
                </a:solidFill>
                <a:latin typeface="Arial"/>
                <a:ea typeface="Arial"/>
                <a:cs typeface="Arial"/>
                <a:sym typeface="Arial"/>
              </a:rPr>
              <a:t> </a:t>
            </a:r>
            <a:endParaRPr b="0" i="0" sz="1050" u="none" cap="none" strike="noStrike">
              <a:solidFill>
                <a:srgbClr val="000000"/>
              </a:solidFill>
              <a:latin typeface="Arial"/>
              <a:ea typeface="Arial"/>
              <a:cs typeface="Arial"/>
              <a:sym typeface="Arial"/>
            </a:endParaRPr>
          </a:p>
        </p:txBody>
      </p:sp>
      <p:pic>
        <p:nvPicPr>
          <p:cNvPr id="419" name="Google Shape;419;p27"/>
          <p:cNvPicPr preferRelativeResize="0"/>
          <p:nvPr/>
        </p:nvPicPr>
        <p:blipFill rotWithShape="1">
          <a:blip r:embed="rId4">
            <a:alphaModFix/>
          </a:blip>
          <a:srcRect b="0" l="0" r="0" t="0"/>
          <a:stretch/>
        </p:blipFill>
        <p:spPr>
          <a:xfrm>
            <a:off x="2816233" y="2413906"/>
            <a:ext cx="2533434" cy="2450589"/>
          </a:xfrm>
          <a:prstGeom prst="rect">
            <a:avLst/>
          </a:prstGeom>
          <a:noFill/>
          <a:ln>
            <a:noFill/>
          </a:ln>
        </p:spPr>
      </p:pic>
      <p:pic>
        <p:nvPicPr>
          <p:cNvPr id="420" name="Google Shape;420;p27"/>
          <p:cNvPicPr preferRelativeResize="0"/>
          <p:nvPr/>
        </p:nvPicPr>
        <p:blipFill rotWithShape="1">
          <a:blip r:embed="rId5">
            <a:alphaModFix/>
          </a:blip>
          <a:srcRect b="0" l="0" r="0" t="0"/>
          <a:stretch/>
        </p:blipFill>
        <p:spPr>
          <a:xfrm>
            <a:off x="5546221" y="1047149"/>
            <a:ext cx="3519503" cy="381734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24" name="Shape 424"/>
        <p:cNvGrpSpPr/>
        <p:nvPr/>
      </p:nvGrpSpPr>
      <p:grpSpPr>
        <a:xfrm>
          <a:off x="0" y="0"/>
          <a:ext cx="0" cy="0"/>
          <a:chOff x="0" y="0"/>
          <a:chExt cx="0" cy="0"/>
        </a:xfrm>
      </p:grpSpPr>
      <p:sp>
        <p:nvSpPr>
          <p:cNvPr id="425" name="Google Shape;425;p28"/>
          <p:cNvSpPr txBox="1"/>
          <p:nvPr>
            <p:ph type="title"/>
          </p:nvPr>
        </p:nvSpPr>
        <p:spPr>
          <a:xfrm>
            <a:off x="311700" y="445031"/>
            <a:ext cx="8520600" cy="47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3B9EEC"/>
              </a:buClr>
              <a:buSzPts val="3000"/>
              <a:buFont typeface="Alegreya Sans SC"/>
              <a:buNone/>
            </a:pPr>
            <a:r>
              <a:rPr lang="it-IT"/>
              <a:t>IFU Spectrograph</a:t>
            </a:r>
            <a:endParaRPr/>
          </a:p>
        </p:txBody>
      </p:sp>
      <p:sp>
        <p:nvSpPr>
          <p:cNvPr id="426" name="Google Shape;426;p28"/>
          <p:cNvSpPr txBox="1"/>
          <p:nvPr>
            <p:ph idx="1" type="body"/>
          </p:nvPr>
        </p:nvSpPr>
        <p:spPr>
          <a:xfrm>
            <a:off x="1454051" y="3890073"/>
            <a:ext cx="8572500" cy="662521"/>
          </a:xfrm>
          <a:prstGeom prst="rect">
            <a:avLst/>
          </a:prstGeom>
          <a:noFill/>
          <a:ln>
            <a:noFill/>
          </a:ln>
        </p:spPr>
        <p:txBody>
          <a:bodyPr anchorCtr="0" anchor="t" bIns="91425" lIns="57150" spcFirstLastPara="1" rIns="91425" wrap="square" tIns="91425">
            <a:noAutofit/>
          </a:bodyPr>
          <a:lstStyle/>
          <a:p>
            <a:pPr indent="-257175" lvl="0" marL="342900" rtl="0" algn="l">
              <a:lnSpc>
                <a:spcPct val="114000"/>
              </a:lnSpc>
              <a:spcBef>
                <a:spcPts val="0"/>
              </a:spcBef>
              <a:spcAft>
                <a:spcPts val="0"/>
              </a:spcAft>
              <a:buSzPts val="1800"/>
              <a:buFont typeface="Calibri"/>
              <a:buChar char="●"/>
            </a:pPr>
            <a:r>
              <a:rPr lang="it-IT"/>
              <a:t>Point source </a:t>
            </a:r>
            <a:r>
              <a:rPr lang="it-IT">
                <a:solidFill>
                  <a:srgbClr val="C00000"/>
                </a:solidFill>
              </a:rPr>
              <a:t>sensitivity</a:t>
            </a:r>
            <a:r>
              <a:rPr lang="it-IT"/>
              <a:t> estimates for MAVIS spectrograph modes</a:t>
            </a:r>
            <a:endParaRPr/>
          </a:p>
          <a:p>
            <a:pPr indent="-257175" lvl="0" marL="342900" rtl="0" algn="l">
              <a:lnSpc>
                <a:spcPct val="114000"/>
              </a:lnSpc>
              <a:spcBef>
                <a:spcPts val="0"/>
              </a:spcBef>
              <a:spcAft>
                <a:spcPts val="0"/>
              </a:spcAft>
              <a:buSzPts val="1800"/>
              <a:buFont typeface="Calibri"/>
              <a:buChar char="●"/>
            </a:pPr>
            <a:r>
              <a:rPr lang="it-IT"/>
              <a:t>Includes chromatic PSF effects, assumes good conditions</a:t>
            </a:r>
            <a:endParaRPr/>
          </a:p>
        </p:txBody>
      </p:sp>
      <p:sp>
        <p:nvSpPr>
          <p:cNvPr id="427" name="Google Shape;427;p28"/>
          <p:cNvSpPr txBox="1"/>
          <p:nvPr>
            <p:ph idx="2" type="subTitle"/>
          </p:nvPr>
        </p:nvSpPr>
        <p:spPr>
          <a:xfrm>
            <a:off x="311700" y="-58725"/>
            <a:ext cx="4506000" cy="359100"/>
          </a:xfrm>
          <a:prstGeom prst="rect">
            <a:avLst/>
          </a:prstGeom>
          <a:noFill/>
          <a:ln>
            <a:noFill/>
          </a:ln>
        </p:spPr>
        <p:txBody>
          <a:bodyPr anchorCtr="0" anchor="t" bIns="91425" lIns="18000" spcFirstLastPara="1" rIns="90000" wrap="square" tIns="91425">
            <a:noAutofit/>
          </a:bodyPr>
          <a:lstStyle/>
          <a:p>
            <a:pPr indent="-342900" lvl="0" marL="457200" rtl="0" algn="l">
              <a:lnSpc>
                <a:spcPct val="115000"/>
              </a:lnSpc>
              <a:spcBef>
                <a:spcPts val="0"/>
              </a:spcBef>
              <a:spcAft>
                <a:spcPts val="0"/>
              </a:spcAft>
              <a:buSzPts val="1800"/>
              <a:buNone/>
            </a:pPr>
            <a:r>
              <a:rPr lang="it-IT"/>
              <a:t>MAVIS components</a:t>
            </a:r>
            <a:endParaRPr/>
          </a:p>
        </p:txBody>
      </p:sp>
      <p:sp>
        <p:nvSpPr>
          <p:cNvPr id="428" name="Google Shape;428;p28"/>
          <p:cNvSpPr txBox="1"/>
          <p:nvPr>
            <p:ph idx="12" type="sldNum"/>
          </p:nvPr>
        </p:nvSpPr>
        <p:spPr>
          <a:xfrm>
            <a:off x="8594725" y="4876800"/>
            <a:ext cx="549275" cy="2571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it-I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pic>
        <p:nvPicPr>
          <p:cNvPr id="429" name="Google Shape;429;p28"/>
          <p:cNvPicPr preferRelativeResize="0"/>
          <p:nvPr/>
        </p:nvPicPr>
        <p:blipFill rotWithShape="1">
          <a:blip r:embed="rId3">
            <a:alphaModFix/>
          </a:blip>
          <a:srcRect b="0" l="0" r="0" t="0"/>
          <a:stretch/>
        </p:blipFill>
        <p:spPr>
          <a:xfrm>
            <a:off x="1230945" y="1164297"/>
            <a:ext cx="6851391" cy="248530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33" name="Shape 433"/>
        <p:cNvGrpSpPr/>
        <p:nvPr/>
      </p:nvGrpSpPr>
      <p:grpSpPr>
        <a:xfrm>
          <a:off x="0" y="0"/>
          <a:ext cx="0" cy="0"/>
          <a:chOff x="0" y="0"/>
          <a:chExt cx="0" cy="0"/>
        </a:xfrm>
      </p:grpSpPr>
      <p:grpSp>
        <p:nvGrpSpPr>
          <p:cNvPr id="434" name="Google Shape;434;p29"/>
          <p:cNvGrpSpPr/>
          <p:nvPr/>
        </p:nvGrpSpPr>
        <p:grpSpPr>
          <a:xfrm>
            <a:off x="470977" y="856898"/>
            <a:ext cx="8574964" cy="4106434"/>
            <a:chOff x="627969" y="1142530"/>
            <a:chExt cx="11433285" cy="5475246"/>
          </a:xfrm>
        </p:grpSpPr>
        <p:grpSp>
          <p:nvGrpSpPr>
            <p:cNvPr id="435" name="Google Shape;435;p29"/>
            <p:cNvGrpSpPr/>
            <p:nvPr/>
          </p:nvGrpSpPr>
          <p:grpSpPr>
            <a:xfrm>
              <a:off x="1769771" y="1588098"/>
              <a:ext cx="10291483" cy="5029678"/>
              <a:chOff x="1769771" y="1588098"/>
              <a:chExt cx="10291483" cy="5029678"/>
            </a:xfrm>
          </p:grpSpPr>
          <p:grpSp>
            <p:nvGrpSpPr>
              <p:cNvPr id="436" name="Google Shape;436;p29"/>
              <p:cNvGrpSpPr/>
              <p:nvPr/>
            </p:nvGrpSpPr>
            <p:grpSpPr>
              <a:xfrm>
                <a:off x="1843192" y="1588098"/>
                <a:ext cx="10218062" cy="5029678"/>
                <a:chOff x="4885324" y="2013981"/>
                <a:chExt cx="6867175" cy="3380257"/>
              </a:xfrm>
            </p:grpSpPr>
            <p:sp>
              <p:nvSpPr>
                <p:cNvPr id="437" name="Google Shape;437;p29"/>
                <p:cNvSpPr/>
                <p:nvPr/>
              </p:nvSpPr>
              <p:spPr>
                <a:xfrm>
                  <a:off x="5150145" y="4877884"/>
                  <a:ext cx="6602334" cy="516354"/>
                </a:xfrm>
                <a:prstGeom prst="rightArrow">
                  <a:avLst>
                    <a:gd fmla="val 48707" name="adj1"/>
                    <a:gd fmla="val 51596" name="adj2"/>
                  </a:avLst>
                </a:prstGeom>
                <a:gradFill>
                  <a:gsLst>
                    <a:gs pos="0">
                      <a:srgbClr val="528DD5">
                        <a:alpha val="78824"/>
                      </a:srgbClr>
                    </a:gs>
                    <a:gs pos="100000">
                      <a:srgbClr val="FFFFFF">
                        <a:alpha val="78824"/>
                      </a:srgbClr>
                    </a:gs>
                  </a:gsLst>
                  <a:lin ang="0" scaled="0"/>
                </a:gradFill>
                <a:ln cap="flat" cmpd="sng" w="9525">
                  <a:solidFill>
                    <a:srgbClr val="4A7DBA"/>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pic>
              <p:nvPicPr>
                <p:cNvPr descr="lmc_scales_v2-bright.png" id="438" name="Google Shape;438;p29"/>
                <p:cNvPicPr preferRelativeResize="0"/>
                <p:nvPr/>
              </p:nvPicPr>
              <p:blipFill rotWithShape="1">
                <a:blip r:embed="rId3">
                  <a:alphaModFix/>
                </a:blip>
                <a:srcRect b="0" l="0" r="0" t="10240"/>
                <a:stretch/>
              </p:blipFill>
              <p:spPr>
                <a:xfrm>
                  <a:off x="4885324" y="2013981"/>
                  <a:ext cx="6867175" cy="2717849"/>
                </a:xfrm>
                <a:prstGeom prst="rect">
                  <a:avLst/>
                </a:prstGeom>
                <a:noFill/>
                <a:ln>
                  <a:noFill/>
                </a:ln>
              </p:spPr>
            </p:pic>
            <p:sp>
              <p:nvSpPr>
                <p:cNvPr id="439" name="Google Shape;439;p29"/>
                <p:cNvSpPr txBox="1"/>
                <p:nvPr/>
              </p:nvSpPr>
              <p:spPr>
                <a:xfrm>
                  <a:off x="5150166" y="5007140"/>
                  <a:ext cx="1405110" cy="2688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it-IT" sz="1350" u="none" cap="none" strike="noStrike">
                      <a:solidFill>
                        <a:srgbClr val="000000"/>
                      </a:solidFill>
                      <a:latin typeface="Calibri"/>
                      <a:ea typeface="Calibri"/>
                      <a:cs typeface="Calibri"/>
                      <a:sym typeface="Calibri"/>
                    </a:rPr>
                    <a:t>No Adaptive Optics</a:t>
                  </a:r>
                  <a:endParaRPr/>
                </a:p>
              </p:txBody>
            </p:sp>
            <p:sp>
              <p:nvSpPr>
                <p:cNvPr id="440" name="Google Shape;440;p29"/>
                <p:cNvSpPr txBox="1"/>
                <p:nvPr/>
              </p:nvSpPr>
              <p:spPr>
                <a:xfrm>
                  <a:off x="6745427" y="5007140"/>
                  <a:ext cx="1190283" cy="2275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it-IT" sz="1050" u="none" cap="none" strike="noStrike">
                      <a:solidFill>
                        <a:srgbClr val="000000"/>
                      </a:solidFill>
                      <a:latin typeface="Calibri"/>
                      <a:ea typeface="Calibri"/>
                      <a:cs typeface="Calibri"/>
                      <a:sym typeface="Calibri"/>
                    </a:rPr>
                    <a:t>Current AOF</a:t>
                  </a:r>
                  <a:endParaRPr b="1" i="0" sz="1350" u="none" cap="none" strike="noStrike">
                    <a:solidFill>
                      <a:srgbClr val="000000"/>
                    </a:solidFill>
                    <a:latin typeface="Calibri"/>
                    <a:ea typeface="Calibri"/>
                    <a:cs typeface="Calibri"/>
                    <a:sym typeface="Calibri"/>
                  </a:endParaRPr>
                </a:p>
              </p:txBody>
            </p:sp>
            <p:sp>
              <p:nvSpPr>
                <p:cNvPr id="441" name="Google Shape;441;p29"/>
                <p:cNvSpPr txBox="1"/>
                <p:nvPr/>
              </p:nvSpPr>
              <p:spPr>
                <a:xfrm>
                  <a:off x="8406737" y="5007140"/>
                  <a:ext cx="1713941" cy="2688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it-IT" sz="1350" u="none" cap="none" strike="noStrike">
                      <a:solidFill>
                        <a:srgbClr val="000000"/>
                      </a:solidFill>
                      <a:latin typeface="Calibri"/>
                      <a:ea typeface="Calibri"/>
                      <a:cs typeface="Calibri"/>
                      <a:sym typeface="Calibri"/>
                    </a:rPr>
                    <a:t>Hubble Space Telescope</a:t>
                  </a:r>
                  <a:endParaRPr/>
                </a:p>
              </p:txBody>
            </p:sp>
            <p:sp>
              <p:nvSpPr>
                <p:cNvPr id="442" name="Google Shape;442;p29"/>
                <p:cNvSpPr txBox="1"/>
                <p:nvPr/>
              </p:nvSpPr>
              <p:spPr>
                <a:xfrm>
                  <a:off x="10705992" y="5007140"/>
                  <a:ext cx="600713" cy="2688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it-IT" sz="1350" u="none" cap="none" strike="noStrike">
                      <a:solidFill>
                        <a:srgbClr val="000000"/>
                      </a:solidFill>
                      <a:latin typeface="Calibri"/>
                      <a:ea typeface="Calibri"/>
                      <a:cs typeface="Calibri"/>
                      <a:sym typeface="Calibri"/>
                    </a:rPr>
                    <a:t>MAVIS</a:t>
                  </a:r>
                  <a:endParaRPr/>
                </a:p>
              </p:txBody>
            </p:sp>
            <p:grpSp>
              <p:nvGrpSpPr>
                <p:cNvPr id="443" name="Google Shape;443;p29"/>
                <p:cNvGrpSpPr/>
                <p:nvPr/>
              </p:nvGrpSpPr>
              <p:grpSpPr>
                <a:xfrm>
                  <a:off x="5461858" y="4626368"/>
                  <a:ext cx="6184903" cy="289583"/>
                  <a:chOff x="1475512" y="6129909"/>
                  <a:chExt cx="6184903" cy="289583"/>
                </a:xfrm>
              </p:grpSpPr>
              <p:sp>
                <p:nvSpPr>
                  <p:cNvPr id="444" name="Google Shape;444;p29"/>
                  <p:cNvSpPr txBox="1"/>
                  <p:nvPr/>
                </p:nvSpPr>
                <p:spPr>
                  <a:xfrm>
                    <a:off x="1475512" y="6129909"/>
                    <a:ext cx="990600" cy="2895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500" u="none" cap="none" strike="noStrike">
                        <a:solidFill>
                          <a:srgbClr val="000000"/>
                        </a:solidFill>
                        <a:latin typeface="Calibri"/>
                        <a:ea typeface="Calibri"/>
                        <a:cs typeface="Calibri"/>
                        <a:sym typeface="Calibri"/>
                      </a:rPr>
                      <a:t>0.4 “/pix</a:t>
                    </a:r>
                    <a:endParaRPr/>
                  </a:p>
                </p:txBody>
              </p:sp>
              <p:sp>
                <p:nvSpPr>
                  <p:cNvPr id="445" name="Google Shape;445;p29"/>
                  <p:cNvSpPr txBox="1"/>
                  <p:nvPr/>
                </p:nvSpPr>
                <p:spPr>
                  <a:xfrm>
                    <a:off x="2796316" y="6129909"/>
                    <a:ext cx="1146378" cy="28958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500" u="none" cap="none" strike="noStrike">
                        <a:solidFill>
                          <a:srgbClr val="000000"/>
                        </a:solidFill>
                        <a:latin typeface="Calibri"/>
                        <a:ea typeface="Calibri"/>
                        <a:cs typeface="Calibri"/>
                        <a:sym typeface="Calibri"/>
                      </a:rPr>
                      <a:t>0.2 “/pix</a:t>
                    </a:r>
                    <a:endParaRPr/>
                  </a:p>
                </p:txBody>
              </p:sp>
              <p:sp>
                <p:nvSpPr>
                  <p:cNvPr id="446" name="Google Shape;446;p29"/>
                  <p:cNvSpPr txBox="1"/>
                  <p:nvPr/>
                </p:nvSpPr>
                <p:spPr>
                  <a:xfrm>
                    <a:off x="4155216" y="6129909"/>
                    <a:ext cx="1102670" cy="28958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500" u="none" cap="none" strike="noStrike">
                        <a:solidFill>
                          <a:srgbClr val="000000"/>
                        </a:solidFill>
                        <a:latin typeface="Calibri"/>
                        <a:ea typeface="Calibri"/>
                        <a:cs typeface="Calibri"/>
                        <a:sym typeface="Calibri"/>
                      </a:rPr>
                      <a:t>0.1 ”/pix</a:t>
                    </a:r>
                    <a:endParaRPr/>
                  </a:p>
                </p:txBody>
              </p:sp>
              <p:sp>
                <p:nvSpPr>
                  <p:cNvPr id="447" name="Google Shape;447;p29"/>
                  <p:cNvSpPr txBox="1"/>
                  <p:nvPr/>
                </p:nvSpPr>
                <p:spPr>
                  <a:xfrm>
                    <a:off x="5303341" y="6129909"/>
                    <a:ext cx="938273" cy="28958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500" u="none" cap="none" strike="noStrike">
                        <a:solidFill>
                          <a:srgbClr val="000000"/>
                        </a:solidFill>
                        <a:latin typeface="Calibri"/>
                        <a:ea typeface="Calibri"/>
                        <a:cs typeface="Calibri"/>
                        <a:sym typeface="Calibri"/>
                      </a:rPr>
                      <a:t>45 mas/pix</a:t>
                    </a:r>
                    <a:endParaRPr/>
                  </a:p>
                </p:txBody>
              </p:sp>
              <p:sp>
                <p:nvSpPr>
                  <p:cNvPr id="448" name="Google Shape;448;p29"/>
                  <p:cNvSpPr txBox="1"/>
                  <p:nvPr/>
                </p:nvSpPr>
                <p:spPr>
                  <a:xfrm>
                    <a:off x="6606315" y="6129909"/>
                    <a:ext cx="1054100" cy="28958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500" u="none" cap="none" strike="noStrike">
                        <a:solidFill>
                          <a:srgbClr val="000000"/>
                        </a:solidFill>
                        <a:latin typeface="Calibri"/>
                        <a:ea typeface="Calibri"/>
                        <a:cs typeface="Calibri"/>
                        <a:sym typeface="Calibri"/>
                      </a:rPr>
                      <a:t>7 mas/pix</a:t>
                    </a:r>
                    <a:endParaRPr/>
                  </a:p>
                </p:txBody>
              </p:sp>
            </p:grpSp>
          </p:grpSp>
          <p:grpSp>
            <p:nvGrpSpPr>
              <p:cNvPr id="449" name="Google Shape;449;p29"/>
              <p:cNvGrpSpPr/>
              <p:nvPr/>
            </p:nvGrpSpPr>
            <p:grpSpPr>
              <a:xfrm>
                <a:off x="1769771" y="1591164"/>
                <a:ext cx="520068" cy="1994145"/>
                <a:chOff x="1769771" y="1591164"/>
                <a:chExt cx="520068" cy="1994145"/>
              </a:xfrm>
            </p:grpSpPr>
            <p:cxnSp>
              <p:nvCxnSpPr>
                <p:cNvPr id="450" name="Google Shape;450;p29"/>
                <p:cNvCxnSpPr/>
                <p:nvPr/>
              </p:nvCxnSpPr>
              <p:spPr>
                <a:xfrm flipH="1">
                  <a:off x="1769771" y="1591164"/>
                  <a:ext cx="520068" cy="185440"/>
                </a:xfrm>
                <a:prstGeom prst="straightConnector1">
                  <a:avLst/>
                </a:prstGeom>
                <a:noFill/>
                <a:ln cap="flat" cmpd="sng" w="28575">
                  <a:solidFill>
                    <a:srgbClr val="FDA739"/>
                  </a:solidFill>
                  <a:prstDash val="solid"/>
                  <a:round/>
                  <a:headEnd len="sm" w="sm" type="none"/>
                  <a:tailEnd len="sm" w="sm" type="none"/>
                </a:ln>
              </p:spPr>
            </p:cxnSp>
            <p:cxnSp>
              <p:nvCxnSpPr>
                <p:cNvPr id="451" name="Google Shape;451;p29"/>
                <p:cNvCxnSpPr/>
                <p:nvPr/>
              </p:nvCxnSpPr>
              <p:spPr>
                <a:xfrm rot="10800000">
                  <a:off x="1784910" y="3271696"/>
                  <a:ext cx="504929" cy="313613"/>
                </a:xfrm>
                <a:prstGeom prst="straightConnector1">
                  <a:avLst/>
                </a:prstGeom>
                <a:noFill/>
                <a:ln cap="flat" cmpd="sng" w="28575">
                  <a:solidFill>
                    <a:srgbClr val="FDA739"/>
                  </a:solidFill>
                  <a:prstDash val="solid"/>
                  <a:round/>
                  <a:headEnd len="sm" w="sm" type="none"/>
                  <a:tailEnd len="sm" w="sm" type="none"/>
                </a:ln>
              </p:spPr>
            </p:cxnSp>
          </p:grpSp>
        </p:grpSp>
        <p:sp>
          <p:nvSpPr>
            <p:cNvPr id="452" name="Google Shape;452;p29"/>
            <p:cNvSpPr txBox="1"/>
            <p:nvPr/>
          </p:nvSpPr>
          <p:spPr>
            <a:xfrm>
              <a:off x="627969" y="1142530"/>
              <a:ext cx="7768726"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it-IT" sz="1500" u="none" cap="none" strike="noStrike">
                  <a:solidFill>
                    <a:srgbClr val="000000"/>
                  </a:solidFill>
                  <a:latin typeface="Calibri"/>
                  <a:ea typeface="Calibri"/>
                  <a:cs typeface="Calibri"/>
                  <a:sym typeface="Calibri"/>
                </a:rPr>
                <a:t>LMC as viewed from a large distance (48 Mpc)</a:t>
              </a:r>
              <a:endParaRPr/>
            </a:p>
          </p:txBody>
        </p:sp>
      </p:grpSp>
      <p:pic>
        <p:nvPicPr>
          <p:cNvPr id="453" name="Google Shape;453;p29"/>
          <p:cNvPicPr preferRelativeResize="0"/>
          <p:nvPr/>
        </p:nvPicPr>
        <p:blipFill rotWithShape="1">
          <a:blip r:embed="rId4">
            <a:alphaModFix/>
          </a:blip>
          <a:srcRect b="0" l="9592" r="12300" t="0"/>
          <a:stretch/>
        </p:blipFill>
        <p:spPr>
          <a:xfrm>
            <a:off x="169341" y="2804830"/>
            <a:ext cx="1261364" cy="1266884"/>
          </a:xfrm>
          <a:prstGeom prst="rect">
            <a:avLst/>
          </a:prstGeom>
          <a:noFill/>
          <a:ln>
            <a:noFill/>
          </a:ln>
        </p:spPr>
      </p:pic>
      <p:sp>
        <p:nvSpPr>
          <p:cNvPr id="454" name="Google Shape;454;p29"/>
          <p:cNvSpPr txBox="1"/>
          <p:nvPr>
            <p:ph type="title"/>
          </p:nvPr>
        </p:nvSpPr>
        <p:spPr>
          <a:xfrm>
            <a:off x="311700" y="445031"/>
            <a:ext cx="8520600" cy="478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rgbClr val="3B9EEC"/>
              </a:buClr>
              <a:buSzPct val="148148"/>
              <a:buFont typeface="Alegreya Sans SC"/>
              <a:buNone/>
            </a:pPr>
            <a:r>
              <a:rPr lang="it-IT"/>
              <a:t>Resolving complexity in distant galaxies</a:t>
            </a:r>
            <a:endParaRPr/>
          </a:p>
        </p:txBody>
      </p:sp>
      <p:sp>
        <p:nvSpPr>
          <p:cNvPr id="455" name="Google Shape;455;p29"/>
          <p:cNvSpPr txBox="1"/>
          <p:nvPr>
            <p:ph idx="1" type="subTitle"/>
          </p:nvPr>
        </p:nvSpPr>
        <p:spPr>
          <a:xfrm>
            <a:off x="250906" y="0"/>
            <a:ext cx="4506000" cy="3591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None/>
            </a:pPr>
            <a:r>
              <a:rPr lang="it-IT"/>
              <a:t>MAVIS Science</a:t>
            </a:r>
            <a:endParaRPr/>
          </a:p>
          <a:p>
            <a:pPr indent="-342900" lvl="0" marL="457200" rtl="0" algn="l">
              <a:lnSpc>
                <a:spcPct val="115000"/>
              </a:lnSpc>
              <a:spcBef>
                <a:spcPts val="0"/>
              </a:spcBef>
              <a:spcAft>
                <a:spcPts val="0"/>
              </a:spcAft>
              <a:buSzPts val="1800"/>
              <a:buNone/>
            </a:pPr>
            <a:r>
              <a:t/>
            </a:r>
            <a:endParaRPr/>
          </a:p>
        </p:txBody>
      </p:sp>
      <p:pic>
        <p:nvPicPr>
          <p:cNvPr id="456" name="Google Shape;456;p29"/>
          <p:cNvPicPr preferRelativeResize="0"/>
          <p:nvPr/>
        </p:nvPicPr>
        <p:blipFill rotWithShape="1">
          <a:blip r:embed="rId4">
            <a:alphaModFix/>
          </a:blip>
          <a:srcRect b="45768" l="32718" r="46648" t="27757"/>
          <a:stretch/>
        </p:blipFill>
        <p:spPr>
          <a:xfrm>
            <a:off x="250906" y="1332455"/>
            <a:ext cx="1078826" cy="1087461"/>
          </a:xfrm>
          <a:prstGeom prst="rect">
            <a:avLst/>
          </a:prstGeom>
          <a:noFill/>
          <a:ln cap="flat" cmpd="sng" w="28575">
            <a:solidFill>
              <a:srgbClr val="0070C0"/>
            </a:solidFill>
            <a:prstDash val="solid"/>
            <a:round/>
            <a:headEnd len="sm" w="sm" type="none"/>
            <a:tailEnd len="sm" w="sm" type="none"/>
          </a:ln>
        </p:spPr>
      </p:pic>
      <p:cxnSp>
        <p:nvCxnSpPr>
          <p:cNvPr id="457" name="Google Shape;457;p29"/>
          <p:cNvCxnSpPr/>
          <p:nvPr/>
        </p:nvCxnSpPr>
        <p:spPr>
          <a:xfrm rot="10800000">
            <a:off x="250908" y="2419915"/>
            <a:ext cx="286675" cy="748586"/>
          </a:xfrm>
          <a:prstGeom prst="straightConnector1">
            <a:avLst/>
          </a:prstGeom>
          <a:noFill/>
          <a:ln cap="flat" cmpd="sng" w="28575">
            <a:solidFill>
              <a:srgbClr val="FDA739"/>
            </a:solidFill>
            <a:prstDash val="solid"/>
            <a:round/>
            <a:headEnd len="sm" w="sm" type="none"/>
            <a:tailEnd len="sm" w="sm" type="none"/>
          </a:ln>
        </p:spPr>
      </p:cxnSp>
      <p:cxnSp>
        <p:nvCxnSpPr>
          <p:cNvPr id="458" name="Google Shape;458;p29"/>
          <p:cNvCxnSpPr/>
          <p:nvPr/>
        </p:nvCxnSpPr>
        <p:spPr>
          <a:xfrm flipH="1" rot="10800000">
            <a:off x="853074" y="2419917"/>
            <a:ext cx="476659" cy="748584"/>
          </a:xfrm>
          <a:prstGeom prst="straightConnector1">
            <a:avLst/>
          </a:prstGeom>
          <a:noFill/>
          <a:ln cap="flat" cmpd="sng" w="28575">
            <a:solidFill>
              <a:srgbClr val="FDA739"/>
            </a:solidFill>
            <a:prstDash val="solid"/>
            <a:round/>
            <a:headEnd len="sm" w="sm" type="none"/>
            <a:tailEnd len="sm" w="sm" type="none"/>
          </a:ln>
        </p:spPr>
      </p:cxnSp>
      <p:sp>
        <p:nvSpPr>
          <p:cNvPr id="459" name="Google Shape;459;p29"/>
          <p:cNvSpPr/>
          <p:nvPr/>
        </p:nvSpPr>
        <p:spPr>
          <a:xfrm>
            <a:off x="537583" y="3168501"/>
            <a:ext cx="315491" cy="340983"/>
          </a:xfrm>
          <a:prstGeom prst="rect">
            <a:avLst/>
          </a:prstGeom>
          <a:noFill/>
          <a:ln cap="flat" cmpd="sng" w="28575">
            <a:solidFill>
              <a:srgbClr val="4A7DBA"/>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Calibri"/>
              <a:ea typeface="Calibri"/>
              <a:cs typeface="Calibri"/>
              <a:sym typeface="Calibri"/>
            </a:endParaRPr>
          </a:p>
        </p:txBody>
      </p:sp>
      <p:sp>
        <p:nvSpPr>
          <p:cNvPr id="460" name="Google Shape;460;p29"/>
          <p:cNvSpPr txBox="1"/>
          <p:nvPr/>
        </p:nvSpPr>
        <p:spPr>
          <a:xfrm>
            <a:off x="114992" y="4071714"/>
            <a:ext cx="1210938" cy="30008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it-IT" sz="1350" u="none" cap="none" strike="noStrike">
                <a:solidFill>
                  <a:srgbClr val="000000"/>
                </a:solidFill>
                <a:latin typeface="Calibri"/>
                <a:ea typeface="Calibri"/>
                <a:cs typeface="Calibri"/>
                <a:sym typeface="Calibri"/>
              </a:rPr>
              <a:t>LMC</a:t>
            </a:r>
            <a:endParaRPr/>
          </a:p>
        </p:txBody>
      </p:sp>
      <p:sp>
        <p:nvSpPr>
          <p:cNvPr id="461" name="Google Shape;461;p29"/>
          <p:cNvSpPr/>
          <p:nvPr/>
        </p:nvSpPr>
        <p:spPr>
          <a:xfrm>
            <a:off x="4673617" y="1191074"/>
            <a:ext cx="4416035" cy="3815988"/>
          </a:xfrm>
          <a:prstGeom prst="rect">
            <a:avLst/>
          </a:prstGeom>
          <a:solidFill>
            <a:srgbClr val="FAFA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EFFFF"/>
              </a:solidFill>
              <a:latin typeface="Calibri"/>
              <a:ea typeface="Calibri"/>
              <a:cs typeface="Calibri"/>
              <a:sym typeface="Calibri"/>
            </a:endParaRPr>
          </a:p>
        </p:txBody>
      </p:sp>
      <p:sp>
        <p:nvSpPr>
          <p:cNvPr id="462" name="Google Shape;462;p29"/>
          <p:cNvSpPr/>
          <p:nvPr/>
        </p:nvSpPr>
        <p:spPr>
          <a:xfrm>
            <a:off x="3220278" y="1191074"/>
            <a:ext cx="5923722" cy="377225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EFFFF"/>
              </a:solidFill>
              <a:latin typeface="Calibri"/>
              <a:ea typeface="Calibri"/>
              <a:cs typeface="Calibri"/>
              <a:sym typeface="Calibri"/>
            </a:endParaRPr>
          </a:p>
        </p:txBody>
      </p:sp>
      <p:sp>
        <p:nvSpPr>
          <p:cNvPr id="463" name="Google Shape;463;p29"/>
          <p:cNvSpPr/>
          <p:nvPr/>
        </p:nvSpPr>
        <p:spPr>
          <a:xfrm>
            <a:off x="7522668" y="1181134"/>
            <a:ext cx="1566984" cy="3815988"/>
          </a:xfrm>
          <a:prstGeom prst="rect">
            <a:avLst/>
          </a:prstGeom>
          <a:solidFill>
            <a:srgbClr val="FAFAF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EFFFF"/>
              </a:solidFill>
              <a:latin typeface="Calibri"/>
              <a:ea typeface="Calibri"/>
              <a:cs typeface="Calibri"/>
              <a:sym typeface="Calibri"/>
            </a:endParaRPr>
          </a:p>
        </p:txBody>
      </p:sp>
      <p:sp>
        <p:nvSpPr>
          <p:cNvPr id="464" name="Google Shape;464;p29"/>
          <p:cNvSpPr txBox="1"/>
          <p:nvPr/>
        </p:nvSpPr>
        <p:spPr>
          <a:xfrm>
            <a:off x="64963" y="4420745"/>
            <a:ext cx="1569231"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100" u="none" cap="none" strike="noStrike">
                <a:solidFill>
                  <a:srgbClr val="000000"/>
                </a:solidFill>
                <a:latin typeface="Arial"/>
                <a:ea typeface="Arial"/>
                <a:cs typeface="Arial"/>
                <a:sym typeface="Arial"/>
              </a:rPr>
              <a:t>(adapted from Kollmier et al. 2017)</a:t>
            </a:r>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59"/>
                                        </p:tgtEl>
                                        <p:attrNameLst>
                                          <p:attrName>style.visibility</p:attrName>
                                        </p:attrNameLst>
                                      </p:cBhvr>
                                      <p:to>
                                        <p:strVal val="visible"/>
                                      </p:to>
                                    </p:set>
                                    <p:animEffect filter="fade" transition="in">
                                      <p:cBhvr>
                                        <p:cTn dur="200"/>
                                        <p:tgtEl>
                                          <p:spTgt spid="459"/>
                                        </p:tgtEl>
                                      </p:cBhvr>
                                    </p:animEffect>
                                  </p:childTnLst>
                                </p:cTn>
                              </p:par>
                            </p:childTnLst>
                          </p:cTn>
                        </p:par>
                        <p:par>
                          <p:cTn fill="hold">
                            <p:stCondLst>
                              <p:cond delay="200"/>
                            </p:stCondLst>
                            <p:childTnLst>
                              <p:par>
                                <p:cTn fill="hold" nodeType="afterEffect" presetClass="entr" presetID="10" presetSubtype="0">
                                  <p:stCondLst>
                                    <p:cond delay="0"/>
                                  </p:stCondLst>
                                  <p:childTnLst>
                                    <p:set>
                                      <p:cBhvr>
                                        <p:cTn dur="1" fill="hold">
                                          <p:stCondLst>
                                            <p:cond delay="0"/>
                                          </p:stCondLst>
                                        </p:cTn>
                                        <p:tgtEl>
                                          <p:spTgt spid="457"/>
                                        </p:tgtEl>
                                        <p:attrNameLst>
                                          <p:attrName>style.visibility</p:attrName>
                                        </p:attrNameLst>
                                      </p:cBhvr>
                                      <p:to>
                                        <p:strVal val="visible"/>
                                      </p:to>
                                    </p:set>
                                    <p:animEffect filter="fade" transition="in">
                                      <p:cBhvr>
                                        <p:cTn dur="200"/>
                                        <p:tgtEl>
                                          <p:spTgt spid="457"/>
                                        </p:tgtEl>
                                      </p:cBhvr>
                                    </p:animEffect>
                                  </p:childTnLst>
                                </p:cTn>
                              </p:par>
                              <p:par>
                                <p:cTn fill="hold" nodeType="withEffect" presetClass="entr" presetID="10" presetSubtype="0">
                                  <p:stCondLst>
                                    <p:cond delay="0"/>
                                  </p:stCondLst>
                                  <p:childTnLst>
                                    <p:set>
                                      <p:cBhvr>
                                        <p:cTn dur="1" fill="hold">
                                          <p:stCondLst>
                                            <p:cond delay="0"/>
                                          </p:stCondLst>
                                        </p:cTn>
                                        <p:tgtEl>
                                          <p:spTgt spid="458"/>
                                        </p:tgtEl>
                                        <p:attrNameLst>
                                          <p:attrName>style.visibility</p:attrName>
                                        </p:attrNameLst>
                                      </p:cBhvr>
                                      <p:to>
                                        <p:strVal val="visible"/>
                                      </p:to>
                                    </p:set>
                                    <p:animEffect filter="fade" transition="in">
                                      <p:cBhvr>
                                        <p:cTn dur="200"/>
                                        <p:tgtEl>
                                          <p:spTgt spid="458"/>
                                        </p:tgtEl>
                                      </p:cBhvr>
                                    </p:animEffect>
                                  </p:childTnLst>
                                </p:cTn>
                              </p:par>
                            </p:childTnLst>
                          </p:cTn>
                        </p:par>
                        <p:par>
                          <p:cTn fill="hold">
                            <p:stCondLst>
                              <p:cond delay="400"/>
                            </p:stCondLst>
                            <p:childTnLst>
                              <p:par>
                                <p:cTn fill="hold" nodeType="afterEffect" presetClass="entr" presetID="10" presetSubtype="0">
                                  <p:stCondLst>
                                    <p:cond delay="0"/>
                                  </p:stCondLst>
                                  <p:childTnLst>
                                    <p:set>
                                      <p:cBhvr>
                                        <p:cTn dur="1" fill="hold">
                                          <p:stCondLst>
                                            <p:cond delay="0"/>
                                          </p:stCondLst>
                                        </p:cTn>
                                        <p:tgtEl>
                                          <p:spTgt spid="456"/>
                                        </p:tgtEl>
                                        <p:attrNameLst>
                                          <p:attrName>style.visibility</p:attrName>
                                        </p:attrNameLst>
                                      </p:cBhvr>
                                      <p:to>
                                        <p:strVal val="visible"/>
                                      </p:to>
                                    </p:set>
                                    <p:animEffect filter="fade" transition="in">
                                      <p:cBhvr>
                                        <p:cTn dur="200"/>
                                        <p:tgtEl>
                                          <p:spTgt spid="4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4"/>
                                        </p:tgtEl>
                                        <p:attrNameLst>
                                          <p:attrName>style.visibility</p:attrName>
                                        </p:attrNameLst>
                                      </p:cBhvr>
                                      <p:to>
                                        <p:strVal val="visible"/>
                                      </p:to>
                                    </p:set>
                                    <p:animEffect filter="fade" transition="in">
                                      <p:cBhvr>
                                        <p:cTn dur="1000"/>
                                        <p:tgtEl>
                                          <p:spTgt spid="4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462"/>
                                        </p:tgtEl>
                                      </p:cBhvr>
                                    </p:animEffect>
                                    <p:set>
                                      <p:cBhvr>
                                        <p:cTn dur="1" fill="hold">
                                          <p:stCondLst>
                                            <p:cond delay="1000"/>
                                          </p:stCondLst>
                                        </p:cTn>
                                        <p:tgtEl>
                                          <p:spTgt spid="462"/>
                                        </p:tgtEl>
                                        <p:attrNameLst>
                                          <p:attrName>style.visibility</p:attrName>
                                        </p:attrNameLst>
                                      </p:cBhvr>
                                      <p:to>
                                        <p:strVal val="hidden"/>
                                      </p:to>
                                    </p:set>
                                  </p:childTnLst>
                                </p:cTn>
                              </p:par>
                            </p:childTnLst>
                          </p:cTn>
                        </p:par>
                        <p:par>
                          <p:cTn fill="hold">
                            <p:stCondLst>
                              <p:cond delay="1000"/>
                            </p:stCondLst>
                            <p:childTnLst>
                              <p:par>
                                <p:cTn fill="hold" nodeType="afterEffect" presetClass="exit" presetID="10" presetSubtype="0">
                                  <p:stCondLst>
                                    <p:cond delay="0"/>
                                  </p:stCondLst>
                                  <p:childTnLst>
                                    <p:animEffect filter="fade" transition="out">
                                      <p:cBhvr>
                                        <p:cTn dur="1000"/>
                                        <p:tgtEl>
                                          <p:spTgt spid="461"/>
                                        </p:tgtEl>
                                      </p:cBhvr>
                                    </p:animEffect>
                                    <p:set>
                                      <p:cBhvr>
                                        <p:cTn dur="1" fill="hold">
                                          <p:stCondLst>
                                            <p:cond delay="1000"/>
                                          </p:stCondLst>
                                        </p:cTn>
                                        <p:tgtEl>
                                          <p:spTgt spid="461"/>
                                        </p:tgtEl>
                                        <p:attrNameLst>
                                          <p:attrName>style.visibility</p:attrName>
                                        </p:attrNameLst>
                                      </p:cBhvr>
                                      <p:to>
                                        <p:strVal val="hidden"/>
                                      </p:to>
                                    </p:set>
                                  </p:childTnLst>
                                </p:cTn>
                              </p:par>
                            </p:childTnLst>
                          </p:cTn>
                        </p:par>
                        <p:par>
                          <p:cTn fill="hold">
                            <p:stCondLst>
                              <p:cond delay="2000"/>
                            </p:stCondLst>
                            <p:childTnLst>
                              <p:par>
                                <p:cTn fill="hold" nodeType="afterEffect" presetClass="exit" presetID="10" presetSubtype="0">
                                  <p:stCondLst>
                                    <p:cond delay="0"/>
                                  </p:stCondLst>
                                  <p:childTnLst>
                                    <p:animEffect filter="fade" transition="out">
                                      <p:cBhvr>
                                        <p:cTn dur="1000"/>
                                        <p:tgtEl>
                                          <p:spTgt spid="463"/>
                                        </p:tgtEl>
                                      </p:cBhvr>
                                    </p:animEffect>
                                    <p:set>
                                      <p:cBhvr>
                                        <p:cTn dur="1" fill="hold">
                                          <p:stCondLst>
                                            <p:cond delay="1000"/>
                                          </p:stCondLst>
                                        </p:cTn>
                                        <p:tgtEl>
                                          <p:spTgt spid="46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68" name="Shape 468"/>
        <p:cNvGrpSpPr/>
        <p:nvPr/>
      </p:nvGrpSpPr>
      <p:grpSpPr>
        <a:xfrm>
          <a:off x="0" y="0"/>
          <a:ext cx="0" cy="0"/>
          <a:chOff x="0" y="0"/>
          <a:chExt cx="0" cy="0"/>
        </a:xfrm>
      </p:grpSpPr>
      <p:sp>
        <p:nvSpPr>
          <p:cNvPr id="469" name="Google Shape;469;p30"/>
          <p:cNvSpPr txBox="1"/>
          <p:nvPr>
            <p:ph type="title"/>
          </p:nvPr>
        </p:nvSpPr>
        <p:spPr>
          <a:xfrm>
            <a:off x="311700" y="445031"/>
            <a:ext cx="8520600" cy="4788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rgbClr val="3B9EEC"/>
              </a:buClr>
              <a:buSzPts val="3000"/>
              <a:buFont typeface="Alegreya Sans SC"/>
              <a:buNone/>
            </a:pPr>
            <a:r>
              <a:rPr lang="it-IT" sz="1875">
                <a:solidFill>
                  <a:srgbClr val="54A4D5"/>
                </a:solidFill>
              </a:rPr>
              <a:t>CHARACTERIZING ISM DYNAMICS OF DISK GALAXIES</a:t>
            </a:r>
            <a:endParaRPr sz="1725"/>
          </a:p>
        </p:txBody>
      </p:sp>
      <p:sp>
        <p:nvSpPr>
          <p:cNvPr id="470" name="Google Shape;470;p30"/>
          <p:cNvSpPr txBox="1"/>
          <p:nvPr>
            <p:ph idx="1" type="body"/>
          </p:nvPr>
        </p:nvSpPr>
        <p:spPr>
          <a:xfrm>
            <a:off x="279275" y="4157288"/>
            <a:ext cx="8520600" cy="678034"/>
          </a:xfrm>
          <a:prstGeom prst="rect">
            <a:avLst/>
          </a:prstGeom>
          <a:noFill/>
          <a:ln>
            <a:noFill/>
          </a:ln>
        </p:spPr>
        <p:txBody>
          <a:bodyPr anchorCtr="0" anchor="t" bIns="68550" lIns="42850" spcFirstLastPara="1" rIns="68550" wrap="square" tIns="68550">
            <a:noAutofit/>
          </a:bodyPr>
          <a:lstStyle/>
          <a:p>
            <a:pPr indent="-285750" lvl="0" marL="342900" rtl="0" algn="l">
              <a:lnSpc>
                <a:spcPct val="98181"/>
              </a:lnSpc>
              <a:spcBef>
                <a:spcPts val="450"/>
              </a:spcBef>
              <a:spcAft>
                <a:spcPts val="0"/>
              </a:spcAft>
              <a:buClr>
                <a:srgbClr val="717171"/>
              </a:buClr>
              <a:buSzPts val="2400"/>
              <a:buChar char="●"/>
            </a:pPr>
            <a:r>
              <a:rPr lang="it-IT">
                <a:solidFill>
                  <a:srgbClr val="717171"/>
                </a:solidFill>
              </a:rPr>
              <a:t>Disks are much more ‘turbulent’ at early times</a:t>
            </a:r>
            <a:endParaRPr>
              <a:solidFill>
                <a:srgbClr val="717171"/>
              </a:solidFill>
            </a:endParaRPr>
          </a:p>
          <a:p>
            <a:pPr indent="-285750" lvl="0" marL="342900" rtl="0" algn="l">
              <a:lnSpc>
                <a:spcPct val="98181"/>
              </a:lnSpc>
              <a:spcBef>
                <a:spcPts val="0"/>
              </a:spcBef>
              <a:spcAft>
                <a:spcPts val="0"/>
              </a:spcAft>
              <a:buClr>
                <a:srgbClr val="717171"/>
              </a:buClr>
              <a:buSzPts val="2400"/>
              <a:buChar char="●"/>
            </a:pPr>
            <a:r>
              <a:rPr lang="it-IT">
                <a:solidFill>
                  <a:srgbClr val="717171"/>
                </a:solidFill>
              </a:rPr>
              <a:t>Dynamical turbulence? Outflows/winds? Beam smearing?</a:t>
            </a:r>
            <a:endParaRPr>
              <a:solidFill>
                <a:srgbClr val="717171"/>
              </a:solidFill>
            </a:endParaRPr>
          </a:p>
          <a:p>
            <a:pPr indent="0" lvl="0" marL="0" rtl="0" algn="l">
              <a:lnSpc>
                <a:spcPct val="114000"/>
              </a:lnSpc>
              <a:spcBef>
                <a:spcPts val="0"/>
              </a:spcBef>
              <a:spcAft>
                <a:spcPts val="300"/>
              </a:spcAft>
              <a:buSzPts val="1800"/>
              <a:buNone/>
            </a:pPr>
            <a:r>
              <a:t/>
            </a:r>
            <a:endParaRPr/>
          </a:p>
        </p:txBody>
      </p:sp>
      <p:sp>
        <p:nvSpPr>
          <p:cNvPr id="471" name="Google Shape;471;p30"/>
          <p:cNvSpPr txBox="1"/>
          <p:nvPr>
            <p:ph idx="2" type="subTitle"/>
          </p:nvPr>
        </p:nvSpPr>
        <p:spPr>
          <a:xfrm>
            <a:off x="333074" y="29236"/>
            <a:ext cx="4506000" cy="359100"/>
          </a:xfrm>
          <a:prstGeom prst="rect">
            <a:avLst/>
          </a:prstGeom>
          <a:noFill/>
          <a:ln>
            <a:noFill/>
          </a:ln>
        </p:spPr>
        <p:txBody>
          <a:bodyPr anchorCtr="0" anchor="t" bIns="68550" lIns="68550" spcFirstLastPara="1" rIns="68550" wrap="square" tIns="68550">
            <a:noAutofit/>
          </a:bodyPr>
          <a:lstStyle/>
          <a:p>
            <a:pPr indent="0" lvl="0" marL="0" rtl="0" algn="l">
              <a:lnSpc>
                <a:spcPct val="100000"/>
              </a:lnSpc>
              <a:spcBef>
                <a:spcPts val="0"/>
              </a:spcBef>
              <a:spcAft>
                <a:spcPts val="0"/>
              </a:spcAft>
              <a:buClr>
                <a:schemeClr val="dk1"/>
              </a:buClr>
              <a:buSzPts val="1100"/>
              <a:buNone/>
            </a:pPr>
            <a:r>
              <a:rPr lang="it-IT"/>
              <a:t>MAVIS Science</a:t>
            </a:r>
            <a:endParaRPr/>
          </a:p>
        </p:txBody>
      </p:sp>
      <p:sp>
        <p:nvSpPr>
          <p:cNvPr id="472" name="Google Shape;472;p30"/>
          <p:cNvSpPr txBox="1"/>
          <p:nvPr/>
        </p:nvSpPr>
        <p:spPr>
          <a:xfrm>
            <a:off x="1616381" y="2894925"/>
            <a:ext cx="109350" cy="300060"/>
          </a:xfrm>
          <a:prstGeom prst="rect">
            <a:avLst/>
          </a:prstGeom>
          <a:noFill/>
          <a:ln>
            <a:noFill/>
          </a:ln>
        </p:spPr>
        <p:txBody>
          <a:bodyPr anchorCtr="0" anchor="t" bIns="68550" lIns="68550" spcFirstLastPara="1" rIns="68550" wrap="square" tIns="68550">
            <a:sp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pic>
        <p:nvPicPr>
          <p:cNvPr id="473" name="Google Shape;473;p30"/>
          <p:cNvPicPr preferRelativeResize="0"/>
          <p:nvPr/>
        </p:nvPicPr>
        <p:blipFill rotWithShape="1">
          <a:blip r:embed="rId3">
            <a:alphaModFix/>
          </a:blip>
          <a:srcRect b="0" l="0" r="0" t="0"/>
          <a:stretch/>
        </p:blipFill>
        <p:spPr>
          <a:xfrm>
            <a:off x="1029365" y="827459"/>
            <a:ext cx="3070671" cy="3488582"/>
          </a:xfrm>
          <a:prstGeom prst="rect">
            <a:avLst/>
          </a:prstGeom>
          <a:noFill/>
          <a:ln>
            <a:noFill/>
          </a:ln>
        </p:spPr>
      </p:pic>
      <p:pic>
        <p:nvPicPr>
          <p:cNvPr id="474" name="Google Shape;474;p30"/>
          <p:cNvPicPr preferRelativeResize="0"/>
          <p:nvPr/>
        </p:nvPicPr>
        <p:blipFill rotWithShape="1">
          <a:blip r:embed="rId4">
            <a:alphaModFix/>
          </a:blip>
          <a:srcRect b="0" l="0" r="0" t="0"/>
          <a:stretch/>
        </p:blipFill>
        <p:spPr>
          <a:xfrm>
            <a:off x="5363909" y="867702"/>
            <a:ext cx="3775340" cy="3311087"/>
          </a:xfrm>
          <a:prstGeom prst="rect">
            <a:avLst/>
          </a:prstGeom>
          <a:noFill/>
          <a:ln>
            <a:noFill/>
          </a:ln>
        </p:spPr>
      </p:pic>
      <p:sp>
        <p:nvSpPr>
          <p:cNvPr id="475" name="Google Shape;475;p30"/>
          <p:cNvSpPr txBox="1"/>
          <p:nvPr/>
        </p:nvSpPr>
        <p:spPr>
          <a:xfrm>
            <a:off x="6750308" y="3963167"/>
            <a:ext cx="1787669" cy="25391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050" u="none" cap="none" strike="noStrike">
                <a:solidFill>
                  <a:srgbClr val="000000"/>
                </a:solidFill>
                <a:latin typeface="Arial"/>
                <a:ea typeface="Arial"/>
                <a:cs typeface="Arial"/>
                <a:sym typeface="Arial"/>
              </a:rPr>
              <a:t>Time Since Big Bang (Gyr)</a:t>
            </a:r>
            <a:endParaRPr/>
          </a:p>
        </p:txBody>
      </p:sp>
      <p:sp>
        <p:nvSpPr>
          <p:cNvPr id="476" name="Google Shape;476;p30"/>
          <p:cNvSpPr txBox="1"/>
          <p:nvPr/>
        </p:nvSpPr>
        <p:spPr>
          <a:xfrm>
            <a:off x="131948" y="1911540"/>
            <a:ext cx="1055286" cy="12234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050" u="none" cap="none" strike="noStrike">
                <a:solidFill>
                  <a:srgbClr val="000000"/>
                </a:solidFill>
                <a:latin typeface="Arial"/>
                <a:ea typeface="Arial"/>
                <a:cs typeface="Arial"/>
                <a:sym typeface="Arial"/>
              </a:rPr>
              <a:t>Simulated z=0.3 spiral galaxy with MAVIS IFU</a:t>
            </a:r>
            <a:endParaRPr/>
          </a:p>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it-IT" sz="1050" u="none" cap="none" strike="noStrike">
                <a:solidFill>
                  <a:srgbClr val="000000"/>
                </a:solidFill>
                <a:latin typeface="Arial"/>
                <a:ea typeface="Arial"/>
                <a:cs typeface="Arial"/>
                <a:sym typeface="Arial"/>
              </a:rPr>
              <a:t>Credit: Trevor Mendel</a:t>
            </a:r>
            <a:endParaRPr/>
          </a:p>
        </p:txBody>
      </p:sp>
      <p:sp>
        <p:nvSpPr>
          <p:cNvPr id="477" name="Google Shape;477;p30"/>
          <p:cNvSpPr txBox="1"/>
          <p:nvPr/>
        </p:nvSpPr>
        <p:spPr>
          <a:xfrm>
            <a:off x="6559713" y="579669"/>
            <a:ext cx="2690160"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200" u="none" cap="none" strike="noStrike">
                <a:solidFill>
                  <a:srgbClr val="000000"/>
                </a:solidFill>
                <a:latin typeface="Avenir"/>
                <a:ea typeface="Avenir"/>
                <a:cs typeface="Avenir"/>
                <a:sym typeface="Avenir"/>
              </a:rPr>
              <a:t>Adapted from Wisnioski et al. 2015. </a:t>
            </a:r>
            <a:endParaRPr b="0" i="0" sz="9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hemeMAVI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Design">
  <a:themeElements>
    <a:clrScheme name="MAVIS 1">
      <a:dk1>
        <a:srgbClr val="54A4D5"/>
      </a:dk1>
      <a:lt1>
        <a:srgbClr val="FEFFFF"/>
      </a:lt1>
      <a:dk2>
        <a:srgbClr val="717171"/>
      </a:dk2>
      <a:lt2>
        <a:srgbClr val="727071"/>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