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52" r:id="rId2"/>
    <p:sldId id="506" r:id="rId3"/>
    <p:sldId id="273" r:id="rId4"/>
    <p:sldId id="507" r:id="rId5"/>
    <p:sldId id="277" r:id="rId6"/>
    <p:sldId id="508" r:id="rId7"/>
    <p:sldId id="509" r:id="rId8"/>
    <p:sldId id="276" r:id="rId9"/>
    <p:sldId id="275" r:id="rId10"/>
    <p:sldId id="278" r:id="rId11"/>
    <p:sldId id="280" r:id="rId12"/>
    <p:sldId id="330" r:id="rId13"/>
    <p:sldId id="510" r:id="rId14"/>
    <p:sldId id="274" r:id="rId15"/>
    <p:sldId id="348" r:id="rId16"/>
    <p:sldId id="312" r:id="rId17"/>
    <p:sldId id="639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 Giuseppe Guarcello" initials="MGG" lastIdx="1" clrIdx="0">
    <p:extLst>
      <p:ext uri="{19B8F6BF-5375-455C-9EA6-DF929625EA0E}">
        <p15:presenceInfo xmlns:p15="http://schemas.microsoft.com/office/powerpoint/2012/main" userId="8e8e717b960848c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818"/>
    <a:srgbClr val="FF93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94306" autoAdjust="0"/>
  </p:normalViewPr>
  <p:slideViewPr>
    <p:cSldViewPr snapToGrid="0">
      <p:cViewPr varScale="1">
        <p:scale>
          <a:sx n="89" d="100"/>
          <a:sy n="89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81AB5-4107-4B77-8C06-1B789FCBA0F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AEECF-91AD-498A-9F50-66A96A51A3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54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opscience.iop.org/article/10.3847/1538-4357/aac08f#apjaac08ff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opscience.iop.org/article/10.3847/1538-4357/aac08f#apjaac08fbib10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/>
                <a:latin typeface="Google Sans Text"/>
              </a:rPr>
              <a:t>Keplerian orbital frequency</a:t>
            </a:r>
            <a:r>
              <a:rPr lang="en-US" dirty="0"/>
              <a:t> (</a:t>
            </a:r>
            <a:r>
              <a:rPr lang="en-US" dirty="0">
                <a:effectLst/>
                <a:latin typeface="Google Sans Text"/>
              </a:rPr>
              <a:t>$\</a:t>
            </a:r>
            <a:r>
              <a:rPr lang="en-US" dirty="0" err="1">
                <a:effectLst/>
                <a:latin typeface="Google Sans Text"/>
              </a:rPr>
              <a:t>Omega_K</a:t>
            </a:r>
            <a:r>
              <a:rPr lang="en-US" dirty="0">
                <a:effectLst/>
                <a:latin typeface="Google Sans Text"/>
              </a:rPr>
              <a:t>$</a:t>
            </a:r>
            <a:r>
              <a:rPr lang="en-US" dirty="0"/>
              <a:t>) is the rate at which an object completes an orbit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6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Moment-1 map as shown in Figure </a:t>
            </a:r>
            <a:r>
              <a:rPr lang="en-US" b="0" i="0" u="sng" dirty="0">
                <a:solidFill>
                  <a:srgbClr val="006EB2"/>
                </a:solidFill>
                <a:effectLst/>
                <a:latin typeface="-apple-system"/>
                <a:hlinkClick r:id="rId3"/>
              </a:rPr>
              <a:t>2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 overlaid with Moment-0 contours. The original tidal arm discovered by Cabrit et al. (</a:t>
            </a:r>
            <a:r>
              <a:rPr lang="en-US" b="0" i="0" u="sng" dirty="0">
                <a:solidFill>
                  <a:srgbClr val="006EB2"/>
                </a:solidFill>
                <a:effectLst/>
                <a:latin typeface="-apple-system"/>
                <a:hlinkClick r:id="rId4"/>
              </a:rPr>
              <a:t>2006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) is labeled “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α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,” the second counter-spiral arm is labeled “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β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”, and the two new tidal streams identified are labeled “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δ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” and “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γ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.” The dashed black line outlines the two spiral arms that form the apparent ring and the additional tidal streams to the NW.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27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observations of protoplanetary disks, the central star emits unpolarized light, while dust grains in the disk scatter this light, causing it to become linearly polarized.</a:t>
            </a:r>
          </a:p>
          <a:p>
            <a:endParaRPr lang="en-US" dirty="0"/>
          </a:p>
          <a:p>
            <a:r>
              <a:rPr lang="en-US" dirty="0"/>
              <a:t>PIxR2 is a geometric correction that accounts for the less incident radiation at larger distance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8028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3B03D-424C-495C-97E7-F86431018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7E0575-08C3-44AA-9C48-571405518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B55C11-3249-40C2-BE19-DEC349E3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0DDDBA-1BBD-4DEB-9BB3-C6D95552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A1CB19-199A-48C0-A3FD-E0D01065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88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515DDF-B0E0-4DCC-BEC4-388B37F8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E48599-706E-41DD-AD1F-D7DF84D19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DD6348-D087-48DC-B755-7F31DC037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1A7EFB-7E54-4344-85F6-F7FD9897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E94C0D-C921-464B-89A9-E6F98073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2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F886C0-3B7A-4DD0-8875-F09DB464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AE53E7-F32A-45CC-87FC-1709E9C11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929BC3-529A-4868-AF3B-319354E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74206C-1D1E-44AA-A7F2-E0BDB898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A7D1BC-B71A-4DCC-B9EA-BF75CE70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82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D7A6D-E293-4BE4-86C6-229BE6AB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8135E1-E26A-4581-AF89-D408FFD04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73C713-6955-4FCE-A5F6-92F8E3CF3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480273-919F-4190-A708-4B4D1576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A1FF74-637D-4BFC-BC33-ADDAE77F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6F86B8-9AED-4B96-A907-84016E38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60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EB56F-730E-42DA-80A5-63CD53CD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B2A6DCD-EBCE-40EF-A515-7B96765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314F77-5DBB-48CD-BAF4-7D4F11FA7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291A25F-C92F-4982-92E7-4F742B527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8DB2FD-2634-49CD-8213-DE4F689C3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1409AD-9A97-44EA-81DE-5B5DC3BA6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A24284A-02AE-4E89-B766-2D6B075C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AE898C-16D7-4A52-A87B-37DA942D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72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1F1E10-3A4B-4D1A-AF9B-4738A04B6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9AD3C8E-A815-46B5-878E-58136C7D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A61BBCA-C491-46C5-83C7-6E95F57B3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2A39863-C7B6-4953-B629-82CCEDF6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213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88B6CF2-2524-4A95-B0AE-44B9F2C9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43779F3-53B9-4692-B1C1-B15A540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2D75B4-975F-44D3-A6E3-38A6C0CF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03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550180-648B-4FD7-8DB6-160BB29E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D6B641-D79A-46DD-A853-8CC30253A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3D4E73-CF0C-4E10-AB5E-092D7AE22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514873-EC4C-49C9-872E-B85C64B5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F7E4BCC-76A4-42AD-80C2-7486EB07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3A682E5-D05F-4C85-8759-ABDF3B67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42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4EA58-2FCC-4260-8208-A580245B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4CC322-91DF-407D-B8E9-8F2B3DE75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DD4380-96C7-45C1-83D7-0D349679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0DEE2C-1B25-4F68-923B-E68B2091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6F9835-4000-419C-BCBD-F8DF7EEA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96F319-59CB-4E82-A8C9-82959E6D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66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EE23DF-B20A-4EFB-A5AE-D3BC800F6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B7D718-9756-4B7D-AC84-40B4658B7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E36A09-C574-4664-A25C-401FA64D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E269E8-0EA9-4B8A-9231-6E369589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9C0670-3EE3-4040-8891-CF723368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7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5082E06-156B-4B95-AEF9-5056DF397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AC265A-7A55-4105-81F9-923B08C92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EE9C84-4D98-4942-B710-0E10ACEC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B53070-0763-414D-B9F5-FCCF71D3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24D47-8ACB-4A97-806E-E7197D1D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6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75000"/>
                <a:lumOff val="2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E58666-0264-47A3-BFF9-28FB8C13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1DCD51-BD97-4967-83E0-DAA39741A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B5BC7D-5E6A-4AF7-B4B7-4EDED0828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E507E-D900-499C-8B09-C8DE567BE9EB}" type="datetimeFigureOut">
              <a:rPr lang="it-IT" smtClean="0"/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D592A6-C85D-4914-8023-4C39A9113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B93969-CBF3-48CE-9C90-E7813B6E1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485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75000"/>
                <a:lumOff val="2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8DB1E96-3F9C-4199-B59C-C01255AC9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4733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9A017F8-BE83-4B3D-871C-00EE7651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360" y="2032999"/>
            <a:ext cx="853126" cy="8747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D7002A6-FE24-4F8B-B1AE-33B6A3E47B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14921" r="14313" b="15926"/>
          <a:stretch/>
        </p:blipFill>
        <p:spPr>
          <a:xfrm>
            <a:off x="10447337" y="3227755"/>
            <a:ext cx="1646893" cy="80384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9B0BF37-5D1D-4E17-AFFB-B49D54EA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51" y="155149"/>
            <a:ext cx="6115180" cy="243258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Disk populations and their evolution in various galactic environments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958592F-B35B-4456-B61F-967397F4BB9B}"/>
              </a:ext>
            </a:extLst>
          </p:cNvPr>
          <p:cNvSpPr txBox="1"/>
          <p:nvPr/>
        </p:nvSpPr>
        <p:spPr>
          <a:xfrm>
            <a:off x="10239592" y="4671613"/>
            <a:ext cx="203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Mario Giuseppe Guarcello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INAF 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 Osservatorio Astronomico di Palermo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F37FAC4-0874-4F7F-B890-8A76856858D7}"/>
              </a:ext>
            </a:extLst>
          </p:cNvPr>
          <p:cNvSpPr txBox="1">
            <a:spLocks/>
          </p:cNvSpPr>
          <p:nvPr/>
        </p:nvSpPr>
        <p:spPr>
          <a:xfrm>
            <a:off x="5036313" y="4551045"/>
            <a:ext cx="5203279" cy="122913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CLOSE ENCOUNTERS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331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co 16">
            <a:extLst>
              <a:ext uri="{FF2B5EF4-FFF2-40B4-BE49-F238E27FC236}">
                <a16:creationId xmlns:a16="http://schemas.microsoft.com/office/drawing/2014/main" id="{D663D190-117F-44BA-A948-53C8C000998B}"/>
              </a:ext>
            </a:extLst>
          </p:cNvPr>
          <p:cNvSpPr/>
          <p:nvPr/>
        </p:nvSpPr>
        <p:spPr>
          <a:xfrm rot="13963788">
            <a:off x="8221856" y="-904247"/>
            <a:ext cx="6193804" cy="8856000"/>
          </a:xfrm>
          <a:prstGeom prst="arc">
            <a:avLst>
              <a:gd name="adj1" fmla="val 16200000"/>
              <a:gd name="adj2" fmla="val 1487631"/>
            </a:avLst>
          </a:prstGeom>
          <a:ln w="34925"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Stella a 8 punte 12">
            <a:extLst>
              <a:ext uri="{FF2B5EF4-FFF2-40B4-BE49-F238E27FC236}">
                <a16:creationId xmlns:a16="http://schemas.microsoft.com/office/drawing/2014/main" id="{18B6EAF1-B68A-495D-A6C7-AB2B15726AAE}"/>
              </a:ext>
            </a:extLst>
          </p:cNvPr>
          <p:cNvSpPr>
            <a:spLocks noChangeAspect="1"/>
          </p:cNvSpPr>
          <p:nvPr/>
        </p:nvSpPr>
        <p:spPr>
          <a:xfrm>
            <a:off x="10022758" y="2428085"/>
            <a:ext cx="1296000" cy="1279158"/>
          </a:xfrm>
          <a:prstGeom prst="star8">
            <a:avLst>
              <a:gd name="adj" fmla="val 24394"/>
            </a:avLst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84DCAB-726B-4BE1-ADF3-810FB5216049}"/>
              </a:ext>
            </a:extLst>
          </p:cNvPr>
          <p:cNvSpPr txBox="1"/>
          <p:nvPr/>
        </p:nvSpPr>
        <p:spPr>
          <a:xfrm>
            <a:off x="29817" y="54520"/>
            <a:ext cx="226376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DEFINITION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84F5C39-3B12-4A38-92A4-D0FF3327E883}"/>
              </a:ext>
            </a:extLst>
          </p:cNvPr>
          <p:cNvSpPr/>
          <p:nvPr/>
        </p:nvSpPr>
        <p:spPr>
          <a:xfrm>
            <a:off x="29817" y="725560"/>
            <a:ext cx="6262604" cy="3822879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A flyby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occurs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when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 star on a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parabolic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or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hyperbolic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orbit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(e&gt;1)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perturbs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another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star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Pioneering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work by 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Clarke &amp; Pringle (1993)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motivated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by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binary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star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formation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Fundamental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enviroment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parameter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stellar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density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162797A8-54B0-43DA-864A-7BBE4A67659B}"/>
              </a:ext>
            </a:extLst>
          </p:cNvPr>
          <p:cNvSpPr>
            <a:spLocks noChangeAspect="1"/>
          </p:cNvSpPr>
          <p:nvPr/>
        </p:nvSpPr>
        <p:spPr>
          <a:xfrm>
            <a:off x="10274758" y="2637000"/>
            <a:ext cx="792000" cy="792000"/>
          </a:xfrm>
          <a:prstGeom prst="ellipse">
            <a:avLst/>
          </a:prstGeom>
          <a:solidFill>
            <a:srgbClr val="FF9300"/>
          </a:solidFill>
          <a:ln w="6350">
            <a:solidFill>
              <a:srgbClr val="181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Stella a 8 punte 13">
            <a:extLst>
              <a:ext uri="{FF2B5EF4-FFF2-40B4-BE49-F238E27FC236}">
                <a16:creationId xmlns:a16="http://schemas.microsoft.com/office/drawing/2014/main" id="{0DA83E0B-96FB-4359-97EB-9613CAEF8AB9}"/>
              </a:ext>
            </a:extLst>
          </p:cNvPr>
          <p:cNvSpPr>
            <a:spLocks noChangeAspect="1"/>
          </p:cNvSpPr>
          <p:nvPr/>
        </p:nvSpPr>
        <p:spPr>
          <a:xfrm>
            <a:off x="6661621" y="4266410"/>
            <a:ext cx="1296000" cy="1279158"/>
          </a:xfrm>
          <a:prstGeom prst="star8">
            <a:avLst>
              <a:gd name="adj" fmla="val 24394"/>
            </a:avLst>
          </a:prstGeom>
          <a:solidFill>
            <a:srgbClr val="FF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5CBE60BC-42F7-4485-8083-A70B582C5757}"/>
              </a:ext>
            </a:extLst>
          </p:cNvPr>
          <p:cNvSpPr>
            <a:spLocks noChangeAspect="1"/>
          </p:cNvSpPr>
          <p:nvPr/>
        </p:nvSpPr>
        <p:spPr>
          <a:xfrm>
            <a:off x="6913621" y="4475325"/>
            <a:ext cx="792000" cy="792000"/>
          </a:xfrm>
          <a:prstGeom prst="ellipse">
            <a:avLst/>
          </a:prstGeom>
          <a:solidFill>
            <a:srgbClr val="FF9300"/>
          </a:solidFill>
          <a:ln w="6350">
            <a:solidFill>
              <a:srgbClr val="181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circolare 15">
            <a:extLst>
              <a:ext uri="{FF2B5EF4-FFF2-40B4-BE49-F238E27FC236}">
                <a16:creationId xmlns:a16="http://schemas.microsoft.com/office/drawing/2014/main" id="{3EF18700-737C-41A6-B1CE-865D540FF8E4}"/>
              </a:ext>
            </a:extLst>
          </p:cNvPr>
          <p:cNvSpPr>
            <a:spLocks noChangeAspect="1"/>
          </p:cNvSpPr>
          <p:nvPr/>
        </p:nvSpPr>
        <p:spPr>
          <a:xfrm rot="546127" flipH="1">
            <a:off x="9734758" y="2089801"/>
            <a:ext cx="1872000" cy="1872000"/>
          </a:xfrm>
          <a:prstGeom prst="circularArrow">
            <a:avLst>
              <a:gd name="adj1" fmla="val 3420"/>
              <a:gd name="adj2" fmla="val 1142319"/>
              <a:gd name="adj3" fmla="val 20365618"/>
              <a:gd name="adj4" fmla="val 2330393"/>
              <a:gd name="adj5" fmla="val 6536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139F28DD-5474-4A3E-948A-7C1CAD749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482" y="610537"/>
            <a:ext cx="4262633" cy="60592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1A614E0-3C60-4643-9B29-2008AE8A67D5}"/>
              </a:ext>
            </a:extLst>
          </p:cNvPr>
          <p:cNvSpPr txBox="1"/>
          <p:nvPr/>
        </p:nvSpPr>
        <p:spPr>
          <a:xfrm>
            <a:off x="29817" y="54520"/>
            <a:ext cx="3690479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EFFECTS ON </a:t>
            </a:r>
            <a:r>
              <a:rPr lang="it-IT" sz="3200" b="1" dirty="0" err="1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PPDs</a:t>
            </a:r>
            <a:endParaRPr lang="it-IT" sz="3200" b="1" dirty="0">
              <a:gradFill>
                <a:gsLst>
                  <a:gs pos="0">
                    <a:srgbClr val="C00000"/>
                  </a:gs>
                  <a:gs pos="51000">
                    <a:srgbClr val="FF0000"/>
                  </a:gs>
                  <a:gs pos="100000">
                    <a:srgbClr val="C00000"/>
                  </a:gs>
                </a:gsLst>
                <a:path path="circle">
                  <a:fillToRect l="100000" t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2EEAB388-E8E8-4645-875B-269A9CAC9D9F}"/>
              </a:ext>
            </a:extLst>
          </p:cNvPr>
          <p:cNvSpPr/>
          <p:nvPr/>
        </p:nvSpPr>
        <p:spPr>
          <a:xfrm>
            <a:off x="29817" y="744200"/>
            <a:ext cx="3690479" cy="6059279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Clarke &amp; Pringle (1993): </a:t>
            </a:r>
          </a:p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More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effective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feedback for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coplanar-prograde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interaction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Less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effective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feedback for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coplanar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-retrograde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interaction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Effects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endParaRPr lang="it-IT" alt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truncation</a:t>
            </a:r>
            <a:endParaRPr lang="it-IT" alt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misalignment</a:t>
            </a:r>
            <a:endParaRPr lang="it-IT" alt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Dust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trapping</a:t>
            </a: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Accretion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events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083A8C8-07C9-4906-A818-4DE451094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396" y="610538"/>
            <a:ext cx="4086490" cy="6059279"/>
          </a:xfrm>
          <a:prstGeom prst="rect">
            <a:avLst/>
          </a:prstGeom>
        </p:spPr>
      </p:pic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2C68A81-5396-4F52-85CD-4F04F130CB4A}"/>
              </a:ext>
            </a:extLst>
          </p:cNvPr>
          <p:cNvSpPr/>
          <p:nvPr/>
        </p:nvSpPr>
        <p:spPr>
          <a:xfrm>
            <a:off x="4273499" y="76200"/>
            <a:ext cx="3056283" cy="49436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coplanar-prograde</a:t>
            </a:r>
            <a:endParaRPr lang="it-IT" altLang="it-IT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D73601C0-2C8F-401D-A421-AF9C92A0EE98}"/>
              </a:ext>
            </a:extLst>
          </p:cNvPr>
          <p:cNvSpPr/>
          <p:nvPr/>
        </p:nvSpPr>
        <p:spPr>
          <a:xfrm>
            <a:off x="8370178" y="76200"/>
            <a:ext cx="3261239" cy="49436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coplanar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-retrograde</a:t>
            </a:r>
            <a:endParaRPr lang="it-IT" altLang="it-IT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72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CDE54E8-145B-4305-AB11-9A2D3610F743}"/>
              </a:ext>
            </a:extLst>
          </p:cNvPr>
          <p:cNvSpPr txBox="1"/>
          <p:nvPr/>
        </p:nvSpPr>
        <p:spPr>
          <a:xfrm>
            <a:off x="29817" y="7865"/>
            <a:ext cx="3690479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EFFECTS ON </a:t>
            </a:r>
            <a:r>
              <a:rPr lang="it-IT" sz="3200" b="1" dirty="0" err="1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PPDs</a:t>
            </a:r>
            <a:endParaRPr lang="it-IT" sz="3200" b="1" dirty="0">
              <a:gradFill>
                <a:gsLst>
                  <a:gs pos="0">
                    <a:srgbClr val="C00000"/>
                  </a:gs>
                  <a:gs pos="51000">
                    <a:srgbClr val="FF0000"/>
                  </a:gs>
                  <a:gs pos="100000">
                    <a:srgbClr val="C00000"/>
                  </a:gs>
                </a:gsLst>
                <a:path path="circle">
                  <a:fillToRect l="100000" t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7E4798D-1E0A-427A-BCEB-ADC872FE5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" y="606548"/>
            <a:ext cx="6522553" cy="317560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A94F98F-4779-487A-BC0E-365C74C52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819455"/>
            <a:ext cx="6239947" cy="298883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E9CCAFB-96C1-417D-A434-CED7E8A9A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719" y="0"/>
            <a:ext cx="591077" cy="6858000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950742B8-4B93-40F8-A90C-4434654EBA36}"/>
              </a:ext>
            </a:extLst>
          </p:cNvPr>
          <p:cNvSpPr/>
          <p:nvPr/>
        </p:nvSpPr>
        <p:spPr>
          <a:xfrm>
            <a:off x="6617583" y="421552"/>
            <a:ext cx="4912922" cy="326796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In &gt;30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yrs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tons of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simulations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produced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. Cuello+2023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extensive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review</a:t>
            </a:r>
          </a:p>
          <a:p>
            <a:pPr algn="ctr">
              <a:tabLst>
                <a:tab pos="630238" algn="l"/>
              </a:tabLst>
            </a:pPr>
            <a:endParaRPr lang="it-IT" altLang="it-IT" sz="2400" b="1" dirty="0">
              <a:solidFill>
                <a:schemeClr val="tx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Most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destructive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flybys: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prograde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parabolic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and disc-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penetrating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526C712-D4BA-4E09-8809-71926CC65510}"/>
              </a:ext>
            </a:extLst>
          </p:cNvPr>
          <p:cNvSpPr/>
          <p:nvPr/>
        </p:nvSpPr>
        <p:spPr>
          <a:xfrm>
            <a:off x="29817" y="3831839"/>
            <a:ext cx="5238969" cy="2988837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Different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dust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dynamics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different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flyby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geometry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algn="ctr">
              <a:tabLst>
                <a:tab pos="630238" algn="l"/>
              </a:tabLst>
            </a:pPr>
            <a:endParaRPr lang="it-IT" altLang="it-IT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µm-size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gas-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coupled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mm-size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compact disc and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spirals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&gt;10 cm-size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decoupled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from gas,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behave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like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particles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92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E2224F-F28E-45D7-9D12-551CF1A0A7A1}"/>
              </a:ext>
            </a:extLst>
          </p:cNvPr>
          <p:cNvSpPr txBox="1"/>
          <p:nvPr/>
        </p:nvSpPr>
        <p:spPr>
          <a:xfrm>
            <a:off x="29817" y="7865"/>
            <a:ext cx="379573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DISC TRUNCATION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BCF56431-9823-411D-A30A-2B6D0DE77443}"/>
                  </a:ext>
                </a:extLst>
              </p:cNvPr>
              <p:cNvSpPr/>
              <p:nvPr/>
            </p:nvSpPr>
            <p:spPr>
              <a:xfrm>
                <a:off x="76472" y="725560"/>
                <a:ext cx="4598167" cy="5731224"/>
              </a:xfrm>
              <a:prstGeom prst="roundRect">
                <a:avLst>
                  <a:gd name="adj" fmla="val 9982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Perturbed disc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final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radius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: </a:t>
                </a:r>
              </a:p>
              <a:p>
                <a:pPr marL="342900" indent="-342900" algn="ctr">
                  <a:buFont typeface="Arial" panose="020B0604020202020204" pitchFamily="34" charset="0"/>
                  <a:buChar char="•"/>
                  <a:tabLst>
                    <a:tab pos="630238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altLang="it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𝑓𝑖𝑛𝑎𝑙</m:t>
                        </m:r>
                      </m:sub>
                    </m:sSub>
                    <m:r>
                      <a:rPr lang="it-IT" altLang="it-IT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it-IT" altLang="it-IT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1.6</m:t>
                    </m:r>
                    <m:sSup>
                      <m:sSupPr>
                        <m:ctrlP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−0.2</m:t>
                        </m:r>
                      </m:sup>
                    </m:sSup>
                    <m:sSubSup>
                      <m:sSubSupPr>
                        <m:ctrlP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𝑝𝑒𝑟𝑖</m:t>
                        </m:r>
                      </m:sub>
                      <m:sup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0.72</m:t>
                        </m:r>
                      </m:sup>
                    </m:sSubSup>
                  </m:oMath>
                </a14:m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Bhandare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+ 2016)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marL="342900" indent="-342900" algn="ctr">
                  <a:buFont typeface="Arial" panose="020B0604020202020204" pitchFamily="34" charset="0"/>
                  <a:buChar char="•"/>
                  <a:tabLst>
                    <a:tab pos="630238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altLang="it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𝑓𝑖𝑛𝑎𝑙</m:t>
                        </m:r>
                      </m:sub>
                    </m:sSub>
                    <m:r>
                      <a:rPr lang="it-IT" altLang="it-IT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it-IT" altLang="it-IT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0.28</m:t>
                    </m:r>
                    <m:sSup>
                      <m:sSupPr>
                        <m:ctrlP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−0.32</m:t>
                        </m:r>
                      </m:sup>
                    </m:sSup>
                    <m:sSub>
                      <m:sSubPr>
                        <m:ctrlP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𝑝𝑒𝑟𝑖</m:t>
                        </m:r>
                      </m:sub>
                    </m:sSub>
                  </m:oMath>
                </a14:m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Breslau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+ 2014)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Where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q=M</a:t>
                </a:r>
                <a:r>
                  <a:rPr lang="it-IT" altLang="it-IT" sz="2400" i="1" baseline="-250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2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/M</a:t>
                </a:r>
                <a:r>
                  <a:rPr lang="it-IT" altLang="it-IT" sz="2400" i="1" baseline="-250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1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i="1" baseline="-250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In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prograde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flybys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truncation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⁓2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than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retrograde</a:t>
                </a:r>
              </a:p>
            </p:txBody>
          </p:sp>
        </mc:Choice>
        <mc:Fallback xmlns="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BCF56431-9823-411D-A30A-2B6D0DE774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2" y="725560"/>
                <a:ext cx="4598167" cy="5731224"/>
              </a:xfrm>
              <a:prstGeom prst="roundRect">
                <a:avLst>
                  <a:gd name="adj" fmla="val 9982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image">
            <a:extLst>
              <a:ext uri="{FF2B5EF4-FFF2-40B4-BE49-F238E27FC236}">
                <a16:creationId xmlns:a16="http://schemas.microsoft.com/office/drawing/2014/main" id="{04E469F7-E574-4E96-B58B-E3233FD58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666" y="499872"/>
            <a:ext cx="4811551" cy="30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">
            <a:extLst>
              <a:ext uri="{FF2B5EF4-FFF2-40B4-BE49-F238E27FC236}">
                <a16:creationId xmlns:a16="http://schemas.microsoft.com/office/drawing/2014/main" id="{96254A9B-5037-4C97-BAF9-4EFC9A310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666" y="3684126"/>
            <a:ext cx="4811551" cy="30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DC39EED-C657-4E01-B3A3-588589074970}"/>
              </a:ext>
            </a:extLst>
          </p:cNvPr>
          <p:cNvSpPr txBox="1"/>
          <p:nvPr/>
        </p:nvSpPr>
        <p:spPr>
          <a:xfrm>
            <a:off x="9650899" y="2714630"/>
            <a:ext cx="2450839" cy="1938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 size vs mass ratio, R</a:t>
            </a:r>
            <a:r>
              <a:rPr lang="it-IT" sz="2000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orbital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inclination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retrograde flybys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Bhandare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+ 2016)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1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D8D1401-106A-4AFF-99AB-E853E3A821DD}"/>
              </a:ext>
            </a:extLst>
          </p:cNvPr>
          <p:cNvSpPr txBox="1"/>
          <p:nvPr/>
        </p:nvSpPr>
        <p:spPr>
          <a:xfrm>
            <a:off x="29817" y="7865"/>
            <a:ext cx="3690479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SPIRAL ARMS</a:t>
            </a:r>
          </a:p>
        </p:txBody>
      </p:sp>
      <p:pic>
        <p:nvPicPr>
          <p:cNvPr id="1026" name="Picture 2" descr="Fig. 4">
            <a:extLst>
              <a:ext uri="{FF2B5EF4-FFF2-40B4-BE49-F238E27FC236}">
                <a16:creationId xmlns:a16="http://schemas.microsoft.com/office/drawing/2014/main" id="{3E46B315-4E45-4A4E-BE2E-AB8F76D5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339" y="1938332"/>
            <a:ext cx="7442717" cy="359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73CC5F0A-800E-464D-8322-5BF246353696}"/>
                  </a:ext>
                </a:extLst>
              </p:cNvPr>
              <p:cNvSpPr/>
              <p:nvPr/>
            </p:nvSpPr>
            <p:spPr>
              <a:xfrm>
                <a:off x="29817" y="725560"/>
                <a:ext cx="4420885" cy="5731224"/>
              </a:xfrm>
              <a:prstGeom prst="roundRect">
                <a:avLst>
                  <a:gd name="adj" fmla="val 9982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Prograde: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spiral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arms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form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and a 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bridge of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material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connects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the stars.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Spirals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are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triggerend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once and dissipate in a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few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kyr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Mass of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spirals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altLang="it-IT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∝</m:t>
                    </m:r>
                  </m:oMath>
                </a14:m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 mass of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perturbers</a:t>
                </a: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  <a:sym typeface="Wingdings" panose="05000000000000000000" pitchFamily="2" charset="2"/>
                </a:endParaRP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  <a:sym typeface="Wingdings" panose="05000000000000000000" pitchFamily="2" charset="2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Retrograde: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triggered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if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altLang="it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𝑟</m:t>
                        </m:r>
                      </m:e>
                      <m:sub>
                        <m: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𝑓𝑙𝑦𝑏𝑦</m:t>
                        </m:r>
                      </m:sub>
                    </m:sSub>
                    <m:r>
                      <a:rPr lang="it-IT" altLang="it-IT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it-IT" altLang="it-I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𝑝𝑒𝑟𝑖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it-IT" altLang="it-I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𝑑𝑖𝑠𝑐</m:t>
                            </m:r>
                          </m:sub>
                        </m:sSub>
                      </m:den>
                    </m:f>
                    <m:r>
                      <a:rPr lang="it-IT" altLang="it-IT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it-IT" altLang="it-IT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 1</m:t>
                    </m:r>
                  </m:oMath>
                </a14:m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i="1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Munos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+ 2015; </a:t>
                </a:r>
                <a:r>
                  <a:rPr lang="it-IT" altLang="it-IT" sz="2400" i="1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Cuello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+ 2019; Smallwood+ 2023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73CC5F0A-800E-464D-8322-5BF2463536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7" y="725560"/>
                <a:ext cx="4420885" cy="5731224"/>
              </a:xfrm>
              <a:prstGeom prst="roundRect">
                <a:avLst>
                  <a:gd name="adj" fmla="val 9982"/>
                </a:avLst>
              </a:prstGeom>
              <a:blipFill>
                <a:blip r:embed="rId3"/>
                <a:stretch>
                  <a:fillRect r="-552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1C7572-1B5F-40EE-9F54-BE978F9B88C1}"/>
              </a:ext>
            </a:extLst>
          </p:cNvPr>
          <p:cNvSpPr txBox="1"/>
          <p:nvPr/>
        </p:nvSpPr>
        <p:spPr>
          <a:xfrm>
            <a:off x="4553339" y="5632269"/>
            <a:ext cx="7442717" cy="4001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inclined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flyby (Cuello+2019)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14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1E6771-0D0F-4EBA-9C72-17275C60BB89}"/>
              </a:ext>
            </a:extLst>
          </p:cNvPr>
          <p:cNvSpPr txBox="1"/>
          <p:nvPr/>
        </p:nvSpPr>
        <p:spPr>
          <a:xfrm>
            <a:off x="29816" y="7865"/>
            <a:ext cx="1210854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DISC CAPTURE: STELLAR THIEVES AND 2-GENERATION DISC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86BEE25-E52A-4948-B1FE-9ECB6B2AD230}"/>
              </a:ext>
            </a:extLst>
          </p:cNvPr>
          <p:cNvSpPr/>
          <p:nvPr/>
        </p:nvSpPr>
        <p:spPr>
          <a:xfrm>
            <a:off x="29817" y="668409"/>
            <a:ext cx="4794110" cy="612457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For r</a:t>
            </a:r>
            <a:r>
              <a:rPr lang="it-IT" altLang="it-IT" sz="2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flyby</a:t>
            </a:r>
            <a:r>
              <a:rPr lang="it-IT" alt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⁓1 </a:t>
            </a:r>
            <a:r>
              <a:rPr lang="it-IT" alt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perturber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capture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material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which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form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a disc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Mass transfer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periastron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perturber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has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a disc,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this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result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complex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geometries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Observational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signatures: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spirals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warps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twisted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velocity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maps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tail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-like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structure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Cuello+2019; </a:t>
            </a:r>
            <a:r>
              <a:rPr lang="it-IT" altLang="it-IT" sz="2400" i="1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Picogna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+ 2014; </a:t>
            </a:r>
            <a:r>
              <a:rPr lang="it-IT" altLang="it-IT" sz="2400" i="1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Vorobyov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+ 2020; Pinte+ 2022; </a:t>
            </a:r>
            <a:r>
              <a:rPr lang="it-IT" altLang="it-IT" sz="2400" i="1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Huhn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+ 2025 </a:t>
            </a:r>
            <a:endParaRPr lang="it-IT" altLang="it-IT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New picture">
            <a:extLst>
              <a:ext uri="{FF2B5EF4-FFF2-40B4-BE49-F238E27FC236}">
                <a16:creationId xmlns:a16="http://schemas.microsoft.com/office/drawing/2014/main" id="{B38AB3FA-4646-4319-B4DE-899155E18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287" y="801543"/>
            <a:ext cx="7251073" cy="4176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5CB544F-65CE-40EF-B09C-8CF0FDC1B90D}"/>
              </a:ext>
            </a:extLst>
          </p:cNvPr>
          <p:cNvSpPr txBox="1"/>
          <p:nvPr/>
        </p:nvSpPr>
        <p:spPr>
          <a:xfrm>
            <a:off x="4887287" y="5086961"/>
            <a:ext cx="7251073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discs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perturber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coplanar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flyby </a:t>
            </a:r>
          </a:p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second-generation disc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flyby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geometry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(Smallwood+ 2023)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83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98D17DA-3F7F-4185-8D05-9DED4CEA08FF}"/>
              </a:ext>
            </a:extLst>
          </p:cNvPr>
          <p:cNvSpPr txBox="1"/>
          <p:nvPr/>
        </p:nvSpPr>
        <p:spPr>
          <a:xfrm>
            <a:off x="29816" y="7865"/>
            <a:ext cx="320868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DISC WARPS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9D5D4C35-B4AC-42A0-A247-497DB0E10060}"/>
              </a:ext>
            </a:extLst>
          </p:cNvPr>
          <p:cNvSpPr/>
          <p:nvPr/>
        </p:nvSpPr>
        <p:spPr>
          <a:xfrm>
            <a:off x="29817" y="725559"/>
            <a:ext cx="4794110" cy="600861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en-US" sz="2400" b="0" i="0" dirty="0">
                <a:solidFill>
                  <a:srgbClr val="333333"/>
                </a:solidFill>
                <a:effectLst/>
                <a:latin typeface="Crimson Text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Inclined flybys can excite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warps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 of a few degrees</a:t>
            </a:r>
          </a:p>
          <a:p>
            <a:pPr algn="ctr">
              <a:tabLst>
                <a:tab pos="630238" algn="l"/>
              </a:tabLst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Exact outcome depends on the specific geometry of the encounter</a:t>
            </a:r>
          </a:p>
          <a:p>
            <a:pPr algn="ctr">
              <a:tabLst>
                <a:tab pos="630238" algn="l"/>
              </a:tabLst>
            </a:pPr>
            <a:endParaRPr lang="en-US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en-US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Strongest warps</a:t>
            </a:r>
            <a:r>
              <a:rPr lang="en-US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retrograde flyby, periastron not in disc plane</a:t>
            </a:r>
          </a:p>
          <a:p>
            <a:pPr algn="ctr">
              <a:tabLst>
                <a:tab pos="630238" algn="l"/>
              </a:tabLst>
            </a:pPr>
            <a:endParaRPr lang="en-US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en-US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Spirals last shorter than warps</a:t>
            </a:r>
          </a:p>
          <a:p>
            <a:pPr algn="ctr">
              <a:tabLst>
                <a:tab pos="630238" algn="l"/>
              </a:tabLst>
            </a:pPr>
            <a:endParaRPr lang="en-US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it-IT" alt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Kimmig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+ 2026)</a:t>
            </a:r>
          </a:p>
        </p:txBody>
      </p:sp>
      <p:pic>
        <p:nvPicPr>
          <p:cNvPr id="7170" name="Picture 2" descr="Fig. 1 Refer to the following caption and surrounding text.">
            <a:extLst>
              <a:ext uri="{FF2B5EF4-FFF2-40B4-BE49-F238E27FC236}">
                <a16:creationId xmlns:a16="http://schemas.microsoft.com/office/drawing/2014/main" id="{4FC59533-B3E7-4117-AC71-2C15A09F2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49" y="200026"/>
            <a:ext cx="4213948" cy="284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ig. 9 Refer to the following caption and surrounding text.">
            <a:extLst>
              <a:ext uri="{FF2B5EF4-FFF2-40B4-BE49-F238E27FC236}">
                <a16:creationId xmlns:a16="http://schemas.microsoft.com/office/drawing/2014/main" id="{A5704A37-F972-4674-B4B2-CAA492ABE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13" y="3162299"/>
            <a:ext cx="543367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2799CDA-05B2-421D-83F3-AE225482DEC7}"/>
              </a:ext>
            </a:extLst>
          </p:cNvPr>
          <p:cNvSpPr txBox="1"/>
          <p:nvPr/>
        </p:nvSpPr>
        <p:spPr>
          <a:xfrm>
            <a:off x="9147897" y="1750925"/>
            <a:ext cx="1695449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Flyby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geometry</a:t>
            </a:r>
            <a:endParaRPr lang="en-GB" sz="2000" i="1" dirty="0">
              <a:solidFill>
                <a:schemeClr val="bg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6399EDF-90F9-414E-8E27-D3ABE70F0227}"/>
              </a:ext>
            </a:extLst>
          </p:cNvPr>
          <p:cNvSpPr txBox="1"/>
          <p:nvPr/>
        </p:nvSpPr>
        <p:spPr>
          <a:xfrm>
            <a:off x="4942782" y="3325086"/>
            <a:ext cx="1666876" cy="31700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warp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RW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after the flyby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occured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t=0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58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4D448C-5877-480C-AF3A-A3B14AB465A4}"/>
              </a:ext>
            </a:extLst>
          </p:cNvPr>
          <p:cNvSpPr txBox="1"/>
          <p:nvPr/>
        </p:nvSpPr>
        <p:spPr>
          <a:xfrm>
            <a:off x="-1" y="0"/>
            <a:ext cx="4752975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ACCRETION TRANSIENTS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CC031307-1432-4DF6-9F8E-5EF266B7D0C1}"/>
                  </a:ext>
                </a:extLst>
              </p:cNvPr>
              <p:cNvSpPr/>
              <p:nvPr/>
            </p:nvSpPr>
            <p:spPr>
              <a:xfrm>
                <a:off x="29817" y="725559"/>
                <a:ext cx="5943600" cy="6046715"/>
              </a:xfrm>
              <a:prstGeom prst="roundRect">
                <a:avLst>
                  <a:gd name="adj" fmla="val 9982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tabLst>
                    <a:tab pos="630238" algn="l"/>
                  </a:tabLst>
                </a:pPr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FU Ori </a:t>
                </a:r>
                <a:r>
                  <a:rPr 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objects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: L</a:t>
                </a:r>
                <a:r>
                  <a:rPr lang="it-IT" sz="2400" baseline="-250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bol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increases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by </a:t>
                </a:r>
                <a:r>
                  <a:rPr 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factor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10-1000 L</a:t>
                </a:r>
                <a:r>
                  <a:rPr lang="it-IT" sz="2400" baseline="-250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ʘ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(Vittone+ 2005)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Accretion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transient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can be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triggered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by flybys 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it-IT" altLang="it-IT" sz="2400" i="1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Pfalzner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+ 2008)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.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Prograde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flybys more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effective</a:t>
                </a: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marL="342900" indent="-342900" algn="ctr">
                  <a:buFont typeface="Arial" panose="020B0604020202020204" pitchFamily="34" charset="0"/>
                  <a:buChar char="•"/>
                  <a:tabLst>
                    <a:tab pos="630238" algn="l"/>
                  </a:tabLst>
                </a:pP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Non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penetrating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flyby: 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delay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between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flyby and event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tens-hundreds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years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.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it-IT" altLang="it-IT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altLang="it-IT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increas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by a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factor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up to 100 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(Clarke+ 2006)</a:t>
                </a:r>
              </a:p>
              <a:p>
                <a:pPr algn="ctr">
                  <a:tabLst>
                    <a:tab pos="630238" algn="l"/>
                  </a:tabLst>
                </a:pP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marL="342900" indent="-342900" algn="ctr">
                  <a:buFont typeface="Arial" panose="020B0604020202020204" pitchFamily="34" charset="0"/>
                  <a:buChar char="•"/>
                  <a:tabLst>
                    <a:tab pos="630238" algn="l"/>
                  </a:tabLst>
                </a:pP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Penetrating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flyby: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very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rapid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alt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response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and </a:t>
                </a:r>
                <a:r>
                  <a:rPr lang="it-IT" alt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long-standing event 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for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secondary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disc 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it-IT" altLang="it-IT" sz="2400" i="1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Borchert</a:t>
                </a:r>
                <a:r>
                  <a:rPr lang="it-IT" altLang="it-IT" sz="24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+ 2022).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Both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stars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experience</a:t>
                </a:r>
                <a:r>
                  <a:rPr lang="it-IT" alt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the </a:t>
                </a:r>
                <a:r>
                  <a:rPr lang="it-IT" alt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transient</a:t>
                </a:r>
                <a:endParaRPr lang="it-IT" altLang="it-IT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CC031307-1432-4DF6-9F8E-5EF266B7D0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7" y="725559"/>
                <a:ext cx="5943600" cy="6046715"/>
              </a:xfrm>
              <a:prstGeom prst="roundRect">
                <a:avLst>
                  <a:gd name="adj" fmla="val 9982"/>
                </a:avLst>
              </a:prstGeom>
              <a:blipFill>
                <a:blip r:embed="rId2"/>
                <a:stretch>
                  <a:fillRect t="-605" b="-1714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New picture">
            <a:extLst>
              <a:ext uri="{FF2B5EF4-FFF2-40B4-BE49-F238E27FC236}">
                <a16:creationId xmlns:a16="http://schemas.microsoft.com/office/drawing/2014/main" id="{FB924EC0-92C8-46F3-A3F2-10361D085BE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970999"/>
            <a:ext cx="5943600" cy="3525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3F04AC4-ABC2-494F-93D0-BEEC550C44C1}"/>
                  </a:ext>
                </a:extLst>
              </p:cNvPr>
              <p:cNvSpPr txBox="1"/>
              <p:nvPr/>
            </p:nvSpPr>
            <p:spPr>
              <a:xfrm>
                <a:off x="6096000" y="4639536"/>
                <a:ext cx="5943601" cy="133318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it-IT" altLang="it-IT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it-IT" altLang="it-IT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it-IT" altLang="it-IT" sz="20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vs. time for 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different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penetrating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flybys. </a:t>
                </a:r>
              </a:p>
              <a:p>
                <a:pPr algn="ctr"/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Primary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top; 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Secondary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middle: Total: bottom. </a:t>
                </a:r>
              </a:p>
              <a:p>
                <a:pPr algn="ctr"/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Vertical line: 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periastron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passage</a:t>
                </a:r>
                <a:endParaRPr lang="it-IT" sz="20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it-IT" sz="2000" i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Borchert</a:t>
                </a:r>
                <a:r>
                  <a:rPr lang="it-IT" sz="2000" i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+ 2022)</a:t>
                </a:r>
                <a:endParaRPr lang="en-GB" sz="2000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3F04AC4-ABC2-494F-93D0-BEEC550C4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39536"/>
                <a:ext cx="5943601" cy="1333185"/>
              </a:xfrm>
              <a:prstGeom prst="rect">
                <a:avLst/>
              </a:prstGeom>
              <a:blipFill>
                <a:blip r:embed="rId4"/>
                <a:stretch>
                  <a:fillRect t="-446" b="-5357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BBBBE0D-5EA5-4C7C-862F-C98AC2F9CCC2}"/>
              </a:ext>
            </a:extLst>
          </p:cNvPr>
          <p:cNvSpPr/>
          <p:nvPr/>
        </p:nvSpPr>
        <p:spPr>
          <a:xfrm>
            <a:off x="6571782" y="98570"/>
            <a:ext cx="990601" cy="86370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endParaRPr lang="it-IT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disc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FA13143-8CE5-4749-BC2F-4F49B1531AFD}"/>
              </a:ext>
            </a:extLst>
          </p:cNvPr>
          <p:cNvSpPr/>
          <p:nvPr/>
        </p:nvSpPr>
        <p:spPr>
          <a:xfrm>
            <a:off x="7571753" y="107297"/>
            <a:ext cx="990601" cy="86370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endParaRPr lang="it-IT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it-IT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</a:t>
            </a:r>
            <a:r>
              <a:rPr lang="it-IT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6FE7C26-15E5-4198-B2F2-1F7DDB003CE8}"/>
              </a:ext>
            </a:extLst>
          </p:cNvPr>
          <p:cNvSpPr/>
          <p:nvPr/>
        </p:nvSpPr>
        <p:spPr>
          <a:xfrm>
            <a:off x="8581093" y="87386"/>
            <a:ext cx="990601" cy="86370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endParaRPr lang="it-IT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Oppos</a:t>
            </a:r>
            <a:r>
              <a:rPr lang="it-IT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</a:t>
            </a:r>
            <a:r>
              <a:rPr lang="it-IT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3006F08-A96E-4204-A1BB-535C0A08510D}"/>
              </a:ext>
            </a:extLst>
          </p:cNvPr>
          <p:cNvSpPr/>
          <p:nvPr/>
        </p:nvSpPr>
        <p:spPr>
          <a:xfrm>
            <a:off x="10599773" y="99431"/>
            <a:ext cx="990601" cy="86370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Retrograde</a:t>
            </a:r>
          </a:p>
          <a:p>
            <a:pPr algn="ctr">
              <a:tabLst>
                <a:tab pos="630238" algn="l"/>
              </a:tabLst>
            </a:pPr>
            <a:r>
              <a:rPr lang="it-IT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Oppos</a:t>
            </a: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</a:t>
            </a: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20F91CC-23DF-4DB1-9E96-4A21A279221E}"/>
              </a:ext>
            </a:extLst>
          </p:cNvPr>
          <p:cNvSpPr/>
          <p:nvPr/>
        </p:nvSpPr>
        <p:spPr>
          <a:xfrm>
            <a:off x="9590433" y="87386"/>
            <a:ext cx="990601" cy="86370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Retrograde</a:t>
            </a:r>
          </a:p>
          <a:p>
            <a:pPr algn="ctr">
              <a:tabLst>
                <a:tab pos="630238" algn="l"/>
              </a:tabLst>
            </a:pPr>
            <a:r>
              <a:rPr lang="it-IT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</a:t>
            </a:r>
            <a:r>
              <a:rPr lang="it-IT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191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EA2C82-F88E-40F2-B679-2C1766792327}"/>
              </a:ext>
            </a:extLst>
          </p:cNvPr>
          <p:cNvSpPr txBox="1"/>
          <p:nvPr/>
        </p:nvSpPr>
        <p:spPr>
          <a:xfrm>
            <a:off x="28574" y="28575"/>
            <a:ext cx="510540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STREAMING INSTABILITIES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CDD3AD12-1C32-4532-8686-F159E897D73D}"/>
              </a:ext>
            </a:extLst>
          </p:cNvPr>
          <p:cNvSpPr/>
          <p:nvPr/>
        </p:nvSpPr>
        <p:spPr>
          <a:xfrm>
            <a:off x="29817" y="725559"/>
            <a:ext cx="5237508" cy="604671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In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both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retrograde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prograde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(more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effective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) flybys,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structures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works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dust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traps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(e.g.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increasing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dust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density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dust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/gas ratio) –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Prasad+ 2025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Possible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triggering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streaming </a:t>
            </a:r>
            <a:r>
              <a:rPr lang="it-IT" alt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instabilities</a:t>
            </a:r>
            <a:r>
              <a:rPr lang="it-IT" alt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Likely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depends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on q </a:t>
            </a:r>
            <a:r>
              <a:rPr lang="it-IT" alt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(Su+ 2026)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algn="ctr">
              <a:tabLst>
                <a:tab pos="630238" algn="l"/>
              </a:tabLst>
            </a:pP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q&lt;&lt;1 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suppression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dust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trapping</a:t>
            </a:r>
          </a:p>
          <a:p>
            <a:pPr marL="342900" indent="-342900" algn="ctr">
              <a:buFont typeface="Arial" panose="020B0604020202020204" pitchFamily="34" charset="0"/>
              <a:buChar char="•"/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q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⁓1: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enhancing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it-IT" alt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dust</a:t>
            </a: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trapping</a:t>
            </a:r>
            <a:endParaRPr lang="it-IT" alt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630238" algn="l"/>
              </a:tabLst>
            </a:pPr>
            <a:r>
              <a:rPr lang="it-IT" alt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8194" name="Picture 2" descr="Spatial distribution of the streaming instability growth rate ($s/\Omega _{\rm k}$) at two snapshots: prior to the flyby’s periastron passage (top, $t=6557\, \rm yr$) and after (bottom, $t=8743\, \rm yr$) in st15co. Overplotted on the bottom panel are the locations of the spiral arms. Solid lines denote arm 1 and dashed lines denote arm 2, with blue for gas and red for dust.">
            <a:extLst>
              <a:ext uri="{FF2B5EF4-FFF2-40B4-BE49-F238E27FC236}">
                <a16:creationId xmlns:a16="http://schemas.microsoft.com/office/drawing/2014/main" id="{EC30FE41-757E-449A-B08A-79EE48DDF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532" y="90487"/>
            <a:ext cx="4440530" cy="66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1508B6A-B56E-40A1-B3FA-754410EC2875}"/>
              </a:ext>
            </a:extLst>
          </p:cNvPr>
          <p:cNvSpPr txBox="1"/>
          <p:nvPr/>
        </p:nvSpPr>
        <p:spPr>
          <a:xfrm>
            <a:off x="9834269" y="1382285"/>
            <a:ext cx="2243431" cy="40934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SI growth number before and after the flyby</a:t>
            </a:r>
          </a:p>
          <a:p>
            <a:pPr algn="ctr"/>
            <a:endParaRPr lang="en-GB" sz="2000" i="1" dirty="0">
              <a:solidFill>
                <a:schemeClr val="bg1"/>
              </a:solidFill>
            </a:endParaRPr>
          </a:p>
          <a:p>
            <a:pPr algn="ctr"/>
            <a:r>
              <a:rPr lang="en-GB" sz="2000" i="1" dirty="0">
                <a:solidFill>
                  <a:schemeClr val="bg1"/>
                </a:solidFill>
              </a:rPr>
              <a:t>S: growth rate which depends on Stokes number, dust/gas ratio, and pressure gradient</a:t>
            </a:r>
          </a:p>
          <a:p>
            <a:pPr algn="ctr"/>
            <a:endParaRPr lang="en-GB" sz="2000" i="1" dirty="0">
              <a:solidFill>
                <a:schemeClr val="bg1"/>
              </a:solidFill>
            </a:endParaRP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GB" sz="2000" i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Keplerian orbital frequency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GB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+ 2026)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7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879CC98-EB56-4209-919B-829C9AC4BA07}"/>
              </a:ext>
            </a:extLst>
          </p:cNvPr>
          <p:cNvSpPr txBox="1"/>
          <p:nvPr/>
        </p:nvSpPr>
        <p:spPr>
          <a:xfrm>
            <a:off x="28574" y="28575"/>
            <a:ext cx="666750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FLYBY COUGHT IN THE ACT: RW AUR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942BE16-EB17-4025-B40F-3000F3441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43"/>
          <a:stretch/>
        </p:blipFill>
        <p:spPr bwMode="auto">
          <a:xfrm>
            <a:off x="28574" y="680026"/>
            <a:ext cx="4255541" cy="232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5F6AE1C8-2F61-4F98-864A-91B6102878EF}"/>
                  </a:ext>
                </a:extLst>
              </p:cNvPr>
              <p:cNvSpPr/>
              <p:nvPr/>
            </p:nvSpPr>
            <p:spPr>
              <a:xfrm>
                <a:off x="29817" y="3219450"/>
                <a:ext cx="4254298" cy="3552824"/>
              </a:xfrm>
              <a:prstGeom prst="roundRect">
                <a:avLst>
                  <a:gd name="adj" fmla="val 9982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it-IT" altLang="it-IT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𝐼𝑅𝐴𝑀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CO maps, crosses mark RW Aur A and B. resolution 0.89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″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×0.58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″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algn="ctr"/>
                <a:endParaRPr lang="en-GB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600 AU </a:t>
                </a:r>
                <a:r>
                  <a:rPr lang="en-GB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long arm 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trailing from RW Aur A </a:t>
                </a:r>
              </a:p>
              <a:p>
                <a:pPr algn="ctr"/>
                <a:endParaRPr lang="en-GB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RW Aur A disc 50-57 AU</a:t>
                </a:r>
              </a:p>
              <a:p>
                <a:pPr algn="ctr"/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(Cabrit+ 2005)</a:t>
                </a:r>
              </a:p>
            </p:txBody>
          </p:sp>
        </mc:Choice>
        <mc:Fallback xmlns="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5F6AE1C8-2F61-4F98-864A-91B6102878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7" y="3219450"/>
                <a:ext cx="4254298" cy="3552824"/>
              </a:xfrm>
              <a:prstGeom prst="roundRect">
                <a:avLst>
                  <a:gd name="adj" fmla="val 9982"/>
                </a:avLst>
              </a:prstGeom>
              <a:blipFill>
                <a:blip r:embed="rId4"/>
                <a:stretch>
                  <a:fillRect b="-1715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4" name="Picture 4" descr="Evolution of the tidal encounter in the plane of the sky, shown with four different snapshots. The bottom-right panel shows the structure as seen today. From top left to right bottom, the snapshots are taken at −589, −398, −207 and 0 yr from today, respectively. The surface density is logarithmically scaled, and was chosen such that the final snapshot resembles the observations by Cabrit et al. (2006). Note that a stream of material linking star A and star B is present, even though it does not appear in the bottom-right panel, due to the choice of surface density threshold (compare this final snapshot with the right-hand panels of Fig. 11).">
            <a:extLst>
              <a:ext uri="{FF2B5EF4-FFF2-40B4-BE49-F238E27FC236}">
                <a16:creationId xmlns:a16="http://schemas.microsoft.com/office/drawing/2014/main" id="{A5B58163-6E71-46F9-AC6E-ED44E892D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2" t="50051"/>
          <a:stretch/>
        </p:blipFill>
        <p:spPr bwMode="auto">
          <a:xfrm>
            <a:off x="4436515" y="2556613"/>
            <a:ext cx="2411960" cy="18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E575A1F-B2E7-4728-BCAE-B0B4ED53F52D}"/>
              </a:ext>
            </a:extLst>
          </p:cNvPr>
          <p:cNvSpPr/>
          <p:nvPr/>
        </p:nvSpPr>
        <p:spPr>
          <a:xfrm>
            <a:off x="4381500" y="4451927"/>
            <a:ext cx="2466975" cy="2320348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Two simulated snapshots of the flyby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(Dai+ 2015)</a:t>
            </a:r>
          </a:p>
        </p:txBody>
      </p:sp>
      <p:pic>
        <p:nvPicPr>
          <p:cNvPr id="10246" name="Picture 6" descr="Figure 2. Refer to the following caption and surrounding text.">
            <a:extLst>
              <a:ext uri="{FF2B5EF4-FFF2-40B4-BE49-F238E27FC236}">
                <a16:creationId xmlns:a16="http://schemas.microsoft.com/office/drawing/2014/main" id="{DFAFE08F-C199-4178-97F2-125D8EB28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28575"/>
            <a:ext cx="5161308" cy="458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Evolution of the tidal encounter in the plane of the sky, shown with four different snapshots. The bottom-right panel shows the structure as seen today. From top left to right bottom, the snapshots are taken at −589, −398, −207 and 0 yr from today, respectively. The surface density is logarithmically scaled, and was chosen such that the final snapshot resembles the observations by Cabrit et al. (2006). Note that a stream of material linking star A and star B is present, even though it does not appear in the bottom-right panel, due to the choice of surface density threshold (compare this final snapshot with the right-hand panels of Fig. 11).">
            <a:extLst>
              <a:ext uri="{FF2B5EF4-FFF2-40B4-BE49-F238E27FC236}">
                <a16:creationId xmlns:a16="http://schemas.microsoft.com/office/drawing/2014/main" id="{5408A57F-A09D-4923-BDDD-6D0A65DBE4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4" b="50975"/>
          <a:stretch/>
        </p:blipFill>
        <p:spPr bwMode="auto">
          <a:xfrm>
            <a:off x="4436515" y="721367"/>
            <a:ext cx="2411960" cy="177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DED29E6-4DF0-4B7D-868B-2047E08EAAC6}"/>
              </a:ext>
            </a:extLst>
          </p:cNvPr>
          <p:cNvSpPr/>
          <p:nvPr/>
        </p:nvSpPr>
        <p:spPr>
          <a:xfrm>
            <a:off x="7000875" y="4686300"/>
            <a:ext cx="5161308" cy="2085974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ALMA CO map 0.89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″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×0.58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″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Discs 58 AU and 38 AU.</a:t>
            </a:r>
          </a:p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Multiple flybys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moment-1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map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reveals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arms</a:t>
            </a:r>
            <a:endParaRPr 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(Rodriguez+ 2018)</a:t>
            </a:r>
          </a:p>
        </p:txBody>
      </p:sp>
    </p:spTree>
    <p:extLst>
      <p:ext uri="{BB962C8B-B14F-4D97-AF65-F5344CB8AC3E}">
        <p14:creationId xmlns:p14="http://schemas.microsoft.com/office/powerpoint/2010/main" val="3406407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1C8B45-1269-44C8-B90A-543DCE1DB04C}"/>
              </a:ext>
            </a:extLst>
          </p:cNvPr>
          <p:cNvSpPr txBox="1"/>
          <p:nvPr/>
        </p:nvSpPr>
        <p:spPr>
          <a:xfrm>
            <a:off x="28574" y="28575"/>
            <a:ext cx="666750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FLYBY COUGHT IN THE ACT: AS 205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11862B8B-E5B4-4776-AD3F-72290E27A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739238"/>
            <a:ext cx="5023683" cy="588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9C2C2081-FF72-444B-B419-F12E8C165C38}"/>
              </a:ext>
            </a:extLst>
          </p:cNvPr>
          <p:cNvSpPr/>
          <p:nvPr/>
        </p:nvSpPr>
        <p:spPr>
          <a:xfrm>
            <a:off x="5145087" y="739237"/>
            <a:ext cx="3351213" cy="5994936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ALMA CO map (project DSHARP).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Two arcs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surrounding AS205 N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Proj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sep.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168 AU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AS205 N disc with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 arms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(from 20 to 55 AU)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AS205S 34 AU disc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Product of flyby</a:t>
            </a:r>
          </a:p>
          <a:p>
            <a:pPr algn="ctr"/>
            <a:endParaRPr lang="en-GB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GB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Kurtovic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+ 2018)  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DE116E48-404E-4DC4-83FA-13DA4F4F5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05"/>
          <a:stretch/>
        </p:blipFill>
        <p:spPr bwMode="auto">
          <a:xfrm>
            <a:off x="8589130" y="613350"/>
            <a:ext cx="3574296" cy="28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F08B4D7E-CE3A-4E2F-95F7-8394F5064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030" y="4296504"/>
            <a:ext cx="3574296" cy="243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13B0FE7-83F6-45DE-B2C1-C22DBE631A4B}"/>
              </a:ext>
            </a:extLst>
          </p:cNvPr>
          <p:cNvSpPr/>
          <p:nvPr/>
        </p:nvSpPr>
        <p:spPr>
          <a:xfrm>
            <a:off x="9367604" y="63572"/>
            <a:ext cx="2017348" cy="51478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AS205 N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085839A4-DC37-4EE2-8DC8-F8BA1852A5A3}"/>
              </a:ext>
            </a:extLst>
          </p:cNvPr>
          <p:cNvSpPr/>
          <p:nvPr/>
        </p:nvSpPr>
        <p:spPr>
          <a:xfrm>
            <a:off x="9329504" y="3742517"/>
            <a:ext cx="2017348" cy="51478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AS205 S</a:t>
            </a:r>
          </a:p>
        </p:txBody>
      </p:sp>
    </p:spTree>
    <p:extLst>
      <p:ext uri="{BB962C8B-B14F-4D97-AF65-F5344CB8AC3E}">
        <p14:creationId xmlns:p14="http://schemas.microsoft.com/office/powerpoint/2010/main" val="1460396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2AD4F17-C88D-4EEF-A0B0-D5C4BF532192}"/>
              </a:ext>
            </a:extLst>
          </p:cNvPr>
          <p:cNvSpPr txBox="1"/>
          <p:nvPr/>
        </p:nvSpPr>
        <p:spPr>
          <a:xfrm>
            <a:off x="28574" y="28575"/>
            <a:ext cx="651510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FLYBY COUGHT IN THE ACT: Z </a:t>
            </a:r>
            <a:r>
              <a:rPr lang="it-IT" sz="3200" b="1" dirty="0" err="1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CMa</a:t>
            </a:r>
            <a:endParaRPr lang="it-IT" sz="3200" b="1" dirty="0">
              <a:gradFill>
                <a:gsLst>
                  <a:gs pos="0">
                    <a:srgbClr val="C00000"/>
                  </a:gs>
                  <a:gs pos="51000">
                    <a:srgbClr val="FF0000"/>
                  </a:gs>
                  <a:gs pos="100000">
                    <a:srgbClr val="C00000"/>
                  </a:gs>
                </a:gsLst>
                <a:path path="circle">
                  <a:fillToRect l="100000" t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1F34F650-28CF-4391-8509-9A47EF5DD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0"/>
            <a:ext cx="3781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022B6F4-E24A-4944-83F9-94B4DF4ACA8C}"/>
              </a:ext>
            </a:extLst>
          </p:cNvPr>
          <p:cNvSpPr/>
          <p:nvPr/>
        </p:nvSpPr>
        <p:spPr>
          <a:xfrm>
            <a:off x="1257301" y="704850"/>
            <a:ext cx="7067550" cy="6134098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Subaru AO polarized light images in JHK bands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Stars symbols mark the position of the binary components (16 M</a:t>
            </a:r>
            <a:r>
              <a:rPr lang="en-GB" sz="2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ʘ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Herbig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Ae/Be and 3 M</a:t>
            </a:r>
            <a:r>
              <a:rPr lang="en-GB" sz="2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ʘ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Fu Ori-type star). Circumbinary disc. 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Triangles show the direction of jet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PI: brightness of the polarized light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Tail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A 2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″ long (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about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2000 AU)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Accretion burst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triggered by flyby. </a:t>
            </a:r>
          </a:p>
          <a:p>
            <a:pPr algn="ctr"/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Perturber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at 4700 AU (outside the image)</a:t>
            </a:r>
          </a:p>
          <a:p>
            <a:pPr algn="ctr"/>
            <a:endParaRPr lang="en-GB" sz="16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GB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Takami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+ 2018)</a:t>
            </a:r>
          </a:p>
        </p:txBody>
      </p:sp>
    </p:spTree>
    <p:extLst>
      <p:ext uri="{BB962C8B-B14F-4D97-AF65-F5344CB8AC3E}">
        <p14:creationId xmlns:p14="http://schemas.microsoft.com/office/powerpoint/2010/main" val="368027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9F5A6B59-967D-4132-B440-8A2EA8C53E72}"/>
              </a:ext>
            </a:extLst>
          </p:cNvPr>
          <p:cNvSpPr txBox="1"/>
          <p:nvPr/>
        </p:nvSpPr>
        <p:spPr>
          <a:xfrm>
            <a:off x="0" y="38100"/>
            <a:ext cx="651510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FLYBY COUGHT IN THE ACT: UX TAU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46600EA5-9B50-4AEB-B8EF-8D6A2B9A43C9}"/>
              </a:ext>
            </a:extLst>
          </p:cNvPr>
          <p:cNvSpPr/>
          <p:nvPr/>
        </p:nvSpPr>
        <p:spPr>
          <a:xfrm>
            <a:off x="28573" y="723902"/>
            <a:ext cx="6837063" cy="6134098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UX Tau </a:t>
            </a:r>
          </a:p>
          <a:p>
            <a:pPr algn="ctr"/>
            <a:endParaRPr lang="it-IT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Top: JH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polarization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SPHERE@VLT image 0.012″/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pix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(Menard+2020; 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Cuello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+ 2023)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Detected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Long bridge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between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UX Tau A and C</a:t>
            </a:r>
          </a:p>
          <a:p>
            <a:pPr algn="ctr"/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around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UX Tau A</a:t>
            </a: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Faint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compact disc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around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UX Tau C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Simulations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suggest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prograde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flyby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⁓1000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years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ago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3316" name="Picture 4" descr="Fig. 6">
            <a:extLst>
              <a:ext uri="{FF2B5EF4-FFF2-40B4-BE49-F238E27FC236}">
                <a16:creationId xmlns:a16="http://schemas.microsoft.com/office/drawing/2014/main" id="{2DC05162-5FD6-4E7B-B41F-B9485BB06D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4" b="50000"/>
          <a:stretch/>
        </p:blipFill>
        <p:spPr bwMode="auto">
          <a:xfrm>
            <a:off x="8391525" y="42708"/>
            <a:ext cx="3771902" cy="380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443B94F-6C4E-4CC4-A5F3-E8FEF2C64E47}"/>
              </a:ext>
            </a:extLst>
          </p:cNvPr>
          <p:cNvSpPr/>
          <p:nvPr/>
        </p:nvSpPr>
        <p:spPr>
          <a:xfrm>
            <a:off x="8554221" y="292387"/>
            <a:ext cx="1197597" cy="32695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i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UX Tau 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BE890B4-6E80-4F40-A667-EE0B9EDBA18F}"/>
              </a:ext>
            </a:extLst>
          </p:cNvPr>
          <p:cNvSpPr/>
          <p:nvPr/>
        </p:nvSpPr>
        <p:spPr>
          <a:xfrm>
            <a:off x="8639174" y="3315670"/>
            <a:ext cx="1197597" cy="32695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i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UX Tau C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5442359-A162-4DBA-B546-7AC0D24A096A}"/>
              </a:ext>
            </a:extLst>
          </p:cNvPr>
          <p:cNvSpPr/>
          <p:nvPr/>
        </p:nvSpPr>
        <p:spPr>
          <a:xfrm>
            <a:off x="11212202" y="1899653"/>
            <a:ext cx="854696" cy="32695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630238" algn="l"/>
              </a:tabLst>
            </a:pPr>
            <a:r>
              <a:rPr lang="it-IT" i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bridge</a:t>
            </a:r>
          </a:p>
        </p:txBody>
      </p:sp>
      <p:pic>
        <p:nvPicPr>
          <p:cNvPr id="13320" name="Picture 8" descr="image">
            <a:extLst>
              <a:ext uri="{FF2B5EF4-FFF2-40B4-BE49-F238E27FC236}">
                <a16:creationId xmlns:a16="http://schemas.microsoft.com/office/drawing/2014/main" id="{76109751-FCC4-480E-A419-2268558A8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167" y="3898252"/>
            <a:ext cx="5201260" cy="291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096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969148-A38D-4FFB-B99B-23A2E30113ED}"/>
              </a:ext>
            </a:extLst>
          </p:cNvPr>
          <p:cNvSpPr txBox="1"/>
          <p:nvPr/>
        </p:nvSpPr>
        <p:spPr>
          <a:xfrm>
            <a:off x="0" y="38100"/>
            <a:ext cx="8915400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IMPACT OF </a:t>
            </a:r>
            <a:r>
              <a:rPr lang="it-IT" sz="3200" b="1" dirty="0" err="1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FLYBYs</a:t>
            </a:r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 ON DISCS POPULATIONS</a:t>
            </a:r>
          </a:p>
        </p:txBody>
      </p:sp>
      <p:pic>
        <p:nvPicPr>
          <p:cNvPr id="14338" name="Picture 2" descr="Fig. 1">
            <a:extLst>
              <a:ext uri="{FF2B5EF4-FFF2-40B4-BE49-F238E27FC236}">
                <a16:creationId xmlns:a16="http://schemas.microsoft.com/office/drawing/2014/main" id="{05731A49-FDCA-4ED2-8750-C02B0DB1D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76"/>
          <a:stretch/>
        </p:blipFill>
        <p:spPr bwMode="auto">
          <a:xfrm>
            <a:off x="28575" y="3879849"/>
            <a:ext cx="4059941" cy="294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077F9EEE-3068-41F1-ABBF-0A20B1F315D2}"/>
              </a:ext>
            </a:extLst>
          </p:cNvPr>
          <p:cNvSpPr/>
          <p:nvPr/>
        </p:nvSpPr>
        <p:spPr>
          <a:xfrm>
            <a:off x="4155191" y="750349"/>
            <a:ext cx="7970133" cy="1557846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Close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encounters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are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important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 clusters,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depending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on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stellar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density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gas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espulsion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timescale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and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velocity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dispersion</a:t>
            </a:r>
            <a:endParaRPr lang="en-GB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C52349-EC5A-43B4-91BC-350BCFEE8441}"/>
              </a:ext>
            </a:extLst>
          </p:cNvPr>
          <p:cNvSpPr txBox="1"/>
          <p:nvPr/>
        </p:nvSpPr>
        <p:spPr>
          <a:xfrm>
            <a:off x="7524750" y="5804237"/>
            <a:ext cx="4600574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Average mass-loss in ONC-like environment as a function of stellar mass and time (</a:t>
            </a:r>
            <a:r>
              <a:rPr lang="en-GB" sz="2000" i="1" dirty="0" err="1">
                <a:solidFill>
                  <a:schemeClr val="bg1"/>
                </a:solidFill>
              </a:rPr>
              <a:t>Pfalzner</a:t>
            </a:r>
            <a:r>
              <a:rPr lang="en-GB" sz="2000" i="1" dirty="0">
                <a:solidFill>
                  <a:schemeClr val="bg1"/>
                </a:solidFill>
              </a:rPr>
              <a:t>+ 2006)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65C45EE6-82C2-4896-8D6A-2982D436F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49" y="2435669"/>
            <a:ext cx="4600575" cy="331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88B8404-8DEE-4749-B3DF-F590226C5CBE}"/>
              </a:ext>
            </a:extLst>
          </p:cNvPr>
          <p:cNvSpPr txBox="1"/>
          <p:nvPr/>
        </p:nvSpPr>
        <p:spPr>
          <a:xfrm>
            <a:off x="4155191" y="5173146"/>
            <a:ext cx="2712334" cy="1631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Percentage of solar-type stars experiencing in sparse clusters, 0.5 pc from the cluster </a:t>
            </a:r>
            <a:r>
              <a:rPr lang="en-GB" sz="2000" i="1" dirty="0" err="1">
                <a:solidFill>
                  <a:schemeClr val="bg1"/>
                </a:solidFill>
              </a:rPr>
              <a:t>center</a:t>
            </a:r>
            <a:r>
              <a:rPr lang="en-GB" sz="2000" i="1" dirty="0">
                <a:solidFill>
                  <a:schemeClr val="bg1"/>
                </a:solidFill>
              </a:rPr>
              <a:t>. (Pfalzner+2013) </a:t>
            </a:r>
          </a:p>
        </p:txBody>
      </p:sp>
      <p:pic>
        <p:nvPicPr>
          <p:cNvPr id="14344" name="Picture 8">
            <a:extLst>
              <a:ext uri="{FF2B5EF4-FFF2-40B4-BE49-F238E27FC236}">
                <a16:creationId xmlns:a16="http://schemas.microsoft.com/office/drawing/2014/main" id="{0DE8DC0C-8F5A-4F15-A6EE-3A3D2479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692648"/>
            <a:ext cx="4059940" cy="307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F2A3F0F-94A8-4CA1-820B-E0B11266FD3C}"/>
              </a:ext>
            </a:extLst>
          </p:cNvPr>
          <p:cNvSpPr txBox="1"/>
          <p:nvPr/>
        </p:nvSpPr>
        <p:spPr>
          <a:xfrm>
            <a:off x="4155191" y="2435669"/>
            <a:ext cx="2712334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Disc size in simulated clusters.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</a:rPr>
              <a:t>Phases: 2-10 </a:t>
            </a:r>
            <a:r>
              <a:rPr lang="en-GB" sz="2000" i="1" dirty="0" err="1">
                <a:solidFill>
                  <a:schemeClr val="bg1"/>
                </a:solidFill>
              </a:rPr>
              <a:t>Myrs</a:t>
            </a:r>
            <a:endParaRPr lang="en-GB" sz="2000" i="1" dirty="0">
              <a:solidFill>
                <a:schemeClr val="bg1"/>
              </a:solidFill>
            </a:endParaRPr>
          </a:p>
          <a:p>
            <a:pPr algn="ctr"/>
            <a:r>
              <a:rPr lang="en-GB" sz="2000" i="1" dirty="0" err="1">
                <a:solidFill>
                  <a:schemeClr val="bg1"/>
                </a:solidFill>
              </a:rPr>
              <a:t>Vincke</a:t>
            </a:r>
            <a:r>
              <a:rPr lang="en-GB" sz="2000" i="1" dirty="0">
                <a:solidFill>
                  <a:schemeClr val="bg1"/>
                </a:solidFill>
              </a:rPr>
              <a:t> &amp; </a:t>
            </a:r>
            <a:r>
              <a:rPr lang="en-GB" sz="2000" i="1" dirty="0" err="1">
                <a:solidFill>
                  <a:schemeClr val="bg1"/>
                </a:solidFill>
              </a:rPr>
              <a:t>Pfalzner</a:t>
            </a:r>
            <a:r>
              <a:rPr lang="en-GB" sz="2000" i="1" dirty="0">
                <a:solidFill>
                  <a:schemeClr val="bg1"/>
                </a:solidFill>
              </a:rPr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1572073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DC80680-69BE-45AA-921C-727C337309B4}"/>
              </a:ext>
            </a:extLst>
          </p:cNvPr>
          <p:cNvSpPr txBox="1"/>
          <p:nvPr/>
        </p:nvSpPr>
        <p:spPr>
          <a:xfrm>
            <a:off x="38100" y="38100"/>
            <a:ext cx="8915400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PHOTOEVAPORATION VS. CLOSE ENCOUNTERS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BB3562-CFE6-4BB4-8421-5A8DFB225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544" y="655666"/>
            <a:ext cx="4444362" cy="4500226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938E51F7-8A95-42FD-92DF-8AC2BFC308A9}"/>
              </a:ext>
            </a:extLst>
          </p:cNvPr>
          <p:cNvSpPr/>
          <p:nvPr/>
        </p:nvSpPr>
        <p:spPr>
          <a:xfrm>
            <a:off x="6991350" y="750348"/>
            <a:ext cx="5133974" cy="606955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Recent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models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combining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photoevaporations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close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encounters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Winter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+ 2018, 2022)</a:t>
            </a:r>
          </a:p>
          <a:p>
            <a:pPr algn="ctr"/>
            <a:endParaRPr lang="it-IT" sz="2400" b="1" dirty="0">
              <a:solidFill>
                <a:schemeClr val="tx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Stellar number density &gt; 10</a:t>
            </a:r>
            <a:r>
              <a:rPr lang="en-GB" sz="2400" b="1" baseline="30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/pc</a:t>
            </a:r>
            <a:r>
              <a:rPr lang="en-GB" sz="2400" b="1" baseline="30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required to have large impact on discs population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Two stages:</a:t>
            </a:r>
          </a:p>
          <a:p>
            <a:pPr algn="ctr"/>
            <a:endParaRPr lang="en-GB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Embedded stage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Flyby dominate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the feedback and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set discs initial conditions</a:t>
            </a:r>
          </a:p>
          <a:p>
            <a:pPr algn="ctr"/>
            <a:endParaRPr lang="en-GB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Cleared stage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photoevaporation dominate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the feedback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FFFBCD4-8730-41F1-BED4-6439B1D1D33C}"/>
              </a:ext>
            </a:extLst>
          </p:cNvPr>
          <p:cNvSpPr/>
          <p:nvPr/>
        </p:nvSpPr>
        <p:spPr>
          <a:xfrm>
            <a:off x="352425" y="5188684"/>
            <a:ext cx="6324600" cy="1631216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FUV  vs stellar density in a sample of stellar clusters. All clusters divided into radial bins and values for each bin are marked with squares. Numbers in brackets represent the assumed maximum stellar mass in M</a:t>
            </a:r>
            <a:r>
              <a:rPr lang="en-GB" sz="2000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(Winter+ 2018, Haworth+ 2018,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Facchini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+ 2016)</a:t>
            </a:r>
          </a:p>
        </p:txBody>
      </p:sp>
    </p:spTree>
    <p:extLst>
      <p:ext uri="{BB962C8B-B14F-4D97-AF65-F5344CB8AC3E}">
        <p14:creationId xmlns:p14="http://schemas.microsoft.com/office/powerpoint/2010/main" val="2424374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BBC465C-B678-4ACB-A5EB-5CAC076A9EC9}"/>
              </a:ext>
            </a:extLst>
          </p:cNvPr>
          <p:cNvSpPr txBox="1"/>
          <p:nvPr/>
        </p:nvSpPr>
        <p:spPr>
          <a:xfrm>
            <a:off x="29817" y="54520"/>
            <a:ext cx="339105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OPEN QUESTIONS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4370F2-6109-4DB6-9E00-B6AF138C2D2C}"/>
              </a:ext>
            </a:extLst>
          </p:cNvPr>
          <p:cNvSpPr txBox="1"/>
          <p:nvPr/>
        </p:nvSpPr>
        <p:spPr>
          <a:xfrm>
            <a:off x="0" y="98544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impact 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planet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formation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 Can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induced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pressure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traps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survive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longer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to facilitate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planetesimals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formation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F66F2E3-1FD1-48B1-992D-F013113EF89D}"/>
              </a:ext>
            </a:extLst>
          </p:cNvPr>
          <p:cNvSpPr txBox="1"/>
          <p:nvPr/>
        </p:nvSpPr>
        <p:spPr>
          <a:xfrm>
            <a:off x="29817" y="2162584"/>
            <a:ext cx="1216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effects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of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spirals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in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dust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aggregation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vs.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fragmentation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64CF8C4-5062-46D9-A0B6-90EEC41BC6B9}"/>
              </a:ext>
            </a:extLst>
          </p:cNvPr>
          <p:cNvSpPr txBox="1"/>
          <p:nvPr/>
        </p:nvSpPr>
        <p:spPr>
          <a:xfrm>
            <a:off x="29817" y="2970395"/>
            <a:ext cx="12162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How long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triggered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warps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survive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 Do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they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efficiently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shadow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disc? Does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this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impact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thermal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profile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snowlines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etc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…?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320A69D-1501-4281-954D-087FA4B93B65}"/>
              </a:ext>
            </a:extLst>
          </p:cNvPr>
          <p:cNvSpPr txBox="1"/>
          <p:nvPr/>
        </p:nvSpPr>
        <p:spPr>
          <a:xfrm>
            <a:off x="29817" y="4147538"/>
            <a:ext cx="12162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impact on the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FuOri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and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ExOri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phenomena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E45CE43-C5E1-4EAD-8D0E-7BBC85362A83}"/>
              </a:ext>
            </a:extLst>
          </p:cNvPr>
          <p:cNvSpPr txBox="1"/>
          <p:nvPr/>
        </p:nvSpPr>
        <p:spPr>
          <a:xfrm>
            <a:off x="29816" y="4954452"/>
            <a:ext cx="1216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If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a disc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has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already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formed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planets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impact of flybys?</a:t>
            </a:r>
          </a:p>
        </p:txBody>
      </p:sp>
    </p:spTree>
    <p:extLst>
      <p:ext uri="{BB962C8B-B14F-4D97-AF65-F5344CB8AC3E}">
        <p14:creationId xmlns:p14="http://schemas.microsoft.com/office/powerpoint/2010/main" val="41936777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18369</TotalTime>
  <Words>1374</Words>
  <Application>Microsoft Office PowerPoint</Application>
  <PresentationFormat>Widescreen</PresentationFormat>
  <Paragraphs>209</Paragraphs>
  <Slides>17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9" baseType="lpstr">
      <vt:lpstr>-apple-system</vt:lpstr>
      <vt:lpstr>Arial</vt:lpstr>
      <vt:lpstr>Calibri</vt:lpstr>
      <vt:lpstr>Calibri Light</vt:lpstr>
      <vt:lpstr>Cambria Math</vt:lpstr>
      <vt:lpstr>Comic Sans MS</vt:lpstr>
      <vt:lpstr>Crimson Text</vt:lpstr>
      <vt:lpstr>Franklin Gothic Demi</vt:lpstr>
      <vt:lpstr>Google Sans Text</vt:lpstr>
      <vt:lpstr>Liberation Sans</vt:lpstr>
      <vt:lpstr>Times New Roman</vt:lpstr>
      <vt:lpstr>Tema di Office</vt:lpstr>
      <vt:lpstr>Disk populations and their evolution in various galactic environments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Mario Giuseppe Guarcello</dc:creator>
  <cp:lastModifiedBy>Mario Giuseppe Guarcello</cp:lastModifiedBy>
  <cp:revision>222</cp:revision>
  <dcterms:created xsi:type="dcterms:W3CDTF">2026-10-05T12:30:33Z</dcterms:created>
  <dcterms:modified xsi:type="dcterms:W3CDTF">2026-10-22T09:09:18Z</dcterms:modified>
</cp:coreProperties>
</file>