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52" r:id="rId2"/>
    <p:sldId id="333" r:id="rId3"/>
    <p:sldId id="334" r:id="rId4"/>
    <p:sldId id="335" r:id="rId5"/>
    <p:sldId id="315" r:id="rId6"/>
    <p:sldId id="307" r:id="rId7"/>
    <p:sldId id="353" r:id="rId8"/>
    <p:sldId id="354" r:id="rId9"/>
    <p:sldId id="272" r:id="rId10"/>
    <p:sldId id="355" r:id="rId11"/>
    <p:sldId id="359" r:id="rId12"/>
    <p:sldId id="356" r:id="rId13"/>
    <p:sldId id="357" r:id="rId14"/>
    <p:sldId id="358" r:id="rId15"/>
    <p:sldId id="322" r:id="rId16"/>
    <p:sldId id="323" r:id="rId17"/>
    <p:sldId id="324" r:id="rId18"/>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02" autoAdjust="0"/>
    <p:restoredTop sz="94660"/>
  </p:normalViewPr>
  <p:slideViewPr>
    <p:cSldViewPr snapToGrid="0">
      <p:cViewPr varScale="1">
        <p:scale>
          <a:sx n="89" d="100"/>
          <a:sy n="89" d="100"/>
        </p:scale>
        <p:origin x="355"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481AB5-4107-4B77-8C06-1B789FCBA0FB}" type="datetimeFigureOut">
              <a:rPr lang="it-IT" smtClean="0"/>
              <a:t>22/10/2026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5AEECF-91AD-498A-9F50-66A96A51A3A3}" type="slidenum">
              <a:rPr lang="it-IT" smtClean="0"/>
              <a:t>‹N›</a:t>
            </a:fld>
            <a:endParaRPr lang="it-IT"/>
          </a:p>
        </p:txBody>
      </p:sp>
    </p:spTree>
    <p:extLst>
      <p:ext uri="{BB962C8B-B14F-4D97-AF65-F5344CB8AC3E}">
        <p14:creationId xmlns:p14="http://schemas.microsoft.com/office/powerpoint/2010/main" val="5655403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iopscience.iop.org/article/10.1088/0004-637X/775/1/68#apj482202r66"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iopscience.iop.org/article/10.1088/0004-637X/775/1/68#apj482202r35"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855AEECF-91AD-498A-9F50-66A96A51A3A3}" type="slidenum">
              <a:rPr lang="it-IT" smtClean="0"/>
              <a:t>4</a:t>
            </a:fld>
            <a:endParaRPr lang="it-IT"/>
          </a:p>
        </p:txBody>
      </p:sp>
    </p:spTree>
    <p:extLst>
      <p:ext uri="{BB962C8B-B14F-4D97-AF65-F5344CB8AC3E}">
        <p14:creationId xmlns:p14="http://schemas.microsoft.com/office/powerpoint/2010/main" val="1447163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b="0" i="0" dirty="0">
                <a:solidFill>
                  <a:srgbClr val="333333"/>
                </a:solidFill>
                <a:effectLst/>
                <a:latin typeface="-apple-system"/>
              </a:rPr>
              <a:t>Derived mass accretion rates as a function of the age of the PMS stars. Dark diamonds (red in the online version) are for stars in NGC 602, whereas light gray diamonds (pink in the online version) are for the PMS objects in NGC 346. In both cases, the size of the symbols is proportional to stellar mass. The long- and short-dashed lines are the best linear fits to the observed distributions in NGC 602 and NGC 346, respectively (the slope α and intercept </a:t>
            </a:r>
            <a:r>
              <a:rPr lang="en-US" b="0" i="1" dirty="0">
                <a:solidFill>
                  <a:srgbClr val="333333"/>
                </a:solidFill>
                <a:effectLst/>
                <a:latin typeface="-apple-system"/>
              </a:rPr>
              <a:t>Q</a:t>
            </a:r>
            <a:r>
              <a:rPr lang="en-US" b="0" i="0" dirty="0">
                <a:solidFill>
                  <a:srgbClr val="333333"/>
                </a:solidFill>
                <a:effectLst/>
                <a:latin typeface="-apple-system"/>
              </a:rPr>
              <a:t> at 1 </a:t>
            </a:r>
            <a:r>
              <a:rPr lang="en-US" b="0" i="0" dirty="0" err="1">
                <a:solidFill>
                  <a:srgbClr val="333333"/>
                </a:solidFill>
                <a:effectLst/>
                <a:latin typeface="-apple-system"/>
              </a:rPr>
              <a:t>Myr</a:t>
            </a:r>
            <a:r>
              <a:rPr lang="en-US" b="0" i="0" dirty="0">
                <a:solidFill>
                  <a:srgbClr val="333333"/>
                </a:solidFill>
                <a:effectLst/>
                <a:latin typeface="-apple-system"/>
              </a:rPr>
              <a:t> are given for NGC 602). The other symbols, as per the legend, correspond to a sample of Galactic T-Tauri stars studied by Sicilia-Aguilar et al. (</a:t>
            </a:r>
            <a:r>
              <a:rPr lang="en-US" b="0" i="0" u="sng" dirty="0">
                <a:solidFill>
                  <a:srgbClr val="006EB2"/>
                </a:solidFill>
                <a:effectLst/>
                <a:latin typeface="-apple-system"/>
                <a:hlinkClick r:id="rId3"/>
              </a:rPr>
              <a:t>2006</a:t>
            </a:r>
            <a:r>
              <a:rPr lang="en-US" b="0" i="0" dirty="0">
                <a:solidFill>
                  <a:srgbClr val="333333"/>
                </a:solidFill>
                <a:effectLst/>
                <a:latin typeface="-apple-system"/>
              </a:rPr>
              <a:t>), with their typical uncertainty shown by the large cross at the bottom (the large circles around some of the symbols indicate dwarfs of spectral type G in the </a:t>
            </a:r>
            <a:r>
              <a:rPr lang="en-US" b="0" i="0" dirty="0" err="1">
                <a:solidFill>
                  <a:srgbClr val="333333"/>
                </a:solidFill>
                <a:effectLst/>
                <a:latin typeface="-apple-system"/>
              </a:rPr>
              <a:t>Trumpler</a:t>
            </a:r>
            <a:r>
              <a:rPr lang="en-US" b="0" i="0" dirty="0">
                <a:solidFill>
                  <a:srgbClr val="333333"/>
                </a:solidFill>
                <a:effectLst/>
                <a:latin typeface="-apple-system"/>
              </a:rPr>
              <a:t> 37 sample). Their distribution, in spite of the large scatter, is consistent with the models of viscous disk evolution of Hartmann et al. (</a:t>
            </a:r>
            <a:r>
              <a:rPr lang="en-US" b="0" i="0" u="sng" dirty="0">
                <a:solidFill>
                  <a:srgbClr val="006EB2"/>
                </a:solidFill>
                <a:effectLst/>
                <a:latin typeface="-apple-system"/>
                <a:hlinkClick r:id="rId4"/>
              </a:rPr>
              <a:t>1998</a:t>
            </a:r>
            <a:r>
              <a:rPr lang="en-US" b="0" i="0" dirty="0">
                <a:solidFill>
                  <a:srgbClr val="333333"/>
                </a:solidFill>
                <a:effectLst/>
                <a:latin typeface="-apple-system"/>
              </a:rPr>
              <a:t>) shown by the solid line.</a:t>
            </a:r>
            <a:endParaRPr lang="it-IT" dirty="0"/>
          </a:p>
        </p:txBody>
      </p:sp>
      <p:sp>
        <p:nvSpPr>
          <p:cNvPr id="4" name="Segnaposto numero diapositiva 3"/>
          <p:cNvSpPr>
            <a:spLocks noGrp="1"/>
          </p:cNvSpPr>
          <p:nvPr>
            <p:ph type="sldNum" sz="quarter" idx="5"/>
          </p:nvPr>
        </p:nvSpPr>
        <p:spPr/>
        <p:txBody>
          <a:bodyPr/>
          <a:lstStyle/>
          <a:p>
            <a:fld id="{855AEECF-91AD-498A-9F50-66A96A51A3A3}" type="slidenum">
              <a:rPr lang="it-IT" smtClean="0"/>
              <a:t>13</a:t>
            </a:fld>
            <a:endParaRPr lang="it-IT"/>
          </a:p>
        </p:txBody>
      </p:sp>
    </p:spTree>
    <p:extLst>
      <p:ext uri="{BB962C8B-B14F-4D97-AF65-F5344CB8AC3E}">
        <p14:creationId xmlns:p14="http://schemas.microsoft.com/office/powerpoint/2010/main" val="1454408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03B03D-424C-495C-97E7-F86431018766}"/>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F27E0575-08C3-44AA-9C48-5714055187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66B55C11-3249-40C2-BE19-DEC349E38E2E}"/>
              </a:ext>
            </a:extLst>
          </p:cNvPr>
          <p:cNvSpPr>
            <a:spLocks noGrp="1"/>
          </p:cNvSpPr>
          <p:nvPr>
            <p:ph type="dt" sz="half" idx="10"/>
          </p:nvPr>
        </p:nvSpPr>
        <p:spPr/>
        <p:txBody>
          <a:bodyPr/>
          <a:lstStyle/>
          <a:p>
            <a:fld id="{BBAE507E-D900-499C-8B09-C8DE567BE9EB}" type="datetimeFigureOut">
              <a:rPr lang="it-IT" smtClean="0"/>
              <a:t>22/10/2026</a:t>
            </a:fld>
            <a:endParaRPr lang="it-IT"/>
          </a:p>
        </p:txBody>
      </p:sp>
      <p:sp>
        <p:nvSpPr>
          <p:cNvPr id="5" name="Segnaposto piè di pagina 4">
            <a:extLst>
              <a:ext uri="{FF2B5EF4-FFF2-40B4-BE49-F238E27FC236}">
                <a16:creationId xmlns:a16="http://schemas.microsoft.com/office/drawing/2014/main" id="{BD0DDDBA-1BBD-4DEB-9BB3-C6D955525FE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DA1CB19-199A-48C0-A3FD-E0D01065B77A}"/>
              </a:ext>
            </a:extLst>
          </p:cNvPr>
          <p:cNvSpPr>
            <a:spLocks noGrp="1"/>
          </p:cNvSpPr>
          <p:nvPr>
            <p:ph type="sldNum" sz="quarter" idx="12"/>
          </p:nvPr>
        </p:nvSpPr>
        <p:spPr/>
        <p:txBody>
          <a:bodyPr/>
          <a:lstStyle/>
          <a:p>
            <a:fld id="{8950D2CA-74CE-412C-8BFF-ACE862F5C46A}" type="slidenum">
              <a:rPr lang="it-IT" smtClean="0"/>
              <a:t>‹N›</a:t>
            </a:fld>
            <a:endParaRPr lang="it-IT"/>
          </a:p>
        </p:txBody>
      </p:sp>
    </p:spTree>
    <p:extLst>
      <p:ext uri="{BB962C8B-B14F-4D97-AF65-F5344CB8AC3E}">
        <p14:creationId xmlns:p14="http://schemas.microsoft.com/office/powerpoint/2010/main" val="2627889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2515DDF-B0E0-4DCC-BEC4-388B37F8A9D8}"/>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BEE48599-706E-41DD-AD1F-D7DF84D19292}"/>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4DD6348-D087-48DC-B755-7F31DC037645}"/>
              </a:ext>
            </a:extLst>
          </p:cNvPr>
          <p:cNvSpPr>
            <a:spLocks noGrp="1"/>
          </p:cNvSpPr>
          <p:nvPr>
            <p:ph type="dt" sz="half" idx="10"/>
          </p:nvPr>
        </p:nvSpPr>
        <p:spPr/>
        <p:txBody>
          <a:bodyPr/>
          <a:lstStyle/>
          <a:p>
            <a:fld id="{BBAE507E-D900-499C-8B09-C8DE567BE9EB}" type="datetimeFigureOut">
              <a:rPr lang="it-IT" smtClean="0"/>
              <a:t>22/10/2026</a:t>
            </a:fld>
            <a:endParaRPr lang="it-IT"/>
          </a:p>
        </p:txBody>
      </p:sp>
      <p:sp>
        <p:nvSpPr>
          <p:cNvPr id="5" name="Segnaposto piè di pagina 4">
            <a:extLst>
              <a:ext uri="{FF2B5EF4-FFF2-40B4-BE49-F238E27FC236}">
                <a16:creationId xmlns:a16="http://schemas.microsoft.com/office/drawing/2014/main" id="{B11A7EFB-7E54-4344-85F6-F7FD989767C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8E94C0D-C921-464B-89A9-E6F980731488}"/>
              </a:ext>
            </a:extLst>
          </p:cNvPr>
          <p:cNvSpPr>
            <a:spLocks noGrp="1"/>
          </p:cNvSpPr>
          <p:nvPr>
            <p:ph type="sldNum" sz="quarter" idx="12"/>
          </p:nvPr>
        </p:nvSpPr>
        <p:spPr/>
        <p:txBody>
          <a:bodyPr/>
          <a:lstStyle/>
          <a:p>
            <a:fld id="{8950D2CA-74CE-412C-8BFF-ACE862F5C46A}" type="slidenum">
              <a:rPr lang="it-IT" smtClean="0"/>
              <a:t>‹N›</a:t>
            </a:fld>
            <a:endParaRPr lang="it-IT"/>
          </a:p>
        </p:txBody>
      </p:sp>
    </p:spTree>
    <p:extLst>
      <p:ext uri="{BB962C8B-B14F-4D97-AF65-F5344CB8AC3E}">
        <p14:creationId xmlns:p14="http://schemas.microsoft.com/office/powerpoint/2010/main" val="2552273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DF886C0-3B7A-4DD0-8875-F09DB464BA30}"/>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9AE53E7-F32A-45CC-87FC-1709E9C11A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2E929BC3-529A-4868-AF3B-319354E91F22}"/>
              </a:ext>
            </a:extLst>
          </p:cNvPr>
          <p:cNvSpPr>
            <a:spLocks noGrp="1"/>
          </p:cNvSpPr>
          <p:nvPr>
            <p:ph type="dt" sz="half" idx="10"/>
          </p:nvPr>
        </p:nvSpPr>
        <p:spPr/>
        <p:txBody>
          <a:bodyPr/>
          <a:lstStyle/>
          <a:p>
            <a:fld id="{BBAE507E-D900-499C-8B09-C8DE567BE9EB}" type="datetimeFigureOut">
              <a:rPr lang="it-IT" smtClean="0"/>
              <a:t>22/10/2026</a:t>
            </a:fld>
            <a:endParaRPr lang="it-IT"/>
          </a:p>
        </p:txBody>
      </p:sp>
      <p:sp>
        <p:nvSpPr>
          <p:cNvPr id="5" name="Segnaposto piè di pagina 4">
            <a:extLst>
              <a:ext uri="{FF2B5EF4-FFF2-40B4-BE49-F238E27FC236}">
                <a16:creationId xmlns:a16="http://schemas.microsoft.com/office/drawing/2014/main" id="{1674206C-1D1E-44AA-A7F2-E0BDB8989B4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AEA7D1BC-B71A-4DCC-B9EA-BF75CE707FF0}"/>
              </a:ext>
            </a:extLst>
          </p:cNvPr>
          <p:cNvSpPr>
            <a:spLocks noGrp="1"/>
          </p:cNvSpPr>
          <p:nvPr>
            <p:ph type="sldNum" sz="quarter" idx="12"/>
          </p:nvPr>
        </p:nvSpPr>
        <p:spPr/>
        <p:txBody>
          <a:bodyPr/>
          <a:lstStyle/>
          <a:p>
            <a:fld id="{8950D2CA-74CE-412C-8BFF-ACE862F5C46A}" type="slidenum">
              <a:rPr lang="it-IT" smtClean="0"/>
              <a:t>‹N›</a:t>
            </a:fld>
            <a:endParaRPr lang="it-IT"/>
          </a:p>
        </p:txBody>
      </p:sp>
    </p:spTree>
    <p:extLst>
      <p:ext uri="{BB962C8B-B14F-4D97-AF65-F5344CB8AC3E}">
        <p14:creationId xmlns:p14="http://schemas.microsoft.com/office/powerpoint/2010/main" val="684820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8D7A6D-E293-4BE4-86C6-229BE6AB94CB}"/>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E8135E1-E26A-4581-AF89-D408FFD04092}"/>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9B73C713-6955-4FCE-A5F6-92F8E3CF38C8}"/>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97480273-919F-4190-A708-4B4D157648B3}"/>
              </a:ext>
            </a:extLst>
          </p:cNvPr>
          <p:cNvSpPr>
            <a:spLocks noGrp="1"/>
          </p:cNvSpPr>
          <p:nvPr>
            <p:ph type="dt" sz="half" idx="10"/>
          </p:nvPr>
        </p:nvSpPr>
        <p:spPr/>
        <p:txBody>
          <a:bodyPr/>
          <a:lstStyle/>
          <a:p>
            <a:fld id="{BBAE507E-D900-499C-8B09-C8DE567BE9EB}" type="datetimeFigureOut">
              <a:rPr lang="it-IT" smtClean="0"/>
              <a:t>22/10/2026</a:t>
            </a:fld>
            <a:endParaRPr lang="it-IT"/>
          </a:p>
        </p:txBody>
      </p:sp>
      <p:sp>
        <p:nvSpPr>
          <p:cNvPr id="6" name="Segnaposto piè di pagina 5">
            <a:extLst>
              <a:ext uri="{FF2B5EF4-FFF2-40B4-BE49-F238E27FC236}">
                <a16:creationId xmlns:a16="http://schemas.microsoft.com/office/drawing/2014/main" id="{03A1FF74-637D-4BFC-BC33-ADDAE77F5C2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26F86B8-9AED-4B96-A907-84016E388D3A}"/>
              </a:ext>
            </a:extLst>
          </p:cNvPr>
          <p:cNvSpPr>
            <a:spLocks noGrp="1"/>
          </p:cNvSpPr>
          <p:nvPr>
            <p:ph type="sldNum" sz="quarter" idx="12"/>
          </p:nvPr>
        </p:nvSpPr>
        <p:spPr/>
        <p:txBody>
          <a:bodyPr/>
          <a:lstStyle/>
          <a:p>
            <a:fld id="{8950D2CA-74CE-412C-8BFF-ACE862F5C46A}" type="slidenum">
              <a:rPr lang="it-IT" smtClean="0"/>
              <a:t>‹N›</a:t>
            </a:fld>
            <a:endParaRPr lang="it-IT"/>
          </a:p>
        </p:txBody>
      </p:sp>
    </p:spTree>
    <p:extLst>
      <p:ext uri="{BB962C8B-B14F-4D97-AF65-F5344CB8AC3E}">
        <p14:creationId xmlns:p14="http://schemas.microsoft.com/office/powerpoint/2010/main" val="3796070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DAEB56F-730E-42DA-80A5-63CD53CD0753}"/>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9B2A6DCD-EBCE-40EF-A515-7B96765E51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B3314F77-5DBB-48CD-BAF4-7D4F11FA7220}"/>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7291A25F-C92F-4982-92E7-4F742B5272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818DB2FD-2634-49CD-8213-DE4F689C3A7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7D1409AD-9A97-44EA-81DE-5B5DC3BA6377}"/>
              </a:ext>
            </a:extLst>
          </p:cNvPr>
          <p:cNvSpPr>
            <a:spLocks noGrp="1"/>
          </p:cNvSpPr>
          <p:nvPr>
            <p:ph type="dt" sz="half" idx="10"/>
          </p:nvPr>
        </p:nvSpPr>
        <p:spPr/>
        <p:txBody>
          <a:bodyPr/>
          <a:lstStyle/>
          <a:p>
            <a:fld id="{BBAE507E-D900-499C-8B09-C8DE567BE9EB}" type="datetimeFigureOut">
              <a:rPr lang="it-IT" smtClean="0"/>
              <a:t>22/10/2026</a:t>
            </a:fld>
            <a:endParaRPr lang="it-IT"/>
          </a:p>
        </p:txBody>
      </p:sp>
      <p:sp>
        <p:nvSpPr>
          <p:cNvPr id="8" name="Segnaposto piè di pagina 7">
            <a:extLst>
              <a:ext uri="{FF2B5EF4-FFF2-40B4-BE49-F238E27FC236}">
                <a16:creationId xmlns:a16="http://schemas.microsoft.com/office/drawing/2014/main" id="{4A24284A-02AE-4E89-B766-2D6B075C3CDF}"/>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EBAE898C-16D7-4A52-A87B-37DA942D4798}"/>
              </a:ext>
            </a:extLst>
          </p:cNvPr>
          <p:cNvSpPr>
            <a:spLocks noGrp="1"/>
          </p:cNvSpPr>
          <p:nvPr>
            <p:ph type="sldNum" sz="quarter" idx="12"/>
          </p:nvPr>
        </p:nvSpPr>
        <p:spPr/>
        <p:txBody>
          <a:bodyPr/>
          <a:lstStyle/>
          <a:p>
            <a:fld id="{8950D2CA-74CE-412C-8BFF-ACE862F5C46A}" type="slidenum">
              <a:rPr lang="it-IT" smtClean="0"/>
              <a:t>‹N›</a:t>
            </a:fld>
            <a:endParaRPr lang="it-IT"/>
          </a:p>
        </p:txBody>
      </p:sp>
    </p:spTree>
    <p:extLst>
      <p:ext uri="{BB962C8B-B14F-4D97-AF65-F5344CB8AC3E}">
        <p14:creationId xmlns:p14="http://schemas.microsoft.com/office/powerpoint/2010/main" val="2728727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B1F1E10-3A4B-4D1A-AF9B-4738A04B6C4D}"/>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F9AD3C8E-A815-46B5-878E-58136C7D5376}"/>
              </a:ext>
            </a:extLst>
          </p:cNvPr>
          <p:cNvSpPr>
            <a:spLocks noGrp="1"/>
          </p:cNvSpPr>
          <p:nvPr>
            <p:ph type="dt" sz="half" idx="10"/>
          </p:nvPr>
        </p:nvSpPr>
        <p:spPr/>
        <p:txBody>
          <a:bodyPr/>
          <a:lstStyle/>
          <a:p>
            <a:fld id="{BBAE507E-D900-499C-8B09-C8DE567BE9EB}" type="datetimeFigureOut">
              <a:rPr lang="it-IT" smtClean="0"/>
              <a:t>22/10/2026</a:t>
            </a:fld>
            <a:endParaRPr lang="it-IT"/>
          </a:p>
        </p:txBody>
      </p:sp>
      <p:sp>
        <p:nvSpPr>
          <p:cNvPr id="4" name="Segnaposto piè di pagina 3">
            <a:extLst>
              <a:ext uri="{FF2B5EF4-FFF2-40B4-BE49-F238E27FC236}">
                <a16:creationId xmlns:a16="http://schemas.microsoft.com/office/drawing/2014/main" id="{CA61BBCA-C491-46C5-83C7-6E95F57B36D7}"/>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A2A39863-C7B6-4953-B629-82CCEDF62E7D}"/>
              </a:ext>
            </a:extLst>
          </p:cNvPr>
          <p:cNvSpPr>
            <a:spLocks noGrp="1"/>
          </p:cNvSpPr>
          <p:nvPr>
            <p:ph type="sldNum" sz="quarter" idx="12"/>
          </p:nvPr>
        </p:nvSpPr>
        <p:spPr/>
        <p:txBody>
          <a:bodyPr/>
          <a:lstStyle/>
          <a:p>
            <a:fld id="{8950D2CA-74CE-412C-8BFF-ACE862F5C46A}" type="slidenum">
              <a:rPr lang="it-IT" smtClean="0"/>
              <a:t>‹N›</a:t>
            </a:fld>
            <a:endParaRPr lang="it-IT"/>
          </a:p>
        </p:txBody>
      </p:sp>
    </p:spTree>
    <p:extLst>
      <p:ext uri="{BB962C8B-B14F-4D97-AF65-F5344CB8AC3E}">
        <p14:creationId xmlns:p14="http://schemas.microsoft.com/office/powerpoint/2010/main" val="522137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488B6CF2-2524-4A95-B0AE-44B9F2C9D993}"/>
              </a:ext>
            </a:extLst>
          </p:cNvPr>
          <p:cNvSpPr>
            <a:spLocks noGrp="1"/>
          </p:cNvSpPr>
          <p:nvPr>
            <p:ph type="dt" sz="half" idx="10"/>
          </p:nvPr>
        </p:nvSpPr>
        <p:spPr/>
        <p:txBody>
          <a:bodyPr/>
          <a:lstStyle/>
          <a:p>
            <a:fld id="{BBAE507E-D900-499C-8B09-C8DE567BE9EB}" type="datetimeFigureOut">
              <a:rPr lang="it-IT" smtClean="0"/>
              <a:t>22/10/2026</a:t>
            </a:fld>
            <a:endParaRPr lang="it-IT"/>
          </a:p>
        </p:txBody>
      </p:sp>
      <p:sp>
        <p:nvSpPr>
          <p:cNvPr id="3" name="Segnaposto piè di pagina 2">
            <a:extLst>
              <a:ext uri="{FF2B5EF4-FFF2-40B4-BE49-F238E27FC236}">
                <a16:creationId xmlns:a16="http://schemas.microsoft.com/office/drawing/2014/main" id="{943779F3-53B9-4692-B1C1-B15A540D9A69}"/>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BE2D75B4-975F-44D3-A6E3-38A6C0CF6F8B}"/>
              </a:ext>
            </a:extLst>
          </p:cNvPr>
          <p:cNvSpPr>
            <a:spLocks noGrp="1"/>
          </p:cNvSpPr>
          <p:nvPr>
            <p:ph type="sldNum" sz="quarter" idx="12"/>
          </p:nvPr>
        </p:nvSpPr>
        <p:spPr/>
        <p:txBody>
          <a:bodyPr/>
          <a:lstStyle/>
          <a:p>
            <a:fld id="{8950D2CA-74CE-412C-8BFF-ACE862F5C46A}" type="slidenum">
              <a:rPr lang="it-IT" smtClean="0"/>
              <a:t>‹N›</a:t>
            </a:fld>
            <a:endParaRPr lang="it-IT"/>
          </a:p>
        </p:txBody>
      </p:sp>
    </p:spTree>
    <p:extLst>
      <p:ext uri="{BB962C8B-B14F-4D97-AF65-F5344CB8AC3E}">
        <p14:creationId xmlns:p14="http://schemas.microsoft.com/office/powerpoint/2010/main" val="2700033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550180-648B-4FD7-8DB6-160BB29E97EB}"/>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6D6B641-D79A-46DD-A853-8CC30253A9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5A3D4E73-CF0C-4E10-AB5E-092D7AE226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3514873-EC4C-49C9-872E-B85C64B50A90}"/>
              </a:ext>
            </a:extLst>
          </p:cNvPr>
          <p:cNvSpPr>
            <a:spLocks noGrp="1"/>
          </p:cNvSpPr>
          <p:nvPr>
            <p:ph type="dt" sz="half" idx="10"/>
          </p:nvPr>
        </p:nvSpPr>
        <p:spPr/>
        <p:txBody>
          <a:bodyPr/>
          <a:lstStyle/>
          <a:p>
            <a:fld id="{BBAE507E-D900-499C-8B09-C8DE567BE9EB}" type="datetimeFigureOut">
              <a:rPr lang="it-IT" smtClean="0"/>
              <a:t>22/10/2026</a:t>
            </a:fld>
            <a:endParaRPr lang="it-IT"/>
          </a:p>
        </p:txBody>
      </p:sp>
      <p:sp>
        <p:nvSpPr>
          <p:cNvPr id="6" name="Segnaposto piè di pagina 5">
            <a:extLst>
              <a:ext uri="{FF2B5EF4-FFF2-40B4-BE49-F238E27FC236}">
                <a16:creationId xmlns:a16="http://schemas.microsoft.com/office/drawing/2014/main" id="{BF7E4BCC-76A4-42AD-80C2-7486EB075209}"/>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63A682E5-D05F-4C85-8759-ABDF3B6797DF}"/>
              </a:ext>
            </a:extLst>
          </p:cNvPr>
          <p:cNvSpPr>
            <a:spLocks noGrp="1"/>
          </p:cNvSpPr>
          <p:nvPr>
            <p:ph type="sldNum" sz="quarter" idx="12"/>
          </p:nvPr>
        </p:nvSpPr>
        <p:spPr/>
        <p:txBody>
          <a:bodyPr/>
          <a:lstStyle/>
          <a:p>
            <a:fld id="{8950D2CA-74CE-412C-8BFF-ACE862F5C46A}" type="slidenum">
              <a:rPr lang="it-IT" smtClean="0"/>
              <a:t>‹N›</a:t>
            </a:fld>
            <a:endParaRPr lang="it-IT"/>
          </a:p>
        </p:txBody>
      </p:sp>
    </p:spTree>
    <p:extLst>
      <p:ext uri="{BB962C8B-B14F-4D97-AF65-F5344CB8AC3E}">
        <p14:creationId xmlns:p14="http://schemas.microsoft.com/office/powerpoint/2010/main" val="2898427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184EA58-2FCC-4260-8208-A580245B7433}"/>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8A4CC322-91DF-407D-B8E9-8F2B3DE75B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68DD4380-96C7-45C1-83D7-0D3496793B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A90DEE2C-1B25-4F68-923B-E68B20914B63}"/>
              </a:ext>
            </a:extLst>
          </p:cNvPr>
          <p:cNvSpPr>
            <a:spLocks noGrp="1"/>
          </p:cNvSpPr>
          <p:nvPr>
            <p:ph type="dt" sz="half" idx="10"/>
          </p:nvPr>
        </p:nvSpPr>
        <p:spPr/>
        <p:txBody>
          <a:bodyPr/>
          <a:lstStyle/>
          <a:p>
            <a:fld id="{BBAE507E-D900-499C-8B09-C8DE567BE9EB}" type="datetimeFigureOut">
              <a:rPr lang="it-IT" smtClean="0"/>
              <a:t>22/10/2026</a:t>
            </a:fld>
            <a:endParaRPr lang="it-IT"/>
          </a:p>
        </p:txBody>
      </p:sp>
      <p:sp>
        <p:nvSpPr>
          <p:cNvPr id="6" name="Segnaposto piè di pagina 5">
            <a:extLst>
              <a:ext uri="{FF2B5EF4-FFF2-40B4-BE49-F238E27FC236}">
                <a16:creationId xmlns:a16="http://schemas.microsoft.com/office/drawing/2014/main" id="{156F9835-4000-419C-BCBD-F8DF7EEA73EA}"/>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9096F319-59CB-4E82-A8C9-82959E6D4F51}"/>
              </a:ext>
            </a:extLst>
          </p:cNvPr>
          <p:cNvSpPr>
            <a:spLocks noGrp="1"/>
          </p:cNvSpPr>
          <p:nvPr>
            <p:ph type="sldNum" sz="quarter" idx="12"/>
          </p:nvPr>
        </p:nvSpPr>
        <p:spPr/>
        <p:txBody>
          <a:bodyPr/>
          <a:lstStyle/>
          <a:p>
            <a:fld id="{8950D2CA-74CE-412C-8BFF-ACE862F5C46A}" type="slidenum">
              <a:rPr lang="it-IT" smtClean="0"/>
              <a:t>‹N›</a:t>
            </a:fld>
            <a:endParaRPr lang="it-IT"/>
          </a:p>
        </p:txBody>
      </p:sp>
    </p:spTree>
    <p:extLst>
      <p:ext uri="{BB962C8B-B14F-4D97-AF65-F5344CB8AC3E}">
        <p14:creationId xmlns:p14="http://schemas.microsoft.com/office/powerpoint/2010/main" val="2675664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3EE23DF-B20A-4EFB-A5AE-D3BC800F69D9}"/>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87B7D718-9756-4B7D-AC84-40B4658B7962}"/>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BE36A09-C574-4664-A25C-401FA64D0941}"/>
              </a:ext>
            </a:extLst>
          </p:cNvPr>
          <p:cNvSpPr>
            <a:spLocks noGrp="1"/>
          </p:cNvSpPr>
          <p:nvPr>
            <p:ph type="dt" sz="half" idx="10"/>
          </p:nvPr>
        </p:nvSpPr>
        <p:spPr/>
        <p:txBody>
          <a:bodyPr/>
          <a:lstStyle/>
          <a:p>
            <a:fld id="{BBAE507E-D900-499C-8B09-C8DE567BE9EB}" type="datetimeFigureOut">
              <a:rPr lang="it-IT" smtClean="0"/>
              <a:t>22/10/2026</a:t>
            </a:fld>
            <a:endParaRPr lang="it-IT"/>
          </a:p>
        </p:txBody>
      </p:sp>
      <p:sp>
        <p:nvSpPr>
          <p:cNvPr id="5" name="Segnaposto piè di pagina 4">
            <a:extLst>
              <a:ext uri="{FF2B5EF4-FFF2-40B4-BE49-F238E27FC236}">
                <a16:creationId xmlns:a16="http://schemas.microsoft.com/office/drawing/2014/main" id="{5CE269E8-0EA9-4B8A-9231-6E36958938A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B39C0670-3EE3-4040-8891-CF7233682CFB}"/>
              </a:ext>
            </a:extLst>
          </p:cNvPr>
          <p:cNvSpPr>
            <a:spLocks noGrp="1"/>
          </p:cNvSpPr>
          <p:nvPr>
            <p:ph type="sldNum" sz="quarter" idx="12"/>
          </p:nvPr>
        </p:nvSpPr>
        <p:spPr/>
        <p:txBody>
          <a:bodyPr/>
          <a:lstStyle/>
          <a:p>
            <a:fld id="{8950D2CA-74CE-412C-8BFF-ACE862F5C46A}" type="slidenum">
              <a:rPr lang="it-IT" smtClean="0"/>
              <a:t>‹N›</a:t>
            </a:fld>
            <a:endParaRPr lang="it-IT"/>
          </a:p>
        </p:txBody>
      </p:sp>
    </p:spTree>
    <p:extLst>
      <p:ext uri="{BB962C8B-B14F-4D97-AF65-F5344CB8AC3E}">
        <p14:creationId xmlns:p14="http://schemas.microsoft.com/office/powerpoint/2010/main" val="56677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45082E06-156B-4B95-AEF9-5056DF3978FD}"/>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6DAC265A-7A55-4105-81F9-923B08C92046}"/>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FCEE9C84-4D98-4942-B710-0E10ACEC0BD7}"/>
              </a:ext>
            </a:extLst>
          </p:cNvPr>
          <p:cNvSpPr>
            <a:spLocks noGrp="1"/>
          </p:cNvSpPr>
          <p:nvPr>
            <p:ph type="dt" sz="half" idx="10"/>
          </p:nvPr>
        </p:nvSpPr>
        <p:spPr/>
        <p:txBody>
          <a:bodyPr/>
          <a:lstStyle/>
          <a:p>
            <a:fld id="{BBAE507E-D900-499C-8B09-C8DE567BE9EB}" type="datetimeFigureOut">
              <a:rPr lang="it-IT" smtClean="0"/>
              <a:t>22/10/2026</a:t>
            </a:fld>
            <a:endParaRPr lang="it-IT"/>
          </a:p>
        </p:txBody>
      </p:sp>
      <p:sp>
        <p:nvSpPr>
          <p:cNvPr id="5" name="Segnaposto piè di pagina 4">
            <a:extLst>
              <a:ext uri="{FF2B5EF4-FFF2-40B4-BE49-F238E27FC236}">
                <a16:creationId xmlns:a16="http://schemas.microsoft.com/office/drawing/2014/main" id="{ABB53070-0763-414D-B9F5-FCCF71D3157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5224D47-8ACB-4A97-806E-E7197D1DB068}"/>
              </a:ext>
            </a:extLst>
          </p:cNvPr>
          <p:cNvSpPr>
            <a:spLocks noGrp="1"/>
          </p:cNvSpPr>
          <p:nvPr>
            <p:ph type="sldNum" sz="quarter" idx="12"/>
          </p:nvPr>
        </p:nvSpPr>
        <p:spPr/>
        <p:txBody>
          <a:bodyPr/>
          <a:lstStyle/>
          <a:p>
            <a:fld id="{8950D2CA-74CE-412C-8BFF-ACE862F5C46A}" type="slidenum">
              <a:rPr lang="it-IT" smtClean="0"/>
              <a:t>‹N›</a:t>
            </a:fld>
            <a:endParaRPr lang="it-IT"/>
          </a:p>
        </p:txBody>
      </p:sp>
    </p:spTree>
    <p:extLst>
      <p:ext uri="{BB962C8B-B14F-4D97-AF65-F5344CB8AC3E}">
        <p14:creationId xmlns:p14="http://schemas.microsoft.com/office/powerpoint/2010/main" val="292361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50000"/>
                <a:lumOff val="50000"/>
              </a:schemeClr>
            </a:gs>
            <a:gs pos="46000">
              <a:schemeClr val="tx1">
                <a:lumMod val="75000"/>
                <a:lumOff val="25000"/>
              </a:schemeClr>
            </a:gs>
            <a:gs pos="100000">
              <a:schemeClr val="tx1">
                <a:lumMod val="95000"/>
                <a:lumOff val="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D7E58666-0264-47A3-BFF9-28FB8C1343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761DCD51-BD97-4967-83E0-DAA39741AD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EB5BC7D-5E6A-4AF7-B4B7-4EDED08286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AE507E-D900-499C-8B09-C8DE567BE9EB}" type="datetimeFigureOut">
              <a:rPr lang="it-IT" smtClean="0"/>
              <a:t>22/10/2026</a:t>
            </a:fld>
            <a:endParaRPr lang="it-IT"/>
          </a:p>
        </p:txBody>
      </p:sp>
      <p:sp>
        <p:nvSpPr>
          <p:cNvPr id="5" name="Segnaposto piè di pagina 4">
            <a:extLst>
              <a:ext uri="{FF2B5EF4-FFF2-40B4-BE49-F238E27FC236}">
                <a16:creationId xmlns:a16="http://schemas.microsoft.com/office/drawing/2014/main" id="{53D592A6-C85D-4914-8023-4C39A9113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47B93969-CBF3-48CE-9C90-E7813B6E18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50D2CA-74CE-412C-8BFF-ACE862F5C46A}" type="slidenum">
              <a:rPr lang="it-IT" smtClean="0"/>
              <a:t>‹N›</a:t>
            </a:fld>
            <a:endParaRPr lang="it-IT"/>
          </a:p>
        </p:txBody>
      </p:sp>
    </p:spTree>
    <p:extLst>
      <p:ext uri="{BB962C8B-B14F-4D97-AF65-F5344CB8AC3E}">
        <p14:creationId xmlns:p14="http://schemas.microsoft.com/office/powerpoint/2010/main" val="11448545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tif"/></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gif"/><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0.png"/><Relationship Id="rId7"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lumOff val="50000"/>
              </a:schemeClr>
            </a:gs>
            <a:gs pos="46000">
              <a:schemeClr val="tx1">
                <a:lumMod val="75000"/>
                <a:lumOff val="25000"/>
              </a:schemeClr>
            </a:gs>
            <a:gs pos="100000">
              <a:schemeClr val="tx1">
                <a:lumMod val="95000"/>
                <a:lumOff val="5000"/>
              </a:schemeClr>
            </a:gs>
          </a:gsLst>
          <a:path path="rect">
            <a:fillToRect l="50000" t="50000" r="50000" b="50000"/>
          </a:path>
          <a:tileRect/>
        </a:gradFill>
        <a:effectLst/>
      </p:bgPr>
    </p:bg>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48DB1E96-3F9C-4199-B59C-C01255AC97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447337" cy="6858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Immagine 4">
            <a:extLst>
              <a:ext uri="{FF2B5EF4-FFF2-40B4-BE49-F238E27FC236}">
                <a16:creationId xmlns:a16="http://schemas.microsoft.com/office/drawing/2014/main" id="{F9A017F8-BE83-4B3D-871C-00EE76510D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32360" y="2032999"/>
            <a:ext cx="853126" cy="874748"/>
          </a:xfrm>
          <a:prstGeom prst="rect">
            <a:avLst/>
          </a:prstGeom>
        </p:spPr>
      </p:pic>
      <p:pic>
        <p:nvPicPr>
          <p:cNvPr id="6" name="Immagine 5">
            <a:extLst>
              <a:ext uri="{FF2B5EF4-FFF2-40B4-BE49-F238E27FC236}">
                <a16:creationId xmlns:a16="http://schemas.microsoft.com/office/drawing/2014/main" id="{3D7002A6-FE24-4F8B-B1AE-33B6A3E47BDC}"/>
              </a:ext>
            </a:extLst>
          </p:cNvPr>
          <p:cNvPicPr>
            <a:picLocks noChangeAspect="1"/>
          </p:cNvPicPr>
          <p:nvPr/>
        </p:nvPicPr>
        <p:blipFill rotWithShape="1">
          <a:blip r:embed="rId4">
            <a:extLst>
              <a:ext uri="{28A0092B-C50C-407E-A947-70E740481C1C}">
                <a14:useLocalDpi xmlns:a14="http://schemas.microsoft.com/office/drawing/2010/main" val="0"/>
              </a:ext>
            </a:extLst>
          </a:blip>
          <a:srcRect l="11484" t="14921" r="14313" b="15926"/>
          <a:stretch/>
        </p:blipFill>
        <p:spPr>
          <a:xfrm>
            <a:off x="10447337" y="3227755"/>
            <a:ext cx="1646893" cy="803841"/>
          </a:xfrm>
          <a:prstGeom prst="rect">
            <a:avLst/>
          </a:prstGeom>
        </p:spPr>
      </p:pic>
      <p:sp>
        <p:nvSpPr>
          <p:cNvPr id="2" name="Titolo 1">
            <a:extLst>
              <a:ext uri="{FF2B5EF4-FFF2-40B4-BE49-F238E27FC236}">
                <a16:creationId xmlns:a16="http://schemas.microsoft.com/office/drawing/2014/main" id="{99B0BF37-5D1D-4E17-AFFB-B49D54EAE9B5}"/>
              </a:ext>
            </a:extLst>
          </p:cNvPr>
          <p:cNvSpPr>
            <a:spLocks noGrp="1"/>
          </p:cNvSpPr>
          <p:nvPr>
            <p:ph type="title"/>
          </p:nvPr>
        </p:nvSpPr>
        <p:spPr>
          <a:xfrm>
            <a:off x="4189751" y="155149"/>
            <a:ext cx="6115180" cy="2432588"/>
          </a:xfrm>
          <a:noFill/>
        </p:spPr>
        <p:txBody>
          <a:bodyPr>
            <a:normAutofit fontScale="90000"/>
          </a:bodyPr>
          <a:lstStyle/>
          <a:p>
            <a:pPr algn="ctr"/>
            <a:r>
              <a:rPr lang="en-US" b="1" i="0" dirty="0">
                <a:solidFill>
                  <a:srgbClr val="FFFF00"/>
                </a:solidFill>
                <a:effectLst>
                  <a:outerShdw blurRad="50800" dist="101600" dir="16200000" sx="101000" sy="101000" rotWithShape="0">
                    <a:prstClr val="black">
                      <a:alpha val="69000"/>
                    </a:prstClr>
                  </a:outerShdw>
                </a:effectLst>
                <a:latin typeface="Liberation Sans"/>
              </a:rPr>
              <a:t>Disk populations and their evolution in various galactic environments</a:t>
            </a:r>
            <a:endParaRPr lang="it-IT" b="1" dirty="0">
              <a:solidFill>
                <a:srgbClr val="FFFF00"/>
              </a:solidFill>
              <a:effectLst>
                <a:outerShdw blurRad="50800" dist="101600" dir="16200000" sx="101000" sy="101000" rotWithShape="0">
                  <a:prstClr val="black">
                    <a:alpha val="69000"/>
                  </a:prstClr>
                </a:outerShdw>
              </a:effectLst>
            </a:endParaRPr>
          </a:p>
        </p:txBody>
      </p:sp>
      <p:sp>
        <p:nvSpPr>
          <p:cNvPr id="7" name="CasellaDiTesto 6">
            <a:extLst>
              <a:ext uri="{FF2B5EF4-FFF2-40B4-BE49-F238E27FC236}">
                <a16:creationId xmlns:a16="http://schemas.microsoft.com/office/drawing/2014/main" id="{6958592F-B35B-4456-B61F-967397F4BB9B}"/>
              </a:ext>
            </a:extLst>
          </p:cNvPr>
          <p:cNvSpPr txBox="1"/>
          <p:nvPr/>
        </p:nvSpPr>
        <p:spPr>
          <a:xfrm>
            <a:off x="10239592" y="4671613"/>
            <a:ext cx="2038662" cy="1938992"/>
          </a:xfrm>
          <a:prstGeom prst="rect">
            <a:avLst/>
          </a:prstGeom>
          <a:noFill/>
        </p:spPr>
        <p:txBody>
          <a:bodyPr wrap="square" rtlCol="0">
            <a:spAutoFit/>
          </a:bodyPr>
          <a:lstStyle/>
          <a:p>
            <a:pPr algn="ctr"/>
            <a:r>
              <a:rPr lang="it-IT" sz="2000" dirty="0">
                <a:solidFill>
                  <a:schemeClr val="bg1">
                    <a:lumMod val="95000"/>
                  </a:schemeClr>
                </a:solidFill>
                <a:effectLst>
                  <a:glow rad="228600">
                    <a:schemeClr val="accent2">
                      <a:satMod val="175000"/>
                      <a:alpha val="40000"/>
                    </a:schemeClr>
                  </a:glow>
                </a:effectLst>
                <a:latin typeface="Franklin Gothic Demi" panose="020B0703020102020204" pitchFamily="34" charset="0"/>
              </a:rPr>
              <a:t>Mario Giuseppe Guarcello</a:t>
            </a:r>
          </a:p>
          <a:p>
            <a:pPr algn="ctr"/>
            <a:r>
              <a:rPr lang="it-IT" sz="2000" dirty="0">
                <a:solidFill>
                  <a:schemeClr val="bg1">
                    <a:lumMod val="95000"/>
                  </a:schemeClr>
                </a:solidFill>
                <a:effectLst>
                  <a:glow rad="228600">
                    <a:schemeClr val="accent2">
                      <a:satMod val="175000"/>
                      <a:alpha val="40000"/>
                    </a:schemeClr>
                  </a:glow>
                </a:effectLst>
                <a:latin typeface="Franklin Gothic Demi" panose="020B0703020102020204" pitchFamily="34" charset="0"/>
              </a:rPr>
              <a:t>INAF </a:t>
            </a:r>
          </a:p>
          <a:p>
            <a:pPr algn="ctr"/>
            <a:r>
              <a:rPr lang="it-IT" sz="2000" dirty="0">
                <a:solidFill>
                  <a:schemeClr val="bg1">
                    <a:lumMod val="95000"/>
                  </a:schemeClr>
                </a:solidFill>
                <a:effectLst>
                  <a:glow rad="228600">
                    <a:schemeClr val="accent2">
                      <a:satMod val="175000"/>
                      <a:alpha val="40000"/>
                    </a:schemeClr>
                  </a:glow>
                </a:effectLst>
                <a:latin typeface="Franklin Gothic Demi" panose="020B0703020102020204" pitchFamily="34" charset="0"/>
              </a:rPr>
              <a:t> Osservatorio Astronomico di Palermo</a:t>
            </a:r>
          </a:p>
        </p:txBody>
      </p:sp>
      <p:sp>
        <p:nvSpPr>
          <p:cNvPr id="10" name="Titolo 1">
            <a:extLst>
              <a:ext uri="{FF2B5EF4-FFF2-40B4-BE49-F238E27FC236}">
                <a16:creationId xmlns:a16="http://schemas.microsoft.com/office/drawing/2014/main" id="{7F37FAC4-0874-4F7F-B890-8A76856858D7}"/>
              </a:ext>
            </a:extLst>
          </p:cNvPr>
          <p:cNvSpPr txBox="1">
            <a:spLocks/>
          </p:cNvSpPr>
          <p:nvPr/>
        </p:nvSpPr>
        <p:spPr>
          <a:xfrm>
            <a:off x="4665847" y="4671613"/>
            <a:ext cx="5203279" cy="1229136"/>
          </a:xfrm>
          <a:prstGeom prst="rect">
            <a:avLst/>
          </a:prstGeom>
          <a:no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FFFF00"/>
                </a:solidFill>
                <a:effectLst>
                  <a:outerShdw blurRad="50800" dist="101600" dir="16200000" sx="101000" sy="101000" rotWithShape="0">
                    <a:prstClr val="black">
                      <a:alpha val="69000"/>
                    </a:prstClr>
                  </a:outerShdw>
                </a:effectLst>
                <a:latin typeface="Liberation Sans"/>
              </a:rPr>
              <a:t>Low Metallicity</a:t>
            </a:r>
            <a:endParaRPr lang="it-IT" b="1" dirty="0">
              <a:solidFill>
                <a:srgbClr val="FFFF00"/>
              </a:solidFill>
              <a:effectLst>
                <a:outerShdw blurRad="50800" dist="101600" dir="16200000" sx="101000" sy="101000" rotWithShape="0">
                  <a:prstClr val="black">
                    <a:alpha val="69000"/>
                  </a:prstClr>
                </a:outerShdw>
              </a:effectLst>
            </a:endParaRPr>
          </a:p>
        </p:txBody>
      </p:sp>
    </p:spTree>
    <p:extLst>
      <p:ext uri="{BB962C8B-B14F-4D97-AF65-F5344CB8AC3E}">
        <p14:creationId xmlns:p14="http://schemas.microsoft.com/office/powerpoint/2010/main" val="3643313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8E719A68-2A34-4D02-9B2F-E418696E2E63}"/>
              </a:ext>
            </a:extLst>
          </p:cNvPr>
          <p:cNvSpPr txBox="1"/>
          <p:nvPr/>
        </p:nvSpPr>
        <p:spPr>
          <a:xfrm>
            <a:off x="29817" y="54520"/>
            <a:ext cx="5733877"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METALLICITY vs. COSMIC TIME</a:t>
            </a:r>
          </a:p>
        </p:txBody>
      </p:sp>
      <p:pic>
        <p:nvPicPr>
          <p:cNvPr id="4" name="Immagine 3">
            <a:extLst>
              <a:ext uri="{FF2B5EF4-FFF2-40B4-BE49-F238E27FC236}">
                <a16:creationId xmlns:a16="http://schemas.microsoft.com/office/drawing/2014/main" id="{AE4FB36A-E572-443D-A986-9E28EA556076}"/>
              </a:ext>
            </a:extLst>
          </p:cNvPr>
          <p:cNvPicPr>
            <a:picLocks noChangeAspect="1"/>
          </p:cNvPicPr>
          <p:nvPr/>
        </p:nvPicPr>
        <p:blipFill>
          <a:blip r:embed="rId2"/>
          <a:stretch>
            <a:fillRect/>
          </a:stretch>
        </p:blipFill>
        <p:spPr>
          <a:xfrm>
            <a:off x="715616" y="684916"/>
            <a:ext cx="4812771" cy="3821724"/>
          </a:xfrm>
          <a:prstGeom prst="rect">
            <a:avLst/>
          </a:prstGeom>
        </p:spPr>
      </p:pic>
      <p:sp>
        <p:nvSpPr>
          <p:cNvPr id="5" name="CasellaDiTesto 4">
            <a:extLst>
              <a:ext uri="{FF2B5EF4-FFF2-40B4-BE49-F238E27FC236}">
                <a16:creationId xmlns:a16="http://schemas.microsoft.com/office/drawing/2014/main" id="{F933247A-1F84-4D0A-BF9E-A0C0AB2598F8}"/>
              </a:ext>
            </a:extLst>
          </p:cNvPr>
          <p:cNvSpPr txBox="1"/>
          <p:nvPr/>
        </p:nvSpPr>
        <p:spPr>
          <a:xfrm>
            <a:off x="29818" y="4561030"/>
            <a:ext cx="5895122" cy="2246769"/>
          </a:xfrm>
          <a:prstGeom prst="rect">
            <a:avLst/>
          </a:prstGeom>
          <a:noFill/>
          <a:ln w="28575">
            <a:solidFill>
              <a:srgbClr val="FF0000"/>
            </a:solidFill>
          </a:ln>
        </p:spPr>
        <p:txBody>
          <a:bodyPr wrap="square" rtlCol="0">
            <a:spAutoFit/>
          </a:bodyPr>
          <a:lstStyle/>
          <a:p>
            <a:pPr algn="ctr"/>
            <a:r>
              <a:rPr lang="it-IT" sz="2000" i="1" dirty="0" err="1">
                <a:solidFill>
                  <a:schemeClr val="bg1"/>
                </a:solidFill>
                <a:latin typeface="Arial" panose="020B0604020202020204" pitchFamily="34" charset="0"/>
                <a:cs typeface="Arial" panose="020B0604020202020204" pitchFamily="34" charset="0"/>
              </a:rPr>
              <a:t>Mean</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metallicity</a:t>
            </a:r>
            <a:r>
              <a:rPr lang="it-IT" sz="2000" i="1" dirty="0">
                <a:solidFill>
                  <a:schemeClr val="bg1"/>
                </a:solidFill>
                <a:latin typeface="Arial" panose="020B0604020202020204" pitchFamily="34" charset="0"/>
                <a:cs typeface="Arial" panose="020B0604020202020204" pitchFamily="34" charset="0"/>
              </a:rPr>
              <a:t> vs. </a:t>
            </a:r>
            <a:r>
              <a:rPr lang="it-IT" sz="2000" i="1" dirty="0" err="1">
                <a:solidFill>
                  <a:schemeClr val="bg1"/>
                </a:solidFill>
                <a:latin typeface="Arial" panose="020B0604020202020204" pitchFamily="34" charset="0"/>
                <a:cs typeface="Arial" panose="020B0604020202020204" pitchFamily="34" charset="0"/>
              </a:rPr>
              <a:t>redshift</a:t>
            </a:r>
            <a:r>
              <a:rPr lang="it-IT" sz="2000" i="1" dirty="0">
                <a:solidFill>
                  <a:schemeClr val="bg1"/>
                </a:solidFill>
                <a:latin typeface="Arial" panose="020B0604020202020204" pitchFamily="34" charset="0"/>
                <a:cs typeface="Arial" panose="020B0604020202020204" pitchFamily="34" charset="0"/>
              </a:rPr>
              <a:t>. </a:t>
            </a:r>
            <a:br>
              <a:rPr lang="it-IT" sz="2000" i="1" dirty="0">
                <a:solidFill>
                  <a:schemeClr val="bg1"/>
                </a:solidFill>
                <a:latin typeface="Arial" panose="020B0604020202020204" pitchFamily="34" charset="0"/>
                <a:cs typeface="Arial" panose="020B0604020202020204" pitchFamily="34" charset="0"/>
              </a:rPr>
            </a:br>
            <a:r>
              <a:rPr lang="it-IT" sz="2000" i="1" dirty="0">
                <a:solidFill>
                  <a:schemeClr val="bg1"/>
                </a:solidFill>
                <a:latin typeface="Arial" panose="020B0604020202020204" pitchFamily="34" charset="0"/>
                <a:cs typeface="Arial" panose="020B0604020202020204" pitchFamily="34" charset="0"/>
              </a:rPr>
              <a:t>Solid line: model from Madau+2014</a:t>
            </a:r>
          </a:p>
          <a:p>
            <a:pPr algn="ctr"/>
            <a:r>
              <a:rPr lang="it-IT" sz="2000" i="1" dirty="0">
                <a:solidFill>
                  <a:schemeClr val="bg1"/>
                </a:solidFill>
                <a:latin typeface="Arial" panose="020B0604020202020204" pitchFamily="34" charset="0"/>
                <a:cs typeface="Arial" panose="020B0604020202020204" pitchFamily="34" charset="0"/>
              </a:rPr>
              <a:t>Green: </a:t>
            </a:r>
            <a:r>
              <a:rPr lang="it-IT" sz="2000" i="1" dirty="0" err="1">
                <a:solidFill>
                  <a:schemeClr val="bg1"/>
                </a:solidFill>
                <a:latin typeface="Arial" panose="020B0604020202020204" pitchFamily="34" charset="0"/>
                <a:cs typeface="Arial" panose="020B0604020202020204" pitchFamily="34" charset="0"/>
              </a:rPr>
              <a:t>galaxy</a:t>
            </a:r>
            <a:r>
              <a:rPr lang="it-IT" sz="2000" i="1" dirty="0">
                <a:solidFill>
                  <a:schemeClr val="bg1"/>
                </a:solidFill>
                <a:latin typeface="Arial" panose="020B0604020202020204" pitchFamily="34" charset="0"/>
                <a:cs typeface="Arial" panose="020B0604020202020204" pitchFamily="34" charset="0"/>
              </a:rPr>
              <a:t> clusters (Balestra+2007)</a:t>
            </a:r>
          </a:p>
          <a:p>
            <a:pPr algn="ctr"/>
            <a:r>
              <a:rPr lang="it-IT" sz="2000" i="1" dirty="0">
                <a:solidFill>
                  <a:schemeClr val="bg1"/>
                </a:solidFill>
                <a:latin typeface="Arial" panose="020B0604020202020204" pitchFamily="34" charset="0"/>
                <a:cs typeface="Arial" panose="020B0604020202020204" pitchFamily="34" charset="0"/>
              </a:rPr>
              <a:t>Red: from </a:t>
            </a:r>
            <a:r>
              <a:rPr lang="it-IT" sz="2000" i="1" dirty="0" err="1">
                <a:solidFill>
                  <a:schemeClr val="bg1"/>
                </a:solidFill>
                <a:latin typeface="Arial" panose="020B0604020202020204" pitchFamily="34" charset="0"/>
                <a:cs typeface="Arial" panose="020B0604020202020204" pitchFamily="34" charset="0"/>
              </a:rPr>
              <a:t>Ly</a:t>
            </a:r>
            <a:r>
              <a:rPr lang="it-IT" sz="2000" i="1" dirty="0">
                <a:solidFill>
                  <a:schemeClr val="bg1"/>
                </a:solidFill>
                <a:latin typeface="Arial" panose="020B0604020202020204" pitchFamily="34" charset="0"/>
                <a:cs typeface="Arial" panose="020B0604020202020204" pitchFamily="34" charset="0"/>
              </a:rPr>
              <a:t>α absorption (Rafelski+2012)</a:t>
            </a:r>
          </a:p>
          <a:p>
            <a:pPr algn="ctr"/>
            <a:r>
              <a:rPr lang="it-IT" sz="2000" i="1" dirty="0">
                <a:solidFill>
                  <a:schemeClr val="bg1"/>
                </a:solidFill>
                <a:latin typeface="Arial" panose="020B0604020202020204" pitchFamily="34" charset="0"/>
                <a:cs typeface="Arial" panose="020B0604020202020204" pitchFamily="34" charset="0"/>
              </a:rPr>
              <a:t>Orange and black: IGM </a:t>
            </a:r>
            <a:r>
              <a:rPr lang="it-IT" sz="2000" i="1" dirty="0" err="1">
                <a:solidFill>
                  <a:schemeClr val="bg1"/>
                </a:solidFill>
                <a:latin typeface="Arial" panose="020B0604020202020204" pitchFamily="34" charset="0"/>
                <a:cs typeface="Arial" panose="020B0604020202020204" pitchFamily="34" charset="0"/>
              </a:rPr>
              <a:t>metallicity</a:t>
            </a:r>
            <a:r>
              <a:rPr lang="it-IT" sz="2000" i="1" dirty="0">
                <a:solidFill>
                  <a:schemeClr val="bg1"/>
                </a:solidFill>
                <a:latin typeface="Arial" panose="020B0604020202020204" pitchFamily="34" charset="0"/>
                <a:cs typeface="Arial" panose="020B0604020202020204" pitchFamily="34" charset="0"/>
              </a:rPr>
              <a:t> (Aguirre+ 2008; Simcoe+2011)</a:t>
            </a:r>
          </a:p>
          <a:p>
            <a:pPr algn="ctr"/>
            <a:r>
              <a:rPr lang="it-IT" sz="2000" i="1" dirty="0" err="1">
                <a:solidFill>
                  <a:schemeClr val="bg1"/>
                </a:solidFill>
                <a:latin typeface="Arial" panose="020B0604020202020204" pitchFamily="34" charset="0"/>
                <a:cs typeface="Arial" panose="020B0604020202020204" pitchFamily="34" charset="0"/>
              </a:rPr>
              <a:t>Turquise</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local</a:t>
            </a:r>
            <a:r>
              <a:rPr lang="it-IT" sz="2000" i="1" dirty="0">
                <a:solidFill>
                  <a:schemeClr val="bg1"/>
                </a:solidFill>
                <a:latin typeface="Arial" panose="020B0604020202020204" pitchFamily="34" charset="0"/>
                <a:cs typeface="Arial" panose="020B0604020202020204" pitchFamily="34" charset="0"/>
              </a:rPr>
              <a:t> from SDSS (Gallazzi+2008)</a:t>
            </a:r>
          </a:p>
        </p:txBody>
      </p:sp>
      <p:pic>
        <p:nvPicPr>
          <p:cNvPr id="7" name="Immagine 6">
            <a:extLst>
              <a:ext uri="{FF2B5EF4-FFF2-40B4-BE49-F238E27FC236}">
                <a16:creationId xmlns:a16="http://schemas.microsoft.com/office/drawing/2014/main" id="{4E3CE6C1-4982-4523-B1B1-C393B571DF75}"/>
              </a:ext>
            </a:extLst>
          </p:cNvPr>
          <p:cNvPicPr>
            <a:picLocks noChangeAspect="1"/>
          </p:cNvPicPr>
          <p:nvPr/>
        </p:nvPicPr>
        <p:blipFill>
          <a:blip r:embed="rId3"/>
          <a:stretch>
            <a:fillRect/>
          </a:stretch>
        </p:blipFill>
        <p:spPr>
          <a:xfrm>
            <a:off x="7184570" y="693686"/>
            <a:ext cx="4886367" cy="3807358"/>
          </a:xfrm>
          <a:prstGeom prst="rect">
            <a:avLst/>
          </a:prstGeom>
        </p:spPr>
      </p:pic>
      <p:sp>
        <p:nvSpPr>
          <p:cNvPr id="8" name="CasellaDiTesto 7">
            <a:extLst>
              <a:ext uri="{FF2B5EF4-FFF2-40B4-BE49-F238E27FC236}">
                <a16:creationId xmlns:a16="http://schemas.microsoft.com/office/drawing/2014/main" id="{07445D9E-CEA6-4706-8EB5-C4BB34938BA9}"/>
              </a:ext>
            </a:extLst>
          </p:cNvPr>
          <p:cNvSpPr txBox="1"/>
          <p:nvPr/>
        </p:nvSpPr>
        <p:spPr>
          <a:xfrm>
            <a:off x="6267060" y="4561029"/>
            <a:ext cx="5895122" cy="1631216"/>
          </a:xfrm>
          <a:prstGeom prst="rect">
            <a:avLst/>
          </a:prstGeom>
          <a:noFill/>
          <a:ln w="28575">
            <a:solidFill>
              <a:srgbClr val="FF0000"/>
            </a:solidFill>
          </a:ln>
        </p:spPr>
        <p:txBody>
          <a:bodyPr wrap="square" rtlCol="0">
            <a:spAutoFit/>
          </a:bodyPr>
          <a:lstStyle/>
          <a:p>
            <a:pPr algn="ctr"/>
            <a:r>
              <a:rPr lang="it-IT" sz="2000" i="1" dirty="0">
                <a:solidFill>
                  <a:schemeClr val="bg1"/>
                </a:solidFill>
                <a:latin typeface="Arial" panose="020B0604020202020204" pitchFamily="34" charset="0"/>
                <a:cs typeface="Arial" panose="020B0604020202020204" pitchFamily="34" charset="0"/>
              </a:rPr>
              <a:t>SF history vs. </a:t>
            </a:r>
            <a:r>
              <a:rPr lang="it-IT" sz="2000" i="1" dirty="0" err="1">
                <a:solidFill>
                  <a:schemeClr val="bg1"/>
                </a:solidFill>
                <a:latin typeface="Arial" panose="020B0604020202020204" pitchFamily="34" charset="0"/>
                <a:cs typeface="Arial" panose="020B0604020202020204" pitchFamily="34" charset="0"/>
              </a:rPr>
              <a:t>redshift</a:t>
            </a:r>
            <a:r>
              <a:rPr lang="it-IT" sz="2000" i="1" dirty="0">
                <a:solidFill>
                  <a:schemeClr val="bg1"/>
                </a:solidFill>
                <a:latin typeface="Arial" panose="020B0604020202020204" pitchFamily="34" charset="0"/>
                <a:cs typeface="Arial" panose="020B0604020202020204" pitchFamily="34" charset="0"/>
              </a:rPr>
              <a:t>. </a:t>
            </a:r>
            <a:br>
              <a:rPr lang="it-IT" sz="2000" i="1" dirty="0">
                <a:solidFill>
                  <a:schemeClr val="bg1"/>
                </a:solidFill>
                <a:latin typeface="Arial" panose="020B0604020202020204" pitchFamily="34" charset="0"/>
                <a:cs typeface="Arial" panose="020B0604020202020204" pitchFamily="34" charset="0"/>
              </a:rPr>
            </a:br>
            <a:r>
              <a:rPr lang="it-IT" sz="2000" i="1" dirty="0">
                <a:solidFill>
                  <a:schemeClr val="bg1"/>
                </a:solidFill>
                <a:latin typeface="Arial" panose="020B0604020202020204" pitchFamily="34" charset="0"/>
                <a:cs typeface="Arial" panose="020B0604020202020204" pitchFamily="34" charset="0"/>
              </a:rPr>
              <a:t>Solid line: model from Madau+2014</a:t>
            </a:r>
          </a:p>
          <a:p>
            <a:pPr algn="ctr"/>
            <a:r>
              <a:rPr lang="it-IT" sz="2000" i="1" dirty="0">
                <a:solidFill>
                  <a:schemeClr val="bg1"/>
                </a:solidFill>
                <a:latin typeface="Arial" panose="020B0604020202020204" pitchFamily="34" charset="0"/>
                <a:cs typeface="Arial" panose="020B0604020202020204" pitchFamily="34" charset="0"/>
              </a:rPr>
              <a:t>Red: BH </a:t>
            </a:r>
            <a:r>
              <a:rPr lang="it-IT" sz="2000" i="1" dirty="0" err="1">
                <a:solidFill>
                  <a:schemeClr val="bg1"/>
                </a:solidFill>
                <a:latin typeface="Arial" panose="020B0604020202020204" pitchFamily="34" charset="0"/>
                <a:cs typeface="Arial" panose="020B0604020202020204" pitchFamily="34" charset="0"/>
              </a:rPr>
              <a:t>accretion</a:t>
            </a:r>
            <a:r>
              <a:rPr lang="it-IT" sz="2000" i="1" dirty="0">
                <a:solidFill>
                  <a:schemeClr val="bg1"/>
                </a:solidFill>
                <a:latin typeface="Arial" panose="020B0604020202020204" pitchFamily="34" charset="0"/>
                <a:cs typeface="Arial" panose="020B0604020202020204" pitchFamily="34" charset="0"/>
              </a:rPr>
              <a:t> history (Shankar+ 2009)</a:t>
            </a:r>
          </a:p>
          <a:p>
            <a:pPr algn="ctr"/>
            <a:r>
              <a:rPr lang="it-IT" sz="2000" i="1" dirty="0">
                <a:solidFill>
                  <a:schemeClr val="bg1"/>
                </a:solidFill>
                <a:latin typeface="Arial" panose="020B0604020202020204" pitchFamily="34" charset="0"/>
                <a:cs typeface="Arial" panose="020B0604020202020204" pitchFamily="34" charset="0"/>
              </a:rPr>
              <a:t>Green: SF history from </a:t>
            </a:r>
            <a:r>
              <a:rPr lang="it-IT" sz="2000" i="1" dirty="0" err="1">
                <a:solidFill>
                  <a:schemeClr val="bg1"/>
                </a:solidFill>
                <a:latin typeface="Arial" panose="020B0604020202020204" pitchFamily="34" charset="0"/>
                <a:cs typeface="Arial" panose="020B0604020202020204" pitchFamily="34" charset="0"/>
              </a:rPr>
              <a:t>Aird</a:t>
            </a:r>
            <a:r>
              <a:rPr lang="it-IT" sz="2000" i="1" dirty="0">
                <a:solidFill>
                  <a:schemeClr val="bg1"/>
                </a:solidFill>
                <a:latin typeface="Arial" panose="020B0604020202020204" pitchFamily="34" charset="0"/>
                <a:cs typeface="Arial" panose="020B0604020202020204" pitchFamily="34" charset="0"/>
              </a:rPr>
              <a:t>+ 2010</a:t>
            </a:r>
          </a:p>
          <a:p>
            <a:pPr algn="ctr"/>
            <a:r>
              <a:rPr lang="it-IT" sz="2000" i="1" dirty="0">
                <a:solidFill>
                  <a:schemeClr val="bg1"/>
                </a:solidFill>
                <a:latin typeface="Arial" panose="020B0604020202020204" pitchFamily="34" charset="0"/>
                <a:cs typeface="Arial" panose="020B0604020202020204" pitchFamily="34" charset="0"/>
              </a:rPr>
              <a:t>Blue: SF history from Delvecchio+ 2014</a:t>
            </a:r>
          </a:p>
        </p:txBody>
      </p:sp>
    </p:spTree>
    <p:extLst>
      <p:ext uri="{BB962C8B-B14F-4D97-AF65-F5344CB8AC3E}">
        <p14:creationId xmlns:p14="http://schemas.microsoft.com/office/powerpoint/2010/main" val="1595377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BBA54EFB-35D7-44B2-B23B-2E84E356384C}"/>
              </a:ext>
            </a:extLst>
          </p:cNvPr>
          <p:cNvSpPr txBox="1"/>
          <p:nvPr/>
        </p:nvSpPr>
        <p:spPr>
          <a:xfrm>
            <a:off x="29817" y="54520"/>
            <a:ext cx="11568936"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PREDICTIONS AT LOW METALLICITY: ACCRETION AND LIFETIME</a:t>
            </a:r>
          </a:p>
        </p:txBody>
      </p:sp>
      <p:sp>
        <p:nvSpPr>
          <p:cNvPr id="3" name="Rettangolo con angoli arrotondati 2">
            <a:extLst>
              <a:ext uri="{FF2B5EF4-FFF2-40B4-BE49-F238E27FC236}">
                <a16:creationId xmlns:a16="http://schemas.microsoft.com/office/drawing/2014/main" id="{2FBCD506-9582-4F87-9409-4A4727847C40}"/>
              </a:ext>
            </a:extLst>
          </p:cNvPr>
          <p:cNvSpPr/>
          <p:nvPr/>
        </p:nvSpPr>
        <p:spPr>
          <a:xfrm>
            <a:off x="5719665" y="768901"/>
            <a:ext cx="6307494" cy="1148178"/>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err="1">
                <a:solidFill>
                  <a:schemeClr val="tx1"/>
                </a:solidFill>
                <a:latin typeface="Arial" panose="020B0604020202020204" pitchFamily="34" charset="0"/>
                <a:sym typeface="Wingdings" panose="05000000000000000000" pitchFamily="2" charset="2"/>
              </a:rPr>
              <a:t>higher</a:t>
            </a:r>
            <a:r>
              <a:rPr lang="it-IT" sz="2400" dirty="0">
                <a:solidFill>
                  <a:schemeClr val="tx1"/>
                </a:solidFill>
                <a:latin typeface="Arial" panose="020B0604020202020204" pitchFamily="34" charset="0"/>
                <a:sym typeface="Wingdings" panose="05000000000000000000" pitchFamily="2" charset="2"/>
              </a:rPr>
              <a:t> </a:t>
            </a:r>
            <a:r>
              <a:rPr lang="it-IT" sz="2400" dirty="0" err="1">
                <a:solidFill>
                  <a:schemeClr val="tx1"/>
                </a:solidFill>
                <a:latin typeface="Arial" panose="020B0604020202020204" pitchFamily="34" charset="0"/>
                <a:sym typeface="Wingdings" panose="05000000000000000000" pitchFamily="2" charset="2"/>
              </a:rPr>
              <a:t>ionization</a:t>
            </a:r>
            <a:r>
              <a:rPr lang="it-IT" sz="2400" dirty="0">
                <a:solidFill>
                  <a:schemeClr val="tx1"/>
                </a:solidFill>
                <a:latin typeface="Arial" panose="020B0604020202020204" pitchFamily="34" charset="0"/>
                <a:sym typeface="Wingdings" panose="05000000000000000000" pitchFamily="2" charset="2"/>
              </a:rPr>
              <a:t> </a:t>
            </a:r>
            <a:r>
              <a:rPr lang="it-IT" sz="2400" dirty="0" err="1">
                <a:solidFill>
                  <a:schemeClr val="tx1"/>
                </a:solidFill>
                <a:latin typeface="Arial" panose="020B0604020202020204" pitchFamily="34" charset="0"/>
                <a:sym typeface="Wingdings" panose="05000000000000000000" pitchFamily="2" charset="2"/>
              </a:rPr>
              <a:t>fraction</a:t>
            </a:r>
            <a:r>
              <a:rPr lang="it-IT" sz="2400" dirty="0">
                <a:solidFill>
                  <a:schemeClr val="tx1"/>
                </a:solidFill>
                <a:latin typeface="Arial" panose="020B0604020202020204" pitchFamily="34" charset="0"/>
                <a:sym typeface="Wingdings" panose="05000000000000000000" pitchFamily="2" charset="2"/>
              </a:rPr>
              <a:t>  </a:t>
            </a:r>
            <a:r>
              <a:rPr lang="it-IT" sz="2400" dirty="0" err="1">
                <a:solidFill>
                  <a:schemeClr val="tx1"/>
                </a:solidFill>
                <a:latin typeface="Arial" panose="020B0604020202020204" pitchFamily="34" charset="0"/>
                <a:sym typeface="Wingdings" panose="05000000000000000000" pitchFamily="2" charset="2"/>
              </a:rPr>
              <a:t>larger</a:t>
            </a:r>
            <a:r>
              <a:rPr lang="it-IT" sz="2400" dirty="0">
                <a:solidFill>
                  <a:schemeClr val="tx1"/>
                </a:solidFill>
                <a:latin typeface="Arial" panose="020B0604020202020204" pitchFamily="34" charset="0"/>
                <a:sym typeface="Wingdings" panose="05000000000000000000" pitchFamily="2" charset="2"/>
              </a:rPr>
              <a:t> </a:t>
            </a:r>
            <a:r>
              <a:rPr lang="it-IT" sz="2400" dirty="0" err="1">
                <a:solidFill>
                  <a:schemeClr val="tx1"/>
                </a:solidFill>
                <a:latin typeface="Arial" panose="020B0604020202020204" pitchFamily="34" charset="0"/>
                <a:sym typeface="Wingdings" panose="05000000000000000000" pitchFamily="2" charset="2"/>
              </a:rPr>
              <a:t>accretion</a:t>
            </a:r>
            <a:r>
              <a:rPr lang="it-IT" sz="2400" dirty="0">
                <a:solidFill>
                  <a:schemeClr val="tx1"/>
                </a:solidFill>
                <a:latin typeface="Arial" panose="020B0604020202020204" pitchFamily="34" charset="0"/>
                <a:sym typeface="Wingdings" panose="05000000000000000000" pitchFamily="2" charset="2"/>
              </a:rPr>
              <a:t> rate and </a:t>
            </a:r>
            <a:r>
              <a:rPr lang="it-IT" sz="2400" dirty="0" err="1">
                <a:solidFill>
                  <a:schemeClr val="tx1"/>
                </a:solidFill>
                <a:latin typeface="Arial" panose="020B0604020202020204" pitchFamily="34" charset="0"/>
                <a:sym typeface="Wingdings" panose="05000000000000000000" pitchFamily="2" charset="2"/>
              </a:rPr>
              <a:t>photoevaporation</a:t>
            </a:r>
            <a:r>
              <a:rPr lang="it-IT" sz="2400" dirty="0">
                <a:solidFill>
                  <a:schemeClr val="tx1"/>
                </a:solidFill>
                <a:latin typeface="Arial" panose="020B0604020202020204" pitchFamily="34" charset="0"/>
                <a:sym typeface="Wingdings" panose="05000000000000000000" pitchFamily="2" charset="2"/>
              </a:rPr>
              <a:t> (</a:t>
            </a:r>
            <a:r>
              <a:rPr lang="it-IT" sz="2400" i="1" dirty="0">
                <a:solidFill>
                  <a:schemeClr val="tx1"/>
                </a:solidFill>
                <a:latin typeface="Arial" panose="020B0604020202020204" pitchFamily="34" charset="0"/>
                <a:sym typeface="Wingdings" panose="05000000000000000000" pitchFamily="2" charset="2"/>
              </a:rPr>
              <a:t>Hosokawa &amp; </a:t>
            </a:r>
            <a:r>
              <a:rPr lang="it-IT" sz="2400" i="1" dirty="0" err="1">
                <a:solidFill>
                  <a:schemeClr val="tx1"/>
                </a:solidFill>
                <a:latin typeface="Arial" panose="020B0604020202020204" pitchFamily="34" charset="0"/>
                <a:sym typeface="Wingdings" panose="05000000000000000000" pitchFamily="2" charset="2"/>
              </a:rPr>
              <a:t>Omukai</a:t>
            </a:r>
            <a:r>
              <a:rPr lang="it-IT" sz="2400" i="1" dirty="0">
                <a:solidFill>
                  <a:schemeClr val="tx1"/>
                </a:solidFill>
                <a:latin typeface="Arial" panose="020B0604020202020204" pitchFamily="34" charset="0"/>
                <a:sym typeface="Wingdings" panose="05000000000000000000" pitchFamily="2" charset="2"/>
              </a:rPr>
              <a:t> 2009</a:t>
            </a:r>
            <a:r>
              <a:rPr lang="it-IT" sz="2400" dirty="0">
                <a:solidFill>
                  <a:schemeClr val="tx1"/>
                </a:solidFill>
                <a:latin typeface="Arial" panose="020B0604020202020204" pitchFamily="34" charset="0"/>
                <a:sym typeface="Wingdings" panose="05000000000000000000" pitchFamily="2" charset="2"/>
              </a:rPr>
              <a:t>, </a:t>
            </a:r>
            <a:r>
              <a:rPr lang="it-IT" sz="2400" i="1" dirty="0">
                <a:solidFill>
                  <a:schemeClr val="tx1"/>
                </a:solidFill>
                <a:latin typeface="Arial" panose="020B0604020202020204" pitchFamily="34" charset="0"/>
                <a:sym typeface="Wingdings" panose="05000000000000000000" pitchFamily="2" charset="2"/>
              </a:rPr>
              <a:t>Ercolano &amp; Clarke 2010</a:t>
            </a:r>
            <a:r>
              <a:rPr lang="it-IT" sz="2400" dirty="0">
                <a:solidFill>
                  <a:schemeClr val="tx1"/>
                </a:solidFill>
                <a:latin typeface="Arial" panose="020B0604020202020204" pitchFamily="34" charset="0"/>
                <a:sym typeface="Wingdings" panose="05000000000000000000" pitchFamily="2" charset="2"/>
              </a:rPr>
              <a:t>)</a:t>
            </a:r>
            <a:endParaRPr lang="en-GB" sz="2400" dirty="0">
              <a:solidFill>
                <a:schemeClr val="tx1"/>
              </a:solidFill>
              <a:latin typeface="Arial" panose="020B0604020202020204" pitchFamily="34" charset="0"/>
            </a:endParaRPr>
          </a:p>
        </p:txBody>
      </p:sp>
      <p:pic>
        <p:nvPicPr>
          <p:cNvPr id="4" name="New picture">
            <a:extLst>
              <a:ext uri="{FF2B5EF4-FFF2-40B4-BE49-F238E27FC236}">
                <a16:creationId xmlns:a16="http://schemas.microsoft.com/office/drawing/2014/main" id="{E688620D-0EF3-41D0-8C95-9190D123D966}"/>
              </a:ext>
            </a:extLst>
          </p:cNvPr>
          <p:cNvPicPr/>
          <p:nvPr/>
        </p:nvPicPr>
        <p:blipFill>
          <a:blip r:embed="rId2"/>
          <a:stretch>
            <a:fillRect/>
          </a:stretch>
        </p:blipFill>
        <p:spPr>
          <a:xfrm>
            <a:off x="44085" y="3339338"/>
            <a:ext cx="5806751" cy="1939925"/>
          </a:xfrm>
          <a:prstGeom prst="rect">
            <a:avLst/>
          </a:prstGeom>
        </p:spPr>
      </p:pic>
      <p:pic>
        <p:nvPicPr>
          <p:cNvPr id="5" name="New picture">
            <a:extLst>
              <a:ext uri="{FF2B5EF4-FFF2-40B4-BE49-F238E27FC236}">
                <a16:creationId xmlns:a16="http://schemas.microsoft.com/office/drawing/2014/main" id="{80D15B9E-D38E-4463-94CA-0ECA9A8B41AB}"/>
              </a:ext>
            </a:extLst>
          </p:cNvPr>
          <p:cNvPicPr/>
          <p:nvPr/>
        </p:nvPicPr>
        <p:blipFill>
          <a:blip r:embed="rId3"/>
          <a:stretch>
            <a:fillRect/>
          </a:stretch>
        </p:blipFill>
        <p:spPr>
          <a:xfrm>
            <a:off x="6096002" y="3339338"/>
            <a:ext cx="5943600" cy="1939925"/>
          </a:xfrm>
          <a:prstGeom prst="rect">
            <a:avLst/>
          </a:prstGeom>
        </p:spPr>
      </p:pic>
      <p:sp>
        <p:nvSpPr>
          <p:cNvPr id="6" name="CasellaDiTesto 5">
            <a:extLst>
              <a:ext uri="{FF2B5EF4-FFF2-40B4-BE49-F238E27FC236}">
                <a16:creationId xmlns:a16="http://schemas.microsoft.com/office/drawing/2014/main" id="{AAD1ECAF-00C6-4466-AE9F-53A05E58394B}"/>
              </a:ext>
            </a:extLst>
          </p:cNvPr>
          <p:cNvSpPr txBox="1"/>
          <p:nvPr/>
        </p:nvSpPr>
        <p:spPr>
          <a:xfrm>
            <a:off x="44085" y="5408869"/>
            <a:ext cx="5806751" cy="1323439"/>
          </a:xfrm>
          <a:prstGeom prst="rect">
            <a:avLst/>
          </a:prstGeom>
          <a:noFill/>
          <a:ln w="28575">
            <a:solidFill>
              <a:srgbClr val="FF0000"/>
            </a:solidFill>
          </a:ln>
        </p:spPr>
        <p:txBody>
          <a:bodyPr wrap="square" rtlCol="0">
            <a:spAutoFit/>
          </a:bodyPr>
          <a:lstStyle/>
          <a:p>
            <a:pPr algn="ctr"/>
            <a:r>
              <a:rPr lang="it-IT" sz="2000" i="1" dirty="0">
                <a:solidFill>
                  <a:schemeClr val="bg1"/>
                </a:solidFill>
                <a:latin typeface="Arial" panose="020B0604020202020204" pitchFamily="34" charset="0"/>
                <a:cs typeface="Arial" panose="020B0604020202020204" pitchFamily="34" charset="0"/>
              </a:rPr>
              <a:t>Mass </a:t>
            </a:r>
            <a:r>
              <a:rPr lang="it-IT" sz="2000" i="1" dirty="0" err="1">
                <a:solidFill>
                  <a:schemeClr val="bg1"/>
                </a:solidFill>
                <a:latin typeface="Arial" panose="020B0604020202020204" pitchFamily="34" charset="0"/>
                <a:cs typeface="Arial" panose="020B0604020202020204" pitchFamily="34" charset="0"/>
              </a:rPr>
              <a:t>loss</a:t>
            </a:r>
            <a:r>
              <a:rPr lang="it-IT" sz="2000" i="1" dirty="0">
                <a:solidFill>
                  <a:schemeClr val="bg1"/>
                </a:solidFill>
                <a:latin typeface="Arial" panose="020B0604020202020204" pitchFamily="34" charset="0"/>
                <a:cs typeface="Arial" panose="020B0604020202020204" pitchFamily="34" charset="0"/>
              </a:rPr>
              <a:t> rate and disc </a:t>
            </a:r>
            <a:r>
              <a:rPr lang="it-IT" sz="2000" i="1" dirty="0" err="1">
                <a:solidFill>
                  <a:schemeClr val="bg1"/>
                </a:solidFill>
                <a:latin typeface="Arial" panose="020B0604020202020204" pitchFamily="34" charset="0"/>
                <a:cs typeface="Arial" panose="020B0604020202020204" pitchFamily="34" charset="0"/>
              </a:rPr>
              <a:t>lifetime</a:t>
            </a:r>
            <a:r>
              <a:rPr lang="it-IT" sz="2000" i="1" dirty="0">
                <a:solidFill>
                  <a:schemeClr val="bg1"/>
                </a:solidFill>
                <a:latin typeface="Arial" panose="020B0604020202020204" pitchFamily="34" charset="0"/>
                <a:cs typeface="Arial" panose="020B0604020202020204" pitchFamily="34" charset="0"/>
              </a:rPr>
              <a:t> vs. </a:t>
            </a:r>
            <a:r>
              <a:rPr lang="it-IT" sz="2000" i="1" dirty="0" err="1">
                <a:solidFill>
                  <a:schemeClr val="bg1"/>
                </a:solidFill>
                <a:latin typeface="Arial" panose="020B0604020202020204" pitchFamily="34" charset="0"/>
                <a:cs typeface="Arial" panose="020B0604020202020204" pitchFamily="34" charset="0"/>
              </a:rPr>
              <a:t>metallicity</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Mainly</a:t>
            </a:r>
            <a:r>
              <a:rPr lang="it-IT" sz="2000" i="1" dirty="0">
                <a:solidFill>
                  <a:schemeClr val="bg1"/>
                </a:solidFill>
                <a:latin typeface="Arial" panose="020B0604020202020204" pitchFamily="34" charset="0"/>
                <a:cs typeface="Arial" panose="020B0604020202020204" pitchFamily="34" charset="0"/>
              </a:rPr>
              <a:t> disc </a:t>
            </a:r>
            <a:r>
              <a:rPr lang="it-IT" sz="2000" i="1" dirty="0" err="1">
                <a:solidFill>
                  <a:schemeClr val="bg1"/>
                </a:solidFill>
                <a:latin typeface="Arial" panose="020B0604020202020204" pitchFamily="34" charset="0"/>
                <a:cs typeface="Arial" panose="020B0604020202020204" pitchFamily="34" charset="0"/>
              </a:rPr>
              <a:t>dispersal</a:t>
            </a:r>
            <a:r>
              <a:rPr lang="it-IT" sz="2000" i="1" dirty="0">
                <a:solidFill>
                  <a:schemeClr val="bg1"/>
                </a:solidFill>
                <a:latin typeface="Arial" panose="020B0604020202020204" pitchFamily="34" charset="0"/>
                <a:cs typeface="Arial" panose="020B0604020202020204" pitchFamily="34" charset="0"/>
              </a:rPr>
              <a:t> drivers: </a:t>
            </a:r>
            <a:r>
              <a:rPr lang="it-IT" sz="2000" i="1" dirty="0" err="1">
                <a:solidFill>
                  <a:schemeClr val="bg1"/>
                </a:solidFill>
                <a:latin typeface="Arial" panose="020B0604020202020204" pitchFamily="34" charset="0"/>
                <a:cs typeface="Arial" panose="020B0604020202020204" pitchFamily="34" charset="0"/>
              </a:rPr>
              <a:t>internal</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photoevaporation</a:t>
            </a:r>
            <a:r>
              <a:rPr lang="it-IT" sz="2000" i="1" dirty="0">
                <a:solidFill>
                  <a:schemeClr val="bg1"/>
                </a:solidFill>
                <a:latin typeface="Arial" panose="020B0604020202020204" pitchFamily="34" charset="0"/>
                <a:cs typeface="Arial" panose="020B0604020202020204" pitchFamily="34" charset="0"/>
              </a:rPr>
              <a:t> and </a:t>
            </a:r>
            <a:r>
              <a:rPr lang="it-IT" sz="2000" i="1" dirty="0" err="1">
                <a:solidFill>
                  <a:schemeClr val="bg1"/>
                </a:solidFill>
                <a:latin typeface="Arial" panose="020B0604020202020204" pitchFamily="34" charset="0"/>
                <a:cs typeface="Arial" panose="020B0604020202020204" pitchFamily="34" charset="0"/>
              </a:rPr>
              <a:t>planet</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formation</a:t>
            </a:r>
            <a:r>
              <a:rPr lang="it-IT" sz="2000" i="1" dirty="0">
                <a:solidFill>
                  <a:schemeClr val="bg1"/>
                </a:solidFill>
                <a:latin typeface="Arial" panose="020B0604020202020204" pitchFamily="34" charset="0"/>
                <a:cs typeface="Arial" panose="020B0604020202020204" pitchFamily="34" charset="0"/>
              </a:rPr>
              <a:t> </a:t>
            </a:r>
          </a:p>
          <a:p>
            <a:pPr algn="ctr"/>
            <a:r>
              <a:rPr lang="it-IT" sz="2000" i="1" dirty="0">
                <a:solidFill>
                  <a:schemeClr val="bg1"/>
                </a:solidFill>
                <a:latin typeface="Arial" panose="020B0604020202020204" pitchFamily="34" charset="0"/>
                <a:cs typeface="Arial" panose="020B0604020202020204" pitchFamily="34" charset="0"/>
              </a:rPr>
              <a:t>(Ercolano &amp; Clarke 2010)</a:t>
            </a:r>
          </a:p>
        </p:txBody>
      </p:sp>
      <p:sp>
        <p:nvSpPr>
          <p:cNvPr id="7" name="CasellaDiTesto 6">
            <a:extLst>
              <a:ext uri="{FF2B5EF4-FFF2-40B4-BE49-F238E27FC236}">
                <a16:creationId xmlns:a16="http://schemas.microsoft.com/office/drawing/2014/main" id="{1C1E47EF-C0E5-44EB-89FE-606F012932F9}"/>
              </a:ext>
            </a:extLst>
          </p:cNvPr>
          <p:cNvSpPr txBox="1"/>
          <p:nvPr/>
        </p:nvSpPr>
        <p:spPr>
          <a:xfrm>
            <a:off x="6096000" y="5408869"/>
            <a:ext cx="5943600" cy="1015663"/>
          </a:xfrm>
          <a:prstGeom prst="rect">
            <a:avLst/>
          </a:prstGeom>
          <a:noFill/>
          <a:ln w="28575">
            <a:solidFill>
              <a:srgbClr val="FF0000"/>
            </a:solidFill>
          </a:ln>
        </p:spPr>
        <p:txBody>
          <a:bodyPr wrap="square" rtlCol="0">
            <a:spAutoFit/>
          </a:bodyPr>
          <a:lstStyle/>
          <a:p>
            <a:pPr algn="ctr"/>
            <a:r>
              <a:rPr lang="it-IT" sz="2000" i="1" dirty="0">
                <a:solidFill>
                  <a:schemeClr val="bg1"/>
                </a:solidFill>
                <a:latin typeface="Arial" panose="020B0604020202020204" pitchFamily="34" charset="0"/>
                <a:cs typeface="Arial" panose="020B0604020202020204" pitchFamily="34" charset="0"/>
              </a:rPr>
              <a:t>Gas temperature </a:t>
            </a:r>
            <a:r>
              <a:rPr lang="it-IT" sz="2000" i="1" dirty="0" err="1">
                <a:solidFill>
                  <a:schemeClr val="bg1"/>
                </a:solidFill>
                <a:latin typeface="Arial" panose="020B0604020202020204" pitchFamily="34" charset="0"/>
                <a:cs typeface="Arial" panose="020B0604020202020204" pitchFamily="34" charset="0"/>
              </a:rPr>
              <a:t>at</a:t>
            </a:r>
            <a:r>
              <a:rPr lang="it-IT" sz="2000" i="1" dirty="0">
                <a:solidFill>
                  <a:schemeClr val="bg1"/>
                </a:solidFill>
                <a:latin typeface="Arial" panose="020B0604020202020204" pitchFamily="34" charset="0"/>
                <a:cs typeface="Arial" panose="020B0604020202020204" pitchFamily="34" charset="0"/>
              </a:rPr>
              <a:t> 5 (</a:t>
            </a:r>
            <a:r>
              <a:rPr lang="it-IT" sz="2000" i="1" dirty="0" err="1">
                <a:solidFill>
                  <a:schemeClr val="bg1"/>
                </a:solidFill>
                <a:latin typeface="Arial" panose="020B0604020202020204" pitchFamily="34" charset="0"/>
                <a:cs typeface="Arial" panose="020B0604020202020204" pitchFamily="34" charset="0"/>
              </a:rPr>
              <a:t>left</a:t>
            </a:r>
            <a:r>
              <a:rPr lang="it-IT" sz="2000" i="1" dirty="0">
                <a:solidFill>
                  <a:schemeClr val="bg1"/>
                </a:solidFill>
                <a:latin typeface="Arial" panose="020B0604020202020204" pitchFamily="34" charset="0"/>
                <a:cs typeface="Arial" panose="020B0604020202020204" pitchFamily="34" charset="0"/>
              </a:rPr>
              <a:t>) and 20 (</a:t>
            </a:r>
            <a:r>
              <a:rPr lang="it-IT" sz="2000" i="1" dirty="0" err="1">
                <a:solidFill>
                  <a:schemeClr val="bg1"/>
                </a:solidFill>
                <a:latin typeface="Arial" panose="020B0604020202020204" pitchFamily="34" charset="0"/>
                <a:cs typeface="Arial" panose="020B0604020202020204" pitchFamily="34" charset="0"/>
              </a:rPr>
              <a:t>right</a:t>
            </a:r>
            <a:r>
              <a:rPr lang="it-IT" sz="2000" i="1" dirty="0">
                <a:solidFill>
                  <a:schemeClr val="bg1"/>
                </a:solidFill>
                <a:latin typeface="Arial" panose="020B0604020202020204" pitchFamily="34" charset="0"/>
                <a:cs typeface="Arial" panose="020B0604020202020204" pitchFamily="34" charset="0"/>
              </a:rPr>
              <a:t> ) AU </a:t>
            </a:r>
            <a:r>
              <a:rPr lang="it-IT" sz="2000" i="1" dirty="0" err="1">
                <a:solidFill>
                  <a:schemeClr val="bg1"/>
                </a:solidFill>
                <a:latin typeface="Arial" panose="020B0604020202020204" pitchFamily="34" charset="0"/>
                <a:cs typeface="Arial" panose="020B0604020202020204" pitchFamily="34" charset="0"/>
              </a:rPr>
              <a:t>at</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different</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metallicities</a:t>
            </a:r>
            <a:endParaRPr lang="it-IT" sz="2000" i="1" dirty="0">
              <a:solidFill>
                <a:schemeClr val="bg1"/>
              </a:solidFill>
              <a:latin typeface="Arial" panose="020B0604020202020204" pitchFamily="34" charset="0"/>
              <a:cs typeface="Arial" panose="020B0604020202020204" pitchFamily="34" charset="0"/>
            </a:endParaRPr>
          </a:p>
          <a:p>
            <a:pPr algn="ctr"/>
            <a:r>
              <a:rPr lang="it-IT" sz="2000" i="1" dirty="0">
                <a:solidFill>
                  <a:schemeClr val="bg1"/>
                </a:solidFill>
                <a:latin typeface="Arial" panose="020B0604020202020204" pitchFamily="34" charset="0"/>
                <a:cs typeface="Arial" panose="020B0604020202020204" pitchFamily="34" charset="0"/>
              </a:rPr>
              <a:t>(Ercolano &amp; Clarke 2010)</a:t>
            </a:r>
          </a:p>
        </p:txBody>
      </p:sp>
      <p:sp>
        <p:nvSpPr>
          <p:cNvPr id="8" name="Rettangolo con angoli arrotondati 7">
            <a:extLst>
              <a:ext uri="{FF2B5EF4-FFF2-40B4-BE49-F238E27FC236}">
                <a16:creationId xmlns:a16="http://schemas.microsoft.com/office/drawing/2014/main" id="{352AD977-66FF-4B2F-A03A-055C41AFDAD5}"/>
              </a:ext>
            </a:extLst>
          </p:cNvPr>
          <p:cNvSpPr/>
          <p:nvPr/>
        </p:nvSpPr>
        <p:spPr>
          <a:xfrm>
            <a:off x="29817" y="1267397"/>
            <a:ext cx="4192555" cy="1443838"/>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err="1">
                <a:solidFill>
                  <a:schemeClr val="tx1"/>
                </a:solidFill>
                <a:latin typeface="Arial" panose="020B0604020202020204" pitchFamily="34" charset="0"/>
              </a:rPr>
              <a:t>Less</a:t>
            </a:r>
            <a:r>
              <a:rPr lang="it-IT" sz="2400" dirty="0">
                <a:solidFill>
                  <a:schemeClr val="tx1"/>
                </a:solidFill>
                <a:latin typeface="Arial" panose="020B0604020202020204" pitchFamily="34" charset="0"/>
              </a:rPr>
              <a:t> </a:t>
            </a:r>
            <a:r>
              <a:rPr lang="it-IT" sz="2400" dirty="0" err="1">
                <a:solidFill>
                  <a:schemeClr val="tx1"/>
                </a:solidFill>
                <a:latin typeface="Arial" panose="020B0604020202020204" pitchFamily="34" charset="0"/>
              </a:rPr>
              <a:t>efficient</a:t>
            </a:r>
            <a:r>
              <a:rPr lang="it-IT" sz="2400" dirty="0">
                <a:solidFill>
                  <a:schemeClr val="tx1"/>
                </a:solidFill>
                <a:latin typeface="Arial" panose="020B0604020202020204" pitchFamily="34" charset="0"/>
              </a:rPr>
              <a:t> </a:t>
            </a:r>
            <a:r>
              <a:rPr lang="it-IT" sz="2400" dirty="0" err="1">
                <a:solidFill>
                  <a:schemeClr val="tx1"/>
                </a:solidFill>
                <a:latin typeface="Arial" panose="020B0604020202020204" pitchFamily="34" charset="0"/>
              </a:rPr>
              <a:t>dust</a:t>
            </a:r>
            <a:r>
              <a:rPr lang="it-IT" sz="2400" dirty="0">
                <a:solidFill>
                  <a:schemeClr val="tx1"/>
                </a:solidFill>
                <a:latin typeface="Arial" panose="020B0604020202020204" pitchFamily="34" charset="0"/>
              </a:rPr>
              <a:t> </a:t>
            </a:r>
            <a:r>
              <a:rPr lang="it-IT" sz="2400" dirty="0" err="1">
                <a:solidFill>
                  <a:schemeClr val="tx1"/>
                </a:solidFill>
                <a:latin typeface="Arial" panose="020B0604020202020204" pitchFamily="34" charset="0"/>
              </a:rPr>
              <a:t>cooling</a:t>
            </a:r>
            <a:r>
              <a:rPr lang="it-IT" sz="2400" dirty="0">
                <a:solidFill>
                  <a:schemeClr val="tx1"/>
                </a:solidFill>
                <a:latin typeface="Arial" panose="020B0604020202020204" pitchFamily="34" charset="0"/>
              </a:rPr>
              <a:t> </a:t>
            </a:r>
            <a:r>
              <a:rPr lang="it-IT" sz="2400" dirty="0">
                <a:solidFill>
                  <a:schemeClr val="tx1"/>
                </a:solidFill>
                <a:latin typeface="Arial" panose="020B0604020202020204" pitchFamily="34" charset="0"/>
                <a:sym typeface="Wingdings" panose="05000000000000000000" pitchFamily="2" charset="2"/>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Higher</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gas temperature </a:t>
            </a:r>
            <a:r>
              <a:rPr lang="it-IT" sz="2400" i="1" dirty="0">
                <a:solidFill>
                  <a:schemeClr val="tx1"/>
                </a:solidFill>
                <a:latin typeface="Arial" panose="020B0604020202020204" pitchFamily="34" charset="0"/>
              </a:rPr>
              <a:t>(</a:t>
            </a:r>
            <a:r>
              <a:rPr lang="it-IT" sz="2400" i="1" dirty="0" err="1">
                <a:solidFill>
                  <a:schemeClr val="tx1"/>
                </a:solidFill>
                <a:latin typeface="Arial" panose="020B0604020202020204" pitchFamily="34" charset="0"/>
              </a:rPr>
              <a:t>Dopcke</a:t>
            </a:r>
            <a:r>
              <a:rPr lang="it-IT" sz="2400" i="1" dirty="0">
                <a:solidFill>
                  <a:schemeClr val="tx1"/>
                </a:solidFill>
                <a:latin typeface="Arial" panose="020B0604020202020204" pitchFamily="34" charset="0"/>
              </a:rPr>
              <a:t>+ 2013)</a:t>
            </a:r>
            <a:endParaRPr lang="en-GB" sz="2400" i="1" dirty="0">
              <a:solidFill>
                <a:schemeClr val="tx1"/>
              </a:solidFill>
              <a:latin typeface="Arial" panose="020B0604020202020204" pitchFamily="34" charset="0"/>
            </a:endParaRPr>
          </a:p>
        </p:txBody>
      </p:sp>
      <mc:AlternateContent xmlns:mc="http://schemas.openxmlformats.org/markup-compatibility/2006" xmlns:a14="http://schemas.microsoft.com/office/drawing/2010/main">
        <mc:Choice Requires="a14">
          <p:sp>
            <p:nvSpPr>
              <p:cNvPr id="9" name="Rettangolo con angoli arrotondati 8">
                <a:extLst>
                  <a:ext uri="{FF2B5EF4-FFF2-40B4-BE49-F238E27FC236}">
                    <a16:creationId xmlns:a16="http://schemas.microsoft.com/office/drawing/2014/main" id="{EDACA100-7415-4070-8D88-9BC7DBB0FA2D}"/>
                  </a:ext>
                </a:extLst>
              </p:cNvPr>
              <p:cNvSpPr/>
              <p:nvPr/>
            </p:nvSpPr>
            <p:spPr>
              <a:xfrm>
                <a:off x="5719665" y="2033047"/>
                <a:ext cx="6307494" cy="1148178"/>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solidFill>
                    <a:latin typeface="Arial" panose="020B0604020202020204" pitchFamily="34" charset="0"/>
                    <a:sym typeface="Wingdings" panose="05000000000000000000" pitchFamily="2" charset="2"/>
                  </a:rPr>
                  <a:t>Larger </a:t>
                </a:r>
                <a:r>
                  <a:rPr lang="it-IT" sz="2400" dirty="0" err="1">
                    <a:solidFill>
                      <a:schemeClr val="tx1"/>
                    </a:solidFill>
                    <a:latin typeface="Arial" panose="020B0604020202020204" pitchFamily="34" charset="0"/>
                    <a:sym typeface="Wingdings" panose="05000000000000000000" pitchFamily="2" charset="2"/>
                  </a:rPr>
                  <a:t>viscosity</a:t>
                </a:r>
                <a:r>
                  <a:rPr lang="it-IT" sz="2400" dirty="0">
                    <a:solidFill>
                      <a:schemeClr val="tx1"/>
                    </a:solidFill>
                    <a:latin typeface="Arial" panose="020B0604020202020204" pitchFamily="34" charset="0"/>
                    <a:sym typeface="Wingdings" panose="05000000000000000000" pitchFamily="2" charset="2"/>
                  </a:rPr>
                  <a:t> (</a:t>
                </a:r>
                <a14:m>
                  <m:oMath xmlns:m="http://schemas.openxmlformats.org/officeDocument/2006/math">
                    <m:r>
                      <a:rPr lang="it-IT" sz="240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𝜈</m:t>
                    </m:r>
                    <m:r>
                      <a:rPr lang="it-IT" sz="2400" b="0" i="0"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m:t>
                    </m:r>
                    <m:r>
                      <m:rPr>
                        <m:sty m:val="p"/>
                      </m:rPr>
                      <a:rPr lang="el-GR" sz="2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α</m:t>
                    </m:r>
                    <m:sSub>
                      <m:sSubPr>
                        <m:ctrlPr>
                          <a:rPr lang="el-GR" sz="2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ctrlPr>
                      </m:sSubPr>
                      <m:e>
                        <m:r>
                          <a:rPr lang="it-IT" sz="2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𝑐</m:t>
                        </m:r>
                      </m:e>
                      <m:sub>
                        <m:r>
                          <a:rPr lang="it-IT" sz="2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𝑠</m:t>
                        </m:r>
                      </m:sub>
                    </m:sSub>
                    <m:r>
                      <a:rPr lang="it-IT" sz="2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𝐻</m:t>
                    </m:r>
                  </m:oMath>
                </a14:m>
                <a:r>
                  <a:rPr lang="it-IT" sz="2400" dirty="0">
                    <a:solidFill>
                      <a:schemeClr val="tx1"/>
                    </a:solidFill>
                    <a:latin typeface="Arial" panose="020B0604020202020204" pitchFamily="34" charset="0"/>
                    <a:sym typeface="Wingdings" panose="05000000000000000000" pitchFamily="2" charset="2"/>
                  </a:rPr>
                  <a:t>; </a:t>
                </a:r>
                <a14:m>
                  <m:oMath xmlns:m="http://schemas.openxmlformats.org/officeDocument/2006/math">
                    <m:sSub>
                      <m:sSubPr>
                        <m:ctrlPr>
                          <a:rPr lang="it-IT" sz="2400" i="1" smtClean="0">
                            <a:solidFill>
                              <a:schemeClr val="tx1"/>
                            </a:solidFill>
                            <a:latin typeface="Cambria Math" panose="02040503050406030204" pitchFamily="18" charset="0"/>
                            <a:sym typeface="Wingdings" panose="05000000000000000000" pitchFamily="2" charset="2"/>
                          </a:rPr>
                        </m:ctrlPr>
                      </m:sSubPr>
                      <m:e>
                        <m:r>
                          <a:rPr lang="it-IT" sz="2400" b="0" i="1" smtClean="0">
                            <a:solidFill>
                              <a:schemeClr val="tx1"/>
                            </a:solidFill>
                            <a:latin typeface="Cambria Math" panose="02040503050406030204" pitchFamily="18" charset="0"/>
                            <a:sym typeface="Wingdings" panose="05000000000000000000" pitchFamily="2" charset="2"/>
                          </a:rPr>
                          <m:t>𝑐</m:t>
                        </m:r>
                      </m:e>
                      <m:sub>
                        <m:r>
                          <a:rPr lang="it-IT" sz="2400" b="0" i="1" smtClean="0">
                            <a:solidFill>
                              <a:schemeClr val="tx1"/>
                            </a:solidFill>
                            <a:latin typeface="Cambria Math" panose="02040503050406030204" pitchFamily="18" charset="0"/>
                            <a:sym typeface="Wingdings" panose="05000000000000000000" pitchFamily="2" charset="2"/>
                          </a:rPr>
                          <m:t>𝑠</m:t>
                        </m:r>
                      </m:sub>
                    </m:sSub>
                    <m:r>
                      <a:rPr lang="it-IT" sz="2400" b="0" i="1" smtClean="0">
                        <a:solidFill>
                          <a:schemeClr val="tx1"/>
                        </a:solidFill>
                        <a:latin typeface="Cambria Math" panose="02040503050406030204" pitchFamily="18" charset="0"/>
                        <a:sym typeface="Wingdings" panose="05000000000000000000" pitchFamily="2" charset="2"/>
                      </a:rPr>
                      <m:t>=</m:t>
                    </m:r>
                    <m:rad>
                      <m:radPr>
                        <m:degHide m:val="on"/>
                        <m:ctrlPr>
                          <a:rPr lang="it-IT" sz="2400" b="0" i="1" smtClean="0">
                            <a:solidFill>
                              <a:schemeClr val="tx1"/>
                            </a:solidFill>
                            <a:latin typeface="Cambria Math" panose="02040503050406030204" pitchFamily="18" charset="0"/>
                            <a:sym typeface="Wingdings" panose="05000000000000000000" pitchFamily="2" charset="2"/>
                          </a:rPr>
                        </m:ctrlPr>
                      </m:radPr>
                      <m:deg/>
                      <m:e>
                        <m:f>
                          <m:fPr>
                            <m:type m:val="skw"/>
                            <m:ctrlPr>
                              <a:rPr lang="it-IT" sz="2400" b="0" i="1" smtClean="0">
                                <a:solidFill>
                                  <a:schemeClr val="tx1"/>
                                </a:solidFill>
                                <a:latin typeface="Cambria Math" panose="02040503050406030204" pitchFamily="18" charset="0"/>
                                <a:sym typeface="Wingdings" panose="05000000000000000000" pitchFamily="2" charset="2"/>
                              </a:rPr>
                            </m:ctrlPr>
                          </m:fPr>
                          <m:num>
                            <m:sSub>
                              <m:sSubPr>
                                <m:ctrlPr>
                                  <a:rPr lang="it-IT" sz="2400" b="0" i="1" smtClean="0">
                                    <a:solidFill>
                                      <a:schemeClr val="tx1"/>
                                    </a:solidFill>
                                    <a:latin typeface="Cambria Math" panose="02040503050406030204" pitchFamily="18" charset="0"/>
                                    <a:sym typeface="Wingdings" panose="05000000000000000000" pitchFamily="2" charset="2"/>
                                  </a:rPr>
                                </m:ctrlPr>
                              </m:sSubPr>
                              <m:e>
                                <m:r>
                                  <a:rPr lang="it-IT" sz="2400" b="0" i="1" smtClean="0">
                                    <a:solidFill>
                                      <a:schemeClr val="tx1"/>
                                    </a:solidFill>
                                    <a:latin typeface="Cambria Math" panose="02040503050406030204" pitchFamily="18" charset="0"/>
                                    <a:sym typeface="Wingdings" panose="05000000000000000000" pitchFamily="2" charset="2"/>
                                  </a:rPr>
                                  <m:t>𝑘</m:t>
                                </m:r>
                              </m:e>
                              <m:sub>
                                <m:r>
                                  <a:rPr lang="it-IT" sz="2400" b="0" i="1" smtClean="0">
                                    <a:solidFill>
                                      <a:schemeClr val="tx1"/>
                                    </a:solidFill>
                                    <a:latin typeface="Cambria Math" panose="02040503050406030204" pitchFamily="18" charset="0"/>
                                    <a:sym typeface="Wingdings" panose="05000000000000000000" pitchFamily="2" charset="2"/>
                                  </a:rPr>
                                  <m:t>𝐵</m:t>
                                </m:r>
                              </m:sub>
                            </m:sSub>
                            <m:r>
                              <a:rPr lang="it-IT" sz="2400" b="0" i="1" smtClean="0">
                                <a:solidFill>
                                  <a:schemeClr val="tx1"/>
                                </a:solidFill>
                                <a:latin typeface="Cambria Math" panose="02040503050406030204" pitchFamily="18" charset="0"/>
                                <a:sym typeface="Wingdings" panose="05000000000000000000" pitchFamily="2" charset="2"/>
                              </a:rPr>
                              <m:t>𝑇</m:t>
                            </m:r>
                          </m:num>
                          <m:den>
                            <m:r>
                              <a:rPr lang="it-IT" sz="2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𝜇</m:t>
                            </m:r>
                            <m:sSub>
                              <m:sSubPr>
                                <m:ctrlPr>
                                  <a:rPr lang="it-IT" sz="2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ctrlPr>
                              </m:sSubPr>
                              <m:e>
                                <m:r>
                                  <a:rPr lang="it-IT" sz="2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𝑚</m:t>
                                </m:r>
                              </m:e>
                              <m:sub>
                                <m:r>
                                  <a:rPr lang="it-IT" sz="2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𝐻</m:t>
                                </m:r>
                              </m:sub>
                            </m:sSub>
                          </m:den>
                        </m:f>
                      </m:e>
                    </m:rad>
                  </m:oMath>
                </a14:m>
                <a:r>
                  <a:rPr lang="it-IT" sz="2400" dirty="0">
                    <a:solidFill>
                      <a:schemeClr val="tx1"/>
                    </a:solidFill>
                    <a:latin typeface="Arial" panose="020B0604020202020204" pitchFamily="34" charset="0"/>
                    <a:sym typeface="Wingdings" panose="05000000000000000000" pitchFamily="2" charset="2"/>
                  </a:rPr>
                  <a:t>)  </a:t>
                </a:r>
                <a:r>
                  <a:rPr lang="it-IT" sz="2400" dirty="0" err="1">
                    <a:solidFill>
                      <a:schemeClr val="tx1"/>
                    </a:solidFill>
                    <a:latin typeface="Arial" panose="020B0604020202020204" pitchFamily="34" charset="0"/>
                    <a:sym typeface="Wingdings" panose="05000000000000000000" pitchFamily="2" charset="2"/>
                  </a:rPr>
                  <a:t>larger</a:t>
                </a:r>
                <a:r>
                  <a:rPr lang="it-IT" sz="2400" dirty="0">
                    <a:solidFill>
                      <a:schemeClr val="tx1"/>
                    </a:solidFill>
                    <a:latin typeface="Arial" panose="020B0604020202020204" pitchFamily="34" charset="0"/>
                    <a:sym typeface="Wingdings" panose="05000000000000000000" pitchFamily="2" charset="2"/>
                  </a:rPr>
                  <a:t> </a:t>
                </a:r>
                <a:r>
                  <a:rPr lang="it-IT" sz="2400" dirty="0" err="1">
                    <a:solidFill>
                      <a:schemeClr val="tx1"/>
                    </a:solidFill>
                    <a:latin typeface="Arial" panose="020B0604020202020204" pitchFamily="34" charset="0"/>
                    <a:sym typeface="Wingdings" panose="05000000000000000000" pitchFamily="2" charset="2"/>
                  </a:rPr>
                  <a:t>accretion</a:t>
                </a:r>
                <a:r>
                  <a:rPr lang="it-IT" sz="2400" dirty="0">
                    <a:solidFill>
                      <a:schemeClr val="tx1"/>
                    </a:solidFill>
                    <a:latin typeface="Arial" panose="020B0604020202020204" pitchFamily="34" charset="0"/>
                    <a:sym typeface="Wingdings" panose="05000000000000000000" pitchFamily="2" charset="2"/>
                  </a:rPr>
                  <a:t> rate (</a:t>
                </a:r>
                <a:r>
                  <a:rPr lang="it-IT" sz="2400" i="1" dirty="0">
                    <a:solidFill>
                      <a:schemeClr val="tx1"/>
                    </a:solidFill>
                    <a:latin typeface="Arial" panose="020B0604020202020204" pitchFamily="34" charset="0"/>
                    <a:sym typeface="Wingdings" panose="05000000000000000000" pitchFamily="2" charset="2"/>
                  </a:rPr>
                  <a:t>Gehrig+ 2023</a:t>
                </a:r>
                <a:r>
                  <a:rPr lang="it-IT" sz="2400" dirty="0">
                    <a:solidFill>
                      <a:schemeClr val="tx1"/>
                    </a:solidFill>
                    <a:latin typeface="Arial" panose="020B0604020202020204" pitchFamily="34" charset="0"/>
                    <a:sym typeface="Wingdings" panose="05000000000000000000" pitchFamily="2" charset="2"/>
                  </a:rPr>
                  <a:t>)</a:t>
                </a:r>
                <a:endParaRPr lang="en-GB" sz="2400" dirty="0">
                  <a:solidFill>
                    <a:schemeClr val="tx1"/>
                  </a:solidFill>
                  <a:latin typeface="Arial" panose="020B0604020202020204" pitchFamily="34" charset="0"/>
                </a:endParaRPr>
              </a:p>
            </p:txBody>
          </p:sp>
        </mc:Choice>
        <mc:Fallback xmlns="">
          <p:sp>
            <p:nvSpPr>
              <p:cNvPr id="9" name="Rettangolo con angoli arrotondati 8">
                <a:extLst>
                  <a:ext uri="{FF2B5EF4-FFF2-40B4-BE49-F238E27FC236}">
                    <a16:creationId xmlns:a16="http://schemas.microsoft.com/office/drawing/2014/main" id="{EDACA100-7415-4070-8D88-9BC7DBB0FA2D}"/>
                  </a:ext>
                </a:extLst>
              </p:cNvPr>
              <p:cNvSpPr>
                <a:spLocks noRot="1" noChangeAspect="1" noMove="1" noResize="1" noEditPoints="1" noAdjustHandles="1" noChangeArrowheads="1" noChangeShapeType="1" noTextEdit="1"/>
              </p:cNvSpPr>
              <p:nvPr/>
            </p:nvSpPr>
            <p:spPr>
              <a:xfrm>
                <a:off x="5719665" y="2033047"/>
                <a:ext cx="6307494" cy="1148178"/>
              </a:xfrm>
              <a:prstGeom prst="roundRect">
                <a:avLst>
                  <a:gd name="adj" fmla="val 9982"/>
                </a:avLst>
              </a:prstGeom>
              <a:blipFill>
                <a:blip r:embed="rId4"/>
                <a:stretch>
                  <a:fillRect b="-14894"/>
                </a:stretch>
              </a:blipFill>
              <a:ln>
                <a:noFill/>
              </a:ln>
              <a:effectLst>
                <a:innerShdw blurRad="114300">
                  <a:prstClr val="black"/>
                </a:innerShdw>
              </a:effectLst>
            </p:spPr>
            <p:txBody>
              <a:bodyPr/>
              <a:lstStyle/>
              <a:p>
                <a:r>
                  <a:rPr lang="it-IT">
                    <a:noFill/>
                  </a:rPr>
                  <a:t> </a:t>
                </a:r>
              </a:p>
            </p:txBody>
          </p:sp>
        </mc:Fallback>
      </mc:AlternateContent>
      <p:cxnSp>
        <p:nvCxnSpPr>
          <p:cNvPr id="10" name="Connettore a gomito 9">
            <a:extLst>
              <a:ext uri="{FF2B5EF4-FFF2-40B4-BE49-F238E27FC236}">
                <a16:creationId xmlns:a16="http://schemas.microsoft.com/office/drawing/2014/main" id="{7FC84C87-BAF5-452E-8EC0-039B2495F361}"/>
              </a:ext>
            </a:extLst>
          </p:cNvPr>
          <p:cNvCxnSpPr>
            <a:cxnSpLocks/>
            <a:stCxn id="8" idx="3"/>
            <a:endCxn id="3" idx="1"/>
          </p:cNvCxnSpPr>
          <p:nvPr/>
        </p:nvCxnSpPr>
        <p:spPr>
          <a:xfrm flipV="1">
            <a:off x="4222372" y="1342990"/>
            <a:ext cx="1497293" cy="646326"/>
          </a:xfrm>
          <a:prstGeom prst="bentConnector3">
            <a:avLst>
              <a:gd name="adj1" fmla="val 50000"/>
            </a:avLst>
          </a:prstGeom>
          <a:ln w="50800">
            <a:solidFill>
              <a:srgbClr val="FFC000"/>
            </a:solidFill>
            <a:headEnd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3" name="Connettore a gomito 12">
            <a:extLst>
              <a:ext uri="{FF2B5EF4-FFF2-40B4-BE49-F238E27FC236}">
                <a16:creationId xmlns:a16="http://schemas.microsoft.com/office/drawing/2014/main" id="{956F1184-3C15-4097-90FB-867E34F11544}"/>
              </a:ext>
            </a:extLst>
          </p:cNvPr>
          <p:cNvCxnSpPr>
            <a:cxnSpLocks/>
            <a:stCxn id="8" idx="3"/>
            <a:endCxn id="9" idx="1"/>
          </p:cNvCxnSpPr>
          <p:nvPr/>
        </p:nvCxnSpPr>
        <p:spPr>
          <a:xfrm>
            <a:off x="4222372" y="1989316"/>
            <a:ext cx="1497293" cy="617820"/>
          </a:xfrm>
          <a:prstGeom prst="bentConnector3">
            <a:avLst>
              <a:gd name="adj1" fmla="val 50000"/>
            </a:avLst>
          </a:prstGeom>
          <a:ln w="50800">
            <a:solidFill>
              <a:srgbClr val="FFC000"/>
            </a:solidFill>
            <a:headEnd w="lg" len="lg"/>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25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ACBDE955-4F49-4A3A-9932-2F2AD3F337B8}"/>
              </a:ext>
            </a:extLst>
          </p:cNvPr>
          <p:cNvSpPr txBox="1"/>
          <p:nvPr/>
        </p:nvSpPr>
        <p:spPr>
          <a:xfrm>
            <a:off x="29817" y="54520"/>
            <a:ext cx="9893414"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PREDICTIONS AT LOW METALLICITY: DUST EVOLUTION</a:t>
            </a:r>
          </a:p>
        </p:txBody>
      </p:sp>
      <p:sp>
        <p:nvSpPr>
          <p:cNvPr id="3" name="Rettangolo con angoli arrotondati 2">
            <a:extLst>
              <a:ext uri="{FF2B5EF4-FFF2-40B4-BE49-F238E27FC236}">
                <a16:creationId xmlns:a16="http://schemas.microsoft.com/office/drawing/2014/main" id="{01B17644-6BF2-43E7-A3C5-4A65A202C515}"/>
              </a:ext>
            </a:extLst>
          </p:cNvPr>
          <p:cNvSpPr/>
          <p:nvPr/>
        </p:nvSpPr>
        <p:spPr>
          <a:xfrm>
            <a:off x="113793" y="858618"/>
            <a:ext cx="4402223" cy="1300065"/>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solidFill>
                <a:latin typeface="Arial" panose="020B0604020202020204" pitchFamily="34" charset="0"/>
              </a:rPr>
              <a:t>Low </a:t>
            </a:r>
            <a:r>
              <a:rPr lang="it-IT" sz="2400" dirty="0" err="1">
                <a:solidFill>
                  <a:schemeClr val="tx1"/>
                </a:solidFill>
                <a:latin typeface="Arial" panose="020B0604020202020204" pitchFamily="34" charset="0"/>
              </a:rPr>
              <a:t>metallicity</a:t>
            </a:r>
            <a:r>
              <a:rPr lang="it-IT" sz="2400" dirty="0">
                <a:solidFill>
                  <a:schemeClr val="tx1"/>
                </a:solidFill>
                <a:latin typeface="Arial" panose="020B0604020202020204" pitchFamily="34" charset="0"/>
              </a:rPr>
              <a:t> </a:t>
            </a:r>
            <a:r>
              <a:rPr lang="it-IT" sz="2400" dirty="0">
                <a:solidFill>
                  <a:schemeClr val="tx1"/>
                </a:solidFill>
                <a:latin typeface="Arial" panose="020B0604020202020204" pitchFamily="34" charset="0"/>
                <a:sym typeface="Wingdings" panose="05000000000000000000" pitchFamily="2" charset="2"/>
              </a:rPr>
              <a:t> </a:t>
            </a:r>
            <a:r>
              <a:rPr lang="it-IT" sz="2400" dirty="0" err="1">
                <a:solidFill>
                  <a:schemeClr val="tx1"/>
                </a:solidFill>
                <a:latin typeface="Arial" panose="020B0604020202020204" pitchFamily="34" charset="0"/>
                <a:sym typeface="Wingdings" panose="05000000000000000000" pitchFamily="2" charset="2"/>
              </a:rPr>
              <a:t>less</a:t>
            </a:r>
            <a:r>
              <a:rPr lang="it-IT" sz="2400" dirty="0">
                <a:solidFill>
                  <a:schemeClr val="tx1"/>
                </a:solidFill>
                <a:latin typeface="Arial" panose="020B0604020202020204" pitchFamily="34" charset="0"/>
                <a:sym typeface="Wingdings" panose="05000000000000000000" pitchFamily="2" charset="2"/>
              </a:rPr>
              <a:t> </a:t>
            </a:r>
            <a:r>
              <a:rPr lang="it-IT" sz="2400" dirty="0" err="1">
                <a:solidFill>
                  <a:schemeClr val="tx1"/>
                </a:solidFill>
                <a:latin typeface="Arial" panose="020B0604020202020204" pitchFamily="34" charset="0"/>
                <a:sym typeface="Wingdings" panose="05000000000000000000" pitchFamily="2" charset="2"/>
              </a:rPr>
              <a:t>efficient</a:t>
            </a:r>
            <a:r>
              <a:rPr lang="it-IT" sz="2400" dirty="0">
                <a:solidFill>
                  <a:schemeClr val="tx1"/>
                </a:solidFill>
                <a:latin typeface="Arial" panose="020B0604020202020204" pitchFamily="34" charset="0"/>
                <a:sym typeface="Wingdings" panose="05000000000000000000" pitchFamily="2" charset="2"/>
              </a:rPr>
              <a:t> </a:t>
            </a:r>
            <a:r>
              <a:rPr lang="it-IT" sz="2400" dirty="0" err="1">
                <a:solidFill>
                  <a:schemeClr val="tx1"/>
                </a:solidFill>
                <a:latin typeface="Arial" panose="020B0604020202020204" pitchFamily="34" charset="0"/>
                <a:sym typeface="Wingdings" panose="05000000000000000000" pitchFamily="2" charset="2"/>
              </a:rPr>
              <a:t>solid</a:t>
            </a:r>
            <a:r>
              <a:rPr lang="it-IT" sz="2400" dirty="0">
                <a:solidFill>
                  <a:schemeClr val="tx1"/>
                </a:solidFill>
                <a:latin typeface="Arial" panose="020B0604020202020204" pitchFamily="34" charset="0"/>
                <a:sym typeface="Wingdings" panose="05000000000000000000" pitchFamily="2" charset="2"/>
              </a:rPr>
              <a:t> </a:t>
            </a:r>
            <a:r>
              <a:rPr lang="it-IT" sz="2400" dirty="0" err="1">
                <a:solidFill>
                  <a:schemeClr val="tx1"/>
                </a:solidFill>
                <a:latin typeface="Arial" panose="020B0604020202020204" pitchFamily="34" charset="0"/>
                <a:sym typeface="Wingdings" panose="05000000000000000000" pitchFamily="2" charset="2"/>
              </a:rPr>
              <a:t>clumping</a:t>
            </a:r>
            <a:r>
              <a:rPr lang="it-IT" sz="2400" dirty="0">
                <a:solidFill>
                  <a:schemeClr val="tx1"/>
                </a:solidFill>
                <a:latin typeface="Arial" panose="020B0604020202020204" pitchFamily="34" charset="0"/>
                <a:sym typeface="Wingdings" panose="05000000000000000000" pitchFamily="2" charset="2"/>
              </a:rPr>
              <a:t> </a:t>
            </a:r>
            <a:r>
              <a:rPr lang="it-IT" sz="2400" i="1" dirty="0">
                <a:solidFill>
                  <a:schemeClr val="tx1"/>
                </a:solidFill>
                <a:latin typeface="Arial" panose="020B0604020202020204" pitchFamily="34" charset="0"/>
                <a:sym typeface="Wingdings" panose="05000000000000000000" pitchFamily="2" charset="2"/>
              </a:rPr>
              <a:t>(Johansen+2009)</a:t>
            </a:r>
            <a:endParaRPr lang="en-GB" sz="2400" i="1" dirty="0">
              <a:solidFill>
                <a:schemeClr val="tx1"/>
              </a:solidFill>
              <a:latin typeface="Arial" panose="020B0604020202020204" pitchFamily="34" charset="0"/>
            </a:endParaRPr>
          </a:p>
        </p:txBody>
      </p:sp>
      <p:sp>
        <p:nvSpPr>
          <p:cNvPr id="4" name="Rettangolo con angoli arrotondati 3">
            <a:extLst>
              <a:ext uri="{FF2B5EF4-FFF2-40B4-BE49-F238E27FC236}">
                <a16:creationId xmlns:a16="http://schemas.microsoft.com/office/drawing/2014/main" id="{7A71AEDB-41D8-4BAF-B2A2-7309B54D1800}"/>
              </a:ext>
            </a:extLst>
          </p:cNvPr>
          <p:cNvSpPr/>
          <p:nvPr/>
        </p:nvSpPr>
        <p:spPr>
          <a:xfrm>
            <a:off x="113793" y="3345024"/>
            <a:ext cx="4402223" cy="2900654"/>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rPr>
              <a:t>Z≥0.1Z</a:t>
            </a:r>
            <a:r>
              <a:rPr lang="en-GB" sz="2400" baseline="-25000" dirty="0">
                <a:solidFill>
                  <a:schemeClr val="tx1"/>
                </a:solidFill>
                <a:latin typeface="Arial" panose="020B0604020202020204" pitchFamily="34" charset="0"/>
              </a:rPr>
              <a:t>ʘ</a:t>
            </a:r>
            <a:r>
              <a:rPr lang="en-GB" sz="2400" dirty="0">
                <a:solidFill>
                  <a:schemeClr val="tx1"/>
                </a:solidFill>
                <a:latin typeface="Arial" panose="020B0604020202020204" pitchFamily="34" charset="0"/>
              </a:rPr>
              <a:t>: dust reaches maximum cm-size, almost no growth at </a:t>
            </a:r>
            <a:r>
              <a:rPr lang="en-GB" sz="2400" dirty="0">
                <a:solidFill>
                  <a:schemeClr val="tx1"/>
                </a:solidFill>
                <a:latin typeface="Times New Roman" panose="02020603050405020304" pitchFamily="18" charset="0"/>
                <a:cs typeface="Times New Roman" panose="02020603050405020304" pitchFamily="18" charset="0"/>
              </a:rPr>
              <a:t>⁓</a:t>
            </a:r>
            <a:r>
              <a:rPr lang="en-GB" sz="2400" dirty="0">
                <a:solidFill>
                  <a:schemeClr val="tx1"/>
                </a:solidFill>
                <a:latin typeface="Arial" panose="020B0604020202020204" pitchFamily="34" charset="0"/>
              </a:rPr>
              <a:t>100 AU. Minor dust-gas coupling, more efficient SI </a:t>
            </a:r>
          </a:p>
          <a:p>
            <a:pPr algn="ctr"/>
            <a:r>
              <a:rPr lang="en-GB" sz="2400" dirty="0">
                <a:solidFill>
                  <a:schemeClr val="tx1"/>
                </a:solidFill>
                <a:latin typeface="Arial" panose="020B0604020202020204" pitchFamily="34" charset="0"/>
              </a:rPr>
              <a:t>(</a:t>
            </a:r>
            <a:r>
              <a:rPr lang="en-GB" sz="2400" dirty="0" err="1">
                <a:solidFill>
                  <a:schemeClr val="tx1"/>
                </a:solidFill>
                <a:latin typeface="Arial" panose="020B0604020202020204" pitchFamily="34" charset="0"/>
              </a:rPr>
              <a:t>Matsukoba</a:t>
            </a:r>
            <a:r>
              <a:rPr lang="en-GB" sz="2400" dirty="0">
                <a:solidFill>
                  <a:schemeClr val="tx1"/>
                </a:solidFill>
                <a:latin typeface="Arial" panose="020B0604020202020204" pitchFamily="34" charset="0"/>
              </a:rPr>
              <a:t>+ 2024, </a:t>
            </a:r>
            <a:r>
              <a:rPr lang="en-GB" sz="2400" dirty="0" err="1">
                <a:solidFill>
                  <a:schemeClr val="tx1"/>
                </a:solidFill>
                <a:latin typeface="Arial" panose="020B0604020202020204" pitchFamily="34" charset="0"/>
              </a:rPr>
              <a:t>arxiv</a:t>
            </a:r>
            <a:r>
              <a:rPr lang="en-GB" sz="2400" dirty="0">
                <a:solidFill>
                  <a:schemeClr val="tx1"/>
                </a:solidFill>
                <a:latin typeface="Arial" panose="020B0604020202020204" pitchFamily="34" charset="0"/>
              </a:rPr>
              <a:t>)</a:t>
            </a:r>
          </a:p>
        </p:txBody>
      </p:sp>
      <p:sp>
        <p:nvSpPr>
          <p:cNvPr id="7" name="Rettangolo con angoli arrotondati 6">
            <a:extLst>
              <a:ext uri="{FF2B5EF4-FFF2-40B4-BE49-F238E27FC236}">
                <a16:creationId xmlns:a16="http://schemas.microsoft.com/office/drawing/2014/main" id="{B7D985D5-CA98-4603-8E9C-3B8EA17C0891}"/>
              </a:ext>
            </a:extLst>
          </p:cNvPr>
          <p:cNvSpPr/>
          <p:nvPr/>
        </p:nvSpPr>
        <p:spPr>
          <a:xfrm>
            <a:off x="6484775" y="696413"/>
            <a:ext cx="5593432" cy="2155371"/>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rPr>
              <a:t>At low and super-low Z, vortex </a:t>
            </a:r>
            <a:r>
              <a:rPr lang="en-GB" sz="2400" dirty="0" err="1">
                <a:solidFill>
                  <a:schemeClr val="tx1"/>
                </a:solidFill>
                <a:latin typeface="Arial" panose="020B0604020202020204" pitchFamily="34" charset="0"/>
              </a:rPr>
              <a:t>trapping+dust</a:t>
            </a:r>
            <a:r>
              <a:rPr lang="en-GB" sz="2400" dirty="0">
                <a:solidFill>
                  <a:schemeClr val="tx1"/>
                </a:solidFill>
                <a:latin typeface="Arial" panose="020B0604020202020204" pitchFamily="34" charset="0"/>
              </a:rPr>
              <a:t> growth allows for efficient planetesimals formation. Vortices produced by instabilities  (Eriksson+ 2025, Carrera+ 2025)</a:t>
            </a:r>
          </a:p>
        </p:txBody>
      </p:sp>
      <p:pic>
        <p:nvPicPr>
          <p:cNvPr id="1026" name="Picture 2">
            <a:extLst>
              <a:ext uri="{FF2B5EF4-FFF2-40B4-BE49-F238E27FC236}">
                <a16:creationId xmlns:a16="http://schemas.microsoft.com/office/drawing/2014/main" id="{08B86BB4-2C51-4F5C-80BD-8E02830D21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77673" y="3631425"/>
            <a:ext cx="4100534" cy="3097914"/>
          </a:xfrm>
          <a:prstGeom prst="rect">
            <a:avLst/>
          </a:prstGeom>
          <a:noFill/>
          <a:extLst>
            <a:ext uri="{909E8E84-426E-40DD-AFC4-6F175D3DCCD1}">
              <a14:hiddenFill xmlns:a14="http://schemas.microsoft.com/office/drawing/2010/main">
                <a:solidFill>
                  <a:srgbClr val="FFFFFF"/>
                </a:solidFill>
              </a14:hiddenFill>
            </a:ext>
          </a:extLst>
        </p:spPr>
      </p:pic>
      <p:sp>
        <p:nvSpPr>
          <p:cNvPr id="10" name="Rettangolo con angoli arrotondati 9">
            <a:extLst>
              <a:ext uri="{FF2B5EF4-FFF2-40B4-BE49-F238E27FC236}">
                <a16:creationId xmlns:a16="http://schemas.microsoft.com/office/drawing/2014/main" id="{34934806-F04C-4900-A7B2-10C9F7987143}"/>
              </a:ext>
            </a:extLst>
          </p:cNvPr>
          <p:cNvSpPr/>
          <p:nvPr/>
        </p:nvSpPr>
        <p:spPr>
          <a:xfrm>
            <a:off x="4590661" y="3864441"/>
            <a:ext cx="3312367" cy="2900654"/>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rPr>
              <a:t>Dust settling timescale at low Z suggests a critical metallicity lower limit for planet formation (0.025-0.05Z</a:t>
            </a:r>
            <a:r>
              <a:rPr lang="en-GB" sz="2400" baseline="-25000" dirty="0">
                <a:solidFill>
                  <a:schemeClr val="tx1"/>
                </a:solidFill>
                <a:latin typeface="Arial" panose="020B0604020202020204" pitchFamily="34" charset="0"/>
              </a:rPr>
              <a:t>ʘ</a:t>
            </a:r>
            <a:r>
              <a:rPr lang="en-GB" sz="2400" dirty="0">
                <a:solidFill>
                  <a:schemeClr val="tx1"/>
                </a:solidFill>
                <a:latin typeface="Arial" panose="020B0604020202020204" pitchFamily="34" charset="0"/>
              </a:rPr>
              <a:t>) </a:t>
            </a:r>
          </a:p>
          <a:p>
            <a:pPr algn="ctr"/>
            <a:r>
              <a:rPr lang="en-GB" sz="2400" dirty="0">
                <a:solidFill>
                  <a:schemeClr val="tx1"/>
                </a:solidFill>
                <a:latin typeface="Arial" panose="020B0604020202020204" pitchFamily="34" charset="0"/>
              </a:rPr>
              <a:t>(Johnson &amp; Li 2012)</a:t>
            </a:r>
          </a:p>
        </p:txBody>
      </p:sp>
      <p:pic>
        <p:nvPicPr>
          <p:cNvPr id="1030" name="Picture 6" descr="283.200+ foto stock e foto royalty-free su Thumb Up - iStock">
            <a:extLst>
              <a:ext uri="{FF2B5EF4-FFF2-40B4-BE49-F238E27FC236}">
                <a16:creationId xmlns:a16="http://schemas.microsoft.com/office/drawing/2014/main" id="{42AB0D7E-41D2-4032-B231-A3578E001CD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0000" r="2834" b="4536"/>
          <a:stretch/>
        </p:blipFill>
        <p:spPr bwMode="auto">
          <a:xfrm>
            <a:off x="1856605" y="2268345"/>
            <a:ext cx="916598" cy="96701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283.200+ foto stock e foto royalty-free su Thumb Up - iStock">
            <a:extLst>
              <a:ext uri="{FF2B5EF4-FFF2-40B4-BE49-F238E27FC236}">
                <a16:creationId xmlns:a16="http://schemas.microsoft.com/office/drawing/2014/main" id="{E2446C43-6533-40D8-837C-C6240A1F575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50000"/>
          <a:stretch/>
        </p:blipFill>
        <p:spPr bwMode="auto">
          <a:xfrm>
            <a:off x="6759388" y="2880343"/>
            <a:ext cx="916598" cy="955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1016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con angoli arrotondati 3">
            <a:extLst>
              <a:ext uri="{FF2B5EF4-FFF2-40B4-BE49-F238E27FC236}">
                <a16:creationId xmlns:a16="http://schemas.microsoft.com/office/drawing/2014/main" id="{D84A8591-0DA5-4650-B663-D040C98A8A7F}"/>
              </a:ext>
            </a:extLst>
          </p:cNvPr>
          <p:cNvSpPr/>
          <p:nvPr/>
        </p:nvSpPr>
        <p:spPr>
          <a:xfrm>
            <a:off x="107578" y="749030"/>
            <a:ext cx="7197894" cy="5942102"/>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solidFill>
                <a:latin typeface="Arial" panose="020B0604020202020204" pitchFamily="34" charset="0"/>
                <a:cs typeface="Arial" panose="020B0604020202020204" pitchFamily="34" charset="0"/>
              </a:rPr>
              <a:t>Testing </a:t>
            </a:r>
            <a:r>
              <a:rPr lang="it-IT" sz="2400" dirty="0" err="1">
                <a:solidFill>
                  <a:schemeClr val="tx1"/>
                </a:solidFill>
                <a:latin typeface="Arial" panose="020B0604020202020204" pitchFamily="34" charset="0"/>
                <a:cs typeface="Arial" panose="020B0604020202020204" pitchFamily="34" charset="0"/>
              </a:rPr>
              <a:t>metallicity</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effects</a:t>
            </a:r>
            <a:r>
              <a:rPr lang="it-IT" sz="2400" dirty="0">
                <a:solidFill>
                  <a:schemeClr val="tx1"/>
                </a:solidFill>
                <a:latin typeface="Arial" panose="020B0604020202020204" pitchFamily="34" charset="0"/>
                <a:cs typeface="Arial" panose="020B0604020202020204" pitchFamily="34" charset="0"/>
              </a:rPr>
              <a:t> on discs </a:t>
            </a:r>
            <a:r>
              <a:rPr lang="it-IT" sz="2400" dirty="0" err="1">
                <a:solidFill>
                  <a:schemeClr val="tx1"/>
                </a:solidFill>
                <a:latin typeface="Arial" panose="020B0604020202020204" pitchFamily="34" charset="0"/>
                <a:cs typeface="Arial" panose="020B0604020202020204" pitchFamily="34" charset="0"/>
              </a:rPr>
              <a:t>lifetime</a:t>
            </a:r>
            <a:r>
              <a:rPr lang="it-IT" sz="2400" dirty="0">
                <a:solidFill>
                  <a:schemeClr val="tx1"/>
                </a:solidFill>
                <a:latin typeface="Arial" panose="020B0604020202020204" pitchFamily="34" charset="0"/>
                <a:cs typeface="Arial" panose="020B0604020202020204" pitchFamily="34" charset="0"/>
              </a:rPr>
              <a:t> by disc </a:t>
            </a:r>
            <a:r>
              <a:rPr lang="it-IT" sz="2400" dirty="0" err="1">
                <a:solidFill>
                  <a:schemeClr val="tx1"/>
                </a:solidFill>
                <a:latin typeface="Arial" panose="020B0604020202020204" pitchFamily="34" charset="0"/>
                <a:cs typeface="Arial" panose="020B0604020202020204" pitchFamily="34" charset="0"/>
              </a:rPr>
              <a:t>fraction</a:t>
            </a: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The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fraction</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of cluster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members</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that</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still</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host</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 disc </a:t>
            </a:r>
            <a:r>
              <a:rPr lang="it-IT" sz="2400" dirty="0" err="1">
                <a:solidFill>
                  <a:schemeClr val="tx1"/>
                </a:solidFill>
                <a:latin typeface="Arial" panose="020B0604020202020204" pitchFamily="34" charset="0"/>
                <a:cs typeface="Arial" panose="020B0604020202020204" pitchFamily="34" charset="0"/>
              </a:rPr>
              <a:t>declines</a:t>
            </a:r>
            <a:r>
              <a:rPr lang="it-IT" sz="2400" dirty="0">
                <a:solidFill>
                  <a:schemeClr val="tx1"/>
                </a:solidFill>
                <a:latin typeface="Arial" panose="020B0604020202020204" pitchFamily="34" charset="0"/>
                <a:cs typeface="Arial" panose="020B0604020202020204" pitchFamily="34" charset="0"/>
              </a:rPr>
              <a:t> with the age of the cluster, and </a:t>
            </a:r>
            <a:r>
              <a:rPr lang="it-IT" sz="2400" dirty="0" err="1">
                <a:solidFill>
                  <a:schemeClr val="tx1"/>
                </a:solidFill>
                <a:latin typeface="Arial" panose="020B0604020202020204" pitchFamily="34" charset="0"/>
                <a:cs typeface="Arial" panose="020B0604020202020204" pitchFamily="34" charset="0"/>
              </a:rPr>
              <a:t>it</a:t>
            </a:r>
            <a:r>
              <a:rPr lang="it-IT" sz="2400" dirty="0">
                <a:solidFill>
                  <a:schemeClr val="tx1"/>
                </a:solidFill>
                <a:latin typeface="Arial" panose="020B0604020202020204" pitchFamily="34" charset="0"/>
                <a:cs typeface="Arial" panose="020B0604020202020204" pitchFamily="34" charset="0"/>
              </a:rPr>
              <a:t> can be </a:t>
            </a:r>
            <a:r>
              <a:rPr lang="it-IT" sz="2400" dirty="0" err="1">
                <a:solidFill>
                  <a:schemeClr val="tx1"/>
                </a:solidFill>
                <a:latin typeface="Arial" panose="020B0604020202020204" pitchFamily="34" charset="0"/>
                <a:cs typeface="Arial" panose="020B0604020202020204" pitchFamily="34" charset="0"/>
              </a:rPr>
              <a:t>used</a:t>
            </a:r>
            <a:r>
              <a:rPr lang="it-IT" sz="2400" dirty="0">
                <a:solidFill>
                  <a:schemeClr val="tx1"/>
                </a:solidFill>
                <a:latin typeface="Arial" panose="020B0604020202020204" pitchFamily="34" charset="0"/>
                <a:cs typeface="Arial" panose="020B0604020202020204" pitchFamily="34" charset="0"/>
              </a:rPr>
              <a:t> to estimate the </a:t>
            </a:r>
            <a:r>
              <a:rPr lang="it-IT" sz="2400" dirty="0" err="1">
                <a:solidFill>
                  <a:schemeClr val="tx1"/>
                </a:solidFill>
                <a:latin typeface="Arial" panose="020B0604020202020204" pitchFamily="34" charset="0"/>
                <a:cs typeface="Arial" panose="020B0604020202020204" pitchFamily="34" charset="0"/>
              </a:rPr>
              <a:t>intensity</a:t>
            </a:r>
            <a:r>
              <a:rPr lang="it-IT" sz="2400" dirty="0">
                <a:solidFill>
                  <a:schemeClr val="tx1"/>
                </a:solidFill>
                <a:latin typeface="Arial" panose="020B0604020202020204" pitchFamily="34" charset="0"/>
                <a:cs typeface="Arial" panose="020B0604020202020204" pitchFamily="34" charset="0"/>
              </a:rPr>
              <a:t> of the </a:t>
            </a:r>
            <a:r>
              <a:rPr lang="it-IT" sz="2400" dirty="0" err="1">
                <a:solidFill>
                  <a:schemeClr val="tx1"/>
                </a:solidFill>
                <a:latin typeface="Arial" panose="020B0604020202020204" pitchFamily="34" charset="0"/>
                <a:cs typeface="Arial" panose="020B0604020202020204" pitchFamily="34" charset="0"/>
              </a:rPr>
              <a:t>environment</a:t>
            </a:r>
            <a:r>
              <a:rPr lang="it-IT" sz="2400" dirty="0">
                <a:solidFill>
                  <a:schemeClr val="tx1"/>
                </a:solidFill>
                <a:latin typeface="Arial" panose="020B0604020202020204" pitchFamily="34" charset="0"/>
                <a:cs typeface="Arial" panose="020B0604020202020204" pitchFamily="34" charset="0"/>
              </a:rPr>
              <a:t> feedback</a:t>
            </a:r>
          </a:p>
          <a:p>
            <a:pPr algn="ctr" rtl="0">
              <a:spcBef>
                <a:spcPts val="0"/>
              </a:spcBef>
              <a:spcAft>
                <a:spcPts val="0"/>
              </a:spcAft>
            </a:pP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dirty="0" err="1">
                <a:solidFill>
                  <a:schemeClr val="tx1"/>
                </a:solidFill>
                <a:latin typeface="Arial" panose="020B0604020202020204" pitchFamily="34" charset="0"/>
                <a:cs typeface="Arial" panose="020B0604020202020204" pitchFamily="34" charset="0"/>
              </a:rPr>
              <a:t>Caveats</a:t>
            </a:r>
            <a:r>
              <a:rPr lang="it-IT" sz="2400" dirty="0">
                <a:solidFill>
                  <a:schemeClr val="tx1"/>
                </a:solidFill>
                <a:latin typeface="Arial" panose="020B0604020202020204" pitchFamily="34" charset="0"/>
                <a:cs typeface="Arial" panose="020B0604020202020204" pitchFamily="34" charset="0"/>
              </a:rPr>
              <a:t>: </a:t>
            </a:r>
          </a:p>
          <a:p>
            <a:pPr marL="342900" indent="-342900" algn="ctr" rtl="0">
              <a:spcBef>
                <a:spcPts val="0"/>
              </a:spcBef>
              <a:spcAft>
                <a:spcPts val="0"/>
              </a:spcAft>
              <a:buFont typeface="Arial" panose="020B0604020202020204" pitchFamily="34" charset="0"/>
              <a:buChar char="•"/>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Accurate membership</a:t>
            </a:r>
            <a:r>
              <a:rPr lang="it-IT" sz="2400" dirty="0">
                <a:solidFill>
                  <a:schemeClr val="tx1"/>
                </a:solidFill>
                <a:latin typeface="Arial" panose="020B0604020202020204" pitchFamily="34" charset="0"/>
                <a:cs typeface="Arial" panose="020B0604020202020204" pitchFamily="34" charset="0"/>
              </a:rPr>
              <a:t> of </a:t>
            </a:r>
            <a:r>
              <a:rPr lang="it-IT" sz="2400" dirty="0" err="1">
                <a:solidFill>
                  <a:schemeClr val="tx1"/>
                </a:solidFill>
                <a:latin typeface="Arial" panose="020B0604020202020204" pitchFamily="34" charset="0"/>
                <a:cs typeface="Arial" panose="020B0604020202020204" pitchFamily="34" charset="0"/>
              </a:rPr>
              <a:t>both</a:t>
            </a:r>
            <a:r>
              <a:rPr lang="it-IT" sz="2400" dirty="0">
                <a:solidFill>
                  <a:schemeClr val="tx1"/>
                </a:solidFill>
                <a:latin typeface="Arial" panose="020B0604020202020204" pitchFamily="34" charset="0"/>
                <a:cs typeface="Arial" panose="020B0604020202020204" pitchFamily="34" charset="0"/>
              </a:rPr>
              <a:t> disc-</a:t>
            </a:r>
            <a:r>
              <a:rPr lang="it-IT" sz="2400" dirty="0" err="1">
                <a:solidFill>
                  <a:schemeClr val="tx1"/>
                </a:solidFill>
                <a:latin typeface="Arial" panose="020B0604020202020204" pitchFamily="34" charset="0"/>
                <a:cs typeface="Arial" panose="020B0604020202020204" pitchFamily="34" charset="0"/>
              </a:rPr>
              <a:t>less</a:t>
            </a:r>
            <a:r>
              <a:rPr lang="it-IT" sz="2400" dirty="0">
                <a:solidFill>
                  <a:schemeClr val="tx1"/>
                </a:solidFill>
                <a:latin typeface="Arial" panose="020B0604020202020204" pitchFamily="34" charset="0"/>
                <a:cs typeface="Arial" panose="020B0604020202020204" pitchFamily="34" charset="0"/>
              </a:rPr>
              <a:t> and disc-</a:t>
            </a:r>
            <a:r>
              <a:rPr lang="it-IT" sz="2400" dirty="0" err="1">
                <a:solidFill>
                  <a:schemeClr val="tx1"/>
                </a:solidFill>
                <a:latin typeface="Arial" panose="020B0604020202020204" pitchFamily="34" charset="0"/>
                <a:cs typeface="Arial" panose="020B0604020202020204" pitchFamily="34" charset="0"/>
              </a:rPr>
              <a:t>bearing</a:t>
            </a:r>
            <a:r>
              <a:rPr lang="it-IT" sz="2400" dirty="0">
                <a:solidFill>
                  <a:schemeClr val="tx1"/>
                </a:solidFill>
                <a:latin typeface="Arial" panose="020B0604020202020204" pitchFamily="34" charset="0"/>
                <a:cs typeface="Arial" panose="020B0604020202020204" pitchFamily="34" charset="0"/>
              </a:rPr>
              <a:t> stars</a:t>
            </a:r>
          </a:p>
          <a:p>
            <a:pPr marL="342900" indent="-342900" algn="ctr" rtl="0">
              <a:spcBef>
                <a:spcPts val="0"/>
              </a:spcBef>
              <a:spcAft>
                <a:spcPts val="0"/>
              </a:spcAft>
              <a:buFont typeface="Arial" panose="020B0604020202020204" pitchFamily="34" charset="0"/>
              <a:buChar char="•"/>
            </a:pPr>
            <a:endParaRPr lang="it-IT" sz="2400" dirty="0">
              <a:solidFill>
                <a:schemeClr val="tx1"/>
              </a:solidFill>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Completeness</a:t>
            </a:r>
            <a:endPar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endParaRPr lang="it-IT" sz="2400" dirty="0">
              <a:solidFill>
                <a:schemeClr val="tx1"/>
              </a:solidFill>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Star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formation</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history</a:t>
            </a:r>
          </a:p>
        </p:txBody>
      </p:sp>
      <p:pic>
        <p:nvPicPr>
          <p:cNvPr id="5" name="Picture 4" descr="https://cdn.iopscience.com/images/0004-637X/662/2/1067/Full/fg14.gif">
            <a:extLst>
              <a:ext uri="{FF2B5EF4-FFF2-40B4-BE49-F238E27FC236}">
                <a16:creationId xmlns:a16="http://schemas.microsoft.com/office/drawing/2014/main" id="{FA4DB009-E65A-4DB4-89F6-6A06A2F0C3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4718" y="886015"/>
            <a:ext cx="4489704" cy="4519636"/>
          </a:xfrm>
          <a:prstGeom prst="rect">
            <a:avLst/>
          </a:prstGeom>
          <a:noFill/>
          <a:extLst>
            <a:ext uri="{909E8E84-426E-40DD-AFC4-6F175D3DCCD1}">
              <a14:hiddenFill xmlns:a14="http://schemas.microsoft.com/office/drawing/2010/main">
                <a:solidFill>
                  <a:srgbClr val="FFFFFF"/>
                </a:solidFill>
              </a14:hiddenFill>
            </a:ext>
          </a:extLst>
        </p:spPr>
      </p:pic>
      <p:sp>
        <p:nvSpPr>
          <p:cNvPr id="6" name="CasellaDiTesto 5">
            <a:extLst>
              <a:ext uri="{FF2B5EF4-FFF2-40B4-BE49-F238E27FC236}">
                <a16:creationId xmlns:a16="http://schemas.microsoft.com/office/drawing/2014/main" id="{18EF3EA3-1886-4BEA-8C3F-1919E63F6E79}"/>
              </a:ext>
            </a:extLst>
          </p:cNvPr>
          <p:cNvSpPr txBox="1"/>
          <p:nvPr/>
        </p:nvSpPr>
        <p:spPr>
          <a:xfrm>
            <a:off x="7645933" y="5468404"/>
            <a:ext cx="4438489" cy="707886"/>
          </a:xfrm>
          <a:prstGeom prst="rect">
            <a:avLst/>
          </a:prstGeom>
          <a:noFill/>
          <a:ln w="28575">
            <a:solidFill>
              <a:srgbClr val="FF0000"/>
            </a:solidFill>
          </a:ln>
        </p:spPr>
        <p:txBody>
          <a:bodyPr wrap="square" rtlCol="0">
            <a:spAutoFit/>
          </a:bodyPr>
          <a:lstStyle/>
          <a:p>
            <a:pPr algn="ctr"/>
            <a:r>
              <a:rPr lang="it-IT" sz="2000" dirty="0" err="1">
                <a:solidFill>
                  <a:schemeClr val="bg1"/>
                </a:solidFill>
              </a:rPr>
              <a:t>Decline</a:t>
            </a:r>
            <a:r>
              <a:rPr lang="it-IT" sz="2000" dirty="0">
                <a:solidFill>
                  <a:schemeClr val="bg1"/>
                </a:solidFill>
              </a:rPr>
              <a:t> of the disc </a:t>
            </a:r>
            <a:r>
              <a:rPr lang="it-IT" sz="2000" dirty="0" err="1">
                <a:solidFill>
                  <a:schemeClr val="bg1"/>
                </a:solidFill>
              </a:rPr>
              <a:t>fraction</a:t>
            </a:r>
            <a:r>
              <a:rPr lang="it-IT" sz="2000" dirty="0">
                <a:solidFill>
                  <a:schemeClr val="bg1"/>
                </a:solidFill>
              </a:rPr>
              <a:t> with the cluster age </a:t>
            </a:r>
            <a:r>
              <a:rPr lang="it-IT" sz="2000" i="1" dirty="0">
                <a:solidFill>
                  <a:schemeClr val="bg1"/>
                </a:solidFill>
              </a:rPr>
              <a:t>(Hernandez+2007)</a:t>
            </a:r>
          </a:p>
        </p:txBody>
      </p:sp>
      <p:sp>
        <p:nvSpPr>
          <p:cNvPr id="7" name="CasellaDiTesto 6">
            <a:extLst>
              <a:ext uri="{FF2B5EF4-FFF2-40B4-BE49-F238E27FC236}">
                <a16:creationId xmlns:a16="http://schemas.microsoft.com/office/drawing/2014/main" id="{B4683EBA-189C-4653-A3EE-47B5ADD9891A}"/>
              </a:ext>
            </a:extLst>
          </p:cNvPr>
          <p:cNvSpPr txBox="1"/>
          <p:nvPr/>
        </p:nvSpPr>
        <p:spPr>
          <a:xfrm>
            <a:off x="29817" y="54520"/>
            <a:ext cx="9925859"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OBSERVATIONS AT LOW METALLICITY: DISC FRACTION</a:t>
            </a:r>
          </a:p>
        </p:txBody>
      </p:sp>
    </p:spTree>
    <p:extLst>
      <p:ext uri="{BB962C8B-B14F-4D97-AF65-F5344CB8AC3E}">
        <p14:creationId xmlns:p14="http://schemas.microsoft.com/office/powerpoint/2010/main" val="1852337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06E7F8A3-B36C-48BF-8E05-778C799428D9}"/>
              </a:ext>
            </a:extLst>
          </p:cNvPr>
          <p:cNvSpPr txBox="1"/>
          <p:nvPr/>
        </p:nvSpPr>
        <p:spPr>
          <a:xfrm>
            <a:off x="29817" y="54520"/>
            <a:ext cx="9925859"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OBSERVATIONS AT LOW METALLICITY: DISC FRACTION</a:t>
            </a:r>
          </a:p>
        </p:txBody>
      </p:sp>
      <p:sp>
        <p:nvSpPr>
          <p:cNvPr id="3" name="Rettangolo con angoli arrotondati 2">
            <a:extLst>
              <a:ext uri="{FF2B5EF4-FFF2-40B4-BE49-F238E27FC236}">
                <a16:creationId xmlns:a16="http://schemas.microsoft.com/office/drawing/2014/main" id="{E51E6948-3742-41FD-8DD0-C665A2A0F547}"/>
              </a:ext>
            </a:extLst>
          </p:cNvPr>
          <p:cNvSpPr/>
          <p:nvPr/>
        </p:nvSpPr>
        <p:spPr>
          <a:xfrm>
            <a:off x="107578" y="1019260"/>
            <a:ext cx="5495365" cy="5671872"/>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spcBef>
                <a:spcPts val="0"/>
              </a:spcBef>
              <a:spcAft>
                <a:spcPts val="0"/>
              </a:spcAft>
            </a:pPr>
            <a:r>
              <a:rPr lang="it-IT" sz="2800" b="1" dirty="0">
                <a:solidFill>
                  <a:schemeClr val="tx1"/>
                </a:solidFill>
                <a:latin typeface="Arial" panose="020B0604020202020204" pitchFamily="34" charset="0"/>
                <a:cs typeface="Arial" panose="020B0604020202020204" pitchFamily="34" charset="0"/>
              </a:rPr>
              <a:t>Stars with discs</a:t>
            </a:r>
          </a:p>
          <a:p>
            <a:pPr algn="ctr" rtl="0">
              <a:spcBef>
                <a:spcPts val="0"/>
              </a:spcBef>
              <a:spcAft>
                <a:spcPts val="0"/>
              </a:spcAft>
            </a:pPr>
            <a:endParaRPr lang="it-IT" sz="2400" b="1" dirty="0">
              <a:solidFill>
                <a:schemeClr val="tx1"/>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IR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excesses</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dirty="0">
                <a:solidFill>
                  <a:schemeClr val="tx1"/>
                </a:solidFill>
                <a:latin typeface="Arial" panose="020B0604020202020204" pitchFamily="34" charset="0"/>
                <a:cs typeface="Arial" panose="020B0604020202020204" pitchFamily="34" charset="0"/>
              </a:rPr>
              <a:t>from disc </a:t>
            </a:r>
            <a:r>
              <a:rPr lang="it-IT" sz="2400" dirty="0" err="1">
                <a:solidFill>
                  <a:schemeClr val="tx1"/>
                </a:solidFill>
                <a:latin typeface="Arial" panose="020B0604020202020204" pitchFamily="34" charset="0"/>
                <a:cs typeface="Arial" panose="020B0604020202020204" pitchFamily="34" charset="0"/>
              </a:rPr>
              <a:t>thermal</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emission</a:t>
            </a:r>
            <a:endParaRPr lang="it-IT" sz="2400" dirty="0">
              <a:solidFill>
                <a:schemeClr val="tx1"/>
              </a:solidFill>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endParaRPr lang="it-IT" sz="2400" dirty="0">
              <a:solidFill>
                <a:schemeClr val="tx1"/>
              </a:solidFill>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r>
              <a:rPr lang="it-IT" sz="2400" dirty="0" err="1">
                <a:solidFill>
                  <a:schemeClr val="tx1"/>
                </a:solidFill>
                <a:latin typeface="Arial" panose="020B0604020202020204" pitchFamily="34" charset="0"/>
                <a:cs typeface="Arial" panose="020B0604020202020204" pitchFamily="34" charset="0"/>
              </a:rPr>
              <a:t>Spectroscopic</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diagnostics</a:t>
            </a:r>
            <a:r>
              <a:rPr lang="it-IT" sz="2400" dirty="0">
                <a:solidFill>
                  <a:schemeClr val="tx1"/>
                </a:solidFill>
                <a:latin typeface="Arial" panose="020B0604020202020204" pitchFamily="34" charset="0"/>
                <a:cs typeface="Arial" panose="020B0604020202020204" pitchFamily="34" charset="0"/>
              </a:rPr>
              <a:t> of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accretion</a:t>
            </a:r>
            <a:endPar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endParaRPr lang="it-IT" sz="2400" dirty="0">
              <a:solidFill>
                <a:schemeClr val="tx1"/>
              </a:solidFill>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Disc-like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variability</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dirty="0">
                <a:solidFill>
                  <a:schemeClr val="tx1"/>
                </a:solidFill>
                <a:latin typeface="Arial" panose="020B0604020202020204" pitchFamily="34" charset="0"/>
                <a:cs typeface="Arial" panose="020B0604020202020204" pitchFamily="34" charset="0"/>
              </a:rPr>
              <a:t>(</a:t>
            </a:r>
            <a:r>
              <a:rPr lang="it-IT" sz="2400" dirty="0" err="1">
                <a:solidFill>
                  <a:schemeClr val="tx1"/>
                </a:solidFill>
                <a:latin typeface="Arial" panose="020B0604020202020204" pitchFamily="34" charset="0"/>
                <a:cs typeface="Arial" panose="020B0604020202020204" pitchFamily="34" charset="0"/>
              </a:rPr>
              <a:t>variable</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extinction</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accretion</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bursts</a:t>
            </a:r>
            <a:r>
              <a:rPr lang="it-IT" sz="2400" dirty="0">
                <a:solidFill>
                  <a:schemeClr val="tx1"/>
                </a:solidFill>
                <a:latin typeface="Arial" panose="020B0604020202020204" pitchFamily="34" charset="0"/>
                <a:cs typeface="Arial" panose="020B0604020202020204" pitchFamily="34" charset="0"/>
              </a:rPr>
              <a:t>)</a:t>
            </a:r>
          </a:p>
          <a:p>
            <a:pPr marL="342900" indent="-342900" algn="ctr" rtl="0">
              <a:spcBef>
                <a:spcPts val="0"/>
              </a:spcBef>
              <a:spcAft>
                <a:spcPts val="0"/>
              </a:spcAft>
              <a:buFont typeface="Arial" panose="020B0604020202020204" pitchFamily="34" charset="0"/>
              <a:buChar char="•"/>
            </a:pPr>
            <a:endParaRPr lang="it-IT" sz="2400" dirty="0">
              <a:solidFill>
                <a:schemeClr val="tx1"/>
              </a:solidFill>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SED</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analysis</a:t>
            </a:r>
            <a:r>
              <a:rPr lang="it-IT" sz="2400" dirty="0">
                <a:solidFill>
                  <a:schemeClr val="tx1"/>
                </a:solidFill>
                <a:latin typeface="Arial" panose="020B0604020202020204" pitchFamily="34" charset="0"/>
                <a:cs typeface="Arial" panose="020B0604020202020204" pitchFamily="34" charset="0"/>
              </a:rPr>
              <a:t> (model </a:t>
            </a:r>
            <a:r>
              <a:rPr lang="it-IT" sz="2400" dirty="0" err="1">
                <a:solidFill>
                  <a:schemeClr val="tx1"/>
                </a:solidFill>
                <a:latin typeface="Arial" panose="020B0604020202020204" pitchFamily="34" charset="0"/>
                <a:cs typeface="Arial" panose="020B0604020202020204" pitchFamily="34" charset="0"/>
              </a:rPr>
              <a:t>dependent</a:t>
            </a:r>
            <a:r>
              <a:rPr lang="it-IT" sz="2400" dirty="0">
                <a:solidFill>
                  <a:schemeClr val="tx1"/>
                </a:solidFill>
                <a:latin typeface="Arial" panose="020B0604020202020204" pitchFamily="34" charset="0"/>
                <a:cs typeface="Arial" panose="020B0604020202020204" pitchFamily="34" charset="0"/>
              </a:rPr>
              <a:t>)</a:t>
            </a:r>
          </a:p>
        </p:txBody>
      </p:sp>
      <p:sp>
        <p:nvSpPr>
          <p:cNvPr id="4" name="Rettangolo con angoli arrotondati 3">
            <a:extLst>
              <a:ext uri="{FF2B5EF4-FFF2-40B4-BE49-F238E27FC236}">
                <a16:creationId xmlns:a16="http://schemas.microsoft.com/office/drawing/2014/main" id="{5525402E-981C-44E7-89D5-F68EA1E70FDA}"/>
              </a:ext>
            </a:extLst>
          </p:cNvPr>
          <p:cNvSpPr/>
          <p:nvPr/>
        </p:nvSpPr>
        <p:spPr>
          <a:xfrm>
            <a:off x="6589057" y="1019260"/>
            <a:ext cx="5495365" cy="5671872"/>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spcBef>
                <a:spcPts val="0"/>
              </a:spcBef>
              <a:spcAft>
                <a:spcPts val="0"/>
              </a:spcAft>
            </a:pPr>
            <a:r>
              <a:rPr lang="it-IT" sz="2800" b="1" dirty="0">
                <a:solidFill>
                  <a:schemeClr val="tx1"/>
                </a:solidFill>
                <a:latin typeface="Arial" panose="020B0604020202020204" pitchFamily="34" charset="0"/>
                <a:cs typeface="Arial" panose="020B0604020202020204" pitchFamily="34" charset="0"/>
              </a:rPr>
              <a:t>Stars </a:t>
            </a:r>
            <a:r>
              <a:rPr lang="it-IT" sz="2800" b="1" dirty="0" err="1">
                <a:solidFill>
                  <a:schemeClr val="tx1"/>
                </a:solidFill>
                <a:latin typeface="Arial" panose="020B0604020202020204" pitchFamily="34" charset="0"/>
                <a:cs typeface="Arial" panose="020B0604020202020204" pitchFamily="34" charset="0"/>
              </a:rPr>
              <a:t>without</a:t>
            </a:r>
            <a:r>
              <a:rPr lang="it-IT" sz="2800" b="1" dirty="0">
                <a:solidFill>
                  <a:schemeClr val="tx1"/>
                </a:solidFill>
                <a:latin typeface="Arial" panose="020B0604020202020204" pitchFamily="34" charset="0"/>
                <a:cs typeface="Arial" panose="020B0604020202020204" pitchFamily="34" charset="0"/>
              </a:rPr>
              <a:t> discs</a:t>
            </a:r>
          </a:p>
          <a:p>
            <a:pPr algn="ctr" rtl="0">
              <a:spcBef>
                <a:spcPts val="0"/>
              </a:spcBef>
              <a:spcAft>
                <a:spcPts val="0"/>
              </a:spcAft>
            </a:pPr>
            <a:endParaRPr lang="it-IT" sz="2400" b="1" dirty="0">
              <a:solidFill>
                <a:schemeClr val="tx1"/>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r>
              <a:rPr lang="it-IT" sz="2400" dirty="0">
                <a:solidFill>
                  <a:schemeClr val="tx1"/>
                </a:solidFill>
                <a:latin typeface="Arial" panose="020B0604020202020204" pitchFamily="34" charset="0"/>
                <a:cs typeface="Arial" panose="020B0604020202020204" pitchFamily="34" charset="0"/>
              </a:rPr>
              <a:t>Intense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X-ray activity </a:t>
            </a:r>
            <a:r>
              <a:rPr lang="it-IT" sz="2400" dirty="0">
                <a:solidFill>
                  <a:schemeClr val="tx1"/>
                </a:solidFill>
                <a:latin typeface="Arial" panose="020B0604020202020204" pitchFamily="34" charset="0"/>
                <a:cs typeface="Arial" panose="020B0604020202020204" pitchFamily="34" charset="0"/>
              </a:rPr>
              <a:t>(</a:t>
            </a:r>
            <a:r>
              <a:rPr lang="it-IT" sz="2400" dirty="0" err="1">
                <a:solidFill>
                  <a:schemeClr val="tx1"/>
                </a:solidFill>
                <a:latin typeface="Arial" panose="020B0604020202020204" pitchFamily="34" charset="0"/>
                <a:cs typeface="Arial" panose="020B0604020202020204" pitchFamily="34" charset="0"/>
              </a:rPr>
              <a:t>discarding</a:t>
            </a:r>
            <a:r>
              <a:rPr lang="it-IT" sz="2400" dirty="0">
                <a:solidFill>
                  <a:schemeClr val="tx1"/>
                </a:solidFill>
                <a:latin typeface="Arial" panose="020B0604020202020204" pitchFamily="34" charset="0"/>
                <a:cs typeface="Arial" panose="020B0604020202020204" pitchFamily="34" charset="0"/>
              </a:rPr>
              <a:t> discs)</a:t>
            </a:r>
          </a:p>
          <a:p>
            <a:pPr marL="342900" indent="-342900" algn="ctr" rtl="0">
              <a:spcBef>
                <a:spcPts val="0"/>
              </a:spcBef>
              <a:spcAft>
                <a:spcPts val="0"/>
              </a:spcAft>
              <a:buFont typeface="Arial" panose="020B0604020202020204" pitchFamily="34" charset="0"/>
              <a:buChar char="•"/>
            </a:pPr>
            <a:endParaRPr lang="it-IT" sz="2400" dirty="0">
              <a:solidFill>
                <a:schemeClr val="tx1"/>
              </a:solidFill>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Lithium</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abundance</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discarding</a:t>
            </a:r>
            <a:r>
              <a:rPr lang="it-IT" sz="2400" dirty="0">
                <a:solidFill>
                  <a:schemeClr val="tx1"/>
                </a:solidFill>
                <a:latin typeface="Arial" panose="020B0604020202020204" pitchFamily="34" charset="0"/>
                <a:cs typeface="Arial" panose="020B0604020202020204" pitchFamily="34" charset="0"/>
              </a:rPr>
              <a:t> discs)</a:t>
            </a:r>
          </a:p>
          <a:p>
            <a:pPr marL="342900" indent="-342900" algn="ctr" rtl="0">
              <a:spcBef>
                <a:spcPts val="0"/>
              </a:spcBef>
              <a:spcAft>
                <a:spcPts val="0"/>
              </a:spcAft>
              <a:buFont typeface="Arial" panose="020B0604020202020204" pitchFamily="34" charset="0"/>
              <a:buChar char="•"/>
            </a:pPr>
            <a:endParaRPr lang="it-IT" sz="2400" dirty="0">
              <a:solidFill>
                <a:schemeClr val="tx1"/>
              </a:solidFill>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r>
              <a:rPr lang="it-IT" sz="2400" dirty="0">
                <a:solidFill>
                  <a:schemeClr val="tx1"/>
                </a:solidFill>
                <a:latin typeface="Arial" panose="020B0604020202020204" pitchFamily="34" charset="0"/>
                <a:cs typeface="Arial" panose="020B0604020202020204" pitchFamily="34" charset="0"/>
              </a:rPr>
              <a:t>Cluster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dynamics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discarding</a:t>
            </a:r>
            <a:r>
              <a:rPr lang="it-IT" sz="2400" dirty="0">
                <a:solidFill>
                  <a:schemeClr val="tx1"/>
                </a:solidFill>
                <a:latin typeface="Arial" panose="020B0604020202020204" pitchFamily="34" charset="0"/>
                <a:cs typeface="Arial" panose="020B0604020202020204" pitchFamily="34" charset="0"/>
              </a:rPr>
              <a:t> discs)</a:t>
            </a:r>
          </a:p>
          <a:p>
            <a:pPr marL="342900" indent="-342900" algn="ctr" rtl="0">
              <a:spcBef>
                <a:spcPts val="0"/>
              </a:spcBef>
              <a:spcAft>
                <a:spcPts val="0"/>
              </a:spcAft>
              <a:buFont typeface="Arial" panose="020B0604020202020204" pitchFamily="34" charset="0"/>
              <a:buChar char="•"/>
            </a:pPr>
            <a:endParaRPr lang="it-IT" sz="2400" dirty="0">
              <a:solidFill>
                <a:schemeClr val="tx1"/>
              </a:solidFill>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r>
              <a:rPr lang="it-IT" sz="2400" dirty="0">
                <a:solidFill>
                  <a:schemeClr val="tx1"/>
                </a:solidFill>
                <a:latin typeface="Arial" panose="020B0604020202020204" pitchFamily="34" charset="0"/>
                <a:cs typeface="Arial" panose="020B0604020202020204" pitchFamily="34" charset="0"/>
              </a:rPr>
              <a:t>Statistical </a:t>
            </a:r>
            <a:r>
              <a:rPr lang="it-IT" sz="2400" dirty="0" err="1">
                <a:solidFill>
                  <a:schemeClr val="tx1"/>
                </a:solidFill>
                <a:latin typeface="Arial" panose="020B0604020202020204" pitchFamily="34" charset="0"/>
                <a:cs typeface="Arial" panose="020B0604020202020204" pitchFamily="34" charset="0"/>
              </a:rPr>
              <a:t>analysis</a:t>
            </a:r>
            <a:r>
              <a:rPr lang="it-IT" sz="2400" dirty="0">
                <a:solidFill>
                  <a:schemeClr val="tx1"/>
                </a:solidFill>
                <a:latin typeface="Arial" panose="020B0604020202020204" pitchFamily="34" charset="0"/>
                <a:cs typeface="Arial" panose="020B0604020202020204" pitchFamily="34" charset="0"/>
              </a:rPr>
              <a:t> of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diagrams</a:t>
            </a:r>
            <a:endPar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238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a:extLst>
              <a:ext uri="{FF2B5EF4-FFF2-40B4-BE49-F238E27FC236}">
                <a16:creationId xmlns:a16="http://schemas.microsoft.com/office/drawing/2014/main" id="{954A7592-3CB8-404F-8CD8-9E69C35F03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2971" y="711444"/>
            <a:ext cx="6111779" cy="6092036"/>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5788FCAA-AF19-470E-AD84-97D7C9F536DD}"/>
              </a:ext>
            </a:extLst>
          </p:cNvPr>
          <p:cNvSpPr txBox="1"/>
          <p:nvPr/>
        </p:nvSpPr>
        <p:spPr>
          <a:xfrm>
            <a:off x="29817" y="54520"/>
            <a:ext cx="9774599"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LOW METALLICITY IN THE MILKY WAY: NIR EXCESSES</a:t>
            </a:r>
          </a:p>
        </p:txBody>
      </p:sp>
      <p:sp>
        <p:nvSpPr>
          <p:cNvPr id="3" name="Rettangolo con angoli arrotondati 2">
            <a:extLst>
              <a:ext uri="{FF2B5EF4-FFF2-40B4-BE49-F238E27FC236}">
                <a16:creationId xmlns:a16="http://schemas.microsoft.com/office/drawing/2014/main" id="{7FC6CE0A-C60A-4FD4-A88B-F2FB3D90B4A0}"/>
              </a:ext>
            </a:extLst>
          </p:cNvPr>
          <p:cNvSpPr/>
          <p:nvPr/>
        </p:nvSpPr>
        <p:spPr>
          <a:xfrm>
            <a:off x="152400" y="711444"/>
            <a:ext cx="5495365" cy="4952238"/>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spcBef>
                <a:spcPts val="0"/>
              </a:spcBef>
              <a:spcAft>
                <a:spcPts val="0"/>
              </a:spcAft>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SH 2-208</a:t>
            </a:r>
          </a:p>
          <a:p>
            <a:pPr algn="ctr" rtl="0">
              <a:spcBef>
                <a:spcPts val="0"/>
              </a:spcBef>
              <a:spcAft>
                <a:spcPts val="0"/>
              </a:spcAft>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[O/H]=-0.8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dex</a:t>
            </a:r>
            <a:r>
              <a:rPr lang="it-IT" sz="2400" dirty="0">
                <a:solidFill>
                  <a:schemeClr val="tx1"/>
                </a:solidFill>
                <a:latin typeface="Arial" panose="020B0604020202020204" pitchFamily="34" charset="0"/>
                <a:cs typeface="Arial" panose="020B0604020202020204" pitchFamily="34" charset="0"/>
              </a:rPr>
              <a:t>; 0.5 </a:t>
            </a:r>
            <a:r>
              <a:rPr lang="it-IT" sz="2400" dirty="0" err="1">
                <a:solidFill>
                  <a:schemeClr val="tx1"/>
                </a:solidFill>
                <a:latin typeface="Arial" panose="020B0604020202020204" pitchFamily="34" charset="0"/>
                <a:cs typeface="Arial" panose="020B0604020202020204" pitchFamily="34" charset="0"/>
              </a:rPr>
              <a:t>Myrs</a:t>
            </a:r>
            <a:r>
              <a:rPr lang="it-IT" sz="2400" dirty="0">
                <a:solidFill>
                  <a:schemeClr val="tx1"/>
                </a:solidFill>
                <a:latin typeface="Arial" panose="020B0604020202020204" pitchFamily="34" charset="0"/>
                <a:cs typeface="Arial" panose="020B0604020202020204" pitchFamily="34" charset="0"/>
              </a:rPr>
              <a:t>, 11.5 </a:t>
            </a:r>
            <a:r>
              <a:rPr lang="it-IT" sz="2400" dirty="0" err="1">
                <a:solidFill>
                  <a:schemeClr val="tx1"/>
                </a:solidFill>
                <a:latin typeface="Arial" panose="020B0604020202020204" pitchFamily="34" charset="0"/>
                <a:cs typeface="Arial" panose="020B0604020202020204" pitchFamily="34" charset="0"/>
              </a:rPr>
              <a:t>kpc</a:t>
            </a: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Disc </a:t>
            </a:r>
            <a:r>
              <a:rPr lang="it-IT" sz="2400" dirty="0" err="1">
                <a:solidFill>
                  <a:schemeClr val="tx1"/>
                </a:solidFill>
                <a:latin typeface="Arial" panose="020B0604020202020204" pitchFamily="34" charset="0"/>
                <a:cs typeface="Arial" panose="020B0604020202020204" pitchFamily="34" charset="0"/>
              </a:rPr>
              <a:t>Fraction</a:t>
            </a:r>
            <a:r>
              <a:rPr lang="it-IT" sz="2400" dirty="0">
                <a:solidFill>
                  <a:schemeClr val="tx1"/>
                </a:solidFill>
                <a:latin typeface="Arial" panose="020B0604020202020204" pitchFamily="34" charset="0"/>
                <a:cs typeface="Arial" panose="020B0604020202020204" pitchFamily="34" charset="0"/>
              </a:rPr>
              <a:t>: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27%±6% </a:t>
            </a:r>
            <a:r>
              <a:rPr lang="it-IT" sz="2400" i="1" dirty="0">
                <a:solidFill>
                  <a:schemeClr val="tx1"/>
                </a:solidFill>
                <a:latin typeface="Arial" panose="020B0604020202020204" pitchFamily="34" charset="0"/>
                <a:cs typeface="Arial" panose="020B0604020202020204" pitchFamily="34" charset="0"/>
              </a:rPr>
              <a:t>(Yasui+2016)</a:t>
            </a:r>
          </a:p>
          <a:p>
            <a:pPr algn="ctr" rtl="0">
              <a:spcBef>
                <a:spcPts val="0"/>
              </a:spcBef>
              <a:spcAft>
                <a:spcPts val="0"/>
              </a:spcAft>
            </a:pP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Sh2-127</a:t>
            </a:r>
          </a:p>
          <a:p>
            <a:pPr algn="just"/>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[O/H]=-0.7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dex</a:t>
            </a:r>
            <a:r>
              <a:rPr lang="it-IT" sz="2400" dirty="0">
                <a:solidFill>
                  <a:schemeClr val="tx1"/>
                </a:solidFill>
                <a:latin typeface="Arial" panose="020B0604020202020204" pitchFamily="34" charset="0"/>
                <a:cs typeface="Arial" panose="020B0604020202020204" pitchFamily="34" charset="0"/>
              </a:rPr>
              <a:t>; 0.5-1 </a:t>
            </a:r>
            <a:r>
              <a:rPr lang="it-IT" sz="2400" dirty="0" err="1">
                <a:solidFill>
                  <a:schemeClr val="tx1"/>
                </a:solidFill>
                <a:latin typeface="Arial" panose="020B0604020202020204" pitchFamily="34" charset="0"/>
                <a:cs typeface="Arial" panose="020B0604020202020204" pitchFamily="34" charset="0"/>
              </a:rPr>
              <a:t>Myrs</a:t>
            </a:r>
            <a:r>
              <a:rPr lang="it-IT" sz="2400" dirty="0">
                <a:solidFill>
                  <a:schemeClr val="tx1"/>
                </a:solidFill>
                <a:latin typeface="Arial" panose="020B0604020202020204" pitchFamily="34" charset="0"/>
                <a:cs typeface="Arial" panose="020B0604020202020204" pitchFamily="34" charset="0"/>
              </a:rPr>
              <a:t>, 10 </a:t>
            </a:r>
            <a:r>
              <a:rPr lang="it-IT" sz="2400" dirty="0" err="1">
                <a:solidFill>
                  <a:schemeClr val="tx1"/>
                </a:solidFill>
                <a:latin typeface="Arial" panose="020B0604020202020204" pitchFamily="34" charset="0"/>
                <a:cs typeface="Arial" panose="020B0604020202020204" pitchFamily="34" charset="0"/>
              </a:rPr>
              <a:t>kpc</a:t>
            </a:r>
            <a:endParaRPr lang="it-IT" sz="2400" dirty="0">
              <a:solidFill>
                <a:schemeClr val="tx1"/>
              </a:solidFill>
              <a:latin typeface="Arial" panose="020B0604020202020204" pitchFamily="34" charset="0"/>
              <a:cs typeface="Arial" panose="020B0604020202020204" pitchFamily="34" charset="0"/>
            </a:endParaRPr>
          </a:p>
          <a:p>
            <a:pPr algn="just"/>
            <a:endParaRPr lang="it-IT" sz="2400" dirty="0">
              <a:solidFill>
                <a:schemeClr val="tx1"/>
              </a:solidFill>
              <a:latin typeface="Arial" panose="020B0604020202020204" pitchFamily="34" charset="0"/>
              <a:cs typeface="Arial" panose="020B0604020202020204" pitchFamily="34" charset="0"/>
            </a:endParaRPr>
          </a:p>
          <a:p>
            <a:pPr algn="ctr"/>
            <a:r>
              <a:rPr lang="it-IT" sz="2400" dirty="0">
                <a:solidFill>
                  <a:schemeClr val="tx1"/>
                </a:solidFill>
                <a:latin typeface="Arial" panose="020B0604020202020204" pitchFamily="34" charset="0"/>
                <a:cs typeface="Arial" panose="020B0604020202020204" pitchFamily="34" charset="0"/>
              </a:rPr>
              <a:t>Disc </a:t>
            </a:r>
            <a:r>
              <a:rPr lang="it-IT" sz="2400" dirty="0" err="1">
                <a:solidFill>
                  <a:schemeClr val="tx1"/>
                </a:solidFill>
                <a:latin typeface="Arial" panose="020B0604020202020204" pitchFamily="34" charset="0"/>
                <a:cs typeface="Arial" panose="020B0604020202020204" pitchFamily="34" charset="0"/>
              </a:rPr>
              <a:t>Fraction</a:t>
            </a:r>
            <a:r>
              <a:rPr lang="it-IT" sz="2400" dirty="0">
                <a:solidFill>
                  <a:schemeClr val="tx1"/>
                </a:solidFill>
                <a:latin typeface="Arial" panose="020B0604020202020204" pitchFamily="34" charset="0"/>
                <a:cs typeface="Arial" panose="020B0604020202020204" pitchFamily="34" charset="0"/>
              </a:rPr>
              <a:t>: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28%±3% </a:t>
            </a:r>
            <a:r>
              <a:rPr lang="it-IT" sz="2400" dirty="0">
                <a:solidFill>
                  <a:schemeClr val="tx1"/>
                </a:solidFill>
                <a:latin typeface="Arial" panose="020B0604020202020204" pitchFamily="34" charset="0"/>
                <a:cs typeface="Arial" panose="020B0604020202020204" pitchFamily="34" charset="0"/>
              </a:rPr>
              <a:t>(S217A) and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40%±4% </a:t>
            </a:r>
            <a:r>
              <a:rPr lang="it-IT" sz="2400" dirty="0">
                <a:solidFill>
                  <a:schemeClr val="tx1"/>
                </a:solidFill>
                <a:latin typeface="Arial" panose="020B0604020202020204" pitchFamily="34" charset="0"/>
                <a:cs typeface="Arial" panose="020B0604020202020204" pitchFamily="34" charset="0"/>
              </a:rPr>
              <a:t>(S127B) </a:t>
            </a:r>
          </a:p>
          <a:p>
            <a:pPr algn="ctr"/>
            <a:r>
              <a:rPr lang="it-IT" sz="2400" dirty="0">
                <a:solidFill>
                  <a:schemeClr val="tx1"/>
                </a:solidFill>
                <a:latin typeface="Arial" panose="020B0604020202020204" pitchFamily="34" charset="0"/>
                <a:cs typeface="Arial" panose="020B0604020202020204" pitchFamily="34" charset="0"/>
              </a:rPr>
              <a:t>(Yasui+2021)</a:t>
            </a:r>
          </a:p>
        </p:txBody>
      </p:sp>
      <p:sp>
        <p:nvSpPr>
          <p:cNvPr id="6" name="CasellaDiTesto 5">
            <a:extLst>
              <a:ext uri="{FF2B5EF4-FFF2-40B4-BE49-F238E27FC236}">
                <a16:creationId xmlns:a16="http://schemas.microsoft.com/office/drawing/2014/main" id="{37430A51-EAA0-4901-B92E-E9C4A190696E}"/>
              </a:ext>
            </a:extLst>
          </p:cNvPr>
          <p:cNvSpPr txBox="1"/>
          <p:nvPr/>
        </p:nvSpPr>
        <p:spPr>
          <a:xfrm>
            <a:off x="1371599" y="6076932"/>
            <a:ext cx="4422710" cy="707886"/>
          </a:xfrm>
          <a:prstGeom prst="rect">
            <a:avLst/>
          </a:prstGeom>
          <a:noFill/>
          <a:ln w="28575">
            <a:solidFill>
              <a:srgbClr val="FF0000"/>
            </a:solidFill>
          </a:ln>
        </p:spPr>
        <p:txBody>
          <a:bodyPr wrap="square" rtlCol="0">
            <a:spAutoFit/>
          </a:bodyPr>
          <a:lstStyle/>
          <a:p>
            <a:pPr algn="r"/>
            <a:r>
              <a:rPr lang="it-IT" sz="2000" i="1" dirty="0">
                <a:solidFill>
                  <a:schemeClr val="bg1"/>
                </a:solidFill>
                <a:latin typeface="Arial" panose="020B0604020202020204" pitchFamily="34" charset="0"/>
                <a:cs typeface="Arial" panose="020B0604020202020204" pitchFamily="34" charset="0"/>
              </a:rPr>
              <a:t>WISE image of the </a:t>
            </a:r>
            <a:r>
              <a:rPr lang="it-IT" sz="2000" i="1" dirty="0" err="1">
                <a:solidFill>
                  <a:schemeClr val="bg1"/>
                </a:solidFill>
                <a:latin typeface="Arial" panose="020B0604020202020204" pitchFamily="34" charset="0"/>
                <a:cs typeface="Arial" panose="020B0604020202020204" pitchFamily="34" charset="0"/>
              </a:rPr>
              <a:t>region</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containing</a:t>
            </a:r>
            <a:r>
              <a:rPr lang="it-IT" sz="2000" i="1" dirty="0">
                <a:solidFill>
                  <a:schemeClr val="bg1"/>
                </a:solidFill>
                <a:latin typeface="Arial" panose="020B0604020202020204" pitchFamily="34" charset="0"/>
                <a:cs typeface="Arial" panose="020B0604020202020204" pitchFamily="34" charset="0"/>
              </a:rPr>
              <a:t> </a:t>
            </a:r>
          </a:p>
          <a:p>
            <a:pPr algn="r"/>
            <a:r>
              <a:rPr lang="it-IT" sz="2000" i="1" dirty="0">
                <a:solidFill>
                  <a:schemeClr val="bg1"/>
                </a:solidFill>
                <a:latin typeface="Arial" panose="020B0604020202020204" pitchFamily="34" charset="0"/>
                <a:cs typeface="Arial" panose="020B0604020202020204" pitchFamily="34" charset="0"/>
              </a:rPr>
              <a:t>Sh2-207 and Sh2-208</a:t>
            </a:r>
          </a:p>
        </p:txBody>
      </p:sp>
    </p:spTree>
    <p:extLst>
      <p:ext uri="{BB962C8B-B14F-4D97-AF65-F5344CB8AC3E}">
        <p14:creationId xmlns:p14="http://schemas.microsoft.com/office/powerpoint/2010/main" val="1761980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con angoli arrotondati 2">
            <a:extLst>
              <a:ext uri="{FF2B5EF4-FFF2-40B4-BE49-F238E27FC236}">
                <a16:creationId xmlns:a16="http://schemas.microsoft.com/office/drawing/2014/main" id="{A764440C-593B-4F83-9C06-ECFDE8FAFE39}"/>
              </a:ext>
            </a:extLst>
          </p:cNvPr>
          <p:cNvSpPr/>
          <p:nvPr/>
        </p:nvSpPr>
        <p:spPr>
          <a:xfrm>
            <a:off x="1290734" y="682687"/>
            <a:ext cx="9610531" cy="1226827"/>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spcBef>
                <a:spcPts val="0"/>
              </a:spcBef>
              <a:spcAft>
                <a:spcPts val="0"/>
              </a:spcAft>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18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regions</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with 0.25-0.85 Z</a:t>
            </a:r>
            <a:r>
              <a:rPr lang="it-IT" sz="2400" b="1" baseline="-25000"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ʘ</a:t>
            </a:r>
          </a:p>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Disc </a:t>
            </a:r>
            <a:r>
              <a:rPr lang="it-IT" sz="2400" dirty="0" err="1">
                <a:solidFill>
                  <a:schemeClr val="tx1"/>
                </a:solidFill>
                <a:latin typeface="Arial" panose="020B0604020202020204" pitchFamily="34" charset="0"/>
                <a:cs typeface="Arial" panose="020B0604020202020204" pitchFamily="34" charset="0"/>
              </a:rPr>
              <a:t>fraction</a:t>
            </a:r>
            <a:r>
              <a:rPr lang="it-IT" sz="2400" dirty="0">
                <a:solidFill>
                  <a:schemeClr val="tx1"/>
                </a:solidFill>
                <a:latin typeface="Arial" panose="020B0604020202020204" pitchFamily="34" charset="0"/>
                <a:cs typeface="Arial" panose="020B0604020202020204" pitchFamily="34" charset="0"/>
              </a:rPr>
              <a:t> on </a:t>
            </a:r>
            <a:r>
              <a:rPr lang="it-IT" sz="2400" dirty="0" err="1">
                <a:solidFill>
                  <a:schemeClr val="tx1"/>
                </a:solidFill>
                <a:latin typeface="Arial" panose="020B0604020202020204" pitchFamily="34" charset="0"/>
                <a:cs typeface="Arial" panose="020B0604020202020204" pitchFamily="34" charset="0"/>
              </a:rPr>
              <a:t>average</a:t>
            </a:r>
            <a:r>
              <a:rPr lang="it-IT" sz="2400" dirty="0">
                <a:solidFill>
                  <a:schemeClr val="tx1"/>
                </a:solidFill>
                <a:latin typeface="Arial" panose="020B0604020202020204" pitchFamily="34" charset="0"/>
                <a:cs typeface="Arial" panose="020B0604020202020204" pitchFamily="34" charset="0"/>
              </a:rPr>
              <a:t>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2.6±0.2</a:t>
            </a:r>
            <a:r>
              <a:rPr lang="it-IT" sz="2400" dirty="0">
                <a:solidFill>
                  <a:schemeClr val="tx1"/>
                </a:solidFill>
                <a:latin typeface="Arial" panose="020B0604020202020204" pitchFamily="34" charset="0"/>
                <a:cs typeface="Arial" panose="020B0604020202020204" pitchFamily="34" charset="0"/>
              </a:rPr>
              <a:t> times </a:t>
            </a:r>
            <a:r>
              <a:rPr lang="it-IT" sz="2400" dirty="0" err="1">
                <a:solidFill>
                  <a:schemeClr val="tx1"/>
                </a:solidFill>
                <a:latin typeface="Arial" panose="020B0604020202020204" pitchFamily="34" charset="0"/>
                <a:cs typeface="Arial" panose="020B0604020202020204" pitchFamily="34" charset="0"/>
              </a:rPr>
              <a:t>smaller</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than</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coeval</a:t>
            </a:r>
            <a:r>
              <a:rPr lang="it-IT" sz="2400" dirty="0">
                <a:solidFill>
                  <a:schemeClr val="tx1"/>
                </a:solidFill>
                <a:latin typeface="Arial" panose="020B0604020202020204" pitchFamily="34" charset="0"/>
                <a:cs typeface="Arial" panose="020B0604020202020204" pitchFamily="34" charset="0"/>
              </a:rPr>
              <a:t> clusters </a:t>
            </a:r>
            <a:r>
              <a:rPr lang="it-IT" sz="2400" i="1" dirty="0">
                <a:solidFill>
                  <a:schemeClr val="tx1"/>
                </a:solidFill>
                <a:latin typeface="Arial" panose="020B0604020202020204" pitchFamily="34" charset="0"/>
                <a:cs typeface="Arial" panose="020B0604020202020204" pitchFamily="34" charset="0"/>
              </a:rPr>
              <a:t>(Patra+2024)</a:t>
            </a:r>
          </a:p>
        </p:txBody>
      </p:sp>
      <p:pic>
        <p:nvPicPr>
          <p:cNvPr id="7170" name="Picture 2">
            <a:extLst>
              <a:ext uri="{FF2B5EF4-FFF2-40B4-BE49-F238E27FC236}">
                <a16:creationId xmlns:a16="http://schemas.microsoft.com/office/drawing/2014/main" id="{38953563-8F72-44B2-8C72-DE9E393CB5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943" y="1952906"/>
            <a:ext cx="4840936" cy="4707979"/>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a:extLst>
              <a:ext uri="{FF2B5EF4-FFF2-40B4-BE49-F238E27FC236}">
                <a16:creationId xmlns:a16="http://schemas.microsoft.com/office/drawing/2014/main" id="{84647EA3-2E60-4848-B5D7-071D3E3F2C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0144" y="2033706"/>
            <a:ext cx="6621624" cy="3547052"/>
          </a:xfrm>
          <a:prstGeom prst="rect">
            <a:avLst/>
          </a:prstGeom>
          <a:noFill/>
          <a:extLst>
            <a:ext uri="{909E8E84-426E-40DD-AFC4-6F175D3DCCD1}">
              <a14:hiddenFill xmlns:a14="http://schemas.microsoft.com/office/drawing/2010/main">
                <a:solidFill>
                  <a:srgbClr val="FFFFFF"/>
                </a:solidFill>
              </a14:hiddenFill>
            </a:ext>
          </a:extLst>
        </p:spPr>
      </p:pic>
      <p:sp>
        <p:nvSpPr>
          <p:cNvPr id="6" name="CasellaDiTesto 5">
            <a:extLst>
              <a:ext uri="{FF2B5EF4-FFF2-40B4-BE49-F238E27FC236}">
                <a16:creationId xmlns:a16="http://schemas.microsoft.com/office/drawing/2014/main" id="{B5DE0594-16F7-4B58-AC16-AEA9E48A1A87}"/>
              </a:ext>
            </a:extLst>
          </p:cNvPr>
          <p:cNvSpPr txBox="1"/>
          <p:nvPr/>
        </p:nvSpPr>
        <p:spPr>
          <a:xfrm>
            <a:off x="5166049" y="5704950"/>
            <a:ext cx="6875008" cy="1015663"/>
          </a:xfrm>
          <a:prstGeom prst="rect">
            <a:avLst/>
          </a:prstGeom>
          <a:noFill/>
          <a:ln w="28575">
            <a:solidFill>
              <a:srgbClr val="FF0000"/>
            </a:solidFill>
          </a:ln>
        </p:spPr>
        <p:txBody>
          <a:bodyPr wrap="square" rtlCol="0">
            <a:spAutoFit/>
          </a:bodyPr>
          <a:lstStyle/>
          <a:p>
            <a:pPr algn="ctr"/>
            <a:r>
              <a:rPr lang="it-IT" sz="2000" i="1" dirty="0">
                <a:solidFill>
                  <a:schemeClr val="bg1"/>
                </a:solidFill>
                <a:latin typeface="Arial" panose="020B0604020202020204" pitchFamily="34" charset="0"/>
                <a:cs typeface="Arial" panose="020B0604020202020204" pitchFamily="34" charset="0"/>
              </a:rPr>
              <a:t>Left: position of the low-Z Sharpless </a:t>
            </a:r>
            <a:r>
              <a:rPr lang="it-IT" sz="2000" i="1" dirty="0" err="1">
                <a:solidFill>
                  <a:schemeClr val="bg1"/>
                </a:solidFill>
                <a:latin typeface="Arial" panose="020B0604020202020204" pitchFamily="34" charset="0"/>
                <a:cs typeface="Arial" panose="020B0604020202020204" pitchFamily="34" charset="0"/>
              </a:rPr>
              <a:t>regions</a:t>
            </a:r>
            <a:r>
              <a:rPr lang="it-IT" sz="2000" i="1" dirty="0">
                <a:solidFill>
                  <a:schemeClr val="bg1"/>
                </a:solidFill>
                <a:latin typeface="Arial" panose="020B0604020202020204" pitchFamily="34" charset="0"/>
                <a:cs typeface="Arial" panose="020B0604020202020204" pitchFamily="34" charset="0"/>
              </a:rPr>
              <a:t> in the </a:t>
            </a:r>
            <a:r>
              <a:rPr lang="it-IT" sz="2000" i="1" dirty="0" err="1">
                <a:solidFill>
                  <a:schemeClr val="bg1"/>
                </a:solidFill>
                <a:latin typeface="Arial" panose="020B0604020202020204" pitchFamily="34" charset="0"/>
                <a:cs typeface="Arial" panose="020B0604020202020204" pitchFamily="34" charset="0"/>
              </a:rPr>
              <a:t>Milky</a:t>
            </a:r>
            <a:r>
              <a:rPr lang="it-IT" sz="2000" i="1" dirty="0">
                <a:solidFill>
                  <a:schemeClr val="bg1"/>
                </a:solidFill>
                <a:latin typeface="Arial" panose="020B0604020202020204" pitchFamily="34" charset="0"/>
                <a:cs typeface="Arial" panose="020B0604020202020204" pitchFamily="34" charset="0"/>
              </a:rPr>
              <a:t> Way</a:t>
            </a:r>
          </a:p>
          <a:p>
            <a:pPr algn="ctr"/>
            <a:r>
              <a:rPr lang="it-IT" sz="2000" i="1" dirty="0">
                <a:solidFill>
                  <a:schemeClr val="bg1"/>
                </a:solidFill>
                <a:latin typeface="Arial" panose="020B0604020202020204" pitchFamily="34" charset="0"/>
                <a:cs typeface="Arial" panose="020B0604020202020204" pitchFamily="34" charset="0"/>
              </a:rPr>
              <a:t>Top: Disc </a:t>
            </a:r>
            <a:r>
              <a:rPr lang="it-IT" sz="2000" i="1" dirty="0" err="1">
                <a:solidFill>
                  <a:schemeClr val="bg1"/>
                </a:solidFill>
                <a:latin typeface="Arial" panose="020B0604020202020204" pitchFamily="34" charset="0"/>
                <a:cs typeface="Arial" panose="020B0604020202020204" pitchFamily="34" charset="0"/>
              </a:rPr>
              <a:t>Fraction</a:t>
            </a:r>
            <a:r>
              <a:rPr lang="it-IT" sz="2000" i="1" dirty="0">
                <a:solidFill>
                  <a:schemeClr val="bg1"/>
                </a:solidFill>
                <a:latin typeface="Arial" panose="020B0604020202020204" pitchFamily="34" charset="0"/>
                <a:cs typeface="Arial" panose="020B0604020202020204" pitchFamily="34" charset="0"/>
              </a:rPr>
              <a:t> in low-Z and solar-Z </a:t>
            </a:r>
            <a:r>
              <a:rPr lang="it-IT" sz="2000" i="1" dirty="0" err="1">
                <a:solidFill>
                  <a:schemeClr val="bg1"/>
                </a:solidFill>
                <a:latin typeface="Arial" panose="020B0604020202020204" pitchFamily="34" charset="0"/>
                <a:cs typeface="Arial" panose="020B0604020202020204" pitchFamily="34" charset="0"/>
              </a:rPr>
              <a:t>regions</a:t>
            </a:r>
            <a:endParaRPr lang="it-IT" sz="2000" i="1" dirty="0">
              <a:solidFill>
                <a:schemeClr val="bg1"/>
              </a:solidFill>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284FC699-F171-42A0-ABD1-5B125779D2D0}"/>
              </a:ext>
            </a:extLst>
          </p:cNvPr>
          <p:cNvSpPr txBox="1"/>
          <p:nvPr/>
        </p:nvSpPr>
        <p:spPr>
          <a:xfrm>
            <a:off x="29817" y="54520"/>
            <a:ext cx="9774599"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LOW METALLICITY IN THE MILKY WAY: NIR EXCESSES</a:t>
            </a:r>
          </a:p>
        </p:txBody>
      </p:sp>
    </p:spTree>
    <p:extLst>
      <p:ext uri="{BB962C8B-B14F-4D97-AF65-F5344CB8AC3E}">
        <p14:creationId xmlns:p14="http://schemas.microsoft.com/office/powerpoint/2010/main" val="3389028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58AC2DE1-92B3-41CC-BE8E-B700078FDB38}"/>
              </a:ext>
            </a:extLst>
          </p:cNvPr>
          <p:cNvSpPr txBox="1"/>
          <p:nvPr/>
        </p:nvSpPr>
        <p:spPr>
          <a:xfrm>
            <a:off x="29817" y="54520"/>
            <a:ext cx="5904180"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IMPORTANCE OF MEMBERSHIP</a:t>
            </a:r>
          </a:p>
        </p:txBody>
      </p:sp>
      <p:sp>
        <p:nvSpPr>
          <p:cNvPr id="3" name="Rettangolo con angoli arrotondati 2">
            <a:extLst>
              <a:ext uri="{FF2B5EF4-FFF2-40B4-BE49-F238E27FC236}">
                <a16:creationId xmlns:a16="http://schemas.microsoft.com/office/drawing/2014/main" id="{0D7FA52C-A239-4DBC-A3B8-06002A08B365}"/>
              </a:ext>
            </a:extLst>
          </p:cNvPr>
          <p:cNvSpPr/>
          <p:nvPr/>
        </p:nvSpPr>
        <p:spPr>
          <a:xfrm>
            <a:off x="152400" y="776664"/>
            <a:ext cx="5904180" cy="6026816"/>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spcBef>
                <a:spcPts val="0"/>
              </a:spcBef>
              <a:spcAft>
                <a:spcPts val="0"/>
              </a:spcAft>
            </a:pP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Digel</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2 Cloud</a:t>
            </a:r>
          </a:p>
          <a:p>
            <a:pPr marL="342900" indent="-342900" algn="ctr" rtl="0">
              <a:spcBef>
                <a:spcPts val="0"/>
              </a:spcBef>
              <a:spcAft>
                <a:spcPts val="0"/>
              </a:spcAft>
              <a:buFont typeface="Arial" panose="020B0604020202020204" pitchFamily="34" charset="0"/>
              <a:buChar char="•"/>
            </a:pPr>
            <a:r>
              <a:rPr lang="it-IT" sz="2400" dirty="0" err="1">
                <a:solidFill>
                  <a:schemeClr val="tx1"/>
                </a:solidFill>
                <a:latin typeface="Arial" panose="020B0604020202020204" pitchFamily="34" charset="0"/>
                <a:cs typeface="Arial" panose="020B0604020202020204" pitchFamily="34" charset="0"/>
              </a:rPr>
              <a:t>Distance</a:t>
            </a:r>
            <a:r>
              <a:rPr lang="it-IT" sz="2400" dirty="0">
                <a:solidFill>
                  <a:schemeClr val="tx1"/>
                </a:solidFill>
                <a:latin typeface="Arial" panose="020B0604020202020204" pitchFamily="34" charset="0"/>
                <a:cs typeface="Arial" panose="020B0604020202020204" pitchFamily="34" charset="0"/>
              </a:rPr>
              <a:t> 10 </a:t>
            </a:r>
            <a:r>
              <a:rPr lang="it-IT" sz="2400" dirty="0" err="1">
                <a:solidFill>
                  <a:schemeClr val="tx1"/>
                </a:solidFill>
                <a:latin typeface="Arial" panose="020B0604020202020204" pitchFamily="34" charset="0"/>
                <a:cs typeface="Arial" panose="020B0604020202020204" pitchFamily="34" charset="0"/>
              </a:rPr>
              <a:t>kpc</a:t>
            </a:r>
            <a:endParaRPr lang="it-IT" sz="2400" dirty="0">
              <a:solidFill>
                <a:schemeClr val="tx1"/>
              </a:solidFill>
              <a:latin typeface="Times New Roman" panose="02020603050405020304" pitchFamily="18" charset="0"/>
              <a:cs typeface="Times New Roman" panose="02020603050405020304" pitchFamily="18" charset="0"/>
            </a:endParaRPr>
          </a:p>
          <a:p>
            <a:pPr marL="342900" indent="-342900" algn="ctr" rtl="0">
              <a:spcBef>
                <a:spcPts val="0"/>
              </a:spcBef>
              <a:spcAft>
                <a:spcPts val="0"/>
              </a:spcAft>
              <a:buFont typeface="Arial" panose="020B0604020202020204" pitchFamily="34" charset="0"/>
              <a:buChar char="•"/>
            </a:pPr>
            <a:r>
              <a:rPr lang="it-IT" sz="2400" dirty="0">
                <a:solidFill>
                  <a:schemeClr val="tx1"/>
                </a:solidFill>
                <a:latin typeface="Arial" panose="020B0604020202020204" pitchFamily="34" charset="0"/>
                <a:cs typeface="Arial" panose="020B0604020202020204" pitchFamily="34" charset="0"/>
              </a:rPr>
              <a:t>[O/H]=-0.7 </a:t>
            </a:r>
            <a:r>
              <a:rPr lang="it-IT" sz="2400" dirty="0" err="1">
                <a:solidFill>
                  <a:schemeClr val="tx1"/>
                </a:solidFill>
                <a:latin typeface="Arial" panose="020B0604020202020204" pitchFamily="34" charset="0"/>
                <a:cs typeface="Arial" panose="020B0604020202020204" pitchFamily="34" charset="0"/>
              </a:rPr>
              <a:t>dex</a:t>
            </a:r>
            <a:r>
              <a:rPr lang="it-IT" sz="2400" dirty="0">
                <a:solidFill>
                  <a:schemeClr val="tx1"/>
                </a:solidFill>
                <a:latin typeface="Arial" panose="020B0604020202020204" pitchFamily="34" charset="0"/>
                <a:cs typeface="Arial" panose="020B0604020202020204" pitchFamily="34" charset="0"/>
              </a:rPr>
              <a:t> (LMC -0.5, SMC -0.9)</a:t>
            </a:r>
          </a:p>
          <a:p>
            <a:pPr marL="342900" indent="-342900" algn="ctr" rtl="0">
              <a:spcBef>
                <a:spcPts val="0"/>
              </a:spcBef>
              <a:spcAft>
                <a:spcPts val="0"/>
              </a:spcAft>
              <a:buFont typeface="Arial" panose="020B0604020202020204" pitchFamily="34" charset="0"/>
              <a:buChar char="•"/>
            </a:pPr>
            <a:r>
              <a:rPr lang="it-IT" sz="2400" dirty="0" err="1">
                <a:solidFill>
                  <a:schemeClr val="tx1"/>
                </a:solidFill>
                <a:latin typeface="Arial" panose="020B0604020202020204" pitchFamily="34" charset="0"/>
                <a:cs typeface="Arial" panose="020B0604020202020204" pitchFamily="34" charset="0"/>
              </a:rPr>
              <a:t>Dust</a:t>
            </a:r>
            <a:r>
              <a:rPr lang="it-IT" sz="2400" dirty="0">
                <a:solidFill>
                  <a:schemeClr val="tx1"/>
                </a:solidFill>
                <a:latin typeface="Arial" panose="020B0604020202020204" pitchFamily="34" charset="0"/>
                <a:cs typeface="Arial" panose="020B0604020202020204" pitchFamily="34" charset="0"/>
              </a:rPr>
              <a:t> to gas ratio 0.001; 10 times </a:t>
            </a:r>
            <a:r>
              <a:rPr lang="it-IT" sz="2400" dirty="0" err="1">
                <a:solidFill>
                  <a:schemeClr val="tx1"/>
                </a:solidFill>
                <a:latin typeface="Arial" panose="020B0604020202020204" pitchFamily="34" charset="0"/>
                <a:cs typeface="Arial" panose="020B0604020202020204" pitchFamily="34" charset="0"/>
              </a:rPr>
              <a:t>smaller</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than</a:t>
            </a:r>
            <a:r>
              <a:rPr lang="it-IT" sz="2400" dirty="0">
                <a:solidFill>
                  <a:schemeClr val="tx1"/>
                </a:solidFill>
                <a:latin typeface="Arial" panose="020B0604020202020204" pitchFamily="34" charset="0"/>
                <a:cs typeface="Arial" panose="020B0604020202020204" pitchFamily="34" charset="0"/>
              </a:rPr>
              <a:t> Solar </a:t>
            </a:r>
            <a:r>
              <a:rPr lang="it-IT" sz="2400" dirty="0" err="1">
                <a:solidFill>
                  <a:schemeClr val="tx1"/>
                </a:solidFill>
                <a:latin typeface="Arial" panose="020B0604020202020204" pitchFamily="34" charset="0"/>
                <a:cs typeface="Arial" panose="020B0604020202020204" pitchFamily="34" charset="0"/>
              </a:rPr>
              <a:t>neighborhood</a:t>
            </a:r>
            <a:r>
              <a:rPr lang="it-IT" sz="2400" i="1" dirty="0">
                <a:solidFill>
                  <a:schemeClr val="tx1"/>
                </a:solidFill>
                <a:latin typeface="Arial" panose="020B0604020202020204" pitchFamily="34" charset="0"/>
                <a:cs typeface="Arial" panose="020B0604020202020204" pitchFamily="34" charset="0"/>
              </a:rPr>
              <a:t> (</a:t>
            </a:r>
            <a:r>
              <a:rPr lang="it-IT" sz="2400" i="1" dirty="0" err="1">
                <a:solidFill>
                  <a:schemeClr val="tx1"/>
                </a:solidFill>
                <a:latin typeface="Arial" panose="020B0604020202020204" pitchFamily="34" charset="0"/>
                <a:cs typeface="Arial" panose="020B0604020202020204" pitchFamily="34" charset="0"/>
              </a:rPr>
              <a:t>Ruffle</a:t>
            </a:r>
            <a:r>
              <a:rPr lang="it-IT" sz="2400" i="1" dirty="0">
                <a:solidFill>
                  <a:schemeClr val="tx1"/>
                </a:solidFill>
                <a:latin typeface="Arial" panose="020B0604020202020204" pitchFamily="34" charset="0"/>
                <a:cs typeface="Arial" panose="020B0604020202020204" pitchFamily="34" charset="0"/>
              </a:rPr>
              <a:t>+ 2007)</a:t>
            </a:r>
            <a:endParaRPr lang="it-IT" sz="2400" dirty="0">
              <a:solidFill>
                <a:schemeClr val="tx1"/>
              </a:solidFill>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r>
              <a:rPr lang="it-IT" sz="2400" dirty="0">
                <a:solidFill>
                  <a:schemeClr val="tx1"/>
                </a:solidFill>
                <a:latin typeface="Arial" panose="020B0604020202020204" pitchFamily="34" charset="0"/>
                <a:cs typeface="Arial" panose="020B0604020202020204" pitchFamily="34" charset="0"/>
              </a:rPr>
              <a:t>Age 0.5 </a:t>
            </a:r>
            <a:r>
              <a:rPr lang="it-IT" sz="2400" dirty="0" err="1">
                <a:solidFill>
                  <a:schemeClr val="tx1"/>
                </a:solidFill>
                <a:latin typeface="Arial" panose="020B0604020202020204" pitchFamily="34" charset="0"/>
                <a:cs typeface="Arial" panose="020B0604020202020204" pitchFamily="34" charset="0"/>
              </a:rPr>
              <a:t>Myrs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Yasui</a:t>
            </a:r>
            <a:r>
              <a:rPr lang="it-IT" sz="2400" dirty="0">
                <a:solidFill>
                  <a:schemeClr val="tx1"/>
                </a:solidFill>
                <a:latin typeface="Arial" panose="020B0604020202020204" pitchFamily="34" charset="0"/>
                <a:cs typeface="Arial" panose="020B0604020202020204" pitchFamily="34" charset="0"/>
              </a:rPr>
              <a:t>+ 2006)</a:t>
            </a:r>
          </a:p>
          <a:p>
            <a:pPr algn="ctr" rtl="0">
              <a:spcBef>
                <a:spcPts val="0"/>
              </a:spcBef>
              <a:spcAft>
                <a:spcPts val="0"/>
              </a:spcAft>
            </a:pP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Disc </a:t>
            </a:r>
            <a:r>
              <a:rPr lang="it-IT" sz="2400" dirty="0" err="1">
                <a:solidFill>
                  <a:schemeClr val="tx1"/>
                </a:solidFill>
                <a:latin typeface="Arial" panose="020B0604020202020204" pitchFamily="34" charset="0"/>
                <a:cs typeface="Arial" panose="020B0604020202020204" pitchFamily="34" charset="0"/>
              </a:rPr>
              <a:t>Fraction</a:t>
            </a:r>
            <a:r>
              <a:rPr lang="it-IT" sz="2400" dirty="0">
                <a:solidFill>
                  <a:schemeClr val="tx1"/>
                </a:solidFill>
                <a:latin typeface="Arial" panose="020B0604020202020204" pitchFamily="34" charset="0"/>
                <a:cs typeface="Arial" panose="020B0604020202020204" pitchFamily="34" charset="0"/>
              </a:rPr>
              <a:t>:</a:t>
            </a:r>
          </a:p>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9%±4% </a:t>
            </a:r>
            <a:r>
              <a:rPr lang="it-IT" sz="2400" dirty="0">
                <a:solidFill>
                  <a:schemeClr val="tx1"/>
                </a:solidFill>
                <a:latin typeface="Arial" panose="020B0604020202020204" pitchFamily="34" charset="0"/>
                <a:cs typeface="Arial" panose="020B0604020202020204" pitchFamily="34" charset="0"/>
              </a:rPr>
              <a:t>(Cloud 2-N) and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27%±7% </a:t>
            </a:r>
            <a:r>
              <a:rPr lang="it-IT" sz="2400" dirty="0">
                <a:solidFill>
                  <a:schemeClr val="tx1"/>
                </a:solidFill>
                <a:latin typeface="Arial" panose="020B0604020202020204" pitchFamily="34" charset="0"/>
                <a:cs typeface="Arial" panose="020B0604020202020204" pitchFamily="34" charset="0"/>
              </a:rPr>
              <a:t>(Clouds 2-S) </a:t>
            </a:r>
          </a:p>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a:t>
            </a:r>
            <a:r>
              <a:rPr lang="it-IT" sz="2400" i="1" dirty="0" err="1">
                <a:solidFill>
                  <a:schemeClr val="tx1"/>
                </a:solidFill>
                <a:latin typeface="Arial" panose="020B0604020202020204" pitchFamily="34" charset="0"/>
                <a:cs typeface="Arial" panose="020B0604020202020204" pitchFamily="34" charset="0"/>
              </a:rPr>
              <a:t>Yasui</a:t>
            </a:r>
            <a:r>
              <a:rPr lang="it-IT" sz="2400" i="1" dirty="0">
                <a:solidFill>
                  <a:schemeClr val="tx1"/>
                </a:solidFill>
                <a:latin typeface="Arial" panose="020B0604020202020204" pitchFamily="34" charset="0"/>
                <a:cs typeface="Arial" panose="020B0604020202020204" pitchFamily="34" charset="0"/>
              </a:rPr>
              <a:t>+ 2009</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using</a:t>
            </a:r>
            <a:r>
              <a:rPr lang="it-IT" sz="2400" dirty="0">
                <a:solidFill>
                  <a:schemeClr val="tx1"/>
                </a:solidFill>
                <a:latin typeface="Arial" panose="020B0604020202020204" pitchFamily="34" charset="0"/>
                <a:cs typeface="Arial" panose="020B0604020202020204" pitchFamily="34" charset="0"/>
              </a:rPr>
              <a:t>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SUBARU</a:t>
            </a:r>
            <a:r>
              <a:rPr lang="it-IT" sz="2400" dirty="0">
                <a:solidFill>
                  <a:schemeClr val="tx1"/>
                </a:solidFill>
                <a:latin typeface="Arial" panose="020B0604020202020204" pitchFamily="34" charset="0"/>
                <a:cs typeface="Arial" panose="020B0604020202020204" pitchFamily="34" charset="0"/>
              </a:rPr>
              <a:t>)</a:t>
            </a:r>
          </a:p>
          <a:p>
            <a:pPr algn="ctr" rtl="0">
              <a:spcBef>
                <a:spcPts val="0"/>
              </a:spcBef>
              <a:spcAft>
                <a:spcPts val="0"/>
              </a:spcAft>
            </a:pP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74%±15% </a:t>
            </a:r>
            <a:r>
              <a:rPr lang="it-IT" sz="2400" dirty="0">
                <a:solidFill>
                  <a:schemeClr val="tx1"/>
                </a:solidFill>
                <a:latin typeface="Arial" panose="020B0604020202020204" pitchFamily="34" charset="0"/>
                <a:cs typeface="Arial" panose="020B0604020202020204" pitchFamily="34" charset="0"/>
              </a:rPr>
              <a:t>and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81%±17% </a:t>
            </a:r>
          </a:p>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(Yasui+2026, </a:t>
            </a:r>
            <a:r>
              <a:rPr lang="it-IT" sz="2400" dirty="0" err="1">
                <a:solidFill>
                  <a:schemeClr val="tx1"/>
                </a:solidFill>
                <a:latin typeface="Arial" panose="020B0604020202020204" pitchFamily="34" charset="0"/>
                <a:cs typeface="Arial" panose="020B0604020202020204" pitchFamily="34" charset="0"/>
              </a:rPr>
              <a:t>using</a:t>
            </a:r>
            <a:r>
              <a:rPr lang="it-IT" sz="2400" dirty="0">
                <a:solidFill>
                  <a:schemeClr val="tx1"/>
                </a:solidFill>
                <a:latin typeface="Arial" panose="020B0604020202020204" pitchFamily="34" charset="0"/>
                <a:cs typeface="Arial" panose="020B0604020202020204" pitchFamily="34" charset="0"/>
              </a:rPr>
              <a:t>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JWST</a:t>
            </a:r>
            <a:r>
              <a:rPr lang="it-IT" sz="2400" dirty="0">
                <a:solidFill>
                  <a:schemeClr val="tx1"/>
                </a:solidFill>
                <a:latin typeface="Arial" panose="020B0604020202020204" pitchFamily="34" charset="0"/>
                <a:cs typeface="Arial" panose="020B0604020202020204" pitchFamily="34" charset="0"/>
              </a:rPr>
              <a:t>)</a:t>
            </a:r>
          </a:p>
        </p:txBody>
      </p:sp>
      <p:sp>
        <p:nvSpPr>
          <p:cNvPr id="5" name="CasellaDiTesto 4">
            <a:extLst>
              <a:ext uri="{FF2B5EF4-FFF2-40B4-BE49-F238E27FC236}">
                <a16:creationId xmlns:a16="http://schemas.microsoft.com/office/drawing/2014/main" id="{A3DA37C1-D499-4E6F-A6FB-09FD29DCDE91}"/>
              </a:ext>
            </a:extLst>
          </p:cNvPr>
          <p:cNvSpPr txBox="1"/>
          <p:nvPr/>
        </p:nvSpPr>
        <p:spPr>
          <a:xfrm>
            <a:off x="6096000" y="4438484"/>
            <a:ext cx="6023867" cy="707886"/>
          </a:xfrm>
          <a:prstGeom prst="rect">
            <a:avLst/>
          </a:prstGeom>
          <a:noFill/>
          <a:ln w="28575">
            <a:solidFill>
              <a:srgbClr val="FF0000"/>
            </a:solidFill>
          </a:ln>
        </p:spPr>
        <p:txBody>
          <a:bodyPr wrap="square" rtlCol="0">
            <a:spAutoFit/>
          </a:bodyPr>
          <a:lstStyle/>
          <a:p>
            <a:pPr algn="ctr"/>
            <a:r>
              <a:rPr lang="it-IT" sz="2000" i="1" dirty="0">
                <a:solidFill>
                  <a:schemeClr val="bg1"/>
                </a:solidFill>
                <a:latin typeface="Arial" panose="020B0604020202020204" pitchFamily="34" charset="0"/>
                <a:cs typeface="Arial" panose="020B0604020202020204" pitchFamily="34" charset="0"/>
              </a:rPr>
              <a:t>JWST/</a:t>
            </a:r>
            <a:r>
              <a:rPr lang="it-IT" sz="2000" i="1" dirty="0" err="1">
                <a:solidFill>
                  <a:schemeClr val="bg1"/>
                </a:solidFill>
                <a:latin typeface="Arial" panose="020B0604020202020204" pitchFamily="34" charset="0"/>
                <a:cs typeface="Arial" panose="020B0604020202020204" pitchFamily="34" charset="0"/>
              </a:rPr>
              <a:t>NIRCam</a:t>
            </a:r>
            <a:r>
              <a:rPr lang="it-IT" sz="2000" i="1" dirty="0">
                <a:solidFill>
                  <a:schemeClr val="bg1"/>
                </a:solidFill>
                <a:latin typeface="Arial" panose="020B0604020202020204" pitchFamily="34" charset="0"/>
                <a:cs typeface="Arial" panose="020B0604020202020204" pitchFamily="34" charset="0"/>
              </a:rPr>
              <a:t> images of Cloud 2-N (</a:t>
            </a:r>
            <a:r>
              <a:rPr lang="it-IT" sz="2000" i="1" dirty="0" err="1">
                <a:solidFill>
                  <a:schemeClr val="bg1"/>
                </a:solidFill>
                <a:latin typeface="Arial" panose="020B0604020202020204" pitchFamily="34" charset="0"/>
                <a:cs typeface="Arial" panose="020B0604020202020204" pitchFamily="34" charset="0"/>
              </a:rPr>
              <a:t>left</a:t>
            </a:r>
            <a:r>
              <a:rPr lang="it-IT" sz="2000" i="1" dirty="0">
                <a:solidFill>
                  <a:schemeClr val="bg1"/>
                </a:solidFill>
                <a:latin typeface="Arial" panose="020B0604020202020204" pitchFamily="34" charset="0"/>
                <a:cs typeface="Arial" panose="020B0604020202020204" pitchFamily="34" charset="0"/>
              </a:rPr>
              <a:t>) and Cloud 2-S (</a:t>
            </a:r>
            <a:r>
              <a:rPr lang="it-IT" sz="2000" i="1" dirty="0" err="1">
                <a:solidFill>
                  <a:schemeClr val="bg1"/>
                </a:solidFill>
                <a:latin typeface="Arial" panose="020B0604020202020204" pitchFamily="34" charset="0"/>
                <a:cs typeface="Arial" panose="020B0604020202020204" pitchFamily="34" charset="0"/>
              </a:rPr>
              <a:t>right</a:t>
            </a:r>
            <a:r>
              <a:rPr lang="it-IT" sz="2000" i="1" dirty="0">
                <a:solidFill>
                  <a:schemeClr val="bg1"/>
                </a:solidFill>
                <a:latin typeface="Arial" panose="020B0604020202020204" pitchFamily="34" charset="0"/>
                <a:cs typeface="Arial" panose="020B0604020202020204" pitchFamily="34" charset="0"/>
              </a:rPr>
              <a:t>)</a:t>
            </a:r>
          </a:p>
        </p:txBody>
      </p:sp>
      <p:pic>
        <p:nvPicPr>
          <p:cNvPr id="4100" name="Picture 4">
            <a:extLst>
              <a:ext uri="{FF2B5EF4-FFF2-40B4-BE49-F238E27FC236}">
                <a16:creationId xmlns:a16="http://schemas.microsoft.com/office/drawing/2014/main" id="{3894C93B-40ED-40FF-9877-5B15018983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0942"/>
          <a:stretch/>
        </p:blipFill>
        <p:spPr bwMode="auto">
          <a:xfrm>
            <a:off x="9171994" y="1700394"/>
            <a:ext cx="2947874" cy="264383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3763F584-A1EE-4A9B-B8D2-74525C0B6F0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2699"/>
          <a:stretch/>
        </p:blipFill>
        <p:spPr bwMode="auto">
          <a:xfrm>
            <a:off x="6096001" y="1700394"/>
            <a:ext cx="3057331" cy="2643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6962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CAC57840-5950-4010-8AAF-9763A4AE6888}"/>
              </a:ext>
            </a:extLst>
          </p:cNvPr>
          <p:cNvSpPr txBox="1"/>
          <p:nvPr/>
        </p:nvSpPr>
        <p:spPr>
          <a:xfrm>
            <a:off x="29817" y="54520"/>
            <a:ext cx="10582128"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THE ONLY NEARBY LOW-Z SFR: Sh2-284 WITH DOLIDZE25</a:t>
            </a:r>
          </a:p>
        </p:txBody>
      </p:sp>
      <p:sp>
        <p:nvSpPr>
          <p:cNvPr id="3" name="Rettangolo con angoli arrotondati 2">
            <a:extLst>
              <a:ext uri="{FF2B5EF4-FFF2-40B4-BE49-F238E27FC236}">
                <a16:creationId xmlns:a16="http://schemas.microsoft.com/office/drawing/2014/main" id="{F80EA32D-ACEA-4CCB-8D26-066CE892884A}"/>
              </a:ext>
            </a:extLst>
          </p:cNvPr>
          <p:cNvSpPr/>
          <p:nvPr/>
        </p:nvSpPr>
        <p:spPr>
          <a:xfrm>
            <a:off x="51592" y="718458"/>
            <a:ext cx="4641703" cy="5982005"/>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Sh2-284 and Dolidze25</a:t>
            </a:r>
          </a:p>
          <a:p>
            <a:pPr algn="ctr" rtl="0">
              <a:spcBef>
                <a:spcPts val="0"/>
              </a:spcBef>
              <a:spcAft>
                <a:spcPts val="0"/>
              </a:spcAft>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Z=1.5 Z</a:t>
            </a:r>
            <a:r>
              <a:rPr lang="it-IT" sz="2400" b="1" baseline="-25000"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ʘ</a:t>
            </a: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1-2 </a:t>
            </a:r>
            <a:r>
              <a:rPr lang="it-IT" sz="2400" dirty="0" err="1">
                <a:solidFill>
                  <a:schemeClr val="tx1"/>
                </a:solidFill>
                <a:latin typeface="Arial" panose="020B0604020202020204" pitchFamily="34" charset="0"/>
                <a:cs typeface="Arial" panose="020B0604020202020204" pitchFamily="34" charset="0"/>
              </a:rPr>
              <a:t>Myrs</a:t>
            </a:r>
            <a:r>
              <a:rPr lang="it-IT" sz="2400" dirty="0">
                <a:solidFill>
                  <a:schemeClr val="tx1"/>
                </a:solidFill>
                <a:latin typeface="Arial" panose="020B0604020202020204" pitchFamily="34" charset="0"/>
                <a:cs typeface="Arial" panose="020B0604020202020204" pitchFamily="34" charset="0"/>
              </a:rPr>
              <a:t>,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4.5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kpc</a:t>
            </a:r>
            <a:endPar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algn="ctr" rtl="0">
              <a:spcBef>
                <a:spcPts val="0"/>
              </a:spcBef>
              <a:spcAft>
                <a:spcPts val="0"/>
              </a:spcAft>
            </a:pPr>
            <a:endParaRPr lang="it-IT" sz="2400" dirty="0">
              <a:solidFill>
                <a:schemeClr val="tx1"/>
              </a:solidFill>
              <a:latin typeface="Arial" panose="020B0604020202020204" pitchFamily="34" charset="0"/>
              <a:cs typeface="Arial" panose="020B0604020202020204" pitchFamily="34" charset="0"/>
            </a:endParaRPr>
          </a:p>
          <a:p>
            <a:pPr algn="ctr"/>
            <a:r>
              <a:rPr lang="it-IT" sz="2400" dirty="0">
                <a:solidFill>
                  <a:schemeClr val="tx1"/>
                </a:solidFill>
                <a:latin typeface="Arial" panose="020B0604020202020204" pitchFamily="34" charset="0"/>
                <a:cs typeface="Arial" panose="020B0604020202020204" pitchFamily="34" charset="0"/>
              </a:rPr>
              <a:t>Disc </a:t>
            </a:r>
            <a:r>
              <a:rPr lang="it-IT" sz="2400" dirty="0" err="1">
                <a:solidFill>
                  <a:schemeClr val="tx1"/>
                </a:solidFill>
                <a:latin typeface="Arial" panose="020B0604020202020204" pitchFamily="34" charset="0"/>
                <a:cs typeface="Arial" panose="020B0604020202020204" pitchFamily="34" charset="0"/>
              </a:rPr>
              <a:t>fraction</a:t>
            </a:r>
            <a:r>
              <a:rPr lang="it-IT" sz="2400" dirty="0">
                <a:solidFill>
                  <a:schemeClr val="tx1"/>
                </a:solidFill>
                <a:latin typeface="Arial" panose="020B0604020202020204" pitchFamily="34" charset="0"/>
                <a:cs typeface="Arial" panose="020B0604020202020204" pitchFamily="34" charset="0"/>
              </a:rPr>
              <a:t>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⁓34%</a:t>
            </a:r>
          </a:p>
          <a:p>
            <a:pPr algn="ctr"/>
            <a:r>
              <a:rPr lang="it-IT" sz="2400" dirty="0">
                <a:solidFill>
                  <a:schemeClr val="tx1"/>
                </a:solidFill>
                <a:latin typeface="Arial" panose="020B0604020202020204" pitchFamily="34" charset="0"/>
                <a:cs typeface="Arial" panose="020B0604020202020204" pitchFamily="34" charset="0"/>
              </a:rPr>
              <a:t> </a:t>
            </a:r>
            <a:r>
              <a:rPr lang="it-IT" sz="2400" i="1" dirty="0">
                <a:solidFill>
                  <a:schemeClr val="tx1"/>
                </a:solidFill>
                <a:latin typeface="Arial" panose="020B0604020202020204" pitchFamily="34" charset="0"/>
                <a:cs typeface="Arial" panose="020B0604020202020204" pitchFamily="34" charset="0"/>
              </a:rPr>
              <a:t>(Guarcello+ 2021)</a:t>
            </a:r>
          </a:p>
          <a:p>
            <a:pPr algn="ctr" rtl="0">
              <a:spcBef>
                <a:spcPts val="0"/>
              </a:spcBef>
              <a:spcAft>
                <a:spcPts val="0"/>
              </a:spcAft>
            </a:pPr>
            <a:endParaRPr lang="it-IT" sz="2400" dirty="0">
              <a:solidFill>
                <a:schemeClr val="tx1"/>
              </a:solidFill>
              <a:latin typeface="Arial" panose="020B0604020202020204" pitchFamily="34" charset="0"/>
              <a:cs typeface="Arial" panose="020B0604020202020204" pitchFamily="34" charset="0"/>
            </a:endParaRPr>
          </a:p>
        </p:txBody>
      </p:sp>
      <p:pic>
        <p:nvPicPr>
          <p:cNvPr id="8194" name="Picture 2" descr="image">
            <a:extLst>
              <a:ext uri="{FF2B5EF4-FFF2-40B4-BE49-F238E27FC236}">
                <a16:creationId xmlns:a16="http://schemas.microsoft.com/office/drawing/2014/main" id="{6755A29E-A453-4041-9931-3225096E8D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9281" y="852974"/>
            <a:ext cx="4955436" cy="4988926"/>
          </a:xfrm>
          <a:prstGeom prst="rect">
            <a:avLst/>
          </a:prstGeom>
          <a:noFill/>
          <a:extLst>
            <a:ext uri="{909E8E84-426E-40DD-AFC4-6F175D3DCCD1}">
              <a14:hiddenFill xmlns:a14="http://schemas.microsoft.com/office/drawing/2010/main">
                <a:solidFill>
                  <a:srgbClr val="FFFFFF"/>
                </a:solidFill>
              </a14:hiddenFill>
            </a:ext>
          </a:extLst>
        </p:spPr>
      </p:pic>
      <p:sp>
        <p:nvSpPr>
          <p:cNvPr id="6" name="CasellaDiTesto 5">
            <a:extLst>
              <a:ext uri="{FF2B5EF4-FFF2-40B4-BE49-F238E27FC236}">
                <a16:creationId xmlns:a16="http://schemas.microsoft.com/office/drawing/2014/main" id="{3E88D371-BAC8-4A3C-877D-517DCBD65EEE}"/>
              </a:ext>
            </a:extLst>
          </p:cNvPr>
          <p:cNvSpPr txBox="1"/>
          <p:nvPr/>
        </p:nvSpPr>
        <p:spPr>
          <a:xfrm>
            <a:off x="9704717" y="2986650"/>
            <a:ext cx="2435691" cy="1938992"/>
          </a:xfrm>
          <a:prstGeom prst="rect">
            <a:avLst/>
          </a:prstGeom>
          <a:noFill/>
          <a:ln w="28575">
            <a:solidFill>
              <a:srgbClr val="FF0000"/>
            </a:solidFill>
          </a:ln>
        </p:spPr>
        <p:txBody>
          <a:bodyPr wrap="square" rtlCol="0">
            <a:spAutoFit/>
          </a:bodyPr>
          <a:lstStyle/>
          <a:p>
            <a:r>
              <a:rPr lang="it-IT" sz="2000" i="1" dirty="0">
                <a:solidFill>
                  <a:schemeClr val="bg1"/>
                </a:solidFill>
                <a:latin typeface="Arial" panose="020B0604020202020204" pitchFamily="34" charset="0"/>
                <a:cs typeface="Arial" panose="020B0604020202020204" pitchFamily="34" charset="0"/>
              </a:rPr>
              <a:t>Disc </a:t>
            </a:r>
            <a:r>
              <a:rPr lang="it-IT" sz="2000" i="1" dirty="0" err="1">
                <a:solidFill>
                  <a:schemeClr val="bg1"/>
                </a:solidFill>
                <a:latin typeface="Arial" panose="020B0604020202020204" pitchFamily="34" charset="0"/>
                <a:cs typeface="Arial" panose="020B0604020202020204" pitchFamily="34" charset="0"/>
              </a:rPr>
              <a:t>fraction</a:t>
            </a:r>
            <a:r>
              <a:rPr lang="it-IT" sz="2000" i="1" dirty="0">
                <a:solidFill>
                  <a:schemeClr val="bg1"/>
                </a:solidFill>
                <a:latin typeface="Arial" panose="020B0604020202020204" pitchFamily="34" charset="0"/>
                <a:cs typeface="Arial" panose="020B0604020202020204" pitchFamily="34" charset="0"/>
              </a:rPr>
              <a:t> in solar-</a:t>
            </a:r>
            <a:r>
              <a:rPr lang="it-IT" sz="2000" i="1" dirty="0" err="1">
                <a:solidFill>
                  <a:schemeClr val="bg1"/>
                </a:solidFill>
                <a:latin typeface="Arial" panose="020B0604020202020204" pitchFamily="34" charset="0"/>
                <a:cs typeface="Arial" panose="020B0604020202020204" pitchFamily="34" charset="0"/>
              </a:rPr>
              <a:t>metallicity</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SFRs</a:t>
            </a:r>
            <a:r>
              <a:rPr lang="it-IT" sz="2000" i="1" dirty="0">
                <a:solidFill>
                  <a:schemeClr val="bg1"/>
                </a:solidFill>
                <a:latin typeface="Arial" panose="020B0604020202020204" pitchFamily="34" charset="0"/>
                <a:cs typeface="Arial" panose="020B0604020202020204" pitchFamily="34" charset="0"/>
              </a:rPr>
              <a:t>, massive </a:t>
            </a:r>
            <a:r>
              <a:rPr lang="it-IT" sz="2000" i="1" dirty="0" err="1">
                <a:solidFill>
                  <a:schemeClr val="bg1"/>
                </a:solidFill>
                <a:latin typeface="Arial" panose="020B0604020202020204" pitchFamily="34" charset="0"/>
                <a:cs typeface="Arial" panose="020B0604020202020204" pitchFamily="34" charset="0"/>
              </a:rPr>
              <a:t>SFRs</a:t>
            </a:r>
            <a:r>
              <a:rPr lang="it-IT" sz="2000" i="1" dirty="0">
                <a:solidFill>
                  <a:schemeClr val="bg1"/>
                </a:solidFill>
                <a:latin typeface="Arial" panose="020B0604020202020204" pitchFamily="34" charset="0"/>
                <a:cs typeface="Arial" panose="020B0604020202020204" pitchFamily="34" charset="0"/>
              </a:rPr>
              <a:t> and low-Z </a:t>
            </a:r>
            <a:r>
              <a:rPr lang="it-IT" sz="2000" i="1" dirty="0" err="1">
                <a:solidFill>
                  <a:schemeClr val="bg1"/>
                </a:solidFill>
                <a:latin typeface="Arial" panose="020B0604020202020204" pitchFamily="34" charset="0"/>
                <a:cs typeface="Arial" panose="020B0604020202020204" pitchFamily="34" charset="0"/>
              </a:rPr>
              <a:t>SFRs</a:t>
            </a:r>
            <a:endParaRPr lang="it-IT" sz="2000" i="1" dirty="0">
              <a:solidFill>
                <a:schemeClr val="bg1"/>
              </a:solidFill>
              <a:latin typeface="Arial" panose="020B0604020202020204" pitchFamily="34" charset="0"/>
              <a:cs typeface="Arial" panose="020B0604020202020204" pitchFamily="34" charset="0"/>
            </a:endParaRPr>
          </a:p>
          <a:p>
            <a:r>
              <a:rPr lang="it-IT" sz="2000" i="1" dirty="0">
                <a:solidFill>
                  <a:schemeClr val="bg1"/>
                </a:solidFill>
                <a:latin typeface="Arial" panose="020B0604020202020204" pitchFamily="34" charset="0"/>
                <a:cs typeface="Arial" panose="020B0604020202020204" pitchFamily="34" charset="0"/>
              </a:rPr>
              <a:t>(Guarcello+2021)</a:t>
            </a:r>
          </a:p>
        </p:txBody>
      </p:sp>
    </p:spTree>
    <p:extLst>
      <p:ext uri="{BB962C8B-B14F-4D97-AF65-F5344CB8AC3E}">
        <p14:creationId xmlns:p14="http://schemas.microsoft.com/office/powerpoint/2010/main" val="1743981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5BC7D6DA-DD4D-4712-96B5-FE8205B4E2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1585" y="704437"/>
            <a:ext cx="7149098" cy="5311109"/>
          </a:xfrm>
          <a:prstGeom prst="rect">
            <a:avLst/>
          </a:prstGeom>
          <a:noFill/>
          <a:extLst>
            <a:ext uri="{909E8E84-426E-40DD-AFC4-6F175D3DCCD1}">
              <a14:hiddenFill xmlns:a14="http://schemas.microsoft.com/office/drawing/2010/main">
                <a:solidFill>
                  <a:srgbClr val="FFFFFF"/>
                </a:solidFill>
              </a14:hiddenFill>
            </a:ext>
          </a:extLst>
        </p:spPr>
      </p:pic>
      <p:sp>
        <p:nvSpPr>
          <p:cNvPr id="3" name="CasellaDiTesto 2">
            <a:extLst>
              <a:ext uri="{FF2B5EF4-FFF2-40B4-BE49-F238E27FC236}">
                <a16:creationId xmlns:a16="http://schemas.microsoft.com/office/drawing/2014/main" id="{0673819C-29FC-4931-9FDF-2C061A622B5A}"/>
              </a:ext>
            </a:extLst>
          </p:cNvPr>
          <p:cNvSpPr txBox="1"/>
          <p:nvPr/>
        </p:nvSpPr>
        <p:spPr>
          <a:xfrm>
            <a:off x="29817" y="54520"/>
            <a:ext cx="10582128"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THE ONLY NEARBY LOW-Z SFR: Sh2-284 WITH DOLIDZE25</a:t>
            </a:r>
          </a:p>
        </p:txBody>
      </p:sp>
      <mc:AlternateContent xmlns:mc="http://schemas.openxmlformats.org/markup-compatibility/2006" xmlns:a14="http://schemas.microsoft.com/office/drawing/2010/main">
        <mc:Choice Requires="a14">
          <p:sp>
            <p:nvSpPr>
              <p:cNvPr id="4" name="Rettangolo con angoli arrotondati 3">
                <a:extLst>
                  <a:ext uri="{FF2B5EF4-FFF2-40B4-BE49-F238E27FC236}">
                    <a16:creationId xmlns:a16="http://schemas.microsoft.com/office/drawing/2014/main" id="{2F9E6D8A-5883-4A3E-81D7-0D0FD0FFA56E}"/>
                  </a:ext>
                </a:extLst>
              </p:cNvPr>
              <p:cNvSpPr/>
              <p:nvPr/>
            </p:nvSpPr>
            <p:spPr>
              <a:xfrm>
                <a:off x="51592" y="718458"/>
                <a:ext cx="4641703" cy="5982005"/>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Hα EW for 24 stars;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median</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14:m>
                  <m:oMath xmlns:m="http://schemas.openxmlformats.org/officeDocument/2006/math">
                    <m:acc>
                      <m:accPr>
                        <m:chr m:val="̇"/>
                        <m:ctrlPr>
                          <a:rPr lang="it-IT" sz="2400" b="1" i="1" dirty="0">
                            <a:solidFill>
                              <a:srgbClr val="FFFF00"/>
                            </a:solidFill>
                            <a:effectLst>
                              <a:outerShdw blurRad="50800" dist="38100" dir="16200000" rotWithShape="0">
                                <a:prstClr val="black">
                                  <a:alpha val="40000"/>
                                </a:prstClr>
                              </a:outerShdw>
                            </a:effectLst>
                            <a:latin typeface="Cambria Math" panose="02040503050406030204" pitchFamily="18" charset="0"/>
                            <a:cs typeface="Arial" panose="020B0604020202020204" pitchFamily="34" charset="0"/>
                          </a:rPr>
                        </m:ctrlPr>
                      </m:accPr>
                      <m:e>
                        <m:r>
                          <a:rPr lang="it-IT" sz="2400" b="1" dirty="0">
                            <a:solidFill>
                              <a:srgbClr val="FFFF00"/>
                            </a:solidFill>
                            <a:effectLst>
                              <a:outerShdw blurRad="50800" dist="38100" dir="16200000" rotWithShape="0">
                                <a:prstClr val="black">
                                  <a:alpha val="40000"/>
                                </a:prstClr>
                              </a:outerShdw>
                            </a:effectLst>
                            <a:latin typeface="Cambria Math" panose="02040503050406030204" pitchFamily="18" charset="0"/>
                            <a:cs typeface="Arial" panose="020B0604020202020204" pitchFamily="34" charset="0"/>
                          </a:rPr>
                          <m:t>𝑀</m:t>
                        </m:r>
                      </m:e>
                    </m:acc>
                  </m:oMath>
                </a14:m>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as</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Zsolar</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SFRs</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p>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a:t>
                </a:r>
                <a:r>
                  <a:rPr lang="it-IT" sz="2400" i="1" dirty="0" err="1">
                    <a:solidFill>
                      <a:schemeClr val="tx1"/>
                    </a:solidFill>
                    <a:latin typeface="Arial" panose="020B0604020202020204" pitchFamily="34" charset="0"/>
                    <a:cs typeface="Arial" panose="020B0604020202020204" pitchFamily="34" charset="0"/>
                  </a:rPr>
                  <a:t>Kalari</a:t>
                </a:r>
                <a:r>
                  <a:rPr lang="it-IT" sz="2400" i="1" dirty="0">
                    <a:solidFill>
                      <a:schemeClr val="tx1"/>
                    </a:solidFill>
                    <a:latin typeface="Arial" panose="020B0604020202020204" pitchFamily="34" charset="0"/>
                    <a:cs typeface="Arial" panose="020B0604020202020204" pitchFamily="34" charset="0"/>
                  </a:rPr>
                  <a:t>+ 2015</a:t>
                </a:r>
                <a:r>
                  <a:rPr lang="it-IT" sz="2400" dirty="0">
                    <a:solidFill>
                      <a:schemeClr val="tx1"/>
                    </a:solidFill>
                    <a:latin typeface="Arial" panose="020B0604020202020204" pitchFamily="34" charset="0"/>
                    <a:cs typeface="Arial" panose="020B0604020202020204" pitchFamily="34" charset="0"/>
                  </a:rPr>
                  <a:t>,</a:t>
                </a:r>
                <a:r>
                  <a:rPr lang="it-IT" sz="2400" i="1" dirty="0">
                    <a:solidFill>
                      <a:schemeClr val="tx1"/>
                    </a:solidFill>
                    <a:latin typeface="Arial" panose="020B0604020202020204" pitchFamily="34" charset="0"/>
                    <a:cs typeface="Arial" panose="020B0604020202020204" pitchFamily="34" charset="0"/>
                  </a:rPr>
                  <a:t> Ashraf+ 2023</a:t>
                </a:r>
                <a:r>
                  <a:rPr lang="it-IT" sz="2400" dirty="0">
                    <a:solidFill>
                      <a:schemeClr val="tx1"/>
                    </a:solidFill>
                    <a:latin typeface="Arial" panose="020B0604020202020204" pitchFamily="34" charset="0"/>
                    <a:cs typeface="Arial" panose="020B0604020202020204" pitchFamily="34" charset="0"/>
                  </a:rPr>
                  <a:t>)</a:t>
                </a:r>
              </a:p>
              <a:p>
                <a:pPr algn="ctr" rtl="0">
                  <a:spcBef>
                    <a:spcPts val="0"/>
                  </a:spcBef>
                  <a:spcAft>
                    <a:spcPts val="0"/>
                  </a:spcAft>
                </a:pP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68 stars </a:t>
                </a:r>
                <a:r>
                  <a:rPr lang="it-IT" sz="2400" dirty="0" err="1">
                    <a:solidFill>
                      <a:schemeClr val="tx1"/>
                    </a:solidFill>
                    <a:latin typeface="Arial" panose="020B0604020202020204" pitchFamily="34" charset="0"/>
                    <a:cs typeface="Arial" panose="020B0604020202020204" pitchFamily="34" charset="0"/>
                  </a:rPr>
                  <a:t>observed</a:t>
                </a:r>
                <a:r>
                  <a:rPr lang="it-IT" sz="2400" dirty="0">
                    <a:solidFill>
                      <a:schemeClr val="tx1"/>
                    </a:solidFill>
                    <a:latin typeface="Arial" panose="020B0604020202020204" pitchFamily="34" charset="0"/>
                    <a:cs typeface="Arial" panose="020B0604020202020204" pitchFamily="34" charset="0"/>
                  </a:rPr>
                  <a:t> with LBT/MODS, </a:t>
                </a:r>
              </a:p>
              <a:p>
                <a:pPr algn="ctr"/>
                <a14:m>
                  <m:oMath xmlns:m="http://schemas.openxmlformats.org/officeDocument/2006/math">
                    <m:sSub>
                      <m:sSubPr>
                        <m:ctrlPr>
                          <a:rPr lang="it-IT" sz="2400" i="1" smtClean="0">
                            <a:solidFill>
                              <a:schemeClr val="tx1"/>
                            </a:solidFill>
                            <a:latin typeface="Cambria Math" panose="02040503050406030204" pitchFamily="18" charset="0"/>
                            <a:cs typeface="Arial" panose="020B0604020202020204" pitchFamily="34" charset="0"/>
                          </a:rPr>
                        </m:ctrlPr>
                      </m:sSubPr>
                      <m:e>
                        <m:acc>
                          <m:accPr>
                            <m:chr m:val="̇"/>
                            <m:ctrlPr>
                              <a:rPr lang="it-IT" sz="2400" i="1" smtClean="0">
                                <a:solidFill>
                                  <a:schemeClr val="tx1"/>
                                </a:solidFill>
                                <a:latin typeface="Cambria Math" panose="02040503050406030204" pitchFamily="18" charset="0"/>
                                <a:cs typeface="Arial" panose="020B0604020202020204" pitchFamily="34" charset="0"/>
                              </a:rPr>
                            </m:ctrlPr>
                          </m:accPr>
                          <m:e>
                            <m:r>
                              <a:rPr lang="it-IT" sz="2400" b="0" i="1" smtClean="0">
                                <a:solidFill>
                                  <a:schemeClr val="tx1"/>
                                </a:solidFill>
                                <a:latin typeface="Cambria Math" panose="02040503050406030204" pitchFamily="18" charset="0"/>
                                <a:cs typeface="Arial" panose="020B0604020202020204" pitchFamily="34" charset="0"/>
                              </a:rPr>
                              <m:t>𝑀</m:t>
                            </m:r>
                          </m:e>
                        </m:acc>
                      </m:e>
                      <m:sub>
                        <m:r>
                          <a:rPr lang="it-IT" sz="2400" b="0" i="1" smtClean="0">
                            <a:solidFill>
                              <a:schemeClr val="tx1"/>
                            </a:solidFill>
                            <a:latin typeface="Cambria Math" panose="02040503050406030204" pitchFamily="18" charset="0"/>
                            <a:cs typeface="Arial" panose="020B0604020202020204" pitchFamily="34" charset="0"/>
                          </a:rPr>
                          <m:t>𝑚𝑒𝑎𝑛</m:t>
                        </m:r>
                      </m:sub>
                    </m:sSub>
                    <m:r>
                      <a:rPr lang="it-IT" sz="2400" b="0" i="1" smtClean="0">
                        <a:solidFill>
                          <a:schemeClr val="tx1"/>
                        </a:solidFill>
                        <a:latin typeface="Cambria Math" panose="02040503050406030204" pitchFamily="18" charset="0"/>
                        <a:cs typeface="Arial" panose="020B0604020202020204" pitchFamily="34" charset="0"/>
                      </a:rPr>
                      <m:t>=2.2</m:t>
                    </m:r>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m:t>
                    </m:r>
                    <m:sSup>
                      <m:sSupPr>
                        <m:ctrlP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pPr>
                      <m:e>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10</m:t>
                        </m:r>
                      </m:e>
                      <m:sup>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−8</m:t>
                        </m:r>
                      </m:sup>
                    </m:sSup>
                  </m:oMath>
                </a14:m>
                <a:r>
                  <a:rPr lang="it-IT" sz="2400" dirty="0">
                    <a:solidFill>
                      <a:schemeClr val="tx1"/>
                    </a:solidFill>
                    <a:latin typeface="Arial" panose="020B0604020202020204" pitchFamily="34" charset="0"/>
                    <a:cs typeface="Arial" panose="020B0604020202020204" pitchFamily="34" charset="0"/>
                  </a:rPr>
                  <a:t>M</a:t>
                </a:r>
                <a:r>
                  <a:rPr lang="it-IT" sz="2400" baseline="-25000" dirty="0">
                    <a:solidFill>
                      <a:schemeClr val="tx1"/>
                    </a:solidFill>
                    <a:latin typeface="Arial" panose="020B0604020202020204" pitchFamily="34" charset="0"/>
                    <a:cs typeface="Arial" panose="020B0604020202020204" pitchFamily="34" charset="0"/>
                  </a:rPr>
                  <a:t>ʘ</a:t>
                </a:r>
                <a:r>
                  <a:rPr lang="it-IT" sz="2400" dirty="0">
                    <a:solidFill>
                      <a:schemeClr val="tx1"/>
                    </a:solidFill>
                    <a:latin typeface="Arial" panose="020B0604020202020204" pitchFamily="34" charset="0"/>
                    <a:cs typeface="Arial" panose="020B0604020202020204" pitchFamily="34" charset="0"/>
                  </a:rPr>
                  <a:t>/</a:t>
                </a:r>
                <a:r>
                  <a:rPr lang="it-IT" sz="2400" dirty="0" err="1">
                    <a:solidFill>
                      <a:schemeClr val="tx1"/>
                    </a:solidFill>
                    <a:latin typeface="Arial" panose="020B0604020202020204" pitchFamily="34" charset="0"/>
                    <a:cs typeface="Arial" panose="020B0604020202020204" pitchFamily="34" charset="0"/>
                  </a:rPr>
                  <a:t>yr</a:t>
                </a: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compatible</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with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Zsolar</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SFRs</a:t>
                </a:r>
                <a:endPar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algn="ctr" rtl="0">
                  <a:spcBef>
                    <a:spcPts val="0"/>
                  </a:spcBef>
                  <a:spcAft>
                    <a:spcPts val="0"/>
                  </a:spcAft>
                </a:pPr>
                <a:r>
                  <a:rPr lang="it-IT" sz="2400" i="1" dirty="0">
                    <a:solidFill>
                      <a:schemeClr val="tx1"/>
                    </a:solidFill>
                    <a:latin typeface="Arial" panose="020B0604020202020204" pitchFamily="34" charset="0"/>
                    <a:cs typeface="Arial" panose="020B0604020202020204" pitchFamily="34" charset="0"/>
                  </a:rPr>
                  <a:t>(Biazzo+ 2026)</a:t>
                </a:r>
              </a:p>
            </p:txBody>
          </p:sp>
        </mc:Choice>
        <mc:Fallback xmlns="">
          <p:sp>
            <p:nvSpPr>
              <p:cNvPr id="4" name="Rettangolo con angoli arrotondati 3">
                <a:extLst>
                  <a:ext uri="{FF2B5EF4-FFF2-40B4-BE49-F238E27FC236}">
                    <a16:creationId xmlns:a16="http://schemas.microsoft.com/office/drawing/2014/main" id="{2F9E6D8A-5883-4A3E-81D7-0D0FD0FFA56E}"/>
                  </a:ext>
                </a:extLst>
              </p:cNvPr>
              <p:cNvSpPr>
                <a:spLocks noRot="1" noChangeAspect="1" noMove="1" noResize="1" noEditPoints="1" noAdjustHandles="1" noChangeArrowheads="1" noChangeShapeType="1" noTextEdit="1"/>
              </p:cNvSpPr>
              <p:nvPr/>
            </p:nvSpPr>
            <p:spPr>
              <a:xfrm>
                <a:off x="51592" y="718458"/>
                <a:ext cx="4641703" cy="5982005"/>
              </a:xfrm>
              <a:prstGeom prst="roundRect">
                <a:avLst>
                  <a:gd name="adj" fmla="val 9982"/>
                </a:avLst>
              </a:prstGeom>
              <a:blipFill>
                <a:blip r:embed="rId3"/>
                <a:stretch>
                  <a:fillRect/>
                </a:stretch>
              </a:blipFill>
              <a:ln>
                <a:noFill/>
              </a:ln>
              <a:effectLst>
                <a:innerShdw blurRad="114300">
                  <a:prstClr val="black"/>
                </a:innerShdw>
              </a:effectLst>
            </p:spPr>
            <p:txBody>
              <a:bodyPr/>
              <a:lstStyle/>
              <a:p>
                <a:r>
                  <a:rPr lang="it-IT">
                    <a:noFill/>
                  </a:rPr>
                  <a:t> </a:t>
                </a:r>
              </a:p>
            </p:txBody>
          </p:sp>
        </mc:Fallback>
      </mc:AlternateContent>
      <p:sp>
        <p:nvSpPr>
          <p:cNvPr id="7" name="CasellaDiTesto 6">
            <a:extLst>
              <a:ext uri="{FF2B5EF4-FFF2-40B4-BE49-F238E27FC236}">
                <a16:creationId xmlns:a16="http://schemas.microsoft.com/office/drawing/2014/main" id="{D155E07B-3D56-4CFD-B48F-BE34A8B83C0D}"/>
              </a:ext>
            </a:extLst>
          </p:cNvPr>
          <p:cNvSpPr txBox="1"/>
          <p:nvPr/>
        </p:nvSpPr>
        <p:spPr>
          <a:xfrm>
            <a:off x="4801585" y="6058827"/>
            <a:ext cx="7149098" cy="707886"/>
          </a:xfrm>
          <a:prstGeom prst="rect">
            <a:avLst/>
          </a:prstGeom>
          <a:noFill/>
          <a:ln w="28575">
            <a:solidFill>
              <a:srgbClr val="FF0000"/>
            </a:solidFill>
          </a:ln>
        </p:spPr>
        <p:txBody>
          <a:bodyPr wrap="square" rtlCol="0">
            <a:spAutoFit/>
          </a:bodyPr>
          <a:lstStyle/>
          <a:p>
            <a:pPr algn="r"/>
            <a:r>
              <a:rPr lang="it-IT" sz="2000" i="1" dirty="0" err="1">
                <a:solidFill>
                  <a:schemeClr val="bg1"/>
                </a:solidFill>
                <a:latin typeface="Arial" panose="020B0604020202020204" pitchFamily="34" charset="0"/>
                <a:cs typeface="Arial" panose="020B0604020202020204" pitchFamily="34" charset="0"/>
              </a:rPr>
              <a:t>Accretion</a:t>
            </a:r>
            <a:r>
              <a:rPr lang="it-IT" sz="2000" i="1" dirty="0">
                <a:solidFill>
                  <a:schemeClr val="bg1"/>
                </a:solidFill>
                <a:latin typeface="Arial" panose="020B0604020202020204" pitchFamily="34" charset="0"/>
                <a:cs typeface="Arial" panose="020B0604020202020204" pitchFamily="34" charset="0"/>
              </a:rPr>
              <a:t> rate in Dolidze25 and a set of solar-</a:t>
            </a:r>
            <a:r>
              <a:rPr lang="it-IT" sz="2000" i="1" dirty="0" err="1">
                <a:solidFill>
                  <a:schemeClr val="bg1"/>
                </a:solidFill>
                <a:latin typeface="Arial" panose="020B0604020202020204" pitchFamily="34" charset="0"/>
                <a:cs typeface="Arial" panose="020B0604020202020204" pitchFamily="34" charset="0"/>
              </a:rPr>
              <a:t>metallicity</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SFRs</a:t>
            </a:r>
            <a:endParaRPr lang="it-IT" sz="2000" i="1" dirty="0">
              <a:solidFill>
                <a:schemeClr val="bg1"/>
              </a:solidFill>
              <a:latin typeface="Arial" panose="020B0604020202020204" pitchFamily="34" charset="0"/>
              <a:cs typeface="Arial" panose="020B0604020202020204" pitchFamily="34" charset="0"/>
            </a:endParaRPr>
          </a:p>
          <a:p>
            <a:pPr algn="ctr"/>
            <a:r>
              <a:rPr lang="it-IT" sz="2000" i="1" dirty="0">
                <a:solidFill>
                  <a:schemeClr val="bg1"/>
                </a:solidFill>
                <a:latin typeface="Arial" panose="020B0604020202020204" pitchFamily="34" charset="0"/>
                <a:cs typeface="Arial" panose="020B0604020202020204" pitchFamily="34" charset="0"/>
              </a:rPr>
              <a:t>(Biazzo+2026)</a:t>
            </a:r>
          </a:p>
        </p:txBody>
      </p:sp>
    </p:spTree>
    <p:extLst>
      <p:ext uri="{BB962C8B-B14F-4D97-AF65-F5344CB8AC3E}">
        <p14:creationId xmlns:p14="http://schemas.microsoft.com/office/powerpoint/2010/main" val="343379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5D4B2548-4395-4D09-8E06-671ABD302DA4}"/>
              </a:ext>
            </a:extLst>
          </p:cNvPr>
          <p:cNvSpPr txBox="1"/>
          <p:nvPr/>
        </p:nvSpPr>
        <p:spPr>
          <a:xfrm>
            <a:off x="29817" y="54520"/>
            <a:ext cx="6455806"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DISCS IN THE MAGELLANIC CLOUD</a:t>
            </a:r>
          </a:p>
        </p:txBody>
      </p:sp>
      <p:sp>
        <p:nvSpPr>
          <p:cNvPr id="3" name="Rettangolo con angoli arrotondati 2">
            <a:extLst>
              <a:ext uri="{FF2B5EF4-FFF2-40B4-BE49-F238E27FC236}">
                <a16:creationId xmlns:a16="http://schemas.microsoft.com/office/drawing/2014/main" id="{E2B0DF51-D31A-4399-9824-28CA8B3EAA74}"/>
              </a:ext>
            </a:extLst>
          </p:cNvPr>
          <p:cNvSpPr/>
          <p:nvPr/>
        </p:nvSpPr>
        <p:spPr>
          <a:xfrm>
            <a:off x="67141" y="925954"/>
            <a:ext cx="5565433" cy="5671872"/>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spcBef>
                <a:spcPts val="0"/>
              </a:spcBef>
              <a:spcAft>
                <a:spcPts val="0"/>
              </a:spcAft>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NGC346 (SMC)</a:t>
            </a:r>
          </a:p>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3 </a:t>
            </a:r>
            <a:r>
              <a:rPr lang="it-IT" sz="2400" dirty="0" err="1">
                <a:solidFill>
                  <a:schemeClr val="tx1"/>
                </a:solidFill>
                <a:latin typeface="Arial" panose="020B0604020202020204" pitchFamily="34" charset="0"/>
                <a:cs typeface="Arial" panose="020B0604020202020204" pitchFamily="34" charset="0"/>
              </a:rPr>
              <a:t>Myrs</a:t>
            </a:r>
            <a:r>
              <a:rPr lang="it-IT" sz="2400" dirty="0">
                <a:solidFill>
                  <a:schemeClr val="tx1"/>
                </a:solidFill>
                <a:latin typeface="Arial" panose="020B0604020202020204" pitchFamily="34" charset="0"/>
                <a:cs typeface="Arial" panose="020B0604020202020204" pitchFamily="34" charset="0"/>
              </a:rPr>
              <a:t>, 62 </a:t>
            </a:r>
            <a:r>
              <a:rPr lang="it-IT" sz="2400" dirty="0" err="1">
                <a:solidFill>
                  <a:schemeClr val="tx1"/>
                </a:solidFill>
                <a:latin typeface="Arial" panose="020B0604020202020204" pitchFamily="34" charset="0"/>
                <a:cs typeface="Arial" panose="020B0604020202020204" pitchFamily="34" charset="0"/>
              </a:rPr>
              <a:t>kpc</a:t>
            </a: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30 massive (35-100 M</a:t>
            </a:r>
            <a:r>
              <a:rPr lang="it-IT" sz="2400" baseline="-25000" dirty="0">
                <a:solidFill>
                  <a:schemeClr val="tx1"/>
                </a:solidFill>
                <a:latin typeface="Arial" panose="020B0604020202020204" pitchFamily="34" charset="0"/>
                <a:cs typeface="Arial" panose="020B0604020202020204" pitchFamily="34" charset="0"/>
              </a:rPr>
              <a:t>ʘ</a:t>
            </a:r>
            <a:r>
              <a:rPr lang="it-IT" sz="2400" dirty="0">
                <a:solidFill>
                  <a:schemeClr val="tx1"/>
                </a:solidFill>
                <a:latin typeface="Arial" panose="020B0604020202020204" pitchFamily="34" charset="0"/>
                <a:cs typeface="Arial" panose="020B0604020202020204" pitchFamily="34" charset="0"/>
              </a:rPr>
              <a:t>) stars</a:t>
            </a:r>
          </a:p>
          <a:p>
            <a:pPr algn="ctr" rtl="0">
              <a:spcBef>
                <a:spcPts val="0"/>
              </a:spcBef>
              <a:spcAft>
                <a:spcPts val="0"/>
              </a:spcAft>
            </a:pP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From JWST/</a:t>
            </a:r>
            <a:r>
              <a:rPr lang="it-IT" sz="2400" dirty="0" err="1">
                <a:solidFill>
                  <a:schemeClr val="tx1"/>
                </a:solidFill>
                <a:latin typeface="Arial" panose="020B0604020202020204" pitchFamily="34" charset="0"/>
                <a:cs typeface="Arial" panose="020B0604020202020204" pitchFamily="34" charset="0"/>
              </a:rPr>
              <a:t>NIRCam</a:t>
            </a:r>
            <a:r>
              <a:rPr lang="it-IT" sz="2400" dirty="0">
                <a:solidFill>
                  <a:schemeClr val="tx1"/>
                </a:solidFill>
                <a:latin typeface="Arial" panose="020B0604020202020204" pitchFamily="34" charset="0"/>
                <a:cs typeface="Arial" panose="020B0604020202020204" pitchFamily="34" charset="0"/>
              </a:rPr>
              <a:t> and MIRI </a:t>
            </a:r>
            <a:r>
              <a:rPr lang="it-IT" sz="2400" dirty="0" err="1">
                <a:solidFill>
                  <a:schemeClr val="tx1"/>
                </a:solidFill>
                <a:latin typeface="Arial" panose="020B0604020202020204" pitchFamily="34" charset="0"/>
                <a:cs typeface="Arial" panose="020B0604020202020204" pitchFamily="34" charset="0"/>
              </a:rPr>
              <a:t>observations</a:t>
            </a:r>
            <a:r>
              <a:rPr lang="it-IT" sz="2400" dirty="0">
                <a:solidFill>
                  <a:schemeClr val="tx1"/>
                </a:solidFill>
                <a:latin typeface="Arial" panose="020B0604020202020204" pitchFamily="34" charset="0"/>
                <a:cs typeface="Arial" panose="020B0604020202020204" pitchFamily="34" charset="0"/>
              </a:rPr>
              <a:t>:</a:t>
            </a:r>
          </a:p>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 </a:t>
            </a:r>
          </a:p>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&gt;500 stars with discs down to 0.1 M</a:t>
            </a:r>
            <a:r>
              <a:rPr lang="it-IT" sz="2400" baseline="-25000" dirty="0">
                <a:solidFill>
                  <a:schemeClr val="tx1"/>
                </a:solidFill>
                <a:latin typeface="Arial" panose="020B0604020202020204" pitchFamily="34" charset="0"/>
                <a:cs typeface="Arial" panose="020B0604020202020204" pitchFamily="34" charset="0"/>
              </a:rPr>
              <a:t>ʘ</a:t>
            </a:r>
            <a:r>
              <a:rPr lang="it-IT" sz="2400" dirty="0">
                <a:solidFill>
                  <a:schemeClr val="tx1"/>
                </a:solidFill>
                <a:latin typeface="Arial" panose="020B0604020202020204" pitchFamily="34" charset="0"/>
                <a:cs typeface="Arial" panose="020B0604020202020204" pitchFamily="34" charset="0"/>
              </a:rPr>
              <a:t> </a:t>
            </a:r>
            <a:r>
              <a:rPr lang="it-IT" sz="2400" i="1" dirty="0">
                <a:solidFill>
                  <a:schemeClr val="tx1"/>
                </a:solidFill>
                <a:latin typeface="Arial" panose="020B0604020202020204" pitchFamily="34" charset="0"/>
                <a:cs typeface="Arial" panose="020B0604020202020204" pitchFamily="34" charset="0"/>
              </a:rPr>
              <a:t>(Jones+ 2023)</a:t>
            </a:r>
          </a:p>
          <a:p>
            <a:pPr algn="ctr" rtl="0">
              <a:spcBef>
                <a:spcPts val="0"/>
              </a:spcBef>
              <a:spcAft>
                <a:spcPts val="0"/>
              </a:spcAft>
            </a:pP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833 stars with discs down to 0.4 M</a:t>
            </a:r>
            <a:r>
              <a:rPr lang="it-IT" sz="2400" baseline="-25000" dirty="0">
                <a:solidFill>
                  <a:schemeClr val="tx1"/>
                </a:solidFill>
                <a:latin typeface="Arial" panose="020B0604020202020204" pitchFamily="34" charset="0"/>
                <a:cs typeface="Arial" panose="020B0604020202020204" pitchFamily="34" charset="0"/>
              </a:rPr>
              <a:t>ʘ</a:t>
            </a:r>
            <a:r>
              <a:rPr lang="it-IT" dirty="0"/>
              <a:t> </a:t>
            </a:r>
            <a:r>
              <a:rPr lang="it-IT" sz="2400" i="1" dirty="0">
                <a:solidFill>
                  <a:schemeClr val="tx1"/>
                </a:solidFill>
                <a:latin typeface="Arial" panose="020B0604020202020204" pitchFamily="34" charset="0"/>
                <a:cs typeface="Arial" panose="020B0604020202020204" pitchFamily="34" charset="0"/>
              </a:rPr>
              <a:t>(Habel+2024) </a:t>
            </a:r>
          </a:p>
          <a:p>
            <a:pPr algn="ctr" rtl="0">
              <a:spcBef>
                <a:spcPts val="0"/>
              </a:spcBef>
              <a:spcAft>
                <a:spcPts val="0"/>
              </a:spcAft>
            </a:pPr>
            <a:endParaRPr lang="it-IT" sz="2400" dirty="0">
              <a:solidFill>
                <a:schemeClr val="tx1"/>
              </a:solidFill>
              <a:latin typeface="Arial" panose="020B0604020202020204" pitchFamily="34" charset="0"/>
              <a:cs typeface="Arial" panose="020B0604020202020204" pitchFamily="34" charset="0"/>
            </a:endParaRPr>
          </a:p>
          <a:p>
            <a:pPr algn="ct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Rich disc-</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bearing</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population</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despite</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Z=0.2Z</a:t>
            </a:r>
            <a:r>
              <a:rPr lang="it-IT" sz="2400" b="1" baseline="-25000"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ʘ</a:t>
            </a:r>
          </a:p>
        </p:txBody>
      </p:sp>
      <p:pic>
        <p:nvPicPr>
          <p:cNvPr id="9218" name="Picture 2" descr="Fig. 1: NIRCam mosaics of NGC 346.">
            <a:extLst>
              <a:ext uri="{FF2B5EF4-FFF2-40B4-BE49-F238E27FC236}">
                <a16:creationId xmlns:a16="http://schemas.microsoft.com/office/drawing/2014/main" id="{3EFE8F08-62A9-41A6-A231-159DE19564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3011" y="747707"/>
            <a:ext cx="6311415" cy="530660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BE98C47B-9CCA-4302-A200-3E4CA4BC8A25}"/>
              </a:ext>
            </a:extLst>
          </p:cNvPr>
          <p:cNvSpPr txBox="1"/>
          <p:nvPr/>
        </p:nvSpPr>
        <p:spPr>
          <a:xfrm>
            <a:off x="5673011" y="6054307"/>
            <a:ext cx="6311415" cy="707886"/>
          </a:xfrm>
          <a:prstGeom prst="rect">
            <a:avLst/>
          </a:prstGeom>
          <a:noFill/>
          <a:ln w="28575">
            <a:solidFill>
              <a:srgbClr val="FF0000"/>
            </a:solidFill>
          </a:ln>
        </p:spPr>
        <p:txBody>
          <a:bodyPr wrap="square" rtlCol="0">
            <a:spAutoFit/>
          </a:bodyPr>
          <a:lstStyle/>
          <a:p>
            <a:pPr algn="ctr"/>
            <a:r>
              <a:rPr lang="it-IT" sz="2000" i="1" dirty="0" err="1">
                <a:solidFill>
                  <a:schemeClr val="bg1"/>
                </a:solidFill>
                <a:latin typeface="Arial" panose="020B0604020202020204" pitchFamily="34" charset="0"/>
                <a:cs typeface="Arial" panose="020B0604020202020204" pitchFamily="34" charset="0"/>
              </a:rPr>
              <a:t>NIRCam</a:t>
            </a:r>
            <a:r>
              <a:rPr lang="it-IT" sz="2000" i="1" dirty="0">
                <a:solidFill>
                  <a:schemeClr val="bg1"/>
                </a:solidFill>
                <a:latin typeface="Arial" panose="020B0604020202020204" pitchFamily="34" charset="0"/>
                <a:cs typeface="Arial" panose="020B0604020202020204" pitchFamily="34" charset="0"/>
              </a:rPr>
              <a:t> image and </a:t>
            </a:r>
            <a:r>
              <a:rPr lang="it-IT" sz="2000" i="1" dirty="0" err="1">
                <a:solidFill>
                  <a:schemeClr val="bg1"/>
                </a:solidFill>
                <a:latin typeface="Arial" panose="020B0604020202020204" pitchFamily="34" charset="0"/>
                <a:cs typeface="Arial" panose="020B0604020202020204" pitchFamily="34" charset="0"/>
              </a:rPr>
              <a:t>selected</a:t>
            </a:r>
            <a:r>
              <a:rPr lang="it-IT" sz="2000" i="1" dirty="0">
                <a:solidFill>
                  <a:schemeClr val="bg1"/>
                </a:solidFill>
                <a:latin typeface="Arial" panose="020B0604020202020204" pitchFamily="34" charset="0"/>
                <a:cs typeface="Arial" panose="020B0604020202020204" pitchFamily="34" charset="0"/>
              </a:rPr>
              <a:t> stars with discs </a:t>
            </a:r>
          </a:p>
          <a:p>
            <a:pPr algn="ctr"/>
            <a:r>
              <a:rPr lang="it-IT" sz="2000" i="1" dirty="0">
                <a:solidFill>
                  <a:schemeClr val="bg1"/>
                </a:solidFill>
                <a:latin typeface="Arial" panose="020B0604020202020204" pitchFamily="34" charset="0"/>
                <a:cs typeface="Arial" panose="020B0604020202020204" pitchFamily="34" charset="0"/>
              </a:rPr>
              <a:t>(Jones+ 2023)</a:t>
            </a:r>
          </a:p>
        </p:txBody>
      </p:sp>
    </p:spTree>
    <p:extLst>
      <p:ext uri="{BB962C8B-B14F-4D97-AF65-F5344CB8AC3E}">
        <p14:creationId xmlns:p14="http://schemas.microsoft.com/office/powerpoint/2010/main" val="2244210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4C399430-C1C2-4E0B-A152-D44FFE63D969}"/>
              </a:ext>
            </a:extLst>
          </p:cNvPr>
          <p:cNvSpPr txBox="1"/>
          <p:nvPr/>
        </p:nvSpPr>
        <p:spPr>
          <a:xfrm>
            <a:off x="29817" y="54520"/>
            <a:ext cx="5334858"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LONGER ACCRETION IN SMC</a:t>
            </a:r>
          </a:p>
        </p:txBody>
      </p:sp>
      <mc:AlternateContent xmlns:mc="http://schemas.openxmlformats.org/markup-compatibility/2006" xmlns:a14="http://schemas.microsoft.com/office/drawing/2010/main">
        <mc:Choice Requires="a14">
          <p:sp>
            <p:nvSpPr>
              <p:cNvPr id="3" name="Rettangolo con angoli arrotondati 2">
                <a:extLst>
                  <a:ext uri="{FF2B5EF4-FFF2-40B4-BE49-F238E27FC236}">
                    <a16:creationId xmlns:a16="http://schemas.microsoft.com/office/drawing/2014/main" id="{417B844A-4EE5-4604-AE89-95BCDC4DF0C7}"/>
                  </a:ext>
                </a:extLst>
              </p:cNvPr>
              <p:cNvSpPr/>
              <p:nvPr/>
            </p:nvSpPr>
            <p:spPr>
              <a:xfrm>
                <a:off x="29817" y="776664"/>
                <a:ext cx="5495365" cy="6026816"/>
              </a:xfrm>
              <a:prstGeom prst="roundRect">
                <a:avLst>
                  <a:gd name="adj" fmla="val 7944"/>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spcBef>
                    <a:spcPts val="0"/>
                  </a:spcBef>
                  <a:spcAft>
                    <a:spcPts val="0"/>
                  </a:spcAft>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NGC602</a:t>
                </a:r>
                <a:r>
                  <a:rPr lang="it-IT" sz="2400" dirty="0">
                    <a:solidFill>
                      <a:schemeClr val="tx1"/>
                    </a:solidFill>
                    <a:latin typeface="Arial" panose="020B0604020202020204" pitchFamily="34" charset="0"/>
                    <a:cs typeface="Arial" panose="020B0604020202020204" pitchFamily="34" charset="0"/>
                  </a:rPr>
                  <a:t> (SMC) and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NGC346</a:t>
                </a:r>
                <a:r>
                  <a:rPr lang="it-IT" sz="2400" dirty="0">
                    <a:solidFill>
                      <a:schemeClr val="tx1"/>
                    </a:solidFill>
                    <a:latin typeface="Arial" panose="020B0604020202020204" pitchFamily="34" charset="0"/>
                    <a:cs typeface="Arial" panose="020B0604020202020204" pitchFamily="34" charset="0"/>
                  </a:rPr>
                  <a:t> (SMC)</a:t>
                </a:r>
              </a:p>
              <a:p>
                <a:pPr algn="ctr" rtl="0">
                  <a:spcBef>
                    <a:spcPts val="0"/>
                  </a:spcBef>
                  <a:spcAft>
                    <a:spcPts val="0"/>
                  </a:spcAft>
                </a:pP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Stars with </a:t>
                </a:r>
                <a:r>
                  <a:rPr lang="it-IT" sz="2400" dirty="0" err="1">
                    <a:solidFill>
                      <a:schemeClr val="tx1"/>
                    </a:solidFill>
                    <a:latin typeface="Arial" panose="020B0604020202020204" pitchFamily="34" charset="0"/>
                    <a:cs typeface="Arial" panose="020B0604020202020204" pitchFamily="34" charset="0"/>
                  </a:rPr>
                  <a:t>active</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accretion</a:t>
                </a:r>
                <a:r>
                  <a:rPr lang="it-IT" sz="2400" dirty="0">
                    <a:solidFill>
                      <a:schemeClr val="tx1"/>
                    </a:solidFill>
                    <a:latin typeface="Arial" panose="020B0604020202020204" pitchFamily="34" charset="0"/>
                    <a:cs typeface="Arial" panose="020B0604020202020204" pitchFamily="34" charset="0"/>
                  </a:rPr>
                  <a:t> from HST </a:t>
                </a:r>
                <a:r>
                  <a:rPr lang="it-IT" sz="2400" dirty="0" err="1">
                    <a:solidFill>
                      <a:schemeClr val="tx1"/>
                    </a:solidFill>
                    <a:latin typeface="Arial" panose="020B0604020202020204" pitchFamily="34" charset="0"/>
                    <a:cs typeface="Arial" panose="020B0604020202020204" pitchFamily="34" charset="0"/>
                  </a:rPr>
                  <a:t>photometry</a:t>
                </a:r>
                <a:r>
                  <a:rPr lang="it-IT" sz="2400" dirty="0">
                    <a:solidFill>
                      <a:schemeClr val="tx1"/>
                    </a:solidFill>
                    <a:latin typeface="Arial" panose="020B0604020202020204" pitchFamily="34" charset="0"/>
                    <a:cs typeface="Arial" panose="020B0604020202020204" pitchFamily="34" charset="0"/>
                  </a:rPr>
                  <a:t>:</a:t>
                </a:r>
              </a:p>
              <a:p>
                <a:pPr algn="ctr" rtl="0">
                  <a:spcBef>
                    <a:spcPts val="0"/>
                  </a:spcBef>
                  <a:spcAft>
                    <a:spcPts val="0"/>
                  </a:spcAft>
                </a:pP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NGC602: 300 stars</a:t>
                </a:r>
              </a:p>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Two </a:t>
                </a:r>
                <a:r>
                  <a:rPr lang="it-IT" sz="2400" dirty="0" err="1">
                    <a:solidFill>
                      <a:schemeClr val="tx1"/>
                    </a:solidFill>
                    <a:latin typeface="Arial" panose="020B0604020202020204" pitchFamily="34" charset="0"/>
                    <a:cs typeface="Arial" panose="020B0604020202020204" pitchFamily="34" charset="0"/>
                  </a:rPr>
                  <a:t>main</a:t>
                </a:r>
                <a:r>
                  <a:rPr lang="it-IT" sz="2400" dirty="0">
                    <a:solidFill>
                      <a:schemeClr val="tx1"/>
                    </a:solidFill>
                    <a:latin typeface="Arial" panose="020B0604020202020204" pitchFamily="34" charset="0"/>
                    <a:cs typeface="Arial" panose="020B0604020202020204" pitchFamily="34" charset="0"/>
                  </a:rPr>
                  <a:t> SF events (2 and 30 </a:t>
                </a:r>
                <a:r>
                  <a:rPr lang="it-IT" sz="2400" dirty="0" err="1">
                    <a:solidFill>
                      <a:schemeClr val="tx1"/>
                    </a:solidFill>
                    <a:latin typeface="Arial" panose="020B0604020202020204" pitchFamily="34" charset="0"/>
                    <a:cs typeface="Arial" panose="020B0604020202020204" pitchFamily="34" charset="0"/>
                  </a:rPr>
                  <a:t>Myrs</a:t>
                </a:r>
                <a:r>
                  <a:rPr lang="it-IT" sz="2400" dirty="0">
                    <a:solidFill>
                      <a:schemeClr val="tx1"/>
                    </a:solidFill>
                    <a:latin typeface="Arial" panose="020B0604020202020204" pitchFamily="34" charset="0"/>
                    <a:cs typeface="Arial" panose="020B0604020202020204" pitchFamily="34" charset="0"/>
                  </a:rPr>
                  <a:t>)</a:t>
                </a:r>
              </a:p>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(de Marchi+ 2013)</a:t>
                </a:r>
              </a:p>
              <a:p>
                <a:pPr algn="ctr" rtl="0">
                  <a:spcBef>
                    <a:spcPts val="0"/>
                  </a:spcBef>
                  <a:spcAft>
                    <a:spcPts val="0"/>
                  </a:spcAft>
                </a:pP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NGC346: 680 PM down to 0.4M</a:t>
                </a:r>
                <a:r>
                  <a:rPr lang="it-IT" sz="2400" baseline="-25000" dirty="0">
                    <a:solidFill>
                      <a:schemeClr val="tx1"/>
                    </a:solidFill>
                    <a:latin typeface="Arial" panose="020B0604020202020204" pitchFamily="34" charset="0"/>
                    <a:cs typeface="Arial" panose="020B0604020202020204" pitchFamily="34" charset="0"/>
                  </a:rPr>
                  <a:t>ʘ</a:t>
                </a:r>
                <a:r>
                  <a:rPr lang="it-IT" sz="2400" dirty="0">
                    <a:solidFill>
                      <a:schemeClr val="tx1"/>
                    </a:solidFill>
                    <a:latin typeface="Arial" panose="020B0604020202020204" pitchFamily="34" charset="0"/>
                    <a:cs typeface="Arial" panose="020B0604020202020204" pitchFamily="34" charset="0"/>
                  </a:rPr>
                  <a:t>, </a:t>
                </a:r>
              </a:p>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SF events 1 and 20 </a:t>
                </a:r>
                <a:r>
                  <a:rPr lang="it-IT" sz="2400" dirty="0" err="1">
                    <a:solidFill>
                      <a:schemeClr val="tx1"/>
                    </a:solidFill>
                    <a:latin typeface="Arial" panose="020B0604020202020204" pitchFamily="34" charset="0"/>
                    <a:cs typeface="Arial" panose="020B0604020202020204" pitchFamily="34" charset="0"/>
                  </a:rPr>
                  <a:t>Myrs</a:t>
                </a: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(de Marchi+ 2011)</a:t>
                </a:r>
              </a:p>
              <a:p>
                <a:pPr algn="ctr" rtl="0">
                  <a:spcBef>
                    <a:spcPts val="0"/>
                  </a:spcBef>
                  <a:spcAft>
                    <a:spcPts val="0"/>
                  </a:spcAft>
                </a:pPr>
                <a:endParaRPr lang="it-IT" sz="2400" dirty="0">
                  <a:solidFill>
                    <a:schemeClr val="tx1"/>
                  </a:solidFill>
                  <a:latin typeface="Arial" panose="020B0604020202020204" pitchFamily="34" charset="0"/>
                  <a:cs typeface="Arial" panose="020B0604020202020204" pitchFamily="34" charset="0"/>
                </a:endParaRPr>
              </a:p>
              <a:p>
                <a:pPr algn="ctr"/>
                <a:r>
                  <a:rPr lang="it-IT" sz="2400" dirty="0">
                    <a:solidFill>
                      <a:schemeClr val="tx1"/>
                    </a:solidFill>
                    <a:latin typeface="Arial" panose="020B0604020202020204" pitchFamily="34" charset="0"/>
                    <a:cs typeface="Arial" panose="020B0604020202020204" pitchFamily="34" charset="0"/>
                  </a:rPr>
                  <a:t>10 </a:t>
                </a:r>
                <a:r>
                  <a:rPr lang="it-IT" sz="2400" dirty="0" err="1">
                    <a:solidFill>
                      <a:schemeClr val="tx1"/>
                    </a:solidFill>
                    <a:latin typeface="Arial" panose="020B0604020202020204" pitchFamily="34" charset="0"/>
                    <a:cs typeface="Arial" panose="020B0604020202020204" pitchFamily="34" charset="0"/>
                  </a:rPr>
                  <a:t>spectra</a:t>
                </a:r>
                <a:r>
                  <a:rPr lang="it-IT" sz="2400" dirty="0">
                    <a:solidFill>
                      <a:schemeClr val="tx1"/>
                    </a:solidFill>
                    <a:latin typeface="Arial" panose="020B0604020202020204" pitchFamily="34" charset="0"/>
                    <a:cs typeface="Arial" panose="020B0604020202020204" pitchFamily="34" charset="0"/>
                  </a:rPr>
                  <a:t> from JWST/</a:t>
                </a:r>
                <a:r>
                  <a:rPr lang="it-IT" sz="2400" dirty="0" err="1">
                    <a:solidFill>
                      <a:schemeClr val="tx1"/>
                    </a:solidFill>
                    <a:latin typeface="Arial" panose="020B0604020202020204" pitchFamily="34" charset="0"/>
                    <a:cs typeface="Arial" panose="020B0604020202020204" pitchFamily="34" charset="0"/>
                  </a:rPr>
                  <a:t>NIRSpec</a:t>
                </a:r>
                <a:r>
                  <a:rPr lang="it-IT" sz="2400" dirty="0">
                    <a:solidFill>
                      <a:schemeClr val="tx1"/>
                    </a:solidFill>
                    <a:latin typeface="Arial" panose="020B0604020202020204" pitchFamily="34" charset="0"/>
                    <a:cs typeface="Arial" panose="020B0604020202020204" pitchFamily="34" charset="0"/>
                  </a:rPr>
                  <a:t> </a:t>
                </a:r>
              </a:p>
              <a:p>
                <a:pPr algn="ct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Old</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stars: </a:t>
                </a:r>
                <a14:m>
                  <m:oMath xmlns:m="http://schemas.openxmlformats.org/officeDocument/2006/math">
                    <m:sSub>
                      <m:sSubPr>
                        <m:ctrlPr>
                          <a:rPr lang="it-IT" sz="2400" b="1" i="1">
                            <a:solidFill>
                              <a:srgbClr val="FFFF00"/>
                            </a:solidFill>
                            <a:effectLst>
                              <a:outerShdw blurRad="50800" dist="38100" dir="16200000" rotWithShape="0">
                                <a:prstClr val="black">
                                  <a:alpha val="40000"/>
                                </a:prstClr>
                              </a:outerShdw>
                            </a:effectLst>
                            <a:latin typeface="Cambria Math" panose="02040503050406030204" pitchFamily="18" charset="0"/>
                            <a:cs typeface="Arial" panose="020B0604020202020204" pitchFamily="34" charset="0"/>
                          </a:rPr>
                        </m:ctrlPr>
                      </m:sSubPr>
                      <m:e>
                        <m:acc>
                          <m:accPr>
                            <m:chr m:val="̇"/>
                            <m:ctrlPr>
                              <a:rPr lang="it-IT" sz="2400" b="1" i="1">
                                <a:solidFill>
                                  <a:srgbClr val="FFFF00"/>
                                </a:solidFill>
                                <a:effectLst>
                                  <a:outerShdw blurRad="50800" dist="38100" dir="16200000" rotWithShape="0">
                                    <a:prstClr val="black">
                                      <a:alpha val="40000"/>
                                    </a:prstClr>
                                  </a:outerShdw>
                                </a:effectLst>
                                <a:latin typeface="Cambria Math" panose="02040503050406030204" pitchFamily="18" charset="0"/>
                                <a:cs typeface="Arial" panose="020B0604020202020204" pitchFamily="34" charset="0"/>
                              </a:rPr>
                            </m:ctrlPr>
                          </m:accPr>
                          <m:e>
                            <m:r>
                              <a:rPr lang="it-IT" sz="2400" b="1">
                                <a:solidFill>
                                  <a:srgbClr val="FFFF00"/>
                                </a:solidFill>
                                <a:effectLst>
                                  <a:outerShdw blurRad="50800" dist="38100" dir="16200000" rotWithShape="0">
                                    <a:prstClr val="black">
                                      <a:alpha val="40000"/>
                                    </a:prstClr>
                                  </a:outerShdw>
                                </a:effectLst>
                                <a:latin typeface="Cambria Math" panose="02040503050406030204" pitchFamily="18" charset="0"/>
                                <a:cs typeface="Arial" panose="020B0604020202020204" pitchFamily="34" charset="0"/>
                              </a:rPr>
                              <m:t>𝑀</m:t>
                            </m:r>
                          </m:e>
                        </m:acc>
                      </m:e>
                      <m:sub>
                        <m:r>
                          <a:rPr lang="it-IT" sz="2400" b="1">
                            <a:solidFill>
                              <a:srgbClr val="FFFF00"/>
                            </a:solidFill>
                            <a:effectLst>
                              <a:outerShdw blurRad="50800" dist="38100" dir="16200000" rotWithShape="0">
                                <a:prstClr val="black">
                                  <a:alpha val="40000"/>
                                </a:prstClr>
                              </a:outerShdw>
                            </a:effectLst>
                            <a:latin typeface="Cambria Math" panose="02040503050406030204" pitchFamily="18" charset="0"/>
                            <a:cs typeface="Arial" panose="020B0604020202020204" pitchFamily="34" charset="0"/>
                          </a:rPr>
                          <m:t>𝑚𝑒𝑎𝑛</m:t>
                        </m:r>
                      </m:sub>
                    </m:sSub>
                    <m:r>
                      <a:rPr lang="it-IT" sz="2400" b="1">
                        <a:solidFill>
                          <a:srgbClr val="FFFF00"/>
                        </a:solidFill>
                        <a:effectLst>
                          <a:outerShdw blurRad="50800" dist="38100" dir="16200000" rotWithShape="0">
                            <a:prstClr val="black">
                              <a:alpha val="40000"/>
                            </a:prstClr>
                          </a:outerShdw>
                        </a:effectLst>
                        <a:latin typeface="Cambria Math" panose="02040503050406030204" pitchFamily="18" charset="0"/>
                        <a:cs typeface="Arial" panose="020B0604020202020204" pitchFamily="34" charset="0"/>
                      </a:rPr>
                      <m:t>=</m:t>
                    </m:r>
                    <m:sSup>
                      <m:sSupPr>
                        <m:ctrlPr>
                          <a:rPr lang="it-IT" sz="2400" b="1" i="1">
                            <a:solidFill>
                              <a:srgbClr val="FFFF00"/>
                            </a:solidFill>
                            <a:effectLst>
                              <a:outerShdw blurRad="50800" dist="38100" dir="16200000" rotWithShape="0">
                                <a:prstClr val="black">
                                  <a:alpha val="40000"/>
                                </a:prstClr>
                              </a:outerShdw>
                            </a:effectLst>
                            <a:latin typeface="Cambria Math" panose="02040503050406030204" pitchFamily="18" charset="0"/>
                            <a:cs typeface="Arial" panose="020B0604020202020204" pitchFamily="34" charset="0"/>
                          </a:rPr>
                        </m:ctrlPr>
                      </m:sSupPr>
                      <m:e>
                        <m:r>
                          <a:rPr lang="it-IT" sz="2400" b="1">
                            <a:solidFill>
                              <a:srgbClr val="FFFF00"/>
                            </a:solidFill>
                            <a:effectLst>
                              <a:outerShdw blurRad="50800" dist="38100" dir="16200000" rotWithShape="0">
                                <a:prstClr val="black">
                                  <a:alpha val="40000"/>
                                </a:prstClr>
                              </a:outerShdw>
                            </a:effectLst>
                            <a:latin typeface="Cambria Math" panose="02040503050406030204" pitchFamily="18" charset="0"/>
                            <a:cs typeface="Arial" panose="020B0604020202020204" pitchFamily="34" charset="0"/>
                          </a:rPr>
                          <m:t>10</m:t>
                        </m:r>
                      </m:e>
                      <m:sup>
                        <m:r>
                          <a:rPr lang="it-IT" sz="2400" b="1">
                            <a:solidFill>
                              <a:srgbClr val="FFFF00"/>
                            </a:solidFill>
                            <a:effectLst>
                              <a:outerShdw blurRad="50800" dist="38100" dir="16200000" rotWithShape="0">
                                <a:prstClr val="black">
                                  <a:alpha val="40000"/>
                                </a:prstClr>
                              </a:outerShdw>
                            </a:effectLst>
                            <a:latin typeface="Cambria Math" panose="02040503050406030204" pitchFamily="18" charset="0"/>
                            <a:cs typeface="Arial" panose="020B0604020202020204" pitchFamily="34" charset="0"/>
                          </a:rPr>
                          <m:t>−8</m:t>
                        </m:r>
                      </m:sup>
                    </m:sSup>
                  </m:oMath>
                </a14:m>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M</a:t>
                </a:r>
                <a:r>
                  <a:rPr lang="it-IT" sz="2400" b="1" baseline="-25000"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ʘ</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yr</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p>
              <a:p>
                <a:pPr algn="ctr"/>
                <a:r>
                  <a:rPr lang="it-IT" sz="2400" dirty="0">
                    <a:solidFill>
                      <a:schemeClr val="tx1"/>
                    </a:solidFill>
                    <a:latin typeface="Arial" panose="020B0604020202020204" pitchFamily="34" charset="0"/>
                    <a:cs typeface="Arial" panose="020B0604020202020204" pitchFamily="34" charset="0"/>
                  </a:rPr>
                  <a:t>(de Marchi+ 2024)</a:t>
                </a:r>
              </a:p>
            </p:txBody>
          </p:sp>
        </mc:Choice>
        <mc:Fallback xmlns="">
          <p:sp>
            <p:nvSpPr>
              <p:cNvPr id="3" name="Rettangolo con angoli arrotondati 2">
                <a:extLst>
                  <a:ext uri="{FF2B5EF4-FFF2-40B4-BE49-F238E27FC236}">
                    <a16:creationId xmlns:a16="http://schemas.microsoft.com/office/drawing/2014/main" id="{417B844A-4EE5-4604-AE89-95BCDC4DF0C7}"/>
                  </a:ext>
                </a:extLst>
              </p:cNvPr>
              <p:cNvSpPr>
                <a:spLocks noRot="1" noChangeAspect="1" noMove="1" noResize="1" noEditPoints="1" noAdjustHandles="1" noChangeArrowheads="1" noChangeShapeType="1" noTextEdit="1"/>
              </p:cNvSpPr>
              <p:nvPr/>
            </p:nvSpPr>
            <p:spPr>
              <a:xfrm>
                <a:off x="29817" y="776664"/>
                <a:ext cx="5495365" cy="6026816"/>
              </a:xfrm>
              <a:prstGeom prst="roundRect">
                <a:avLst>
                  <a:gd name="adj" fmla="val 7944"/>
                </a:avLst>
              </a:prstGeom>
              <a:blipFill>
                <a:blip r:embed="rId3"/>
                <a:stretch>
                  <a:fillRect t="-809" b="-1820"/>
                </a:stretch>
              </a:blipFill>
              <a:ln>
                <a:noFill/>
              </a:ln>
              <a:effectLst>
                <a:innerShdw blurRad="114300">
                  <a:prstClr val="black"/>
                </a:innerShdw>
              </a:effectLst>
            </p:spPr>
            <p:txBody>
              <a:bodyPr/>
              <a:lstStyle/>
              <a:p>
                <a:r>
                  <a:rPr lang="it-IT">
                    <a:noFill/>
                  </a:rPr>
                  <a:t> </a:t>
                </a:r>
              </a:p>
            </p:txBody>
          </p:sp>
        </mc:Fallback>
      </mc:AlternateContent>
      <p:pic>
        <p:nvPicPr>
          <p:cNvPr id="10242" name="Picture 2">
            <a:extLst>
              <a:ext uri="{FF2B5EF4-FFF2-40B4-BE49-F238E27FC236}">
                <a16:creationId xmlns:a16="http://schemas.microsoft.com/office/drawing/2014/main" id="{60BBADF3-A139-473A-B510-ABACAB2EF6E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48395"/>
          <a:stretch/>
        </p:blipFill>
        <p:spPr bwMode="auto">
          <a:xfrm>
            <a:off x="8802652" y="112705"/>
            <a:ext cx="3317123" cy="2717379"/>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a:extLst>
              <a:ext uri="{FF2B5EF4-FFF2-40B4-BE49-F238E27FC236}">
                <a16:creationId xmlns:a16="http://schemas.microsoft.com/office/drawing/2014/main" id="{FF7F424A-2E66-4894-97E8-6D81F31EB2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2016" y="112705"/>
            <a:ext cx="3052582" cy="2717379"/>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a:extLst>
              <a:ext uri="{FF2B5EF4-FFF2-40B4-BE49-F238E27FC236}">
                <a16:creationId xmlns:a16="http://schemas.microsoft.com/office/drawing/2014/main" id="{ACB12093-3EE4-4F99-B5F1-4EB084B91B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30934" y="4093610"/>
            <a:ext cx="3175394" cy="2709869"/>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a:extLst>
              <a:ext uri="{FF2B5EF4-FFF2-40B4-BE49-F238E27FC236}">
                <a16:creationId xmlns:a16="http://schemas.microsoft.com/office/drawing/2014/main" id="{21E83A48-8D43-4A5E-816A-CF7BF4ED61A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12080" y="4093612"/>
            <a:ext cx="3207695" cy="2709868"/>
          </a:xfrm>
          <a:prstGeom prst="rect">
            <a:avLst/>
          </a:prstGeom>
          <a:noFill/>
          <a:extLst>
            <a:ext uri="{909E8E84-426E-40DD-AFC4-6F175D3DCCD1}">
              <a14:hiddenFill xmlns:a14="http://schemas.microsoft.com/office/drawing/2010/main">
                <a:solidFill>
                  <a:srgbClr val="FFFFFF"/>
                </a:solidFill>
              </a14:hiddenFill>
            </a:ext>
          </a:extLst>
        </p:spPr>
      </p:pic>
      <p:sp>
        <p:nvSpPr>
          <p:cNvPr id="8" name="CasellaDiTesto 7">
            <a:extLst>
              <a:ext uri="{FF2B5EF4-FFF2-40B4-BE49-F238E27FC236}">
                <a16:creationId xmlns:a16="http://schemas.microsoft.com/office/drawing/2014/main" id="{D1122E7D-81CD-44CB-AF8C-2088377DDF98}"/>
              </a:ext>
            </a:extLst>
          </p:cNvPr>
          <p:cNvSpPr txBox="1"/>
          <p:nvPr/>
        </p:nvSpPr>
        <p:spPr>
          <a:xfrm>
            <a:off x="5630934" y="2954015"/>
            <a:ext cx="6488841" cy="1015663"/>
          </a:xfrm>
          <a:prstGeom prst="rect">
            <a:avLst/>
          </a:prstGeom>
          <a:noFill/>
          <a:ln w="28575">
            <a:solidFill>
              <a:srgbClr val="FF0000"/>
            </a:solidFill>
          </a:ln>
        </p:spPr>
        <p:txBody>
          <a:bodyPr wrap="square" rtlCol="0">
            <a:spAutoFit/>
          </a:bodyPr>
          <a:lstStyle/>
          <a:p>
            <a:r>
              <a:rPr lang="it-IT" sz="2000" i="1" dirty="0" err="1">
                <a:solidFill>
                  <a:schemeClr val="bg1"/>
                </a:solidFill>
                <a:latin typeface="Arial" panose="020B0604020202020204" pitchFamily="34" charset="0"/>
                <a:cs typeface="Arial" panose="020B0604020202020204" pitchFamily="34" charset="0"/>
              </a:rPr>
              <a:t>Selection</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diagram</a:t>
            </a:r>
            <a:r>
              <a:rPr lang="it-IT" sz="2000" i="1" dirty="0">
                <a:solidFill>
                  <a:schemeClr val="bg1"/>
                </a:solidFill>
                <a:latin typeface="Arial" panose="020B0604020202020204" pitchFamily="34" charset="0"/>
                <a:cs typeface="Arial" panose="020B0604020202020204" pitchFamily="34" charset="0"/>
              </a:rPr>
              <a:t> and HR </a:t>
            </a:r>
            <a:r>
              <a:rPr lang="it-IT" sz="2000" i="1" dirty="0" err="1">
                <a:solidFill>
                  <a:schemeClr val="bg1"/>
                </a:solidFill>
                <a:latin typeface="Arial" panose="020B0604020202020204" pitchFamily="34" charset="0"/>
                <a:cs typeface="Arial" panose="020B0604020202020204" pitchFamily="34" charset="0"/>
              </a:rPr>
              <a:t>diagram</a:t>
            </a:r>
            <a:r>
              <a:rPr lang="it-IT" sz="2000" i="1" dirty="0">
                <a:solidFill>
                  <a:schemeClr val="bg1"/>
                </a:solidFill>
                <a:latin typeface="Arial" panose="020B0604020202020204" pitchFamily="34" charset="0"/>
                <a:cs typeface="Arial" panose="020B0604020202020204" pitchFamily="34" charset="0"/>
              </a:rPr>
              <a:t> of stars in NGC602</a:t>
            </a:r>
          </a:p>
          <a:p>
            <a:r>
              <a:rPr lang="it-IT" sz="2000" i="1" dirty="0" err="1">
                <a:solidFill>
                  <a:schemeClr val="bg1"/>
                </a:solidFill>
                <a:latin typeface="Arial" panose="020B0604020202020204" pitchFamily="34" charset="0"/>
                <a:cs typeface="Arial" panose="020B0604020202020204" pitchFamily="34" charset="0"/>
              </a:rPr>
              <a:t>Spatial</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distribution</a:t>
            </a:r>
            <a:r>
              <a:rPr lang="it-IT" sz="2000" i="1" dirty="0">
                <a:solidFill>
                  <a:schemeClr val="bg1"/>
                </a:solidFill>
                <a:latin typeface="Arial" panose="020B0604020202020204" pitchFamily="34" charset="0"/>
                <a:cs typeface="Arial" panose="020B0604020202020204" pitchFamily="34" charset="0"/>
              </a:rPr>
              <a:t> in NGC602; </a:t>
            </a:r>
            <a:r>
              <a:rPr lang="it-IT" sz="2000" i="1" dirty="0" err="1">
                <a:solidFill>
                  <a:schemeClr val="bg1"/>
                </a:solidFill>
                <a:latin typeface="Arial" panose="020B0604020202020204" pitchFamily="34" charset="0"/>
                <a:cs typeface="Arial" panose="020B0604020202020204" pitchFamily="34" charset="0"/>
              </a:rPr>
              <a:t>accretion</a:t>
            </a:r>
            <a:r>
              <a:rPr lang="it-IT" sz="2000" i="1" dirty="0">
                <a:solidFill>
                  <a:schemeClr val="bg1"/>
                </a:solidFill>
                <a:latin typeface="Arial" panose="020B0604020202020204" pitchFamily="34" charset="0"/>
                <a:cs typeface="Arial" panose="020B0604020202020204" pitchFamily="34" charset="0"/>
              </a:rPr>
              <a:t> rate of NGC206 (red) and NGC346 (</a:t>
            </a:r>
            <a:r>
              <a:rPr lang="it-IT" sz="2000" i="1" dirty="0" err="1">
                <a:solidFill>
                  <a:schemeClr val="bg1"/>
                </a:solidFill>
                <a:latin typeface="Arial" panose="020B0604020202020204" pitchFamily="34" charset="0"/>
                <a:cs typeface="Arial" panose="020B0604020202020204" pitchFamily="34" charset="0"/>
              </a:rPr>
              <a:t>pink</a:t>
            </a:r>
            <a:r>
              <a:rPr lang="it-IT" sz="2000" i="1" dirty="0">
                <a:solidFill>
                  <a:schemeClr val="bg1"/>
                </a:solidFill>
                <a:latin typeface="Arial" panose="020B0604020202020204" pitchFamily="34" charset="0"/>
                <a:cs typeface="Arial" panose="020B0604020202020204" pitchFamily="34" charset="0"/>
              </a:rPr>
              <a:t>)  (de Marchi+ 2013)</a:t>
            </a:r>
          </a:p>
        </p:txBody>
      </p:sp>
    </p:spTree>
    <p:extLst>
      <p:ext uri="{BB962C8B-B14F-4D97-AF65-F5344CB8AC3E}">
        <p14:creationId xmlns:p14="http://schemas.microsoft.com/office/powerpoint/2010/main" val="2908538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C76F17A7-4C88-44A1-96E1-666545445ABB}"/>
              </a:ext>
            </a:extLst>
          </p:cNvPr>
          <p:cNvSpPr txBox="1"/>
          <p:nvPr/>
        </p:nvSpPr>
        <p:spPr>
          <a:xfrm>
            <a:off x="29817" y="54520"/>
            <a:ext cx="3477812"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DF vs. ACCRETION</a:t>
            </a:r>
          </a:p>
        </p:txBody>
      </p:sp>
      <p:sp>
        <p:nvSpPr>
          <p:cNvPr id="3" name="Rettangolo con angoli arrotondati 2">
            <a:extLst>
              <a:ext uri="{FF2B5EF4-FFF2-40B4-BE49-F238E27FC236}">
                <a16:creationId xmlns:a16="http://schemas.microsoft.com/office/drawing/2014/main" id="{96639CB1-B961-4462-B550-F0783D7D21FD}"/>
              </a:ext>
            </a:extLst>
          </p:cNvPr>
          <p:cNvSpPr/>
          <p:nvPr/>
        </p:nvSpPr>
        <p:spPr>
          <a:xfrm>
            <a:off x="29817" y="949280"/>
            <a:ext cx="5689848" cy="2479720"/>
          </a:xfrm>
          <a:prstGeom prst="roundRect">
            <a:avLst>
              <a:gd name="adj" fmla="val 7944"/>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spcBef>
                <a:spcPts val="0"/>
              </a:spcBef>
              <a:spcAft>
                <a:spcPts val="0"/>
              </a:spcAft>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IN LOW METALLICITY CLUSTERS DF SEEMS TO DECLINE FASTER AS A CONSEQUENCE OF SHORTER DISC LIFETIME</a:t>
            </a:r>
            <a:endParaRPr lang="it-IT" sz="2400" dirty="0">
              <a:solidFill>
                <a:schemeClr val="tx1"/>
              </a:solidFill>
              <a:latin typeface="Arial" panose="020B0604020202020204" pitchFamily="34" charset="0"/>
              <a:cs typeface="Arial" panose="020B0604020202020204" pitchFamily="34" charset="0"/>
            </a:endParaRPr>
          </a:p>
        </p:txBody>
      </p:sp>
      <p:sp>
        <p:nvSpPr>
          <p:cNvPr id="4" name="Rettangolo con angoli arrotondati 3">
            <a:extLst>
              <a:ext uri="{FF2B5EF4-FFF2-40B4-BE49-F238E27FC236}">
                <a16:creationId xmlns:a16="http://schemas.microsoft.com/office/drawing/2014/main" id="{607973D6-0123-487B-ADE7-7B9DC9CA7342}"/>
              </a:ext>
            </a:extLst>
          </p:cNvPr>
          <p:cNvSpPr/>
          <p:nvPr/>
        </p:nvSpPr>
        <p:spPr>
          <a:xfrm>
            <a:off x="6312430" y="3429000"/>
            <a:ext cx="5689848" cy="2479720"/>
          </a:xfrm>
          <a:prstGeom prst="roundRect">
            <a:avLst>
              <a:gd name="adj" fmla="val 7944"/>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spcBef>
                <a:spcPts val="0"/>
              </a:spcBef>
              <a:spcAft>
                <a:spcPts val="0"/>
              </a:spcAft>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IN LOW METALLICITY CLUSTERS ACCRETION IN STARS WITH DISCS ACCRETION LAST LONGER THAN AT SOLAR METALLICITY</a:t>
            </a:r>
            <a:endParaRPr lang="it-IT" sz="2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16067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a:extLst>
              <a:ext uri="{FF2B5EF4-FFF2-40B4-BE49-F238E27FC236}">
                <a16:creationId xmlns:a16="http://schemas.microsoft.com/office/drawing/2014/main" id="{AEF117AD-BE27-4FAB-BD47-5698296008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5444" y="958339"/>
            <a:ext cx="5606143" cy="5606143"/>
          </a:xfrm>
          <a:prstGeom prst="rect">
            <a:avLst/>
          </a:prstGeom>
          <a:noFill/>
          <a:extLst>
            <a:ext uri="{909E8E84-426E-40DD-AFC4-6F175D3DCCD1}">
              <a14:hiddenFill xmlns:a14="http://schemas.microsoft.com/office/drawing/2010/main">
                <a:solidFill>
                  <a:srgbClr val="FFFFFF"/>
                </a:solidFill>
              </a14:hiddenFill>
            </a:ext>
          </a:extLst>
        </p:spPr>
      </p:pic>
      <p:sp>
        <p:nvSpPr>
          <p:cNvPr id="4" name="CasellaDiTesto 3">
            <a:extLst>
              <a:ext uri="{FF2B5EF4-FFF2-40B4-BE49-F238E27FC236}">
                <a16:creationId xmlns:a16="http://schemas.microsoft.com/office/drawing/2014/main" id="{2040E877-E9E3-45B1-9872-D73685BD3AC2}"/>
              </a:ext>
            </a:extLst>
          </p:cNvPr>
          <p:cNvSpPr txBox="1"/>
          <p:nvPr/>
        </p:nvSpPr>
        <p:spPr>
          <a:xfrm>
            <a:off x="29817" y="54520"/>
            <a:ext cx="11424346"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STAR FORMATION HISTORY IN LOW-Z NEARBY GALAXY I </a:t>
            </a:r>
            <a:r>
              <a:rPr lang="it-IT" sz="3200" b="1" dirty="0" err="1">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Zw</a:t>
            </a:r>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 18</a:t>
            </a:r>
          </a:p>
        </p:txBody>
      </p:sp>
      <p:sp>
        <p:nvSpPr>
          <p:cNvPr id="5" name="Rettangolo con angoli arrotondati 4">
            <a:extLst>
              <a:ext uri="{FF2B5EF4-FFF2-40B4-BE49-F238E27FC236}">
                <a16:creationId xmlns:a16="http://schemas.microsoft.com/office/drawing/2014/main" id="{5D32F247-E3A5-4DEA-AD78-E9F266211D0D}"/>
              </a:ext>
            </a:extLst>
          </p:cNvPr>
          <p:cNvSpPr/>
          <p:nvPr/>
        </p:nvSpPr>
        <p:spPr>
          <a:xfrm>
            <a:off x="67137" y="748003"/>
            <a:ext cx="6361652" cy="6026816"/>
          </a:xfrm>
          <a:prstGeom prst="roundRect">
            <a:avLst>
              <a:gd name="adj" fmla="val 7944"/>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JWST </a:t>
            </a:r>
            <a:r>
              <a:rPr lang="it-IT" sz="2400" dirty="0" err="1">
                <a:solidFill>
                  <a:schemeClr val="tx1"/>
                </a:solidFill>
                <a:latin typeface="Arial" panose="020B0604020202020204" pitchFamily="34" charset="0"/>
                <a:cs typeface="Arial" panose="020B0604020202020204" pitchFamily="34" charset="0"/>
              </a:rPr>
              <a:t>observations</a:t>
            </a:r>
            <a:r>
              <a:rPr lang="it-IT" sz="2400" dirty="0">
                <a:solidFill>
                  <a:schemeClr val="tx1"/>
                </a:solidFill>
                <a:latin typeface="Arial" panose="020B0604020202020204" pitchFamily="34" charset="0"/>
                <a:cs typeface="Arial" panose="020B0604020202020204" pitchFamily="34" charset="0"/>
              </a:rPr>
              <a:t> of the low-Z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(⁓3% Z</a:t>
            </a:r>
            <a:r>
              <a:rPr lang="it-IT" sz="2400" b="1" baseline="-25000"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ʘ</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galaxy</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I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Zw</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18 </a:t>
            </a:r>
            <a:r>
              <a:rPr lang="it-IT" sz="2400" dirty="0">
                <a:solidFill>
                  <a:schemeClr val="tx1"/>
                </a:solidFill>
                <a:latin typeface="Arial" panose="020B0604020202020204" pitchFamily="34" charset="0"/>
                <a:cs typeface="Arial" panose="020B0604020202020204" pitchFamily="34" charset="0"/>
              </a:rPr>
              <a:t>in the </a:t>
            </a:r>
            <a:r>
              <a:rPr lang="it-IT" sz="2400" dirty="0" err="1">
                <a:solidFill>
                  <a:schemeClr val="tx1"/>
                </a:solidFill>
                <a:latin typeface="Arial" panose="020B0604020202020204" pitchFamily="34" charset="0"/>
                <a:cs typeface="Arial" panose="020B0604020202020204" pitchFamily="34" charset="0"/>
              </a:rPr>
              <a:t>local</a:t>
            </a:r>
            <a:r>
              <a:rPr lang="it-IT" sz="2400" dirty="0">
                <a:solidFill>
                  <a:schemeClr val="tx1"/>
                </a:solidFill>
                <a:latin typeface="Arial" panose="020B0604020202020204" pitchFamily="34" charset="0"/>
                <a:cs typeface="Arial" panose="020B0604020202020204" pitchFamily="34" charset="0"/>
              </a:rPr>
              <a:t> group </a:t>
            </a:r>
            <a:r>
              <a:rPr lang="it-IT" sz="2400" i="1" dirty="0">
                <a:solidFill>
                  <a:schemeClr val="tx1"/>
                </a:solidFill>
                <a:latin typeface="Arial" panose="020B0604020202020204" pitchFamily="34" charset="0"/>
                <a:cs typeface="Arial" panose="020B0604020202020204" pitchFamily="34" charset="0"/>
              </a:rPr>
              <a:t>(</a:t>
            </a:r>
            <a:r>
              <a:rPr lang="it-IT" sz="2400" i="1" dirty="0" err="1">
                <a:solidFill>
                  <a:schemeClr val="tx1"/>
                </a:solidFill>
                <a:latin typeface="Arial" panose="020B0604020202020204" pitchFamily="34" charset="0"/>
                <a:cs typeface="Arial" panose="020B0604020202020204" pitchFamily="34" charset="0"/>
              </a:rPr>
              <a:t>Hirschauer</a:t>
            </a:r>
            <a:r>
              <a:rPr lang="it-IT" sz="2400" i="1" dirty="0">
                <a:solidFill>
                  <a:schemeClr val="tx1"/>
                </a:solidFill>
                <a:latin typeface="Arial" panose="020B0604020202020204" pitchFamily="34" charset="0"/>
                <a:cs typeface="Arial" panose="020B0604020202020204" pitchFamily="34" charset="0"/>
              </a:rPr>
              <a:t>+ 2024)</a:t>
            </a:r>
          </a:p>
          <a:p>
            <a:pPr algn="ctr" rtl="0">
              <a:spcBef>
                <a:spcPts val="0"/>
              </a:spcBef>
              <a:spcAft>
                <a:spcPts val="0"/>
              </a:spcAft>
            </a:pP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Three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main</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SF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episodes</a:t>
            </a:r>
            <a:r>
              <a:rPr lang="it-IT" sz="2400" dirty="0">
                <a:solidFill>
                  <a:schemeClr val="tx1"/>
                </a:solidFill>
                <a:latin typeface="Arial" panose="020B0604020202020204" pitchFamily="34" charset="0"/>
                <a:cs typeface="Arial" panose="020B0604020202020204" pitchFamily="34" charset="0"/>
              </a:rPr>
              <a:t>: &gt; 1 </a:t>
            </a:r>
            <a:r>
              <a:rPr lang="it-IT" sz="2400" dirty="0" err="1">
                <a:solidFill>
                  <a:schemeClr val="tx1"/>
                </a:solidFill>
                <a:latin typeface="Arial" panose="020B0604020202020204" pitchFamily="34" charset="0"/>
                <a:cs typeface="Arial" panose="020B0604020202020204" pitchFamily="34" charset="0"/>
              </a:rPr>
              <a:t>Gy</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halo</a:t>
            </a:r>
            <a:r>
              <a:rPr lang="it-IT" sz="2400" dirty="0">
                <a:solidFill>
                  <a:schemeClr val="tx1"/>
                </a:solidFill>
                <a:latin typeface="Arial" panose="020B0604020202020204" pitchFamily="34" charset="0"/>
                <a:cs typeface="Arial" panose="020B0604020202020204" pitchFamily="34" charset="0"/>
              </a:rPr>
              <a:t>); 100-800 </a:t>
            </a:r>
            <a:r>
              <a:rPr lang="it-IT" sz="2400" dirty="0" err="1">
                <a:solidFill>
                  <a:schemeClr val="tx1"/>
                </a:solidFill>
                <a:latin typeface="Arial" panose="020B0604020202020204" pitchFamily="34" charset="0"/>
                <a:cs typeface="Arial" panose="020B0604020202020204" pitchFamily="34" charset="0"/>
              </a:rPr>
              <a:t>Myr</a:t>
            </a:r>
            <a:r>
              <a:rPr lang="it-IT" sz="2400" dirty="0">
                <a:solidFill>
                  <a:schemeClr val="tx1"/>
                </a:solidFill>
                <a:latin typeface="Arial" panose="020B0604020202020204" pitchFamily="34" charset="0"/>
                <a:cs typeface="Arial" panose="020B0604020202020204" pitchFamily="34" charset="0"/>
              </a:rPr>
              <a:t> (SE </a:t>
            </a:r>
            <a:r>
              <a:rPr lang="it-IT" sz="2400" dirty="0" err="1">
                <a:solidFill>
                  <a:schemeClr val="tx1"/>
                </a:solidFill>
                <a:latin typeface="Arial" panose="020B0604020202020204" pitchFamily="34" charset="0"/>
                <a:cs typeface="Arial" panose="020B0604020202020204" pitchFamily="34" charset="0"/>
              </a:rPr>
              <a:t>SFRs</a:t>
            </a:r>
            <a:r>
              <a:rPr lang="it-IT" sz="2400" dirty="0">
                <a:solidFill>
                  <a:schemeClr val="tx1"/>
                </a:solidFill>
                <a:latin typeface="Arial" panose="020B0604020202020204" pitchFamily="34" charset="0"/>
                <a:cs typeface="Arial" panose="020B0604020202020204" pitchFamily="34" charset="0"/>
              </a:rPr>
              <a:t>), &lt; 30Myrs (NW </a:t>
            </a:r>
            <a:r>
              <a:rPr lang="it-IT" sz="2400" dirty="0" err="1">
                <a:solidFill>
                  <a:schemeClr val="tx1"/>
                </a:solidFill>
                <a:latin typeface="Arial" panose="020B0604020202020204" pitchFamily="34" charset="0"/>
                <a:cs typeface="Arial" panose="020B0604020202020204" pitchFamily="34" charset="0"/>
              </a:rPr>
              <a:t>SFRs</a:t>
            </a:r>
            <a:r>
              <a:rPr lang="it-IT" sz="2400" dirty="0">
                <a:solidFill>
                  <a:schemeClr val="tx1"/>
                </a:solidFill>
                <a:latin typeface="Arial" panose="020B0604020202020204" pitchFamily="34" charset="0"/>
                <a:cs typeface="Arial" panose="020B0604020202020204" pitchFamily="34" charset="0"/>
              </a:rPr>
              <a:t>) </a:t>
            </a:r>
          </a:p>
          <a:p>
            <a:pPr algn="ctr" rtl="0">
              <a:spcBef>
                <a:spcPts val="0"/>
              </a:spcBef>
              <a:spcAft>
                <a:spcPts val="0"/>
              </a:spcAft>
            </a:pP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The </a:t>
            </a:r>
            <a:r>
              <a:rPr lang="it-IT" sz="2400" dirty="0" err="1">
                <a:solidFill>
                  <a:schemeClr val="tx1"/>
                </a:solidFill>
                <a:latin typeface="Arial" panose="020B0604020202020204" pitchFamily="34" charset="0"/>
                <a:cs typeface="Arial" panose="020B0604020202020204" pitchFamily="34" charset="0"/>
              </a:rPr>
              <a:t>galaxy</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is</a:t>
            </a:r>
            <a:r>
              <a:rPr lang="it-IT" sz="2400" dirty="0">
                <a:solidFill>
                  <a:schemeClr val="tx1"/>
                </a:solidFill>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currently</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experiencing</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its</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strongest</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SF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episode</a:t>
            </a:r>
            <a:endPar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algn="ctr" rtl="0">
              <a:spcBef>
                <a:spcPts val="0"/>
              </a:spcBef>
              <a:spcAft>
                <a:spcPts val="0"/>
              </a:spcAft>
            </a:pP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15 embedded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actively</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accreting</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YSOs</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identified</a:t>
            </a:r>
            <a:endPar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algn="ctr" rtl="0">
              <a:spcBef>
                <a:spcPts val="0"/>
              </a:spcBef>
              <a:spcAft>
                <a:spcPts val="0"/>
              </a:spcAft>
            </a:pPr>
            <a:r>
              <a:rPr lang="it-IT" sz="2400" i="1" dirty="0">
                <a:solidFill>
                  <a:schemeClr val="tx1"/>
                </a:solidFill>
                <a:latin typeface="Arial" panose="020B0604020202020204" pitchFamily="34" charset="0"/>
                <a:cs typeface="Arial" panose="020B0604020202020204" pitchFamily="34" charset="0"/>
              </a:rPr>
              <a:t>(</a:t>
            </a:r>
            <a:r>
              <a:rPr lang="it-IT" sz="2400" i="1" dirty="0" err="1">
                <a:solidFill>
                  <a:schemeClr val="tx1"/>
                </a:solidFill>
                <a:latin typeface="Arial" panose="020B0604020202020204" pitchFamily="34" charset="0"/>
                <a:cs typeface="Arial" panose="020B0604020202020204" pitchFamily="34" charset="0"/>
              </a:rPr>
              <a:t>Bortolini</a:t>
            </a:r>
            <a:r>
              <a:rPr lang="it-IT" sz="2400" i="1" dirty="0">
                <a:solidFill>
                  <a:schemeClr val="tx1"/>
                </a:solidFill>
                <a:latin typeface="Arial" panose="020B0604020202020204" pitchFamily="34" charset="0"/>
                <a:cs typeface="Arial" panose="020B0604020202020204" pitchFamily="34" charset="0"/>
              </a:rPr>
              <a:t>+ 2024)</a:t>
            </a:r>
          </a:p>
        </p:txBody>
      </p:sp>
    </p:spTree>
    <p:extLst>
      <p:ext uri="{BB962C8B-B14F-4D97-AF65-F5344CB8AC3E}">
        <p14:creationId xmlns:p14="http://schemas.microsoft.com/office/powerpoint/2010/main" val="3432781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0A6D214C-593B-4BAC-A7F7-F5BE80D3900C}"/>
              </a:ext>
            </a:extLst>
          </p:cNvPr>
          <p:cNvSpPr txBox="1"/>
          <p:nvPr/>
        </p:nvSpPr>
        <p:spPr>
          <a:xfrm>
            <a:off x="29817" y="54520"/>
            <a:ext cx="3391057"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OPEN QUESTIONS</a:t>
            </a:r>
          </a:p>
        </p:txBody>
      </p:sp>
      <p:sp>
        <p:nvSpPr>
          <p:cNvPr id="6" name="CasellaDiTesto 5">
            <a:extLst>
              <a:ext uri="{FF2B5EF4-FFF2-40B4-BE49-F238E27FC236}">
                <a16:creationId xmlns:a16="http://schemas.microsoft.com/office/drawing/2014/main" id="{1FFA3E29-24E7-473D-A92A-70C985A8EC33}"/>
              </a:ext>
            </a:extLst>
          </p:cNvPr>
          <p:cNvSpPr txBox="1"/>
          <p:nvPr/>
        </p:nvSpPr>
        <p:spPr>
          <a:xfrm>
            <a:off x="0" y="985441"/>
            <a:ext cx="12192000" cy="461665"/>
          </a:xfrm>
          <a:prstGeom prst="rect">
            <a:avLst/>
          </a:prstGeom>
          <a:noFill/>
        </p:spPr>
        <p:txBody>
          <a:bodyPr wrap="square" rtlCol="0">
            <a:spAutoFit/>
          </a:bodyPr>
          <a:lstStyle/>
          <a:p>
            <a:pPr marL="285750" indent="-285750">
              <a:buFont typeface="Arial" panose="020B0604020202020204" pitchFamily="34" charset="0"/>
              <a:buChar char="•"/>
            </a:pPr>
            <a:r>
              <a:rPr lang="it-IT" sz="2400" dirty="0" err="1">
                <a:solidFill>
                  <a:schemeClr val="bg1"/>
                </a:solidFill>
                <a:latin typeface="Comic Sans MS" panose="030F0702030302020204" pitchFamily="66" charset="0"/>
              </a:rPr>
              <a:t>What</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is</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true</a:t>
            </a:r>
            <a:r>
              <a:rPr lang="it-IT" sz="2400" dirty="0">
                <a:solidFill>
                  <a:schemeClr val="bg1"/>
                </a:solidFill>
                <a:latin typeface="Comic Sans MS" panose="030F0702030302020204" pitchFamily="66" charset="0"/>
              </a:rPr>
              <a:t> disc survival </a:t>
            </a:r>
            <a:r>
              <a:rPr lang="it-IT" sz="2400" dirty="0" err="1">
                <a:solidFill>
                  <a:schemeClr val="bg1"/>
                </a:solidFill>
                <a:latin typeface="Comic Sans MS" panose="030F0702030302020204" pitchFamily="66" charset="0"/>
              </a:rPr>
              <a:t>at</a:t>
            </a:r>
            <a:r>
              <a:rPr lang="it-IT" sz="2400" dirty="0">
                <a:solidFill>
                  <a:schemeClr val="bg1"/>
                </a:solidFill>
                <a:latin typeface="Comic Sans MS" panose="030F0702030302020204" pitchFamily="66" charset="0"/>
              </a:rPr>
              <a:t> low-Z?</a:t>
            </a:r>
          </a:p>
        </p:txBody>
      </p:sp>
      <p:sp>
        <p:nvSpPr>
          <p:cNvPr id="8" name="CasellaDiTesto 7">
            <a:extLst>
              <a:ext uri="{FF2B5EF4-FFF2-40B4-BE49-F238E27FC236}">
                <a16:creationId xmlns:a16="http://schemas.microsoft.com/office/drawing/2014/main" id="{23755D15-A925-49DD-81A2-8C0D60413ED0}"/>
              </a:ext>
            </a:extLst>
          </p:cNvPr>
          <p:cNvSpPr txBox="1"/>
          <p:nvPr/>
        </p:nvSpPr>
        <p:spPr>
          <a:xfrm>
            <a:off x="0" y="1562419"/>
            <a:ext cx="12192000" cy="830997"/>
          </a:xfrm>
          <a:prstGeom prst="rect">
            <a:avLst/>
          </a:prstGeom>
          <a:noFill/>
        </p:spPr>
        <p:txBody>
          <a:bodyPr wrap="square" rtlCol="0">
            <a:spAutoFit/>
          </a:bodyPr>
          <a:lstStyle/>
          <a:p>
            <a:pPr marL="285750" indent="-285750" algn="r">
              <a:buFont typeface="Arial" panose="020B0604020202020204" pitchFamily="34" charset="0"/>
              <a:buChar char="•"/>
            </a:pPr>
            <a:r>
              <a:rPr lang="it-IT" sz="2400" dirty="0">
                <a:solidFill>
                  <a:schemeClr val="bg1"/>
                </a:solidFill>
                <a:latin typeface="Comic Sans MS" panose="030F0702030302020204" pitchFamily="66" charset="0"/>
              </a:rPr>
              <a:t>At low-Z </a:t>
            </a:r>
            <a:r>
              <a:rPr lang="it-IT" sz="2400" dirty="0" err="1">
                <a:solidFill>
                  <a:schemeClr val="bg1"/>
                </a:solidFill>
                <a:latin typeface="Comic Sans MS" panose="030F0702030302020204" pitchFamily="66" charset="0"/>
              </a:rPr>
              <a:t>is</a:t>
            </a:r>
            <a:r>
              <a:rPr lang="it-IT" sz="2400" dirty="0">
                <a:solidFill>
                  <a:schemeClr val="bg1"/>
                </a:solidFill>
                <a:latin typeface="Comic Sans MS" panose="030F0702030302020204" pitchFamily="66" charset="0"/>
              </a:rPr>
              <a:t> disc </a:t>
            </a:r>
            <a:r>
              <a:rPr lang="it-IT" sz="2400" dirty="0" err="1">
                <a:solidFill>
                  <a:schemeClr val="bg1"/>
                </a:solidFill>
                <a:latin typeface="Comic Sans MS" panose="030F0702030302020204" pitchFamily="66" charset="0"/>
              </a:rPr>
              <a:t>dispersal</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dominated</a:t>
            </a:r>
            <a:r>
              <a:rPr lang="it-IT" sz="2400" dirty="0">
                <a:solidFill>
                  <a:schemeClr val="bg1"/>
                </a:solidFill>
                <a:latin typeface="Comic Sans MS" panose="030F0702030302020204" pitchFamily="66" charset="0"/>
              </a:rPr>
              <a:t> by </a:t>
            </a:r>
            <a:r>
              <a:rPr lang="it-IT" sz="2400" dirty="0" err="1">
                <a:solidFill>
                  <a:schemeClr val="bg1"/>
                </a:solidFill>
                <a:latin typeface="Comic Sans MS" panose="030F0702030302020204" pitchFamily="66" charset="0"/>
              </a:rPr>
              <a:t>internal</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photoevaporation</a:t>
            </a:r>
            <a:r>
              <a:rPr lang="it-IT" sz="2400" dirty="0">
                <a:solidFill>
                  <a:schemeClr val="bg1"/>
                </a:solidFill>
                <a:latin typeface="Comic Sans MS" panose="030F0702030302020204" pitchFamily="66" charset="0"/>
              </a:rPr>
              <a:t> or </a:t>
            </a:r>
            <a:r>
              <a:rPr lang="it-IT" sz="2400" dirty="0" err="1">
                <a:solidFill>
                  <a:schemeClr val="bg1"/>
                </a:solidFill>
                <a:latin typeface="Comic Sans MS" panose="030F0702030302020204" pitchFamily="66" charset="0"/>
              </a:rPr>
              <a:t>viscous</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accretion</a:t>
            </a:r>
            <a:r>
              <a:rPr lang="it-IT" sz="2400" dirty="0">
                <a:solidFill>
                  <a:schemeClr val="bg1"/>
                </a:solidFill>
                <a:latin typeface="Comic Sans MS" panose="030F0702030302020204" pitchFamily="66" charset="0"/>
              </a:rPr>
              <a:t>?</a:t>
            </a:r>
          </a:p>
        </p:txBody>
      </p:sp>
      <p:sp>
        <p:nvSpPr>
          <p:cNvPr id="9" name="CasellaDiTesto 8">
            <a:extLst>
              <a:ext uri="{FF2B5EF4-FFF2-40B4-BE49-F238E27FC236}">
                <a16:creationId xmlns:a16="http://schemas.microsoft.com/office/drawing/2014/main" id="{31A2F047-A667-470D-A2B0-4F7CED6CDCC9}"/>
              </a:ext>
            </a:extLst>
          </p:cNvPr>
          <p:cNvSpPr txBox="1"/>
          <p:nvPr/>
        </p:nvSpPr>
        <p:spPr>
          <a:xfrm>
            <a:off x="0" y="2508729"/>
            <a:ext cx="12192000" cy="830997"/>
          </a:xfrm>
          <a:prstGeom prst="rect">
            <a:avLst/>
          </a:prstGeom>
          <a:noFill/>
        </p:spPr>
        <p:txBody>
          <a:bodyPr wrap="square" rtlCol="0">
            <a:spAutoFit/>
          </a:bodyPr>
          <a:lstStyle/>
          <a:p>
            <a:pPr marL="285750" indent="-285750">
              <a:buFont typeface="Arial" panose="020B0604020202020204" pitchFamily="34" charset="0"/>
              <a:buChar char="•"/>
            </a:pPr>
            <a:r>
              <a:rPr lang="it-IT" sz="2400" dirty="0">
                <a:solidFill>
                  <a:schemeClr val="bg1"/>
                </a:solidFill>
                <a:latin typeface="Comic Sans MS" panose="030F0702030302020204" pitchFamily="66" charset="0"/>
              </a:rPr>
              <a:t>Can </a:t>
            </a:r>
            <a:r>
              <a:rPr lang="it-IT" sz="2400" dirty="0" err="1">
                <a:solidFill>
                  <a:schemeClr val="bg1"/>
                </a:solidFill>
                <a:latin typeface="Comic Sans MS" panose="030F0702030302020204" pitchFamily="66" charset="0"/>
              </a:rPr>
              <a:t>solid</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grow</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at</a:t>
            </a:r>
            <a:r>
              <a:rPr lang="it-IT" sz="2400" dirty="0">
                <a:solidFill>
                  <a:schemeClr val="bg1"/>
                </a:solidFill>
                <a:latin typeface="Comic Sans MS" panose="030F0702030302020204" pitchFamily="66" charset="0"/>
              </a:rPr>
              <a:t> low-Z? Are SI </a:t>
            </a:r>
            <a:r>
              <a:rPr lang="it-IT" sz="2400" dirty="0" err="1">
                <a:solidFill>
                  <a:schemeClr val="bg1"/>
                </a:solidFill>
                <a:latin typeface="Comic Sans MS" panose="030F0702030302020204" pitchFamily="66" charset="0"/>
              </a:rPr>
              <a:t>efficient</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Is</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there</a:t>
            </a:r>
            <a:r>
              <a:rPr lang="it-IT" sz="2400" dirty="0">
                <a:solidFill>
                  <a:schemeClr val="bg1"/>
                </a:solidFill>
                <a:latin typeface="Comic Sans MS" panose="030F0702030302020204" pitchFamily="66" charset="0"/>
              </a:rPr>
              <a:t> a </a:t>
            </a:r>
            <a:r>
              <a:rPr lang="it-IT" sz="2400" dirty="0" err="1">
                <a:solidFill>
                  <a:schemeClr val="bg1"/>
                </a:solidFill>
                <a:latin typeface="Comic Sans MS" panose="030F0702030302020204" pitchFamily="66" charset="0"/>
              </a:rPr>
              <a:t>critical</a:t>
            </a:r>
            <a:r>
              <a:rPr lang="it-IT" sz="2400" dirty="0">
                <a:solidFill>
                  <a:schemeClr val="bg1"/>
                </a:solidFill>
                <a:latin typeface="Comic Sans MS" panose="030F0702030302020204" pitchFamily="66" charset="0"/>
              </a:rPr>
              <a:t> low-Z for </a:t>
            </a:r>
            <a:r>
              <a:rPr lang="it-IT" sz="2400" dirty="0" err="1">
                <a:solidFill>
                  <a:schemeClr val="bg1"/>
                </a:solidFill>
                <a:latin typeface="Comic Sans MS" panose="030F0702030302020204" pitchFamily="66" charset="0"/>
              </a:rPr>
              <a:t>planet</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formation</a:t>
            </a:r>
            <a:endParaRPr lang="it-IT" sz="2400" dirty="0">
              <a:solidFill>
                <a:schemeClr val="bg1"/>
              </a:solidFill>
              <a:latin typeface="Comic Sans MS" panose="030F0702030302020204" pitchFamily="66" charset="0"/>
            </a:endParaRPr>
          </a:p>
        </p:txBody>
      </p:sp>
      <p:sp>
        <p:nvSpPr>
          <p:cNvPr id="10" name="CasellaDiTesto 9">
            <a:extLst>
              <a:ext uri="{FF2B5EF4-FFF2-40B4-BE49-F238E27FC236}">
                <a16:creationId xmlns:a16="http://schemas.microsoft.com/office/drawing/2014/main" id="{BA3EC393-FC84-445F-A78B-0B06BF87FD1A}"/>
              </a:ext>
            </a:extLst>
          </p:cNvPr>
          <p:cNvSpPr txBox="1"/>
          <p:nvPr/>
        </p:nvSpPr>
        <p:spPr>
          <a:xfrm>
            <a:off x="29817" y="3429000"/>
            <a:ext cx="12162183" cy="461665"/>
          </a:xfrm>
          <a:prstGeom prst="rect">
            <a:avLst/>
          </a:prstGeom>
          <a:noFill/>
        </p:spPr>
        <p:txBody>
          <a:bodyPr wrap="square" rtlCol="0">
            <a:spAutoFit/>
          </a:bodyPr>
          <a:lstStyle/>
          <a:p>
            <a:pPr marL="285750" indent="-285750" algn="r">
              <a:buFont typeface="Arial" panose="020B0604020202020204" pitchFamily="34" charset="0"/>
              <a:buChar char="•"/>
            </a:pPr>
            <a:r>
              <a:rPr lang="it-IT" sz="2400" dirty="0">
                <a:solidFill>
                  <a:schemeClr val="bg1"/>
                </a:solidFill>
                <a:latin typeface="Comic Sans MS" panose="030F0702030302020204" pitchFamily="66" charset="0"/>
              </a:rPr>
              <a:t>How </a:t>
            </a:r>
            <a:r>
              <a:rPr lang="it-IT" sz="2400" dirty="0" err="1">
                <a:solidFill>
                  <a:schemeClr val="bg1"/>
                </a:solidFill>
                <a:latin typeface="Comic Sans MS" panose="030F0702030302020204" pitchFamily="66" charset="0"/>
              </a:rPr>
              <a:t>does</a:t>
            </a:r>
            <a:r>
              <a:rPr lang="it-IT" sz="2400" dirty="0">
                <a:solidFill>
                  <a:schemeClr val="bg1"/>
                </a:solidFill>
                <a:latin typeface="Comic Sans MS" panose="030F0702030302020204" pitchFamily="66" charset="0"/>
              </a:rPr>
              <a:t> low-Z </a:t>
            </a:r>
            <a:r>
              <a:rPr lang="it-IT" sz="2400" dirty="0" err="1">
                <a:solidFill>
                  <a:schemeClr val="bg1"/>
                </a:solidFill>
                <a:latin typeface="Comic Sans MS" panose="030F0702030302020204" pitchFamily="66" charset="0"/>
              </a:rPr>
              <a:t>affect</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affect</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snow</a:t>
            </a:r>
            <a:r>
              <a:rPr lang="it-IT" sz="2400" dirty="0">
                <a:solidFill>
                  <a:schemeClr val="bg1"/>
                </a:solidFill>
                <a:latin typeface="Comic Sans MS" panose="030F0702030302020204" pitchFamily="66" charset="0"/>
              </a:rPr>
              <a:t>-lines? </a:t>
            </a:r>
          </a:p>
        </p:txBody>
      </p:sp>
      <p:sp>
        <p:nvSpPr>
          <p:cNvPr id="11" name="CasellaDiTesto 10">
            <a:extLst>
              <a:ext uri="{FF2B5EF4-FFF2-40B4-BE49-F238E27FC236}">
                <a16:creationId xmlns:a16="http://schemas.microsoft.com/office/drawing/2014/main" id="{D990C519-CCFE-4F67-BB8F-9E25E388AEBC}"/>
              </a:ext>
            </a:extLst>
          </p:cNvPr>
          <p:cNvSpPr txBox="1"/>
          <p:nvPr/>
        </p:nvSpPr>
        <p:spPr>
          <a:xfrm>
            <a:off x="14908" y="3979939"/>
            <a:ext cx="12162183" cy="461665"/>
          </a:xfrm>
          <a:prstGeom prst="rect">
            <a:avLst/>
          </a:prstGeom>
          <a:noFill/>
        </p:spPr>
        <p:txBody>
          <a:bodyPr wrap="square" rtlCol="0">
            <a:spAutoFit/>
          </a:bodyPr>
          <a:lstStyle/>
          <a:p>
            <a:pPr marL="285750" indent="-285750">
              <a:buFont typeface="Arial" panose="020B0604020202020204" pitchFamily="34" charset="0"/>
              <a:buChar char="•"/>
            </a:pPr>
            <a:r>
              <a:rPr lang="it-IT" sz="2400" dirty="0">
                <a:solidFill>
                  <a:schemeClr val="bg1"/>
                </a:solidFill>
                <a:latin typeface="Comic Sans MS" panose="030F0702030302020204" pitchFamily="66" charset="0"/>
              </a:rPr>
              <a:t>Do low-Z </a:t>
            </a:r>
            <a:r>
              <a:rPr lang="it-IT" sz="2400" dirty="0" err="1">
                <a:solidFill>
                  <a:schemeClr val="bg1"/>
                </a:solidFill>
                <a:latin typeface="Comic Sans MS" panose="030F0702030302020204" pitchFamily="66" charset="0"/>
              </a:rPr>
              <a:t>protoplanetary</a:t>
            </a:r>
            <a:r>
              <a:rPr lang="it-IT" sz="2400" dirty="0">
                <a:solidFill>
                  <a:schemeClr val="bg1"/>
                </a:solidFill>
                <a:latin typeface="Comic Sans MS" panose="030F0702030302020204" pitchFamily="66" charset="0"/>
              </a:rPr>
              <a:t> discs produce </a:t>
            </a:r>
            <a:r>
              <a:rPr lang="it-IT" sz="2400" dirty="0" err="1">
                <a:solidFill>
                  <a:schemeClr val="bg1"/>
                </a:solidFill>
                <a:latin typeface="Comic Sans MS" panose="030F0702030302020204" pitchFamily="66" charset="0"/>
              </a:rPr>
              <a:t>different</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molecular</a:t>
            </a:r>
            <a:r>
              <a:rPr lang="it-IT" sz="2400" dirty="0">
                <a:solidFill>
                  <a:schemeClr val="bg1"/>
                </a:solidFill>
                <a:latin typeface="Comic Sans MS" panose="030F0702030302020204" pitchFamily="66" charset="0"/>
              </a:rPr>
              <a:t> budget </a:t>
            </a:r>
            <a:r>
              <a:rPr lang="it-IT" sz="2400" dirty="0" err="1">
                <a:solidFill>
                  <a:schemeClr val="bg1"/>
                </a:solidFill>
                <a:latin typeface="Comic Sans MS" panose="030F0702030302020204" pitchFamily="66" charset="0"/>
              </a:rPr>
              <a:t>than</a:t>
            </a:r>
            <a:r>
              <a:rPr lang="it-IT" sz="2400" dirty="0">
                <a:solidFill>
                  <a:schemeClr val="bg1"/>
                </a:solidFill>
                <a:latin typeface="Comic Sans MS" panose="030F0702030302020204" pitchFamily="66" charset="0"/>
              </a:rPr>
              <a:t> solar Z?</a:t>
            </a:r>
          </a:p>
        </p:txBody>
      </p:sp>
    </p:spTree>
    <p:extLst>
      <p:ext uri="{BB962C8B-B14F-4D97-AF65-F5344CB8AC3E}">
        <p14:creationId xmlns:p14="http://schemas.microsoft.com/office/powerpoint/2010/main" val="14579942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4924690"/>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15350</TotalTime>
  <Words>1396</Words>
  <Application>Microsoft Office PowerPoint</Application>
  <PresentationFormat>Widescreen</PresentationFormat>
  <Paragraphs>165</Paragraphs>
  <Slides>17</Slides>
  <Notes>2</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17</vt:i4>
      </vt:variant>
    </vt:vector>
  </HeadingPairs>
  <TitlesOfParts>
    <vt:vector size="27" baseType="lpstr">
      <vt:lpstr>-apple-system</vt:lpstr>
      <vt:lpstr>Arial</vt:lpstr>
      <vt:lpstr>Calibri</vt:lpstr>
      <vt:lpstr>Calibri Light</vt:lpstr>
      <vt:lpstr>Cambria Math</vt:lpstr>
      <vt:lpstr>Comic Sans MS</vt:lpstr>
      <vt:lpstr>Franklin Gothic Demi</vt:lpstr>
      <vt:lpstr>Liberation Sans</vt:lpstr>
      <vt:lpstr>Times New Roman</vt:lpstr>
      <vt:lpstr>Tema di Office</vt:lpstr>
      <vt:lpstr>Disk populations and their evolution in various galactic environments</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Mario Giuseppe Guarcello</dc:creator>
  <cp:lastModifiedBy>Mario Giuseppe Guarcello</cp:lastModifiedBy>
  <cp:revision>200</cp:revision>
  <dcterms:created xsi:type="dcterms:W3CDTF">2026-10-05T12:30:33Z</dcterms:created>
  <dcterms:modified xsi:type="dcterms:W3CDTF">2026-10-22T09:11:02Z</dcterms:modified>
</cp:coreProperties>
</file>