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52" r:id="rId2"/>
    <p:sldId id="333" r:id="rId3"/>
    <p:sldId id="283" r:id="rId4"/>
    <p:sldId id="334" r:id="rId5"/>
    <p:sldId id="571" r:id="rId6"/>
    <p:sldId id="307" r:id="rId7"/>
    <p:sldId id="335" r:id="rId8"/>
    <p:sldId id="570" r:id="rId9"/>
    <p:sldId id="572" r:id="rId10"/>
    <p:sldId id="272" r:id="rId11"/>
    <p:sldId id="284" r:id="rId12"/>
    <p:sldId id="317" r:id="rId13"/>
    <p:sldId id="340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2" autoAdjust="0"/>
    <p:restoredTop sz="94660"/>
  </p:normalViewPr>
  <p:slideViewPr>
    <p:cSldViewPr snapToGrid="0">
      <p:cViewPr varScale="1">
        <p:scale>
          <a:sx n="89" d="100"/>
          <a:sy n="89" d="100"/>
        </p:scale>
        <p:origin x="35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481AB5-4107-4B77-8C06-1B789FCBA0F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5AEECF-91AD-498A-9F50-66A96A51A3A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54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3B03D-424C-495C-97E7-F864310187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7E0575-08C3-44AA-9C48-5714055187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B55C11-3249-40C2-BE19-DEC349E3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0DDDBA-1BBD-4DEB-9BB3-C6D95552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DA1CB19-199A-48C0-A3FD-E0D01065B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88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2515DDF-B0E0-4DCC-BEC4-388B37F8A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EE48599-706E-41DD-AD1F-D7DF84D19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4DD6348-D087-48DC-B755-7F31DC037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1A7EFB-7E54-4344-85F6-F7FD98976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8E94C0D-C921-464B-89A9-E6F98073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2273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F886C0-3B7A-4DD0-8875-F09DB464B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9AE53E7-F32A-45CC-87FC-1709E9C11A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E929BC3-529A-4868-AF3B-319354E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674206C-1D1E-44AA-A7F2-E0BDB8989B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EA7D1BC-B71A-4DCC-B9EA-BF75CE707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4820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8D7A6D-E293-4BE4-86C6-229BE6AB94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8135E1-E26A-4581-AF89-D408FFD040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B73C713-6955-4FCE-A5F6-92F8E3CF38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480273-919F-4190-A708-4B4D15764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3A1FF74-637D-4BFC-BC33-ADDAE77F5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6F86B8-9AED-4B96-A907-84016E388D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6070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DAEB56F-730E-42DA-80A5-63CD53CD0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B2A6DCD-EBCE-40EF-A515-7B96765E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3314F77-5DBB-48CD-BAF4-7D4F11FA72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7291A25F-C92F-4982-92E7-4F742B527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18DB2FD-2634-49CD-8213-DE4F689C3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1409AD-9A97-44EA-81DE-5B5DC3BA6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4A24284A-02AE-4E89-B766-2D6B075C3C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EBAE898C-16D7-4A52-A87B-37DA942D4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28727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1F1E10-3A4B-4D1A-AF9B-4738A04B6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9AD3C8E-A815-46B5-878E-58136C7D5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A61BBCA-C491-46C5-83C7-6E95F57B3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2A39863-C7B6-4953-B629-82CCEDF62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213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488B6CF2-2524-4A95-B0AE-44B9F2C9D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43779F3-53B9-4692-B1C1-B15A540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E2D75B4-975F-44D3-A6E3-38A6C0CF6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0033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B550180-648B-4FD7-8DB6-160BB29E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6D6B641-D79A-46DD-A853-8CC30253A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A3D4E73-CF0C-4E10-AB5E-092D7AE226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3514873-EC4C-49C9-872E-B85C64B50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F7E4BCC-76A4-42AD-80C2-7486EB075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3A682E5-D05F-4C85-8759-ABDF3B67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42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184EA58-2FCC-4260-8208-A580245B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A4CC322-91DF-407D-B8E9-8F2B3DE75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8DD4380-96C7-45C1-83D7-0D3496793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90DEE2C-1B25-4F68-923B-E68B20914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56F9835-4000-419C-BCBD-F8DF7EEA7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096F319-59CB-4E82-A8C9-82959E6D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5664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EE23DF-B20A-4EFB-A5AE-D3BC800F6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7B7D718-9756-4B7D-AC84-40B4658B79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BE36A09-C574-4664-A25C-401FA64D0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CE269E8-0EA9-4B8A-9231-6E3695893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9C0670-3EE3-4040-8891-CF7233682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77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5082E06-156B-4B95-AEF9-5056DF397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DAC265A-7A55-4105-81F9-923B08C92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EE9C84-4D98-4942-B710-0E10ACEC0B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B53070-0763-414D-B9F5-FCCF71D315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224D47-8ACB-4A97-806E-E7197D1DB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236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>
                <a:lumMod val="50000"/>
                <a:lumOff val="50000"/>
              </a:schemeClr>
            </a:gs>
            <a:gs pos="46000">
              <a:schemeClr val="tx1">
                <a:lumMod val="75000"/>
                <a:lumOff val="25000"/>
              </a:schemeClr>
            </a:gs>
            <a:gs pos="100000">
              <a:schemeClr val="tx1">
                <a:lumMod val="95000"/>
                <a:lumOff val="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7E58666-0264-47A3-BFF9-28FB8C13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761DCD51-BD97-4967-83E0-DAA39741A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EB5BC7D-5E6A-4AF7-B4B7-4EDED08286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E507E-D900-499C-8B09-C8DE567BE9EB}" type="datetimeFigureOut">
              <a:rPr lang="it-IT" smtClean="0"/>
              <a:t>21/10/2026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3D592A6-C85D-4914-8023-4C39A9113B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7B93969-CBF3-48CE-9C90-E7813B6E18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0D2CA-74CE-412C-8BFF-ACE862F5C46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4854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48DB1E96-3F9C-4199-B59C-C01255AC9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47337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F9A017F8-BE83-4B3D-871C-00EE76510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2360" y="2032999"/>
            <a:ext cx="853126" cy="87474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3D7002A6-FE24-4F8B-B1AE-33B6A3E47BD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84" t="14921" r="14313" b="15926"/>
          <a:stretch/>
        </p:blipFill>
        <p:spPr>
          <a:xfrm>
            <a:off x="10447337" y="3227755"/>
            <a:ext cx="1646893" cy="803841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99B0BF37-5D1D-4E17-AFFB-B49D54EAE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9751" y="155149"/>
            <a:ext cx="6115180" cy="2432588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US" b="1" i="0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Disk populations and their evolution in various galactic environments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958592F-B35B-4456-B61F-967397F4BB9B}"/>
              </a:ext>
            </a:extLst>
          </p:cNvPr>
          <p:cNvSpPr txBox="1"/>
          <p:nvPr/>
        </p:nvSpPr>
        <p:spPr>
          <a:xfrm>
            <a:off x="10239592" y="4671613"/>
            <a:ext cx="203866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Mario Giuseppe Guarcello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INAF </a:t>
            </a:r>
          </a:p>
          <a:p>
            <a:pPr algn="ctr"/>
            <a:r>
              <a:rPr lang="it-IT" sz="2000" dirty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Franklin Gothic Demi" panose="020B0703020102020204" pitchFamily="34" charset="0"/>
              </a:rPr>
              <a:t> Osservatorio Astronomico di Palermo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F37FAC4-0874-4F7F-B890-8A76856858D7}"/>
              </a:ext>
            </a:extLst>
          </p:cNvPr>
          <p:cNvSpPr txBox="1">
            <a:spLocks/>
          </p:cNvSpPr>
          <p:nvPr/>
        </p:nvSpPr>
        <p:spPr>
          <a:xfrm>
            <a:off x="4645701" y="4270264"/>
            <a:ext cx="5203279" cy="122913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50800" dist="101600" dir="16200000" sx="101000" sy="101000" rotWithShape="0">
                    <a:prstClr val="black">
                      <a:alpha val="69000"/>
                    </a:prstClr>
                  </a:outerShdw>
                </a:effectLst>
                <a:latin typeface="Liberation Sans"/>
              </a:rPr>
              <a:t>Late Accretion</a:t>
            </a:r>
            <a:endParaRPr lang="it-IT" b="1" dirty="0">
              <a:solidFill>
                <a:srgbClr val="FFFF00"/>
              </a:solidFill>
              <a:effectLst>
                <a:outerShdw blurRad="50800" dist="101600" dir="16200000" sx="101000" sy="101000" rotWithShape="0">
                  <a:prstClr val="black">
                    <a:alpha val="69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43313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6A4B234-6F3B-4FEB-B202-42D56107D677}"/>
              </a:ext>
            </a:extLst>
          </p:cNvPr>
          <p:cNvSpPr txBox="1"/>
          <p:nvPr/>
        </p:nvSpPr>
        <p:spPr>
          <a:xfrm>
            <a:off x="29816" y="7865"/>
            <a:ext cx="5885792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 ON YOUNG STARS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AC06A4A3-BEDA-408C-8AD1-BD4C96C3F26A}"/>
              </a:ext>
            </a:extLst>
          </p:cNvPr>
          <p:cNvSpPr/>
          <p:nvPr/>
        </p:nvSpPr>
        <p:spPr>
          <a:xfrm>
            <a:off x="29816" y="713026"/>
            <a:ext cx="5133974" cy="606955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Infall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from the ambient on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YSOs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various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stage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Kinematic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structure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of streamers: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smooth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velocity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gradient+rotation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Class 0: 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Streamers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driving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accretion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on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protostars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observed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since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Spitzer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Example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protostar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Per-emb-2 in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Perseus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NOEMA,Pinada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+ 2020)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Streamer size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≈10000 AU</a:t>
            </a: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Infall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 rate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it-IT" sz="2400" b="1" baseline="30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-6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M</a:t>
            </a:r>
            <a:r>
              <a:rPr lang="it-IT" sz="2400" b="1" baseline="-25000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ʘ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yr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8313E3EA-8E73-4450-A446-EED5BD34A834}"/>
              </a:ext>
            </a:extLst>
          </p:cNvPr>
          <p:cNvSpPr txBox="1"/>
          <p:nvPr/>
        </p:nvSpPr>
        <p:spPr>
          <a:xfrm>
            <a:off x="5381541" y="4835252"/>
            <a:ext cx="2686167" cy="1938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 scale streamers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Per-emb-2.</a:t>
            </a:r>
          </a:p>
          <a:p>
            <a:pPr algn="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Dense core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emission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contours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traced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by N</a:t>
            </a:r>
            <a:r>
              <a:rPr lang="it-IT" sz="2000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it-IT" sz="20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intensity</a:t>
            </a:r>
            <a:endParaRPr lang="en-GB" sz="2000" i="1" dirty="0">
              <a:solidFill>
                <a:schemeClr val="bg1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79FB12A4-41F7-44A2-AB80-FB184B1A26A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08" t="21171" r="50000" b="3807"/>
          <a:stretch/>
        </p:blipFill>
        <p:spPr>
          <a:xfrm>
            <a:off x="5210444" y="603386"/>
            <a:ext cx="3436776" cy="314441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CF53189C-CDB1-42A3-B898-204D1740A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362" y="3312366"/>
            <a:ext cx="4047822" cy="3470211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25F41097-23A8-4B7F-AE43-2D3938DBC3F2}"/>
              </a:ext>
            </a:extLst>
          </p:cNvPr>
          <p:cNvSpPr txBox="1"/>
          <p:nvPr/>
        </p:nvSpPr>
        <p:spPr>
          <a:xfrm>
            <a:off x="8693874" y="603386"/>
            <a:ext cx="2686167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Scheme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accretion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streamers from the ambient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77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AC984891-2C45-4CA5-A9C8-6BC3241D8063}"/>
              </a:ext>
            </a:extLst>
          </p:cNvPr>
          <p:cNvSpPr txBox="1"/>
          <p:nvPr/>
        </p:nvSpPr>
        <p:spPr>
          <a:xfrm>
            <a:off x="29816" y="7865"/>
            <a:ext cx="606618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 ON CLASS I: HL TAU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A6BBF0DF-0ECD-4363-BFA5-160123B04A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6" y="640166"/>
            <a:ext cx="4074101" cy="3521287"/>
          </a:xfrm>
          <a:prstGeom prst="rect">
            <a:avLst/>
          </a:prstGeom>
        </p:spPr>
      </p:pic>
      <p:pic>
        <p:nvPicPr>
          <p:cNvPr id="1026" name="Picture 2" descr="image">
            <a:extLst>
              <a:ext uri="{FF2B5EF4-FFF2-40B4-BE49-F238E27FC236}">
                <a16:creationId xmlns:a16="http://schemas.microsoft.com/office/drawing/2014/main" id="{AC033E32-77AE-45AD-95CF-DDDE284EEC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287" r="-132"/>
          <a:stretch/>
        </p:blipFill>
        <p:spPr bwMode="auto">
          <a:xfrm>
            <a:off x="7254281" y="640166"/>
            <a:ext cx="4814597" cy="188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">
            <a:extLst>
              <a:ext uri="{FF2B5EF4-FFF2-40B4-BE49-F238E27FC236}">
                <a16:creationId xmlns:a16="http://schemas.microsoft.com/office/drawing/2014/main" id="{0F3EEC9E-5EEB-4C38-BF68-ACB383267F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27"/>
          <a:stretch/>
        </p:blipFill>
        <p:spPr bwMode="auto">
          <a:xfrm>
            <a:off x="7254281" y="2607424"/>
            <a:ext cx="4814597" cy="164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ttangolo con angoli arrotondati 7">
                <a:extLst>
                  <a:ext uri="{FF2B5EF4-FFF2-40B4-BE49-F238E27FC236}">
                    <a16:creationId xmlns:a16="http://schemas.microsoft.com/office/drawing/2014/main" id="{F8B9E270-2E55-4B5D-84C6-659FE88A8838}"/>
                  </a:ext>
                </a:extLst>
              </p:cNvPr>
              <p:cNvSpPr/>
              <p:nvPr/>
            </p:nvSpPr>
            <p:spPr>
              <a:xfrm>
                <a:off x="4154424" y="640166"/>
                <a:ext cx="3053202" cy="6069552"/>
              </a:xfrm>
              <a:prstGeom prst="roundRect">
                <a:avLst>
                  <a:gd name="adj" fmla="val 9982"/>
                </a:avLst>
              </a:prstGeom>
              <a:solidFill>
                <a:srgbClr val="FF5050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HL Tau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, class I/FS with disc with rings and gaps </a:t>
                </a:r>
              </a:p>
              <a:p>
                <a:pPr algn="ctr"/>
                <a:r>
                  <a:rPr lang="it-IT" sz="23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(ALMA </a:t>
                </a:r>
                <a:r>
                  <a:rPr lang="it-IT" sz="2300" i="1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Patn</a:t>
                </a:r>
                <a:r>
                  <a:rPr lang="it-IT" sz="23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.+ 2015)</a:t>
                </a:r>
              </a:p>
              <a:p>
                <a:pPr algn="ctr"/>
                <a:endParaRPr lang="it-IT" sz="2300" i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/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Streamers </a:t>
                </a:r>
                <a:r>
                  <a:rPr 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found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with ALMA, </a:t>
                </a:r>
              </a:p>
              <a:p>
                <a:pPr algn="ctr"/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3000 AU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, </a:t>
                </a:r>
              </a:p>
              <a:p>
                <a:pPr algn="ctr"/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it-IT" sz="2400" b="1" i="1">
                            <a:solidFill>
                              <a:srgbClr val="FFFF00"/>
                            </a:solidFill>
                            <a:effectLst>
                              <a:outerShdw blurRad="50800" dist="38100" dir="16200000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accPr>
                      <m:e>
                        <m:r>
                          <a:rPr lang="it-IT" sz="2400" b="1">
                            <a:solidFill>
                              <a:srgbClr val="FFFF00"/>
                            </a:solidFill>
                            <a:effectLst>
                              <a:outerShdw blurRad="50800" dist="38100" dir="16200000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𝑀</m:t>
                        </m:r>
                      </m:e>
                    </m:acc>
                    <m:r>
                      <a:rPr lang="it-IT" sz="2400" b="1">
                        <a:solidFill>
                          <a:srgbClr val="FFFF00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~</m:t>
                    </m:r>
                    <m:sSup>
                      <m:sSupPr>
                        <m:ctrlPr>
                          <a:rPr lang="it-IT" sz="2400" b="1" i="1">
                            <a:solidFill>
                              <a:srgbClr val="FFFF00"/>
                            </a:solidFill>
                            <a:effectLst>
                              <a:outerShdw blurRad="50800" dist="38100" dir="16200000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it-IT" sz="2400" b="1">
                            <a:solidFill>
                              <a:srgbClr val="FFFF00"/>
                            </a:solidFill>
                            <a:effectLst>
                              <a:outerShdw blurRad="50800" dist="38100" dir="16200000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it-IT" sz="2400" b="1">
                            <a:solidFill>
                              <a:srgbClr val="FFFF00"/>
                            </a:solidFill>
                            <a:effectLst>
                              <a:outerShdw blurRad="50800" dist="38100" dir="16200000" rotWithShape="0">
                                <a:prstClr val="black">
                                  <a:alpha val="40000"/>
                                </a:prstClr>
                              </a:outerShdw>
                            </a:effectLst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−6</m:t>
                        </m:r>
                      </m:sup>
                    </m:sSup>
                  </m:oMath>
                </a14:m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M</a:t>
                </a:r>
                <a:r>
                  <a:rPr lang="it-IT" sz="2400" b="1" baseline="-25000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ʘ</a:t>
                </a:r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/</a:t>
                </a:r>
                <a:r>
                  <a:rPr lang="it-IT" sz="2400" b="1" dirty="0" err="1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yr</a:t>
                </a:r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r>
                  <a:rPr lang="it-IT" sz="23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(Yen+ 2019)</a:t>
                </a:r>
              </a:p>
              <a:p>
                <a:pPr algn="ctr"/>
                <a:endParaRPr lang="it-IT" sz="2300" i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  <a:p>
                <a:pPr algn="ctr"/>
                <a:r>
                  <a:rPr 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Evidence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for </a:t>
                </a:r>
                <a:r>
                  <a:rPr lang="it-IT" sz="2400" b="1" dirty="0">
                    <a:solidFill>
                      <a:srgbClr val="FFFF00"/>
                    </a:solidFill>
                    <a:effectLst>
                      <a:outerShdw blurRad="50800" dist="38100" dir="16200000" rotWithShape="0">
                        <a:prstClr val="black">
                          <a:alpha val="40000"/>
                        </a:prst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shock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</a:t>
                </a:r>
                <a:r>
                  <a:rPr lang="it-IT" sz="2400" dirty="0" err="1">
                    <a:solidFill>
                      <a:schemeClr val="tx1"/>
                    </a:solidFill>
                    <a:latin typeface="Arial" panose="020B0604020202020204" pitchFamily="34" charset="0"/>
                  </a:rPr>
                  <a:t>where</a:t>
                </a:r>
                <a:r>
                  <a:rPr lang="it-IT" sz="2400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 streamers hit the disc </a:t>
                </a:r>
              </a:p>
              <a:p>
                <a:pPr algn="ctr"/>
                <a:r>
                  <a:rPr lang="it-IT" sz="2300" i="1" dirty="0">
                    <a:solidFill>
                      <a:schemeClr val="tx1"/>
                    </a:solidFill>
                    <a:latin typeface="Arial" panose="020B0604020202020204" pitchFamily="34" charset="0"/>
                  </a:rPr>
                  <a:t>(Garufi+ 2022) </a:t>
                </a:r>
                <a:endParaRPr lang="en-GB" sz="2300" i="1" dirty="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8" name="Rettangolo con angoli arrotondati 7">
                <a:extLst>
                  <a:ext uri="{FF2B5EF4-FFF2-40B4-BE49-F238E27FC236}">
                    <a16:creationId xmlns:a16="http://schemas.microsoft.com/office/drawing/2014/main" id="{F8B9E270-2E55-4B5D-84C6-659FE88A88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4424" y="640166"/>
                <a:ext cx="3053202" cy="6069552"/>
              </a:xfrm>
              <a:prstGeom prst="roundRect">
                <a:avLst>
                  <a:gd name="adj" fmla="val 9982"/>
                </a:avLst>
              </a:prstGeom>
              <a:blipFill>
                <a:blip r:embed="rId5"/>
                <a:stretch>
                  <a:fillRect l="-200" r="-2600"/>
                </a:stretch>
              </a:blip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5BA047-1789-4219-B38F-AA69D50E3645}"/>
              </a:ext>
            </a:extLst>
          </p:cNvPr>
          <p:cNvSpPr txBox="1"/>
          <p:nvPr/>
        </p:nvSpPr>
        <p:spPr>
          <a:xfrm>
            <a:off x="29816" y="4250576"/>
            <a:ext cx="4074101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Streamer and disc in HL Tau</a:t>
            </a:r>
          </a:p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Centroid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from HCO+ (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contours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(Yen+ 2019)</a:t>
            </a:r>
            <a:endParaRPr lang="en-GB" sz="2000" i="1" dirty="0">
              <a:solidFill>
                <a:schemeClr val="bg1"/>
              </a:solidFill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1F2BE74-8146-44A9-8DCE-699730231EFD}"/>
              </a:ext>
            </a:extLst>
          </p:cNvPr>
          <p:cNvSpPr txBox="1"/>
          <p:nvPr/>
        </p:nvSpPr>
        <p:spPr>
          <a:xfrm>
            <a:off x="7254281" y="4402976"/>
            <a:ext cx="4814597" cy="1938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Top: moment 0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 and SO</a:t>
            </a:r>
            <a:r>
              <a:rPr lang="it-IT" sz="2000" i="1" baseline="-25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stacked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moment o and 1 in the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panels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Bottom: Illustrative sketch of the environment in HL Tau and the position of the streamers shocks</a:t>
            </a:r>
          </a:p>
          <a:p>
            <a:pPr algn="ctr"/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Garufi</a:t>
            </a:r>
            <a:r>
              <a:rPr lang="en-GB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+ 2022)</a:t>
            </a:r>
            <a:endParaRPr lang="it-IT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CF5FE68F-E5D5-4A43-ACE3-A9583862A5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85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FF8295D-5FA0-48CF-863A-5864BD07EB26}"/>
              </a:ext>
            </a:extLst>
          </p:cNvPr>
          <p:cNvSpPr txBox="1"/>
          <p:nvPr/>
        </p:nvSpPr>
        <p:spPr>
          <a:xfrm>
            <a:off x="29816" y="7865"/>
            <a:ext cx="622169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 ON CLASS II: DG TAU</a:t>
            </a:r>
          </a:p>
        </p:txBody>
      </p:sp>
      <p:pic>
        <p:nvPicPr>
          <p:cNvPr id="3074" name="Picture 2" descr="image">
            <a:extLst>
              <a:ext uri="{FF2B5EF4-FFF2-40B4-BE49-F238E27FC236}">
                <a16:creationId xmlns:a16="http://schemas.microsoft.com/office/drawing/2014/main" id="{2C7A88E3-C9CD-4F81-9EDF-D65E2C825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17" y="681135"/>
            <a:ext cx="6066184" cy="367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296A54F6-AA75-435C-8916-9756A282AF71}"/>
              </a:ext>
            </a:extLst>
          </p:cNvPr>
          <p:cNvSpPr/>
          <p:nvPr/>
        </p:nvSpPr>
        <p:spPr>
          <a:xfrm>
            <a:off x="6421284" y="87875"/>
            <a:ext cx="5652527" cy="6069552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Streamers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detected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 class II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objects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DG Tau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complex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environment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it-IT" sz="2400" baseline="30000" dirty="0">
                <a:solidFill>
                  <a:schemeClr val="tx1"/>
                </a:solidFill>
                <a:latin typeface="Arial" panose="020B0604020202020204" pitchFamily="34" charset="0"/>
              </a:rPr>
              <a:t>12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blueshifted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streamer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in the NW,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where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reshifted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a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possible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redshifted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arm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in the South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SO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emission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where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NW streamer impacts the disc</a:t>
            </a: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(Garufi+ 2022)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B38B140B-D104-4E5F-97AD-4E37C3B47DE5}"/>
              </a:ext>
            </a:extLst>
          </p:cNvPr>
          <p:cNvSpPr txBox="1"/>
          <p:nvPr/>
        </p:nvSpPr>
        <p:spPr>
          <a:xfrm>
            <a:off x="29816" y="4444558"/>
            <a:ext cx="6066183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Moment-0 and moment-1 </a:t>
            </a:r>
            <a:r>
              <a:rPr lang="it-IT" sz="2000" i="1" baseline="30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and CS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maps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DG Tau streamers. 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256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3CDF790-A94E-4DFF-B6B8-1C2AB2CC659F}"/>
              </a:ext>
            </a:extLst>
          </p:cNvPr>
          <p:cNvSpPr txBox="1"/>
          <p:nvPr/>
        </p:nvSpPr>
        <p:spPr>
          <a:xfrm>
            <a:off x="27992" y="27993"/>
            <a:ext cx="1155129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LATE ACCRETION: THE IMPORTANCE OF ANGULAR MOMENTUM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9B61E325-A3CE-4DDE-93B8-3CAFF03610E9}"/>
              </a:ext>
            </a:extLst>
          </p:cNvPr>
          <p:cNvSpPr/>
          <p:nvPr/>
        </p:nvSpPr>
        <p:spPr>
          <a:xfrm>
            <a:off x="27992" y="2918280"/>
            <a:ext cx="3508310" cy="1906947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Captured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cloudlet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carry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very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high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angular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momentum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with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respect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to the star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1648E6E-6504-47F8-B7CE-EBCF425D5AD8}"/>
              </a:ext>
            </a:extLst>
          </p:cNvPr>
          <p:cNvSpPr/>
          <p:nvPr/>
        </p:nvSpPr>
        <p:spPr>
          <a:xfrm>
            <a:off x="4013988" y="705625"/>
            <a:ext cx="3310542" cy="211222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falling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material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this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does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not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fall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onto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the star,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but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tries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to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orbit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around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it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BD02AF38-B9EC-475E-9430-29C023C9EA7B}"/>
              </a:ext>
            </a:extLst>
          </p:cNvPr>
          <p:cNvSpPr/>
          <p:nvPr/>
        </p:nvSpPr>
        <p:spPr>
          <a:xfrm>
            <a:off x="8449139" y="1204812"/>
            <a:ext cx="2723686" cy="111384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Arc-shaped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accretion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stream</a:t>
            </a:r>
            <a:endParaRPr 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B55F6F9-C89A-4183-90F5-C59FC8C7A312}"/>
              </a:ext>
            </a:extLst>
          </p:cNvPr>
          <p:cNvSpPr/>
          <p:nvPr/>
        </p:nvSpPr>
        <p:spPr>
          <a:xfrm>
            <a:off x="4436707" y="3395894"/>
            <a:ext cx="1670179" cy="95172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Star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has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no disc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2107858-9652-4F0E-A4DD-D466C2238C93}"/>
              </a:ext>
            </a:extLst>
          </p:cNvPr>
          <p:cNvSpPr/>
          <p:nvPr/>
        </p:nvSpPr>
        <p:spPr>
          <a:xfrm>
            <a:off x="7155024" y="3395893"/>
            <a:ext cx="2360451" cy="95172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Late-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accretion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disc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38F8DD89-10D0-4F47-A210-F29655D13544}"/>
              </a:ext>
            </a:extLst>
          </p:cNvPr>
          <p:cNvSpPr/>
          <p:nvPr/>
        </p:nvSpPr>
        <p:spPr>
          <a:xfrm>
            <a:off x="3103985" y="5125108"/>
            <a:ext cx="1551992" cy="95172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Star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has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 disc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AF61F982-0EA8-4207-8A72-C5509BEDCA60}"/>
              </a:ext>
            </a:extLst>
          </p:cNvPr>
          <p:cNvSpPr/>
          <p:nvPr/>
        </p:nvSpPr>
        <p:spPr>
          <a:xfrm>
            <a:off x="5271796" y="4864715"/>
            <a:ext cx="3016898" cy="1472507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falling material has a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very different angular momentum</a:t>
            </a:r>
            <a:endParaRPr 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B985251E-89C6-427B-B9F6-A8E5CE2D85A1}"/>
              </a:ext>
            </a:extLst>
          </p:cNvPr>
          <p:cNvSpPr/>
          <p:nvPr/>
        </p:nvSpPr>
        <p:spPr>
          <a:xfrm>
            <a:off x="8882741" y="4589763"/>
            <a:ext cx="3016898" cy="931798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Tilted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inner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Dullemond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+ 2019)</a:t>
            </a:r>
            <a:endParaRPr lang="it-IT" sz="2400" i="1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8B6EABCC-280D-40D8-AB8A-9357543C5D9E}"/>
              </a:ext>
            </a:extLst>
          </p:cNvPr>
          <p:cNvSpPr/>
          <p:nvPr/>
        </p:nvSpPr>
        <p:spPr>
          <a:xfrm>
            <a:off x="8882741" y="5662870"/>
            <a:ext cx="3016898" cy="931798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Spirals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 (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Hennebelle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+ 2017)</a:t>
            </a:r>
            <a:endParaRPr lang="it-IT" sz="2400" i="1" dirty="0">
              <a:solidFill>
                <a:schemeClr val="tx1"/>
              </a:solidFill>
              <a:latin typeface="Arial" panose="020B0604020202020204" pitchFamily="34" charset="0"/>
              <a:sym typeface="Wingdings" panose="05000000000000000000" pitchFamily="2" charset="2"/>
            </a:endParaRPr>
          </a:p>
        </p:txBody>
      </p: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4974FE31-350F-4737-9022-ED29FFD27112}"/>
              </a:ext>
            </a:extLst>
          </p:cNvPr>
          <p:cNvCxnSpPr>
            <a:cxnSpLocks/>
            <a:stCxn id="3" idx="0"/>
            <a:endCxn id="4" idx="1"/>
          </p:cNvCxnSpPr>
          <p:nvPr/>
        </p:nvCxnSpPr>
        <p:spPr>
          <a:xfrm rot="5400000" flipH="1" flipV="1">
            <a:off x="2319795" y="1224088"/>
            <a:ext cx="1156545" cy="2231841"/>
          </a:xfrm>
          <a:prstGeom prst="bentConnector2">
            <a:avLst/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a gomito 17">
            <a:extLst>
              <a:ext uri="{FF2B5EF4-FFF2-40B4-BE49-F238E27FC236}">
                <a16:creationId xmlns:a16="http://schemas.microsoft.com/office/drawing/2014/main" id="{1F5F7A69-C736-466F-8209-E2C10CC5D0A5}"/>
              </a:ext>
            </a:extLst>
          </p:cNvPr>
          <p:cNvCxnSpPr>
            <a:cxnSpLocks/>
            <a:stCxn id="3" idx="2"/>
            <a:endCxn id="10" idx="1"/>
          </p:cNvCxnSpPr>
          <p:nvPr/>
        </p:nvCxnSpPr>
        <p:spPr>
          <a:xfrm rot="16200000" flipH="1">
            <a:off x="2055195" y="4552179"/>
            <a:ext cx="775743" cy="1321838"/>
          </a:xfrm>
          <a:prstGeom prst="bentConnector2">
            <a:avLst/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a gomito 23">
            <a:extLst>
              <a:ext uri="{FF2B5EF4-FFF2-40B4-BE49-F238E27FC236}">
                <a16:creationId xmlns:a16="http://schemas.microsoft.com/office/drawing/2014/main" id="{7C61CF84-51D9-4D95-9B27-5A48976CDEF8}"/>
              </a:ext>
            </a:extLst>
          </p:cNvPr>
          <p:cNvCxnSpPr>
            <a:cxnSpLocks/>
            <a:stCxn id="11" idx="3"/>
            <a:endCxn id="13" idx="1"/>
          </p:cNvCxnSpPr>
          <p:nvPr/>
        </p:nvCxnSpPr>
        <p:spPr>
          <a:xfrm flipV="1">
            <a:off x="8288694" y="5055662"/>
            <a:ext cx="594047" cy="545307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id="{C2C4472F-CBC8-4C46-B271-4AB387F93101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8288694" y="5600969"/>
            <a:ext cx="594047" cy="527800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3A6E237B-FE76-45F3-BA25-634B48AAF77E}"/>
              </a:ext>
            </a:extLst>
          </p:cNvPr>
          <p:cNvCxnSpPr>
            <a:cxnSpLocks/>
            <a:stCxn id="4" idx="3"/>
            <a:endCxn id="5" idx="1"/>
          </p:cNvCxnSpPr>
          <p:nvPr/>
        </p:nvCxnSpPr>
        <p:spPr>
          <a:xfrm>
            <a:off x="7324530" y="1761735"/>
            <a:ext cx="1124609" cy="0"/>
          </a:xfrm>
          <a:prstGeom prst="straightConnector1">
            <a:avLst/>
          </a:prstGeom>
          <a:ln w="508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a gomito 35">
            <a:extLst>
              <a:ext uri="{FF2B5EF4-FFF2-40B4-BE49-F238E27FC236}">
                <a16:creationId xmlns:a16="http://schemas.microsoft.com/office/drawing/2014/main" id="{76266B1A-EAB7-4FB3-B038-C4854C6E9452}"/>
              </a:ext>
            </a:extLst>
          </p:cNvPr>
          <p:cNvCxnSpPr>
            <a:cxnSpLocks/>
            <a:stCxn id="3" idx="3"/>
            <a:endCxn id="6" idx="1"/>
          </p:cNvCxnSpPr>
          <p:nvPr/>
        </p:nvCxnSpPr>
        <p:spPr>
          <a:xfrm>
            <a:off x="3536302" y="3871754"/>
            <a:ext cx="900405" cy="2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29C3999D-17E2-46F8-A7B1-CFB784418938}"/>
              </a:ext>
            </a:extLst>
          </p:cNvPr>
          <p:cNvCxnSpPr>
            <a:cxnSpLocks/>
            <a:stCxn id="6" idx="3"/>
            <a:endCxn id="7" idx="1"/>
          </p:cNvCxnSpPr>
          <p:nvPr/>
        </p:nvCxnSpPr>
        <p:spPr>
          <a:xfrm flipV="1">
            <a:off x="6106886" y="3871755"/>
            <a:ext cx="1048138" cy="1"/>
          </a:xfrm>
          <a:prstGeom prst="straightConnector1">
            <a:avLst/>
          </a:prstGeom>
          <a:ln w="508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>
            <a:extLst>
              <a:ext uri="{FF2B5EF4-FFF2-40B4-BE49-F238E27FC236}">
                <a16:creationId xmlns:a16="http://schemas.microsoft.com/office/drawing/2014/main" id="{F2E3A380-CCF5-4054-9042-A2A2AC591CD8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 flipV="1">
            <a:off x="4655977" y="5600969"/>
            <a:ext cx="615819" cy="1"/>
          </a:xfrm>
          <a:prstGeom prst="straightConnector1">
            <a:avLst/>
          </a:prstGeom>
          <a:ln w="50800">
            <a:solidFill>
              <a:srgbClr val="FFC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6816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37A6C79-0B12-4683-9E41-4ABF2CD00B23}"/>
              </a:ext>
            </a:extLst>
          </p:cNvPr>
          <p:cNvSpPr txBox="1"/>
          <p:nvPr/>
        </p:nvSpPr>
        <p:spPr>
          <a:xfrm>
            <a:off x="29816" y="7865"/>
            <a:ext cx="8134470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LATE ACCRETION AND 2° GENERATION DISC</a:t>
            </a:r>
          </a:p>
        </p:txBody>
      </p:sp>
      <p:pic>
        <p:nvPicPr>
          <p:cNvPr id="7170" name="Picture 2" descr="image">
            <a:extLst>
              <a:ext uri="{FF2B5EF4-FFF2-40B4-BE49-F238E27FC236}">
                <a16:creationId xmlns:a16="http://schemas.microsoft.com/office/drawing/2014/main" id="{9724251B-9D8C-479C-9CC1-C72B17670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72" y="957866"/>
            <a:ext cx="3976395" cy="2276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2192609E-6374-43D8-A56E-1E412988A3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092" y="2258514"/>
            <a:ext cx="4917536" cy="2709990"/>
          </a:xfrm>
          <a:prstGeom prst="rect">
            <a:avLst/>
          </a:prstGeom>
        </p:spPr>
      </p:pic>
      <p:pic>
        <p:nvPicPr>
          <p:cNvPr id="7172" name="Picture 4" descr="image">
            <a:extLst>
              <a:ext uri="{FF2B5EF4-FFF2-40B4-BE49-F238E27FC236}">
                <a16:creationId xmlns:a16="http://schemas.microsoft.com/office/drawing/2014/main" id="{5492AE8B-EF10-4B33-8A52-A3E9C45DB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094" y="3345025"/>
            <a:ext cx="3414712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D4F5731-BDF5-4FB1-8E55-EA8BB013515E}"/>
              </a:ext>
            </a:extLst>
          </p:cNvPr>
          <p:cNvSpPr/>
          <p:nvPr/>
        </p:nvSpPr>
        <p:spPr>
          <a:xfrm>
            <a:off x="4609322" y="677634"/>
            <a:ext cx="7552862" cy="1513116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Simulated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accretion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of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incident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cloudlet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by a 2.5 M</a:t>
            </a:r>
            <a:r>
              <a:rPr lang="it-IT" sz="24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ʘ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star 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it-IT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Kuffmeier</a:t>
            </a:r>
            <a:r>
              <a:rPr lang="it-IT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+ 2021)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producing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an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accretion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stream and an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inclined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</a:t>
            </a:r>
            <a:endParaRPr lang="en-GB" sz="2400" i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9DC9213-ADC6-463A-B39F-8641890D57D1}"/>
              </a:ext>
            </a:extLst>
          </p:cNvPr>
          <p:cNvSpPr txBox="1"/>
          <p:nvPr/>
        </p:nvSpPr>
        <p:spPr>
          <a:xfrm>
            <a:off x="250372" y="3345025"/>
            <a:ext cx="2707432" cy="40011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setup</a:t>
            </a:r>
            <a:endParaRPr lang="en-GB" sz="2000" i="1" dirty="0">
              <a:solidFill>
                <a:schemeClr val="bg1"/>
              </a:solidFill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5A7303E-9CE4-495F-BC31-1BC80C998F0F}"/>
              </a:ext>
            </a:extLst>
          </p:cNvPr>
          <p:cNvSpPr txBox="1"/>
          <p:nvPr/>
        </p:nvSpPr>
        <p:spPr>
          <a:xfrm>
            <a:off x="7032036" y="5059524"/>
            <a:ext cx="4917535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Resulting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streamer and second generation disc</a:t>
            </a:r>
            <a:endParaRPr lang="en-GB" sz="2000" i="1" dirty="0">
              <a:solidFill>
                <a:schemeClr val="bg1"/>
              </a:solidFill>
            </a:endParaRP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576348AB-3A9E-491E-BDB8-7CAC9BD91C14}"/>
              </a:ext>
            </a:extLst>
          </p:cNvPr>
          <p:cNvSpPr txBox="1"/>
          <p:nvPr/>
        </p:nvSpPr>
        <p:spPr>
          <a:xfrm>
            <a:off x="104462" y="5707910"/>
            <a:ext cx="3170583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inclined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disc casting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shadows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2381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E9E66A23-FD08-492C-8F2C-C1568878AC3A}"/>
              </a:ext>
            </a:extLst>
          </p:cNvPr>
          <p:cNvSpPr txBox="1"/>
          <p:nvPr/>
        </p:nvSpPr>
        <p:spPr>
          <a:xfrm>
            <a:off x="29816" y="7865"/>
            <a:ext cx="8115808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STREAMERS, NIR EXCESS AND VARIABILITY</a:t>
            </a:r>
          </a:p>
        </p:txBody>
      </p:sp>
      <p:pic>
        <p:nvPicPr>
          <p:cNvPr id="4098" name="Picture 2" descr="Fig. 9 Refer to the following caption and surrounding text.">
            <a:extLst>
              <a:ext uri="{FF2B5EF4-FFF2-40B4-BE49-F238E27FC236}">
                <a16:creationId xmlns:a16="http://schemas.microsoft.com/office/drawing/2014/main" id="{80FDF382-9FC9-445E-BDC1-25D55B680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984" y="685805"/>
            <a:ext cx="4274155" cy="2995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BEC6947B-2572-43FB-A4A6-15C7241C2F92}"/>
              </a:ext>
            </a:extLst>
          </p:cNvPr>
          <p:cNvSpPr/>
          <p:nvPr/>
        </p:nvSpPr>
        <p:spPr>
          <a:xfrm>
            <a:off x="8070" y="3727900"/>
            <a:ext cx="1542103" cy="816109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Corona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Australis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102" name="Picture 6" descr="Fig. 8 Refer to the following caption and surrounding text.">
            <a:extLst>
              <a:ext uri="{FF2B5EF4-FFF2-40B4-BE49-F238E27FC236}">
                <a16:creationId xmlns:a16="http://schemas.microsoft.com/office/drawing/2014/main" id="{A869D78C-7517-4533-A588-0B2CD64E3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999" y="1285686"/>
            <a:ext cx="3799001" cy="488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35096F6C-FCB4-4C3B-8C3F-35140C23AF21}"/>
              </a:ext>
            </a:extLst>
          </p:cNvPr>
          <p:cNvSpPr/>
          <p:nvPr/>
        </p:nvSpPr>
        <p:spPr>
          <a:xfrm>
            <a:off x="8533906" y="685805"/>
            <a:ext cx="1581344" cy="58477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Ophiucus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C87D2EA-BC62-4E88-B59B-98FCC1E87414}"/>
              </a:ext>
            </a:extLst>
          </p:cNvPr>
          <p:cNvSpPr/>
          <p:nvPr/>
        </p:nvSpPr>
        <p:spPr>
          <a:xfrm>
            <a:off x="11093773" y="6185221"/>
            <a:ext cx="1051574" cy="58477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Lupus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4104" name="Picture 8" descr="Fig. 7 Refer to the following caption and surrounding text.">
            <a:extLst>
              <a:ext uri="{FF2B5EF4-FFF2-40B4-BE49-F238E27FC236}">
                <a16:creationId xmlns:a16="http://schemas.microsoft.com/office/drawing/2014/main" id="{89225EEB-1F39-44CB-8272-E14888EE8E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15"/>
          <a:stretch/>
        </p:blipFill>
        <p:spPr bwMode="auto">
          <a:xfrm>
            <a:off x="4304654" y="782324"/>
            <a:ext cx="4209831" cy="294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Fig. 7 Refer to the following caption and surrounding text.">
            <a:extLst>
              <a:ext uri="{FF2B5EF4-FFF2-40B4-BE49-F238E27FC236}">
                <a16:creationId xmlns:a16="http://schemas.microsoft.com/office/drawing/2014/main" id="{E2A11926-3169-4C97-9DDA-0C6FE51C6B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767935" y="3727900"/>
            <a:ext cx="4209829" cy="2952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95C7D2AA-20C0-4A32-BD24-4886DBA30590}"/>
              </a:ext>
            </a:extLst>
          </p:cNvPr>
          <p:cNvSpPr/>
          <p:nvPr/>
        </p:nvSpPr>
        <p:spPr>
          <a:xfrm>
            <a:off x="55936" y="5864138"/>
            <a:ext cx="1662236" cy="816109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Centaurus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28B0F1D-C766-487E-8E9C-C26B81324F84}"/>
              </a:ext>
            </a:extLst>
          </p:cNvPr>
          <p:cNvSpPr/>
          <p:nvPr/>
        </p:nvSpPr>
        <p:spPr>
          <a:xfrm>
            <a:off x="6005757" y="3777803"/>
            <a:ext cx="2365472" cy="285254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268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resolved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discs 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(Garufi+ 2026)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016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5E09ED9-76C8-4AB8-8622-1FFC048C1A8E}"/>
              </a:ext>
            </a:extLst>
          </p:cNvPr>
          <p:cNvSpPr txBox="1"/>
          <p:nvPr/>
        </p:nvSpPr>
        <p:spPr>
          <a:xfrm>
            <a:off x="29816" y="7865"/>
            <a:ext cx="8115808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STREAMERS, NIR EXCESS AND VARIABILITY</a:t>
            </a:r>
          </a:p>
        </p:txBody>
      </p:sp>
      <p:pic>
        <p:nvPicPr>
          <p:cNvPr id="5122" name="Picture 2" descr="Fig. 6 Refer to the following caption and surrounding text.">
            <a:extLst>
              <a:ext uri="{FF2B5EF4-FFF2-40B4-BE49-F238E27FC236}">
                <a16:creationId xmlns:a16="http://schemas.microsoft.com/office/drawing/2014/main" id="{39E0A157-B064-42B0-8D20-8EEF8BF691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23" t="39845" r="12721"/>
          <a:stretch/>
        </p:blipFill>
        <p:spPr bwMode="auto">
          <a:xfrm>
            <a:off x="6703776" y="3909526"/>
            <a:ext cx="5458408" cy="2864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Fig. 6 Refer to the following caption and surrounding text.">
            <a:extLst>
              <a:ext uri="{FF2B5EF4-FFF2-40B4-BE49-F238E27FC236}">
                <a16:creationId xmlns:a16="http://schemas.microsoft.com/office/drawing/2014/main" id="{6993D91C-94DD-4190-9F52-F09669A166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585"/>
          <a:stretch/>
        </p:blipFill>
        <p:spPr bwMode="auto">
          <a:xfrm>
            <a:off x="29816" y="677634"/>
            <a:ext cx="4505132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A77C72D7-2BCD-41DF-B756-7D13A26D4940}"/>
              </a:ext>
            </a:extLst>
          </p:cNvPr>
          <p:cNvSpPr/>
          <p:nvPr/>
        </p:nvSpPr>
        <p:spPr>
          <a:xfrm>
            <a:off x="4609322" y="677634"/>
            <a:ext cx="7552862" cy="3138586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Ambient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material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detected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in </a:t>
            </a:r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20% of sources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50%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have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spirals</a:t>
            </a:r>
            <a:endParaRPr lang="it-IT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Frequency drops with time: 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⁓25% 1-3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Myrs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⁓0% &gt;8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Myrs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Ambient material related to larger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NIR excess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and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GB" sz="2400" i="1" dirty="0" err="1">
                <a:solidFill>
                  <a:schemeClr val="tx1"/>
                </a:solidFill>
                <a:latin typeface="Arial" panose="020B0604020202020204" pitchFamily="34" charset="0"/>
              </a:rPr>
              <a:t>Garufi</a:t>
            </a:r>
            <a:r>
              <a:rPr lang="en-GB" sz="2400" i="1" dirty="0">
                <a:solidFill>
                  <a:schemeClr val="tx1"/>
                </a:solidFill>
                <a:latin typeface="Arial" panose="020B0604020202020204" pitchFamily="34" charset="0"/>
              </a:rPr>
              <a:t>+ 2026)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1BA6F87-41C5-4F19-BEF2-0EAD13368739}"/>
              </a:ext>
            </a:extLst>
          </p:cNvPr>
          <p:cNvSpPr txBox="1"/>
          <p:nvPr/>
        </p:nvSpPr>
        <p:spPr>
          <a:xfrm>
            <a:off x="29817" y="5472480"/>
            <a:ext cx="4505131" cy="70788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NIR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excess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variability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sources in the survey</a:t>
            </a:r>
            <a:endParaRPr lang="en-GB" sz="2000" i="1" dirty="0">
              <a:solidFill>
                <a:schemeClr val="bg1"/>
              </a:solidFill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38FBE1D-D847-4A51-A8EE-1EE6E92ABC23}"/>
              </a:ext>
            </a:extLst>
          </p:cNvPr>
          <p:cNvSpPr txBox="1"/>
          <p:nvPr/>
        </p:nvSpPr>
        <p:spPr>
          <a:xfrm>
            <a:off x="5038532" y="4074517"/>
            <a:ext cx="1632857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sample of sources with ambient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730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B3B0AD36-3A0D-4896-BE59-74F1621859D8}"/>
              </a:ext>
            </a:extLst>
          </p:cNvPr>
          <p:cNvSpPr txBox="1"/>
          <p:nvPr/>
        </p:nvSpPr>
        <p:spPr>
          <a:xfrm>
            <a:off x="29816" y="7865"/>
            <a:ext cx="8115808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STREAMERS, NIR EXCESS AND VARIABILITY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89137BE9-6ED0-400E-9DDE-052590AD1CA2}"/>
              </a:ext>
            </a:extLst>
          </p:cNvPr>
          <p:cNvSpPr/>
          <p:nvPr/>
        </p:nvSpPr>
        <p:spPr>
          <a:xfrm>
            <a:off x="31059" y="2019300"/>
            <a:ext cx="2808633" cy="313120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Replenishment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with not processed dust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Maintain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 dust surface density</a:t>
            </a:r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A8D6077D-7067-4ADD-9D05-8B7499FD1F97}"/>
              </a:ext>
            </a:extLst>
          </p:cNvPr>
          <p:cNvSpPr/>
          <p:nvPr/>
        </p:nvSpPr>
        <p:spPr>
          <a:xfrm>
            <a:off x="984686" y="5924550"/>
            <a:ext cx="3942109" cy="72390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 NIR excesses</a:t>
            </a:r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3455CFCA-D86E-447D-9A73-0996822DBE93}"/>
              </a:ext>
            </a:extLst>
          </p:cNvPr>
          <p:cNvSpPr/>
          <p:nvPr/>
        </p:nvSpPr>
        <p:spPr>
          <a:xfrm>
            <a:off x="2956983" y="2019300"/>
            <a:ext cx="2808634" cy="313120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In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accretion shock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in the disc kinetic energy is converted into heat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Higher disc temperature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5A5D17DA-A1E2-4414-871D-8FCD66ED16B4}"/>
              </a:ext>
            </a:extLst>
          </p:cNvPr>
          <p:cNvSpPr/>
          <p:nvPr/>
        </p:nvSpPr>
        <p:spPr>
          <a:xfrm>
            <a:off x="6428867" y="2019300"/>
            <a:ext cx="2808633" cy="313120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Angular momentum 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of accreting material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Warps</a:t>
            </a:r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en-GB" sz="2400" b="1" dirty="0" err="1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disalignment</a:t>
            </a:r>
            <a:endParaRPr lang="en-GB" sz="2400" b="1" dirty="0">
              <a:solidFill>
                <a:srgbClr val="FFFF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6F0DD32-38F3-4E7B-A77B-11A2455AA449}"/>
              </a:ext>
            </a:extLst>
          </p:cNvPr>
          <p:cNvSpPr/>
          <p:nvPr/>
        </p:nvSpPr>
        <p:spPr>
          <a:xfrm>
            <a:off x="7382494" y="5924550"/>
            <a:ext cx="3942109" cy="72390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Larger variability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DA9CDBE0-997F-4872-A01E-83CB6A3D0610}"/>
              </a:ext>
            </a:extLst>
          </p:cNvPr>
          <p:cNvSpPr/>
          <p:nvPr/>
        </p:nvSpPr>
        <p:spPr>
          <a:xfrm>
            <a:off x="9354791" y="2019300"/>
            <a:ext cx="2808634" cy="313120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Accretion on the disc is </a:t>
            </a:r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not steady</a:t>
            </a:r>
          </a:p>
          <a:p>
            <a:pPr algn="ctr"/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b="1" dirty="0">
                <a:solidFill>
                  <a:srgbClr val="FFFF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Variable accretion rate</a:t>
            </a:r>
          </a:p>
        </p:txBody>
      </p:sp>
      <p:sp>
        <p:nvSpPr>
          <p:cNvPr id="9" name="Rettangolo con angoli arrotondati 8">
            <a:extLst>
              <a:ext uri="{FF2B5EF4-FFF2-40B4-BE49-F238E27FC236}">
                <a16:creationId xmlns:a16="http://schemas.microsoft.com/office/drawing/2014/main" id="{8C3F8E53-179A-450E-8F39-2188D91FF147}"/>
              </a:ext>
            </a:extLst>
          </p:cNvPr>
          <p:cNvSpPr/>
          <p:nvPr/>
        </p:nvSpPr>
        <p:spPr>
          <a:xfrm>
            <a:off x="4124945" y="704850"/>
            <a:ext cx="3942109" cy="72390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Late accretion</a:t>
            </a:r>
          </a:p>
        </p:txBody>
      </p:sp>
      <p:cxnSp>
        <p:nvCxnSpPr>
          <p:cNvPr id="12" name="Connettore a gomito 11">
            <a:extLst>
              <a:ext uri="{FF2B5EF4-FFF2-40B4-BE49-F238E27FC236}">
                <a16:creationId xmlns:a16="http://schemas.microsoft.com/office/drawing/2014/main" id="{6BFA96D1-E224-4379-9803-1C4DA2FD4398}"/>
              </a:ext>
            </a:extLst>
          </p:cNvPr>
          <p:cNvCxnSpPr>
            <a:cxnSpLocks/>
            <a:stCxn id="9" idx="1"/>
            <a:endCxn id="3" idx="0"/>
          </p:cNvCxnSpPr>
          <p:nvPr/>
        </p:nvCxnSpPr>
        <p:spPr>
          <a:xfrm rot="10800000" flipV="1">
            <a:off x="1435377" y="1066800"/>
            <a:ext cx="2689569" cy="952500"/>
          </a:xfrm>
          <a:prstGeom prst="bentConnector2">
            <a:avLst/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a gomito 15">
            <a:extLst>
              <a:ext uri="{FF2B5EF4-FFF2-40B4-BE49-F238E27FC236}">
                <a16:creationId xmlns:a16="http://schemas.microsoft.com/office/drawing/2014/main" id="{E1F50A87-CEF9-487B-829F-AC956E60F788}"/>
              </a:ext>
            </a:extLst>
          </p:cNvPr>
          <p:cNvCxnSpPr>
            <a:cxnSpLocks/>
            <a:stCxn id="9" idx="2"/>
            <a:endCxn id="5" idx="0"/>
          </p:cNvCxnSpPr>
          <p:nvPr/>
        </p:nvCxnSpPr>
        <p:spPr>
          <a:xfrm rot="5400000">
            <a:off x="4933375" y="856675"/>
            <a:ext cx="590550" cy="1734700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a gomito 19">
            <a:extLst>
              <a:ext uri="{FF2B5EF4-FFF2-40B4-BE49-F238E27FC236}">
                <a16:creationId xmlns:a16="http://schemas.microsoft.com/office/drawing/2014/main" id="{1EFACD7A-0593-4E90-9FCF-A865950C8308}"/>
              </a:ext>
            </a:extLst>
          </p:cNvPr>
          <p:cNvCxnSpPr>
            <a:cxnSpLocks/>
            <a:stCxn id="9" idx="2"/>
            <a:endCxn id="6" idx="0"/>
          </p:cNvCxnSpPr>
          <p:nvPr/>
        </p:nvCxnSpPr>
        <p:spPr>
          <a:xfrm rot="16200000" flipH="1">
            <a:off x="6669317" y="855433"/>
            <a:ext cx="590550" cy="1737184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a gomito 23">
            <a:extLst>
              <a:ext uri="{FF2B5EF4-FFF2-40B4-BE49-F238E27FC236}">
                <a16:creationId xmlns:a16="http://schemas.microsoft.com/office/drawing/2014/main" id="{4A18D414-F78F-4E5D-8D94-43080DEE9F31}"/>
              </a:ext>
            </a:extLst>
          </p:cNvPr>
          <p:cNvCxnSpPr>
            <a:cxnSpLocks/>
            <a:stCxn id="9" idx="3"/>
            <a:endCxn id="8" idx="0"/>
          </p:cNvCxnSpPr>
          <p:nvPr/>
        </p:nvCxnSpPr>
        <p:spPr>
          <a:xfrm>
            <a:off x="8067054" y="1066800"/>
            <a:ext cx="2692054" cy="952500"/>
          </a:xfrm>
          <a:prstGeom prst="bentConnector2">
            <a:avLst/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a gomito 26">
            <a:extLst>
              <a:ext uri="{FF2B5EF4-FFF2-40B4-BE49-F238E27FC236}">
                <a16:creationId xmlns:a16="http://schemas.microsoft.com/office/drawing/2014/main" id="{A73FC38A-7669-4D11-9BE5-954095944A0D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rot="16200000" flipH="1">
            <a:off x="1808535" y="4777343"/>
            <a:ext cx="774047" cy="1520365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a gomito 29">
            <a:extLst>
              <a:ext uri="{FF2B5EF4-FFF2-40B4-BE49-F238E27FC236}">
                <a16:creationId xmlns:a16="http://schemas.microsoft.com/office/drawing/2014/main" id="{4EE4020A-35B4-47AB-AC9C-E6CEF0A7BD92}"/>
              </a:ext>
            </a:extLst>
          </p:cNvPr>
          <p:cNvCxnSpPr>
            <a:cxnSpLocks/>
            <a:stCxn id="5" idx="2"/>
            <a:endCxn id="4" idx="0"/>
          </p:cNvCxnSpPr>
          <p:nvPr/>
        </p:nvCxnSpPr>
        <p:spPr>
          <a:xfrm rot="5400000">
            <a:off x="3271498" y="4834747"/>
            <a:ext cx="774047" cy="1405559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a gomito 32">
            <a:extLst>
              <a:ext uri="{FF2B5EF4-FFF2-40B4-BE49-F238E27FC236}">
                <a16:creationId xmlns:a16="http://schemas.microsoft.com/office/drawing/2014/main" id="{A3581CCC-0034-4D18-807C-6F364AAAA8D1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rot="16200000" flipH="1">
            <a:off x="8206343" y="4777343"/>
            <a:ext cx="774047" cy="1520365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a gomito 35">
            <a:extLst>
              <a:ext uri="{FF2B5EF4-FFF2-40B4-BE49-F238E27FC236}">
                <a16:creationId xmlns:a16="http://schemas.microsoft.com/office/drawing/2014/main" id="{3D7AA302-047A-4B17-8ABE-7F59CB1A788E}"/>
              </a:ext>
            </a:extLst>
          </p:cNvPr>
          <p:cNvCxnSpPr>
            <a:cxnSpLocks/>
            <a:stCxn id="8" idx="2"/>
            <a:endCxn id="7" idx="0"/>
          </p:cNvCxnSpPr>
          <p:nvPr/>
        </p:nvCxnSpPr>
        <p:spPr>
          <a:xfrm rot="5400000">
            <a:off x="9669306" y="4834747"/>
            <a:ext cx="774047" cy="1405559"/>
          </a:xfrm>
          <a:prstGeom prst="bentConnector3">
            <a:avLst>
              <a:gd name="adj1" fmla="val 50000"/>
            </a:avLst>
          </a:prstGeom>
          <a:ln w="50800">
            <a:solidFill>
              <a:srgbClr val="FFC000"/>
            </a:solidFill>
            <a:headEnd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6688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8EAB240D-EC20-4030-B6F4-7C40077B02F3}"/>
              </a:ext>
            </a:extLst>
          </p:cNvPr>
          <p:cNvSpPr txBox="1"/>
          <p:nvPr/>
        </p:nvSpPr>
        <p:spPr>
          <a:xfrm>
            <a:off x="83975" y="102637"/>
            <a:ext cx="752047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LATE ACCRETION AND MISALIGNED DISC</a:t>
            </a:r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5E7572D6-1864-4530-BC58-31C21DDE75B2}"/>
              </a:ext>
            </a:extLst>
          </p:cNvPr>
          <p:cNvSpPr/>
          <p:nvPr/>
        </p:nvSpPr>
        <p:spPr>
          <a:xfrm>
            <a:off x="643812" y="743398"/>
            <a:ext cx="10904376" cy="861470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A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few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misaligned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inner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 (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sometime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casting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shadows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)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have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been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observed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.</a:t>
            </a:r>
          </a:p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Common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causes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: multiple stellar systems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planets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 </a:t>
            </a:r>
            <a:endParaRPr lang="en-GB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pic>
        <p:nvPicPr>
          <p:cNvPr id="6150" name="Picture 6" descr="figure: ALMA image of the protoplanetary disk around the triple young star GW Orionis.">
            <a:extLst>
              <a:ext uri="{FF2B5EF4-FFF2-40B4-BE49-F238E27FC236}">
                <a16:creationId xmlns:a16="http://schemas.microsoft.com/office/drawing/2014/main" id="{12AE1B76-4F81-40DF-9267-9B05A340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5" y="1660854"/>
            <a:ext cx="3991126" cy="367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1A422667-C8F1-49F1-A0B4-1E7B9BDFDA42}"/>
              </a:ext>
            </a:extLst>
          </p:cNvPr>
          <p:cNvSpPr txBox="1"/>
          <p:nvPr/>
        </p:nvSpPr>
        <p:spPr>
          <a:xfrm>
            <a:off x="29817" y="5406716"/>
            <a:ext cx="4045284" cy="10156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GW ORI – ALMA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triple star system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Kraus+ 2020, Bi+ 2020</a:t>
            </a:r>
            <a:endParaRPr lang="en-GB" sz="2000" i="1" dirty="0">
              <a:solidFill>
                <a:schemeClr val="bg1"/>
              </a:solidFill>
            </a:endParaRP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5C8AAED1-E378-4124-B787-87F4A2F41A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448" y="1660853"/>
            <a:ext cx="3839548" cy="3676261"/>
          </a:xfrm>
          <a:prstGeom prst="rect">
            <a:avLst/>
          </a:prstGeom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FBD18FA-F22B-45DD-B673-7C2DD174325A}"/>
              </a:ext>
            </a:extLst>
          </p:cNvPr>
          <p:cNvSpPr txBox="1"/>
          <p:nvPr/>
        </p:nvSpPr>
        <p:spPr>
          <a:xfrm>
            <a:off x="4175448" y="5406716"/>
            <a:ext cx="3839548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HD142527 – ALMA</a:t>
            </a:r>
          </a:p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Tidal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interaction with low-mass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companion</a:t>
            </a:r>
            <a:endParaRPr lang="it-IT" sz="20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Marino+2015,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Casassus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+ 2015</a:t>
            </a:r>
            <a:endParaRPr lang="en-GB" sz="2000" i="1" dirty="0">
              <a:solidFill>
                <a:schemeClr val="bg1"/>
              </a:solidFill>
            </a:endParaRPr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47D7FEFB-EDFD-4730-8673-F2E8BF004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3314" y="1660853"/>
            <a:ext cx="3676261" cy="3676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13810B7-A533-4E9A-A12F-84458BF26091}"/>
              </a:ext>
            </a:extLst>
          </p:cNvPr>
          <p:cNvSpPr txBox="1"/>
          <p:nvPr/>
        </p:nvSpPr>
        <p:spPr>
          <a:xfrm>
            <a:off x="8213314" y="5406716"/>
            <a:ext cx="3676261" cy="1323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V1247 Ori – ALMA</a:t>
            </a:r>
          </a:p>
          <a:p>
            <a:pPr algn="ctr"/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Inclined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giant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planet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brown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dwarf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⁓</a:t>
            </a:r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50AU</a:t>
            </a:r>
          </a:p>
          <a:p>
            <a:pPr algn="ctr"/>
            <a:r>
              <a:rPr lang="it-IT" sz="20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Kraus+ 2013, 2017</a:t>
            </a:r>
            <a:endParaRPr lang="en-GB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9620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FE675F58-22D4-4A24-B8B8-0426D26EDB06}"/>
              </a:ext>
            </a:extLst>
          </p:cNvPr>
          <p:cNvSpPr txBox="1"/>
          <p:nvPr/>
        </p:nvSpPr>
        <p:spPr>
          <a:xfrm>
            <a:off x="83975" y="102637"/>
            <a:ext cx="752047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LATE ACCRETION AND MISALIGNED DISC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3BC321E6-9313-4547-85FC-7F15518F8D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5" y="754266"/>
            <a:ext cx="7222153" cy="600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A63EE3A0-33D7-406D-8564-EE0BA774CA6A}"/>
              </a:ext>
            </a:extLst>
          </p:cNvPr>
          <p:cNvSpPr/>
          <p:nvPr/>
        </p:nvSpPr>
        <p:spPr>
          <a:xfrm>
            <a:off x="7688424" y="102637"/>
            <a:ext cx="4473759" cy="6652725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SU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Aur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en-GB" sz="2400" dirty="0">
                <a:solidFill>
                  <a:schemeClr val="tx1"/>
                </a:solidFill>
                <a:latin typeface="Arial" panose="020B0604020202020204" pitchFamily="34" charset="0"/>
              </a:rPr>
              <a:t>70° inclined inner disc</a:t>
            </a: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Shadows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casted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on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outer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</a:t>
            </a:r>
          </a:p>
          <a:p>
            <a:pPr algn="ctr"/>
            <a:endParaRPr 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Image in K band (CHARA array) of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inner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</a:t>
            </a:r>
          </a:p>
          <a:p>
            <a:pPr marL="457200" indent="-457200" algn="ctr">
              <a:buAutoNum type="alphaLcParenR"/>
            </a:pPr>
            <a:endParaRPr 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SPHERE image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showing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shadow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lane</a:t>
            </a:r>
          </a:p>
          <a:p>
            <a:pPr marL="457200" indent="-457200" algn="ctr">
              <a:buAutoNum type="alphaLcParenR"/>
            </a:pPr>
            <a:endParaRPr 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Detected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spirals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endParaRPr 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NACO K2 image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showing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surrounding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tails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457200" indent="-457200" algn="ctr">
              <a:buAutoNum type="alphaLcParenR"/>
            </a:pPr>
            <a:endParaRPr lang="it-IT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Spirals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and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misaligned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inner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disc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caused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by late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infall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6DB6AE96-A5FC-4094-BDAC-D605852EB042}"/>
              </a:ext>
            </a:extLst>
          </p:cNvPr>
          <p:cNvSpPr txBox="1"/>
          <p:nvPr/>
        </p:nvSpPr>
        <p:spPr>
          <a:xfrm>
            <a:off x="2239347" y="839755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a)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D390C5B-6493-44E1-AC65-8C77687D5F95}"/>
              </a:ext>
            </a:extLst>
          </p:cNvPr>
          <p:cNvSpPr txBox="1"/>
          <p:nvPr/>
        </p:nvSpPr>
        <p:spPr>
          <a:xfrm>
            <a:off x="3156858" y="1024421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b)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BE7D9784-93EB-4FEF-93E9-BABAC131EBDD}"/>
              </a:ext>
            </a:extLst>
          </p:cNvPr>
          <p:cNvSpPr txBox="1"/>
          <p:nvPr/>
        </p:nvSpPr>
        <p:spPr>
          <a:xfrm>
            <a:off x="5345973" y="1024421"/>
            <a:ext cx="365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c)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EA5CCBB6-F6D0-448A-ACC4-0E2477AF5191}"/>
              </a:ext>
            </a:extLst>
          </p:cNvPr>
          <p:cNvSpPr txBox="1"/>
          <p:nvPr/>
        </p:nvSpPr>
        <p:spPr>
          <a:xfrm>
            <a:off x="945502" y="3570148"/>
            <a:ext cx="3770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41409045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F250BA3-746E-4687-9D02-982FF33673B9}"/>
              </a:ext>
            </a:extLst>
          </p:cNvPr>
          <p:cNvSpPr txBox="1"/>
          <p:nvPr/>
        </p:nvSpPr>
        <p:spPr>
          <a:xfrm>
            <a:off x="28575" y="28575"/>
            <a:ext cx="7520474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LATE ACCRETION AND MASSIVE STARS</a:t>
            </a:r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BD4B7B9-8E4D-481D-BBF5-5DE32B8949A6}"/>
              </a:ext>
            </a:extLst>
          </p:cNvPr>
          <p:cNvSpPr/>
          <p:nvPr/>
        </p:nvSpPr>
        <p:spPr>
          <a:xfrm>
            <a:off x="57151" y="702712"/>
            <a:ext cx="12134849" cy="907013"/>
          </a:xfrm>
          <a:prstGeom prst="roundRect">
            <a:avLst>
              <a:gd name="adj" fmla="val 9982"/>
            </a:avLst>
          </a:prstGeom>
          <a:solidFill>
            <a:srgbClr val="FF5050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Massive stars evacuate the parental cloud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quickly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trigger discs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photoevaporation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, and pollute the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surrounding</a:t>
            </a:r>
            <a:r>
              <a:rPr lang="it-IT" sz="2400" dirty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it-IT" sz="2400" dirty="0" err="1">
                <a:solidFill>
                  <a:schemeClr val="tx1"/>
                </a:solidFill>
                <a:latin typeface="Arial" panose="020B0604020202020204" pitchFamily="34" charset="0"/>
              </a:rPr>
              <a:t>environment</a:t>
            </a:r>
            <a:endParaRPr lang="it-IT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2" name="Tabella 6">
            <a:extLst>
              <a:ext uri="{FF2B5EF4-FFF2-40B4-BE49-F238E27FC236}">
                <a16:creationId xmlns:a16="http://schemas.microsoft.com/office/drawing/2014/main" id="{2CF77E39-3318-45A5-A8F2-E800F94D6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968488"/>
              </p:ext>
            </p:extLst>
          </p:nvPr>
        </p:nvGraphicFramePr>
        <p:xfrm>
          <a:off x="233362" y="1699087"/>
          <a:ext cx="11863388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9935">
                  <a:extLst>
                    <a:ext uri="{9D8B030D-6E8A-4147-A177-3AD203B41FA5}">
                      <a16:colId xmlns:a16="http://schemas.microsoft.com/office/drawing/2014/main" val="3084762136"/>
                    </a:ext>
                  </a:extLst>
                </a:gridCol>
                <a:gridCol w="4201953">
                  <a:extLst>
                    <a:ext uri="{9D8B030D-6E8A-4147-A177-3AD203B41FA5}">
                      <a16:colId xmlns:a16="http://schemas.microsoft.com/office/drawing/2014/main" val="199779198"/>
                    </a:ext>
                  </a:extLst>
                </a:gridCol>
                <a:gridCol w="4381500">
                  <a:extLst>
                    <a:ext uri="{9D8B030D-6E8A-4147-A177-3AD203B41FA5}">
                      <a16:colId xmlns:a16="http://schemas.microsoft.com/office/drawing/2014/main" val="3996151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sz="2400" b="1" kern="1200" dirty="0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Disc </a:t>
                      </a:r>
                      <a:r>
                        <a:rPr lang="it-IT" sz="2400" b="1" kern="1200" dirty="0" err="1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property</a:t>
                      </a:r>
                      <a:endParaRPr lang="it-IT" sz="2400" b="1" kern="1200" dirty="0">
                        <a:solidFill>
                          <a:srgbClr val="FFFF00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400" b="1" kern="1200" dirty="0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Late </a:t>
                      </a:r>
                      <a:r>
                        <a:rPr lang="it-IT" sz="2400" b="1" kern="1200" dirty="0" err="1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accretion</a:t>
                      </a:r>
                      <a:r>
                        <a:rPr lang="it-IT" sz="2400" b="1" kern="1200" dirty="0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2400" b="1" kern="1200" dirty="0" err="1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effect</a:t>
                      </a:r>
                      <a:endParaRPr lang="it-IT" sz="2400" b="1" kern="1200" dirty="0">
                        <a:solidFill>
                          <a:srgbClr val="FFFF00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it-IT" sz="2400" b="1" kern="1200" dirty="0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FUV-</a:t>
                      </a:r>
                      <a:r>
                        <a:rPr lang="it-IT" sz="2400" b="1" kern="1200" dirty="0" err="1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dominated</a:t>
                      </a:r>
                      <a:r>
                        <a:rPr lang="it-IT" sz="2400" b="1" kern="1200" dirty="0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2400" b="1" kern="1200" dirty="0" err="1">
                          <a:solidFill>
                            <a:srgbClr val="FFFF00"/>
                          </a:solidFill>
                          <a:effectLst>
                            <a:outerShdw blurRad="50800" dist="38100" dir="16200000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environment</a:t>
                      </a:r>
                      <a:endParaRPr lang="it-IT" sz="2400" b="1" kern="1200" dirty="0">
                        <a:solidFill>
                          <a:srgbClr val="FFFF00"/>
                        </a:solidFill>
                        <a:effectLst>
                          <a:outerShdw blurRad="50800" dist="38100" dir="16200000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35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Radius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High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angular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momentum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streamers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expand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outer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radii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Photoevaporation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disperse discs from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outside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-in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289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Mass and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lifetime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Disc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rejuvenation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Mass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removal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and short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lifetime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3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Kinematic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and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structure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Tilted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inner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disc,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warps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twisted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velocity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map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Inner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orientation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is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preserved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0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Dust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and IR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excess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Not-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processed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dust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boost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NIR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excess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Small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dust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are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removed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in wind, gas/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dust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affected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9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Accretion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and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variability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Enhanced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variable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accretion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and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extinction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Not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affected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704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Chemistry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Disc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rejuvenation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Impacted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by FUV, EUV,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cosmic</a:t>
                      </a:r>
                      <a:r>
                        <a:rPr lang="it-IT" sz="24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it-IT" sz="2400" dirty="0" err="1">
                          <a:solidFill>
                            <a:schemeClr val="tx1"/>
                          </a:solidFill>
                          <a:effectLst/>
                        </a:rPr>
                        <a:t>rays</a:t>
                      </a:r>
                      <a:endParaRPr lang="it-IT" sz="24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7250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5396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0CD5C752-62CA-407A-8175-29622F584E33}"/>
              </a:ext>
            </a:extLst>
          </p:cNvPr>
          <p:cNvSpPr txBox="1"/>
          <p:nvPr/>
        </p:nvSpPr>
        <p:spPr>
          <a:xfrm>
            <a:off x="29817" y="54520"/>
            <a:ext cx="3391057" cy="584775"/>
          </a:xfrm>
          <a:prstGeom prst="rect">
            <a:avLst/>
          </a:prstGeom>
          <a:gradFill flip="none" rotWithShape="1">
            <a:gsLst>
              <a:gs pos="0">
                <a:srgbClr val="00B050"/>
              </a:gs>
              <a:gs pos="53000">
                <a:srgbClr val="92D050"/>
              </a:gs>
              <a:gs pos="100000">
                <a:srgbClr val="00B050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wrap="none" rtlCol="0">
            <a:spAutoFit/>
          </a:bodyPr>
          <a:lstStyle/>
          <a:p>
            <a:r>
              <a:rPr lang="it-IT" sz="3200" b="1" dirty="0">
                <a:gradFill>
                  <a:gsLst>
                    <a:gs pos="0">
                      <a:srgbClr val="C00000"/>
                    </a:gs>
                    <a:gs pos="51000">
                      <a:srgbClr val="FF0000"/>
                    </a:gs>
                    <a:gs pos="100000">
                      <a:srgbClr val="C00000"/>
                    </a:gs>
                  </a:gsLst>
                  <a:path path="circle">
                    <a:fillToRect l="100000" t="100000"/>
                  </a:path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OPEN QUESTIONS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A26912CE-D1F9-4E66-83B3-D116FDF49A83}"/>
              </a:ext>
            </a:extLst>
          </p:cNvPr>
          <p:cNvSpPr txBox="1"/>
          <p:nvPr/>
        </p:nvSpPr>
        <p:spPr>
          <a:xfrm>
            <a:off x="0" y="985441"/>
            <a:ext cx="10922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How common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late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accretion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 How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does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depend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environment</a:t>
            </a:r>
            <a:endParaRPr lang="it-IT" sz="2400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F3DFF38-FA42-424A-AB5D-F8C192AD24C3}"/>
              </a:ext>
            </a:extLst>
          </p:cNvPr>
          <p:cNvSpPr txBox="1"/>
          <p:nvPr/>
        </p:nvSpPr>
        <p:spPr>
          <a:xfrm>
            <a:off x="29817" y="1562419"/>
            <a:ext cx="121621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Continuous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or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episodic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 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timescale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does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operate?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6D6DC1D8-71C8-4D6F-820A-2C3CED0B1569}"/>
              </a:ext>
            </a:extLst>
          </p:cNvPr>
          <p:cNvSpPr txBox="1"/>
          <p:nvPr/>
        </p:nvSpPr>
        <p:spPr>
          <a:xfrm>
            <a:off x="-1" y="2139397"/>
            <a:ext cx="10855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Can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warps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and disc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misalignment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tearing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discs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apart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ECE4088-F373-4227-B58C-A42C4F8E7BF0}"/>
              </a:ext>
            </a:extLst>
          </p:cNvPr>
          <p:cNvSpPr txBox="1"/>
          <p:nvPr/>
        </p:nvSpPr>
        <p:spPr>
          <a:xfrm>
            <a:off x="-1" y="2716375"/>
            <a:ext cx="1219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How long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warps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and disc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misalignment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survive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6BE99BBB-B6B7-4637-94ED-B01886E4B813}"/>
              </a:ext>
            </a:extLst>
          </p:cNvPr>
          <p:cNvSpPr txBox="1"/>
          <p:nvPr/>
        </p:nvSpPr>
        <p:spPr>
          <a:xfrm>
            <a:off x="0" y="3293353"/>
            <a:ext cx="109225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impact on disc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dust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F6D9C2B7-E901-4F83-8229-45376D704989}"/>
              </a:ext>
            </a:extLst>
          </p:cNvPr>
          <p:cNvSpPr txBox="1"/>
          <p:nvPr/>
        </p:nvSpPr>
        <p:spPr>
          <a:xfrm>
            <a:off x="885825" y="3870331"/>
            <a:ext cx="11306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effect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planet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formation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4854FF3-2261-41AF-B96B-2ED98EC3EC45}"/>
              </a:ext>
            </a:extLst>
          </p:cNvPr>
          <p:cNvSpPr txBox="1"/>
          <p:nvPr/>
        </p:nvSpPr>
        <p:spPr>
          <a:xfrm>
            <a:off x="0" y="4447309"/>
            <a:ext cx="11749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Does late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accretion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solve the «disc mass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paradox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»?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68F3A3CC-0738-48D5-AD16-EB683DE868AC}"/>
              </a:ext>
            </a:extLst>
          </p:cNvPr>
          <p:cNvSpPr txBox="1"/>
          <p:nvPr/>
        </p:nvSpPr>
        <p:spPr>
          <a:xfrm>
            <a:off x="-1" y="5024287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What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is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the connection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between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late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accretion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and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FuOr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/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ExOr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phenomena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1EC96409-C76E-4AFA-92EA-45DB3A3791A2}"/>
              </a:ext>
            </a:extLst>
          </p:cNvPr>
          <p:cNvSpPr txBox="1"/>
          <p:nvPr/>
        </p:nvSpPr>
        <p:spPr>
          <a:xfrm>
            <a:off x="-1" y="560126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Does late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accretion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 impact disc </a:t>
            </a:r>
            <a:r>
              <a:rPr lang="it-IT" sz="2400" dirty="0" err="1">
                <a:solidFill>
                  <a:schemeClr val="bg1"/>
                </a:solidFill>
                <a:latin typeface="Comic Sans MS" panose="030F0702030302020204" pitchFamily="66" charset="0"/>
              </a:rPr>
              <a:t>chemistry</a:t>
            </a:r>
            <a:r>
              <a:rPr lang="it-IT" sz="2400" dirty="0">
                <a:solidFill>
                  <a:schemeClr val="bg1"/>
                </a:solidFill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002188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17401</TotalTime>
  <Words>877</Words>
  <Application>Microsoft Office PowerPoint</Application>
  <PresentationFormat>Widescreen</PresentationFormat>
  <Paragraphs>157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Comic Sans MS</vt:lpstr>
      <vt:lpstr>Franklin Gothic Demi</vt:lpstr>
      <vt:lpstr>Liberation Sans</vt:lpstr>
      <vt:lpstr>Times New Roman</vt:lpstr>
      <vt:lpstr>Tema di Office</vt:lpstr>
      <vt:lpstr>Disk populations and their evolution in various galactic environments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Mario Giuseppe Guarcello</dc:creator>
  <cp:lastModifiedBy>Mario Giuseppe Guarcello</cp:lastModifiedBy>
  <cp:revision>194</cp:revision>
  <dcterms:created xsi:type="dcterms:W3CDTF">2026-10-05T12:30:33Z</dcterms:created>
  <dcterms:modified xsi:type="dcterms:W3CDTF">2026-10-21T21:02:34Z</dcterms:modified>
</cp:coreProperties>
</file>