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52" r:id="rId2"/>
    <p:sldId id="568" r:id="rId3"/>
    <p:sldId id="353" r:id="rId4"/>
    <p:sldId id="354" r:id="rId5"/>
    <p:sldId id="357" r:id="rId6"/>
    <p:sldId id="358" r:id="rId7"/>
    <p:sldId id="355" r:id="rId8"/>
    <p:sldId id="363" r:id="rId9"/>
    <p:sldId id="557" r:id="rId10"/>
    <p:sldId id="318" r:id="rId11"/>
    <p:sldId id="558" r:id="rId12"/>
    <p:sldId id="360" r:id="rId13"/>
    <p:sldId id="356" r:id="rId14"/>
    <p:sldId id="359" r:id="rId15"/>
    <p:sldId id="565" r:id="rId16"/>
    <p:sldId id="361" r:id="rId17"/>
    <p:sldId id="362" r:id="rId18"/>
    <p:sldId id="562" r:id="rId19"/>
    <p:sldId id="560" r:id="rId20"/>
    <p:sldId id="561" r:id="rId21"/>
    <p:sldId id="563" r:id="rId22"/>
    <p:sldId id="564" r:id="rId23"/>
    <p:sldId id="566" r:id="rId24"/>
    <p:sldId id="327" r:id="rId25"/>
    <p:sldId id="567" r:id="rId26"/>
    <p:sldId id="559" r:id="rId27"/>
    <p:sldId id="550" r:id="rId2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2" autoAdjust="0"/>
    <p:restoredTop sz="94660"/>
  </p:normalViewPr>
  <p:slideViewPr>
    <p:cSldViewPr snapToGrid="0">
      <p:cViewPr varScale="1">
        <p:scale>
          <a:sx n="88" d="100"/>
          <a:sy n="88" d="100"/>
        </p:scale>
        <p:origin x="3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81AB5-4107-4B77-8C06-1B789FCBA0F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AEECF-91AD-498A-9F50-66A96A51A3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554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effectLst/>
              <a:latin typeface="Google Sans Tex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AEECF-91AD-498A-9F50-66A96A51A3A3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014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AEECF-91AD-498A-9F50-66A96A51A3A3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988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effectLst/>
              <a:latin typeface="Google Sans Tex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AEECF-91AD-498A-9F50-66A96A51A3A3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8271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AEECF-91AD-498A-9F50-66A96A51A3A3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2219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effectLst/>
              <a:latin typeface="Google Sans Tex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5AEECF-91AD-498A-9F50-66A96A51A3A3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1663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03B03D-424C-495C-97E7-F86431018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27E0575-08C3-44AA-9C48-5714055187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B55C11-3249-40C2-BE19-DEC349E38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0DDDBA-1BBD-4DEB-9BB3-C6D955525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A1CB19-199A-48C0-A3FD-E0D01065B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7889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515DDF-B0E0-4DCC-BEC4-388B37F8A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E48599-706E-41DD-AD1F-D7DF84D19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DD6348-D087-48DC-B755-7F31DC037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1A7EFB-7E54-4344-85F6-F7FD98976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E94C0D-C921-464B-89A9-E6F980731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2273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F886C0-3B7A-4DD0-8875-F09DB464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9AE53E7-F32A-45CC-87FC-1709E9C11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929BC3-529A-4868-AF3B-319354E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74206C-1D1E-44AA-A7F2-E0BDB8989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A7D1BC-B71A-4DCC-B9EA-BF75CE707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4820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8D7A6D-E293-4BE4-86C6-229BE6AB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8135E1-E26A-4581-AF89-D408FFD040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B73C713-6955-4FCE-A5F6-92F8E3CF3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7480273-919F-4190-A708-4B4D15764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A1FF74-637D-4BFC-BC33-ADDAE77F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26F86B8-9AED-4B96-A907-84016E388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607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AEB56F-730E-42DA-80A5-63CD53CD0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B2A6DCD-EBCE-40EF-A515-7B96765E5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3314F77-5DBB-48CD-BAF4-7D4F11FA7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291A25F-C92F-4982-92E7-4F742B5272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18DB2FD-2634-49CD-8213-DE4F689C3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1409AD-9A97-44EA-81DE-5B5DC3BA6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A24284A-02AE-4E89-B766-2D6B075C3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BAE898C-16D7-4A52-A87B-37DA942D4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727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1F1E10-3A4B-4D1A-AF9B-4738A04B6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9AD3C8E-A815-46B5-878E-58136C7D5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A61BBCA-C491-46C5-83C7-6E95F57B3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2A39863-C7B6-4953-B629-82CCEDF62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213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88B6CF2-2524-4A95-B0AE-44B9F2C9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43779F3-53B9-4692-B1C1-B15A540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E2D75B4-975F-44D3-A6E3-38A6C0CF6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003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550180-648B-4FD7-8DB6-160BB29E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D6B641-D79A-46DD-A853-8CC30253A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A3D4E73-CF0C-4E10-AB5E-092D7AE22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3514873-EC4C-49C9-872E-B85C64B50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F7E4BCC-76A4-42AD-80C2-7486EB075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3A682E5-D05F-4C85-8759-ABDF3B67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842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84EA58-2FCC-4260-8208-A580245B7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A4CC322-91DF-407D-B8E9-8F2B3DE75B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8DD4380-96C7-45C1-83D7-0D3496793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90DEE2C-1B25-4F68-923B-E68B20914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56F9835-4000-419C-BCBD-F8DF7EEA7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096F319-59CB-4E82-A8C9-82959E6D4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5664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EE23DF-B20A-4EFB-A5AE-D3BC800F6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7B7D718-9756-4B7D-AC84-40B4658B7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E36A09-C574-4664-A25C-401FA64D0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E269E8-0EA9-4B8A-9231-6E3695893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9C0670-3EE3-4040-8891-CF7233682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67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5082E06-156B-4B95-AEF9-5056DF397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DAC265A-7A55-4105-81F9-923B08C92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EE9C84-4D98-4942-B710-0E10ACEC0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B53070-0763-414D-B9F5-FCCF71D31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224D47-8ACB-4A97-806E-E7197D1DB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36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46000">
              <a:schemeClr val="tx1">
                <a:lumMod val="75000"/>
                <a:lumOff val="2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7E58666-0264-47A3-BFF9-28FB8C13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1DCD51-BD97-4967-83E0-DAA39741A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EB5BC7D-5E6A-4AF7-B4B7-4EDED0828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D592A6-C85D-4914-8023-4C39A9113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B93969-CBF3-48CE-9C90-E7813B6E1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485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eg"/><Relationship Id="rId4" Type="http://schemas.openxmlformats.org/officeDocument/2006/relationships/image" Target="../media/image46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46000">
              <a:schemeClr val="tx1">
                <a:lumMod val="75000"/>
                <a:lumOff val="2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8DB1E96-3F9C-4199-B59C-C01255AC9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4733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9A017F8-BE83-4B3D-871C-00EE76510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360" y="2032999"/>
            <a:ext cx="853126" cy="87474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D7002A6-FE24-4F8B-B1AE-33B6A3E47B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4" t="14921" r="14313" b="15926"/>
          <a:stretch/>
        </p:blipFill>
        <p:spPr>
          <a:xfrm>
            <a:off x="10447337" y="3227755"/>
            <a:ext cx="1646893" cy="80384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9B0BF37-5D1D-4E17-AFFB-B49D54EAE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751" y="155149"/>
            <a:ext cx="6115180" cy="2432588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FFFF00"/>
                </a:solidFill>
                <a:effectLst>
                  <a:outerShdw blurRad="50800" dist="101600" dir="16200000" sx="101000" sy="101000" rotWithShape="0">
                    <a:prstClr val="black">
                      <a:alpha val="69000"/>
                    </a:prstClr>
                  </a:outerShdw>
                </a:effectLst>
                <a:latin typeface="Liberation Sans"/>
              </a:rPr>
              <a:t>Disk populations and their evolution in various galactic environments</a:t>
            </a:r>
            <a:endParaRPr lang="it-IT" b="1" dirty="0">
              <a:solidFill>
                <a:srgbClr val="FFFF00"/>
              </a:solidFill>
              <a:effectLst>
                <a:outerShdw blurRad="50800" dist="101600" dir="16200000" sx="101000" sy="101000" rotWithShape="0">
                  <a:prstClr val="black">
                    <a:alpha val="69000"/>
                  </a:prstClr>
                </a:outerShdw>
              </a:effectLst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958592F-B35B-4456-B61F-967397F4BB9B}"/>
              </a:ext>
            </a:extLst>
          </p:cNvPr>
          <p:cNvSpPr txBox="1"/>
          <p:nvPr/>
        </p:nvSpPr>
        <p:spPr>
          <a:xfrm>
            <a:off x="10239592" y="4671613"/>
            <a:ext cx="2038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Demi" panose="020B0703020102020204" pitchFamily="34" charset="0"/>
              </a:rPr>
              <a:t>Mario Giuseppe Guarcello</a:t>
            </a:r>
          </a:p>
          <a:p>
            <a:pPr algn="ctr"/>
            <a:r>
              <a:rPr lang="it-IT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Demi" panose="020B0703020102020204" pitchFamily="34" charset="0"/>
              </a:rPr>
              <a:t>INAF </a:t>
            </a:r>
          </a:p>
          <a:p>
            <a:pPr algn="ctr"/>
            <a:r>
              <a:rPr lang="it-IT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Demi" panose="020B0703020102020204" pitchFamily="34" charset="0"/>
              </a:rPr>
              <a:t> Osservatorio Astronomico di Palermo</a:t>
            </a: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7F37FAC4-0874-4F7F-B890-8A76856858D7}"/>
              </a:ext>
            </a:extLst>
          </p:cNvPr>
          <p:cNvSpPr txBox="1">
            <a:spLocks/>
          </p:cNvSpPr>
          <p:nvPr/>
        </p:nvSpPr>
        <p:spPr>
          <a:xfrm>
            <a:off x="5156615" y="5381469"/>
            <a:ext cx="5203279" cy="122913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50800" dist="101600" dir="16200000" sx="101000" sy="101000" rotWithShape="0">
                    <a:prstClr val="black">
                      <a:alpha val="69000"/>
                    </a:prstClr>
                  </a:outerShdw>
                </a:effectLst>
                <a:latin typeface="Liberation Sans"/>
              </a:rPr>
              <a:t>Where to Look?</a:t>
            </a:r>
            <a:endParaRPr lang="it-IT" b="1" dirty="0">
              <a:solidFill>
                <a:srgbClr val="FFFF00"/>
              </a:solidFill>
              <a:effectLst>
                <a:outerShdw blurRad="50800" dist="101600" dir="16200000" sx="101000" sy="101000" rotWithShape="0">
                  <a:prstClr val="black">
                    <a:alpha val="69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3313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2139426-DDFC-4F37-904C-FEC5933DD181}"/>
              </a:ext>
            </a:extLst>
          </p:cNvPr>
          <p:cNvSpPr txBox="1"/>
          <p:nvPr/>
        </p:nvSpPr>
        <p:spPr>
          <a:xfrm>
            <a:off x="29817" y="54520"/>
            <a:ext cx="7684732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ARE PROTOPLANETARY DISCS ISOLATED?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3E80AD1-FF91-4C43-A46E-E2003CCA9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259" y="751153"/>
            <a:ext cx="4847764" cy="6052327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B0E94B92-61A9-4DFA-A894-870342DC9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69" y="2908771"/>
            <a:ext cx="6497950" cy="3894709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07E9FE81-4B51-4EFC-92EC-12A115C1BA8B}"/>
              </a:ext>
            </a:extLst>
          </p:cNvPr>
          <p:cNvSpPr txBox="1"/>
          <p:nvPr/>
        </p:nvSpPr>
        <p:spPr>
          <a:xfrm>
            <a:off x="3994879" y="842451"/>
            <a:ext cx="2615782" cy="13234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observations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discs; </a:t>
            </a:r>
          </a:p>
          <a:p>
            <a:pPr algn="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DSHARP; Andrews+ 2018</a:t>
            </a:r>
            <a:endParaRPr lang="en-GB" sz="2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10AEC28D-214B-49BA-BC2F-6001463F2DE0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6610661" y="1350283"/>
            <a:ext cx="614598" cy="1538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>
            <a:extLst>
              <a:ext uri="{FF2B5EF4-FFF2-40B4-BE49-F238E27FC236}">
                <a16:creationId xmlns:a16="http://schemas.microsoft.com/office/drawing/2014/main" id="{5D643A61-A3F7-484D-B738-2C3F7BD116D2}"/>
              </a:ext>
            </a:extLst>
          </p:cNvPr>
          <p:cNvSpPr txBox="1"/>
          <p:nvPr/>
        </p:nvSpPr>
        <p:spPr>
          <a:xfrm>
            <a:off x="118977" y="1553438"/>
            <a:ext cx="3561108" cy="101566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it-IT" sz="20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ALMA images of discs; </a:t>
            </a:r>
          </a:p>
          <a:p>
            <a:pPr algn="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exoALMA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r"/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Teague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+ 2025</a:t>
            </a:r>
            <a:endParaRPr lang="en-GB" sz="2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3ED3CE49-5B89-45B0-A7B6-4383322D9A2C}"/>
              </a:ext>
            </a:extLst>
          </p:cNvPr>
          <p:cNvCxnSpPr>
            <a:cxnSpLocks/>
            <a:stCxn id="18" idx="2"/>
            <a:endCxn id="13" idx="0"/>
          </p:cNvCxnSpPr>
          <p:nvPr/>
        </p:nvCxnSpPr>
        <p:spPr>
          <a:xfrm>
            <a:off x="1899531" y="2569101"/>
            <a:ext cx="1529613" cy="33967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681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7C5F47C-DEFC-4870-BCFC-860775466645}"/>
              </a:ext>
            </a:extLst>
          </p:cNvPr>
          <p:cNvSpPr txBox="1"/>
          <p:nvPr/>
        </p:nvSpPr>
        <p:spPr>
          <a:xfrm>
            <a:off x="29817" y="54520"/>
            <a:ext cx="5460726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ARE DISCS TRULY ISOLATED?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6E1FD89F-5B39-4514-B56C-956BE94E9776}"/>
              </a:ext>
            </a:extLst>
          </p:cNvPr>
          <p:cNvSpPr/>
          <p:nvPr/>
        </p:nvSpPr>
        <p:spPr>
          <a:xfrm>
            <a:off x="143394" y="945016"/>
            <a:ext cx="8087361" cy="584775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Lada &amp; Lada 2003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70%-90% of stars formed in clusters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971E872C-5946-4087-9A9A-D4440B52AF8E}"/>
              </a:ext>
            </a:extLst>
          </p:cNvPr>
          <p:cNvSpPr/>
          <p:nvPr/>
        </p:nvSpPr>
        <p:spPr>
          <a:xfrm>
            <a:off x="2873830" y="1696364"/>
            <a:ext cx="9213307" cy="959985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Gutermuth+2009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YSOs (Spitzer) within 1 kpc typically found in dense regions with high surface density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6C19F0A5-9521-4968-9ABF-DAF592E4A83A}"/>
              </a:ext>
            </a:extLst>
          </p:cNvPr>
          <p:cNvSpPr/>
          <p:nvPr/>
        </p:nvSpPr>
        <p:spPr>
          <a:xfrm>
            <a:off x="143393" y="2822922"/>
            <a:ext cx="8087361" cy="959985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Bressert+2010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YSOs (Spitzer) within 0.5 kpc, 40%-90%  found in clusters, &lt;26% found in massive clusters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5E5583E-DAD2-44BD-BB58-2A5E9FA77661}"/>
              </a:ext>
            </a:extLst>
          </p:cNvPr>
          <p:cNvSpPr/>
          <p:nvPr/>
        </p:nvSpPr>
        <p:spPr>
          <a:xfrm>
            <a:off x="2873830" y="3953125"/>
            <a:ext cx="9213308" cy="959985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Andrè+2010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first results from the Gould Belt Survey  (Herschel), SF in filaments, where most of dense cores are located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5E0E6F6-7A26-40E8-AD92-BD360F80DDBF}"/>
              </a:ext>
            </a:extLst>
          </p:cNvPr>
          <p:cNvSpPr/>
          <p:nvPr/>
        </p:nvSpPr>
        <p:spPr>
          <a:xfrm>
            <a:off x="2873829" y="6102912"/>
            <a:ext cx="9213307" cy="573611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but still an open question (e.g. 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Ward &amp; </a:t>
            </a:r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Kruijssen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2018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F2D67E47-452A-4448-85F3-34EC371C6C47}"/>
              </a:ext>
            </a:extLst>
          </p:cNvPr>
          <p:cNvSpPr/>
          <p:nvPr/>
        </p:nvSpPr>
        <p:spPr>
          <a:xfrm>
            <a:off x="143392" y="5221205"/>
            <a:ext cx="8087361" cy="573611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stars typically do not form in isolation..</a:t>
            </a:r>
          </a:p>
        </p:txBody>
      </p:sp>
    </p:spTree>
    <p:extLst>
      <p:ext uri="{BB962C8B-B14F-4D97-AF65-F5344CB8AC3E}">
        <p14:creationId xmlns:p14="http://schemas.microsoft.com/office/powerpoint/2010/main" val="4144958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F446289-B242-4FA6-8867-10FCFA983177}"/>
              </a:ext>
            </a:extLst>
          </p:cNvPr>
          <p:cNvSpPr txBox="1"/>
          <p:nvPr/>
        </p:nvSpPr>
        <p:spPr>
          <a:xfrm>
            <a:off x="29817" y="54520"/>
            <a:ext cx="8333307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KNOWN ENVIRONMENT FEEDBACK ON DISCS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2EF721B2-04F0-47B0-B7BF-9AC7B9C9A7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51" b="15323"/>
          <a:stretch/>
        </p:blipFill>
        <p:spPr>
          <a:xfrm>
            <a:off x="69573" y="758565"/>
            <a:ext cx="5714745" cy="2998427"/>
          </a:xfrm>
          <a:prstGeom prst="rect">
            <a:avLst/>
          </a:prstGeom>
        </p:spPr>
      </p:pic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17DAB600-9AA5-44C5-9CC5-A1BA641CD639}"/>
              </a:ext>
            </a:extLst>
          </p:cNvPr>
          <p:cNvSpPr/>
          <p:nvPr/>
        </p:nvSpPr>
        <p:spPr>
          <a:xfrm>
            <a:off x="5832097" y="925150"/>
            <a:ext cx="6290330" cy="2378806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EXTERNALLY DRIVEN PHOTOEVAPORATION</a:t>
            </a:r>
          </a:p>
          <a:p>
            <a:pPr algn="ctr"/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INDUCED BY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incident UV radiation</a:t>
            </a:r>
          </a:p>
          <a:p>
            <a:pPr algn="ctr"/>
            <a:endParaRPr 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rapid dispersal, UV-driven chemistry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4CDC2161-6A71-4A0B-94DC-6F3AF47E8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857" y="3589812"/>
            <a:ext cx="5601639" cy="3129040"/>
          </a:xfrm>
          <a:prstGeom prst="rect">
            <a:avLst/>
          </a:prstGeom>
        </p:spPr>
      </p:pic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13190993-6942-49C2-AA77-2CDAA153634D}"/>
              </a:ext>
            </a:extLst>
          </p:cNvPr>
          <p:cNvSpPr/>
          <p:nvPr/>
        </p:nvSpPr>
        <p:spPr>
          <a:xfrm>
            <a:off x="67400" y="4222497"/>
            <a:ext cx="6290330" cy="2496355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LATE ACCRETION</a:t>
            </a:r>
          </a:p>
          <a:p>
            <a:pPr algn="ctr"/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INDUCED BY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gas and dust rich environment</a:t>
            </a:r>
          </a:p>
          <a:p>
            <a:pPr algn="ctr"/>
            <a:endParaRPr 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new pristine material in the disc; morphology; accretion bursts</a:t>
            </a:r>
          </a:p>
        </p:txBody>
      </p:sp>
      <p:pic>
        <p:nvPicPr>
          <p:cNvPr id="1026" name="Picture 2" descr="Loki | New York Time Heist | Marvel Cinematic Universe Wiki | Fandom">
            <a:extLst>
              <a:ext uri="{FF2B5EF4-FFF2-40B4-BE49-F238E27FC236}">
                <a16:creationId xmlns:a16="http://schemas.microsoft.com/office/drawing/2014/main" id="{A3B4B520-17FE-4A1A-96CE-6A736C3C69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"/>
          <a:stretch/>
        </p:blipFill>
        <p:spPr bwMode="auto">
          <a:xfrm>
            <a:off x="1156208" y="730947"/>
            <a:ext cx="4112714" cy="6127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o mentre leggo di come la Disney e i Fratelli Russo stiano pensando di  rendere Ade il protagonista del live-action di Hercules e di intitolarlo  proprio con il suo nome Chi è">
            <a:extLst>
              <a:ext uri="{FF2B5EF4-FFF2-40B4-BE49-F238E27FC236}">
                <a16:creationId xmlns:a16="http://schemas.microsoft.com/office/drawing/2014/main" id="{95C603E5-2491-43E4-B345-EFA59AF38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14" y="730946"/>
            <a:ext cx="6113513" cy="611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97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47CA407-0E0F-45DE-A677-13F2E4F23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6" y="639295"/>
            <a:ext cx="5705881" cy="318727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5AF1D2D4-07BF-4ACC-8BBE-5666A22F218B}"/>
              </a:ext>
            </a:extLst>
          </p:cNvPr>
          <p:cNvSpPr/>
          <p:nvPr/>
        </p:nvSpPr>
        <p:spPr>
          <a:xfrm>
            <a:off x="5794513" y="1017862"/>
            <a:ext cx="6330087" cy="2032571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CLOSE ENCOUNTERS</a:t>
            </a:r>
          </a:p>
          <a:p>
            <a:pPr algn="ctr"/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INDUCED BY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stellar fly-by</a:t>
            </a:r>
          </a:p>
          <a:p>
            <a:pPr algn="ctr"/>
            <a:endParaRPr 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morphology, mass-loss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BBC1BD5-5C26-4DA2-B68B-FC7874014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868" y="3677478"/>
            <a:ext cx="5457559" cy="3048558"/>
          </a:xfrm>
          <a:prstGeom prst="rect">
            <a:avLst/>
          </a:prstGeom>
        </p:spPr>
      </p:pic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175CDA3-1693-462A-9FC2-FA119B83592E}"/>
              </a:ext>
            </a:extLst>
          </p:cNvPr>
          <p:cNvSpPr/>
          <p:nvPr/>
        </p:nvSpPr>
        <p:spPr>
          <a:xfrm>
            <a:off x="122583" y="4215870"/>
            <a:ext cx="6330087" cy="2032571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LOW METALLICITY</a:t>
            </a:r>
          </a:p>
          <a:p>
            <a:pPr algn="ctr"/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INDUCED BY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low-Z SF environment</a:t>
            </a:r>
          </a:p>
          <a:p>
            <a:pPr algn="ctr"/>
            <a:endParaRPr 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evolution, accretion, dispersal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35C47B8-C2E2-436F-8194-5AD999D7A351}"/>
              </a:ext>
            </a:extLst>
          </p:cNvPr>
          <p:cNvSpPr txBox="1"/>
          <p:nvPr/>
        </p:nvSpPr>
        <p:spPr>
          <a:xfrm>
            <a:off x="29817" y="54520"/>
            <a:ext cx="8333307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KNOWN ENVIRONMENT FEEDBACK ON DISCS</a:t>
            </a:r>
          </a:p>
        </p:txBody>
      </p:sp>
      <p:pic>
        <p:nvPicPr>
          <p:cNvPr id="2050" name="Picture 2" descr="Cthulhu (Lovecraft) | Villains Wiki | Fandom">
            <a:extLst>
              <a:ext uri="{FF2B5EF4-FFF2-40B4-BE49-F238E27FC236}">
                <a16:creationId xmlns:a16="http://schemas.microsoft.com/office/drawing/2014/main" id="{02FF2D81-1FBC-485B-B6B9-114904A56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21" y="1322189"/>
            <a:ext cx="5996762" cy="451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0521CEBC-FB25-4B58-B354-2E6F146707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4149" y="891061"/>
            <a:ext cx="5930451" cy="528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3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71CA5BD5-3BEE-477B-A02C-E55C8B7FC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73" y="709351"/>
            <a:ext cx="5669432" cy="3166909"/>
          </a:xfrm>
          <a:prstGeom prst="rect">
            <a:avLst/>
          </a:prstGeom>
        </p:spPr>
      </p:pic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1542CFC8-5C1F-4902-91E1-94AD30F7070D}"/>
              </a:ext>
            </a:extLst>
          </p:cNvPr>
          <p:cNvSpPr/>
          <p:nvPr/>
        </p:nvSpPr>
        <p:spPr>
          <a:xfrm>
            <a:off x="5824589" y="1262531"/>
            <a:ext cx="6330087" cy="2032571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RELATIVISTIC PARTICLES</a:t>
            </a:r>
          </a:p>
          <a:p>
            <a:pPr algn="ctr"/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INDUCED BY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specific systems of massive stars</a:t>
            </a:r>
          </a:p>
          <a:p>
            <a:pPr algn="ctr"/>
            <a:endParaRPr 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ionization, chemistry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0C134B3-1C78-4F95-8F66-78FB9F68167E}"/>
              </a:ext>
            </a:extLst>
          </p:cNvPr>
          <p:cNvSpPr txBox="1"/>
          <p:nvPr/>
        </p:nvSpPr>
        <p:spPr>
          <a:xfrm>
            <a:off x="29817" y="54520"/>
            <a:ext cx="8333307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KNOWN ENVIRONMENT FEEDBACK ON DISCS</a:t>
            </a:r>
          </a:p>
        </p:txBody>
      </p:sp>
      <p:pic>
        <p:nvPicPr>
          <p:cNvPr id="3074" name="Picture 2" descr="Pdor figlio di Kmer | Cult Italia TV | Facebook">
            <a:extLst>
              <a:ext uri="{FF2B5EF4-FFF2-40B4-BE49-F238E27FC236}">
                <a16:creationId xmlns:a16="http://schemas.microsoft.com/office/drawing/2014/main" id="{E6382719-FC68-4CDC-8B48-FD9BCF5A3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852" y="639295"/>
            <a:ext cx="6162296" cy="616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81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DD315B4-423D-4B48-BECE-0DD1476277EB}"/>
              </a:ext>
            </a:extLst>
          </p:cNvPr>
          <p:cNvSpPr txBox="1"/>
          <p:nvPr/>
        </p:nvSpPr>
        <p:spPr>
          <a:xfrm>
            <a:off x="29817" y="54520"/>
            <a:ext cx="890545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WHICH ENVIRONMENTAL PROPERTIES MATTER?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EAB7302B-AA5E-46C3-9584-BEC38C770AA8}"/>
              </a:ext>
            </a:extLst>
          </p:cNvPr>
          <p:cNvSpPr/>
          <p:nvPr/>
        </p:nvSpPr>
        <p:spPr>
          <a:xfrm>
            <a:off x="106022" y="1004272"/>
            <a:ext cx="5986668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INTENSE LOCAL UV FLUX</a:t>
            </a: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2400" b="1" baseline="-25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&gt; 10</a:t>
            </a:r>
            <a:r>
              <a:rPr lang="en-US" sz="24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842C74E6-90CB-4203-943D-09FAEC267751}"/>
              </a:ext>
            </a:extLst>
          </p:cNvPr>
          <p:cNvSpPr/>
          <p:nvPr/>
        </p:nvSpPr>
        <p:spPr>
          <a:xfrm>
            <a:off x="6205332" y="1004272"/>
            <a:ext cx="5874026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DENSE STAR FORMING REGIONS</a:t>
            </a:r>
          </a:p>
          <a:p>
            <a:pPr algn="ctr"/>
            <a:endParaRPr lang="en-US" sz="1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b="1" baseline="-25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star</a:t>
            </a:r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&gt; 10</a:t>
            </a:r>
            <a:r>
              <a:rPr lang="en-US" sz="24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/pc</a:t>
            </a:r>
            <a:r>
              <a:rPr lang="en-US" sz="24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EB507BFF-BAC1-4798-AF9A-923F576E1231}"/>
              </a:ext>
            </a:extLst>
          </p:cNvPr>
          <p:cNvSpPr/>
          <p:nvPr/>
        </p:nvSpPr>
        <p:spPr>
          <a:xfrm>
            <a:off x="106022" y="2940093"/>
            <a:ext cx="5986668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LOW METALLICITY</a:t>
            </a: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Z=0.15-0.3 Z</a:t>
            </a:r>
            <a:r>
              <a:rPr lang="en-GB"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⊙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BAFF6ADB-847F-409C-B19C-56F4A6DB596D}"/>
              </a:ext>
            </a:extLst>
          </p:cNvPr>
          <p:cNvSpPr/>
          <p:nvPr/>
        </p:nvSpPr>
        <p:spPr>
          <a:xfrm>
            <a:off x="6205332" y="2919334"/>
            <a:ext cx="5874026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RICH NEBULAR REGION</a:t>
            </a: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Parental cloud still not dispersed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48A8D5D-B175-4FB4-8679-0CBEFCE79A6E}"/>
              </a:ext>
            </a:extLst>
          </p:cNvPr>
          <p:cNvSpPr/>
          <p:nvPr/>
        </p:nvSpPr>
        <p:spPr>
          <a:xfrm>
            <a:off x="106022" y="6273384"/>
            <a:ext cx="4293591" cy="462420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Note: 1 G</a:t>
            </a:r>
            <a:r>
              <a:rPr lang="en-US" sz="2000" b="1" baseline="-25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0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= 1.6×10</a:t>
            </a:r>
            <a:r>
              <a:rPr lang="en-US" sz="20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US" sz="20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erg/cm</a:t>
            </a:r>
            <a:r>
              <a:rPr lang="en-US" sz="20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/s   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F16776F0-A42B-4E02-A6D6-A19BC8272C50}"/>
              </a:ext>
            </a:extLst>
          </p:cNvPr>
          <p:cNvSpPr/>
          <p:nvPr/>
        </p:nvSpPr>
        <p:spPr>
          <a:xfrm>
            <a:off x="6205332" y="4834396"/>
            <a:ext cx="5874026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STELLAR WINDS</a:t>
            </a: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Energy &gt; several 10</a:t>
            </a:r>
            <a:r>
              <a:rPr lang="en-US" sz="24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erg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52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5C9408B-5495-4FC0-A3A9-976AD2CC20CF}"/>
              </a:ext>
            </a:extLst>
          </p:cNvPr>
          <p:cNvSpPr txBox="1"/>
          <p:nvPr/>
        </p:nvSpPr>
        <p:spPr>
          <a:xfrm>
            <a:off x="29817" y="54520"/>
            <a:ext cx="881581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THE IMPACT OF MASSIVE STARS: UV RADIATION</a:t>
            </a:r>
          </a:p>
        </p:txBody>
      </p:sp>
      <p:pic>
        <p:nvPicPr>
          <p:cNvPr id="3" name="Picture 4" descr="Wien's displacement law | Space Wiki | Fandom">
            <a:extLst>
              <a:ext uri="{FF2B5EF4-FFF2-40B4-BE49-F238E27FC236}">
                <a16:creationId xmlns:a16="http://schemas.microsoft.com/office/drawing/2014/main" id="{701E351A-FA6F-4342-97C4-93C4DBAB2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191" y="804000"/>
            <a:ext cx="7074171" cy="399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5D6D2AAD-96D9-4659-87C0-40BE6705C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413330"/>
              </p:ext>
            </p:extLst>
          </p:nvPr>
        </p:nvGraphicFramePr>
        <p:xfrm>
          <a:off x="193697" y="777827"/>
          <a:ext cx="4115969" cy="599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706">
                  <a:extLst>
                    <a:ext uri="{9D8B030D-6E8A-4147-A177-3AD203B41FA5}">
                      <a16:colId xmlns:a16="http://schemas.microsoft.com/office/drawing/2014/main" val="2816499241"/>
                    </a:ext>
                  </a:extLst>
                </a:gridCol>
                <a:gridCol w="892543">
                  <a:extLst>
                    <a:ext uri="{9D8B030D-6E8A-4147-A177-3AD203B41FA5}">
                      <a16:colId xmlns:a16="http://schemas.microsoft.com/office/drawing/2014/main" val="1651073860"/>
                    </a:ext>
                  </a:extLst>
                </a:gridCol>
                <a:gridCol w="749508">
                  <a:extLst>
                    <a:ext uri="{9D8B030D-6E8A-4147-A177-3AD203B41FA5}">
                      <a16:colId xmlns:a16="http://schemas.microsoft.com/office/drawing/2014/main" val="959865728"/>
                    </a:ext>
                  </a:extLst>
                </a:gridCol>
                <a:gridCol w="996212">
                  <a:extLst>
                    <a:ext uri="{9D8B030D-6E8A-4147-A177-3AD203B41FA5}">
                      <a16:colId xmlns:a16="http://schemas.microsoft.com/office/drawing/2014/main" val="1215899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err="1"/>
                        <a:t>Spectral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Type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err="1"/>
                        <a:t>Teff</a:t>
                      </a:r>
                      <a:r>
                        <a:rPr lang="it-IT" dirty="0"/>
                        <a:t> </a:t>
                      </a:r>
                    </a:p>
                    <a:p>
                      <a:pPr algn="ctr"/>
                      <a:r>
                        <a:rPr lang="it-IT" dirty="0"/>
                        <a:t>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Mass (M</a:t>
                      </a:r>
                      <a:r>
                        <a:rPr lang="en-GB" sz="1800" b="1" baseline="-25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⊙</a:t>
                      </a:r>
                      <a:r>
                        <a:rPr lang="en-GB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it-IT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L</a:t>
                      </a:r>
                      <a:r>
                        <a:rPr lang="it-IT" sz="1800" b="1" kern="1200" baseline="-25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FUV</a:t>
                      </a:r>
                      <a:r>
                        <a:rPr lang="it-IT" dirty="0"/>
                        <a:t> (L</a:t>
                      </a:r>
                      <a:r>
                        <a:rPr lang="en-GB" sz="1800" b="1" baseline="-25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⊙</a:t>
                      </a:r>
                      <a:r>
                        <a:rPr lang="en-GB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622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O3V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1.5×10</a:t>
                      </a:r>
                      <a:r>
                        <a:rPr lang="it-IT" baseline="300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99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O5V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8.0×10</a:t>
                      </a:r>
                      <a:r>
                        <a:rPr lang="it-IT" sz="18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94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O7V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3.5×10</a:t>
                      </a:r>
                      <a:r>
                        <a:rPr lang="it-IT" sz="18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14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O9.5V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1.2×10</a:t>
                      </a:r>
                      <a:r>
                        <a:rPr lang="it-IT" sz="18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283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B0V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7.0×10</a:t>
                      </a:r>
                      <a:r>
                        <a:rPr lang="it-IT" sz="18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04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B1V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1.8×10</a:t>
                      </a:r>
                      <a:r>
                        <a:rPr lang="it-IT" sz="18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87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B3V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2.5×10</a:t>
                      </a:r>
                      <a:r>
                        <a:rPr lang="it-IT" sz="18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101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B5V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15000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4.0×10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071966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it-IT" dirty="0" err="1"/>
                        <a:t>Wolf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Rayet</a:t>
                      </a:r>
                      <a:r>
                        <a:rPr lang="it-IT" dirty="0"/>
                        <a:t> stars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33534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Late WN</a:t>
                      </a: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35000 45000</a:t>
                      </a: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&gt;20</a:t>
                      </a:r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3×10</a:t>
                      </a:r>
                      <a:r>
                        <a:rPr lang="it-IT" baseline="30000" dirty="0"/>
                        <a:t>5</a:t>
                      </a:r>
                    </a:p>
                    <a:p>
                      <a:pPr algn="ctr"/>
                      <a:r>
                        <a:rPr lang="it-IT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it-IT" dirty="0"/>
                        <a:t>×10</a:t>
                      </a:r>
                      <a:r>
                        <a:rPr lang="it-IT" baseline="30000" dirty="0"/>
                        <a:t>6</a:t>
                      </a:r>
                      <a:endParaRPr lang="it-IT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6095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err="1"/>
                        <a:t>Early</a:t>
                      </a:r>
                      <a:r>
                        <a:rPr lang="it-IT" dirty="0"/>
                        <a:t> 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&gt;60000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&gt;20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&gt;1×10</a:t>
                      </a:r>
                      <a:r>
                        <a:rPr lang="it-IT" baseline="30000" dirty="0"/>
                        <a:t>5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77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Late WC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40000</a:t>
                      </a:r>
                    </a:p>
                    <a:p>
                      <a:pPr algn="ctr"/>
                      <a:r>
                        <a:rPr lang="it-IT" dirty="0"/>
                        <a:t>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&gt;20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8×10</a:t>
                      </a:r>
                      <a:r>
                        <a:rPr lang="it-IT" baseline="30000" dirty="0"/>
                        <a:t>4</a:t>
                      </a:r>
                      <a:endParaRPr lang="it-IT" dirty="0"/>
                    </a:p>
                    <a:p>
                      <a:pPr algn="ctr"/>
                      <a:r>
                        <a:rPr lang="it-IT" dirty="0"/>
                        <a:t>2×10</a:t>
                      </a:r>
                      <a:r>
                        <a:rPr lang="it-IT" baseline="30000" dirty="0"/>
                        <a:t>5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12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err="1"/>
                        <a:t>Early</a:t>
                      </a:r>
                      <a:r>
                        <a:rPr lang="it-IT" dirty="0"/>
                        <a:t> WC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&gt;75000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&gt;20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&gt;7×10</a:t>
                      </a:r>
                      <a:r>
                        <a:rPr lang="it-IT" baseline="30000" dirty="0"/>
                        <a:t>4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401842"/>
                  </a:ext>
                </a:extLst>
              </a:tr>
            </a:tbl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9C84FE8F-C1BA-46E7-A2E2-9DA5E634A828}"/>
              </a:ext>
            </a:extLst>
          </p:cNvPr>
          <p:cNvSpPr txBox="1"/>
          <p:nvPr/>
        </p:nvSpPr>
        <p:spPr>
          <a:xfrm>
            <a:off x="4309666" y="6136445"/>
            <a:ext cx="55538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Parravano</a:t>
            </a:r>
            <a:r>
              <a:rPr lang="en-GB" sz="18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800" i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Hollenbach</a:t>
            </a:r>
            <a:r>
              <a:rPr lang="en-GB" sz="18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&amp; McKee (2003) for MS stars</a:t>
            </a:r>
          </a:p>
          <a:p>
            <a:r>
              <a:rPr lang="en-GB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Crowther 2007 for WR stars</a:t>
            </a:r>
            <a:r>
              <a:rPr lang="en-GB" sz="18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it-IT" sz="1800" i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tangolo con angoli arrotondati 9">
                <a:extLst>
                  <a:ext uri="{FF2B5EF4-FFF2-40B4-BE49-F238E27FC236}">
                    <a16:creationId xmlns:a16="http://schemas.microsoft.com/office/drawing/2014/main" id="{38BFA88C-A17B-497C-B4CC-E94152CFB91F}"/>
                  </a:ext>
                </a:extLst>
              </p:cNvPr>
              <p:cNvSpPr/>
              <p:nvPr/>
            </p:nvSpPr>
            <p:spPr>
              <a:xfrm>
                <a:off x="4834190" y="4961557"/>
                <a:ext cx="7074171" cy="823470"/>
              </a:xfrm>
              <a:prstGeom prst="roundRect">
                <a:avLst>
                  <a:gd name="adj" fmla="val 37063"/>
                </a:avLst>
              </a:prstGeom>
              <a:solidFill>
                <a:srgbClr val="FF5050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  <a:ea typeface="Cascadia Code" panose="020B0609020000020004" pitchFamily="49" charset="0"/>
                    <a:cs typeface="Arial" panose="020B0604020202020204" pitchFamily="34" charset="0"/>
                  </a:rPr>
                  <a:t>Wien law:</a:t>
                </a:r>
                <a14:m>
                  <m:oMath xmlns:m="http://schemas.openxmlformats.org/officeDocument/2006/math">
                    <m:r>
                      <a:rPr lang="it-IT" sz="24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l-GR" sz="24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λ</m:t>
                    </m:r>
                    <m:r>
                      <m:rPr>
                        <m:nor/>
                      </m:rPr>
                      <a:rPr lang="en-GB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MAX</m:t>
                    </m:r>
                    <m:r>
                      <a:rPr lang="en-GB" sz="24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  <a:ea typeface="Cascadia Code" panose="020B0609020000020004" pitchFamily="49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2.89×10</m:t>
                        </m:r>
                        <m:r>
                          <m:rPr>
                            <m:nor/>
                          </m:rPr>
                          <a:rPr lang="en-GB" sz="2400" baseline="30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−3</m:t>
                        </m:r>
                        <m:r>
                          <a:rPr lang="it-IT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it-IT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  <m:r>
                          <a:rPr lang="it-IT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it-IT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𝐾</m:t>
                        </m:r>
                      </m:num>
                      <m:den>
                        <m:r>
                          <a:rPr lang="it-IT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den>
                    </m:f>
                  </m:oMath>
                </a14:m>
                <a:endParaRPr lang="en-GB" sz="2400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Rettangolo con angoli arrotondati 9">
                <a:extLst>
                  <a:ext uri="{FF2B5EF4-FFF2-40B4-BE49-F238E27FC236}">
                    <a16:creationId xmlns:a16="http://schemas.microsoft.com/office/drawing/2014/main" id="{38BFA88C-A17B-497C-B4CC-E94152CFB9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190" y="4961557"/>
                <a:ext cx="7074171" cy="823470"/>
              </a:xfrm>
              <a:prstGeom prst="roundRect">
                <a:avLst>
                  <a:gd name="adj" fmla="val 37063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036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CD09300-A30A-4054-B505-A6EEF878B1B8}"/>
              </a:ext>
            </a:extLst>
          </p:cNvPr>
          <p:cNvSpPr txBox="1"/>
          <p:nvPr/>
        </p:nvSpPr>
        <p:spPr>
          <a:xfrm>
            <a:off x="29817" y="54520"/>
            <a:ext cx="10487486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THE IMPACT OF MASSIVE STARS: WINDS AND OUTFLOWS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1DED989-5389-4F95-AB9E-2801928AC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111" y="708560"/>
            <a:ext cx="3887021" cy="344260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4BB0D8DE-6FAC-4632-91D9-028A6703D7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35"/>
          <a:stretch/>
        </p:blipFill>
        <p:spPr>
          <a:xfrm>
            <a:off x="8016538" y="3721679"/>
            <a:ext cx="4126822" cy="299831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E744488-D952-484F-B336-3167847DBE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3"/>
          <a:stretch/>
        </p:blipFill>
        <p:spPr>
          <a:xfrm>
            <a:off x="5380916" y="688656"/>
            <a:ext cx="2853894" cy="285029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F12532B-33DA-45EB-A12C-9F260CF15B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916" y="3538952"/>
            <a:ext cx="3181044" cy="318104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0DFED5B-F1EB-49E4-B600-104B1715E145}"/>
              </a:ext>
            </a:extLst>
          </p:cNvPr>
          <p:cNvSpPr txBox="1"/>
          <p:nvPr/>
        </p:nvSpPr>
        <p:spPr>
          <a:xfrm>
            <a:off x="5394897" y="6350664"/>
            <a:ext cx="1304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lang="it-IT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Carinae</a:t>
            </a:r>
            <a:endParaRPr lang="it-IT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9EF8BC1-50C5-4281-BA46-40430465D48C}"/>
              </a:ext>
            </a:extLst>
          </p:cNvPr>
          <p:cNvSpPr txBox="1"/>
          <p:nvPr/>
        </p:nvSpPr>
        <p:spPr>
          <a:xfrm>
            <a:off x="10820207" y="688656"/>
            <a:ext cx="1323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NGC6164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1974C60-5FDB-4BB9-85DE-A4C485C6CD7A}"/>
              </a:ext>
            </a:extLst>
          </p:cNvPr>
          <p:cNvSpPr txBox="1"/>
          <p:nvPr/>
        </p:nvSpPr>
        <p:spPr>
          <a:xfrm>
            <a:off x="10717967" y="3807782"/>
            <a:ext cx="140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 </a:t>
            </a:r>
            <a:r>
              <a:rPr lang="it-IT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Carinae</a:t>
            </a:r>
            <a:endParaRPr lang="it-IT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E3F241A-54A2-4C29-BD21-0B90C6343218}"/>
              </a:ext>
            </a:extLst>
          </p:cNvPr>
          <p:cNvSpPr txBox="1"/>
          <p:nvPr/>
        </p:nvSpPr>
        <p:spPr>
          <a:xfrm>
            <a:off x="7364075" y="688656"/>
            <a:ext cx="1304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WR124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45C6D40-A413-4864-AEB9-BEA4011DA7BD}"/>
              </a:ext>
            </a:extLst>
          </p:cNvPr>
          <p:cNvSpPr/>
          <p:nvPr/>
        </p:nvSpPr>
        <p:spPr>
          <a:xfrm>
            <a:off x="29817" y="708560"/>
            <a:ext cx="5332871" cy="2588562"/>
          </a:xfrm>
          <a:prstGeom prst="roundRect">
            <a:avLst>
              <a:gd name="adj" fmla="val 27218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Massive stars evolve quickly loosing significant mass in winds and outbursts</a:t>
            </a:r>
          </a:p>
          <a:p>
            <a:pPr algn="ctr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6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Wind properties change drastically during massive stars evolution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AE31B9CB-9F15-4799-B0F0-BA165C2FF1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68" y="3317775"/>
            <a:ext cx="4464224" cy="3525235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2ACF2F6-A176-4B99-BB80-AA2D7B267E87}"/>
              </a:ext>
            </a:extLst>
          </p:cNvPr>
          <p:cNvSpPr txBox="1"/>
          <p:nvPr/>
        </p:nvSpPr>
        <p:spPr>
          <a:xfrm>
            <a:off x="4531092" y="5849373"/>
            <a:ext cx="8315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Rogers &amp; </a:t>
            </a:r>
            <a:r>
              <a:rPr lang="it-IT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Pittard</a:t>
            </a:r>
            <a:r>
              <a:rPr lang="it-IT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2013</a:t>
            </a:r>
          </a:p>
        </p:txBody>
      </p:sp>
    </p:spTree>
    <p:extLst>
      <p:ext uri="{BB962C8B-B14F-4D97-AF65-F5344CB8AC3E}">
        <p14:creationId xmlns:p14="http://schemas.microsoft.com/office/powerpoint/2010/main" val="955407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>
            <a:extLst>
              <a:ext uri="{FF2B5EF4-FFF2-40B4-BE49-F238E27FC236}">
                <a16:creationId xmlns:a16="http://schemas.microsoft.com/office/drawing/2014/main" id="{E7063A96-DCEF-4F5A-BC8F-1B2433097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596" y="1004714"/>
            <a:ext cx="4629461" cy="260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F26EB48-D2DB-4F81-AB64-0B5B370BFF92}"/>
              </a:ext>
            </a:extLst>
          </p:cNvPr>
          <p:cNvSpPr txBox="1"/>
          <p:nvPr/>
        </p:nvSpPr>
        <p:spPr>
          <a:xfrm>
            <a:off x="29817" y="54520"/>
            <a:ext cx="11197874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THE IMPACT OF MASSIVE STARS: MASSIVE BINARY SYSTEMS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A0FE45D-7B76-4D00-A195-9C52730754D6}"/>
              </a:ext>
            </a:extLst>
          </p:cNvPr>
          <p:cNvSpPr/>
          <p:nvPr/>
        </p:nvSpPr>
        <p:spPr>
          <a:xfrm>
            <a:off x="29817" y="708561"/>
            <a:ext cx="7345343" cy="3196378"/>
          </a:xfrm>
          <a:prstGeom prst="roundRect">
            <a:avLst>
              <a:gd name="adj" fmla="val 27218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of the very massive stars are in binary systems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 binary systems: </a:t>
            </a:r>
          </a:p>
          <a:p>
            <a:pPr algn="ctr"/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6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wind-wind collision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&gt;10MK plasma and relativistic particles</a:t>
            </a:r>
          </a:p>
          <a:p>
            <a:pPr algn="ctr"/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Mass-transfer episodes and </a:t>
            </a:r>
            <a:r>
              <a:rPr lang="en-GB" sz="26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violent outburst</a:t>
            </a:r>
          </a:p>
        </p:txBody>
      </p:sp>
      <p:pic>
        <p:nvPicPr>
          <p:cNvPr id="13318" name="Picture 6" descr="image">
            <a:extLst>
              <a:ext uri="{FF2B5EF4-FFF2-40B4-BE49-F238E27FC236}">
                <a16:creationId xmlns:a16="http://schemas.microsoft.com/office/drawing/2014/main" id="{592ABDAB-63C5-4B29-A30B-D6B5DFB50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002" y="3864414"/>
            <a:ext cx="3588603" cy="217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D8F2194-49F8-43CF-8F73-F53FE52CC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20" y="3974205"/>
            <a:ext cx="4933827" cy="2175234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710F2074-139B-4C43-AF00-9057CCD972CF}"/>
              </a:ext>
            </a:extLst>
          </p:cNvPr>
          <p:cNvSpPr txBox="1"/>
          <p:nvPr/>
        </p:nvSpPr>
        <p:spPr>
          <a:xfrm>
            <a:off x="5197362" y="4270358"/>
            <a:ext cx="3162925" cy="224676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Massive binary system Wd1-W9 in Westerlund1 observed with MUSE at: (a) [SII] 9069</a:t>
            </a:r>
          </a:p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 ALMA Band 6</a:t>
            </a:r>
          </a:p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 X-rays</a:t>
            </a:r>
          </a:p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EWOCS 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BAB11713-73E6-4785-8DEF-448CBCE686D4}"/>
              </a:ext>
            </a:extLst>
          </p:cNvPr>
          <p:cNvSpPr txBox="1"/>
          <p:nvPr/>
        </p:nvSpPr>
        <p:spPr>
          <a:xfrm>
            <a:off x="177819" y="6274041"/>
            <a:ext cx="4933827" cy="4001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Larkin+ </a:t>
            </a:r>
            <a:r>
              <a:rPr lang="en-GB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</a:t>
            </a:r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.; King+ in prep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F33A88E8-45F1-4A22-876B-E979F71D11FC}"/>
              </a:ext>
            </a:extLst>
          </p:cNvPr>
          <p:cNvSpPr txBox="1"/>
          <p:nvPr/>
        </p:nvSpPr>
        <p:spPr>
          <a:xfrm>
            <a:off x="8446002" y="6095594"/>
            <a:ext cx="3568179" cy="70788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Anastasopoulou+2025 (EWOCS-IV)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EEAA186-E06E-4403-AAFA-F536AA50C3CC}"/>
              </a:ext>
            </a:extLst>
          </p:cNvPr>
          <p:cNvSpPr txBox="1"/>
          <p:nvPr/>
        </p:nvSpPr>
        <p:spPr>
          <a:xfrm>
            <a:off x="1303953" y="4029541"/>
            <a:ext cx="487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136030B-47D7-40AB-A5ED-7EC4F00897F0}"/>
              </a:ext>
            </a:extLst>
          </p:cNvPr>
          <p:cNvSpPr txBox="1"/>
          <p:nvPr/>
        </p:nvSpPr>
        <p:spPr>
          <a:xfrm>
            <a:off x="3458726" y="4007092"/>
            <a:ext cx="487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7DEFCDF-B857-4C9D-A01C-804E29A5DD28}"/>
              </a:ext>
            </a:extLst>
          </p:cNvPr>
          <p:cNvSpPr txBox="1"/>
          <p:nvPr/>
        </p:nvSpPr>
        <p:spPr>
          <a:xfrm>
            <a:off x="9996541" y="3858044"/>
            <a:ext cx="487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7989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9A9E068-0DDF-4EBA-B994-00A6FB5DC48A}"/>
              </a:ext>
            </a:extLst>
          </p:cNvPr>
          <p:cNvSpPr txBox="1"/>
          <p:nvPr/>
        </p:nvSpPr>
        <p:spPr>
          <a:xfrm>
            <a:off x="29817" y="54520"/>
            <a:ext cx="7883697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MASSIVE STARS: RARE AND SHORT-LIVING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D4A6793F-466D-42AE-A5C5-75D04CE232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65"/>
          <a:stretch/>
        </p:blipFill>
        <p:spPr bwMode="auto">
          <a:xfrm>
            <a:off x="29817" y="2115423"/>
            <a:ext cx="4672812" cy="469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E3592142-D82C-408D-9BF5-2337F03BD77B}"/>
              </a:ext>
            </a:extLst>
          </p:cNvPr>
          <p:cNvSpPr/>
          <p:nvPr/>
        </p:nvSpPr>
        <p:spPr>
          <a:xfrm>
            <a:off x="29817" y="708561"/>
            <a:ext cx="12132366" cy="1320486"/>
          </a:xfrm>
          <a:prstGeom prst="roundRect">
            <a:avLst>
              <a:gd name="adj" fmla="val 27218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Massive stars are rare and short-living objects</a:t>
            </a:r>
          </a:p>
          <a:p>
            <a:pPr algn="ctr"/>
            <a:endParaRPr lang="en-GB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Can be found only in young stellar clusters</a:t>
            </a:r>
            <a:endParaRPr lang="en-GB" sz="26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43F7E023-D94E-4F23-BBDD-71DE74FD8B71}"/>
              </a:ext>
            </a:extLst>
          </p:cNvPr>
          <p:cNvSpPr txBox="1"/>
          <p:nvPr/>
        </p:nvSpPr>
        <p:spPr>
          <a:xfrm>
            <a:off x="4834678" y="2115424"/>
            <a:ext cx="4796853" cy="25545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Stellar lifetime as a function of stellar mass. Romano+ 2004</a:t>
            </a:r>
          </a:p>
          <a:p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from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Maeder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Meynet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(1989; dots);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Tinsley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(1980;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pentagons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 Schaller+ (1992; stars); Padovani &amp; Matteucci (1993;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empty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circles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Kodama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(1997;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circles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 Portinari+ (1998;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asterisks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2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Connettore a gomito 14">
            <a:extLst>
              <a:ext uri="{FF2B5EF4-FFF2-40B4-BE49-F238E27FC236}">
                <a16:creationId xmlns:a16="http://schemas.microsoft.com/office/drawing/2014/main" id="{FF2DBB90-B246-4324-8D08-00B052429A12}"/>
              </a:ext>
            </a:extLst>
          </p:cNvPr>
          <p:cNvCxnSpPr>
            <a:stCxn id="11" idx="2"/>
          </p:cNvCxnSpPr>
          <p:nvPr/>
        </p:nvCxnSpPr>
        <p:spPr>
          <a:xfrm rot="5400000">
            <a:off x="5713546" y="3697018"/>
            <a:ext cx="546608" cy="2492510"/>
          </a:xfrm>
          <a:prstGeom prst="bentConnector2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950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DD8D969-511F-4A9E-B479-5895F4CA47EA}"/>
              </a:ext>
            </a:extLst>
          </p:cNvPr>
          <p:cNvSpPr txBox="1"/>
          <p:nvPr/>
        </p:nvSpPr>
        <p:spPr>
          <a:xfrm>
            <a:off x="29817" y="54520"/>
            <a:ext cx="10063139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MORE MASS – MORE STARS – MORE MASSIVE STARS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6750F3E-7F59-4E06-B2BC-0AF7FB181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448" y="725543"/>
            <a:ext cx="7432162" cy="6008364"/>
          </a:xfrm>
          <a:prstGeom prst="rect">
            <a:avLst/>
          </a:prstGeom>
        </p:spPr>
      </p:pic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00111FEE-D873-4818-B4D0-83B09623A9DA}"/>
              </a:ext>
            </a:extLst>
          </p:cNvPr>
          <p:cNvSpPr/>
          <p:nvPr/>
        </p:nvSpPr>
        <p:spPr>
          <a:xfrm>
            <a:off x="29818" y="863510"/>
            <a:ext cx="4563212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6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initial mass function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(IMF) describes how the mass of a young stellar ensemble is distributed </a:t>
            </a:r>
            <a:endParaRPr lang="en-GB" sz="2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FC57226-604D-456C-AB75-7AF1E5C14524}"/>
              </a:ext>
            </a:extLst>
          </p:cNvPr>
          <p:cNvSpPr/>
          <p:nvPr/>
        </p:nvSpPr>
        <p:spPr>
          <a:xfrm>
            <a:off x="29818" y="2857116"/>
            <a:ext cx="4563212" cy="3762345"/>
          </a:xfrm>
          <a:prstGeom prst="roundRect">
            <a:avLst>
              <a:gd name="adj" fmla="val 30194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Nearly all clusters exhibit a present-day mass function that resembles a dynamically evolved </a:t>
            </a:r>
            <a:r>
              <a:rPr lang="en-GB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Kroupa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-/</a:t>
            </a:r>
            <a:r>
              <a:rPr lang="en-GB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Chabrier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-type IMF peaking at 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m</a:t>
            </a:r>
            <a:r>
              <a:rPr lang="en-GB" sz="2800" b="1" baseline="-25000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p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=0.23±0.1M</a:t>
            </a:r>
            <a:r>
              <a:rPr lang="en-GB" sz="2800" b="1" baseline="-25000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⊙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  <a:p>
            <a:pPr algn="ctr"/>
            <a:r>
              <a:rPr lang="en-GB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(de Marchi+2010; Bastian+2010)</a:t>
            </a: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33D8B53A-CCE0-4B0A-B67B-19884292274E}"/>
              </a:ext>
            </a:extLst>
          </p:cNvPr>
          <p:cNvCxnSpPr>
            <a:cxnSpLocks/>
          </p:cNvCxnSpPr>
          <p:nvPr/>
        </p:nvCxnSpPr>
        <p:spPr>
          <a:xfrm flipV="1">
            <a:off x="11291911" y="6157005"/>
            <a:ext cx="0" cy="534306"/>
          </a:xfrm>
          <a:prstGeom prst="straightConnector1">
            <a:avLst/>
          </a:prstGeom>
          <a:ln w="920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AF09BB9C-7137-483C-A0C8-1C3D8C9546C5}"/>
              </a:ext>
            </a:extLst>
          </p:cNvPr>
          <p:cNvCxnSpPr>
            <a:cxnSpLocks/>
          </p:cNvCxnSpPr>
          <p:nvPr/>
        </p:nvCxnSpPr>
        <p:spPr>
          <a:xfrm flipV="1">
            <a:off x="8178597" y="6157005"/>
            <a:ext cx="0" cy="534306"/>
          </a:xfrm>
          <a:prstGeom prst="straightConnector1">
            <a:avLst/>
          </a:prstGeom>
          <a:ln w="920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42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372B1AAA-34E2-4E6C-BFB1-FAE1498945CE}"/>
              </a:ext>
            </a:extLst>
          </p:cNvPr>
          <p:cNvSpPr/>
          <p:nvPr/>
        </p:nvSpPr>
        <p:spPr>
          <a:xfrm>
            <a:off x="112427" y="952406"/>
            <a:ext cx="5983573" cy="5605670"/>
          </a:xfrm>
          <a:prstGeom prst="roundRect">
            <a:avLst>
              <a:gd name="adj" fmla="val 24745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random sampling of the IMF results in a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relation between the mass of clusters and that of their most massive stars</a:t>
            </a:r>
          </a:p>
          <a:p>
            <a:pPr algn="ctr">
              <a:lnSpc>
                <a:spcPct val="150000"/>
              </a:lnSpc>
            </a:pPr>
            <a:endParaRPr lang="en-GB" sz="24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Massive stars are found in young and richly populated stellar clusters</a:t>
            </a:r>
            <a:endParaRPr lang="en-GB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EB5340F-67C9-413A-9688-10BB278A9106}"/>
              </a:ext>
            </a:extLst>
          </p:cNvPr>
          <p:cNvSpPr txBox="1"/>
          <p:nvPr/>
        </p:nvSpPr>
        <p:spPr>
          <a:xfrm>
            <a:off x="29817" y="54520"/>
            <a:ext cx="10063139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MORE MASS – MORE STARS – MORE MASSIVE STARS</a:t>
            </a:r>
          </a:p>
        </p:txBody>
      </p:sp>
      <p:pic>
        <p:nvPicPr>
          <p:cNvPr id="11" name="Picture 4" descr="Different relations between the most-massive star and the cluster mass from observations, numerical calculations and theoretical modelling from the literature. The dash–dotted line marks the empirical relation by Larson (2003), the long-dashed line is the Elmegreen (1983) relation, the short-dashed line is the Elmegreen (2000) relation, the dotted line shows the Bonnell et al. (2003) relation, the short-dashed–long-dashed line is the Oey &amp; Clarke (2005) relation and the thick-solid line is the analytical model of Weidner &amp; Kroupa (2004). See text for more details.">
            <a:extLst>
              <a:ext uri="{FF2B5EF4-FFF2-40B4-BE49-F238E27FC236}">
                <a16:creationId xmlns:a16="http://schemas.microsoft.com/office/drawing/2014/main" id="{A4F0E0BC-9243-498D-AA7B-AD33BB7FD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67" y="770509"/>
            <a:ext cx="4411289" cy="435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B96D8A46-4692-49AC-A728-78AD5B898D25}"/>
              </a:ext>
            </a:extLst>
          </p:cNvPr>
          <p:cNvSpPr txBox="1"/>
          <p:nvPr/>
        </p:nvSpPr>
        <p:spPr>
          <a:xfrm>
            <a:off x="6536851" y="5190459"/>
            <a:ext cx="5542722" cy="163121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Elmegreen</a:t>
            </a:r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1983 [long dashed line], </a:t>
            </a:r>
            <a:r>
              <a:rPr lang="en-GB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Elmegreen</a:t>
            </a:r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2000 [short-dashed line], Bonnel+2003 [dotted line], Larson+2003 [dash-dotted line], Weidner &amp; </a:t>
            </a:r>
            <a:r>
              <a:rPr lang="en-GB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Kroupa</a:t>
            </a:r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2004 [thick-solid line], </a:t>
            </a:r>
            <a:r>
              <a:rPr lang="en-GB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Oey</a:t>
            </a:r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Clarke 2005 [short-dashed–long-dashed line]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404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B72FDD6-C0A2-4538-A51B-0069A7BFD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400" y="898732"/>
            <a:ext cx="8465200" cy="3553075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B7E920A-812C-49E4-A2FC-2B76F0957E45}"/>
              </a:ext>
            </a:extLst>
          </p:cNvPr>
          <p:cNvSpPr txBox="1"/>
          <p:nvPr/>
        </p:nvSpPr>
        <p:spPr>
          <a:xfrm>
            <a:off x="193134" y="3616070"/>
            <a:ext cx="17245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Gozha+2012</a:t>
            </a:r>
            <a:endParaRPr lang="it-IT" sz="2000" i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F4F86ED-B169-44A7-AC1A-20FEA19897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59"/>
          <a:stretch/>
        </p:blipFill>
        <p:spPr>
          <a:xfrm>
            <a:off x="197706" y="4544860"/>
            <a:ext cx="2932064" cy="2304771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045D9772-165C-495F-A21F-54734A0F1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194" y="4544322"/>
            <a:ext cx="3040595" cy="2304771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84DEF64C-62A5-4BB5-BF9B-0E7F6A60AF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712" y="4535829"/>
            <a:ext cx="3076444" cy="2304770"/>
          </a:xfrm>
          <a:prstGeom prst="rect">
            <a:avLst/>
          </a:prstGeom>
        </p:spPr>
      </p:pic>
      <p:cxnSp>
        <p:nvCxnSpPr>
          <p:cNvPr id="16" name="Straight Connector 5">
            <a:extLst>
              <a:ext uri="{FF2B5EF4-FFF2-40B4-BE49-F238E27FC236}">
                <a16:creationId xmlns:a16="http://schemas.microsoft.com/office/drawing/2014/main" id="{8039F790-4B16-4BD4-BCFB-08E69E0453EE}"/>
              </a:ext>
            </a:extLst>
          </p:cNvPr>
          <p:cNvCxnSpPr>
            <a:cxnSpLocks/>
          </p:cNvCxnSpPr>
          <p:nvPr/>
        </p:nvCxnSpPr>
        <p:spPr>
          <a:xfrm flipV="1">
            <a:off x="3129770" y="3985402"/>
            <a:ext cx="3532409" cy="55945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2">
            <a:extLst>
              <a:ext uri="{FF2B5EF4-FFF2-40B4-BE49-F238E27FC236}">
                <a16:creationId xmlns:a16="http://schemas.microsoft.com/office/drawing/2014/main" id="{2FFD1E67-9F59-4D99-BF3A-5CA6708C04A7}"/>
              </a:ext>
            </a:extLst>
          </p:cNvPr>
          <p:cNvCxnSpPr>
            <a:cxnSpLocks/>
          </p:cNvCxnSpPr>
          <p:nvPr/>
        </p:nvCxnSpPr>
        <p:spPr>
          <a:xfrm flipV="1">
            <a:off x="197706" y="3985402"/>
            <a:ext cx="1812249" cy="55945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3">
            <a:extLst>
              <a:ext uri="{FF2B5EF4-FFF2-40B4-BE49-F238E27FC236}">
                <a16:creationId xmlns:a16="http://schemas.microsoft.com/office/drawing/2014/main" id="{D586BAE5-9217-4A56-AEE7-3F9840DD610C}"/>
              </a:ext>
            </a:extLst>
          </p:cNvPr>
          <p:cNvCxnSpPr>
            <a:cxnSpLocks/>
          </p:cNvCxnSpPr>
          <p:nvPr/>
        </p:nvCxnSpPr>
        <p:spPr>
          <a:xfrm flipH="1" flipV="1">
            <a:off x="8467686" y="3985402"/>
            <a:ext cx="557041" cy="55042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4">
            <a:extLst>
              <a:ext uri="{FF2B5EF4-FFF2-40B4-BE49-F238E27FC236}">
                <a16:creationId xmlns:a16="http://schemas.microsoft.com/office/drawing/2014/main" id="{3B07A019-36DC-4739-8F89-9C82CF263872}"/>
              </a:ext>
            </a:extLst>
          </p:cNvPr>
          <p:cNvCxnSpPr>
            <a:cxnSpLocks/>
          </p:cNvCxnSpPr>
          <p:nvPr/>
        </p:nvCxnSpPr>
        <p:spPr>
          <a:xfrm flipV="1">
            <a:off x="3129770" y="3985403"/>
            <a:ext cx="3532409" cy="5759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5">
            <a:extLst>
              <a:ext uri="{FF2B5EF4-FFF2-40B4-BE49-F238E27FC236}">
                <a16:creationId xmlns:a16="http://schemas.microsoft.com/office/drawing/2014/main" id="{CF675439-5B2D-4DB7-B82D-9EC33FD06612}"/>
              </a:ext>
            </a:extLst>
          </p:cNvPr>
          <p:cNvCxnSpPr>
            <a:cxnSpLocks/>
          </p:cNvCxnSpPr>
          <p:nvPr/>
        </p:nvCxnSpPr>
        <p:spPr>
          <a:xfrm flipH="1" flipV="1">
            <a:off x="10230928" y="3976372"/>
            <a:ext cx="1880754" cy="559457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6">
            <a:extLst>
              <a:ext uri="{FF2B5EF4-FFF2-40B4-BE49-F238E27FC236}">
                <a16:creationId xmlns:a16="http://schemas.microsoft.com/office/drawing/2014/main" id="{48DD40B9-B987-4678-A8ED-E176D65E80E1}"/>
              </a:ext>
            </a:extLst>
          </p:cNvPr>
          <p:cNvCxnSpPr>
            <a:cxnSpLocks/>
          </p:cNvCxnSpPr>
          <p:nvPr/>
        </p:nvCxnSpPr>
        <p:spPr>
          <a:xfrm flipH="1" flipV="1">
            <a:off x="8445261" y="3985402"/>
            <a:ext cx="612879" cy="55892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">
            <a:extLst>
              <a:ext uri="{FF2B5EF4-FFF2-40B4-BE49-F238E27FC236}">
                <a16:creationId xmlns:a16="http://schemas.microsoft.com/office/drawing/2014/main" id="{2F725E3C-8712-4FA2-99BE-8C56F3DE8492}"/>
              </a:ext>
            </a:extLst>
          </p:cNvPr>
          <p:cNvSpPr txBox="1"/>
          <p:nvPr/>
        </p:nvSpPr>
        <p:spPr>
          <a:xfrm>
            <a:off x="160286" y="6471267"/>
            <a:ext cx="1703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TMC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23" name="CasellaDiTesto 2">
            <a:extLst>
              <a:ext uri="{FF2B5EF4-FFF2-40B4-BE49-F238E27FC236}">
                <a16:creationId xmlns:a16="http://schemas.microsoft.com/office/drawing/2014/main" id="{8D584B0B-AE3B-4467-A001-090A239A8DDA}"/>
              </a:ext>
            </a:extLst>
          </p:cNvPr>
          <p:cNvSpPr txBox="1"/>
          <p:nvPr/>
        </p:nvSpPr>
        <p:spPr>
          <a:xfrm>
            <a:off x="3324105" y="6471267"/>
            <a:ext cx="1703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24" name="CasellaDiTesto 2">
            <a:extLst>
              <a:ext uri="{FF2B5EF4-FFF2-40B4-BE49-F238E27FC236}">
                <a16:creationId xmlns:a16="http://schemas.microsoft.com/office/drawing/2014/main" id="{69339017-87BD-4909-8A2F-813317016207}"/>
              </a:ext>
            </a:extLst>
          </p:cNvPr>
          <p:cNvSpPr txBox="1"/>
          <p:nvPr/>
        </p:nvSpPr>
        <p:spPr>
          <a:xfrm>
            <a:off x="9058140" y="6471267"/>
            <a:ext cx="1703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Westerlund 2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25" name="CasellaDiTesto 2">
            <a:extLst>
              <a:ext uri="{FF2B5EF4-FFF2-40B4-BE49-F238E27FC236}">
                <a16:creationId xmlns:a16="http://schemas.microsoft.com/office/drawing/2014/main" id="{38E4F2B0-408E-4596-A7EF-4F6A7154F68E}"/>
              </a:ext>
            </a:extLst>
          </p:cNvPr>
          <p:cNvSpPr txBox="1"/>
          <p:nvPr/>
        </p:nvSpPr>
        <p:spPr>
          <a:xfrm>
            <a:off x="2009955" y="686892"/>
            <a:ext cx="4642285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LOW-MASS</a:t>
            </a:r>
            <a:endParaRPr lang="it-IT" i="1" dirty="0"/>
          </a:p>
        </p:txBody>
      </p:sp>
      <p:sp>
        <p:nvSpPr>
          <p:cNvPr id="26" name="CasellaDiTesto 2">
            <a:extLst>
              <a:ext uri="{FF2B5EF4-FFF2-40B4-BE49-F238E27FC236}">
                <a16:creationId xmlns:a16="http://schemas.microsoft.com/office/drawing/2014/main" id="{A910D6D6-9F76-4706-A2AD-8A299CF56383}"/>
              </a:ext>
            </a:extLst>
          </p:cNvPr>
          <p:cNvSpPr txBox="1"/>
          <p:nvPr/>
        </p:nvSpPr>
        <p:spPr>
          <a:xfrm>
            <a:off x="6652240" y="686949"/>
            <a:ext cx="1816093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MASSIVE</a:t>
            </a:r>
          </a:p>
          <a:p>
            <a:pPr algn="ctr"/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GB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stars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 &gt;10</a:t>
            </a:r>
            <a:r>
              <a:rPr lang="en-GB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3-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GB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it-IT" i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sellaDiTesto 2">
            <a:extLst>
              <a:ext uri="{FF2B5EF4-FFF2-40B4-BE49-F238E27FC236}">
                <a16:creationId xmlns:a16="http://schemas.microsoft.com/office/drawing/2014/main" id="{88BA869C-18C3-47B8-853B-F970F4A6299D}"/>
              </a:ext>
            </a:extLst>
          </p:cNvPr>
          <p:cNvSpPr txBox="1"/>
          <p:nvPr/>
        </p:nvSpPr>
        <p:spPr>
          <a:xfrm>
            <a:off x="8435321" y="685836"/>
            <a:ext cx="1795607" cy="92333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SUPER-MASSIVE</a:t>
            </a:r>
          </a:p>
          <a:p>
            <a:pPr algn="ctr"/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GB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stars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&gt;10</a:t>
            </a:r>
            <a:r>
              <a:rPr lang="en-GB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it-IT" i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AC87A7D4-8A88-4A4C-8B0C-2BE2A18A46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2" r="6090"/>
          <a:stretch/>
        </p:blipFill>
        <p:spPr>
          <a:xfrm>
            <a:off x="6215213" y="4544322"/>
            <a:ext cx="2809514" cy="2286198"/>
          </a:xfrm>
          <a:prstGeom prst="rect">
            <a:avLst/>
          </a:prstGeom>
        </p:spPr>
      </p:pic>
      <p:sp>
        <p:nvSpPr>
          <p:cNvPr id="29" name="CasellaDiTesto 2">
            <a:extLst>
              <a:ext uri="{FF2B5EF4-FFF2-40B4-BE49-F238E27FC236}">
                <a16:creationId xmlns:a16="http://schemas.microsoft.com/office/drawing/2014/main" id="{5F3CE784-2059-425A-8E47-610A2F647937}"/>
              </a:ext>
            </a:extLst>
          </p:cNvPr>
          <p:cNvSpPr txBox="1"/>
          <p:nvPr/>
        </p:nvSpPr>
        <p:spPr>
          <a:xfrm>
            <a:off x="6226202" y="6461188"/>
            <a:ext cx="1703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Lagoon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7C8F944A-0298-4B60-93FA-9AAFF67A382E}"/>
              </a:ext>
            </a:extLst>
          </p:cNvPr>
          <p:cNvSpPr txBox="1"/>
          <p:nvPr/>
        </p:nvSpPr>
        <p:spPr>
          <a:xfrm>
            <a:off x="29817" y="54520"/>
            <a:ext cx="6581225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STAR CLUSTERS IN THE MILKY WAY</a:t>
            </a:r>
          </a:p>
        </p:txBody>
      </p:sp>
      <p:sp>
        <p:nvSpPr>
          <p:cNvPr id="31" name="CasellaDiTesto 2">
            <a:extLst>
              <a:ext uri="{FF2B5EF4-FFF2-40B4-BE49-F238E27FC236}">
                <a16:creationId xmlns:a16="http://schemas.microsoft.com/office/drawing/2014/main" id="{438FD339-D046-4986-80D8-BE10682330CB}"/>
              </a:ext>
            </a:extLst>
          </p:cNvPr>
          <p:cNvSpPr txBox="1"/>
          <p:nvPr/>
        </p:nvSpPr>
        <p:spPr>
          <a:xfrm>
            <a:off x="3376523" y="1046748"/>
            <a:ext cx="1762594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(N</a:t>
            </a:r>
            <a:r>
              <a:rPr lang="en-GB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stars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 10</a:t>
            </a:r>
            <a:r>
              <a:rPr lang="en-GB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-10</a:t>
            </a:r>
            <a:r>
              <a:rPr lang="en-GB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2538997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g. 15">
            <a:extLst>
              <a:ext uri="{FF2B5EF4-FFF2-40B4-BE49-F238E27FC236}">
                <a16:creationId xmlns:a16="http://schemas.microsoft.com/office/drawing/2014/main" id="{40DFCFF0-D3F7-47B5-B93C-6A3F09E7FA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78"/>
          <a:stretch/>
        </p:blipFill>
        <p:spPr bwMode="auto">
          <a:xfrm>
            <a:off x="121884" y="944212"/>
            <a:ext cx="5896668" cy="376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19C3C87-022F-4AF6-AD10-19D79004F0A0}"/>
              </a:ext>
            </a:extLst>
          </p:cNvPr>
          <p:cNvSpPr txBox="1"/>
          <p:nvPr/>
        </p:nvSpPr>
        <p:spPr>
          <a:xfrm>
            <a:off x="121884" y="4772155"/>
            <a:ext cx="5896668" cy="193899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FUV field vs. Nstars randomly sampling 1 </a:t>
            </a:r>
            <a:r>
              <a:rPr lang="en-GB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Myrs</a:t>
            </a:r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clusters from CMF and stars from IMF</a:t>
            </a:r>
          </a:p>
          <a:p>
            <a:endParaRPr lang="en-GB" sz="2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Marked: Taurus (Low-mass SFR),ONC (massive SFR), and Westerlund 1 (Supermassive SFR) Winters &amp; Haworth 2022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FE0C93E-8A8A-4213-A53D-63C7BB0032D3}"/>
              </a:ext>
            </a:extLst>
          </p:cNvPr>
          <p:cNvSpPr txBox="1"/>
          <p:nvPr/>
        </p:nvSpPr>
        <p:spPr>
          <a:xfrm>
            <a:off x="29817" y="54520"/>
            <a:ext cx="3413883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WHERE TO LOOK?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39E58EC-8512-4ED9-BCA6-D626A3767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8974" y="54520"/>
            <a:ext cx="4627500" cy="4685666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AE943EBD-3801-4AA7-855C-AD3FB0F2A8ED}"/>
              </a:ext>
            </a:extLst>
          </p:cNvPr>
          <p:cNvSpPr/>
          <p:nvPr/>
        </p:nvSpPr>
        <p:spPr>
          <a:xfrm>
            <a:off x="6173449" y="4772155"/>
            <a:ext cx="6018551" cy="1938992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FUV field intensity vs stellar density in a sample of stellar clusters. All clusters divided into radial bins and values for each bin are marked with squares. The numbers in brackets represent the assumed maximum stellar mass in M</a:t>
            </a:r>
            <a:r>
              <a:rPr lang="en-GB" sz="2000" i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⊙</a:t>
            </a:r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(Winter+ 2018, Haworth+ 2018, </a:t>
            </a:r>
            <a:r>
              <a:rPr lang="en-GB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Facchini</a:t>
            </a:r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+ 2016)</a:t>
            </a:r>
          </a:p>
        </p:txBody>
      </p:sp>
    </p:spTree>
    <p:extLst>
      <p:ext uri="{BB962C8B-B14F-4D97-AF65-F5344CB8AC3E}">
        <p14:creationId xmlns:p14="http://schemas.microsoft.com/office/powerpoint/2010/main" val="1863130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0665B38-6AE3-43C1-B782-8F23E55BAC0A}"/>
              </a:ext>
            </a:extLst>
          </p:cNvPr>
          <p:cNvSpPr txBox="1"/>
          <p:nvPr/>
        </p:nvSpPr>
        <p:spPr>
          <a:xfrm>
            <a:off x="29817" y="54520"/>
            <a:ext cx="703263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MASSIVE CLUSTERS AND STARBURST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E9C0B76F-68AE-43DB-A9DC-7CE03E74EF5E}"/>
              </a:ext>
            </a:extLst>
          </p:cNvPr>
          <p:cNvSpPr/>
          <p:nvPr/>
        </p:nvSpPr>
        <p:spPr>
          <a:xfrm>
            <a:off x="62948" y="665675"/>
            <a:ext cx="12066104" cy="1087753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galaxies experiencing starbursts, star formation mainly takes place in 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concentrated and very massive clusters </a:t>
            </a:r>
            <a:r>
              <a:rPr lang="en-GB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 de Grijs+2001, 2003)</a:t>
            </a:r>
          </a:p>
        </p:txBody>
      </p:sp>
      <p:pic>
        <p:nvPicPr>
          <p:cNvPr id="4" name="Picture 2" descr="https://apod.nasa.gov/apod/image/0001/ngc4214_hst_big.jpg">
            <a:extLst>
              <a:ext uri="{FF2B5EF4-FFF2-40B4-BE49-F238E27FC236}">
                <a16:creationId xmlns:a16="http://schemas.microsoft.com/office/drawing/2014/main" id="{8F721853-E6F8-48A4-BB54-06330DE7B7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" r="2682"/>
          <a:stretch/>
        </p:blipFill>
        <p:spPr bwMode="auto">
          <a:xfrm>
            <a:off x="7710784" y="2162550"/>
            <a:ext cx="4381878" cy="369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EEDD21E-CE78-4E6D-A166-8288B6949F3B}"/>
              </a:ext>
            </a:extLst>
          </p:cNvPr>
          <p:cNvSpPr/>
          <p:nvPr/>
        </p:nvSpPr>
        <p:spPr>
          <a:xfrm>
            <a:off x="7710784" y="5930226"/>
            <a:ext cx="4381878" cy="430887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200" i="1" dirty="0">
                <a:solidFill>
                  <a:schemeClr val="bg1"/>
                </a:solidFill>
              </a:rPr>
              <a:t>NGC4214 (HST)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625FBED-9891-4157-9B0A-825E8062A3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" y="1799135"/>
            <a:ext cx="3181339" cy="458406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2CC9C4B-19F4-44A3-AA43-00B53390B2AB}"/>
              </a:ext>
            </a:extLst>
          </p:cNvPr>
          <p:cNvSpPr txBox="1"/>
          <p:nvPr/>
        </p:nvSpPr>
        <p:spPr>
          <a:xfrm>
            <a:off x="33201" y="6383199"/>
            <a:ext cx="3181339" cy="43088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200" i="1" dirty="0">
                <a:solidFill>
                  <a:schemeClr val="bg1"/>
                </a:solidFill>
              </a:rPr>
              <a:t>HST image of M51</a:t>
            </a:r>
            <a:endParaRPr lang="it-IT" sz="2200" i="1" dirty="0">
              <a:solidFill>
                <a:schemeClr val="bg1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98737DC-0D76-439E-AE05-3417598A3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544" y="1807136"/>
            <a:ext cx="4062236" cy="38919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679359CB-5B35-4416-B09B-28A2428E07E1}"/>
                  </a:ext>
                </a:extLst>
              </p:cNvPr>
              <p:cNvSpPr txBox="1"/>
              <p:nvPr/>
            </p:nvSpPr>
            <p:spPr>
              <a:xfrm>
                <a:off x="3431544" y="5706090"/>
                <a:ext cx="4062235" cy="1107996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200" i="1" dirty="0">
                    <a:solidFill>
                      <a:schemeClr val="bg1"/>
                    </a:solidFill>
                  </a:rPr>
                  <a:t>Proto-super massive clusters in the Cosmic Gems galaxy (z</a:t>
                </a:r>
                <a14:m>
                  <m:oMath xmlns:m="http://schemas.openxmlformats.org/officeDocument/2006/math">
                    <m:r>
                      <a:rPr lang="en-GB" sz="22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it-IT" sz="2200" i="1" dirty="0">
                    <a:solidFill>
                      <a:schemeClr val="bg1"/>
                    </a:solidFill>
                  </a:rPr>
                  <a:t>10.2)</a:t>
                </a:r>
              </a:p>
              <a:p>
                <a:pPr algn="ctr"/>
                <a:r>
                  <a:rPr lang="it-IT" sz="2200" i="1" dirty="0">
                    <a:solidFill>
                      <a:schemeClr val="bg1"/>
                    </a:solidFill>
                  </a:rPr>
                  <a:t> Adamo+2024</a:t>
                </a:r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679359CB-5B35-4416-B09B-28A2428E0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544" y="5706090"/>
                <a:ext cx="4062235" cy="1107996"/>
              </a:xfrm>
              <a:prstGeom prst="rect">
                <a:avLst/>
              </a:prstGeom>
              <a:blipFill>
                <a:blip r:embed="rId5"/>
                <a:stretch>
                  <a:fillRect l="-448" t="-2688" r="-299" b="-9140"/>
                </a:stretch>
              </a:blipFill>
              <a:ln w="254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8676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1323B01-150F-45B3-B505-1E09EB522C8B}"/>
              </a:ext>
            </a:extLst>
          </p:cNvPr>
          <p:cNvSpPr txBox="1"/>
          <p:nvPr/>
        </p:nvSpPr>
        <p:spPr>
          <a:xfrm>
            <a:off x="29817" y="54520"/>
            <a:ext cx="703263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MASSIVE CLUSTERS AND STARBURST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702E2FE-67CD-403C-8B6D-D1EE4F6454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62"/>
          <a:stretch/>
        </p:blipFill>
        <p:spPr>
          <a:xfrm>
            <a:off x="8209087" y="1493820"/>
            <a:ext cx="3893993" cy="3870359"/>
          </a:xfrm>
          <a:prstGeom prst="rect">
            <a:avLst/>
          </a:prstGeom>
          <a:effectLst/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3CB1750-1C9E-4D29-94F4-3758EACFAE07}"/>
              </a:ext>
            </a:extLst>
          </p:cNvPr>
          <p:cNvSpPr txBox="1"/>
          <p:nvPr/>
        </p:nvSpPr>
        <p:spPr>
          <a:xfrm>
            <a:off x="8209087" y="5396061"/>
            <a:ext cx="3893993" cy="129266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</a:rPr>
              <a:t>Cluster mass vs. age scatter plot in M51 compared with the starburst clusters of the Milky Way </a:t>
            </a:r>
            <a:r>
              <a:rPr lang="en-GB" i="1" dirty="0">
                <a:solidFill>
                  <a:schemeClr val="bg1"/>
                </a:solidFill>
              </a:rPr>
              <a:t>(adapted from </a:t>
            </a:r>
            <a:r>
              <a:rPr lang="en-US" i="1" dirty="0">
                <a:solidFill>
                  <a:schemeClr val="bg1"/>
                </a:solidFill>
              </a:rPr>
              <a:t>Lee+2005)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94EFCE6-6686-4B0A-80C9-FE89F46AED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0" y="903514"/>
            <a:ext cx="3692727" cy="532093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B40BD81-CA49-44AC-863E-53997437F50A}"/>
              </a:ext>
            </a:extLst>
          </p:cNvPr>
          <p:cNvSpPr txBox="1"/>
          <p:nvPr/>
        </p:nvSpPr>
        <p:spPr>
          <a:xfrm>
            <a:off x="88920" y="6288613"/>
            <a:ext cx="3692727" cy="4001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</a:rPr>
              <a:t>M51 observed by HST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EAC68ED-03CB-42B7-9CBE-CA7F3D5952DE}"/>
              </a:ext>
            </a:extLst>
          </p:cNvPr>
          <p:cNvSpPr/>
          <p:nvPr/>
        </p:nvSpPr>
        <p:spPr>
          <a:xfrm>
            <a:off x="3906078" y="840438"/>
            <a:ext cx="4204251" cy="5605670"/>
          </a:xfrm>
          <a:prstGeom prst="roundRect">
            <a:avLst>
              <a:gd name="adj" fmla="val 29397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 formation rate 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enhanced by the collision </a:t>
            </a: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 Smith+2007, Smith &amp;  Struck 2010)</a:t>
            </a:r>
          </a:p>
          <a:p>
            <a:pPr algn="ctr"/>
            <a:endParaRPr lang="en-GB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population of massive and supermassive clusters and candidate young globular clusters </a:t>
            </a: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(Whitmore+2000)</a:t>
            </a:r>
          </a:p>
        </p:txBody>
      </p:sp>
    </p:spTree>
    <p:extLst>
      <p:ext uri="{BB962C8B-B14F-4D97-AF65-F5344CB8AC3E}">
        <p14:creationId xmlns:p14="http://schemas.microsoft.com/office/powerpoint/2010/main" val="1289392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307FF49-2DE3-4CFA-B27B-5F47E66347FA}"/>
              </a:ext>
            </a:extLst>
          </p:cNvPr>
          <p:cNvSpPr txBox="1"/>
          <p:nvPr/>
        </p:nvSpPr>
        <p:spPr>
          <a:xfrm>
            <a:off x="29817" y="54520"/>
            <a:ext cx="8656537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STAR FORMATION RATE ACROSS COSMIC TIME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FE4968B-96F4-4790-8EF2-90881FB6D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904" y="732403"/>
            <a:ext cx="6108255" cy="4818604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7BD75DF2-A564-4FF9-854A-AC7D1E9E4F02}"/>
              </a:ext>
            </a:extLst>
          </p:cNvPr>
          <p:cNvSpPr txBox="1"/>
          <p:nvPr/>
        </p:nvSpPr>
        <p:spPr>
          <a:xfrm>
            <a:off x="6023903" y="5644115"/>
            <a:ext cx="6108255" cy="101566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</a:rPr>
              <a:t>Evolution of SFR as a function of time in 25 galaxies from the E-MOSAIC simulations (Kruijssen+2019 ; see also Hopkins+2014, Pfeffer+2018)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6131A183-5E19-468E-82F0-662E52201CAF}"/>
              </a:ext>
            </a:extLst>
          </p:cNvPr>
          <p:cNvSpPr/>
          <p:nvPr/>
        </p:nvSpPr>
        <p:spPr>
          <a:xfrm>
            <a:off x="89821" y="732402"/>
            <a:ext cx="5868769" cy="6071078"/>
          </a:xfrm>
          <a:prstGeom prst="roundRect">
            <a:avLst>
              <a:gd name="adj" fmla="val 13688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 formation rate in the Milky Way today: </a:t>
            </a:r>
          </a:p>
          <a:p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0.68 to 1.45 M</a:t>
            </a:r>
            <a:r>
              <a:rPr lang="en-GB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⊙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GLIMPSE </a:t>
            </a:r>
            <a:r>
              <a:rPr lang="en-GB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(Robitaille &amp; Whitney 2010)</a:t>
            </a:r>
          </a:p>
          <a:p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1.65 ± 0.19 M</a:t>
            </a:r>
            <a:r>
              <a:rPr lang="en-GB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⊙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a Bayesian statistical analysis of previous studies </a:t>
            </a:r>
            <a:r>
              <a:rPr lang="en-GB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Licquia</a:t>
            </a:r>
            <a:r>
              <a:rPr lang="en-GB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Newman 2015)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SFR varies during the evolution of galaxies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as a function of the general conditions of the ISM (e.g.: gas pressure, surface density, velocity dispersion; </a:t>
            </a: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Bolatto+2008, </a:t>
            </a:r>
            <a:r>
              <a:rPr lang="en-GB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Madau&amp;Dickinson</a:t>
            </a: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2014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532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DD315B4-423D-4B48-BECE-0DD1476277EB}"/>
              </a:ext>
            </a:extLst>
          </p:cNvPr>
          <p:cNvSpPr txBox="1"/>
          <p:nvPr/>
        </p:nvSpPr>
        <p:spPr>
          <a:xfrm>
            <a:off x="29817" y="54520"/>
            <a:ext cx="890545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WHICH ENVIRONMENTAL PROPERTIES MATTER?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EAB7302B-AA5E-46C3-9584-BEC38C770AA8}"/>
              </a:ext>
            </a:extLst>
          </p:cNvPr>
          <p:cNvSpPr/>
          <p:nvPr/>
        </p:nvSpPr>
        <p:spPr>
          <a:xfrm>
            <a:off x="106022" y="1004272"/>
            <a:ext cx="5986668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INTENSE LOCAL UV FLUX</a:t>
            </a: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2400" b="1" baseline="-25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&gt; 10</a:t>
            </a:r>
            <a:r>
              <a:rPr lang="en-US" sz="24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842C74E6-90CB-4203-943D-09FAEC267751}"/>
              </a:ext>
            </a:extLst>
          </p:cNvPr>
          <p:cNvSpPr/>
          <p:nvPr/>
        </p:nvSpPr>
        <p:spPr>
          <a:xfrm>
            <a:off x="6205332" y="1004272"/>
            <a:ext cx="5874026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DENSE STAR FORMING REGIONS</a:t>
            </a:r>
          </a:p>
          <a:p>
            <a:pPr algn="ctr"/>
            <a:endParaRPr lang="en-US" sz="1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b="1" baseline="-25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star</a:t>
            </a:r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&gt; 10</a:t>
            </a:r>
            <a:r>
              <a:rPr lang="en-US" sz="24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/pc</a:t>
            </a:r>
            <a:r>
              <a:rPr lang="en-US" sz="24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EB507BFF-BAC1-4798-AF9A-923F576E1231}"/>
              </a:ext>
            </a:extLst>
          </p:cNvPr>
          <p:cNvSpPr/>
          <p:nvPr/>
        </p:nvSpPr>
        <p:spPr>
          <a:xfrm>
            <a:off x="106022" y="2940093"/>
            <a:ext cx="5986668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LOW METALLICITY</a:t>
            </a: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Z=0.15-0.3 Z</a:t>
            </a:r>
            <a:r>
              <a:rPr lang="en-GB"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⊙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BAFF6ADB-847F-409C-B19C-56F4A6DB596D}"/>
              </a:ext>
            </a:extLst>
          </p:cNvPr>
          <p:cNvSpPr/>
          <p:nvPr/>
        </p:nvSpPr>
        <p:spPr>
          <a:xfrm>
            <a:off x="6205332" y="2919334"/>
            <a:ext cx="5874026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RICH NEBULAR REGION</a:t>
            </a: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Parental cloud still not dispersed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48A8D5D-B175-4FB4-8679-0CBEFCE79A6E}"/>
              </a:ext>
            </a:extLst>
          </p:cNvPr>
          <p:cNvSpPr/>
          <p:nvPr/>
        </p:nvSpPr>
        <p:spPr>
          <a:xfrm>
            <a:off x="106022" y="6273384"/>
            <a:ext cx="4293591" cy="462420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Note: 1 G</a:t>
            </a:r>
            <a:r>
              <a:rPr lang="en-US" sz="2000" b="1" baseline="-25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0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= 1.6×10</a:t>
            </a:r>
            <a:r>
              <a:rPr lang="en-US" sz="20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US" sz="20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erg/cm</a:t>
            </a:r>
            <a:r>
              <a:rPr lang="en-US" sz="20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/s   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F16776F0-A42B-4E02-A6D6-A19BC8272C50}"/>
              </a:ext>
            </a:extLst>
          </p:cNvPr>
          <p:cNvSpPr/>
          <p:nvPr/>
        </p:nvSpPr>
        <p:spPr>
          <a:xfrm>
            <a:off x="6205332" y="4834396"/>
            <a:ext cx="5874026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STELLAR WINDS</a:t>
            </a: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Energy &gt; several 10</a:t>
            </a:r>
            <a:r>
              <a:rPr lang="en-US" sz="24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erg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46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B229C5A-2F58-4649-ADCE-1028361FD523}"/>
              </a:ext>
            </a:extLst>
          </p:cNvPr>
          <p:cNvSpPr txBox="1"/>
          <p:nvPr/>
        </p:nvSpPr>
        <p:spPr>
          <a:xfrm>
            <a:off x="29817" y="54520"/>
            <a:ext cx="5060424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METALLICITY: DEFINITIONS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BB193034-AFB5-4205-898C-0B207A07FD06}"/>
              </a:ext>
            </a:extLst>
          </p:cNvPr>
          <p:cNvSpPr/>
          <p:nvPr/>
        </p:nvSpPr>
        <p:spPr>
          <a:xfrm>
            <a:off x="789869" y="983057"/>
            <a:ext cx="5500299" cy="95910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Measured as abundance of iron over hydrogen with respect to the Sun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tangolo con angoli arrotondati 3">
                <a:extLst>
                  <a:ext uri="{FF2B5EF4-FFF2-40B4-BE49-F238E27FC236}">
                    <a16:creationId xmlns:a16="http://schemas.microsoft.com/office/drawing/2014/main" id="{1ADD4195-F9C4-49CE-ADDF-A8C9CAD5E131}"/>
                  </a:ext>
                </a:extLst>
              </p:cNvPr>
              <p:cNvSpPr/>
              <p:nvPr/>
            </p:nvSpPr>
            <p:spPr>
              <a:xfrm>
                <a:off x="106022" y="2101803"/>
                <a:ext cx="6927954" cy="1296719"/>
              </a:xfrm>
              <a:prstGeom prst="roundRect">
                <a:avLst>
                  <a:gd name="adj" fmla="val 37063"/>
                </a:avLst>
              </a:prstGeom>
              <a:solidFill>
                <a:srgbClr val="FF5050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50800" dist="38100" dir="16200000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type m:val="lin"/>
                              <m:ctrlP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effectLst>
                                    <a:outerShdw blurRad="50800" dist="38100" dir="16200000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it-IT" sz="2400" b="1" i="1" smtClean="0">
                                  <a:solidFill>
                                    <a:schemeClr val="tx1"/>
                                  </a:solidFill>
                                  <a:effectLst>
                                    <a:outerShdw blurRad="50800" dist="38100" dir="16200000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𝑭𝒆</m:t>
                              </m:r>
                            </m:num>
                            <m:den>
                              <m:r>
                                <a:rPr lang="it-IT" sz="2400" b="1" i="1" smtClean="0">
                                  <a:solidFill>
                                    <a:schemeClr val="tx1"/>
                                  </a:solidFill>
                                  <a:effectLst>
                                    <a:outerShdw blurRad="50800" dist="38100" dir="16200000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𝑯</m:t>
                              </m:r>
                            </m:den>
                          </m:f>
                        </m:e>
                      </m:d>
                      <m:r>
                        <a:rPr lang="it-IT" sz="2400" b="1" i="1" smtClean="0">
                          <a:solidFill>
                            <a:schemeClr val="tx1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it-IT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50800" dist="38100" dir="16200000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50800" dist="38100" dir="16200000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𝒍𝒐𝒈</m:t>
                          </m:r>
                        </m:e>
                        <m:sub>
                          <m:r>
                            <a:rPr lang="it-IT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50800" dist="38100" dir="16200000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𝟏𝟎</m:t>
                          </m:r>
                        </m:sub>
                      </m:sSub>
                      <m:sSub>
                        <m:sSubPr>
                          <m:ctrlPr>
                            <a:rPr lang="it-IT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50800" dist="38100" dir="16200000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it-IT" sz="2400" b="1" i="1" smtClean="0">
                                  <a:solidFill>
                                    <a:schemeClr val="tx1"/>
                                  </a:solidFill>
                                  <a:effectLst>
                                    <a:outerShdw blurRad="50800" dist="38100" dir="16200000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sz="2400" b="1" i="1" smtClean="0">
                                      <a:solidFill>
                                        <a:schemeClr val="tx1"/>
                                      </a:solidFill>
                                      <a:effectLst>
                                        <a:outerShdw blurRad="50800" dist="38100" dir="16200000" rotWithShape="0">
                                          <a:prstClr val="black">
                                            <a:alpha val="40000"/>
                                          </a:prst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sz="2400" b="1" i="1" smtClean="0">
                                          <a:solidFill>
                                            <a:schemeClr val="tx1"/>
                                          </a:solidFill>
                                          <a:effectLst>
                                            <a:outerShdw blurRad="50800" dist="38100" dir="16200000" rotWithShape="0">
                                              <a:prstClr val="black">
                                                <a:alpha val="40000"/>
                                              </a:prstClr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400" b="1" i="1" smtClean="0">
                                          <a:solidFill>
                                            <a:schemeClr val="tx1"/>
                                          </a:solidFill>
                                          <a:effectLst>
                                            <a:outerShdw blurRad="50800" dist="38100" dir="16200000" rotWithShape="0">
                                              <a:prstClr val="black">
                                                <a:alpha val="40000"/>
                                              </a:prstClr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𝑵</m:t>
                                      </m:r>
                                    </m:e>
                                    <m:sub>
                                      <m:r>
                                        <a:rPr lang="it-IT" sz="2400" b="1" i="1" smtClean="0">
                                          <a:solidFill>
                                            <a:schemeClr val="tx1"/>
                                          </a:solidFill>
                                          <a:effectLst>
                                            <a:outerShdw blurRad="50800" dist="38100" dir="16200000" rotWithShape="0">
                                              <a:prstClr val="black">
                                                <a:alpha val="40000"/>
                                              </a:prstClr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𝑭𝒆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sz="2400" b="1" i="1" smtClean="0">
                                          <a:solidFill>
                                            <a:schemeClr val="tx1"/>
                                          </a:solidFill>
                                          <a:effectLst>
                                            <a:outerShdw blurRad="50800" dist="38100" dir="16200000" rotWithShape="0">
                                              <a:prstClr val="black">
                                                <a:alpha val="40000"/>
                                              </a:prstClr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400" b="1" i="1" smtClean="0">
                                          <a:solidFill>
                                            <a:schemeClr val="tx1"/>
                                          </a:solidFill>
                                          <a:effectLst>
                                            <a:outerShdw blurRad="50800" dist="38100" dir="16200000" rotWithShape="0">
                                              <a:prstClr val="black">
                                                <a:alpha val="40000"/>
                                              </a:prstClr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𝑵</m:t>
                                      </m:r>
                                    </m:e>
                                    <m:sub>
                                      <m:r>
                                        <a:rPr lang="it-IT" sz="2400" b="1" i="1" smtClean="0">
                                          <a:solidFill>
                                            <a:schemeClr val="tx1"/>
                                          </a:solidFill>
                                          <a:effectLst>
                                            <a:outerShdw blurRad="50800" dist="38100" dir="16200000" rotWithShape="0">
                                              <a:prstClr val="black">
                                                <a:alpha val="40000"/>
                                              </a:prstClr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𝑯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it-IT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50800" dist="38100" dir="16200000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𝒔𝒕𝒂𝒓</m:t>
                          </m:r>
                        </m:sub>
                      </m:sSub>
                      <m:r>
                        <a:rPr lang="it-IT" sz="2400" b="1" i="1" smtClean="0">
                          <a:solidFill>
                            <a:schemeClr val="tx1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sSub>
                        <m:sSubPr>
                          <m:ctrlPr>
                            <a:rPr lang="it-IT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50800" dist="38100" dir="16200000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50800" dist="38100" dir="16200000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𝒍𝒐𝒈</m:t>
                          </m:r>
                        </m:e>
                        <m:sub>
                          <m:r>
                            <a:rPr lang="it-IT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50800" dist="38100" dir="16200000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𝟏𝟎</m:t>
                          </m:r>
                        </m:sub>
                      </m:sSub>
                      <m:sSub>
                        <m:sSubPr>
                          <m:ctrlPr>
                            <a:rPr lang="it-IT" sz="2400" b="1" i="1" smtClean="0">
                              <a:solidFill>
                                <a:schemeClr val="tx1"/>
                              </a:solidFill>
                              <a:effectLst>
                                <a:outerShdw blurRad="50800" dist="38100" dir="16200000" rotWithShape="0">
                                  <a:prstClr val="black">
                                    <a:alpha val="40000"/>
                                  </a:prstClr>
                                </a:outerShdw>
                              </a:effectLst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it-IT" sz="2400" b="1" i="1" smtClean="0">
                                  <a:solidFill>
                                    <a:schemeClr val="tx1"/>
                                  </a:solidFill>
                                  <a:effectLst>
                                    <a:outerShdw blurRad="50800" dist="38100" dir="16200000" rotWithShape="0">
                                      <a:prstClr val="black">
                                        <a:alpha val="40000"/>
                                      </a:prstClr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sz="2400" b="1" i="1" smtClean="0">
                                      <a:solidFill>
                                        <a:schemeClr val="tx1"/>
                                      </a:solidFill>
                                      <a:effectLst>
                                        <a:outerShdw blurRad="50800" dist="38100" dir="16200000" rotWithShape="0">
                                          <a:prstClr val="black">
                                            <a:alpha val="40000"/>
                                          </a:prstClr>
                                        </a:outerShdw>
                                      </a:effectLst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sz="2400" b="1" i="1" smtClean="0">
                                          <a:solidFill>
                                            <a:schemeClr val="tx1"/>
                                          </a:solidFill>
                                          <a:effectLst>
                                            <a:outerShdw blurRad="50800" dist="38100" dir="16200000" rotWithShape="0">
                                              <a:prstClr val="black">
                                                <a:alpha val="40000"/>
                                              </a:prstClr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400" b="1" i="1" smtClean="0">
                                          <a:solidFill>
                                            <a:schemeClr val="tx1"/>
                                          </a:solidFill>
                                          <a:effectLst>
                                            <a:outerShdw blurRad="50800" dist="38100" dir="16200000" rotWithShape="0">
                                              <a:prstClr val="black">
                                                <a:alpha val="40000"/>
                                              </a:prstClr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𝑵</m:t>
                                      </m:r>
                                    </m:e>
                                    <m:sub>
                                      <m:r>
                                        <a:rPr lang="it-IT" sz="2400" b="1" i="1" smtClean="0">
                                          <a:solidFill>
                                            <a:schemeClr val="tx1"/>
                                          </a:solidFill>
                                          <a:effectLst>
                                            <a:outerShdw blurRad="50800" dist="38100" dir="16200000" rotWithShape="0">
                                              <a:prstClr val="black">
                                                <a:alpha val="40000"/>
                                              </a:prstClr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𝑭𝒆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sz="2400" b="1" i="1" smtClean="0">
                                          <a:solidFill>
                                            <a:schemeClr val="tx1"/>
                                          </a:solidFill>
                                          <a:effectLst>
                                            <a:outerShdw blurRad="50800" dist="38100" dir="16200000" rotWithShape="0">
                                              <a:prstClr val="black">
                                                <a:alpha val="40000"/>
                                              </a:prstClr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400" b="1" i="1" smtClean="0">
                                          <a:solidFill>
                                            <a:schemeClr val="tx1"/>
                                          </a:solidFill>
                                          <a:effectLst>
                                            <a:outerShdw blurRad="50800" dist="38100" dir="16200000" rotWithShape="0">
                                              <a:prstClr val="black">
                                                <a:alpha val="40000"/>
                                              </a:prstClr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𝑵</m:t>
                                      </m:r>
                                    </m:e>
                                    <m:sub>
                                      <m:r>
                                        <a:rPr lang="it-IT" sz="2400" b="1" i="1" smtClean="0">
                                          <a:solidFill>
                                            <a:schemeClr val="tx1"/>
                                          </a:solidFill>
                                          <a:effectLst>
                                            <a:outerShdw blurRad="50800" dist="38100" dir="16200000" rotWithShape="0">
                                              <a:prstClr val="black">
                                                <a:alpha val="40000"/>
                                              </a:prstClr>
                                            </a:outerShdw>
                                          </a:effectLst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𝑯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nor/>
                            </m:rPr>
                            <a:rPr lang="en-GB" sz="2400" baseline="-25000" dirty="0" smtClean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ttangolo con angoli arrotondati 3">
                <a:extLst>
                  <a:ext uri="{FF2B5EF4-FFF2-40B4-BE49-F238E27FC236}">
                    <a16:creationId xmlns:a16="http://schemas.microsoft.com/office/drawing/2014/main" id="{1ADD4195-F9C4-49CE-ADDF-A8C9CAD5E1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22" y="2101803"/>
                <a:ext cx="6927954" cy="1296719"/>
              </a:xfrm>
              <a:prstGeom prst="roundRect">
                <a:avLst>
                  <a:gd name="adj" fmla="val 37063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tangolo con angoli arrotondati 4">
                <a:extLst>
                  <a:ext uri="{FF2B5EF4-FFF2-40B4-BE49-F238E27FC236}">
                    <a16:creationId xmlns:a16="http://schemas.microsoft.com/office/drawing/2014/main" id="{54C4CEEA-5DF4-4A61-8759-ECD49642FCED}"/>
                  </a:ext>
                </a:extLst>
              </p:cNvPr>
              <p:cNvSpPr/>
              <p:nvPr/>
            </p:nvSpPr>
            <p:spPr>
              <a:xfrm>
                <a:off x="1111781" y="3558161"/>
                <a:ext cx="4984219" cy="1760288"/>
              </a:xfrm>
              <a:prstGeom prst="roundRect">
                <a:avLst>
                  <a:gd name="adj" fmla="val 37063"/>
                </a:avLst>
              </a:prstGeom>
              <a:solidFill>
                <a:srgbClr val="FF5050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Solar abundance: 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it-IT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𝑭𝒆</m:t>
                            </m:r>
                          </m:num>
                          <m:den>
                            <m:r>
                              <a:rPr lang="it-IT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𝑯</m:t>
                            </m:r>
                          </m:den>
                        </m:f>
                      </m:e>
                    </m:d>
                    <m:r>
                      <a:rPr lang="it-IT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it-IT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Z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aseline="-25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⊙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≈0.0134</a:t>
                </a:r>
              </a:p>
              <a:p>
                <a:pPr algn="ctr"/>
                <a:endPara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(X+Y+Z=1)</a:t>
                </a:r>
              </a:p>
            </p:txBody>
          </p:sp>
        </mc:Choice>
        <mc:Fallback xmlns="">
          <p:sp>
            <p:nvSpPr>
              <p:cNvPr id="5" name="Rettangolo con angoli arrotondati 4">
                <a:extLst>
                  <a:ext uri="{FF2B5EF4-FFF2-40B4-BE49-F238E27FC236}">
                    <a16:creationId xmlns:a16="http://schemas.microsoft.com/office/drawing/2014/main" id="{54C4CEEA-5DF4-4A61-8759-ECD49642FC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781" y="3558161"/>
                <a:ext cx="4984219" cy="1760288"/>
              </a:xfrm>
              <a:prstGeom prst="roundRect">
                <a:avLst>
                  <a:gd name="adj" fmla="val 37063"/>
                </a:avLst>
              </a:prstGeom>
              <a:blipFill>
                <a:blip r:embed="rId3"/>
                <a:stretch>
                  <a:fillRect t="-5556" b="-4167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434" name="Picture 2">
            <a:extLst>
              <a:ext uri="{FF2B5EF4-FFF2-40B4-BE49-F238E27FC236}">
                <a16:creationId xmlns:a16="http://schemas.microsoft.com/office/drawing/2014/main" id="{6C99F469-14E4-4DA4-81C0-493E03A93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550" y="111741"/>
            <a:ext cx="4849319" cy="527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78F8348A-9598-410D-A4FB-ED278E5F4E4D}"/>
              </a:ext>
            </a:extLst>
          </p:cNvPr>
          <p:cNvSpPr txBox="1"/>
          <p:nvPr/>
        </p:nvSpPr>
        <p:spPr>
          <a:xfrm>
            <a:off x="7120328" y="5448637"/>
            <a:ext cx="4931765" cy="13234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solidFill>
                  <a:schemeClr val="bg1"/>
                </a:solidFill>
              </a:rPr>
              <a:t>Projection of the APOGEE-1 observations onto an artist's impression of the Milky Way. The points are color-coded by their metallicity. 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(Majewski+ 2017)</a:t>
            </a:r>
            <a:endParaRPr lang="en-GB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858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70ACACC-C05D-4B62-9305-217DE82B4A10}"/>
              </a:ext>
            </a:extLst>
          </p:cNvPr>
          <p:cNvSpPr txBox="1"/>
          <p:nvPr/>
        </p:nvSpPr>
        <p:spPr>
          <a:xfrm>
            <a:off x="29817" y="54520"/>
            <a:ext cx="649293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METALLICITY ACROSS THE GALAXY</a:t>
            </a:r>
          </a:p>
        </p:txBody>
      </p:sp>
      <p:pic>
        <p:nvPicPr>
          <p:cNvPr id="20482" name="Picture 2" descr="Fig. 1: Average light-weighted stellar iron abundance profiles of the Milky Way galaxy as a whole and of three different age populations.">
            <a:extLst>
              <a:ext uri="{FF2B5EF4-FFF2-40B4-BE49-F238E27FC236}">
                <a16:creationId xmlns:a16="http://schemas.microsoft.com/office/drawing/2014/main" id="{AAEC6888-5BA2-4C9C-A172-A082750D4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279" y="961506"/>
            <a:ext cx="4966904" cy="438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0BE4D6-A206-4408-8BA8-14FE691231C3}"/>
              </a:ext>
            </a:extLst>
          </p:cNvPr>
          <p:cNvSpPr txBox="1"/>
          <p:nvPr/>
        </p:nvSpPr>
        <p:spPr>
          <a:xfrm>
            <a:off x="7195279" y="5388662"/>
            <a:ext cx="4966904" cy="101566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solidFill>
                  <a:schemeClr val="bg1"/>
                </a:solidFill>
              </a:rPr>
              <a:t>Average stellar iron abundance profiles of the Milky Way galaxy as a whole and of three different age populations (Lian+ 2023)</a:t>
            </a:r>
            <a:endParaRPr lang="it-IT" sz="2000" i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tangolo con angoli arrotondati 5">
                <a:extLst>
                  <a:ext uri="{FF2B5EF4-FFF2-40B4-BE49-F238E27FC236}">
                    <a16:creationId xmlns:a16="http://schemas.microsoft.com/office/drawing/2014/main" id="{66CF221C-5D51-4CB3-BA10-1D44B81ED3E1}"/>
                  </a:ext>
                </a:extLst>
              </p:cNvPr>
              <p:cNvSpPr/>
              <p:nvPr/>
            </p:nvSpPr>
            <p:spPr>
              <a:xfrm>
                <a:off x="112306" y="698037"/>
                <a:ext cx="7015517" cy="5998181"/>
              </a:xfrm>
              <a:prstGeom prst="roundRect">
                <a:avLst>
                  <a:gd name="adj" fmla="val 12438"/>
                </a:avLst>
              </a:prstGeom>
              <a:solidFill>
                <a:srgbClr val="FF5050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Metallicity gradient across the MW disc: </a:t>
                </a:r>
              </a:p>
              <a:p>
                <a:endParaRPr lang="en-GB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Inner disc (R &lt; 4 kpc) </a:t>
                </a:r>
                <a:r>
                  <a:rPr lang="en-GB" sz="2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supersolar</a:t>
                </a:r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it-IT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𝑭𝒆</m:t>
                            </m:r>
                          </m:num>
                          <m:den>
                            <m:r>
                              <a:rPr lang="it-IT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𝑯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≈</a:t>
                </a:r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0.2 – 0.4</a:t>
                </a:r>
              </a:p>
              <a:p>
                <a:endParaRPr lang="en-GB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Solar neighbourhood (R </a:t>
                </a:r>
                <a:r>
                  <a:rPr lang="en-GB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≈</a:t>
                </a:r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8 kpc): </a:t>
                </a:r>
                <a:endParaRPr lang="it-IT" sz="2400" i="1" dirty="0">
                  <a:solidFill>
                    <a:schemeClr val="tx1"/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it-IT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𝑭𝒆</m:t>
                            </m:r>
                          </m:num>
                          <m:den>
                            <m:r>
                              <a:rPr lang="it-IT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𝑯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≈</a:t>
                </a:r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0.0</a:t>
                </a:r>
              </a:p>
              <a:p>
                <a:endParaRPr lang="en-GB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Outer Galaxy (R &gt; 15 kpc) subsolar:  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it-IT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𝑭𝒆</m:t>
                            </m:r>
                          </m:num>
                          <m:den>
                            <m:r>
                              <a:rPr lang="it-IT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𝑯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≈</a:t>
                </a:r>
                <a:r>
                  <a:rPr lang="en-GB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-0.5 – -0.8</a:t>
                </a:r>
              </a:p>
              <a:p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28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Low-metallicity clusters in the Milky Way populate the outer galaxy</a:t>
                </a:r>
              </a:p>
              <a:p>
                <a:endParaRPr lang="en-GB" b="1" dirty="0">
                  <a:solidFill>
                    <a:srgbClr val="FFFF00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2000" i="1" dirty="0">
                    <a:solidFill>
                      <a:schemeClr val="tx1"/>
                    </a:solidFill>
                  </a:rPr>
                  <a:t>Haywood+ 2013; Bono+ 2015; Hayden+2015; </a:t>
                </a:r>
                <a:r>
                  <a:rPr lang="it-IT" sz="2000" i="1" dirty="0">
                    <a:solidFill>
                      <a:schemeClr val="tx1"/>
                    </a:solidFill>
                  </a:rPr>
                  <a:t>Bland-</a:t>
                </a:r>
                <a:r>
                  <a:rPr lang="it-IT" sz="2000" i="1" dirty="0" err="1">
                    <a:solidFill>
                      <a:schemeClr val="tx1"/>
                    </a:solidFill>
                  </a:rPr>
                  <a:t>Hawthorn</a:t>
                </a:r>
                <a:r>
                  <a:rPr lang="it-IT" sz="2000" i="1" dirty="0">
                    <a:solidFill>
                      <a:schemeClr val="tx1"/>
                    </a:solidFill>
                  </a:rPr>
                  <a:t>+ 2016; </a:t>
                </a:r>
                <a:r>
                  <a:rPr lang="en-GB" sz="2000" i="1" dirty="0" err="1">
                    <a:solidFill>
                      <a:schemeClr val="tx1"/>
                    </a:solidFill>
                  </a:rPr>
                  <a:t>Buder</a:t>
                </a:r>
                <a:r>
                  <a:rPr lang="en-GB" sz="2000" i="1" dirty="0">
                    <a:solidFill>
                      <a:schemeClr val="tx1"/>
                    </a:solidFill>
                  </a:rPr>
                  <a:t>+ 2021; </a:t>
                </a:r>
                <a:r>
                  <a:rPr lang="en-GB" sz="2000" i="1" dirty="0" err="1">
                    <a:solidFill>
                      <a:schemeClr val="tx1"/>
                    </a:solidFill>
                  </a:rPr>
                  <a:t>Recio</a:t>
                </a:r>
                <a:r>
                  <a:rPr lang="en-GB" sz="2000" i="1" dirty="0">
                    <a:solidFill>
                      <a:schemeClr val="tx1"/>
                    </a:solidFill>
                  </a:rPr>
                  <a:t>-Blanco+ 2023</a:t>
                </a:r>
              </a:p>
            </p:txBody>
          </p:sp>
        </mc:Choice>
        <mc:Fallback xmlns="">
          <p:sp>
            <p:nvSpPr>
              <p:cNvPr id="6" name="Rettangolo con angoli arrotondati 5">
                <a:extLst>
                  <a:ext uri="{FF2B5EF4-FFF2-40B4-BE49-F238E27FC236}">
                    <a16:creationId xmlns:a16="http://schemas.microsoft.com/office/drawing/2014/main" id="{66CF221C-5D51-4CB3-BA10-1D44B81ED3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06" y="698037"/>
                <a:ext cx="7015517" cy="5998181"/>
              </a:xfrm>
              <a:prstGeom prst="roundRect">
                <a:avLst>
                  <a:gd name="adj" fmla="val 12438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5297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BDA91B5-8F45-40EE-A262-1E16CC610AD6}"/>
              </a:ext>
            </a:extLst>
          </p:cNvPr>
          <p:cNvSpPr txBox="1"/>
          <p:nvPr/>
        </p:nvSpPr>
        <p:spPr>
          <a:xfrm>
            <a:off x="29817" y="54520"/>
            <a:ext cx="4984250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THE MAGELLANIC CLOUDS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FFDE573-878D-4A56-8338-8B0ABF31E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763" y="3739430"/>
            <a:ext cx="5291691" cy="311857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EEBA0A3A-5423-466B-8C61-6D3F83CD31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" r="3676" b="6540"/>
          <a:stretch/>
        </p:blipFill>
        <p:spPr>
          <a:xfrm>
            <a:off x="2785432" y="3200400"/>
            <a:ext cx="3960143" cy="3635394"/>
          </a:xfrm>
          <a:prstGeom prst="rect">
            <a:avLst/>
          </a:prstGeom>
        </p:spPr>
      </p:pic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04DF34A7-2807-471F-877C-74FC4F91A086}"/>
              </a:ext>
            </a:extLst>
          </p:cNvPr>
          <p:cNvSpPr/>
          <p:nvPr/>
        </p:nvSpPr>
        <p:spPr>
          <a:xfrm>
            <a:off x="74546" y="701011"/>
            <a:ext cx="7230885" cy="2487373"/>
          </a:xfrm>
          <a:prstGeom prst="roundRect">
            <a:avLst>
              <a:gd name="adj" fmla="val 31617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Satellites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galaxies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MW</a:t>
            </a:r>
          </a:p>
          <a:p>
            <a:pPr algn="ctr"/>
            <a:endParaRPr lang="it-I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LMC: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49.6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kpc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stellar mass 3×10</a:t>
            </a:r>
            <a:r>
              <a:rPr lang="it-IT" sz="2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en-GB"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⊙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Z=0.4-0.5 Z</a:t>
            </a:r>
            <a:r>
              <a:rPr lang="en-GB" sz="20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⊙</a:t>
            </a:r>
          </a:p>
          <a:p>
            <a:pPr algn="ctr"/>
            <a:endParaRPr lang="en-GB" sz="2000" b="1" i="1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SMC: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62.1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kpc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stellar mass 4×10</a:t>
            </a:r>
            <a:r>
              <a:rPr lang="it-IT" sz="2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en-GB"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⊙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Z=0.15-0.2 Z</a:t>
            </a:r>
            <a:r>
              <a:rPr lang="en-GB"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⊙</a:t>
            </a:r>
          </a:p>
        </p:txBody>
      </p:sp>
      <p:sp>
        <p:nvSpPr>
          <p:cNvPr id="16" name="CasellaDiTesto 2">
            <a:extLst>
              <a:ext uri="{FF2B5EF4-FFF2-40B4-BE49-F238E27FC236}">
                <a16:creationId xmlns:a16="http://schemas.microsoft.com/office/drawing/2014/main" id="{0A4DB16D-A8CE-44B5-B9DD-8C2D290C2373}"/>
              </a:ext>
            </a:extLst>
          </p:cNvPr>
          <p:cNvSpPr txBox="1"/>
          <p:nvPr/>
        </p:nvSpPr>
        <p:spPr>
          <a:xfrm>
            <a:off x="9539176" y="3890470"/>
            <a:ext cx="2652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MAGELLANIC CLOUD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7" name="CasellaDiTesto 2">
            <a:extLst>
              <a:ext uri="{FF2B5EF4-FFF2-40B4-BE49-F238E27FC236}">
                <a16:creationId xmlns:a16="http://schemas.microsoft.com/office/drawing/2014/main" id="{95276E1D-DBA9-4F3F-A82F-21A89F9E824A}"/>
              </a:ext>
            </a:extLst>
          </p:cNvPr>
          <p:cNvSpPr txBox="1"/>
          <p:nvPr/>
        </p:nvSpPr>
        <p:spPr>
          <a:xfrm>
            <a:off x="9277698" y="6233016"/>
            <a:ext cx="17031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Spitzer; Gordon+2011 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3689632C-949A-4EC4-8B43-F37B49309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64" y="382555"/>
            <a:ext cx="4849035" cy="3232690"/>
          </a:xfrm>
          <a:prstGeom prst="rect">
            <a:avLst/>
          </a:prstGeom>
        </p:spPr>
      </p:pic>
      <p:sp>
        <p:nvSpPr>
          <p:cNvPr id="20" name="CasellaDiTesto 2">
            <a:extLst>
              <a:ext uri="{FF2B5EF4-FFF2-40B4-BE49-F238E27FC236}">
                <a16:creationId xmlns:a16="http://schemas.microsoft.com/office/drawing/2014/main" id="{ABD35859-A0CC-43FC-A035-EE553BE696AA}"/>
              </a:ext>
            </a:extLst>
          </p:cNvPr>
          <p:cNvSpPr txBox="1"/>
          <p:nvPr/>
        </p:nvSpPr>
        <p:spPr>
          <a:xfrm>
            <a:off x="7342964" y="0"/>
            <a:ext cx="4849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MAGELLANIC CLOUD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21" name="CasellaDiTesto 2">
            <a:extLst>
              <a:ext uri="{FF2B5EF4-FFF2-40B4-BE49-F238E27FC236}">
                <a16:creationId xmlns:a16="http://schemas.microsoft.com/office/drawing/2014/main" id="{3255B5C5-B88C-410C-9B15-2E1A102308C1}"/>
              </a:ext>
            </a:extLst>
          </p:cNvPr>
          <p:cNvSpPr txBox="1"/>
          <p:nvPr/>
        </p:nvSpPr>
        <p:spPr>
          <a:xfrm>
            <a:off x="7342963" y="2956665"/>
            <a:ext cx="10359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Gemini South 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E6F057E-6E6C-4B19-8E80-01F737DF9609}"/>
              </a:ext>
            </a:extLst>
          </p:cNvPr>
          <p:cNvSpPr txBox="1"/>
          <p:nvPr/>
        </p:nvSpPr>
        <p:spPr>
          <a:xfrm>
            <a:off x="74546" y="5445317"/>
            <a:ext cx="26306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i="1" dirty="0">
                <a:solidFill>
                  <a:schemeClr val="bg1"/>
                </a:solidFill>
              </a:rPr>
              <a:t>Westerlund 1997</a:t>
            </a:r>
          </a:p>
          <a:p>
            <a:pPr algn="ctr"/>
            <a:r>
              <a:rPr lang="it-IT" sz="1800" i="1" dirty="0">
                <a:solidFill>
                  <a:schemeClr val="bg1"/>
                </a:solidFill>
              </a:rPr>
              <a:t>Van </a:t>
            </a:r>
            <a:r>
              <a:rPr lang="it-IT" sz="1800" i="1" dirty="0" err="1">
                <a:solidFill>
                  <a:schemeClr val="bg1"/>
                </a:solidFill>
              </a:rPr>
              <a:t>den</a:t>
            </a:r>
            <a:r>
              <a:rPr lang="it-IT" sz="1800" i="1" dirty="0">
                <a:solidFill>
                  <a:schemeClr val="bg1"/>
                </a:solidFill>
              </a:rPr>
              <a:t> Bergh 2000</a:t>
            </a:r>
          </a:p>
          <a:p>
            <a:pPr algn="ctr"/>
            <a:r>
              <a:rPr lang="en-GB" i="1" dirty="0" err="1">
                <a:solidFill>
                  <a:schemeClr val="bg1"/>
                </a:solidFill>
              </a:rPr>
              <a:t>McConnachie</a:t>
            </a:r>
            <a:r>
              <a:rPr lang="en-GB" i="1" dirty="0">
                <a:solidFill>
                  <a:schemeClr val="bg1"/>
                </a:solidFill>
              </a:rPr>
              <a:t> 2012</a:t>
            </a:r>
          </a:p>
          <a:p>
            <a:pPr algn="ctr"/>
            <a:r>
              <a:rPr lang="en-GB" sz="1800" i="1" dirty="0">
                <a:solidFill>
                  <a:schemeClr val="bg1"/>
                </a:solidFill>
              </a:rPr>
              <a:t>Harris+ 2004, 2009</a:t>
            </a:r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6DBB5949-7FC7-4050-AC38-992B714CDF88}"/>
              </a:ext>
            </a:extLst>
          </p:cNvPr>
          <p:cNvSpPr/>
          <p:nvPr/>
        </p:nvSpPr>
        <p:spPr>
          <a:xfrm>
            <a:off x="3590143" y="5089161"/>
            <a:ext cx="584617" cy="232347"/>
          </a:xfrm>
          <a:prstGeom prst="round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6442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DD315B4-423D-4B48-BECE-0DD1476277EB}"/>
              </a:ext>
            </a:extLst>
          </p:cNvPr>
          <p:cNvSpPr txBox="1"/>
          <p:nvPr/>
        </p:nvSpPr>
        <p:spPr>
          <a:xfrm>
            <a:off x="29817" y="54520"/>
            <a:ext cx="890545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WHICH ENVIRONMENTAL PROPERTIES MATTER?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EAB7302B-AA5E-46C3-9584-BEC38C770AA8}"/>
              </a:ext>
            </a:extLst>
          </p:cNvPr>
          <p:cNvSpPr/>
          <p:nvPr/>
        </p:nvSpPr>
        <p:spPr>
          <a:xfrm>
            <a:off x="106022" y="1004272"/>
            <a:ext cx="5986668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INTENSE LOCAL UV FLUX</a:t>
            </a: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2400" b="1" baseline="-25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&gt; 10</a:t>
            </a:r>
            <a:r>
              <a:rPr lang="en-US" sz="24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842C74E6-90CB-4203-943D-09FAEC267751}"/>
              </a:ext>
            </a:extLst>
          </p:cNvPr>
          <p:cNvSpPr/>
          <p:nvPr/>
        </p:nvSpPr>
        <p:spPr>
          <a:xfrm>
            <a:off x="6205332" y="1004272"/>
            <a:ext cx="5874026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DENSE STAR FORMING REGIONS</a:t>
            </a:r>
          </a:p>
          <a:p>
            <a:pPr algn="ctr"/>
            <a:endParaRPr lang="en-US" sz="1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b="1" baseline="-25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star</a:t>
            </a:r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&gt; 10</a:t>
            </a:r>
            <a:r>
              <a:rPr lang="en-US" sz="24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/pc</a:t>
            </a:r>
            <a:r>
              <a:rPr lang="en-US" sz="24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EB507BFF-BAC1-4798-AF9A-923F576E1231}"/>
              </a:ext>
            </a:extLst>
          </p:cNvPr>
          <p:cNvSpPr/>
          <p:nvPr/>
        </p:nvSpPr>
        <p:spPr>
          <a:xfrm>
            <a:off x="106022" y="2940093"/>
            <a:ext cx="5986668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LOW METALLICITY</a:t>
            </a: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Z=0.15-0.3 Z</a:t>
            </a:r>
            <a:r>
              <a:rPr lang="en-GB" sz="24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⊙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BAFF6ADB-847F-409C-B19C-56F4A6DB596D}"/>
              </a:ext>
            </a:extLst>
          </p:cNvPr>
          <p:cNvSpPr/>
          <p:nvPr/>
        </p:nvSpPr>
        <p:spPr>
          <a:xfrm>
            <a:off x="6205332" y="2919334"/>
            <a:ext cx="5874026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RICH NEBULAR REGION</a:t>
            </a: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Parental cloud still not dispersed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48A8D5D-B175-4FB4-8679-0CBEFCE79A6E}"/>
              </a:ext>
            </a:extLst>
          </p:cNvPr>
          <p:cNvSpPr/>
          <p:nvPr/>
        </p:nvSpPr>
        <p:spPr>
          <a:xfrm>
            <a:off x="106022" y="6273384"/>
            <a:ext cx="4293591" cy="462420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Note: 1 G</a:t>
            </a:r>
            <a:r>
              <a:rPr lang="en-US" sz="2000" b="1" baseline="-25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0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= 1.6×10</a:t>
            </a:r>
            <a:r>
              <a:rPr lang="en-US" sz="20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US" sz="20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erg/cm</a:t>
            </a:r>
            <a:r>
              <a:rPr lang="en-US" sz="20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/s   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F16776F0-A42B-4E02-A6D6-A19BC8272C50}"/>
              </a:ext>
            </a:extLst>
          </p:cNvPr>
          <p:cNvSpPr/>
          <p:nvPr/>
        </p:nvSpPr>
        <p:spPr>
          <a:xfrm>
            <a:off x="6205332" y="4834396"/>
            <a:ext cx="5874026" cy="1745217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STELLAR WINDS</a:t>
            </a:r>
          </a:p>
          <a:p>
            <a:pPr algn="ctr"/>
            <a:endParaRPr lang="en-US" sz="24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Energy &gt; several 10</a:t>
            </a:r>
            <a:r>
              <a:rPr lang="en-US" sz="2400" b="1" baseline="30000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sz="2400" b="1" dirty="0">
                <a:solidFill>
                  <a:schemeClr val="tx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erg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48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8FAF1366-F165-4DB3-AADB-357F50B6C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05" y="3429000"/>
            <a:ext cx="3679445" cy="278901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E885B54-6711-4DED-8187-5935BBDF7C70}"/>
              </a:ext>
            </a:extLst>
          </p:cNvPr>
          <p:cNvSpPr txBox="1"/>
          <p:nvPr/>
        </p:nvSpPr>
        <p:spPr>
          <a:xfrm>
            <a:off x="29817" y="54520"/>
            <a:ext cx="8084264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THE DISPERSAL OF THE PARENTAL CLOUDS</a:t>
            </a: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98FF46A4-4A59-481D-8AB4-9871F4A01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1" y="708335"/>
            <a:ext cx="2698051" cy="269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9975527F-7F7E-4694-94A1-0237CBFDE3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965" y="3200401"/>
            <a:ext cx="2911289" cy="3603080"/>
          </a:xfrm>
          <a:prstGeom prst="rect">
            <a:avLst/>
          </a:prstGeom>
        </p:spPr>
      </p:pic>
      <p:pic>
        <p:nvPicPr>
          <p:cNvPr id="22532" name="Picture 4">
            <a:extLst>
              <a:ext uri="{FF2B5EF4-FFF2-40B4-BE49-F238E27FC236}">
                <a16:creationId xmlns:a16="http://schemas.microsoft.com/office/drawing/2014/main" id="{80EF91A2-DE5F-48A0-A97C-58B88BF5A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220" y="3646714"/>
            <a:ext cx="3002489" cy="304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E29D4AEF-5DA7-4F0D-8794-39A32346BC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2" y="683033"/>
            <a:ext cx="4116892" cy="2745967"/>
          </a:xfrm>
          <a:prstGeom prst="rect">
            <a:avLst/>
          </a:prstGeom>
        </p:spPr>
      </p:pic>
      <p:sp>
        <p:nvSpPr>
          <p:cNvPr id="20" name="Freccia circolare 19">
            <a:extLst>
              <a:ext uri="{FF2B5EF4-FFF2-40B4-BE49-F238E27FC236}">
                <a16:creationId xmlns:a16="http://schemas.microsoft.com/office/drawing/2014/main" id="{92DF7772-18DD-4EC0-847C-CDC65B53EB66}"/>
              </a:ext>
            </a:extLst>
          </p:cNvPr>
          <p:cNvSpPr/>
          <p:nvPr/>
        </p:nvSpPr>
        <p:spPr>
          <a:xfrm rot="11349500" flipH="1">
            <a:off x="1126422" y="-309951"/>
            <a:ext cx="10007173" cy="7056000"/>
          </a:xfrm>
          <a:prstGeom prst="circularArrow">
            <a:avLst>
              <a:gd name="adj1" fmla="val 3349"/>
              <a:gd name="adj2" fmla="val 686749"/>
              <a:gd name="adj3" fmla="val 21313075"/>
              <a:gd name="adj4" fmla="val 11247154"/>
              <a:gd name="adj5" fmla="val 50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b" anchorCtr="1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3" name="CasellaDiTesto 2">
            <a:extLst>
              <a:ext uri="{FF2B5EF4-FFF2-40B4-BE49-F238E27FC236}">
                <a16:creationId xmlns:a16="http://schemas.microsoft.com/office/drawing/2014/main" id="{92AB533A-FDA7-4DA8-9FF4-2031D5692D28}"/>
              </a:ext>
            </a:extLst>
          </p:cNvPr>
          <p:cNvSpPr txBox="1"/>
          <p:nvPr/>
        </p:nvSpPr>
        <p:spPr>
          <a:xfrm>
            <a:off x="2794500" y="745738"/>
            <a:ext cx="16920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NGC2024</a:t>
            </a:r>
          </a:p>
          <a:p>
            <a:r>
              <a:rPr lang="en-GB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0.5-1 </a:t>
            </a:r>
            <a:r>
              <a:rPr lang="en-GB" sz="2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Myrs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25" name="CasellaDiTesto 2">
            <a:extLst>
              <a:ext uri="{FF2B5EF4-FFF2-40B4-BE49-F238E27FC236}">
                <a16:creationId xmlns:a16="http://schemas.microsoft.com/office/drawing/2014/main" id="{468D89CE-C841-4F46-9A53-1DC908ACA60B}"/>
              </a:ext>
            </a:extLst>
          </p:cNvPr>
          <p:cNvSpPr txBox="1"/>
          <p:nvPr/>
        </p:nvSpPr>
        <p:spPr>
          <a:xfrm>
            <a:off x="485509" y="6085511"/>
            <a:ext cx="34197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Orion Molecular Cloud</a:t>
            </a:r>
          </a:p>
          <a:p>
            <a:r>
              <a:rPr lang="en-GB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1-2 </a:t>
            </a:r>
            <a:r>
              <a:rPr lang="en-GB" sz="2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Myrs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26" name="CasellaDiTesto 2">
            <a:extLst>
              <a:ext uri="{FF2B5EF4-FFF2-40B4-BE49-F238E27FC236}">
                <a16:creationId xmlns:a16="http://schemas.microsoft.com/office/drawing/2014/main" id="{5E3BE790-DA32-4573-8A10-C7804B3A768E}"/>
              </a:ext>
            </a:extLst>
          </p:cNvPr>
          <p:cNvSpPr txBox="1"/>
          <p:nvPr/>
        </p:nvSpPr>
        <p:spPr>
          <a:xfrm>
            <a:off x="4302964" y="2720164"/>
            <a:ext cx="29112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IC348 3-5 </a:t>
            </a:r>
            <a:r>
              <a:rPr lang="en-GB" sz="2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Myrs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27" name="CasellaDiTesto 2">
            <a:extLst>
              <a:ext uri="{FF2B5EF4-FFF2-40B4-BE49-F238E27FC236}">
                <a16:creationId xmlns:a16="http://schemas.microsoft.com/office/drawing/2014/main" id="{6230EA08-84B9-4DB4-95D4-8A18178B40CF}"/>
              </a:ext>
            </a:extLst>
          </p:cNvPr>
          <p:cNvSpPr txBox="1"/>
          <p:nvPr/>
        </p:nvSpPr>
        <p:spPr>
          <a:xfrm>
            <a:off x="10391997" y="5387305"/>
            <a:ext cx="16055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NGC2362</a:t>
            </a:r>
          </a:p>
          <a:p>
            <a:r>
              <a:rPr lang="en-GB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5-6 </a:t>
            </a:r>
            <a:r>
              <a:rPr lang="en-GB" sz="2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Myrs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28" name="CasellaDiTesto 2">
            <a:extLst>
              <a:ext uri="{FF2B5EF4-FFF2-40B4-BE49-F238E27FC236}">
                <a16:creationId xmlns:a16="http://schemas.microsoft.com/office/drawing/2014/main" id="{F2CA40B0-0B0D-451B-9AF6-E73404DD0F59}"/>
              </a:ext>
            </a:extLst>
          </p:cNvPr>
          <p:cNvSpPr txBox="1"/>
          <p:nvPr/>
        </p:nvSpPr>
        <p:spPr>
          <a:xfrm>
            <a:off x="5954486" y="930404"/>
            <a:ext cx="19920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e </a:t>
            </a:r>
            <a:r>
              <a:rPr lang="el-GR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it-IT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Persei</a:t>
            </a:r>
            <a:endParaRPr lang="it-IT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it-IT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13-14 </a:t>
            </a:r>
            <a:r>
              <a:rPr lang="it-IT" sz="2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Myrs</a:t>
            </a:r>
            <a:r>
              <a:rPr lang="it-IT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2400" dirty="0">
              <a:solidFill>
                <a:srgbClr val="FFFF00"/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1C5210D-FF21-4C9C-8C34-E20EB1182729}"/>
              </a:ext>
            </a:extLst>
          </p:cNvPr>
          <p:cNvSpPr txBox="1"/>
          <p:nvPr/>
        </p:nvSpPr>
        <p:spPr>
          <a:xfrm>
            <a:off x="6527828" y="6218019"/>
            <a:ext cx="618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FFC000"/>
                </a:solidFill>
              </a:rPr>
              <a:t>AGE</a:t>
            </a:r>
            <a:endParaRPr lang="it-IT" sz="2300" dirty="0">
              <a:solidFill>
                <a:srgbClr val="FFC000"/>
              </a:solidFill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37C8AF47-5C50-4485-A630-75CA8A90DC50}"/>
              </a:ext>
            </a:extLst>
          </p:cNvPr>
          <p:cNvSpPr txBox="1"/>
          <p:nvPr/>
        </p:nvSpPr>
        <p:spPr>
          <a:xfrm rot="1537168">
            <a:off x="3359509" y="5604229"/>
            <a:ext cx="109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FFC000"/>
                </a:solidFill>
              </a:rPr>
              <a:t>CLUSTER</a:t>
            </a:r>
            <a:endParaRPr lang="it-IT" sz="1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570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C7DEBCD-871C-453F-A6C7-9632DFA292C4}"/>
              </a:ext>
            </a:extLst>
          </p:cNvPr>
          <p:cNvSpPr txBox="1"/>
          <p:nvPr/>
        </p:nvSpPr>
        <p:spPr>
          <a:xfrm>
            <a:off x="29817" y="54520"/>
            <a:ext cx="587975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WHAT DRIVES THE DISPERSAL?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1250A7DA-C1DB-4943-9618-1FED4DA104AB}"/>
              </a:ext>
            </a:extLst>
          </p:cNvPr>
          <p:cNvSpPr/>
          <p:nvPr/>
        </p:nvSpPr>
        <p:spPr>
          <a:xfrm>
            <a:off x="112307" y="698037"/>
            <a:ext cx="5797262" cy="5998181"/>
          </a:xfrm>
          <a:prstGeom prst="roundRect">
            <a:avLst>
              <a:gd name="adj" fmla="val 12438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massive stars</a:t>
            </a:r>
          </a:p>
          <a:p>
            <a:pPr algn="ctr"/>
            <a:endParaRPr lang="it-I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Protostellar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jets: by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supersonic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shocks,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inject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momentum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carve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cavities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it-IT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Stellar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few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 km/s)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it-IT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 and soft UV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emission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magnetic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activity and 2-30 MK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coronal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plasma)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it-I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cloud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violently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ejected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clearing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timescale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⁓5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Myrs</a:t>
            </a:r>
            <a:endParaRPr lang="it-IT" sz="28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en-GB" sz="1200" dirty="0">
              <a:solidFill>
                <a:schemeClr val="bg1"/>
              </a:solidFill>
            </a:endParaRPr>
          </a:p>
          <a:p>
            <a:pPr algn="ctr"/>
            <a:r>
              <a:rPr lang="en-GB" sz="2400" i="1" dirty="0">
                <a:solidFill>
                  <a:schemeClr val="tx1"/>
                </a:solidFill>
              </a:rPr>
              <a:t>Shu+ 1987; </a:t>
            </a:r>
            <a:r>
              <a:rPr lang="en-GB" sz="2400" i="1" dirty="0" err="1">
                <a:solidFill>
                  <a:schemeClr val="tx1"/>
                </a:solidFill>
              </a:rPr>
              <a:t>Feigelson</a:t>
            </a:r>
            <a:r>
              <a:rPr lang="en-GB" sz="2400" i="1" dirty="0">
                <a:solidFill>
                  <a:schemeClr val="tx1"/>
                </a:solidFill>
              </a:rPr>
              <a:t> &amp; </a:t>
            </a:r>
            <a:r>
              <a:rPr lang="en-GB" sz="2400" i="1" dirty="0" err="1">
                <a:solidFill>
                  <a:schemeClr val="tx1"/>
                </a:solidFill>
              </a:rPr>
              <a:t>Montmerle</a:t>
            </a:r>
            <a:r>
              <a:rPr lang="en-GB" sz="2400" i="1" dirty="0">
                <a:solidFill>
                  <a:schemeClr val="tx1"/>
                </a:solidFill>
              </a:rPr>
              <a:t> 1999; Matzner &amp; McKee 2000; Bally+ 2016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18BA015D-E83E-48A9-8663-42D649FAF6BF}"/>
              </a:ext>
            </a:extLst>
          </p:cNvPr>
          <p:cNvSpPr/>
          <p:nvPr/>
        </p:nvSpPr>
        <p:spPr>
          <a:xfrm>
            <a:off x="6282431" y="698037"/>
            <a:ext cx="5797262" cy="5998181"/>
          </a:xfrm>
          <a:prstGeom prst="roundRect">
            <a:avLst>
              <a:gd name="adj" fmla="val 12438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Massive stars</a:t>
            </a:r>
          </a:p>
          <a:p>
            <a:pPr algn="ctr"/>
            <a:endParaRPr lang="it-I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1000-3000 km/s stellar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it-IT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Ionization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surrounding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gas by EUV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radiation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HII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cavity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inside the cloud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it-IT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Supernovae,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</a:t>
            </a:r>
            <a:r>
              <a:rPr lang="it-IT" sz="2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erg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kinetic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energy, 3%-10%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transferred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surrounding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cloud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it-IT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cloud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quickly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violently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cleared</a:t>
            </a:r>
            <a:endParaRPr lang="it-IT" sz="28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i="1" dirty="0">
                <a:solidFill>
                  <a:schemeClr val="tx1"/>
                </a:solidFill>
              </a:rPr>
              <a:t>Chu &amp; </a:t>
            </a:r>
            <a:r>
              <a:rPr lang="en-GB" sz="2000" i="1" dirty="0" err="1">
                <a:solidFill>
                  <a:schemeClr val="tx1"/>
                </a:solidFill>
              </a:rPr>
              <a:t>Kennicutt</a:t>
            </a:r>
            <a:r>
              <a:rPr lang="en-GB" sz="2000" i="1" dirty="0">
                <a:solidFill>
                  <a:schemeClr val="tx1"/>
                </a:solidFill>
              </a:rPr>
              <a:t> 1994; Spitzer 1998; Dale+ 2005; Oey+2007; Arthur+ 2011; Walch+ 2012, 2013; Krause+2013, Dale+ 2014; Geen+2015</a:t>
            </a:r>
          </a:p>
        </p:txBody>
      </p:sp>
    </p:spTree>
    <p:extLst>
      <p:ext uri="{BB962C8B-B14F-4D97-AF65-F5344CB8AC3E}">
        <p14:creationId xmlns:p14="http://schemas.microsoft.com/office/powerpoint/2010/main" val="1108662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Nessuna descrizione della foto disponibile.">
            <a:extLst>
              <a:ext uri="{FF2B5EF4-FFF2-40B4-BE49-F238E27FC236}">
                <a16:creationId xmlns:a16="http://schemas.microsoft.com/office/drawing/2014/main" id="{B81CF4D5-B924-4F78-AB99-33E51DB95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3" y="669275"/>
            <a:ext cx="3660944" cy="311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DBD8DD2C-8DF6-4E86-B5EB-65D5A749A60B}"/>
              </a:ext>
            </a:extLst>
          </p:cNvPr>
          <p:cNvSpPr txBox="1"/>
          <p:nvPr/>
        </p:nvSpPr>
        <p:spPr>
          <a:xfrm>
            <a:off x="29817" y="54520"/>
            <a:ext cx="7164141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CLEARING DRIVEN BY MASSIVE STARS</a:t>
            </a:r>
          </a:p>
        </p:txBody>
      </p:sp>
      <p:pic>
        <p:nvPicPr>
          <p:cNvPr id="3" name="Picture 4" descr="large_scale_triggering">
            <a:extLst>
              <a:ext uri="{FF2B5EF4-FFF2-40B4-BE49-F238E27FC236}">
                <a16:creationId xmlns:a16="http://schemas.microsoft.com/office/drawing/2014/main" id="{8E9CE337-962D-47A2-B2DA-9D4A68737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561" y="758961"/>
            <a:ext cx="5757425" cy="534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CB20D990-DB1B-42D5-97A7-39E6C074F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562" y="6121524"/>
            <a:ext cx="5757424" cy="40011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Hester &amp; </a:t>
            </a:r>
            <a:r>
              <a:rPr lang="en-US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Desch</a:t>
            </a:r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2005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FA4043FD-28B5-449A-9BB0-18D1458A6231}"/>
              </a:ext>
            </a:extLst>
          </p:cNvPr>
          <p:cNvSpPr txBox="1"/>
          <p:nvPr/>
        </p:nvSpPr>
        <p:spPr>
          <a:xfrm>
            <a:off x="62014" y="4388253"/>
            <a:ext cx="2295237" cy="101566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NGC6334</a:t>
            </a:r>
          </a:p>
          <a:p>
            <a:pPr algn="ctr"/>
            <a:r>
              <a:rPr lang="en-GB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NIRCam@JWST</a:t>
            </a:r>
            <a:endParaRPr lang="en-GB" sz="2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Andrè+2025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41D6BB6-52E6-4FF5-BB90-85AA5AB82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142" y="2979157"/>
            <a:ext cx="3483102" cy="3824323"/>
          </a:xfrm>
          <a:prstGeom prst="rect">
            <a:avLst/>
          </a:prstGeom>
        </p:spPr>
      </p:pic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272C6938-8C8D-4596-B922-F8FFFB41C6DA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 flipV="1">
            <a:off x="2357251" y="4891319"/>
            <a:ext cx="475891" cy="476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">
            <a:extLst>
              <a:ext uri="{FF2B5EF4-FFF2-40B4-BE49-F238E27FC236}">
                <a16:creationId xmlns:a16="http://schemas.microsoft.com/office/drawing/2014/main" id="{910EE462-310B-467D-8C77-9A50DACC7C8B}"/>
              </a:ext>
            </a:extLst>
          </p:cNvPr>
          <p:cNvSpPr txBox="1"/>
          <p:nvPr/>
        </p:nvSpPr>
        <p:spPr>
          <a:xfrm>
            <a:off x="4021007" y="1719291"/>
            <a:ext cx="2295237" cy="101566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Rosette Nebula </a:t>
            </a:r>
          </a:p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4m Blanco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Telescope@CTIO</a:t>
            </a:r>
            <a:endParaRPr lang="en-GB" sz="2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2164CB00-E067-4B1E-AE0B-BBB6256E270D}"/>
              </a:ext>
            </a:extLst>
          </p:cNvPr>
          <p:cNvCxnSpPr>
            <a:cxnSpLocks/>
            <a:stCxn id="16" idx="1"/>
            <a:endCxn id="16386" idx="3"/>
          </p:cNvCxnSpPr>
          <p:nvPr/>
        </p:nvCxnSpPr>
        <p:spPr>
          <a:xfrm flipH="1">
            <a:off x="3722957" y="2227123"/>
            <a:ext cx="298050" cy="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5543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7CD97156-7831-4E5F-B909-A5AFD35CEFCB}"/>
              </a:ext>
            </a:extLst>
          </p:cNvPr>
          <p:cNvSpPr txBox="1"/>
          <p:nvPr/>
        </p:nvSpPr>
        <p:spPr>
          <a:xfrm>
            <a:off x="29817" y="54520"/>
            <a:ext cx="3203890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WHERE TO LOOK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1FC5077-0B18-4C83-972E-ED6A7F819D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51" b="15323"/>
          <a:stretch/>
        </p:blipFill>
        <p:spPr>
          <a:xfrm>
            <a:off x="1129707" y="691530"/>
            <a:ext cx="2104000" cy="1103932"/>
          </a:xfrm>
          <a:prstGeom prst="rect">
            <a:avLst/>
          </a:prstGeom>
        </p:spPr>
      </p:pic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888F4BC8-3F00-4BD5-BFFF-3F714900FE54}"/>
              </a:ext>
            </a:extLst>
          </p:cNvPr>
          <p:cNvSpPr/>
          <p:nvPr/>
        </p:nvSpPr>
        <p:spPr>
          <a:xfrm>
            <a:off x="3384165" y="691530"/>
            <a:ext cx="8653398" cy="1103932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PHOTOEVAPORATION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Cores of young massive clusters and supermassive clusters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A8195C5-B110-41F0-A128-2C8430BDE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707" y="1864806"/>
            <a:ext cx="2104000" cy="115233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4A2FB91-DE3C-47B1-990E-8F978B06B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707" y="3086484"/>
            <a:ext cx="2104000" cy="1175281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C4F9970B-3003-4F3A-A193-D2A8C894BD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707" y="4331109"/>
            <a:ext cx="2104000" cy="1175281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AAA2366-6563-4AF9-9742-C34BC28EC5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707" y="5575734"/>
            <a:ext cx="2104000" cy="1175281"/>
          </a:xfrm>
          <a:prstGeom prst="rect">
            <a:avLst/>
          </a:prstGeom>
        </p:spPr>
      </p:pic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4D6BC97B-D5DC-4A71-A06F-25C464A5C998}"/>
              </a:ext>
            </a:extLst>
          </p:cNvPr>
          <p:cNvSpPr/>
          <p:nvPr/>
        </p:nvSpPr>
        <p:spPr>
          <a:xfrm>
            <a:off x="3384165" y="1889007"/>
            <a:ext cx="8653398" cy="1103932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LATE ACCRETION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 nebular regions, mainly low mass young clusters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B18FD968-5E60-4777-9220-8D745FC8996E}"/>
              </a:ext>
            </a:extLst>
          </p:cNvPr>
          <p:cNvSpPr/>
          <p:nvPr/>
        </p:nvSpPr>
        <p:spPr>
          <a:xfrm>
            <a:off x="3384165" y="3122158"/>
            <a:ext cx="8653398" cy="1103932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CLOSE ENCOUNTERS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dense clusters, very young star formation sites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05BD4428-D971-4B3A-93A9-E837AF5A54C4}"/>
              </a:ext>
            </a:extLst>
          </p:cNvPr>
          <p:cNvSpPr/>
          <p:nvPr/>
        </p:nvSpPr>
        <p:spPr>
          <a:xfrm>
            <a:off x="3384165" y="4366783"/>
            <a:ext cx="8653398" cy="1103932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LOW METALLICITY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Clusters in the outer Galaxy or in the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Magellanic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Clouds 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954E8B6B-CC2E-4AC0-AE0C-3E1FEA2ADBC5}"/>
              </a:ext>
            </a:extLst>
          </p:cNvPr>
          <p:cNvSpPr/>
          <p:nvPr/>
        </p:nvSpPr>
        <p:spPr>
          <a:xfrm>
            <a:off x="3384165" y="5611408"/>
            <a:ext cx="8653398" cy="1103932"/>
          </a:xfrm>
          <a:prstGeom prst="roundRect">
            <a:avLst>
              <a:gd name="adj" fmla="val 37063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ENERGETIC PARTICLES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Massive clusters with evolved massive stars and close massive binary systems</a:t>
            </a:r>
          </a:p>
        </p:txBody>
      </p:sp>
    </p:spTree>
    <p:extLst>
      <p:ext uri="{BB962C8B-B14F-4D97-AF65-F5344CB8AC3E}">
        <p14:creationId xmlns:p14="http://schemas.microsoft.com/office/powerpoint/2010/main" val="36122526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13906</TotalTime>
  <Words>1788</Words>
  <Application>Microsoft Office PowerPoint</Application>
  <PresentationFormat>Widescreen</PresentationFormat>
  <Paragraphs>337</Paragraphs>
  <Slides>27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Franklin Gothic Demi</vt:lpstr>
      <vt:lpstr>Google Sans Text</vt:lpstr>
      <vt:lpstr>Liberation Sans</vt:lpstr>
      <vt:lpstr>Times New Roman</vt:lpstr>
      <vt:lpstr>Wingdings</vt:lpstr>
      <vt:lpstr>Tema di Office</vt:lpstr>
      <vt:lpstr>Disk populations and their evolution in various galactic environments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Mario Giuseppe Guarcello</dc:creator>
  <cp:lastModifiedBy>Mario Giuseppe Guarcello</cp:lastModifiedBy>
  <cp:revision>176</cp:revision>
  <dcterms:created xsi:type="dcterms:W3CDTF">2026-10-05T12:30:33Z</dcterms:created>
  <dcterms:modified xsi:type="dcterms:W3CDTF">2026-10-21T12:20:52Z</dcterms:modified>
</cp:coreProperties>
</file>